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ppt/theme/themeOverride7.xml" ContentType="application/vnd.openxmlformats-officedocument.themeOverride+xml"/>
  <Override PartName="/ppt/theme/themeOverride8.xml" ContentType="application/vnd.openxmlformats-officedocument.themeOverride+xml"/>
  <Override PartName="/ppt/theme/themeOverride9.xml" ContentType="application/vnd.openxmlformats-officedocument.themeOverride+xml"/>
  <Override PartName="/ppt/theme/themeOverride10.xml" ContentType="application/vnd.openxmlformats-officedocument.themeOverride+xml"/>
  <Override PartName="/ppt/theme/themeOverride11.xml" ContentType="application/vnd.openxmlformats-officedocument.themeOverride+xml"/>
  <Override PartName="/ppt/theme/themeOverride12.xml" ContentType="application/vnd.openxmlformats-officedocument.themeOverride+xml"/>
  <Override PartName="/ppt/theme/themeOverride13.xml" ContentType="application/vnd.openxmlformats-officedocument.themeOverride+xml"/>
  <Override PartName="/ppt/theme/themeOverride14.xml" ContentType="application/vnd.openxmlformats-officedocument.themeOverride+xml"/>
  <Override PartName="/ppt/theme/themeOverride15.xml" ContentType="application/vnd.openxmlformats-officedocument.themeOverride+xml"/>
  <Override PartName="/ppt/theme/themeOverride16.xml" ContentType="application/vnd.openxmlformats-officedocument.themeOverride+xml"/>
  <Override PartName="/ppt/theme/themeOverride17.xml" ContentType="application/vnd.openxmlformats-officedocument.themeOverride+xml"/>
  <Override PartName="/ppt/theme/themeOverride18.xml" ContentType="application/vnd.openxmlformats-officedocument.themeOverride+xml"/>
  <Override PartName="/ppt/theme/themeOverride19.xml" ContentType="application/vnd.openxmlformats-officedocument.themeOverride+xml"/>
  <Override PartName="/ppt/theme/themeOverride20.xml" ContentType="application/vnd.openxmlformats-officedocument.themeOverride+xml"/>
  <Override PartName="/ppt/theme/themeOverride21.xml" ContentType="application/vnd.openxmlformats-officedocument.themeOverride+xml"/>
  <Override PartName="/ppt/theme/themeOverride22.xml" ContentType="application/vnd.openxmlformats-officedocument.themeOverride+xml"/>
  <Override PartName="/ppt/theme/themeOverride23.xml" ContentType="application/vnd.openxmlformats-officedocument.themeOverride+xml"/>
  <Override PartName="/ppt/theme/themeOverride24.xml" ContentType="application/vnd.openxmlformats-officedocument.themeOverride+xml"/>
  <Override PartName="/ppt/theme/themeOverride25.xml" ContentType="application/vnd.openxmlformats-officedocument.themeOverride+xml"/>
  <Override PartName="/ppt/theme/themeOverride26.xml" ContentType="application/vnd.openxmlformats-officedocument.themeOverride+xml"/>
  <Override PartName="/ppt/notesSlides/notesSlide1.xml" ContentType="application/vnd.openxmlformats-officedocument.presentationml.notesSlide+xml"/>
  <Override PartName="/ppt/theme/themeOverride27.xml" ContentType="application/vnd.openxmlformats-officedocument.themeOverride+xml"/>
  <Override PartName="/ppt/theme/themeOverride28.xml" ContentType="application/vnd.openxmlformats-officedocument.themeOverride+xml"/>
  <Override PartName="/ppt/theme/themeOverride29.xml" ContentType="application/vnd.openxmlformats-officedocument.themeOverride+xml"/>
  <Override PartName="/ppt/theme/themeOverride30.xml" ContentType="application/vnd.openxmlformats-officedocument.themeOverride+xml"/>
  <Override PartName="/ppt/theme/themeOverride31.xml" ContentType="application/vnd.openxmlformats-officedocument.themeOverride+xml"/>
  <Override PartName="/ppt/theme/themeOverride32.xml" ContentType="application/vnd.openxmlformats-officedocument.themeOverride+xml"/>
  <Override PartName="/ppt/theme/themeOverride33.xml" ContentType="application/vnd.openxmlformats-officedocument.themeOverride+xml"/>
  <Override PartName="/ppt/theme/themeOverride34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20" r:id="rId1"/>
  </p:sldMasterIdLst>
  <p:notesMasterIdLst>
    <p:notesMasterId r:id="rId43"/>
  </p:notesMasterIdLst>
  <p:sldIdLst>
    <p:sldId id="256" r:id="rId2"/>
    <p:sldId id="29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5" r:id="rId39"/>
    <p:sldId id="296" r:id="rId40"/>
    <p:sldId id="297" r:id="rId41"/>
    <p:sldId id="294" r:id="rId4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99"/>
    <a:srgbClr val="FF6600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6115" autoAdjust="0"/>
  </p:normalViewPr>
  <p:slideViewPr>
    <p:cSldViewPr>
      <p:cViewPr>
        <p:scale>
          <a:sx n="85" d="100"/>
          <a:sy n="85" d="100"/>
        </p:scale>
        <p:origin x="-82" y="331"/>
      </p:cViewPr>
      <p:guideLst>
        <p:guide orient="horz" pos="3016"/>
        <p:guide pos="23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04951E-AD6E-410E-A36D-5B5A1A661FB0}" type="datetimeFigureOut">
              <a:rPr lang="pt-BR" smtClean="0"/>
              <a:pPr/>
              <a:t>25/04/2014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ADCD8F-CC9F-4B0A-A04D-59F6A6C0366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892677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ADCD8F-CC9F-4B0A-A04D-59F6A6C03665}" type="slidenum">
              <a:rPr lang="pt-BR" smtClean="0"/>
              <a:pPr/>
              <a:t>31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455791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8523B-E035-4CAE-A96A-58211FC229D1}" type="datetimeFigureOut">
              <a:rPr lang="en-US" smtClean="0"/>
              <a:pPr/>
              <a:t>4/25/2014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DFF54-6BA4-4515-87CA-28703F844993}" type="slidenum">
              <a:rPr lang="en-CA" smtClean="0"/>
              <a:pPr/>
              <a:t>‹nº›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8523B-E035-4CAE-A96A-58211FC229D1}" type="datetimeFigureOut">
              <a:rPr lang="en-US" smtClean="0"/>
              <a:pPr/>
              <a:t>4/25/2014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DFF54-6BA4-4515-87CA-28703F844993}" type="slidenum">
              <a:rPr lang="en-CA" smtClean="0"/>
              <a:pPr/>
              <a:t>‹nº›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8523B-E035-4CAE-A96A-58211FC229D1}" type="datetimeFigureOut">
              <a:rPr lang="en-US" smtClean="0"/>
              <a:pPr/>
              <a:t>4/25/2014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DFF54-6BA4-4515-87CA-28703F844993}" type="slidenum">
              <a:rPr lang="en-CA" smtClean="0"/>
              <a:pPr/>
              <a:t>‹nº›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8523B-E035-4CAE-A96A-58211FC229D1}" type="datetimeFigureOut">
              <a:rPr lang="en-US" smtClean="0"/>
              <a:pPr/>
              <a:t>4/25/2014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DFF54-6BA4-4515-87CA-28703F844993}" type="slidenum">
              <a:rPr lang="en-CA" smtClean="0"/>
              <a:pPr/>
              <a:t>‹nº›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8523B-E035-4CAE-A96A-58211FC229D1}" type="datetimeFigureOut">
              <a:rPr lang="en-US" smtClean="0"/>
              <a:pPr/>
              <a:t>4/25/2014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DFF54-6BA4-4515-87CA-28703F844993}" type="slidenum">
              <a:rPr lang="en-CA" smtClean="0"/>
              <a:pPr/>
              <a:t>‹nº›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8523B-E035-4CAE-A96A-58211FC229D1}" type="datetimeFigureOut">
              <a:rPr lang="en-US" smtClean="0"/>
              <a:pPr/>
              <a:t>4/25/2014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DFF54-6BA4-4515-87CA-28703F844993}" type="slidenum">
              <a:rPr lang="en-CA" smtClean="0"/>
              <a:pPr/>
              <a:t>‹nº›</a:t>
            </a:fld>
            <a:endParaRPr lang="en-CA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8523B-E035-4CAE-A96A-58211FC229D1}" type="datetimeFigureOut">
              <a:rPr lang="en-US" smtClean="0"/>
              <a:pPr/>
              <a:t>4/25/2014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DFF54-6BA4-4515-87CA-28703F844993}" type="slidenum">
              <a:rPr lang="en-CA" smtClean="0"/>
              <a:pPr/>
              <a:t>‹nº›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8523B-E035-4CAE-A96A-58211FC229D1}" type="datetimeFigureOut">
              <a:rPr lang="en-US" smtClean="0"/>
              <a:pPr/>
              <a:t>4/25/2014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DFF54-6BA4-4515-87CA-28703F844993}" type="slidenum">
              <a:rPr lang="en-CA" smtClean="0"/>
              <a:pPr/>
              <a:t>‹nº›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8523B-E035-4CAE-A96A-58211FC229D1}" type="datetimeFigureOut">
              <a:rPr lang="en-US" smtClean="0"/>
              <a:pPr/>
              <a:t>4/25/2014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DFF54-6BA4-4515-87CA-28703F844993}" type="slidenum">
              <a:rPr lang="en-CA" smtClean="0"/>
              <a:pPr/>
              <a:t>‹nº›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8523B-E035-4CAE-A96A-58211FC229D1}" type="datetimeFigureOut">
              <a:rPr lang="en-US" smtClean="0"/>
              <a:pPr/>
              <a:t>4/25/2014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C7DFF54-6BA4-4515-87CA-28703F844993}" type="slidenum">
              <a:rPr lang="en-CA" smtClean="0"/>
              <a:pPr/>
              <a:t>‹nº›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8523B-E035-4CAE-A96A-58211FC229D1}" type="datetimeFigureOut">
              <a:rPr lang="en-US" smtClean="0"/>
              <a:pPr/>
              <a:t>4/25/2014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DFF54-6BA4-4515-87CA-28703F844993}" type="slidenum">
              <a:rPr lang="en-CA" smtClean="0"/>
              <a:pPr/>
              <a:t>‹nº›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5988523B-E035-4CAE-A96A-58211FC229D1}" type="datetimeFigureOut">
              <a:rPr lang="en-US" smtClean="0"/>
              <a:pPr/>
              <a:t>4/25/2014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2C7DFF54-6BA4-4515-87CA-28703F844993}" type="slidenum">
              <a:rPr lang="en-CA" smtClean="0"/>
              <a:pPr/>
              <a:t>‹nº›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21" r:id="rId1"/>
    <p:sldLayoutId id="2147484022" r:id="rId2"/>
    <p:sldLayoutId id="2147484023" r:id="rId3"/>
    <p:sldLayoutId id="2147484024" r:id="rId4"/>
    <p:sldLayoutId id="2147484025" r:id="rId5"/>
    <p:sldLayoutId id="2147484026" r:id="rId6"/>
    <p:sldLayoutId id="2147484027" r:id="rId7"/>
    <p:sldLayoutId id="2147484028" r:id="rId8"/>
    <p:sldLayoutId id="2147484029" r:id="rId9"/>
    <p:sldLayoutId id="2147484030" r:id="rId10"/>
    <p:sldLayoutId id="214748403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hemeOverride" Target="../theme/themeOverride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9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10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1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1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1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hemeOverride" Target="../theme/themeOverride1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18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19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20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2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2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2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2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25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26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2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28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29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30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3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3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8.xml"/><Relationship Id="rId1" Type="http://schemas.openxmlformats.org/officeDocument/2006/relationships/themeOverride" Target="../theme/themeOverride3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8.xml"/><Relationship Id="rId1" Type="http://schemas.openxmlformats.org/officeDocument/2006/relationships/themeOverride" Target="../theme/themeOverride34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hemeOverride" Target="../theme/themeOverride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sz="4400" dirty="0">
                <a:solidFill>
                  <a:schemeClr val="bg2">
                    <a:lumMod val="50000"/>
                  </a:schemeClr>
                </a:solidFill>
              </a:rPr>
              <a:t>Elaboração de Trabalhos</a:t>
            </a:r>
            <a:br>
              <a:rPr lang="pt-BR" sz="4400" dirty="0">
                <a:solidFill>
                  <a:schemeClr val="bg2">
                    <a:lumMod val="50000"/>
                  </a:schemeClr>
                </a:solidFill>
              </a:rPr>
            </a:br>
            <a:r>
              <a:rPr lang="pt-BR" sz="4400" dirty="0" smtClean="0">
                <a:solidFill>
                  <a:schemeClr val="bg2">
                    <a:lumMod val="50000"/>
                  </a:schemeClr>
                </a:solidFill>
              </a:rPr>
              <a:t>Acadêmicos</a:t>
            </a:r>
            <a:endParaRPr lang="pt-BR" sz="4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" name="Subtítulo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pt-BR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ABRIL de 2014</a:t>
            </a:r>
            <a:endParaRPr lang="pt-BR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" name="CaixaDeTexto 1"/>
          <p:cNvSpPr txBox="1"/>
          <p:nvPr/>
        </p:nvSpPr>
        <p:spPr>
          <a:xfrm>
            <a:off x="6228184" y="5805264"/>
            <a:ext cx="28083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dirty="0" smtClean="0">
                <a:solidFill>
                  <a:schemeClr val="bg2"/>
                </a:solidFill>
              </a:rPr>
              <a:t>Biblioteca</a:t>
            </a:r>
          </a:p>
          <a:p>
            <a:pPr algn="r"/>
            <a:r>
              <a:rPr lang="pt-BR" dirty="0" smtClean="0">
                <a:solidFill>
                  <a:schemeClr val="bg2"/>
                </a:solidFill>
              </a:rPr>
              <a:t>Faculdade de Educação</a:t>
            </a:r>
          </a:p>
          <a:p>
            <a:pPr algn="r"/>
            <a:r>
              <a:rPr lang="pt-BR" dirty="0" smtClean="0">
                <a:solidFill>
                  <a:schemeClr val="bg2"/>
                </a:solidFill>
              </a:rPr>
              <a:t>Universidade de São Paulo</a:t>
            </a:r>
            <a:endParaRPr lang="pt-BR" dirty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3"/>
          <p:cNvSpPr txBox="1"/>
          <p:nvPr/>
        </p:nvSpPr>
        <p:spPr>
          <a:xfrm>
            <a:off x="755576" y="1340768"/>
            <a:ext cx="8131906" cy="111569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850"/>
              </a:lnSpc>
            </a:pPr>
            <a:r>
              <a:rPr lang="en-CA" sz="2800" b="1" dirty="0" smtClean="0">
                <a:solidFill>
                  <a:srgbClr val="003366"/>
                </a:solidFill>
                <a:cs typeface="Arial"/>
              </a:rPr>
              <a:t>É  o  </a:t>
            </a:r>
            <a:r>
              <a:rPr lang="en-CA" sz="2800" b="1" dirty="0" err="1" smtClean="0">
                <a:solidFill>
                  <a:srgbClr val="003366"/>
                </a:solidFill>
                <a:cs typeface="Arial"/>
              </a:rPr>
              <a:t>trabalho</a:t>
            </a:r>
            <a:r>
              <a:rPr lang="en-CA" sz="2800" b="1" dirty="0" smtClean="0">
                <a:solidFill>
                  <a:srgbClr val="003366"/>
                </a:solidFill>
                <a:cs typeface="Arial"/>
              </a:rPr>
              <a:t>  </a:t>
            </a:r>
            <a:r>
              <a:rPr lang="en-CA" sz="2800" b="1" dirty="0" err="1" smtClean="0">
                <a:solidFill>
                  <a:srgbClr val="003366"/>
                </a:solidFill>
                <a:cs typeface="Arial"/>
              </a:rPr>
              <a:t>propriamente</a:t>
            </a:r>
            <a:r>
              <a:rPr lang="en-CA" sz="2800" b="1" dirty="0" smtClean="0">
                <a:solidFill>
                  <a:srgbClr val="003366"/>
                </a:solidFill>
                <a:cs typeface="Arial"/>
              </a:rPr>
              <a:t>  </a:t>
            </a:r>
            <a:r>
              <a:rPr lang="en-CA" sz="2800" b="1" dirty="0" err="1" smtClean="0">
                <a:solidFill>
                  <a:srgbClr val="003366"/>
                </a:solidFill>
                <a:cs typeface="Arial"/>
              </a:rPr>
              <a:t>dito</a:t>
            </a:r>
            <a:r>
              <a:rPr lang="en-CA" sz="2800" b="1" dirty="0" smtClean="0">
                <a:solidFill>
                  <a:srgbClr val="003366"/>
                </a:solidFill>
                <a:cs typeface="Arial"/>
              </a:rPr>
              <a:t>,  </a:t>
            </a:r>
            <a:r>
              <a:rPr lang="en-CA" sz="2800" b="1" dirty="0" err="1" smtClean="0">
                <a:solidFill>
                  <a:srgbClr val="003366"/>
                </a:solidFill>
                <a:cs typeface="Arial"/>
              </a:rPr>
              <a:t>isto</a:t>
            </a:r>
            <a:r>
              <a:rPr lang="en-CA" sz="2800" b="1" dirty="0" smtClean="0">
                <a:solidFill>
                  <a:srgbClr val="003366"/>
                </a:solidFill>
                <a:cs typeface="Arial"/>
              </a:rPr>
              <a:t>  é,  o</a:t>
            </a:r>
            <a:r>
              <a:rPr lang="en-CA" sz="2800" b="1" dirty="0" smtClean="0">
                <a:solidFill>
                  <a:srgbClr val="000000"/>
                </a:solidFill>
              </a:rPr>
              <a:t/>
            </a:r>
            <a:br>
              <a:rPr lang="en-CA" sz="2800" b="1" dirty="0" smtClean="0">
                <a:solidFill>
                  <a:srgbClr val="000000"/>
                </a:solidFill>
              </a:rPr>
            </a:br>
            <a:r>
              <a:rPr lang="en-CA" sz="2800" b="1" dirty="0" err="1" smtClean="0">
                <a:solidFill>
                  <a:srgbClr val="003366"/>
                </a:solidFill>
                <a:cs typeface="Arial"/>
              </a:rPr>
              <a:t>desenvolvimento</a:t>
            </a:r>
            <a:r>
              <a:rPr lang="en-CA" sz="2800" b="1" dirty="0" smtClean="0">
                <a:solidFill>
                  <a:srgbClr val="003366"/>
                </a:solidFill>
                <a:cs typeface="Arial"/>
              </a:rPr>
              <a:t> do </a:t>
            </a:r>
            <a:r>
              <a:rPr lang="en-CA" sz="2800" b="1" dirty="0" err="1" smtClean="0">
                <a:solidFill>
                  <a:srgbClr val="003366"/>
                </a:solidFill>
                <a:cs typeface="Arial"/>
              </a:rPr>
              <a:t>tema</a:t>
            </a:r>
            <a:r>
              <a:rPr lang="en-CA" sz="2800" b="1" dirty="0" smtClean="0">
                <a:solidFill>
                  <a:srgbClr val="003366"/>
                </a:solidFill>
                <a:cs typeface="Arial"/>
              </a:rPr>
              <a:t> </a:t>
            </a:r>
            <a:r>
              <a:rPr lang="en-CA" sz="2800" b="1" dirty="0" err="1" smtClean="0">
                <a:solidFill>
                  <a:srgbClr val="003366"/>
                </a:solidFill>
                <a:cs typeface="Arial"/>
              </a:rPr>
              <a:t>abordado</a:t>
            </a:r>
            <a:r>
              <a:rPr lang="en-CA" sz="2800" b="1" dirty="0" smtClean="0">
                <a:solidFill>
                  <a:srgbClr val="003366"/>
                </a:solidFill>
                <a:cs typeface="Arial"/>
              </a:rPr>
              <a:t> de forma </a:t>
            </a:r>
            <a:r>
              <a:rPr lang="en-CA" sz="2800" b="1" dirty="0" err="1" smtClean="0">
                <a:solidFill>
                  <a:srgbClr val="003366"/>
                </a:solidFill>
                <a:cs typeface="Arial"/>
              </a:rPr>
              <a:t>lógica</a:t>
            </a:r>
            <a:r>
              <a:rPr lang="en-CA" sz="2800" b="1" dirty="0" smtClean="0">
                <a:solidFill>
                  <a:srgbClr val="003366"/>
                </a:solidFill>
                <a:cs typeface="Arial"/>
              </a:rPr>
              <a:t> e</a:t>
            </a:r>
            <a:r>
              <a:rPr lang="en-CA" sz="2800" b="1" dirty="0" smtClean="0">
                <a:solidFill>
                  <a:srgbClr val="000000"/>
                </a:solidFill>
              </a:rPr>
              <a:t/>
            </a:r>
            <a:br>
              <a:rPr lang="en-CA" sz="2800" b="1" dirty="0" smtClean="0">
                <a:solidFill>
                  <a:srgbClr val="000000"/>
                </a:solidFill>
              </a:rPr>
            </a:br>
            <a:r>
              <a:rPr lang="en-CA" sz="2800" b="1" dirty="0" smtClean="0">
                <a:solidFill>
                  <a:srgbClr val="003366"/>
                </a:solidFill>
                <a:cs typeface="Arial"/>
              </a:rPr>
              <a:t>de </a:t>
            </a:r>
            <a:r>
              <a:rPr lang="en-CA" sz="2800" b="1" dirty="0" err="1" smtClean="0">
                <a:solidFill>
                  <a:srgbClr val="003366"/>
                </a:solidFill>
                <a:cs typeface="Arial"/>
              </a:rPr>
              <a:t>acordo</a:t>
            </a:r>
            <a:r>
              <a:rPr lang="en-CA" sz="2800" b="1" dirty="0" smtClean="0">
                <a:solidFill>
                  <a:srgbClr val="003366"/>
                </a:solidFill>
                <a:cs typeface="Arial"/>
              </a:rPr>
              <a:t> com </a:t>
            </a:r>
            <a:r>
              <a:rPr lang="en-CA" sz="2800" b="1" dirty="0" err="1" smtClean="0">
                <a:solidFill>
                  <a:srgbClr val="003366"/>
                </a:solidFill>
                <a:cs typeface="Arial"/>
              </a:rPr>
              <a:t>uma</a:t>
            </a:r>
            <a:r>
              <a:rPr lang="en-CA" sz="2800" b="1" dirty="0" smtClean="0">
                <a:solidFill>
                  <a:srgbClr val="003366"/>
                </a:solidFill>
                <a:cs typeface="Arial"/>
              </a:rPr>
              <a:t> </a:t>
            </a:r>
            <a:r>
              <a:rPr lang="en-CA" sz="2800" b="1" dirty="0" err="1" smtClean="0">
                <a:solidFill>
                  <a:srgbClr val="003366"/>
                </a:solidFill>
                <a:cs typeface="Arial"/>
              </a:rPr>
              <a:t>metodologia</a:t>
            </a:r>
            <a:r>
              <a:rPr lang="en-CA" sz="2800" b="1" dirty="0" smtClean="0">
                <a:solidFill>
                  <a:srgbClr val="003366"/>
                </a:solidFill>
                <a:cs typeface="Arial"/>
              </a:rPr>
              <a:t> </a:t>
            </a:r>
            <a:r>
              <a:rPr lang="en-CA" sz="2800" b="1" dirty="0" err="1" smtClean="0">
                <a:solidFill>
                  <a:srgbClr val="003366"/>
                </a:solidFill>
                <a:cs typeface="Arial"/>
              </a:rPr>
              <a:t>adotada</a:t>
            </a:r>
            <a:r>
              <a:rPr lang="en-CA" sz="2800" b="1" dirty="0" smtClean="0">
                <a:solidFill>
                  <a:srgbClr val="003366"/>
                </a:solidFill>
                <a:cs typeface="Arial"/>
              </a:rPr>
              <a:t>.</a:t>
            </a:r>
          </a:p>
        </p:txBody>
      </p:sp>
      <p:sp>
        <p:nvSpPr>
          <p:cNvPr id="4" name="TextBox 4"/>
          <p:cNvSpPr txBox="1"/>
          <p:nvPr/>
        </p:nvSpPr>
        <p:spPr>
          <a:xfrm>
            <a:off x="755576" y="2599755"/>
            <a:ext cx="2710678" cy="1436291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760"/>
              </a:lnSpc>
            </a:pPr>
            <a:r>
              <a:rPr lang="en-CA" sz="2400" dirty="0" err="1" smtClean="0">
                <a:solidFill>
                  <a:srgbClr val="003366"/>
                </a:solidFill>
                <a:latin typeface="Arial"/>
                <a:cs typeface="Arial"/>
              </a:rPr>
              <a:t>Deve</a:t>
            </a:r>
            <a:r>
              <a:rPr lang="en-CA" sz="2400" dirty="0" smtClean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lang="en-CA" sz="2400" dirty="0" err="1" smtClean="0">
                <a:solidFill>
                  <a:srgbClr val="003366"/>
                </a:solidFill>
                <a:latin typeface="Arial"/>
                <a:cs typeface="Arial"/>
              </a:rPr>
              <a:t>conter</a:t>
            </a:r>
            <a:r>
              <a:rPr lang="en-CA" sz="2400" dirty="0" smtClean="0">
                <a:solidFill>
                  <a:srgbClr val="003366"/>
                </a:solidFill>
                <a:latin typeface="Arial"/>
                <a:cs typeface="Arial"/>
              </a:rPr>
              <a:t>:</a:t>
            </a:r>
          </a:p>
          <a:p>
            <a:pPr marL="342900" indent="-342900">
              <a:lnSpc>
                <a:spcPts val="2760"/>
              </a:lnSpc>
              <a:buFont typeface="Arial" panose="020B0604020202020204" pitchFamily="34" charset="0"/>
              <a:buChar char="•"/>
            </a:pPr>
            <a:r>
              <a:rPr lang="en-CA" sz="2400" dirty="0" err="1" smtClean="0">
                <a:solidFill>
                  <a:srgbClr val="003366"/>
                </a:solidFill>
                <a:latin typeface="Arial"/>
                <a:cs typeface="Arial"/>
              </a:rPr>
              <a:t>Introdução</a:t>
            </a:r>
            <a:endParaRPr lang="en-CA" sz="2400" dirty="0" smtClean="0">
              <a:solidFill>
                <a:srgbClr val="003366"/>
              </a:solidFill>
              <a:latin typeface="Arial"/>
              <a:cs typeface="Arial"/>
            </a:endParaRPr>
          </a:p>
          <a:p>
            <a:pPr marL="342900" indent="-342900">
              <a:lnSpc>
                <a:spcPts val="2760"/>
              </a:lnSpc>
              <a:buFont typeface="Arial" panose="020B0604020202020204" pitchFamily="34" charset="0"/>
              <a:buChar char="•"/>
            </a:pPr>
            <a:r>
              <a:rPr lang="en-CA" sz="2400" dirty="0" err="1" smtClean="0">
                <a:solidFill>
                  <a:srgbClr val="003366"/>
                </a:solidFill>
                <a:latin typeface="Arial"/>
                <a:cs typeface="Arial"/>
              </a:rPr>
              <a:t>Desenvolvimento</a:t>
            </a:r>
            <a:endParaRPr lang="en-CA" sz="2400" dirty="0" smtClean="0">
              <a:solidFill>
                <a:srgbClr val="003366"/>
              </a:solidFill>
              <a:latin typeface="Arial"/>
              <a:cs typeface="Arial"/>
            </a:endParaRPr>
          </a:p>
          <a:p>
            <a:pPr marL="342900" indent="-342900">
              <a:lnSpc>
                <a:spcPts val="2760"/>
              </a:lnSpc>
              <a:buFont typeface="Arial" panose="020B0604020202020204" pitchFamily="34" charset="0"/>
              <a:buChar char="•"/>
            </a:pPr>
            <a:r>
              <a:rPr lang="en-CA" sz="2400" dirty="0" err="1" smtClean="0">
                <a:solidFill>
                  <a:srgbClr val="003366"/>
                </a:solidFill>
                <a:latin typeface="Arial"/>
                <a:cs typeface="Arial"/>
              </a:rPr>
              <a:t>Conclusão</a:t>
            </a:r>
            <a:endParaRPr lang="en-CA" sz="2400" dirty="0">
              <a:solidFill>
                <a:srgbClr val="003366"/>
              </a:solidFill>
              <a:latin typeface="Arial"/>
              <a:cs typeface="Arial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89314" y="332656"/>
            <a:ext cx="7520940" cy="548640"/>
          </a:xfrm>
        </p:spPr>
        <p:txBody>
          <a:bodyPr/>
          <a:lstStyle/>
          <a:p>
            <a:pPr>
              <a:lnSpc>
                <a:spcPts val="4140"/>
              </a:lnSpc>
            </a:pPr>
            <a:r>
              <a:rPr lang="en-CA" sz="3600" b="1" dirty="0" err="1">
                <a:solidFill>
                  <a:schemeClr val="accent4">
                    <a:lumMod val="75000"/>
                  </a:schemeClr>
                </a:solidFill>
                <a:cs typeface="Arial Bold"/>
              </a:rPr>
              <a:t>Elementos</a:t>
            </a:r>
            <a:r>
              <a:rPr lang="en-CA" sz="3600" b="1" dirty="0">
                <a:solidFill>
                  <a:schemeClr val="accent4">
                    <a:lumMod val="75000"/>
                  </a:schemeClr>
                </a:solidFill>
                <a:cs typeface="Arial Bold"/>
              </a:rPr>
              <a:t> </a:t>
            </a:r>
            <a:r>
              <a:rPr lang="en-CA" sz="3600" b="1" dirty="0" err="1">
                <a:solidFill>
                  <a:schemeClr val="accent4">
                    <a:lumMod val="75000"/>
                  </a:schemeClr>
                </a:solidFill>
                <a:cs typeface="Arial Bold"/>
              </a:rPr>
              <a:t>textuais</a:t>
            </a:r>
            <a:endParaRPr lang="en-CA" sz="3600" b="1" dirty="0">
              <a:solidFill>
                <a:schemeClr val="accent4">
                  <a:lumMod val="75000"/>
                </a:schemeClr>
              </a:solidFill>
              <a:cs typeface="Arial Bold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2"/>
          <p:cNvSpPr txBox="1"/>
          <p:nvPr/>
        </p:nvSpPr>
        <p:spPr>
          <a:xfrm>
            <a:off x="346381" y="1016326"/>
            <a:ext cx="4032448" cy="589905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4600"/>
              </a:lnSpc>
            </a:pPr>
            <a:r>
              <a:rPr lang="en-CA" sz="4008" b="1" dirty="0" smtClean="0">
                <a:solidFill>
                  <a:srgbClr val="003366"/>
                </a:solidFill>
                <a:latin typeface="+mj-lt"/>
                <a:cs typeface="Arial Bold"/>
              </a:rPr>
              <a:t>NBR </a:t>
            </a:r>
            <a:r>
              <a:rPr lang="en-CA" sz="4008" b="1" dirty="0">
                <a:solidFill>
                  <a:srgbClr val="003366"/>
                </a:solidFill>
                <a:latin typeface="+mj-lt"/>
                <a:cs typeface="Arial Bold"/>
              </a:rPr>
              <a:t>1</a:t>
            </a:r>
            <a:r>
              <a:rPr lang="en-CA" sz="4008" b="1" dirty="0" smtClean="0">
                <a:solidFill>
                  <a:srgbClr val="003366"/>
                </a:solidFill>
                <a:latin typeface="+mj-lt"/>
                <a:cs typeface="Arial Bold"/>
              </a:rPr>
              <a:t>0520/2002</a:t>
            </a:r>
          </a:p>
        </p:txBody>
      </p:sp>
      <p:sp>
        <p:nvSpPr>
          <p:cNvPr id="3" name="TextBox 3"/>
          <p:cNvSpPr txBox="1"/>
          <p:nvPr/>
        </p:nvSpPr>
        <p:spPr>
          <a:xfrm>
            <a:off x="372683" y="1700808"/>
            <a:ext cx="3911285" cy="525785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4140"/>
              </a:lnSpc>
            </a:pPr>
            <a:r>
              <a:rPr lang="en-CA" sz="2800" b="1" dirty="0" err="1" smtClean="0">
                <a:solidFill>
                  <a:srgbClr val="006666"/>
                </a:solidFill>
                <a:cs typeface="Arial"/>
              </a:rPr>
              <a:t>Citações</a:t>
            </a:r>
            <a:r>
              <a:rPr lang="en-CA" sz="2800" b="1" dirty="0" smtClean="0">
                <a:solidFill>
                  <a:srgbClr val="006666"/>
                </a:solidFill>
                <a:cs typeface="Arial"/>
              </a:rPr>
              <a:t> </a:t>
            </a:r>
            <a:r>
              <a:rPr lang="en-CA" sz="2800" b="1" dirty="0" err="1" smtClean="0">
                <a:solidFill>
                  <a:srgbClr val="006666"/>
                </a:solidFill>
                <a:cs typeface="Arial"/>
              </a:rPr>
              <a:t>em</a:t>
            </a:r>
            <a:r>
              <a:rPr lang="en-CA" sz="2800" b="1" dirty="0" smtClean="0">
                <a:solidFill>
                  <a:srgbClr val="006666"/>
                </a:solidFill>
                <a:cs typeface="Arial"/>
              </a:rPr>
              <a:t> </a:t>
            </a:r>
            <a:r>
              <a:rPr lang="en-CA" sz="2800" b="1" dirty="0" err="1" smtClean="0">
                <a:solidFill>
                  <a:srgbClr val="006666"/>
                </a:solidFill>
                <a:cs typeface="Arial"/>
              </a:rPr>
              <a:t>documentos</a:t>
            </a:r>
            <a:endParaRPr lang="en-CA" sz="2800" b="1" dirty="0" smtClean="0">
              <a:solidFill>
                <a:srgbClr val="006666"/>
              </a:solidFill>
              <a:cs typeface="Arial"/>
            </a:endParaRPr>
          </a:p>
        </p:txBody>
      </p:sp>
      <p:sp>
        <p:nvSpPr>
          <p:cNvPr id="4" name="TextBox 4"/>
          <p:cNvSpPr txBox="1"/>
          <p:nvPr/>
        </p:nvSpPr>
        <p:spPr>
          <a:xfrm>
            <a:off x="4762500" y="4165600"/>
            <a:ext cx="65" cy="105157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4140"/>
              </a:lnSpc>
            </a:pPr>
            <a:endParaRPr lang="en-CA" sz="3600" dirty="0" smtClean="0">
              <a:solidFill>
                <a:srgbClr val="006666"/>
              </a:solidFill>
              <a:latin typeface="Arial"/>
              <a:cs typeface="Arial"/>
            </a:endParaRPr>
          </a:p>
          <a:p>
            <a:pPr>
              <a:lnSpc>
                <a:spcPts val="4140"/>
              </a:lnSpc>
            </a:pPr>
            <a:endParaRPr lang="en-CA" sz="36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3"/>
          <p:cNvSpPr txBox="1"/>
          <p:nvPr/>
        </p:nvSpPr>
        <p:spPr>
          <a:xfrm>
            <a:off x="611560" y="1412776"/>
            <a:ext cx="7046994" cy="1465401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865"/>
              </a:lnSpc>
            </a:pPr>
            <a:r>
              <a:rPr lang="en-CA" sz="2400" b="1" dirty="0" err="1" smtClean="0">
                <a:solidFill>
                  <a:srgbClr val="003366"/>
                </a:solidFill>
                <a:cs typeface="Arial"/>
              </a:rPr>
              <a:t>Citação</a:t>
            </a:r>
            <a:r>
              <a:rPr lang="en-CA" sz="2400" b="1" dirty="0" smtClean="0">
                <a:solidFill>
                  <a:srgbClr val="003366"/>
                </a:solidFill>
                <a:cs typeface="Arial"/>
              </a:rPr>
              <a:t>  é  a  </a:t>
            </a:r>
            <a:r>
              <a:rPr lang="en-CA" sz="2400" b="1" dirty="0" err="1" smtClean="0">
                <a:solidFill>
                  <a:srgbClr val="003366"/>
                </a:solidFill>
                <a:cs typeface="Arial"/>
              </a:rPr>
              <a:t>menção</a:t>
            </a:r>
            <a:r>
              <a:rPr lang="en-CA" sz="2400" b="1" dirty="0" smtClean="0">
                <a:solidFill>
                  <a:srgbClr val="003366"/>
                </a:solidFill>
                <a:cs typeface="Arial"/>
              </a:rPr>
              <a:t>,  no  </a:t>
            </a:r>
            <a:r>
              <a:rPr lang="en-CA" sz="2400" b="1" dirty="0" err="1" smtClean="0">
                <a:solidFill>
                  <a:srgbClr val="003366"/>
                </a:solidFill>
                <a:cs typeface="Arial"/>
              </a:rPr>
              <a:t>texto</a:t>
            </a:r>
            <a:r>
              <a:rPr lang="en-CA" sz="2400" b="1" dirty="0" smtClean="0">
                <a:solidFill>
                  <a:srgbClr val="003366"/>
                </a:solidFill>
                <a:cs typeface="Arial"/>
              </a:rPr>
              <a:t>,  de  </a:t>
            </a:r>
            <a:r>
              <a:rPr lang="en-CA" sz="2400" b="1" dirty="0" err="1" smtClean="0">
                <a:solidFill>
                  <a:srgbClr val="003366"/>
                </a:solidFill>
                <a:cs typeface="Arial"/>
              </a:rPr>
              <a:t>uma</a:t>
            </a:r>
            <a:r>
              <a:rPr lang="en-CA" sz="2400" b="1" dirty="0" smtClean="0">
                <a:solidFill>
                  <a:srgbClr val="003366"/>
                </a:solidFill>
                <a:cs typeface="Arial"/>
              </a:rPr>
              <a:t>  </a:t>
            </a:r>
            <a:r>
              <a:rPr lang="en-CA" sz="2400" b="1" dirty="0" err="1" smtClean="0">
                <a:solidFill>
                  <a:srgbClr val="003366"/>
                </a:solidFill>
                <a:cs typeface="Arial"/>
              </a:rPr>
              <a:t>informação</a:t>
            </a:r>
            <a:r>
              <a:rPr lang="en-CA" sz="2400" b="1" dirty="0" smtClean="0">
                <a:solidFill>
                  <a:srgbClr val="000000"/>
                </a:solidFill>
              </a:rPr>
              <a:t/>
            </a:r>
            <a:br>
              <a:rPr lang="en-CA" sz="2400" b="1" dirty="0" smtClean="0">
                <a:solidFill>
                  <a:srgbClr val="000000"/>
                </a:solidFill>
              </a:rPr>
            </a:br>
            <a:r>
              <a:rPr lang="en-CA" sz="2400" b="1" dirty="0" err="1" smtClean="0">
                <a:solidFill>
                  <a:srgbClr val="003366"/>
                </a:solidFill>
                <a:cs typeface="Arial"/>
              </a:rPr>
              <a:t>colhida</a:t>
            </a:r>
            <a:r>
              <a:rPr lang="en-CA" sz="2400" b="1" dirty="0" smtClean="0">
                <a:solidFill>
                  <a:srgbClr val="003366"/>
                </a:solidFill>
                <a:cs typeface="Arial"/>
              </a:rPr>
              <a:t> de </a:t>
            </a:r>
            <a:r>
              <a:rPr lang="en-CA" sz="2400" b="1" dirty="0" err="1" smtClean="0">
                <a:solidFill>
                  <a:srgbClr val="003366"/>
                </a:solidFill>
                <a:cs typeface="Arial"/>
              </a:rPr>
              <a:t>outra</a:t>
            </a:r>
            <a:r>
              <a:rPr lang="en-CA" sz="2400" b="1" dirty="0" smtClean="0">
                <a:solidFill>
                  <a:srgbClr val="003366"/>
                </a:solidFill>
                <a:cs typeface="Arial"/>
              </a:rPr>
              <a:t> </a:t>
            </a:r>
            <a:r>
              <a:rPr lang="en-CA" sz="2400" b="1" dirty="0" err="1" smtClean="0">
                <a:solidFill>
                  <a:srgbClr val="003366"/>
                </a:solidFill>
                <a:cs typeface="Arial"/>
              </a:rPr>
              <a:t>fonte</a:t>
            </a:r>
            <a:r>
              <a:rPr lang="en-CA" sz="2400" b="1" dirty="0" smtClean="0">
                <a:solidFill>
                  <a:srgbClr val="003366"/>
                </a:solidFill>
                <a:cs typeface="Arial"/>
              </a:rPr>
              <a:t> com o </a:t>
            </a:r>
            <a:r>
              <a:rPr lang="en-CA" sz="2400" b="1" dirty="0" err="1" smtClean="0">
                <a:solidFill>
                  <a:srgbClr val="003366"/>
                </a:solidFill>
                <a:cs typeface="Arial"/>
              </a:rPr>
              <a:t>objetivo</a:t>
            </a:r>
            <a:r>
              <a:rPr lang="en-CA" sz="2400" b="1" dirty="0" smtClean="0">
                <a:solidFill>
                  <a:srgbClr val="003366"/>
                </a:solidFill>
                <a:cs typeface="Arial"/>
              </a:rPr>
              <a:t> de </a:t>
            </a:r>
            <a:r>
              <a:rPr lang="en-CA" sz="2400" b="1" dirty="0" err="1" smtClean="0">
                <a:solidFill>
                  <a:srgbClr val="003366"/>
                </a:solidFill>
                <a:cs typeface="Arial"/>
              </a:rPr>
              <a:t>esclarecer</a:t>
            </a:r>
            <a:r>
              <a:rPr lang="en-CA" sz="2400" b="1" dirty="0" smtClean="0">
                <a:solidFill>
                  <a:srgbClr val="003366"/>
                </a:solidFill>
                <a:cs typeface="Arial"/>
              </a:rPr>
              <a:t>,</a:t>
            </a:r>
            <a:r>
              <a:rPr lang="en-CA" sz="2400" b="1" dirty="0" smtClean="0">
                <a:solidFill>
                  <a:srgbClr val="000000"/>
                </a:solidFill>
              </a:rPr>
              <a:t/>
            </a:r>
            <a:br>
              <a:rPr lang="en-CA" sz="2400" b="1" dirty="0" smtClean="0">
                <a:solidFill>
                  <a:srgbClr val="000000"/>
                </a:solidFill>
              </a:rPr>
            </a:br>
            <a:r>
              <a:rPr lang="en-CA" sz="2400" b="1" dirty="0" err="1" smtClean="0">
                <a:solidFill>
                  <a:srgbClr val="003366"/>
                </a:solidFill>
                <a:cs typeface="Arial"/>
              </a:rPr>
              <a:t>ilustrar</a:t>
            </a:r>
            <a:r>
              <a:rPr lang="en-CA" sz="2400" b="1" dirty="0" smtClean="0">
                <a:solidFill>
                  <a:srgbClr val="003366"/>
                </a:solidFill>
                <a:cs typeface="Arial"/>
              </a:rPr>
              <a:t> </a:t>
            </a:r>
            <a:r>
              <a:rPr lang="en-CA" sz="2400" b="1" dirty="0" err="1" smtClean="0">
                <a:solidFill>
                  <a:srgbClr val="003366"/>
                </a:solidFill>
                <a:cs typeface="Arial"/>
              </a:rPr>
              <a:t>ou</a:t>
            </a:r>
            <a:r>
              <a:rPr lang="en-CA" sz="2400" b="1" dirty="0" smtClean="0">
                <a:solidFill>
                  <a:srgbClr val="003366"/>
                </a:solidFill>
                <a:cs typeface="Arial"/>
              </a:rPr>
              <a:t> </a:t>
            </a:r>
            <a:r>
              <a:rPr lang="en-CA" sz="2400" b="1" dirty="0" err="1" smtClean="0">
                <a:solidFill>
                  <a:srgbClr val="003366"/>
                </a:solidFill>
                <a:cs typeface="Arial"/>
              </a:rPr>
              <a:t>sustentar</a:t>
            </a:r>
            <a:r>
              <a:rPr lang="en-CA" sz="2400" b="1" dirty="0" smtClean="0">
                <a:solidFill>
                  <a:srgbClr val="003366"/>
                </a:solidFill>
                <a:cs typeface="Arial"/>
              </a:rPr>
              <a:t> o </a:t>
            </a:r>
            <a:r>
              <a:rPr lang="en-CA" sz="2400" b="1" dirty="0" err="1" smtClean="0">
                <a:solidFill>
                  <a:srgbClr val="003366"/>
                </a:solidFill>
                <a:cs typeface="Arial"/>
              </a:rPr>
              <a:t>assunto</a:t>
            </a:r>
            <a:r>
              <a:rPr lang="en-CA" sz="2400" b="1" dirty="0" smtClean="0">
                <a:solidFill>
                  <a:srgbClr val="003366"/>
                </a:solidFill>
                <a:cs typeface="Arial"/>
              </a:rPr>
              <a:t> </a:t>
            </a:r>
            <a:r>
              <a:rPr lang="en-CA" sz="2400" b="1" dirty="0" err="1" smtClean="0">
                <a:solidFill>
                  <a:srgbClr val="003366"/>
                </a:solidFill>
                <a:cs typeface="Arial"/>
              </a:rPr>
              <a:t>apresentado</a:t>
            </a:r>
            <a:r>
              <a:rPr lang="en-CA" sz="2400" b="1" dirty="0" smtClean="0">
                <a:solidFill>
                  <a:srgbClr val="003366"/>
                </a:solidFill>
                <a:cs typeface="Arial"/>
              </a:rPr>
              <a:t>. </a:t>
            </a:r>
            <a:r>
              <a:rPr lang="en-CA" sz="2400" b="1" dirty="0" err="1" smtClean="0">
                <a:solidFill>
                  <a:srgbClr val="003366"/>
                </a:solidFill>
                <a:cs typeface="Arial"/>
              </a:rPr>
              <a:t>Pode</a:t>
            </a:r>
            <a:r>
              <a:rPr lang="en-CA" sz="2400" b="1" dirty="0" smtClean="0">
                <a:solidFill>
                  <a:srgbClr val="003366"/>
                </a:solidFill>
                <a:cs typeface="Arial"/>
              </a:rPr>
              <a:t>-se</a:t>
            </a:r>
            <a:r>
              <a:rPr lang="en-CA" sz="2400" b="1" dirty="0" smtClean="0">
                <a:solidFill>
                  <a:srgbClr val="000000"/>
                </a:solidFill>
              </a:rPr>
              <a:t/>
            </a:r>
            <a:br>
              <a:rPr lang="en-CA" sz="2400" b="1" dirty="0" smtClean="0">
                <a:solidFill>
                  <a:srgbClr val="000000"/>
                </a:solidFill>
              </a:rPr>
            </a:br>
            <a:r>
              <a:rPr lang="en-CA" sz="2400" b="1" dirty="0" err="1" smtClean="0">
                <a:solidFill>
                  <a:srgbClr val="003366"/>
                </a:solidFill>
                <a:cs typeface="Arial"/>
              </a:rPr>
              <a:t>apresentar</a:t>
            </a:r>
            <a:r>
              <a:rPr lang="en-CA" sz="2400" b="1" dirty="0" smtClean="0">
                <a:solidFill>
                  <a:srgbClr val="003366"/>
                </a:solidFill>
                <a:cs typeface="Arial"/>
              </a:rPr>
              <a:t> no </a:t>
            </a:r>
            <a:r>
              <a:rPr lang="en-CA" sz="2400" b="1" dirty="0" err="1" smtClean="0">
                <a:solidFill>
                  <a:srgbClr val="003366"/>
                </a:solidFill>
                <a:cs typeface="Arial"/>
              </a:rPr>
              <a:t>texto</a:t>
            </a:r>
            <a:r>
              <a:rPr lang="en-CA" sz="2400" b="1" dirty="0" smtClean="0">
                <a:solidFill>
                  <a:srgbClr val="003366"/>
                </a:solidFill>
                <a:cs typeface="Arial"/>
              </a:rPr>
              <a:t> </a:t>
            </a:r>
            <a:r>
              <a:rPr lang="en-CA" sz="2400" b="1" dirty="0" err="1" smtClean="0">
                <a:solidFill>
                  <a:srgbClr val="003366"/>
                </a:solidFill>
                <a:cs typeface="Arial"/>
              </a:rPr>
              <a:t>ou</a:t>
            </a:r>
            <a:r>
              <a:rPr lang="en-CA" sz="2400" b="1" dirty="0" smtClean="0">
                <a:solidFill>
                  <a:srgbClr val="003366"/>
                </a:solidFill>
                <a:cs typeface="Arial"/>
              </a:rPr>
              <a:t> </a:t>
            </a:r>
            <a:r>
              <a:rPr lang="en-CA" sz="2400" b="1" dirty="0" err="1" smtClean="0">
                <a:solidFill>
                  <a:srgbClr val="003366"/>
                </a:solidFill>
                <a:cs typeface="Arial"/>
              </a:rPr>
              <a:t>em</a:t>
            </a:r>
            <a:r>
              <a:rPr lang="en-CA" sz="2400" b="1" dirty="0" smtClean="0">
                <a:solidFill>
                  <a:srgbClr val="003366"/>
                </a:solidFill>
                <a:cs typeface="Arial"/>
              </a:rPr>
              <a:t> nota de </a:t>
            </a:r>
            <a:r>
              <a:rPr lang="en-CA" sz="2400" b="1" dirty="0" err="1" smtClean="0">
                <a:solidFill>
                  <a:srgbClr val="003366"/>
                </a:solidFill>
                <a:cs typeface="Arial"/>
              </a:rPr>
              <a:t>rodapé</a:t>
            </a:r>
            <a:r>
              <a:rPr lang="en-CA" sz="2400" b="1" dirty="0" smtClean="0">
                <a:solidFill>
                  <a:srgbClr val="003366"/>
                </a:solidFill>
                <a:cs typeface="Arial"/>
              </a:rPr>
              <a:t>.</a:t>
            </a:r>
          </a:p>
        </p:txBody>
      </p:sp>
      <p:sp>
        <p:nvSpPr>
          <p:cNvPr id="4" name="TextBox 4"/>
          <p:cNvSpPr txBox="1"/>
          <p:nvPr/>
        </p:nvSpPr>
        <p:spPr>
          <a:xfrm>
            <a:off x="611560" y="3025676"/>
            <a:ext cx="7251088" cy="204864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680"/>
              </a:lnSpc>
            </a:pPr>
            <a:r>
              <a:rPr lang="en-CA" sz="1403" b="1" dirty="0" err="1" smtClean="0">
                <a:solidFill>
                  <a:schemeClr val="accent2"/>
                </a:solidFill>
                <a:cs typeface="Arial"/>
              </a:rPr>
              <a:t>Fonte</a:t>
            </a:r>
            <a:r>
              <a:rPr lang="en-CA" sz="1403" b="1" dirty="0" smtClean="0">
                <a:solidFill>
                  <a:schemeClr val="accent2"/>
                </a:solidFill>
                <a:cs typeface="Arial"/>
              </a:rPr>
              <a:t>: www.usc.br/biblioteca/manual_de_trabalhos_academicos.pdf. </a:t>
            </a:r>
            <a:r>
              <a:rPr lang="en-CA" sz="1403" b="1" dirty="0" err="1" smtClean="0">
                <a:solidFill>
                  <a:schemeClr val="accent2"/>
                </a:solidFill>
                <a:cs typeface="Arial"/>
              </a:rPr>
              <a:t>Acesso</a:t>
            </a:r>
            <a:r>
              <a:rPr lang="en-CA" sz="1403" b="1" dirty="0" smtClean="0">
                <a:solidFill>
                  <a:schemeClr val="accent2"/>
                </a:solidFill>
                <a:cs typeface="Arial"/>
              </a:rPr>
              <a:t> </a:t>
            </a:r>
            <a:r>
              <a:rPr lang="en-CA" sz="1403" b="1" dirty="0" err="1" smtClean="0">
                <a:solidFill>
                  <a:schemeClr val="accent2"/>
                </a:solidFill>
                <a:cs typeface="Arial"/>
              </a:rPr>
              <a:t>em</a:t>
            </a:r>
            <a:r>
              <a:rPr lang="en-CA" sz="1403" b="1" dirty="0" smtClean="0">
                <a:solidFill>
                  <a:schemeClr val="accent2"/>
                </a:solidFill>
                <a:cs typeface="Arial"/>
              </a:rPr>
              <a:t>: 24 set. 2013.</a:t>
            </a: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z="3600" b="1" dirty="0">
                <a:solidFill>
                  <a:srgbClr val="00B050"/>
                </a:solidFill>
                <a:cs typeface="Arial Bold"/>
              </a:rPr>
              <a:t>CITAÇÕES </a:t>
            </a:r>
            <a:r>
              <a:rPr lang="en-CA" sz="3600" b="1" dirty="0" smtClean="0">
                <a:solidFill>
                  <a:srgbClr val="00B050"/>
                </a:solidFill>
                <a:cs typeface="Arial Bold"/>
              </a:rPr>
              <a:t>BIBLIOGRÁFICAS</a:t>
            </a:r>
            <a:endParaRPr lang="pt-BR" sz="36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3"/>
          <p:cNvSpPr txBox="1"/>
          <p:nvPr/>
        </p:nvSpPr>
        <p:spPr>
          <a:xfrm>
            <a:off x="611560" y="1268760"/>
            <a:ext cx="7560840" cy="1115690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900"/>
              </a:lnSpc>
            </a:pPr>
            <a:r>
              <a:rPr lang="en-CA" sz="2800" b="1" dirty="0" smtClean="0">
                <a:solidFill>
                  <a:srgbClr val="003366"/>
                </a:solidFill>
                <a:cs typeface="Arial"/>
              </a:rPr>
              <a:t>As </a:t>
            </a:r>
            <a:r>
              <a:rPr lang="en-CA" sz="2800" b="1" dirty="0" err="1" smtClean="0">
                <a:solidFill>
                  <a:srgbClr val="003366"/>
                </a:solidFill>
                <a:cs typeface="Arial"/>
              </a:rPr>
              <a:t>citações</a:t>
            </a:r>
            <a:r>
              <a:rPr lang="en-CA" sz="2800" b="1" dirty="0" smtClean="0">
                <a:solidFill>
                  <a:srgbClr val="003366"/>
                </a:solidFill>
                <a:cs typeface="Arial"/>
              </a:rPr>
              <a:t> </a:t>
            </a:r>
            <a:r>
              <a:rPr lang="en-CA" sz="2800" b="1" dirty="0" err="1" smtClean="0">
                <a:solidFill>
                  <a:srgbClr val="003366"/>
                </a:solidFill>
                <a:cs typeface="Arial"/>
              </a:rPr>
              <a:t>devem</a:t>
            </a:r>
            <a:r>
              <a:rPr lang="en-CA" sz="2800" b="1" dirty="0" smtClean="0">
                <a:solidFill>
                  <a:srgbClr val="003366"/>
                </a:solidFill>
                <a:cs typeface="Arial"/>
              </a:rPr>
              <a:t> </a:t>
            </a:r>
            <a:r>
              <a:rPr lang="en-CA" sz="2800" b="1" dirty="0" err="1" smtClean="0">
                <a:solidFill>
                  <a:srgbClr val="003366"/>
                </a:solidFill>
                <a:cs typeface="Arial"/>
              </a:rPr>
              <a:t>ser</a:t>
            </a:r>
            <a:r>
              <a:rPr lang="en-CA" sz="2800" b="1" dirty="0" smtClean="0">
                <a:solidFill>
                  <a:srgbClr val="003366"/>
                </a:solidFill>
                <a:cs typeface="Arial"/>
              </a:rPr>
              <a:t> </a:t>
            </a:r>
            <a:r>
              <a:rPr lang="en-CA" sz="2800" b="1" dirty="0" err="1" smtClean="0">
                <a:solidFill>
                  <a:srgbClr val="003366"/>
                </a:solidFill>
                <a:cs typeface="Arial"/>
              </a:rPr>
              <a:t>indicadas</a:t>
            </a:r>
            <a:r>
              <a:rPr lang="en-CA" sz="2800" b="1" dirty="0" smtClean="0">
                <a:solidFill>
                  <a:srgbClr val="003366"/>
                </a:solidFill>
                <a:cs typeface="Arial"/>
              </a:rPr>
              <a:t> no </a:t>
            </a:r>
            <a:r>
              <a:rPr lang="en-CA" sz="2800" b="1" dirty="0" err="1" smtClean="0">
                <a:solidFill>
                  <a:srgbClr val="003366"/>
                </a:solidFill>
                <a:cs typeface="Arial"/>
              </a:rPr>
              <a:t>texto</a:t>
            </a:r>
            <a:r>
              <a:rPr lang="en-CA" sz="2800" b="1" dirty="0" smtClean="0">
                <a:solidFill>
                  <a:srgbClr val="003366"/>
                </a:solidFill>
                <a:cs typeface="Arial"/>
              </a:rPr>
              <a:t> </a:t>
            </a:r>
            <a:r>
              <a:rPr lang="en-CA" sz="2800" b="1" dirty="0" err="1" smtClean="0">
                <a:solidFill>
                  <a:srgbClr val="003366"/>
                </a:solidFill>
                <a:cs typeface="Arial"/>
              </a:rPr>
              <a:t>por</a:t>
            </a:r>
            <a:r>
              <a:rPr lang="en-CA" sz="2800" b="1" dirty="0" smtClean="0">
                <a:solidFill>
                  <a:srgbClr val="003366"/>
                </a:solidFill>
                <a:cs typeface="Arial"/>
              </a:rPr>
              <a:t> um </a:t>
            </a:r>
            <a:r>
              <a:rPr lang="en-CA" sz="2800" b="1" dirty="0" err="1" smtClean="0">
                <a:solidFill>
                  <a:srgbClr val="003366"/>
                </a:solidFill>
                <a:cs typeface="Arial"/>
              </a:rPr>
              <a:t>sistema</a:t>
            </a:r>
            <a:r>
              <a:rPr lang="en-CA" sz="2800" b="1" dirty="0" smtClean="0">
                <a:solidFill>
                  <a:srgbClr val="003366"/>
                </a:solidFill>
                <a:cs typeface="Arial"/>
              </a:rPr>
              <a:t> </a:t>
            </a:r>
            <a:r>
              <a:rPr lang="en-CA" sz="2800" b="1" dirty="0" err="1" smtClean="0">
                <a:solidFill>
                  <a:srgbClr val="003366"/>
                </a:solidFill>
                <a:cs typeface="Arial"/>
              </a:rPr>
              <a:t>previamente</a:t>
            </a:r>
            <a:r>
              <a:rPr lang="en-CA" sz="2800" b="1" dirty="0" smtClean="0">
                <a:solidFill>
                  <a:srgbClr val="003366"/>
                </a:solidFill>
                <a:cs typeface="Arial"/>
              </a:rPr>
              <a:t> </a:t>
            </a:r>
            <a:r>
              <a:rPr lang="en-CA" sz="2800" b="1" dirty="0" err="1" smtClean="0">
                <a:solidFill>
                  <a:srgbClr val="003366"/>
                </a:solidFill>
                <a:cs typeface="Arial"/>
              </a:rPr>
              <a:t>estabelecido</a:t>
            </a:r>
            <a:r>
              <a:rPr lang="en-CA" sz="2800" b="1" dirty="0" smtClean="0">
                <a:solidFill>
                  <a:srgbClr val="003366"/>
                </a:solidFill>
                <a:cs typeface="Arial"/>
              </a:rPr>
              <a:t>, </a:t>
            </a:r>
            <a:r>
              <a:rPr lang="en-CA" sz="2800" b="1" dirty="0" err="1" smtClean="0">
                <a:solidFill>
                  <a:srgbClr val="003366"/>
                </a:solidFill>
                <a:cs typeface="Arial"/>
              </a:rPr>
              <a:t>que</a:t>
            </a:r>
            <a:r>
              <a:rPr lang="en-CA" sz="2800" b="1" dirty="0" smtClean="0">
                <a:solidFill>
                  <a:srgbClr val="003366"/>
                </a:solidFill>
                <a:cs typeface="Arial"/>
              </a:rPr>
              <a:t> </a:t>
            </a:r>
            <a:r>
              <a:rPr lang="en-CA" sz="2800" b="1" dirty="0" err="1" smtClean="0">
                <a:solidFill>
                  <a:srgbClr val="003366"/>
                </a:solidFill>
                <a:cs typeface="Arial"/>
              </a:rPr>
              <a:t>deve</a:t>
            </a:r>
            <a:r>
              <a:rPr lang="en-CA" sz="2800" b="1" dirty="0" smtClean="0">
                <a:solidFill>
                  <a:srgbClr val="003366"/>
                </a:solidFill>
                <a:cs typeface="Arial"/>
              </a:rPr>
              <a:t> </a:t>
            </a:r>
            <a:r>
              <a:rPr lang="en-CA" sz="2800" b="1" dirty="0" err="1" smtClean="0">
                <a:solidFill>
                  <a:srgbClr val="003366"/>
                </a:solidFill>
                <a:cs typeface="Arial"/>
              </a:rPr>
              <a:t>ser</a:t>
            </a:r>
            <a:r>
              <a:rPr lang="en-CA" sz="2800" b="1" dirty="0" smtClean="0">
                <a:solidFill>
                  <a:srgbClr val="003366"/>
                </a:solidFill>
                <a:cs typeface="Arial"/>
              </a:rPr>
              <a:t> </a:t>
            </a:r>
            <a:r>
              <a:rPr lang="en-CA" sz="2800" b="1" dirty="0" err="1" smtClean="0">
                <a:solidFill>
                  <a:srgbClr val="003366"/>
                </a:solidFill>
                <a:cs typeface="Arial"/>
              </a:rPr>
              <a:t>mantido</a:t>
            </a:r>
            <a:r>
              <a:rPr lang="en-CA" sz="2800" b="1" dirty="0" smtClean="0">
                <a:solidFill>
                  <a:srgbClr val="003366"/>
                </a:solidFill>
                <a:cs typeface="Arial"/>
              </a:rPr>
              <a:t> </a:t>
            </a:r>
            <a:r>
              <a:rPr lang="en-CA" sz="2800" b="1" dirty="0" err="1" smtClean="0">
                <a:solidFill>
                  <a:srgbClr val="003366"/>
                </a:solidFill>
                <a:cs typeface="Arial"/>
              </a:rPr>
              <a:t>em</a:t>
            </a:r>
            <a:r>
              <a:rPr lang="en-CA" sz="2800" b="1" dirty="0" smtClean="0">
                <a:solidFill>
                  <a:srgbClr val="003366"/>
                </a:solidFill>
                <a:cs typeface="Arial"/>
              </a:rPr>
              <a:t> </a:t>
            </a:r>
            <a:r>
              <a:rPr lang="en-CA" sz="2800" b="1" dirty="0" err="1" smtClean="0">
                <a:solidFill>
                  <a:srgbClr val="003366"/>
                </a:solidFill>
                <a:cs typeface="Arial"/>
              </a:rPr>
              <a:t>toda</a:t>
            </a:r>
            <a:r>
              <a:rPr lang="en-CA" sz="2800" b="1" dirty="0" smtClean="0">
                <a:solidFill>
                  <a:srgbClr val="003366"/>
                </a:solidFill>
                <a:cs typeface="Arial"/>
              </a:rPr>
              <a:t> a </a:t>
            </a:r>
            <a:r>
              <a:rPr lang="en-CA" sz="2800" b="1" dirty="0" err="1" smtClean="0">
                <a:solidFill>
                  <a:srgbClr val="003366"/>
                </a:solidFill>
                <a:cs typeface="Arial"/>
              </a:rPr>
              <a:t>publicação</a:t>
            </a:r>
            <a:r>
              <a:rPr lang="en-CA" sz="2800" b="1" dirty="0" smtClean="0">
                <a:solidFill>
                  <a:srgbClr val="003366"/>
                </a:solidFill>
                <a:cs typeface="Arial"/>
              </a:rPr>
              <a:t>.</a:t>
            </a:r>
            <a:endParaRPr lang="en-CA" sz="2800" b="1" dirty="0">
              <a:solidFill>
                <a:srgbClr val="000000"/>
              </a:solidFill>
            </a:endParaRPr>
          </a:p>
        </p:txBody>
      </p:sp>
      <p:sp>
        <p:nvSpPr>
          <p:cNvPr id="4" name="TextBox 4"/>
          <p:cNvSpPr txBox="1"/>
          <p:nvPr/>
        </p:nvSpPr>
        <p:spPr>
          <a:xfrm>
            <a:off x="611560" y="2492896"/>
            <a:ext cx="3726726" cy="1292662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r>
              <a:rPr lang="en-CA" sz="2800" b="1" dirty="0" err="1" smtClean="0">
                <a:solidFill>
                  <a:srgbClr val="003366"/>
                </a:solidFill>
                <a:cs typeface="Arial"/>
              </a:rPr>
              <a:t>Podem</a:t>
            </a:r>
            <a:r>
              <a:rPr lang="en-CA" sz="2800" b="1" dirty="0" smtClean="0">
                <a:solidFill>
                  <a:srgbClr val="003366"/>
                </a:solidFill>
                <a:cs typeface="Arial"/>
              </a:rPr>
              <a:t> </a:t>
            </a:r>
            <a:r>
              <a:rPr lang="en-CA" sz="2800" b="1" dirty="0" err="1" smtClean="0">
                <a:solidFill>
                  <a:srgbClr val="003366"/>
                </a:solidFill>
                <a:cs typeface="Arial"/>
              </a:rPr>
              <a:t>ser</a:t>
            </a:r>
            <a:r>
              <a:rPr lang="en-CA" sz="2800" b="1" dirty="0" smtClean="0">
                <a:solidFill>
                  <a:srgbClr val="003366"/>
                </a:solidFill>
                <a:cs typeface="Arial"/>
              </a:rPr>
              <a:t> de </a:t>
            </a:r>
            <a:r>
              <a:rPr lang="en-CA" sz="2800" b="1" dirty="0" err="1" smtClean="0">
                <a:solidFill>
                  <a:srgbClr val="003366"/>
                </a:solidFill>
                <a:cs typeface="Arial"/>
              </a:rPr>
              <a:t>dois</a:t>
            </a:r>
            <a:r>
              <a:rPr lang="en-CA" sz="2800" b="1" dirty="0" smtClean="0">
                <a:solidFill>
                  <a:srgbClr val="003366"/>
                </a:solidFill>
                <a:cs typeface="Arial"/>
              </a:rPr>
              <a:t> </a:t>
            </a:r>
            <a:r>
              <a:rPr lang="en-CA" sz="2800" b="1" dirty="0" err="1" smtClean="0">
                <a:solidFill>
                  <a:srgbClr val="003366"/>
                </a:solidFill>
                <a:cs typeface="Arial"/>
              </a:rPr>
              <a:t>tipos</a:t>
            </a:r>
            <a:r>
              <a:rPr lang="en-CA" sz="2800" b="1" dirty="0" smtClean="0">
                <a:solidFill>
                  <a:srgbClr val="003366"/>
                </a:solidFill>
                <a:cs typeface="Arial"/>
              </a:rPr>
              <a:t>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CA" sz="2800" b="1" dirty="0" err="1" smtClean="0">
                <a:solidFill>
                  <a:srgbClr val="003366"/>
                </a:solidFill>
                <a:cs typeface="Arial"/>
              </a:rPr>
              <a:t>Sistema</a:t>
            </a:r>
            <a:r>
              <a:rPr lang="en-CA" sz="2800" b="1" dirty="0" smtClean="0">
                <a:solidFill>
                  <a:srgbClr val="003366"/>
                </a:solidFill>
                <a:cs typeface="Arial"/>
              </a:rPr>
              <a:t> </a:t>
            </a:r>
            <a:r>
              <a:rPr lang="en-CA" sz="2800" b="1" dirty="0" err="1" smtClean="0">
                <a:solidFill>
                  <a:srgbClr val="003366"/>
                </a:solidFill>
                <a:cs typeface="Arial"/>
              </a:rPr>
              <a:t>numérico</a:t>
            </a:r>
            <a:endParaRPr lang="en-CA" sz="2800" b="1" dirty="0" smtClean="0">
              <a:solidFill>
                <a:srgbClr val="003366"/>
              </a:solidFill>
              <a:cs typeface="Arial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CA" sz="2800" b="1" dirty="0" err="1" smtClean="0">
                <a:solidFill>
                  <a:srgbClr val="003366"/>
                </a:solidFill>
                <a:cs typeface="Arial"/>
              </a:rPr>
              <a:t>Sistema</a:t>
            </a:r>
            <a:r>
              <a:rPr lang="en-CA" sz="2800" b="1" dirty="0" smtClean="0">
                <a:solidFill>
                  <a:srgbClr val="003366"/>
                </a:solidFill>
                <a:cs typeface="Arial"/>
              </a:rPr>
              <a:t> </a:t>
            </a:r>
            <a:r>
              <a:rPr lang="en-CA" sz="2800" b="1" dirty="0" err="1" smtClean="0">
                <a:solidFill>
                  <a:srgbClr val="003366"/>
                </a:solidFill>
                <a:cs typeface="Arial"/>
              </a:rPr>
              <a:t>autor</a:t>
            </a:r>
            <a:r>
              <a:rPr lang="en-CA" sz="2800" b="1" dirty="0" smtClean="0">
                <a:solidFill>
                  <a:srgbClr val="003366"/>
                </a:solidFill>
                <a:cs typeface="Arial"/>
              </a:rPr>
              <a:t>-data</a:t>
            </a:r>
          </a:p>
        </p:txBody>
      </p:sp>
      <p:sp>
        <p:nvSpPr>
          <p:cNvPr id="6" name="TextBox 2"/>
          <p:cNvSpPr txBox="1">
            <a:spLocks noGrp="1"/>
          </p:cNvSpPr>
          <p:nvPr>
            <p:ph type="title"/>
          </p:nvPr>
        </p:nvSpPr>
        <p:spPr>
          <a:xfrm>
            <a:off x="822960" y="377187"/>
            <a:ext cx="7493456" cy="525785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4140"/>
              </a:lnSpc>
            </a:pPr>
            <a:r>
              <a:rPr lang="en-CA" sz="3610" b="1" dirty="0" smtClean="0">
                <a:solidFill>
                  <a:srgbClr val="00B050"/>
                </a:solidFill>
                <a:cs typeface="Arial Bold"/>
              </a:rPr>
              <a:t>SISTEMAS DE CHAMADA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3"/>
          <p:cNvSpPr txBox="1"/>
          <p:nvPr/>
        </p:nvSpPr>
        <p:spPr>
          <a:xfrm>
            <a:off x="755576" y="1412776"/>
            <a:ext cx="7560840" cy="861774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r>
              <a:rPr lang="en-CA" sz="2800" b="1" dirty="0" smtClean="0">
                <a:solidFill>
                  <a:srgbClr val="003366"/>
                </a:solidFill>
                <a:cs typeface="Arial"/>
              </a:rPr>
              <a:t>A </a:t>
            </a:r>
            <a:r>
              <a:rPr lang="en-CA" sz="2800" b="1" dirty="0" err="1" smtClean="0">
                <a:solidFill>
                  <a:srgbClr val="003366"/>
                </a:solidFill>
                <a:cs typeface="Arial"/>
              </a:rPr>
              <a:t>indicação</a:t>
            </a:r>
            <a:r>
              <a:rPr lang="en-CA" sz="2800" b="1" dirty="0" smtClean="0">
                <a:solidFill>
                  <a:srgbClr val="003366"/>
                </a:solidFill>
                <a:cs typeface="Arial"/>
              </a:rPr>
              <a:t>  é  </a:t>
            </a:r>
            <a:r>
              <a:rPr lang="en-CA" sz="2800" b="1" dirty="0" err="1" smtClean="0">
                <a:solidFill>
                  <a:srgbClr val="003366"/>
                </a:solidFill>
                <a:cs typeface="Arial"/>
              </a:rPr>
              <a:t>feita</a:t>
            </a:r>
            <a:r>
              <a:rPr lang="en-CA" sz="2800" b="1" dirty="0" smtClean="0">
                <a:solidFill>
                  <a:srgbClr val="003366"/>
                </a:solidFill>
                <a:cs typeface="Arial"/>
              </a:rPr>
              <a:t>  </a:t>
            </a:r>
            <a:r>
              <a:rPr lang="en-CA" sz="2800" b="1" dirty="0" err="1" smtClean="0">
                <a:solidFill>
                  <a:srgbClr val="003366"/>
                </a:solidFill>
                <a:cs typeface="Arial"/>
              </a:rPr>
              <a:t>por</a:t>
            </a:r>
            <a:r>
              <a:rPr lang="en-CA" sz="2800" b="1" dirty="0" smtClean="0">
                <a:solidFill>
                  <a:srgbClr val="003366"/>
                </a:solidFill>
                <a:cs typeface="Arial"/>
              </a:rPr>
              <a:t>  </a:t>
            </a:r>
            <a:r>
              <a:rPr lang="en-CA" sz="2800" b="1" dirty="0" err="1" smtClean="0">
                <a:solidFill>
                  <a:srgbClr val="003366"/>
                </a:solidFill>
                <a:cs typeface="Arial"/>
              </a:rPr>
              <a:t>algarismos</a:t>
            </a:r>
            <a:r>
              <a:rPr lang="en-CA" sz="2800" b="1" dirty="0" smtClean="0">
                <a:solidFill>
                  <a:srgbClr val="003366"/>
                </a:solidFill>
                <a:cs typeface="Arial"/>
              </a:rPr>
              <a:t>  </a:t>
            </a:r>
            <a:r>
              <a:rPr lang="en-CA" sz="2800" b="1" dirty="0" err="1" smtClean="0">
                <a:solidFill>
                  <a:srgbClr val="003366"/>
                </a:solidFill>
                <a:cs typeface="Arial"/>
              </a:rPr>
              <a:t>seqüenciais</a:t>
            </a:r>
            <a:r>
              <a:rPr lang="en-CA" sz="2800" b="1" dirty="0" smtClean="0">
                <a:solidFill>
                  <a:srgbClr val="003366"/>
                </a:solidFill>
                <a:cs typeface="Arial"/>
              </a:rPr>
              <a:t>,  </a:t>
            </a:r>
            <a:r>
              <a:rPr lang="en-CA" sz="2800" b="1" dirty="0" err="1" smtClean="0">
                <a:solidFill>
                  <a:srgbClr val="003366"/>
                </a:solidFill>
                <a:cs typeface="Arial"/>
              </a:rPr>
              <a:t>conforme</a:t>
            </a:r>
            <a:r>
              <a:rPr lang="en-CA" sz="2800" b="1" dirty="0" smtClean="0">
                <a:solidFill>
                  <a:srgbClr val="003366"/>
                </a:solidFill>
                <a:cs typeface="Arial"/>
              </a:rPr>
              <a:t>  a  </a:t>
            </a:r>
            <a:r>
              <a:rPr lang="en-CA" sz="2800" b="1" dirty="0" err="1" smtClean="0">
                <a:solidFill>
                  <a:srgbClr val="003366"/>
                </a:solidFill>
                <a:cs typeface="Arial"/>
              </a:rPr>
              <a:t>ordem</a:t>
            </a:r>
            <a:r>
              <a:rPr lang="en-CA" sz="2800" b="1" dirty="0" smtClean="0">
                <a:solidFill>
                  <a:srgbClr val="003366"/>
                </a:solidFill>
                <a:cs typeface="Arial"/>
              </a:rPr>
              <a:t>  de </a:t>
            </a:r>
            <a:r>
              <a:rPr lang="en-CA" sz="2800" b="1" dirty="0" err="1">
                <a:solidFill>
                  <a:srgbClr val="003366"/>
                </a:solidFill>
                <a:cs typeface="Arial"/>
              </a:rPr>
              <a:t>ocorrência</a:t>
            </a:r>
            <a:r>
              <a:rPr lang="en-CA" sz="2800" b="1" dirty="0">
                <a:solidFill>
                  <a:srgbClr val="003366"/>
                </a:solidFill>
                <a:cs typeface="Arial"/>
              </a:rPr>
              <a:t> no </a:t>
            </a:r>
            <a:r>
              <a:rPr lang="en-CA" sz="2800" b="1" dirty="0" err="1" smtClean="0">
                <a:solidFill>
                  <a:srgbClr val="003366"/>
                </a:solidFill>
                <a:cs typeface="Arial"/>
              </a:rPr>
              <a:t>texto</a:t>
            </a:r>
            <a:r>
              <a:rPr lang="en-CA" sz="2800" b="1" dirty="0" smtClean="0">
                <a:solidFill>
                  <a:srgbClr val="003366"/>
                </a:solidFill>
                <a:cs typeface="Arial"/>
              </a:rPr>
              <a:t>.</a:t>
            </a:r>
            <a:endParaRPr lang="en-CA" sz="2800" b="1" dirty="0">
              <a:solidFill>
                <a:srgbClr val="000000"/>
              </a:solidFill>
            </a:endParaRPr>
          </a:p>
        </p:txBody>
      </p:sp>
      <p:sp>
        <p:nvSpPr>
          <p:cNvPr id="5" name="TextBox 5"/>
          <p:cNvSpPr txBox="1"/>
          <p:nvPr/>
        </p:nvSpPr>
        <p:spPr>
          <a:xfrm>
            <a:off x="611560" y="2924944"/>
            <a:ext cx="7920880" cy="872034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3400"/>
              </a:lnSpc>
            </a:pPr>
            <a:r>
              <a:rPr lang="en-CA" sz="2805" b="1" dirty="0" smtClean="0">
                <a:solidFill>
                  <a:srgbClr val="FF6600"/>
                </a:solidFill>
                <a:latin typeface="Bimbo JVE" panose="02000603060101010101" pitchFamily="2" charset="0"/>
                <a:cs typeface="Arial Bold"/>
              </a:rPr>
              <a:t>De </a:t>
            </a:r>
            <a:r>
              <a:rPr lang="en-CA" sz="2805" b="1" dirty="0" err="1" smtClean="0">
                <a:solidFill>
                  <a:srgbClr val="FF6600"/>
                </a:solidFill>
                <a:latin typeface="Bimbo JVE" panose="02000603060101010101" pitchFamily="2" charset="0"/>
                <a:cs typeface="Arial Bold"/>
              </a:rPr>
              <a:t>acordo</a:t>
            </a:r>
            <a:r>
              <a:rPr lang="en-CA" sz="2805" b="1" dirty="0" smtClean="0">
                <a:solidFill>
                  <a:srgbClr val="FF6600"/>
                </a:solidFill>
                <a:latin typeface="Bimbo JVE" panose="02000603060101010101" pitchFamily="2" charset="0"/>
                <a:cs typeface="Arial Bold"/>
              </a:rPr>
              <a:t> com Umberto Eco: “</a:t>
            </a:r>
            <a:r>
              <a:rPr lang="en-CA" sz="2805" b="1" dirty="0" err="1" smtClean="0">
                <a:solidFill>
                  <a:srgbClr val="FF6600"/>
                </a:solidFill>
                <a:latin typeface="Bimbo JVE" panose="02000603060101010101" pitchFamily="2" charset="0"/>
                <a:cs typeface="Arial Bold"/>
              </a:rPr>
              <a:t>Citar</a:t>
            </a:r>
            <a:r>
              <a:rPr lang="en-CA" sz="2805" b="1" dirty="0" smtClean="0">
                <a:solidFill>
                  <a:srgbClr val="FF6600"/>
                </a:solidFill>
                <a:latin typeface="Bimbo JVE" panose="02000603060101010101" pitchFamily="2" charset="0"/>
                <a:cs typeface="Arial Bold"/>
              </a:rPr>
              <a:t> é </a:t>
            </a:r>
            <a:r>
              <a:rPr lang="en-CA" sz="2805" b="1" dirty="0" err="1" smtClean="0">
                <a:solidFill>
                  <a:srgbClr val="FF6600"/>
                </a:solidFill>
                <a:latin typeface="Bimbo JVE" panose="02000603060101010101" pitchFamily="2" charset="0"/>
                <a:cs typeface="Arial Bold"/>
              </a:rPr>
              <a:t>como</a:t>
            </a:r>
            <a:r>
              <a:rPr lang="en-CA" sz="2805" b="1" dirty="0" smtClean="0">
                <a:solidFill>
                  <a:srgbClr val="FF6600"/>
                </a:solidFill>
                <a:latin typeface="Bimbo JVE" panose="02000603060101010101" pitchFamily="2" charset="0"/>
                <a:cs typeface="Arial Bold"/>
              </a:rPr>
              <a:t> </a:t>
            </a:r>
            <a:r>
              <a:rPr lang="en-CA" sz="2808" b="1" dirty="0" smtClean="0">
                <a:solidFill>
                  <a:srgbClr val="FF6600"/>
                </a:solidFill>
                <a:latin typeface="Bimbo JVE" panose="02000603060101010101" pitchFamily="2" charset="0"/>
                <a:cs typeface="Arial Bold"/>
              </a:rPr>
              <a:t>testemunhar </a:t>
            </a:r>
            <a:r>
              <a:rPr lang="en-CA" sz="2808" b="1" dirty="0" err="1" smtClean="0">
                <a:solidFill>
                  <a:srgbClr val="FF6600"/>
                </a:solidFill>
                <a:latin typeface="Bimbo JVE" panose="02000603060101010101" pitchFamily="2" charset="0"/>
                <a:cs typeface="Arial Bold"/>
              </a:rPr>
              <a:t>num</a:t>
            </a:r>
            <a:r>
              <a:rPr lang="en-CA" sz="2808" b="1" dirty="0" smtClean="0">
                <a:solidFill>
                  <a:srgbClr val="FF6600"/>
                </a:solidFill>
                <a:latin typeface="Bimbo JVE" panose="02000603060101010101" pitchFamily="2" charset="0"/>
                <a:cs typeface="Arial Bold"/>
              </a:rPr>
              <a:t> processo”.</a:t>
            </a:r>
            <a:r>
              <a:rPr lang="en-CA" sz="1884" b="1" baseline="30000" dirty="0" smtClean="0">
                <a:solidFill>
                  <a:srgbClr val="33CCCC"/>
                </a:solidFill>
                <a:latin typeface="Bimbo JVE" panose="02000603060101010101" pitchFamily="2" charset="0"/>
                <a:cs typeface="Arial Bold"/>
              </a:rPr>
              <a:t>12</a:t>
            </a:r>
            <a:endParaRPr lang="en-CA" sz="2798" dirty="0">
              <a:solidFill>
                <a:srgbClr val="000000"/>
              </a:solidFill>
              <a:latin typeface="Bimbo JVE" panose="02000603060101010101" pitchFamily="2" charset="0"/>
            </a:endParaRPr>
          </a:p>
        </p:txBody>
      </p:sp>
      <p:sp>
        <p:nvSpPr>
          <p:cNvPr id="6" name="TextBox 6"/>
          <p:cNvSpPr txBox="1"/>
          <p:nvPr/>
        </p:nvSpPr>
        <p:spPr>
          <a:xfrm>
            <a:off x="4860032" y="5473700"/>
            <a:ext cx="3955728" cy="738664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 algn="r"/>
            <a:r>
              <a:rPr lang="en-CA" sz="2400" b="1" dirty="0" err="1" smtClean="0">
                <a:solidFill>
                  <a:schemeClr val="bg1"/>
                </a:solidFill>
                <a:cs typeface="Arial"/>
              </a:rPr>
              <a:t>Não</a:t>
            </a:r>
            <a:r>
              <a:rPr lang="en-CA" sz="2400" b="1" dirty="0" smtClean="0">
                <a:solidFill>
                  <a:schemeClr val="bg1"/>
                </a:solidFill>
                <a:cs typeface="Arial"/>
              </a:rPr>
              <a:t> </a:t>
            </a:r>
            <a:r>
              <a:rPr lang="en-CA" sz="2400" b="1" dirty="0" err="1" smtClean="0">
                <a:solidFill>
                  <a:schemeClr val="bg1"/>
                </a:solidFill>
                <a:cs typeface="Arial"/>
              </a:rPr>
              <a:t>deve</a:t>
            </a:r>
            <a:r>
              <a:rPr lang="en-CA" sz="2400" b="1" dirty="0" smtClean="0">
                <a:solidFill>
                  <a:schemeClr val="bg1"/>
                </a:solidFill>
                <a:cs typeface="Arial"/>
              </a:rPr>
              <a:t> </a:t>
            </a:r>
            <a:r>
              <a:rPr lang="en-CA" sz="2400" b="1" dirty="0" err="1" smtClean="0">
                <a:solidFill>
                  <a:schemeClr val="bg1"/>
                </a:solidFill>
                <a:cs typeface="Arial"/>
              </a:rPr>
              <a:t>ser</a:t>
            </a:r>
            <a:r>
              <a:rPr lang="en-CA" sz="2400" b="1" dirty="0" smtClean="0">
                <a:solidFill>
                  <a:schemeClr val="bg1"/>
                </a:solidFill>
                <a:cs typeface="Arial"/>
              </a:rPr>
              <a:t> </a:t>
            </a:r>
            <a:r>
              <a:rPr lang="en-CA" sz="2400" b="1" dirty="0" err="1" smtClean="0">
                <a:solidFill>
                  <a:schemeClr val="bg1"/>
                </a:solidFill>
                <a:cs typeface="Arial"/>
              </a:rPr>
              <a:t>usado</a:t>
            </a:r>
            <a:r>
              <a:rPr lang="en-CA" sz="2400" b="1" dirty="0" smtClean="0">
                <a:solidFill>
                  <a:schemeClr val="bg1"/>
                </a:solidFill>
                <a:cs typeface="Arial"/>
              </a:rPr>
              <a:t> </a:t>
            </a:r>
            <a:r>
              <a:rPr lang="en-CA" sz="2400" b="1" dirty="0" err="1" smtClean="0">
                <a:solidFill>
                  <a:schemeClr val="bg1"/>
                </a:solidFill>
                <a:cs typeface="Arial"/>
              </a:rPr>
              <a:t>quando</a:t>
            </a:r>
            <a:r>
              <a:rPr lang="en-CA" sz="2400" b="1" dirty="0" smtClean="0">
                <a:solidFill>
                  <a:schemeClr val="bg1"/>
                </a:solidFill>
                <a:cs typeface="Arial"/>
              </a:rPr>
              <a:t> </a:t>
            </a:r>
            <a:r>
              <a:rPr lang="en-CA" sz="2400" b="1" dirty="0" err="1" smtClean="0">
                <a:solidFill>
                  <a:schemeClr val="bg1"/>
                </a:solidFill>
                <a:cs typeface="Arial"/>
              </a:rPr>
              <a:t>há</a:t>
            </a:r>
            <a:r>
              <a:rPr lang="en-CA" sz="2400" b="1" dirty="0" smtClean="0">
                <a:solidFill>
                  <a:schemeClr val="bg1"/>
                </a:solidFill>
                <a:cs typeface="Arial"/>
              </a:rPr>
              <a:t> </a:t>
            </a:r>
            <a:r>
              <a:rPr lang="en-CA" sz="2400" b="1" dirty="0" err="1" smtClean="0">
                <a:solidFill>
                  <a:schemeClr val="bg1"/>
                </a:solidFill>
                <a:cs typeface="Arial"/>
              </a:rPr>
              <a:t>notas</a:t>
            </a:r>
            <a:r>
              <a:rPr lang="en-CA" sz="2400" b="1" dirty="0" smtClean="0">
                <a:solidFill>
                  <a:schemeClr val="bg1"/>
                </a:solidFill>
                <a:cs typeface="Arial"/>
              </a:rPr>
              <a:t> de </a:t>
            </a:r>
            <a:r>
              <a:rPr lang="en-CA" sz="2400" b="1" dirty="0" err="1" smtClean="0">
                <a:solidFill>
                  <a:schemeClr val="bg1"/>
                </a:solidFill>
                <a:cs typeface="Arial"/>
              </a:rPr>
              <a:t>rodapé</a:t>
            </a:r>
            <a:r>
              <a:rPr lang="en-CA" sz="2400" b="1" dirty="0" smtClean="0">
                <a:solidFill>
                  <a:schemeClr val="bg1"/>
                </a:solidFill>
                <a:cs typeface="Arial"/>
              </a:rPr>
              <a:t>.</a:t>
            </a: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ts val="4140"/>
              </a:lnSpc>
            </a:pPr>
            <a:r>
              <a:rPr lang="en-CA" sz="3600" b="1" dirty="0" err="1">
                <a:solidFill>
                  <a:srgbClr val="00B050"/>
                </a:solidFill>
                <a:cs typeface="Arial Bold"/>
              </a:rPr>
              <a:t>Sistema</a:t>
            </a:r>
            <a:r>
              <a:rPr lang="en-CA" sz="3600" b="1" dirty="0">
                <a:solidFill>
                  <a:srgbClr val="00B050"/>
                </a:solidFill>
                <a:cs typeface="Arial Bold"/>
              </a:rPr>
              <a:t> </a:t>
            </a:r>
            <a:r>
              <a:rPr lang="en-CA" sz="3600" b="1" dirty="0" err="1">
                <a:solidFill>
                  <a:srgbClr val="00B050"/>
                </a:solidFill>
                <a:cs typeface="Arial Bold"/>
              </a:rPr>
              <a:t>numérico</a:t>
            </a:r>
            <a:endParaRPr lang="en-CA" sz="3600" b="1" dirty="0">
              <a:solidFill>
                <a:srgbClr val="00B050"/>
              </a:solidFill>
              <a:cs typeface="Arial Bold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3"/>
          <p:cNvSpPr txBox="1"/>
          <p:nvPr/>
        </p:nvSpPr>
        <p:spPr>
          <a:xfrm>
            <a:off x="683569" y="1340768"/>
            <a:ext cx="7939732" cy="1192634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3100"/>
              </a:lnSpc>
            </a:pPr>
            <a:r>
              <a:rPr lang="en-CA" sz="2800" b="1" dirty="0" smtClean="0">
                <a:solidFill>
                  <a:srgbClr val="003366"/>
                </a:solidFill>
                <a:cs typeface="Arial"/>
              </a:rPr>
              <a:t>A </a:t>
            </a:r>
            <a:r>
              <a:rPr lang="en-CA" sz="2800" b="1" dirty="0" err="1" smtClean="0">
                <a:solidFill>
                  <a:srgbClr val="003366"/>
                </a:solidFill>
                <a:cs typeface="Arial"/>
              </a:rPr>
              <a:t>indicação</a:t>
            </a:r>
            <a:r>
              <a:rPr lang="en-CA" sz="2800" b="1" dirty="0" smtClean="0">
                <a:solidFill>
                  <a:srgbClr val="003366"/>
                </a:solidFill>
                <a:cs typeface="Arial"/>
              </a:rPr>
              <a:t> é </a:t>
            </a:r>
            <a:r>
              <a:rPr lang="en-CA" sz="2800" b="1" dirty="0" err="1" smtClean="0">
                <a:solidFill>
                  <a:srgbClr val="003366"/>
                </a:solidFill>
                <a:cs typeface="Arial"/>
              </a:rPr>
              <a:t>feita</a:t>
            </a:r>
            <a:r>
              <a:rPr lang="en-CA" sz="2800" b="1" dirty="0" smtClean="0">
                <a:solidFill>
                  <a:srgbClr val="003366"/>
                </a:solidFill>
                <a:cs typeface="Arial"/>
              </a:rPr>
              <a:t> </a:t>
            </a:r>
            <a:r>
              <a:rPr lang="en-CA" sz="2800" b="1" dirty="0" err="1" smtClean="0">
                <a:solidFill>
                  <a:srgbClr val="003366"/>
                </a:solidFill>
                <a:cs typeface="Arial"/>
              </a:rPr>
              <a:t>pelo</a:t>
            </a:r>
            <a:r>
              <a:rPr lang="en-CA" sz="2800" b="1" dirty="0" smtClean="0">
                <a:solidFill>
                  <a:srgbClr val="003366"/>
                </a:solidFill>
                <a:cs typeface="Arial"/>
              </a:rPr>
              <a:t> </a:t>
            </a:r>
            <a:r>
              <a:rPr lang="en-CA" sz="2800" b="1" dirty="0" err="1" smtClean="0">
                <a:solidFill>
                  <a:srgbClr val="003366"/>
                </a:solidFill>
                <a:cs typeface="Arial"/>
              </a:rPr>
              <a:t>sobrenome</a:t>
            </a:r>
            <a:r>
              <a:rPr lang="en-CA" sz="2800" b="1" dirty="0" smtClean="0">
                <a:solidFill>
                  <a:srgbClr val="003366"/>
                </a:solidFill>
                <a:cs typeface="Arial"/>
              </a:rPr>
              <a:t> do </a:t>
            </a:r>
            <a:r>
              <a:rPr lang="en-CA" sz="2800" b="1" dirty="0" err="1" smtClean="0">
                <a:solidFill>
                  <a:srgbClr val="003366"/>
                </a:solidFill>
                <a:cs typeface="Arial"/>
              </a:rPr>
              <a:t>autor</a:t>
            </a:r>
            <a:r>
              <a:rPr lang="en-CA" sz="2800" b="1" dirty="0" smtClean="0">
                <a:solidFill>
                  <a:srgbClr val="003366"/>
                </a:solidFill>
                <a:cs typeface="Arial"/>
              </a:rPr>
              <a:t> </a:t>
            </a:r>
            <a:r>
              <a:rPr lang="en-CA" sz="2800" b="1" dirty="0" err="1" smtClean="0">
                <a:solidFill>
                  <a:srgbClr val="003366"/>
                </a:solidFill>
                <a:cs typeface="Arial"/>
              </a:rPr>
              <a:t>seguido</a:t>
            </a:r>
            <a:r>
              <a:rPr lang="en-CA" sz="2800" b="1" dirty="0" smtClean="0">
                <a:solidFill>
                  <a:srgbClr val="003366"/>
                </a:solidFill>
                <a:cs typeface="Arial"/>
              </a:rPr>
              <a:t> da data de </a:t>
            </a:r>
            <a:r>
              <a:rPr lang="en-CA" sz="2800" b="1" dirty="0" err="1" smtClean="0">
                <a:solidFill>
                  <a:srgbClr val="003366"/>
                </a:solidFill>
                <a:cs typeface="Arial"/>
              </a:rPr>
              <a:t>publicação</a:t>
            </a:r>
            <a:r>
              <a:rPr lang="en-CA" sz="2800" b="1" dirty="0" smtClean="0">
                <a:solidFill>
                  <a:srgbClr val="003366"/>
                </a:solidFill>
                <a:cs typeface="Arial"/>
              </a:rPr>
              <a:t> do </a:t>
            </a:r>
            <a:r>
              <a:rPr lang="en-CA" sz="2800" b="1" dirty="0" err="1" smtClean="0">
                <a:solidFill>
                  <a:srgbClr val="003366"/>
                </a:solidFill>
                <a:cs typeface="Arial"/>
              </a:rPr>
              <a:t>documento</a:t>
            </a:r>
            <a:r>
              <a:rPr lang="en-CA" sz="2800" b="1" dirty="0" smtClean="0">
                <a:solidFill>
                  <a:srgbClr val="003366"/>
                </a:solidFill>
                <a:cs typeface="Arial"/>
              </a:rPr>
              <a:t>  e da </a:t>
            </a:r>
            <a:r>
              <a:rPr lang="en-CA" sz="2800" b="1" dirty="0" err="1" smtClean="0">
                <a:solidFill>
                  <a:srgbClr val="003366"/>
                </a:solidFill>
                <a:cs typeface="Arial"/>
              </a:rPr>
              <a:t>página</a:t>
            </a:r>
            <a:r>
              <a:rPr lang="en-CA" sz="2800" b="1" dirty="0" smtClean="0">
                <a:solidFill>
                  <a:srgbClr val="003366"/>
                </a:solidFill>
                <a:cs typeface="Arial"/>
              </a:rPr>
              <a:t> da </a:t>
            </a:r>
            <a:r>
              <a:rPr lang="en-CA" sz="2800" b="1" dirty="0" err="1" smtClean="0">
                <a:solidFill>
                  <a:srgbClr val="003366"/>
                </a:solidFill>
                <a:cs typeface="Arial"/>
              </a:rPr>
              <a:t>citação</a:t>
            </a:r>
            <a:r>
              <a:rPr lang="en-CA" sz="2800" b="1" dirty="0" smtClean="0">
                <a:solidFill>
                  <a:srgbClr val="003366"/>
                </a:solidFill>
                <a:cs typeface="Arial"/>
              </a:rPr>
              <a:t>.</a:t>
            </a:r>
          </a:p>
        </p:txBody>
      </p:sp>
      <p:sp>
        <p:nvSpPr>
          <p:cNvPr id="4" name="TextBox 4"/>
          <p:cNvSpPr txBox="1"/>
          <p:nvPr/>
        </p:nvSpPr>
        <p:spPr>
          <a:xfrm>
            <a:off x="664298" y="2896294"/>
            <a:ext cx="7868142" cy="820738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 algn="just">
              <a:lnSpc>
                <a:spcPts val="3220"/>
              </a:lnSpc>
            </a:pPr>
            <a:r>
              <a:rPr lang="en-CA" sz="2805" b="1" dirty="0" err="1" smtClean="0">
                <a:solidFill>
                  <a:srgbClr val="FF6600"/>
                </a:solidFill>
                <a:latin typeface="Bimbo JVE" panose="02000603060101010101" pitchFamily="2" charset="0"/>
                <a:cs typeface="Arial Bold"/>
              </a:rPr>
              <a:t>Diz</a:t>
            </a:r>
            <a:r>
              <a:rPr lang="en-CA" sz="2805" b="1" dirty="0" smtClean="0">
                <a:solidFill>
                  <a:srgbClr val="FF6600"/>
                </a:solidFill>
                <a:latin typeface="Bimbo JVE" panose="02000603060101010101" pitchFamily="2" charset="0"/>
                <a:cs typeface="Arial Bold"/>
              </a:rPr>
              <a:t>  Eco (1985,  p. 126):  “</a:t>
            </a:r>
            <a:r>
              <a:rPr lang="en-CA" sz="2805" b="1" dirty="0" err="1" smtClean="0">
                <a:solidFill>
                  <a:srgbClr val="FF6600"/>
                </a:solidFill>
                <a:latin typeface="Bimbo JVE" panose="02000603060101010101" pitchFamily="2" charset="0"/>
                <a:cs typeface="Arial Bold"/>
              </a:rPr>
              <a:t>Citar</a:t>
            </a:r>
            <a:r>
              <a:rPr lang="en-CA" sz="2805" b="1" dirty="0" smtClean="0">
                <a:solidFill>
                  <a:srgbClr val="FF6600"/>
                </a:solidFill>
                <a:latin typeface="Bimbo JVE" panose="02000603060101010101" pitchFamily="2" charset="0"/>
                <a:cs typeface="Arial Bold"/>
              </a:rPr>
              <a:t>  é  </a:t>
            </a:r>
            <a:r>
              <a:rPr lang="en-CA" sz="2805" b="1" dirty="0" err="1" smtClean="0">
                <a:solidFill>
                  <a:srgbClr val="FF6600"/>
                </a:solidFill>
                <a:latin typeface="Bimbo JVE" panose="02000603060101010101" pitchFamily="2" charset="0"/>
                <a:cs typeface="Arial Bold"/>
              </a:rPr>
              <a:t>como</a:t>
            </a:r>
            <a:r>
              <a:rPr lang="en-CA" sz="2805" b="1" dirty="0" smtClean="0">
                <a:solidFill>
                  <a:srgbClr val="FF6600"/>
                </a:solidFill>
                <a:latin typeface="Bimbo JVE" panose="02000603060101010101" pitchFamily="2" charset="0"/>
                <a:cs typeface="Arial Bold"/>
              </a:rPr>
              <a:t> </a:t>
            </a:r>
            <a:r>
              <a:rPr lang="en-CA" sz="2805" b="1" dirty="0">
                <a:solidFill>
                  <a:srgbClr val="FF6600"/>
                </a:solidFill>
                <a:latin typeface="Bimbo JVE" panose="02000603060101010101" pitchFamily="2" charset="0"/>
                <a:cs typeface="Arial Bold"/>
              </a:rPr>
              <a:t>testemunhar </a:t>
            </a:r>
            <a:r>
              <a:rPr lang="en-CA" sz="2805" b="1" dirty="0" err="1">
                <a:solidFill>
                  <a:srgbClr val="FF6600"/>
                </a:solidFill>
                <a:latin typeface="Bimbo JVE" panose="02000603060101010101" pitchFamily="2" charset="0"/>
                <a:cs typeface="Arial Bold"/>
              </a:rPr>
              <a:t>num</a:t>
            </a:r>
            <a:r>
              <a:rPr lang="en-CA" sz="2805" b="1" dirty="0">
                <a:solidFill>
                  <a:srgbClr val="FF6600"/>
                </a:solidFill>
                <a:latin typeface="Bimbo JVE" panose="02000603060101010101" pitchFamily="2" charset="0"/>
                <a:cs typeface="Arial Bold"/>
              </a:rPr>
              <a:t> </a:t>
            </a:r>
            <a:r>
              <a:rPr lang="en-CA" sz="2805" b="1" dirty="0" err="1">
                <a:solidFill>
                  <a:srgbClr val="FF6600"/>
                </a:solidFill>
                <a:latin typeface="Bimbo JVE" panose="02000603060101010101" pitchFamily="2" charset="0"/>
                <a:cs typeface="Arial Bold"/>
              </a:rPr>
              <a:t>processo</a:t>
            </a:r>
            <a:r>
              <a:rPr lang="en-CA" sz="2805" b="1" dirty="0" smtClean="0">
                <a:solidFill>
                  <a:srgbClr val="FF6600"/>
                </a:solidFill>
                <a:latin typeface="Bimbo JVE" panose="02000603060101010101" pitchFamily="2" charset="0"/>
                <a:cs typeface="Arial Bold"/>
              </a:rPr>
              <a:t>”.</a:t>
            </a:r>
            <a:endParaRPr lang="en-CA" sz="2805" b="1" dirty="0">
              <a:solidFill>
                <a:srgbClr val="FF6600"/>
              </a:solidFill>
              <a:latin typeface="Bimbo JVE" panose="02000603060101010101" pitchFamily="2" charset="0"/>
              <a:cs typeface="Arial Bold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z="3600" b="1" dirty="0" err="1">
                <a:solidFill>
                  <a:srgbClr val="00B050"/>
                </a:solidFill>
                <a:cs typeface="Arial Bold"/>
              </a:rPr>
              <a:t>Sistema</a:t>
            </a:r>
            <a:r>
              <a:rPr lang="en-CA" sz="3600" b="1" dirty="0">
                <a:solidFill>
                  <a:srgbClr val="00B050"/>
                </a:solidFill>
                <a:cs typeface="Arial Bold"/>
              </a:rPr>
              <a:t> </a:t>
            </a:r>
            <a:r>
              <a:rPr lang="en-CA" sz="3600" b="1" dirty="0" err="1" smtClean="0">
                <a:solidFill>
                  <a:srgbClr val="00B050"/>
                </a:solidFill>
                <a:cs typeface="Arial Bold"/>
              </a:rPr>
              <a:t>autor</a:t>
            </a:r>
            <a:r>
              <a:rPr lang="en-CA" sz="3600" b="1" dirty="0" smtClean="0">
                <a:solidFill>
                  <a:srgbClr val="00B050"/>
                </a:solidFill>
                <a:cs typeface="Arial Bold"/>
              </a:rPr>
              <a:t>-data</a:t>
            </a:r>
            <a:endParaRPr lang="pt-BR" sz="36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5"/>
          <p:cNvSpPr txBox="1"/>
          <p:nvPr/>
        </p:nvSpPr>
        <p:spPr>
          <a:xfrm>
            <a:off x="611560" y="1272242"/>
            <a:ext cx="7478340" cy="1292662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CA" sz="2800" b="1" dirty="0" err="1">
                <a:solidFill>
                  <a:srgbClr val="003366"/>
                </a:solidFill>
                <a:cs typeface="Arial Bold"/>
              </a:rPr>
              <a:t>Citação</a:t>
            </a:r>
            <a:r>
              <a:rPr lang="en-CA" sz="2800" b="1" dirty="0">
                <a:solidFill>
                  <a:srgbClr val="003366"/>
                </a:solidFill>
                <a:cs typeface="Arial Bold"/>
              </a:rPr>
              <a:t> </a:t>
            </a:r>
            <a:r>
              <a:rPr lang="en-CA" sz="2800" b="1" dirty="0" err="1">
                <a:solidFill>
                  <a:srgbClr val="003366"/>
                </a:solidFill>
                <a:cs typeface="Arial Bold"/>
              </a:rPr>
              <a:t>direta</a:t>
            </a:r>
            <a:r>
              <a:rPr lang="en-CA" sz="2800" b="1" dirty="0">
                <a:solidFill>
                  <a:srgbClr val="003366"/>
                </a:solidFill>
                <a:cs typeface="Arial Bold"/>
              </a:rPr>
              <a:t>, literal </a:t>
            </a:r>
            <a:r>
              <a:rPr lang="en-CA" sz="2800" b="1" dirty="0" err="1">
                <a:solidFill>
                  <a:srgbClr val="003366"/>
                </a:solidFill>
                <a:cs typeface="Arial Bold"/>
              </a:rPr>
              <a:t>ou</a:t>
            </a:r>
            <a:r>
              <a:rPr lang="en-CA" sz="2800" b="1" dirty="0">
                <a:solidFill>
                  <a:srgbClr val="003366"/>
                </a:solidFill>
                <a:cs typeface="Arial Bold"/>
              </a:rPr>
              <a:t> textual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CA" sz="2800" b="1" dirty="0" err="1" smtClean="0">
                <a:solidFill>
                  <a:srgbClr val="003366"/>
                </a:solidFill>
                <a:cs typeface="Arial Bold"/>
              </a:rPr>
              <a:t>Citação</a:t>
            </a:r>
            <a:r>
              <a:rPr lang="en-CA" sz="2800" b="1" dirty="0" smtClean="0">
                <a:solidFill>
                  <a:srgbClr val="003366"/>
                </a:solidFill>
                <a:cs typeface="Arial Bold"/>
              </a:rPr>
              <a:t> </a:t>
            </a:r>
            <a:r>
              <a:rPr lang="en-CA" sz="2800" b="1" dirty="0" err="1" smtClean="0">
                <a:solidFill>
                  <a:srgbClr val="003366"/>
                </a:solidFill>
                <a:cs typeface="Arial Bold"/>
              </a:rPr>
              <a:t>indireta</a:t>
            </a:r>
            <a:r>
              <a:rPr lang="en-CA" sz="2800" b="1" dirty="0" smtClean="0">
                <a:solidFill>
                  <a:srgbClr val="003366"/>
                </a:solidFill>
                <a:cs typeface="Arial Bold"/>
              </a:rPr>
              <a:t> </a:t>
            </a:r>
            <a:r>
              <a:rPr lang="en-CA" sz="2800" b="1" dirty="0" err="1" smtClean="0">
                <a:solidFill>
                  <a:srgbClr val="003366"/>
                </a:solidFill>
                <a:cs typeface="Arial Bold"/>
              </a:rPr>
              <a:t>ou</a:t>
            </a:r>
            <a:r>
              <a:rPr lang="en-CA" sz="2800" b="1" dirty="0" smtClean="0">
                <a:solidFill>
                  <a:srgbClr val="003366"/>
                </a:solidFill>
                <a:cs typeface="Arial Bold"/>
              </a:rPr>
              <a:t> </a:t>
            </a:r>
            <a:r>
              <a:rPr lang="en-CA" sz="2800" b="1" dirty="0" err="1" smtClean="0">
                <a:solidFill>
                  <a:srgbClr val="003366"/>
                </a:solidFill>
                <a:cs typeface="Arial Bold"/>
              </a:rPr>
              <a:t>livre</a:t>
            </a:r>
            <a:endParaRPr lang="en-CA" sz="2800" b="1" dirty="0" smtClean="0">
              <a:solidFill>
                <a:srgbClr val="003366"/>
              </a:solidFill>
              <a:cs typeface="Arial Bold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CA" sz="2800" b="1" dirty="0" err="1" smtClean="0">
                <a:solidFill>
                  <a:srgbClr val="003366"/>
                </a:solidFill>
                <a:cs typeface="Arial Bold"/>
              </a:rPr>
              <a:t>Citação</a:t>
            </a:r>
            <a:r>
              <a:rPr lang="en-CA" sz="2800" b="1" dirty="0" smtClean="0">
                <a:solidFill>
                  <a:srgbClr val="003366"/>
                </a:solidFill>
                <a:cs typeface="Arial Bold"/>
              </a:rPr>
              <a:t> de </a:t>
            </a:r>
            <a:r>
              <a:rPr lang="en-CA" sz="2800" b="1" dirty="0" err="1" smtClean="0">
                <a:solidFill>
                  <a:srgbClr val="003366"/>
                </a:solidFill>
                <a:cs typeface="Arial Bold"/>
              </a:rPr>
              <a:t>citação</a:t>
            </a:r>
            <a:endParaRPr lang="en-CA" sz="2800" b="1" dirty="0" smtClean="0">
              <a:solidFill>
                <a:srgbClr val="003366"/>
              </a:solidFill>
              <a:cs typeface="Arial Bold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z="3600" b="1" dirty="0" err="1">
                <a:solidFill>
                  <a:srgbClr val="00B050"/>
                </a:solidFill>
                <a:cs typeface="Arial Bold"/>
              </a:rPr>
              <a:t>Tipos</a:t>
            </a:r>
            <a:r>
              <a:rPr lang="en-CA" sz="3600" b="1" dirty="0">
                <a:solidFill>
                  <a:srgbClr val="00B050"/>
                </a:solidFill>
                <a:cs typeface="Arial Bold"/>
              </a:rPr>
              <a:t> de </a:t>
            </a:r>
            <a:r>
              <a:rPr lang="en-CA" sz="3600" b="1" dirty="0" err="1" smtClean="0">
                <a:solidFill>
                  <a:srgbClr val="00B050"/>
                </a:solidFill>
                <a:cs typeface="Arial Bold"/>
              </a:rPr>
              <a:t>citações</a:t>
            </a:r>
            <a:endParaRPr lang="pt-BR" sz="36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3"/>
          <p:cNvSpPr txBox="1"/>
          <p:nvPr/>
        </p:nvSpPr>
        <p:spPr>
          <a:xfrm>
            <a:off x="827584" y="908720"/>
            <a:ext cx="7848872" cy="861774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r>
              <a:rPr lang="en-CA" sz="2800" b="1" dirty="0" err="1" smtClean="0">
                <a:solidFill>
                  <a:srgbClr val="003366"/>
                </a:solidFill>
                <a:cs typeface="Arial"/>
              </a:rPr>
              <a:t>Citações</a:t>
            </a:r>
            <a:r>
              <a:rPr lang="en-CA" sz="2800" b="1" dirty="0" smtClean="0">
                <a:solidFill>
                  <a:srgbClr val="003366"/>
                </a:solidFill>
                <a:cs typeface="Arial"/>
              </a:rPr>
              <a:t> no </a:t>
            </a:r>
            <a:r>
              <a:rPr lang="en-CA" sz="2800" b="1" dirty="0" err="1" smtClean="0">
                <a:solidFill>
                  <a:srgbClr val="003366"/>
                </a:solidFill>
                <a:cs typeface="Arial"/>
              </a:rPr>
              <a:t>texto</a:t>
            </a:r>
            <a:r>
              <a:rPr lang="en-CA" sz="2800" b="1" dirty="0" smtClean="0">
                <a:solidFill>
                  <a:srgbClr val="003366"/>
                </a:solidFill>
                <a:cs typeface="Arial"/>
              </a:rPr>
              <a:t>, de </a:t>
            </a:r>
            <a:r>
              <a:rPr lang="en-CA" sz="2800" b="1" dirty="0" err="1" smtClean="0">
                <a:solidFill>
                  <a:srgbClr val="003366"/>
                </a:solidFill>
                <a:cs typeface="Arial"/>
              </a:rPr>
              <a:t>até</a:t>
            </a:r>
            <a:r>
              <a:rPr lang="en-CA" sz="2800" b="1" dirty="0" smtClean="0">
                <a:solidFill>
                  <a:srgbClr val="003366"/>
                </a:solidFill>
                <a:cs typeface="Arial"/>
              </a:rPr>
              <a:t> </a:t>
            </a:r>
            <a:r>
              <a:rPr lang="en-CA" sz="2800" b="1" dirty="0" err="1" smtClean="0">
                <a:solidFill>
                  <a:srgbClr val="003366"/>
                </a:solidFill>
                <a:cs typeface="Arial"/>
              </a:rPr>
              <a:t>três</a:t>
            </a:r>
            <a:r>
              <a:rPr lang="en-CA" sz="2800" b="1" dirty="0" smtClean="0">
                <a:solidFill>
                  <a:srgbClr val="003366"/>
                </a:solidFill>
                <a:cs typeface="Arial"/>
              </a:rPr>
              <a:t> </a:t>
            </a:r>
            <a:r>
              <a:rPr lang="en-CA" sz="2800" b="1" dirty="0" err="1" smtClean="0">
                <a:solidFill>
                  <a:srgbClr val="003366"/>
                </a:solidFill>
                <a:cs typeface="Arial"/>
              </a:rPr>
              <a:t>linhas</a:t>
            </a:r>
            <a:r>
              <a:rPr lang="en-CA" sz="2800" b="1" dirty="0" smtClean="0">
                <a:solidFill>
                  <a:srgbClr val="003366"/>
                </a:solidFill>
                <a:cs typeface="Arial"/>
              </a:rPr>
              <a:t>, </a:t>
            </a:r>
            <a:r>
              <a:rPr lang="en-CA" sz="2800" b="1" dirty="0" err="1" smtClean="0">
                <a:solidFill>
                  <a:srgbClr val="003366"/>
                </a:solidFill>
                <a:cs typeface="Arial"/>
              </a:rPr>
              <a:t>devem</a:t>
            </a:r>
            <a:r>
              <a:rPr lang="en-CA" sz="2800" b="1" dirty="0" smtClean="0">
                <a:solidFill>
                  <a:srgbClr val="003366"/>
                </a:solidFill>
                <a:cs typeface="Arial"/>
              </a:rPr>
              <a:t> </a:t>
            </a:r>
            <a:r>
              <a:rPr lang="en-CA" sz="2800" b="1" dirty="0" err="1" smtClean="0">
                <a:solidFill>
                  <a:srgbClr val="003366"/>
                </a:solidFill>
                <a:cs typeface="Arial"/>
              </a:rPr>
              <a:t>ser</a:t>
            </a:r>
            <a:r>
              <a:rPr lang="en-CA" sz="2800" b="1" dirty="0" smtClean="0">
                <a:solidFill>
                  <a:srgbClr val="003366"/>
                </a:solidFill>
                <a:cs typeface="Arial"/>
              </a:rPr>
              <a:t> </a:t>
            </a:r>
            <a:r>
              <a:rPr lang="en-CA" sz="2800" b="1" dirty="0" err="1" smtClean="0">
                <a:solidFill>
                  <a:srgbClr val="003366"/>
                </a:solidFill>
                <a:cs typeface="Arial"/>
              </a:rPr>
              <a:t>contidas</a:t>
            </a:r>
            <a:r>
              <a:rPr lang="en-CA" sz="2800" b="1" dirty="0" smtClean="0">
                <a:solidFill>
                  <a:srgbClr val="003366"/>
                </a:solidFill>
                <a:cs typeface="Arial"/>
              </a:rPr>
              <a:t> entre </a:t>
            </a:r>
            <a:r>
              <a:rPr lang="en-CA" sz="2800" b="1" dirty="0" err="1" smtClean="0">
                <a:solidFill>
                  <a:srgbClr val="003366"/>
                </a:solidFill>
                <a:cs typeface="Arial"/>
              </a:rPr>
              <a:t>aspas</a:t>
            </a:r>
            <a:r>
              <a:rPr lang="en-CA" sz="2800" b="1" dirty="0" smtClean="0">
                <a:solidFill>
                  <a:srgbClr val="003366"/>
                </a:solidFill>
                <a:cs typeface="Arial"/>
              </a:rPr>
              <a:t> </a:t>
            </a:r>
            <a:r>
              <a:rPr lang="en-CA" sz="2800" b="1" dirty="0" err="1" smtClean="0">
                <a:solidFill>
                  <a:srgbClr val="003366"/>
                </a:solidFill>
                <a:cs typeface="Arial"/>
              </a:rPr>
              <a:t>duplas</a:t>
            </a:r>
            <a:r>
              <a:rPr lang="en-CA" sz="2800" b="1" dirty="0" smtClean="0">
                <a:solidFill>
                  <a:srgbClr val="003366"/>
                </a:solidFill>
                <a:cs typeface="Arial"/>
              </a:rPr>
              <a:t>.</a:t>
            </a:r>
            <a:endParaRPr lang="en-CA" sz="2800" b="1" dirty="0">
              <a:solidFill>
                <a:srgbClr val="000000"/>
              </a:solidFill>
            </a:endParaRPr>
          </a:p>
        </p:txBody>
      </p:sp>
      <p:sp>
        <p:nvSpPr>
          <p:cNvPr id="4" name="TextBox 4"/>
          <p:cNvSpPr txBox="1"/>
          <p:nvPr/>
        </p:nvSpPr>
        <p:spPr>
          <a:xfrm>
            <a:off x="395536" y="1866161"/>
            <a:ext cx="8433408" cy="769441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 algn="just"/>
            <a:r>
              <a:rPr lang="en-CA" sz="2400" b="1" dirty="0" smtClean="0">
                <a:solidFill>
                  <a:srgbClr val="FF6600"/>
                </a:solidFill>
                <a:latin typeface="Bimbo JVE" panose="02000603060101010101" pitchFamily="2" charset="0"/>
                <a:cs typeface="Arial Bold"/>
              </a:rPr>
              <a:t>“</a:t>
            </a:r>
            <a:r>
              <a:rPr lang="en-CA" sz="2400" b="1" dirty="0" err="1" smtClean="0">
                <a:solidFill>
                  <a:srgbClr val="FF6600"/>
                </a:solidFill>
                <a:latin typeface="Bimbo JVE" panose="02000603060101010101" pitchFamily="2" charset="0"/>
                <a:cs typeface="Arial Bold"/>
              </a:rPr>
              <a:t>Apesar</a:t>
            </a:r>
            <a:r>
              <a:rPr lang="en-CA" sz="2400" b="1" dirty="0" smtClean="0">
                <a:solidFill>
                  <a:srgbClr val="FF6600"/>
                </a:solidFill>
                <a:latin typeface="Bimbo JVE" panose="02000603060101010101" pitchFamily="2" charset="0"/>
                <a:cs typeface="Arial Bold"/>
              </a:rPr>
              <a:t> das </a:t>
            </a:r>
            <a:r>
              <a:rPr lang="en-CA" sz="2400" b="1" dirty="0" err="1" smtClean="0">
                <a:solidFill>
                  <a:srgbClr val="FF6600"/>
                </a:solidFill>
                <a:latin typeface="Bimbo JVE" panose="02000603060101010101" pitchFamily="2" charset="0"/>
                <a:cs typeface="Arial Bold"/>
              </a:rPr>
              <a:t>aparências</a:t>
            </a:r>
            <a:r>
              <a:rPr lang="en-CA" sz="2400" b="1" dirty="0" smtClean="0">
                <a:solidFill>
                  <a:srgbClr val="FF6600"/>
                </a:solidFill>
                <a:latin typeface="Bimbo JVE" panose="02000603060101010101" pitchFamily="2" charset="0"/>
                <a:cs typeface="Arial Bold"/>
              </a:rPr>
              <a:t>, a </a:t>
            </a:r>
            <a:r>
              <a:rPr lang="en-CA" sz="2400" b="1" dirty="0" err="1" smtClean="0">
                <a:solidFill>
                  <a:srgbClr val="FF6600"/>
                </a:solidFill>
                <a:latin typeface="Bimbo JVE" panose="02000603060101010101" pitchFamily="2" charset="0"/>
                <a:cs typeface="Arial Bold"/>
              </a:rPr>
              <a:t>desconstrução</a:t>
            </a:r>
            <a:r>
              <a:rPr lang="en-CA" sz="2400" b="1" dirty="0" smtClean="0">
                <a:solidFill>
                  <a:srgbClr val="FF6600"/>
                </a:solidFill>
                <a:latin typeface="Bimbo JVE" panose="02000603060101010101" pitchFamily="2" charset="0"/>
                <a:cs typeface="Arial Bold"/>
              </a:rPr>
              <a:t> do </a:t>
            </a:r>
            <a:r>
              <a:rPr lang="en-CA" sz="2400" b="1" dirty="0" err="1" smtClean="0">
                <a:solidFill>
                  <a:srgbClr val="FF6600"/>
                </a:solidFill>
                <a:latin typeface="Bimbo JVE" panose="02000603060101010101" pitchFamily="2" charset="0"/>
                <a:cs typeface="Arial Bold"/>
              </a:rPr>
              <a:t>logocentrismo</a:t>
            </a:r>
            <a:r>
              <a:rPr lang="en-CA" sz="2400" b="1" dirty="0" smtClean="0">
                <a:solidFill>
                  <a:srgbClr val="FF6600"/>
                </a:solidFill>
                <a:latin typeface="Bimbo JVE" panose="02000603060101010101" pitchFamily="2" charset="0"/>
                <a:cs typeface="Arial Bold"/>
              </a:rPr>
              <a:t> </a:t>
            </a:r>
            <a:r>
              <a:rPr lang="en-CA" sz="2400" b="1" dirty="0" err="1" smtClean="0">
                <a:solidFill>
                  <a:srgbClr val="FF6600"/>
                </a:solidFill>
                <a:latin typeface="Bimbo JVE" panose="02000603060101010101" pitchFamily="2" charset="0"/>
                <a:cs typeface="Arial Bold"/>
              </a:rPr>
              <a:t>não</a:t>
            </a:r>
            <a:r>
              <a:rPr lang="en-CA" sz="2400" b="1" dirty="0" smtClean="0">
                <a:solidFill>
                  <a:srgbClr val="FF6600"/>
                </a:solidFill>
                <a:latin typeface="Bimbo JVE" panose="02000603060101010101" pitchFamily="2" charset="0"/>
                <a:cs typeface="Arial Bold"/>
              </a:rPr>
              <a:t> é </a:t>
            </a:r>
            <a:r>
              <a:rPr lang="en-CA" sz="2400" b="1" dirty="0" err="1" smtClean="0">
                <a:solidFill>
                  <a:srgbClr val="FF6600"/>
                </a:solidFill>
                <a:latin typeface="Bimbo JVE" panose="02000603060101010101" pitchFamily="2" charset="0"/>
                <a:cs typeface="Arial Bold"/>
              </a:rPr>
              <a:t>uma</a:t>
            </a:r>
            <a:r>
              <a:rPr lang="en-CA" sz="2400" b="1" dirty="0" smtClean="0">
                <a:solidFill>
                  <a:srgbClr val="FF6600"/>
                </a:solidFill>
                <a:latin typeface="Bimbo JVE" panose="02000603060101010101" pitchFamily="2" charset="0"/>
                <a:cs typeface="Arial Bold"/>
              </a:rPr>
              <a:t> </a:t>
            </a:r>
            <a:r>
              <a:rPr lang="en-CA" sz="2400" b="1" dirty="0" err="1" smtClean="0">
                <a:solidFill>
                  <a:srgbClr val="FF6600"/>
                </a:solidFill>
                <a:latin typeface="Bimbo JVE" panose="02000603060101010101" pitchFamily="2" charset="0"/>
                <a:cs typeface="Arial Bold"/>
              </a:rPr>
              <a:t>psicanálise</a:t>
            </a:r>
            <a:r>
              <a:rPr lang="en-CA" sz="2400" b="1" dirty="0" smtClean="0">
                <a:solidFill>
                  <a:srgbClr val="FF6600"/>
                </a:solidFill>
                <a:latin typeface="Bimbo JVE" panose="02000603060101010101" pitchFamily="2" charset="0"/>
                <a:cs typeface="Arial Bold"/>
              </a:rPr>
              <a:t> da </a:t>
            </a:r>
            <a:r>
              <a:rPr lang="en-CA" sz="2400" b="1" dirty="0" err="1" smtClean="0">
                <a:solidFill>
                  <a:srgbClr val="FF6600"/>
                </a:solidFill>
                <a:latin typeface="Bimbo JVE" panose="02000603060101010101" pitchFamily="2" charset="0"/>
                <a:cs typeface="Arial Bold"/>
              </a:rPr>
              <a:t>filosofia</a:t>
            </a:r>
            <a:r>
              <a:rPr lang="en-CA" sz="2400" b="1" dirty="0" smtClean="0">
                <a:solidFill>
                  <a:srgbClr val="FF6600"/>
                </a:solidFill>
                <a:latin typeface="Bimbo JVE" panose="02000603060101010101" pitchFamily="2" charset="0"/>
                <a:cs typeface="Arial Bold"/>
              </a:rPr>
              <a:t> </a:t>
            </a:r>
            <a:r>
              <a:rPr lang="en-CA" sz="2400" b="1" dirty="0">
                <a:solidFill>
                  <a:srgbClr val="FF66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[</a:t>
            </a:r>
            <a:r>
              <a:rPr lang="en-CA" sz="2400" b="1" dirty="0">
                <a:solidFill>
                  <a:srgbClr val="FF6600"/>
                </a:solidFill>
                <a:latin typeface="Bimbo JVE" panose="02000603060101010101" pitchFamily="2" charset="0"/>
                <a:cs typeface="Arial Bold"/>
              </a:rPr>
              <a:t>...</a:t>
            </a:r>
            <a:r>
              <a:rPr lang="en-CA" sz="2400" b="1" dirty="0">
                <a:solidFill>
                  <a:srgbClr val="FF66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]</a:t>
            </a:r>
            <a:r>
              <a:rPr lang="en-CA" sz="2400" b="1" dirty="0" smtClean="0">
                <a:solidFill>
                  <a:srgbClr val="FF6600"/>
                </a:solidFill>
                <a:latin typeface="Bimbo JVE" panose="02000603060101010101" pitchFamily="2" charset="0"/>
                <a:cs typeface="Arial Bold"/>
              </a:rPr>
              <a:t>” </a:t>
            </a:r>
            <a:r>
              <a:rPr lang="en-CA" sz="2600" b="1" dirty="0" smtClean="0">
                <a:solidFill>
                  <a:srgbClr val="FF6600"/>
                </a:solidFill>
                <a:latin typeface="Bimbo JVE" panose="02000603060101010101" pitchFamily="2" charset="0"/>
                <a:cs typeface="Arial Bold"/>
              </a:rPr>
              <a:t>(DERRIDA, 1967, p. 223).</a:t>
            </a:r>
            <a:endParaRPr lang="en-CA" sz="2600" dirty="0">
              <a:solidFill>
                <a:srgbClr val="FF6600"/>
              </a:solidFill>
              <a:latin typeface="Bimbo JVE" panose="02000603060101010101" pitchFamily="2" charset="0"/>
            </a:endParaRPr>
          </a:p>
        </p:txBody>
      </p:sp>
      <p:sp>
        <p:nvSpPr>
          <p:cNvPr id="5" name="TextBox 5"/>
          <p:cNvSpPr txBox="1"/>
          <p:nvPr/>
        </p:nvSpPr>
        <p:spPr>
          <a:xfrm>
            <a:off x="395537" y="2772797"/>
            <a:ext cx="8433408" cy="1107996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 algn="just"/>
            <a:r>
              <a:rPr lang="en-CA" sz="2400" b="1" dirty="0" smtClean="0">
                <a:solidFill>
                  <a:srgbClr val="FF6600"/>
                </a:solidFill>
                <a:latin typeface="Bimbo JVE" panose="02000603060101010101" pitchFamily="2" charset="0"/>
                <a:cs typeface="Arial Bold"/>
              </a:rPr>
              <a:t>Oliveira e Leonardo (1943, p. 146) </a:t>
            </a:r>
            <a:r>
              <a:rPr lang="en-CA" sz="2400" b="1" dirty="0" err="1" smtClean="0">
                <a:solidFill>
                  <a:srgbClr val="FF6600"/>
                </a:solidFill>
                <a:latin typeface="Bimbo JVE" panose="02000603060101010101" pitchFamily="2" charset="0"/>
                <a:cs typeface="Arial Bold"/>
              </a:rPr>
              <a:t>dizem</a:t>
            </a:r>
            <a:r>
              <a:rPr lang="en-CA" sz="2400" b="1" dirty="0" smtClean="0">
                <a:solidFill>
                  <a:srgbClr val="FF6600"/>
                </a:solidFill>
                <a:latin typeface="Bimbo JVE" panose="02000603060101010101" pitchFamily="2" charset="0"/>
                <a:cs typeface="Arial Bold"/>
              </a:rPr>
              <a:t> </a:t>
            </a:r>
            <a:r>
              <a:rPr lang="en-CA" sz="2400" b="1" dirty="0" err="1" smtClean="0">
                <a:solidFill>
                  <a:srgbClr val="FF6600"/>
                </a:solidFill>
                <a:latin typeface="Bimbo JVE" panose="02000603060101010101" pitchFamily="2" charset="0"/>
                <a:cs typeface="Arial Bold"/>
              </a:rPr>
              <a:t>que</a:t>
            </a:r>
            <a:r>
              <a:rPr lang="en-CA" sz="2400" b="1" dirty="0" smtClean="0">
                <a:solidFill>
                  <a:srgbClr val="FF6600"/>
                </a:solidFill>
                <a:latin typeface="Bimbo JVE" panose="02000603060101010101" pitchFamily="2" charset="0"/>
                <a:cs typeface="Arial Bold"/>
              </a:rPr>
              <a:t> a “</a:t>
            </a:r>
            <a:r>
              <a:rPr lang="en-CA" sz="2400" b="1" dirty="0">
                <a:solidFill>
                  <a:srgbClr val="FF66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[</a:t>
            </a:r>
            <a:r>
              <a:rPr lang="en-CA" sz="2400" b="1" dirty="0">
                <a:solidFill>
                  <a:srgbClr val="FF6600"/>
                </a:solidFill>
                <a:latin typeface="Bimbo JVE" panose="02000603060101010101" pitchFamily="2" charset="0"/>
                <a:cs typeface="Arial Bold"/>
              </a:rPr>
              <a:t>...</a:t>
            </a:r>
            <a:r>
              <a:rPr lang="en-CA" sz="2400" b="1" dirty="0">
                <a:solidFill>
                  <a:srgbClr val="FF66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]</a:t>
            </a:r>
            <a:r>
              <a:rPr lang="en-CA" sz="2400" b="1" dirty="0" smtClean="0">
                <a:solidFill>
                  <a:srgbClr val="FF6600"/>
                </a:solidFill>
                <a:latin typeface="Bimbo JVE" panose="02000603060101010101" pitchFamily="2" charset="0"/>
                <a:cs typeface="Arial Bold"/>
              </a:rPr>
              <a:t> </a:t>
            </a:r>
            <a:r>
              <a:rPr lang="en-CA" sz="2400" b="1" dirty="0" err="1" smtClean="0">
                <a:solidFill>
                  <a:srgbClr val="FF6600"/>
                </a:solidFill>
                <a:latin typeface="Bimbo JVE" panose="02000603060101010101" pitchFamily="2" charset="0"/>
                <a:cs typeface="Arial Bold"/>
              </a:rPr>
              <a:t>relação</a:t>
            </a:r>
            <a:r>
              <a:rPr lang="en-CA" sz="2400" b="1" dirty="0" smtClean="0">
                <a:solidFill>
                  <a:srgbClr val="FF6600"/>
                </a:solidFill>
                <a:latin typeface="Bimbo JVE" panose="02000603060101010101" pitchFamily="2" charset="0"/>
                <a:cs typeface="Arial Bold"/>
              </a:rPr>
              <a:t> da </a:t>
            </a:r>
            <a:r>
              <a:rPr lang="en-CA" sz="2400" b="1" dirty="0" err="1" smtClean="0">
                <a:solidFill>
                  <a:srgbClr val="FF6600"/>
                </a:solidFill>
                <a:latin typeface="Bimbo JVE" panose="02000603060101010101" pitchFamily="2" charset="0"/>
                <a:cs typeface="Arial Bold"/>
              </a:rPr>
              <a:t>série</a:t>
            </a:r>
            <a:r>
              <a:rPr lang="en-CA" sz="2400" b="1" dirty="0" smtClean="0">
                <a:solidFill>
                  <a:srgbClr val="FF6600"/>
                </a:solidFill>
                <a:latin typeface="Bimbo JVE" panose="02000603060101010101" pitchFamily="2" charset="0"/>
                <a:cs typeface="Arial Bold"/>
              </a:rPr>
              <a:t> São </a:t>
            </a:r>
            <a:r>
              <a:rPr lang="en-CA" sz="2400" b="1" dirty="0" err="1" smtClean="0">
                <a:solidFill>
                  <a:srgbClr val="FF6600"/>
                </a:solidFill>
                <a:latin typeface="Bimbo JVE" panose="02000603060101010101" pitchFamily="2" charset="0"/>
                <a:cs typeface="Arial Bold"/>
              </a:rPr>
              <a:t>Roque</a:t>
            </a:r>
            <a:r>
              <a:rPr lang="en-CA" sz="2400" b="1" dirty="0" smtClean="0">
                <a:solidFill>
                  <a:srgbClr val="FF6600"/>
                </a:solidFill>
                <a:latin typeface="Bimbo JVE" panose="02000603060101010101" pitchFamily="2" charset="0"/>
                <a:cs typeface="Arial Bold"/>
              </a:rPr>
              <a:t> com </a:t>
            </a:r>
            <a:r>
              <a:rPr lang="en-CA" sz="2400" b="1" dirty="0" err="1" smtClean="0">
                <a:solidFill>
                  <a:srgbClr val="FF6600"/>
                </a:solidFill>
                <a:latin typeface="Bimbo JVE" panose="02000603060101010101" pitchFamily="2" charset="0"/>
                <a:cs typeface="Arial Bold"/>
              </a:rPr>
              <a:t>os</a:t>
            </a:r>
            <a:r>
              <a:rPr lang="en-CA" sz="2400" b="1" dirty="0" smtClean="0">
                <a:solidFill>
                  <a:srgbClr val="FF6600"/>
                </a:solidFill>
                <a:latin typeface="Bimbo JVE" panose="02000603060101010101" pitchFamily="2" charset="0"/>
                <a:cs typeface="Arial Bold"/>
              </a:rPr>
              <a:t> </a:t>
            </a:r>
            <a:r>
              <a:rPr lang="en-CA" sz="2400" b="1" dirty="0" err="1" smtClean="0">
                <a:solidFill>
                  <a:srgbClr val="FF6600"/>
                </a:solidFill>
                <a:latin typeface="Bimbo JVE" panose="02000603060101010101" pitchFamily="2" charset="0"/>
                <a:cs typeface="Arial Bold"/>
              </a:rPr>
              <a:t>granitos</a:t>
            </a:r>
            <a:r>
              <a:rPr lang="en-CA" sz="2400" b="1" dirty="0" smtClean="0">
                <a:solidFill>
                  <a:srgbClr val="FF6600"/>
                </a:solidFill>
                <a:latin typeface="Bimbo JVE" panose="02000603060101010101" pitchFamily="2" charset="0"/>
                <a:cs typeface="Arial Bold"/>
              </a:rPr>
              <a:t> </a:t>
            </a:r>
            <a:r>
              <a:rPr lang="en-CA" sz="2400" b="1" dirty="0" err="1" smtClean="0">
                <a:solidFill>
                  <a:srgbClr val="FF6600"/>
                </a:solidFill>
                <a:latin typeface="Bimbo JVE" panose="02000603060101010101" pitchFamily="2" charset="0"/>
                <a:cs typeface="Arial Bold"/>
              </a:rPr>
              <a:t>porfiróides</a:t>
            </a:r>
            <a:r>
              <a:rPr lang="en-CA" sz="2400" b="1" dirty="0" smtClean="0">
                <a:solidFill>
                  <a:srgbClr val="FF6600"/>
                </a:solidFill>
                <a:latin typeface="Bimbo JVE" panose="02000603060101010101" pitchFamily="2" charset="0"/>
                <a:cs typeface="Arial Bold"/>
              </a:rPr>
              <a:t> </a:t>
            </a:r>
            <a:r>
              <a:rPr lang="en-CA" sz="2400" b="1" dirty="0" err="1" smtClean="0">
                <a:solidFill>
                  <a:srgbClr val="FF6600"/>
                </a:solidFill>
                <a:latin typeface="Bimbo JVE" panose="02000603060101010101" pitchFamily="2" charset="0"/>
                <a:cs typeface="Arial Bold"/>
              </a:rPr>
              <a:t>pequenos</a:t>
            </a:r>
            <a:r>
              <a:rPr lang="en-CA" sz="2400" b="1" dirty="0" smtClean="0">
                <a:solidFill>
                  <a:srgbClr val="FF6600"/>
                </a:solidFill>
                <a:latin typeface="Bimbo JVE" panose="02000603060101010101" pitchFamily="2" charset="0"/>
                <a:cs typeface="Arial Bold"/>
              </a:rPr>
              <a:t> é </a:t>
            </a:r>
            <a:r>
              <a:rPr lang="en-CA" sz="2400" b="1" dirty="0" err="1" smtClean="0">
                <a:solidFill>
                  <a:srgbClr val="FF6600"/>
                </a:solidFill>
                <a:latin typeface="Bimbo JVE" panose="02000603060101010101" pitchFamily="2" charset="0"/>
                <a:cs typeface="Arial Bold"/>
              </a:rPr>
              <a:t>muito</a:t>
            </a:r>
            <a:r>
              <a:rPr lang="en-CA" sz="2400" b="1" dirty="0" smtClean="0">
                <a:solidFill>
                  <a:srgbClr val="FF6600"/>
                </a:solidFill>
                <a:latin typeface="Bimbo JVE" panose="02000603060101010101" pitchFamily="2" charset="0"/>
                <a:cs typeface="Arial Bold"/>
              </a:rPr>
              <a:t> </a:t>
            </a:r>
            <a:r>
              <a:rPr lang="en-CA" sz="2400" b="1" dirty="0" err="1" smtClean="0">
                <a:solidFill>
                  <a:srgbClr val="FF6600"/>
                </a:solidFill>
                <a:latin typeface="Bimbo JVE" panose="02000603060101010101" pitchFamily="2" charset="0"/>
                <a:cs typeface="Arial Bold"/>
              </a:rPr>
              <a:t>cara</a:t>
            </a:r>
            <a:r>
              <a:rPr lang="en-CA" sz="2400" b="1" dirty="0" smtClean="0">
                <a:solidFill>
                  <a:srgbClr val="FF6600"/>
                </a:solidFill>
                <a:latin typeface="Bimbo JVE" panose="02000603060101010101" pitchFamily="2" charset="0"/>
                <a:cs typeface="Arial Bold"/>
              </a:rPr>
              <a:t>”.</a:t>
            </a:r>
            <a:endParaRPr lang="en-CA" sz="2400" dirty="0">
              <a:solidFill>
                <a:srgbClr val="FF6600"/>
              </a:solidFill>
              <a:latin typeface="Bimbo JVE" panose="02000603060101010101" pitchFamily="2" charset="0"/>
            </a:endParaRPr>
          </a:p>
        </p:txBody>
      </p:sp>
      <p:sp>
        <p:nvSpPr>
          <p:cNvPr id="6" name="TextBox 6"/>
          <p:cNvSpPr txBox="1"/>
          <p:nvPr/>
        </p:nvSpPr>
        <p:spPr>
          <a:xfrm>
            <a:off x="395536" y="3861048"/>
            <a:ext cx="8433409" cy="1107996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 algn="just"/>
            <a:r>
              <a:rPr lang="en-CA" sz="2400" b="1" dirty="0" smtClean="0">
                <a:solidFill>
                  <a:srgbClr val="FF6600"/>
                </a:solidFill>
                <a:latin typeface="Bimbo JVE" panose="02000603060101010101" pitchFamily="2" charset="0"/>
                <a:cs typeface="Arial Bold"/>
              </a:rPr>
              <a:t>Segundo </a:t>
            </a:r>
            <a:r>
              <a:rPr lang="en-CA" sz="2400" b="1" dirty="0" err="1" smtClean="0">
                <a:solidFill>
                  <a:srgbClr val="FF6600"/>
                </a:solidFill>
                <a:latin typeface="Bimbo JVE" panose="02000603060101010101" pitchFamily="2" charset="0"/>
                <a:cs typeface="Arial Bold"/>
              </a:rPr>
              <a:t>Sá</a:t>
            </a:r>
            <a:r>
              <a:rPr lang="en-CA" sz="2400" b="1" dirty="0" smtClean="0">
                <a:solidFill>
                  <a:srgbClr val="FF6600"/>
                </a:solidFill>
                <a:latin typeface="Bimbo JVE" panose="02000603060101010101" pitchFamily="2" charset="0"/>
                <a:cs typeface="Arial Bold"/>
              </a:rPr>
              <a:t> (1995, p. 27), “</a:t>
            </a:r>
            <a:r>
              <a:rPr lang="en-CA" sz="2400" b="1" dirty="0">
                <a:solidFill>
                  <a:srgbClr val="FF66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[</a:t>
            </a:r>
            <a:r>
              <a:rPr lang="en-CA" sz="2400" b="1" dirty="0">
                <a:solidFill>
                  <a:srgbClr val="FF6600"/>
                </a:solidFill>
                <a:latin typeface="Bimbo JVE" panose="02000603060101010101" pitchFamily="2" charset="0"/>
                <a:cs typeface="Arial Bold"/>
              </a:rPr>
              <a:t>...</a:t>
            </a:r>
            <a:r>
              <a:rPr lang="en-CA" sz="2400" b="1" dirty="0">
                <a:solidFill>
                  <a:srgbClr val="FF66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]</a:t>
            </a:r>
            <a:r>
              <a:rPr lang="en-CA" sz="2400" b="1" dirty="0" smtClean="0">
                <a:solidFill>
                  <a:srgbClr val="FF6600"/>
                </a:solidFill>
                <a:latin typeface="Bimbo JVE" panose="02000603060101010101" pitchFamily="2" charset="0"/>
                <a:cs typeface="Arial Bold"/>
              </a:rPr>
              <a:t> </a:t>
            </a:r>
            <a:r>
              <a:rPr lang="en-CA" sz="2400" b="1" dirty="0" err="1" smtClean="0">
                <a:solidFill>
                  <a:srgbClr val="FF6600"/>
                </a:solidFill>
                <a:latin typeface="Bimbo JVE" panose="02000603060101010101" pitchFamily="2" charset="0"/>
                <a:cs typeface="Arial Bold"/>
              </a:rPr>
              <a:t>por</a:t>
            </a:r>
            <a:r>
              <a:rPr lang="en-CA" sz="2400" b="1" dirty="0" smtClean="0">
                <a:solidFill>
                  <a:srgbClr val="FF6600"/>
                </a:solidFill>
                <a:latin typeface="Bimbo JVE" panose="02000603060101010101" pitchFamily="2" charset="0"/>
                <a:cs typeface="Arial Bold"/>
              </a:rPr>
              <a:t> </a:t>
            </a:r>
            <a:r>
              <a:rPr lang="en-CA" sz="2400" b="1" dirty="0" err="1" smtClean="0">
                <a:solidFill>
                  <a:srgbClr val="FF6600"/>
                </a:solidFill>
                <a:latin typeface="Bimbo JVE" panose="02000603060101010101" pitchFamily="2" charset="0"/>
                <a:cs typeface="Arial Bold"/>
              </a:rPr>
              <a:t>meio</a:t>
            </a:r>
            <a:r>
              <a:rPr lang="en-CA" sz="2400" b="1" dirty="0" smtClean="0">
                <a:solidFill>
                  <a:srgbClr val="FF6600"/>
                </a:solidFill>
                <a:latin typeface="Bimbo JVE" panose="02000603060101010101" pitchFamily="2" charset="0"/>
                <a:cs typeface="Arial Bold"/>
              </a:rPr>
              <a:t> da </a:t>
            </a:r>
            <a:r>
              <a:rPr lang="en-CA" sz="2400" b="1" dirty="0" err="1" smtClean="0">
                <a:solidFill>
                  <a:srgbClr val="FF6600"/>
                </a:solidFill>
                <a:latin typeface="Bimbo JVE" panose="02000603060101010101" pitchFamily="2" charset="0"/>
                <a:cs typeface="Arial Bold"/>
              </a:rPr>
              <a:t>mesma</a:t>
            </a:r>
            <a:r>
              <a:rPr lang="en-CA" sz="2400" b="1" dirty="0" smtClean="0">
                <a:solidFill>
                  <a:srgbClr val="FF6600"/>
                </a:solidFill>
                <a:latin typeface="Bimbo JVE" panose="02000603060101010101" pitchFamily="2" charset="0"/>
                <a:cs typeface="Arial Bold"/>
              </a:rPr>
              <a:t> ‘arte de </a:t>
            </a:r>
            <a:r>
              <a:rPr lang="en-CA" sz="2400" b="1" dirty="0" err="1" smtClean="0">
                <a:solidFill>
                  <a:srgbClr val="FF6600"/>
                </a:solidFill>
                <a:latin typeface="Bimbo JVE" panose="02000603060101010101" pitchFamily="2" charset="0"/>
                <a:cs typeface="Arial Bold"/>
              </a:rPr>
              <a:t>conversação</a:t>
            </a:r>
            <a:r>
              <a:rPr lang="en-CA" sz="2400" b="1" dirty="0" smtClean="0">
                <a:solidFill>
                  <a:srgbClr val="FF6600"/>
                </a:solidFill>
                <a:latin typeface="Bimbo JVE" panose="02000603060101010101" pitchFamily="2" charset="0"/>
                <a:cs typeface="Arial Bold"/>
              </a:rPr>
              <a:t>’ </a:t>
            </a:r>
            <a:r>
              <a:rPr lang="en-CA" sz="2400" b="1" dirty="0" err="1">
                <a:solidFill>
                  <a:srgbClr val="FF6600"/>
                </a:solidFill>
                <a:latin typeface="Bimbo JVE" panose="02000603060101010101" pitchFamily="2" charset="0"/>
                <a:cs typeface="Arial Bold"/>
              </a:rPr>
              <a:t>que</a:t>
            </a:r>
            <a:r>
              <a:rPr lang="en-CA" sz="2400" b="1" dirty="0">
                <a:solidFill>
                  <a:srgbClr val="FF6600"/>
                </a:solidFill>
                <a:latin typeface="Bimbo JVE" panose="02000603060101010101" pitchFamily="2" charset="0"/>
                <a:cs typeface="Arial Bold"/>
              </a:rPr>
              <a:t> </a:t>
            </a:r>
            <a:r>
              <a:rPr lang="en-CA" sz="2400" b="1" dirty="0" err="1">
                <a:solidFill>
                  <a:srgbClr val="FF6600"/>
                </a:solidFill>
                <a:latin typeface="Bimbo JVE" panose="02000603060101010101" pitchFamily="2" charset="0"/>
                <a:cs typeface="Arial Bold"/>
              </a:rPr>
              <a:t>abrange</a:t>
            </a:r>
            <a:r>
              <a:rPr lang="en-CA" sz="2400" b="1" dirty="0">
                <a:solidFill>
                  <a:srgbClr val="FF6600"/>
                </a:solidFill>
                <a:latin typeface="Bimbo JVE" panose="02000603060101010101" pitchFamily="2" charset="0"/>
                <a:cs typeface="Arial Bold"/>
              </a:rPr>
              <a:t> </a:t>
            </a:r>
            <a:r>
              <a:rPr lang="en-CA" sz="2400" b="1" dirty="0" err="1">
                <a:solidFill>
                  <a:srgbClr val="FF6600"/>
                </a:solidFill>
                <a:latin typeface="Bimbo JVE" panose="02000603060101010101" pitchFamily="2" charset="0"/>
                <a:cs typeface="Arial Bold"/>
              </a:rPr>
              <a:t>tão</a:t>
            </a:r>
            <a:r>
              <a:rPr lang="en-CA" sz="2400" b="1" dirty="0">
                <a:solidFill>
                  <a:srgbClr val="FF6600"/>
                </a:solidFill>
                <a:latin typeface="Bimbo JVE" panose="02000603060101010101" pitchFamily="2" charset="0"/>
                <a:cs typeface="Arial Bold"/>
              </a:rPr>
              <a:t> </a:t>
            </a:r>
            <a:r>
              <a:rPr lang="en-CA" sz="2400" b="1" dirty="0" err="1">
                <a:solidFill>
                  <a:srgbClr val="FF6600"/>
                </a:solidFill>
                <a:latin typeface="Bimbo JVE" panose="02000603060101010101" pitchFamily="2" charset="0"/>
                <a:cs typeface="Arial Bold"/>
              </a:rPr>
              <a:t>extensa</a:t>
            </a:r>
            <a:r>
              <a:rPr lang="en-CA" sz="2400" b="1" dirty="0">
                <a:solidFill>
                  <a:srgbClr val="FF6600"/>
                </a:solidFill>
                <a:latin typeface="Bimbo JVE" panose="02000603060101010101" pitchFamily="2" charset="0"/>
                <a:cs typeface="Arial Bold"/>
              </a:rPr>
              <a:t> e </a:t>
            </a:r>
            <a:r>
              <a:rPr lang="en-CA" sz="2400" b="1" dirty="0" err="1">
                <a:solidFill>
                  <a:srgbClr val="FF6600"/>
                </a:solidFill>
                <a:latin typeface="Bimbo JVE" panose="02000603060101010101" pitchFamily="2" charset="0"/>
                <a:cs typeface="Arial Bold"/>
              </a:rPr>
              <a:t>significativa</a:t>
            </a:r>
            <a:r>
              <a:rPr lang="en-CA" sz="2400" b="1" dirty="0">
                <a:solidFill>
                  <a:srgbClr val="FF6600"/>
                </a:solidFill>
                <a:latin typeface="Bimbo JVE" panose="02000603060101010101" pitchFamily="2" charset="0"/>
                <a:cs typeface="Arial Bold"/>
              </a:rPr>
              <a:t> </a:t>
            </a:r>
            <a:r>
              <a:rPr lang="en-CA" sz="2400" b="1" dirty="0" smtClean="0">
                <a:solidFill>
                  <a:srgbClr val="FF6600"/>
                </a:solidFill>
                <a:latin typeface="Bimbo JVE" panose="02000603060101010101" pitchFamily="2" charset="0"/>
                <a:cs typeface="Arial Bold"/>
              </a:rPr>
              <a:t>parte da </a:t>
            </a:r>
            <a:r>
              <a:rPr lang="en-CA" sz="2400" b="1" dirty="0" err="1">
                <a:solidFill>
                  <a:srgbClr val="FF6600"/>
                </a:solidFill>
                <a:latin typeface="Bimbo JVE" panose="02000603060101010101" pitchFamily="2" charset="0"/>
                <a:cs typeface="Arial Bold"/>
              </a:rPr>
              <a:t>nossa</a:t>
            </a:r>
            <a:r>
              <a:rPr lang="en-CA" sz="2400" b="1" dirty="0">
                <a:solidFill>
                  <a:srgbClr val="FF6600"/>
                </a:solidFill>
                <a:latin typeface="Bimbo JVE" panose="02000603060101010101" pitchFamily="2" charset="0"/>
                <a:cs typeface="Arial Bold"/>
              </a:rPr>
              <a:t> </a:t>
            </a:r>
            <a:r>
              <a:rPr lang="en-CA" sz="2400" b="1" dirty="0" err="1">
                <a:solidFill>
                  <a:srgbClr val="FF6600"/>
                </a:solidFill>
                <a:latin typeface="Bimbo JVE" panose="02000603060101010101" pitchFamily="2" charset="0"/>
                <a:cs typeface="Arial Bold"/>
              </a:rPr>
              <a:t>existência</a:t>
            </a:r>
            <a:r>
              <a:rPr lang="en-CA" sz="2400" b="1" dirty="0">
                <a:solidFill>
                  <a:srgbClr val="FF6600"/>
                </a:solidFill>
                <a:latin typeface="Bimbo JVE" panose="02000603060101010101" pitchFamily="2" charset="0"/>
                <a:cs typeface="Arial Bold"/>
              </a:rPr>
              <a:t> </a:t>
            </a:r>
            <a:r>
              <a:rPr lang="en-CA" sz="2400" b="1" dirty="0" err="1">
                <a:solidFill>
                  <a:srgbClr val="FF6600"/>
                </a:solidFill>
                <a:latin typeface="Bimbo JVE" panose="02000603060101010101" pitchFamily="2" charset="0"/>
                <a:cs typeface="Arial Bold"/>
              </a:rPr>
              <a:t>cotidiana</a:t>
            </a:r>
            <a:r>
              <a:rPr lang="en-CA" sz="2400" b="1" dirty="0">
                <a:solidFill>
                  <a:srgbClr val="FF6600"/>
                </a:solidFill>
                <a:latin typeface="Bimbo JVE" panose="02000603060101010101" pitchFamily="2" charset="0"/>
                <a:cs typeface="Arial Bold"/>
              </a:rPr>
              <a:t> </a:t>
            </a:r>
            <a:r>
              <a:rPr lang="en-CA" sz="2400" b="1" dirty="0" smtClean="0">
                <a:solidFill>
                  <a:srgbClr val="FF66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[</a:t>
            </a:r>
            <a:r>
              <a:rPr lang="en-CA" sz="2400" b="1" dirty="0" smtClean="0">
                <a:solidFill>
                  <a:srgbClr val="FF6600"/>
                </a:solidFill>
                <a:latin typeface="Bimbo JVE" panose="02000603060101010101" pitchFamily="2" charset="0"/>
                <a:cs typeface="Arial Bold"/>
              </a:rPr>
              <a:t>...</a:t>
            </a:r>
            <a:r>
              <a:rPr lang="en-CA" sz="2400" b="1" dirty="0" smtClean="0">
                <a:solidFill>
                  <a:srgbClr val="FF66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]</a:t>
            </a:r>
            <a:r>
              <a:rPr lang="en-CA" sz="2400" b="1" dirty="0" smtClean="0">
                <a:solidFill>
                  <a:srgbClr val="FF6600"/>
                </a:solidFill>
                <a:latin typeface="Bimbo JVE" panose="02000603060101010101" pitchFamily="2" charset="0"/>
                <a:cs typeface="Arial Bold"/>
              </a:rPr>
              <a:t>”.</a:t>
            </a:r>
            <a:endParaRPr lang="en-CA" sz="2400" dirty="0">
              <a:solidFill>
                <a:srgbClr val="FF6600"/>
              </a:solidFill>
              <a:latin typeface="Bimbo JVE" panose="02000603060101010101" pitchFamily="2" charset="0"/>
            </a:endParaRPr>
          </a:p>
        </p:txBody>
      </p:sp>
      <p:sp>
        <p:nvSpPr>
          <p:cNvPr id="8" name="TextBox 8"/>
          <p:cNvSpPr txBox="1"/>
          <p:nvPr/>
        </p:nvSpPr>
        <p:spPr>
          <a:xfrm>
            <a:off x="4015637" y="6021288"/>
            <a:ext cx="4813308" cy="654025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 algn="r">
              <a:lnSpc>
                <a:spcPts val="1680"/>
              </a:lnSpc>
            </a:pPr>
            <a:r>
              <a:rPr lang="en-CA" sz="1403" b="1" dirty="0" err="1" smtClean="0">
                <a:solidFill>
                  <a:schemeClr val="bg1"/>
                </a:solidFill>
                <a:cs typeface="Arial"/>
              </a:rPr>
              <a:t>Fonte</a:t>
            </a:r>
            <a:r>
              <a:rPr lang="en-CA" sz="1403" b="1" dirty="0" smtClean="0">
                <a:solidFill>
                  <a:schemeClr val="bg1"/>
                </a:solidFill>
                <a:cs typeface="Arial"/>
              </a:rPr>
              <a:t>: </a:t>
            </a:r>
            <a:r>
              <a:rPr lang="en-CA" sz="1403" b="1" dirty="0" smtClean="0">
                <a:solidFill>
                  <a:schemeClr val="bg1"/>
                </a:solidFill>
                <a:cs typeface="Arial" panose="020B0604020202020204" pitchFamily="34" charset="0"/>
              </a:rPr>
              <a:t>www.usc.br/biblioteca/manual_de_trabalhos_academicos.pdf</a:t>
            </a:r>
            <a:r>
              <a:rPr lang="en-CA" sz="1403" b="1" dirty="0" smtClean="0">
                <a:solidFill>
                  <a:schemeClr val="bg1"/>
                </a:solidFill>
                <a:cs typeface="Arial"/>
              </a:rPr>
              <a:t>. </a:t>
            </a:r>
            <a:r>
              <a:rPr lang="en-CA" sz="1403" b="1" dirty="0" err="1" smtClean="0">
                <a:solidFill>
                  <a:schemeClr val="bg1"/>
                </a:solidFill>
                <a:cs typeface="Arial"/>
              </a:rPr>
              <a:t>Acesso</a:t>
            </a:r>
            <a:r>
              <a:rPr lang="en-CA" sz="1403" b="1" dirty="0" smtClean="0">
                <a:solidFill>
                  <a:schemeClr val="bg1"/>
                </a:solidFill>
                <a:cs typeface="Arial"/>
              </a:rPr>
              <a:t> </a:t>
            </a:r>
            <a:r>
              <a:rPr lang="en-CA" sz="1403" b="1" dirty="0" err="1" smtClean="0">
                <a:solidFill>
                  <a:schemeClr val="bg1"/>
                </a:solidFill>
                <a:cs typeface="Arial"/>
              </a:rPr>
              <a:t>em</a:t>
            </a:r>
            <a:r>
              <a:rPr lang="en-CA" sz="1403" b="1" dirty="0" smtClean="0">
                <a:solidFill>
                  <a:schemeClr val="bg1"/>
                </a:solidFill>
                <a:cs typeface="Arial"/>
              </a:rPr>
              <a:t>: 24 set. 2013.</a:t>
            </a: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22960" y="188640"/>
            <a:ext cx="7976032" cy="648072"/>
          </a:xfrm>
        </p:spPr>
        <p:txBody>
          <a:bodyPr/>
          <a:lstStyle/>
          <a:p>
            <a:pPr>
              <a:lnSpc>
                <a:spcPts val="4140"/>
              </a:lnSpc>
            </a:pPr>
            <a:r>
              <a:rPr lang="en-CA" sz="3600" b="1" dirty="0" err="1">
                <a:solidFill>
                  <a:srgbClr val="00B050"/>
                </a:solidFill>
                <a:cs typeface="Arial Bold"/>
              </a:rPr>
              <a:t>Citação</a:t>
            </a:r>
            <a:r>
              <a:rPr lang="en-CA" sz="3600" b="1" dirty="0">
                <a:solidFill>
                  <a:srgbClr val="00B050"/>
                </a:solidFill>
                <a:cs typeface="Arial Bold"/>
              </a:rPr>
              <a:t> </a:t>
            </a:r>
            <a:r>
              <a:rPr lang="en-CA" sz="3600" b="1" dirty="0" err="1">
                <a:solidFill>
                  <a:srgbClr val="00B050"/>
                </a:solidFill>
                <a:cs typeface="Arial Bold"/>
              </a:rPr>
              <a:t>direta</a:t>
            </a:r>
            <a:r>
              <a:rPr lang="en-CA" sz="3600" b="1" dirty="0">
                <a:solidFill>
                  <a:srgbClr val="00B050"/>
                </a:solidFill>
                <a:cs typeface="Arial Bold"/>
              </a:rPr>
              <a:t>, literal </a:t>
            </a:r>
            <a:r>
              <a:rPr lang="en-CA" sz="3600" b="1" dirty="0" err="1">
                <a:solidFill>
                  <a:srgbClr val="00B050"/>
                </a:solidFill>
                <a:cs typeface="Arial Bold"/>
              </a:rPr>
              <a:t>ou</a:t>
            </a:r>
            <a:r>
              <a:rPr lang="en-CA" sz="3600" b="1" dirty="0">
                <a:solidFill>
                  <a:srgbClr val="00B050"/>
                </a:solidFill>
                <a:cs typeface="Arial Bold"/>
              </a:rPr>
              <a:t> textual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3"/>
          <p:cNvSpPr txBox="1"/>
          <p:nvPr/>
        </p:nvSpPr>
        <p:spPr>
          <a:xfrm>
            <a:off x="702526" y="930007"/>
            <a:ext cx="8189954" cy="1284839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500"/>
              </a:lnSpc>
            </a:pPr>
            <a:r>
              <a:rPr lang="en-CA" sz="2800" b="1" dirty="0" err="1" smtClean="0">
                <a:solidFill>
                  <a:srgbClr val="003366"/>
                </a:solidFill>
                <a:cs typeface="Arial"/>
              </a:rPr>
              <a:t>Citações</a:t>
            </a:r>
            <a:r>
              <a:rPr lang="en-CA" sz="2800" b="1" dirty="0" smtClean="0">
                <a:solidFill>
                  <a:srgbClr val="003366"/>
                </a:solidFill>
                <a:cs typeface="Arial"/>
              </a:rPr>
              <a:t>  no  </a:t>
            </a:r>
            <a:r>
              <a:rPr lang="en-CA" sz="2800" b="1" dirty="0" err="1" smtClean="0">
                <a:solidFill>
                  <a:srgbClr val="003366"/>
                </a:solidFill>
                <a:cs typeface="Arial"/>
              </a:rPr>
              <a:t>texto</a:t>
            </a:r>
            <a:r>
              <a:rPr lang="en-CA" sz="2800" b="1" dirty="0" smtClean="0">
                <a:solidFill>
                  <a:srgbClr val="003366"/>
                </a:solidFill>
                <a:cs typeface="Arial"/>
              </a:rPr>
              <a:t>,  com  </a:t>
            </a:r>
            <a:r>
              <a:rPr lang="en-CA" sz="2800" b="1" dirty="0" err="1" smtClean="0">
                <a:solidFill>
                  <a:srgbClr val="003366"/>
                </a:solidFill>
                <a:cs typeface="Arial"/>
              </a:rPr>
              <a:t>mais</a:t>
            </a:r>
            <a:r>
              <a:rPr lang="en-CA" sz="2800" b="1" dirty="0" smtClean="0">
                <a:solidFill>
                  <a:srgbClr val="003366"/>
                </a:solidFill>
                <a:cs typeface="Arial"/>
              </a:rPr>
              <a:t>  de  </a:t>
            </a:r>
            <a:r>
              <a:rPr lang="en-CA" sz="2800" b="1" dirty="0" err="1" smtClean="0">
                <a:solidFill>
                  <a:srgbClr val="003366"/>
                </a:solidFill>
                <a:cs typeface="Arial"/>
              </a:rPr>
              <a:t>três</a:t>
            </a:r>
            <a:r>
              <a:rPr lang="en-CA" sz="2800" b="1" dirty="0" smtClean="0">
                <a:solidFill>
                  <a:srgbClr val="003366"/>
                </a:solidFill>
                <a:cs typeface="Arial"/>
              </a:rPr>
              <a:t>  </a:t>
            </a:r>
            <a:r>
              <a:rPr lang="en-CA" sz="2800" b="1" dirty="0" err="1" smtClean="0">
                <a:solidFill>
                  <a:srgbClr val="003366"/>
                </a:solidFill>
                <a:cs typeface="Arial"/>
              </a:rPr>
              <a:t>linhas</a:t>
            </a:r>
            <a:r>
              <a:rPr lang="en-CA" sz="2800" b="1" dirty="0" smtClean="0">
                <a:solidFill>
                  <a:srgbClr val="003366"/>
                </a:solidFill>
                <a:cs typeface="Arial"/>
              </a:rPr>
              <a:t>, </a:t>
            </a:r>
            <a:r>
              <a:rPr lang="en-CA" sz="2800" b="1" dirty="0" err="1" smtClean="0">
                <a:solidFill>
                  <a:srgbClr val="003366"/>
                </a:solidFill>
                <a:cs typeface="Arial"/>
              </a:rPr>
              <a:t>devem</a:t>
            </a:r>
            <a:r>
              <a:rPr lang="en-CA" sz="2800" b="1" dirty="0" smtClean="0">
                <a:solidFill>
                  <a:srgbClr val="003366"/>
                </a:solidFill>
                <a:cs typeface="Arial"/>
              </a:rPr>
              <a:t>  </a:t>
            </a:r>
            <a:r>
              <a:rPr lang="en-CA" sz="2800" b="1" dirty="0" err="1" smtClean="0">
                <a:solidFill>
                  <a:srgbClr val="003366"/>
                </a:solidFill>
                <a:cs typeface="Arial"/>
              </a:rPr>
              <a:t>ser</a:t>
            </a:r>
            <a:r>
              <a:rPr lang="en-CA" sz="2800" b="1" dirty="0" smtClean="0">
                <a:solidFill>
                  <a:srgbClr val="003366"/>
                </a:solidFill>
                <a:cs typeface="Arial"/>
              </a:rPr>
              <a:t> </a:t>
            </a:r>
            <a:r>
              <a:rPr lang="en-CA" sz="2800" b="1" dirty="0" err="1" smtClean="0">
                <a:solidFill>
                  <a:srgbClr val="003366"/>
                </a:solidFill>
                <a:cs typeface="Arial"/>
              </a:rPr>
              <a:t>destacadas</a:t>
            </a:r>
            <a:r>
              <a:rPr lang="en-CA" sz="2800" b="1" dirty="0" smtClean="0">
                <a:solidFill>
                  <a:srgbClr val="003366"/>
                </a:solidFill>
                <a:cs typeface="Arial"/>
              </a:rPr>
              <a:t> com </a:t>
            </a:r>
            <a:r>
              <a:rPr lang="en-CA" sz="2800" b="1" dirty="0" err="1" smtClean="0">
                <a:solidFill>
                  <a:srgbClr val="003366"/>
                </a:solidFill>
                <a:cs typeface="Arial"/>
              </a:rPr>
              <a:t>recuo</a:t>
            </a:r>
            <a:r>
              <a:rPr lang="en-CA" sz="2800" b="1" dirty="0" smtClean="0">
                <a:solidFill>
                  <a:srgbClr val="003366"/>
                </a:solidFill>
                <a:cs typeface="Arial"/>
              </a:rPr>
              <a:t> de 4 cm da </a:t>
            </a:r>
            <a:r>
              <a:rPr lang="en-CA" sz="2800" b="1" dirty="0" err="1" smtClean="0">
                <a:solidFill>
                  <a:srgbClr val="003366"/>
                </a:solidFill>
                <a:cs typeface="Arial"/>
              </a:rPr>
              <a:t>margem</a:t>
            </a:r>
            <a:r>
              <a:rPr lang="en-CA" sz="2800" b="1" dirty="0" smtClean="0">
                <a:solidFill>
                  <a:srgbClr val="003366"/>
                </a:solidFill>
                <a:cs typeface="Arial"/>
              </a:rPr>
              <a:t> </a:t>
            </a:r>
            <a:r>
              <a:rPr lang="en-CA" sz="2800" b="1" dirty="0" err="1" smtClean="0">
                <a:solidFill>
                  <a:srgbClr val="003366"/>
                </a:solidFill>
                <a:cs typeface="Arial"/>
              </a:rPr>
              <a:t>esquerda</a:t>
            </a:r>
            <a:r>
              <a:rPr lang="en-CA" sz="2800" b="1" dirty="0" smtClean="0">
                <a:solidFill>
                  <a:srgbClr val="003366"/>
                </a:solidFill>
                <a:cs typeface="Arial"/>
              </a:rPr>
              <a:t>, com </a:t>
            </a:r>
            <a:r>
              <a:rPr lang="en-CA" sz="2800" b="1" dirty="0" err="1" smtClean="0">
                <a:solidFill>
                  <a:srgbClr val="003366"/>
                </a:solidFill>
                <a:cs typeface="Arial"/>
              </a:rPr>
              <a:t>letra</a:t>
            </a:r>
            <a:r>
              <a:rPr lang="en-CA" sz="2800" b="1" dirty="0" smtClean="0">
                <a:solidFill>
                  <a:srgbClr val="003366"/>
                </a:solidFill>
                <a:cs typeface="Arial"/>
              </a:rPr>
              <a:t> </a:t>
            </a:r>
            <a:r>
              <a:rPr lang="en-CA" sz="2800" b="1" dirty="0" err="1">
                <a:solidFill>
                  <a:srgbClr val="003366"/>
                </a:solidFill>
                <a:cs typeface="Arial"/>
              </a:rPr>
              <a:t>menor</a:t>
            </a:r>
            <a:r>
              <a:rPr lang="en-CA" sz="2800" b="1" dirty="0">
                <a:solidFill>
                  <a:srgbClr val="003366"/>
                </a:solidFill>
                <a:cs typeface="Arial"/>
              </a:rPr>
              <a:t> do </a:t>
            </a:r>
            <a:r>
              <a:rPr lang="en-CA" sz="2800" b="1" dirty="0" err="1">
                <a:solidFill>
                  <a:srgbClr val="003366"/>
                </a:solidFill>
                <a:cs typeface="Arial"/>
              </a:rPr>
              <a:t>que</a:t>
            </a:r>
            <a:r>
              <a:rPr lang="en-CA" sz="2800" b="1" dirty="0">
                <a:solidFill>
                  <a:srgbClr val="003366"/>
                </a:solidFill>
                <a:cs typeface="Arial"/>
              </a:rPr>
              <a:t> a do </a:t>
            </a:r>
            <a:r>
              <a:rPr lang="en-CA" sz="2800" b="1" dirty="0" err="1">
                <a:solidFill>
                  <a:srgbClr val="003366"/>
                </a:solidFill>
                <a:cs typeface="Arial"/>
              </a:rPr>
              <a:t>texto</a:t>
            </a:r>
            <a:r>
              <a:rPr lang="en-CA" sz="2800" b="1" dirty="0">
                <a:solidFill>
                  <a:srgbClr val="003366"/>
                </a:solidFill>
                <a:cs typeface="Arial"/>
              </a:rPr>
              <a:t> </a:t>
            </a:r>
            <a:r>
              <a:rPr lang="en-CA" sz="2800" b="1" dirty="0" err="1">
                <a:solidFill>
                  <a:srgbClr val="003366"/>
                </a:solidFill>
                <a:cs typeface="Arial"/>
              </a:rPr>
              <a:t>utilizado</a:t>
            </a:r>
            <a:r>
              <a:rPr lang="en-CA" sz="2800" b="1" dirty="0">
                <a:solidFill>
                  <a:srgbClr val="003366"/>
                </a:solidFill>
                <a:cs typeface="Arial"/>
              </a:rPr>
              <a:t>, </a:t>
            </a:r>
            <a:r>
              <a:rPr lang="en-CA" sz="2800" b="1" dirty="0" err="1">
                <a:solidFill>
                  <a:srgbClr val="003366"/>
                </a:solidFill>
                <a:cs typeface="Arial"/>
              </a:rPr>
              <a:t>sem</a:t>
            </a:r>
            <a:r>
              <a:rPr lang="en-CA" sz="2800" b="1" dirty="0">
                <a:solidFill>
                  <a:srgbClr val="003366"/>
                </a:solidFill>
                <a:cs typeface="Arial"/>
              </a:rPr>
              <a:t> </a:t>
            </a:r>
            <a:r>
              <a:rPr lang="en-CA" sz="2800" b="1" dirty="0" err="1">
                <a:solidFill>
                  <a:srgbClr val="003366"/>
                </a:solidFill>
                <a:cs typeface="Arial"/>
              </a:rPr>
              <a:t>aspas</a:t>
            </a:r>
            <a:r>
              <a:rPr lang="en-CA" sz="2800" b="1" dirty="0">
                <a:solidFill>
                  <a:srgbClr val="003366"/>
                </a:solidFill>
                <a:cs typeface="Arial"/>
              </a:rPr>
              <a:t> e </a:t>
            </a:r>
            <a:r>
              <a:rPr lang="en-CA" sz="2800" b="1" dirty="0" smtClean="0">
                <a:solidFill>
                  <a:srgbClr val="003366"/>
                </a:solidFill>
                <a:cs typeface="Arial"/>
              </a:rPr>
              <a:t>com </a:t>
            </a:r>
            <a:r>
              <a:rPr lang="en-CA" sz="2800" b="1" dirty="0" err="1">
                <a:solidFill>
                  <a:srgbClr val="003366"/>
                </a:solidFill>
                <a:cs typeface="Arial"/>
              </a:rPr>
              <a:t>espaço</a:t>
            </a:r>
            <a:r>
              <a:rPr lang="en-CA" sz="2800" b="1" dirty="0">
                <a:solidFill>
                  <a:srgbClr val="003366"/>
                </a:solidFill>
                <a:cs typeface="Arial"/>
              </a:rPr>
              <a:t> simples</a:t>
            </a:r>
            <a:r>
              <a:rPr lang="en-CA" sz="2800" b="1" dirty="0" smtClean="0">
                <a:solidFill>
                  <a:srgbClr val="003366"/>
                </a:solidFill>
                <a:cs typeface="Arial"/>
              </a:rPr>
              <a:t>.</a:t>
            </a:r>
            <a:endParaRPr lang="en-CA" sz="2800" b="1" dirty="0">
              <a:solidFill>
                <a:srgbClr val="000000"/>
              </a:solidFill>
            </a:endParaRPr>
          </a:p>
        </p:txBody>
      </p:sp>
      <p:sp>
        <p:nvSpPr>
          <p:cNvPr id="6" name="TextBox 6"/>
          <p:cNvSpPr txBox="1"/>
          <p:nvPr/>
        </p:nvSpPr>
        <p:spPr>
          <a:xfrm>
            <a:off x="822960" y="2212409"/>
            <a:ext cx="7709480" cy="2585323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 algn="just"/>
            <a:r>
              <a:rPr lang="en-CA" sz="2400" b="1" dirty="0" smtClean="0">
                <a:solidFill>
                  <a:srgbClr val="FF6600"/>
                </a:solidFill>
                <a:latin typeface="Bimbo JVE" panose="02000603060101010101" pitchFamily="2" charset="0"/>
                <a:cs typeface="Arial Bold"/>
              </a:rPr>
              <a:t>A </a:t>
            </a:r>
            <a:r>
              <a:rPr lang="en-CA" sz="2400" b="1" dirty="0" err="1" smtClean="0">
                <a:solidFill>
                  <a:srgbClr val="FF6600"/>
                </a:solidFill>
                <a:latin typeface="Bimbo JVE" panose="02000603060101010101" pitchFamily="2" charset="0"/>
                <a:cs typeface="Arial Bold"/>
              </a:rPr>
              <a:t>teleconferência</a:t>
            </a:r>
            <a:r>
              <a:rPr lang="en-CA" sz="2400" b="1" dirty="0" smtClean="0">
                <a:solidFill>
                  <a:srgbClr val="FF6600"/>
                </a:solidFill>
                <a:latin typeface="Bimbo JVE" panose="02000603060101010101" pitchFamily="2" charset="0"/>
                <a:cs typeface="Arial Bold"/>
              </a:rPr>
              <a:t> permite a um </a:t>
            </a:r>
            <a:r>
              <a:rPr lang="en-CA" sz="2400" b="1" dirty="0" err="1" smtClean="0">
                <a:solidFill>
                  <a:srgbClr val="FF6600"/>
                </a:solidFill>
                <a:latin typeface="Bimbo JVE" panose="02000603060101010101" pitchFamily="2" charset="0"/>
                <a:cs typeface="Arial Bold"/>
              </a:rPr>
              <a:t>indivíduo</a:t>
            </a:r>
            <a:r>
              <a:rPr lang="en-CA" sz="2400" b="1" dirty="0" smtClean="0">
                <a:solidFill>
                  <a:srgbClr val="FF6600"/>
                </a:solidFill>
                <a:latin typeface="Bimbo JVE" panose="02000603060101010101" pitchFamily="2" charset="0"/>
                <a:cs typeface="Arial Bold"/>
              </a:rPr>
              <a:t> </a:t>
            </a:r>
            <a:r>
              <a:rPr lang="en-CA" sz="2400" b="1" dirty="0" err="1" smtClean="0">
                <a:solidFill>
                  <a:srgbClr val="FF6600"/>
                </a:solidFill>
                <a:latin typeface="Bimbo JVE" panose="02000603060101010101" pitchFamily="2" charset="0"/>
                <a:cs typeface="Arial Bold"/>
              </a:rPr>
              <a:t>participar</a:t>
            </a:r>
            <a:r>
              <a:rPr lang="en-CA" sz="2400" b="1" dirty="0" smtClean="0">
                <a:solidFill>
                  <a:srgbClr val="FF6600"/>
                </a:solidFill>
                <a:latin typeface="Bimbo JVE" panose="02000603060101010101" pitchFamily="2" charset="0"/>
                <a:cs typeface="Arial Bold"/>
              </a:rPr>
              <a:t> de um </a:t>
            </a:r>
            <a:r>
              <a:rPr lang="en-CA" sz="2400" b="1" dirty="0" err="1" smtClean="0">
                <a:solidFill>
                  <a:srgbClr val="FF6600"/>
                </a:solidFill>
                <a:latin typeface="Bimbo JVE" panose="02000603060101010101" pitchFamily="2" charset="0"/>
                <a:cs typeface="Arial Bold"/>
              </a:rPr>
              <a:t>encontro</a:t>
            </a:r>
            <a:r>
              <a:rPr lang="en-CA" sz="2400" b="1" dirty="0" smtClean="0">
                <a:solidFill>
                  <a:srgbClr val="FF6600"/>
                </a:solidFill>
                <a:latin typeface="Bimbo JVE" panose="02000603060101010101" pitchFamily="2" charset="0"/>
                <a:cs typeface="Arial Bold"/>
              </a:rPr>
              <a:t> </a:t>
            </a:r>
            <a:r>
              <a:rPr lang="en-CA" sz="2400" b="1" dirty="0" err="1">
                <a:solidFill>
                  <a:srgbClr val="FF6600"/>
                </a:solidFill>
                <a:latin typeface="Bimbo JVE" panose="02000603060101010101" pitchFamily="2" charset="0"/>
                <a:cs typeface="Arial Bold"/>
              </a:rPr>
              <a:t>nacional</a:t>
            </a:r>
            <a:r>
              <a:rPr lang="en-CA" sz="2400" b="1" dirty="0">
                <a:solidFill>
                  <a:srgbClr val="FF6600"/>
                </a:solidFill>
                <a:latin typeface="Bimbo JVE" panose="02000603060101010101" pitchFamily="2" charset="0"/>
                <a:cs typeface="Arial Bold"/>
              </a:rPr>
              <a:t> </a:t>
            </a:r>
            <a:r>
              <a:rPr lang="en-CA" sz="2400" b="1" dirty="0" err="1">
                <a:solidFill>
                  <a:srgbClr val="FF6600"/>
                </a:solidFill>
                <a:latin typeface="Bimbo JVE" panose="02000603060101010101" pitchFamily="2" charset="0"/>
                <a:cs typeface="Arial Bold"/>
              </a:rPr>
              <a:t>ou</a:t>
            </a:r>
            <a:r>
              <a:rPr lang="en-CA" sz="2400" b="1" dirty="0">
                <a:solidFill>
                  <a:srgbClr val="FF6600"/>
                </a:solidFill>
                <a:latin typeface="Bimbo JVE" panose="02000603060101010101" pitchFamily="2" charset="0"/>
                <a:cs typeface="Arial Bold"/>
              </a:rPr>
              <a:t> regional </a:t>
            </a:r>
            <a:r>
              <a:rPr lang="en-CA" sz="2400" b="1" dirty="0" err="1">
                <a:solidFill>
                  <a:srgbClr val="FF6600"/>
                </a:solidFill>
                <a:latin typeface="Bimbo JVE" panose="02000603060101010101" pitchFamily="2" charset="0"/>
                <a:cs typeface="Arial Bold"/>
              </a:rPr>
              <a:t>sem</a:t>
            </a:r>
            <a:r>
              <a:rPr lang="en-CA" sz="2400" b="1" dirty="0">
                <a:solidFill>
                  <a:srgbClr val="FF6600"/>
                </a:solidFill>
                <a:latin typeface="Bimbo JVE" panose="02000603060101010101" pitchFamily="2" charset="0"/>
                <a:cs typeface="Arial Bold"/>
              </a:rPr>
              <a:t> a </a:t>
            </a:r>
            <a:r>
              <a:rPr lang="en-CA" sz="2400" b="1" dirty="0" err="1" smtClean="0">
                <a:solidFill>
                  <a:srgbClr val="FF6600"/>
                </a:solidFill>
                <a:latin typeface="Bimbo JVE" panose="02000603060101010101" pitchFamily="2" charset="0"/>
                <a:cs typeface="Arial Bold"/>
              </a:rPr>
              <a:t>necessidade</a:t>
            </a:r>
            <a:r>
              <a:rPr lang="en-CA" sz="2400" b="1" dirty="0" smtClean="0">
                <a:solidFill>
                  <a:srgbClr val="FF6600"/>
                </a:solidFill>
                <a:latin typeface="Bimbo JVE" panose="02000603060101010101" pitchFamily="2" charset="0"/>
                <a:cs typeface="Arial Bold"/>
              </a:rPr>
              <a:t> de  </a:t>
            </a:r>
            <a:r>
              <a:rPr lang="en-CA" sz="2400" b="1" dirty="0" err="1">
                <a:solidFill>
                  <a:srgbClr val="FF6600"/>
                </a:solidFill>
                <a:latin typeface="Bimbo JVE" panose="02000603060101010101" pitchFamily="2" charset="0"/>
                <a:cs typeface="Arial Bold"/>
              </a:rPr>
              <a:t>deixar</a:t>
            </a:r>
            <a:r>
              <a:rPr lang="en-CA" sz="2400" b="1" dirty="0">
                <a:solidFill>
                  <a:srgbClr val="FF6600"/>
                </a:solidFill>
                <a:latin typeface="Bimbo JVE" panose="02000603060101010101" pitchFamily="2" charset="0"/>
                <a:cs typeface="Arial Bold"/>
              </a:rPr>
              <a:t>  </a:t>
            </a:r>
            <a:r>
              <a:rPr lang="en-CA" sz="2400" b="1" dirty="0" err="1">
                <a:solidFill>
                  <a:srgbClr val="FF6600"/>
                </a:solidFill>
                <a:latin typeface="Bimbo JVE" panose="02000603060101010101" pitchFamily="2" charset="0"/>
                <a:cs typeface="Arial Bold"/>
              </a:rPr>
              <a:t>seu</a:t>
            </a:r>
            <a:r>
              <a:rPr lang="en-CA" sz="2400" b="1" dirty="0">
                <a:solidFill>
                  <a:srgbClr val="FF6600"/>
                </a:solidFill>
                <a:latin typeface="Bimbo JVE" panose="02000603060101010101" pitchFamily="2" charset="0"/>
                <a:cs typeface="Arial Bold"/>
              </a:rPr>
              <a:t>  local  de  </a:t>
            </a:r>
            <a:r>
              <a:rPr lang="en-CA" sz="2400" b="1" dirty="0" err="1">
                <a:solidFill>
                  <a:srgbClr val="FF6600"/>
                </a:solidFill>
                <a:latin typeface="Bimbo JVE" panose="02000603060101010101" pitchFamily="2" charset="0"/>
                <a:cs typeface="Arial Bold"/>
              </a:rPr>
              <a:t>origem</a:t>
            </a:r>
            <a:r>
              <a:rPr lang="en-CA" sz="2400" b="1" dirty="0">
                <a:solidFill>
                  <a:srgbClr val="FF6600"/>
                </a:solidFill>
                <a:latin typeface="Bimbo JVE" panose="02000603060101010101" pitchFamily="2" charset="0"/>
                <a:cs typeface="Arial Bold"/>
              </a:rPr>
              <a:t>.  </a:t>
            </a:r>
            <a:r>
              <a:rPr lang="en-CA" sz="2400" b="1" dirty="0" err="1">
                <a:solidFill>
                  <a:srgbClr val="FF6600"/>
                </a:solidFill>
                <a:latin typeface="Bimbo JVE" panose="02000603060101010101" pitchFamily="2" charset="0"/>
                <a:cs typeface="Arial Bold"/>
              </a:rPr>
              <a:t>Tipos</a:t>
            </a:r>
            <a:r>
              <a:rPr lang="en-CA" sz="2400" b="1" dirty="0">
                <a:solidFill>
                  <a:srgbClr val="FF6600"/>
                </a:solidFill>
                <a:latin typeface="Bimbo JVE" panose="02000603060101010101" pitchFamily="2" charset="0"/>
                <a:cs typeface="Arial Bold"/>
              </a:rPr>
              <a:t>  </a:t>
            </a:r>
            <a:r>
              <a:rPr lang="en-CA" sz="2400" b="1" dirty="0" err="1">
                <a:solidFill>
                  <a:srgbClr val="FF6600"/>
                </a:solidFill>
                <a:latin typeface="Bimbo JVE" panose="02000603060101010101" pitchFamily="2" charset="0"/>
                <a:cs typeface="Arial Bold"/>
              </a:rPr>
              <a:t>comum</a:t>
            </a:r>
            <a:r>
              <a:rPr lang="en-CA" sz="2400" b="1" dirty="0">
                <a:solidFill>
                  <a:srgbClr val="FF6600"/>
                </a:solidFill>
                <a:latin typeface="Bimbo JVE" panose="02000603060101010101" pitchFamily="2" charset="0"/>
                <a:cs typeface="Arial Bold"/>
              </a:rPr>
              <a:t>  </a:t>
            </a:r>
            <a:r>
              <a:rPr lang="en-CA" sz="2400" b="1" dirty="0" smtClean="0">
                <a:solidFill>
                  <a:srgbClr val="FF6600"/>
                </a:solidFill>
                <a:latin typeface="Bimbo JVE" panose="02000603060101010101" pitchFamily="2" charset="0"/>
                <a:cs typeface="Arial Bold"/>
              </a:rPr>
              <a:t>de </a:t>
            </a:r>
            <a:r>
              <a:rPr lang="en-CA" sz="2400" b="1" dirty="0" err="1" smtClean="0">
                <a:solidFill>
                  <a:srgbClr val="FF6600"/>
                </a:solidFill>
                <a:latin typeface="Bimbo JVE" panose="02000603060101010101" pitchFamily="2" charset="0"/>
                <a:cs typeface="Arial Bold"/>
              </a:rPr>
              <a:t>teleconferência</a:t>
            </a:r>
            <a:r>
              <a:rPr lang="en-CA" sz="2400" b="1" dirty="0" smtClean="0">
                <a:solidFill>
                  <a:srgbClr val="FF6600"/>
                </a:solidFill>
                <a:latin typeface="Bimbo JVE" panose="02000603060101010101" pitchFamily="2" charset="0"/>
                <a:cs typeface="Arial Bold"/>
              </a:rPr>
              <a:t> </a:t>
            </a:r>
            <a:r>
              <a:rPr lang="en-CA" sz="2400" b="1" dirty="0" err="1">
                <a:solidFill>
                  <a:srgbClr val="FF6600"/>
                </a:solidFill>
                <a:latin typeface="Bimbo JVE" panose="02000603060101010101" pitchFamily="2" charset="0"/>
                <a:cs typeface="Arial Bold"/>
              </a:rPr>
              <a:t>incluem</a:t>
            </a:r>
            <a:r>
              <a:rPr lang="en-CA" sz="2400" b="1" dirty="0">
                <a:solidFill>
                  <a:srgbClr val="FF6600"/>
                </a:solidFill>
                <a:latin typeface="Bimbo JVE" panose="02000603060101010101" pitchFamily="2" charset="0"/>
                <a:cs typeface="Arial Bold"/>
              </a:rPr>
              <a:t> o </a:t>
            </a:r>
            <a:r>
              <a:rPr lang="en-CA" sz="2400" b="1" dirty="0" err="1">
                <a:solidFill>
                  <a:srgbClr val="FF6600"/>
                </a:solidFill>
                <a:latin typeface="Bimbo JVE" panose="02000603060101010101" pitchFamily="2" charset="0"/>
                <a:cs typeface="Arial Bold"/>
              </a:rPr>
              <a:t>uso</a:t>
            </a:r>
            <a:r>
              <a:rPr lang="en-CA" sz="2400" b="1" dirty="0">
                <a:solidFill>
                  <a:srgbClr val="FF6600"/>
                </a:solidFill>
                <a:latin typeface="Bimbo JVE" panose="02000603060101010101" pitchFamily="2" charset="0"/>
                <a:cs typeface="Arial Bold"/>
              </a:rPr>
              <a:t> da </a:t>
            </a:r>
            <a:r>
              <a:rPr lang="en-CA" sz="2400" b="1" dirty="0" err="1">
                <a:solidFill>
                  <a:srgbClr val="FF6600"/>
                </a:solidFill>
                <a:latin typeface="Bimbo JVE" panose="02000603060101010101" pitchFamily="2" charset="0"/>
                <a:cs typeface="Arial Bold"/>
              </a:rPr>
              <a:t>televisão</a:t>
            </a:r>
            <a:r>
              <a:rPr lang="en-CA" sz="2400" b="1" dirty="0">
                <a:solidFill>
                  <a:srgbClr val="FF6600"/>
                </a:solidFill>
                <a:latin typeface="Bimbo JVE" panose="02000603060101010101" pitchFamily="2" charset="0"/>
                <a:cs typeface="Arial Bold"/>
              </a:rPr>
              <a:t>, </a:t>
            </a:r>
            <a:r>
              <a:rPr lang="en-CA" sz="2400" b="1" dirty="0" err="1">
                <a:solidFill>
                  <a:srgbClr val="FF6600"/>
                </a:solidFill>
                <a:latin typeface="Bimbo JVE" panose="02000603060101010101" pitchFamily="2" charset="0"/>
                <a:cs typeface="Arial Bold"/>
              </a:rPr>
              <a:t>telefone</a:t>
            </a:r>
            <a:r>
              <a:rPr lang="en-CA" sz="2400" b="1" dirty="0">
                <a:solidFill>
                  <a:srgbClr val="FF6600"/>
                </a:solidFill>
                <a:latin typeface="Bimbo JVE" panose="02000603060101010101" pitchFamily="2" charset="0"/>
                <a:cs typeface="Arial Bold"/>
              </a:rPr>
              <a:t> </a:t>
            </a:r>
            <a:r>
              <a:rPr lang="en-CA" sz="2400" b="1" dirty="0" smtClean="0">
                <a:solidFill>
                  <a:srgbClr val="FF6600"/>
                </a:solidFill>
                <a:latin typeface="Bimbo JVE" panose="02000603060101010101" pitchFamily="2" charset="0"/>
                <a:cs typeface="Arial Bold"/>
              </a:rPr>
              <a:t>e </a:t>
            </a:r>
            <a:r>
              <a:rPr lang="en-CA" sz="2400" b="1" dirty="0" err="1" smtClean="0">
                <a:solidFill>
                  <a:srgbClr val="FF6600"/>
                </a:solidFill>
                <a:latin typeface="Bimbo JVE" panose="02000603060101010101" pitchFamily="2" charset="0"/>
                <a:cs typeface="Arial Bold"/>
              </a:rPr>
              <a:t>computador</a:t>
            </a:r>
            <a:r>
              <a:rPr lang="en-CA" sz="2400" b="1" dirty="0">
                <a:solidFill>
                  <a:srgbClr val="FF6600"/>
                </a:solidFill>
                <a:latin typeface="Bimbo JVE" panose="02000603060101010101" pitchFamily="2" charset="0"/>
                <a:cs typeface="Arial Bold"/>
              </a:rPr>
              <a:t>. </a:t>
            </a:r>
            <a:r>
              <a:rPr lang="en-CA" sz="2400" b="1" dirty="0" err="1">
                <a:solidFill>
                  <a:srgbClr val="FF6600"/>
                </a:solidFill>
                <a:latin typeface="Bimbo JVE" panose="02000603060101010101" pitchFamily="2" charset="0"/>
                <a:cs typeface="Arial Bold"/>
              </a:rPr>
              <a:t>Através</a:t>
            </a:r>
            <a:r>
              <a:rPr lang="en-CA" sz="2400" b="1" dirty="0">
                <a:solidFill>
                  <a:srgbClr val="FF6600"/>
                </a:solidFill>
                <a:latin typeface="Bimbo JVE" panose="02000603060101010101" pitchFamily="2" charset="0"/>
                <a:cs typeface="Arial Bold"/>
              </a:rPr>
              <a:t> de </a:t>
            </a:r>
            <a:r>
              <a:rPr lang="en-CA" sz="2400" b="1" dirty="0" err="1" smtClean="0">
                <a:solidFill>
                  <a:srgbClr val="FF6600"/>
                </a:solidFill>
                <a:latin typeface="Bimbo JVE" panose="02000603060101010101" pitchFamily="2" charset="0"/>
                <a:cs typeface="Arial Bold"/>
              </a:rPr>
              <a:t>áudio-conferência</a:t>
            </a:r>
            <a:r>
              <a:rPr lang="en-CA" sz="2400" b="1" dirty="0">
                <a:solidFill>
                  <a:srgbClr val="FF6600"/>
                </a:solidFill>
                <a:latin typeface="Bimbo JVE" panose="02000603060101010101" pitchFamily="2" charset="0"/>
                <a:cs typeface="Arial Bold"/>
              </a:rPr>
              <a:t>, </a:t>
            </a:r>
            <a:r>
              <a:rPr lang="en-CA" sz="2400" b="1" dirty="0" err="1">
                <a:solidFill>
                  <a:srgbClr val="FF6600"/>
                </a:solidFill>
                <a:latin typeface="Bimbo JVE" panose="02000603060101010101" pitchFamily="2" charset="0"/>
                <a:cs typeface="Arial Bold"/>
              </a:rPr>
              <a:t>utilizando</a:t>
            </a:r>
            <a:r>
              <a:rPr lang="en-CA" sz="2400" b="1" dirty="0">
                <a:solidFill>
                  <a:srgbClr val="FF6600"/>
                </a:solidFill>
                <a:latin typeface="Bimbo JVE" panose="02000603060101010101" pitchFamily="2" charset="0"/>
                <a:cs typeface="Arial Bold"/>
              </a:rPr>
              <a:t> </a:t>
            </a:r>
            <a:r>
              <a:rPr lang="en-CA" sz="2400" b="1" dirty="0" smtClean="0">
                <a:solidFill>
                  <a:srgbClr val="FF6600"/>
                </a:solidFill>
                <a:latin typeface="Bimbo JVE" panose="02000603060101010101" pitchFamily="2" charset="0"/>
                <a:cs typeface="Arial Bold"/>
              </a:rPr>
              <a:t>a </a:t>
            </a:r>
            <a:r>
              <a:rPr lang="en-CA" sz="2400" b="1" dirty="0" err="1" smtClean="0">
                <a:solidFill>
                  <a:srgbClr val="FF6600"/>
                </a:solidFill>
                <a:latin typeface="Bimbo JVE" panose="02000603060101010101" pitchFamily="2" charset="0"/>
                <a:cs typeface="Arial Bold"/>
              </a:rPr>
              <a:t>companhia</a:t>
            </a:r>
            <a:r>
              <a:rPr lang="en-CA" sz="2400" b="1" dirty="0" smtClean="0">
                <a:solidFill>
                  <a:srgbClr val="FF6600"/>
                </a:solidFill>
                <a:latin typeface="Bimbo JVE" panose="02000603060101010101" pitchFamily="2" charset="0"/>
                <a:cs typeface="Arial Bold"/>
              </a:rPr>
              <a:t> </a:t>
            </a:r>
            <a:r>
              <a:rPr lang="en-CA" sz="2400" b="1" dirty="0">
                <a:solidFill>
                  <a:srgbClr val="FF6600"/>
                </a:solidFill>
                <a:latin typeface="Bimbo JVE" panose="02000603060101010101" pitchFamily="2" charset="0"/>
                <a:cs typeface="Arial Bold"/>
              </a:rPr>
              <a:t>local de </a:t>
            </a:r>
            <a:r>
              <a:rPr lang="en-CA" sz="2400" b="1" dirty="0" err="1">
                <a:solidFill>
                  <a:srgbClr val="FF6600"/>
                </a:solidFill>
                <a:latin typeface="Bimbo JVE" panose="02000603060101010101" pitchFamily="2" charset="0"/>
                <a:cs typeface="Arial Bold"/>
              </a:rPr>
              <a:t>telefone</a:t>
            </a:r>
            <a:r>
              <a:rPr lang="en-CA" sz="2400" b="1" dirty="0">
                <a:solidFill>
                  <a:srgbClr val="FF6600"/>
                </a:solidFill>
                <a:latin typeface="Bimbo JVE" panose="02000603060101010101" pitchFamily="2" charset="0"/>
                <a:cs typeface="Arial Bold"/>
              </a:rPr>
              <a:t>, um </a:t>
            </a:r>
            <a:r>
              <a:rPr lang="en-CA" sz="2400" b="1" dirty="0" err="1">
                <a:solidFill>
                  <a:srgbClr val="FF6600"/>
                </a:solidFill>
                <a:latin typeface="Bimbo JVE" panose="02000603060101010101" pitchFamily="2" charset="0"/>
                <a:cs typeface="Arial Bold"/>
              </a:rPr>
              <a:t>sinal</a:t>
            </a:r>
            <a:r>
              <a:rPr lang="en-CA" sz="2400" b="1" dirty="0">
                <a:solidFill>
                  <a:srgbClr val="FF6600"/>
                </a:solidFill>
                <a:latin typeface="Bimbo JVE" panose="02000603060101010101" pitchFamily="2" charset="0"/>
                <a:cs typeface="Arial Bold"/>
              </a:rPr>
              <a:t> de </a:t>
            </a:r>
            <a:r>
              <a:rPr lang="en-CA" sz="2400" b="1" dirty="0" err="1" smtClean="0">
                <a:solidFill>
                  <a:srgbClr val="FF6600"/>
                </a:solidFill>
                <a:latin typeface="Bimbo JVE" panose="02000603060101010101" pitchFamily="2" charset="0"/>
                <a:cs typeface="Arial Bold"/>
              </a:rPr>
              <a:t>áudio</a:t>
            </a:r>
            <a:r>
              <a:rPr lang="en-CA" sz="2400" b="1" dirty="0" smtClean="0">
                <a:solidFill>
                  <a:srgbClr val="FF6600"/>
                </a:solidFill>
                <a:latin typeface="Bimbo JVE" panose="02000603060101010101" pitchFamily="2" charset="0"/>
                <a:cs typeface="Arial Bold"/>
              </a:rPr>
              <a:t> </a:t>
            </a:r>
            <a:r>
              <a:rPr lang="en-CA" sz="2400" b="1" dirty="0" err="1" smtClean="0">
                <a:solidFill>
                  <a:srgbClr val="FF6600"/>
                </a:solidFill>
                <a:latin typeface="Bimbo JVE" panose="02000603060101010101" pitchFamily="2" charset="0"/>
                <a:cs typeface="Arial Bold"/>
              </a:rPr>
              <a:t>pode</a:t>
            </a:r>
            <a:r>
              <a:rPr lang="en-CA" sz="2400" b="1" dirty="0" smtClean="0">
                <a:solidFill>
                  <a:srgbClr val="FF6600"/>
                </a:solidFill>
                <a:latin typeface="Bimbo JVE" panose="02000603060101010101" pitchFamily="2" charset="0"/>
                <a:cs typeface="Arial Bold"/>
              </a:rPr>
              <a:t> </a:t>
            </a:r>
            <a:r>
              <a:rPr lang="en-CA" sz="2400" b="1" dirty="0" err="1" smtClean="0">
                <a:solidFill>
                  <a:srgbClr val="FF6600"/>
                </a:solidFill>
                <a:latin typeface="Bimbo JVE" panose="02000603060101010101" pitchFamily="2" charset="0"/>
                <a:cs typeface="Arial Bold"/>
              </a:rPr>
              <a:t>ser</a:t>
            </a:r>
            <a:r>
              <a:rPr lang="en-CA" sz="2400" b="1" dirty="0" smtClean="0">
                <a:solidFill>
                  <a:srgbClr val="FF6600"/>
                </a:solidFill>
                <a:latin typeface="Bimbo JVE" panose="02000603060101010101" pitchFamily="2" charset="0"/>
                <a:cs typeface="Arial Bold"/>
              </a:rPr>
              <a:t> </a:t>
            </a:r>
            <a:r>
              <a:rPr lang="en-CA" sz="2400" b="1" dirty="0" err="1">
                <a:solidFill>
                  <a:srgbClr val="FF6600"/>
                </a:solidFill>
                <a:latin typeface="Bimbo JVE" panose="02000603060101010101" pitchFamily="2" charset="0"/>
                <a:cs typeface="Arial Bold"/>
              </a:rPr>
              <a:t>emitido</a:t>
            </a:r>
            <a:r>
              <a:rPr lang="en-CA" sz="2400" b="1" dirty="0">
                <a:solidFill>
                  <a:srgbClr val="FF6600"/>
                </a:solidFill>
                <a:latin typeface="Bimbo JVE" panose="02000603060101010101" pitchFamily="2" charset="0"/>
                <a:cs typeface="Arial Bold"/>
              </a:rPr>
              <a:t> </a:t>
            </a:r>
            <a:r>
              <a:rPr lang="en-CA" sz="2400" b="1" dirty="0" err="1">
                <a:solidFill>
                  <a:srgbClr val="FF6600"/>
                </a:solidFill>
                <a:latin typeface="Bimbo JVE" panose="02000603060101010101" pitchFamily="2" charset="0"/>
                <a:cs typeface="Arial Bold"/>
              </a:rPr>
              <a:t>em</a:t>
            </a:r>
            <a:r>
              <a:rPr lang="en-CA" sz="2400" b="1" dirty="0">
                <a:solidFill>
                  <a:srgbClr val="FF6600"/>
                </a:solidFill>
                <a:latin typeface="Bimbo JVE" panose="02000603060101010101" pitchFamily="2" charset="0"/>
                <a:cs typeface="Arial Bold"/>
              </a:rPr>
              <a:t> </a:t>
            </a:r>
            <a:r>
              <a:rPr lang="en-CA" sz="2400" b="1" dirty="0" err="1">
                <a:solidFill>
                  <a:srgbClr val="FF6600"/>
                </a:solidFill>
                <a:latin typeface="Bimbo JVE" panose="02000603060101010101" pitchFamily="2" charset="0"/>
                <a:cs typeface="Arial Bold"/>
              </a:rPr>
              <a:t>salão</a:t>
            </a:r>
            <a:r>
              <a:rPr lang="en-CA" sz="2400" b="1" dirty="0">
                <a:solidFill>
                  <a:srgbClr val="FF6600"/>
                </a:solidFill>
                <a:latin typeface="Bimbo JVE" panose="02000603060101010101" pitchFamily="2" charset="0"/>
                <a:cs typeface="Arial Bold"/>
              </a:rPr>
              <a:t> de </a:t>
            </a:r>
            <a:r>
              <a:rPr lang="en-CA" sz="2400" b="1" dirty="0" err="1">
                <a:solidFill>
                  <a:srgbClr val="FF6600"/>
                </a:solidFill>
                <a:latin typeface="Bimbo JVE" panose="02000603060101010101" pitchFamily="2" charset="0"/>
                <a:cs typeface="Arial Bold"/>
              </a:rPr>
              <a:t>qualquer</a:t>
            </a:r>
            <a:r>
              <a:rPr lang="en-CA" sz="2400" b="1" dirty="0">
                <a:solidFill>
                  <a:srgbClr val="FF6600"/>
                </a:solidFill>
                <a:latin typeface="Bimbo JVE" panose="02000603060101010101" pitchFamily="2" charset="0"/>
                <a:cs typeface="Arial Bold"/>
              </a:rPr>
              <a:t> </a:t>
            </a:r>
            <a:r>
              <a:rPr lang="en-CA" sz="2400" b="1" dirty="0" err="1">
                <a:solidFill>
                  <a:srgbClr val="FF6600"/>
                </a:solidFill>
                <a:latin typeface="Bimbo JVE" panose="02000603060101010101" pitchFamily="2" charset="0"/>
                <a:cs typeface="Arial Bold"/>
              </a:rPr>
              <a:t>dimensão</a:t>
            </a:r>
            <a:r>
              <a:rPr lang="en-CA" sz="2400" b="1" dirty="0">
                <a:solidFill>
                  <a:srgbClr val="FF6600"/>
                </a:solidFill>
                <a:latin typeface="Bimbo JVE" panose="02000603060101010101" pitchFamily="2" charset="0"/>
                <a:cs typeface="Arial Bold"/>
              </a:rPr>
              <a:t> (NICHOLS</a:t>
            </a:r>
            <a:r>
              <a:rPr lang="en-CA" sz="2400" b="1" dirty="0" smtClean="0">
                <a:solidFill>
                  <a:srgbClr val="FF6600"/>
                </a:solidFill>
                <a:latin typeface="Bimbo JVE" panose="02000603060101010101" pitchFamily="2" charset="0"/>
                <a:cs typeface="Arial Bold"/>
              </a:rPr>
              <a:t>, </a:t>
            </a:r>
            <a:r>
              <a:rPr lang="en-CA" sz="2400" b="1" dirty="0">
                <a:solidFill>
                  <a:srgbClr val="FF6600"/>
                </a:solidFill>
                <a:latin typeface="Bimbo JVE" panose="02000603060101010101" pitchFamily="2" charset="0"/>
                <a:cs typeface="Arial Bold"/>
              </a:rPr>
              <a:t>1993, p. 181</a:t>
            </a:r>
            <a:r>
              <a:rPr lang="en-CA" sz="2400" b="1" dirty="0" smtClean="0">
                <a:solidFill>
                  <a:srgbClr val="FF6600"/>
                </a:solidFill>
                <a:latin typeface="Bimbo JVE" panose="02000603060101010101" pitchFamily="2" charset="0"/>
                <a:cs typeface="Arial Bold"/>
              </a:rPr>
              <a:t>).</a:t>
            </a:r>
            <a:endParaRPr lang="en-CA" sz="2400" b="1" dirty="0">
              <a:solidFill>
                <a:srgbClr val="FF6600"/>
              </a:solidFill>
              <a:latin typeface="Bimbo JVE" panose="02000603060101010101" pitchFamily="2" charset="0"/>
              <a:cs typeface="Arial Bold"/>
            </a:endParaRPr>
          </a:p>
        </p:txBody>
      </p:sp>
      <p:sp>
        <p:nvSpPr>
          <p:cNvPr id="11" name="Título 1"/>
          <p:cNvSpPr txBox="1">
            <a:spLocks/>
          </p:cNvSpPr>
          <p:nvPr/>
        </p:nvSpPr>
        <p:spPr>
          <a:xfrm>
            <a:off x="822960" y="188640"/>
            <a:ext cx="7976032" cy="64807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ts val="4140"/>
              </a:lnSpc>
            </a:pPr>
            <a:r>
              <a:rPr lang="en-CA" sz="3600" b="1" smtClean="0">
                <a:solidFill>
                  <a:srgbClr val="00B050"/>
                </a:solidFill>
                <a:cs typeface="Arial Bold"/>
              </a:rPr>
              <a:t>Citação direta, literal ou textual</a:t>
            </a:r>
            <a:endParaRPr lang="en-CA" sz="3600" b="1" dirty="0">
              <a:solidFill>
                <a:srgbClr val="00B050"/>
              </a:solidFill>
              <a:cs typeface="Arial Bold"/>
            </a:endParaRPr>
          </a:p>
        </p:txBody>
      </p:sp>
      <p:sp>
        <p:nvSpPr>
          <p:cNvPr id="12" name="TextBox 8"/>
          <p:cNvSpPr txBox="1"/>
          <p:nvPr/>
        </p:nvSpPr>
        <p:spPr>
          <a:xfrm>
            <a:off x="4015637" y="6021288"/>
            <a:ext cx="4813308" cy="654025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 algn="r">
              <a:lnSpc>
                <a:spcPts val="1680"/>
              </a:lnSpc>
            </a:pPr>
            <a:r>
              <a:rPr lang="en-CA" sz="1403" b="1" dirty="0" err="1" smtClean="0">
                <a:solidFill>
                  <a:schemeClr val="bg1"/>
                </a:solidFill>
                <a:cs typeface="Arial"/>
              </a:rPr>
              <a:t>Fonte</a:t>
            </a:r>
            <a:r>
              <a:rPr lang="en-CA" sz="1403" b="1" dirty="0" smtClean="0">
                <a:solidFill>
                  <a:schemeClr val="bg1"/>
                </a:solidFill>
                <a:cs typeface="Arial"/>
              </a:rPr>
              <a:t>: </a:t>
            </a:r>
            <a:r>
              <a:rPr lang="en-CA" sz="1403" b="1" dirty="0" smtClean="0">
                <a:solidFill>
                  <a:schemeClr val="bg1"/>
                </a:solidFill>
                <a:cs typeface="Arial" panose="020B0604020202020204" pitchFamily="34" charset="0"/>
              </a:rPr>
              <a:t>www.usc.br/biblioteca/manual_de_trabalhos_academicos.pdf</a:t>
            </a:r>
            <a:r>
              <a:rPr lang="en-CA" sz="1403" b="1" dirty="0" smtClean="0">
                <a:solidFill>
                  <a:schemeClr val="bg1"/>
                </a:solidFill>
                <a:cs typeface="Arial"/>
              </a:rPr>
              <a:t>. </a:t>
            </a:r>
            <a:r>
              <a:rPr lang="en-CA" sz="1403" b="1" dirty="0" err="1" smtClean="0">
                <a:solidFill>
                  <a:schemeClr val="bg1"/>
                </a:solidFill>
                <a:cs typeface="Arial"/>
              </a:rPr>
              <a:t>Acesso</a:t>
            </a:r>
            <a:r>
              <a:rPr lang="en-CA" sz="1403" b="1" dirty="0" smtClean="0">
                <a:solidFill>
                  <a:schemeClr val="bg1"/>
                </a:solidFill>
                <a:cs typeface="Arial"/>
              </a:rPr>
              <a:t> </a:t>
            </a:r>
            <a:r>
              <a:rPr lang="en-CA" sz="1403" b="1" dirty="0" err="1" smtClean="0">
                <a:solidFill>
                  <a:schemeClr val="bg1"/>
                </a:solidFill>
                <a:cs typeface="Arial"/>
              </a:rPr>
              <a:t>em</a:t>
            </a:r>
            <a:r>
              <a:rPr lang="en-CA" sz="1403" b="1" dirty="0" smtClean="0">
                <a:solidFill>
                  <a:schemeClr val="bg1"/>
                </a:solidFill>
                <a:cs typeface="Arial"/>
              </a:rPr>
              <a:t>: 24 set. 2013.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3"/>
          <p:cNvSpPr txBox="1"/>
          <p:nvPr/>
        </p:nvSpPr>
        <p:spPr>
          <a:xfrm>
            <a:off x="647497" y="980728"/>
            <a:ext cx="8028959" cy="861774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r>
              <a:rPr lang="en-CA" sz="2800" b="1" dirty="0" smtClean="0">
                <a:solidFill>
                  <a:srgbClr val="003366"/>
                </a:solidFill>
                <a:cs typeface="Arial Bold"/>
              </a:rPr>
              <a:t>É a </a:t>
            </a:r>
            <a:r>
              <a:rPr lang="en-CA" sz="2800" b="1" dirty="0" err="1" smtClean="0">
                <a:solidFill>
                  <a:srgbClr val="003366"/>
                </a:solidFill>
                <a:cs typeface="Arial Bold"/>
              </a:rPr>
              <a:t>transcrição</a:t>
            </a:r>
            <a:r>
              <a:rPr lang="en-CA" sz="2800" b="1" dirty="0" smtClean="0">
                <a:solidFill>
                  <a:srgbClr val="003366"/>
                </a:solidFill>
                <a:cs typeface="Arial Bold"/>
              </a:rPr>
              <a:t> </a:t>
            </a:r>
            <a:r>
              <a:rPr lang="en-CA" sz="2800" b="1" dirty="0" err="1" smtClean="0">
                <a:solidFill>
                  <a:srgbClr val="003366"/>
                </a:solidFill>
                <a:cs typeface="Arial Bold"/>
              </a:rPr>
              <a:t>livre</a:t>
            </a:r>
            <a:r>
              <a:rPr lang="en-CA" sz="2800" b="1" dirty="0" smtClean="0">
                <a:solidFill>
                  <a:srgbClr val="003366"/>
                </a:solidFill>
                <a:cs typeface="Arial Bold"/>
              </a:rPr>
              <a:t> do </a:t>
            </a:r>
            <a:r>
              <a:rPr lang="en-CA" sz="2800" b="1" dirty="0" err="1" smtClean="0">
                <a:solidFill>
                  <a:srgbClr val="003366"/>
                </a:solidFill>
                <a:cs typeface="Arial Bold"/>
              </a:rPr>
              <a:t>texto</a:t>
            </a:r>
            <a:r>
              <a:rPr lang="en-CA" sz="2800" b="1" dirty="0" smtClean="0">
                <a:solidFill>
                  <a:srgbClr val="003366"/>
                </a:solidFill>
                <a:cs typeface="Arial Bold"/>
              </a:rPr>
              <a:t> do </a:t>
            </a:r>
            <a:r>
              <a:rPr lang="en-CA" sz="2800" b="1" dirty="0" err="1" smtClean="0">
                <a:solidFill>
                  <a:srgbClr val="003366"/>
                </a:solidFill>
                <a:cs typeface="Arial Bold"/>
              </a:rPr>
              <a:t>autor</a:t>
            </a:r>
            <a:r>
              <a:rPr lang="en-CA" sz="2800" b="1" dirty="0" smtClean="0">
                <a:solidFill>
                  <a:srgbClr val="003366"/>
                </a:solidFill>
                <a:cs typeface="Arial Bold"/>
              </a:rPr>
              <a:t> </a:t>
            </a:r>
            <a:r>
              <a:rPr lang="en-CA" sz="2800" b="1" dirty="0" err="1" smtClean="0">
                <a:solidFill>
                  <a:srgbClr val="003366"/>
                </a:solidFill>
                <a:cs typeface="Arial Bold"/>
              </a:rPr>
              <a:t>consultado</a:t>
            </a:r>
            <a:r>
              <a:rPr lang="en-CA" sz="2800" b="1" dirty="0" smtClean="0">
                <a:solidFill>
                  <a:srgbClr val="003366"/>
                </a:solidFill>
                <a:cs typeface="Arial Bold"/>
              </a:rPr>
              <a:t>. </a:t>
            </a:r>
            <a:r>
              <a:rPr lang="en-CA" sz="2800" b="1" dirty="0" err="1" smtClean="0">
                <a:solidFill>
                  <a:srgbClr val="003366"/>
                </a:solidFill>
                <a:cs typeface="Arial Bold"/>
              </a:rPr>
              <a:t>Não</a:t>
            </a:r>
            <a:r>
              <a:rPr lang="en-CA" sz="2800" b="1" dirty="0" smtClean="0">
                <a:solidFill>
                  <a:srgbClr val="003366"/>
                </a:solidFill>
                <a:cs typeface="Arial Bold"/>
              </a:rPr>
              <a:t> </a:t>
            </a:r>
            <a:r>
              <a:rPr lang="en-CA" sz="2800" b="1" dirty="0" err="1" smtClean="0">
                <a:solidFill>
                  <a:srgbClr val="003366"/>
                </a:solidFill>
                <a:cs typeface="Arial Bold"/>
              </a:rPr>
              <a:t>necessita</a:t>
            </a:r>
            <a:r>
              <a:rPr lang="en-CA" sz="2800" b="1" dirty="0" smtClean="0">
                <a:solidFill>
                  <a:srgbClr val="003366"/>
                </a:solidFill>
                <a:cs typeface="Arial Bold"/>
              </a:rPr>
              <a:t> de </a:t>
            </a:r>
            <a:r>
              <a:rPr lang="en-CA" sz="2800" b="1" dirty="0" err="1" smtClean="0">
                <a:solidFill>
                  <a:srgbClr val="003366"/>
                </a:solidFill>
                <a:cs typeface="Arial Bold"/>
              </a:rPr>
              <a:t>aspas</a:t>
            </a:r>
            <a:r>
              <a:rPr lang="en-CA" sz="2800" b="1" dirty="0" smtClean="0">
                <a:solidFill>
                  <a:srgbClr val="003366"/>
                </a:solidFill>
                <a:cs typeface="Arial Bold"/>
              </a:rPr>
              <a:t>.</a:t>
            </a:r>
          </a:p>
        </p:txBody>
      </p:sp>
      <p:sp>
        <p:nvSpPr>
          <p:cNvPr id="4" name="TextBox 4"/>
          <p:cNvSpPr txBox="1"/>
          <p:nvPr/>
        </p:nvSpPr>
        <p:spPr>
          <a:xfrm>
            <a:off x="651147" y="2060848"/>
            <a:ext cx="7593425" cy="865686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 algn="just">
              <a:lnSpc>
                <a:spcPts val="2200"/>
              </a:lnSpc>
            </a:pPr>
            <a:r>
              <a:rPr lang="en-CA" sz="2400" b="1" dirty="0" smtClean="0">
                <a:solidFill>
                  <a:srgbClr val="FF6600"/>
                </a:solidFill>
                <a:latin typeface="Bimbo JVE" panose="02000603060101010101" pitchFamily="2" charset="0"/>
                <a:cs typeface="Arial Bold"/>
              </a:rPr>
              <a:t>A </a:t>
            </a:r>
            <a:r>
              <a:rPr lang="en-CA" sz="2400" b="1" dirty="0" err="1" smtClean="0">
                <a:solidFill>
                  <a:srgbClr val="FF6600"/>
                </a:solidFill>
                <a:latin typeface="Bimbo JVE" panose="02000603060101010101" pitchFamily="2" charset="0"/>
                <a:cs typeface="Arial Bold"/>
              </a:rPr>
              <a:t>produção</a:t>
            </a:r>
            <a:r>
              <a:rPr lang="en-CA" sz="2400" b="1" dirty="0" smtClean="0">
                <a:solidFill>
                  <a:srgbClr val="FF6600"/>
                </a:solidFill>
                <a:latin typeface="Bimbo JVE" panose="02000603060101010101" pitchFamily="2" charset="0"/>
                <a:cs typeface="Arial Bold"/>
              </a:rPr>
              <a:t> </a:t>
            </a:r>
            <a:r>
              <a:rPr lang="en-CA" sz="2400" b="1" dirty="0" err="1" smtClean="0">
                <a:solidFill>
                  <a:srgbClr val="FF6600"/>
                </a:solidFill>
                <a:latin typeface="Bimbo JVE" panose="02000603060101010101" pitchFamily="2" charset="0"/>
                <a:cs typeface="Arial Bold"/>
              </a:rPr>
              <a:t>acadêmica</a:t>
            </a:r>
            <a:r>
              <a:rPr lang="en-CA" sz="2400" b="1" dirty="0" smtClean="0">
                <a:solidFill>
                  <a:srgbClr val="FF6600"/>
                </a:solidFill>
                <a:latin typeface="Bimbo JVE" panose="02000603060101010101" pitchFamily="2" charset="0"/>
                <a:cs typeface="Arial Bold"/>
              </a:rPr>
              <a:t> </a:t>
            </a:r>
            <a:r>
              <a:rPr lang="en-CA" sz="2400" b="1" dirty="0" err="1" smtClean="0">
                <a:solidFill>
                  <a:srgbClr val="FF6600"/>
                </a:solidFill>
                <a:latin typeface="Bimbo JVE" panose="02000603060101010101" pitchFamily="2" charset="0"/>
                <a:cs typeface="Arial Bold"/>
              </a:rPr>
              <a:t>sobre</a:t>
            </a:r>
            <a:r>
              <a:rPr lang="en-CA" sz="2400" b="1" dirty="0" smtClean="0">
                <a:solidFill>
                  <a:srgbClr val="FF6600"/>
                </a:solidFill>
                <a:latin typeface="Bimbo JVE" panose="02000603060101010101" pitchFamily="2" charset="0"/>
                <a:cs typeface="Arial Bold"/>
              </a:rPr>
              <a:t> o </a:t>
            </a:r>
            <a:r>
              <a:rPr lang="en-CA" sz="2400" b="1" dirty="0" err="1" smtClean="0">
                <a:solidFill>
                  <a:srgbClr val="FF6600"/>
                </a:solidFill>
                <a:latin typeface="Bimbo JVE" panose="02000603060101010101" pitchFamily="2" charset="0"/>
                <a:cs typeface="Arial Bold"/>
              </a:rPr>
              <a:t>varejo</a:t>
            </a:r>
            <a:r>
              <a:rPr lang="en-CA" sz="2400" b="1" dirty="0" smtClean="0">
                <a:solidFill>
                  <a:srgbClr val="FF6600"/>
                </a:solidFill>
                <a:latin typeface="Bimbo JVE" panose="02000603060101010101" pitchFamily="2" charset="0"/>
                <a:cs typeface="Arial Bold"/>
              </a:rPr>
              <a:t> no </a:t>
            </a:r>
            <a:r>
              <a:rPr lang="en-CA" sz="2400" b="1" dirty="0" err="1" smtClean="0">
                <a:solidFill>
                  <a:srgbClr val="FF6600"/>
                </a:solidFill>
                <a:latin typeface="Bimbo JVE" panose="02000603060101010101" pitchFamily="2" charset="0"/>
                <a:cs typeface="Arial Bold"/>
              </a:rPr>
              <a:t>Brasil</a:t>
            </a:r>
            <a:r>
              <a:rPr lang="en-CA" sz="2400" b="1" dirty="0" smtClean="0">
                <a:solidFill>
                  <a:srgbClr val="FF6600"/>
                </a:solidFill>
                <a:latin typeface="Bimbo JVE" panose="02000603060101010101" pitchFamily="2" charset="0"/>
                <a:cs typeface="Arial Bold"/>
              </a:rPr>
              <a:t> </a:t>
            </a:r>
            <a:r>
              <a:rPr lang="en-CA" sz="2400" b="1" dirty="0" err="1" smtClean="0">
                <a:solidFill>
                  <a:srgbClr val="FF6600"/>
                </a:solidFill>
                <a:latin typeface="Bimbo JVE" panose="02000603060101010101" pitchFamily="2" charset="0"/>
                <a:cs typeface="Arial Bold"/>
              </a:rPr>
              <a:t>fica</a:t>
            </a:r>
            <a:r>
              <a:rPr lang="en-CA" sz="2400" b="1" dirty="0" smtClean="0">
                <a:solidFill>
                  <a:srgbClr val="FF6600"/>
                </a:solidFill>
                <a:latin typeface="Bimbo JVE" panose="02000603060101010101" pitchFamily="2" charset="0"/>
                <a:cs typeface="Arial Bold"/>
              </a:rPr>
              <a:t> </a:t>
            </a:r>
            <a:r>
              <a:rPr lang="en-CA" sz="2400" b="1" dirty="0" err="1" smtClean="0">
                <a:solidFill>
                  <a:srgbClr val="FF6600"/>
                </a:solidFill>
                <a:latin typeface="Bimbo JVE" panose="02000603060101010101" pitchFamily="2" charset="0"/>
                <a:cs typeface="Arial Bold"/>
              </a:rPr>
              <a:t>muito</a:t>
            </a:r>
            <a:r>
              <a:rPr lang="en-CA" sz="2400" b="1" dirty="0" smtClean="0">
                <a:solidFill>
                  <a:srgbClr val="FF6600"/>
                </a:solidFill>
                <a:latin typeface="Bimbo JVE" panose="02000603060101010101" pitchFamily="2" charset="0"/>
                <a:cs typeface="Arial Bold"/>
              </a:rPr>
              <a:t> </a:t>
            </a:r>
            <a:r>
              <a:rPr lang="en-CA" sz="2400" b="1" dirty="0" err="1" smtClean="0">
                <a:solidFill>
                  <a:srgbClr val="FF6600"/>
                </a:solidFill>
                <a:latin typeface="Bimbo JVE" panose="02000603060101010101" pitchFamily="2" charset="0"/>
                <a:cs typeface="Arial Bold"/>
              </a:rPr>
              <a:t>aquém</a:t>
            </a:r>
            <a:r>
              <a:rPr lang="en-CA" sz="2400" b="1" dirty="0" smtClean="0">
                <a:solidFill>
                  <a:srgbClr val="FF6600"/>
                </a:solidFill>
                <a:latin typeface="Bimbo JVE" panose="02000603060101010101" pitchFamily="2" charset="0"/>
                <a:cs typeface="Arial Bold"/>
              </a:rPr>
              <a:t> da  </a:t>
            </a:r>
            <a:r>
              <a:rPr lang="en-CA" sz="2400" b="1" dirty="0" err="1" smtClean="0">
                <a:solidFill>
                  <a:srgbClr val="FF6600"/>
                </a:solidFill>
                <a:latin typeface="Bimbo JVE" panose="02000603060101010101" pitchFamily="2" charset="0"/>
                <a:cs typeface="Arial Bold"/>
              </a:rPr>
              <a:t>importância</a:t>
            </a:r>
            <a:r>
              <a:rPr lang="en-CA" sz="2400" b="1" dirty="0" smtClean="0">
                <a:solidFill>
                  <a:srgbClr val="FF6600"/>
                </a:solidFill>
                <a:latin typeface="Bimbo JVE" panose="02000603060101010101" pitchFamily="2" charset="0"/>
                <a:cs typeface="Arial Bold"/>
              </a:rPr>
              <a:t>  do  </a:t>
            </a:r>
            <a:r>
              <a:rPr lang="en-CA" sz="2400" b="1" dirty="0" err="1" smtClean="0">
                <a:solidFill>
                  <a:srgbClr val="FF6600"/>
                </a:solidFill>
                <a:latin typeface="Bimbo JVE" panose="02000603060101010101" pitchFamily="2" charset="0"/>
                <a:cs typeface="Arial Bold"/>
              </a:rPr>
              <a:t>segmento</a:t>
            </a:r>
            <a:r>
              <a:rPr lang="en-CA" sz="2400" b="1" dirty="0" smtClean="0">
                <a:solidFill>
                  <a:srgbClr val="FF6600"/>
                </a:solidFill>
                <a:latin typeface="Bimbo JVE" panose="02000603060101010101" pitchFamily="2" charset="0"/>
                <a:cs typeface="Arial Bold"/>
              </a:rPr>
              <a:t>  </a:t>
            </a:r>
            <a:r>
              <a:rPr lang="en-CA" sz="2400" b="1" dirty="0" err="1" smtClean="0">
                <a:solidFill>
                  <a:srgbClr val="FF6600"/>
                </a:solidFill>
                <a:latin typeface="Bimbo JVE" panose="02000603060101010101" pitchFamily="2" charset="0"/>
                <a:cs typeface="Arial Bold"/>
              </a:rPr>
              <a:t>na</a:t>
            </a:r>
            <a:r>
              <a:rPr lang="en-CA" sz="2400" b="1" dirty="0" smtClean="0">
                <a:solidFill>
                  <a:srgbClr val="FF6600"/>
                </a:solidFill>
                <a:latin typeface="Bimbo JVE" panose="02000603060101010101" pitchFamily="2" charset="0"/>
                <a:cs typeface="Arial Bold"/>
              </a:rPr>
              <a:t>  </a:t>
            </a:r>
            <a:r>
              <a:rPr lang="en-CA" sz="2400" b="1" dirty="0" err="1" smtClean="0">
                <a:solidFill>
                  <a:srgbClr val="FF6600"/>
                </a:solidFill>
                <a:latin typeface="Bimbo JVE" panose="02000603060101010101" pitchFamily="2" charset="0"/>
                <a:cs typeface="Arial Bold"/>
              </a:rPr>
              <a:t>economia</a:t>
            </a:r>
            <a:r>
              <a:rPr lang="en-CA" sz="2400" b="1" dirty="0" smtClean="0">
                <a:solidFill>
                  <a:srgbClr val="FF6600"/>
                </a:solidFill>
                <a:latin typeface="Bimbo JVE" panose="02000603060101010101" pitchFamily="2" charset="0"/>
                <a:cs typeface="Arial Bold"/>
              </a:rPr>
              <a:t>  </a:t>
            </a:r>
            <a:r>
              <a:rPr lang="en-CA" sz="2600" b="1" dirty="0" smtClean="0">
                <a:solidFill>
                  <a:srgbClr val="FF6600"/>
                </a:solidFill>
                <a:latin typeface="Bimbo JVE" panose="02000603060101010101" pitchFamily="2" charset="0"/>
                <a:cs typeface="Arial Bold"/>
              </a:rPr>
              <a:t>(ANGELO; SILVA, 1993).</a:t>
            </a:r>
            <a:endParaRPr lang="en-CA" sz="2600" dirty="0">
              <a:solidFill>
                <a:srgbClr val="FF6600"/>
              </a:solidFill>
              <a:latin typeface="Bimbo JVE" panose="02000603060101010101" pitchFamily="2" charset="0"/>
            </a:endParaRPr>
          </a:p>
        </p:txBody>
      </p:sp>
      <p:sp>
        <p:nvSpPr>
          <p:cNvPr id="5" name="TextBox 5"/>
          <p:cNvSpPr txBox="1"/>
          <p:nvPr/>
        </p:nvSpPr>
        <p:spPr>
          <a:xfrm>
            <a:off x="611560" y="3081412"/>
            <a:ext cx="8104295" cy="846386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 algn="just">
              <a:lnSpc>
                <a:spcPts val="2200"/>
              </a:lnSpc>
              <a:tabLst>
                <a:tab pos="3060700" algn="l"/>
              </a:tabLst>
            </a:pPr>
            <a:r>
              <a:rPr lang="en-CA" sz="2400" b="1" dirty="0" smtClean="0">
                <a:solidFill>
                  <a:srgbClr val="FF6600"/>
                </a:solidFill>
                <a:latin typeface="Bimbo JVE" panose="02000603060101010101" pitchFamily="2" charset="0"/>
                <a:cs typeface="Arial Bold"/>
              </a:rPr>
              <a:t>Como  </a:t>
            </a:r>
            <a:r>
              <a:rPr lang="en-CA" sz="2400" b="1" dirty="0" err="1" smtClean="0">
                <a:solidFill>
                  <a:srgbClr val="FF6600"/>
                </a:solidFill>
                <a:latin typeface="Bimbo JVE" panose="02000603060101010101" pitchFamily="2" charset="0"/>
                <a:cs typeface="Arial Bold"/>
              </a:rPr>
              <a:t>lembra</a:t>
            </a:r>
            <a:r>
              <a:rPr lang="en-CA" sz="2400" b="1" dirty="0" smtClean="0">
                <a:solidFill>
                  <a:srgbClr val="FF6600"/>
                </a:solidFill>
                <a:latin typeface="Bimbo JVE" panose="02000603060101010101" pitchFamily="2" charset="0"/>
                <a:cs typeface="Arial Bold"/>
              </a:rPr>
              <a:t>  Martins (1994),  o  </a:t>
            </a:r>
            <a:r>
              <a:rPr lang="en-CA" sz="2400" b="1" dirty="0" err="1" smtClean="0">
                <a:solidFill>
                  <a:srgbClr val="FF6600"/>
                </a:solidFill>
                <a:latin typeface="Bimbo JVE" panose="02000603060101010101" pitchFamily="2" charset="0"/>
                <a:cs typeface="Arial Bold"/>
              </a:rPr>
              <a:t>futuro</a:t>
            </a:r>
            <a:r>
              <a:rPr lang="en-CA" sz="2400" b="1" dirty="0" smtClean="0">
                <a:solidFill>
                  <a:srgbClr val="FF6600"/>
                </a:solidFill>
                <a:latin typeface="Bimbo JVE" panose="02000603060101010101" pitchFamily="2" charset="0"/>
                <a:cs typeface="Arial Bold"/>
              </a:rPr>
              <a:t>  </a:t>
            </a:r>
            <a:r>
              <a:rPr lang="en-CA" sz="2400" b="1" dirty="0" err="1" smtClean="0">
                <a:solidFill>
                  <a:srgbClr val="FF6600"/>
                </a:solidFill>
                <a:latin typeface="Bimbo JVE" panose="02000603060101010101" pitchFamily="2" charset="0"/>
                <a:cs typeface="Arial Bold"/>
              </a:rPr>
              <a:t>desenvolvimento</a:t>
            </a:r>
            <a:r>
              <a:rPr lang="en-CA" sz="2400" b="1" dirty="0" smtClean="0">
                <a:solidFill>
                  <a:srgbClr val="FF6600"/>
                </a:solidFill>
                <a:latin typeface="Bimbo JVE" panose="02000603060101010101" pitchFamily="2" charset="0"/>
                <a:cs typeface="Arial Bold"/>
              </a:rPr>
              <a:t>  da</a:t>
            </a:r>
            <a:r>
              <a:rPr lang="en-CA" sz="2400" dirty="0" smtClean="0">
                <a:solidFill>
                  <a:srgbClr val="FF6600"/>
                </a:solidFill>
                <a:latin typeface="Bimbo JVE" panose="02000603060101010101" pitchFamily="2" charset="0"/>
              </a:rPr>
              <a:t/>
            </a:r>
            <a:br>
              <a:rPr lang="en-CA" sz="2400" dirty="0" smtClean="0">
                <a:solidFill>
                  <a:srgbClr val="FF6600"/>
                </a:solidFill>
                <a:latin typeface="Bimbo JVE" panose="02000603060101010101" pitchFamily="2" charset="0"/>
              </a:rPr>
            </a:br>
            <a:r>
              <a:rPr lang="en-CA" sz="2400" b="1" dirty="0" err="1" smtClean="0">
                <a:solidFill>
                  <a:srgbClr val="FF6600"/>
                </a:solidFill>
                <a:latin typeface="Bimbo JVE" panose="02000603060101010101" pitchFamily="2" charset="0"/>
                <a:cs typeface="Arial Bold"/>
              </a:rPr>
              <a:t>informação</a:t>
            </a:r>
            <a:r>
              <a:rPr lang="en-CA" sz="2400" b="1" dirty="0" smtClean="0">
                <a:solidFill>
                  <a:srgbClr val="FF6600"/>
                </a:solidFill>
                <a:latin typeface="Bimbo JVE" panose="02000603060101010101" pitchFamily="2" charset="0"/>
                <a:cs typeface="Arial Bold"/>
              </a:rPr>
              <a:t> </a:t>
            </a:r>
            <a:r>
              <a:rPr lang="en-CA" sz="2400" b="1" dirty="0" err="1" smtClean="0">
                <a:solidFill>
                  <a:srgbClr val="FF6600"/>
                </a:solidFill>
                <a:latin typeface="Bimbo JVE" panose="02000603060101010101" pitchFamily="2" charset="0"/>
                <a:cs typeface="Arial Bold"/>
              </a:rPr>
              <a:t>está</a:t>
            </a:r>
            <a:r>
              <a:rPr lang="en-CA" sz="2400" b="1" dirty="0" smtClean="0">
                <a:solidFill>
                  <a:srgbClr val="FF6600"/>
                </a:solidFill>
                <a:latin typeface="Bimbo JVE" panose="02000603060101010101" pitchFamily="2" charset="0"/>
                <a:cs typeface="Arial Bold"/>
              </a:rPr>
              <a:t> </a:t>
            </a:r>
            <a:r>
              <a:rPr lang="en-CA" sz="2400" b="1" dirty="0" err="1" smtClean="0">
                <a:solidFill>
                  <a:srgbClr val="FF6600"/>
                </a:solidFill>
                <a:latin typeface="Bimbo JVE" panose="02000603060101010101" pitchFamily="2" charset="0"/>
                <a:cs typeface="Arial Bold"/>
              </a:rPr>
              <a:t>cada</a:t>
            </a:r>
            <a:r>
              <a:rPr lang="en-CA" sz="2400" b="1" dirty="0" smtClean="0">
                <a:solidFill>
                  <a:srgbClr val="FF6600"/>
                </a:solidFill>
                <a:latin typeface="Bimbo JVE" panose="02000603060101010101" pitchFamily="2" charset="0"/>
                <a:cs typeface="Arial Bold"/>
              </a:rPr>
              <a:t> </a:t>
            </a:r>
            <a:r>
              <a:rPr lang="en-CA" sz="2400" b="1" dirty="0" err="1" smtClean="0">
                <a:solidFill>
                  <a:srgbClr val="FF6600"/>
                </a:solidFill>
                <a:latin typeface="Bimbo JVE" panose="02000603060101010101" pitchFamily="2" charset="0"/>
                <a:cs typeface="Arial Bold"/>
              </a:rPr>
              <a:t>dia</a:t>
            </a:r>
            <a:r>
              <a:rPr lang="en-CA" sz="2400" b="1" dirty="0" smtClean="0">
                <a:solidFill>
                  <a:srgbClr val="FF6600"/>
                </a:solidFill>
                <a:latin typeface="Bimbo JVE" panose="02000603060101010101" pitchFamily="2" charset="0"/>
                <a:cs typeface="Arial Bold"/>
              </a:rPr>
              <a:t> </a:t>
            </a:r>
            <a:r>
              <a:rPr lang="en-CA" sz="2400" b="1" dirty="0" err="1" smtClean="0">
                <a:solidFill>
                  <a:srgbClr val="FF6600"/>
                </a:solidFill>
                <a:latin typeface="Bimbo JVE" panose="02000603060101010101" pitchFamily="2" charset="0"/>
                <a:cs typeface="Arial Bold"/>
              </a:rPr>
              <a:t>mais</a:t>
            </a:r>
            <a:r>
              <a:rPr lang="en-CA" sz="2400" b="1" dirty="0" smtClean="0">
                <a:solidFill>
                  <a:srgbClr val="FF6600"/>
                </a:solidFill>
                <a:latin typeface="Bimbo JVE" panose="02000603060101010101" pitchFamily="2" charset="0"/>
                <a:cs typeface="Arial Bold"/>
              </a:rPr>
              <a:t> </a:t>
            </a:r>
            <a:r>
              <a:rPr lang="en-CA" sz="2400" b="1" dirty="0" err="1" smtClean="0">
                <a:solidFill>
                  <a:srgbClr val="FF6600"/>
                </a:solidFill>
                <a:latin typeface="Bimbo JVE" panose="02000603060101010101" pitchFamily="2" charset="0"/>
                <a:cs typeface="Arial Bold"/>
              </a:rPr>
              <a:t>dependente</a:t>
            </a:r>
            <a:r>
              <a:rPr lang="en-CA" sz="2400" b="1" dirty="0" smtClean="0">
                <a:solidFill>
                  <a:srgbClr val="FF6600"/>
                </a:solidFill>
                <a:latin typeface="Bimbo JVE" panose="02000603060101010101" pitchFamily="2" charset="0"/>
                <a:cs typeface="Arial Bold"/>
              </a:rPr>
              <a:t> de um </a:t>
            </a:r>
            <a:r>
              <a:rPr lang="en-CA" sz="2400" b="1" dirty="0" err="1" smtClean="0">
                <a:solidFill>
                  <a:srgbClr val="FF6600"/>
                </a:solidFill>
                <a:latin typeface="Bimbo JVE" panose="02000603060101010101" pitchFamily="2" charset="0"/>
                <a:cs typeface="Arial Bold"/>
              </a:rPr>
              <a:t>plano</a:t>
            </a:r>
            <a:r>
              <a:rPr lang="en-CA" sz="2400" b="1" dirty="0" smtClean="0">
                <a:solidFill>
                  <a:srgbClr val="FF6600"/>
                </a:solidFill>
                <a:latin typeface="Bimbo JVE" panose="02000603060101010101" pitchFamily="2" charset="0"/>
                <a:cs typeface="Arial Bold"/>
              </a:rPr>
              <a:t> </a:t>
            </a:r>
            <a:r>
              <a:rPr lang="en-CA" sz="2400" b="1" dirty="0" err="1" smtClean="0">
                <a:solidFill>
                  <a:srgbClr val="FF6600"/>
                </a:solidFill>
                <a:latin typeface="Bimbo JVE" panose="02000603060101010101" pitchFamily="2" charset="0"/>
                <a:cs typeface="Arial Bold"/>
              </a:rPr>
              <a:t>unificado</a:t>
            </a:r>
            <a:r>
              <a:rPr lang="en-CA" sz="2400" b="1" dirty="0" smtClean="0">
                <a:solidFill>
                  <a:srgbClr val="FF6600"/>
                </a:solidFill>
                <a:latin typeface="Bimbo JVE" panose="02000603060101010101" pitchFamily="2" charset="0"/>
                <a:cs typeface="Arial Bold"/>
              </a:rPr>
              <a:t> de </a:t>
            </a:r>
            <a:r>
              <a:rPr lang="en-CA" sz="2400" b="1" dirty="0" err="1" smtClean="0">
                <a:solidFill>
                  <a:srgbClr val="FF6600"/>
                </a:solidFill>
                <a:latin typeface="Bimbo JVE" panose="02000603060101010101" pitchFamily="2" charset="0"/>
                <a:cs typeface="Arial Bold"/>
              </a:rPr>
              <a:t>normalização</a:t>
            </a:r>
            <a:r>
              <a:rPr lang="en-CA" sz="2400" b="1" dirty="0" smtClean="0">
                <a:solidFill>
                  <a:srgbClr val="FF6600"/>
                </a:solidFill>
                <a:latin typeface="Bimbo JVE" panose="02000603060101010101" pitchFamily="2" charset="0"/>
                <a:cs typeface="Arial Bold"/>
              </a:rPr>
              <a:t>.</a:t>
            </a:r>
            <a:endParaRPr lang="en-CA" sz="2400" dirty="0">
              <a:solidFill>
                <a:srgbClr val="FF6600"/>
              </a:solidFill>
              <a:latin typeface="Bimbo JVE" panose="02000603060101010101" pitchFamily="2" charset="0"/>
            </a:endParaRPr>
          </a:p>
        </p:txBody>
      </p:sp>
      <p:sp>
        <p:nvSpPr>
          <p:cNvPr id="6" name="TextBox 6"/>
          <p:cNvSpPr txBox="1"/>
          <p:nvPr/>
        </p:nvSpPr>
        <p:spPr>
          <a:xfrm>
            <a:off x="651147" y="4149080"/>
            <a:ext cx="7593425" cy="564257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 algn="just">
              <a:lnSpc>
                <a:spcPts val="2200"/>
              </a:lnSpc>
            </a:pPr>
            <a:r>
              <a:rPr lang="en-CA" sz="2400" b="1" dirty="0" smtClean="0">
                <a:solidFill>
                  <a:srgbClr val="FF6600"/>
                </a:solidFill>
                <a:latin typeface="Bimbo JVE" panose="02000603060101010101" pitchFamily="2" charset="0"/>
                <a:cs typeface="Arial Bold"/>
              </a:rPr>
              <a:t>Castro (2006) </a:t>
            </a:r>
            <a:r>
              <a:rPr lang="en-CA" sz="2400" b="1" dirty="0" err="1" smtClean="0">
                <a:solidFill>
                  <a:srgbClr val="FF6600"/>
                </a:solidFill>
                <a:latin typeface="Bimbo JVE" panose="02000603060101010101" pitchFamily="2" charset="0"/>
                <a:cs typeface="Arial Bold"/>
              </a:rPr>
              <a:t>discursa</a:t>
            </a:r>
            <a:r>
              <a:rPr lang="en-CA" sz="2400" b="1" dirty="0" smtClean="0">
                <a:solidFill>
                  <a:srgbClr val="FF6600"/>
                </a:solidFill>
                <a:latin typeface="Bimbo JVE" panose="02000603060101010101" pitchFamily="2" charset="0"/>
                <a:cs typeface="Arial Bold"/>
              </a:rPr>
              <a:t> </a:t>
            </a:r>
            <a:r>
              <a:rPr lang="en-CA" sz="2400" b="1" dirty="0" err="1" smtClean="0">
                <a:solidFill>
                  <a:srgbClr val="FF6600"/>
                </a:solidFill>
                <a:latin typeface="Bimbo JVE" panose="02000603060101010101" pitchFamily="2" charset="0"/>
                <a:cs typeface="Arial Bold"/>
              </a:rPr>
              <a:t>sobre</a:t>
            </a:r>
            <a:r>
              <a:rPr lang="en-CA" sz="2400" b="1" dirty="0" smtClean="0">
                <a:solidFill>
                  <a:srgbClr val="FF6600"/>
                </a:solidFill>
                <a:latin typeface="Bimbo JVE" panose="02000603060101010101" pitchFamily="2" charset="0"/>
                <a:cs typeface="Arial Bold"/>
              </a:rPr>
              <a:t> a web </a:t>
            </a:r>
            <a:r>
              <a:rPr lang="en-CA" sz="2400" b="1" dirty="0" err="1" smtClean="0">
                <a:solidFill>
                  <a:srgbClr val="FF6600"/>
                </a:solidFill>
                <a:latin typeface="Bimbo JVE" panose="02000603060101010101" pitchFamily="2" charset="0"/>
                <a:cs typeface="Arial Bold"/>
              </a:rPr>
              <a:t>semântica</a:t>
            </a:r>
            <a:r>
              <a:rPr lang="en-CA" sz="2400" b="1" dirty="0" smtClean="0">
                <a:solidFill>
                  <a:srgbClr val="FF6600"/>
                </a:solidFill>
                <a:latin typeface="Bimbo JVE" panose="02000603060101010101" pitchFamily="2" charset="0"/>
                <a:cs typeface="Arial Bold"/>
              </a:rPr>
              <a:t> e </a:t>
            </a:r>
            <a:r>
              <a:rPr lang="en-CA" sz="2400" b="1" dirty="0" err="1" smtClean="0">
                <a:solidFill>
                  <a:srgbClr val="FF6600"/>
                </a:solidFill>
                <a:latin typeface="Bimbo JVE" panose="02000603060101010101" pitchFamily="2" charset="0"/>
                <a:cs typeface="Arial Bold"/>
              </a:rPr>
              <a:t>suas</a:t>
            </a:r>
            <a:r>
              <a:rPr lang="en-CA" sz="2400" b="1" dirty="0" smtClean="0">
                <a:solidFill>
                  <a:srgbClr val="FF6600"/>
                </a:solidFill>
                <a:latin typeface="Bimbo JVE" panose="02000603060101010101" pitchFamily="2" charset="0"/>
                <a:cs typeface="Arial Bold"/>
              </a:rPr>
              <a:t> </a:t>
            </a:r>
            <a:r>
              <a:rPr lang="en-CA" sz="2400" b="1" dirty="0" err="1" smtClean="0">
                <a:solidFill>
                  <a:srgbClr val="FF6600"/>
                </a:solidFill>
                <a:latin typeface="Bimbo JVE" panose="02000603060101010101" pitchFamily="2" charset="0"/>
                <a:cs typeface="Arial Bold"/>
              </a:rPr>
              <a:t>camadas</a:t>
            </a:r>
            <a:r>
              <a:rPr lang="en-CA" sz="2400" b="1" dirty="0" smtClean="0">
                <a:solidFill>
                  <a:srgbClr val="FF6600"/>
                </a:solidFill>
                <a:latin typeface="Bimbo JVE" panose="02000603060101010101" pitchFamily="2" charset="0"/>
                <a:cs typeface="Arial Bold"/>
              </a:rPr>
              <a:t> de </a:t>
            </a:r>
            <a:r>
              <a:rPr lang="en-CA" sz="2400" b="1" dirty="0" err="1" smtClean="0">
                <a:solidFill>
                  <a:srgbClr val="FF6600"/>
                </a:solidFill>
                <a:latin typeface="Bimbo JVE" panose="02000603060101010101" pitchFamily="2" charset="0"/>
                <a:cs typeface="Arial Bold"/>
              </a:rPr>
              <a:t>interpretação</a:t>
            </a:r>
            <a:r>
              <a:rPr lang="en-CA" sz="2400" b="1" dirty="0" smtClean="0">
                <a:solidFill>
                  <a:srgbClr val="FF6600"/>
                </a:solidFill>
                <a:latin typeface="Bimbo JVE" panose="02000603060101010101" pitchFamily="2" charset="0"/>
                <a:cs typeface="Arial Bold"/>
              </a:rPr>
              <a:t> de </a:t>
            </a:r>
            <a:r>
              <a:rPr lang="en-CA" sz="2400" b="1" dirty="0" err="1" smtClean="0">
                <a:solidFill>
                  <a:srgbClr val="FF6600"/>
                </a:solidFill>
                <a:latin typeface="Bimbo JVE" panose="02000603060101010101" pitchFamily="2" charset="0"/>
                <a:cs typeface="Arial Bold"/>
              </a:rPr>
              <a:t>significados</a:t>
            </a:r>
            <a:r>
              <a:rPr lang="en-CA" sz="2400" b="1" dirty="0" smtClean="0">
                <a:solidFill>
                  <a:srgbClr val="FF6600"/>
                </a:solidFill>
                <a:latin typeface="Bimbo JVE" panose="02000603060101010101" pitchFamily="2" charset="0"/>
                <a:cs typeface="Arial Bold"/>
              </a:rPr>
              <a:t> </a:t>
            </a:r>
            <a:r>
              <a:rPr lang="en-CA" sz="2400" b="1" dirty="0" smtClean="0">
                <a:solidFill>
                  <a:srgbClr val="FF66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[</a:t>
            </a:r>
            <a:r>
              <a:rPr lang="en-CA" sz="2400" b="1" dirty="0" smtClean="0">
                <a:solidFill>
                  <a:srgbClr val="FF6600"/>
                </a:solidFill>
                <a:latin typeface="Bimbo JVE" panose="02000603060101010101" pitchFamily="2" charset="0"/>
                <a:cs typeface="Arial Bold"/>
              </a:rPr>
              <a:t>...</a:t>
            </a:r>
            <a:r>
              <a:rPr lang="en-CA" sz="2400" b="1" dirty="0" smtClean="0">
                <a:solidFill>
                  <a:srgbClr val="FF66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]</a:t>
            </a:r>
            <a:r>
              <a:rPr lang="en-CA" sz="2400" b="1" dirty="0" smtClean="0">
                <a:solidFill>
                  <a:srgbClr val="FF6600"/>
                </a:solidFill>
                <a:latin typeface="Bimbo JVE" panose="02000603060101010101" pitchFamily="2" charset="0"/>
                <a:cs typeface="Arial Bold"/>
              </a:rPr>
              <a:t>.</a:t>
            </a: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ts val="4140"/>
              </a:lnSpc>
            </a:pPr>
            <a:r>
              <a:rPr lang="en-CA" sz="3600" b="1" dirty="0" err="1">
                <a:solidFill>
                  <a:srgbClr val="00B050"/>
                </a:solidFill>
                <a:cs typeface="Arial Bold"/>
              </a:rPr>
              <a:t>Citação</a:t>
            </a:r>
            <a:r>
              <a:rPr lang="en-CA" sz="3600" b="1" dirty="0">
                <a:solidFill>
                  <a:srgbClr val="00B050"/>
                </a:solidFill>
                <a:cs typeface="Arial Bold"/>
              </a:rPr>
              <a:t> </a:t>
            </a:r>
            <a:r>
              <a:rPr lang="en-CA" sz="3600" b="1" dirty="0" err="1">
                <a:solidFill>
                  <a:srgbClr val="00B050"/>
                </a:solidFill>
                <a:cs typeface="Arial Bold"/>
              </a:rPr>
              <a:t>indireta</a:t>
            </a:r>
            <a:endParaRPr lang="en-CA" sz="3600" b="1" dirty="0">
              <a:solidFill>
                <a:srgbClr val="00B050"/>
              </a:solidFill>
              <a:cs typeface="Arial Bold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015637" y="6021288"/>
            <a:ext cx="4813308" cy="654025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 algn="r">
              <a:lnSpc>
                <a:spcPts val="1680"/>
              </a:lnSpc>
            </a:pPr>
            <a:r>
              <a:rPr lang="en-CA" sz="1403" b="1" dirty="0" err="1" smtClean="0">
                <a:solidFill>
                  <a:schemeClr val="bg1"/>
                </a:solidFill>
                <a:cs typeface="Arial"/>
              </a:rPr>
              <a:t>Fonte</a:t>
            </a:r>
            <a:r>
              <a:rPr lang="en-CA" sz="1403" b="1" dirty="0" smtClean="0">
                <a:solidFill>
                  <a:schemeClr val="bg1"/>
                </a:solidFill>
                <a:cs typeface="Arial"/>
              </a:rPr>
              <a:t>: </a:t>
            </a:r>
            <a:r>
              <a:rPr lang="en-CA" sz="1403" b="1" dirty="0" smtClean="0">
                <a:solidFill>
                  <a:schemeClr val="bg1"/>
                </a:solidFill>
                <a:cs typeface="Arial" panose="020B0604020202020204" pitchFamily="34" charset="0"/>
              </a:rPr>
              <a:t>www.usc.br/biblioteca/manual_de_trabalhos_academicos.pdf</a:t>
            </a:r>
            <a:r>
              <a:rPr lang="en-CA" sz="1403" b="1" dirty="0" smtClean="0">
                <a:solidFill>
                  <a:schemeClr val="bg1"/>
                </a:solidFill>
                <a:cs typeface="Arial"/>
              </a:rPr>
              <a:t>. </a:t>
            </a:r>
            <a:r>
              <a:rPr lang="en-CA" sz="1403" b="1" dirty="0" err="1" smtClean="0">
                <a:solidFill>
                  <a:schemeClr val="bg1"/>
                </a:solidFill>
                <a:cs typeface="Arial"/>
              </a:rPr>
              <a:t>Acesso</a:t>
            </a:r>
            <a:r>
              <a:rPr lang="en-CA" sz="1403" b="1" dirty="0" smtClean="0">
                <a:solidFill>
                  <a:schemeClr val="bg1"/>
                </a:solidFill>
                <a:cs typeface="Arial"/>
              </a:rPr>
              <a:t> </a:t>
            </a:r>
            <a:r>
              <a:rPr lang="en-CA" sz="1403" b="1" dirty="0" err="1" smtClean="0">
                <a:solidFill>
                  <a:schemeClr val="bg1"/>
                </a:solidFill>
                <a:cs typeface="Arial"/>
              </a:rPr>
              <a:t>em</a:t>
            </a:r>
            <a:r>
              <a:rPr lang="en-CA" sz="1403" b="1" dirty="0" smtClean="0">
                <a:solidFill>
                  <a:schemeClr val="bg1"/>
                </a:solidFill>
                <a:cs typeface="Arial"/>
              </a:rPr>
              <a:t>: 24 set. 2013.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4"/>
          <p:cNvSpPr txBox="1"/>
          <p:nvPr/>
        </p:nvSpPr>
        <p:spPr>
          <a:xfrm>
            <a:off x="959172" y="1469869"/>
            <a:ext cx="2227533" cy="410369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marL="342900" indent="-342900">
              <a:lnSpc>
                <a:spcPts val="3220"/>
              </a:lnSpc>
              <a:buFont typeface="Arial" panose="020B0604020202020204" pitchFamily="34" charset="0"/>
              <a:buChar char="•"/>
            </a:pPr>
            <a:r>
              <a:rPr lang="pt-BR" sz="3000" dirty="0" smtClean="0">
                <a:solidFill>
                  <a:srgbClr val="003366"/>
                </a:solidFill>
                <a:latin typeface="+mj-lt"/>
                <a:cs typeface="Arial"/>
              </a:rPr>
              <a:t>Monografia</a:t>
            </a:r>
            <a:endParaRPr lang="pt-BR" sz="3000" dirty="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5" name="TextBox 5"/>
          <p:cNvSpPr txBox="1"/>
          <p:nvPr/>
        </p:nvSpPr>
        <p:spPr>
          <a:xfrm>
            <a:off x="1416372" y="1977869"/>
            <a:ext cx="1417055" cy="359073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760"/>
              </a:lnSpc>
            </a:pPr>
            <a:r>
              <a:rPr lang="en-CA" sz="1800" dirty="0" smtClean="0">
                <a:solidFill>
                  <a:srgbClr val="003366"/>
                </a:solidFill>
                <a:latin typeface="+mj-lt"/>
                <a:cs typeface="Arial"/>
              </a:rPr>
              <a:t>-</a:t>
            </a:r>
            <a:r>
              <a:rPr lang="en-CA" sz="2400" dirty="0" smtClean="0">
                <a:solidFill>
                  <a:srgbClr val="003366"/>
                </a:solidFill>
                <a:latin typeface="+mj-lt"/>
                <a:cs typeface="Arial"/>
              </a:rPr>
              <a:t> </a:t>
            </a:r>
            <a:r>
              <a:rPr lang="pt-BR" sz="2400" dirty="0" smtClean="0">
                <a:solidFill>
                  <a:srgbClr val="003366"/>
                </a:solidFill>
                <a:latin typeface="+mj-lt"/>
                <a:cs typeface="Arial"/>
              </a:rPr>
              <a:t>Disciplina</a:t>
            </a:r>
            <a:endParaRPr lang="pt-BR" sz="2350" dirty="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6" name="TextBox 6"/>
          <p:cNvSpPr txBox="1"/>
          <p:nvPr/>
        </p:nvSpPr>
        <p:spPr>
          <a:xfrm>
            <a:off x="1416372" y="2409669"/>
            <a:ext cx="634982" cy="359073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760"/>
              </a:lnSpc>
            </a:pPr>
            <a:r>
              <a:rPr lang="en-CA" sz="1800" dirty="0" smtClean="0">
                <a:solidFill>
                  <a:srgbClr val="003366"/>
                </a:solidFill>
                <a:latin typeface="+mj-lt"/>
                <a:cs typeface="Arial"/>
              </a:rPr>
              <a:t>-</a:t>
            </a:r>
            <a:r>
              <a:rPr lang="en-CA" sz="2400" dirty="0" smtClean="0">
                <a:solidFill>
                  <a:srgbClr val="003366"/>
                </a:solidFill>
                <a:latin typeface="+mj-lt"/>
                <a:cs typeface="Arial"/>
              </a:rPr>
              <a:t> TCC</a:t>
            </a:r>
            <a:endParaRPr lang="en-CA" sz="2280" dirty="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7" name="TextBox 7"/>
          <p:cNvSpPr txBox="1"/>
          <p:nvPr/>
        </p:nvSpPr>
        <p:spPr>
          <a:xfrm>
            <a:off x="1416372" y="2854169"/>
            <a:ext cx="1698927" cy="359073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760"/>
              </a:lnSpc>
            </a:pPr>
            <a:r>
              <a:rPr lang="en-CA" sz="1800" dirty="0" smtClean="0">
                <a:solidFill>
                  <a:srgbClr val="003366"/>
                </a:solidFill>
                <a:latin typeface="+mj-lt"/>
                <a:cs typeface="Arial"/>
              </a:rPr>
              <a:t>-</a:t>
            </a:r>
            <a:r>
              <a:rPr lang="en-CA" sz="2400" dirty="0" smtClean="0">
                <a:solidFill>
                  <a:srgbClr val="003366"/>
                </a:solidFill>
                <a:latin typeface="+mj-lt"/>
                <a:cs typeface="Arial"/>
              </a:rPr>
              <a:t> </a:t>
            </a:r>
            <a:r>
              <a:rPr lang="pt-BR" sz="2400" dirty="0" smtClean="0">
                <a:solidFill>
                  <a:srgbClr val="003366"/>
                </a:solidFill>
                <a:latin typeface="+mj-lt"/>
                <a:cs typeface="Arial"/>
              </a:rPr>
              <a:t>Dissertação</a:t>
            </a:r>
          </a:p>
        </p:txBody>
      </p:sp>
      <p:sp>
        <p:nvSpPr>
          <p:cNvPr id="8" name="TextBox 8"/>
          <p:cNvSpPr txBox="1"/>
          <p:nvPr/>
        </p:nvSpPr>
        <p:spPr>
          <a:xfrm>
            <a:off x="1416372" y="3285969"/>
            <a:ext cx="728726" cy="359073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760"/>
              </a:lnSpc>
            </a:pPr>
            <a:r>
              <a:rPr lang="en-CA" sz="1800" dirty="0" smtClean="0">
                <a:solidFill>
                  <a:srgbClr val="003366"/>
                </a:solidFill>
                <a:latin typeface="+mj-lt"/>
                <a:cs typeface="Arial"/>
              </a:rPr>
              <a:t>-</a:t>
            </a:r>
            <a:r>
              <a:rPr lang="en-CA" sz="2400" dirty="0" smtClean="0">
                <a:solidFill>
                  <a:srgbClr val="003366"/>
                </a:solidFill>
                <a:latin typeface="+mj-lt"/>
                <a:cs typeface="Arial"/>
              </a:rPr>
              <a:t> </a:t>
            </a:r>
            <a:r>
              <a:rPr lang="en-CA" sz="2400" dirty="0" err="1" smtClean="0">
                <a:solidFill>
                  <a:srgbClr val="003366"/>
                </a:solidFill>
                <a:latin typeface="+mj-lt"/>
                <a:cs typeface="Arial"/>
              </a:rPr>
              <a:t>Tese</a:t>
            </a:r>
            <a:endParaRPr lang="en-CA" sz="2400" dirty="0" smtClean="0">
              <a:solidFill>
                <a:srgbClr val="003366"/>
              </a:solidFill>
              <a:latin typeface="+mj-lt"/>
              <a:cs typeface="Arial"/>
            </a:endParaRPr>
          </a:p>
        </p:txBody>
      </p:sp>
      <p:sp>
        <p:nvSpPr>
          <p:cNvPr id="9" name="TextBox 9"/>
          <p:cNvSpPr txBox="1"/>
          <p:nvPr/>
        </p:nvSpPr>
        <p:spPr>
          <a:xfrm>
            <a:off x="959172" y="3666969"/>
            <a:ext cx="4012765" cy="1025922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marL="457200" indent="-457200">
              <a:lnSpc>
                <a:spcPts val="4000"/>
              </a:lnSpc>
              <a:buFont typeface="Arial" panose="020B0604020202020204" pitchFamily="34" charset="0"/>
              <a:buChar char="•"/>
            </a:pPr>
            <a:r>
              <a:rPr lang="pt-BR" sz="3000" spc="-10" dirty="0" smtClean="0">
                <a:solidFill>
                  <a:srgbClr val="003366"/>
                </a:solidFill>
                <a:latin typeface="+mj-lt"/>
                <a:cs typeface="Arial"/>
              </a:rPr>
              <a:t>Relatório</a:t>
            </a:r>
            <a:r>
              <a:rPr lang="en-CA" sz="3000" spc="-10" dirty="0" smtClean="0">
                <a:solidFill>
                  <a:srgbClr val="003366"/>
                </a:solidFill>
                <a:latin typeface="+mj-lt"/>
                <a:cs typeface="Arial"/>
              </a:rPr>
              <a:t> de </a:t>
            </a:r>
            <a:r>
              <a:rPr lang="en-CA" sz="3000" spc="-10" dirty="0" err="1" smtClean="0">
                <a:solidFill>
                  <a:srgbClr val="003366"/>
                </a:solidFill>
                <a:latin typeface="+mj-lt"/>
                <a:cs typeface="Arial"/>
              </a:rPr>
              <a:t>pesquisa</a:t>
            </a:r>
            <a:endParaRPr lang="en-CA" sz="3000" dirty="0">
              <a:solidFill>
                <a:srgbClr val="000000"/>
              </a:solidFill>
              <a:latin typeface="+mj-lt"/>
            </a:endParaRPr>
          </a:p>
          <a:p>
            <a:pPr marL="457200" indent="-457200">
              <a:lnSpc>
                <a:spcPts val="4000"/>
              </a:lnSpc>
              <a:buFont typeface="Arial" panose="020B0604020202020204" pitchFamily="34" charset="0"/>
              <a:buChar char="•"/>
            </a:pPr>
            <a:r>
              <a:rPr lang="en-CA" sz="3000" spc="-10" dirty="0" err="1" smtClean="0">
                <a:solidFill>
                  <a:srgbClr val="003366"/>
                </a:solidFill>
                <a:latin typeface="+mj-lt"/>
                <a:cs typeface="Arial"/>
              </a:rPr>
              <a:t>Artigo</a:t>
            </a:r>
            <a:endParaRPr lang="en-CA" sz="3000" spc="-10" dirty="0" smtClean="0">
              <a:solidFill>
                <a:srgbClr val="003366"/>
              </a:solidFill>
              <a:latin typeface="+mj-lt"/>
              <a:cs typeface="Arial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59172" y="332656"/>
            <a:ext cx="6701368" cy="1008112"/>
          </a:xfrm>
        </p:spPr>
        <p:txBody>
          <a:bodyPr/>
          <a:lstStyle/>
          <a:p>
            <a:pPr>
              <a:lnSpc>
                <a:spcPts val="4140"/>
              </a:lnSpc>
            </a:pPr>
            <a:r>
              <a:rPr lang="en-CA" sz="3600" b="1" dirty="0">
                <a:solidFill>
                  <a:schemeClr val="bg2">
                    <a:lumMod val="50000"/>
                  </a:schemeClr>
                </a:solidFill>
                <a:cs typeface="Arial Bold"/>
              </a:rPr>
              <a:t>PRINCIPAIS TIPOS </a:t>
            </a:r>
            <a:r>
              <a:rPr lang="en-CA" sz="3600" b="1" dirty="0" smtClean="0">
                <a:solidFill>
                  <a:schemeClr val="bg2">
                    <a:lumMod val="50000"/>
                  </a:schemeClr>
                </a:solidFill>
                <a:cs typeface="Arial Bold"/>
              </a:rPr>
              <a:t>DE </a:t>
            </a:r>
            <a:r>
              <a:rPr lang="en-CA" sz="3600" b="1" dirty="0">
                <a:solidFill>
                  <a:schemeClr val="bg2">
                    <a:lumMod val="50000"/>
                  </a:schemeClr>
                </a:solidFill>
                <a:cs typeface="Arial Bold"/>
              </a:rPr>
              <a:t>TRABALHOS </a:t>
            </a:r>
            <a:r>
              <a:rPr lang="en-CA" sz="3600" b="1" dirty="0" smtClean="0">
                <a:solidFill>
                  <a:schemeClr val="bg2">
                    <a:lumMod val="50000"/>
                  </a:schemeClr>
                </a:solidFill>
                <a:cs typeface="Arial Bold"/>
              </a:rPr>
              <a:t>ACADÊMICOS</a:t>
            </a:r>
            <a:endParaRPr lang="en-CA" sz="3600" b="1" dirty="0">
              <a:solidFill>
                <a:schemeClr val="bg2">
                  <a:lumMod val="50000"/>
                </a:schemeClr>
              </a:solidFill>
              <a:cs typeface="Arial Bold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3"/>
          <p:cNvSpPr txBox="1"/>
          <p:nvPr/>
        </p:nvSpPr>
        <p:spPr>
          <a:xfrm>
            <a:off x="323528" y="980728"/>
            <a:ext cx="8424936" cy="861774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r>
              <a:rPr lang="en-CA" sz="2800" b="1" dirty="0" smtClean="0">
                <a:solidFill>
                  <a:srgbClr val="003366"/>
                </a:solidFill>
                <a:cs typeface="Arial Bold"/>
              </a:rPr>
              <a:t>É a </a:t>
            </a:r>
            <a:r>
              <a:rPr lang="en-CA" sz="2800" b="1" dirty="0" err="1" smtClean="0">
                <a:solidFill>
                  <a:srgbClr val="003366"/>
                </a:solidFill>
                <a:cs typeface="Arial Bold"/>
              </a:rPr>
              <a:t>citação</a:t>
            </a:r>
            <a:r>
              <a:rPr lang="en-CA" sz="2800" b="1" dirty="0" smtClean="0">
                <a:solidFill>
                  <a:srgbClr val="003366"/>
                </a:solidFill>
                <a:cs typeface="Arial Bold"/>
              </a:rPr>
              <a:t> </a:t>
            </a:r>
            <a:r>
              <a:rPr lang="en-CA" sz="2800" b="1" dirty="0" err="1" smtClean="0">
                <a:solidFill>
                  <a:srgbClr val="003366"/>
                </a:solidFill>
                <a:cs typeface="Arial Bold"/>
              </a:rPr>
              <a:t>direta</a:t>
            </a:r>
            <a:r>
              <a:rPr lang="en-CA" sz="2800" b="1" dirty="0" smtClean="0">
                <a:solidFill>
                  <a:srgbClr val="003366"/>
                </a:solidFill>
                <a:cs typeface="Arial Bold"/>
              </a:rPr>
              <a:t> </a:t>
            </a:r>
            <a:r>
              <a:rPr lang="en-CA" sz="2800" b="1" dirty="0" err="1" smtClean="0">
                <a:solidFill>
                  <a:srgbClr val="003366"/>
                </a:solidFill>
                <a:cs typeface="Arial Bold"/>
              </a:rPr>
              <a:t>ou</a:t>
            </a:r>
            <a:r>
              <a:rPr lang="en-CA" sz="2800" b="1" dirty="0" smtClean="0">
                <a:solidFill>
                  <a:srgbClr val="003366"/>
                </a:solidFill>
                <a:cs typeface="Arial Bold"/>
              </a:rPr>
              <a:t> </a:t>
            </a:r>
            <a:r>
              <a:rPr lang="en-CA" sz="2800" b="1" dirty="0" err="1" smtClean="0">
                <a:solidFill>
                  <a:srgbClr val="003366"/>
                </a:solidFill>
                <a:cs typeface="Arial Bold"/>
              </a:rPr>
              <a:t>indireta</a:t>
            </a:r>
            <a:r>
              <a:rPr lang="en-CA" sz="2800" b="1" dirty="0" smtClean="0">
                <a:solidFill>
                  <a:srgbClr val="003366"/>
                </a:solidFill>
                <a:cs typeface="Arial Bold"/>
              </a:rPr>
              <a:t> de um </a:t>
            </a:r>
            <a:r>
              <a:rPr lang="en-CA" sz="2800" b="1" dirty="0" err="1" smtClean="0">
                <a:solidFill>
                  <a:srgbClr val="003366"/>
                </a:solidFill>
                <a:cs typeface="Arial Bold"/>
              </a:rPr>
              <a:t>documento</a:t>
            </a:r>
            <a:r>
              <a:rPr lang="en-CA" sz="2800" b="1" dirty="0" smtClean="0">
                <a:solidFill>
                  <a:srgbClr val="003366"/>
                </a:solidFill>
                <a:cs typeface="Arial Bold"/>
              </a:rPr>
              <a:t> </a:t>
            </a:r>
            <a:r>
              <a:rPr lang="en-CA" sz="2800" b="1" dirty="0" err="1" smtClean="0">
                <a:solidFill>
                  <a:srgbClr val="003366"/>
                </a:solidFill>
                <a:cs typeface="Arial Bold"/>
              </a:rPr>
              <a:t>ao</a:t>
            </a:r>
            <a:r>
              <a:rPr lang="en-CA" sz="2800" b="1" dirty="0" smtClean="0">
                <a:solidFill>
                  <a:srgbClr val="003366"/>
                </a:solidFill>
                <a:cs typeface="Arial Bold"/>
              </a:rPr>
              <a:t> </a:t>
            </a:r>
            <a:r>
              <a:rPr lang="en-CA" sz="2800" b="1" dirty="0" err="1" smtClean="0">
                <a:solidFill>
                  <a:srgbClr val="003366"/>
                </a:solidFill>
                <a:cs typeface="Arial Bold"/>
              </a:rPr>
              <a:t>qual</a:t>
            </a:r>
            <a:r>
              <a:rPr lang="en-CA" sz="2800" b="1" dirty="0" smtClean="0">
                <a:solidFill>
                  <a:srgbClr val="003366"/>
                </a:solidFill>
                <a:cs typeface="Arial Bold"/>
              </a:rPr>
              <a:t> </a:t>
            </a:r>
            <a:r>
              <a:rPr lang="en-CA" sz="2800" b="1" dirty="0" err="1" smtClean="0">
                <a:solidFill>
                  <a:srgbClr val="003366"/>
                </a:solidFill>
                <a:cs typeface="Arial Bold"/>
              </a:rPr>
              <a:t>não</a:t>
            </a:r>
            <a:r>
              <a:rPr lang="en-CA" sz="2800" b="1" dirty="0" smtClean="0">
                <a:solidFill>
                  <a:srgbClr val="003366"/>
                </a:solidFill>
                <a:cs typeface="Arial Bold"/>
              </a:rPr>
              <a:t> se </a:t>
            </a:r>
            <a:r>
              <a:rPr lang="en-CA" sz="2800" b="1" dirty="0" err="1" smtClean="0">
                <a:solidFill>
                  <a:srgbClr val="003366"/>
                </a:solidFill>
                <a:cs typeface="Arial Bold"/>
              </a:rPr>
              <a:t>teve</a:t>
            </a:r>
            <a:r>
              <a:rPr lang="en-CA" sz="2800" b="1" dirty="0" smtClean="0">
                <a:solidFill>
                  <a:srgbClr val="003366"/>
                </a:solidFill>
                <a:cs typeface="Arial Bold"/>
              </a:rPr>
              <a:t> </a:t>
            </a:r>
            <a:r>
              <a:rPr lang="en-CA" sz="2800" b="1" dirty="0" err="1" smtClean="0">
                <a:solidFill>
                  <a:srgbClr val="003366"/>
                </a:solidFill>
                <a:cs typeface="Arial Bold"/>
              </a:rPr>
              <a:t>acesso</a:t>
            </a:r>
            <a:r>
              <a:rPr lang="en-CA" sz="2800" b="1" dirty="0" smtClean="0">
                <a:solidFill>
                  <a:srgbClr val="003366"/>
                </a:solidFill>
                <a:cs typeface="Arial Bold"/>
              </a:rPr>
              <a:t> </a:t>
            </a:r>
            <a:r>
              <a:rPr lang="en-CA" sz="2800" b="1" dirty="0" err="1" smtClean="0">
                <a:solidFill>
                  <a:srgbClr val="003366"/>
                </a:solidFill>
                <a:cs typeface="Arial Bold"/>
              </a:rPr>
              <a:t>ao</a:t>
            </a:r>
            <a:r>
              <a:rPr lang="en-CA" sz="2800" b="1" dirty="0" smtClean="0">
                <a:solidFill>
                  <a:srgbClr val="003366"/>
                </a:solidFill>
                <a:cs typeface="Arial Bold"/>
              </a:rPr>
              <a:t> original.</a:t>
            </a:r>
          </a:p>
        </p:txBody>
      </p:sp>
      <p:sp>
        <p:nvSpPr>
          <p:cNvPr id="4" name="TextBox 4"/>
          <p:cNvSpPr txBox="1"/>
          <p:nvPr/>
        </p:nvSpPr>
        <p:spPr>
          <a:xfrm>
            <a:off x="303143" y="1842502"/>
            <a:ext cx="8424937" cy="1538883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r>
              <a:rPr lang="en-CA" sz="2400" b="1" dirty="0" smtClean="0">
                <a:solidFill>
                  <a:srgbClr val="FF6600"/>
                </a:solidFill>
                <a:latin typeface="Bimbo JVE" panose="02000603060101010101" pitchFamily="2" charset="0"/>
                <a:cs typeface="Arial Bold"/>
              </a:rPr>
              <a:t>No </a:t>
            </a:r>
            <a:r>
              <a:rPr lang="en-CA" sz="2400" b="1" dirty="0" err="1" smtClean="0">
                <a:solidFill>
                  <a:srgbClr val="FF6600"/>
                </a:solidFill>
                <a:latin typeface="Bimbo JVE" panose="02000603060101010101" pitchFamily="2" charset="0"/>
                <a:cs typeface="Arial Bold"/>
              </a:rPr>
              <a:t>modelo</a:t>
            </a:r>
            <a:r>
              <a:rPr lang="en-CA" sz="2400" b="1" dirty="0" smtClean="0">
                <a:solidFill>
                  <a:srgbClr val="FF6600"/>
                </a:solidFill>
                <a:latin typeface="Bimbo JVE" panose="02000603060101010101" pitchFamily="2" charset="0"/>
                <a:cs typeface="Arial Bold"/>
              </a:rPr>
              <a:t> serial de </a:t>
            </a:r>
            <a:r>
              <a:rPr lang="en-CA" sz="2400" b="1" dirty="0" err="1" smtClean="0">
                <a:solidFill>
                  <a:srgbClr val="FF6600"/>
                </a:solidFill>
                <a:latin typeface="Bimbo JVE" panose="02000603060101010101" pitchFamily="2" charset="0"/>
                <a:cs typeface="Arial Bold"/>
              </a:rPr>
              <a:t>Gouch</a:t>
            </a:r>
            <a:r>
              <a:rPr lang="en-CA" sz="2400" b="1" dirty="0" smtClean="0">
                <a:solidFill>
                  <a:srgbClr val="FF6600"/>
                </a:solidFill>
                <a:latin typeface="Bimbo JVE" panose="02000603060101010101" pitchFamily="2" charset="0"/>
                <a:cs typeface="Arial Bold"/>
              </a:rPr>
              <a:t> (1972 </a:t>
            </a:r>
            <a:r>
              <a:rPr lang="en-CA" sz="2400" b="1" dirty="0" err="1" smtClean="0">
                <a:solidFill>
                  <a:srgbClr val="FF6600"/>
                </a:solidFill>
                <a:latin typeface="Bimbo JVE" panose="02000603060101010101" pitchFamily="2" charset="0"/>
                <a:cs typeface="Arial Bold"/>
              </a:rPr>
              <a:t>apud</a:t>
            </a:r>
            <a:r>
              <a:rPr lang="en-CA" sz="2400" b="1" dirty="0" smtClean="0">
                <a:solidFill>
                  <a:srgbClr val="FF6600"/>
                </a:solidFill>
                <a:latin typeface="Bimbo JVE" panose="02000603060101010101" pitchFamily="2" charset="0"/>
                <a:cs typeface="Arial Bold"/>
              </a:rPr>
              <a:t> NARDI, 1993) o </a:t>
            </a:r>
            <a:r>
              <a:rPr lang="en-CA" sz="2400" b="1" dirty="0" err="1" smtClean="0">
                <a:solidFill>
                  <a:srgbClr val="FF6600"/>
                </a:solidFill>
                <a:latin typeface="Bimbo JVE" panose="02000603060101010101" pitchFamily="2" charset="0"/>
                <a:cs typeface="Arial Bold"/>
              </a:rPr>
              <a:t>ato</a:t>
            </a:r>
            <a:r>
              <a:rPr lang="en-CA" sz="2400" b="1" dirty="0" smtClean="0">
                <a:solidFill>
                  <a:srgbClr val="FF6600"/>
                </a:solidFill>
                <a:latin typeface="Bimbo JVE" panose="02000603060101010101" pitchFamily="2" charset="0"/>
                <a:cs typeface="Arial Bold"/>
              </a:rPr>
              <a:t> de </a:t>
            </a:r>
            <a:r>
              <a:rPr lang="en-CA" sz="2400" b="1" dirty="0" err="1" smtClean="0">
                <a:solidFill>
                  <a:srgbClr val="FF6600"/>
                </a:solidFill>
                <a:latin typeface="Bimbo JVE" panose="02000603060101010101" pitchFamily="2" charset="0"/>
                <a:cs typeface="Arial Bold"/>
              </a:rPr>
              <a:t>ler</a:t>
            </a:r>
            <a:r>
              <a:rPr lang="en-CA" sz="2400" b="1" dirty="0" smtClean="0">
                <a:solidFill>
                  <a:srgbClr val="FF6600"/>
                </a:solidFill>
                <a:latin typeface="Bimbo JVE" panose="02000603060101010101" pitchFamily="2" charset="0"/>
                <a:cs typeface="Arial Bold"/>
              </a:rPr>
              <a:t> </a:t>
            </a:r>
            <a:r>
              <a:rPr lang="en-CA" sz="2400" b="1" dirty="0" err="1" smtClean="0">
                <a:solidFill>
                  <a:srgbClr val="FF6600"/>
                </a:solidFill>
                <a:latin typeface="Bimbo JVE" panose="02000603060101010101" pitchFamily="2" charset="0"/>
                <a:cs typeface="Arial Bold"/>
              </a:rPr>
              <a:t>envolve</a:t>
            </a:r>
            <a:r>
              <a:rPr lang="en-CA" sz="2400" b="1" dirty="0" smtClean="0">
                <a:solidFill>
                  <a:srgbClr val="FF6600"/>
                </a:solidFill>
                <a:latin typeface="Bimbo JVE" panose="02000603060101010101" pitchFamily="2" charset="0"/>
                <a:cs typeface="Arial Bold"/>
              </a:rPr>
              <a:t> </a:t>
            </a:r>
            <a:r>
              <a:rPr lang="en-CA" sz="2400" b="1" dirty="0">
                <a:solidFill>
                  <a:srgbClr val="FF6600"/>
                </a:solidFill>
                <a:latin typeface="Bimbo JVE" panose="02000603060101010101" pitchFamily="2" charset="0"/>
                <a:cs typeface="Arial Bold"/>
              </a:rPr>
              <a:t>um </a:t>
            </a:r>
            <a:r>
              <a:rPr lang="en-CA" sz="2400" b="1" dirty="0" err="1">
                <a:solidFill>
                  <a:srgbClr val="FF6600"/>
                </a:solidFill>
                <a:latin typeface="Bimbo JVE" panose="02000603060101010101" pitchFamily="2" charset="0"/>
                <a:cs typeface="Arial Bold"/>
              </a:rPr>
              <a:t>processamento</a:t>
            </a:r>
            <a:r>
              <a:rPr lang="en-CA" sz="2400" b="1" dirty="0">
                <a:solidFill>
                  <a:srgbClr val="FF6600"/>
                </a:solidFill>
                <a:latin typeface="Bimbo JVE" panose="02000603060101010101" pitchFamily="2" charset="0"/>
                <a:cs typeface="Arial Bold"/>
              </a:rPr>
              <a:t> serial </a:t>
            </a:r>
            <a:r>
              <a:rPr lang="en-CA" sz="2400" b="1" dirty="0" err="1">
                <a:solidFill>
                  <a:srgbClr val="FF6600"/>
                </a:solidFill>
                <a:latin typeface="Bimbo JVE" panose="02000603060101010101" pitchFamily="2" charset="0"/>
                <a:cs typeface="Arial Bold"/>
              </a:rPr>
              <a:t>que</a:t>
            </a:r>
            <a:r>
              <a:rPr lang="en-CA" sz="2400" b="1" dirty="0">
                <a:solidFill>
                  <a:srgbClr val="FF6600"/>
                </a:solidFill>
                <a:latin typeface="Bimbo JVE" panose="02000603060101010101" pitchFamily="2" charset="0"/>
                <a:cs typeface="Arial Bold"/>
              </a:rPr>
              <a:t> </a:t>
            </a:r>
            <a:r>
              <a:rPr lang="en-CA" sz="2400" b="1" dirty="0" err="1">
                <a:solidFill>
                  <a:srgbClr val="FF6600"/>
                </a:solidFill>
                <a:latin typeface="Bimbo JVE" panose="02000603060101010101" pitchFamily="2" charset="0"/>
                <a:cs typeface="Arial Bold"/>
              </a:rPr>
              <a:t>começa</a:t>
            </a:r>
            <a:r>
              <a:rPr lang="en-CA" sz="2400" b="1" dirty="0">
                <a:solidFill>
                  <a:srgbClr val="FF6600"/>
                </a:solidFill>
                <a:latin typeface="Bimbo JVE" panose="02000603060101010101" pitchFamily="2" charset="0"/>
                <a:cs typeface="Arial Bold"/>
              </a:rPr>
              <a:t> com </a:t>
            </a:r>
            <a:r>
              <a:rPr lang="en-CA" sz="2400" b="1" dirty="0" err="1" smtClean="0">
                <a:solidFill>
                  <a:srgbClr val="FF6600"/>
                </a:solidFill>
                <a:latin typeface="Bimbo JVE" panose="02000603060101010101" pitchFamily="2" charset="0"/>
                <a:cs typeface="Arial Bold"/>
              </a:rPr>
              <a:t>uma</a:t>
            </a:r>
            <a:r>
              <a:rPr lang="en-CA" sz="2400" b="1" dirty="0" smtClean="0">
                <a:solidFill>
                  <a:srgbClr val="FF6600"/>
                </a:solidFill>
                <a:latin typeface="Bimbo JVE" panose="02000603060101010101" pitchFamily="2" charset="0"/>
                <a:cs typeface="Arial Bold"/>
              </a:rPr>
              <a:t> </a:t>
            </a:r>
            <a:r>
              <a:rPr lang="en-CA" sz="2400" b="1" dirty="0" err="1" smtClean="0">
                <a:solidFill>
                  <a:srgbClr val="FF6600"/>
                </a:solidFill>
                <a:latin typeface="Bimbo JVE" panose="02000603060101010101" pitchFamily="2" charset="0"/>
                <a:cs typeface="Arial Bold"/>
              </a:rPr>
              <a:t>fixação</a:t>
            </a:r>
            <a:r>
              <a:rPr lang="en-CA" sz="2400" b="1" dirty="0" smtClean="0">
                <a:solidFill>
                  <a:srgbClr val="FF6600"/>
                </a:solidFill>
                <a:latin typeface="Bimbo JVE" panose="02000603060101010101" pitchFamily="2" charset="0"/>
                <a:cs typeface="Arial Bold"/>
              </a:rPr>
              <a:t> </a:t>
            </a:r>
            <a:r>
              <a:rPr lang="en-CA" sz="2400" b="1" dirty="0">
                <a:solidFill>
                  <a:srgbClr val="FF6600"/>
                </a:solidFill>
                <a:latin typeface="Bimbo JVE" panose="02000603060101010101" pitchFamily="2" charset="0"/>
                <a:cs typeface="Arial Bold"/>
              </a:rPr>
              <a:t>ocular </a:t>
            </a:r>
            <a:r>
              <a:rPr lang="en-CA" sz="2400" b="1" dirty="0" err="1">
                <a:solidFill>
                  <a:srgbClr val="FF6600"/>
                </a:solidFill>
                <a:latin typeface="Bimbo JVE" panose="02000603060101010101" pitchFamily="2" charset="0"/>
                <a:cs typeface="Arial Bold"/>
              </a:rPr>
              <a:t>sobre</a:t>
            </a:r>
            <a:r>
              <a:rPr lang="en-CA" sz="2400" b="1" dirty="0">
                <a:solidFill>
                  <a:srgbClr val="FF6600"/>
                </a:solidFill>
                <a:latin typeface="Bimbo JVE" panose="02000603060101010101" pitchFamily="2" charset="0"/>
                <a:cs typeface="Arial Bold"/>
              </a:rPr>
              <a:t> o </a:t>
            </a:r>
            <a:r>
              <a:rPr lang="en-CA" sz="2400" b="1" dirty="0" err="1">
                <a:solidFill>
                  <a:srgbClr val="FF6600"/>
                </a:solidFill>
                <a:latin typeface="Bimbo JVE" panose="02000603060101010101" pitchFamily="2" charset="0"/>
                <a:cs typeface="Arial Bold"/>
              </a:rPr>
              <a:t>texto</a:t>
            </a:r>
            <a:r>
              <a:rPr lang="en-CA" sz="2400" b="1" dirty="0">
                <a:solidFill>
                  <a:srgbClr val="FF6600"/>
                </a:solidFill>
                <a:latin typeface="Bimbo JVE" panose="02000603060101010101" pitchFamily="2" charset="0"/>
                <a:cs typeface="Arial Bold"/>
              </a:rPr>
              <a:t>, </a:t>
            </a:r>
            <a:r>
              <a:rPr lang="en-CA" sz="2400" b="1" dirty="0" err="1">
                <a:solidFill>
                  <a:srgbClr val="FF6600"/>
                </a:solidFill>
                <a:latin typeface="Bimbo JVE" panose="02000603060101010101" pitchFamily="2" charset="0"/>
                <a:cs typeface="Arial Bold"/>
              </a:rPr>
              <a:t>prosseguindo</a:t>
            </a:r>
            <a:r>
              <a:rPr lang="en-CA" sz="2400" b="1" dirty="0">
                <a:solidFill>
                  <a:srgbClr val="FF6600"/>
                </a:solidFill>
                <a:latin typeface="Bimbo JVE" panose="02000603060101010101" pitchFamily="2" charset="0"/>
                <a:cs typeface="Arial Bold"/>
              </a:rPr>
              <a:t> da </a:t>
            </a:r>
            <a:r>
              <a:rPr lang="en-CA" sz="2400" b="1" dirty="0" err="1">
                <a:solidFill>
                  <a:srgbClr val="FF6600"/>
                </a:solidFill>
                <a:latin typeface="Bimbo JVE" panose="02000603060101010101" pitchFamily="2" charset="0"/>
                <a:cs typeface="Arial Bold"/>
              </a:rPr>
              <a:t>esquerda</a:t>
            </a:r>
            <a:r>
              <a:rPr lang="en-CA" sz="2400" b="1" dirty="0">
                <a:solidFill>
                  <a:srgbClr val="FF6600"/>
                </a:solidFill>
                <a:latin typeface="Bimbo JVE" panose="02000603060101010101" pitchFamily="2" charset="0"/>
                <a:cs typeface="Arial Bold"/>
              </a:rPr>
              <a:t> </a:t>
            </a:r>
            <a:r>
              <a:rPr lang="en-CA" sz="2600" b="1" dirty="0" err="1" smtClean="0">
                <a:solidFill>
                  <a:srgbClr val="FF6600"/>
                </a:solidFill>
                <a:latin typeface="Bimbo JVE" panose="02000603060101010101" pitchFamily="2" charset="0"/>
                <a:cs typeface="Arial Bold"/>
              </a:rPr>
              <a:t>para</a:t>
            </a:r>
            <a:r>
              <a:rPr lang="en-CA" sz="2600" b="1" dirty="0" smtClean="0">
                <a:solidFill>
                  <a:srgbClr val="FF6600"/>
                </a:solidFill>
                <a:latin typeface="Bimbo JVE" panose="02000603060101010101" pitchFamily="2" charset="0"/>
                <a:cs typeface="Arial Bold"/>
              </a:rPr>
              <a:t> a </a:t>
            </a:r>
            <a:r>
              <a:rPr lang="en-CA" sz="2600" b="1" dirty="0" err="1">
                <a:solidFill>
                  <a:srgbClr val="FF6600"/>
                </a:solidFill>
                <a:latin typeface="Bimbo JVE" panose="02000603060101010101" pitchFamily="2" charset="0"/>
                <a:cs typeface="Arial Bold"/>
              </a:rPr>
              <a:t>direita</a:t>
            </a:r>
            <a:r>
              <a:rPr lang="en-CA" sz="2600" b="1" dirty="0">
                <a:solidFill>
                  <a:srgbClr val="FF6600"/>
                </a:solidFill>
                <a:latin typeface="Bimbo JVE" panose="02000603060101010101" pitchFamily="2" charset="0"/>
                <a:cs typeface="Arial Bold"/>
              </a:rPr>
              <a:t> de forma linear</a:t>
            </a:r>
            <a:r>
              <a:rPr lang="en-CA" sz="2600" b="1" dirty="0" smtClean="0">
                <a:solidFill>
                  <a:srgbClr val="FF6600"/>
                </a:solidFill>
                <a:latin typeface="Bimbo JVE" panose="02000603060101010101" pitchFamily="2" charset="0"/>
                <a:cs typeface="Arial Bold"/>
              </a:rPr>
              <a:t>.</a:t>
            </a:r>
            <a:endParaRPr lang="en-CA" sz="2600" dirty="0">
              <a:solidFill>
                <a:srgbClr val="FF6600"/>
              </a:solidFill>
              <a:latin typeface="Bimbo JVE" panose="02000603060101010101" pitchFamily="2" charset="0"/>
            </a:endParaRPr>
          </a:p>
        </p:txBody>
      </p:sp>
      <p:sp>
        <p:nvSpPr>
          <p:cNvPr id="6" name="TextBox 6"/>
          <p:cNvSpPr txBox="1"/>
          <p:nvPr/>
        </p:nvSpPr>
        <p:spPr>
          <a:xfrm>
            <a:off x="303143" y="3401000"/>
            <a:ext cx="8502557" cy="1477328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r>
              <a:rPr lang="en-CA" sz="2400" b="1" dirty="0" smtClean="0">
                <a:solidFill>
                  <a:srgbClr val="FF6600"/>
                </a:solidFill>
                <a:latin typeface="Bimbo JVE" panose="02000603060101010101" pitchFamily="2" charset="0"/>
                <a:cs typeface="Arial Bold"/>
              </a:rPr>
              <a:t>“</a:t>
            </a:r>
            <a:r>
              <a:rPr lang="en-CA" sz="2400" b="1" dirty="0" smtClean="0">
                <a:solidFill>
                  <a:srgbClr val="FF66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[</a:t>
            </a:r>
            <a:r>
              <a:rPr lang="en-CA" sz="2400" b="1" dirty="0" smtClean="0">
                <a:solidFill>
                  <a:srgbClr val="FF6600"/>
                </a:solidFill>
                <a:latin typeface="Bimbo JVE" panose="02000603060101010101" pitchFamily="2" charset="0"/>
                <a:cs typeface="Arial Bold"/>
              </a:rPr>
              <a:t>...</a:t>
            </a:r>
            <a:r>
              <a:rPr lang="en-CA" sz="2400" b="1" dirty="0" smtClean="0">
                <a:solidFill>
                  <a:srgbClr val="FF66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]</a:t>
            </a:r>
            <a:r>
              <a:rPr lang="en-CA" sz="2400" b="1" dirty="0" smtClean="0">
                <a:solidFill>
                  <a:srgbClr val="FF6600"/>
                </a:solidFill>
                <a:latin typeface="Bimbo JVE" panose="02000603060101010101" pitchFamily="2" charset="0"/>
                <a:cs typeface="Arial Bold"/>
              </a:rPr>
              <a:t> o </a:t>
            </a:r>
            <a:r>
              <a:rPr lang="en-CA" sz="2400" b="1" dirty="0" err="1" smtClean="0">
                <a:solidFill>
                  <a:srgbClr val="FF6600"/>
                </a:solidFill>
                <a:latin typeface="Bimbo JVE" panose="02000603060101010101" pitchFamily="2" charset="0"/>
                <a:cs typeface="Arial Bold"/>
              </a:rPr>
              <a:t>viés</a:t>
            </a:r>
            <a:r>
              <a:rPr lang="en-CA" sz="2400" b="1" dirty="0" smtClean="0">
                <a:solidFill>
                  <a:srgbClr val="FF6600"/>
                </a:solidFill>
                <a:latin typeface="Bimbo JVE" panose="02000603060101010101" pitchFamily="2" charset="0"/>
                <a:cs typeface="Arial Bold"/>
              </a:rPr>
              <a:t> </a:t>
            </a:r>
            <a:r>
              <a:rPr lang="en-CA" sz="2400" b="1" dirty="0" err="1" smtClean="0">
                <a:solidFill>
                  <a:srgbClr val="FF6600"/>
                </a:solidFill>
                <a:latin typeface="Bimbo JVE" panose="02000603060101010101" pitchFamily="2" charset="0"/>
                <a:cs typeface="Arial Bold"/>
              </a:rPr>
              <a:t>organicista</a:t>
            </a:r>
            <a:r>
              <a:rPr lang="en-CA" sz="2400" b="1" dirty="0" smtClean="0">
                <a:solidFill>
                  <a:srgbClr val="FF6600"/>
                </a:solidFill>
                <a:latin typeface="Bimbo JVE" panose="02000603060101010101" pitchFamily="2" charset="0"/>
                <a:cs typeface="Arial Bold"/>
              </a:rPr>
              <a:t> da </a:t>
            </a:r>
            <a:r>
              <a:rPr lang="en-CA" sz="2400" b="1" dirty="0" err="1" smtClean="0">
                <a:solidFill>
                  <a:srgbClr val="FF6600"/>
                </a:solidFill>
                <a:latin typeface="Bimbo JVE" panose="02000603060101010101" pitchFamily="2" charset="0"/>
                <a:cs typeface="Arial Bold"/>
              </a:rPr>
              <a:t>burocracia</a:t>
            </a:r>
            <a:r>
              <a:rPr lang="en-CA" sz="2400" b="1" dirty="0" smtClean="0">
                <a:solidFill>
                  <a:srgbClr val="FF6600"/>
                </a:solidFill>
                <a:latin typeface="Bimbo JVE" panose="02000603060101010101" pitchFamily="2" charset="0"/>
                <a:cs typeface="Arial Bold"/>
              </a:rPr>
              <a:t> </a:t>
            </a:r>
            <a:r>
              <a:rPr lang="en-CA" sz="2400" b="1" dirty="0" err="1" smtClean="0">
                <a:solidFill>
                  <a:srgbClr val="FF6600"/>
                </a:solidFill>
                <a:latin typeface="Bimbo JVE" panose="02000603060101010101" pitchFamily="2" charset="0"/>
                <a:cs typeface="Arial Bold"/>
              </a:rPr>
              <a:t>estatal</a:t>
            </a:r>
            <a:r>
              <a:rPr lang="en-CA" sz="2400" b="1" dirty="0" smtClean="0">
                <a:solidFill>
                  <a:srgbClr val="FF6600"/>
                </a:solidFill>
                <a:latin typeface="Bimbo JVE" panose="02000603060101010101" pitchFamily="2" charset="0"/>
                <a:cs typeface="Arial Bold"/>
              </a:rPr>
              <a:t> e </a:t>
            </a:r>
            <a:r>
              <a:rPr lang="en-CA" sz="2400" b="1" dirty="0" err="1" smtClean="0">
                <a:solidFill>
                  <a:srgbClr val="FF6600"/>
                </a:solidFill>
                <a:latin typeface="Bimbo JVE" panose="02000603060101010101" pitchFamily="2" charset="0"/>
                <a:cs typeface="Arial Bold"/>
              </a:rPr>
              <a:t>antiliberalismo</a:t>
            </a:r>
            <a:r>
              <a:rPr lang="en-CA" sz="2400" b="1" dirty="0" smtClean="0">
                <a:solidFill>
                  <a:srgbClr val="FF6600"/>
                </a:solidFill>
                <a:latin typeface="Bimbo JVE" panose="02000603060101010101" pitchFamily="2" charset="0"/>
                <a:cs typeface="Arial Bold"/>
              </a:rPr>
              <a:t> da </a:t>
            </a:r>
            <a:r>
              <a:rPr lang="en-CA" sz="2400" b="1" dirty="0" err="1" smtClean="0">
                <a:solidFill>
                  <a:srgbClr val="FF6600"/>
                </a:solidFill>
                <a:latin typeface="Bimbo JVE" panose="02000603060101010101" pitchFamily="2" charset="0"/>
                <a:cs typeface="Arial Bold"/>
              </a:rPr>
              <a:t>cultura</a:t>
            </a:r>
            <a:r>
              <a:rPr lang="en-CA" sz="2400" b="1" dirty="0" smtClean="0">
                <a:solidFill>
                  <a:srgbClr val="FF6600"/>
                </a:solidFill>
                <a:latin typeface="Bimbo JVE" panose="02000603060101010101" pitchFamily="2" charset="0"/>
                <a:cs typeface="Arial Bold"/>
              </a:rPr>
              <a:t> </a:t>
            </a:r>
            <a:r>
              <a:rPr lang="en-CA" sz="2400" b="1" dirty="0" err="1" smtClean="0">
                <a:solidFill>
                  <a:srgbClr val="FF6600"/>
                </a:solidFill>
                <a:latin typeface="Bimbo JVE" panose="02000603060101010101" pitchFamily="2" charset="0"/>
                <a:cs typeface="Arial Bold"/>
              </a:rPr>
              <a:t>política</a:t>
            </a:r>
            <a:r>
              <a:rPr lang="en-CA" sz="2400" b="1" dirty="0" smtClean="0">
                <a:solidFill>
                  <a:srgbClr val="FF6600"/>
                </a:solidFill>
                <a:latin typeface="Bimbo JVE" panose="02000603060101010101" pitchFamily="2" charset="0"/>
                <a:cs typeface="Arial Bold"/>
              </a:rPr>
              <a:t> de 1937, </a:t>
            </a:r>
            <a:r>
              <a:rPr lang="en-CA" sz="2400" b="1" dirty="0" err="1" smtClean="0">
                <a:solidFill>
                  <a:srgbClr val="FF6600"/>
                </a:solidFill>
                <a:latin typeface="Bimbo JVE" panose="02000603060101010101" pitchFamily="2" charset="0"/>
                <a:cs typeface="Arial Bold"/>
              </a:rPr>
              <a:t>preservado</a:t>
            </a:r>
            <a:r>
              <a:rPr lang="en-CA" sz="2400" b="1" dirty="0" smtClean="0">
                <a:solidFill>
                  <a:srgbClr val="FF6600"/>
                </a:solidFill>
                <a:latin typeface="Bimbo JVE" panose="02000603060101010101" pitchFamily="2" charset="0"/>
                <a:cs typeface="Arial Bold"/>
              </a:rPr>
              <a:t> de </a:t>
            </a:r>
            <a:r>
              <a:rPr lang="en-CA" sz="2400" b="1" dirty="0" err="1" smtClean="0">
                <a:solidFill>
                  <a:srgbClr val="FF6600"/>
                </a:solidFill>
                <a:latin typeface="Bimbo JVE" panose="02000603060101010101" pitchFamily="2" charset="0"/>
                <a:cs typeface="Arial Bold"/>
              </a:rPr>
              <a:t>modo</a:t>
            </a:r>
            <a:r>
              <a:rPr lang="en-CA" sz="2400" b="1" dirty="0" smtClean="0">
                <a:solidFill>
                  <a:srgbClr val="FF6600"/>
                </a:solidFill>
                <a:latin typeface="Bimbo JVE" panose="02000603060101010101" pitchFamily="2" charset="0"/>
                <a:cs typeface="Arial Bold"/>
              </a:rPr>
              <a:t> </a:t>
            </a:r>
            <a:r>
              <a:rPr lang="en-CA" sz="2400" b="1" dirty="0" err="1" smtClean="0">
                <a:solidFill>
                  <a:srgbClr val="FF6600"/>
                </a:solidFill>
                <a:latin typeface="Bimbo JVE" panose="02000603060101010101" pitchFamily="2" charset="0"/>
                <a:cs typeface="Arial Bold"/>
              </a:rPr>
              <a:t>encapuçado</a:t>
            </a:r>
            <a:r>
              <a:rPr lang="en-CA" sz="2400" b="1" dirty="0" smtClean="0">
                <a:solidFill>
                  <a:srgbClr val="FF6600"/>
                </a:solidFill>
                <a:latin typeface="Bimbo JVE" panose="02000603060101010101" pitchFamily="2" charset="0"/>
                <a:cs typeface="Arial Bold"/>
              </a:rPr>
              <a:t> </a:t>
            </a:r>
            <a:r>
              <a:rPr lang="en-CA" sz="2400" b="1" dirty="0" err="1" smtClean="0">
                <a:solidFill>
                  <a:srgbClr val="FF6600"/>
                </a:solidFill>
                <a:latin typeface="Bimbo JVE" panose="02000603060101010101" pitchFamily="2" charset="0"/>
                <a:cs typeface="Arial Bold"/>
              </a:rPr>
              <a:t>na</a:t>
            </a:r>
            <a:r>
              <a:rPr lang="en-CA" sz="2400" b="1" dirty="0" smtClean="0">
                <a:solidFill>
                  <a:srgbClr val="FF6600"/>
                </a:solidFill>
                <a:latin typeface="Bimbo JVE" panose="02000603060101010101" pitchFamily="2" charset="0"/>
                <a:cs typeface="Arial Bold"/>
              </a:rPr>
              <a:t>  </a:t>
            </a:r>
            <a:r>
              <a:rPr lang="en-CA" sz="2400" b="1" dirty="0" err="1" smtClean="0">
                <a:solidFill>
                  <a:srgbClr val="FF6600"/>
                </a:solidFill>
                <a:latin typeface="Bimbo JVE" panose="02000603060101010101" pitchFamily="2" charset="0"/>
                <a:cs typeface="Arial Bold"/>
              </a:rPr>
              <a:t>carta</a:t>
            </a:r>
            <a:r>
              <a:rPr lang="en-CA" sz="2400" b="1" dirty="0" smtClean="0">
                <a:solidFill>
                  <a:srgbClr val="FF6600"/>
                </a:solidFill>
                <a:latin typeface="Bimbo JVE" panose="02000603060101010101" pitchFamily="2" charset="0"/>
                <a:cs typeface="Arial Bold"/>
              </a:rPr>
              <a:t>  de  1946”  (VIANNA,  1986, p.  172  </a:t>
            </a:r>
            <a:r>
              <a:rPr lang="en-CA" sz="2400" b="1" dirty="0" err="1" smtClean="0">
                <a:solidFill>
                  <a:srgbClr val="FF6600"/>
                </a:solidFill>
                <a:latin typeface="Bimbo JVE" panose="02000603060101010101" pitchFamily="2" charset="0"/>
                <a:cs typeface="Arial Bold"/>
              </a:rPr>
              <a:t>apud</a:t>
            </a:r>
            <a:r>
              <a:rPr lang="en-CA" sz="2400" b="1" dirty="0" smtClean="0">
                <a:solidFill>
                  <a:srgbClr val="FF6600"/>
                </a:solidFill>
                <a:latin typeface="Bimbo JVE" panose="02000603060101010101" pitchFamily="2" charset="0"/>
                <a:cs typeface="Arial Bold"/>
              </a:rPr>
              <a:t> SEGATTO, 1995, p. 214-215).</a:t>
            </a: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ts val="4140"/>
              </a:lnSpc>
            </a:pPr>
            <a:r>
              <a:rPr lang="en-CA" sz="3600" b="1" dirty="0" err="1">
                <a:solidFill>
                  <a:srgbClr val="00B050"/>
                </a:solidFill>
                <a:cs typeface="Arial Bold"/>
              </a:rPr>
              <a:t>Citação</a:t>
            </a:r>
            <a:r>
              <a:rPr lang="en-CA" sz="3600" b="1" dirty="0">
                <a:solidFill>
                  <a:srgbClr val="00B050"/>
                </a:solidFill>
                <a:cs typeface="Arial Bold"/>
              </a:rPr>
              <a:t> de </a:t>
            </a:r>
            <a:r>
              <a:rPr lang="en-CA" sz="3600" b="1" dirty="0" err="1">
                <a:solidFill>
                  <a:srgbClr val="00B050"/>
                </a:solidFill>
                <a:cs typeface="Arial Bold"/>
              </a:rPr>
              <a:t>citação</a:t>
            </a:r>
            <a:endParaRPr lang="en-CA" sz="3600" b="1" dirty="0">
              <a:solidFill>
                <a:srgbClr val="00B050"/>
              </a:solidFill>
              <a:cs typeface="Arial Bold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015637" y="6021288"/>
            <a:ext cx="4813308" cy="654025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 algn="r">
              <a:lnSpc>
                <a:spcPts val="1680"/>
              </a:lnSpc>
            </a:pPr>
            <a:r>
              <a:rPr lang="en-CA" sz="1403" b="1" dirty="0" err="1" smtClean="0">
                <a:solidFill>
                  <a:schemeClr val="bg1"/>
                </a:solidFill>
                <a:cs typeface="Arial"/>
              </a:rPr>
              <a:t>Fonte</a:t>
            </a:r>
            <a:r>
              <a:rPr lang="en-CA" sz="1403" b="1" dirty="0" smtClean="0">
                <a:solidFill>
                  <a:schemeClr val="bg1"/>
                </a:solidFill>
                <a:cs typeface="Arial"/>
              </a:rPr>
              <a:t>: </a:t>
            </a:r>
            <a:r>
              <a:rPr lang="en-CA" sz="1403" b="1" dirty="0" smtClean="0">
                <a:solidFill>
                  <a:schemeClr val="bg1"/>
                </a:solidFill>
                <a:cs typeface="Arial" panose="020B0604020202020204" pitchFamily="34" charset="0"/>
              </a:rPr>
              <a:t>www.usc.br/biblioteca/manual_de_trabalhos_academicos.pdf</a:t>
            </a:r>
            <a:r>
              <a:rPr lang="en-CA" sz="1403" b="1" dirty="0" smtClean="0">
                <a:solidFill>
                  <a:schemeClr val="bg1"/>
                </a:solidFill>
                <a:cs typeface="Arial"/>
              </a:rPr>
              <a:t>. </a:t>
            </a:r>
            <a:r>
              <a:rPr lang="en-CA" sz="1403" b="1" dirty="0" err="1" smtClean="0">
                <a:solidFill>
                  <a:schemeClr val="bg1"/>
                </a:solidFill>
                <a:cs typeface="Arial"/>
              </a:rPr>
              <a:t>Acesso</a:t>
            </a:r>
            <a:r>
              <a:rPr lang="en-CA" sz="1403" b="1" dirty="0" smtClean="0">
                <a:solidFill>
                  <a:schemeClr val="bg1"/>
                </a:solidFill>
                <a:cs typeface="Arial"/>
              </a:rPr>
              <a:t> </a:t>
            </a:r>
            <a:r>
              <a:rPr lang="en-CA" sz="1403" b="1" dirty="0" err="1" smtClean="0">
                <a:solidFill>
                  <a:schemeClr val="bg1"/>
                </a:solidFill>
                <a:cs typeface="Arial"/>
              </a:rPr>
              <a:t>em</a:t>
            </a:r>
            <a:r>
              <a:rPr lang="en-CA" sz="1403" b="1" dirty="0" smtClean="0">
                <a:solidFill>
                  <a:schemeClr val="bg1"/>
                </a:solidFill>
                <a:cs typeface="Arial"/>
              </a:rPr>
              <a:t>: 24 set. 2013.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3"/>
          <p:cNvSpPr txBox="1"/>
          <p:nvPr/>
        </p:nvSpPr>
        <p:spPr>
          <a:xfrm>
            <a:off x="683568" y="1040636"/>
            <a:ext cx="8064896" cy="862544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r>
              <a:rPr lang="en-CA" sz="2805" b="1" dirty="0" smtClean="0">
                <a:solidFill>
                  <a:srgbClr val="003366"/>
                </a:solidFill>
                <a:cs typeface="Arial Bold"/>
              </a:rPr>
              <a:t>São    </a:t>
            </a:r>
            <a:r>
              <a:rPr lang="en-CA" sz="2805" b="1" dirty="0" err="1" smtClean="0">
                <a:solidFill>
                  <a:srgbClr val="003366"/>
                </a:solidFill>
                <a:cs typeface="Arial Bold"/>
              </a:rPr>
              <a:t>elementos</a:t>
            </a:r>
            <a:r>
              <a:rPr lang="en-CA" sz="2805" b="1" dirty="0" smtClean="0">
                <a:solidFill>
                  <a:srgbClr val="003366"/>
                </a:solidFill>
                <a:cs typeface="Arial Bold"/>
              </a:rPr>
              <a:t>    </a:t>
            </a:r>
            <a:r>
              <a:rPr lang="en-CA" sz="2805" b="1" dirty="0" err="1" smtClean="0">
                <a:solidFill>
                  <a:srgbClr val="003366"/>
                </a:solidFill>
                <a:cs typeface="Arial Bold"/>
              </a:rPr>
              <a:t>que</a:t>
            </a:r>
            <a:r>
              <a:rPr lang="en-CA" sz="2805" b="1" dirty="0" smtClean="0">
                <a:solidFill>
                  <a:srgbClr val="003366"/>
                </a:solidFill>
                <a:cs typeface="Arial Bold"/>
              </a:rPr>
              <a:t>    </a:t>
            </a:r>
            <a:r>
              <a:rPr lang="en-CA" sz="2805" b="1" dirty="0" err="1" smtClean="0">
                <a:solidFill>
                  <a:srgbClr val="003366"/>
                </a:solidFill>
                <a:cs typeface="Arial Bold"/>
              </a:rPr>
              <a:t>complementam</a:t>
            </a:r>
            <a:r>
              <a:rPr lang="en-CA" sz="2805" b="1" dirty="0" smtClean="0">
                <a:solidFill>
                  <a:srgbClr val="003366"/>
                </a:solidFill>
                <a:cs typeface="Arial Bold"/>
              </a:rPr>
              <a:t> </a:t>
            </a:r>
            <a:r>
              <a:rPr lang="en-CA" sz="2800" b="1" dirty="0" err="1">
                <a:solidFill>
                  <a:srgbClr val="003366"/>
                </a:solidFill>
                <a:cs typeface="Arial Bold"/>
              </a:rPr>
              <a:t>informações</a:t>
            </a:r>
            <a:r>
              <a:rPr lang="en-CA" sz="2800" b="1" dirty="0">
                <a:solidFill>
                  <a:srgbClr val="003366"/>
                </a:solidFill>
                <a:cs typeface="Arial Bold"/>
              </a:rPr>
              <a:t> </a:t>
            </a:r>
            <a:r>
              <a:rPr lang="en-CA" sz="2800" b="1" dirty="0" err="1">
                <a:solidFill>
                  <a:srgbClr val="003366"/>
                </a:solidFill>
                <a:cs typeface="Arial Bold"/>
              </a:rPr>
              <a:t>apresentadas</a:t>
            </a:r>
            <a:r>
              <a:rPr lang="en-CA" sz="2800" b="1" dirty="0">
                <a:solidFill>
                  <a:srgbClr val="003366"/>
                </a:solidFill>
                <a:cs typeface="Arial Bold"/>
              </a:rPr>
              <a:t> no </a:t>
            </a:r>
            <a:r>
              <a:rPr lang="en-CA" sz="2800" b="1" dirty="0" err="1">
                <a:solidFill>
                  <a:srgbClr val="003366"/>
                </a:solidFill>
                <a:cs typeface="Arial Bold"/>
              </a:rPr>
              <a:t>texto</a:t>
            </a:r>
            <a:r>
              <a:rPr lang="en-CA" sz="2800" b="1" dirty="0" smtClean="0">
                <a:solidFill>
                  <a:srgbClr val="003366"/>
                </a:solidFill>
                <a:cs typeface="Arial Bold"/>
              </a:rPr>
              <a:t>.</a:t>
            </a:r>
            <a:endParaRPr lang="en-CA" sz="2795" dirty="0">
              <a:solidFill>
                <a:srgbClr val="000000"/>
              </a:solidFill>
            </a:endParaRPr>
          </a:p>
        </p:txBody>
      </p:sp>
      <p:sp>
        <p:nvSpPr>
          <p:cNvPr id="5" name="TextBox 5"/>
          <p:cNvSpPr txBox="1"/>
          <p:nvPr/>
        </p:nvSpPr>
        <p:spPr>
          <a:xfrm>
            <a:off x="5364088" y="2658591"/>
            <a:ext cx="2347759" cy="410369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marL="457200" indent="-457200">
              <a:lnSpc>
                <a:spcPts val="3220"/>
              </a:lnSpc>
              <a:buFont typeface="Wingdings" panose="05000000000000000000" pitchFamily="2" charset="2"/>
              <a:buChar char="ü"/>
            </a:pPr>
            <a:r>
              <a:rPr lang="en-CA" sz="2800" b="1" dirty="0" err="1" smtClean="0">
                <a:solidFill>
                  <a:srgbClr val="003366"/>
                </a:solidFill>
                <a:cs typeface="Arial"/>
              </a:rPr>
              <a:t>Referências</a:t>
            </a:r>
            <a:endParaRPr lang="en-CA" sz="2800" b="1" dirty="0">
              <a:solidFill>
                <a:srgbClr val="000000"/>
              </a:solidFill>
            </a:endParaRPr>
          </a:p>
        </p:txBody>
      </p:sp>
      <p:sp>
        <p:nvSpPr>
          <p:cNvPr id="7" name="TextBox 7"/>
          <p:cNvSpPr txBox="1"/>
          <p:nvPr/>
        </p:nvSpPr>
        <p:spPr>
          <a:xfrm>
            <a:off x="467544" y="2573975"/>
            <a:ext cx="2592288" cy="1897955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 marL="342900" indent="-342900">
              <a:lnSpc>
                <a:spcPts val="3700"/>
              </a:lnSpc>
              <a:buFont typeface="Arial" panose="020B0604020202020204" pitchFamily="34" charset="0"/>
              <a:buChar char="•"/>
            </a:pPr>
            <a:r>
              <a:rPr lang="en-CA" sz="2795" dirty="0" err="1" smtClean="0">
                <a:solidFill>
                  <a:srgbClr val="003366"/>
                </a:solidFill>
                <a:latin typeface="Arial"/>
                <a:cs typeface="Arial"/>
              </a:rPr>
              <a:t>Glossário</a:t>
            </a:r>
            <a:endParaRPr lang="en-CA" sz="2795" dirty="0" smtClean="0">
              <a:solidFill>
                <a:srgbClr val="003366"/>
              </a:solidFill>
              <a:latin typeface="Arial"/>
              <a:cs typeface="Arial"/>
            </a:endParaRPr>
          </a:p>
          <a:p>
            <a:pPr marL="342900" indent="-342900">
              <a:lnSpc>
                <a:spcPts val="3700"/>
              </a:lnSpc>
              <a:buFont typeface="Arial" panose="020B0604020202020204" pitchFamily="34" charset="0"/>
              <a:buChar char="•"/>
            </a:pPr>
            <a:r>
              <a:rPr lang="en-CA" sz="2795" dirty="0" err="1" smtClean="0">
                <a:solidFill>
                  <a:srgbClr val="003366"/>
                </a:solidFill>
                <a:latin typeface="Arial"/>
                <a:cs typeface="Arial"/>
              </a:rPr>
              <a:t>Apêndice</a:t>
            </a:r>
            <a:r>
              <a:rPr lang="en-CA" sz="2795" dirty="0" smtClean="0">
                <a:solidFill>
                  <a:srgbClr val="003366"/>
                </a:solidFill>
                <a:latin typeface="Arial"/>
                <a:cs typeface="Arial"/>
              </a:rPr>
              <a:t>(s)</a:t>
            </a:r>
          </a:p>
          <a:p>
            <a:pPr marL="342900" indent="-342900">
              <a:lnSpc>
                <a:spcPts val="3700"/>
              </a:lnSpc>
              <a:buFont typeface="Arial" panose="020B0604020202020204" pitchFamily="34" charset="0"/>
              <a:buChar char="•"/>
            </a:pPr>
            <a:r>
              <a:rPr lang="en-CA" sz="2798" dirty="0" err="1" smtClean="0">
                <a:solidFill>
                  <a:srgbClr val="003366"/>
                </a:solidFill>
                <a:latin typeface="Arial"/>
                <a:cs typeface="Arial"/>
              </a:rPr>
              <a:t>Anexo</a:t>
            </a:r>
            <a:r>
              <a:rPr lang="en-CA" sz="2798" dirty="0" smtClean="0">
                <a:solidFill>
                  <a:srgbClr val="003366"/>
                </a:solidFill>
                <a:latin typeface="Arial"/>
                <a:cs typeface="Arial"/>
              </a:rPr>
              <a:t>(s)</a:t>
            </a:r>
          </a:p>
          <a:p>
            <a:pPr marL="342900" indent="-342900">
              <a:lnSpc>
                <a:spcPts val="3700"/>
              </a:lnSpc>
              <a:buFont typeface="Arial" panose="020B0604020202020204" pitchFamily="34" charset="0"/>
              <a:buChar char="•"/>
            </a:pPr>
            <a:r>
              <a:rPr lang="en-CA" sz="2795" dirty="0" err="1" smtClean="0">
                <a:solidFill>
                  <a:srgbClr val="003366"/>
                </a:solidFill>
                <a:latin typeface="Arial"/>
                <a:cs typeface="Arial"/>
              </a:rPr>
              <a:t>Índice</a:t>
            </a:r>
            <a:r>
              <a:rPr lang="en-CA" sz="2795" dirty="0" smtClean="0">
                <a:solidFill>
                  <a:srgbClr val="003366"/>
                </a:solidFill>
                <a:latin typeface="Arial"/>
                <a:cs typeface="Arial"/>
              </a:rPr>
              <a:t>(s)</a:t>
            </a:r>
            <a:endParaRPr lang="en-CA" sz="2732" dirty="0">
              <a:solidFill>
                <a:srgbClr val="000000"/>
              </a:solidFill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ts val="4140"/>
              </a:lnSpc>
            </a:pPr>
            <a:r>
              <a:rPr lang="en-CA" sz="3600" b="1" dirty="0" err="1">
                <a:solidFill>
                  <a:schemeClr val="accent4">
                    <a:lumMod val="75000"/>
                  </a:schemeClr>
                </a:solidFill>
                <a:cs typeface="Arial Bold"/>
              </a:rPr>
              <a:t>Elementos</a:t>
            </a:r>
            <a:r>
              <a:rPr lang="en-CA" sz="3600" b="1" dirty="0">
                <a:solidFill>
                  <a:schemeClr val="accent4">
                    <a:lumMod val="75000"/>
                  </a:schemeClr>
                </a:solidFill>
                <a:cs typeface="Arial Bold"/>
              </a:rPr>
              <a:t> </a:t>
            </a:r>
            <a:r>
              <a:rPr lang="en-CA" sz="3600" b="1" dirty="0" err="1">
                <a:solidFill>
                  <a:schemeClr val="accent4">
                    <a:lumMod val="75000"/>
                  </a:schemeClr>
                </a:solidFill>
                <a:cs typeface="Arial Bold"/>
              </a:rPr>
              <a:t>pós-textuais</a:t>
            </a:r>
            <a:endParaRPr lang="en-CA" sz="3600" b="1" dirty="0">
              <a:solidFill>
                <a:schemeClr val="accent4">
                  <a:lumMod val="75000"/>
                </a:schemeClr>
              </a:solidFill>
              <a:cs typeface="Arial Bold"/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5364088" y="2082527"/>
            <a:ext cx="27363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 smtClean="0">
                <a:solidFill>
                  <a:srgbClr val="00B050"/>
                </a:solidFill>
              </a:rPr>
              <a:t>OBRIGATÓRIO</a:t>
            </a:r>
            <a:endParaRPr lang="pt-BR" b="1" dirty="0">
              <a:solidFill>
                <a:srgbClr val="00B050"/>
              </a:solidFill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539552" y="2083707"/>
            <a:ext cx="27363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 smtClean="0">
                <a:solidFill>
                  <a:schemeClr val="accent3"/>
                </a:solidFill>
              </a:rPr>
              <a:t>OPCIONAIS</a:t>
            </a:r>
            <a:endParaRPr lang="pt-BR" b="1" dirty="0">
              <a:solidFill>
                <a:schemeClr val="accent3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2"/>
          <p:cNvSpPr txBox="1"/>
          <p:nvPr/>
        </p:nvSpPr>
        <p:spPr>
          <a:xfrm>
            <a:off x="254440" y="956066"/>
            <a:ext cx="3763851" cy="589905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4600"/>
              </a:lnSpc>
            </a:pPr>
            <a:r>
              <a:rPr lang="en-CA" sz="4008" b="1" dirty="0" smtClean="0">
                <a:solidFill>
                  <a:srgbClr val="003366"/>
                </a:solidFill>
                <a:latin typeface="+mj-lt"/>
                <a:cs typeface="Arial Bold"/>
              </a:rPr>
              <a:t>NBR 6023/2002</a:t>
            </a:r>
          </a:p>
        </p:txBody>
      </p:sp>
      <p:sp>
        <p:nvSpPr>
          <p:cNvPr id="3" name="TextBox 3"/>
          <p:cNvSpPr txBox="1"/>
          <p:nvPr/>
        </p:nvSpPr>
        <p:spPr>
          <a:xfrm>
            <a:off x="323528" y="1535063"/>
            <a:ext cx="4248472" cy="525785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4140"/>
              </a:lnSpc>
            </a:pPr>
            <a:r>
              <a:rPr lang="en-CA" sz="2800" b="1" dirty="0" err="1" smtClean="0">
                <a:solidFill>
                  <a:srgbClr val="006666"/>
                </a:solidFill>
                <a:cs typeface="Arial"/>
              </a:rPr>
              <a:t>Elaboração</a:t>
            </a:r>
            <a:r>
              <a:rPr lang="en-CA" sz="2800" b="1" dirty="0" smtClean="0">
                <a:solidFill>
                  <a:srgbClr val="006666"/>
                </a:solidFill>
                <a:cs typeface="Arial"/>
              </a:rPr>
              <a:t> de </a:t>
            </a:r>
            <a:r>
              <a:rPr lang="en-CA" sz="2800" b="1" dirty="0" err="1" smtClean="0">
                <a:solidFill>
                  <a:srgbClr val="006666"/>
                </a:solidFill>
                <a:cs typeface="Arial"/>
              </a:rPr>
              <a:t>referências</a:t>
            </a:r>
            <a:endParaRPr lang="en-CA" sz="2800" b="1" dirty="0" smtClean="0">
              <a:solidFill>
                <a:srgbClr val="006666"/>
              </a:solidFill>
              <a:cs typeface="Arial"/>
            </a:endParaRPr>
          </a:p>
        </p:txBody>
      </p:sp>
      <p:sp>
        <p:nvSpPr>
          <p:cNvPr id="4" name="TextBox 4"/>
          <p:cNvSpPr txBox="1"/>
          <p:nvPr/>
        </p:nvSpPr>
        <p:spPr>
          <a:xfrm>
            <a:off x="4762500" y="4165600"/>
            <a:ext cx="65" cy="105157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4140"/>
              </a:lnSpc>
            </a:pPr>
            <a:endParaRPr lang="en-CA" sz="3600" dirty="0" smtClean="0">
              <a:solidFill>
                <a:srgbClr val="006666"/>
              </a:solidFill>
              <a:latin typeface="Arial"/>
              <a:cs typeface="Arial"/>
            </a:endParaRPr>
          </a:p>
          <a:p>
            <a:pPr>
              <a:lnSpc>
                <a:spcPts val="4140"/>
              </a:lnSpc>
            </a:pPr>
            <a:endParaRPr lang="en-CA" sz="36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2"/>
          <p:cNvSpPr txBox="1"/>
          <p:nvPr/>
        </p:nvSpPr>
        <p:spPr>
          <a:xfrm>
            <a:off x="3086100" y="1244600"/>
            <a:ext cx="65" cy="105157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4140"/>
              </a:lnSpc>
            </a:pPr>
            <a:endParaRPr lang="en-CA" sz="3610" b="1" dirty="0" smtClean="0">
              <a:solidFill>
                <a:srgbClr val="003366"/>
              </a:solidFill>
              <a:latin typeface="Arial Bold"/>
              <a:cs typeface="Arial Bold"/>
            </a:endParaRPr>
          </a:p>
          <a:p>
            <a:pPr>
              <a:lnSpc>
                <a:spcPts val="4140"/>
              </a:lnSpc>
            </a:pPr>
            <a:endParaRPr lang="en-CA" sz="3600" dirty="0">
              <a:solidFill>
                <a:srgbClr val="000000"/>
              </a:solidFill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539552" y="1628800"/>
            <a:ext cx="8352928" cy="1231106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3220"/>
              </a:lnSpc>
            </a:pPr>
            <a:r>
              <a:rPr lang="en-CA" sz="2800" b="1" dirty="0" smtClean="0">
                <a:solidFill>
                  <a:srgbClr val="003366"/>
                </a:solidFill>
                <a:cs typeface="Arial" panose="020B0604020202020204" pitchFamily="34" charset="0"/>
              </a:rPr>
              <a:t>“</a:t>
            </a:r>
            <a:r>
              <a:rPr lang="en-CA" sz="2800" b="1" dirty="0" err="1" smtClean="0">
                <a:solidFill>
                  <a:srgbClr val="003366"/>
                </a:solidFill>
                <a:cs typeface="Arial" panose="020B0604020202020204" pitchFamily="34" charset="0"/>
              </a:rPr>
              <a:t>Conjunto</a:t>
            </a:r>
            <a:r>
              <a:rPr lang="en-CA" sz="2800" b="1" dirty="0" smtClean="0">
                <a:solidFill>
                  <a:srgbClr val="003366"/>
                </a:solidFill>
                <a:cs typeface="Arial" panose="020B0604020202020204" pitchFamily="34" charset="0"/>
              </a:rPr>
              <a:t> </a:t>
            </a:r>
            <a:r>
              <a:rPr lang="en-CA" sz="2800" b="1" dirty="0" err="1" smtClean="0">
                <a:solidFill>
                  <a:srgbClr val="003366"/>
                </a:solidFill>
                <a:cs typeface="Arial" panose="020B0604020202020204" pitchFamily="34" charset="0"/>
              </a:rPr>
              <a:t>padronizado</a:t>
            </a:r>
            <a:r>
              <a:rPr lang="en-CA" sz="2800" b="1" dirty="0" smtClean="0">
                <a:solidFill>
                  <a:srgbClr val="003366"/>
                </a:solidFill>
                <a:cs typeface="Arial" panose="020B0604020202020204" pitchFamily="34" charset="0"/>
              </a:rPr>
              <a:t> de </a:t>
            </a:r>
            <a:r>
              <a:rPr lang="en-CA" sz="2800" b="1" dirty="0" err="1" smtClean="0">
                <a:solidFill>
                  <a:srgbClr val="003366"/>
                </a:solidFill>
                <a:cs typeface="Arial" panose="020B0604020202020204" pitchFamily="34" charset="0"/>
              </a:rPr>
              <a:t>elementos</a:t>
            </a:r>
            <a:r>
              <a:rPr lang="en-CA" sz="2800" b="1" dirty="0" smtClean="0">
                <a:solidFill>
                  <a:srgbClr val="003366"/>
                </a:solidFill>
                <a:cs typeface="Arial" panose="020B0604020202020204" pitchFamily="34" charset="0"/>
              </a:rPr>
              <a:t> </a:t>
            </a:r>
            <a:r>
              <a:rPr lang="en-CA" sz="2800" b="1" dirty="0" err="1">
                <a:solidFill>
                  <a:srgbClr val="003366"/>
                </a:solidFill>
                <a:cs typeface="Arial" panose="020B0604020202020204" pitchFamily="34" charset="0"/>
              </a:rPr>
              <a:t>descritivos</a:t>
            </a:r>
            <a:r>
              <a:rPr lang="en-CA" sz="2800" b="1" dirty="0">
                <a:solidFill>
                  <a:srgbClr val="003366"/>
                </a:solidFill>
                <a:cs typeface="Arial" panose="020B0604020202020204" pitchFamily="34" charset="0"/>
              </a:rPr>
              <a:t>, </a:t>
            </a:r>
            <a:r>
              <a:rPr lang="en-CA" sz="2800" b="1" dirty="0" err="1">
                <a:solidFill>
                  <a:srgbClr val="003366"/>
                </a:solidFill>
                <a:cs typeface="Arial" panose="020B0604020202020204" pitchFamily="34" charset="0"/>
              </a:rPr>
              <a:t>retirados</a:t>
            </a:r>
            <a:r>
              <a:rPr lang="en-CA" sz="2800" b="1" dirty="0">
                <a:solidFill>
                  <a:srgbClr val="003366"/>
                </a:solidFill>
                <a:cs typeface="Arial" panose="020B0604020202020204" pitchFamily="34" charset="0"/>
              </a:rPr>
              <a:t> de um </a:t>
            </a:r>
            <a:r>
              <a:rPr lang="en-CA" sz="2800" b="1" dirty="0" err="1">
                <a:solidFill>
                  <a:srgbClr val="003366"/>
                </a:solidFill>
                <a:cs typeface="Arial" panose="020B0604020202020204" pitchFamily="34" charset="0"/>
              </a:rPr>
              <a:t>documento</a:t>
            </a:r>
            <a:r>
              <a:rPr lang="en-CA" sz="2800" b="1" dirty="0">
                <a:solidFill>
                  <a:srgbClr val="003366"/>
                </a:solidFill>
                <a:cs typeface="Arial" panose="020B0604020202020204" pitchFamily="34" charset="0"/>
              </a:rPr>
              <a:t>, </a:t>
            </a:r>
            <a:r>
              <a:rPr lang="en-CA" sz="2800" b="1" dirty="0" err="1" smtClean="0">
                <a:solidFill>
                  <a:srgbClr val="003366"/>
                </a:solidFill>
                <a:cs typeface="Arial" panose="020B0604020202020204" pitchFamily="34" charset="0"/>
              </a:rPr>
              <a:t>que</a:t>
            </a:r>
            <a:r>
              <a:rPr lang="en-CA" sz="2800" b="1" dirty="0" smtClean="0">
                <a:solidFill>
                  <a:srgbClr val="003366"/>
                </a:solidFill>
                <a:cs typeface="Arial" panose="020B0604020202020204" pitchFamily="34" charset="0"/>
              </a:rPr>
              <a:t> permite </a:t>
            </a:r>
            <a:r>
              <a:rPr lang="en-CA" sz="2800" b="1" dirty="0" err="1" smtClean="0">
                <a:solidFill>
                  <a:srgbClr val="003366"/>
                </a:solidFill>
                <a:cs typeface="Arial" panose="020B0604020202020204" pitchFamily="34" charset="0"/>
              </a:rPr>
              <a:t>sua</a:t>
            </a:r>
            <a:r>
              <a:rPr lang="en-CA" sz="2800" b="1" dirty="0" smtClean="0">
                <a:solidFill>
                  <a:srgbClr val="003366"/>
                </a:solidFill>
                <a:cs typeface="Arial" panose="020B0604020202020204" pitchFamily="34" charset="0"/>
              </a:rPr>
              <a:t> </a:t>
            </a:r>
            <a:r>
              <a:rPr lang="en-CA" sz="2800" b="1" dirty="0" err="1" smtClean="0">
                <a:solidFill>
                  <a:srgbClr val="003366"/>
                </a:solidFill>
                <a:cs typeface="Arial" panose="020B0604020202020204" pitchFamily="34" charset="0"/>
              </a:rPr>
              <a:t>identificação</a:t>
            </a:r>
            <a:r>
              <a:rPr lang="en-CA" sz="2800" b="1" dirty="0" smtClean="0">
                <a:solidFill>
                  <a:srgbClr val="003366"/>
                </a:solidFill>
                <a:cs typeface="Arial" panose="020B0604020202020204" pitchFamily="34" charset="0"/>
              </a:rPr>
              <a:t> individual” (ABNT-NBR </a:t>
            </a:r>
            <a:r>
              <a:rPr lang="en-CA" sz="2800" b="1" dirty="0">
                <a:solidFill>
                  <a:srgbClr val="003366"/>
                </a:solidFill>
                <a:cs typeface="Arial" panose="020B0604020202020204" pitchFamily="34" charset="0"/>
              </a:rPr>
              <a:t>6023, </a:t>
            </a:r>
            <a:r>
              <a:rPr lang="en-CA" sz="2800" b="1" dirty="0" smtClean="0">
                <a:solidFill>
                  <a:srgbClr val="003366"/>
                </a:solidFill>
                <a:cs typeface="Arial" panose="020B0604020202020204" pitchFamily="34" charset="0"/>
              </a:rPr>
              <a:t>2002, p. 2).</a:t>
            </a:r>
            <a:endParaRPr lang="en-CA" sz="2800" b="1" dirty="0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z="3600" b="1" dirty="0">
                <a:solidFill>
                  <a:schemeClr val="accent6"/>
                </a:solidFill>
                <a:cs typeface="Arial Bold"/>
              </a:rPr>
              <a:t>REFERÊNCIAS</a:t>
            </a:r>
            <a:endParaRPr lang="pt-BR" sz="3600" dirty="0">
              <a:solidFill>
                <a:schemeClr val="accent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3"/>
          <p:cNvSpPr txBox="1"/>
          <p:nvPr/>
        </p:nvSpPr>
        <p:spPr>
          <a:xfrm>
            <a:off x="812801" y="1052736"/>
            <a:ext cx="7863656" cy="2180084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 marL="342900" indent="-342900">
              <a:lnSpc>
                <a:spcPts val="3400"/>
              </a:lnSpc>
              <a:buFont typeface="Arial" panose="020B0604020202020204" pitchFamily="34" charset="0"/>
              <a:buChar char="•"/>
            </a:pPr>
            <a:r>
              <a:rPr lang="en-CA" sz="2606" dirty="0" err="1" smtClean="0">
                <a:solidFill>
                  <a:srgbClr val="003366"/>
                </a:solidFill>
                <a:latin typeface="Arial"/>
                <a:cs typeface="Arial"/>
              </a:rPr>
              <a:t>Alinhadas</a:t>
            </a:r>
            <a:r>
              <a:rPr lang="en-CA" sz="2606" dirty="0" smtClean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lang="en-CA" sz="2606" dirty="0" err="1" smtClean="0">
                <a:solidFill>
                  <a:srgbClr val="003366"/>
                </a:solidFill>
                <a:latin typeface="Arial"/>
                <a:cs typeface="Arial"/>
              </a:rPr>
              <a:t>somente</a:t>
            </a:r>
            <a:r>
              <a:rPr lang="en-CA" sz="2606" dirty="0" smtClean="0">
                <a:solidFill>
                  <a:srgbClr val="003366"/>
                </a:solidFill>
                <a:latin typeface="Arial"/>
                <a:cs typeface="Arial"/>
              </a:rPr>
              <a:t> à </a:t>
            </a:r>
            <a:r>
              <a:rPr lang="en-CA" sz="2606" dirty="0" err="1" smtClean="0">
                <a:solidFill>
                  <a:srgbClr val="003366"/>
                </a:solidFill>
                <a:latin typeface="Arial"/>
                <a:cs typeface="Arial"/>
              </a:rPr>
              <a:t>margem</a:t>
            </a:r>
            <a:r>
              <a:rPr lang="en-CA" sz="2606" dirty="0" smtClean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lang="en-CA" sz="2606" dirty="0" err="1" smtClean="0">
                <a:solidFill>
                  <a:srgbClr val="003366"/>
                </a:solidFill>
                <a:latin typeface="Arial"/>
                <a:cs typeface="Arial"/>
              </a:rPr>
              <a:t>esquerda</a:t>
            </a:r>
            <a:r>
              <a:rPr lang="en-CA" sz="2606" dirty="0" smtClean="0">
                <a:solidFill>
                  <a:srgbClr val="003366"/>
                </a:solidFill>
                <a:latin typeface="Arial"/>
                <a:cs typeface="Arial"/>
              </a:rPr>
              <a:t> do </a:t>
            </a:r>
            <a:r>
              <a:rPr lang="en-CA" sz="2606" dirty="0" err="1" smtClean="0">
                <a:solidFill>
                  <a:srgbClr val="003366"/>
                </a:solidFill>
                <a:latin typeface="Arial"/>
                <a:cs typeface="Arial"/>
              </a:rPr>
              <a:t>texto</a:t>
            </a:r>
            <a:endParaRPr lang="en-CA" sz="2606" dirty="0" smtClean="0">
              <a:solidFill>
                <a:srgbClr val="003366"/>
              </a:solidFill>
              <a:latin typeface="Arial"/>
              <a:cs typeface="Arial"/>
            </a:endParaRPr>
          </a:p>
          <a:p>
            <a:pPr marL="342900" indent="-342900">
              <a:lnSpc>
                <a:spcPts val="3400"/>
              </a:lnSpc>
              <a:buFont typeface="Arial" panose="020B0604020202020204" pitchFamily="34" charset="0"/>
              <a:buChar char="•"/>
            </a:pPr>
            <a:r>
              <a:rPr lang="en-CA" sz="2604" dirty="0" err="1" smtClean="0">
                <a:solidFill>
                  <a:srgbClr val="003366"/>
                </a:solidFill>
                <a:latin typeface="Arial"/>
                <a:cs typeface="Arial"/>
              </a:rPr>
              <a:t>Destacar</a:t>
            </a:r>
            <a:r>
              <a:rPr lang="en-CA" sz="2604" dirty="0" smtClean="0">
                <a:solidFill>
                  <a:srgbClr val="003366"/>
                </a:solidFill>
                <a:latin typeface="Arial"/>
                <a:cs typeface="Arial"/>
              </a:rPr>
              <a:t> o </a:t>
            </a:r>
            <a:r>
              <a:rPr lang="en-CA" sz="2604" dirty="0" err="1" smtClean="0">
                <a:solidFill>
                  <a:srgbClr val="003366"/>
                </a:solidFill>
                <a:latin typeface="Arial"/>
                <a:cs typeface="Arial"/>
              </a:rPr>
              <a:t>título</a:t>
            </a:r>
            <a:r>
              <a:rPr lang="en-CA" sz="2604" dirty="0" smtClean="0">
                <a:solidFill>
                  <a:srgbClr val="003366"/>
                </a:solidFill>
                <a:latin typeface="Arial"/>
                <a:cs typeface="Arial"/>
              </a:rPr>
              <a:t> do </a:t>
            </a:r>
            <a:r>
              <a:rPr lang="en-CA" sz="2604" dirty="0" err="1" smtClean="0">
                <a:solidFill>
                  <a:srgbClr val="003366"/>
                </a:solidFill>
                <a:latin typeface="Arial"/>
                <a:cs typeface="Arial"/>
              </a:rPr>
              <a:t>documento</a:t>
            </a:r>
            <a:r>
              <a:rPr lang="en-CA" sz="2604" dirty="0" smtClean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lang="en-CA" sz="2604" dirty="0" err="1" smtClean="0">
                <a:solidFill>
                  <a:srgbClr val="003366"/>
                </a:solidFill>
                <a:latin typeface="Arial"/>
                <a:cs typeface="Arial"/>
              </a:rPr>
              <a:t>citado</a:t>
            </a:r>
            <a:r>
              <a:rPr lang="en-CA" sz="2604" dirty="0" smtClean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lang="en-CA" sz="2604" dirty="0" err="1" smtClean="0">
                <a:solidFill>
                  <a:srgbClr val="003366"/>
                </a:solidFill>
                <a:latin typeface="Arial"/>
                <a:cs typeface="Arial"/>
              </a:rPr>
              <a:t>através</a:t>
            </a:r>
            <a:r>
              <a:rPr lang="en-CA" sz="2604" dirty="0" smtClean="0">
                <a:solidFill>
                  <a:srgbClr val="003366"/>
                </a:solidFill>
                <a:latin typeface="Arial"/>
                <a:cs typeface="Arial"/>
              </a:rPr>
              <a:t> de </a:t>
            </a:r>
            <a:r>
              <a:rPr lang="en-CA" sz="2604" dirty="0" err="1" smtClean="0">
                <a:solidFill>
                  <a:srgbClr val="003366"/>
                </a:solidFill>
                <a:latin typeface="Arial"/>
                <a:cs typeface="Arial"/>
              </a:rPr>
              <a:t>recurso</a:t>
            </a:r>
            <a:r>
              <a:rPr lang="en-CA" sz="2604" dirty="0" smtClean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lang="en-CA" sz="2604" dirty="0" err="1" smtClean="0">
                <a:solidFill>
                  <a:srgbClr val="003366"/>
                </a:solidFill>
                <a:latin typeface="Arial"/>
                <a:cs typeface="Arial"/>
              </a:rPr>
              <a:t>tipográfico</a:t>
            </a:r>
            <a:r>
              <a:rPr lang="en-CA" sz="2604" dirty="0" smtClean="0">
                <a:solidFill>
                  <a:srgbClr val="003366"/>
                </a:solidFill>
                <a:latin typeface="Arial"/>
                <a:cs typeface="Arial"/>
              </a:rPr>
              <a:t> (</a:t>
            </a:r>
            <a:r>
              <a:rPr lang="en-CA" sz="2604" dirty="0" err="1" smtClean="0">
                <a:solidFill>
                  <a:srgbClr val="003366"/>
                </a:solidFill>
                <a:latin typeface="Arial"/>
                <a:cs typeface="Arial"/>
              </a:rPr>
              <a:t>negrito</a:t>
            </a:r>
            <a:r>
              <a:rPr lang="en-CA" sz="2604" dirty="0" smtClean="0">
                <a:solidFill>
                  <a:srgbClr val="003366"/>
                </a:solidFill>
                <a:latin typeface="Arial"/>
                <a:cs typeface="Arial"/>
              </a:rPr>
              <a:t>, </a:t>
            </a:r>
            <a:r>
              <a:rPr lang="en-CA" sz="2604" dirty="0" err="1" smtClean="0">
                <a:solidFill>
                  <a:srgbClr val="003366"/>
                </a:solidFill>
                <a:latin typeface="Arial"/>
                <a:cs typeface="Arial"/>
              </a:rPr>
              <a:t>grifo</a:t>
            </a:r>
            <a:r>
              <a:rPr lang="en-CA" sz="2604" dirty="0" smtClean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lang="en-CA" sz="2604" dirty="0" err="1" smtClean="0">
                <a:solidFill>
                  <a:srgbClr val="003366"/>
                </a:solidFill>
                <a:latin typeface="Arial"/>
                <a:cs typeface="Arial"/>
              </a:rPr>
              <a:t>ou</a:t>
            </a:r>
            <a:r>
              <a:rPr lang="en-CA" sz="2604" dirty="0" smtClean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lang="en-CA" sz="2604" dirty="0" err="1" smtClean="0">
                <a:solidFill>
                  <a:srgbClr val="003366"/>
                </a:solidFill>
                <a:latin typeface="Arial"/>
                <a:cs typeface="Arial"/>
              </a:rPr>
              <a:t>itálico</a:t>
            </a:r>
            <a:r>
              <a:rPr lang="en-CA" sz="2604" dirty="0" smtClean="0">
                <a:solidFill>
                  <a:srgbClr val="003366"/>
                </a:solidFill>
                <a:latin typeface="Arial"/>
                <a:cs typeface="Arial"/>
              </a:rPr>
              <a:t>), </a:t>
            </a:r>
            <a:r>
              <a:rPr lang="en-CA" sz="2606" dirty="0" err="1">
                <a:solidFill>
                  <a:srgbClr val="003366"/>
                </a:solidFill>
                <a:latin typeface="Arial"/>
                <a:cs typeface="Arial"/>
              </a:rPr>
              <a:t>que</a:t>
            </a:r>
            <a:r>
              <a:rPr lang="en-CA" sz="2606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lang="en-CA" sz="2606" dirty="0" err="1">
                <a:solidFill>
                  <a:srgbClr val="003366"/>
                </a:solidFill>
                <a:latin typeface="Arial"/>
                <a:cs typeface="Arial"/>
              </a:rPr>
              <a:t>deve</a:t>
            </a:r>
            <a:r>
              <a:rPr lang="en-CA" sz="2606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lang="en-CA" sz="2606" dirty="0" err="1">
                <a:solidFill>
                  <a:srgbClr val="003366"/>
                </a:solidFill>
                <a:latin typeface="Arial"/>
                <a:cs typeface="Arial"/>
              </a:rPr>
              <a:t>ser</a:t>
            </a:r>
            <a:r>
              <a:rPr lang="en-CA" sz="2606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lang="en-CA" sz="2606" dirty="0" err="1">
                <a:solidFill>
                  <a:srgbClr val="003366"/>
                </a:solidFill>
                <a:latin typeface="Arial"/>
                <a:cs typeface="Arial"/>
              </a:rPr>
              <a:t>uniforme</a:t>
            </a:r>
            <a:r>
              <a:rPr lang="en-CA" sz="2606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lang="en-CA" sz="2606" dirty="0" err="1">
                <a:solidFill>
                  <a:srgbClr val="003366"/>
                </a:solidFill>
                <a:latin typeface="Arial"/>
                <a:cs typeface="Arial"/>
              </a:rPr>
              <a:t>em</a:t>
            </a:r>
            <a:r>
              <a:rPr lang="en-CA" sz="2606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lang="en-CA" sz="2606" dirty="0" err="1">
                <a:solidFill>
                  <a:srgbClr val="003366"/>
                </a:solidFill>
                <a:latin typeface="Arial"/>
                <a:cs typeface="Arial"/>
              </a:rPr>
              <a:t>todas</a:t>
            </a:r>
            <a:r>
              <a:rPr lang="en-CA" sz="2606" dirty="0">
                <a:solidFill>
                  <a:srgbClr val="003366"/>
                </a:solidFill>
                <a:latin typeface="Arial"/>
                <a:cs typeface="Arial"/>
              </a:rPr>
              <a:t> as </a:t>
            </a:r>
            <a:r>
              <a:rPr lang="en-CA" sz="2606" dirty="0" err="1" smtClean="0">
                <a:solidFill>
                  <a:srgbClr val="003366"/>
                </a:solidFill>
                <a:latin typeface="Arial"/>
                <a:cs typeface="Arial"/>
              </a:rPr>
              <a:t>referências</a:t>
            </a:r>
            <a:r>
              <a:rPr lang="en-CA" sz="2606" dirty="0" smtClean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lang="en-CA" sz="2604" dirty="0" smtClean="0">
                <a:solidFill>
                  <a:srgbClr val="003366"/>
                </a:solidFill>
                <a:latin typeface="Arial"/>
                <a:cs typeface="Arial"/>
              </a:rPr>
              <a:t>de </a:t>
            </a:r>
            <a:r>
              <a:rPr lang="en-CA" sz="2604" dirty="0">
                <a:solidFill>
                  <a:srgbClr val="003366"/>
                </a:solidFill>
                <a:latin typeface="Arial"/>
                <a:cs typeface="Arial"/>
              </a:rPr>
              <a:t>um </a:t>
            </a:r>
            <a:r>
              <a:rPr lang="en-CA" sz="2604" dirty="0" err="1">
                <a:solidFill>
                  <a:srgbClr val="003366"/>
                </a:solidFill>
                <a:latin typeface="Arial"/>
                <a:cs typeface="Arial"/>
              </a:rPr>
              <a:t>mesmo</a:t>
            </a:r>
            <a:r>
              <a:rPr lang="en-CA" sz="2604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lang="en-CA" sz="2604" dirty="0" err="1">
                <a:solidFill>
                  <a:srgbClr val="003366"/>
                </a:solidFill>
                <a:latin typeface="Arial"/>
                <a:cs typeface="Arial"/>
              </a:rPr>
              <a:t>documento</a:t>
            </a:r>
            <a:r>
              <a:rPr lang="en-CA" sz="2604" dirty="0" smtClean="0">
                <a:solidFill>
                  <a:srgbClr val="003366"/>
                </a:solidFill>
                <a:latin typeface="Arial"/>
                <a:cs typeface="Arial"/>
              </a:rPr>
              <a:t>.</a:t>
            </a:r>
            <a:endParaRPr lang="en-CA" sz="2604" dirty="0">
              <a:solidFill>
                <a:srgbClr val="000000"/>
              </a:solidFill>
            </a:endParaRPr>
          </a:p>
        </p:txBody>
      </p:sp>
      <p:sp>
        <p:nvSpPr>
          <p:cNvPr id="6" name="TextBox 6"/>
          <p:cNvSpPr txBox="1"/>
          <p:nvPr/>
        </p:nvSpPr>
        <p:spPr>
          <a:xfrm>
            <a:off x="766535" y="3396959"/>
            <a:ext cx="1108509" cy="359073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760"/>
              </a:lnSpc>
            </a:pPr>
            <a:r>
              <a:rPr lang="en-CA" sz="2800" b="1" dirty="0" err="1" smtClean="0">
                <a:solidFill>
                  <a:srgbClr val="33CCCC"/>
                </a:solidFill>
                <a:cs typeface="Arial"/>
              </a:rPr>
              <a:t>Correto</a:t>
            </a:r>
            <a:endParaRPr lang="en-CA" sz="2800" b="1" dirty="0" smtClean="0">
              <a:solidFill>
                <a:srgbClr val="33CCCC"/>
              </a:solidFill>
              <a:cs typeface="Arial"/>
            </a:endParaRPr>
          </a:p>
        </p:txBody>
      </p:sp>
      <p:sp>
        <p:nvSpPr>
          <p:cNvPr id="7" name="TextBox 7"/>
          <p:cNvSpPr txBox="1"/>
          <p:nvPr/>
        </p:nvSpPr>
        <p:spPr>
          <a:xfrm>
            <a:off x="4743624" y="3396959"/>
            <a:ext cx="1352165" cy="359073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760"/>
              </a:lnSpc>
            </a:pPr>
            <a:r>
              <a:rPr lang="en-CA" sz="2800" b="1" dirty="0" err="1" smtClean="0">
                <a:solidFill>
                  <a:srgbClr val="33CCCC"/>
                </a:solidFill>
                <a:cs typeface="Arial"/>
              </a:rPr>
              <a:t>Incorreto</a:t>
            </a:r>
            <a:endParaRPr lang="en-CA" sz="2800" dirty="0" smtClean="0">
              <a:solidFill>
                <a:srgbClr val="33CCCC"/>
              </a:solidFill>
              <a:cs typeface="Arial"/>
            </a:endParaRPr>
          </a:p>
        </p:txBody>
      </p:sp>
      <p:sp>
        <p:nvSpPr>
          <p:cNvPr id="8" name="TextBox 8"/>
          <p:cNvSpPr txBox="1"/>
          <p:nvPr/>
        </p:nvSpPr>
        <p:spPr>
          <a:xfrm>
            <a:off x="766535" y="3828759"/>
            <a:ext cx="3197350" cy="303801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300"/>
              </a:lnSpc>
            </a:pPr>
            <a:r>
              <a:rPr lang="en-CA" sz="2800" b="1" dirty="0" smtClean="0">
                <a:solidFill>
                  <a:schemeClr val="accent6"/>
                </a:solidFill>
                <a:cs typeface="Arial Bold"/>
              </a:rPr>
              <a:t>O </a:t>
            </a:r>
            <a:r>
              <a:rPr lang="en-CA" sz="2800" b="1" dirty="0" err="1" smtClean="0">
                <a:solidFill>
                  <a:schemeClr val="accent6"/>
                </a:solidFill>
                <a:cs typeface="Arial Bold"/>
              </a:rPr>
              <a:t>crepúsculo</a:t>
            </a:r>
            <a:r>
              <a:rPr lang="en-CA" sz="2800" b="1" dirty="0" smtClean="0">
                <a:solidFill>
                  <a:schemeClr val="accent6"/>
                </a:solidFill>
                <a:cs typeface="Arial Bold"/>
              </a:rPr>
              <a:t> do </a:t>
            </a:r>
            <a:r>
              <a:rPr lang="en-CA" sz="2800" b="1" dirty="0" err="1" smtClean="0">
                <a:solidFill>
                  <a:schemeClr val="accent6"/>
                </a:solidFill>
                <a:cs typeface="Arial Bold"/>
              </a:rPr>
              <a:t>mito</a:t>
            </a:r>
            <a:endParaRPr lang="en-CA" sz="2800" b="1" dirty="0" smtClean="0">
              <a:solidFill>
                <a:schemeClr val="accent6"/>
              </a:solidFill>
              <a:cs typeface="Arial Bold"/>
            </a:endParaRPr>
          </a:p>
        </p:txBody>
      </p:sp>
      <p:sp>
        <p:nvSpPr>
          <p:cNvPr id="9" name="TextBox 9"/>
          <p:cNvSpPr txBox="1"/>
          <p:nvPr/>
        </p:nvSpPr>
        <p:spPr>
          <a:xfrm>
            <a:off x="4769024" y="3828759"/>
            <a:ext cx="3197350" cy="303801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300"/>
              </a:lnSpc>
            </a:pPr>
            <a:r>
              <a:rPr lang="en-CA" sz="2800" b="1" dirty="0" smtClean="0">
                <a:solidFill>
                  <a:srgbClr val="003366"/>
                </a:solidFill>
                <a:cs typeface="Arial Bold"/>
              </a:rPr>
              <a:t>O </a:t>
            </a:r>
            <a:r>
              <a:rPr lang="en-CA" sz="2800" b="1" dirty="0" err="1" smtClean="0">
                <a:solidFill>
                  <a:srgbClr val="003366"/>
                </a:solidFill>
                <a:cs typeface="Arial Bold"/>
              </a:rPr>
              <a:t>crepúsculo</a:t>
            </a:r>
            <a:r>
              <a:rPr lang="en-CA" sz="2800" b="1" dirty="0" smtClean="0">
                <a:solidFill>
                  <a:srgbClr val="003366"/>
                </a:solidFill>
                <a:cs typeface="Arial Bold"/>
              </a:rPr>
              <a:t> do </a:t>
            </a:r>
            <a:r>
              <a:rPr lang="en-CA" sz="2800" b="1" dirty="0" err="1" smtClean="0">
                <a:solidFill>
                  <a:srgbClr val="003366"/>
                </a:solidFill>
                <a:cs typeface="Arial Bold"/>
              </a:rPr>
              <a:t>mito</a:t>
            </a:r>
            <a:endParaRPr lang="en-CA" sz="2800" b="1" dirty="0" smtClean="0">
              <a:solidFill>
                <a:srgbClr val="003366"/>
              </a:solidFill>
              <a:cs typeface="Arial Bold"/>
            </a:endParaRPr>
          </a:p>
        </p:txBody>
      </p:sp>
      <p:sp>
        <p:nvSpPr>
          <p:cNvPr id="10" name="TextBox 10"/>
          <p:cNvSpPr txBox="1"/>
          <p:nvPr/>
        </p:nvSpPr>
        <p:spPr>
          <a:xfrm>
            <a:off x="766535" y="4197059"/>
            <a:ext cx="1251946" cy="303801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300"/>
              </a:lnSpc>
            </a:pPr>
            <a:r>
              <a:rPr lang="en-CA" sz="2800" b="1" dirty="0" err="1" smtClean="0">
                <a:solidFill>
                  <a:schemeClr val="accent6"/>
                </a:solidFill>
                <a:cs typeface="Arial Bold"/>
              </a:rPr>
              <a:t>Didática</a:t>
            </a:r>
            <a:endParaRPr lang="en-CA" sz="2800" b="1" dirty="0" smtClean="0">
              <a:solidFill>
                <a:schemeClr val="accent6"/>
              </a:solidFill>
              <a:cs typeface="Arial Bold"/>
            </a:endParaRPr>
          </a:p>
        </p:txBody>
      </p:sp>
      <p:sp>
        <p:nvSpPr>
          <p:cNvPr id="11" name="TextBox 11"/>
          <p:cNvSpPr txBox="1"/>
          <p:nvPr/>
        </p:nvSpPr>
        <p:spPr>
          <a:xfrm>
            <a:off x="4769024" y="4197059"/>
            <a:ext cx="1245534" cy="303801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300"/>
              </a:lnSpc>
            </a:pPr>
            <a:r>
              <a:rPr lang="en-CA" sz="2800" u="sng" dirty="0" err="1" smtClean="0">
                <a:solidFill>
                  <a:srgbClr val="003366"/>
                </a:solidFill>
                <a:cs typeface="Arial Italic"/>
              </a:rPr>
              <a:t>Didática</a:t>
            </a:r>
            <a:endParaRPr lang="en-CA" sz="2800" u="sng" dirty="0" smtClean="0">
              <a:solidFill>
                <a:srgbClr val="003366"/>
              </a:solidFill>
              <a:cs typeface="Arial Italic"/>
            </a:endParaRPr>
          </a:p>
        </p:txBody>
      </p:sp>
      <p:sp>
        <p:nvSpPr>
          <p:cNvPr id="12" name="TextBox 12"/>
          <p:cNvSpPr txBox="1"/>
          <p:nvPr/>
        </p:nvSpPr>
        <p:spPr>
          <a:xfrm>
            <a:off x="766535" y="4565359"/>
            <a:ext cx="3805465" cy="303801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300"/>
              </a:lnSpc>
            </a:pPr>
            <a:r>
              <a:rPr lang="en-CA" sz="2800" b="1" dirty="0" smtClean="0">
                <a:solidFill>
                  <a:schemeClr val="accent6"/>
                </a:solidFill>
                <a:cs typeface="Arial Bold"/>
              </a:rPr>
              <a:t>O negro no </a:t>
            </a:r>
            <a:r>
              <a:rPr lang="en-CA" sz="2800" b="1" dirty="0" err="1" smtClean="0">
                <a:solidFill>
                  <a:schemeClr val="accent6"/>
                </a:solidFill>
                <a:cs typeface="Arial Bold"/>
              </a:rPr>
              <a:t>Brasil</a:t>
            </a:r>
            <a:r>
              <a:rPr lang="en-CA" sz="2800" b="1" dirty="0" smtClean="0">
                <a:solidFill>
                  <a:schemeClr val="accent6"/>
                </a:solidFill>
                <a:cs typeface="Arial Bold"/>
              </a:rPr>
              <a:t> de </a:t>
            </a:r>
            <a:r>
              <a:rPr lang="en-CA" sz="2800" b="1" dirty="0" err="1" smtClean="0">
                <a:solidFill>
                  <a:schemeClr val="accent6"/>
                </a:solidFill>
                <a:cs typeface="Arial Bold"/>
              </a:rPr>
              <a:t>hoje</a:t>
            </a:r>
            <a:endParaRPr lang="en-CA" sz="2800" b="1" dirty="0" smtClean="0">
              <a:solidFill>
                <a:schemeClr val="accent6"/>
              </a:solidFill>
              <a:cs typeface="Arial Bold"/>
            </a:endParaRPr>
          </a:p>
        </p:txBody>
      </p:sp>
      <p:sp>
        <p:nvSpPr>
          <p:cNvPr id="13" name="TextBox 13"/>
          <p:cNvSpPr txBox="1"/>
          <p:nvPr/>
        </p:nvSpPr>
        <p:spPr>
          <a:xfrm>
            <a:off x="4769024" y="4565359"/>
            <a:ext cx="3797450" cy="303801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300"/>
              </a:lnSpc>
            </a:pPr>
            <a:r>
              <a:rPr lang="en-CA" sz="2800" i="1" dirty="0" smtClean="0">
                <a:solidFill>
                  <a:srgbClr val="003366"/>
                </a:solidFill>
                <a:cs typeface="Arial"/>
              </a:rPr>
              <a:t>O negro no </a:t>
            </a:r>
            <a:r>
              <a:rPr lang="en-CA" sz="2800" i="1" dirty="0" err="1" smtClean="0">
                <a:solidFill>
                  <a:srgbClr val="003366"/>
                </a:solidFill>
                <a:cs typeface="Arial"/>
              </a:rPr>
              <a:t>Brasil</a:t>
            </a:r>
            <a:r>
              <a:rPr lang="en-CA" sz="2800" i="1" dirty="0" smtClean="0">
                <a:solidFill>
                  <a:srgbClr val="003366"/>
                </a:solidFill>
                <a:cs typeface="Arial"/>
              </a:rPr>
              <a:t> de </a:t>
            </a:r>
            <a:r>
              <a:rPr lang="en-CA" sz="2800" i="1" dirty="0" err="1" smtClean="0">
                <a:solidFill>
                  <a:srgbClr val="003366"/>
                </a:solidFill>
                <a:cs typeface="Arial"/>
              </a:rPr>
              <a:t>hoje</a:t>
            </a:r>
            <a:endParaRPr lang="en-CA" sz="2800" i="1" dirty="0" smtClean="0">
              <a:solidFill>
                <a:srgbClr val="003366"/>
              </a:solidFill>
              <a:cs typeface="Arial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ts val="4140"/>
              </a:lnSpc>
            </a:pPr>
            <a:r>
              <a:rPr lang="en-CA" sz="3600" b="1" dirty="0" err="1">
                <a:solidFill>
                  <a:schemeClr val="accent6"/>
                </a:solidFill>
                <a:cs typeface="Arial Bold"/>
              </a:rPr>
              <a:t>Regras</a:t>
            </a:r>
            <a:r>
              <a:rPr lang="en-CA" sz="3600" b="1" dirty="0">
                <a:solidFill>
                  <a:schemeClr val="accent6"/>
                </a:solidFill>
                <a:cs typeface="Arial Bold"/>
              </a:rPr>
              <a:t> </a:t>
            </a:r>
            <a:r>
              <a:rPr lang="en-CA" sz="3600" b="1" dirty="0" err="1">
                <a:solidFill>
                  <a:schemeClr val="accent6"/>
                </a:solidFill>
                <a:cs typeface="Arial Bold"/>
              </a:rPr>
              <a:t>gerais</a:t>
            </a:r>
            <a:r>
              <a:rPr lang="en-CA" sz="3600" b="1" dirty="0">
                <a:solidFill>
                  <a:schemeClr val="accent6"/>
                </a:solidFill>
                <a:cs typeface="Arial Bold"/>
              </a:rPr>
              <a:t> de </a:t>
            </a:r>
            <a:r>
              <a:rPr lang="en-CA" sz="3600" b="1" dirty="0" err="1">
                <a:solidFill>
                  <a:schemeClr val="accent6"/>
                </a:solidFill>
                <a:cs typeface="Arial Bold"/>
              </a:rPr>
              <a:t>apresentação</a:t>
            </a:r>
            <a:endParaRPr lang="en-CA" sz="3600" b="1" dirty="0">
              <a:solidFill>
                <a:schemeClr val="accent6"/>
              </a:solidFill>
              <a:cs typeface="Arial Bold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4"/>
          <p:cNvSpPr txBox="1"/>
          <p:nvPr/>
        </p:nvSpPr>
        <p:spPr>
          <a:xfrm>
            <a:off x="827584" y="1124744"/>
            <a:ext cx="4752528" cy="3016210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CA" sz="2800" b="1" dirty="0" err="1">
                <a:solidFill>
                  <a:srgbClr val="003366"/>
                </a:solidFill>
                <a:cs typeface="Arial Bold"/>
              </a:rPr>
              <a:t>Livros</a:t>
            </a:r>
            <a:r>
              <a:rPr lang="en-CA" sz="2800" b="1" dirty="0">
                <a:solidFill>
                  <a:srgbClr val="003366"/>
                </a:solidFill>
                <a:cs typeface="Arial Bold"/>
              </a:rPr>
              <a:t>/</a:t>
            </a:r>
            <a:r>
              <a:rPr lang="en-CA" sz="2800" b="1" dirty="0" err="1">
                <a:solidFill>
                  <a:srgbClr val="003366"/>
                </a:solidFill>
                <a:cs typeface="Arial Bold"/>
              </a:rPr>
              <a:t>monografias</a:t>
            </a:r>
            <a:r>
              <a:rPr lang="en-CA" sz="2800" b="1" dirty="0" smtClean="0">
                <a:solidFill>
                  <a:srgbClr val="003366"/>
                </a:solidFill>
                <a:cs typeface="Arial Bold"/>
              </a:rPr>
              <a:t>   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CA" sz="2800" b="1" dirty="0" err="1" smtClean="0">
                <a:solidFill>
                  <a:srgbClr val="003366"/>
                </a:solidFill>
                <a:cs typeface="Arial Bold"/>
              </a:rPr>
              <a:t>Partes</a:t>
            </a:r>
            <a:r>
              <a:rPr lang="en-CA" sz="2800" b="1" dirty="0" smtClean="0">
                <a:solidFill>
                  <a:srgbClr val="003366"/>
                </a:solidFill>
                <a:cs typeface="Arial Bold"/>
              </a:rPr>
              <a:t> de </a:t>
            </a:r>
            <a:r>
              <a:rPr lang="en-CA" sz="2800" b="1" dirty="0" err="1" smtClean="0">
                <a:solidFill>
                  <a:srgbClr val="003366"/>
                </a:solidFill>
                <a:cs typeface="Arial Bold"/>
              </a:rPr>
              <a:t>monografia</a:t>
            </a:r>
            <a:r>
              <a:rPr lang="en-CA" sz="2800" b="1" dirty="0" smtClean="0">
                <a:solidFill>
                  <a:srgbClr val="003366"/>
                </a:solidFill>
                <a:cs typeface="Arial Bold"/>
              </a:rPr>
              <a:t>/</a:t>
            </a:r>
            <a:r>
              <a:rPr lang="en-CA" sz="2800" b="1" dirty="0" err="1" smtClean="0">
                <a:solidFill>
                  <a:srgbClr val="003366"/>
                </a:solidFill>
                <a:cs typeface="Arial Bold"/>
              </a:rPr>
              <a:t>livro</a:t>
            </a:r>
            <a:endParaRPr lang="en-CA" sz="2800" b="1" dirty="0" smtClean="0">
              <a:solidFill>
                <a:srgbClr val="003366"/>
              </a:solidFill>
              <a:cs typeface="Arial Bold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CA" sz="2800" b="1" dirty="0" err="1" smtClean="0">
                <a:solidFill>
                  <a:srgbClr val="003366"/>
                </a:solidFill>
                <a:cs typeface="Arial Bold"/>
              </a:rPr>
              <a:t>Periódicos</a:t>
            </a:r>
            <a:r>
              <a:rPr lang="en-CA" sz="2800" b="1" dirty="0" smtClean="0">
                <a:solidFill>
                  <a:srgbClr val="003366"/>
                </a:solidFill>
                <a:cs typeface="Arial Bold"/>
              </a:rPr>
              <a:t>/</a:t>
            </a:r>
            <a:r>
              <a:rPr lang="en-CA" sz="2800" b="1" dirty="0" err="1" smtClean="0">
                <a:solidFill>
                  <a:srgbClr val="003366"/>
                </a:solidFill>
                <a:cs typeface="Arial Bold"/>
              </a:rPr>
              <a:t>revistas</a:t>
            </a:r>
            <a:endParaRPr lang="en-CA" sz="2800" b="1" dirty="0" smtClean="0">
              <a:solidFill>
                <a:srgbClr val="003366"/>
              </a:solidFill>
              <a:cs typeface="Arial Bold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CA" sz="2800" b="1" dirty="0" err="1" smtClean="0">
                <a:solidFill>
                  <a:srgbClr val="003366"/>
                </a:solidFill>
                <a:cs typeface="Arial Bold"/>
              </a:rPr>
              <a:t>Partes</a:t>
            </a:r>
            <a:r>
              <a:rPr lang="en-CA" sz="2800" b="1" dirty="0" smtClean="0">
                <a:solidFill>
                  <a:srgbClr val="003366"/>
                </a:solidFill>
                <a:cs typeface="Arial Bold"/>
              </a:rPr>
              <a:t> de </a:t>
            </a:r>
            <a:r>
              <a:rPr lang="en-CA" sz="2800" b="1" dirty="0" err="1" smtClean="0">
                <a:solidFill>
                  <a:srgbClr val="003366"/>
                </a:solidFill>
                <a:cs typeface="Arial Bold"/>
              </a:rPr>
              <a:t>periódico</a:t>
            </a:r>
            <a:r>
              <a:rPr lang="en-CA" sz="2800" b="1" dirty="0" smtClean="0">
                <a:solidFill>
                  <a:srgbClr val="003366"/>
                </a:solidFill>
                <a:cs typeface="Arial Bold"/>
              </a:rPr>
              <a:t>/</a:t>
            </a:r>
            <a:r>
              <a:rPr lang="en-CA" sz="2800" b="1" dirty="0" err="1" smtClean="0">
                <a:solidFill>
                  <a:srgbClr val="003366"/>
                </a:solidFill>
                <a:cs typeface="Arial Bold"/>
              </a:rPr>
              <a:t>revista</a:t>
            </a:r>
            <a:endParaRPr lang="en-CA" sz="2800" b="1" dirty="0" smtClean="0">
              <a:solidFill>
                <a:srgbClr val="003366"/>
              </a:solidFill>
              <a:cs typeface="Arial Bold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CA" sz="2800" b="1" dirty="0" err="1" smtClean="0">
                <a:solidFill>
                  <a:srgbClr val="003366"/>
                </a:solidFill>
                <a:cs typeface="Arial Bold"/>
              </a:rPr>
              <a:t>Teses</a:t>
            </a:r>
            <a:r>
              <a:rPr lang="en-CA" sz="2800" b="1" dirty="0" smtClean="0">
                <a:solidFill>
                  <a:srgbClr val="003366"/>
                </a:solidFill>
                <a:cs typeface="Arial Bold"/>
              </a:rPr>
              <a:t>/</a:t>
            </a:r>
            <a:r>
              <a:rPr lang="en-CA" sz="2800" b="1" dirty="0" err="1" smtClean="0">
                <a:solidFill>
                  <a:srgbClr val="003366"/>
                </a:solidFill>
                <a:cs typeface="Arial Bold"/>
              </a:rPr>
              <a:t>dissertações</a:t>
            </a:r>
            <a:r>
              <a:rPr lang="en-CA" sz="2800" b="1" dirty="0" smtClean="0">
                <a:solidFill>
                  <a:srgbClr val="003366"/>
                </a:solidFill>
                <a:cs typeface="Arial Bold"/>
              </a:rPr>
              <a:t>/TCC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CA" sz="2800" b="1" dirty="0" err="1" smtClean="0">
                <a:solidFill>
                  <a:srgbClr val="003366"/>
                </a:solidFill>
                <a:cs typeface="Arial Bold"/>
              </a:rPr>
              <a:t>Eventos</a:t>
            </a:r>
            <a:r>
              <a:rPr lang="en-CA" sz="2800" b="1" dirty="0" smtClean="0">
                <a:solidFill>
                  <a:srgbClr val="003366"/>
                </a:solidFill>
                <a:cs typeface="Arial Bold"/>
              </a:rPr>
              <a:t> (parte e </a:t>
            </a:r>
            <a:r>
              <a:rPr lang="en-CA" sz="2800" b="1" dirty="0" err="1" smtClean="0">
                <a:solidFill>
                  <a:srgbClr val="003366"/>
                </a:solidFill>
                <a:cs typeface="Arial Bold"/>
              </a:rPr>
              <a:t>todo</a:t>
            </a:r>
            <a:r>
              <a:rPr lang="en-CA" sz="2800" b="1" dirty="0" smtClean="0">
                <a:solidFill>
                  <a:srgbClr val="003366"/>
                </a:solidFill>
                <a:cs typeface="Arial Bold"/>
              </a:rPr>
              <a:t>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CA" sz="2800" b="1" dirty="0" err="1" smtClean="0">
                <a:solidFill>
                  <a:srgbClr val="003366"/>
                </a:solidFill>
                <a:cs typeface="Arial Bold"/>
              </a:rPr>
              <a:t>Documentos</a:t>
            </a:r>
            <a:r>
              <a:rPr lang="en-CA" sz="2800" b="1" dirty="0" smtClean="0">
                <a:solidFill>
                  <a:srgbClr val="003366"/>
                </a:solidFill>
                <a:cs typeface="Arial Bold"/>
              </a:rPr>
              <a:t> </a:t>
            </a:r>
            <a:r>
              <a:rPr lang="en-CA" sz="2800" b="1" dirty="0" err="1" smtClean="0">
                <a:solidFill>
                  <a:srgbClr val="003366"/>
                </a:solidFill>
                <a:cs typeface="Arial Bold"/>
              </a:rPr>
              <a:t>eletrônicos</a:t>
            </a:r>
            <a:endParaRPr lang="en-CA" sz="2800" b="1" dirty="0" smtClean="0">
              <a:solidFill>
                <a:srgbClr val="003366"/>
              </a:solidFill>
              <a:cs typeface="Arial Bold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ts val="4140"/>
              </a:lnSpc>
            </a:pPr>
            <a:r>
              <a:rPr lang="en-CA" sz="3600" b="1" dirty="0" smtClean="0">
                <a:solidFill>
                  <a:schemeClr val="accent6"/>
                </a:solidFill>
                <a:cs typeface="Arial Bold"/>
              </a:rPr>
              <a:t>EXEMPLOS </a:t>
            </a:r>
            <a:r>
              <a:rPr lang="en-CA" sz="3600" b="1" dirty="0">
                <a:solidFill>
                  <a:schemeClr val="accent6"/>
                </a:solidFill>
                <a:cs typeface="Arial Bold"/>
              </a:rPr>
              <a:t>DE REFERÊNCIAS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3"/>
          <p:cNvSpPr txBox="1"/>
          <p:nvPr/>
        </p:nvSpPr>
        <p:spPr>
          <a:xfrm>
            <a:off x="3158925" y="1576357"/>
            <a:ext cx="2145780" cy="359073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760"/>
              </a:lnSpc>
            </a:pPr>
            <a:r>
              <a:rPr lang="en-CA" sz="2800" b="1" dirty="0" smtClean="0">
                <a:solidFill>
                  <a:schemeClr val="accent2">
                    <a:lumMod val="75000"/>
                  </a:schemeClr>
                </a:solidFill>
                <a:cs typeface="Arial"/>
              </a:rPr>
              <a:t>Com um </a:t>
            </a:r>
            <a:r>
              <a:rPr lang="en-CA" sz="2800" b="1" dirty="0" err="1" smtClean="0">
                <a:solidFill>
                  <a:schemeClr val="accent2">
                    <a:lumMod val="75000"/>
                  </a:schemeClr>
                </a:solidFill>
                <a:cs typeface="Arial"/>
              </a:rPr>
              <a:t>autor</a:t>
            </a:r>
            <a:endParaRPr lang="en-CA" sz="2800" b="1" dirty="0" smtClean="0">
              <a:solidFill>
                <a:schemeClr val="accent2">
                  <a:lumMod val="75000"/>
                </a:schemeClr>
              </a:solidFill>
              <a:cs typeface="Arial"/>
            </a:endParaRPr>
          </a:p>
        </p:txBody>
      </p:sp>
      <p:sp>
        <p:nvSpPr>
          <p:cNvPr id="4" name="TextBox 4"/>
          <p:cNvSpPr txBox="1"/>
          <p:nvPr/>
        </p:nvSpPr>
        <p:spPr>
          <a:xfrm>
            <a:off x="611560" y="2042071"/>
            <a:ext cx="7218130" cy="666849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600"/>
              </a:lnSpc>
            </a:pPr>
            <a:r>
              <a:rPr lang="en-CA" sz="2800" dirty="0" smtClean="0">
                <a:solidFill>
                  <a:schemeClr val="accent4">
                    <a:lumMod val="50000"/>
                  </a:schemeClr>
                </a:solidFill>
                <a:cs typeface="Arial"/>
              </a:rPr>
              <a:t>CHÂTEAU, J.</a:t>
            </a:r>
            <a:r>
              <a:rPr lang="en-CA" sz="2800" dirty="0" smtClean="0">
                <a:solidFill>
                  <a:schemeClr val="accent4">
                    <a:lumMod val="50000"/>
                  </a:schemeClr>
                </a:solidFill>
                <a:cs typeface="Arial Bold"/>
              </a:rPr>
              <a:t> </a:t>
            </a:r>
            <a:r>
              <a:rPr lang="en-CA" sz="3200" b="1" dirty="0" err="1" smtClean="0">
                <a:solidFill>
                  <a:schemeClr val="accent4">
                    <a:lumMod val="50000"/>
                  </a:schemeClr>
                </a:solidFill>
                <a:cs typeface="Arial Bold"/>
              </a:rPr>
              <a:t>Os</a:t>
            </a:r>
            <a:r>
              <a:rPr lang="en-CA" sz="3200" b="1" dirty="0" smtClean="0">
                <a:solidFill>
                  <a:schemeClr val="accent4">
                    <a:lumMod val="50000"/>
                  </a:schemeClr>
                </a:solidFill>
                <a:cs typeface="Arial Bold"/>
              </a:rPr>
              <a:t> </a:t>
            </a:r>
            <a:r>
              <a:rPr lang="en-CA" sz="3200" b="1" dirty="0" err="1" smtClean="0">
                <a:solidFill>
                  <a:schemeClr val="accent4">
                    <a:lumMod val="50000"/>
                  </a:schemeClr>
                </a:solidFill>
                <a:cs typeface="Arial Bold"/>
              </a:rPr>
              <a:t>grandes</a:t>
            </a:r>
            <a:r>
              <a:rPr lang="en-CA" sz="3200" b="1" dirty="0" smtClean="0">
                <a:solidFill>
                  <a:schemeClr val="accent4">
                    <a:lumMod val="50000"/>
                  </a:schemeClr>
                </a:solidFill>
                <a:cs typeface="Arial Bold"/>
              </a:rPr>
              <a:t> </a:t>
            </a:r>
            <a:r>
              <a:rPr lang="en-CA" sz="3200" b="1" dirty="0" err="1" smtClean="0">
                <a:solidFill>
                  <a:schemeClr val="accent4">
                    <a:lumMod val="50000"/>
                  </a:schemeClr>
                </a:solidFill>
                <a:cs typeface="Arial Bold"/>
              </a:rPr>
              <a:t>pedagogistas</a:t>
            </a:r>
            <a:r>
              <a:rPr lang="en-CA" sz="2800" dirty="0" smtClean="0">
                <a:solidFill>
                  <a:schemeClr val="accent4">
                    <a:lumMod val="50000"/>
                  </a:schemeClr>
                </a:solidFill>
                <a:cs typeface="Arial Bold"/>
              </a:rPr>
              <a:t>.</a:t>
            </a:r>
            <a:r>
              <a:rPr lang="en-CA" sz="2800" dirty="0" smtClean="0">
                <a:solidFill>
                  <a:schemeClr val="accent4">
                    <a:lumMod val="50000"/>
                  </a:schemeClr>
                </a:solidFill>
                <a:cs typeface="Arial"/>
              </a:rPr>
              <a:t> São</a:t>
            </a:r>
            <a:r>
              <a:rPr lang="en-CA" sz="2800" dirty="0" smtClean="0">
                <a:solidFill>
                  <a:schemeClr val="accent4">
                    <a:lumMod val="50000"/>
                  </a:schemeClr>
                </a:solidFill>
              </a:rPr>
              <a:t/>
            </a:r>
            <a:br>
              <a:rPr lang="en-CA" sz="2800" dirty="0" smtClean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CA" sz="2800" dirty="0" smtClean="0">
                <a:solidFill>
                  <a:schemeClr val="accent4">
                    <a:lumMod val="50000"/>
                  </a:schemeClr>
                </a:solidFill>
                <a:cs typeface="Arial"/>
              </a:rPr>
              <a:t>Paulo: </a:t>
            </a:r>
            <a:r>
              <a:rPr lang="en-CA" sz="2800" dirty="0" err="1" smtClean="0">
                <a:solidFill>
                  <a:schemeClr val="accent4">
                    <a:lumMod val="50000"/>
                  </a:schemeClr>
                </a:solidFill>
                <a:cs typeface="Arial"/>
              </a:rPr>
              <a:t>Nacional</a:t>
            </a:r>
            <a:r>
              <a:rPr lang="en-CA" sz="2800" dirty="0" smtClean="0">
                <a:solidFill>
                  <a:schemeClr val="accent4">
                    <a:lumMod val="50000"/>
                  </a:schemeClr>
                </a:solidFill>
                <a:cs typeface="Arial"/>
              </a:rPr>
              <a:t>, 1978. 362 p.</a:t>
            </a:r>
          </a:p>
        </p:txBody>
      </p:sp>
      <p:sp>
        <p:nvSpPr>
          <p:cNvPr id="5" name="TextBox 5"/>
          <p:cNvSpPr txBox="1"/>
          <p:nvPr/>
        </p:nvSpPr>
        <p:spPr>
          <a:xfrm>
            <a:off x="2693764" y="3068960"/>
            <a:ext cx="3176511" cy="359073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760"/>
              </a:lnSpc>
            </a:pPr>
            <a:r>
              <a:rPr lang="en-CA" sz="2800" b="1" dirty="0" smtClean="0">
                <a:solidFill>
                  <a:schemeClr val="accent2">
                    <a:lumMod val="75000"/>
                  </a:schemeClr>
                </a:solidFill>
                <a:cs typeface="Arial"/>
              </a:rPr>
              <a:t>Com </a:t>
            </a:r>
            <a:r>
              <a:rPr lang="en-CA" sz="2800" b="1" dirty="0" err="1" smtClean="0">
                <a:solidFill>
                  <a:schemeClr val="accent2">
                    <a:lumMod val="75000"/>
                  </a:schemeClr>
                </a:solidFill>
                <a:cs typeface="Arial"/>
              </a:rPr>
              <a:t>até</a:t>
            </a:r>
            <a:r>
              <a:rPr lang="en-CA" sz="2800" b="1" dirty="0" smtClean="0">
                <a:solidFill>
                  <a:schemeClr val="accent2">
                    <a:lumMod val="75000"/>
                  </a:schemeClr>
                </a:solidFill>
                <a:cs typeface="Arial"/>
              </a:rPr>
              <a:t> </a:t>
            </a:r>
            <a:r>
              <a:rPr lang="en-CA" sz="2800" b="1" dirty="0" err="1" smtClean="0">
                <a:solidFill>
                  <a:schemeClr val="accent2">
                    <a:lumMod val="75000"/>
                  </a:schemeClr>
                </a:solidFill>
                <a:cs typeface="Arial"/>
              </a:rPr>
              <a:t>três</a:t>
            </a:r>
            <a:r>
              <a:rPr lang="en-CA" sz="2800" b="1" dirty="0" smtClean="0">
                <a:solidFill>
                  <a:schemeClr val="accent2">
                    <a:lumMod val="75000"/>
                  </a:schemeClr>
                </a:solidFill>
                <a:cs typeface="Arial"/>
              </a:rPr>
              <a:t> </a:t>
            </a:r>
            <a:r>
              <a:rPr lang="en-CA" sz="2800" b="1" dirty="0" err="1" smtClean="0">
                <a:solidFill>
                  <a:schemeClr val="accent2">
                    <a:lumMod val="75000"/>
                  </a:schemeClr>
                </a:solidFill>
                <a:cs typeface="Arial"/>
              </a:rPr>
              <a:t>autores</a:t>
            </a:r>
            <a:endParaRPr lang="en-CA" sz="2800" b="1" dirty="0" smtClean="0">
              <a:solidFill>
                <a:schemeClr val="accent2">
                  <a:lumMod val="75000"/>
                </a:schemeClr>
              </a:solidFill>
              <a:cs typeface="Arial"/>
            </a:endParaRPr>
          </a:p>
        </p:txBody>
      </p:sp>
      <p:sp>
        <p:nvSpPr>
          <p:cNvPr id="6" name="TextBox 6"/>
          <p:cNvSpPr txBox="1"/>
          <p:nvPr/>
        </p:nvSpPr>
        <p:spPr>
          <a:xfrm>
            <a:off x="611560" y="3549189"/>
            <a:ext cx="8199681" cy="1000274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600"/>
              </a:lnSpc>
            </a:pPr>
            <a:r>
              <a:rPr lang="en-CA" sz="2800" dirty="0" smtClean="0">
                <a:solidFill>
                  <a:srgbClr val="006666"/>
                </a:solidFill>
                <a:cs typeface="Arial"/>
              </a:rPr>
              <a:t>BASSEDAS,   </a:t>
            </a:r>
            <a:r>
              <a:rPr lang="en-CA" sz="2800" dirty="0" err="1" smtClean="0">
                <a:solidFill>
                  <a:srgbClr val="006666"/>
                </a:solidFill>
                <a:cs typeface="Arial"/>
              </a:rPr>
              <a:t>Eulália</a:t>
            </a:r>
            <a:r>
              <a:rPr lang="en-CA" sz="2800" dirty="0" smtClean="0">
                <a:solidFill>
                  <a:srgbClr val="006666"/>
                </a:solidFill>
                <a:cs typeface="Arial"/>
              </a:rPr>
              <a:t>;   SOLÉ,   Isabel;   HUGUET,</a:t>
            </a:r>
            <a:r>
              <a:rPr lang="en-CA" sz="2800" dirty="0" smtClean="0">
                <a:solidFill>
                  <a:srgbClr val="000000"/>
                </a:solidFill>
              </a:rPr>
              <a:t/>
            </a:r>
            <a:br>
              <a:rPr lang="en-CA" sz="2800" dirty="0" smtClean="0">
                <a:solidFill>
                  <a:srgbClr val="000000"/>
                </a:solidFill>
              </a:rPr>
            </a:br>
            <a:r>
              <a:rPr lang="en-CA" sz="2800" dirty="0" smtClean="0">
                <a:solidFill>
                  <a:srgbClr val="006666"/>
                </a:solidFill>
                <a:cs typeface="Arial"/>
              </a:rPr>
              <a:t>Teresa.</a:t>
            </a:r>
            <a:r>
              <a:rPr lang="en-CA" sz="2800" dirty="0" smtClean="0">
                <a:solidFill>
                  <a:srgbClr val="006666"/>
                </a:solidFill>
                <a:cs typeface="Arial Bold"/>
              </a:rPr>
              <a:t> </a:t>
            </a:r>
            <a:r>
              <a:rPr lang="en-CA" sz="3200" b="1" dirty="0" err="1" smtClean="0">
                <a:solidFill>
                  <a:schemeClr val="accent4">
                    <a:lumMod val="50000"/>
                  </a:schemeClr>
                </a:solidFill>
                <a:cs typeface="Arial Bold"/>
              </a:rPr>
              <a:t>Aprender</a:t>
            </a:r>
            <a:r>
              <a:rPr lang="en-CA" sz="3200" b="1" dirty="0" smtClean="0">
                <a:solidFill>
                  <a:srgbClr val="006666"/>
                </a:solidFill>
                <a:cs typeface="Arial Bold"/>
              </a:rPr>
              <a:t> e </a:t>
            </a:r>
            <a:r>
              <a:rPr lang="en-CA" sz="3200" b="1" dirty="0" err="1" smtClean="0">
                <a:solidFill>
                  <a:srgbClr val="006666"/>
                </a:solidFill>
                <a:cs typeface="Arial Bold"/>
              </a:rPr>
              <a:t>ensinar</a:t>
            </a:r>
            <a:r>
              <a:rPr lang="en-CA" sz="3200" b="1" dirty="0" smtClean="0">
                <a:solidFill>
                  <a:srgbClr val="006666"/>
                </a:solidFill>
                <a:cs typeface="Arial Bold"/>
              </a:rPr>
              <a:t> </a:t>
            </a:r>
            <a:r>
              <a:rPr lang="en-CA" sz="3200" b="1" dirty="0" err="1" smtClean="0">
                <a:solidFill>
                  <a:srgbClr val="006666"/>
                </a:solidFill>
                <a:cs typeface="Arial Bold"/>
              </a:rPr>
              <a:t>na</a:t>
            </a:r>
            <a:r>
              <a:rPr lang="en-CA" sz="3200" b="1" dirty="0" smtClean="0">
                <a:solidFill>
                  <a:srgbClr val="006666"/>
                </a:solidFill>
                <a:cs typeface="Arial Bold"/>
              </a:rPr>
              <a:t> </a:t>
            </a:r>
            <a:r>
              <a:rPr lang="en-CA" sz="3200" b="1" dirty="0" err="1" smtClean="0">
                <a:solidFill>
                  <a:srgbClr val="006666"/>
                </a:solidFill>
                <a:cs typeface="Arial Bold"/>
              </a:rPr>
              <a:t>educação</a:t>
            </a:r>
            <a:r>
              <a:rPr lang="en-CA" sz="3200" b="1" dirty="0" smtClean="0">
                <a:solidFill>
                  <a:srgbClr val="006666"/>
                </a:solidFill>
                <a:cs typeface="Arial Bold"/>
              </a:rPr>
              <a:t> </a:t>
            </a:r>
            <a:r>
              <a:rPr lang="en-CA" sz="3200" b="1" dirty="0" err="1" smtClean="0">
                <a:solidFill>
                  <a:srgbClr val="006666"/>
                </a:solidFill>
                <a:cs typeface="Arial Bold"/>
              </a:rPr>
              <a:t>infantil</a:t>
            </a:r>
            <a:r>
              <a:rPr lang="en-CA" sz="2800" dirty="0" smtClean="0">
                <a:solidFill>
                  <a:srgbClr val="006666"/>
                </a:solidFill>
                <a:cs typeface="Arial"/>
              </a:rPr>
              <a:t>.</a:t>
            </a:r>
            <a:r>
              <a:rPr lang="en-CA" sz="2800" dirty="0" smtClean="0">
                <a:solidFill>
                  <a:srgbClr val="000000"/>
                </a:solidFill>
              </a:rPr>
              <a:t/>
            </a:r>
            <a:br>
              <a:rPr lang="en-CA" sz="2800" dirty="0" smtClean="0">
                <a:solidFill>
                  <a:srgbClr val="000000"/>
                </a:solidFill>
              </a:rPr>
            </a:br>
            <a:r>
              <a:rPr lang="en-CA" sz="2800" dirty="0" smtClean="0">
                <a:solidFill>
                  <a:srgbClr val="006666"/>
                </a:solidFill>
                <a:cs typeface="Arial"/>
              </a:rPr>
              <a:t>Porto </a:t>
            </a:r>
            <a:r>
              <a:rPr lang="en-CA" sz="2800" dirty="0" err="1" smtClean="0">
                <a:solidFill>
                  <a:srgbClr val="006666"/>
                </a:solidFill>
                <a:cs typeface="Arial"/>
              </a:rPr>
              <a:t>Alegre</a:t>
            </a:r>
            <a:r>
              <a:rPr lang="en-CA" sz="2800" dirty="0" smtClean="0">
                <a:solidFill>
                  <a:srgbClr val="006666"/>
                </a:solidFill>
                <a:cs typeface="Arial"/>
              </a:rPr>
              <a:t>: </a:t>
            </a:r>
            <a:r>
              <a:rPr lang="en-CA" sz="2800" dirty="0" err="1" smtClean="0">
                <a:solidFill>
                  <a:srgbClr val="006666"/>
                </a:solidFill>
                <a:cs typeface="Arial"/>
              </a:rPr>
              <a:t>ArtMed</a:t>
            </a:r>
            <a:r>
              <a:rPr lang="en-CA" sz="2800" dirty="0" smtClean="0">
                <a:solidFill>
                  <a:srgbClr val="006666"/>
                </a:solidFill>
                <a:cs typeface="Arial"/>
              </a:rPr>
              <a:t>, 1999. 357 p.</a:t>
            </a: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z="3600" b="1" dirty="0" err="1" smtClean="0">
                <a:solidFill>
                  <a:schemeClr val="accent6"/>
                </a:solidFill>
                <a:cs typeface="Arial Bold"/>
              </a:rPr>
              <a:t>Livro</a:t>
            </a:r>
            <a:r>
              <a:rPr lang="en-CA" sz="3600" b="1" dirty="0" smtClean="0">
                <a:solidFill>
                  <a:schemeClr val="accent6"/>
                </a:solidFill>
                <a:cs typeface="Arial Bold"/>
              </a:rPr>
              <a:t>/</a:t>
            </a:r>
            <a:r>
              <a:rPr lang="en-CA" sz="3600" b="1" dirty="0" err="1" smtClean="0">
                <a:solidFill>
                  <a:schemeClr val="accent6"/>
                </a:solidFill>
                <a:cs typeface="Arial Bold"/>
              </a:rPr>
              <a:t>monografia</a:t>
            </a:r>
            <a:endParaRPr lang="pt-BR" sz="3600" dirty="0">
              <a:solidFill>
                <a:schemeClr val="accent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3"/>
          <p:cNvSpPr txBox="1"/>
          <p:nvPr/>
        </p:nvSpPr>
        <p:spPr>
          <a:xfrm>
            <a:off x="2626275" y="1444402"/>
            <a:ext cx="3891450" cy="359073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760"/>
              </a:lnSpc>
            </a:pPr>
            <a:r>
              <a:rPr lang="en-CA" sz="2800" b="1" dirty="0" smtClean="0">
                <a:solidFill>
                  <a:schemeClr val="accent2">
                    <a:lumMod val="75000"/>
                  </a:schemeClr>
                </a:solidFill>
                <a:cs typeface="Arial"/>
              </a:rPr>
              <a:t>Com </a:t>
            </a:r>
            <a:r>
              <a:rPr lang="en-CA" sz="2800" b="1" dirty="0" err="1" smtClean="0">
                <a:solidFill>
                  <a:schemeClr val="accent2">
                    <a:lumMod val="75000"/>
                  </a:schemeClr>
                </a:solidFill>
                <a:cs typeface="Arial"/>
              </a:rPr>
              <a:t>mais</a:t>
            </a:r>
            <a:r>
              <a:rPr lang="en-CA" sz="2800" b="1" dirty="0" smtClean="0">
                <a:solidFill>
                  <a:schemeClr val="accent2">
                    <a:lumMod val="75000"/>
                  </a:schemeClr>
                </a:solidFill>
                <a:cs typeface="Arial"/>
              </a:rPr>
              <a:t> de </a:t>
            </a:r>
            <a:r>
              <a:rPr lang="en-CA" sz="2800" b="1" dirty="0" err="1" smtClean="0">
                <a:solidFill>
                  <a:schemeClr val="accent2">
                    <a:lumMod val="75000"/>
                  </a:schemeClr>
                </a:solidFill>
                <a:cs typeface="Arial"/>
              </a:rPr>
              <a:t>três</a:t>
            </a:r>
            <a:r>
              <a:rPr lang="en-CA" sz="2800" b="1" dirty="0" smtClean="0">
                <a:solidFill>
                  <a:schemeClr val="accent2">
                    <a:lumMod val="75000"/>
                  </a:schemeClr>
                </a:solidFill>
                <a:cs typeface="Arial"/>
              </a:rPr>
              <a:t> </a:t>
            </a:r>
            <a:r>
              <a:rPr lang="en-CA" sz="2800" b="1" dirty="0" err="1" smtClean="0">
                <a:solidFill>
                  <a:schemeClr val="accent2">
                    <a:lumMod val="75000"/>
                  </a:schemeClr>
                </a:solidFill>
                <a:cs typeface="Arial"/>
              </a:rPr>
              <a:t>autores</a:t>
            </a:r>
            <a:endParaRPr lang="en-CA" sz="28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TextBox 4"/>
          <p:cNvSpPr txBox="1"/>
          <p:nvPr/>
        </p:nvSpPr>
        <p:spPr>
          <a:xfrm>
            <a:off x="539552" y="2060848"/>
            <a:ext cx="8064896" cy="820738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3220"/>
              </a:lnSpc>
            </a:pPr>
            <a:r>
              <a:rPr lang="en-CA" sz="2800" dirty="0" smtClean="0">
                <a:solidFill>
                  <a:srgbClr val="006666"/>
                </a:solidFill>
                <a:cs typeface="Arial"/>
              </a:rPr>
              <a:t>COLL, César et al. </a:t>
            </a:r>
            <a:r>
              <a:rPr lang="en-CA" sz="3200" b="1" dirty="0" smtClean="0">
                <a:solidFill>
                  <a:srgbClr val="006666"/>
                </a:solidFill>
                <a:cs typeface="Arial Bold"/>
              </a:rPr>
              <a:t>O </a:t>
            </a:r>
            <a:r>
              <a:rPr lang="en-CA" sz="3200" b="1" dirty="0" err="1" smtClean="0">
                <a:solidFill>
                  <a:srgbClr val="006666"/>
                </a:solidFill>
                <a:cs typeface="Arial Bold"/>
              </a:rPr>
              <a:t>construtivismo</a:t>
            </a:r>
            <a:r>
              <a:rPr lang="en-CA" sz="3200" b="1" dirty="0" smtClean="0">
                <a:solidFill>
                  <a:srgbClr val="006666"/>
                </a:solidFill>
                <a:cs typeface="Arial Bold"/>
              </a:rPr>
              <a:t> </a:t>
            </a:r>
            <a:r>
              <a:rPr lang="en-CA" sz="3200" b="1" dirty="0" err="1" smtClean="0">
                <a:solidFill>
                  <a:srgbClr val="006666"/>
                </a:solidFill>
                <a:cs typeface="Arial Bold"/>
              </a:rPr>
              <a:t>na</a:t>
            </a:r>
            <a:r>
              <a:rPr lang="en-CA" sz="3200" b="1" dirty="0" smtClean="0">
                <a:solidFill>
                  <a:srgbClr val="006666"/>
                </a:solidFill>
                <a:cs typeface="Arial Bold"/>
              </a:rPr>
              <a:t> </a:t>
            </a:r>
            <a:r>
              <a:rPr lang="en-CA" sz="3200" b="1" dirty="0" err="1">
                <a:solidFill>
                  <a:srgbClr val="006666"/>
                </a:solidFill>
                <a:cs typeface="Arial Bold"/>
              </a:rPr>
              <a:t>sala</a:t>
            </a:r>
            <a:r>
              <a:rPr lang="en-CA" sz="3200" b="1" dirty="0">
                <a:solidFill>
                  <a:srgbClr val="006666"/>
                </a:solidFill>
                <a:cs typeface="Arial Bold"/>
              </a:rPr>
              <a:t> </a:t>
            </a:r>
            <a:r>
              <a:rPr lang="en-CA" sz="3200" b="1" dirty="0" smtClean="0">
                <a:solidFill>
                  <a:srgbClr val="006666"/>
                </a:solidFill>
                <a:cs typeface="Arial Bold"/>
              </a:rPr>
              <a:t>de </a:t>
            </a:r>
            <a:r>
              <a:rPr lang="en-CA" sz="3200" b="1" dirty="0" err="1" smtClean="0">
                <a:solidFill>
                  <a:srgbClr val="006666"/>
                </a:solidFill>
                <a:cs typeface="Arial Bold"/>
              </a:rPr>
              <a:t>aula</a:t>
            </a:r>
            <a:r>
              <a:rPr lang="en-CA" sz="2800" dirty="0">
                <a:solidFill>
                  <a:srgbClr val="006666"/>
                </a:solidFill>
                <a:cs typeface="Arial"/>
              </a:rPr>
              <a:t>. 4. ed. São Paulo: </a:t>
            </a:r>
            <a:r>
              <a:rPr lang="en-CA" sz="2800" dirty="0" err="1">
                <a:solidFill>
                  <a:srgbClr val="006666"/>
                </a:solidFill>
                <a:cs typeface="Arial"/>
              </a:rPr>
              <a:t>Ática</a:t>
            </a:r>
            <a:r>
              <a:rPr lang="en-CA" sz="2800" dirty="0">
                <a:solidFill>
                  <a:srgbClr val="006666"/>
                </a:solidFill>
                <a:cs typeface="Arial"/>
              </a:rPr>
              <a:t>, 1998</a:t>
            </a:r>
            <a:r>
              <a:rPr lang="en-CA" sz="2800" dirty="0" smtClean="0">
                <a:solidFill>
                  <a:srgbClr val="006666"/>
                </a:solidFill>
                <a:cs typeface="Arial"/>
              </a:rPr>
              <a:t>.</a:t>
            </a:r>
            <a:endParaRPr lang="en-CA" sz="2800" dirty="0">
              <a:solidFill>
                <a:srgbClr val="006666"/>
              </a:solidFill>
              <a:cs typeface="Arial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z="3600" b="1" dirty="0" err="1">
                <a:solidFill>
                  <a:schemeClr val="accent6"/>
                </a:solidFill>
                <a:cs typeface="Arial Bold"/>
              </a:rPr>
              <a:t>Livro</a:t>
            </a:r>
            <a:r>
              <a:rPr lang="en-CA" sz="3600" b="1" dirty="0">
                <a:solidFill>
                  <a:schemeClr val="accent6"/>
                </a:solidFill>
                <a:cs typeface="Arial Bold"/>
              </a:rPr>
              <a:t>/</a:t>
            </a:r>
            <a:r>
              <a:rPr lang="en-CA" sz="3600" b="1" dirty="0" err="1">
                <a:solidFill>
                  <a:schemeClr val="accent6"/>
                </a:solidFill>
                <a:cs typeface="Arial Bold"/>
              </a:rPr>
              <a:t>monografia</a:t>
            </a:r>
            <a:endParaRPr lang="pt-BR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3"/>
          <p:cNvSpPr txBox="1"/>
          <p:nvPr/>
        </p:nvSpPr>
        <p:spPr>
          <a:xfrm>
            <a:off x="1763688" y="1340768"/>
            <a:ext cx="6567439" cy="666849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600"/>
              </a:lnSpc>
              <a:tabLst>
                <a:tab pos="1790700" algn="l"/>
              </a:tabLst>
            </a:pPr>
            <a:r>
              <a:rPr lang="en-CA" sz="2800" b="1" dirty="0" err="1" smtClean="0">
                <a:solidFill>
                  <a:schemeClr val="accent2">
                    <a:lumMod val="75000"/>
                  </a:schemeClr>
                </a:solidFill>
                <a:cs typeface="Arial"/>
              </a:rPr>
              <a:t>Compilação</a:t>
            </a:r>
            <a:r>
              <a:rPr lang="en-CA" sz="2800" b="1" dirty="0" smtClean="0">
                <a:solidFill>
                  <a:schemeClr val="accent2">
                    <a:lumMod val="75000"/>
                  </a:schemeClr>
                </a:solidFill>
                <a:cs typeface="Arial"/>
              </a:rPr>
              <a:t> </a:t>
            </a:r>
            <a:r>
              <a:rPr lang="en-CA" sz="2800" b="1" dirty="0" err="1" smtClean="0">
                <a:solidFill>
                  <a:schemeClr val="accent2">
                    <a:lumMod val="75000"/>
                  </a:schemeClr>
                </a:solidFill>
                <a:cs typeface="Arial"/>
              </a:rPr>
              <a:t>ou</a:t>
            </a:r>
            <a:r>
              <a:rPr lang="en-CA" sz="2800" b="1" dirty="0" smtClean="0">
                <a:solidFill>
                  <a:schemeClr val="accent2">
                    <a:lumMod val="75000"/>
                  </a:schemeClr>
                </a:solidFill>
                <a:cs typeface="Arial"/>
              </a:rPr>
              <a:t> </a:t>
            </a:r>
            <a:r>
              <a:rPr lang="en-CA" sz="2800" b="1" dirty="0" err="1" smtClean="0">
                <a:solidFill>
                  <a:schemeClr val="accent2">
                    <a:lumMod val="75000"/>
                  </a:schemeClr>
                </a:solidFill>
                <a:cs typeface="Arial"/>
              </a:rPr>
              <a:t>coletânea</a:t>
            </a:r>
            <a:r>
              <a:rPr lang="en-CA" sz="2800" b="1" dirty="0" smtClean="0">
                <a:solidFill>
                  <a:schemeClr val="accent2">
                    <a:lumMod val="75000"/>
                  </a:schemeClr>
                </a:solidFill>
                <a:cs typeface="Arial"/>
              </a:rPr>
              <a:t> com </a:t>
            </a:r>
            <a:r>
              <a:rPr lang="en-CA" sz="2800" b="1" dirty="0" err="1" smtClean="0">
                <a:solidFill>
                  <a:schemeClr val="accent2">
                    <a:lumMod val="75000"/>
                  </a:schemeClr>
                </a:solidFill>
                <a:cs typeface="Arial"/>
              </a:rPr>
              <a:t>indicação</a:t>
            </a:r>
            <a:r>
              <a:rPr lang="en-CA" sz="2800" b="1" dirty="0" smtClean="0">
                <a:solidFill>
                  <a:schemeClr val="accent2">
                    <a:lumMod val="75000"/>
                  </a:schemeClr>
                </a:solidFill>
                <a:cs typeface="Arial"/>
              </a:rPr>
              <a:t> de</a:t>
            </a:r>
            <a:r>
              <a:rPr lang="en-CA" sz="2800" b="1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en-CA" sz="2800" b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CA" sz="2800" b="1" dirty="0" smtClean="0">
                <a:solidFill>
                  <a:schemeClr val="accent2">
                    <a:lumMod val="75000"/>
                  </a:schemeClr>
                </a:solidFill>
                <a:cs typeface="Arial"/>
              </a:rPr>
              <a:t>	</a:t>
            </a:r>
            <a:r>
              <a:rPr lang="en-CA" sz="2800" b="1" dirty="0" err="1" smtClean="0">
                <a:solidFill>
                  <a:schemeClr val="accent2">
                    <a:lumMod val="75000"/>
                  </a:schemeClr>
                </a:solidFill>
                <a:cs typeface="Arial"/>
              </a:rPr>
              <a:t>responsabilidade</a:t>
            </a:r>
            <a:endParaRPr lang="en-CA" sz="28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TextBox 4"/>
          <p:cNvSpPr txBox="1"/>
          <p:nvPr/>
        </p:nvSpPr>
        <p:spPr>
          <a:xfrm>
            <a:off x="345299" y="2268488"/>
            <a:ext cx="8352928" cy="1308050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3365"/>
              </a:lnSpc>
            </a:pPr>
            <a:r>
              <a:rPr lang="en-CA" sz="2800" dirty="0" smtClean="0">
                <a:solidFill>
                  <a:srgbClr val="006666"/>
                </a:solidFill>
                <a:cs typeface="Arial"/>
              </a:rPr>
              <a:t>PADILHA, Paulo Roberto (Org.).</a:t>
            </a:r>
            <a:r>
              <a:rPr lang="en-CA" sz="2800" b="1" dirty="0" smtClean="0">
                <a:solidFill>
                  <a:srgbClr val="006666"/>
                </a:solidFill>
                <a:cs typeface="Arial Bold"/>
              </a:rPr>
              <a:t> </a:t>
            </a:r>
            <a:r>
              <a:rPr lang="en-CA" sz="3200" b="1" dirty="0" err="1" smtClean="0">
                <a:solidFill>
                  <a:srgbClr val="006666"/>
                </a:solidFill>
                <a:cs typeface="Arial Bold"/>
              </a:rPr>
              <a:t>Educação</a:t>
            </a:r>
            <a:r>
              <a:rPr lang="en-CA" sz="3200" b="1" dirty="0" smtClean="0">
                <a:solidFill>
                  <a:srgbClr val="006666"/>
                </a:solidFill>
                <a:cs typeface="Arial Bold"/>
              </a:rPr>
              <a:t> com  </a:t>
            </a:r>
            <a:r>
              <a:rPr lang="en-CA" sz="3200" b="1" dirty="0" err="1" smtClean="0">
                <a:solidFill>
                  <a:srgbClr val="006666"/>
                </a:solidFill>
                <a:cs typeface="Arial Bold"/>
              </a:rPr>
              <a:t>qualidade</a:t>
            </a:r>
            <a:r>
              <a:rPr lang="en-CA" sz="3200" b="1" dirty="0" smtClean="0">
                <a:solidFill>
                  <a:srgbClr val="006666"/>
                </a:solidFill>
                <a:cs typeface="Arial Bold"/>
              </a:rPr>
              <a:t>  social</a:t>
            </a:r>
            <a:r>
              <a:rPr lang="en-CA" sz="2800" b="1" dirty="0" smtClean="0">
                <a:solidFill>
                  <a:srgbClr val="006666"/>
                </a:solidFill>
                <a:cs typeface="Arial Bold"/>
              </a:rPr>
              <a:t>:</a:t>
            </a:r>
            <a:r>
              <a:rPr lang="en-CA" sz="2800" dirty="0" smtClean="0">
                <a:solidFill>
                  <a:srgbClr val="006666"/>
                </a:solidFill>
                <a:cs typeface="Arial"/>
              </a:rPr>
              <a:t>  a  </a:t>
            </a:r>
            <a:r>
              <a:rPr lang="en-CA" sz="2800" dirty="0" err="1" smtClean="0">
                <a:solidFill>
                  <a:srgbClr val="006666"/>
                </a:solidFill>
                <a:cs typeface="Arial"/>
              </a:rPr>
              <a:t>experiência</a:t>
            </a:r>
            <a:r>
              <a:rPr lang="en-CA" sz="2800" dirty="0" smtClean="0">
                <a:solidFill>
                  <a:srgbClr val="006666"/>
                </a:solidFill>
                <a:cs typeface="Arial"/>
              </a:rPr>
              <a:t>  dos CEUs  de  São  Paulo.  São  Paulo:  </a:t>
            </a:r>
            <a:r>
              <a:rPr lang="en-CA" sz="2800" dirty="0" err="1" smtClean="0">
                <a:solidFill>
                  <a:srgbClr val="006666"/>
                </a:solidFill>
                <a:cs typeface="Arial"/>
              </a:rPr>
              <a:t>Instituto</a:t>
            </a:r>
            <a:r>
              <a:rPr lang="en-CA" sz="2800" dirty="0" smtClean="0">
                <a:solidFill>
                  <a:srgbClr val="006666"/>
                </a:solidFill>
                <a:cs typeface="Arial"/>
              </a:rPr>
              <a:t> Paulo </a:t>
            </a:r>
            <a:r>
              <a:rPr lang="en-CA" sz="2800" dirty="0" err="1" smtClean="0">
                <a:solidFill>
                  <a:srgbClr val="006666"/>
                </a:solidFill>
                <a:cs typeface="Arial"/>
              </a:rPr>
              <a:t>Freire</a:t>
            </a:r>
            <a:r>
              <a:rPr lang="en-CA" sz="2800" dirty="0" smtClean="0">
                <a:solidFill>
                  <a:srgbClr val="006666"/>
                </a:solidFill>
                <a:cs typeface="Arial"/>
              </a:rPr>
              <a:t>, 2004. 192 p.</a:t>
            </a:r>
            <a:endParaRPr lang="en-CA" sz="2800" dirty="0">
              <a:solidFill>
                <a:srgbClr val="000000"/>
              </a:solidFill>
            </a:endParaRPr>
          </a:p>
        </p:txBody>
      </p:sp>
      <p:sp>
        <p:nvSpPr>
          <p:cNvPr id="7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z="3600" b="1" dirty="0" err="1">
                <a:solidFill>
                  <a:schemeClr val="accent6"/>
                </a:solidFill>
                <a:cs typeface="Arial Bold"/>
              </a:rPr>
              <a:t>Livro</a:t>
            </a:r>
            <a:r>
              <a:rPr lang="en-CA" sz="3600" b="1" dirty="0">
                <a:solidFill>
                  <a:schemeClr val="accent6"/>
                </a:solidFill>
                <a:cs typeface="Arial Bold"/>
              </a:rPr>
              <a:t>/</a:t>
            </a:r>
            <a:r>
              <a:rPr lang="en-CA" sz="3600" b="1" dirty="0" err="1">
                <a:solidFill>
                  <a:schemeClr val="accent6"/>
                </a:solidFill>
                <a:cs typeface="Arial Bold"/>
              </a:rPr>
              <a:t>monografia</a:t>
            </a:r>
            <a:endParaRPr lang="pt-BR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3"/>
          <p:cNvSpPr txBox="1"/>
          <p:nvPr/>
        </p:nvSpPr>
        <p:spPr>
          <a:xfrm>
            <a:off x="1771058" y="1729652"/>
            <a:ext cx="6291787" cy="359073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760"/>
              </a:lnSpc>
            </a:pPr>
            <a:r>
              <a:rPr lang="en-CA" sz="2800" b="1" dirty="0" err="1" smtClean="0">
                <a:solidFill>
                  <a:schemeClr val="accent2">
                    <a:lumMod val="75000"/>
                  </a:schemeClr>
                </a:solidFill>
                <a:cs typeface="Arial"/>
              </a:rPr>
              <a:t>Obras</a:t>
            </a:r>
            <a:r>
              <a:rPr lang="en-CA" sz="2800" b="1" dirty="0" smtClean="0">
                <a:solidFill>
                  <a:schemeClr val="accent2">
                    <a:lumMod val="75000"/>
                  </a:schemeClr>
                </a:solidFill>
                <a:cs typeface="Arial"/>
              </a:rPr>
              <a:t> </a:t>
            </a:r>
            <a:r>
              <a:rPr lang="en-CA" sz="2800" b="1" dirty="0" err="1" smtClean="0">
                <a:solidFill>
                  <a:schemeClr val="accent2">
                    <a:lumMod val="75000"/>
                  </a:schemeClr>
                </a:solidFill>
                <a:cs typeface="Arial"/>
              </a:rPr>
              <a:t>sem</a:t>
            </a:r>
            <a:r>
              <a:rPr lang="en-CA" sz="2800" b="1" dirty="0" smtClean="0">
                <a:solidFill>
                  <a:schemeClr val="accent2">
                    <a:lumMod val="75000"/>
                  </a:schemeClr>
                </a:solidFill>
                <a:cs typeface="Arial"/>
              </a:rPr>
              <a:t> </a:t>
            </a:r>
            <a:r>
              <a:rPr lang="en-CA" sz="2800" b="1" dirty="0" err="1" smtClean="0">
                <a:solidFill>
                  <a:schemeClr val="accent2">
                    <a:lumMod val="75000"/>
                  </a:schemeClr>
                </a:solidFill>
                <a:cs typeface="Arial"/>
              </a:rPr>
              <a:t>autoria</a:t>
            </a:r>
            <a:r>
              <a:rPr lang="en-CA" sz="2800" b="1" dirty="0" smtClean="0">
                <a:solidFill>
                  <a:schemeClr val="accent2">
                    <a:lumMod val="75000"/>
                  </a:schemeClr>
                </a:solidFill>
                <a:cs typeface="Arial"/>
              </a:rPr>
              <a:t> </a:t>
            </a:r>
            <a:r>
              <a:rPr lang="en-CA" sz="2800" b="1" dirty="0" err="1" smtClean="0">
                <a:solidFill>
                  <a:schemeClr val="accent2">
                    <a:lumMod val="75000"/>
                  </a:schemeClr>
                </a:solidFill>
                <a:cs typeface="Arial"/>
              </a:rPr>
              <a:t>ou</a:t>
            </a:r>
            <a:r>
              <a:rPr lang="en-CA" sz="2800" b="1" dirty="0" smtClean="0">
                <a:solidFill>
                  <a:schemeClr val="accent2">
                    <a:lumMod val="75000"/>
                  </a:schemeClr>
                </a:solidFill>
                <a:cs typeface="Arial"/>
              </a:rPr>
              <a:t> editor </a:t>
            </a:r>
            <a:r>
              <a:rPr lang="en-CA" sz="2800" b="1" dirty="0" err="1" smtClean="0">
                <a:solidFill>
                  <a:schemeClr val="accent2">
                    <a:lumMod val="75000"/>
                  </a:schemeClr>
                </a:solidFill>
                <a:cs typeface="Arial"/>
              </a:rPr>
              <a:t>em</a:t>
            </a:r>
            <a:r>
              <a:rPr lang="en-CA" sz="2800" b="1" dirty="0" smtClean="0">
                <a:solidFill>
                  <a:schemeClr val="accent2">
                    <a:lumMod val="75000"/>
                  </a:schemeClr>
                </a:solidFill>
                <a:cs typeface="Arial"/>
              </a:rPr>
              <a:t> </a:t>
            </a:r>
            <a:r>
              <a:rPr lang="en-CA" sz="2800" b="1" dirty="0" err="1" smtClean="0">
                <a:solidFill>
                  <a:schemeClr val="accent2">
                    <a:lumMod val="75000"/>
                  </a:schemeClr>
                </a:solidFill>
                <a:cs typeface="Arial"/>
              </a:rPr>
              <a:t>destaque</a:t>
            </a:r>
            <a:endParaRPr lang="en-CA" sz="2800" b="1" dirty="0" smtClean="0">
              <a:solidFill>
                <a:schemeClr val="accent2">
                  <a:lumMod val="75000"/>
                </a:schemeClr>
              </a:solidFill>
              <a:cs typeface="Arial"/>
            </a:endParaRPr>
          </a:p>
        </p:txBody>
      </p:sp>
      <p:sp>
        <p:nvSpPr>
          <p:cNvPr id="4" name="TextBox 4"/>
          <p:cNvSpPr txBox="1"/>
          <p:nvPr/>
        </p:nvSpPr>
        <p:spPr>
          <a:xfrm>
            <a:off x="846042" y="2279820"/>
            <a:ext cx="7776864" cy="1308050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3400"/>
              </a:lnSpc>
            </a:pPr>
            <a:r>
              <a:rPr lang="pt-BR" sz="2800" dirty="0" smtClean="0">
                <a:solidFill>
                  <a:srgbClr val="006666"/>
                </a:solidFill>
                <a:cs typeface="Arial"/>
              </a:rPr>
              <a:t>ENCICLOPÉDIA </a:t>
            </a:r>
            <a:r>
              <a:rPr lang="pt-BR" sz="2800" dirty="0">
                <a:solidFill>
                  <a:srgbClr val="006666"/>
                </a:solidFill>
                <a:cs typeface="Arial"/>
              </a:rPr>
              <a:t>de legislação e jurisprudência da educação brasileira</a:t>
            </a:r>
            <a:r>
              <a:rPr lang="en-CA" sz="2800" dirty="0" smtClean="0">
                <a:solidFill>
                  <a:srgbClr val="006666"/>
                </a:solidFill>
                <a:cs typeface="Arial"/>
              </a:rPr>
              <a:t>. Belo Horizonte: </a:t>
            </a:r>
            <a:r>
              <a:rPr lang="pt-BR" sz="2800" dirty="0">
                <a:solidFill>
                  <a:srgbClr val="006666"/>
                </a:solidFill>
                <a:cs typeface="Arial"/>
              </a:rPr>
              <a:t>Edições Técnicas de Administração Universitária</a:t>
            </a:r>
            <a:r>
              <a:rPr lang="en-CA" sz="2800" dirty="0" smtClean="0">
                <a:solidFill>
                  <a:srgbClr val="006666"/>
                </a:solidFill>
                <a:cs typeface="Arial"/>
              </a:rPr>
              <a:t>, 2007. </a:t>
            </a:r>
            <a:r>
              <a:rPr lang="en-CA" sz="2800" dirty="0" smtClean="0">
                <a:solidFill>
                  <a:srgbClr val="006666"/>
                </a:solidFill>
                <a:cs typeface="Arial"/>
              </a:rPr>
              <a:t>v. </a:t>
            </a:r>
            <a:r>
              <a:rPr lang="en-CA" sz="2800" dirty="0" smtClean="0">
                <a:solidFill>
                  <a:srgbClr val="006666"/>
                </a:solidFill>
                <a:cs typeface="Arial"/>
              </a:rPr>
              <a:t>1.</a:t>
            </a:r>
            <a:endParaRPr lang="en-CA" sz="2800" dirty="0" smtClean="0">
              <a:solidFill>
                <a:srgbClr val="006666"/>
              </a:solidFill>
              <a:cs typeface="Arial"/>
            </a:endParaRPr>
          </a:p>
        </p:txBody>
      </p:sp>
      <p:sp>
        <p:nvSpPr>
          <p:cNvPr id="6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z="3600" b="1" dirty="0" err="1">
                <a:solidFill>
                  <a:schemeClr val="accent6"/>
                </a:solidFill>
                <a:cs typeface="Arial Bold"/>
              </a:rPr>
              <a:t>Livro</a:t>
            </a:r>
            <a:r>
              <a:rPr lang="en-CA" sz="3600" b="1" dirty="0">
                <a:solidFill>
                  <a:schemeClr val="accent6"/>
                </a:solidFill>
                <a:cs typeface="Arial Bold"/>
              </a:rPr>
              <a:t>/</a:t>
            </a:r>
            <a:r>
              <a:rPr lang="en-CA" sz="3600" b="1" dirty="0" err="1">
                <a:solidFill>
                  <a:schemeClr val="accent6"/>
                </a:solidFill>
                <a:cs typeface="Arial Bold"/>
              </a:rPr>
              <a:t>monografia</a:t>
            </a:r>
            <a:endParaRPr lang="pt-BR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4"/>
          <p:cNvSpPr txBox="1"/>
          <p:nvPr/>
        </p:nvSpPr>
        <p:spPr>
          <a:xfrm>
            <a:off x="3851920" y="5301208"/>
            <a:ext cx="4858132" cy="1384995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 algn="r"/>
            <a:r>
              <a:rPr lang="en-CA" dirty="0" err="1" smtClean="0">
                <a:solidFill>
                  <a:schemeClr val="bg2"/>
                </a:solidFill>
                <a:cs typeface="Arial"/>
              </a:rPr>
              <a:t>Fonte</a:t>
            </a:r>
            <a:r>
              <a:rPr lang="en-CA" dirty="0" smtClean="0">
                <a:solidFill>
                  <a:schemeClr val="bg2"/>
                </a:solidFill>
                <a:cs typeface="Arial"/>
              </a:rPr>
              <a:t>: </a:t>
            </a:r>
            <a:endParaRPr lang="en-CA" dirty="0" smtClean="0">
              <a:solidFill>
                <a:schemeClr val="bg2"/>
              </a:solidFill>
              <a:cs typeface="Arial"/>
            </a:endParaRPr>
          </a:p>
          <a:p>
            <a:pPr algn="r"/>
            <a:r>
              <a:rPr lang="en-CA" dirty="0" smtClean="0">
                <a:solidFill>
                  <a:schemeClr val="bg2"/>
                </a:solidFill>
                <a:cs typeface="Arial"/>
              </a:rPr>
              <a:t>BRANDÃO</a:t>
            </a:r>
            <a:r>
              <a:rPr lang="en-CA" dirty="0" smtClean="0">
                <a:solidFill>
                  <a:schemeClr val="bg2"/>
                </a:solidFill>
                <a:cs typeface="Arial"/>
              </a:rPr>
              <a:t>, J. L. </a:t>
            </a:r>
            <a:r>
              <a:rPr lang="en-CA" dirty="0" err="1" smtClean="0">
                <a:solidFill>
                  <a:schemeClr val="bg2"/>
                </a:solidFill>
                <a:cs typeface="Arial"/>
              </a:rPr>
              <a:t>Orelha</a:t>
            </a:r>
            <a:r>
              <a:rPr lang="en-CA" dirty="0" smtClean="0">
                <a:solidFill>
                  <a:schemeClr val="bg2"/>
                </a:solidFill>
                <a:cs typeface="Arial"/>
              </a:rPr>
              <a:t>. In: FRANÇA, J. L.; VASCONCELLOS, A. C. de.</a:t>
            </a:r>
            <a:r>
              <a:rPr lang="en-CA" b="1" dirty="0" smtClean="0">
                <a:solidFill>
                  <a:schemeClr val="bg2"/>
                </a:solidFill>
                <a:cs typeface="Arial Bold"/>
              </a:rPr>
              <a:t> Manual </a:t>
            </a:r>
            <a:r>
              <a:rPr lang="en-CA" b="1" dirty="0" err="1" smtClean="0">
                <a:solidFill>
                  <a:schemeClr val="bg2"/>
                </a:solidFill>
                <a:cs typeface="Arial Bold"/>
              </a:rPr>
              <a:t>para</a:t>
            </a:r>
            <a:r>
              <a:rPr lang="en-CA" b="1" dirty="0" smtClean="0">
                <a:solidFill>
                  <a:schemeClr val="bg2"/>
                </a:solidFill>
                <a:cs typeface="Arial Bold"/>
              </a:rPr>
              <a:t>   </a:t>
            </a:r>
            <a:r>
              <a:rPr lang="en-CA" b="1" dirty="0" err="1" smtClean="0">
                <a:solidFill>
                  <a:schemeClr val="bg2"/>
                </a:solidFill>
                <a:cs typeface="Arial Bold"/>
              </a:rPr>
              <a:t>normalização</a:t>
            </a:r>
            <a:r>
              <a:rPr lang="en-CA" b="1" dirty="0" smtClean="0">
                <a:solidFill>
                  <a:schemeClr val="bg2"/>
                </a:solidFill>
                <a:cs typeface="Arial Bold"/>
              </a:rPr>
              <a:t> de </a:t>
            </a:r>
            <a:r>
              <a:rPr lang="en-CA" b="1" dirty="0" err="1" smtClean="0">
                <a:solidFill>
                  <a:schemeClr val="bg2"/>
                </a:solidFill>
                <a:cs typeface="Arial Bold"/>
              </a:rPr>
              <a:t>publicações</a:t>
            </a:r>
            <a:r>
              <a:rPr lang="en-CA" b="1" dirty="0" smtClean="0">
                <a:solidFill>
                  <a:schemeClr val="bg2"/>
                </a:solidFill>
                <a:cs typeface="Arial Bold"/>
              </a:rPr>
              <a:t> </a:t>
            </a:r>
            <a:r>
              <a:rPr lang="en-CA" b="1" dirty="0" err="1" smtClean="0">
                <a:solidFill>
                  <a:schemeClr val="bg2"/>
                </a:solidFill>
                <a:cs typeface="Arial Bold"/>
              </a:rPr>
              <a:t>técnico-científicas</a:t>
            </a:r>
            <a:r>
              <a:rPr lang="en-CA" dirty="0" smtClean="0">
                <a:solidFill>
                  <a:schemeClr val="bg2"/>
                </a:solidFill>
                <a:cs typeface="Arial"/>
              </a:rPr>
              <a:t>. 8. ed. Belo Horizonte: </a:t>
            </a:r>
            <a:r>
              <a:rPr lang="en-CA" dirty="0" err="1" smtClean="0">
                <a:solidFill>
                  <a:schemeClr val="bg2"/>
                </a:solidFill>
                <a:cs typeface="Arial"/>
              </a:rPr>
              <a:t>Editora</a:t>
            </a:r>
            <a:r>
              <a:rPr lang="en-CA" dirty="0" smtClean="0">
                <a:solidFill>
                  <a:schemeClr val="bg2"/>
                </a:solidFill>
                <a:cs typeface="Arial"/>
              </a:rPr>
              <a:t> da UFMG, 2007.</a:t>
            </a:r>
            <a:endParaRPr lang="en-CA" dirty="0">
              <a:solidFill>
                <a:schemeClr val="bg2"/>
              </a:solidFill>
            </a:endParaRPr>
          </a:p>
        </p:txBody>
      </p:sp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ts val="4140"/>
              </a:lnSpc>
            </a:pPr>
            <a:r>
              <a:rPr lang="en-CA" sz="3600" b="1" dirty="0">
                <a:solidFill>
                  <a:schemeClr val="bg2">
                    <a:lumMod val="50000"/>
                  </a:schemeClr>
                </a:solidFill>
                <a:cs typeface="Arial Bold"/>
              </a:rPr>
              <a:t>POR QUE NORMALIZAR?</a:t>
            </a:r>
          </a:p>
        </p:txBody>
      </p:sp>
      <p:sp>
        <p:nvSpPr>
          <p:cNvPr id="7" name="Espaço Reservado para Conteúdo 6"/>
          <p:cNvSpPr>
            <a:spLocks noGrp="1"/>
          </p:cNvSpPr>
          <p:nvPr>
            <p:ph idx="1"/>
          </p:nvPr>
        </p:nvSpPr>
        <p:spPr>
          <a:xfrm>
            <a:off x="822960" y="980728"/>
            <a:ext cx="7277432" cy="3699749"/>
          </a:xfrm>
        </p:spPr>
        <p:txBody>
          <a:bodyPr>
            <a:noAutofit/>
          </a:bodyPr>
          <a:lstStyle/>
          <a:p>
            <a:pPr marL="0" indent="0"/>
            <a:r>
              <a:rPr lang="en-CA" sz="3000" dirty="0">
                <a:solidFill>
                  <a:srgbClr val="003366"/>
                </a:solidFill>
                <a:cs typeface="Arial"/>
              </a:rPr>
              <a:t>As </a:t>
            </a:r>
            <a:r>
              <a:rPr lang="en-CA" sz="3000" dirty="0" err="1">
                <a:solidFill>
                  <a:srgbClr val="003366"/>
                </a:solidFill>
                <a:cs typeface="Arial"/>
              </a:rPr>
              <a:t>normas</a:t>
            </a:r>
            <a:r>
              <a:rPr lang="en-CA" sz="3000" dirty="0">
                <a:solidFill>
                  <a:srgbClr val="003366"/>
                </a:solidFill>
                <a:cs typeface="Arial"/>
              </a:rPr>
              <a:t> </a:t>
            </a:r>
            <a:r>
              <a:rPr lang="en-CA" sz="3000" dirty="0" err="1">
                <a:solidFill>
                  <a:srgbClr val="003366"/>
                </a:solidFill>
                <a:cs typeface="Arial"/>
              </a:rPr>
              <a:t>têm</a:t>
            </a:r>
            <a:r>
              <a:rPr lang="en-CA" sz="3000" dirty="0">
                <a:solidFill>
                  <a:srgbClr val="003366"/>
                </a:solidFill>
                <a:cs typeface="Arial"/>
              </a:rPr>
              <a:t> a “[...] </a:t>
            </a:r>
            <a:r>
              <a:rPr lang="en-CA" sz="3000" dirty="0" err="1">
                <a:solidFill>
                  <a:srgbClr val="003366"/>
                </a:solidFill>
                <a:cs typeface="Arial"/>
              </a:rPr>
              <a:t>finalidade</a:t>
            </a:r>
            <a:r>
              <a:rPr lang="en-CA" sz="3000" dirty="0">
                <a:solidFill>
                  <a:srgbClr val="003366"/>
                </a:solidFill>
                <a:cs typeface="Arial"/>
              </a:rPr>
              <a:t> de </a:t>
            </a:r>
            <a:r>
              <a:rPr lang="en-CA" sz="3000" dirty="0" err="1">
                <a:solidFill>
                  <a:srgbClr val="003366"/>
                </a:solidFill>
                <a:cs typeface="Arial"/>
              </a:rPr>
              <a:t>garantir</a:t>
            </a:r>
            <a:r>
              <a:rPr lang="en-CA" sz="3000" dirty="0">
                <a:solidFill>
                  <a:srgbClr val="000000"/>
                </a:solidFill>
              </a:rPr>
              <a:t/>
            </a:r>
            <a:br>
              <a:rPr lang="en-CA" sz="3000" dirty="0">
                <a:solidFill>
                  <a:srgbClr val="000000"/>
                </a:solidFill>
              </a:rPr>
            </a:br>
            <a:r>
              <a:rPr lang="en-CA" sz="3000" dirty="0" err="1">
                <a:solidFill>
                  <a:srgbClr val="003366"/>
                </a:solidFill>
                <a:cs typeface="Arial"/>
              </a:rPr>
              <a:t>que</a:t>
            </a:r>
            <a:r>
              <a:rPr lang="en-CA" sz="3000" dirty="0">
                <a:solidFill>
                  <a:srgbClr val="003366"/>
                </a:solidFill>
                <a:cs typeface="Arial"/>
              </a:rPr>
              <a:t> a </a:t>
            </a:r>
            <a:r>
              <a:rPr lang="en-CA" sz="3000" dirty="0" err="1">
                <a:solidFill>
                  <a:srgbClr val="003366"/>
                </a:solidFill>
                <a:cs typeface="Arial"/>
              </a:rPr>
              <a:t>comunicação</a:t>
            </a:r>
            <a:r>
              <a:rPr lang="en-CA" sz="3000" dirty="0">
                <a:solidFill>
                  <a:srgbClr val="003366"/>
                </a:solidFill>
                <a:cs typeface="Arial"/>
              </a:rPr>
              <a:t> se </a:t>
            </a:r>
            <a:r>
              <a:rPr lang="en-CA" sz="3000" dirty="0" err="1">
                <a:solidFill>
                  <a:srgbClr val="003366"/>
                </a:solidFill>
                <a:cs typeface="Arial"/>
              </a:rPr>
              <a:t>faça</a:t>
            </a:r>
            <a:r>
              <a:rPr lang="en-CA" sz="3000" dirty="0">
                <a:solidFill>
                  <a:srgbClr val="003366"/>
                </a:solidFill>
                <a:cs typeface="Arial"/>
              </a:rPr>
              <a:t> de um </a:t>
            </a:r>
            <a:r>
              <a:rPr lang="en-CA" sz="3000" dirty="0" err="1" smtClean="0">
                <a:solidFill>
                  <a:srgbClr val="003366"/>
                </a:solidFill>
                <a:cs typeface="Arial"/>
              </a:rPr>
              <a:t>modo</a:t>
            </a:r>
            <a:r>
              <a:rPr lang="en-CA" sz="3000" dirty="0" smtClean="0">
                <a:solidFill>
                  <a:srgbClr val="003366"/>
                </a:solidFill>
                <a:cs typeface="Arial"/>
              </a:rPr>
              <a:t> normal</a:t>
            </a:r>
            <a:r>
              <a:rPr lang="en-CA" sz="3000" dirty="0">
                <a:solidFill>
                  <a:srgbClr val="003366"/>
                </a:solidFill>
                <a:cs typeface="Arial"/>
              </a:rPr>
              <a:t>.  </a:t>
            </a:r>
            <a:r>
              <a:rPr lang="en-CA" sz="3000" dirty="0" err="1">
                <a:solidFill>
                  <a:srgbClr val="003366"/>
                </a:solidFill>
                <a:cs typeface="Arial"/>
              </a:rPr>
              <a:t>Melhor</a:t>
            </a:r>
            <a:r>
              <a:rPr lang="en-CA" sz="3000" dirty="0">
                <a:solidFill>
                  <a:srgbClr val="003366"/>
                </a:solidFill>
                <a:cs typeface="Arial"/>
              </a:rPr>
              <a:t>: </a:t>
            </a:r>
            <a:r>
              <a:rPr lang="en-CA" sz="3000" dirty="0" smtClean="0">
                <a:solidFill>
                  <a:srgbClr val="003366"/>
                </a:solidFill>
                <a:cs typeface="Arial"/>
              </a:rPr>
              <a:t> ‘</a:t>
            </a:r>
            <a:r>
              <a:rPr lang="en-CA" sz="3000" dirty="0" err="1" smtClean="0">
                <a:solidFill>
                  <a:srgbClr val="003366"/>
                </a:solidFill>
                <a:cs typeface="Arial"/>
              </a:rPr>
              <a:t>normalizado</a:t>
            </a:r>
            <a:r>
              <a:rPr lang="en-CA" sz="3000" dirty="0" smtClean="0">
                <a:solidFill>
                  <a:srgbClr val="003366"/>
                </a:solidFill>
                <a:cs typeface="Arial"/>
              </a:rPr>
              <a:t>’. </a:t>
            </a:r>
            <a:r>
              <a:rPr lang="en-CA" sz="3000" dirty="0" err="1" smtClean="0">
                <a:solidFill>
                  <a:srgbClr val="003366"/>
                </a:solidFill>
                <a:cs typeface="Arial"/>
              </a:rPr>
              <a:t>Pelo</a:t>
            </a:r>
            <a:r>
              <a:rPr lang="en-CA" sz="3000" dirty="0" smtClean="0">
                <a:solidFill>
                  <a:srgbClr val="003366"/>
                </a:solidFill>
                <a:cs typeface="Arial"/>
              </a:rPr>
              <a:t> </a:t>
            </a:r>
            <a:r>
              <a:rPr lang="en-CA" sz="3000" dirty="0" err="1" smtClean="0">
                <a:solidFill>
                  <a:srgbClr val="003366"/>
                </a:solidFill>
                <a:cs typeface="Arial"/>
              </a:rPr>
              <a:t>uso</a:t>
            </a:r>
            <a:r>
              <a:rPr lang="en-CA" sz="3000" dirty="0" smtClean="0">
                <a:solidFill>
                  <a:srgbClr val="003366"/>
                </a:solidFill>
                <a:cs typeface="Arial"/>
              </a:rPr>
              <a:t> de </a:t>
            </a:r>
            <a:r>
              <a:rPr lang="en-CA" sz="3000" dirty="0" err="1" smtClean="0">
                <a:solidFill>
                  <a:srgbClr val="003366"/>
                </a:solidFill>
                <a:cs typeface="Arial"/>
              </a:rPr>
              <a:t>regras</a:t>
            </a:r>
            <a:r>
              <a:rPr lang="en-CA" sz="3000" dirty="0" smtClean="0">
                <a:solidFill>
                  <a:srgbClr val="003366"/>
                </a:solidFill>
                <a:cs typeface="Arial"/>
              </a:rPr>
              <a:t> </a:t>
            </a:r>
            <a:r>
              <a:rPr lang="en-CA" sz="3000" dirty="0">
                <a:solidFill>
                  <a:srgbClr val="003366"/>
                </a:solidFill>
                <a:cs typeface="Arial"/>
              </a:rPr>
              <a:t>e </a:t>
            </a:r>
            <a:r>
              <a:rPr lang="en-CA" sz="3000" dirty="0" err="1">
                <a:solidFill>
                  <a:srgbClr val="003366"/>
                </a:solidFill>
                <a:cs typeface="Arial"/>
              </a:rPr>
              <a:t>modelos</a:t>
            </a:r>
            <a:r>
              <a:rPr lang="en-CA" sz="3000" dirty="0">
                <a:solidFill>
                  <a:srgbClr val="003366"/>
                </a:solidFill>
                <a:cs typeface="Arial"/>
              </a:rPr>
              <a:t> </a:t>
            </a:r>
            <a:r>
              <a:rPr lang="en-CA" sz="3000" dirty="0" err="1">
                <a:solidFill>
                  <a:srgbClr val="003366"/>
                </a:solidFill>
                <a:cs typeface="Arial"/>
              </a:rPr>
              <a:t>que</a:t>
            </a:r>
            <a:r>
              <a:rPr lang="en-CA" sz="3000" dirty="0">
                <a:solidFill>
                  <a:srgbClr val="003366"/>
                </a:solidFill>
                <a:cs typeface="Arial"/>
              </a:rPr>
              <a:t>, </a:t>
            </a:r>
            <a:r>
              <a:rPr lang="en-CA" sz="3000" dirty="0" err="1">
                <a:solidFill>
                  <a:srgbClr val="003366"/>
                </a:solidFill>
                <a:cs typeface="Arial"/>
              </a:rPr>
              <a:t>em</a:t>
            </a:r>
            <a:r>
              <a:rPr lang="en-CA" sz="3000" dirty="0">
                <a:solidFill>
                  <a:srgbClr val="003366"/>
                </a:solidFill>
                <a:cs typeface="Arial"/>
              </a:rPr>
              <a:t> </a:t>
            </a:r>
            <a:r>
              <a:rPr lang="en-CA" sz="3000" dirty="0" err="1">
                <a:solidFill>
                  <a:srgbClr val="003366"/>
                </a:solidFill>
                <a:cs typeface="Arial"/>
              </a:rPr>
              <a:t>última</a:t>
            </a:r>
            <a:r>
              <a:rPr lang="en-CA" sz="3000" dirty="0">
                <a:solidFill>
                  <a:srgbClr val="003366"/>
                </a:solidFill>
                <a:cs typeface="Arial"/>
              </a:rPr>
              <a:t> </a:t>
            </a:r>
            <a:r>
              <a:rPr lang="en-CA" sz="3000" dirty="0" err="1">
                <a:solidFill>
                  <a:srgbClr val="003366"/>
                </a:solidFill>
                <a:cs typeface="Arial"/>
              </a:rPr>
              <a:t>instância</a:t>
            </a:r>
            <a:r>
              <a:rPr lang="en-CA" sz="3000" dirty="0" smtClean="0">
                <a:solidFill>
                  <a:srgbClr val="003366"/>
                </a:solidFill>
                <a:cs typeface="Arial"/>
              </a:rPr>
              <a:t>, </a:t>
            </a:r>
            <a:r>
              <a:rPr lang="en-CA" sz="3000" dirty="0" err="1" smtClean="0">
                <a:solidFill>
                  <a:srgbClr val="003366"/>
                </a:solidFill>
                <a:cs typeface="Arial"/>
              </a:rPr>
              <a:t>por</a:t>
            </a:r>
            <a:r>
              <a:rPr lang="en-CA" sz="3000" dirty="0" smtClean="0">
                <a:solidFill>
                  <a:srgbClr val="003366"/>
                </a:solidFill>
                <a:cs typeface="Arial"/>
              </a:rPr>
              <a:t> </a:t>
            </a:r>
            <a:r>
              <a:rPr lang="en-CA" sz="3000" dirty="0" err="1" smtClean="0">
                <a:solidFill>
                  <a:srgbClr val="003366"/>
                </a:solidFill>
                <a:cs typeface="Arial"/>
              </a:rPr>
              <a:t>serem</a:t>
            </a:r>
            <a:r>
              <a:rPr lang="en-CA" sz="3000" dirty="0" smtClean="0">
                <a:solidFill>
                  <a:srgbClr val="003366"/>
                </a:solidFill>
                <a:cs typeface="Arial"/>
              </a:rPr>
              <a:t> </a:t>
            </a:r>
            <a:r>
              <a:rPr lang="en-CA" sz="3000" dirty="0" err="1" smtClean="0">
                <a:solidFill>
                  <a:srgbClr val="003366"/>
                </a:solidFill>
                <a:cs typeface="Arial"/>
              </a:rPr>
              <a:t>socialmente</a:t>
            </a:r>
            <a:r>
              <a:rPr lang="en-CA" sz="3000" dirty="0" smtClean="0">
                <a:solidFill>
                  <a:srgbClr val="003366"/>
                </a:solidFill>
                <a:cs typeface="Arial"/>
              </a:rPr>
              <a:t> </a:t>
            </a:r>
            <a:r>
              <a:rPr lang="en-CA" sz="3000" dirty="0" err="1" smtClean="0">
                <a:solidFill>
                  <a:srgbClr val="003366"/>
                </a:solidFill>
                <a:cs typeface="Arial"/>
              </a:rPr>
              <a:t>compartilhados</a:t>
            </a:r>
            <a:r>
              <a:rPr lang="en-CA" sz="3000" dirty="0" smtClean="0">
                <a:solidFill>
                  <a:srgbClr val="003366"/>
                </a:solidFill>
                <a:cs typeface="Arial"/>
              </a:rPr>
              <a:t>, </a:t>
            </a:r>
            <a:r>
              <a:rPr lang="en-CA" sz="3000" dirty="0" err="1" smtClean="0">
                <a:solidFill>
                  <a:srgbClr val="003366"/>
                </a:solidFill>
                <a:cs typeface="Arial"/>
              </a:rPr>
              <a:t>provêem</a:t>
            </a:r>
            <a:r>
              <a:rPr lang="en-CA" sz="3000" dirty="0" smtClean="0">
                <a:solidFill>
                  <a:srgbClr val="003366"/>
                </a:solidFill>
                <a:cs typeface="Arial"/>
              </a:rPr>
              <a:t> </a:t>
            </a:r>
            <a:r>
              <a:rPr lang="en-CA" sz="3000" dirty="0">
                <a:solidFill>
                  <a:srgbClr val="003366"/>
                </a:solidFill>
                <a:cs typeface="Arial"/>
              </a:rPr>
              <a:t>a </a:t>
            </a:r>
            <a:r>
              <a:rPr lang="en-CA" sz="3000" dirty="0" err="1">
                <a:solidFill>
                  <a:srgbClr val="003366"/>
                </a:solidFill>
                <a:cs typeface="Arial"/>
              </a:rPr>
              <a:t>arquitetura</a:t>
            </a:r>
            <a:r>
              <a:rPr lang="en-CA" sz="3000" dirty="0">
                <a:solidFill>
                  <a:srgbClr val="003366"/>
                </a:solidFill>
                <a:cs typeface="Arial"/>
              </a:rPr>
              <a:t> </a:t>
            </a:r>
            <a:r>
              <a:rPr lang="en-CA" sz="3000" dirty="0" err="1">
                <a:solidFill>
                  <a:srgbClr val="003366"/>
                </a:solidFill>
                <a:cs typeface="Arial"/>
              </a:rPr>
              <a:t>básica</a:t>
            </a:r>
            <a:r>
              <a:rPr lang="en-CA" sz="3000" dirty="0">
                <a:solidFill>
                  <a:srgbClr val="003366"/>
                </a:solidFill>
                <a:cs typeface="Arial"/>
              </a:rPr>
              <a:t> dos </a:t>
            </a:r>
            <a:r>
              <a:rPr lang="en-CA" sz="3000" dirty="0" err="1">
                <a:solidFill>
                  <a:srgbClr val="003366"/>
                </a:solidFill>
                <a:cs typeface="Arial"/>
              </a:rPr>
              <a:t>canais</a:t>
            </a:r>
            <a:r>
              <a:rPr lang="en-CA" sz="3000" dirty="0">
                <a:solidFill>
                  <a:srgbClr val="003366"/>
                </a:solidFill>
                <a:cs typeface="Arial"/>
              </a:rPr>
              <a:t> </a:t>
            </a:r>
            <a:r>
              <a:rPr lang="en-CA" sz="3000" dirty="0" smtClean="0">
                <a:solidFill>
                  <a:srgbClr val="003366"/>
                </a:solidFill>
                <a:cs typeface="Arial"/>
              </a:rPr>
              <a:t>de </a:t>
            </a:r>
            <a:r>
              <a:rPr lang="en-CA" sz="3000" dirty="0" err="1" smtClean="0">
                <a:solidFill>
                  <a:srgbClr val="003366"/>
                </a:solidFill>
                <a:cs typeface="Arial"/>
              </a:rPr>
              <a:t>comunicação</a:t>
            </a:r>
            <a:r>
              <a:rPr lang="en-CA" sz="3000" dirty="0" smtClean="0">
                <a:solidFill>
                  <a:srgbClr val="003366"/>
                </a:solidFill>
                <a:cs typeface="Arial"/>
              </a:rPr>
              <a:t>”.</a:t>
            </a:r>
            <a:endParaRPr lang="en-CA" sz="3000" dirty="0">
              <a:solidFill>
                <a:srgbClr val="003366"/>
              </a:solidFill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3"/>
          <p:cNvSpPr txBox="1"/>
          <p:nvPr/>
        </p:nvSpPr>
        <p:spPr>
          <a:xfrm>
            <a:off x="2095500" y="1340768"/>
            <a:ext cx="4997458" cy="384721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990"/>
              </a:lnSpc>
            </a:pPr>
            <a:r>
              <a:rPr lang="en-CA" sz="2800" b="1" dirty="0" err="1" smtClean="0">
                <a:solidFill>
                  <a:schemeClr val="accent2">
                    <a:lumMod val="75000"/>
                  </a:schemeClr>
                </a:solidFill>
                <a:cs typeface="Arial"/>
              </a:rPr>
              <a:t>Capítulo</a:t>
            </a:r>
            <a:r>
              <a:rPr lang="en-CA" sz="2800" b="1" dirty="0" smtClean="0">
                <a:solidFill>
                  <a:schemeClr val="accent2">
                    <a:lumMod val="75000"/>
                  </a:schemeClr>
                </a:solidFill>
                <a:cs typeface="Arial"/>
              </a:rPr>
              <a:t> de </a:t>
            </a:r>
            <a:r>
              <a:rPr lang="en-CA" sz="2800" b="1" dirty="0" err="1" smtClean="0">
                <a:solidFill>
                  <a:schemeClr val="accent2">
                    <a:lumMod val="75000"/>
                  </a:schemeClr>
                </a:solidFill>
                <a:cs typeface="Arial"/>
              </a:rPr>
              <a:t>livro</a:t>
            </a:r>
            <a:r>
              <a:rPr lang="en-CA" sz="2800" b="1" dirty="0" smtClean="0">
                <a:solidFill>
                  <a:schemeClr val="accent2">
                    <a:lumMod val="75000"/>
                  </a:schemeClr>
                </a:solidFill>
                <a:cs typeface="Arial"/>
              </a:rPr>
              <a:t> do </a:t>
            </a:r>
            <a:r>
              <a:rPr lang="en-CA" sz="2800" b="1" dirty="0" err="1" smtClean="0">
                <a:solidFill>
                  <a:schemeClr val="accent2">
                    <a:lumMod val="75000"/>
                  </a:schemeClr>
                </a:solidFill>
                <a:cs typeface="Arial"/>
              </a:rPr>
              <a:t>mesmo</a:t>
            </a:r>
            <a:r>
              <a:rPr lang="en-CA" sz="2800" b="1" dirty="0" smtClean="0">
                <a:solidFill>
                  <a:schemeClr val="accent2">
                    <a:lumMod val="75000"/>
                  </a:schemeClr>
                </a:solidFill>
                <a:cs typeface="Arial"/>
              </a:rPr>
              <a:t> </a:t>
            </a:r>
            <a:r>
              <a:rPr lang="en-CA" sz="2800" b="1" dirty="0" err="1" smtClean="0">
                <a:solidFill>
                  <a:schemeClr val="accent2">
                    <a:lumMod val="75000"/>
                  </a:schemeClr>
                </a:solidFill>
                <a:cs typeface="Arial"/>
              </a:rPr>
              <a:t>autor</a:t>
            </a:r>
            <a:endParaRPr lang="en-CA" sz="2800" b="1" dirty="0" smtClean="0">
              <a:solidFill>
                <a:schemeClr val="accent2">
                  <a:lumMod val="75000"/>
                </a:schemeClr>
              </a:solidFill>
              <a:cs typeface="Arial"/>
            </a:endParaRPr>
          </a:p>
        </p:txBody>
      </p:sp>
      <p:sp>
        <p:nvSpPr>
          <p:cNvPr id="4" name="TextBox 4"/>
          <p:cNvSpPr txBox="1"/>
          <p:nvPr/>
        </p:nvSpPr>
        <p:spPr>
          <a:xfrm>
            <a:off x="1050357" y="1858452"/>
            <a:ext cx="7011503" cy="2051844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3220"/>
              </a:lnSpc>
            </a:pPr>
            <a:r>
              <a:rPr lang="en-CA" sz="2800" dirty="0" smtClean="0">
                <a:solidFill>
                  <a:srgbClr val="006666"/>
                </a:solidFill>
                <a:cs typeface="Arial"/>
              </a:rPr>
              <a:t>SETTON,   Maria   das   </a:t>
            </a:r>
            <a:r>
              <a:rPr lang="en-CA" sz="2800" dirty="0" err="1" smtClean="0">
                <a:solidFill>
                  <a:srgbClr val="006666"/>
                </a:solidFill>
                <a:cs typeface="Arial"/>
              </a:rPr>
              <a:t>Graças</a:t>
            </a:r>
            <a:r>
              <a:rPr lang="en-CA" sz="2800" dirty="0" smtClean="0">
                <a:solidFill>
                  <a:srgbClr val="006666"/>
                </a:solidFill>
                <a:cs typeface="Arial"/>
              </a:rPr>
              <a:t>   </a:t>
            </a:r>
            <a:r>
              <a:rPr lang="en-CA" sz="2800" dirty="0" err="1" smtClean="0">
                <a:solidFill>
                  <a:srgbClr val="006666"/>
                </a:solidFill>
                <a:cs typeface="Arial"/>
              </a:rPr>
              <a:t>Jacintho</a:t>
            </a:r>
            <a:r>
              <a:rPr lang="en-CA" sz="2800" dirty="0" smtClean="0">
                <a:solidFill>
                  <a:srgbClr val="006666"/>
                </a:solidFill>
                <a:cs typeface="Arial"/>
              </a:rPr>
              <a:t>. </a:t>
            </a:r>
            <a:r>
              <a:rPr lang="en-CA" sz="2800" dirty="0">
                <a:solidFill>
                  <a:srgbClr val="006666"/>
                </a:solidFill>
                <a:cs typeface="Arial"/>
              </a:rPr>
              <a:t>Cinema: </a:t>
            </a:r>
            <a:r>
              <a:rPr lang="en-CA" sz="2800" dirty="0" err="1">
                <a:solidFill>
                  <a:srgbClr val="006666"/>
                </a:solidFill>
                <a:cs typeface="Arial"/>
              </a:rPr>
              <a:t>instrumento</a:t>
            </a:r>
            <a:r>
              <a:rPr lang="en-CA" sz="2800" dirty="0">
                <a:solidFill>
                  <a:srgbClr val="006666"/>
                </a:solidFill>
                <a:cs typeface="Arial"/>
              </a:rPr>
              <a:t> </a:t>
            </a:r>
            <a:r>
              <a:rPr lang="en-CA" sz="2800" dirty="0" err="1">
                <a:solidFill>
                  <a:srgbClr val="006666"/>
                </a:solidFill>
                <a:cs typeface="Arial"/>
              </a:rPr>
              <a:t>reflexivo</a:t>
            </a:r>
            <a:r>
              <a:rPr lang="en-CA" sz="2800" dirty="0">
                <a:solidFill>
                  <a:srgbClr val="006666"/>
                </a:solidFill>
                <a:cs typeface="Arial"/>
              </a:rPr>
              <a:t> e </a:t>
            </a:r>
            <a:r>
              <a:rPr lang="en-CA" sz="2800" dirty="0" err="1">
                <a:solidFill>
                  <a:srgbClr val="006666"/>
                </a:solidFill>
                <a:cs typeface="Arial"/>
              </a:rPr>
              <a:t>pedagógico</a:t>
            </a:r>
            <a:r>
              <a:rPr lang="en-CA" sz="2800" dirty="0">
                <a:solidFill>
                  <a:srgbClr val="006666"/>
                </a:solidFill>
                <a:cs typeface="Arial"/>
              </a:rPr>
              <a:t>.</a:t>
            </a:r>
            <a:r>
              <a:rPr lang="en-CA" sz="2800" dirty="0">
                <a:solidFill>
                  <a:srgbClr val="000000"/>
                </a:solidFill>
              </a:rPr>
              <a:t/>
            </a:r>
            <a:br>
              <a:rPr lang="en-CA" sz="2800" dirty="0">
                <a:solidFill>
                  <a:srgbClr val="000000"/>
                </a:solidFill>
              </a:rPr>
            </a:br>
            <a:r>
              <a:rPr lang="en-CA" sz="2800" dirty="0">
                <a:solidFill>
                  <a:srgbClr val="006666"/>
                </a:solidFill>
                <a:cs typeface="Arial"/>
              </a:rPr>
              <a:t>In</a:t>
            </a:r>
            <a:r>
              <a:rPr lang="en-CA" sz="2800" dirty="0" smtClean="0">
                <a:solidFill>
                  <a:srgbClr val="006666"/>
                </a:solidFill>
                <a:cs typeface="Arial"/>
              </a:rPr>
              <a:t>: ______.</a:t>
            </a:r>
            <a:r>
              <a:rPr lang="en-CA" sz="2800" b="1" dirty="0" smtClean="0">
                <a:solidFill>
                  <a:srgbClr val="006666"/>
                </a:solidFill>
                <a:cs typeface="Arial Bold"/>
              </a:rPr>
              <a:t> </a:t>
            </a:r>
            <a:r>
              <a:rPr lang="en-CA" sz="3200" b="1" dirty="0">
                <a:solidFill>
                  <a:srgbClr val="006666"/>
                </a:solidFill>
                <a:cs typeface="Arial Bold"/>
              </a:rPr>
              <a:t>A </a:t>
            </a:r>
            <a:r>
              <a:rPr lang="en-CA" sz="3200" b="1" dirty="0" err="1">
                <a:solidFill>
                  <a:srgbClr val="006666"/>
                </a:solidFill>
                <a:cs typeface="Arial Bold"/>
              </a:rPr>
              <a:t>cultura</a:t>
            </a:r>
            <a:r>
              <a:rPr lang="en-CA" sz="3200" b="1" dirty="0">
                <a:solidFill>
                  <a:srgbClr val="006666"/>
                </a:solidFill>
                <a:cs typeface="Arial Bold"/>
              </a:rPr>
              <a:t> da </a:t>
            </a:r>
            <a:r>
              <a:rPr lang="en-CA" sz="3200" b="1" dirty="0" err="1">
                <a:solidFill>
                  <a:srgbClr val="006666"/>
                </a:solidFill>
                <a:cs typeface="Arial Bold"/>
              </a:rPr>
              <a:t>mídia</a:t>
            </a:r>
            <a:r>
              <a:rPr lang="en-CA" sz="3200" b="1" dirty="0">
                <a:solidFill>
                  <a:srgbClr val="006666"/>
                </a:solidFill>
                <a:cs typeface="Arial Bold"/>
              </a:rPr>
              <a:t> </a:t>
            </a:r>
            <a:r>
              <a:rPr lang="en-CA" sz="3200" b="1" dirty="0" err="1">
                <a:solidFill>
                  <a:srgbClr val="006666"/>
                </a:solidFill>
                <a:cs typeface="Arial Bold"/>
              </a:rPr>
              <a:t>na</a:t>
            </a:r>
            <a:r>
              <a:rPr lang="en-CA" sz="3200" b="1" dirty="0">
                <a:solidFill>
                  <a:srgbClr val="006666"/>
                </a:solidFill>
                <a:cs typeface="Arial Bold"/>
              </a:rPr>
              <a:t> </a:t>
            </a:r>
            <a:r>
              <a:rPr lang="en-CA" sz="3200" b="1" dirty="0" err="1">
                <a:solidFill>
                  <a:srgbClr val="006666"/>
                </a:solidFill>
                <a:cs typeface="Arial Bold"/>
              </a:rPr>
              <a:t>escola</a:t>
            </a:r>
            <a:r>
              <a:rPr lang="en-CA" sz="2800" dirty="0">
                <a:solidFill>
                  <a:srgbClr val="006666"/>
                </a:solidFill>
                <a:cs typeface="Arial"/>
              </a:rPr>
              <a:t>:</a:t>
            </a:r>
            <a:r>
              <a:rPr lang="en-CA" sz="2800" dirty="0">
                <a:solidFill>
                  <a:srgbClr val="000000"/>
                </a:solidFill>
              </a:rPr>
              <a:t/>
            </a:r>
            <a:br>
              <a:rPr lang="en-CA" sz="2800" dirty="0">
                <a:solidFill>
                  <a:srgbClr val="000000"/>
                </a:solidFill>
              </a:rPr>
            </a:br>
            <a:r>
              <a:rPr lang="en-CA" sz="2800" dirty="0" err="1">
                <a:solidFill>
                  <a:srgbClr val="006666"/>
                </a:solidFill>
                <a:cs typeface="Arial"/>
              </a:rPr>
              <a:t>ensaios</a:t>
            </a:r>
            <a:r>
              <a:rPr lang="en-CA" sz="2800" dirty="0">
                <a:solidFill>
                  <a:srgbClr val="006666"/>
                </a:solidFill>
                <a:cs typeface="Arial"/>
              </a:rPr>
              <a:t>  </a:t>
            </a:r>
            <a:r>
              <a:rPr lang="en-CA" sz="2800" dirty="0" err="1">
                <a:solidFill>
                  <a:srgbClr val="006666"/>
                </a:solidFill>
                <a:cs typeface="Arial"/>
              </a:rPr>
              <a:t>sobre</a:t>
            </a:r>
            <a:r>
              <a:rPr lang="en-CA" sz="2800" dirty="0">
                <a:solidFill>
                  <a:srgbClr val="006666"/>
                </a:solidFill>
                <a:cs typeface="Arial"/>
              </a:rPr>
              <a:t>  cinema  e  </a:t>
            </a:r>
            <a:r>
              <a:rPr lang="en-CA" sz="2800" dirty="0" err="1">
                <a:solidFill>
                  <a:srgbClr val="006666"/>
                </a:solidFill>
                <a:cs typeface="Arial"/>
              </a:rPr>
              <a:t>educação</a:t>
            </a:r>
            <a:r>
              <a:rPr lang="en-CA" sz="2800" dirty="0">
                <a:solidFill>
                  <a:srgbClr val="006666"/>
                </a:solidFill>
                <a:cs typeface="Arial"/>
              </a:rPr>
              <a:t>.  </a:t>
            </a:r>
            <a:r>
              <a:rPr lang="en-CA" sz="2800" dirty="0" smtClean="0">
                <a:solidFill>
                  <a:srgbClr val="006666"/>
                </a:solidFill>
                <a:cs typeface="Arial"/>
              </a:rPr>
              <a:t>São </a:t>
            </a:r>
            <a:r>
              <a:rPr lang="en-CA" sz="2800" dirty="0">
                <a:solidFill>
                  <a:srgbClr val="006666"/>
                </a:solidFill>
                <a:cs typeface="Arial"/>
              </a:rPr>
              <a:t>Paulo: </a:t>
            </a:r>
            <a:r>
              <a:rPr lang="en-CA" sz="2800" dirty="0" err="1">
                <a:solidFill>
                  <a:srgbClr val="006666"/>
                </a:solidFill>
                <a:cs typeface="Arial"/>
              </a:rPr>
              <a:t>Annablume</a:t>
            </a:r>
            <a:r>
              <a:rPr lang="en-CA" sz="2800" dirty="0">
                <a:solidFill>
                  <a:srgbClr val="006666"/>
                </a:solidFill>
                <a:cs typeface="Arial"/>
              </a:rPr>
              <a:t>, 2004. p. 53-65</a:t>
            </a:r>
            <a:r>
              <a:rPr lang="en-CA" sz="2800" dirty="0" smtClean="0">
                <a:solidFill>
                  <a:srgbClr val="006666"/>
                </a:solidFill>
                <a:cs typeface="Arial"/>
              </a:rPr>
              <a:t>.</a:t>
            </a:r>
            <a:endParaRPr lang="en-CA" sz="2800" dirty="0">
              <a:solidFill>
                <a:srgbClr val="000000"/>
              </a:solidFill>
            </a:endParaRPr>
          </a:p>
        </p:txBody>
      </p:sp>
      <p:sp>
        <p:nvSpPr>
          <p:cNvPr id="5" name="TextBox 5"/>
          <p:cNvSpPr txBox="1"/>
          <p:nvPr/>
        </p:nvSpPr>
        <p:spPr>
          <a:xfrm>
            <a:off x="1333500" y="3670300"/>
            <a:ext cx="65" cy="409536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350"/>
              </a:lnSpc>
            </a:pPr>
            <a:endParaRPr lang="en-CA" sz="2798" dirty="0">
              <a:solidFill>
                <a:srgbClr val="000000"/>
              </a:solidFill>
            </a:endParaRPr>
          </a:p>
        </p:txBody>
      </p:sp>
      <p:sp>
        <p:nvSpPr>
          <p:cNvPr id="6" name="TextBox 6"/>
          <p:cNvSpPr txBox="1"/>
          <p:nvPr/>
        </p:nvSpPr>
        <p:spPr>
          <a:xfrm>
            <a:off x="1333500" y="4965700"/>
            <a:ext cx="65" cy="410369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220"/>
              </a:lnSpc>
            </a:pPr>
            <a:endParaRPr lang="en-CA" sz="2795" dirty="0">
              <a:solidFill>
                <a:srgbClr val="000000"/>
              </a:solidFill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z="3600" b="1" dirty="0">
                <a:solidFill>
                  <a:schemeClr val="accent6"/>
                </a:solidFill>
                <a:cs typeface="Arial Bold"/>
              </a:rPr>
              <a:t>Parte de </a:t>
            </a:r>
            <a:r>
              <a:rPr lang="en-CA" sz="3600" b="1" dirty="0" err="1" smtClean="0">
                <a:solidFill>
                  <a:schemeClr val="accent6"/>
                </a:solidFill>
                <a:cs typeface="Arial Bold"/>
              </a:rPr>
              <a:t>livro</a:t>
            </a:r>
            <a:r>
              <a:rPr lang="en-CA" sz="3600" b="1" dirty="0" smtClean="0">
                <a:solidFill>
                  <a:schemeClr val="accent6"/>
                </a:solidFill>
                <a:cs typeface="Arial Bold"/>
              </a:rPr>
              <a:t>/</a:t>
            </a:r>
            <a:r>
              <a:rPr lang="en-CA" sz="3600" b="1" dirty="0" err="1" smtClean="0">
                <a:solidFill>
                  <a:schemeClr val="accent6"/>
                </a:solidFill>
                <a:cs typeface="Arial Bold"/>
              </a:rPr>
              <a:t>monografia</a:t>
            </a:r>
            <a:endParaRPr lang="pt-BR" sz="3600" dirty="0">
              <a:solidFill>
                <a:schemeClr val="accent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3"/>
          <p:cNvSpPr txBox="1"/>
          <p:nvPr/>
        </p:nvSpPr>
        <p:spPr>
          <a:xfrm>
            <a:off x="1907704" y="1345839"/>
            <a:ext cx="4663969" cy="384721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990"/>
              </a:lnSpc>
            </a:pPr>
            <a:r>
              <a:rPr lang="en-CA" sz="2800" b="1" dirty="0" err="1" smtClean="0">
                <a:solidFill>
                  <a:schemeClr val="accent2">
                    <a:lumMod val="75000"/>
                  </a:schemeClr>
                </a:solidFill>
                <a:cs typeface="Arial"/>
              </a:rPr>
              <a:t>Capítulo</a:t>
            </a:r>
            <a:r>
              <a:rPr lang="en-CA" sz="2800" b="1" dirty="0" smtClean="0">
                <a:solidFill>
                  <a:schemeClr val="accent2">
                    <a:lumMod val="75000"/>
                  </a:schemeClr>
                </a:solidFill>
                <a:cs typeface="Arial"/>
              </a:rPr>
              <a:t> de </a:t>
            </a:r>
            <a:r>
              <a:rPr lang="en-CA" sz="2800" b="1" dirty="0" err="1" smtClean="0">
                <a:solidFill>
                  <a:schemeClr val="accent2">
                    <a:lumMod val="75000"/>
                  </a:schemeClr>
                </a:solidFill>
                <a:cs typeface="Arial"/>
              </a:rPr>
              <a:t>livro</a:t>
            </a:r>
            <a:r>
              <a:rPr lang="en-CA" sz="2800" b="1" dirty="0" smtClean="0">
                <a:solidFill>
                  <a:schemeClr val="accent2">
                    <a:lumMod val="75000"/>
                  </a:schemeClr>
                </a:solidFill>
                <a:cs typeface="Arial"/>
              </a:rPr>
              <a:t> de outro </a:t>
            </a:r>
            <a:r>
              <a:rPr lang="en-CA" sz="2800" b="1" dirty="0" err="1" smtClean="0">
                <a:solidFill>
                  <a:schemeClr val="accent2">
                    <a:lumMod val="75000"/>
                  </a:schemeClr>
                </a:solidFill>
                <a:cs typeface="Arial"/>
              </a:rPr>
              <a:t>autor</a:t>
            </a:r>
            <a:endParaRPr lang="en-CA" sz="2800" b="1" dirty="0" smtClean="0">
              <a:solidFill>
                <a:schemeClr val="accent2">
                  <a:lumMod val="75000"/>
                </a:schemeClr>
              </a:solidFill>
              <a:cs typeface="Arial"/>
            </a:endParaRPr>
          </a:p>
        </p:txBody>
      </p:sp>
      <p:sp>
        <p:nvSpPr>
          <p:cNvPr id="4" name="TextBox 4"/>
          <p:cNvSpPr txBox="1"/>
          <p:nvPr/>
        </p:nvSpPr>
        <p:spPr>
          <a:xfrm>
            <a:off x="539553" y="2060848"/>
            <a:ext cx="8208912" cy="2385268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3100"/>
              </a:lnSpc>
            </a:pPr>
            <a:r>
              <a:rPr lang="en-CA" sz="2800" dirty="0" smtClean="0">
                <a:solidFill>
                  <a:srgbClr val="006666"/>
                </a:solidFill>
                <a:cs typeface="Arial"/>
              </a:rPr>
              <a:t>EMILIANI,  Francesca.  </a:t>
            </a:r>
            <a:r>
              <a:rPr lang="en-CA" sz="2800" dirty="0" err="1" smtClean="0">
                <a:solidFill>
                  <a:srgbClr val="006666"/>
                </a:solidFill>
                <a:cs typeface="Arial"/>
              </a:rPr>
              <a:t>Os</a:t>
            </a:r>
            <a:r>
              <a:rPr lang="en-CA" sz="2800" dirty="0" smtClean="0">
                <a:solidFill>
                  <a:srgbClr val="006666"/>
                </a:solidFill>
                <a:cs typeface="Arial"/>
              </a:rPr>
              <a:t>  </a:t>
            </a:r>
            <a:r>
              <a:rPr lang="en-CA" sz="2800" dirty="0" err="1" smtClean="0">
                <a:solidFill>
                  <a:srgbClr val="006666"/>
                </a:solidFill>
                <a:cs typeface="Arial"/>
              </a:rPr>
              <a:t>comportamentos</a:t>
            </a:r>
            <a:r>
              <a:rPr lang="en-CA" sz="2800" dirty="0" smtClean="0">
                <a:solidFill>
                  <a:srgbClr val="006666"/>
                </a:solidFill>
                <a:cs typeface="Arial"/>
              </a:rPr>
              <a:t> </a:t>
            </a:r>
            <a:r>
              <a:rPr lang="en-CA" sz="2800" dirty="0" err="1" smtClean="0">
                <a:solidFill>
                  <a:srgbClr val="006666"/>
                </a:solidFill>
                <a:cs typeface="Arial"/>
              </a:rPr>
              <a:t>parentais</a:t>
            </a:r>
            <a:r>
              <a:rPr lang="en-CA" sz="2800" dirty="0" smtClean="0">
                <a:solidFill>
                  <a:srgbClr val="006666"/>
                </a:solidFill>
                <a:cs typeface="Arial"/>
              </a:rPr>
              <a:t>   </a:t>
            </a:r>
            <a:r>
              <a:rPr lang="en-CA" sz="2800" dirty="0" err="1" smtClean="0">
                <a:solidFill>
                  <a:srgbClr val="006666"/>
                </a:solidFill>
                <a:cs typeface="Arial"/>
              </a:rPr>
              <a:t>em</a:t>
            </a:r>
            <a:r>
              <a:rPr lang="en-CA" sz="2800" dirty="0" smtClean="0">
                <a:solidFill>
                  <a:srgbClr val="006666"/>
                </a:solidFill>
                <a:cs typeface="Arial"/>
              </a:rPr>
              <a:t>   </a:t>
            </a:r>
            <a:r>
              <a:rPr lang="en-CA" sz="2800" dirty="0" err="1" smtClean="0">
                <a:solidFill>
                  <a:srgbClr val="006666"/>
                </a:solidFill>
                <a:cs typeface="Arial"/>
              </a:rPr>
              <a:t>relação</a:t>
            </a:r>
            <a:r>
              <a:rPr lang="en-CA" sz="2800" dirty="0" smtClean="0">
                <a:solidFill>
                  <a:srgbClr val="006666"/>
                </a:solidFill>
                <a:cs typeface="Arial"/>
              </a:rPr>
              <a:t>   à   </a:t>
            </a:r>
            <a:r>
              <a:rPr lang="en-CA" sz="2800" dirty="0" err="1" smtClean="0">
                <a:solidFill>
                  <a:srgbClr val="006666"/>
                </a:solidFill>
                <a:cs typeface="Arial"/>
              </a:rPr>
              <a:t>criança</a:t>
            </a:r>
            <a:r>
              <a:rPr lang="en-CA" sz="2800" dirty="0" smtClean="0">
                <a:solidFill>
                  <a:srgbClr val="006666"/>
                </a:solidFill>
                <a:cs typeface="Arial"/>
              </a:rPr>
              <a:t>   e   </a:t>
            </a:r>
            <a:r>
              <a:rPr lang="en-CA" sz="2800" dirty="0">
                <a:solidFill>
                  <a:srgbClr val="006666"/>
                </a:solidFill>
                <a:cs typeface="Arial"/>
              </a:rPr>
              <a:t>à </a:t>
            </a:r>
            <a:r>
              <a:rPr lang="en-CA" sz="2800" dirty="0" err="1">
                <a:solidFill>
                  <a:srgbClr val="006666"/>
                </a:solidFill>
                <a:cs typeface="Arial"/>
              </a:rPr>
              <a:t>instituição</a:t>
            </a:r>
            <a:r>
              <a:rPr lang="en-CA" sz="2800" dirty="0" smtClean="0">
                <a:solidFill>
                  <a:srgbClr val="006666"/>
                </a:solidFill>
                <a:cs typeface="Arial"/>
              </a:rPr>
              <a:t>. In: BONDIOLI, Anna; </a:t>
            </a:r>
            <a:r>
              <a:rPr lang="en-CA" sz="2800" dirty="0">
                <a:solidFill>
                  <a:srgbClr val="006666"/>
                </a:solidFill>
                <a:cs typeface="Arial"/>
              </a:rPr>
              <a:t>MANTOVANI,  </a:t>
            </a:r>
            <a:r>
              <a:rPr lang="en-CA" sz="2800" dirty="0" smtClean="0">
                <a:solidFill>
                  <a:srgbClr val="006666"/>
                </a:solidFill>
                <a:cs typeface="Arial"/>
              </a:rPr>
              <a:t>Susanna</a:t>
            </a:r>
            <a:r>
              <a:rPr lang="en-CA" sz="2800" dirty="0">
                <a:solidFill>
                  <a:srgbClr val="006666"/>
                </a:solidFill>
                <a:cs typeface="Arial"/>
              </a:rPr>
              <a:t>.</a:t>
            </a:r>
            <a:r>
              <a:rPr lang="en-CA" sz="2800" b="1" dirty="0">
                <a:solidFill>
                  <a:srgbClr val="006666"/>
                </a:solidFill>
                <a:cs typeface="Arial Bold"/>
              </a:rPr>
              <a:t> </a:t>
            </a:r>
            <a:r>
              <a:rPr lang="en-CA" sz="3200" b="1" dirty="0" smtClean="0">
                <a:solidFill>
                  <a:srgbClr val="006666"/>
                </a:solidFill>
                <a:cs typeface="Arial Bold"/>
              </a:rPr>
              <a:t>Manual    de </a:t>
            </a:r>
            <a:r>
              <a:rPr lang="en-CA" sz="3200" b="1" dirty="0" err="1">
                <a:solidFill>
                  <a:srgbClr val="006666"/>
                </a:solidFill>
                <a:cs typeface="Arial Bold"/>
              </a:rPr>
              <a:t>educação</a:t>
            </a:r>
            <a:r>
              <a:rPr lang="en-CA" sz="3200" b="1" dirty="0">
                <a:solidFill>
                  <a:srgbClr val="006666"/>
                </a:solidFill>
                <a:cs typeface="Arial Bold"/>
              </a:rPr>
              <a:t>  </a:t>
            </a:r>
            <a:r>
              <a:rPr lang="en-CA" sz="3200" b="1" dirty="0" err="1">
                <a:solidFill>
                  <a:srgbClr val="006666"/>
                </a:solidFill>
                <a:cs typeface="Arial Bold"/>
              </a:rPr>
              <a:t>infantil</a:t>
            </a:r>
            <a:r>
              <a:rPr lang="en-CA" sz="3200" b="1" dirty="0">
                <a:solidFill>
                  <a:srgbClr val="006666"/>
                </a:solidFill>
                <a:cs typeface="Arial Bold"/>
              </a:rPr>
              <a:t>  </a:t>
            </a:r>
            <a:r>
              <a:rPr lang="en-CA" sz="3200" b="1" dirty="0" smtClean="0">
                <a:solidFill>
                  <a:srgbClr val="006666"/>
                </a:solidFill>
                <a:cs typeface="Arial Bold"/>
              </a:rPr>
              <a:t>de 0 a 3 </a:t>
            </a:r>
            <a:r>
              <a:rPr lang="en-CA" sz="3200" b="1" dirty="0" err="1" smtClean="0">
                <a:solidFill>
                  <a:srgbClr val="006666"/>
                </a:solidFill>
                <a:cs typeface="Arial Bold"/>
              </a:rPr>
              <a:t>anos</a:t>
            </a:r>
            <a:r>
              <a:rPr lang="en-CA" sz="2800" b="1" dirty="0">
                <a:solidFill>
                  <a:srgbClr val="006666"/>
                </a:solidFill>
                <a:cs typeface="Arial Bold"/>
              </a:rPr>
              <a:t>:</a:t>
            </a:r>
            <a:r>
              <a:rPr lang="en-CA" sz="2800" dirty="0">
                <a:solidFill>
                  <a:srgbClr val="006666"/>
                </a:solidFill>
                <a:cs typeface="Arial"/>
              </a:rPr>
              <a:t> </a:t>
            </a:r>
            <a:r>
              <a:rPr lang="en-CA" sz="2800" dirty="0" err="1" smtClean="0">
                <a:solidFill>
                  <a:srgbClr val="006666"/>
                </a:solidFill>
                <a:cs typeface="Arial"/>
              </a:rPr>
              <a:t>uma</a:t>
            </a:r>
            <a:r>
              <a:rPr lang="en-CA" sz="2800" dirty="0" smtClean="0">
                <a:solidFill>
                  <a:srgbClr val="006666"/>
                </a:solidFill>
                <a:cs typeface="Arial"/>
              </a:rPr>
              <a:t> </a:t>
            </a:r>
            <a:r>
              <a:rPr lang="en-CA" sz="2800" dirty="0" err="1" smtClean="0">
                <a:solidFill>
                  <a:srgbClr val="006666"/>
                </a:solidFill>
                <a:cs typeface="Arial"/>
              </a:rPr>
              <a:t>abordagem</a:t>
            </a:r>
            <a:r>
              <a:rPr lang="en-CA" sz="2800" dirty="0" smtClean="0">
                <a:solidFill>
                  <a:srgbClr val="006666"/>
                </a:solidFill>
                <a:cs typeface="Arial"/>
              </a:rPr>
              <a:t>  </a:t>
            </a:r>
            <a:r>
              <a:rPr lang="en-CA" sz="2800" dirty="0" err="1">
                <a:solidFill>
                  <a:srgbClr val="006666"/>
                </a:solidFill>
                <a:cs typeface="Arial"/>
              </a:rPr>
              <a:t>reflexiva</a:t>
            </a:r>
            <a:r>
              <a:rPr lang="en-CA" sz="2800" dirty="0" smtClean="0">
                <a:solidFill>
                  <a:srgbClr val="006666"/>
                </a:solidFill>
                <a:cs typeface="Arial"/>
              </a:rPr>
              <a:t>.</a:t>
            </a:r>
            <a:r>
              <a:rPr lang="en-CA" sz="2800" dirty="0">
                <a:solidFill>
                  <a:srgbClr val="006666"/>
                </a:solidFill>
                <a:cs typeface="Arial"/>
              </a:rPr>
              <a:t> 9. </a:t>
            </a:r>
            <a:r>
              <a:rPr lang="en-CA" sz="2800" dirty="0" smtClean="0">
                <a:solidFill>
                  <a:srgbClr val="006666"/>
                </a:solidFill>
                <a:cs typeface="Arial"/>
              </a:rPr>
              <a:t>ed</a:t>
            </a:r>
            <a:r>
              <a:rPr lang="en-CA" sz="2800" dirty="0">
                <a:solidFill>
                  <a:srgbClr val="006666"/>
                </a:solidFill>
                <a:cs typeface="Arial"/>
              </a:rPr>
              <a:t>. </a:t>
            </a:r>
            <a:r>
              <a:rPr lang="en-CA" sz="2800" dirty="0" smtClean="0">
                <a:solidFill>
                  <a:srgbClr val="006666"/>
                </a:solidFill>
                <a:cs typeface="Arial"/>
              </a:rPr>
              <a:t>Porto  </a:t>
            </a:r>
            <a:r>
              <a:rPr lang="en-CA" sz="2800" dirty="0" err="1" smtClean="0">
                <a:solidFill>
                  <a:srgbClr val="006666"/>
                </a:solidFill>
                <a:cs typeface="Arial"/>
              </a:rPr>
              <a:t>Alegre</a:t>
            </a:r>
            <a:r>
              <a:rPr lang="en-CA" sz="2800" dirty="0" smtClean="0">
                <a:solidFill>
                  <a:srgbClr val="006666"/>
                </a:solidFill>
                <a:cs typeface="Arial"/>
              </a:rPr>
              <a:t>: </a:t>
            </a:r>
            <a:r>
              <a:rPr lang="en-CA" sz="2800" dirty="0" err="1" smtClean="0">
                <a:solidFill>
                  <a:srgbClr val="006666"/>
                </a:solidFill>
                <a:cs typeface="Arial"/>
              </a:rPr>
              <a:t>ArtMed</a:t>
            </a:r>
            <a:r>
              <a:rPr lang="en-CA" sz="2800" dirty="0">
                <a:solidFill>
                  <a:srgbClr val="006666"/>
                </a:solidFill>
                <a:cs typeface="Arial"/>
              </a:rPr>
              <a:t>, 1998. p. 88-95</a:t>
            </a:r>
            <a:r>
              <a:rPr lang="en-CA" sz="2800" dirty="0" smtClean="0">
                <a:solidFill>
                  <a:srgbClr val="006666"/>
                </a:solidFill>
                <a:cs typeface="Arial"/>
              </a:rPr>
              <a:t>.</a:t>
            </a:r>
            <a:endParaRPr lang="en-CA" sz="2800" dirty="0">
              <a:solidFill>
                <a:srgbClr val="006666"/>
              </a:solidFill>
              <a:cs typeface="Arial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z="3600" b="1" dirty="0">
                <a:solidFill>
                  <a:schemeClr val="accent6"/>
                </a:solidFill>
                <a:cs typeface="Arial Bold"/>
              </a:rPr>
              <a:t>Parte de </a:t>
            </a:r>
            <a:r>
              <a:rPr lang="en-CA" sz="3600" b="1" dirty="0" err="1">
                <a:solidFill>
                  <a:schemeClr val="accent6"/>
                </a:solidFill>
                <a:cs typeface="Arial Bold"/>
              </a:rPr>
              <a:t>livro</a:t>
            </a:r>
            <a:r>
              <a:rPr lang="en-CA" sz="3600" b="1" dirty="0">
                <a:solidFill>
                  <a:schemeClr val="accent6"/>
                </a:solidFill>
                <a:cs typeface="Arial Bold"/>
              </a:rPr>
              <a:t>/</a:t>
            </a:r>
            <a:r>
              <a:rPr lang="en-CA" sz="3600" b="1" dirty="0" err="1">
                <a:solidFill>
                  <a:schemeClr val="accent6"/>
                </a:solidFill>
                <a:cs typeface="Arial Bold"/>
              </a:rPr>
              <a:t>monografia</a:t>
            </a:r>
            <a:endParaRPr lang="pt-BR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3"/>
          <p:cNvSpPr txBox="1"/>
          <p:nvPr/>
        </p:nvSpPr>
        <p:spPr>
          <a:xfrm>
            <a:off x="3271098" y="1600994"/>
            <a:ext cx="2601803" cy="410369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220"/>
              </a:lnSpc>
            </a:pPr>
            <a:r>
              <a:rPr lang="pt-BR" sz="2800" b="1" dirty="0" smtClean="0">
                <a:solidFill>
                  <a:schemeClr val="accent2">
                    <a:lumMod val="75000"/>
                  </a:schemeClr>
                </a:solidFill>
                <a:cs typeface="Arial Bold"/>
              </a:rPr>
              <a:t>Revista</a:t>
            </a:r>
            <a:r>
              <a:rPr lang="en-CA" sz="2800" b="1" dirty="0" smtClean="0">
                <a:solidFill>
                  <a:schemeClr val="accent2">
                    <a:lumMod val="75000"/>
                  </a:schemeClr>
                </a:solidFill>
                <a:cs typeface="Arial Bold"/>
              </a:rPr>
              <a:t> </a:t>
            </a:r>
            <a:r>
              <a:rPr lang="pt-BR" sz="2800" b="1" dirty="0" smtClean="0">
                <a:solidFill>
                  <a:schemeClr val="accent2">
                    <a:lumMod val="75000"/>
                  </a:schemeClr>
                </a:solidFill>
                <a:cs typeface="Arial Bold"/>
              </a:rPr>
              <a:t>completa</a:t>
            </a:r>
          </a:p>
        </p:txBody>
      </p:sp>
      <p:sp>
        <p:nvSpPr>
          <p:cNvPr id="4" name="TextBox 4"/>
          <p:cNvSpPr txBox="1"/>
          <p:nvPr/>
        </p:nvSpPr>
        <p:spPr>
          <a:xfrm>
            <a:off x="539552" y="2197894"/>
            <a:ext cx="8064896" cy="1231106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3220"/>
              </a:lnSpc>
            </a:pPr>
            <a:r>
              <a:rPr lang="en-CA" sz="2800" dirty="0" smtClean="0">
                <a:solidFill>
                  <a:srgbClr val="006666"/>
                </a:solidFill>
                <a:cs typeface="Arial"/>
              </a:rPr>
              <a:t>EDUCAÇÃO   E   PESQUISA.   São   Paulo: </a:t>
            </a:r>
            <a:r>
              <a:rPr lang="en-CA" sz="2800" dirty="0" err="1" smtClean="0">
                <a:solidFill>
                  <a:srgbClr val="006666"/>
                </a:solidFill>
                <a:cs typeface="Arial"/>
              </a:rPr>
              <a:t>Faculdade</a:t>
            </a:r>
            <a:r>
              <a:rPr lang="en-CA" sz="2800" dirty="0" smtClean="0">
                <a:solidFill>
                  <a:srgbClr val="006666"/>
                </a:solidFill>
                <a:cs typeface="Arial"/>
              </a:rPr>
              <a:t> </a:t>
            </a:r>
            <a:r>
              <a:rPr lang="en-CA" sz="2800" dirty="0">
                <a:solidFill>
                  <a:srgbClr val="006666"/>
                </a:solidFill>
                <a:cs typeface="Arial"/>
              </a:rPr>
              <a:t>de </a:t>
            </a:r>
            <a:r>
              <a:rPr lang="en-CA" sz="2800" dirty="0" err="1" smtClean="0">
                <a:solidFill>
                  <a:srgbClr val="006666"/>
                </a:solidFill>
                <a:cs typeface="Arial"/>
              </a:rPr>
              <a:t>Educação</a:t>
            </a:r>
            <a:r>
              <a:rPr lang="en-CA" sz="2800" dirty="0" smtClean="0">
                <a:solidFill>
                  <a:srgbClr val="006666"/>
                </a:solidFill>
                <a:cs typeface="Arial"/>
              </a:rPr>
              <a:t>/</a:t>
            </a:r>
            <a:r>
              <a:rPr lang="en-CA" sz="2800" dirty="0" err="1" smtClean="0">
                <a:solidFill>
                  <a:srgbClr val="006666"/>
                </a:solidFill>
                <a:cs typeface="Arial"/>
              </a:rPr>
              <a:t>Universidade</a:t>
            </a:r>
            <a:r>
              <a:rPr lang="en-CA" sz="2800" dirty="0" smtClean="0">
                <a:solidFill>
                  <a:srgbClr val="006666"/>
                </a:solidFill>
                <a:cs typeface="Arial"/>
              </a:rPr>
              <a:t> de São Paulo, </a:t>
            </a:r>
            <a:r>
              <a:rPr lang="en-CA" sz="2800" dirty="0">
                <a:solidFill>
                  <a:srgbClr val="006666"/>
                </a:solidFill>
                <a:cs typeface="Arial"/>
              </a:rPr>
              <a:t>v. 31, n. 3, set./</a:t>
            </a:r>
            <a:r>
              <a:rPr lang="en-CA" sz="2800" dirty="0" err="1">
                <a:solidFill>
                  <a:srgbClr val="006666"/>
                </a:solidFill>
                <a:cs typeface="Arial"/>
              </a:rPr>
              <a:t>dez</a:t>
            </a:r>
            <a:r>
              <a:rPr lang="en-CA" sz="2800" dirty="0" smtClean="0">
                <a:solidFill>
                  <a:srgbClr val="006666"/>
                </a:solidFill>
                <a:cs typeface="Arial"/>
              </a:rPr>
              <a:t>.</a:t>
            </a:r>
            <a:r>
              <a:rPr lang="en-CA" sz="2800" dirty="0">
                <a:solidFill>
                  <a:srgbClr val="006666"/>
                </a:solidFill>
                <a:cs typeface="Arial"/>
              </a:rPr>
              <a:t> 2005</a:t>
            </a:r>
            <a:r>
              <a:rPr lang="en-CA" sz="2800" dirty="0" smtClean="0">
                <a:solidFill>
                  <a:srgbClr val="006666"/>
                </a:solidFill>
                <a:cs typeface="Arial"/>
              </a:rPr>
              <a:t>. 98 p.</a:t>
            </a:r>
            <a:endParaRPr lang="en-CA" sz="2800" dirty="0">
              <a:solidFill>
                <a:srgbClr val="000000"/>
              </a:solidFill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z="3600" b="1" dirty="0" err="1" smtClean="0">
                <a:solidFill>
                  <a:schemeClr val="accent6"/>
                </a:solidFill>
                <a:cs typeface="Arial Bold"/>
              </a:rPr>
              <a:t>Periódico</a:t>
            </a:r>
            <a:r>
              <a:rPr lang="en-CA" sz="3600" b="1" dirty="0" smtClean="0">
                <a:solidFill>
                  <a:schemeClr val="accent6"/>
                </a:solidFill>
                <a:cs typeface="Arial Bold"/>
              </a:rPr>
              <a:t>/</a:t>
            </a:r>
            <a:r>
              <a:rPr lang="en-CA" sz="3600" b="1" dirty="0" err="1" smtClean="0">
                <a:solidFill>
                  <a:schemeClr val="accent6"/>
                </a:solidFill>
                <a:cs typeface="Arial Bold"/>
              </a:rPr>
              <a:t>revista</a:t>
            </a:r>
            <a:endParaRPr lang="pt-BR" sz="3600" dirty="0">
              <a:solidFill>
                <a:schemeClr val="accent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3"/>
          <p:cNvSpPr txBox="1"/>
          <p:nvPr/>
        </p:nvSpPr>
        <p:spPr>
          <a:xfrm>
            <a:off x="2987824" y="1556792"/>
            <a:ext cx="2454839" cy="410369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220"/>
              </a:lnSpc>
            </a:pPr>
            <a:r>
              <a:rPr lang="en-CA" sz="2800" b="1" dirty="0" err="1" smtClean="0">
                <a:solidFill>
                  <a:schemeClr val="accent2">
                    <a:lumMod val="75000"/>
                  </a:schemeClr>
                </a:solidFill>
                <a:cs typeface="Arial Bold"/>
              </a:rPr>
              <a:t>Artigo</a:t>
            </a:r>
            <a:r>
              <a:rPr lang="en-CA" sz="2800" b="1" dirty="0" smtClean="0">
                <a:solidFill>
                  <a:schemeClr val="accent2">
                    <a:lumMod val="75000"/>
                  </a:schemeClr>
                </a:solidFill>
                <a:cs typeface="Arial Bold"/>
              </a:rPr>
              <a:t> de </a:t>
            </a:r>
            <a:r>
              <a:rPr lang="en-CA" sz="2800" b="1" dirty="0" err="1" smtClean="0">
                <a:solidFill>
                  <a:schemeClr val="accent2">
                    <a:lumMod val="75000"/>
                  </a:schemeClr>
                </a:solidFill>
                <a:cs typeface="Arial Bold"/>
              </a:rPr>
              <a:t>revista</a:t>
            </a:r>
            <a:endParaRPr lang="en-CA" sz="28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7" name="TextBox 7"/>
          <p:cNvSpPr txBox="1"/>
          <p:nvPr/>
        </p:nvSpPr>
        <p:spPr>
          <a:xfrm>
            <a:off x="971600" y="2234952"/>
            <a:ext cx="7012508" cy="1731243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700"/>
              </a:lnSpc>
            </a:pPr>
            <a:r>
              <a:rPr lang="en-CA" sz="2800" dirty="0">
                <a:solidFill>
                  <a:srgbClr val="006666"/>
                </a:solidFill>
                <a:cs typeface="Arial"/>
              </a:rPr>
              <a:t>VALLE, </a:t>
            </a:r>
            <a:r>
              <a:rPr lang="en-CA" sz="2800" dirty="0" smtClean="0">
                <a:solidFill>
                  <a:srgbClr val="006666"/>
                </a:solidFill>
                <a:cs typeface="Arial"/>
              </a:rPr>
              <a:t>Ione </a:t>
            </a:r>
            <a:r>
              <a:rPr lang="en-CA" sz="2800" dirty="0" err="1" smtClean="0">
                <a:solidFill>
                  <a:srgbClr val="006666"/>
                </a:solidFill>
                <a:cs typeface="Arial"/>
              </a:rPr>
              <a:t>Ribeiro</a:t>
            </a:r>
            <a:r>
              <a:rPr lang="en-CA" sz="2800" dirty="0" smtClean="0">
                <a:solidFill>
                  <a:srgbClr val="006666"/>
                </a:solidFill>
                <a:cs typeface="Arial"/>
              </a:rPr>
              <a:t>. </a:t>
            </a:r>
            <a:r>
              <a:rPr lang="en-CA" sz="2800" dirty="0" err="1" smtClean="0">
                <a:solidFill>
                  <a:srgbClr val="006666"/>
                </a:solidFill>
                <a:cs typeface="Arial"/>
              </a:rPr>
              <a:t>Democratizar</a:t>
            </a:r>
            <a:r>
              <a:rPr lang="en-CA" sz="2800" dirty="0" smtClean="0">
                <a:solidFill>
                  <a:srgbClr val="006666"/>
                </a:solidFill>
                <a:cs typeface="Arial"/>
              </a:rPr>
              <a:t>, </a:t>
            </a:r>
            <a:r>
              <a:rPr lang="en-CA" sz="2800" dirty="0" err="1" smtClean="0">
                <a:solidFill>
                  <a:srgbClr val="006666"/>
                </a:solidFill>
                <a:cs typeface="Arial"/>
              </a:rPr>
              <a:t>descentralizar</a:t>
            </a:r>
            <a:r>
              <a:rPr lang="en-CA" sz="2800" dirty="0" smtClean="0">
                <a:solidFill>
                  <a:srgbClr val="006666"/>
                </a:solidFill>
                <a:cs typeface="Arial"/>
              </a:rPr>
              <a:t>, </a:t>
            </a:r>
            <a:r>
              <a:rPr lang="en-CA" sz="2800" dirty="0" err="1" smtClean="0">
                <a:solidFill>
                  <a:srgbClr val="006666"/>
                </a:solidFill>
                <a:cs typeface="Arial"/>
              </a:rPr>
              <a:t>municipalizar</a:t>
            </a:r>
            <a:r>
              <a:rPr lang="en-CA" sz="2800" dirty="0" smtClean="0">
                <a:solidFill>
                  <a:srgbClr val="006666"/>
                </a:solidFill>
                <a:cs typeface="Arial"/>
              </a:rPr>
              <a:t>: a </a:t>
            </a:r>
            <a:r>
              <a:rPr lang="en-CA" sz="2800" dirty="0" err="1" smtClean="0">
                <a:solidFill>
                  <a:srgbClr val="006666"/>
                </a:solidFill>
                <a:cs typeface="Arial"/>
              </a:rPr>
              <a:t>expansão</a:t>
            </a:r>
            <a:r>
              <a:rPr lang="en-CA" sz="2800" dirty="0" smtClean="0">
                <a:solidFill>
                  <a:srgbClr val="006666"/>
                </a:solidFill>
                <a:cs typeface="Arial"/>
              </a:rPr>
              <a:t> do</a:t>
            </a:r>
            <a:r>
              <a:rPr lang="en-CA" sz="2800" dirty="0" smtClean="0">
                <a:solidFill>
                  <a:srgbClr val="000000"/>
                </a:solidFill>
              </a:rPr>
              <a:t/>
            </a:r>
            <a:br>
              <a:rPr lang="en-CA" sz="2800" dirty="0" smtClean="0">
                <a:solidFill>
                  <a:srgbClr val="000000"/>
                </a:solidFill>
              </a:rPr>
            </a:br>
            <a:r>
              <a:rPr lang="en-CA" sz="2800" dirty="0" err="1" smtClean="0">
                <a:solidFill>
                  <a:srgbClr val="006666"/>
                </a:solidFill>
                <a:cs typeface="Arial"/>
              </a:rPr>
              <a:t>ensino</a:t>
            </a:r>
            <a:r>
              <a:rPr lang="en-CA" sz="2800" dirty="0" smtClean="0">
                <a:solidFill>
                  <a:srgbClr val="006666"/>
                </a:solidFill>
                <a:cs typeface="Arial"/>
              </a:rPr>
              <a:t> fundamental </a:t>
            </a:r>
            <a:r>
              <a:rPr lang="en-CA" sz="2800" dirty="0" err="1" smtClean="0">
                <a:solidFill>
                  <a:srgbClr val="006666"/>
                </a:solidFill>
                <a:cs typeface="Arial"/>
              </a:rPr>
              <a:t>catarinense</a:t>
            </a:r>
            <a:r>
              <a:rPr lang="en-CA" sz="2800" dirty="0" smtClean="0">
                <a:solidFill>
                  <a:srgbClr val="006666"/>
                </a:solidFill>
                <a:cs typeface="Arial"/>
              </a:rPr>
              <a:t>.</a:t>
            </a:r>
            <a:r>
              <a:rPr lang="en-CA" sz="2800" b="1" dirty="0" smtClean="0">
                <a:solidFill>
                  <a:srgbClr val="006666"/>
                </a:solidFill>
                <a:cs typeface="Arial Bold"/>
              </a:rPr>
              <a:t> </a:t>
            </a:r>
            <a:r>
              <a:rPr lang="en-CA" sz="3200" b="1" dirty="0" err="1" smtClean="0">
                <a:solidFill>
                  <a:srgbClr val="006666"/>
                </a:solidFill>
                <a:cs typeface="Arial Bold"/>
              </a:rPr>
              <a:t>Cadernos</a:t>
            </a:r>
            <a:r>
              <a:rPr lang="en-CA" sz="3200" b="1" dirty="0" smtClean="0">
                <a:solidFill>
                  <a:srgbClr val="006666"/>
                </a:solidFill>
                <a:cs typeface="Arial Bold"/>
              </a:rPr>
              <a:t> de </a:t>
            </a:r>
            <a:r>
              <a:rPr lang="en-CA" sz="3200" b="1" dirty="0" err="1" smtClean="0">
                <a:solidFill>
                  <a:srgbClr val="006666"/>
                </a:solidFill>
                <a:cs typeface="Arial Bold"/>
              </a:rPr>
              <a:t>Pesquisa</a:t>
            </a:r>
            <a:r>
              <a:rPr lang="en-CA" sz="2800" dirty="0" smtClean="0">
                <a:solidFill>
                  <a:srgbClr val="006666"/>
                </a:solidFill>
                <a:cs typeface="Arial"/>
              </a:rPr>
              <a:t>, São Paulo, v. 34, n. 121, p. 187-212, </a:t>
            </a:r>
            <a:r>
              <a:rPr lang="en-CA" sz="2800" dirty="0" err="1" smtClean="0">
                <a:solidFill>
                  <a:srgbClr val="006666"/>
                </a:solidFill>
                <a:cs typeface="Arial"/>
              </a:rPr>
              <a:t>jan.</a:t>
            </a:r>
            <a:r>
              <a:rPr lang="en-CA" sz="2800" dirty="0" smtClean="0">
                <a:solidFill>
                  <a:srgbClr val="006666"/>
                </a:solidFill>
                <a:cs typeface="Arial"/>
              </a:rPr>
              <a:t>/abr. 2004.</a:t>
            </a: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z="3600" b="1" dirty="0">
                <a:solidFill>
                  <a:schemeClr val="accent6"/>
                </a:solidFill>
                <a:cs typeface="Arial Bold"/>
              </a:rPr>
              <a:t>Parte de </a:t>
            </a:r>
            <a:r>
              <a:rPr lang="en-CA" sz="3600" b="1" dirty="0" err="1" smtClean="0">
                <a:solidFill>
                  <a:schemeClr val="accent6"/>
                </a:solidFill>
                <a:cs typeface="Arial Bold"/>
              </a:rPr>
              <a:t>periódico</a:t>
            </a:r>
            <a:r>
              <a:rPr lang="en-CA" sz="3600" b="1" dirty="0" smtClean="0">
                <a:solidFill>
                  <a:schemeClr val="accent6"/>
                </a:solidFill>
                <a:cs typeface="Arial Bold"/>
              </a:rPr>
              <a:t>/</a:t>
            </a:r>
            <a:r>
              <a:rPr lang="en-CA" sz="3600" b="1" dirty="0" err="1" smtClean="0">
                <a:solidFill>
                  <a:schemeClr val="accent6"/>
                </a:solidFill>
                <a:cs typeface="Arial Bold"/>
              </a:rPr>
              <a:t>revista</a:t>
            </a:r>
            <a:endParaRPr lang="pt-BR" sz="3600" dirty="0">
              <a:solidFill>
                <a:schemeClr val="accent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3"/>
          <p:cNvSpPr txBox="1"/>
          <p:nvPr/>
        </p:nvSpPr>
        <p:spPr>
          <a:xfrm>
            <a:off x="179512" y="1340768"/>
            <a:ext cx="8784976" cy="954107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r>
              <a:rPr lang="en-CA" sz="2000" dirty="0" smtClean="0">
                <a:solidFill>
                  <a:srgbClr val="006666"/>
                </a:solidFill>
                <a:cs typeface="Arial"/>
              </a:rPr>
              <a:t>GIANNELLI, Maria Inez Della </a:t>
            </a:r>
            <a:r>
              <a:rPr lang="en-CA" sz="2000" dirty="0" err="1" smtClean="0">
                <a:solidFill>
                  <a:srgbClr val="006666"/>
                </a:solidFill>
                <a:cs typeface="Arial"/>
              </a:rPr>
              <a:t>Vecchia</a:t>
            </a:r>
            <a:r>
              <a:rPr lang="en-CA" sz="2000" dirty="0" smtClean="0">
                <a:solidFill>
                  <a:srgbClr val="006666"/>
                </a:solidFill>
                <a:cs typeface="Arial"/>
              </a:rPr>
              <a:t>.</a:t>
            </a:r>
            <a:r>
              <a:rPr lang="en-CA" sz="2000" b="1" dirty="0" smtClean="0">
                <a:solidFill>
                  <a:srgbClr val="006666"/>
                </a:solidFill>
                <a:cs typeface="Arial Bold"/>
              </a:rPr>
              <a:t>  </a:t>
            </a:r>
            <a:r>
              <a:rPr lang="en-CA" sz="2200" b="1" dirty="0" err="1" smtClean="0">
                <a:solidFill>
                  <a:srgbClr val="006666"/>
                </a:solidFill>
                <a:cs typeface="Arial Bold"/>
              </a:rPr>
              <a:t>Atendimento</a:t>
            </a:r>
            <a:r>
              <a:rPr lang="en-CA" sz="2200" b="1" dirty="0" smtClean="0">
                <a:solidFill>
                  <a:srgbClr val="006666"/>
                </a:solidFill>
                <a:cs typeface="Arial Bold"/>
              </a:rPr>
              <a:t>  </a:t>
            </a:r>
            <a:r>
              <a:rPr lang="en-CA" sz="2200" b="1" dirty="0" err="1" smtClean="0">
                <a:solidFill>
                  <a:srgbClr val="006666"/>
                </a:solidFill>
                <a:cs typeface="Arial Bold"/>
              </a:rPr>
              <a:t>pedagógico</a:t>
            </a:r>
            <a:r>
              <a:rPr lang="en-CA" sz="2200" b="1" dirty="0" smtClean="0">
                <a:solidFill>
                  <a:srgbClr val="006666"/>
                </a:solidFill>
                <a:cs typeface="Arial Bold"/>
              </a:rPr>
              <a:t> </a:t>
            </a:r>
            <a:r>
              <a:rPr lang="en-CA" sz="2200" b="1" dirty="0" err="1" smtClean="0">
                <a:solidFill>
                  <a:srgbClr val="006666"/>
                </a:solidFill>
                <a:cs typeface="Arial Bold"/>
              </a:rPr>
              <a:t>domiciliar</a:t>
            </a:r>
            <a:r>
              <a:rPr lang="en-CA" sz="2000" b="1" dirty="0" smtClean="0">
                <a:solidFill>
                  <a:srgbClr val="006666"/>
                </a:solidFill>
                <a:cs typeface="Arial Bold"/>
              </a:rPr>
              <a:t>:</a:t>
            </a:r>
            <a:r>
              <a:rPr lang="en-CA" sz="2000" dirty="0" smtClean="0">
                <a:solidFill>
                  <a:srgbClr val="006666"/>
                </a:solidFill>
                <a:cs typeface="Arial"/>
              </a:rPr>
              <a:t> </a:t>
            </a:r>
            <a:r>
              <a:rPr lang="en-CA" sz="2000" dirty="0" err="1" smtClean="0">
                <a:solidFill>
                  <a:srgbClr val="006666"/>
                </a:solidFill>
                <a:cs typeface="Arial"/>
              </a:rPr>
              <a:t>uma</a:t>
            </a:r>
            <a:r>
              <a:rPr lang="en-CA" sz="2000" dirty="0" smtClean="0">
                <a:solidFill>
                  <a:srgbClr val="006666"/>
                </a:solidFill>
                <a:cs typeface="Arial"/>
              </a:rPr>
              <a:t> </a:t>
            </a:r>
            <a:r>
              <a:rPr lang="en-CA" sz="2000" dirty="0" err="1" smtClean="0">
                <a:solidFill>
                  <a:srgbClr val="006666"/>
                </a:solidFill>
                <a:cs typeface="Arial"/>
              </a:rPr>
              <a:t>escuta</a:t>
            </a:r>
            <a:r>
              <a:rPr lang="en-CA" sz="2000" dirty="0" smtClean="0">
                <a:solidFill>
                  <a:srgbClr val="006666"/>
                </a:solidFill>
                <a:cs typeface="Arial"/>
              </a:rPr>
              <a:t> </a:t>
            </a:r>
            <a:r>
              <a:rPr lang="en-CA" sz="2000" dirty="0" err="1" smtClean="0">
                <a:solidFill>
                  <a:srgbClr val="006666"/>
                </a:solidFill>
                <a:cs typeface="Arial"/>
              </a:rPr>
              <a:t>para</a:t>
            </a:r>
            <a:r>
              <a:rPr lang="en-CA" sz="2000" dirty="0" smtClean="0">
                <a:solidFill>
                  <a:srgbClr val="006666"/>
                </a:solidFill>
                <a:cs typeface="Arial"/>
              </a:rPr>
              <a:t> </a:t>
            </a:r>
            <a:r>
              <a:rPr lang="en-CA" sz="2000" dirty="0" err="1" smtClean="0">
                <a:solidFill>
                  <a:srgbClr val="006666"/>
                </a:solidFill>
                <a:cs typeface="Arial"/>
              </a:rPr>
              <a:t>tecer</a:t>
            </a:r>
            <a:r>
              <a:rPr lang="en-CA" sz="2000" dirty="0" smtClean="0">
                <a:solidFill>
                  <a:srgbClr val="006666"/>
                </a:solidFill>
                <a:cs typeface="Arial"/>
              </a:rPr>
              <a:t> </a:t>
            </a:r>
            <a:r>
              <a:rPr lang="en-CA" sz="2000" dirty="0" err="1" smtClean="0">
                <a:solidFill>
                  <a:srgbClr val="006666"/>
                </a:solidFill>
                <a:cs typeface="Arial"/>
              </a:rPr>
              <a:t>laços</a:t>
            </a:r>
            <a:r>
              <a:rPr lang="en-CA" sz="2000" dirty="0" smtClean="0">
                <a:solidFill>
                  <a:srgbClr val="006666"/>
                </a:solidFill>
                <a:cs typeface="Arial"/>
              </a:rPr>
              <a:t>. 2004. 307 p. </a:t>
            </a:r>
            <a:r>
              <a:rPr lang="en-CA" sz="2000" dirty="0" err="1" smtClean="0">
                <a:solidFill>
                  <a:srgbClr val="006666"/>
                </a:solidFill>
                <a:cs typeface="Arial"/>
              </a:rPr>
              <a:t>Tese</a:t>
            </a:r>
            <a:r>
              <a:rPr lang="en-CA" sz="2000" dirty="0" smtClean="0">
                <a:solidFill>
                  <a:srgbClr val="006666"/>
                </a:solidFill>
                <a:cs typeface="Arial"/>
              </a:rPr>
              <a:t> (</a:t>
            </a:r>
            <a:r>
              <a:rPr lang="en-CA" sz="2000" dirty="0" err="1" smtClean="0">
                <a:solidFill>
                  <a:srgbClr val="006666"/>
                </a:solidFill>
                <a:cs typeface="Arial"/>
              </a:rPr>
              <a:t>Doutorado</a:t>
            </a:r>
            <a:r>
              <a:rPr lang="en-CA" sz="2000" dirty="0">
                <a:solidFill>
                  <a:srgbClr val="006666"/>
                </a:solidFill>
                <a:cs typeface="Arial"/>
              </a:rPr>
              <a:t>) - </a:t>
            </a:r>
            <a:r>
              <a:rPr lang="en-CA" sz="2000" dirty="0" err="1">
                <a:solidFill>
                  <a:srgbClr val="006666"/>
                </a:solidFill>
                <a:cs typeface="Arial"/>
              </a:rPr>
              <a:t>Faculdade</a:t>
            </a:r>
            <a:r>
              <a:rPr lang="en-CA" sz="2000" dirty="0">
                <a:solidFill>
                  <a:srgbClr val="006666"/>
                </a:solidFill>
                <a:cs typeface="Arial"/>
              </a:rPr>
              <a:t>  de  </a:t>
            </a:r>
            <a:r>
              <a:rPr lang="en-CA" sz="2000" dirty="0" err="1">
                <a:solidFill>
                  <a:srgbClr val="006666"/>
                </a:solidFill>
                <a:cs typeface="Arial"/>
              </a:rPr>
              <a:t>Educação</a:t>
            </a:r>
            <a:r>
              <a:rPr lang="en-CA" sz="2000" dirty="0">
                <a:solidFill>
                  <a:srgbClr val="006666"/>
                </a:solidFill>
                <a:cs typeface="Arial"/>
              </a:rPr>
              <a:t>, </a:t>
            </a:r>
            <a:r>
              <a:rPr lang="en-CA" sz="2000" dirty="0" err="1" smtClean="0">
                <a:solidFill>
                  <a:srgbClr val="006666"/>
                </a:solidFill>
                <a:cs typeface="Arial"/>
              </a:rPr>
              <a:t>Universidade</a:t>
            </a:r>
            <a:r>
              <a:rPr lang="en-CA" sz="2000" dirty="0" smtClean="0">
                <a:solidFill>
                  <a:srgbClr val="006666"/>
                </a:solidFill>
                <a:cs typeface="Arial"/>
              </a:rPr>
              <a:t> de  </a:t>
            </a:r>
            <a:r>
              <a:rPr lang="en-CA" sz="2000" dirty="0">
                <a:solidFill>
                  <a:srgbClr val="006666"/>
                </a:solidFill>
                <a:cs typeface="Arial"/>
              </a:rPr>
              <a:t>São  Paulo,  São Paulo</a:t>
            </a:r>
            <a:r>
              <a:rPr lang="en-CA" sz="2000" dirty="0" smtClean="0">
                <a:solidFill>
                  <a:srgbClr val="006666"/>
                </a:solidFill>
                <a:cs typeface="Arial"/>
              </a:rPr>
              <a:t>, 2004.</a:t>
            </a:r>
            <a:endParaRPr lang="en-CA" sz="2000" dirty="0">
              <a:solidFill>
                <a:srgbClr val="006666"/>
              </a:solidFill>
              <a:cs typeface="Arial"/>
            </a:endParaRPr>
          </a:p>
        </p:txBody>
      </p:sp>
      <p:sp>
        <p:nvSpPr>
          <p:cNvPr id="5" name="TextBox 5"/>
          <p:cNvSpPr txBox="1"/>
          <p:nvPr/>
        </p:nvSpPr>
        <p:spPr>
          <a:xfrm>
            <a:off x="179512" y="2485926"/>
            <a:ext cx="8784976" cy="1292662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r>
              <a:rPr lang="en-CA" sz="2000" dirty="0" smtClean="0">
                <a:solidFill>
                  <a:srgbClr val="006666"/>
                </a:solidFill>
                <a:cs typeface="Arial"/>
              </a:rPr>
              <a:t>LEME, T. N.</a:t>
            </a:r>
            <a:r>
              <a:rPr lang="en-CA" sz="2000" b="1" dirty="0" smtClean="0">
                <a:solidFill>
                  <a:srgbClr val="006666"/>
                </a:solidFill>
                <a:cs typeface="Arial Bold"/>
              </a:rPr>
              <a:t> </a:t>
            </a:r>
            <a:r>
              <a:rPr lang="en-CA" sz="2200" b="1" dirty="0" err="1" smtClean="0">
                <a:solidFill>
                  <a:srgbClr val="006666"/>
                </a:solidFill>
                <a:cs typeface="Arial Bold"/>
              </a:rPr>
              <a:t>Os</a:t>
            </a:r>
            <a:r>
              <a:rPr lang="en-CA" sz="2200" b="1" dirty="0" smtClean="0">
                <a:solidFill>
                  <a:srgbClr val="006666"/>
                </a:solidFill>
                <a:cs typeface="Arial Bold"/>
              </a:rPr>
              <a:t> </a:t>
            </a:r>
            <a:r>
              <a:rPr lang="en-CA" sz="2200" b="1" dirty="0" err="1" smtClean="0">
                <a:solidFill>
                  <a:srgbClr val="006666"/>
                </a:solidFill>
                <a:cs typeface="Arial Bold"/>
              </a:rPr>
              <a:t>conhecimentos</a:t>
            </a:r>
            <a:r>
              <a:rPr lang="en-CA" sz="2200" b="1" dirty="0" smtClean="0">
                <a:solidFill>
                  <a:srgbClr val="006666"/>
                </a:solidFill>
                <a:cs typeface="Arial Bold"/>
              </a:rPr>
              <a:t> </a:t>
            </a:r>
            <a:r>
              <a:rPr lang="en-CA" sz="2200" b="1" dirty="0" err="1" smtClean="0">
                <a:solidFill>
                  <a:srgbClr val="006666"/>
                </a:solidFill>
                <a:cs typeface="Arial Bold"/>
              </a:rPr>
              <a:t>práticos</a:t>
            </a:r>
            <a:r>
              <a:rPr lang="en-CA" sz="2200" b="1" dirty="0" smtClean="0">
                <a:solidFill>
                  <a:srgbClr val="006666"/>
                </a:solidFill>
                <a:cs typeface="Arial Bold"/>
              </a:rPr>
              <a:t> </a:t>
            </a:r>
            <a:r>
              <a:rPr lang="en-CA" sz="2200" b="1" dirty="0" err="1" smtClean="0">
                <a:solidFill>
                  <a:srgbClr val="006666"/>
                </a:solidFill>
                <a:cs typeface="Arial Bold"/>
              </a:rPr>
              <a:t>produzidos</a:t>
            </a:r>
            <a:r>
              <a:rPr lang="en-CA" sz="2200" b="1" dirty="0" smtClean="0">
                <a:solidFill>
                  <a:srgbClr val="006666"/>
                </a:solidFill>
                <a:cs typeface="Arial Bold"/>
              </a:rPr>
              <a:t> </a:t>
            </a:r>
            <a:r>
              <a:rPr lang="en-CA" sz="2200" b="1" dirty="0" err="1" smtClean="0">
                <a:solidFill>
                  <a:srgbClr val="006666"/>
                </a:solidFill>
                <a:cs typeface="Arial Bold"/>
              </a:rPr>
              <a:t>pelos</a:t>
            </a:r>
            <a:r>
              <a:rPr lang="en-CA" sz="2200" b="1" dirty="0" smtClean="0">
                <a:solidFill>
                  <a:srgbClr val="006666"/>
                </a:solidFill>
                <a:cs typeface="Arial Bold"/>
              </a:rPr>
              <a:t> </a:t>
            </a:r>
            <a:r>
              <a:rPr lang="en-CA" sz="2200" b="1" dirty="0" err="1" smtClean="0">
                <a:solidFill>
                  <a:srgbClr val="006666"/>
                </a:solidFill>
                <a:cs typeface="Arial Bold"/>
              </a:rPr>
              <a:t>professores</a:t>
            </a:r>
            <a:r>
              <a:rPr lang="en-CA" sz="2200" b="1" dirty="0" smtClean="0">
                <a:solidFill>
                  <a:srgbClr val="006666"/>
                </a:solidFill>
                <a:cs typeface="Arial Bold"/>
              </a:rPr>
              <a:t> </a:t>
            </a:r>
            <a:r>
              <a:rPr lang="en-CA" sz="2200" b="1" dirty="0" err="1" smtClean="0">
                <a:solidFill>
                  <a:srgbClr val="006666"/>
                </a:solidFill>
                <a:cs typeface="Arial Bold"/>
              </a:rPr>
              <a:t>que</a:t>
            </a:r>
            <a:r>
              <a:rPr lang="en-CA" sz="2200" b="1" dirty="0" smtClean="0">
                <a:solidFill>
                  <a:srgbClr val="006666"/>
                </a:solidFill>
                <a:cs typeface="Arial Bold"/>
              </a:rPr>
              <a:t> </a:t>
            </a:r>
            <a:r>
              <a:rPr lang="en-CA" sz="2200" b="1" dirty="0" err="1" smtClean="0">
                <a:solidFill>
                  <a:srgbClr val="006666"/>
                </a:solidFill>
                <a:cs typeface="Arial Bold"/>
              </a:rPr>
              <a:t>fazem</a:t>
            </a:r>
            <a:r>
              <a:rPr lang="en-CA" sz="2200" b="1" dirty="0" smtClean="0">
                <a:solidFill>
                  <a:srgbClr val="006666"/>
                </a:solidFill>
                <a:cs typeface="Arial Bold"/>
              </a:rPr>
              <a:t> </a:t>
            </a:r>
            <a:r>
              <a:rPr lang="en-CA" sz="2200" b="1" dirty="0" err="1" smtClean="0">
                <a:solidFill>
                  <a:srgbClr val="006666"/>
                </a:solidFill>
                <a:cs typeface="Arial Bold"/>
              </a:rPr>
              <a:t>educação</a:t>
            </a:r>
            <a:r>
              <a:rPr lang="en-CA" sz="2200" b="1" dirty="0" smtClean="0">
                <a:solidFill>
                  <a:srgbClr val="006666"/>
                </a:solidFill>
                <a:cs typeface="Arial Bold"/>
              </a:rPr>
              <a:t> </a:t>
            </a:r>
            <a:r>
              <a:rPr lang="en-CA" sz="2200" b="1" dirty="0" err="1" smtClean="0">
                <a:solidFill>
                  <a:srgbClr val="006666"/>
                </a:solidFill>
                <a:cs typeface="Arial Bold"/>
              </a:rPr>
              <a:t>ambiental</a:t>
            </a:r>
            <a:r>
              <a:rPr lang="en-CA" sz="2200" b="1" dirty="0" smtClean="0">
                <a:solidFill>
                  <a:srgbClr val="006666"/>
                </a:solidFill>
                <a:cs typeface="Arial Bold"/>
              </a:rPr>
              <a:t> </a:t>
            </a:r>
            <a:r>
              <a:rPr lang="en-CA" sz="2200" b="1" dirty="0" err="1" smtClean="0">
                <a:solidFill>
                  <a:srgbClr val="006666"/>
                </a:solidFill>
                <a:cs typeface="Arial Bold"/>
              </a:rPr>
              <a:t>na</a:t>
            </a:r>
            <a:r>
              <a:rPr lang="en-CA" sz="2200" b="1" dirty="0" smtClean="0">
                <a:solidFill>
                  <a:srgbClr val="006666"/>
                </a:solidFill>
                <a:cs typeface="Arial Bold"/>
              </a:rPr>
              <a:t> </a:t>
            </a:r>
            <a:r>
              <a:rPr lang="en-CA" sz="2200" b="1" dirty="0" err="1" smtClean="0">
                <a:solidFill>
                  <a:srgbClr val="006666"/>
                </a:solidFill>
                <a:cs typeface="Arial Bold"/>
              </a:rPr>
              <a:t>escola</a:t>
            </a:r>
            <a:r>
              <a:rPr lang="en-CA" sz="2000" b="1" dirty="0" smtClean="0">
                <a:solidFill>
                  <a:srgbClr val="006666"/>
                </a:solidFill>
                <a:cs typeface="Arial Bold"/>
              </a:rPr>
              <a:t>:</a:t>
            </a:r>
            <a:r>
              <a:rPr lang="en-CA" sz="2000" dirty="0" smtClean="0">
                <a:solidFill>
                  <a:srgbClr val="006666"/>
                </a:solidFill>
                <a:cs typeface="Arial"/>
              </a:rPr>
              <a:t> </a:t>
            </a:r>
            <a:r>
              <a:rPr lang="en-CA" sz="2000" dirty="0" err="1" smtClean="0">
                <a:solidFill>
                  <a:srgbClr val="006666"/>
                </a:solidFill>
                <a:cs typeface="Arial"/>
              </a:rPr>
              <a:t>percorrendo</a:t>
            </a:r>
            <a:r>
              <a:rPr lang="en-CA" sz="2000" dirty="0" smtClean="0">
                <a:solidFill>
                  <a:srgbClr val="006666"/>
                </a:solidFill>
                <a:cs typeface="Arial"/>
              </a:rPr>
              <a:t> </a:t>
            </a:r>
            <a:r>
              <a:rPr lang="en-CA" sz="2000" dirty="0" err="1" smtClean="0">
                <a:solidFill>
                  <a:srgbClr val="006666"/>
                </a:solidFill>
                <a:cs typeface="Arial"/>
              </a:rPr>
              <a:t>caminhos</a:t>
            </a:r>
            <a:r>
              <a:rPr lang="en-CA" sz="2000" dirty="0" smtClean="0">
                <a:solidFill>
                  <a:srgbClr val="006666"/>
                </a:solidFill>
                <a:cs typeface="Arial"/>
              </a:rPr>
              <a:t> entre a </a:t>
            </a:r>
            <a:r>
              <a:rPr lang="en-CA" sz="2000" dirty="0" err="1" smtClean="0">
                <a:solidFill>
                  <a:srgbClr val="006666"/>
                </a:solidFill>
                <a:cs typeface="Arial"/>
              </a:rPr>
              <a:t>teoria</a:t>
            </a:r>
            <a:r>
              <a:rPr lang="en-CA" sz="2000" dirty="0" smtClean="0">
                <a:solidFill>
                  <a:srgbClr val="006666"/>
                </a:solidFill>
                <a:cs typeface="Arial"/>
              </a:rPr>
              <a:t> e a </a:t>
            </a:r>
            <a:r>
              <a:rPr lang="en-CA" sz="2000" dirty="0" err="1" smtClean="0">
                <a:solidFill>
                  <a:srgbClr val="006666"/>
                </a:solidFill>
                <a:cs typeface="Arial"/>
              </a:rPr>
              <a:t>prática</a:t>
            </a:r>
            <a:r>
              <a:rPr lang="en-CA" sz="2000" dirty="0" smtClean="0">
                <a:solidFill>
                  <a:srgbClr val="006666"/>
                </a:solidFill>
                <a:cs typeface="Arial"/>
              </a:rPr>
              <a:t>. 2003. 136 p. Dissertação (</a:t>
            </a:r>
            <a:r>
              <a:rPr lang="en-CA" sz="2000" dirty="0" err="1" smtClean="0">
                <a:solidFill>
                  <a:srgbClr val="006666"/>
                </a:solidFill>
                <a:cs typeface="Arial"/>
              </a:rPr>
              <a:t>Mestrado</a:t>
            </a:r>
            <a:r>
              <a:rPr lang="en-CA" sz="2000" dirty="0" smtClean="0">
                <a:solidFill>
                  <a:srgbClr val="006666"/>
                </a:solidFill>
                <a:cs typeface="Arial"/>
              </a:rPr>
              <a:t>)</a:t>
            </a:r>
            <a:r>
              <a:rPr lang="en-CA" sz="2000" dirty="0">
                <a:solidFill>
                  <a:srgbClr val="006666"/>
                </a:solidFill>
                <a:cs typeface="Arial"/>
              </a:rPr>
              <a:t> - </a:t>
            </a:r>
            <a:r>
              <a:rPr lang="en-CA" sz="2000" dirty="0" err="1">
                <a:solidFill>
                  <a:srgbClr val="006666"/>
                </a:solidFill>
                <a:cs typeface="Arial"/>
              </a:rPr>
              <a:t>Faculdade</a:t>
            </a:r>
            <a:r>
              <a:rPr lang="en-CA" sz="2000" dirty="0">
                <a:solidFill>
                  <a:srgbClr val="006666"/>
                </a:solidFill>
                <a:cs typeface="Arial"/>
              </a:rPr>
              <a:t>  de  </a:t>
            </a:r>
            <a:r>
              <a:rPr lang="en-CA" sz="2000" dirty="0" err="1">
                <a:solidFill>
                  <a:srgbClr val="006666"/>
                </a:solidFill>
                <a:cs typeface="Arial"/>
              </a:rPr>
              <a:t>Educação</a:t>
            </a:r>
            <a:r>
              <a:rPr lang="en-CA" sz="2000" dirty="0">
                <a:solidFill>
                  <a:srgbClr val="006666"/>
                </a:solidFill>
                <a:cs typeface="Arial"/>
              </a:rPr>
              <a:t>,  </a:t>
            </a:r>
            <a:r>
              <a:rPr lang="en-CA" sz="2000" dirty="0" err="1">
                <a:solidFill>
                  <a:srgbClr val="006666"/>
                </a:solidFill>
                <a:cs typeface="Arial"/>
              </a:rPr>
              <a:t>Universidade</a:t>
            </a:r>
            <a:r>
              <a:rPr lang="en-CA" sz="2000" dirty="0">
                <a:solidFill>
                  <a:srgbClr val="006666"/>
                </a:solidFill>
                <a:cs typeface="Arial"/>
              </a:rPr>
              <a:t>  de São  Paulo,  São Paulo</a:t>
            </a:r>
            <a:r>
              <a:rPr lang="en-CA" sz="2000" dirty="0" smtClean="0">
                <a:solidFill>
                  <a:srgbClr val="006666"/>
                </a:solidFill>
                <a:cs typeface="Arial"/>
              </a:rPr>
              <a:t>, 2003.</a:t>
            </a:r>
            <a:endParaRPr lang="en-CA" sz="2000" dirty="0">
              <a:solidFill>
                <a:srgbClr val="006666"/>
              </a:solidFill>
              <a:cs typeface="Arial"/>
            </a:endParaRPr>
          </a:p>
        </p:txBody>
      </p:sp>
      <p:sp>
        <p:nvSpPr>
          <p:cNvPr id="8" name="TextBox 8"/>
          <p:cNvSpPr txBox="1"/>
          <p:nvPr/>
        </p:nvSpPr>
        <p:spPr>
          <a:xfrm>
            <a:off x="179512" y="3933056"/>
            <a:ext cx="8784976" cy="954107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r>
              <a:rPr lang="en-CA" sz="2000" dirty="0" smtClean="0">
                <a:solidFill>
                  <a:srgbClr val="006666"/>
                </a:solidFill>
                <a:cs typeface="Arial"/>
              </a:rPr>
              <a:t>PEREIRA, </a:t>
            </a:r>
            <a:r>
              <a:rPr lang="en-CA" sz="2000" dirty="0" err="1" smtClean="0">
                <a:solidFill>
                  <a:srgbClr val="006666"/>
                </a:solidFill>
                <a:cs typeface="Arial"/>
              </a:rPr>
              <a:t>Aline</a:t>
            </a:r>
            <a:r>
              <a:rPr lang="en-CA" sz="2000" dirty="0" smtClean="0">
                <a:solidFill>
                  <a:srgbClr val="006666"/>
                </a:solidFill>
                <a:cs typeface="Arial"/>
              </a:rPr>
              <a:t> </a:t>
            </a:r>
            <a:r>
              <a:rPr lang="en-CA" sz="2000" dirty="0" err="1" smtClean="0">
                <a:solidFill>
                  <a:srgbClr val="006666"/>
                </a:solidFill>
                <a:cs typeface="Arial"/>
              </a:rPr>
              <a:t>Angélica</a:t>
            </a:r>
            <a:r>
              <a:rPr lang="en-CA" sz="2000" dirty="0" smtClean="0">
                <a:solidFill>
                  <a:srgbClr val="006666"/>
                </a:solidFill>
                <a:cs typeface="Arial"/>
              </a:rPr>
              <a:t>.</a:t>
            </a:r>
            <a:r>
              <a:rPr lang="en-CA" sz="2000" b="1" dirty="0" smtClean="0">
                <a:solidFill>
                  <a:srgbClr val="006666"/>
                </a:solidFill>
                <a:cs typeface="Arial Bold"/>
              </a:rPr>
              <a:t> </a:t>
            </a:r>
            <a:r>
              <a:rPr lang="en-CA" sz="2200" b="1" dirty="0" err="1" smtClean="0">
                <a:solidFill>
                  <a:srgbClr val="006666"/>
                </a:solidFill>
                <a:cs typeface="Arial Bold"/>
              </a:rPr>
              <a:t>Inferências</a:t>
            </a:r>
            <a:r>
              <a:rPr lang="en-CA" sz="2200" b="1" dirty="0" smtClean="0">
                <a:solidFill>
                  <a:srgbClr val="006666"/>
                </a:solidFill>
                <a:cs typeface="Arial Bold"/>
              </a:rPr>
              <a:t>  </a:t>
            </a:r>
            <a:r>
              <a:rPr lang="en-CA" sz="2200" b="1" dirty="0" err="1" smtClean="0">
                <a:solidFill>
                  <a:srgbClr val="006666"/>
                </a:solidFill>
                <a:cs typeface="Arial Bold"/>
              </a:rPr>
              <a:t>políticas</a:t>
            </a:r>
            <a:r>
              <a:rPr lang="en-CA" sz="2200" b="1" dirty="0" smtClean="0">
                <a:solidFill>
                  <a:srgbClr val="006666"/>
                </a:solidFill>
                <a:cs typeface="Arial Bold"/>
              </a:rPr>
              <a:t>  no campo </a:t>
            </a:r>
            <a:r>
              <a:rPr lang="en-CA" sz="2000" b="1" dirty="0" err="1" smtClean="0">
                <a:solidFill>
                  <a:srgbClr val="006666"/>
                </a:solidFill>
                <a:cs typeface="Arial Bold"/>
              </a:rPr>
              <a:t>educacional</a:t>
            </a:r>
            <a:r>
              <a:rPr lang="en-CA" sz="2000" b="1" dirty="0" smtClean="0">
                <a:solidFill>
                  <a:srgbClr val="006666"/>
                </a:solidFill>
                <a:cs typeface="Arial Bold"/>
              </a:rPr>
              <a:t>:</a:t>
            </a:r>
            <a:r>
              <a:rPr lang="en-CA" sz="2000" dirty="0" smtClean="0">
                <a:solidFill>
                  <a:srgbClr val="006666"/>
                </a:solidFill>
                <a:cs typeface="Arial"/>
              </a:rPr>
              <a:t> a </a:t>
            </a:r>
            <a:r>
              <a:rPr lang="en-CA" sz="2000" dirty="0" err="1" smtClean="0">
                <a:solidFill>
                  <a:srgbClr val="006666"/>
                </a:solidFill>
                <a:cs typeface="Arial"/>
              </a:rPr>
              <a:t>sublimação</a:t>
            </a:r>
            <a:r>
              <a:rPr lang="en-CA" sz="2000" dirty="0" smtClean="0">
                <a:solidFill>
                  <a:srgbClr val="006666"/>
                </a:solidFill>
                <a:cs typeface="Arial"/>
              </a:rPr>
              <a:t>. 2004. 42 p. </a:t>
            </a:r>
            <a:r>
              <a:rPr lang="en-CA" sz="2000" dirty="0" err="1" smtClean="0">
                <a:solidFill>
                  <a:srgbClr val="006666"/>
                </a:solidFill>
                <a:cs typeface="Arial"/>
              </a:rPr>
              <a:t>Trabalho</a:t>
            </a:r>
            <a:r>
              <a:rPr lang="en-CA" sz="2000" dirty="0" smtClean="0">
                <a:solidFill>
                  <a:srgbClr val="006666"/>
                </a:solidFill>
                <a:cs typeface="Arial"/>
              </a:rPr>
              <a:t> de </a:t>
            </a:r>
            <a:r>
              <a:rPr lang="en-CA" sz="2000" dirty="0" err="1" smtClean="0">
                <a:solidFill>
                  <a:srgbClr val="006666"/>
                </a:solidFill>
                <a:cs typeface="Arial"/>
              </a:rPr>
              <a:t>Conclusão</a:t>
            </a:r>
            <a:r>
              <a:rPr lang="en-CA" sz="2000" dirty="0" smtClean="0">
                <a:solidFill>
                  <a:srgbClr val="006666"/>
                </a:solidFill>
                <a:cs typeface="Arial"/>
              </a:rPr>
              <a:t> de </a:t>
            </a:r>
            <a:r>
              <a:rPr lang="en-CA" sz="2000" dirty="0" err="1" smtClean="0">
                <a:solidFill>
                  <a:srgbClr val="006666"/>
                </a:solidFill>
                <a:cs typeface="Arial"/>
              </a:rPr>
              <a:t>Curso</a:t>
            </a:r>
            <a:r>
              <a:rPr lang="en-CA" sz="2000" dirty="0" smtClean="0">
                <a:solidFill>
                  <a:srgbClr val="006666"/>
                </a:solidFill>
                <a:cs typeface="Arial"/>
              </a:rPr>
              <a:t>  -  </a:t>
            </a:r>
            <a:r>
              <a:rPr lang="en-CA" sz="2000" dirty="0" err="1" smtClean="0">
                <a:solidFill>
                  <a:srgbClr val="006666"/>
                </a:solidFill>
                <a:cs typeface="Arial"/>
              </a:rPr>
              <a:t>Faculdade</a:t>
            </a:r>
            <a:r>
              <a:rPr lang="en-CA" sz="2000" dirty="0" smtClean="0">
                <a:solidFill>
                  <a:srgbClr val="006666"/>
                </a:solidFill>
                <a:cs typeface="Arial"/>
              </a:rPr>
              <a:t>  de  </a:t>
            </a:r>
            <a:r>
              <a:rPr lang="en-CA" sz="2000" dirty="0" err="1" smtClean="0">
                <a:solidFill>
                  <a:srgbClr val="006666"/>
                </a:solidFill>
                <a:cs typeface="Arial"/>
              </a:rPr>
              <a:t>Educação</a:t>
            </a:r>
            <a:r>
              <a:rPr lang="en-CA" sz="2000" dirty="0" smtClean="0">
                <a:solidFill>
                  <a:srgbClr val="006666"/>
                </a:solidFill>
                <a:cs typeface="Arial"/>
              </a:rPr>
              <a:t>, </a:t>
            </a:r>
            <a:r>
              <a:rPr lang="en-CA" sz="2000" dirty="0" err="1" smtClean="0">
                <a:solidFill>
                  <a:srgbClr val="006666"/>
                </a:solidFill>
                <a:cs typeface="Arial"/>
              </a:rPr>
              <a:t>Universidade</a:t>
            </a:r>
            <a:r>
              <a:rPr lang="en-CA" sz="2000" dirty="0" smtClean="0">
                <a:solidFill>
                  <a:srgbClr val="006666"/>
                </a:solidFill>
                <a:cs typeface="Arial"/>
              </a:rPr>
              <a:t> de São  Paulo, São Paulo</a:t>
            </a:r>
            <a:r>
              <a:rPr lang="en-CA" sz="2000" dirty="0">
                <a:solidFill>
                  <a:srgbClr val="006666"/>
                </a:solidFill>
                <a:cs typeface="Arial"/>
              </a:rPr>
              <a:t>, 2004</a:t>
            </a:r>
            <a:r>
              <a:rPr lang="en-CA" sz="2000" dirty="0" smtClean="0">
                <a:solidFill>
                  <a:srgbClr val="006666"/>
                </a:solidFill>
                <a:cs typeface="Arial"/>
              </a:rPr>
              <a:t>.</a:t>
            </a:r>
            <a:endParaRPr lang="en-CA" sz="2000" dirty="0">
              <a:solidFill>
                <a:srgbClr val="000000"/>
              </a:solidFill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z="3600" b="1" dirty="0" err="1" smtClean="0">
                <a:solidFill>
                  <a:schemeClr val="accent6"/>
                </a:solidFill>
                <a:cs typeface="Arial Bold"/>
              </a:rPr>
              <a:t>Tese</a:t>
            </a:r>
            <a:r>
              <a:rPr lang="en-CA" sz="3600" b="1" dirty="0" smtClean="0">
                <a:solidFill>
                  <a:schemeClr val="accent6"/>
                </a:solidFill>
                <a:cs typeface="Arial Bold"/>
              </a:rPr>
              <a:t>/</a:t>
            </a:r>
            <a:r>
              <a:rPr lang="en-CA" sz="3600" b="1" dirty="0" err="1" smtClean="0">
                <a:solidFill>
                  <a:schemeClr val="accent6"/>
                </a:solidFill>
                <a:cs typeface="Arial Bold"/>
              </a:rPr>
              <a:t>dissertação</a:t>
            </a:r>
            <a:r>
              <a:rPr lang="en-CA" sz="3600" b="1" dirty="0" smtClean="0">
                <a:solidFill>
                  <a:schemeClr val="accent6"/>
                </a:solidFill>
                <a:cs typeface="Arial Bold"/>
              </a:rPr>
              <a:t>/TCC</a:t>
            </a:r>
            <a:endParaRPr lang="pt-BR" sz="3600" dirty="0">
              <a:solidFill>
                <a:schemeClr val="accent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2"/>
          <p:cNvSpPr txBox="1"/>
          <p:nvPr/>
        </p:nvSpPr>
        <p:spPr>
          <a:xfrm>
            <a:off x="3175000" y="1168400"/>
            <a:ext cx="65" cy="105157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4140"/>
              </a:lnSpc>
            </a:pPr>
            <a:endParaRPr lang="en-CA" sz="3610" b="1" dirty="0" smtClean="0">
              <a:solidFill>
                <a:srgbClr val="003366"/>
              </a:solidFill>
              <a:latin typeface="Arial Bold"/>
              <a:cs typeface="Arial Bold"/>
            </a:endParaRPr>
          </a:p>
          <a:p>
            <a:pPr>
              <a:lnSpc>
                <a:spcPts val="4140"/>
              </a:lnSpc>
            </a:pPr>
            <a:endParaRPr lang="en-CA" sz="3600" dirty="0">
              <a:solidFill>
                <a:srgbClr val="000000"/>
              </a:solidFill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2836648" y="1251074"/>
            <a:ext cx="2452082" cy="384721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990"/>
              </a:lnSpc>
            </a:pPr>
            <a:r>
              <a:rPr lang="en-CA" sz="2800" b="1" dirty="0" smtClean="0">
                <a:solidFill>
                  <a:schemeClr val="accent2">
                    <a:lumMod val="75000"/>
                  </a:schemeClr>
                </a:solidFill>
                <a:cs typeface="Arial"/>
              </a:rPr>
              <a:t>Toda </a:t>
            </a:r>
            <a:r>
              <a:rPr lang="en-CA" sz="2800" b="1" dirty="0" err="1" smtClean="0">
                <a:solidFill>
                  <a:schemeClr val="accent2">
                    <a:lumMod val="75000"/>
                  </a:schemeClr>
                </a:solidFill>
                <a:cs typeface="Arial"/>
              </a:rPr>
              <a:t>publicação</a:t>
            </a:r>
            <a:endParaRPr lang="en-CA" sz="2800" b="1" dirty="0" smtClean="0">
              <a:solidFill>
                <a:schemeClr val="accent2">
                  <a:lumMod val="75000"/>
                </a:schemeClr>
              </a:solidFill>
              <a:cs typeface="Arial"/>
            </a:endParaRPr>
          </a:p>
        </p:txBody>
      </p:sp>
      <p:sp>
        <p:nvSpPr>
          <p:cNvPr id="4" name="TextBox 4"/>
          <p:cNvSpPr txBox="1"/>
          <p:nvPr/>
        </p:nvSpPr>
        <p:spPr>
          <a:xfrm>
            <a:off x="523900" y="1723455"/>
            <a:ext cx="7527574" cy="769441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000"/>
              </a:lnSpc>
            </a:pPr>
            <a:r>
              <a:rPr lang="en-CA" sz="2800" dirty="0" smtClean="0">
                <a:solidFill>
                  <a:srgbClr val="006666"/>
                </a:solidFill>
                <a:cs typeface="Arial"/>
              </a:rPr>
              <a:t>REUNIÃO ANUAL DA ANPED, 23., 2000, </a:t>
            </a:r>
            <a:r>
              <a:rPr lang="en-CA" sz="2800" dirty="0" err="1" smtClean="0">
                <a:solidFill>
                  <a:srgbClr val="006666"/>
                </a:solidFill>
                <a:cs typeface="Arial"/>
              </a:rPr>
              <a:t>Caxambu</a:t>
            </a:r>
            <a:r>
              <a:rPr lang="en-CA" sz="2800" dirty="0" smtClean="0">
                <a:solidFill>
                  <a:srgbClr val="006666"/>
                </a:solidFill>
                <a:cs typeface="Arial"/>
              </a:rPr>
              <a:t>.</a:t>
            </a:r>
            <a:r>
              <a:rPr lang="en-CA" sz="2800" dirty="0" smtClean="0">
                <a:solidFill>
                  <a:srgbClr val="000000"/>
                </a:solidFill>
              </a:rPr>
              <a:t/>
            </a:r>
            <a:br>
              <a:rPr lang="en-CA" sz="2800" dirty="0" smtClean="0">
                <a:solidFill>
                  <a:srgbClr val="000000"/>
                </a:solidFill>
              </a:rPr>
            </a:br>
            <a:r>
              <a:rPr lang="en-CA" sz="2800" b="1" dirty="0" err="1" smtClean="0">
                <a:solidFill>
                  <a:srgbClr val="006666"/>
                </a:solidFill>
                <a:cs typeface="Arial Bold"/>
              </a:rPr>
              <a:t>Anais</a:t>
            </a:r>
            <a:r>
              <a:rPr lang="en-CA" sz="2800" b="1" dirty="0" smtClean="0">
                <a:solidFill>
                  <a:srgbClr val="006666"/>
                </a:solidFill>
                <a:cs typeface="Arial Bold"/>
              </a:rPr>
              <a:t>... </a:t>
            </a:r>
            <a:r>
              <a:rPr lang="en-CA" sz="2800" dirty="0" smtClean="0">
                <a:solidFill>
                  <a:srgbClr val="006666"/>
                </a:solidFill>
                <a:cs typeface="Arial"/>
              </a:rPr>
              <a:t>Rio de Janeiro: ANPED, 2000. 238 p.</a:t>
            </a:r>
          </a:p>
        </p:txBody>
      </p:sp>
      <p:sp>
        <p:nvSpPr>
          <p:cNvPr id="5" name="TextBox 5"/>
          <p:cNvSpPr txBox="1"/>
          <p:nvPr/>
        </p:nvSpPr>
        <p:spPr>
          <a:xfrm>
            <a:off x="2709648" y="2757512"/>
            <a:ext cx="3014480" cy="384721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990"/>
              </a:lnSpc>
            </a:pPr>
            <a:r>
              <a:rPr lang="en-CA" sz="2800" b="1" dirty="0" smtClean="0">
                <a:solidFill>
                  <a:schemeClr val="accent2">
                    <a:lumMod val="75000"/>
                  </a:schemeClr>
                </a:solidFill>
                <a:cs typeface="Arial"/>
              </a:rPr>
              <a:t>Parte da </a:t>
            </a:r>
            <a:r>
              <a:rPr lang="en-CA" sz="2800" b="1" dirty="0" err="1" smtClean="0">
                <a:solidFill>
                  <a:schemeClr val="accent2">
                    <a:lumMod val="75000"/>
                  </a:schemeClr>
                </a:solidFill>
                <a:cs typeface="Arial"/>
              </a:rPr>
              <a:t>publicação</a:t>
            </a:r>
            <a:endParaRPr lang="en-CA" sz="2800" b="1" dirty="0" smtClean="0">
              <a:solidFill>
                <a:schemeClr val="accent2">
                  <a:lumMod val="75000"/>
                </a:schemeClr>
              </a:solidFill>
              <a:cs typeface="Arial"/>
            </a:endParaRPr>
          </a:p>
        </p:txBody>
      </p:sp>
      <p:sp>
        <p:nvSpPr>
          <p:cNvPr id="6" name="TextBox 6"/>
          <p:cNvSpPr txBox="1"/>
          <p:nvPr/>
        </p:nvSpPr>
        <p:spPr>
          <a:xfrm>
            <a:off x="562000" y="3153693"/>
            <a:ext cx="7992316" cy="1859483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900"/>
              </a:lnSpc>
            </a:pPr>
            <a:r>
              <a:rPr lang="en-CA" sz="2800" dirty="0" smtClean="0">
                <a:solidFill>
                  <a:srgbClr val="006666"/>
                </a:solidFill>
                <a:cs typeface="Arial"/>
              </a:rPr>
              <a:t>NEIRA, Marcos Garcia. A </a:t>
            </a:r>
            <a:r>
              <a:rPr lang="en-CA" sz="2800" dirty="0" err="1" smtClean="0">
                <a:solidFill>
                  <a:srgbClr val="006666"/>
                </a:solidFill>
                <a:cs typeface="Arial"/>
              </a:rPr>
              <a:t>inserção</a:t>
            </a:r>
            <a:r>
              <a:rPr lang="en-CA" sz="2800" dirty="0" smtClean="0">
                <a:solidFill>
                  <a:srgbClr val="006666"/>
                </a:solidFill>
                <a:cs typeface="Arial"/>
              </a:rPr>
              <a:t> da </a:t>
            </a:r>
            <a:r>
              <a:rPr lang="en-CA" sz="2800" dirty="0" err="1" smtClean="0">
                <a:solidFill>
                  <a:srgbClr val="006666"/>
                </a:solidFill>
                <a:cs typeface="Arial"/>
              </a:rPr>
              <a:t>cultura</a:t>
            </a:r>
            <a:r>
              <a:rPr lang="en-CA" sz="2800" dirty="0" smtClean="0">
                <a:solidFill>
                  <a:srgbClr val="006666"/>
                </a:solidFill>
                <a:cs typeface="Arial"/>
              </a:rPr>
              <a:t> corporal</a:t>
            </a:r>
            <a:r>
              <a:rPr lang="en-CA" sz="2800" dirty="0" smtClean="0">
                <a:solidFill>
                  <a:srgbClr val="000000"/>
                </a:solidFill>
              </a:rPr>
              <a:t/>
            </a:r>
            <a:br>
              <a:rPr lang="en-CA" sz="2800" dirty="0" smtClean="0">
                <a:solidFill>
                  <a:srgbClr val="000000"/>
                </a:solidFill>
              </a:rPr>
            </a:br>
            <a:r>
              <a:rPr lang="en-CA" sz="2800" dirty="0" smtClean="0">
                <a:solidFill>
                  <a:srgbClr val="006666"/>
                </a:solidFill>
                <a:cs typeface="Arial"/>
              </a:rPr>
              <a:t>no </a:t>
            </a:r>
            <a:r>
              <a:rPr lang="en-CA" sz="2800" dirty="0" err="1" smtClean="0">
                <a:solidFill>
                  <a:srgbClr val="006666"/>
                </a:solidFill>
                <a:cs typeface="Arial"/>
              </a:rPr>
              <a:t>projeto</a:t>
            </a:r>
            <a:r>
              <a:rPr lang="en-CA" sz="2800" dirty="0" smtClean="0">
                <a:solidFill>
                  <a:srgbClr val="006666"/>
                </a:solidFill>
                <a:cs typeface="Arial"/>
              </a:rPr>
              <a:t> </a:t>
            </a:r>
            <a:r>
              <a:rPr lang="en-CA" sz="2800" dirty="0" err="1" smtClean="0">
                <a:solidFill>
                  <a:srgbClr val="006666"/>
                </a:solidFill>
                <a:cs typeface="Arial"/>
              </a:rPr>
              <a:t>político-pedagógico</a:t>
            </a:r>
            <a:r>
              <a:rPr lang="en-CA" sz="2800" dirty="0" smtClean="0">
                <a:solidFill>
                  <a:srgbClr val="006666"/>
                </a:solidFill>
                <a:cs typeface="Arial"/>
              </a:rPr>
              <a:t> da </a:t>
            </a:r>
            <a:r>
              <a:rPr lang="en-CA" sz="2800" dirty="0" err="1" smtClean="0">
                <a:solidFill>
                  <a:srgbClr val="006666"/>
                </a:solidFill>
                <a:cs typeface="Arial"/>
              </a:rPr>
              <a:t>escola</a:t>
            </a:r>
            <a:r>
              <a:rPr lang="en-CA" sz="2800" dirty="0" smtClean="0">
                <a:solidFill>
                  <a:srgbClr val="006666"/>
                </a:solidFill>
                <a:cs typeface="Arial"/>
              </a:rPr>
              <a:t> municipal:</a:t>
            </a:r>
            <a:r>
              <a:rPr lang="en-CA" sz="2800" dirty="0" smtClean="0">
                <a:solidFill>
                  <a:srgbClr val="000000"/>
                </a:solidFill>
              </a:rPr>
              <a:t/>
            </a:r>
            <a:br>
              <a:rPr lang="en-CA" sz="2800" dirty="0" smtClean="0">
                <a:solidFill>
                  <a:srgbClr val="000000"/>
                </a:solidFill>
              </a:rPr>
            </a:br>
            <a:r>
              <a:rPr lang="en-CA" sz="2800" dirty="0" err="1" smtClean="0">
                <a:solidFill>
                  <a:srgbClr val="006666"/>
                </a:solidFill>
                <a:cs typeface="Arial"/>
              </a:rPr>
              <a:t>uma</a:t>
            </a:r>
            <a:r>
              <a:rPr lang="en-CA" sz="2800" dirty="0" smtClean="0">
                <a:solidFill>
                  <a:srgbClr val="006666"/>
                </a:solidFill>
                <a:cs typeface="Arial"/>
              </a:rPr>
              <a:t> </a:t>
            </a:r>
            <a:r>
              <a:rPr lang="en-CA" sz="2800" dirty="0" err="1" smtClean="0">
                <a:solidFill>
                  <a:srgbClr val="006666"/>
                </a:solidFill>
                <a:cs typeface="Arial"/>
              </a:rPr>
              <a:t>pesquisa</a:t>
            </a:r>
            <a:r>
              <a:rPr lang="en-CA" sz="2800" dirty="0" smtClean="0">
                <a:solidFill>
                  <a:srgbClr val="006666"/>
                </a:solidFill>
                <a:cs typeface="Arial"/>
              </a:rPr>
              <a:t> </a:t>
            </a:r>
            <a:r>
              <a:rPr lang="en-CA" sz="2800" dirty="0" err="1" smtClean="0">
                <a:solidFill>
                  <a:srgbClr val="006666"/>
                </a:solidFill>
                <a:cs typeface="Arial"/>
              </a:rPr>
              <a:t>participante</a:t>
            </a:r>
            <a:r>
              <a:rPr lang="en-CA" sz="2800" dirty="0" smtClean="0">
                <a:solidFill>
                  <a:srgbClr val="006666"/>
                </a:solidFill>
                <a:cs typeface="Arial"/>
              </a:rPr>
              <a:t>. In: REUNIÃO ANUAL DA</a:t>
            </a:r>
            <a:r>
              <a:rPr lang="en-CA" sz="2800" dirty="0" smtClean="0">
                <a:solidFill>
                  <a:srgbClr val="000000"/>
                </a:solidFill>
              </a:rPr>
              <a:t/>
            </a:r>
            <a:br>
              <a:rPr lang="en-CA" sz="2800" dirty="0" smtClean="0">
                <a:solidFill>
                  <a:srgbClr val="000000"/>
                </a:solidFill>
              </a:rPr>
            </a:br>
            <a:r>
              <a:rPr lang="en-CA" sz="2800" dirty="0" smtClean="0">
                <a:solidFill>
                  <a:srgbClr val="006666"/>
                </a:solidFill>
                <a:cs typeface="Arial"/>
              </a:rPr>
              <a:t>ANPED, 27., 2004, </a:t>
            </a:r>
            <a:r>
              <a:rPr lang="en-CA" sz="2800" dirty="0" err="1" smtClean="0">
                <a:solidFill>
                  <a:srgbClr val="006666"/>
                </a:solidFill>
                <a:cs typeface="Arial"/>
              </a:rPr>
              <a:t>Caxambu</a:t>
            </a:r>
            <a:r>
              <a:rPr lang="en-CA" sz="2800" dirty="0" smtClean="0">
                <a:solidFill>
                  <a:srgbClr val="006666"/>
                </a:solidFill>
                <a:cs typeface="Arial"/>
              </a:rPr>
              <a:t>. </a:t>
            </a:r>
            <a:r>
              <a:rPr lang="en-CA" sz="3200" b="1" dirty="0" err="1" smtClean="0">
                <a:solidFill>
                  <a:srgbClr val="006666"/>
                </a:solidFill>
                <a:cs typeface="Arial Bold"/>
              </a:rPr>
              <a:t>Anais</a:t>
            </a:r>
            <a:r>
              <a:rPr lang="en-CA" sz="2800" b="1" dirty="0" smtClean="0">
                <a:solidFill>
                  <a:srgbClr val="006666"/>
                </a:solidFill>
                <a:cs typeface="Arial Bold"/>
              </a:rPr>
              <a:t>...</a:t>
            </a:r>
            <a:r>
              <a:rPr lang="en-CA" sz="2800" dirty="0" smtClean="0">
                <a:solidFill>
                  <a:srgbClr val="006666"/>
                </a:solidFill>
                <a:cs typeface="Arial"/>
              </a:rPr>
              <a:t> </a:t>
            </a:r>
            <a:r>
              <a:rPr lang="en-CA" sz="2800" dirty="0" err="1" smtClean="0">
                <a:solidFill>
                  <a:srgbClr val="006666"/>
                </a:solidFill>
                <a:cs typeface="Arial"/>
              </a:rPr>
              <a:t>Caxambu</a:t>
            </a:r>
            <a:r>
              <a:rPr lang="en-CA" sz="2800" dirty="0" smtClean="0">
                <a:solidFill>
                  <a:srgbClr val="006666"/>
                </a:solidFill>
                <a:cs typeface="Arial"/>
              </a:rPr>
              <a:t>:</a:t>
            </a:r>
            <a:r>
              <a:rPr lang="en-CA" sz="2800" dirty="0" smtClean="0">
                <a:solidFill>
                  <a:srgbClr val="000000"/>
                </a:solidFill>
              </a:rPr>
              <a:t/>
            </a:r>
            <a:br>
              <a:rPr lang="en-CA" sz="2800" dirty="0" smtClean="0">
                <a:solidFill>
                  <a:srgbClr val="000000"/>
                </a:solidFill>
              </a:rPr>
            </a:br>
            <a:r>
              <a:rPr lang="en-CA" sz="2800" dirty="0" smtClean="0">
                <a:solidFill>
                  <a:srgbClr val="006666"/>
                </a:solidFill>
                <a:cs typeface="Arial"/>
              </a:rPr>
              <a:t>ANPED, 2004. 1 CD-ROM.</a:t>
            </a:r>
            <a:endParaRPr lang="en-CA" sz="2800" dirty="0">
              <a:solidFill>
                <a:srgbClr val="000000"/>
              </a:solidFill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z="3600" b="1" dirty="0" err="1">
                <a:solidFill>
                  <a:schemeClr val="accent6"/>
                </a:solidFill>
                <a:cs typeface="Arial Bold"/>
              </a:rPr>
              <a:t>Evento</a:t>
            </a:r>
            <a:endParaRPr lang="pt-BR" sz="3600" dirty="0">
              <a:solidFill>
                <a:schemeClr val="accent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3"/>
          <p:cNvSpPr txBox="1"/>
          <p:nvPr/>
        </p:nvSpPr>
        <p:spPr>
          <a:xfrm>
            <a:off x="395537" y="1340768"/>
            <a:ext cx="8424936" cy="2231380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865"/>
              </a:lnSpc>
            </a:pPr>
            <a:r>
              <a:rPr lang="en-CA" sz="2800" dirty="0" smtClean="0">
                <a:solidFill>
                  <a:srgbClr val="006666"/>
                </a:solidFill>
                <a:cs typeface="Arial"/>
              </a:rPr>
              <a:t>FARIA FILHO, Luciano Mendes de. Para </a:t>
            </a:r>
            <a:r>
              <a:rPr lang="en-CA" sz="2800" dirty="0" err="1" smtClean="0">
                <a:solidFill>
                  <a:srgbClr val="006666"/>
                </a:solidFill>
                <a:cs typeface="Arial"/>
              </a:rPr>
              <a:t>entender</a:t>
            </a:r>
            <a:r>
              <a:rPr lang="en-CA" sz="2800" dirty="0" smtClean="0">
                <a:solidFill>
                  <a:srgbClr val="006666"/>
                </a:solidFill>
                <a:cs typeface="Arial"/>
              </a:rPr>
              <a:t> a</a:t>
            </a:r>
            <a:r>
              <a:rPr lang="en-CA" sz="2800" dirty="0" smtClean="0">
                <a:solidFill>
                  <a:srgbClr val="000000"/>
                </a:solidFill>
              </a:rPr>
              <a:t/>
            </a:r>
            <a:br>
              <a:rPr lang="en-CA" sz="2800" dirty="0" smtClean="0">
                <a:solidFill>
                  <a:srgbClr val="000000"/>
                </a:solidFill>
              </a:rPr>
            </a:br>
            <a:r>
              <a:rPr lang="en-CA" sz="2800" dirty="0" err="1" smtClean="0">
                <a:solidFill>
                  <a:srgbClr val="006666"/>
                </a:solidFill>
                <a:cs typeface="Arial"/>
              </a:rPr>
              <a:t>relação</a:t>
            </a:r>
            <a:r>
              <a:rPr lang="en-CA" sz="2800" dirty="0" smtClean="0">
                <a:solidFill>
                  <a:srgbClr val="006666"/>
                </a:solidFill>
                <a:cs typeface="Arial"/>
              </a:rPr>
              <a:t> </a:t>
            </a:r>
            <a:r>
              <a:rPr lang="en-CA" sz="2800" dirty="0" err="1" smtClean="0">
                <a:solidFill>
                  <a:srgbClr val="006666"/>
                </a:solidFill>
                <a:cs typeface="Arial"/>
              </a:rPr>
              <a:t>escola-família</a:t>
            </a:r>
            <a:r>
              <a:rPr lang="en-CA" sz="2800" dirty="0" smtClean="0">
                <a:solidFill>
                  <a:srgbClr val="006666"/>
                </a:solidFill>
                <a:cs typeface="Arial"/>
              </a:rPr>
              <a:t>: </a:t>
            </a:r>
            <a:r>
              <a:rPr lang="en-CA" sz="2800" dirty="0" err="1" smtClean="0">
                <a:solidFill>
                  <a:srgbClr val="006666"/>
                </a:solidFill>
                <a:cs typeface="Arial"/>
              </a:rPr>
              <a:t>uma</a:t>
            </a:r>
            <a:r>
              <a:rPr lang="en-CA" sz="2800" dirty="0" smtClean="0">
                <a:solidFill>
                  <a:srgbClr val="006666"/>
                </a:solidFill>
                <a:cs typeface="Arial"/>
              </a:rPr>
              <a:t> </a:t>
            </a:r>
            <a:r>
              <a:rPr lang="en-CA" sz="2800" dirty="0" err="1" smtClean="0">
                <a:solidFill>
                  <a:srgbClr val="006666"/>
                </a:solidFill>
                <a:cs typeface="Arial"/>
              </a:rPr>
              <a:t>contribuição</a:t>
            </a:r>
            <a:r>
              <a:rPr lang="en-CA" sz="2800" dirty="0" smtClean="0">
                <a:solidFill>
                  <a:srgbClr val="006666"/>
                </a:solidFill>
                <a:cs typeface="Arial"/>
              </a:rPr>
              <a:t> da </a:t>
            </a:r>
            <a:r>
              <a:rPr lang="en-CA" sz="2800" dirty="0" err="1" smtClean="0">
                <a:solidFill>
                  <a:srgbClr val="006666"/>
                </a:solidFill>
                <a:cs typeface="Arial"/>
              </a:rPr>
              <a:t>história</a:t>
            </a:r>
            <a:r>
              <a:rPr lang="en-CA" sz="2800" dirty="0" smtClean="0">
                <a:solidFill>
                  <a:srgbClr val="006666"/>
                </a:solidFill>
                <a:cs typeface="Arial"/>
              </a:rPr>
              <a:t> da</a:t>
            </a:r>
            <a:r>
              <a:rPr lang="en-CA" sz="2800" dirty="0" smtClean="0">
                <a:solidFill>
                  <a:srgbClr val="000000"/>
                </a:solidFill>
              </a:rPr>
              <a:t/>
            </a:r>
            <a:br>
              <a:rPr lang="en-CA" sz="2800" dirty="0" smtClean="0">
                <a:solidFill>
                  <a:srgbClr val="000000"/>
                </a:solidFill>
              </a:rPr>
            </a:br>
            <a:r>
              <a:rPr lang="en-CA" sz="2800" dirty="0" err="1" smtClean="0">
                <a:solidFill>
                  <a:srgbClr val="006666"/>
                </a:solidFill>
                <a:cs typeface="Arial"/>
              </a:rPr>
              <a:t>educação</a:t>
            </a:r>
            <a:r>
              <a:rPr lang="en-CA" sz="2800" dirty="0" smtClean="0">
                <a:solidFill>
                  <a:srgbClr val="006666"/>
                </a:solidFill>
                <a:cs typeface="Arial"/>
              </a:rPr>
              <a:t>. </a:t>
            </a:r>
            <a:r>
              <a:rPr lang="en-CA" sz="3200" b="1" dirty="0" err="1" smtClean="0">
                <a:solidFill>
                  <a:srgbClr val="006666"/>
                </a:solidFill>
                <a:cs typeface="Arial Bold"/>
              </a:rPr>
              <a:t>Perspectiva</a:t>
            </a:r>
            <a:r>
              <a:rPr lang="en-CA" sz="2800" dirty="0" smtClean="0">
                <a:solidFill>
                  <a:srgbClr val="006666"/>
                </a:solidFill>
                <a:cs typeface="Arial"/>
              </a:rPr>
              <a:t>, São Paulo, v. 14, n. 2, p. 44-</a:t>
            </a:r>
            <a:r>
              <a:rPr lang="en-CA" sz="2800" dirty="0" smtClean="0">
                <a:solidFill>
                  <a:srgbClr val="000000"/>
                </a:solidFill>
              </a:rPr>
              <a:t/>
            </a:r>
            <a:br>
              <a:rPr lang="en-CA" sz="2800" dirty="0" smtClean="0">
                <a:solidFill>
                  <a:srgbClr val="000000"/>
                </a:solidFill>
              </a:rPr>
            </a:br>
            <a:r>
              <a:rPr lang="en-CA" sz="2800" dirty="0" smtClean="0">
                <a:solidFill>
                  <a:srgbClr val="006666"/>
                </a:solidFill>
                <a:cs typeface="Arial"/>
              </a:rPr>
              <a:t>50, jun. 2000. </a:t>
            </a:r>
            <a:r>
              <a:rPr lang="en-CA" sz="2800" dirty="0" err="1" smtClean="0">
                <a:solidFill>
                  <a:srgbClr val="006666"/>
                </a:solidFill>
                <a:cs typeface="Arial"/>
              </a:rPr>
              <a:t>Disponível</a:t>
            </a:r>
            <a:r>
              <a:rPr lang="en-CA" sz="2800" dirty="0" smtClean="0">
                <a:solidFill>
                  <a:srgbClr val="006666"/>
                </a:solidFill>
                <a:cs typeface="Arial"/>
              </a:rPr>
              <a:t> </a:t>
            </a:r>
            <a:r>
              <a:rPr lang="en-CA" sz="2800" dirty="0" err="1" smtClean="0">
                <a:solidFill>
                  <a:srgbClr val="006666"/>
                </a:solidFill>
                <a:cs typeface="Arial"/>
              </a:rPr>
              <a:t>em</a:t>
            </a:r>
            <a:r>
              <a:rPr lang="en-CA" sz="2800" dirty="0" smtClean="0">
                <a:solidFill>
                  <a:srgbClr val="006666"/>
                </a:solidFill>
                <a:cs typeface="Arial"/>
              </a:rPr>
              <a:t>: </a:t>
            </a:r>
            <a:r>
              <a:rPr lang="en-CA" sz="2800" dirty="0" smtClean="0">
                <a:solidFill>
                  <a:srgbClr val="006666"/>
                </a:solidFill>
                <a:cs typeface="Arial"/>
              </a:rPr>
              <a:t>&lt;</a:t>
            </a:r>
            <a:r>
              <a:rPr lang="pt-BR" sz="2800" u="sng" dirty="0" smtClean="0">
                <a:solidFill>
                  <a:srgbClr val="006666"/>
                </a:solidFill>
                <a:cs typeface="Arial"/>
              </a:rPr>
              <a:t>www.scielo.br/</a:t>
            </a:r>
            <a:r>
              <a:rPr lang="pt-BR" sz="2800" u="sng" dirty="0" err="1" smtClean="0">
                <a:solidFill>
                  <a:srgbClr val="006666"/>
                </a:solidFill>
                <a:cs typeface="Arial"/>
              </a:rPr>
              <a:t>pdf</a:t>
            </a:r>
            <a:r>
              <a:rPr lang="pt-BR" sz="2800" u="sng" dirty="0" smtClean="0">
                <a:solidFill>
                  <a:srgbClr val="006666"/>
                </a:solidFill>
                <a:cs typeface="Arial"/>
              </a:rPr>
              <a:t>/</a:t>
            </a:r>
            <a:r>
              <a:rPr lang="pt-BR" sz="2800" u="sng" dirty="0" err="1" smtClean="0">
                <a:solidFill>
                  <a:srgbClr val="006666"/>
                </a:solidFill>
                <a:cs typeface="Arial"/>
              </a:rPr>
              <a:t>spp</a:t>
            </a:r>
            <a:r>
              <a:rPr lang="pt-BR" sz="2800" u="sng" dirty="0" smtClean="0">
                <a:solidFill>
                  <a:srgbClr val="006666"/>
                </a:solidFill>
                <a:cs typeface="Arial"/>
              </a:rPr>
              <a:t>/v14n2/9787</a:t>
            </a:r>
            <a:r>
              <a:rPr lang="pt-BR" sz="2800" dirty="0" smtClean="0"/>
              <a:t>‎</a:t>
            </a:r>
            <a:r>
              <a:rPr lang="en-CA" sz="2800" dirty="0" smtClean="0">
                <a:solidFill>
                  <a:srgbClr val="006666"/>
                </a:solidFill>
                <a:cs typeface="Arial"/>
              </a:rPr>
              <a:t>&gt;. </a:t>
            </a:r>
            <a:r>
              <a:rPr lang="en-CA" sz="2800" dirty="0" err="1">
                <a:solidFill>
                  <a:srgbClr val="006666"/>
                </a:solidFill>
                <a:cs typeface="Arial"/>
              </a:rPr>
              <a:t>Acesso</a:t>
            </a:r>
            <a:r>
              <a:rPr lang="en-CA" sz="2800" dirty="0">
                <a:solidFill>
                  <a:srgbClr val="006666"/>
                </a:solidFill>
                <a:cs typeface="Arial"/>
              </a:rPr>
              <a:t> </a:t>
            </a:r>
            <a:r>
              <a:rPr lang="en-CA" sz="2800" dirty="0" err="1">
                <a:solidFill>
                  <a:srgbClr val="006666"/>
                </a:solidFill>
                <a:cs typeface="Arial"/>
              </a:rPr>
              <a:t>em</a:t>
            </a:r>
            <a:r>
              <a:rPr lang="en-CA" sz="2800" dirty="0">
                <a:solidFill>
                  <a:srgbClr val="006666"/>
                </a:solidFill>
                <a:cs typeface="Arial"/>
              </a:rPr>
              <a:t>: </a:t>
            </a:r>
            <a:r>
              <a:rPr lang="en-CA" sz="2800" dirty="0" smtClean="0">
                <a:solidFill>
                  <a:srgbClr val="006666"/>
                </a:solidFill>
                <a:cs typeface="Arial"/>
              </a:rPr>
              <a:t>25 abr. 2014.</a:t>
            </a:r>
            <a:endParaRPr lang="en-CA" sz="2800" dirty="0">
              <a:solidFill>
                <a:srgbClr val="000000"/>
              </a:solidFill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z="3600" b="1" dirty="0" err="1">
                <a:solidFill>
                  <a:schemeClr val="accent6"/>
                </a:solidFill>
                <a:cs typeface="Arial Bold"/>
              </a:rPr>
              <a:t>Documento</a:t>
            </a:r>
            <a:r>
              <a:rPr lang="en-CA" sz="3600" b="1" dirty="0">
                <a:solidFill>
                  <a:schemeClr val="accent6"/>
                </a:solidFill>
                <a:cs typeface="Arial Bold"/>
              </a:rPr>
              <a:t> </a:t>
            </a:r>
            <a:r>
              <a:rPr lang="en-CA" sz="3600" b="1" dirty="0" err="1" smtClean="0">
                <a:solidFill>
                  <a:schemeClr val="accent6"/>
                </a:solidFill>
                <a:cs typeface="Arial Bold"/>
              </a:rPr>
              <a:t>eletrônico</a:t>
            </a:r>
            <a:endParaRPr lang="pt-BR" sz="3600" dirty="0">
              <a:solidFill>
                <a:schemeClr val="accent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2"/>
          <p:cNvSpPr txBox="1"/>
          <p:nvPr/>
        </p:nvSpPr>
        <p:spPr>
          <a:xfrm>
            <a:off x="1612900" y="1041400"/>
            <a:ext cx="65" cy="105157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4140"/>
              </a:lnSpc>
            </a:pPr>
            <a:endParaRPr lang="en-CA" sz="3610" b="1" dirty="0" smtClean="0">
              <a:solidFill>
                <a:srgbClr val="003366"/>
              </a:solidFill>
              <a:latin typeface="Arial Bold"/>
              <a:cs typeface="Arial Bold"/>
            </a:endParaRPr>
          </a:p>
          <a:p>
            <a:pPr>
              <a:lnSpc>
                <a:spcPts val="4140"/>
              </a:lnSpc>
            </a:pPr>
            <a:endParaRPr lang="en-CA" sz="3600" dirty="0">
              <a:solidFill>
                <a:srgbClr val="000000"/>
              </a:solidFill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4987078" y="2416875"/>
            <a:ext cx="4038942" cy="2465740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 algn="r">
              <a:lnSpc>
                <a:spcPts val="3220"/>
              </a:lnSpc>
            </a:pPr>
            <a:r>
              <a:rPr lang="en-CA" sz="3200" b="1" dirty="0" smtClean="0">
                <a:solidFill>
                  <a:schemeClr val="accent3">
                    <a:lumMod val="20000"/>
                    <a:lumOff val="80000"/>
                  </a:schemeClr>
                </a:solidFill>
                <a:cs typeface="Arial"/>
              </a:rPr>
              <a:t>Normas </a:t>
            </a:r>
            <a:r>
              <a:rPr lang="en-CA" sz="3200" b="1" dirty="0" err="1" smtClean="0">
                <a:solidFill>
                  <a:schemeClr val="accent3">
                    <a:lumMod val="20000"/>
                    <a:lumOff val="80000"/>
                  </a:schemeClr>
                </a:solidFill>
                <a:cs typeface="Arial"/>
              </a:rPr>
              <a:t>básicas</a:t>
            </a:r>
            <a:r>
              <a:rPr lang="en-CA" sz="3200" b="1" dirty="0" smtClean="0">
                <a:solidFill>
                  <a:schemeClr val="accent3">
                    <a:lumMod val="20000"/>
                    <a:lumOff val="80000"/>
                  </a:schemeClr>
                </a:solidFill>
                <a:cs typeface="Arial"/>
              </a:rPr>
              <a:t> </a:t>
            </a:r>
            <a:r>
              <a:rPr lang="en-CA" sz="3200" b="1" dirty="0" err="1" smtClean="0">
                <a:solidFill>
                  <a:schemeClr val="accent3">
                    <a:lumMod val="20000"/>
                    <a:lumOff val="80000"/>
                  </a:schemeClr>
                </a:solidFill>
                <a:cs typeface="Arial"/>
              </a:rPr>
              <a:t>para</a:t>
            </a:r>
            <a:r>
              <a:rPr lang="en-CA" sz="3200" b="1" dirty="0" smtClean="0">
                <a:solidFill>
                  <a:schemeClr val="accent3">
                    <a:lumMod val="20000"/>
                    <a:lumOff val="80000"/>
                  </a:schemeClr>
                </a:solidFill>
                <a:cs typeface="Arial"/>
              </a:rPr>
              <a:t> </a:t>
            </a:r>
            <a:r>
              <a:rPr lang="en-CA" sz="3200" b="1" dirty="0" err="1" smtClean="0">
                <a:solidFill>
                  <a:schemeClr val="accent3">
                    <a:lumMod val="20000"/>
                    <a:lumOff val="80000"/>
                  </a:schemeClr>
                </a:solidFill>
                <a:cs typeface="Arial"/>
              </a:rPr>
              <a:t>padronização</a:t>
            </a:r>
            <a:r>
              <a:rPr lang="en-CA" sz="3200" b="1" dirty="0" smtClean="0">
                <a:solidFill>
                  <a:schemeClr val="accent3">
                    <a:lumMod val="20000"/>
                    <a:lumOff val="80000"/>
                  </a:schemeClr>
                </a:solidFill>
                <a:cs typeface="Arial"/>
              </a:rPr>
              <a:t> das</a:t>
            </a:r>
          </a:p>
          <a:p>
            <a:pPr algn="r">
              <a:lnSpc>
                <a:spcPts val="3220"/>
              </a:lnSpc>
            </a:pPr>
            <a:r>
              <a:rPr lang="en-CA" sz="3200" b="1" dirty="0" err="1">
                <a:solidFill>
                  <a:schemeClr val="accent3">
                    <a:lumMod val="20000"/>
                    <a:lumOff val="80000"/>
                  </a:schemeClr>
                </a:solidFill>
                <a:cs typeface="Arial"/>
              </a:rPr>
              <a:t>teses</a:t>
            </a:r>
            <a:r>
              <a:rPr lang="en-CA" sz="3200" b="1" dirty="0">
                <a:solidFill>
                  <a:schemeClr val="accent3">
                    <a:lumMod val="20000"/>
                    <a:lumOff val="80000"/>
                  </a:schemeClr>
                </a:solidFill>
                <a:cs typeface="Arial"/>
              </a:rPr>
              <a:t> e </a:t>
            </a:r>
            <a:r>
              <a:rPr lang="en-CA" sz="3200" b="1" dirty="0" err="1">
                <a:solidFill>
                  <a:schemeClr val="accent3">
                    <a:lumMod val="20000"/>
                    <a:lumOff val="80000"/>
                  </a:schemeClr>
                </a:solidFill>
                <a:cs typeface="Arial"/>
              </a:rPr>
              <a:t>dissertações</a:t>
            </a:r>
            <a:r>
              <a:rPr lang="en-CA" sz="3200" b="1" dirty="0">
                <a:solidFill>
                  <a:schemeClr val="accent3">
                    <a:lumMod val="20000"/>
                    <a:lumOff val="80000"/>
                  </a:schemeClr>
                </a:solidFill>
                <a:cs typeface="Arial"/>
              </a:rPr>
              <a:t> </a:t>
            </a:r>
            <a:r>
              <a:rPr lang="en-CA" sz="3200" b="1" dirty="0" err="1">
                <a:solidFill>
                  <a:schemeClr val="accent3">
                    <a:lumMod val="20000"/>
                    <a:lumOff val="80000"/>
                  </a:schemeClr>
                </a:solidFill>
                <a:cs typeface="Arial"/>
              </a:rPr>
              <a:t>defendidas</a:t>
            </a:r>
            <a:r>
              <a:rPr lang="en-CA" sz="3200" b="1" dirty="0">
                <a:solidFill>
                  <a:schemeClr val="accent3">
                    <a:lumMod val="20000"/>
                    <a:lumOff val="80000"/>
                  </a:schemeClr>
                </a:solidFill>
                <a:cs typeface="Arial"/>
              </a:rPr>
              <a:t> </a:t>
            </a:r>
            <a:r>
              <a:rPr lang="en-CA" sz="3200" b="1" dirty="0" err="1">
                <a:solidFill>
                  <a:schemeClr val="accent3">
                    <a:lumMod val="20000"/>
                    <a:lumOff val="80000"/>
                  </a:schemeClr>
                </a:solidFill>
                <a:cs typeface="Arial"/>
              </a:rPr>
              <a:t>na</a:t>
            </a:r>
            <a:r>
              <a:rPr lang="en-CA" sz="3200" b="1" dirty="0">
                <a:solidFill>
                  <a:schemeClr val="accent3">
                    <a:lumMod val="20000"/>
                    <a:lumOff val="80000"/>
                  </a:schemeClr>
                </a:solidFill>
                <a:cs typeface="Arial"/>
              </a:rPr>
              <a:t> </a:t>
            </a:r>
            <a:r>
              <a:rPr lang="en-CA" sz="3200" b="1" dirty="0" err="1" smtClean="0">
                <a:solidFill>
                  <a:schemeClr val="accent3">
                    <a:lumMod val="20000"/>
                    <a:lumOff val="80000"/>
                  </a:schemeClr>
                </a:solidFill>
                <a:cs typeface="Arial"/>
              </a:rPr>
              <a:t>Faculdade</a:t>
            </a:r>
            <a:r>
              <a:rPr lang="en-CA" sz="3200" b="1" dirty="0" smtClean="0">
                <a:solidFill>
                  <a:schemeClr val="accent3">
                    <a:lumMod val="20000"/>
                    <a:lumOff val="80000"/>
                  </a:schemeClr>
                </a:solidFill>
                <a:cs typeface="Arial"/>
              </a:rPr>
              <a:t> de </a:t>
            </a:r>
            <a:r>
              <a:rPr lang="en-CA" sz="3200" b="1" dirty="0" err="1">
                <a:solidFill>
                  <a:schemeClr val="accent3">
                    <a:lumMod val="20000"/>
                    <a:lumOff val="80000"/>
                  </a:schemeClr>
                </a:solidFill>
                <a:cs typeface="Arial"/>
              </a:rPr>
              <a:t>Educação</a:t>
            </a:r>
            <a:r>
              <a:rPr lang="en-CA" sz="3200" b="1" dirty="0">
                <a:solidFill>
                  <a:schemeClr val="accent3">
                    <a:lumMod val="20000"/>
                    <a:lumOff val="80000"/>
                  </a:schemeClr>
                </a:solidFill>
                <a:cs typeface="Arial"/>
              </a:rPr>
              <a:t> da </a:t>
            </a:r>
            <a:r>
              <a:rPr lang="en-CA" sz="3200" b="1" dirty="0" smtClean="0">
                <a:solidFill>
                  <a:schemeClr val="accent3">
                    <a:lumMod val="20000"/>
                    <a:lumOff val="80000"/>
                  </a:schemeClr>
                </a:solidFill>
                <a:cs typeface="Arial"/>
              </a:rPr>
              <a:t>USP</a:t>
            </a:r>
            <a:endParaRPr lang="en-CA" sz="3200" b="1" dirty="0">
              <a:solidFill>
                <a:schemeClr val="accent3">
                  <a:lumMod val="20000"/>
                  <a:lumOff val="80000"/>
                </a:schemeClr>
              </a:solidFill>
              <a:cs typeface="Arial"/>
            </a:endParaRPr>
          </a:p>
        </p:txBody>
      </p:sp>
      <p:sp>
        <p:nvSpPr>
          <p:cNvPr id="10" name="Título 1"/>
          <p:cNvSpPr txBox="1">
            <a:spLocks/>
          </p:cNvSpPr>
          <p:nvPr/>
        </p:nvSpPr>
        <p:spPr>
          <a:xfrm>
            <a:off x="363537" y="354630"/>
            <a:ext cx="5648623" cy="1204306"/>
          </a:xfrm>
          <a:prstGeom prst="rect">
            <a:avLst/>
          </a:prstGeom>
        </p:spPr>
        <p:txBody>
          <a:bodyPr vert="horz" lIns="91440" tIns="45720" rIns="91440" bIns="9144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r>
              <a:rPr lang="en-CA" sz="3600" b="1" smtClean="0">
                <a:solidFill>
                  <a:srgbClr val="003366"/>
                </a:solidFill>
                <a:cs typeface="Arial Bold"/>
              </a:rPr>
              <a:t>Informações complementares</a:t>
            </a:r>
            <a:r>
              <a:rPr lang="en-CA" b="1" smtClean="0">
                <a:solidFill>
                  <a:srgbClr val="003366"/>
                </a:solidFill>
                <a:latin typeface="Arial Bold"/>
                <a:cs typeface="Arial Bold"/>
              </a:rPr>
              <a:t> </a:t>
            </a:r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2"/>
          <p:cNvSpPr txBox="1"/>
          <p:nvPr/>
        </p:nvSpPr>
        <p:spPr>
          <a:xfrm>
            <a:off x="1612900" y="1041400"/>
            <a:ext cx="65" cy="105157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4140"/>
              </a:lnSpc>
            </a:pPr>
            <a:endParaRPr lang="en-CA" sz="3610" b="1" dirty="0" smtClean="0">
              <a:solidFill>
                <a:srgbClr val="003366"/>
              </a:solidFill>
              <a:latin typeface="Arial Bold"/>
              <a:cs typeface="Arial Bold"/>
            </a:endParaRPr>
          </a:p>
          <a:p>
            <a:pPr>
              <a:lnSpc>
                <a:spcPts val="4140"/>
              </a:lnSpc>
            </a:pPr>
            <a:endParaRPr lang="en-CA" sz="3600" dirty="0">
              <a:solidFill>
                <a:srgbClr val="000000"/>
              </a:solidFill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4644008" y="2189763"/>
            <a:ext cx="4355976" cy="2031325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 algn="r"/>
            <a:r>
              <a:rPr lang="en-CA" sz="4400" b="1" dirty="0" err="1">
                <a:solidFill>
                  <a:schemeClr val="accent1">
                    <a:lumMod val="50000"/>
                  </a:schemeClr>
                </a:solidFill>
                <a:cs typeface="Arial"/>
              </a:rPr>
              <a:t>Diretrizes</a:t>
            </a:r>
            <a:r>
              <a:rPr lang="en-CA" sz="4400" b="1" dirty="0">
                <a:solidFill>
                  <a:schemeClr val="accent1">
                    <a:lumMod val="50000"/>
                  </a:schemeClr>
                </a:solidFill>
                <a:cs typeface="Arial"/>
              </a:rPr>
              <a:t> </a:t>
            </a:r>
            <a:r>
              <a:rPr lang="en-CA" sz="4400" b="1" dirty="0" err="1">
                <a:solidFill>
                  <a:schemeClr val="accent1">
                    <a:lumMod val="50000"/>
                  </a:schemeClr>
                </a:solidFill>
                <a:cs typeface="Arial"/>
              </a:rPr>
              <a:t>para</a:t>
            </a:r>
            <a:r>
              <a:rPr lang="en-CA" sz="4400" b="1" dirty="0">
                <a:solidFill>
                  <a:schemeClr val="accent1">
                    <a:lumMod val="50000"/>
                  </a:schemeClr>
                </a:solidFill>
                <a:cs typeface="Arial"/>
              </a:rPr>
              <a:t> </a:t>
            </a:r>
            <a:r>
              <a:rPr lang="en-CA" sz="4400" b="1" dirty="0" err="1">
                <a:solidFill>
                  <a:schemeClr val="accent1">
                    <a:lumMod val="50000"/>
                  </a:schemeClr>
                </a:solidFill>
                <a:cs typeface="Arial"/>
              </a:rPr>
              <a:t>apresentação</a:t>
            </a:r>
            <a:r>
              <a:rPr lang="en-CA" sz="4400" b="1" dirty="0">
                <a:solidFill>
                  <a:schemeClr val="accent1">
                    <a:lumMod val="50000"/>
                  </a:schemeClr>
                </a:solidFill>
                <a:cs typeface="Arial"/>
              </a:rPr>
              <a:t> de</a:t>
            </a:r>
            <a:r>
              <a:rPr lang="en-CA" sz="4400" b="1" dirty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en-CA" sz="4400" b="1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CA" sz="4400" b="1" dirty="0" err="1">
                <a:solidFill>
                  <a:schemeClr val="accent1">
                    <a:lumMod val="50000"/>
                  </a:schemeClr>
                </a:solidFill>
                <a:cs typeface="Arial"/>
              </a:rPr>
              <a:t>trabalhos</a:t>
            </a:r>
            <a:r>
              <a:rPr lang="en-CA" sz="4400" b="1" dirty="0">
                <a:solidFill>
                  <a:schemeClr val="accent1">
                    <a:lumMod val="50000"/>
                  </a:schemeClr>
                </a:solidFill>
                <a:cs typeface="Arial"/>
              </a:rPr>
              <a:t> </a:t>
            </a:r>
            <a:r>
              <a:rPr lang="en-CA" sz="4400" b="1" dirty="0" err="1">
                <a:solidFill>
                  <a:schemeClr val="accent1">
                    <a:lumMod val="50000"/>
                  </a:schemeClr>
                </a:solidFill>
                <a:cs typeface="Arial"/>
              </a:rPr>
              <a:t>na</a:t>
            </a:r>
            <a:r>
              <a:rPr lang="en-CA" sz="4400" b="1" dirty="0">
                <a:solidFill>
                  <a:schemeClr val="accent1">
                    <a:lumMod val="50000"/>
                  </a:schemeClr>
                </a:solidFill>
                <a:cs typeface="Arial"/>
              </a:rPr>
              <a:t> USP</a:t>
            </a:r>
          </a:p>
        </p:txBody>
      </p:sp>
      <p:sp>
        <p:nvSpPr>
          <p:cNvPr id="5" name="TextBox 5"/>
          <p:cNvSpPr txBox="1"/>
          <p:nvPr/>
        </p:nvSpPr>
        <p:spPr>
          <a:xfrm>
            <a:off x="6189097" y="4361643"/>
            <a:ext cx="2737351" cy="294953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algn="r">
              <a:lnSpc>
                <a:spcPts val="2310"/>
              </a:lnSpc>
            </a:pPr>
            <a:r>
              <a:rPr lang="en-CA" sz="2000" b="1" dirty="0" smtClean="0">
                <a:solidFill>
                  <a:schemeClr val="tx2">
                    <a:lumMod val="50000"/>
                  </a:schemeClr>
                </a:solidFill>
                <a:cs typeface="Arial"/>
              </a:rPr>
              <a:t>http://www.teses.usp.br/</a:t>
            </a:r>
            <a:endParaRPr lang="en-CA" sz="2000" b="1" dirty="0">
              <a:solidFill>
                <a:schemeClr val="tx2">
                  <a:lumMod val="50000"/>
                </a:schemeClr>
              </a:solidFill>
              <a:cs typeface="Arial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63537" y="354630"/>
            <a:ext cx="5648623" cy="1204306"/>
          </a:xfrm>
        </p:spPr>
        <p:txBody>
          <a:bodyPr/>
          <a:lstStyle/>
          <a:p>
            <a:r>
              <a:rPr lang="en-CA" sz="3600" b="1" dirty="0" err="1" smtClean="0">
                <a:solidFill>
                  <a:srgbClr val="003366"/>
                </a:solidFill>
                <a:cs typeface="Arial Bold"/>
              </a:rPr>
              <a:t>Informações</a:t>
            </a:r>
            <a:r>
              <a:rPr lang="en-CA" sz="3600" b="1" dirty="0" smtClean="0">
                <a:solidFill>
                  <a:srgbClr val="003366"/>
                </a:solidFill>
                <a:cs typeface="Arial Bold"/>
              </a:rPr>
              <a:t> </a:t>
            </a:r>
            <a:r>
              <a:rPr lang="en-CA" sz="3600" b="1" dirty="0" err="1" smtClean="0">
                <a:solidFill>
                  <a:srgbClr val="003366"/>
                </a:solidFill>
                <a:cs typeface="Arial Bold"/>
              </a:rPr>
              <a:t>complementares</a:t>
            </a:r>
            <a:r>
              <a:rPr lang="en-CA" b="1" dirty="0" smtClean="0">
                <a:solidFill>
                  <a:srgbClr val="003366"/>
                </a:solidFill>
                <a:latin typeface="Arial Bold"/>
                <a:cs typeface="Arial Bold"/>
              </a:rPr>
              <a:t>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6028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2"/>
          <p:cNvSpPr txBox="1"/>
          <p:nvPr/>
        </p:nvSpPr>
        <p:spPr>
          <a:xfrm>
            <a:off x="1612900" y="1041400"/>
            <a:ext cx="65" cy="105157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4140"/>
              </a:lnSpc>
            </a:pPr>
            <a:endParaRPr lang="en-CA" sz="3610" b="1" dirty="0" smtClean="0">
              <a:solidFill>
                <a:srgbClr val="003366"/>
              </a:solidFill>
              <a:latin typeface="Arial Bold"/>
              <a:cs typeface="Arial Bold"/>
            </a:endParaRPr>
          </a:p>
          <a:p>
            <a:pPr>
              <a:lnSpc>
                <a:spcPts val="4140"/>
              </a:lnSpc>
            </a:pPr>
            <a:endParaRPr lang="en-CA" sz="3600" dirty="0">
              <a:solidFill>
                <a:srgbClr val="000000"/>
              </a:solidFill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4644008" y="2189763"/>
            <a:ext cx="4355976" cy="1354217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 algn="r"/>
            <a:r>
              <a:rPr lang="en-CA" sz="4400" b="1" dirty="0" err="1" smtClean="0">
                <a:solidFill>
                  <a:schemeClr val="accent3">
                    <a:lumMod val="60000"/>
                    <a:lumOff val="40000"/>
                  </a:schemeClr>
                </a:solidFill>
                <a:cs typeface="Arial"/>
              </a:rPr>
              <a:t>Referência</a:t>
            </a:r>
            <a:r>
              <a:rPr lang="en-CA" sz="44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cs typeface="Arial"/>
              </a:rPr>
              <a:t> </a:t>
            </a:r>
            <a:r>
              <a:rPr lang="en-CA" sz="4400" b="1" dirty="0">
                <a:solidFill>
                  <a:schemeClr val="accent3">
                    <a:lumMod val="60000"/>
                    <a:lumOff val="40000"/>
                  </a:schemeClr>
                </a:solidFill>
                <a:cs typeface="Arial"/>
              </a:rPr>
              <a:t>e </a:t>
            </a:r>
            <a:r>
              <a:rPr lang="en-CA" sz="4400" b="1" dirty="0" err="1">
                <a:solidFill>
                  <a:schemeClr val="accent3">
                    <a:lumMod val="60000"/>
                    <a:lumOff val="40000"/>
                  </a:schemeClr>
                </a:solidFill>
                <a:cs typeface="Arial"/>
              </a:rPr>
              <a:t>citação</a:t>
            </a:r>
            <a:r>
              <a:rPr lang="en-CA" sz="4400" b="1" dirty="0">
                <a:solidFill>
                  <a:schemeClr val="accent3">
                    <a:lumMod val="60000"/>
                    <a:lumOff val="40000"/>
                  </a:schemeClr>
                </a:solidFill>
                <a:cs typeface="Arial"/>
              </a:rPr>
              <a:t> on-line</a:t>
            </a:r>
            <a:endParaRPr lang="en-CA" sz="4400" b="1" dirty="0" smtClean="0">
              <a:solidFill>
                <a:schemeClr val="accent3">
                  <a:lumMod val="60000"/>
                  <a:lumOff val="40000"/>
                </a:schemeClr>
              </a:solidFill>
              <a:cs typeface="Arial"/>
            </a:endParaRPr>
          </a:p>
        </p:txBody>
      </p:sp>
      <p:sp>
        <p:nvSpPr>
          <p:cNvPr id="5" name="TextBox 5"/>
          <p:cNvSpPr txBox="1"/>
          <p:nvPr/>
        </p:nvSpPr>
        <p:spPr>
          <a:xfrm>
            <a:off x="3707904" y="3645024"/>
            <a:ext cx="5323444" cy="294953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algn="r">
              <a:lnSpc>
                <a:spcPts val="2310"/>
              </a:lnSpc>
            </a:pPr>
            <a:r>
              <a:rPr lang="en-CA" sz="2000" b="1" dirty="0">
                <a:solidFill>
                  <a:schemeClr val="tx2">
                    <a:lumMod val="50000"/>
                  </a:schemeClr>
                </a:solidFill>
                <a:cs typeface="Arial"/>
              </a:rPr>
              <a:t>http://www.rexlab.ufsc.br:8080/more/index.jsp#</a:t>
            </a: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512" y="499172"/>
            <a:ext cx="5212080" cy="1089427"/>
          </a:xfrm>
        </p:spPr>
        <p:txBody>
          <a:bodyPr/>
          <a:lstStyle/>
          <a:p>
            <a:r>
              <a:rPr lang="en-CA" sz="3600" b="1" dirty="0" err="1" smtClean="0">
                <a:solidFill>
                  <a:schemeClr val="tx2">
                    <a:lumMod val="20000"/>
                    <a:lumOff val="80000"/>
                  </a:schemeClr>
                </a:solidFill>
                <a:cs typeface="Arial Bold"/>
              </a:rPr>
              <a:t>Informações</a:t>
            </a:r>
            <a:r>
              <a:rPr lang="en-CA" sz="3600" b="1" dirty="0" smtClean="0">
                <a:solidFill>
                  <a:schemeClr val="tx2">
                    <a:lumMod val="20000"/>
                    <a:lumOff val="80000"/>
                  </a:schemeClr>
                </a:solidFill>
                <a:cs typeface="Arial Bold"/>
              </a:rPr>
              <a:t> </a:t>
            </a:r>
            <a:r>
              <a:rPr lang="en-CA" sz="3600" b="1" dirty="0" err="1" smtClean="0">
                <a:solidFill>
                  <a:schemeClr val="tx2">
                    <a:lumMod val="20000"/>
                    <a:lumOff val="80000"/>
                  </a:schemeClr>
                </a:solidFill>
                <a:cs typeface="Arial Bold"/>
              </a:rPr>
              <a:t>complementares</a:t>
            </a:r>
            <a:r>
              <a:rPr lang="en-CA" b="1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Arial Bold"/>
                <a:cs typeface="Arial Bold"/>
              </a:rPr>
              <a:t> </a:t>
            </a:r>
            <a:endParaRPr lang="pt-BR" dirty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2875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2"/>
          <p:cNvSpPr txBox="1"/>
          <p:nvPr/>
        </p:nvSpPr>
        <p:spPr>
          <a:xfrm>
            <a:off x="1115616" y="260648"/>
            <a:ext cx="6313904" cy="525785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4140"/>
              </a:lnSpc>
            </a:pPr>
            <a:r>
              <a:rPr lang="en-CA" sz="3600" b="1" dirty="0" smtClean="0">
                <a:solidFill>
                  <a:schemeClr val="bg2">
                    <a:lumMod val="50000"/>
                  </a:schemeClr>
                </a:solidFill>
                <a:latin typeface="+mj-lt"/>
                <a:cs typeface="Arial Bold"/>
              </a:rPr>
              <a:t>FORMATAÇÃO  - PADRÃO FEUSP</a:t>
            </a:r>
          </a:p>
        </p:txBody>
      </p:sp>
      <p:sp>
        <p:nvSpPr>
          <p:cNvPr id="3" name="TextBox 3"/>
          <p:cNvSpPr txBox="1"/>
          <p:nvPr/>
        </p:nvSpPr>
        <p:spPr>
          <a:xfrm>
            <a:off x="803291" y="1046212"/>
            <a:ext cx="7729150" cy="3693319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3000" b="1" dirty="0" err="1" smtClean="0">
                <a:solidFill>
                  <a:srgbClr val="003366"/>
                </a:solidFill>
                <a:cs typeface="Arial"/>
              </a:rPr>
              <a:t>papel</a:t>
            </a:r>
            <a:r>
              <a:rPr lang="en-CA" sz="3000" b="1" dirty="0" smtClean="0">
                <a:solidFill>
                  <a:srgbClr val="003366"/>
                </a:solidFill>
                <a:cs typeface="Arial"/>
              </a:rPr>
              <a:t> sulfite, se </a:t>
            </a:r>
            <a:r>
              <a:rPr lang="en-CA" sz="3000" b="1" dirty="0" err="1" smtClean="0">
                <a:solidFill>
                  <a:srgbClr val="003366"/>
                </a:solidFill>
                <a:cs typeface="Arial"/>
              </a:rPr>
              <a:t>possível</a:t>
            </a:r>
            <a:r>
              <a:rPr lang="en-CA" sz="3000" b="1" dirty="0" smtClean="0">
                <a:solidFill>
                  <a:srgbClr val="003366"/>
                </a:solidFill>
                <a:cs typeface="Arial"/>
              </a:rPr>
              <a:t> </a:t>
            </a:r>
            <a:r>
              <a:rPr lang="en-CA" sz="3000" b="1" dirty="0" err="1" smtClean="0">
                <a:solidFill>
                  <a:srgbClr val="003366"/>
                </a:solidFill>
                <a:cs typeface="Arial"/>
              </a:rPr>
              <a:t>reciclado</a:t>
            </a:r>
            <a:endParaRPr lang="en-CA" sz="3000" b="1" dirty="0" smtClean="0">
              <a:solidFill>
                <a:srgbClr val="003366"/>
              </a:solidFill>
              <a:cs typeface="Arial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3000" b="1" dirty="0" err="1">
                <a:solidFill>
                  <a:srgbClr val="003366"/>
                </a:solidFill>
                <a:cs typeface="Arial"/>
              </a:rPr>
              <a:t>formato</a:t>
            </a:r>
            <a:r>
              <a:rPr lang="en-CA" sz="3000" b="1" dirty="0">
                <a:solidFill>
                  <a:srgbClr val="003366"/>
                </a:solidFill>
                <a:cs typeface="Arial"/>
              </a:rPr>
              <a:t> A4 (21cm x 29,7cm</a:t>
            </a:r>
            <a:r>
              <a:rPr lang="en-CA" sz="3000" b="1" dirty="0" smtClean="0">
                <a:solidFill>
                  <a:srgbClr val="003366"/>
                </a:solidFill>
                <a:cs typeface="Arial"/>
              </a:rPr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3000" b="1" dirty="0" err="1">
                <a:solidFill>
                  <a:srgbClr val="003366"/>
                </a:solidFill>
                <a:cs typeface="Arial"/>
              </a:rPr>
              <a:t>espaço</a:t>
            </a:r>
            <a:r>
              <a:rPr lang="en-CA" sz="3000" b="1" dirty="0">
                <a:solidFill>
                  <a:srgbClr val="003366"/>
                </a:solidFill>
                <a:cs typeface="Arial"/>
              </a:rPr>
              <a:t> entre </a:t>
            </a:r>
            <a:r>
              <a:rPr lang="en-CA" sz="3000" b="1" dirty="0" err="1">
                <a:solidFill>
                  <a:srgbClr val="003366"/>
                </a:solidFill>
                <a:cs typeface="Arial"/>
              </a:rPr>
              <a:t>linhas</a:t>
            </a:r>
            <a:r>
              <a:rPr lang="en-CA" sz="3000" b="1" dirty="0">
                <a:solidFill>
                  <a:srgbClr val="003366"/>
                </a:solidFill>
                <a:cs typeface="Arial"/>
              </a:rPr>
              <a:t>: </a:t>
            </a:r>
            <a:r>
              <a:rPr lang="en-CA" sz="3000" b="1" dirty="0" smtClean="0">
                <a:solidFill>
                  <a:srgbClr val="003366"/>
                </a:solidFill>
                <a:cs typeface="Arial"/>
              </a:rPr>
              <a:t>1,5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3000" b="1" dirty="0" err="1">
                <a:solidFill>
                  <a:srgbClr val="003366"/>
                </a:solidFill>
                <a:cs typeface="Arial"/>
              </a:rPr>
              <a:t>fonte</a:t>
            </a:r>
            <a:r>
              <a:rPr lang="en-CA" sz="3000" b="1" dirty="0">
                <a:solidFill>
                  <a:srgbClr val="003366"/>
                </a:solidFill>
                <a:cs typeface="Arial"/>
              </a:rPr>
              <a:t>: Times New </a:t>
            </a:r>
            <a:r>
              <a:rPr lang="en-CA" sz="3000" b="1" dirty="0" smtClean="0">
                <a:solidFill>
                  <a:srgbClr val="003366"/>
                </a:solidFill>
                <a:cs typeface="Arial"/>
              </a:rPr>
              <a:t>Roman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3000" b="1" dirty="0" err="1">
                <a:solidFill>
                  <a:srgbClr val="003366"/>
                </a:solidFill>
                <a:cs typeface="Arial"/>
              </a:rPr>
              <a:t>tamanho</a:t>
            </a:r>
            <a:r>
              <a:rPr lang="en-CA" sz="3000" b="1" dirty="0">
                <a:solidFill>
                  <a:srgbClr val="003366"/>
                </a:solidFill>
                <a:cs typeface="Arial"/>
              </a:rPr>
              <a:t> da </a:t>
            </a:r>
            <a:r>
              <a:rPr lang="en-CA" sz="3000" b="1" dirty="0" err="1">
                <a:solidFill>
                  <a:srgbClr val="003366"/>
                </a:solidFill>
                <a:cs typeface="Arial"/>
              </a:rPr>
              <a:t>fonte</a:t>
            </a:r>
            <a:r>
              <a:rPr lang="en-CA" sz="3000" b="1" dirty="0">
                <a:solidFill>
                  <a:srgbClr val="003366"/>
                </a:solidFill>
                <a:cs typeface="Arial"/>
              </a:rPr>
              <a:t>: 12 (</a:t>
            </a:r>
            <a:r>
              <a:rPr lang="en-CA" sz="3000" b="1" dirty="0" err="1">
                <a:solidFill>
                  <a:srgbClr val="003366"/>
                </a:solidFill>
                <a:cs typeface="Arial"/>
              </a:rPr>
              <a:t>para</a:t>
            </a:r>
            <a:r>
              <a:rPr lang="en-CA" sz="3000" b="1" dirty="0">
                <a:solidFill>
                  <a:srgbClr val="003366"/>
                </a:solidFill>
                <a:cs typeface="Arial"/>
              </a:rPr>
              <a:t> o </a:t>
            </a:r>
            <a:r>
              <a:rPr lang="en-CA" sz="3000" b="1" dirty="0" err="1">
                <a:solidFill>
                  <a:srgbClr val="003366"/>
                </a:solidFill>
                <a:cs typeface="Arial"/>
              </a:rPr>
              <a:t>texto</a:t>
            </a:r>
            <a:r>
              <a:rPr lang="en-CA" sz="3000" b="1" dirty="0" smtClean="0">
                <a:solidFill>
                  <a:srgbClr val="003366"/>
                </a:solidFill>
                <a:cs typeface="Arial"/>
              </a:rPr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3000" b="1" dirty="0" err="1">
                <a:solidFill>
                  <a:srgbClr val="003366"/>
                </a:solidFill>
                <a:cs typeface="Arial"/>
              </a:rPr>
              <a:t>margens</a:t>
            </a:r>
            <a:r>
              <a:rPr lang="en-CA" sz="3000" b="1" dirty="0">
                <a:solidFill>
                  <a:srgbClr val="003366"/>
                </a:solidFill>
                <a:cs typeface="Arial"/>
              </a:rPr>
              <a:t>: 3 cm (superior e </a:t>
            </a:r>
            <a:r>
              <a:rPr lang="en-CA" sz="3000" b="1" dirty="0" err="1">
                <a:solidFill>
                  <a:srgbClr val="003366"/>
                </a:solidFill>
                <a:cs typeface="Arial"/>
              </a:rPr>
              <a:t>esquerda</a:t>
            </a:r>
            <a:r>
              <a:rPr lang="en-CA" sz="3000" b="1" dirty="0">
                <a:solidFill>
                  <a:srgbClr val="003366"/>
                </a:solidFill>
                <a:cs typeface="Arial"/>
              </a:rPr>
              <a:t>) e 2 </a:t>
            </a:r>
            <a:r>
              <a:rPr lang="en-CA" sz="3000" b="1" dirty="0">
                <a:solidFill>
                  <a:srgbClr val="003366"/>
                </a:solidFill>
                <a:cs typeface="Arial"/>
              </a:rPr>
              <a:t>cm (inferior e </a:t>
            </a:r>
            <a:r>
              <a:rPr lang="en-CA" sz="3000" b="1" dirty="0" err="1">
                <a:solidFill>
                  <a:srgbClr val="003366"/>
                </a:solidFill>
                <a:cs typeface="Arial"/>
              </a:rPr>
              <a:t>direita</a:t>
            </a:r>
            <a:r>
              <a:rPr lang="en-CA" sz="3000" b="1" dirty="0">
                <a:solidFill>
                  <a:srgbClr val="003366"/>
                </a:solidFill>
                <a:cs typeface="Arial"/>
              </a:rPr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3000" b="1" dirty="0" err="1" smtClean="0">
                <a:solidFill>
                  <a:srgbClr val="003366"/>
                </a:solidFill>
                <a:cs typeface="Arial"/>
              </a:rPr>
              <a:t>paginação</a:t>
            </a:r>
            <a:r>
              <a:rPr lang="en-CA" sz="3000" b="1" dirty="0" smtClean="0">
                <a:solidFill>
                  <a:srgbClr val="003366"/>
                </a:solidFill>
                <a:cs typeface="Arial"/>
              </a:rPr>
              <a:t> </a:t>
            </a:r>
            <a:r>
              <a:rPr lang="en-CA" sz="3000" b="1" dirty="0">
                <a:solidFill>
                  <a:srgbClr val="003366"/>
                </a:solidFill>
                <a:cs typeface="Arial"/>
              </a:rPr>
              <a:t>à </a:t>
            </a:r>
            <a:r>
              <a:rPr lang="en-CA" sz="3000" b="1" dirty="0" err="1">
                <a:solidFill>
                  <a:srgbClr val="003366"/>
                </a:solidFill>
                <a:cs typeface="Arial"/>
              </a:rPr>
              <a:t>direita</a:t>
            </a:r>
            <a:r>
              <a:rPr lang="en-CA" sz="3000" b="1" dirty="0">
                <a:solidFill>
                  <a:srgbClr val="003366"/>
                </a:solidFill>
                <a:cs typeface="Arial"/>
              </a:rPr>
              <a:t> da </a:t>
            </a:r>
            <a:r>
              <a:rPr lang="en-CA" sz="3000" b="1" dirty="0" err="1">
                <a:solidFill>
                  <a:srgbClr val="003366"/>
                </a:solidFill>
                <a:cs typeface="Arial"/>
              </a:rPr>
              <a:t>borda</a:t>
            </a:r>
            <a:r>
              <a:rPr lang="en-CA" sz="3000" b="1" dirty="0">
                <a:solidFill>
                  <a:srgbClr val="003366"/>
                </a:solidFill>
                <a:cs typeface="Arial"/>
              </a:rPr>
              <a:t> </a:t>
            </a:r>
            <a:r>
              <a:rPr lang="en-CA" sz="3000" b="1" dirty="0" smtClean="0">
                <a:solidFill>
                  <a:srgbClr val="003366"/>
                </a:solidFill>
                <a:cs typeface="Arial"/>
              </a:rPr>
              <a:t>superior</a:t>
            </a:r>
            <a:endParaRPr lang="en-CA" sz="3000" b="1" dirty="0">
              <a:solidFill>
                <a:srgbClr val="003366"/>
              </a:solidFill>
              <a:cs typeface="Arial"/>
            </a:endParaRPr>
          </a:p>
        </p:txBody>
      </p:sp>
      <p:sp>
        <p:nvSpPr>
          <p:cNvPr id="4" name="TextBox 8"/>
          <p:cNvSpPr txBox="1"/>
          <p:nvPr/>
        </p:nvSpPr>
        <p:spPr>
          <a:xfrm>
            <a:off x="3643306" y="5661248"/>
            <a:ext cx="5185639" cy="1090042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 algn="r">
              <a:lnSpc>
                <a:spcPts val="1680"/>
              </a:lnSpc>
            </a:pPr>
            <a:r>
              <a:rPr lang="en-CA" dirty="0" err="1" smtClean="0">
                <a:solidFill>
                  <a:schemeClr val="bg2"/>
                </a:solidFill>
                <a:cs typeface="Arial"/>
              </a:rPr>
              <a:t>Fonte</a:t>
            </a:r>
            <a:r>
              <a:rPr lang="en-CA" dirty="0" smtClean="0">
                <a:solidFill>
                  <a:schemeClr val="bg2"/>
                </a:solidFill>
                <a:cs typeface="Arial"/>
              </a:rPr>
              <a:t>: </a:t>
            </a:r>
          </a:p>
          <a:p>
            <a:pPr algn="r">
              <a:lnSpc>
                <a:spcPts val="1680"/>
              </a:lnSpc>
            </a:pPr>
            <a:r>
              <a:rPr lang="pt-BR" dirty="0" smtClean="0">
                <a:solidFill>
                  <a:schemeClr val="bg2"/>
                </a:solidFill>
                <a:cs typeface="Arial"/>
              </a:rPr>
              <a:t>Circular CPG-FEUSP-04-2007</a:t>
            </a:r>
          </a:p>
          <a:p>
            <a:pPr algn="r">
              <a:lnSpc>
                <a:spcPts val="1680"/>
              </a:lnSpc>
            </a:pPr>
            <a:r>
              <a:rPr lang="pt-BR" dirty="0" smtClean="0">
                <a:solidFill>
                  <a:schemeClr val="bg2"/>
                </a:solidFill>
                <a:cs typeface="Arial"/>
              </a:rPr>
              <a:t>Normas básicas para padronização das</a:t>
            </a:r>
          </a:p>
          <a:p>
            <a:pPr algn="r">
              <a:lnSpc>
                <a:spcPts val="1680"/>
              </a:lnSpc>
            </a:pPr>
            <a:r>
              <a:rPr lang="pt-BR" dirty="0" smtClean="0">
                <a:solidFill>
                  <a:schemeClr val="bg2"/>
                </a:solidFill>
                <a:cs typeface="Arial"/>
              </a:rPr>
              <a:t>teses e dissertações defendidas na Faculdade de Educação da USP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2"/>
          <p:cNvSpPr txBox="1"/>
          <p:nvPr/>
        </p:nvSpPr>
        <p:spPr>
          <a:xfrm>
            <a:off x="1612900" y="1041400"/>
            <a:ext cx="65" cy="105157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4140"/>
              </a:lnSpc>
            </a:pPr>
            <a:endParaRPr lang="en-CA" sz="3610" b="1" dirty="0" smtClean="0">
              <a:solidFill>
                <a:srgbClr val="003366"/>
              </a:solidFill>
              <a:latin typeface="Arial Bold"/>
              <a:cs typeface="Arial Bold"/>
            </a:endParaRPr>
          </a:p>
          <a:p>
            <a:pPr>
              <a:lnSpc>
                <a:spcPts val="4140"/>
              </a:lnSpc>
            </a:pPr>
            <a:endParaRPr lang="en-CA" sz="3600" dirty="0">
              <a:solidFill>
                <a:srgbClr val="000000"/>
              </a:solidFill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4644008" y="2189763"/>
            <a:ext cx="4355976" cy="2031325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 algn="r"/>
            <a:r>
              <a:rPr lang="en-CA" sz="4400" b="1" dirty="0" smtClean="0">
                <a:solidFill>
                  <a:schemeClr val="accent4">
                    <a:lumMod val="50000"/>
                  </a:schemeClr>
                </a:solidFill>
                <a:cs typeface="Arial"/>
              </a:rPr>
              <a:t>Manual </a:t>
            </a:r>
            <a:r>
              <a:rPr lang="en-CA" sz="4400" b="1" dirty="0">
                <a:solidFill>
                  <a:schemeClr val="accent4">
                    <a:lumMod val="50000"/>
                  </a:schemeClr>
                </a:solidFill>
                <a:cs typeface="Arial"/>
              </a:rPr>
              <a:t>de </a:t>
            </a:r>
            <a:r>
              <a:rPr lang="en-CA" sz="4400" b="1" dirty="0" err="1">
                <a:solidFill>
                  <a:schemeClr val="accent4">
                    <a:lumMod val="50000"/>
                  </a:schemeClr>
                </a:solidFill>
                <a:cs typeface="Arial"/>
              </a:rPr>
              <a:t>trabalhos</a:t>
            </a:r>
            <a:r>
              <a:rPr lang="en-CA" sz="4400" b="1" dirty="0">
                <a:solidFill>
                  <a:schemeClr val="accent4">
                    <a:lumMod val="50000"/>
                  </a:schemeClr>
                </a:solidFill>
                <a:cs typeface="Arial"/>
              </a:rPr>
              <a:t> </a:t>
            </a:r>
            <a:r>
              <a:rPr lang="en-CA" sz="4400" b="1" dirty="0" err="1">
                <a:solidFill>
                  <a:schemeClr val="accent4">
                    <a:lumMod val="50000"/>
                  </a:schemeClr>
                </a:solidFill>
                <a:cs typeface="Arial"/>
              </a:rPr>
              <a:t>acadêmicos</a:t>
            </a:r>
            <a:endParaRPr lang="en-CA" sz="4400" b="1" dirty="0" smtClean="0">
              <a:solidFill>
                <a:schemeClr val="accent4">
                  <a:lumMod val="50000"/>
                </a:schemeClr>
              </a:solidFill>
              <a:cs typeface="Arial"/>
            </a:endParaRPr>
          </a:p>
        </p:txBody>
      </p:sp>
      <p:sp>
        <p:nvSpPr>
          <p:cNvPr id="5" name="TextBox 5"/>
          <p:cNvSpPr txBox="1"/>
          <p:nvPr/>
        </p:nvSpPr>
        <p:spPr>
          <a:xfrm>
            <a:off x="2987824" y="4221088"/>
            <a:ext cx="5965223" cy="294953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algn="r">
              <a:lnSpc>
                <a:spcPts val="2310"/>
              </a:lnSpc>
            </a:pPr>
            <a:r>
              <a:rPr lang="en-CA" sz="1600" b="1" dirty="0">
                <a:solidFill>
                  <a:schemeClr val="tx2"/>
                </a:solidFill>
                <a:cs typeface="Arial"/>
              </a:rPr>
              <a:t>http://www.usc.br/biblioteca/manual_de_trabalhos_academicos.pdf</a:t>
            </a: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784" y="496686"/>
            <a:ext cx="5212080" cy="1089427"/>
          </a:xfrm>
        </p:spPr>
        <p:txBody>
          <a:bodyPr/>
          <a:lstStyle/>
          <a:p>
            <a:r>
              <a:rPr lang="en-CA" sz="3600" b="1" dirty="0" err="1" smtClean="0">
                <a:solidFill>
                  <a:srgbClr val="003366"/>
                </a:solidFill>
                <a:cs typeface="Arial Bold"/>
              </a:rPr>
              <a:t>Informações</a:t>
            </a:r>
            <a:r>
              <a:rPr lang="en-CA" sz="3600" b="1" dirty="0" smtClean="0">
                <a:solidFill>
                  <a:srgbClr val="003366"/>
                </a:solidFill>
                <a:cs typeface="Arial Bold"/>
              </a:rPr>
              <a:t> </a:t>
            </a:r>
            <a:r>
              <a:rPr lang="en-CA" sz="3600" b="1" dirty="0" err="1" smtClean="0">
                <a:solidFill>
                  <a:srgbClr val="003366"/>
                </a:solidFill>
                <a:cs typeface="Arial Bold"/>
              </a:rPr>
              <a:t>complementares</a:t>
            </a:r>
            <a:r>
              <a:rPr lang="en-CA" b="1" dirty="0" smtClean="0">
                <a:solidFill>
                  <a:srgbClr val="003366"/>
                </a:solidFill>
                <a:latin typeface="Arial Bold"/>
                <a:cs typeface="Arial Bold"/>
              </a:rPr>
              <a:t>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74388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4"/>
          <p:cNvSpPr txBox="1"/>
          <p:nvPr/>
        </p:nvSpPr>
        <p:spPr>
          <a:xfrm>
            <a:off x="3660024" y="3717032"/>
            <a:ext cx="4604402" cy="363689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760"/>
              </a:lnSpc>
            </a:pPr>
            <a:r>
              <a:rPr lang="en-CA" sz="3200" b="1" dirty="0" err="1" smtClean="0">
                <a:solidFill>
                  <a:srgbClr val="00CC99"/>
                </a:solidFill>
                <a:latin typeface="+mj-lt"/>
                <a:cs typeface="Arial Bold"/>
              </a:rPr>
              <a:t>Horário</a:t>
            </a:r>
            <a:r>
              <a:rPr lang="en-CA" sz="3200" b="1" dirty="0" smtClean="0">
                <a:solidFill>
                  <a:srgbClr val="00CC99"/>
                </a:solidFill>
                <a:latin typeface="+mj-lt"/>
                <a:cs typeface="Arial Bold"/>
              </a:rPr>
              <a:t> de </a:t>
            </a:r>
            <a:r>
              <a:rPr lang="en-CA" sz="3200" b="1" dirty="0" err="1" smtClean="0">
                <a:solidFill>
                  <a:srgbClr val="00CC99"/>
                </a:solidFill>
                <a:latin typeface="+mj-lt"/>
                <a:cs typeface="Arial Bold"/>
              </a:rPr>
              <a:t>funcionamento</a:t>
            </a:r>
            <a:endParaRPr lang="en-CA" sz="3200" dirty="0">
              <a:solidFill>
                <a:srgbClr val="00CC99"/>
              </a:solidFill>
              <a:latin typeface="+mj-lt"/>
            </a:endParaRPr>
          </a:p>
        </p:txBody>
      </p:sp>
      <p:sp>
        <p:nvSpPr>
          <p:cNvPr id="5" name="TextBox 5"/>
          <p:cNvSpPr txBox="1"/>
          <p:nvPr/>
        </p:nvSpPr>
        <p:spPr>
          <a:xfrm>
            <a:off x="3660024" y="4185195"/>
            <a:ext cx="1755930" cy="359073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algn="r">
              <a:lnSpc>
                <a:spcPts val="2760"/>
              </a:lnSpc>
            </a:pPr>
            <a:r>
              <a:rPr lang="en-CA" sz="2410" b="1" dirty="0" err="1" smtClean="0">
                <a:solidFill>
                  <a:srgbClr val="7030A0"/>
                </a:solidFill>
                <a:cs typeface="Arial Bold"/>
              </a:rPr>
              <a:t>Período</a:t>
            </a:r>
            <a:r>
              <a:rPr lang="en-CA" sz="2410" b="1" dirty="0" smtClean="0">
                <a:solidFill>
                  <a:srgbClr val="7030A0"/>
                </a:solidFill>
                <a:cs typeface="Arial Bold"/>
              </a:rPr>
              <a:t> </a:t>
            </a:r>
            <a:r>
              <a:rPr lang="en-CA" sz="2410" b="1" dirty="0" err="1" smtClean="0">
                <a:solidFill>
                  <a:srgbClr val="7030A0"/>
                </a:solidFill>
                <a:cs typeface="Arial Bold"/>
              </a:rPr>
              <a:t>letivo</a:t>
            </a:r>
            <a:endParaRPr lang="en-CA" sz="2400" dirty="0">
              <a:solidFill>
                <a:srgbClr val="7030A0"/>
              </a:solidFill>
            </a:endParaRPr>
          </a:p>
        </p:txBody>
      </p:sp>
      <p:sp>
        <p:nvSpPr>
          <p:cNvPr id="6" name="TextBox 6"/>
          <p:cNvSpPr txBox="1"/>
          <p:nvPr/>
        </p:nvSpPr>
        <p:spPr>
          <a:xfrm>
            <a:off x="3643306" y="4553495"/>
            <a:ext cx="5143536" cy="359073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760"/>
              </a:lnSpc>
            </a:pPr>
            <a:r>
              <a:rPr lang="en-CA" sz="2400" dirty="0" smtClean="0">
                <a:solidFill>
                  <a:srgbClr val="7030A0"/>
                </a:solidFill>
                <a:cs typeface="Arial"/>
              </a:rPr>
              <a:t>2ª a 6ª </a:t>
            </a:r>
            <a:r>
              <a:rPr lang="en-CA" sz="2400" dirty="0" err="1" smtClean="0">
                <a:solidFill>
                  <a:srgbClr val="7030A0"/>
                </a:solidFill>
                <a:cs typeface="Arial"/>
              </a:rPr>
              <a:t>feira</a:t>
            </a:r>
            <a:r>
              <a:rPr lang="en-CA" sz="2400" dirty="0" smtClean="0">
                <a:solidFill>
                  <a:srgbClr val="7030A0"/>
                </a:solidFill>
                <a:cs typeface="Arial"/>
              </a:rPr>
              <a:t> das 8h30min </a:t>
            </a:r>
            <a:r>
              <a:rPr lang="en-CA" sz="2400" dirty="0" err="1" smtClean="0">
                <a:solidFill>
                  <a:srgbClr val="7030A0"/>
                </a:solidFill>
                <a:cs typeface="Arial"/>
              </a:rPr>
              <a:t>às</a:t>
            </a:r>
            <a:r>
              <a:rPr lang="en-CA" sz="2400" dirty="0" smtClean="0">
                <a:solidFill>
                  <a:srgbClr val="7030A0"/>
                </a:solidFill>
                <a:cs typeface="Arial"/>
              </a:rPr>
              <a:t> 22h</a:t>
            </a:r>
            <a:endParaRPr lang="en-CA" sz="2400" dirty="0">
              <a:solidFill>
                <a:srgbClr val="7030A0"/>
              </a:solidFill>
            </a:endParaRPr>
          </a:p>
        </p:txBody>
      </p:sp>
      <p:sp>
        <p:nvSpPr>
          <p:cNvPr id="7" name="TextBox 7"/>
          <p:cNvSpPr txBox="1"/>
          <p:nvPr/>
        </p:nvSpPr>
        <p:spPr>
          <a:xfrm>
            <a:off x="3643306" y="4921795"/>
            <a:ext cx="4714908" cy="359073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760"/>
              </a:lnSpc>
            </a:pPr>
            <a:r>
              <a:rPr lang="en-CA" sz="2402" dirty="0" err="1" smtClean="0">
                <a:solidFill>
                  <a:srgbClr val="7030A0"/>
                </a:solidFill>
                <a:cs typeface="Arial"/>
              </a:rPr>
              <a:t>Sábado</a:t>
            </a:r>
            <a:r>
              <a:rPr lang="en-CA" sz="2402" dirty="0" smtClean="0">
                <a:solidFill>
                  <a:srgbClr val="7030A0"/>
                </a:solidFill>
                <a:cs typeface="Arial"/>
              </a:rPr>
              <a:t> das 8h30min </a:t>
            </a:r>
            <a:r>
              <a:rPr lang="en-CA" sz="2402" dirty="0" err="1" smtClean="0">
                <a:solidFill>
                  <a:srgbClr val="7030A0"/>
                </a:solidFill>
                <a:cs typeface="Arial"/>
              </a:rPr>
              <a:t>às</a:t>
            </a:r>
            <a:r>
              <a:rPr lang="en-CA" sz="2402" dirty="0" smtClean="0">
                <a:solidFill>
                  <a:srgbClr val="7030A0"/>
                </a:solidFill>
                <a:cs typeface="Arial"/>
              </a:rPr>
              <a:t> 16h30min</a:t>
            </a:r>
          </a:p>
        </p:txBody>
      </p:sp>
      <p:sp>
        <p:nvSpPr>
          <p:cNvPr id="8" name="TextBox 8"/>
          <p:cNvSpPr txBox="1"/>
          <p:nvPr/>
        </p:nvSpPr>
        <p:spPr>
          <a:xfrm>
            <a:off x="3660024" y="5445224"/>
            <a:ext cx="2208938" cy="359073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algn="r">
              <a:lnSpc>
                <a:spcPts val="2760"/>
              </a:lnSpc>
            </a:pPr>
            <a:r>
              <a:rPr lang="en-CA" sz="2410" b="1" kern="0" dirty="0" err="1" smtClean="0">
                <a:solidFill>
                  <a:srgbClr val="7030A0"/>
                </a:solidFill>
                <a:cs typeface="Arial Bold"/>
              </a:rPr>
              <a:t>Período</a:t>
            </a:r>
            <a:r>
              <a:rPr lang="en-CA" sz="2410" b="1" kern="0" dirty="0" smtClean="0">
                <a:solidFill>
                  <a:srgbClr val="7030A0"/>
                </a:solidFill>
                <a:cs typeface="Arial Bold"/>
              </a:rPr>
              <a:t> de </a:t>
            </a:r>
            <a:r>
              <a:rPr lang="en-CA" sz="2410" b="1" kern="0" dirty="0" err="1" smtClean="0">
                <a:solidFill>
                  <a:srgbClr val="7030A0"/>
                </a:solidFill>
                <a:cs typeface="Arial Bold"/>
              </a:rPr>
              <a:t>férias</a:t>
            </a:r>
            <a:endParaRPr lang="en-CA" sz="2400" dirty="0">
              <a:solidFill>
                <a:srgbClr val="7030A0"/>
              </a:solidFill>
            </a:endParaRPr>
          </a:p>
        </p:txBody>
      </p:sp>
      <p:sp>
        <p:nvSpPr>
          <p:cNvPr id="9" name="TextBox 9"/>
          <p:cNvSpPr txBox="1"/>
          <p:nvPr/>
        </p:nvSpPr>
        <p:spPr>
          <a:xfrm>
            <a:off x="3660024" y="5813524"/>
            <a:ext cx="3874266" cy="359073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760"/>
              </a:lnSpc>
            </a:pPr>
            <a:r>
              <a:rPr lang="en-CA" sz="2400" dirty="0" smtClean="0">
                <a:solidFill>
                  <a:srgbClr val="7030A0"/>
                </a:solidFill>
                <a:cs typeface="Arial"/>
              </a:rPr>
              <a:t>2ª a 6ª </a:t>
            </a:r>
            <a:r>
              <a:rPr lang="en-CA" sz="2400" dirty="0" err="1" smtClean="0">
                <a:solidFill>
                  <a:srgbClr val="7030A0"/>
                </a:solidFill>
                <a:cs typeface="Arial"/>
              </a:rPr>
              <a:t>feira</a:t>
            </a:r>
            <a:r>
              <a:rPr lang="en-CA" sz="2400" dirty="0" smtClean="0">
                <a:solidFill>
                  <a:srgbClr val="7030A0"/>
                </a:solidFill>
                <a:cs typeface="Arial"/>
              </a:rPr>
              <a:t> </a:t>
            </a:r>
            <a:r>
              <a:rPr lang="en-CA" sz="2402" dirty="0" smtClean="0">
                <a:solidFill>
                  <a:srgbClr val="7030A0"/>
                </a:solidFill>
                <a:cs typeface="Arial"/>
              </a:rPr>
              <a:t>das 8h30 </a:t>
            </a:r>
            <a:r>
              <a:rPr lang="en-CA" sz="2402" dirty="0" err="1" smtClean="0">
                <a:solidFill>
                  <a:srgbClr val="7030A0"/>
                </a:solidFill>
                <a:cs typeface="Arial"/>
              </a:rPr>
              <a:t>às</a:t>
            </a:r>
            <a:r>
              <a:rPr lang="en-CA" sz="2402" dirty="0" smtClean="0">
                <a:solidFill>
                  <a:srgbClr val="7030A0"/>
                </a:solidFill>
                <a:cs typeface="Arial"/>
              </a:rPr>
              <a:t> 18h</a:t>
            </a:r>
            <a:endParaRPr lang="en-CA" sz="2402" dirty="0">
              <a:solidFill>
                <a:srgbClr val="7030A0"/>
              </a:solidFill>
            </a:endParaRPr>
          </a:p>
        </p:txBody>
      </p:sp>
      <p:sp>
        <p:nvSpPr>
          <p:cNvPr id="10" name="TextBox 10"/>
          <p:cNvSpPr txBox="1"/>
          <p:nvPr/>
        </p:nvSpPr>
        <p:spPr>
          <a:xfrm>
            <a:off x="3660024" y="6181824"/>
            <a:ext cx="2949846" cy="359073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algn="r">
              <a:lnSpc>
                <a:spcPts val="2760"/>
              </a:lnSpc>
            </a:pPr>
            <a:r>
              <a:rPr lang="en-CA" sz="2400" dirty="0" smtClean="0">
                <a:solidFill>
                  <a:srgbClr val="7030A0"/>
                </a:solidFill>
                <a:cs typeface="Arial"/>
              </a:rPr>
              <a:t>(</a:t>
            </a:r>
            <a:r>
              <a:rPr lang="en-CA" sz="2400" dirty="0" err="1" smtClean="0">
                <a:solidFill>
                  <a:srgbClr val="7030A0"/>
                </a:solidFill>
                <a:cs typeface="Arial"/>
              </a:rPr>
              <a:t>fechada</a:t>
            </a:r>
            <a:r>
              <a:rPr lang="en-CA" sz="2400" dirty="0" smtClean="0">
                <a:solidFill>
                  <a:srgbClr val="7030A0"/>
                </a:solidFill>
                <a:cs typeface="Arial"/>
              </a:rPr>
              <a:t> </a:t>
            </a:r>
            <a:r>
              <a:rPr lang="en-CA" sz="2400" dirty="0" err="1" smtClean="0">
                <a:solidFill>
                  <a:srgbClr val="7030A0"/>
                </a:solidFill>
                <a:cs typeface="Arial"/>
              </a:rPr>
              <a:t>aos</a:t>
            </a:r>
            <a:r>
              <a:rPr lang="en-CA" sz="2400" dirty="0" smtClean="0">
                <a:solidFill>
                  <a:srgbClr val="7030A0"/>
                </a:solidFill>
                <a:cs typeface="Arial"/>
              </a:rPr>
              <a:t> </a:t>
            </a:r>
            <a:r>
              <a:rPr lang="en-CA" sz="2400" dirty="0" err="1" smtClean="0">
                <a:solidFill>
                  <a:srgbClr val="7030A0"/>
                </a:solidFill>
                <a:cs typeface="Arial"/>
              </a:rPr>
              <a:t>sábados</a:t>
            </a:r>
            <a:r>
              <a:rPr lang="en-CA" sz="2400" dirty="0" smtClean="0">
                <a:solidFill>
                  <a:srgbClr val="7030A0"/>
                </a:solidFill>
                <a:cs typeface="Arial"/>
              </a:rPr>
              <a:t>)</a:t>
            </a:r>
            <a:endParaRPr lang="en-CA" sz="2400" dirty="0">
              <a:solidFill>
                <a:srgbClr val="7030A0"/>
              </a:solidFill>
            </a:endParaRPr>
          </a:p>
        </p:txBody>
      </p:sp>
      <p:sp>
        <p:nvSpPr>
          <p:cNvPr id="11" name="TextBox 11"/>
          <p:cNvSpPr txBox="1"/>
          <p:nvPr/>
        </p:nvSpPr>
        <p:spPr>
          <a:xfrm>
            <a:off x="827584" y="6259876"/>
            <a:ext cx="2088232" cy="362022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760"/>
              </a:lnSpc>
            </a:pPr>
            <a:r>
              <a:rPr lang="en-CA" sz="2800" b="1" dirty="0" smtClean="0">
                <a:solidFill>
                  <a:schemeClr val="bg2"/>
                </a:solidFill>
                <a:cs typeface="Arial Bold"/>
              </a:rPr>
              <a:t>saufe@usp.br</a:t>
            </a:r>
            <a:endParaRPr lang="en-CA" sz="2410" b="1" dirty="0" smtClean="0">
              <a:solidFill>
                <a:schemeClr val="bg2"/>
              </a:solidFill>
              <a:cs typeface="Arial Bold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4770671" cy="2664296"/>
          </a:xfrm>
        </p:spPr>
        <p:txBody>
          <a:bodyPr anchor="t"/>
          <a:lstStyle/>
          <a:p>
            <a:pPr algn="ctr">
              <a:lnSpc>
                <a:spcPts val="4140"/>
              </a:lnSpc>
            </a:pPr>
            <a:r>
              <a:rPr lang="en-CA" sz="4000" b="1" dirty="0">
                <a:solidFill>
                  <a:srgbClr val="003366"/>
                </a:solidFill>
                <a:cs typeface="Arial Bold"/>
              </a:rPr>
              <a:t>Para </a:t>
            </a:r>
            <a:r>
              <a:rPr lang="en-CA" sz="4000" b="1" dirty="0" smtClean="0">
                <a:solidFill>
                  <a:srgbClr val="003366"/>
                </a:solidFill>
                <a:cs typeface="Arial Bold"/>
              </a:rPr>
              <a:t>mais </a:t>
            </a:r>
            <a:r>
              <a:rPr lang="en-CA" sz="4000" b="1" dirty="0" err="1" smtClean="0">
                <a:solidFill>
                  <a:srgbClr val="003366"/>
                </a:solidFill>
                <a:cs typeface="Arial Bold"/>
              </a:rPr>
              <a:t>informações</a:t>
            </a:r>
            <a:r>
              <a:rPr lang="en-CA" sz="4000" b="1" dirty="0">
                <a:solidFill>
                  <a:srgbClr val="003366"/>
                </a:solidFill>
                <a:cs typeface="Arial Bold"/>
              </a:rPr>
              <a:t>, </a:t>
            </a:r>
            <a:r>
              <a:rPr lang="en-CA" sz="4000" b="1" dirty="0" smtClean="0">
                <a:solidFill>
                  <a:srgbClr val="003366"/>
                </a:solidFill>
                <a:cs typeface="Arial Bold"/>
              </a:rPr>
              <a:t/>
            </a:r>
            <a:br>
              <a:rPr lang="en-CA" sz="4000" b="1" dirty="0" smtClean="0">
                <a:solidFill>
                  <a:srgbClr val="003366"/>
                </a:solidFill>
                <a:cs typeface="Arial Bold"/>
              </a:rPr>
            </a:br>
            <a:r>
              <a:rPr lang="en-CA" sz="4000" b="1" dirty="0" err="1" smtClean="0">
                <a:solidFill>
                  <a:srgbClr val="003366"/>
                </a:solidFill>
                <a:cs typeface="Arial Bold"/>
              </a:rPr>
              <a:t>conte</a:t>
            </a:r>
            <a:r>
              <a:rPr lang="en-CA" sz="4000" b="1" dirty="0" smtClean="0">
                <a:solidFill>
                  <a:srgbClr val="003366"/>
                </a:solidFill>
                <a:cs typeface="Arial Bold"/>
              </a:rPr>
              <a:t> com </a:t>
            </a:r>
            <a:br>
              <a:rPr lang="en-CA" sz="4000" b="1" dirty="0" smtClean="0">
                <a:solidFill>
                  <a:srgbClr val="003366"/>
                </a:solidFill>
                <a:cs typeface="Arial Bold"/>
              </a:rPr>
            </a:br>
            <a:r>
              <a:rPr lang="en-CA" sz="4000" b="1" dirty="0" smtClean="0">
                <a:solidFill>
                  <a:srgbClr val="003366"/>
                </a:solidFill>
                <a:cs typeface="Arial Bold"/>
              </a:rPr>
              <a:t>a </a:t>
            </a:r>
            <a:r>
              <a:rPr lang="en-CA" sz="4000" b="1" dirty="0" err="1">
                <a:solidFill>
                  <a:srgbClr val="003366"/>
                </a:solidFill>
                <a:cs typeface="Arial Bold"/>
              </a:rPr>
              <a:t>equipe</a:t>
            </a:r>
            <a:r>
              <a:rPr lang="en-CA" sz="4000" b="1" dirty="0">
                <a:solidFill>
                  <a:srgbClr val="003366"/>
                </a:solidFill>
                <a:cs typeface="Arial Bold"/>
              </a:rPr>
              <a:t> </a:t>
            </a:r>
            <a:r>
              <a:rPr lang="en-CA" sz="4000" b="1" dirty="0" smtClean="0">
                <a:solidFill>
                  <a:srgbClr val="003366"/>
                </a:solidFill>
                <a:cs typeface="Arial Bold"/>
              </a:rPr>
              <a:t>da </a:t>
            </a:r>
            <a:r>
              <a:rPr lang="en-CA" sz="4000" b="1" dirty="0" err="1" smtClean="0">
                <a:solidFill>
                  <a:srgbClr val="003366"/>
                </a:solidFill>
                <a:cs typeface="Arial Bold"/>
              </a:rPr>
              <a:t>Biblioteca</a:t>
            </a:r>
            <a:r>
              <a:rPr lang="en-CA" sz="4000" b="1" dirty="0" smtClean="0">
                <a:solidFill>
                  <a:srgbClr val="003366"/>
                </a:solidFill>
                <a:cs typeface="Arial Bold"/>
              </a:rPr>
              <a:t>/FEUSP</a:t>
            </a:r>
            <a:endParaRPr lang="en-CA" sz="4000" b="1" dirty="0">
              <a:solidFill>
                <a:srgbClr val="003366"/>
              </a:solidFill>
              <a:cs typeface="Arial Bold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372200" y="2998192"/>
            <a:ext cx="2654394" cy="359073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760"/>
              </a:lnSpc>
            </a:pPr>
            <a:r>
              <a:rPr lang="en-CA" sz="2800" b="1" dirty="0" smtClean="0">
                <a:solidFill>
                  <a:schemeClr val="accent4">
                    <a:lumMod val="75000"/>
                  </a:schemeClr>
                </a:solidFill>
                <a:cs typeface="Arial Bold"/>
              </a:rPr>
              <a:t>/</a:t>
            </a:r>
            <a:r>
              <a:rPr lang="en-CA" sz="2800" b="1" dirty="0" err="1" smtClean="0">
                <a:solidFill>
                  <a:schemeClr val="accent4">
                    <a:lumMod val="75000"/>
                  </a:schemeClr>
                </a:solidFill>
                <a:cs typeface="Arial Bold"/>
              </a:rPr>
              <a:t>bibliotecafeusp</a:t>
            </a:r>
            <a:endParaRPr lang="en-CA" sz="2410" b="1" dirty="0" smtClean="0">
              <a:solidFill>
                <a:schemeClr val="accent4">
                  <a:lumMod val="75000"/>
                </a:schemeClr>
              </a:solidFill>
              <a:cs typeface="Arial Bold"/>
            </a:endParaRPr>
          </a:p>
        </p:txBody>
      </p:sp>
      <p:pic>
        <p:nvPicPr>
          <p:cNvPr id="1026" name="Picture 2" descr="https://www.facebook.com/images/fb_icon_325x325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0690" y="1377132"/>
            <a:ext cx="1547812" cy="15478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2"/>
          <p:cNvSpPr txBox="1"/>
          <p:nvPr/>
        </p:nvSpPr>
        <p:spPr>
          <a:xfrm>
            <a:off x="2051720" y="276129"/>
            <a:ext cx="5046253" cy="525785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4140"/>
              </a:lnSpc>
            </a:pPr>
            <a:r>
              <a:rPr lang="en-CA" sz="3610" b="1" dirty="0" smtClean="0">
                <a:solidFill>
                  <a:schemeClr val="bg2">
                    <a:lumMod val="50000"/>
                  </a:schemeClr>
                </a:solidFill>
                <a:latin typeface="+mj-lt"/>
                <a:cs typeface="Arial Bold"/>
              </a:rPr>
              <a:t>TRABALHOS CIENTÍFICOS</a:t>
            </a:r>
            <a:endParaRPr lang="en-CA" sz="36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2843808" y="908720"/>
            <a:ext cx="3037691" cy="487313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845"/>
              </a:lnSpc>
            </a:pPr>
            <a:r>
              <a:rPr lang="en-CA" sz="3610" b="1" dirty="0" smtClean="0">
                <a:solidFill>
                  <a:srgbClr val="003366"/>
                </a:solidFill>
                <a:latin typeface="+mj-lt"/>
                <a:cs typeface="Arial Bold"/>
              </a:rPr>
              <a:t>(Normas ABNT)</a:t>
            </a:r>
          </a:p>
        </p:txBody>
      </p:sp>
      <p:sp>
        <p:nvSpPr>
          <p:cNvPr id="4" name="TextBox 4"/>
          <p:cNvSpPr txBox="1"/>
          <p:nvPr/>
        </p:nvSpPr>
        <p:spPr>
          <a:xfrm>
            <a:off x="664164" y="1642442"/>
            <a:ext cx="7821364" cy="3154710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 marL="457200" indent="-457200">
              <a:lnSpc>
                <a:spcPts val="4100"/>
              </a:lnSpc>
              <a:buFont typeface="Wingdings" panose="05000000000000000000" pitchFamily="2" charset="2"/>
              <a:buChar char="ü"/>
            </a:pPr>
            <a:r>
              <a:rPr lang="en-CA" sz="3600" dirty="0" smtClean="0">
                <a:solidFill>
                  <a:schemeClr val="accent6"/>
                </a:solidFill>
                <a:latin typeface="+mj-lt"/>
                <a:cs typeface="Arial"/>
              </a:rPr>
              <a:t>NBR 14724/2011 - </a:t>
            </a:r>
            <a:r>
              <a:rPr lang="en-CA" sz="3600" dirty="0" err="1" smtClean="0">
                <a:solidFill>
                  <a:schemeClr val="accent6"/>
                </a:solidFill>
                <a:latin typeface="+mj-lt"/>
                <a:cs typeface="Arial"/>
              </a:rPr>
              <a:t>Trabalhos</a:t>
            </a:r>
            <a:r>
              <a:rPr lang="en-CA" sz="3600" dirty="0" smtClean="0">
                <a:solidFill>
                  <a:schemeClr val="accent6"/>
                </a:solidFill>
                <a:latin typeface="+mj-lt"/>
                <a:cs typeface="Arial"/>
              </a:rPr>
              <a:t> </a:t>
            </a:r>
            <a:r>
              <a:rPr lang="en-CA" sz="3600" dirty="0" err="1" smtClean="0">
                <a:solidFill>
                  <a:schemeClr val="accent6"/>
                </a:solidFill>
                <a:latin typeface="+mj-lt"/>
                <a:cs typeface="Arial"/>
              </a:rPr>
              <a:t>acadêmicos</a:t>
            </a:r>
            <a:r>
              <a:rPr lang="en-CA" sz="3600" dirty="0" smtClean="0">
                <a:solidFill>
                  <a:schemeClr val="accent6"/>
                </a:solidFill>
                <a:latin typeface="+mj-lt"/>
                <a:cs typeface="Arial"/>
              </a:rPr>
              <a:t> - </a:t>
            </a:r>
            <a:r>
              <a:rPr lang="en-CA" sz="3600" dirty="0" err="1" smtClean="0">
                <a:solidFill>
                  <a:schemeClr val="accent6"/>
                </a:solidFill>
                <a:latin typeface="+mj-lt"/>
                <a:cs typeface="Arial"/>
              </a:rPr>
              <a:t>Apresentação</a:t>
            </a:r>
            <a:endParaRPr lang="en-CA" sz="3600" dirty="0" smtClean="0">
              <a:solidFill>
                <a:schemeClr val="accent6"/>
              </a:solidFill>
              <a:latin typeface="+mj-lt"/>
              <a:cs typeface="Arial"/>
            </a:endParaRPr>
          </a:p>
          <a:p>
            <a:pPr marL="457200" indent="-457200">
              <a:lnSpc>
                <a:spcPts val="4100"/>
              </a:lnSpc>
              <a:buFont typeface="Wingdings" panose="05000000000000000000" pitchFamily="2" charset="2"/>
              <a:buChar char="ü"/>
            </a:pPr>
            <a:r>
              <a:rPr lang="en-CA" sz="3600" dirty="0">
                <a:solidFill>
                  <a:schemeClr val="accent4"/>
                </a:solidFill>
                <a:latin typeface="+mj-lt"/>
                <a:cs typeface="Arial"/>
              </a:rPr>
              <a:t>NBR 10520/2002 - </a:t>
            </a:r>
            <a:r>
              <a:rPr lang="en-CA" sz="3600" dirty="0" err="1">
                <a:solidFill>
                  <a:schemeClr val="accent4"/>
                </a:solidFill>
                <a:latin typeface="+mj-lt"/>
                <a:cs typeface="Arial"/>
              </a:rPr>
              <a:t>Citações</a:t>
            </a:r>
            <a:r>
              <a:rPr lang="en-CA" sz="3600" dirty="0">
                <a:solidFill>
                  <a:schemeClr val="accent4"/>
                </a:solidFill>
                <a:latin typeface="+mj-lt"/>
                <a:cs typeface="Arial"/>
              </a:rPr>
              <a:t> </a:t>
            </a:r>
            <a:r>
              <a:rPr lang="en-CA" sz="3600" dirty="0" err="1">
                <a:solidFill>
                  <a:schemeClr val="accent4"/>
                </a:solidFill>
                <a:latin typeface="+mj-lt"/>
                <a:cs typeface="Arial"/>
              </a:rPr>
              <a:t>em</a:t>
            </a:r>
            <a:r>
              <a:rPr lang="en-CA" sz="3600" dirty="0">
                <a:solidFill>
                  <a:schemeClr val="accent4"/>
                </a:solidFill>
                <a:latin typeface="+mj-lt"/>
                <a:cs typeface="Arial"/>
              </a:rPr>
              <a:t> </a:t>
            </a:r>
            <a:r>
              <a:rPr lang="en-CA" sz="3600" dirty="0" err="1" smtClean="0">
                <a:solidFill>
                  <a:schemeClr val="accent4"/>
                </a:solidFill>
                <a:latin typeface="+mj-lt"/>
                <a:cs typeface="Arial"/>
              </a:rPr>
              <a:t>documentos</a:t>
            </a:r>
            <a:endParaRPr lang="en-CA" sz="3600" dirty="0" smtClean="0">
              <a:solidFill>
                <a:schemeClr val="accent4"/>
              </a:solidFill>
              <a:latin typeface="+mj-lt"/>
            </a:endParaRPr>
          </a:p>
          <a:p>
            <a:pPr marL="457200" indent="-457200">
              <a:lnSpc>
                <a:spcPts val="4100"/>
              </a:lnSpc>
              <a:buFont typeface="Wingdings" panose="05000000000000000000" pitchFamily="2" charset="2"/>
              <a:buChar char="ü"/>
            </a:pPr>
            <a:r>
              <a:rPr lang="en-CA" sz="3600" dirty="0" smtClean="0">
                <a:solidFill>
                  <a:srgbClr val="00B050"/>
                </a:solidFill>
                <a:latin typeface="+mj-lt"/>
                <a:cs typeface="Arial"/>
              </a:rPr>
              <a:t>NBR </a:t>
            </a:r>
            <a:r>
              <a:rPr lang="en-CA" sz="3600" dirty="0">
                <a:solidFill>
                  <a:srgbClr val="00B050"/>
                </a:solidFill>
                <a:latin typeface="+mj-lt"/>
                <a:cs typeface="Arial"/>
              </a:rPr>
              <a:t>6023/2002 - </a:t>
            </a:r>
            <a:r>
              <a:rPr lang="en-CA" sz="3600" dirty="0" err="1">
                <a:solidFill>
                  <a:srgbClr val="00B050"/>
                </a:solidFill>
                <a:latin typeface="+mj-lt"/>
                <a:cs typeface="Arial"/>
              </a:rPr>
              <a:t>Elaboração</a:t>
            </a:r>
            <a:r>
              <a:rPr lang="en-CA" sz="3600" dirty="0">
                <a:solidFill>
                  <a:srgbClr val="00B050"/>
                </a:solidFill>
                <a:latin typeface="+mj-lt"/>
                <a:cs typeface="Arial"/>
              </a:rPr>
              <a:t> de </a:t>
            </a:r>
            <a:r>
              <a:rPr lang="en-CA" sz="3600" dirty="0" err="1" smtClean="0">
                <a:solidFill>
                  <a:srgbClr val="00B050"/>
                </a:solidFill>
                <a:latin typeface="+mj-lt"/>
                <a:cs typeface="Arial"/>
              </a:rPr>
              <a:t>referências</a:t>
            </a:r>
            <a:endParaRPr lang="en-CA" sz="3600" dirty="0">
              <a:solidFill>
                <a:srgbClr val="00B050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2"/>
          <p:cNvSpPr txBox="1"/>
          <p:nvPr/>
        </p:nvSpPr>
        <p:spPr>
          <a:xfrm>
            <a:off x="395536" y="1010565"/>
            <a:ext cx="4007764" cy="589905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4600"/>
              </a:lnSpc>
            </a:pPr>
            <a:r>
              <a:rPr lang="en-CA" sz="4008" b="1" dirty="0" smtClean="0">
                <a:solidFill>
                  <a:srgbClr val="003366"/>
                </a:solidFill>
                <a:latin typeface="+mj-lt"/>
                <a:cs typeface="Arial Bold"/>
              </a:rPr>
              <a:t>NBR 14724/2011</a:t>
            </a:r>
          </a:p>
        </p:txBody>
      </p:sp>
      <p:sp>
        <p:nvSpPr>
          <p:cNvPr id="3" name="TextBox 3"/>
          <p:cNvSpPr txBox="1"/>
          <p:nvPr/>
        </p:nvSpPr>
        <p:spPr>
          <a:xfrm>
            <a:off x="395536" y="1616799"/>
            <a:ext cx="3436262" cy="820738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220"/>
              </a:lnSpc>
            </a:pPr>
            <a:r>
              <a:rPr lang="en-CA" sz="2798" dirty="0" err="1" smtClean="0">
                <a:solidFill>
                  <a:srgbClr val="006666"/>
                </a:solidFill>
                <a:latin typeface="+mj-lt"/>
                <a:cs typeface="Arial"/>
              </a:rPr>
              <a:t>Trabalhos</a:t>
            </a:r>
            <a:r>
              <a:rPr lang="en-CA" sz="2798" dirty="0" smtClean="0">
                <a:solidFill>
                  <a:srgbClr val="006666"/>
                </a:solidFill>
                <a:latin typeface="+mj-lt"/>
                <a:cs typeface="Arial"/>
              </a:rPr>
              <a:t> </a:t>
            </a:r>
            <a:r>
              <a:rPr lang="en-CA" sz="2798" dirty="0" err="1" smtClean="0">
                <a:solidFill>
                  <a:srgbClr val="006666"/>
                </a:solidFill>
                <a:latin typeface="+mj-lt"/>
                <a:cs typeface="Arial"/>
              </a:rPr>
              <a:t>acadêmicos</a:t>
            </a:r>
            <a:endParaRPr lang="en-CA" sz="2798" dirty="0" smtClean="0">
              <a:solidFill>
                <a:srgbClr val="006666"/>
              </a:solidFill>
              <a:latin typeface="+mj-lt"/>
              <a:cs typeface="Arial"/>
            </a:endParaRPr>
          </a:p>
          <a:p>
            <a:pPr>
              <a:lnSpc>
                <a:spcPts val="3220"/>
              </a:lnSpc>
            </a:pPr>
            <a:r>
              <a:rPr lang="en-CA" sz="2800" dirty="0" err="1" smtClean="0">
                <a:solidFill>
                  <a:srgbClr val="006666"/>
                </a:solidFill>
                <a:latin typeface="+mj-lt"/>
                <a:cs typeface="Arial"/>
              </a:rPr>
              <a:t>Apresentação</a:t>
            </a:r>
            <a:endParaRPr lang="en-CA" sz="2798" dirty="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4" name="TextBox 4"/>
          <p:cNvSpPr txBox="1"/>
          <p:nvPr/>
        </p:nvSpPr>
        <p:spPr>
          <a:xfrm>
            <a:off x="4762500" y="4279900"/>
            <a:ext cx="65" cy="820738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220"/>
              </a:lnSpc>
            </a:pPr>
            <a:endParaRPr lang="en-CA" sz="2795" dirty="0" smtClean="0">
              <a:solidFill>
                <a:srgbClr val="006666"/>
              </a:solidFill>
              <a:latin typeface="Arial"/>
              <a:cs typeface="Arial"/>
            </a:endParaRPr>
          </a:p>
          <a:p>
            <a:pPr>
              <a:lnSpc>
                <a:spcPts val="3220"/>
              </a:lnSpc>
            </a:pPr>
            <a:endParaRPr lang="en-CA" sz="2795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5"/>
          <p:cNvSpPr txBox="1"/>
          <p:nvPr/>
        </p:nvSpPr>
        <p:spPr>
          <a:xfrm>
            <a:off x="971600" y="1556792"/>
            <a:ext cx="6790513" cy="1231106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marL="457200" indent="-457200">
              <a:lnSpc>
                <a:spcPts val="3200"/>
              </a:lnSpc>
              <a:buFont typeface="Arial" panose="020B0604020202020204" pitchFamily="34" charset="0"/>
              <a:buChar char="•"/>
            </a:pPr>
            <a:r>
              <a:rPr lang="en-CA" sz="3000" b="1" dirty="0" err="1" smtClean="0">
                <a:solidFill>
                  <a:srgbClr val="003366"/>
                </a:solidFill>
                <a:cs typeface="Arial"/>
              </a:rPr>
              <a:t>Elementos</a:t>
            </a:r>
            <a:r>
              <a:rPr lang="en-CA" sz="3000" b="1" dirty="0" smtClean="0">
                <a:solidFill>
                  <a:srgbClr val="003366"/>
                </a:solidFill>
                <a:cs typeface="Arial"/>
              </a:rPr>
              <a:t> </a:t>
            </a:r>
            <a:r>
              <a:rPr lang="en-CA" sz="3000" b="1" dirty="0" err="1" smtClean="0">
                <a:solidFill>
                  <a:srgbClr val="003366"/>
                </a:solidFill>
                <a:cs typeface="Arial"/>
              </a:rPr>
              <a:t>preliminares</a:t>
            </a:r>
            <a:r>
              <a:rPr lang="en-CA" sz="3000" b="1" dirty="0" smtClean="0">
                <a:solidFill>
                  <a:srgbClr val="003366"/>
                </a:solidFill>
                <a:cs typeface="Arial"/>
              </a:rPr>
              <a:t> </a:t>
            </a:r>
            <a:r>
              <a:rPr lang="en-CA" sz="3000" b="1" dirty="0" err="1" smtClean="0">
                <a:solidFill>
                  <a:srgbClr val="003366"/>
                </a:solidFill>
                <a:cs typeface="Arial"/>
              </a:rPr>
              <a:t>ou</a:t>
            </a:r>
            <a:r>
              <a:rPr lang="en-CA" sz="3000" b="1" dirty="0" smtClean="0">
                <a:solidFill>
                  <a:srgbClr val="003366"/>
                </a:solidFill>
                <a:cs typeface="Arial"/>
              </a:rPr>
              <a:t> </a:t>
            </a:r>
            <a:r>
              <a:rPr lang="en-CA" sz="3000" b="1" dirty="0" err="1" smtClean="0">
                <a:solidFill>
                  <a:srgbClr val="003366"/>
                </a:solidFill>
                <a:cs typeface="Arial"/>
              </a:rPr>
              <a:t>pré-textuais</a:t>
            </a:r>
            <a:endParaRPr lang="en-CA" sz="3000" b="1" dirty="0" smtClean="0">
              <a:solidFill>
                <a:srgbClr val="003366"/>
              </a:solidFill>
              <a:cs typeface="Arial"/>
            </a:endParaRPr>
          </a:p>
          <a:p>
            <a:pPr marL="457200" indent="-457200">
              <a:lnSpc>
                <a:spcPts val="3200"/>
              </a:lnSpc>
              <a:buFont typeface="Arial" panose="020B0604020202020204" pitchFamily="34" charset="0"/>
              <a:buChar char="•"/>
            </a:pPr>
            <a:r>
              <a:rPr lang="en-CA" sz="3000" b="1" dirty="0" err="1" smtClean="0">
                <a:solidFill>
                  <a:srgbClr val="003366"/>
                </a:solidFill>
                <a:cs typeface="Arial"/>
              </a:rPr>
              <a:t>Elementos</a:t>
            </a:r>
            <a:r>
              <a:rPr lang="en-CA" sz="3000" b="1" dirty="0" smtClean="0">
                <a:solidFill>
                  <a:srgbClr val="003366"/>
                </a:solidFill>
                <a:cs typeface="Arial"/>
              </a:rPr>
              <a:t> </a:t>
            </a:r>
            <a:r>
              <a:rPr lang="en-CA" sz="3000" b="1" dirty="0" err="1" smtClean="0">
                <a:solidFill>
                  <a:srgbClr val="003366"/>
                </a:solidFill>
                <a:cs typeface="Arial"/>
              </a:rPr>
              <a:t>textuais</a:t>
            </a:r>
            <a:endParaRPr lang="en-CA" sz="3000" b="1" dirty="0">
              <a:solidFill>
                <a:srgbClr val="003366"/>
              </a:solidFill>
              <a:cs typeface="Arial"/>
            </a:endParaRPr>
          </a:p>
          <a:p>
            <a:pPr marL="457200" indent="-457200">
              <a:lnSpc>
                <a:spcPts val="3200"/>
              </a:lnSpc>
              <a:buFont typeface="Arial" panose="020B0604020202020204" pitchFamily="34" charset="0"/>
              <a:buChar char="•"/>
            </a:pPr>
            <a:r>
              <a:rPr lang="en-CA" sz="3000" b="1" dirty="0" err="1" smtClean="0">
                <a:solidFill>
                  <a:srgbClr val="003366"/>
                </a:solidFill>
                <a:cs typeface="Arial"/>
              </a:rPr>
              <a:t>Elementos</a:t>
            </a:r>
            <a:r>
              <a:rPr lang="en-CA" sz="3000" b="1" dirty="0" smtClean="0">
                <a:solidFill>
                  <a:srgbClr val="003366"/>
                </a:solidFill>
                <a:cs typeface="Arial"/>
              </a:rPr>
              <a:t> </a:t>
            </a:r>
            <a:r>
              <a:rPr lang="en-CA" sz="3000" b="1" dirty="0" err="1" smtClean="0">
                <a:solidFill>
                  <a:srgbClr val="003366"/>
                </a:solidFill>
                <a:cs typeface="Arial"/>
              </a:rPr>
              <a:t>pós-textuais</a:t>
            </a:r>
            <a:endParaRPr lang="en-CA" sz="3000" b="1" dirty="0">
              <a:solidFill>
                <a:srgbClr val="000000"/>
              </a:solidFill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sz="3600" b="1" dirty="0">
                <a:solidFill>
                  <a:schemeClr val="bg2">
                    <a:lumMod val="50000"/>
                  </a:schemeClr>
                </a:solidFill>
                <a:cs typeface="Arial Bold"/>
              </a:rPr>
              <a:t>ESTRUTURA BÁSICA </a:t>
            </a:r>
            <a:r>
              <a:rPr lang="en-CA" sz="3600" b="1" dirty="0" smtClean="0">
                <a:solidFill>
                  <a:schemeClr val="bg2">
                    <a:lumMod val="50000"/>
                  </a:schemeClr>
                </a:solidFill>
                <a:cs typeface="Arial Bold"/>
              </a:rPr>
              <a:t>DO TRABALHO</a:t>
            </a:r>
            <a:endParaRPr lang="pt-BR" sz="36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3"/>
          <p:cNvSpPr txBox="1"/>
          <p:nvPr/>
        </p:nvSpPr>
        <p:spPr>
          <a:xfrm>
            <a:off x="755576" y="1722487"/>
            <a:ext cx="7416824" cy="820738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3220"/>
              </a:lnSpc>
            </a:pPr>
            <a:r>
              <a:rPr lang="en-CA" sz="2800" b="1" dirty="0" smtClean="0">
                <a:solidFill>
                  <a:srgbClr val="003366"/>
                </a:solidFill>
                <a:cs typeface="Arial"/>
              </a:rPr>
              <a:t>Estes </a:t>
            </a:r>
            <a:r>
              <a:rPr lang="en-CA" sz="2800" b="1" dirty="0" err="1" smtClean="0">
                <a:solidFill>
                  <a:srgbClr val="003366"/>
                </a:solidFill>
                <a:cs typeface="Arial"/>
              </a:rPr>
              <a:t>elementos</a:t>
            </a:r>
            <a:r>
              <a:rPr lang="en-CA" sz="2800" b="1" dirty="0" smtClean="0">
                <a:solidFill>
                  <a:srgbClr val="003366"/>
                </a:solidFill>
                <a:cs typeface="Arial"/>
              </a:rPr>
              <a:t> </a:t>
            </a:r>
            <a:r>
              <a:rPr lang="en-CA" sz="2800" b="1" dirty="0" err="1" smtClean="0">
                <a:solidFill>
                  <a:srgbClr val="003366"/>
                </a:solidFill>
                <a:cs typeface="Arial"/>
              </a:rPr>
              <a:t>antecedem</a:t>
            </a:r>
            <a:r>
              <a:rPr lang="en-CA" sz="2800" b="1" dirty="0" smtClean="0">
                <a:solidFill>
                  <a:srgbClr val="003366"/>
                </a:solidFill>
                <a:cs typeface="Arial"/>
              </a:rPr>
              <a:t> o </a:t>
            </a:r>
            <a:r>
              <a:rPr lang="en-CA" sz="2800" b="1" dirty="0" err="1" smtClean="0">
                <a:solidFill>
                  <a:srgbClr val="003366"/>
                </a:solidFill>
                <a:cs typeface="Arial"/>
              </a:rPr>
              <a:t>texto</a:t>
            </a:r>
            <a:r>
              <a:rPr lang="en-CA" sz="2800" b="1" dirty="0" smtClean="0">
                <a:solidFill>
                  <a:srgbClr val="003366"/>
                </a:solidFill>
                <a:cs typeface="Arial"/>
              </a:rPr>
              <a:t>. </a:t>
            </a:r>
            <a:r>
              <a:rPr lang="en-CA" sz="2800" b="1" dirty="0" err="1" smtClean="0">
                <a:solidFill>
                  <a:srgbClr val="003366"/>
                </a:solidFill>
                <a:cs typeface="Arial"/>
              </a:rPr>
              <a:t>Podem</a:t>
            </a:r>
            <a:r>
              <a:rPr lang="en-CA" sz="2800" b="1" dirty="0" smtClean="0">
                <a:solidFill>
                  <a:srgbClr val="003366"/>
                </a:solidFill>
                <a:cs typeface="Arial"/>
              </a:rPr>
              <a:t> </a:t>
            </a:r>
            <a:r>
              <a:rPr lang="en-CA" sz="2800" b="1" dirty="0" err="1">
                <a:solidFill>
                  <a:srgbClr val="003366"/>
                </a:solidFill>
                <a:cs typeface="Arial"/>
              </a:rPr>
              <a:t>ser</a:t>
            </a:r>
            <a:r>
              <a:rPr lang="en-CA" sz="2800" b="1" dirty="0">
                <a:solidFill>
                  <a:srgbClr val="003366"/>
                </a:solidFill>
                <a:cs typeface="Arial"/>
              </a:rPr>
              <a:t> </a:t>
            </a:r>
            <a:r>
              <a:rPr lang="en-CA" sz="2800" b="1" dirty="0" err="1">
                <a:solidFill>
                  <a:srgbClr val="003366"/>
                </a:solidFill>
                <a:cs typeface="Arial"/>
              </a:rPr>
              <a:t>obrigatórios</a:t>
            </a:r>
            <a:r>
              <a:rPr lang="en-CA" sz="2800" b="1" dirty="0">
                <a:solidFill>
                  <a:srgbClr val="003366"/>
                </a:solidFill>
                <a:cs typeface="Arial"/>
              </a:rPr>
              <a:t> </a:t>
            </a:r>
            <a:r>
              <a:rPr lang="en-CA" sz="2800" b="1" dirty="0" err="1">
                <a:solidFill>
                  <a:srgbClr val="003366"/>
                </a:solidFill>
                <a:cs typeface="Arial"/>
              </a:rPr>
              <a:t>ou</a:t>
            </a:r>
            <a:r>
              <a:rPr lang="en-CA" sz="2800" b="1" dirty="0">
                <a:solidFill>
                  <a:srgbClr val="003366"/>
                </a:solidFill>
                <a:cs typeface="Arial"/>
              </a:rPr>
              <a:t> </a:t>
            </a:r>
            <a:r>
              <a:rPr lang="en-CA" sz="2800" b="1" dirty="0" err="1">
                <a:solidFill>
                  <a:srgbClr val="003366"/>
                </a:solidFill>
                <a:cs typeface="Arial"/>
              </a:rPr>
              <a:t>opcionais</a:t>
            </a:r>
            <a:r>
              <a:rPr lang="en-CA" sz="2800" b="1" dirty="0" smtClean="0">
                <a:solidFill>
                  <a:srgbClr val="003366"/>
                </a:solidFill>
                <a:cs typeface="Arial"/>
              </a:rPr>
              <a:t>.</a:t>
            </a:r>
            <a:endParaRPr lang="en-CA" sz="2800" b="1" dirty="0">
              <a:solidFill>
                <a:srgbClr val="003366"/>
              </a:solidFill>
              <a:cs typeface="Arial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903000"/>
          </a:xfrm>
        </p:spPr>
        <p:txBody>
          <a:bodyPr/>
          <a:lstStyle/>
          <a:p>
            <a:pPr>
              <a:lnSpc>
                <a:spcPts val="3500"/>
              </a:lnSpc>
              <a:tabLst>
                <a:tab pos="889000" algn="l"/>
              </a:tabLst>
            </a:pPr>
            <a:r>
              <a:rPr lang="en-CA" sz="3600" b="1" dirty="0" err="1">
                <a:solidFill>
                  <a:schemeClr val="bg2">
                    <a:lumMod val="50000"/>
                  </a:schemeClr>
                </a:solidFill>
                <a:cs typeface="Arial Bold"/>
              </a:rPr>
              <a:t>Elementos</a:t>
            </a:r>
            <a:r>
              <a:rPr lang="en-CA" sz="3600" b="1" dirty="0">
                <a:solidFill>
                  <a:schemeClr val="bg2">
                    <a:lumMod val="50000"/>
                  </a:schemeClr>
                </a:solidFill>
                <a:cs typeface="Arial Bold"/>
              </a:rPr>
              <a:t> </a:t>
            </a:r>
            <a:r>
              <a:rPr lang="en-CA" sz="3600" b="1" dirty="0" err="1" smtClean="0">
                <a:solidFill>
                  <a:schemeClr val="bg2">
                    <a:lumMod val="50000"/>
                  </a:schemeClr>
                </a:solidFill>
                <a:cs typeface="Arial Bold"/>
              </a:rPr>
              <a:t>preliminares</a:t>
            </a:r>
            <a:r>
              <a:rPr lang="en-CA" sz="3600" b="1" dirty="0" smtClean="0">
                <a:solidFill>
                  <a:schemeClr val="bg2">
                    <a:lumMod val="50000"/>
                  </a:schemeClr>
                </a:solidFill>
                <a:cs typeface="Arial Bold"/>
              </a:rPr>
              <a:t> </a:t>
            </a:r>
            <a:br>
              <a:rPr lang="en-CA" sz="3600" b="1" dirty="0" smtClean="0">
                <a:solidFill>
                  <a:schemeClr val="bg2">
                    <a:lumMod val="50000"/>
                  </a:schemeClr>
                </a:solidFill>
                <a:cs typeface="Arial Bold"/>
              </a:rPr>
            </a:br>
            <a:r>
              <a:rPr lang="en-CA" sz="3600" b="1" dirty="0" err="1" smtClean="0">
                <a:solidFill>
                  <a:schemeClr val="bg2">
                    <a:lumMod val="50000"/>
                  </a:schemeClr>
                </a:solidFill>
                <a:cs typeface="Arial Bold"/>
              </a:rPr>
              <a:t>ou</a:t>
            </a:r>
            <a:r>
              <a:rPr lang="en-CA" sz="3600" b="1" dirty="0" smtClean="0">
                <a:solidFill>
                  <a:schemeClr val="bg2">
                    <a:lumMod val="50000"/>
                  </a:schemeClr>
                </a:solidFill>
                <a:cs typeface="Arial Bold"/>
              </a:rPr>
              <a:t> </a:t>
            </a:r>
            <a:r>
              <a:rPr lang="en-CA" sz="3600" b="1" dirty="0" err="1">
                <a:solidFill>
                  <a:schemeClr val="bg2">
                    <a:lumMod val="50000"/>
                  </a:schemeClr>
                </a:solidFill>
                <a:cs typeface="Arial Bold"/>
              </a:rPr>
              <a:t>pré-textuais</a:t>
            </a:r>
            <a:endParaRPr lang="en-CA" sz="3600" b="1" dirty="0">
              <a:solidFill>
                <a:schemeClr val="bg2">
                  <a:lumMod val="50000"/>
                </a:schemeClr>
              </a:solidFill>
              <a:cs typeface="Arial Bold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3"/>
          <p:cNvSpPr txBox="1"/>
          <p:nvPr/>
        </p:nvSpPr>
        <p:spPr>
          <a:xfrm>
            <a:off x="5853068" y="1666577"/>
            <a:ext cx="3096344" cy="1292662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ü"/>
            </a:pPr>
            <a:r>
              <a:rPr lang="en-CA" sz="2800" b="1" dirty="0" err="1" smtClean="0">
                <a:solidFill>
                  <a:srgbClr val="003366"/>
                </a:solidFill>
                <a:cs typeface="Arial Bold"/>
              </a:rPr>
              <a:t>Capa</a:t>
            </a:r>
            <a:r>
              <a:rPr lang="en-CA" sz="2800" b="1" dirty="0" smtClean="0">
                <a:solidFill>
                  <a:srgbClr val="003366"/>
                </a:solidFill>
                <a:cs typeface="Arial"/>
              </a:rPr>
              <a:t> 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en-CA" sz="2800" b="1" dirty="0" err="1" smtClean="0">
                <a:solidFill>
                  <a:srgbClr val="003366"/>
                </a:solidFill>
                <a:cs typeface="Arial Bold"/>
              </a:rPr>
              <a:t>Folha</a:t>
            </a:r>
            <a:r>
              <a:rPr lang="en-CA" sz="2800" b="1" dirty="0" smtClean="0">
                <a:solidFill>
                  <a:srgbClr val="003366"/>
                </a:solidFill>
                <a:cs typeface="Arial Bold"/>
              </a:rPr>
              <a:t> </a:t>
            </a:r>
            <a:r>
              <a:rPr lang="en-CA" sz="2800" b="1" dirty="0">
                <a:solidFill>
                  <a:srgbClr val="003366"/>
                </a:solidFill>
                <a:cs typeface="Arial Bold"/>
              </a:rPr>
              <a:t>de </a:t>
            </a:r>
            <a:r>
              <a:rPr lang="en-CA" sz="2800" b="1" dirty="0" err="1" smtClean="0">
                <a:solidFill>
                  <a:srgbClr val="003366"/>
                </a:solidFill>
                <a:cs typeface="Arial Bold"/>
              </a:rPr>
              <a:t>rosto</a:t>
            </a:r>
            <a:endParaRPr lang="en-CA" sz="2800" b="1" dirty="0" smtClean="0">
              <a:solidFill>
                <a:srgbClr val="003366"/>
              </a:solidFill>
              <a:cs typeface="Arial Bold"/>
            </a:endParaRP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en-CA" sz="2800" b="1" dirty="0" err="1" smtClean="0">
                <a:solidFill>
                  <a:srgbClr val="003366"/>
                </a:solidFill>
                <a:cs typeface="Arial Bold"/>
              </a:rPr>
              <a:t>Sumário</a:t>
            </a:r>
            <a:endParaRPr lang="en-CA" sz="2800" b="1" dirty="0">
              <a:solidFill>
                <a:srgbClr val="000000"/>
              </a:solidFill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22960" y="260648"/>
            <a:ext cx="7520940" cy="548640"/>
          </a:xfrm>
        </p:spPr>
        <p:txBody>
          <a:bodyPr/>
          <a:lstStyle/>
          <a:p>
            <a:pPr>
              <a:lnSpc>
                <a:spcPts val="4140"/>
              </a:lnSpc>
            </a:pPr>
            <a:r>
              <a:rPr lang="en-CA" sz="3600" b="1" dirty="0" err="1">
                <a:solidFill>
                  <a:schemeClr val="bg2">
                    <a:lumMod val="50000"/>
                  </a:schemeClr>
                </a:solidFill>
                <a:cs typeface="Arial Bold"/>
              </a:rPr>
              <a:t>Elementos</a:t>
            </a:r>
            <a:r>
              <a:rPr lang="en-CA" sz="3600" b="1" dirty="0">
                <a:solidFill>
                  <a:schemeClr val="bg2">
                    <a:lumMod val="50000"/>
                  </a:schemeClr>
                </a:solidFill>
                <a:cs typeface="Arial Bold"/>
              </a:rPr>
              <a:t> </a:t>
            </a:r>
            <a:r>
              <a:rPr lang="en-CA" sz="3600" b="1" dirty="0" err="1">
                <a:solidFill>
                  <a:schemeClr val="bg2">
                    <a:lumMod val="50000"/>
                  </a:schemeClr>
                </a:solidFill>
                <a:cs typeface="Arial Bold"/>
              </a:rPr>
              <a:t>pré-textuais</a:t>
            </a:r>
            <a:endParaRPr lang="en-CA" sz="3600" b="1" dirty="0">
              <a:solidFill>
                <a:schemeClr val="bg2">
                  <a:lumMod val="50000"/>
                </a:schemeClr>
              </a:solidFill>
              <a:cs typeface="Arial Bold"/>
            </a:endParaRPr>
          </a:p>
        </p:txBody>
      </p:sp>
      <p:sp>
        <p:nvSpPr>
          <p:cNvPr id="11" name="TextBox 3"/>
          <p:cNvSpPr txBox="1"/>
          <p:nvPr/>
        </p:nvSpPr>
        <p:spPr>
          <a:xfrm>
            <a:off x="467544" y="1412190"/>
            <a:ext cx="6336704" cy="3600986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2600" b="1" dirty="0" err="1" smtClean="0">
                <a:solidFill>
                  <a:srgbClr val="003366"/>
                </a:solidFill>
                <a:cs typeface="Arial"/>
              </a:rPr>
              <a:t>Lombada</a:t>
            </a:r>
            <a:endParaRPr lang="en-CA" sz="2600" b="1" dirty="0" smtClean="0">
              <a:solidFill>
                <a:srgbClr val="003366"/>
              </a:solidFill>
              <a:cs typeface="Arial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2600" b="1" dirty="0" smtClean="0">
                <a:solidFill>
                  <a:srgbClr val="003366"/>
                </a:solidFill>
                <a:cs typeface="Arial"/>
              </a:rPr>
              <a:t>Errata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2600" b="1" dirty="0" err="1" smtClean="0">
                <a:solidFill>
                  <a:srgbClr val="003366"/>
                </a:solidFill>
                <a:cs typeface="Arial"/>
              </a:rPr>
              <a:t>Folha</a:t>
            </a:r>
            <a:r>
              <a:rPr lang="en-CA" sz="2600" b="1" dirty="0" smtClean="0">
                <a:solidFill>
                  <a:srgbClr val="003366"/>
                </a:solidFill>
                <a:cs typeface="Arial"/>
              </a:rPr>
              <a:t> </a:t>
            </a:r>
            <a:r>
              <a:rPr lang="en-CA" sz="2600" b="1" dirty="0">
                <a:solidFill>
                  <a:srgbClr val="003366"/>
                </a:solidFill>
                <a:cs typeface="Arial"/>
              </a:rPr>
              <a:t>de </a:t>
            </a:r>
            <a:r>
              <a:rPr lang="en-CA" sz="2600" b="1" dirty="0" err="1" smtClean="0">
                <a:solidFill>
                  <a:srgbClr val="003366"/>
                </a:solidFill>
                <a:cs typeface="Arial"/>
              </a:rPr>
              <a:t>aprovação</a:t>
            </a:r>
            <a:endParaRPr lang="en-CA" sz="2600" b="1" dirty="0" smtClean="0">
              <a:solidFill>
                <a:srgbClr val="003366"/>
              </a:solidFill>
              <a:cs typeface="Arial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2600" b="1" dirty="0" err="1" smtClean="0">
                <a:solidFill>
                  <a:srgbClr val="003366"/>
                </a:solidFill>
                <a:cs typeface="Arial"/>
              </a:rPr>
              <a:t>Dedicatória</a:t>
            </a:r>
            <a:endParaRPr lang="en-CA" sz="2600" b="1" dirty="0" smtClean="0">
              <a:solidFill>
                <a:srgbClr val="003366"/>
              </a:solidFill>
              <a:cs typeface="Arial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2600" b="1" dirty="0" err="1" smtClean="0">
                <a:solidFill>
                  <a:srgbClr val="003366"/>
                </a:solidFill>
                <a:cs typeface="Arial"/>
              </a:rPr>
              <a:t>Agradecimentos</a:t>
            </a:r>
            <a:endParaRPr lang="en-CA" sz="2600" b="1" dirty="0" smtClean="0">
              <a:solidFill>
                <a:srgbClr val="0000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2600" b="1" dirty="0" err="1" smtClean="0">
                <a:solidFill>
                  <a:srgbClr val="003366"/>
                </a:solidFill>
                <a:cs typeface="Arial"/>
              </a:rPr>
              <a:t>Epígrafe</a:t>
            </a:r>
            <a:endParaRPr lang="en-CA" sz="2600" b="1" dirty="0" smtClean="0">
              <a:solidFill>
                <a:srgbClr val="003366"/>
              </a:solidFill>
              <a:cs typeface="Arial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2600" b="1" dirty="0" err="1" smtClean="0">
                <a:solidFill>
                  <a:srgbClr val="003366"/>
                </a:solidFill>
                <a:cs typeface="Arial"/>
              </a:rPr>
              <a:t>Resumo</a:t>
            </a:r>
            <a:r>
              <a:rPr lang="en-CA" sz="2600" b="1" dirty="0" smtClean="0">
                <a:solidFill>
                  <a:srgbClr val="003366"/>
                </a:solidFill>
                <a:cs typeface="Arial"/>
              </a:rPr>
              <a:t> </a:t>
            </a:r>
            <a:r>
              <a:rPr lang="en-CA" sz="2600" b="1" dirty="0" err="1">
                <a:solidFill>
                  <a:srgbClr val="003366"/>
                </a:solidFill>
                <a:cs typeface="Arial"/>
              </a:rPr>
              <a:t>na</a:t>
            </a:r>
            <a:r>
              <a:rPr lang="en-CA" sz="2600" b="1" dirty="0">
                <a:solidFill>
                  <a:srgbClr val="003366"/>
                </a:solidFill>
                <a:cs typeface="Arial"/>
              </a:rPr>
              <a:t> </a:t>
            </a:r>
            <a:r>
              <a:rPr lang="en-CA" sz="2600" b="1" dirty="0" err="1">
                <a:solidFill>
                  <a:srgbClr val="003366"/>
                </a:solidFill>
                <a:cs typeface="Arial"/>
              </a:rPr>
              <a:t>língua</a:t>
            </a:r>
            <a:r>
              <a:rPr lang="en-CA" sz="2600" b="1" dirty="0">
                <a:solidFill>
                  <a:srgbClr val="003366"/>
                </a:solidFill>
                <a:cs typeface="Arial"/>
              </a:rPr>
              <a:t> </a:t>
            </a:r>
            <a:r>
              <a:rPr lang="en-CA" sz="2600" b="1" dirty="0" err="1" smtClean="0">
                <a:solidFill>
                  <a:srgbClr val="003366"/>
                </a:solidFill>
                <a:cs typeface="Arial"/>
              </a:rPr>
              <a:t>vernácula</a:t>
            </a:r>
            <a:endParaRPr lang="en-CA" sz="2600" b="1" dirty="0" smtClean="0">
              <a:solidFill>
                <a:srgbClr val="003366"/>
              </a:solidFill>
              <a:cs typeface="Arial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2600" b="1" dirty="0" err="1" smtClean="0">
                <a:solidFill>
                  <a:srgbClr val="003366"/>
                </a:solidFill>
                <a:cs typeface="Arial"/>
              </a:rPr>
              <a:t>Resumo</a:t>
            </a:r>
            <a:r>
              <a:rPr lang="en-CA" sz="2600" b="1" dirty="0" smtClean="0">
                <a:solidFill>
                  <a:srgbClr val="003366"/>
                </a:solidFill>
                <a:cs typeface="Arial"/>
              </a:rPr>
              <a:t> </a:t>
            </a:r>
            <a:r>
              <a:rPr lang="en-CA" sz="2600" b="1" dirty="0" err="1">
                <a:solidFill>
                  <a:srgbClr val="003366"/>
                </a:solidFill>
                <a:cs typeface="Arial"/>
              </a:rPr>
              <a:t>em</a:t>
            </a:r>
            <a:r>
              <a:rPr lang="en-CA" sz="2600" b="1" dirty="0">
                <a:solidFill>
                  <a:srgbClr val="003366"/>
                </a:solidFill>
                <a:cs typeface="Arial"/>
              </a:rPr>
              <a:t> </a:t>
            </a:r>
            <a:r>
              <a:rPr lang="en-CA" sz="2600" b="1" dirty="0" err="1">
                <a:solidFill>
                  <a:srgbClr val="003366"/>
                </a:solidFill>
                <a:cs typeface="Arial"/>
              </a:rPr>
              <a:t>língua</a:t>
            </a:r>
            <a:r>
              <a:rPr lang="en-CA" sz="2600" b="1" dirty="0">
                <a:solidFill>
                  <a:srgbClr val="003366"/>
                </a:solidFill>
                <a:cs typeface="Arial"/>
              </a:rPr>
              <a:t> </a:t>
            </a:r>
            <a:r>
              <a:rPr lang="en-CA" sz="2600" b="1" dirty="0" err="1" smtClean="0">
                <a:solidFill>
                  <a:srgbClr val="003366"/>
                </a:solidFill>
                <a:cs typeface="Arial"/>
              </a:rPr>
              <a:t>estrangeira</a:t>
            </a:r>
            <a:endParaRPr lang="en-CA" sz="2600" b="1" dirty="0" smtClean="0">
              <a:solidFill>
                <a:srgbClr val="003366"/>
              </a:solidFill>
              <a:cs typeface="Arial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2600" b="1" dirty="0" err="1" smtClean="0">
                <a:solidFill>
                  <a:srgbClr val="003366"/>
                </a:solidFill>
                <a:cs typeface="Arial"/>
              </a:rPr>
              <a:t>Listas</a:t>
            </a:r>
            <a:r>
              <a:rPr lang="en-CA" sz="2600" b="1" dirty="0" smtClean="0">
                <a:solidFill>
                  <a:srgbClr val="003366"/>
                </a:solidFill>
                <a:cs typeface="Arial"/>
              </a:rPr>
              <a:t> </a:t>
            </a:r>
            <a:r>
              <a:rPr lang="en-CA" sz="2600" b="1" dirty="0">
                <a:solidFill>
                  <a:srgbClr val="003366"/>
                </a:solidFill>
                <a:cs typeface="Arial"/>
              </a:rPr>
              <a:t>de </a:t>
            </a:r>
            <a:r>
              <a:rPr lang="en-CA" sz="2600" b="1" dirty="0" err="1">
                <a:solidFill>
                  <a:srgbClr val="003366"/>
                </a:solidFill>
                <a:cs typeface="Arial"/>
              </a:rPr>
              <a:t>ilustrações</a:t>
            </a:r>
            <a:r>
              <a:rPr lang="en-CA" sz="2600" b="1" dirty="0">
                <a:solidFill>
                  <a:srgbClr val="003366"/>
                </a:solidFill>
                <a:cs typeface="Arial"/>
              </a:rPr>
              <a:t>, </a:t>
            </a:r>
            <a:r>
              <a:rPr lang="en-CA" sz="2600" b="1" dirty="0" err="1">
                <a:solidFill>
                  <a:srgbClr val="003366"/>
                </a:solidFill>
                <a:cs typeface="Arial"/>
              </a:rPr>
              <a:t>tabelas</a:t>
            </a:r>
            <a:r>
              <a:rPr lang="en-CA" sz="2600" b="1" dirty="0">
                <a:solidFill>
                  <a:srgbClr val="003366"/>
                </a:solidFill>
                <a:cs typeface="Arial"/>
              </a:rPr>
              <a:t>, </a:t>
            </a:r>
            <a:r>
              <a:rPr lang="en-CA" sz="2600" b="1" dirty="0" err="1" smtClean="0">
                <a:solidFill>
                  <a:srgbClr val="003366"/>
                </a:solidFill>
                <a:cs typeface="Arial"/>
              </a:rPr>
              <a:t>abreviaturas</a:t>
            </a:r>
            <a:endParaRPr lang="en-CA" sz="2600" b="1" dirty="0" smtClean="0">
              <a:solidFill>
                <a:srgbClr val="000000"/>
              </a:solidFill>
            </a:endParaRPr>
          </a:p>
        </p:txBody>
      </p:sp>
      <p:sp>
        <p:nvSpPr>
          <p:cNvPr id="12" name="CaixaDeTexto 11"/>
          <p:cNvSpPr txBox="1"/>
          <p:nvPr/>
        </p:nvSpPr>
        <p:spPr>
          <a:xfrm>
            <a:off x="467544" y="951111"/>
            <a:ext cx="27363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 smtClean="0">
                <a:solidFill>
                  <a:schemeClr val="accent3"/>
                </a:solidFill>
              </a:rPr>
              <a:t>OPCIONAIS</a:t>
            </a:r>
            <a:endParaRPr lang="pt-BR" b="1" dirty="0">
              <a:solidFill>
                <a:schemeClr val="accent3"/>
              </a:solidFill>
            </a:endParaRPr>
          </a:p>
        </p:txBody>
      </p:sp>
      <p:sp>
        <p:nvSpPr>
          <p:cNvPr id="13" name="CaixaDeTexto 12"/>
          <p:cNvSpPr txBox="1"/>
          <p:nvPr/>
        </p:nvSpPr>
        <p:spPr>
          <a:xfrm>
            <a:off x="5724128" y="1229540"/>
            <a:ext cx="27363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 smtClean="0">
                <a:solidFill>
                  <a:srgbClr val="00B050"/>
                </a:solidFill>
              </a:rPr>
              <a:t>OBRIGATÓRIOS</a:t>
            </a:r>
            <a:endParaRPr lang="pt-BR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Ângulos">
  <a:themeElements>
    <a:clrScheme name="Concurso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Ângulo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Ângulo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Balcão Envidraçado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</a:themeOverride>
</file>

<file path=ppt/theme/themeOverride10.xml><?xml version="1.0" encoding="utf-8"?>
<a:themeOverride xmlns:a="http://schemas.openxmlformats.org/drawingml/2006/main">
  <a:clrScheme name="Elementar">
    <a:dk1>
      <a:sysClr val="windowText" lastClr="000000"/>
    </a:dk1>
    <a:lt1>
      <a:sysClr val="window" lastClr="FFFFFF"/>
    </a:lt1>
    <a:dk2>
      <a:srgbClr val="242852"/>
    </a:dk2>
    <a:lt2>
      <a:srgbClr val="ACCBF9"/>
    </a:lt2>
    <a:accent1>
      <a:srgbClr val="629DD1"/>
    </a:accent1>
    <a:accent2>
      <a:srgbClr val="297FD5"/>
    </a:accent2>
    <a:accent3>
      <a:srgbClr val="7F8FA9"/>
    </a:accent3>
    <a:accent4>
      <a:srgbClr val="4A66AC"/>
    </a:accent4>
    <a:accent5>
      <a:srgbClr val="5AA2AE"/>
    </a:accent5>
    <a:accent6>
      <a:srgbClr val="9D90A0"/>
    </a:accent6>
    <a:hlink>
      <a:srgbClr val="9454C3"/>
    </a:hlink>
    <a:folHlink>
      <a:srgbClr val="3EBBF0"/>
    </a:folHlink>
  </a:clrScheme>
</a:themeOverride>
</file>

<file path=ppt/theme/themeOverride11.xml><?xml version="1.0" encoding="utf-8"?>
<a:themeOverride xmlns:a="http://schemas.openxmlformats.org/drawingml/2006/main">
  <a:clrScheme name="Elementar">
    <a:dk1>
      <a:sysClr val="windowText" lastClr="000000"/>
    </a:dk1>
    <a:lt1>
      <a:sysClr val="window" lastClr="FFFFFF"/>
    </a:lt1>
    <a:dk2>
      <a:srgbClr val="242852"/>
    </a:dk2>
    <a:lt2>
      <a:srgbClr val="ACCBF9"/>
    </a:lt2>
    <a:accent1>
      <a:srgbClr val="629DD1"/>
    </a:accent1>
    <a:accent2>
      <a:srgbClr val="297FD5"/>
    </a:accent2>
    <a:accent3>
      <a:srgbClr val="7F8FA9"/>
    </a:accent3>
    <a:accent4>
      <a:srgbClr val="4A66AC"/>
    </a:accent4>
    <a:accent5>
      <a:srgbClr val="5AA2AE"/>
    </a:accent5>
    <a:accent6>
      <a:srgbClr val="9D90A0"/>
    </a:accent6>
    <a:hlink>
      <a:srgbClr val="9454C3"/>
    </a:hlink>
    <a:folHlink>
      <a:srgbClr val="3EBBF0"/>
    </a:folHlink>
  </a:clrScheme>
</a:themeOverride>
</file>

<file path=ppt/theme/themeOverride12.xml><?xml version="1.0" encoding="utf-8"?>
<a:themeOverride xmlns:a="http://schemas.openxmlformats.org/drawingml/2006/main">
  <a:clrScheme name="Elementar">
    <a:dk1>
      <a:sysClr val="windowText" lastClr="000000"/>
    </a:dk1>
    <a:lt1>
      <a:sysClr val="window" lastClr="FFFFFF"/>
    </a:lt1>
    <a:dk2>
      <a:srgbClr val="242852"/>
    </a:dk2>
    <a:lt2>
      <a:srgbClr val="ACCBF9"/>
    </a:lt2>
    <a:accent1>
      <a:srgbClr val="629DD1"/>
    </a:accent1>
    <a:accent2>
      <a:srgbClr val="297FD5"/>
    </a:accent2>
    <a:accent3>
      <a:srgbClr val="7F8FA9"/>
    </a:accent3>
    <a:accent4>
      <a:srgbClr val="4A66AC"/>
    </a:accent4>
    <a:accent5>
      <a:srgbClr val="5AA2AE"/>
    </a:accent5>
    <a:accent6>
      <a:srgbClr val="9D90A0"/>
    </a:accent6>
    <a:hlink>
      <a:srgbClr val="9454C3"/>
    </a:hlink>
    <a:folHlink>
      <a:srgbClr val="3EBBF0"/>
    </a:folHlink>
  </a:clrScheme>
</a:themeOverride>
</file>

<file path=ppt/theme/themeOverride13.xml><?xml version="1.0" encoding="utf-8"?>
<a:themeOverride xmlns:a="http://schemas.openxmlformats.org/drawingml/2006/main">
  <a:clrScheme name="Elementar">
    <a:dk1>
      <a:sysClr val="windowText" lastClr="000000"/>
    </a:dk1>
    <a:lt1>
      <a:sysClr val="window" lastClr="FFFFFF"/>
    </a:lt1>
    <a:dk2>
      <a:srgbClr val="242852"/>
    </a:dk2>
    <a:lt2>
      <a:srgbClr val="ACCBF9"/>
    </a:lt2>
    <a:accent1>
      <a:srgbClr val="629DD1"/>
    </a:accent1>
    <a:accent2>
      <a:srgbClr val="297FD5"/>
    </a:accent2>
    <a:accent3>
      <a:srgbClr val="7F8FA9"/>
    </a:accent3>
    <a:accent4>
      <a:srgbClr val="4A66AC"/>
    </a:accent4>
    <a:accent5>
      <a:srgbClr val="5AA2AE"/>
    </a:accent5>
    <a:accent6>
      <a:srgbClr val="9D90A0"/>
    </a:accent6>
    <a:hlink>
      <a:srgbClr val="9454C3"/>
    </a:hlink>
    <a:folHlink>
      <a:srgbClr val="3EBBF0"/>
    </a:folHlink>
  </a:clrScheme>
</a:themeOverride>
</file>

<file path=ppt/theme/themeOverride14.xml><?xml version="1.0" encoding="utf-8"?>
<a:themeOverride xmlns:a="http://schemas.openxmlformats.org/drawingml/2006/main">
  <a:clrScheme name="Elementar">
    <a:dk1>
      <a:sysClr val="windowText" lastClr="000000"/>
    </a:dk1>
    <a:lt1>
      <a:sysClr val="window" lastClr="FFFFFF"/>
    </a:lt1>
    <a:dk2>
      <a:srgbClr val="242852"/>
    </a:dk2>
    <a:lt2>
      <a:srgbClr val="ACCBF9"/>
    </a:lt2>
    <a:accent1>
      <a:srgbClr val="629DD1"/>
    </a:accent1>
    <a:accent2>
      <a:srgbClr val="297FD5"/>
    </a:accent2>
    <a:accent3>
      <a:srgbClr val="7F8FA9"/>
    </a:accent3>
    <a:accent4>
      <a:srgbClr val="4A66AC"/>
    </a:accent4>
    <a:accent5>
      <a:srgbClr val="5AA2AE"/>
    </a:accent5>
    <a:accent6>
      <a:srgbClr val="9D90A0"/>
    </a:accent6>
    <a:hlink>
      <a:srgbClr val="9454C3"/>
    </a:hlink>
    <a:folHlink>
      <a:srgbClr val="3EBBF0"/>
    </a:folHlink>
  </a:clrScheme>
</a:themeOverride>
</file>

<file path=ppt/theme/themeOverride15.xml><?xml version="1.0" encoding="utf-8"?>
<a:themeOverride xmlns:a="http://schemas.openxmlformats.org/drawingml/2006/main">
  <a:clrScheme name="Elementar">
    <a:dk1>
      <a:sysClr val="windowText" lastClr="000000"/>
    </a:dk1>
    <a:lt1>
      <a:sysClr val="window" lastClr="FFFFFF"/>
    </a:lt1>
    <a:dk2>
      <a:srgbClr val="242852"/>
    </a:dk2>
    <a:lt2>
      <a:srgbClr val="ACCBF9"/>
    </a:lt2>
    <a:accent1>
      <a:srgbClr val="629DD1"/>
    </a:accent1>
    <a:accent2>
      <a:srgbClr val="297FD5"/>
    </a:accent2>
    <a:accent3>
      <a:srgbClr val="7F8FA9"/>
    </a:accent3>
    <a:accent4>
      <a:srgbClr val="4A66AC"/>
    </a:accent4>
    <a:accent5>
      <a:srgbClr val="5AA2AE"/>
    </a:accent5>
    <a:accent6>
      <a:srgbClr val="9D90A0"/>
    </a:accent6>
    <a:hlink>
      <a:srgbClr val="9454C3"/>
    </a:hlink>
    <a:folHlink>
      <a:srgbClr val="3EBBF0"/>
    </a:folHlink>
  </a:clrScheme>
</a:themeOverride>
</file>

<file path=ppt/theme/themeOverride16.xml><?xml version="1.0" encoding="utf-8"?>
<a:themeOverride xmlns:a="http://schemas.openxmlformats.org/drawingml/2006/main">
  <a:clrScheme name="Balcão Envidraçado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</a:themeOverride>
</file>

<file path=ppt/theme/themeOverride17.xml><?xml version="1.0" encoding="utf-8"?>
<a:themeOverride xmlns:a="http://schemas.openxmlformats.org/drawingml/2006/main">
  <a:clrScheme name="Integração">
    <a:dk1>
      <a:sysClr val="windowText" lastClr="000000"/>
    </a:dk1>
    <a:lt1>
      <a:sysClr val="window" lastClr="FFFFFF"/>
    </a:lt1>
    <a:dk2>
      <a:srgbClr val="212745"/>
    </a:dk2>
    <a:lt2>
      <a:srgbClr val="B4DCFA"/>
    </a:lt2>
    <a:accent1>
      <a:srgbClr val="4E67C8"/>
    </a:accent1>
    <a:accent2>
      <a:srgbClr val="5ECCF3"/>
    </a:accent2>
    <a:accent3>
      <a:srgbClr val="A7EA52"/>
    </a:accent3>
    <a:accent4>
      <a:srgbClr val="5DCEAF"/>
    </a:accent4>
    <a:accent5>
      <a:srgbClr val="FF8021"/>
    </a:accent5>
    <a:accent6>
      <a:srgbClr val="F14124"/>
    </a:accent6>
    <a:hlink>
      <a:srgbClr val="56C7AA"/>
    </a:hlink>
    <a:folHlink>
      <a:srgbClr val="59A8D1"/>
    </a:folHlink>
  </a:clrScheme>
</a:themeOverride>
</file>

<file path=ppt/theme/themeOverride18.xml><?xml version="1.0" encoding="utf-8"?>
<a:themeOverride xmlns:a="http://schemas.openxmlformats.org/drawingml/2006/main">
  <a:clrScheme name="Integração">
    <a:dk1>
      <a:sysClr val="windowText" lastClr="000000"/>
    </a:dk1>
    <a:lt1>
      <a:sysClr val="window" lastClr="FFFFFF"/>
    </a:lt1>
    <a:dk2>
      <a:srgbClr val="212745"/>
    </a:dk2>
    <a:lt2>
      <a:srgbClr val="B4DCFA"/>
    </a:lt2>
    <a:accent1>
      <a:srgbClr val="4E67C8"/>
    </a:accent1>
    <a:accent2>
      <a:srgbClr val="5ECCF3"/>
    </a:accent2>
    <a:accent3>
      <a:srgbClr val="A7EA52"/>
    </a:accent3>
    <a:accent4>
      <a:srgbClr val="5DCEAF"/>
    </a:accent4>
    <a:accent5>
      <a:srgbClr val="FF8021"/>
    </a:accent5>
    <a:accent6>
      <a:srgbClr val="F14124"/>
    </a:accent6>
    <a:hlink>
      <a:srgbClr val="56C7AA"/>
    </a:hlink>
    <a:folHlink>
      <a:srgbClr val="59A8D1"/>
    </a:folHlink>
  </a:clrScheme>
</a:themeOverride>
</file>

<file path=ppt/theme/themeOverride19.xml><?xml version="1.0" encoding="utf-8"?>
<a:themeOverride xmlns:a="http://schemas.openxmlformats.org/drawingml/2006/main">
  <a:clrScheme name="Integração">
    <a:dk1>
      <a:sysClr val="windowText" lastClr="000000"/>
    </a:dk1>
    <a:lt1>
      <a:sysClr val="window" lastClr="FFFFFF"/>
    </a:lt1>
    <a:dk2>
      <a:srgbClr val="212745"/>
    </a:dk2>
    <a:lt2>
      <a:srgbClr val="B4DCFA"/>
    </a:lt2>
    <a:accent1>
      <a:srgbClr val="4E67C8"/>
    </a:accent1>
    <a:accent2>
      <a:srgbClr val="5ECCF3"/>
    </a:accent2>
    <a:accent3>
      <a:srgbClr val="A7EA52"/>
    </a:accent3>
    <a:accent4>
      <a:srgbClr val="5DCEAF"/>
    </a:accent4>
    <a:accent5>
      <a:srgbClr val="FF8021"/>
    </a:accent5>
    <a:accent6>
      <a:srgbClr val="F14124"/>
    </a:accent6>
    <a:hlink>
      <a:srgbClr val="56C7AA"/>
    </a:hlink>
    <a:folHlink>
      <a:srgbClr val="59A8D1"/>
    </a:folHlink>
  </a:clrScheme>
</a:themeOverride>
</file>

<file path=ppt/theme/themeOverride2.xml><?xml version="1.0" encoding="utf-8"?>
<a:themeOverride xmlns:a="http://schemas.openxmlformats.org/drawingml/2006/main">
  <a:clrScheme name="Balcão Envidraçado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</a:themeOverride>
</file>

<file path=ppt/theme/themeOverride20.xml><?xml version="1.0" encoding="utf-8"?>
<a:themeOverride xmlns:a="http://schemas.openxmlformats.org/drawingml/2006/main">
  <a:clrScheme name="Integração">
    <a:dk1>
      <a:sysClr val="windowText" lastClr="000000"/>
    </a:dk1>
    <a:lt1>
      <a:sysClr val="window" lastClr="FFFFFF"/>
    </a:lt1>
    <a:dk2>
      <a:srgbClr val="212745"/>
    </a:dk2>
    <a:lt2>
      <a:srgbClr val="B4DCFA"/>
    </a:lt2>
    <a:accent1>
      <a:srgbClr val="4E67C8"/>
    </a:accent1>
    <a:accent2>
      <a:srgbClr val="5ECCF3"/>
    </a:accent2>
    <a:accent3>
      <a:srgbClr val="A7EA52"/>
    </a:accent3>
    <a:accent4>
      <a:srgbClr val="5DCEAF"/>
    </a:accent4>
    <a:accent5>
      <a:srgbClr val="FF8021"/>
    </a:accent5>
    <a:accent6>
      <a:srgbClr val="F14124"/>
    </a:accent6>
    <a:hlink>
      <a:srgbClr val="56C7AA"/>
    </a:hlink>
    <a:folHlink>
      <a:srgbClr val="59A8D1"/>
    </a:folHlink>
  </a:clrScheme>
</a:themeOverride>
</file>

<file path=ppt/theme/themeOverride21.xml><?xml version="1.0" encoding="utf-8"?>
<a:themeOverride xmlns:a="http://schemas.openxmlformats.org/drawingml/2006/main">
  <a:clrScheme name="Integração">
    <a:dk1>
      <a:sysClr val="windowText" lastClr="000000"/>
    </a:dk1>
    <a:lt1>
      <a:sysClr val="window" lastClr="FFFFFF"/>
    </a:lt1>
    <a:dk2>
      <a:srgbClr val="212745"/>
    </a:dk2>
    <a:lt2>
      <a:srgbClr val="B4DCFA"/>
    </a:lt2>
    <a:accent1>
      <a:srgbClr val="4E67C8"/>
    </a:accent1>
    <a:accent2>
      <a:srgbClr val="5ECCF3"/>
    </a:accent2>
    <a:accent3>
      <a:srgbClr val="A7EA52"/>
    </a:accent3>
    <a:accent4>
      <a:srgbClr val="5DCEAF"/>
    </a:accent4>
    <a:accent5>
      <a:srgbClr val="FF8021"/>
    </a:accent5>
    <a:accent6>
      <a:srgbClr val="F14124"/>
    </a:accent6>
    <a:hlink>
      <a:srgbClr val="56C7AA"/>
    </a:hlink>
    <a:folHlink>
      <a:srgbClr val="59A8D1"/>
    </a:folHlink>
  </a:clrScheme>
</a:themeOverride>
</file>

<file path=ppt/theme/themeOverride22.xml><?xml version="1.0" encoding="utf-8"?>
<a:themeOverride xmlns:a="http://schemas.openxmlformats.org/drawingml/2006/main">
  <a:clrScheme name="Integração">
    <a:dk1>
      <a:sysClr val="windowText" lastClr="000000"/>
    </a:dk1>
    <a:lt1>
      <a:sysClr val="window" lastClr="FFFFFF"/>
    </a:lt1>
    <a:dk2>
      <a:srgbClr val="212745"/>
    </a:dk2>
    <a:lt2>
      <a:srgbClr val="B4DCFA"/>
    </a:lt2>
    <a:accent1>
      <a:srgbClr val="4E67C8"/>
    </a:accent1>
    <a:accent2>
      <a:srgbClr val="5ECCF3"/>
    </a:accent2>
    <a:accent3>
      <a:srgbClr val="A7EA52"/>
    </a:accent3>
    <a:accent4>
      <a:srgbClr val="5DCEAF"/>
    </a:accent4>
    <a:accent5>
      <a:srgbClr val="FF8021"/>
    </a:accent5>
    <a:accent6>
      <a:srgbClr val="F14124"/>
    </a:accent6>
    <a:hlink>
      <a:srgbClr val="56C7AA"/>
    </a:hlink>
    <a:folHlink>
      <a:srgbClr val="59A8D1"/>
    </a:folHlink>
  </a:clrScheme>
</a:themeOverride>
</file>

<file path=ppt/theme/themeOverride23.xml><?xml version="1.0" encoding="utf-8"?>
<a:themeOverride xmlns:a="http://schemas.openxmlformats.org/drawingml/2006/main">
  <a:clrScheme name="Integração">
    <a:dk1>
      <a:sysClr val="windowText" lastClr="000000"/>
    </a:dk1>
    <a:lt1>
      <a:sysClr val="window" lastClr="FFFFFF"/>
    </a:lt1>
    <a:dk2>
      <a:srgbClr val="212745"/>
    </a:dk2>
    <a:lt2>
      <a:srgbClr val="B4DCFA"/>
    </a:lt2>
    <a:accent1>
      <a:srgbClr val="4E67C8"/>
    </a:accent1>
    <a:accent2>
      <a:srgbClr val="5ECCF3"/>
    </a:accent2>
    <a:accent3>
      <a:srgbClr val="A7EA52"/>
    </a:accent3>
    <a:accent4>
      <a:srgbClr val="5DCEAF"/>
    </a:accent4>
    <a:accent5>
      <a:srgbClr val="FF8021"/>
    </a:accent5>
    <a:accent6>
      <a:srgbClr val="F14124"/>
    </a:accent6>
    <a:hlink>
      <a:srgbClr val="56C7AA"/>
    </a:hlink>
    <a:folHlink>
      <a:srgbClr val="59A8D1"/>
    </a:folHlink>
  </a:clrScheme>
</a:themeOverride>
</file>

<file path=ppt/theme/themeOverride24.xml><?xml version="1.0" encoding="utf-8"?>
<a:themeOverride xmlns:a="http://schemas.openxmlformats.org/drawingml/2006/main">
  <a:clrScheme name="Integração">
    <a:dk1>
      <a:sysClr val="windowText" lastClr="000000"/>
    </a:dk1>
    <a:lt1>
      <a:sysClr val="window" lastClr="FFFFFF"/>
    </a:lt1>
    <a:dk2>
      <a:srgbClr val="212745"/>
    </a:dk2>
    <a:lt2>
      <a:srgbClr val="B4DCFA"/>
    </a:lt2>
    <a:accent1>
      <a:srgbClr val="4E67C8"/>
    </a:accent1>
    <a:accent2>
      <a:srgbClr val="5ECCF3"/>
    </a:accent2>
    <a:accent3>
      <a:srgbClr val="A7EA52"/>
    </a:accent3>
    <a:accent4>
      <a:srgbClr val="5DCEAF"/>
    </a:accent4>
    <a:accent5>
      <a:srgbClr val="FF8021"/>
    </a:accent5>
    <a:accent6>
      <a:srgbClr val="F14124"/>
    </a:accent6>
    <a:hlink>
      <a:srgbClr val="56C7AA"/>
    </a:hlink>
    <a:folHlink>
      <a:srgbClr val="59A8D1"/>
    </a:folHlink>
  </a:clrScheme>
</a:themeOverride>
</file>

<file path=ppt/theme/themeOverride25.xml><?xml version="1.0" encoding="utf-8"?>
<a:themeOverride xmlns:a="http://schemas.openxmlformats.org/drawingml/2006/main">
  <a:clrScheme name="Integração">
    <a:dk1>
      <a:sysClr val="windowText" lastClr="000000"/>
    </a:dk1>
    <a:lt1>
      <a:sysClr val="window" lastClr="FFFFFF"/>
    </a:lt1>
    <a:dk2>
      <a:srgbClr val="212745"/>
    </a:dk2>
    <a:lt2>
      <a:srgbClr val="B4DCFA"/>
    </a:lt2>
    <a:accent1>
      <a:srgbClr val="4E67C8"/>
    </a:accent1>
    <a:accent2>
      <a:srgbClr val="5ECCF3"/>
    </a:accent2>
    <a:accent3>
      <a:srgbClr val="A7EA52"/>
    </a:accent3>
    <a:accent4>
      <a:srgbClr val="5DCEAF"/>
    </a:accent4>
    <a:accent5>
      <a:srgbClr val="FF8021"/>
    </a:accent5>
    <a:accent6>
      <a:srgbClr val="F14124"/>
    </a:accent6>
    <a:hlink>
      <a:srgbClr val="56C7AA"/>
    </a:hlink>
    <a:folHlink>
      <a:srgbClr val="59A8D1"/>
    </a:folHlink>
  </a:clrScheme>
</a:themeOverride>
</file>

<file path=ppt/theme/themeOverride26.xml><?xml version="1.0" encoding="utf-8"?>
<a:themeOverride xmlns:a="http://schemas.openxmlformats.org/drawingml/2006/main">
  <a:clrScheme name="Integração">
    <a:dk1>
      <a:sysClr val="windowText" lastClr="000000"/>
    </a:dk1>
    <a:lt1>
      <a:sysClr val="window" lastClr="FFFFFF"/>
    </a:lt1>
    <a:dk2>
      <a:srgbClr val="212745"/>
    </a:dk2>
    <a:lt2>
      <a:srgbClr val="B4DCFA"/>
    </a:lt2>
    <a:accent1>
      <a:srgbClr val="4E67C8"/>
    </a:accent1>
    <a:accent2>
      <a:srgbClr val="5ECCF3"/>
    </a:accent2>
    <a:accent3>
      <a:srgbClr val="A7EA52"/>
    </a:accent3>
    <a:accent4>
      <a:srgbClr val="5DCEAF"/>
    </a:accent4>
    <a:accent5>
      <a:srgbClr val="FF8021"/>
    </a:accent5>
    <a:accent6>
      <a:srgbClr val="F14124"/>
    </a:accent6>
    <a:hlink>
      <a:srgbClr val="56C7AA"/>
    </a:hlink>
    <a:folHlink>
      <a:srgbClr val="59A8D1"/>
    </a:folHlink>
  </a:clrScheme>
</a:themeOverride>
</file>

<file path=ppt/theme/themeOverride27.xml><?xml version="1.0" encoding="utf-8"?>
<a:themeOverride xmlns:a="http://schemas.openxmlformats.org/drawingml/2006/main">
  <a:clrScheme name="Integração">
    <a:dk1>
      <a:sysClr val="windowText" lastClr="000000"/>
    </a:dk1>
    <a:lt1>
      <a:sysClr val="window" lastClr="FFFFFF"/>
    </a:lt1>
    <a:dk2>
      <a:srgbClr val="212745"/>
    </a:dk2>
    <a:lt2>
      <a:srgbClr val="B4DCFA"/>
    </a:lt2>
    <a:accent1>
      <a:srgbClr val="4E67C8"/>
    </a:accent1>
    <a:accent2>
      <a:srgbClr val="5ECCF3"/>
    </a:accent2>
    <a:accent3>
      <a:srgbClr val="A7EA52"/>
    </a:accent3>
    <a:accent4>
      <a:srgbClr val="5DCEAF"/>
    </a:accent4>
    <a:accent5>
      <a:srgbClr val="FF8021"/>
    </a:accent5>
    <a:accent6>
      <a:srgbClr val="F14124"/>
    </a:accent6>
    <a:hlink>
      <a:srgbClr val="56C7AA"/>
    </a:hlink>
    <a:folHlink>
      <a:srgbClr val="59A8D1"/>
    </a:folHlink>
  </a:clrScheme>
</a:themeOverride>
</file>

<file path=ppt/theme/themeOverride28.xml><?xml version="1.0" encoding="utf-8"?>
<a:themeOverride xmlns:a="http://schemas.openxmlformats.org/drawingml/2006/main">
  <a:clrScheme name="Integração">
    <a:dk1>
      <a:sysClr val="windowText" lastClr="000000"/>
    </a:dk1>
    <a:lt1>
      <a:sysClr val="window" lastClr="FFFFFF"/>
    </a:lt1>
    <a:dk2>
      <a:srgbClr val="212745"/>
    </a:dk2>
    <a:lt2>
      <a:srgbClr val="B4DCFA"/>
    </a:lt2>
    <a:accent1>
      <a:srgbClr val="4E67C8"/>
    </a:accent1>
    <a:accent2>
      <a:srgbClr val="5ECCF3"/>
    </a:accent2>
    <a:accent3>
      <a:srgbClr val="A7EA52"/>
    </a:accent3>
    <a:accent4>
      <a:srgbClr val="5DCEAF"/>
    </a:accent4>
    <a:accent5>
      <a:srgbClr val="FF8021"/>
    </a:accent5>
    <a:accent6>
      <a:srgbClr val="F14124"/>
    </a:accent6>
    <a:hlink>
      <a:srgbClr val="56C7AA"/>
    </a:hlink>
    <a:folHlink>
      <a:srgbClr val="59A8D1"/>
    </a:folHlink>
  </a:clrScheme>
</a:themeOverride>
</file>

<file path=ppt/theme/themeOverride29.xml><?xml version="1.0" encoding="utf-8"?>
<a:themeOverride xmlns:a="http://schemas.openxmlformats.org/drawingml/2006/main">
  <a:clrScheme name="Integração">
    <a:dk1>
      <a:sysClr val="windowText" lastClr="000000"/>
    </a:dk1>
    <a:lt1>
      <a:sysClr val="window" lastClr="FFFFFF"/>
    </a:lt1>
    <a:dk2>
      <a:srgbClr val="212745"/>
    </a:dk2>
    <a:lt2>
      <a:srgbClr val="B4DCFA"/>
    </a:lt2>
    <a:accent1>
      <a:srgbClr val="4E67C8"/>
    </a:accent1>
    <a:accent2>
      <a:srgbClr val="5ECCF3"/>
    </a:accent2>
    <a:accent3>
      <a:srgbClr val="A7EA52"/>
    </a:accent3>
    <a:accent4>
      <a:srgbClr val="5DCEAF"/>
    </a:accent4>
    <a:accent5>
      <a:srgbClr val="FF8021"/>
    </a:accent5>
    <a:accent6>
      <a:srgbClr val="F14124"/>
    </a:accent6>
    <a:hlink>
      <a:srgbClr val="56C7AA"/>
    </a:hlink>
    <a:folHlink>
      <a:srgbClr val="59A8D1"/>
    </a:folHlink>
  </a:clrScheme>
</a:themeOverride>
</file>

<file path=ppt/theme/themeOverride3.xml><?xml version="1.0" encoding="utf-8"?>
<a:themeOverride xmlns:a="http://schemas.openxmlformats.org/drawingml/2006/main">
  <a:clrScheme name="Balcão Envidraçado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</a:themeOverride>
</file>

<file path=ppt/theme/themeOverride30.xml><?xml version="1.0" encoding="utf-8"?>
<a:themeOverride xmlns:a="http://schemas.openxmlformats.org/drawingml/2006/main">
  <a:clrScheme name="Integração">
    <a:dk1>
      <a:sysClr val="windowText" lastClr="000000"/>
    </a:dk1>
    <a:lt1>
      <a:sysClr val="window" lastClr="FFFFFF"/>
    </a:lt1>
    <a:dk2>
      <a:srgbClr val="212745"/>
    </a:dk2>
    <a:lt2>
      <a:srgbClr val="B4DCFA"/>
    </a:lt2>
    <a:accent1>
      <a:srgbClr val="4E67C8"/>
    </a:accent1>
    <a:accent2>
      <a:srgbClr val="5ECCF3"/>
    </a:accent2>
    <a:accent3>
      <a:srgbClr val="A7EA52"/>
    </a:accent3>
    <a:accent4>
      <a:srgbClr val="5DCEAF"/>
    </a:accent4>
    <a:accent5>
      <a:srgbClr val="FF8021"/>
    </a:accent5>
    <a:accent6>
      <a:srgbClr val="F14124"/>
    </a:accent6>
    <a:hlink>
      <a:srgbClr val="56C7AA"/>
    </a:hlink>
    <a:folHlink>
      <a:srgbClr val="59A8D1"/>
    </a:folHlink>
  </a:clrScheme>
</a:themeOverride>
</file>

<file path=ppt/theme/themeOverride31.xml><?xml version="1.0" encoding="utf-8"?>
<a:themeOverride xmlns:a="http://schemas.openxmlformats.org/drawingml/2006/main">
  <a:clrScheme name="Integração">
    <a:dk1>
      <a:sysClr val="windowText" lastClr="000000"/>
    </a:dk1>
    <a:lt1>
      <a:sysClr val="window" lastClr="FFFFFF"/>
    </a:lt1>
    <a:dk2>
      <a:srgbClr val="212745"/>
    </a:dk2>
    <a:lt2>
      <a:srgbClr val="B4DCFA"/>
    </a:lt2>
    <a:accent1>
      <a:srgbClr val="4E67C8"/>
    </a:accent1>
    <a:accent2>
      <a:srgbClr val="5ECCF3"/>
    </a:accent2>
    <a:accent3>
      <a:srgbClr val="A7EA52"/>
    </a:accent3>
    <a:accent4>
      <a:srgbClr val="5DCEAF"/>
    </a:accent4>
    <a:accent5>
      <a:srgbClr val="FF8021"/>
    </a:accent5>
    <a:accent6>
      <a:srgbClr val="F14124"/>
    </a:accent6>
    <a:hlink>
      <a:srgbClr val="56C7AA"/>
    </a:hlink>
    <a:folHlink>
      <a:srgbClr val="59A8D1"/>
    </a:folHlink>
  </a:clrScheme>
</a:themeOverride>
</file>

<file path=ppt/theme/themeOverride32.xml><?xml version="1.0" encoding="utf-8"?>
<a:themeOverride xmlns:a="http://schemas.openxmlformats.org/drawingml/2006/main">
  <a:clrScheme name="Mediano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94B6D2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ppt/theme/themeOverride33.xml><?xml version="1.0" encoding="utf-8"?>
<a:themeOverride xmlns:a="http://schemas.openxmlformats.org/drawingml/2006/main">
  <a:clrScheme name="Verve">
    <a:dk1>
      <a:sysClr val="windowText" lastClr="000000"/>
    </a:dk1>
    <a:lt1>
      <a:sysClr val="window" lastClr="FFFFFF"/>
    </a:lt1>
    <a:dk2>
      <a:srgbClr val="666666"/>
    </a:dk2>
    <a:lt2>
      <a:srgbClr val="D2D2D2"/>
    </a:lt2>
    <a:accent1>
      <a:srgbClr val="FF388C"/>
    </a:accent1>
    <a:accent2>
      <a:srgbClr val="E40059"/>
    </a:accent2>
    <a:accent3>
      <a:srgbClr val="9C007F"/>
    </a:accent3>
    <a:accent4>
      <a:srgbClr val="68007F"/>
    </a:accent4>
    <a:accent5>
      <a:srgbClr val="005BD3"/>
    </a:accent5>
    <a:accent6>
      <a:srgbClr val="00349E"/>
    </a:accent6>
    <a:hlink>
      <a:srgbClr val="17BBFD"/>
    </a:hlink>
    <a:folHlink>
      <a:srgbClr val="FF79C2"/>
    </a:folHlink>
  </a:clrScheme>
</a:themeOverride>
</file>

<file path=ppt/theme/themeOverride34.xml><?xml version="1.0" encoding="utf-8"?>
<a:themeOverride xmlns:a="http://schemas.openxmlformats.org/drawingml/2006/main">
  <a:clrScheme name="Metrô">
    <a:dk1>
      <a:sysClr val="windowText" lastClr="000000"/>
    </a:dk1>
    <a:lt1>
      <a:sysClr val="window" lastClr="FFFFFF"/>
    </a:lt1>
    <a:dk2>
      <a:srgbClr val="4E5B6F"/>
    </a:dk2>
    <a:lt2>
      <a:srgbClr val="D6ECFF"/>
    </a:lt2>
    <a:accent1>
      <a:srgbClr val="7FD13B"/>
    </a:accent1>
    <a:accent2>
      <a:srgbClr val="EA157A"/>
    </a:accent2>
    <a:accent3>
      <a:srgbClr val="FEB80A"/>
    </a:accent3>
    <a:accent4>
      <a:srgbClr val="00ADDC"/>
    </a:accent4>
    <a:accent5>
      <a:srgbClr val="738AC8"/>
    </a:accent5>
    <a:accent6>
      <a:srgbClr val="1AB39F"/>
    </a:accent6>
    <a:hlink>
      <a:srgbClr val="EB8803"/>
    </a:hlink>
    <a:folHlink>
      <a:srgbClr val="5F7791"/>
    </a:folHlink>
  </a:clrScheme>
</a:themeOverride>
</file>

<file path=ppt/theme/themeOverride4.xml><?xml version="1.0" encoding="utf-8"?>
<a:themeOverride xmlns:a="http://schemas.openxmlformats.org/drawingml/2006/main">
  <a:clrScheme name="Balcão Envidraçado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</a:themeOverride>
</file>

<file path=ppt/theme/themeOverride5.xml><?xml version="1.0" encoding="utf-8"?>
<a:themeOverride xmlns:a="http://schemas.openxmlformats.org/drawingml/2006/main">
  <a:clrScheme name="Balcão Envidraçado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</a:themeOverride>
</file>

<file path=ppt/theme/themeOverride6.xml><?xml version="1.0" encoding="utf-8"?>
<a:themeOverride xmlns:a="http://schemas.openxmlformats.org/drawingml/2006/main">
  <a:clrScheme name="Elementar">
    <a:dk1>
      <a:sysClr val="windowText" lastClr="000000"/>
    </a:dk1>
    <a:lt1>
      <a:sysClr val="window" lastClr="FFFFFF"/>
    </a:lt1>
    <a:dk2>
      <a:srgbClr val="242852"/>
    </a:dk2>
    <a:lt2>
      <a:srgbClr val="ACCBF9"/>
    </a:lt2>
    <a:accent1>
      <a:srgbClr val="629DD1"/>
    </a:accent1>
    <a:accent2>
      <a:srgbClr val="297FD5"/>
    </a:accent2>
    <a:accent3>
      <a:srgbClr val="7F8FA9"/>
    </a:accent3>
    <a:accent4>
      <a:srgbClr val="4A66AC"/>
    </a:accent4>
    <a:accent5>
      <a:srgbClr val="5AA2AE"/>
    </a:accent5>
    <a:accent6>
      <a:srgbClr val="9D90A0"/>
    </a:accent6>
    <a:hlink>
      <a:srgbClr val="9454C3"/>
    </a:hlink>
    <a:folHlink>
      <a:srgbClr val="3EBBF0"/>
    </a:folHlink>
  </a:clrScheme>
</a:themeOverride>
</file>

<file path=ppt/theme/themeOverride7.xml><?xml version="1.0" encoding="utf-8"?>
<a:themeOverride xmlns:a="http://schemas.openxmlformats.org/drawingml/2006/main">
  <a:clrScheme name="Elementar">
    <a:dk1>
      <a:sysClr val="windowText" lastClr="000000"/>
    </a:dk1>
    <a:lt1>
      <a:sysClr val="window" lastClr="FFFFFF"/>
    </a:lt1>
    <a:dk2>
      <a:srgbClr val="242852"/>
    </a:dk2>
    <a:lt2>
      <a:srgbClr val="ACCBF9"/>
    </a:lt2>
    <a:accent1>
      <a:srgbClr val="629DD1"/>
    </a:accent1>
    <a:accent2>
      <a:srgbClr val="297FD5"/>
    </a:accent2>
    <a:accent3>
      <a:srgbClr val="7F8FA9"/>
    </a:accent3>
    <a:accent4>
      <a:srgbClr val="4A66AC"/>
    </a:accent4>
    <a:accent5>
      <a:srgbClr val="5AA2AE"/>
    </a:accent5>
    <a:accent6>
      <a:srgbClr val="9D90A0"/>
    </a:accent6>
    <a:hlink>
      <a:srgbClr val="9454C3"/>
    </a:hlink>
    <a:folHlink>
      <a:srgbClr val="3EBBF0"/>
    </a:folHlink>
  </a:clrScheme>
</a:themeOverride>
</file>

<file path=ppt/theme/themeOverride8.xml><?xml version="1.0" encoding="utf-8"?>
<a:themeOverride xmlns:a="http://schemas.openxmlformats.org/drawingml/2006/main">
  <a:clrScheme name="Elementar">
    <a:dk1>
      <a:sysClr val="windowText" lastClr="000000"/>
    </a:dk1>
    <a:lt1>
      <a:sysClr val="window" lastClr="FFFFFF"/>
    </a:lt1>
    <a:dk2>
      <a:srgbClr val="242852"/>
    </a:dk2>
    <a:lt2>
      <a:srgbClr val="ACCBF9"/>
    </a:lt2>
    <a:accent1>
      <a:srgbClr val="629DD1"/>
    </a:accent1>
    <a:accent2>
      <a:srgbClr val="297FD5"/>
    </a:accent2>
    <a:accent3>
      <a:srgbClr val="7F8FA9"/>
    </a:accent3>
    <a:accent4>
      <a:srgbClr val="4A66AC"/>
    </a:accent4>
    <a:accent5>
      <a:srgbClr val="5AA2AE"/>
    </a:accent5>
    <a:accent6>
      <a:srgbClr val="9D90A0"/>
    </a:accent6>
    <a:hlink>
      <a:srgbClr val="9454C3"/>
    </a:hlink>
    <a:folHlink>
      <a:srgbClr val="3EBBF0"/>
    </a:folHlink>
  </a:clrScheme>
</a:themeOverride>
</file>

<file path=ppt/theme/themeOverride9.xml><?xml version="1.0" encoding="utf-8"?>
<a:themeOverride xmlns:a="http://schemas.openxmlformats.org/drawingml/2006/main">
  <a:clrScheme name="Elementar">
    <a:dk1>
      <a:sysClr val="windowText" lastClr="000000"/>
    </a:dk1>
    <a:lt1>
      <a:sysClr val="window" lastClr="FFFFFF"/>
    </a:lt1>
    <a:dk2>
      <a:srgbClr val="242852"/>
    </a:dk2>
    <a:lt2>
      <a:srgbClr val="ACCBF9"/>
    </a:lt2>
    <a:accent1>
      <a:srgbClr val="629DD1"/>
    </a:accent1>
    <a:accent2>
      <a:srgbClr val="297FD5"/>
    </a:accent2>
    <a:accent3>
      <a:srgbClr val="7F8FA9"/>
    </a:accent3>
    <a:accent4>
      <a:srgbClr val="4A66AC"/>
    </a:accent4>
    <a:accent5>
      <a:srgbClr val="5AA2AE"/>
    </a:accent5>
    <a:accent6>
      <a:srgbClr val="9D90A0"/>
    </a:accent6>
    <a:hlink>
      <a:srgbClr val="9454C3"/>
    </a:hlink>
    <a:folHlink>
      <a:srgbClr val="3EBBF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690</TotalTime>
  <Words>1545</Words>
  <Application>Microsoft Office PowerPoint</Application>
  <PresentationFormat>Apresentação na tela (4:3)</PresentationFormat>
  <Paragraphs>198</Paragraphs>
  <Slides>41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41</vt:i4>
      </vt:variant>
    </vt:vector>
  </HeadingPairs>
  <TitlesOfParts>
    <vt:vector size="42" baseType="lpstr">
      <vt:lpstr>Ângulos</vt:lpstr>
      <vt:lpstr>Elaboração de Trabalhos Acadêmicos</vt:lpstr>
      <vt:lpstr>PRINCIPAIS TIPOS DE TRABALHOS ACADÊMICOS</vt:lpstr>
      <vt:lpstr>POR QUE NORMALIZAR?</vt:lpstr>
      <vt:lpstr>Apresentação do PowerPoint</vt:lpstr>
      <vt:lpstr>Apresentação do PowerPoint</vt:lpstr>
      <vt:lpstr>Apresentação do PowerPoint</vt:lpstr>
      <vt:lpstr>ESTRUTURA BÁSICA DO TRABALHO</vt:lpstr>
      <vt:lpstr>Elementos preliminares  ou pré-textuais</vt:lpstr>
      <vt:lpstr>Elementos pré-textuais</vt:lpstr>
      <vt:lpstr>Elementos textuais</vt:lpstr>
      <vt:lpstr>Apresentação do PowerPoint</vt:lpstr>
      <vt:lpstr>CITAÇÕES BIBLIOGRÁFICAS</vt:lpstr>
      <vt:lpstr>SISTEMAS DE CHAMADA</vt:lpstr>
      <vt:lpstr>Sistema numérico</vt:lpstr>
      <vt:lpstr>Sistema autor-data</vt:lpstr>
      <vt:lpstr>Tipos de citações</vt:lpstr>
      <vt:lpstr>Citação direta, literal ou textual</vt:lpstr>
      <vt:lpstr>Apresentação do PowerPoint</vt:lpstr>
      <vt:lpstr>Citação indireta</vt:lpstr>
      <vt:lpstr>Citação de citação</vt:lpstr>
      <vt:lpstr>Elementos pós-textuais</vt:lpstr>
      <vt:lpstr>Apresentação do PowerPoint</vt:lpstr>
      <vt:lpstr>REFERÊNCIAS</vt:lpstr>
      <vt:lpstr>Regras gerais de apresentação</vt:lpstr>
      <vt:lpstr>EXEMPLOS DE REFERÊNCIAS</vt:lpstr>
      <vt:lpstr>Livro/monografia</vt:lpstr>
      <vt:lpstr>Livro/monografia</vt:lpstr>
      <vt:lpstr>Livro/monografia</vt:lpstr>
      <vt:lpstr>Livro/monografia</vt:lpstr>
      <vt:lpstr>Parte de livro/monografia</vt:lpstr>
      <vt:lpstr>Parte de livro/monografia</vt:lpstr>
      <vt:lpstr>Periódico/revista</vt:lpstr>
      <vt:lpstr>Parte de periódico/revista</vt:lpstr>
      <vt:lpstr>Tese/dissertação/TCC</vt:lpstr>
      <vt:lpstr>Evento</vt:lpstr>
      <vt:lpstr>Documento eletrônico</vt:lpstr>
      <vt:lpstr>Apresentação do PowerPoint</vt:lpstr>
      <vt:lpstr>Informações complementares </vt:lpstr>
      <vt:lpstr>Informações complementares </vt:lpstr>
      <vt:lpstr>Informações complementares </vt:lpstr>
      <vt:lpstr>Para mais informações,  conte com  a equipe da Biblioteca/FEUSP</vt:lpstr>
    </vt:vector>
  </TitlesOfParts>
  <Company>Investintech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A2E_Engine</dc:creator>
  <cp:lastModifiedBy>usuario</cp:lastModifiedBy>
  <cp:revision>63</cp:revision>
  <dcterms:created xsi:type="dcterms:W3CDTF">2013-09-24T14:42:21Z</dcterms:created>
  <dcterms:modified xsi:type="dcterms:W3CDTF">2014-04-25T22:26:37Z</dcterms:modified>
</cp:coreProperties>
</file>