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257" r:id="rId3"/>
    <p:sldId id="287" r:id="rId4"/>
    <p:sldId id="269" r:id="rId5"/>
    <p:sldId id="283" r:id="rId6"/>
    <p:sldId id="284" r:id="rId7"/>
    <p:sldId id="285" r:id="rId8"/>
    <p:sldId id="286" r:id="rId9"/>
    <p:sldId id="258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80" r:id="rId22"/>
    <p:sldId id="262" r:id="rId23"/>
  </p:sldIdLst>
  <p:sldSz cx="9144000" cy="5143500" type="screen16x9"/>
  <p:notesSz cx="6858000" cy="9144000"/>
  <p:embeddedFontLst>
    <p:embeddedFont>
      <p:font typeface="Libre Baskerville" panose="020B0604020202020204" charset="0"/>
      <p:regular r:id="rId25"/>
      <p:bold r:id="rId26"/>
      <p:italic r:id="rId27"/>
    </p:embeddedFont>
    <p:embeddedFont>
      <p:font typeface="Cinzel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14B094-23B2-4FCE-8080-F95738EC0DB9}">
  <a:tblStyle styleId="{7314B094-23B2-4FCE-8080-F95738EC0D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93" d="100"/>
          <a:sy n="93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7672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104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620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940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463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965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844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376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022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648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629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05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105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421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80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98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64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88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66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477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44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05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69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98700" y="1991850"/>
            <a:ext cx="3546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✣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cxnSp>
        <p:nvCxnSpPr>
          <p:cNvPr id="22" name="Google Shape;22;p5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1351075" y="1518375"/>
            <a:ext cx="3126900" cy="3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666144" y="1518375"/>
            <a:ext cx="3126900" cy="3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ctrTitle"/>
          </p:nvPr>
        </p:nvSpPr>
        <p:spPr>
          <a:xfrm>
            <a:off x="3380198" y="1303481"/>
            <a:ext cx="3546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b="1" dirty="0"/>
              <a:t>A Difusão da Polifonia do Norte</a:t>
            </a:r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3380198" y="2969230"/>
            <a:ext cx="5147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Livro: História Social da Musica – Henry </a:t>
            </a:r>
            <a:r>
              <a:rPr lang="pt-BR" b="1" dirty="0" err="1">
                <a:solidFill>
                  <a:schemeClr val="tx1"/>
                </a:solidFill>
              </a:rPr>
              <a:t>Raynor</a:t>
            </a:r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Docente: Marcos Câmara de Castro</a:t>
            </a:r>
          </a:p>
          <a:p>
            <a:r>
              <a:rPr lang="pt-BR" b="1" dirty="0">
                <a:solidFill>
                  <a:schemeClr val="tx1"/>
                </a:solidFill>
              </a:rPr>
              <a:t>Discente: Ricardo Nogueira Cabral Filho NºUSP:10261925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279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43757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3600" b="1" dirty="0"/>
              <a:t>A Difusão da Polifonia do Norte</a:t>
            </a:r>
            <a:endParaRPr lang="pt-BR" sz="3600" i="1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2507" y="1673231"/>
            <a:ext cx="6638985" cy="3436878"/>
          </a:xfrm>
        </p:spPr>
        <p:txBody>
          <a:bodyPr/>
          <a:lstStyle/>
          <a:p>
            <a:r>
              <a:rPr lang="pt-BR" sz="1400" dirty="0"/>
              <a:t>O Papa </a:t>
            </a:r>
            <a:r>
              <a:rPr lang="pt-BR" sz="1400" b="1" dirty="0"/>
              <a:t>Clemente V</a:t>
            </a:r>
            <a:r>
              <a:rPr lang="pt-BR" sz="1400" dirty="0"/>
              <a:t>, ao ser obrigado a deixar Roma e </a:t>
            </a:r>
            <a:r>
              <a:rPr lang="pt-BR" sz="1400" b="1" dirty="0"/>
              <a:t>ir para </a:t>
            </a:r>
            <a:r>
              <a:rPr lang="pt-BR" sz="1400" b="1" dirty="0" err="1"/>
              <a:t>Avignon</a:t>
            </a:r>
            <a:r>
              <a:rPr lang="pt-BR" sz="1400" dirty="0"/>
              <a:t>, deixa toda </a:t>
            </a:r>
            <a:r>
              <a:rPr lang="pt-BR" sz="1400" b="1" dirty="0"/>
              <a:t>uma estrutura musical </a:t>
            </a:r>
            <a:r>
              <a:rPr lang="pt-BR" sz="1400" dirty="0"/>
              <a:t>que compunham as cerimônias </a:t>
            </a:r>
            <a:r>
              <a:rPr lang="pt-BR" sz="1400" dirty="0" err="1"/>
              <a:t>papalinas</a:t>
            </a:r>
            <a:r>
              <a:rPr lang="pt-BR" sz="1400" dirty="0"/>
              <a:t>.</a:t>
            </a:r>
          </a:p>
          <a:p>
            <a:pPr marL="101600" indent="0">
              <a:buNone/>
            </a:pPr>
            <a:r>
              <a:rPr lang="pt-BR" sz="1400" dirty="0"/>
              <a:t>	- Coro</a:t>
            </a:r>
          </a:p>
          <a:p>
            <a:pPr marL="101600" indent="0">
              <a:buNone/>
            </a:pPr>
            <a:r>
              <a:rPr lang="pt-BR" sz="1400" dirty="0"/>
              <a:t>	- Regentes</a:t>
            </a:r>
          </a:p>
          <a:p>
            <a:r>
              <a:rPr lang="pt-BR" sz="1400" b="1" dirty="0"/>
              <a:t>A formação do novo coro </a:t>
            </a:r>
            <a:r>
              <a:rPr lang="pt-BR" sz="1400" dirty="0"/>
              <a:t>se deu através da reunião de: Músicos da região do </a:t>
            </a:r>
            <a:r>
              <a:rPr lang="pt-BR" sz="1400" b="1" dirty="0"/>
              <a:t>Oeste Europeu </a:t>
            </a:r>
            <a:r>
              <a:rPr lang="pt-BR" sz="1400" dirty="0"/>
              <a:t>(cantores flamengos e belgas) e músicos do </a:t>
            </a:r>
            <a:r>
              <a:rPr lang="pt-BR" sz="1400" b="1" dirty="0"/>
              <a:t>Sul da </a:t>
            </a:r>
            <a:r>
              <a:rPr lang="pt-BR" sz="1400" b="1" dirty="0" smtClean="0"/>
              <a:t>França</a:t>
            </a:r>
          </a:p>
          <a:p>
            <a:endParaRPr lang="pt-BR" sz="1400" dirty="0"/>
          </a:p>
          <a:p>
            <a:r>
              <a:rPr lang="pt-BR" sz="1400" dirty="0"/>
              <a:t>O Papa Clemente se via </a:t>
            </a:r>
            <a:r>
              <a:rPr lang="pt-BR" sz="1400" b="1" dirty="0"/>
              <a:t>muito ocupado para supervisionar </a:t>
            </a:r>
            <a:r>
              <a:rPr lang="pt-BR" sz="1400" dirty="0"/>
              <a:t>a música litúrgica, o que possibilitou a </a:t>
            </a:r>
            <a:r>
              <a:rPr lang="pt-BR" sz="1400" b="1" dirty="0"/>
              <a:t>aquisição de novos estilos </a:t>
            </a:r>
            <a:r>
              <a:rPr lang="pt-BR" sz="1400" dirty="0"/>
              <a:t>por parte do coro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84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43757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3600" b="1" dirty="0"/>
              <a:t>A Difusão da Polifonia do Norte</a:t>
            </a:r>
            <a:endParaRPr lang="pt-BR" sz="3600" i="1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58655" y="1509823"/>
            <a:ext cx="6638985" cy="3436878"/>
          </a:xfrm>
        </p:spPr>
        <p:txBody>
          <a:bodyPr/>
          <a:lstStyle/>
          <a:p>
            <a:r>
              <a:rPr lang="pt-BR" sz="1400" dirty="0"/>
              <a:t>O grau de incorporação do novo estilo as musicas litúrgicas, é indicado na </a:t>
            </a:r>
            <a:r>
              <a:rPr lang="pt-BR" sz="1400" b="1" dirty="0"/>
              <a:t>Bula </a:t>
            </a:r>
            <a:r>
              <a:rPr lang="pt-BR" sz="1400" b="1" dirty="0" err="1"/>
              <a:t>Docta</a:t>
            </a:r>
            <a:r>
              <a:rPr lang="pt-BR" sz="1400" b="1" dirty="0"/>
              <a:t> </a:t>
            </a:r>
            <a:r>
              <a:rPr lang="pt-BR" sz="1400" b="1" dirty="0" err="1"/>
              <a:t>Santorum</a:t>
            </a:r>
            <a:r>
              <a:rPr lang="pt-BR" sz="1400" dirty="0"/>
              <a:t>, publicada pelo sucessor de </a:t>
            </a:r>
            <a:r>
              <a:rPr lang="pt-BR" sz="1400" dirty="0" err="1"/>
              <a:t>Clamente</a:t>
            </a:r>
            <a:r>
              <a:rPr lang="pt-BR" sz="1400" dirty="0"/>
              <a:t> V, o </a:t>
            </a:r>
            <a:r>
              <a:rPr lang="pt-BR" sz="1400" b="1" dirty="0"/>
              <a:t>Papa João XXII</a:t>
            </a:r>
            <a:r>
              <a:rPr lang="pt-BR" sz="1400" dirty="0"/>
              <a:t>, em </a:t>
            </a:r>
            <a:r>
              <a:rPr lang="pt-BR" sz="1400" dirty="0" smtClean="0"/>
              <a:t>1323</a:t>
            </a:r>
          </a:p>
          <a:p>
            <a:endParaRPr lang="pt-BR" sz="1400" dirty="0"/>
          </a:p>
          <a:p>
            <a:r>
              <a:rPr lang="pt-BR" sz="1400" dirty="0"/>
              <a:t>Segundo o Papa João XXII, a aquisição de novas notas e outras modificações, </a:t>
            </a:r>
            <a:r>
              <a:rPr lang="pt-BR" sz="1400" b="1" dirty="0"/>
              <a:t>desvirtuavam</a:t>
            </a:r>
            <a:r>
              <a:rPr lang="pt-BR" sz="1400" dirty="0"/>
              <a:t> do verdadeiro objetivo dos cultos, que era a </a:t>
            </a:r>
            <a:r>
              <a:rPr lang="pt-BR" sz="1400" b="1" dirty="0" smtClean="0"/>
              <a:t>devoção</a:t>
            </a:r>
          </a:p>
          <a:p>
            <a:endParaRPr lang="pt-BR" sz="1400" dirty="0"/>
          </a:p>
          <a:p>
            <a:r>
              <a:rPr lang="pt-BR" sz="1400" dirty="0"/>
              <a:t>Entretanto </a:t>
            </a:r>
            <a:r>
              <a:rPr lang="pt-BR" sz="1400" b="1" dirty="0"/>
              <a:t>ele reconheceu a possibilidade de fugir a música antiga</a:t>
            </a:r>
            <a:r>
              <a:rPr lang="pt-BR" sz="1400" dirty="0"/>
              <a:t> ocasionalmente, desde que preservada a tradição em certas medidas.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75988" y="3459732"/>
            <a:ext cx="172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Papa João XXII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88" y="1509823"/>
            <a:ext cx="14382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43757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3600" b="1" dirty="0"/>
              <a:t>A Difusão da Polifonia do Norte</a:t>
            </a:r>
            <a:endParaRPr lang="pt-BR" sz="3600" i="1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245639" y="1529893"/>
            <a:ext cx="6638985" cy="3436878"/>
          </a:xfrm>
        </p:spPr>
        <p:txBody>
          <a:bodyPr/>
          <a:lstStyle/>
          <a:p>
            <a:r>
              <a:rPr lang="pt-BR" sz="1400" dirty="0"/>
              <a:t>Em 1377, quando o </a:t>
            </a:r>
            <a:r>
              <a:rPr lang="pt-BR" sz="1400" b="1" dirty="0"/>
              <a:t>Papa Gregório XI retorna a Roma</a:t>
            </a:r>
            <a:r>
              <a:rPr lang="pt-BR" sz="1400" dirty="0"/>
              <a:t>, ele trás consigo o </a:t>
            </a:r>
            <a:r>
              <a:rPr lang="pt-BR" sz="1400" b="1" dirty="0"/>
              <a:t>novo Coro Papal</a:t>
            </a:r>
            <a:r>
              <a:rPr lang="pt-BR" sz="1400" dirty="0"/>
              <a:t>, que se funde ao antigo coro deixado por Clemente V, formando o </a:t>
            </a:r>
            <a:r>
              <a:rPr lang="pt-BR" sz="1400" b="1" dirty="0" err="1"/>
              <a:t>Collegio</a:t>
            </a:r>
            <a:r>
              <a:rPr lang="pt-BR" sz="1400" b="1" dirty="0"/>
              <a:t> dei </a:t>
            </a:r>
            <a:r>
              <a:rPr lang="pt-BR" sz="1400" b="1" dirty="0" err="1"/>
              <a:t>Cappellani</a:t>
            </a:r>
            <a:r>
              <a:rPr lang="pt-BR" sz="1400" b="1" dirty="0"/>
              <a:t> </a:t>
            </a:r>
            <a:r>
              <a:rPr lang="pt-BR" sz="1400" b="1" dirty="0" err="1"/>
              <a:t>Cantori</a:t>
            </a:r>
            <a:r>
              <a:rPr lang="pt-BR" sz="1400" b="1" dirty="0"/>
              <a:t>.</a:t>
            </a:r>
            <a:r>
              <a:rPr lang="pt-BR" sz="1400" dirty="0"/>
              <a:t> Comandado por um Mestre da Capela </a:t>
            </a:r>
            <a:r>
              <a:rPr lang="pt-BR" sz="1400" dirty="0" smtClean="0"/>
              <a:t>Pontifícia</a:t>
            </a:r>
          </a:p>
          <a:p>
            <a:endParaRPr lang="pt-BR" sz="1400" dirty="0"/>
          </a:p>
          <a:p>
            <a:r>
              <a:rPr lang="pt-BR" sz="1400" dirty="0"/>
              <a:t>Daquele momento em diante, os integrantes do coro </a:t>
            </a:r>
            <a:r>
              <a:rPr lang="pt-BR" sz="1400" b="1" dirty="0"/>
              <a:t>não eram apenas italianos</a:t>
            </a:r>
            <a:r>
              <a:rPr lang="pt-BR" sz="1400" dirty="0"/>
              <a:t>, mas sobretudo eram provenientes da </a:t>
            </a:r>
            <a:r>
              <a:rPr lang="pt-BR" sz="1400" b="1" dirty="0"/>
              <a:t>França</a:t>
            </a:r>
            <a:r>
              <a:rPr lang="pt-BR" sz="1400" dirty="0"/>
              <a:t> e de </a:t>
            </a:r>
            <a:r>
              <a:rPr lang="pt-BR" sz="1400" b="1" dirty="0" smtClean="0"/>
              <a:t>Flandres</a:t>
            </a:r>
          </a:p>
          <a:p>
            <a:endParaRPr lang="pt-BR" sz="1400" dirty="0"/>
          </a:p>
          <a:p>
            <a:r>
              <a:rPr lang="pt-BR" sz="1400" dirty="0"/>
              <a:t>O coro se desenvolveu graças a </a:t>
            </a:r>
            <a:r>
              <a:rPr lang="pt-BR" sz="1400" b="1" dirty="0"/>
              <a:t>doações de comerciantes </a:t>
            </a:r>
            <a:r>
              <a:rPr lang="pt-BR" sz="1400" dirty="0"/>
              <a:t>da época</a:t>
            </a: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04" y="1529893"/>
            <a:ext cx="1642688" cy="215520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008391" y="3685100"/>
            <a:ext cx="172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Papa Gregório XI</a:t>
            </a:r>
          </a:p>
        </p:txBody>
      </p:sp>
    </p:spTree>
    <p:extLst>
      <p:ext uri="{BB962C8B-B14F-4D97-AF65-F5344CB8AC3E}">
        <p14:creationId xmlns:p14="http://schemas.microsoft.com/office/powerpoint/2010/main" val="32571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43757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3600" b="1" dirty="0"/>
              <a:t>A Difusão da Polifonia do Norte</a:t>
            </a:r>
            <a:endParaRPr lang="pt-BR" sz="3600" i="1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2507" y="1313023"/>
            <a:ext cx="6638985" cy="3436878"/>
          </a:xfrm>
        </p:spPr>
        <p:txBody>
          <a:bodyPr/>
          <a:lstStyle/>
          <a:p>
            <a:r>
              <a:rPr lang="pt-BR" sz="1400" dirty="0"/>
              <a:t>O </a:t>
            </a:r>
            <a:r>
              <a:rPr lang="pt-BR" sz="1400" b="1" dirty="0"/>
              <a:t>financiamento por parte dos comerciantes </a:t>
            </a:r>
            <a:r>
              <a:rPr lang="pt-BR" sz="1400" dirty="0"/>
              <a:t>do estilo polifônico, fez crescer um certo </a:t>
            </a:r>
            <a:r>
              <a:rPr lang="pt-BR" sz="1400" b="1" dirty="0"/>
              <a:t>prestigio</a:t>
            </a:r>
            <a:r>
              <a:rPr lang="pt-BR" sz="1400" dirty="0"/>
              <a:t> a esse novo </a:t>
            </a:r>
            <a:r>
              <a:rPr lang="pt-BR" sz="1400" dirty="0" smtClean="0"/>
              <a:t>estilo</a:t>
            </a:r>
          </a:p>
          <a:p>
            <a:endParaRPr lang="pt-BR" sz="1400" dirty="0"/>
          </a:p>
          <a:p>
            <a:r>
              <a:rPr lang="pt-BR" sz="1400" dirty="0"/>
              <a:t>Mercadores e Comerciantes </a:t>
            </a:r>
            <a:r>
              <a:rPr lang="pt-BR" sz="1400" b="1" dirty="0"/>
              <a:t>viviam nas cidades medievais </a:t>
            </a:r>
            <a:r>
              <a:rPr lang="pt-BR" sz="1400" dirty="0"/>
              <a:t>por </a:t>
            </a:r>
            <a:r>
              <a:rPr lang="pt-BR" sz="1400" b="1" dirty="0"/>
              <a:t>conveniência</a:t>
            </a:r>
            <a:r>
              <a:rPr lang="pt-BR" sz="1400" dirty="0"/>
              <a:t>, sendo estes lugares que </a:t>
            </a:r>
            <a:r>
              <a:rPr lang="pt-BR" sz="1400" b="1" dirty="0"/>
              <a:t>não</a:t>
            </a:r>
            <a:r>
              <a:rPr lang="pt-BR" sz="1400" dirty="0"/>
              <a:t> surgiram a partir de uma </a:t>
            </a:r>
            <a:r>
              <a:rPr lang="pt-BR" sz="1400" b="1" dirty="0"/>
              <a:t>necessidade</a:t>
            </a:r>
            <a:r>
              <a:rPr lang="pt-BR" sz="1400" dirty="0"/>
              <a:t> dos empregadores </a:t>
            </a:r>
            <a:r>
              <a:rPr lang="pt-BR" sz="1400" b="1" dirty="0"/>
              <a:t>criarem habitação</a:t>
            </a:r>
            <a:r>
              <a:rPr lang="pt-BR" sz="1400" dirty="0"/>
              <a:t> para a massa de </a:t>
            </a:r>
            <a:r>
              <a:rPr lang="pt-BR" sz="1400" b="1" dirty="0"/>
              <a:t>pessoas </a:t>
            </a:r>
            <a:r>
              <a:rPr lang="pt-BR" sz="1400" b="1" dirty="0" smtClean="0"/>
              <a:t>pobres</a:t>
            </a:r>
          </a:p>
          <a:p>
            <a:endParaRPr lang="pt-BR" sz="1400" dirty="0"/>
          </a:p>
          <a:p>
            <a:r>
              <a:rPr lang="pt-BR" sz="1400" dirty="0"/>
              <a:t>O </a:t>
            </a:r>
            <a:r>
              <a:rPr lang="pt-BR" sz="1400" b="1" dirty="0"/>
              <a:t>“conforto” era partilhado</a:t>
            </a:r>
            <a:r>
              <a:rPr lang="pt-BR" sz="1400" dirty="0"/>
              <a:t> por cidadãos mais ou menos iguais (igualmente prósperos</a:t>
            </a:r>
            <a:r>
              <a:rPr lang="pt-BR" sz="1400" dirty="0" smtClean="0"/>
              <a:t>)</a:t>
            </a:r>
          </a:p>
          <a:p>
            <a:endParaRPr lang="pt-BR" sz="1400" dirty="0"/>
          </a:p>
          <a:p>
            <a:r>
              <a:rPr lang="pt-BR" sz="1400" dirty="0"/>
              <a:t>As </a:t>
            </a:r>
            <a:r>
              <a:rPr lang="pt-BR" sz="1400" b="1" dirty="0"/>
              <a:t>igrejas</a:t>
            </a:r>
            <a:r>
              <a:rPr lang="pt-BR" sz="1400" dirty="0"/>
              <a:t> e as </a:t>
            </a:r>
            <a:r>
              <a:rPr lang="pt-BR" sz="1400" b="1" dirty="0"/>
              <a:t>capelas</a:t>
            </a:r>
            <a:r>
              <a:rPr lang="pt-BR" sz="1400" dirty="0"/>
              <a:t> tumulares dessas cidades </a:t>
            </a:r>
            <a:r>
              <a:rPr lang="pt-BR" sz="1400" b="1" dirty="0"/>
              <a:t>demonstravam quanto dinheiro</a:t>
            </a:r>
            <a:r>
              <a:rPr lang="pt-BR" sz="1400" dirty="0"/>
              <a:t> da classe média foi investido a serviço da religião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41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43757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3600" b="1" dirty="0"/>
              <a:t>A Difusão da Polifonia do Norte</a:t>
            </a:r>
            <a:endParaRPr lang="pt-BR" sz="3600" i="1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2507" y="1291975"/>
            <a:ext cx="6638985" cy="3436878"/>
          </a:xfrm>
        </p:spPr>
        <p:txBody>
          <a:bodyPr/>
          <a:lstStyle/>
          <a:p>
            <a:r>
              <a:rPr lang="pt-BR" sz="1400" dirty="0"/>
              <a:t>De maneira geral, no </a:t>
            </a:r>
            <a:r>
              <a:rPr lang="pt-BR" sz="1400" b="1" dirty="0"/>
              <a:t>continente</a:t>
            </a:r>
            <a:r>
              <a:rPr lang="pt-BR" sz="1400" dirty="0"/>
              <a:t>, a música se </a:t>
            </a:r>
            <a:r>
              <a:rPr lang="pt-BR" sz="1400" b="1" dirty="0"/>
              <a:t>beneficiava</a:t>
            </a:r>
            <a:r>
              <a:rPr lang="pt-BR" sz="1400" dirty="0"/>
              <a:t> mais diretamente </a:t>
            </a:r>
            <a:r>
              <a:rPr lang="pt-BR" sz="1400" b="1" dirty="0"/>
              <a:t>da riqueza </a:t>
            </a:r>
            <a:r>
              <a:rPr lang="pt-BR" sz="1400" dirty="0"/>
              <a:t>que vinha do </a:t>
            </a:r>
            <a:r>
              <a:rPr lang="pt-BR" sz="1400" dirty="0" smtClean="0"/>
              <a:t>comercio</a:t>
            </a:r>
          </a:p>
          <a:p>
            <a:endParaRPr lang="pt-BR" sz="1400" dirty="0"/>
          </a:p>
          <a:p>
            <a:r>
              <a:rPr lang="pt-BR" sz="1400" dirty="0"/>
              <a:t>Em muitas cidades do Norte da Europa eram feitas </a:t>
            </a:r>
            <a:r>
              <a:rPr lang="pt-BR" sz="1400" b="1" dirty="0"/>
              <a:t>doações</a:t>
            </a:r>
            <a:r>
              <a:rPr lang="pt-BR" sz="1400" dirty="0"/>
              <a:t> das cidades </a:t>
            </a:r>
            <a:r>
              <a:rPr lang="pt-BR" sz="1400" b="1" dirty="0"/>
              <a:t>para substituir vigários clericais </a:t>
            </a:r>
            <a:r>
              <a:rPr lang="pt-BR" sz="1400" dirty="0"/>
              <a:t>do coro </a:t>
            </a:r>
            <a:r>
              <a:rPr lang="pt-BR" sz="1400" b="1" dirty="0"/>
              <a:t>por profissionais </a:t>
            </a:r>
            <a:r>
              <a:rPr lang="pt-BR" sz="1400" b="1" dirty="0" smtClean="0"/>
              <a:t>leigos</a:t>
            </a:r>
          </a:p>
          <a:p>
            <a:endParaRPr lang="pt-BR" sz="1400" dirty="0"/>
          </a:p>
          <a:p>
            <a:r>
              <a:rPr lang="pt-BR" sz="1400" dirty="0"/>
              <a:t>Em 1443 a </a:t>
            </a:r>
            <a:r>
              <a:rPr lang="pt-BR" sz="1400" b="1" dirty="0"/>
              <a:t>Catedral de Antuérpia </a:t>
            </a:r>
            <a:r>
              <a:rPr lang="pt-BR" sz="1400" dirty="0"/>
              <a:t>tinha </a:t>
            </a:r>
            <a:r>
              <a:rPr lang="pt-BR" sz="1400" b="1" dirty="0"/>
              <a:t>25 cantores </a:t>
            </a:r>
            <a:r>
              <a:rPr lang="pt-BR" sz="1400" dirty="0"/>
              <a:t>de música polifônica na </a:t>
            </a:r>
            <a:r>
              <a:rPr lang="pt-BR" sz="1400" b="1" dirty="0"/>
              <a:t>ala dos </a:t>
            </a:r>
            <a:r>
              <a:rPr lang="pt-BR" sz="1400" b="1" dirty="0" err="1"/>
              <a:t>cantoris</a:t>
            </a:r>
            <a:r>
              <a:rPr lang="pt-BR" sz="1400" dirty="0"/>
              <a:t>, e </a:t>
            </a:r>
            <a:r>
              <a:rPr lang="pt-BR" sz="1400" b="1" dirty="0"/>
              <a:t>26 na ala </a:t>
            </a:r>
            <a:r>
              <a:rPr lang="pt-BR" sz="1400" b="1" dirty="0" err="1" smtClean="0"/>
              <a:t>decani</a:t>
            </a:r>
            <a:endParaRPr lang="pt-BR" sz="1400" b="1" dirty="0" smtClean="0"/>
          </a:p>
          <a:p>
            <a:endParaRPr lang="pt-BR" sz="1400" dirty="0"/>
          </a:p>
          <a:p>
            <a:r>
              <a:rPr lang="pt-BR" sz="1400" dirty="0"/>
              <a:t>Em 1450 haviam cerca de </a:t>
            </a:r>
            <a:r>
              <a:rPr lang="pt-BR" sz="1400" b="1" dirty="0"/>
              <a:t>60 no </a:t>
            </a:r>
            <a:r>
              <a:rPr lang="pt-BR" sz="1400" b="1" dirty="0" smtClean="0"/>
              <a:t>coro</a:t>
            </a:r>
          </a:p>
          <a:p>
            <a:endParaRPr lang="pt-BR" sz="1400" dirty="0"/>
          </a:p>
          <a:p>
            <a:r>
              <a:rPr lang="pt-BR" sz="1400" dirty="0"/>
              <a:t>Esse é um exemplo da </a:t>
            </a:r>
            <a:r>
              <a:rPr lang="pt-BR" sz="1400" b="1" dirty="0"/>
              <a:t>importância do financiamento </a:t>
            </a:r>
            <a:r>
              <a:rPr lang="pt-BR" sz="1400" dirty="0"/>
              <a:t>por parte da classe de comerciantes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45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43757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3600" b="1" dirty="0"/>
              <a:t>A Difusão da Polifonia do Norte</a:t>
            </a:r>
            <a:endParaRPr lang="pt-BR" sz="3600" i="1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87194" y="1509823"/>
            <a:ext cx="6638985" cy="3436878"/>
          </a:xfrm>
        </p:spPr>
        <p:txBody>
          <a:bodyPr/>
          <a:lstStyle/>
          <a:p>
            <a:r>
              <a:rPr lang="pt-BR" sz="1400" dirty="0"/>
              <a:t>Os grandes corais das cidades do Norte </a:t>
            </a:r>
            <a:r>
              <a:rPr lang="pt-BR" sz="1400" b="1" dirty="0"/>
              <a:t>preparavam excedentes de cantores</a:t>
            </a:r>
            <a:r>
              <a:rPr lang="pt-BR" sz="1400" dirty="0"/>
              <a:t> que  viajavam através da Europa </a:t>
            </a:r>
            <a:r>
              <a:rPr lang="pt-BR" sz="1400" b="1" dirty="0"/>
              <a:t>disseminando</a:t>
            </a:r>
            <a:r>
              <a:rPr lang="pt-BR" sz="1400" dirty="0"/>
              <a:t> o estilo </a:t>
            </a:r>
            <a:r>
              <a:rPr lang="pt-BR" sz="1400" dirty="0" smtClean="0"/>
              <a:t>flamengo</a:t>
            </a:r>
          </a:p>
          <a:p>
            <a:endParaRPr lang="pt-BR" sz="1400" dirty="0"/>
          </a:p>
          <a:p>
            <a:r>
              <a:rPr lang="pt-BR" sz="1400" dirty="0"/>
              <a:t>O que ocorria na arte ou na indústria de um país podia </a:t>
            </a:r>
            <a:r>
              <a:rPr lang="pt-BR" sz="1400" b="1" dirty="0"/>
              <a:t>viajar por toda a </a:t>
            </a:r>
            <a:r>
              <a:rPr lang="pt-BR" sz="1400" b="1" dirty="0" smtClean="0"/>
              <a:t>Europa</a:t>
            </a:r>
          </a:p>
          <a:p>
            <a:endParaRPr lang="pt-BR" sz="1400" dirty="0"/>
          </a:p>
          <a:p>
            <a:r>
              <a:rPr lang="pt-BR" sz="1400" dirty="0"/>
              <a:t>A música ouvida pelos viajantes na missa em </a:t>
            </a:r>
            <a:r>
              <a:rPr lang="pt-BR" sz="1400" b="1" dirty="0" err="1"/>
              <a:t>Bruges</a:t>
            </a:r>
            <a:r>
              <a:rPr lang="pt-BR" sz="1400" b="1" dirty="0"/>
              <a:t>, </a:t>
            </a:r>
            <a:r>
              <a:rPr lang="pt-BR" sz="1400" b="1" dirty="0" err="1"/>
              <a:t>Ghent</a:t>
            </a:r>
            <a:r>
              <a:rPr lang="pt-BR" sz="1400" b="1" dirty="0"/>
              <a:t>, Antuérpia, </a:t>
            </a:r>
            <a:r>
              <a:rPr lang="pt-BR" sz="1400" b="1" dirty="0" err="1"/>
              <a:t>Mechlin</a:t>
            </a:r>
            <a:r>
              <a:rPr lang="pt-BR" sz="1400" b="1" dirty="0"/>
              <a:t>, Cambrai </a:t>
            </a:r>
            <a:r>
              <a:rPr lang="pt-BR" sz="1400" dirty="0"/>
              <a:t>ou qualquer outro centro comercial e musical do Norte, criava entre os viajantes </a:t>
            </a:r>
            <a:r>
              <a:rPr lang="pt-BR" sz="1400" b="1" dirty="0"/>
              <a:t>um gosto por determinado estilo de música </a:t>
            </a:r>
            <a:r>
              <a:rPr lang="pt-BR" sz="1400" dirty="0"/>
              <a:t>ao ponto de leva-los a patrocinar progressos semelhantes em seus países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62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43757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3600" b="1" dirty="0"/>
              <a:t>A Difusão da Polifonia do Norte</a:t>
            </a:r>
            <a:endParaRPr lang="pt-BR" sz="3600" i="1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87194" y="1509823"/>
            <a:ext cx="6638985" cy="3436878"/>
          </a:xfrm>
        </p:spPr>
        <p:txBody>
          <a:bodyPr/>
          <a:lstStyle/>
          <a:p>
            <a:r>
              <a:rPr lang="pt-BR" sz="1400" dirty="0"/>
              <a:t>A crescente difusão da música pode ser </a:t>
            </a:r>
            <a:r>
              <a:rPr lang="pt-BR" sz="1400" b="1" dirty="0"/>
              <a:t>atestada</a:t>
            </a:r>
            <a:r>
              <a:rPr lang="pt-BR" sz="1400" dirty="0"/>
              <a:t> através das </a:t>
            </a:r>
            <a:r>
              <a:rPr lang="pt-BR" sz="1400" b="1" dirty="0"/>
              <a:t>coletâneas de manuscritos </a:t>
            </a:r>
            <a:r>
              <a:rPr lang="pt-BR" sz="1400" dirty="0"/>
              <a:t>elaborados nos séc. XIV e </a:t>
            </a:r>
            <a:r>
              <a:rPr lang="pt-BR" sz="1400" dirty="0" smtClean="0"/>
              <a:t>XV</a:t>
            </a:r>
          </a:p>
          <a:p>
            <a:endParaRPr lang="pt-BR" sz="1400" dirty="0"/>
          </a:p>
          <a:p>
            <a:r>
              <a:rPr lang="pt-BR" sz="1400" dirty="0"/>
              <a:t>Na </a:t>
            </a:r>
            <a:r>
              <a:rPr lang="pt-BR" sz="1400" b="1" dirty="0"/>
              <a:t>Catedral de São Paulo </a:t>
            </a:r>
            <a:r>
              <a:rPr lang="pt-BR" sz="1400" dirty="0"/>
              <a:t>foram feitas </a:t>
            </a:r>
            <a:r>
              <a:rPr lang="pt-BR" sz="1400" b="1" dirty="0"/>
              <a:t>cópias de música francesa</a:t>
            </a:r>
            <a:r>
              <a:rPr lang="pt-BR" sz="1400" dirty="0"/>
              <a:t>, assim como para a </a:t>
            </a:r>
            <a:r>
              <a:rPr lang="pt-BR" sz="1400" b="1" dirty="0"/>
              <a:t>Catedral de </a:t>
            </a:r>
            <a:r>
              <a:rPr lang="pt-BR" sz="1400" b="1" dirty="0" smtClean="0"/>
              <a:t>Worcester</a:t>
            </a:r>
          </a:p>
          <a:p>
            <a:endParaRPr lang="pt-BR" sz="1400" dirty="0"/>
          </a:p>
          <a:p>
            <a:r>
              <a:rPr lang="pt-BR" sz="1400" dirty="0"/>
              <a:t>O </a:t>
            </a:r>
            <a:r>
              <a:rPr lang="pt-BR" sz="1400" b="1" dirty="0"/>
              <a:t>Manuscrito de </a:t>
            </a:r>
            <a:r>
              <a:rPr lang="pt-BR" sz="1400" b="1" dirty="0" err="1"/>
              <a:t>Old</a:t>
            </a:r>
            <a:r>
              <a:rPr lang="pt-BR" sz="1400" b="1" dirty="0"/>
              <a:t> Hall</a:t>
            </a:r>
            <a:r>
              <a:rPr lang="pt-BR" sz="1400" dirty="0"/>
              <a:t>, que ficou </a:t>
            </a:r>
            <a:r>
              <a:rPr lang="pt-BR" sz="1400" b="1" dirty="0"/>
              <a:t>conservado</a:t>
            </a:r>
            <a:r>
              <a:rPr lang="pt-BR" sz="1400" dirty="0"/>
              <a:t> no que veio a ser a </a:t>
            </a:r>
            <a:r>
              <a:rPr lang="pt-BR" sz="1400" b="1" dirty="0"/>
              <a:t>Faculdade de Santo Edmundo</a:t>
            </a:r>
            <a:r>
              <a:rPr lang="pt-BR" sz="1400" dirty="0"/>
              <a:t>, foi feito aparentemente para a </a:t>
            </a:r>
            <a:r>
              <a:rPr lang="pt-BR" sz="1400" b="1" dirty="0"/>
              <a:t>Capela Real</a:t>
            </a:r>
          </a:p>
        </p:txBody>
      </p:sp>
    </p:spTree>
    <p:extLst>
      <p:ext uri="{BB962C8B-B14F-4D97-AF65-F5344CB8AC3E}">
        <p14:creationId xmlns:p14="http://schemas.microsoft.com/office/powerpoint/2010/main" val="41972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43757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3600" b="1" dirty="0"/>
              <a:t>A Difusão da Polifonia do Norte</a:t>
            </a:r>
            <a:endParaRPr lang="pt-BR" sz="3600" i="1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87194" y="1509823"/>
            <a:ext cx="6638985" cy="3436878"/>
          </a:xfrm>
        </p:spPr>
        <p:txBody>
          <a:bodyPr/>
          <a:lstStyle/>
          <a:p>
            <a:r>
              <a:rPr lang="pt-BR" sz="1400" dirty="0"/>
              <a:t>A Coleção conhecida como </a:t>
            </a:r>
            <a:r>
              <a:rPr lang="pt-BR" sz="1400" b="1" dirty="0"/>
              <a:t>Códice de Trento</a:t>
            </a:r>
            <a:r>
              <a:rPr lang="pt-BR" sz="1400" dirty="0"/>
              <a:t>, feita para a </a:t>
            </a:r>
            <a:r>
              <a:rPr lang="pt-BR" sz="1400" b="1" dirty="0"/>
              <a:t>Catedral de Trento</a:t>
            </a:r>
            <a:r>
              <a:rPr lang="pt-BR" sz="1400" dirty="0"/>
              <a:t>, tem obras de </a:t>
            </a:r>
            <a:r>
              <a:rPr lang="pt-BR" sz="1400" b="1" dirty="0"/>
              <a:t>dois franceses, quatro italianos</a:t>
            </a:r>
            <a:r>
              <a:rPr lang="pt-BR" sz="1400" dirty="0"/>
              <a:t>, </a:t>
            </a:r>
            <a:r>
              <a:rPr lang="pt-BR" sz="1400" b="1" dirty="0"/>
              <a:t>oito ingleses</a:t>
            </a:r>
            <a:r>
              <a:rPr lang="pt-BR" sz="1400" dirty="0"/>
              <a:t>, </a:t>
            </a:r>
            <a:r>
              <a:rPr lang="pt-BR" sz="1400" b="1" dirty="0"/>
              <a:t>doze flamengos e quatro alemães</a:t>
            </a:r>
            <a:r>
              <a:rPr lang="pt-BR" sz="1400" dirty="0"/>
              <a:t>, assim como de </a:t>
            </a:r>
            <a:r>
              <a:rPr lang="pt-BR" sz="1400" b="1" dirty="0"/>
              <a:t>inúmeros </a:t>
            </a:r>
            <a:r>
              <a:rPr lang="pt-BR" sz="1400" b="1" dirty="0" smtClean="0"/>
              <a:t>anônimos</a:t>
            </a:r>
          </a:p>
          <a:p>
            <a:endParaRPr lang="pt-BR" sz="1400" dirty="0"/>
          </a:p>
          <a:p>
            <a:r>
              <a:rPr lang="pt-BR" sz="1400" dirty="0"/>
              <a:t>O progresso dos coros do Norte, e o número de músicos altamente qualificados que eles preparavam, </a:t>
            </a:r>
            <a:r>
              <a:rPr lang="pt-BR" sz="1400" b="1" dirty="0"/>
              <a:t>lavavam consigo </a:t>
            </a:r>
            <a:r>
              <a:rPr lang="pt-BR" sz="1400" dirty="0"/>
              <a:t>o </a:t>
            </a:r>
            <a:r>
              <a:rPr lang="pt-BR" sz="1400" b="1" dirty="0"/>
              <a:t>estilo</a:t>
            </a:r>
            <a:r>
              <a:rPr lang="pt-BR" sz="1400" dirty="0"/>
              <a:t> mais </a:t>
            </a:r>
            <a:r>
              <a:rPr lang="pt-BR" sz="1400" b="1" dirty="0"/>
              <a:t>intrincado</a:t>
            </a:r>
            <a:r>
              <a:rPr lang="pt-BR" sz="1400" dirty="0"/>
              <a:t> que eles </a:t>
            </a:r>
            <a:r>
              <a:rPr lang="pt-BR" sz="1400" dirty="0" smtClean="0"/>
              <a:t>desenvolveram</a:t>
            </a:r>
          </a:p>
          <a:p>
            <a:endParaRPr lang="pt-BR" sz="1400" dirty="0"/>
          </a:p>
          <a:p>
            <a:r>
              <a:rPr lang="pt-BR" sz="1400" dirty="0"/>
              <a:t>Houve </a:t>
            </a:r>
            <a:r>
              <a:rPr lang="pt-BR" sz="1400" b="1" dirty="0"/>
              <a:t>grande procura </a:t>
            </a:r>
            <a:r>
              <a:rPr lang="pt-BR" sz="1400" dirty="0"/>
              <a:t>de cantores bem preparados, adultos e meninos, por sua </a:t>
            </a:r>
            <a:r>
              <a:rPr lang="pt-BR" sz="1400" b="1" dirty="0"/>
              <a:t>musicalidade e qualidade de suas vozes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385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43757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3600" b="1" dirty="0"/>
              <a:t>A Difusão da Polifonia do Norte</a:t>
            </a:r>
            <a:endParaRPr lang="pt-BR" sz="3600" i="1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87194" y="1509823"/>
            <a:ext cx="6638985" cy="3436878"/>
          </a:xfrm>
        </p:spPr>
        <p:txBody>
          <a:bodyPr/>
          <a:lstStyle/>
          <a:p>
            <a:r>
              <a:rPr lang="pt-BR" sz="1400" dirty="0"/>
              <a:t>A natureza </a:t>
            </a:r>
            <a:r>
              <a:rPr lang="pt-BR" sz="1400" b="1" dirty="0"/>
              <a:t>ambulante</a:t>
            </a:r>
            <a:r>
              <a:rPr lang="pt-BR" sz="1400" dirty="0"/>
              <a:t> do emprego palaciano, do séc. XIV em diante, se tornou uma </a:t>
            </a:r>
            <a:r>
              <a:rPr lang="pt-BR" sz="1400" b="1" dirty="0"/>
              <a:t>alternativa ao serviço da igreja </a:t>
            </a:r>
            <a:r>
              <a:rPr lang="pt-BR" sz="1400" dirty="0"/>
              <a:t>para músicos preparados </a:t>
            </a:r>
            <a:r>
              <a:rPr lang="pt-BR" sz="1400" dirty="0" smtClean="0">
                <a:sym typeface="Wingdings" panose="05000000000000000000" pitchFamily="2" charset="2"/>
              </a:rPr>
              <a:t></a:t>
            </a:r>
            <a:r>
              <a:rPr lang="pt-BR" sz="1400" dirty="0" smtClean="0"/>
              <a:t> </a:t>
            </a:r>
            <a:r>
              <a:rPr lang="pt-BR" sz="1400" dirty="0"/>
              <a:t>Isso ajuda a explicar a </a:t>
            </a:r>
            <a:r>
              <a:rPr lang="pt-BR" sz="1400" b="1" dirty="0"/>
              <a:t>popularização</a:t>
            </a:r>
            <a:r>
              <a:rPr lang="pt-BR" sz="1400" dirty="0"/>
              <a:t> do estilo </a:t>
            </a:r>
            <a:r>
              <a:rPr lang="pt-BR" sz="1400" dirty="0" smtClean="0"/>
              <a:t>nortista</a:t>
            </a:r>
          </a:p>
          <a:p>
            <a:endParaRPr lang="pt-BR" sz="1400" dirty="0"/>
          </a:p>
          <a:p>
            <a:r>
              <a:rPr lang="pt-BR" sz="1400" dirty="0"/>
              <a:t>Como o compositor era um </a:t>
            </a:r>
            <a:r>
              <a:rPr lang="pt-BR" sz="1400" b="1" dirty="0"/>
              <a:t>funcionário assalariado</a:t>
            </a:r>
            <a:r>
              <a:rPr lang="pt-BR" sz="1400" dirty="0"/>
              <a:t>, encarregado do </a:t>
            </a:r>
            <a:r>
              <a:rPr lang="pt-BR" sz="1400" b="1" dirty="0"/>
              <a:t>entretenimento da corte</a:t>
            </a:r>
            <a:r>
              <a:rPr lang="pt-BR" sz="1400" dirty="0"/>
              <a:t>, o novo estilo aplicava-se tanto a música secular, quanto as obras </a:t>
            </a:r>
            <a:r>
              <a:rPr lang="pt-BR" sz="1400" dirty="0" smtClean="0"/>
              <a:t>religiosas</a:t>
            </a:r>
          </a:p>
          <a:p>
            <a:endParaRPr lang="pt-BR" sz="1400" dirty="0"/>
          </a:p>
          <a:p>
            <a:r>
              <a:rPr lang="pt-BR" sz="1400" dirty="0"/>
              <a:t>A aprovação italiana, começou a ser considerada como um </a:t>
            </a:r>
            <a:r>
              <a:rPr lang="pt-BR" sz="1400" b="1" dirty="0"/>
              <a:t>indicio</a:t>
            </a:r>
            <a:r>
              <a:rPr lang="pt-BR" sz="1400" dirty="0"/>
              <a:t> necessário de boa </a:t>
            </a:r>
            <a:r>
              <a:rPr lang="pt-BR" sz="1400" b="1" dirty="0"/>
              <a:t>qualidade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5719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43757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3600" b="1" dirty="0"/>
              <a:t>A Difusão da Polifonia do Norte</a:t>
            </a:r>
            <a:endParaRPr lang="pt-BR" sz="3600" i="1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87194" y="1509823"/>
            <a:ext cx="6638985" cy="3436878"/>
          </a:xfrm>
        </p:spPr>
        <p:txBody>
          <a:bodyPr/>
          <a:lstStyle/>
          <a:p>
            <a:r>
              <a:rPr lang="pt-BR" sz="1400" dirty="0"/>
              <a:t>A prosperidade de algumas cidades italianas – Florença, Milão e Veneza em particular, criou uma </a:t>
            </a:r>
            <a:r>
              <a:rPr lang="pt-BR" sz="1400" b="1" dirty="0"/>
              <a:t>demanda de música</a:t>
            </a:r>
            <a:r>
              <a:rPr lang="pt-BR" sz="1400" dirty="0"/>
              <a:t>, do tipo que as cidades do Norte haviam inventado para satisfazer as exigências </a:t>
            </a:r>
            <a:r>
              <a:rPr lang="pt-BR" sz="1400" dirty="0" smtClean="0"/>
              <a:t>semelhantes</a:t>
            </a:r>
          </a:p>
          <a:p>
            <a:endParaRPr lang="pt-BR" sz="1400" dirty="0"/>
          </a:p>
          <a:p>
            <a:r>
              <a:rPr lang="pt-BR" sz="1400" dirty="0"/>
              <a:t>O simples fato que os nortista poderiam </a:t>
            </a:r>
            <a:r>
              <a:rPr lang="pt-BR" sz="1400" b="1" dirty="0"/>
              <a:t>elaborar uma música polifônica e lê-la</a:t>
            </a:r>
            <a:r>
              <a:rPr lang="pt-BR" sz="1400" dirty="0"/>
              <a:t>, mesmo se tratando de meninos pequenos, </a:t>
            </a:r>
            <a:r>
              <a:rPr lang="pt-BR" sz="1400" b="1" dirty="0"/>
              <a:t>tornou-os</a:t>
            </a:r>
            <a:r>
              <a:rPr lang="pt-BR" sz="1400" dirty="0"/>
              <a:t> por algum tempo, </a:t>
            </a:r>
            <a:r>
              <a:rPr lang="pt-BR" sz="1400" b="1" dirty="0"/>
              <a:t>membros indispensáveis de qualquer </a:t>
            </a:r>
            <a:r>
              <a:rPr lang="pt-BR" sz="1400" b="1" dirty="0" smtClean="0"/>
              <a:t>conjunto</a:t>
            </a:r>
          </a:p>
          <a:p>
            <a:endParaRPr lang="pt-BR" sz="1400" dirty="0"/>
          </a:p>
          <a:p>
            <a:r>
              <a:rPr lang="pt-BR" sz="1400" dirty="0"/>
              <a:t>A procura era por </a:t>
            </a:r>
            <a:r>
              <a:rPr lang="pt-BR" sz="1400" b="1" dirty="0"/>
              <a:t>cantores</a:t>
            </a:r>
            <a:r>
              <a:rPr lang="pt-BR" sz="1400" dirty="0"/>
              <a:t> e não de </a:t>
            </a:r>
            <a:r>
              <a:rPr lang="pt-BR" sz="1400" b="1" dirty="0"/>
              <a:t>instrumentistas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9017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7" y="669"/>
            <a:ext cx="8035675" cy="514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43757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3600" b="1" dirty="0"/>
              <a:t>A Difusão da Polifonia do Norte</a:t>
            </a:r>
            <a:endParaRPr lang="pt-BR" sz="3600" i="1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87194" y="1509823"/>
            <a:ext cx="6638985" cy="3436878"/>
          </a:xfrm>
        </p:spPr>
        <p:txBody>
          <a:bodyPr/>
          <a:lstStyle/>
          <a:p>
            <a:r>
              <a:rPr lang="pt-BR" sz="1400" dirty="0"/>
              <a:t>As escolas corais das cidades do Norte, </a:t>
            </a:r>
            <a:r>
              <a:rPr lang="pt-BR" sz="1400" b="1" dirty="0"/>
              <a:t>ampliadas</a:t>
            </a:r>
            <a:r>
              <a:rPr lang="pt-BR" sz="1400" dirty="0"/>
              <a:t> para satisfazer os gostos musicais, podiam </a:t>
            </a:r>
            <a:r>
              <a:rPr lang="pt-BR" sz="1400" b="1" dirty="0"/>
              <a:t>atender a </a:t>
            </a:r>
            <a:r>
              <a:rPr lang="pt-BR" sz="1400" b="1" dirty="0" smtClean="0"/>
              <a:t>demanda</a:t>
            </a:r>
          </a:p>
          <a:p>
            <a:endParaRPr lang="pt-BR" sz="1400" dirty="0"/>
          </a:p>
          <a:p>
            <a:r>
              <a:rPr lang="pt-BR" sz="1400" dirty="0"/>
              <a:t>Elas produziam mais músicos de boa qualidade do que a música do Norte poderia </a:t>
            </a:r>
            <a:r>
              <a:rPr lang="pt-BR" sz="1400" b="1" dirty="0" smtClean="0"/>
              <a:t>absorver</a:t>
            </a:r>
          </a:p>
          <a:p>
            <a:endParaRPr lang="pt-BR" sz="1400" dirty="0"/>
          </a:p>
          <a:p>
            <a:r>
              <a:rPr lang="pt-BR" sz="1400" dirty="0"/>
              <a:t>A influência </a:t>
            </a:r>
            <a:r>
              <a:rPr lang="pt-BR" sz="1400" b="1" dirty="0"/>
              <a:t>não foi unilateral</a:t>
            </a:r>
            <a:r>
              <a:rPr lang="pt-BR" sz="1400" dirty="0"/>
              <a:t>, pois a Itália exercia também um </a:t>
            </a:r>
            <a:r>
              <a:rPr lang="pt-BR" sz="1400" b="1" dirty="0"/>
              <a:t>efeito</a:t>
            </a:r>
            <a:r>
              <a:rPr lang="pt-BR" sz="1400" dirty="0"/>
              <a:t> sobre os </a:t>
            </a:r>
            <a:r>
              <a:rPr lang="pt-BR" sz="1400" b="1" dirty="0"/>
              <a:t>imigrantes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44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Referências </a:t>
            </a:r>
            <a:endParaRPr dirty="0"/>
          </a:p>
        </p:txBody>
      </p:sp>
      <p:sp>
        <p:nvSpPr>
          <p:cNvPr id="268" name="Google Shape;268;p35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3092521" y="1762862"/>
            <a:ext cx="4952144" cy="2295430"/>
          </a:xfrm>
        </p:spPr>
        <p:txBody>
          <a:bodyPr/>
          <a:lstStyle/>
          <a:p>
            <a:r>
              <a:rPr lang="pt-BR" dirty="0" smtClean="0"/>
              <a:t>Livro: História Social da Música – Da idade Média a Beethoven – Henry </a:t>
            </a:r>
            <a:r>
              <a:rPr lang="pt-BR" dirty="0" err="1" smtClean="0"/>
              <a:t>Raynor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0" y="1559103"/>
            <a:ext cx="17145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3192300" y="1235038"/>
            <a:ext cx="2759400" cy="1117800"/>
          </a:xfrm>
          <a:prstGeom prst="ellipse">
            <a:avLst/>
          </a:prstGeom>
          <a:noFill/>
          <a:ln w="9525" cap="flat" cmpd="sng">
            <a:solidFill>
              <a:srgbClr val="92694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ctrTitle" idx="4294967295"/>
          </p:nvPr>
        </p:nvSpPr>
        <p:spPr>
          <a:xfrm>
            <a:off x="1350600" y="2726350"/>
            <a:ext cx="6442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b="1" dirty="0"/>
              <a:t>Obrigado!</a:t>
            </a:r>
            <a:endParaRPr sz="2800" dirty="0"/>
          </a:p>
        </p:txBody>
      </p:sp>
      <p:sp>
        <p:nvSpPr>
          <p:cNvPr id="95" name="Google Shape;95;p17"/>
          <p:cNvSpPr/>
          <p:nvPr/>
        </p:nvSpPr>
        <p:spPr>
          <a:xfrm>
            <a:off x="3990032" y="763874"/>
            <a:ext cx="307307" cy="2986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3122350" y="1062500"/>
            <a:ext cx="567551" cy="556361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5400650" y="1692801"/>
            <a:ext cx="738425" cy="727300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4128816" y="1347403"/>
            <a:ext cx="886368" cy="893062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3083581" y="2279249"/>
            <a:ext cx="307307" cy="2986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6039607" y="1191362"/>
            <a:ext cx="307307" cy="2986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895629" y="31128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 smtClean="0"/>
              <a:t>Contexto histórico</a:t>
            </a:r>
            <a:endParaRPr sz="3600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6506" y="1014823"/>
            <a:ext cx="6055392" cy="4012231"/>
          </a:xfrm>
        </p:spPr>
        <p:txBody>
          <a:bodyPr/>
          <a:lstStyle/>
          <a:p>
            <a:endParaRPr lang="pt-BR" dirty="0"/>
          </a:p>
          <a:p>
            <a:r>
              <a:rPr lang="pt-BR" sz="1400" dirty="0"/>
              <a:t>Contexto : O Cisma do Ocidente (</a:t>
            </a:r>
            <a:r>
              <a:rPr lang="pt-BR" sz="1400" dirty="0" err="1"/>
              <a:t>Avignon</a:t>
            </a:r>
            <a:r>
              <a:rPr lang="pt-BR" sz="1400" dirty="0"/>
              <a:t>) de 1378 a 1418.</a:t>
            </a:r>
          </a:p>
          <a:p>
            <a:endParaRPr lang="pt-BR" sz="1400" dirty="0"/>
          </a:p>
          <a:p>
            <a:r>
              <a:rPr lang="pt-BR" sz="1400" b="1" dirty="0"/>
              <a:t>1309</a:t>
            </a:r>
            <a:r>
              <a:rPr lang="pt-BR" sz="1400" dirty="0"/>
              <a:t> – A França é regida pelo </a:t>
            </a:r>
            <a:r>
              <a:rPr lang="pt-BR" sz="1400" b="1" dirty="0"/>
              <a:t>Rei Felipe IV (Felipe o Belo) </a:t>
            </a:r>
            <a:r>
              <a:rPr lang="pt-BR" sz="1400" dirty="0" smtClean="0">
                <a:sym typeface="Wingdings" panose="05000000000000000000" pitchFamily="2" charset="2"/>
              </a:rPr>
              <a:t></a:t>
            </a:r>
            <a:r>
              <a:rPr lang="pt-BR" sz="1400" dirty="0" smtClean="0"/>
              <a:t> </a:t>
            </a:r>
            <a:r>
              <a:rPr lang="pt-BR" sz="1400" dirty="0"/>
              <a:t>O País enfrenta graves crises financeiras devido a guerras que a França se envolveu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/>
              <a:t>Medida para </a:t>
            </a:r>
            <a:r>
              <a:rPr lang="pt-BR" sz="1400" b="1" dirty="0"/>
              <a:t>conter a crise </a:t>
            </a:r>
            <a:r>
              <a:rPr lang="pt-BR" sz="1400" dirty="0"/>
              <a:t>- Cobrar </a:t>
            </a:r>
            <a:r>
              <a:rPr lang="pt-BR" sz="1400" b="1" dirty="0"/>
              <a:t>mais taxas </a:t>
            </a:r>
            <a:r>
              <a:rPr lang="pt-BR" sz="1400" dirty="0"/>
              <a:t>da Igreja </a:t>
            </a:r>
            <a:r>
              <a:rPr lang="pt-BR" sz="1400" dirty="0" smtClean="0">
                <a:sym typeface="Wingdings" panose="05000000000000000000" pitchFamily="2" charset="2"/>
              </a:rPr>
              <a:t></a:t>
            </a:r>
            <a:r>
              <a:rPr lang="pt-BR" sz="1400" dirty="0" smtClean="0"/>
              <a:t> </a:t>
            </a:r>
            <a:r>
              <a:rPr lang="pt-BR" sz="1400" dirty="0"/>
              <a:t>Como resposta, a Igreja diminui o apoio politico ao Rei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/>
              <a:t>Felipe o Belo ordena a </a:t>
            </a:r>
            <a:r>
              <a:rPr lang="pt-BR" sz="1400" b="1" dirty="0"/>
              <a:t>transferência da cede da Igreja Católica</a:t>
            </a:r>
            <a:r>
              <a:rPr lang="pt-BR" sz="1400" dirty="0"/>
              <a:t>, de Roma para </a:t>
            </a:r>
            <a:r>
              <a:rPr lang="pt-BR" sz="1400" dirty="0" err="1" smtClean="0"/>
              <a:t>Avignon</a:t>
            </a:r>
            <a:endParaRPr lang="pt-BR" sz="1400" dirty="0" smtClean="0"/>
          </a:p>
          <a:p>
            <a:endParaRPr lang="pt-BR" sz="1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45" y="1620999"/>
            <a:ext cx="1849347" cy="194551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780945" y="3567891"/>
            <a:ext cx="1889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Rei Felipe IV (o Belo)</a:t>
            </a:r>
            <a:endParaRPr lang="pt-BR" dirty="0"/>
          </a:p>
        </p:txBody>
      </p:sp>
      <p:sp>
        <p:nvSpPr>
          <p:cNvPr id="7" name="Google Shape;211;p28"/>
          <p:cNvSpPr/>
          <p:nvPr/>
        </p:nvSpPr>
        <p:spPr>
          <a:xfrm>
            <a:off x="4370729" y="1125216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4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/>
          <p:nvPr/>
        </p:nvSpPr>
        <p:spPr>
          <a:xfrm>
            <a:off x="0" y="28979"/>
            <a:ext cx="9144000" cy="5015632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403228">
              <a:alpha val="21150"/>
            </a:srgbClr>
          </a:solidFill>
          <a:ln w="9525" cap="flat" cmpd="sng">
            <a:solidFill>
              <a:srgbClr val="9269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4294967295"/>
          </p:nvPr>
        </p:nvSpPr>
        <p:spPr>
          <a:xfrm>
            <a:off x="1887900" y="2600729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Mudança de Roma para Avignon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6" name="Google Shape;156;p24"/>
          <p:cNvSpPr/>
          <p:nvPr/>
        </p:nvSpPr>
        <p:spPr>
          <a:xfrm rot="2700000">
            <a:off x="4320644" y="1344683"/>
            <a:ext cx="95210" cy="104476"/>
          </a:xfrm>
          <a:prstGeom prst="plaque">
            <a:avLst>
              <a:gd name="adj" fmla="val 40749"/>
            </a:avLst>
          </a:prstGeom>
          <a:noFill/>
          <a:ln w="28575" cap="flat" cmpd="sng">
            <a:solidFill>
              <a:srgbClr val="1D1D1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4"/>
          <p:cNvSpPr/>
          <p:nvPr/>
        </p:nvSpPr>
        <p:spPr>
          <a:xfrm rot="2700000">
            <a:off x="4094924" y="1228874"/>
            <a:ext cx="107466" cy="107466"/>
          </a:xfrm>
          <a:prstGeom prst="plaque">
            <a:avLst>
              <a:gd name="adj" fmla="val 40749"/>
            </a:avLst>
          </a:prstGeom>
          <a:noFill/>
          <a:ln w="28575" cap="flat" cmpd="sng">
            <a:solidFill>
              <a:srgbClr val="1D1D1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eta em curva para a direita 1"/>
          <p:cNvSpPr/>
          <p:nvPr/>
        </p:nvSpPr>
        <p:spPr>
          <a:xfrm rot="7284749">
            <a:off x="4169262" y="794191"/>
            <a:ext cx="376135" cy="517562"/>
          </a:xfrm>
          <a:prstGeom prst="curvedRightArrow">
            <a:avLst>
              <a:gd name="adj1" fmla="val 26028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49205" y="719924"/>
            <a:ext cx="250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Vai de Roma na Itália para </a:t>
            </a:r>
            <a:r>
              <a:rPr lang="pt-BR" dirty="0" err="1" smtClean="0"/>
              <a:t>Avignon</a:t>
            </a:r>
            <a:r>
              <a:rPr lang="pt-BR" dirty="0" smtClean="0"/>
              <a:t> na França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887899" y="285646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 smtClean="0"/>
              <a:t>Contexto histórico</a:t>
            </a:r>
            <a:endParaRPr sz="3600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2507" y="1407081"/>
            <a:ext cx="6638985" cy="3436878"/>
          </a:xfrm>
        </p:spPr>
        <p:txBody>
          <a:bodyPr/>
          <a:lstStyle/>
          <a:p>
            <a:r>
              <a:rPr lang="pt-BR" sz="1400" dirty="0"/>
              <a:t>O Papa fica preso no chamado </a:t>
            </a:r>
            <a:r>
              <a:rPr lang="pt-BR" sz="1400" b="1" dirty="0"/>
              <a:t>“Cativeiro Babilônico” </a:t>
            </a:r>
            <a:r>
              <a:rPr lang="pt-BR" sz="1400" dirty="0"/>
              <a:t>de 1309 a 1377 em </a:t>
            </a:r>
            <a:r>
              <a:rPr lang="pt-BR" sz="1400" dirty="0" err="1"/>
              <a:t>Avignon</a:t>
            </a:r>
            <a:endParaRPr lang="pt-BR" sz="1400" dirty="0"/>
          </a:p>
          <a:p>
            <a:endParaRPr lang="pt-BR" dirty="0"/>
          </a:p>
          <a:p>
            <a:r>
              <a:rPr lang="pt-BR" sz="1400" dirty="0"/>
              <a:t>Com o passar dos anos e a mudança do contexto politico, O Papa percebe que o conflito com a França já não era mais o mesmo, e que seria possível </a:t>
            </a:r>
            <a:r>
              <a:rPr lang="pt-BR" sz="1400" b="1" dirty="0"/>
              <a:t>Retornar a </a:t>
            </a:r>
            <a:r>
              <a:rPr lang="pt-BR" sz="1400" b="1" dirty="0" smtClean="0"/>
              <a:t>Roma</a:t>
            </a:r>
          </a:p>
          <a:p>
            <a:endParaRPr lang="pt-BR" sz="1400" dirty="0"/>
          </a:p>
          <a:p>
            <a:r>
              <a:rPr lang="pt-BR" sz="1400" dirty="0"/>
              <a:t>Ao retornar a Roma o </a:t>
            </a:r>
            <a:r>
              <a:rPr lang="pt-BR" sz="1400" b="1" dirty="0"/>
              <a:t>Papa morre</a:t>
            </a:r>
            <a:r>
              <a:rPr lang="pt-BR" sz="1400" dirty="0"/>
              <a:t>, sendo convocado o Concilio de Cardeais para a </a:t>
            </a:r>
            <a:r>
              <a:rPr lang="pt-BR" sz="1400" b="1" dirty="0"/>
              <a:t>escolha do novo </a:t>
            </a:r>
            <a:r>
              <a:rPr lang="pt-BR" sz="1400" b="1" dirty="0" smtClean="0"/>
              <a:t>Papa</a:t>
            </a:r>
          </a:p>
          <a:p>
            <a:endParaRPr lang="pt-BR" sz="1400" dirty="0"/>
          </a:p>
          <a:p>
            <a:r>
              <a:rPr lang="pt-BR" sz="1400" dirty="0"/>
              <a:t>Papel do Papa – Chefe de Estado e Chefe Religioso </a:t>
            </a:r>
            <a:r>
              <a:rPr lang="pt-BR" sz="1400" dirty="0" smtClean="0">
                <a:sym typeface="Wingdings" panose="05000000000000000000" pitchFamily="2" charset="2"/>
              </a:rPr>
              <a:t></a:t>
            </a:r>
            <a:r>
              <a:rPr lang="pt-BR" sz="1400" dirty="0" smtClean="0"/>
              <a:t> </a:t>
            </a:r>
            <a:r>
              <a:rPr lang="pt-BR" sz="1400" dirty="0"/>
              <a:t>Orienta seus súditos e toma decisões </a:t>
            </a:r>
            <a:r>
              <a:rPr lang="pt-BR" sz="1400" dirty="0" smtClean="0"/>
              <a:t>politicas</a:t>
            </a:r>
          </a:p>
          <a:p>
            <a:endParaRPr lang="pt-BR" sz="1400" dirty="0"/>
          </a:p>
          <a:p>
            <a:endParaRPr lang="pt-BR" dirty="0"/>
          </a:p>
        </p:txBody>
      </p:sp>
      <p:sp>
        <p:nvSpPr>
          <p:cNvPr id="5" name="Google Shape;287;p37"/>
          <p:cNvSpPr/>
          <p:nvPr/>
        </p:nvSpPr>
        <p:spPr>
          <a:xfrm>
            <a:off x="4431520" y="1013888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6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887900" y="401184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 smtClean="0"/>
              <a:t>Contexto histórico</a:t>
            </a:r>
            <a:endParaRPr sz="3600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225092" y="1258584"/>
            <a:ext cx="6638985" cy="3436878"/>
          </a:xfrm>
        </p:spPr>
        <p:txBody>
          <a:bodyPr/>
          <a:lstStyle/>
          <a:p>
            <a:r>
              <a:rPr lang="pt-BR" sz="1400" dirty="0"/>
              <a:t>Durante o Concílio, os Cardeais percebem que seria melhor se o </a:t>
            </a:r>
            <a:r>
              <a:rPr lang="pt-BR" sz="1400" b="1" dirty="0"/>
              <a:t>novo Papa </a:t>
            </a:r>
            <a:r>
              <a:rPr lang="pt-BR" sz="1400" dirty="0"/>
              <a:t>fosse </a:t>
            </a:r>
            <a:r>
              <a:rPr lang="pt-BR" sz="1400" b="1" dirty="0"/>
              <a:t>italiano</a:t>
            </a:r>
            <a:r>
              <a:rPr lang="pt-BR" sz="1400" dirty="0"/>
              <a:t>, pois assim seria possível </a:t>
            </a:r>
            <a:r>
              <a:rPr lang="pt-BR" sz="1400" b="1" dirty="0"/>
              <a:t>garantir que o Papa ficasse em </a:t>
            </a:r>
            <a:r>
              <a:rPr lang="pt-BR" sz="1400" b="1" dirty="0" smtClean="0"/>
              <a:t>Roma</a:t>
            </a:r>
          </a:p>
          <a:p>
            <a:endParaRPr lang="pt-BR" sz="1400" dirty="0"/>
          </a:p>
          <a:p>
            <a:r>
              <a:rPr lang="pt-BR" sz="1400" dirty="0"/>
              <a:t>Novo Papa - </a:t>
            </a:r>
            <a:r>
              <a:rPr lang="pt-BR" sz="1400" b="1" dirty="0"/>
              <a:t>Urbano VI </a:t>
            </a:r>
            <a:r>
              <a:rPr lang="pt-BR" sz="1400" dirty="0"/>
              <a:t>(que governou de 1378-1389) ele era muito </a:t>
            </a:r>
            <a:r>
              <a:rPr lang="pt-BR" sz="1400" b="1" dirty="0"/>
              <a:t>rígido e </a:t>
            </a:r>
            <a:r>
              <a:rPr lang="pt-BR" sz="1400" b="1" dirty="0" smtClean="0"/>
              <a:t>conservador </a:t>
            </a:r>
            <a:r>
              <a:rPr lang="pt-BR" sz="1400" dirty="0" smtClean="0">
                <a:sym typeface="Wingdings" panose="05000000000000000000" pitchFamily="2" charset="2"/>
              </a:rPr>
              <a:t></a:t>
            </a:r>
            <a:r>
              <a:rPr lang="pt-BR" sz="1400" dirty="0" smtClean="0"/>
              <a:t> </a:t>
            </a:r>
            <a:r>
              <a:rPr lang="pt-BR" sz="1400" dirty="0"/>
              <a:t>Toma atitudes que outros membros da igreja não </a:t>
            </a:r>
            <a:r>
              <a:rPr lang="pt-BR" sz="1400" dirty="0" smtClean="0"/>
              <a:t>concordam</a:t>
            </a:r>
          </a:p>
          <a:p>
            <a:endParaRPr lang="pt-BR" sz="1400" dirty="0"/>
          </a:p>
          <a:p>
            <a:r>
              <a:rPr lang="pt-BR" sz="1400" dirty="0"/>
              <a:t>Novo Concílio – Descontentes com o governo de Urbano VI, um grupo de Cardeais se reúnem para </a:t>
            </a:r>
            <a:r>
              <a:rPr lang="pt-BR" sz="1400" b="1" dirty="0"/>
              <a:t>escolher um novo Papa</a:t>
            </a:r>
            <a:r>
              <a:rPr lang="pt-BR" sz="1400" dirty="0"/>
              <a:t> - </a:t>
            </a:r>
            <a:r>
              <a:rPr lang="pt-BR" sz="1400" b="1" dirty="0"/>
              <a:t>Clemente VII </a:t>
            </a:r>
            <a:r>
              <a:rPr lang="pt-BR" sz="1400" dirty="0"/>
              <a:t>(que governou de 1378-1394</a:t>
            </a:r>
            <a:r>
              <a:rPr lang="pt-BR" sz="1400" dirty="0" smtClean="0"/>
              <a:t>)</a:t>
            </a:r>
          </a:p>
          <a:p>
            <a:endParaRPr lang="pt-BR" sz="1400" dirty="0"/>
          </a:p>
          <a:p>
            <a:r>
              <a:rPr lang="pt-BR" sz="1400" dirty="0"/>
              <a:t>Clemente VII (antipapa) – </a:t>
            </a:r>
            <a:r>
              <a:rPr lang="pt-BR" sz="1400" b="1" dirty="0"/>
              <a:t>Retorna para </a:t>
            </a:r>
            <a:r>
              <a:rPr lang="pt-BR" sz="1400" b="1" dirty="0" err="1"/>
              <a:t>Avignon</a:t>
            </a:r>
            <a:r>
              <a:rPr lang="pt-BR" sz="1400" b="1" dirty="0"/>
              <a:t> </a:t>
            </a:r>
            <a:r>
              <a:rPr lang="pt-BR" sz="1400" dirty="0"/>
              <a:t>reestabelecendo a cede da Igreja no </a:t>
            </a:r>
            <a:r>
              <a:rPr lang="pt-BR" sz="1400" dirty="0" smtClean="0"/>
              <a:t>local</a:t>
            </a:r>
            <a:endParaRPr lang="pt-BR" sz="1400" dirty="0"/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72" y="1428389"/>
            <a:ext cx="1632413" cy="238332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955604" y="3811712"/>
            <a:ext cx="172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Papa Clemente VII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57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 smtClean="0"/>
              <a:t>Contexto histórico</a:t>
            </a:r>
            <a:endParaRPr sz="3600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2507" y="1673231"/>
            <a:ext cx="6638985" cy="3436878"/>
          </a:xfrm>
        </p:spPr>
        <p:txBody>
          <a:bodyPr/>
          <a:lstStyle/>
          <a:p>
            <a:r>
              <a:rPr lang="pt-BR" sz="1400" b="1" dirty="0"/>
              <a:t>Problema </a:t>
            </a:r>
            <a:r>
              <a:rPr lang="pt-BR" sz="1400" dirty="0"/>
              <a:t>– Surge um Cisma dentro da Igreja Católica, pois não é possível a existência </a:t>
            </a:r>
            <a:r>
              <a:rPr lang="pt-BR" sz="1400" dirty="0" smtClean="0"/>
              <a:t>de dois Papas</a:t>
            </a:r>
          </a:p>
          <a:p>
            <a:endParaRPr lang="pt-BR" sz="1400" dirty="0"/>
          </a:p>
          <a:p>
            <a:r>
              <a:rPr lang="pt-BR" sz="1400" dirty="0"/>
              <a:t>Um Papa </a:t>
            </a:r>
            <a:r>
              <a:rPr lang="pt-BR" sz="1400" b="1" dirty="0"/>
              <a:t>excomunga</a:t>
            </a:r>
            <a:r>
              <a:rPr lang="pt-BR" sz="1400" dirty="0"/>
              <a:t> o outro se declarando o </a:t>
            </a:r>
            <a:r>
              <a:rPr lang="pt-BR" sz="1400" b="1" dirty="0"/>
              <a:t>verdadeiro papa </a:t>
            </a:r>
            <a:r>
              <a:rPr lang="pt-BR" sz="1400" dirty="0"/>
              <a:t>da Igreja Cristã (e vice-versa</a:t>
            </a:r>
            <a:r>
              <a:rPr lang="pt-BR" sz="1400" dirty="0" smtClean="0"/>
              <a:t>)</a:t>
            </a:r>
          </a:p>
          <a:p>
            <a:endParaRPr lang="pt-BR" sz="1400" dirty="0"/>
          </a:p>
          <a:p>
            <a:r>
              <a:rPr lang="pt-BR" sz="1400" dirty="0"/>
              <a:t>Os Papas precisavam do </a:t>
            </a:r>
            <a:r>
              <a:rPr lang="pt-BR" sz="1400" b="1" dirty="0"/>
              <a:t>apoio dos Reis </a:t>
            </a:r>
            <a:r>
              <a:rPr lang="pt-BR" sz="1400" dirty="0"/>
              <a:t>para </a:t>
            </a:r>
            <a:r>
              <a:rPr lang="pt-BR" sz="1400" b="1" dirty="0"/>
              <a:t>validar </a:t>
            </a:r>
            <a:r>
              <a:rPr lang="pt-BR" sz="1400" dirty="0"/>
              <a:t>sua </a:t>
            </a:r>
            <a:r>
              <a:rPr lang="pt-BR" sz="1400" dirty="0" smtClean="0"/>
              <a:t>soberania</a:t>
            </a:r>
          </a:p>
          <a:p>
            <a:endParaRPr lang="pt-BR" sz="1400" dirty="0"/>
          </a:p>
          <a:p>
            <a:r>
              <a:rPr lang="pt-BR" sz="1400" dirty="0"/>
              <a:t>A disputa Papal se tornou uma </a:t>
            </a:r>
            <a:r>
              <a:rPr lang="pt-BR" sz="1400" b="1" dirty="0"/>
              <a:t>disputa politica </a:t>
            </a:r>
            <a:r>
              <a:rPr lang="pt-BR" sz="1400" dirty="0"/>
              <a:t>entre os países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25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887900" y="331833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 smtClean="0"/>
              <a:t>Contexto histórico</a:t>
            </a:r>
            <a:endParaRPr sz="3600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94269" y="1632135"/>
            <a:ext cx="6638985" cy="3436878"/>
          </a:xfrm>
        </p:spPr>
        <p:txBody>
          <a:bodyPr/>
          <a:lstStyle/>
          <a:p>
            <a:r>
              <a:rPr lang="pt-BR" sz="1400" dirty="0"/>
              <a:t>Em meio a essa disputa, </a:t>
            </a:r>
            <a:r>
              <a:rPr lang="pt-BR" sz="1400" b="1" dirty="0"/>
              <a:t>surge um novo Papa em Pisa</a:t>
            </a:r>
            <a:r>
              <a:rPr lang="pt-BR" sz="1400" dirty="0"/>
              <a:t> </a:t>
            </a:r>
            <a:r>
              <a:rPr lang="pt-BR" sz="1400" dirty="0" smtClean="0">
                <a:sym typeface="Wingdings" panose="05000000000000000000" pitchFamily="2" charset="2"/>
              </a:rPr>
              <a:t></a:t>
            </a:r>
            <a:r>
              <a:rPr lang="pt-BR" sz="1400" dirty="0" smtClean="0"/>
              <a:t> </a:t>
            </a:r>
            <a:r>
              <a:rPr lang="pt-BR" sz="1400" b="1" dirty="0"/>
              <a:t>Alexandre V</a:t>
            </a:r>
            <a:r>
              <a:rPr lang="pt-BR" sz="1400" dirty="0"/>
              <a:t>: (que governou de 14O9-141O</a:t>
            </a:r>
            <a:r>
              <a:rPr lang="pt-BR" sz="1400" dirty="0" smtClean="0"/>
              <a:t>)</a:t>
            </a:r>
          </a:p>
          <a:p>
            <a:endParaRPr lang="pt-BR" sz="1400" dirty="0"/>
          </a:p>
          <a:p>
            <a:r>
              <a:rPr lang="pt-BR" sz="1400" dirty="0"/>
              <a:t>Percebendo que o </a:t>
            </a:r>
            <a:r>
              <a:rPr lang="pt-BR" sz="1400" b="1" dirty="0"/>
              <a:t>cargo</a:t>
            </a:r>
            <a:r>
              <a:rPr lang="pt-BR" sz="1400" dirty="0"/>
              <a:t> de maior autoridade da Igreja estava </a:t>
            </a:r>
            <a:r>
              <a:rPr lang="pt-BR" sz="1400" b="1" dirty="0"/>
              <a:t>ameaçado</a:t>
            </a:r>
            <a:r>
              <a:rPr lang="pt-BR" sz="1400" dirty="0"/>
              <a:t>, o Concílio de Cardeais se reúne entre 1414-1417 e decidem </a:t>
            </a:r>
            <a:r>
              <a:rPr lang="pt-BR" sz="1400" b="1" dirty="0"/>
              <a:t>depor os Papas de </a:t>
            </a:r>
            <a:r>
              <a:rPr lang="pt-BR" sz="1400" b="1" dirty="0" err="1"/>
              <a:t>Avignon</a:t>
            </a:r>
            <a:r>
              <a:rPr lang="pt-BR" sz="1400" b="1" dirty="0"/>
              <a:t> e Pisa</a:t>
            </a:r>
            <a:r>
              <a:rPr lang="pt-BR" sz="1400" dirty="0"/>
              <a:t>, obrigando o Papa de Roma a </a:t>
            </a:r>
            <a:r>
              <a:rPr lang="pt-BR" sz="1400" b="1" dirty="0"/>
              <a:t>abdicar</a:t>
            </a:r>
            <a:r>
              <a:rPr lang="pt-BR" sz="1400" dirty="0"/>
              <a:t> para que seja escolhido um novo </a:t>
            </a:r>
            <a:r>
              <a:rPr lang="pt-BR" sz="1400" dirty="0" smtClean="0"/>
              <a:t>Papa</a:t>
            </a:r>
          </a:p>
          <a:p>
            <a:endParaRPr lang="pt-BR" sz="1400" dirty="0"/>
          </a:p>
          <a:p>
            <a:r>
              <a:rPr lang="pt-BR" sz="1400" b="1" dirty="0"/>
              <a:t>Reunificação</a:t>
            </a:r>
            <a:r>
              <a:rPr lang="pt-BR" sz="1400" dirty="0"/>
              <a:t> da Igreja Católica – Através da eleição do </a:t>
            </a:r>
            <a:r>
              <a:rPr lang="pt-BR" sz="1400" b="1" dirty="0"/>
              <a:t>Papa Martinho V.</a:t>
            </a: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54" y="1557647"/>
            <a:ext cx="1774892" cy="219122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883265" y="3748871"/>
            <a:ext cx="172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Papa Martinho 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22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subTitle" idx="4294967295"/>
          </p:nvPr>
        </p:nvSpPr>
        <p:spPr>
          <a:xfrm>
            <a:off x="1043915" y="4070701"/>
            <a:ext cx="7282200" cy="17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pt-BR" sz="3200" b="1" dirty="0"/>
              <a:t>A Difusão da Polifonia do Norte</a:t>
            </a:r>
            <a:endParaRPr sz="3000" i="1"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44" y="287652"/>
            <a:ext cx="6638711" cy="3678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label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1388</Words>
  <Application>Microsoft Office PowerPoint</Application>
  <PresentationFormat>Apresentação na tela (16:9)</PresentationFormat>
  <Paragraphs>147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Wingdings</vt:lpstr>
      <vt:lpstr>Libre Baskerville</vt:lpstr>
      <vt:lpstr>Arial</vt:lpstr>
      <vt:lpstr>Cinzel</vt:lpstr>
      <vt:lpstr>Dolabella template</vt:lpstr>
      <vt:lpstr>A Difusão da Polifonia do Norte</vt:lpstr>
      <vt:lpstr>Apresentação do PowerPoint</vt:lpstr>
      <vt:lpstr>Contexto histórico</vt:lpstr>
      <vt:lpstr>Mudança de Roma para Avignon</vt:lpstr>
      <vt:lpstr>Contexto histórico</vt:lpstr>
      <vt:lpstr>Contexto histórico</vt:lpstr>
      <vt:lpstr>Contexto histórico</vt:lpstr>
      <vt:lpstr>Contexto histórico</vt:lpstr>
      <vt:lpstr>Apresentação do PowerPoint</vt:lpstr>
      <vt:lpstr>A Difusão da Polifonia do Norte</vt:lpstr>
      <vt:lpstr>A Difusão da Polifonia do Norte</vt:lpstr>
      <vt:lpstr>A Difusão da Polifonia do Norte</vt:lpstr>
      <vt:lpstr>A Difusão da Polifonia do Norte</vt:lpstr>
      <vt:lpstr>A Difusão da Polifonia do Norte</vt:lpstr>
      <vt:lpstr>A Difusão da Polifonia do Norte</vt:lpstr>
      <vt:lpstr>A Difusão da Polifonia do Norte</vt:lpstr>
      <vt:lpstr>A Difusão da Polifonia do Norte</vt:lpstr>
      <vt:lpstr>A Difusão da Polifonia do Norte</vt:lpstr>
      <vt:lpstr>A Difusão da Polifonia do Norte</vt:lpstr>
      <vt:lpstr>A Difusão da Polifonia do Norte</vt:lpstr>
      <vt:lpstr>Referências 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Difusão da Polifonia do Norte</dc:title>
  <dc:creator>Ricardo</dc:creator>
  <cp:lastModifiedBy>ricardo nogueira</cp:lastModifiedBy>
  <cp:revision>14</cp:revision>
  <dcterms:modified xsi:type="dcterms:W3CDTF">2019-04-09T16:48:38Z</dcterms:modified>
</cp:coreProperties>
</file>