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34" r:id="rId2"/>
    <p:sldId id="432" r:id="rId3"/>
    <p:sldId id="927" r:id="rId4"/>
    <p:sldId id="933" r:id="rId5"/>
    <p:sldId id="918" r:id="rId6"/>
    <p:sldId id="923" r:id="rId7"/>
    <p:sldId id="919" r:id="rId8"/>
    <p:sldId id="921" r:id="rId9"/>
    <p:sldId id="931" r:id="rId10"/>
    <p:sldId id="433" r:id="rId11"/>
    <p:sldId id="612" r:id="rId12"/>
    <p:sldId id="434" r:id="rId13"/>
    <p:sldId id="627" r:id="rId14"/>
    <p:sldId id="629" r:id="rId15"/>
    <p:sldId id="447" r:id="rId16"/>
    <p:sldId id="449" r:id="rId17"/>
    <p:sldId id="929" r:id="rId18"/>
    <p:sldId id="991" r:id="rId19"/>
    <p:sldId id="992" r:id="rId20"/>
    <p:sldId id="993" r:id="rId21"/>
    <p:sldId id="995" r:id="rId22"/>
    <p:sldId id="996" r:id="rId23"/>
    <p:sldId id="997" r:id="rId24"/>
    <p:sldId id="998" r:id="rId25"/>
    <p:sldId id="1003" r:id="rId26"/>
    <p:sldId id="601" r:id="rId27"/>
    <p:sldId id="602" r:id="rId28"/>
    <p:sldId id="603" r:id="rId29"/>
    <p:sldId id="608" r:id="rId30"/>
    <p:sldId id="788" r:id="rId31"/>
    <p:sldId id="787" r:id="rId32"/>
    <p:sldId id="632" r:id="rId3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F28"/>
    <a:srgbClr val="FA2DF5"/>
    <a:srgbClr val="FFFFFF"/>
    <a:srgbClr val="FFFFAB"/>
    <a:srgbClr val="7DA9D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704" autoAdjust="0"/>
  </p:normalViewPr>
  <p:slideViewPr>
    <p:cSldViewPr>
      <p:cViewPr varScale="1">
        <p:scale>
          <a:sx n="83" d="100"/>
          <a:sy n="83" d="100"/>
        </p:scale>
        <p:origin x="134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3" d="100"/>
        <a:sy n="153" d="100"/>
      </p:scale>
      <p:origin x="0" y="33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24A15-F4C2-F646-A482-0002EDDB6B91}" type="doc">
      <dgm:prSet loTypeId="urn:microsoft.com/office/officeart/2005/8/layout/cycle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E7A6E-DB56-4148-BA9F-7C6BA0AA17CF}">
      <dgm:prSet phldrT="[Texto]"/>
      <dgm:spPr/>
      <dgm:t>
        <a:bodyPr/>
        <a:lstStyle/>
        <a:p>
          <a:r>
            <a:rPr lang="pt-BR" dirty="0" err="1"/>
            <a:t>Identicação</a:t>
          </a:r>
          <a:r>
            <a:rPr lang="pt-BR" dirty="0"/>
            <a:t> das Demandas  Tecnológicas</a:t>
          </a:r>
        </a:p>
      </dgm:t>
    </dgm:pt>
    <dgm:pt modelId="{D5ABCBE2-04BD-D142-BF3C-191A31FC33B3}" type="parTrans" cxnId="{3663A276-024D-AA4B-AC1A-F7D3E3019437}">
      <dgm:prSet/>
      <dgm:spPr/>
      <dgm:t>
        <a:bodyPr/>
        <a:lstStyle/>
        <a:p>
          <a:endParaRPr lang="pt-BR"/>
        </a:p>
      </dgm:t>
    </dgm:pt>
    <dgm:pt modelId="{7291A87F-30E5-0349-A8FB-E7DA7082B6B1}" type="sibTrans" cxnId="{3663A276-024D-AA4B-AC1A-F7D3E3019437}">
      <dgm:prSet/>
      <dgm:spPr/>
      <dgm:t>
        <a:bodyPr/>
        <a:lstStyle/>
        <a:p>
          <a:endParaRPr lang="pt-BR"/>
        </a:p>
      </dgm:t>
    </dgm:pt>
    <dgm:pt modelId="{3CEC60D2-2B66-AC4A-ABB3-99CA3F79FEDD}">
      <dgm:prSet phldrT="[Texto]"/>
      <dgm:spPr/>
      <dgm:t>
        <a:bodyPr/>
        <a:lstStyle/>
        <a:p>
          <a:r>
            <a:rPr lang="pt-BR" dirty="0"/>
            <a:t>Monitoramento Tecnológico</a:t>
          </a:r>
        </a:p>
      </dgm:t>
    </dgm:pt>
    <dgm:pt modelId="{D4A94751-8254-9645-B40D-A6EAB168FC4B}" type="parTrans" cxnId="{9D4CACF3-3A38-604F-BC0A-A7F58F888BBF}">
      <dgm:prSet/>
      <dgm:spPr/>
      <dgm:t>
        <a:bodyPr/>
        <a:lstStyle/>
        <a:p>
          <a:endParaRPr lang="pt-BR"/>
        </a:p>
      </dgm:t>
    </dgm:pt>
    <dgm:pt modelId="{79371C2A-1738-3842-BD9B-1CA046F9A41C}" type="sibTrans" cxnId="{9D4CACF3-3A38-604F-BC0A-A7F58F888BBF}">
      <dgm:prSet/>
      <dgm:spPr/>
      <dgm:t>
        <a:bodyPr/>
        <a:lstStyle/>
        <a:p>
          <a:endParaRPr lang="pt-BR"/>
        </a:p>
      </dgm:t>
    </dgm:pt>
    <dgm:pt modelId="{6FAA8B03-37E7-1848-A671-5612F7174F8E}">
      <dgm:prSet phldrT="[Texto]"/>
      <dgm:spPr/>
      <dgm:t>
        <a:bodyPr/>
        <a:lstStyle/>
        <a:p>
          <a:r>
            <a:rPr lang="pt-BR" dirty="0"/>
            <a:t>Prospecção Tecnológica</a:t>
          </a:r>
        </a:p>
      </dgm:t>
    </dgm:pt>
    <dgm:pt modelId="{72CF03BA-9089-FD43-ACE9-A56CF2830F98}" type="parTrans" cxnId="{4AFCA152-D0D0-AD45-A149-847ACE019D8C}">
      <dgm:prSet/>
      <dgm:spPr/>
      <dgm:t>
        <a:bodyPr/>
        <a:lstStyle/>
        <a:p>
          <a:endParaRPr lang="pt-BR"/>
        </a:p>
      </dgm:t>
    </dgm:pt>
    <dgm:pt modelId="{03C34477-0BBB-114E-A79D-4A9D0D3A12E1}" type="sibTrans" cxnId="{4AFCA152-D0D0-AD45-A149-847ACE019D8C}">
      <dgm:prSet/>
      <dgm:spPr/>
      <dgm:t>
        <a:bodyPr/>
        <a:lstStyle/>
        <a:p>
          <a:endParaRPr lang="pt-BR"/>
        </a:p>
      </dgm:t>
    </dgm:pt>
    <dgm:pt modelId="{5214EF20-DEE4-AF47-93EA-6B8C786E1246}" type="pres">
      <dgm:prSet presAssocID="{F3A24A15-F4C2-F646-A482-0002EDDB6B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43764E-D617-5648-BAB1-7C75DD6AA624}" type="pres">
      <dgm:prSet presAssocID="{DFFE7A6E-DB56-4148-BA9F-7C6BA0AA17CF}" presName="dummy" presStyleCnt="0"/>
      <dgm:spPr/>
    </dgm:pt>
    <dgm:pt modelId="{5FE2EABF-3635-D444-A250-6695D7D00827}" type="pres">
      <dgm:prSet presAssocID="{DFFE7A6E-DB56-4148-BA9F-7C6BA0AA17C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F070D-FB7C-A942-9EC7-DDE62598D2D5}" type="pres">
      <dgm:prSet presAssocID="{7291A87F-30E5-0349-A8FB-E7DA7082B6B1}" presName="sibTrans" presStyleLbl="node1" presStyleIdx="0" presStyleCnt="3"/>
      <dgm:spPr/>
      <dgm:t>
        <a:bodyPr/>
        <a:lstStyle/>
        <a:p>
          <a:endParaRPr lang="pt-BR"/>
        </a:p>
      </dgm:t>
    </dgm:pt>
    <dgm:pt modelId="{D1C41259-3530-B347-B311-3B51DC5618B2}" type="pres">
      <dgm:prSet presAssocID="{3CEC60D2-2B66-AC4A-ABB3-99CA3F79FEDD}" presName="dummy" presStyleCnt="0"/>
      <dgm:spPr/>
    </dgm:pt>
    <dgm:pt modelId="{3BE3C8D3-919D-A04A-B714-5127017505A3}" type="pres">
      <dgm:prSet presAssocID="{3CEC60D2-2B66-AC4A-ABB3-99CA3F79FED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C3883-F9DE-044A-83BC-A42EA6D6453C}" type="pres">
      <dgm:prSet presAssocID="{79371C2A-1738-3842-BD9B-1CA046F9A41C}" presName="sibTrans" presStyleLbl="node1" presStyleIdx="1" presStyleCnt="3"/>
      <dgm:spPr/>
      <dgm:t>
        <a:bodyPr/>
        <a:lstStyle/>
        <a:p>
          <a:endParaRPr lang="pt-BR"/>
        </a:p>
      </dgm:t>
    </dgm:pt>
    <dgm:pt modelId="{B1E5A0D0-08E2-D646-BC80-63596FEBE4FA}" type="pres">
      <dgm:prSet presAssocID="{6FAA8B03-37E7-1848-A671-5612F7174F8E}" presName="dummy" presStyleCnt="0"/>
      <dgm:spPr/>
    </dgm:pt>
    <dgm:pt modelId="{44A3C291-1F50-BE4E-B192-085A38FF66DE}" type="pres">
      <dgm:prSet presAssocID="{6FAA8B03-37E7-1848-A671-5612F7174F8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50212-D7AA-1941-8327-306540D0C072}" type="pres">
      <dgm:prSet presAssocID="{03C34477-0BBB-114E-A79D-4A9D0D3A12E1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9D4CACF3-3A38-604F-BC0A-A7F58F888BBF}" srcId="{F3A24A15-F4C2-F646-A482-0002EDDB6B91}" destId="{3CEC60D2-2B66-AC4A-ABB3-99CA3F79FEDD}" srcOrd="1" destOrd="0" parTransId="{D4A94751-8254-9645-B40D-A6EAB168FC4B}" sibTransId="{79371C2A-1738-3842-BD9B-1CA046F9A41C}"/>
    <dgm:cxn modelId="{C71D1FAC-3365-A64F-A74C-565E824CFE52}" type="presOf" srcId="{7291A87F-30E5-0349-A8FB-E7DA7082B6B1}" destId="{611F070D-FB7C-A942-9EC7-DDE62598D2D5}" srcOrd="0" destOrd="0" presId="urn:microsoft.com/office/officeart/2005/8/layout/cycle1"/>
    <dgm:cxn modelId="{3663A276-024D-AA4B-AC1A-F7D3E3019437}" srcId="{F3A24A15-F4C2-F646-A482-0002EDDB6B91}" destId="{DFFE7A6E-DB56-4148-BA9F-7C6BA0AA17CF}" srcOrd="0" destOrd="0" parTransId="{D5ABCBE2-04BD-D142-BF3C-191A31FC33B3}" sibTransId="{7291A87F-30E5-0349-A8FB-E7DA7082B6B1}"/>
    <dgm:cxn modelId="{A2980F2E-C6B8-5E41-840F-E656C7DB53E0}" type="presOf" srcId="{DFFE7A6E-DB56-4148-BA9F-7C6BA0AA17CF}" destId="{5FE2EABF-3635-D444-A250-6695D7D00827}" srcOrd="0" destOrd="0" presId="urn:microsoft.com/office/officeart/2005/8/layout/cycle1"/>
    <dgm:cxn modelId="{0673CDD2-DCBB-864C-90AA-42FB2922D95F}" type="presOf" srcId="{79371C2A-1738-3842-BD9B-1CA046F9A41C}" destId="{44AC3883-F9DE-044A-83BC-A42EA6D6453C}" srcOrd="0" destOrd="0" presId="urn:microsoft.com/office/officeart/2005/8/layout/cycle1"/>
    <dgm:cxn modelId="{4AFCA152-D0D0-AD45-A149-847ACE019D8C}" srcId="{F3A24A15-F4C2-F646-A482-0002EDDB6B91}" destId="{6FAA8B03-37E7-1848-A671-5612F7174F8E}" srcOrd="2" destOrd="0" parTransId="{72CF03BA-9089-FD43-ACE9-A56CF2830F98}" sibTransId="{03C34477-0BBB-114E-A79D-4A9D0D3A12E1}"/>
    <dgm:cxn modelId="{B3022773-5BCF-1A45-9759-BF6C349BEDE3}" type="presOf" srcId="{6FAA8B03-37E7-1848-A671-5612F7174F8E}" destId="{44A3C291-1F50-BE4E-B192-085A38FF66DE}" srcOrd="0" destOrd="0" presId="urn:microsoft.com/office/officeart/2005/8/layout/cycle1"/>
    <dgm:cxn modelId="{A243D79B-9B5B-9440-8B51-9EED9C39FC91}" type="presOf" srcId="{F3A24A15-F4C2-F646-A482-0002EDDB6B91}" destId="{5214EF20-DEE4-AF47-93EA-6B8C786E1246}" srcOrd="0" destOrd="0" presId="urn:microsoft.com/office/officeart/2005/8/layout/cycle1"/>
    <dgm:cxn modelId="{9682038B-37D4-DC41-AEC6-D706630B5D19}" type="presOf" srcId="{03C34477-0BBB-114E-A79D-4A9D0D3A12E1}" destId="{29750212-D7AA-1941-8327-306540D0C072}" srcOrd="0" destOrd="0" presId="urn:microsoft.com/office/officeart/2005/8/layout/cycle1"/>
    <dgm:cxn modelId="{19DB14E1-5141-2047-827C-A00D0C3BA18B}" type="presOf" srcId="{3CEC60D2-2B66-AC4A-ABB3-99CA3F79FEDD}" destId="{3BE3C8D3-919D-A04A-B714-5127017505A3}" srcOrd="0" destOrd="0" presId="urn:microsoft.com/office/officeart/2005/8/layout/cycle1"/>
    <dgm:cxn modelId="{A067986E-DE48-2F4F-9FC4-8594492E4377}" type="presParOf" srcId="{5214EF20-DEE4-AF47-93EA-6B8C786E1246}" destId="{7E43764E-D617-5648-BAB1-7C75DD6AA624}" srcOrd="0" destOrd="0" presId="urn:microsoft.com/office/officeart/2005/8/layout/cycle1"/>
    <dgm:cxn modelId="{146AAEB4-AA6E-8441-B325-A15E8CDA0272}" type="presParOf" srcId="{5214EF20-DEE4-AF47-93EA-6B8C786E1246}" destId="{5FE2EABF-3635-D444-A250-6695D7D00827}" srcOrd="1" destOrd="0" presId="urn:microsoft.com/office/officeart/2005/8/layout/cycle1"/>
    <dgm:cxn modelId="{5ED10308-4724-CA47-8DC7-E989406A8F83}" type="presParOf" srcId="{5214EF20-DEE4-AF47-93EA-6B8C786E1246}" destId="{611F070D-FB7C-A942-9EC7-DDE62598D2D5}" srcOrd="2" destOrd="0" presId="urn:microsoft.com/office/officeart/2005/8/layout/cycle1"/>
    <dgm:cxn modelId="{DE727B2D-2A5D-4947-9F1A-FF3C6E536FD6}" type="presParOf" srcId="{5214EF20-DEE4-AF47-93EA-6B8C786E1246}" destId="{D1C41259-3530-B347-B311-3B51DC5618B2}" srcOrd="3" destOrd="0" presId="urn:microsoft.com/office/officeart/2005/8/layout/cycle1"/>
    <dgm:cxn modelId="{2755CCDC-3F9F-BB49-A041-7F90B325C6D3}" type="presParOf" srcId="{5214EF20-DEE4-AF47-93EA-6B8C786E1246}" destId="{3BE3C8D3-919D-A04A-B714-5127017505A3}" srcOrd="4" destOrd="0" presId="urn:microsoft.com/office/officeart/2005/8/layout/cycle1"/>
    <dgm:cxn modelId="{CCECB81D-62C7-9A45-A149-6A8C6CADBB62}" type="presParOf" srcId="{5214EF20-DEE4-AF47-93EA-6B8C786E1246}" destId="{44AC3883-F9DE-044A-83BC-A42EA6D6453C}" srcOrd="5" destOrd="0" presId="urn:microsoft.com/office/officeart/2005/8/layout/cycle1"/>
    <dgm:cxn modelId="{9370FF7A-738B-C846-BDB4-BF5BAB337188}" type="presParOf" srcId="{5214EF20-DEE4-AF47-93EA-6B8C786E1246}" destId="{B1E5A0D0-08E2-D646-BC80-63596FEBE4FA}" srcOrd="6" destOrd="0" presId="urn:microsoft.com/office/officeart/2005/8/layout/cycle1"/>
    <dgm:cxn modelId="{EF215056-D0B3-6043-A27B-AEE858BBB990}" type="presParOf" srcId="{5214EF20-DEE4-AF47-93EA-6B8C786E1246}" destId="{44A3C291-1F50-BE4E-B192-085A38FF66DE}" srcOrd="7" destOrd="0" presId="urn:microsoft.com/office/officeart/2005/8/layout/cycle1"/>
    <dgm:cxn modelId="{49A4C8EE-B485-8145-9655-4775CCEC08C1}" type="presParOf" srcId="{5214EF20-DEE4-AF47-93EA-6B8C786E1246}" destId="{29750212-D7AA-1941-8327-306540D0C07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EABF-3635-D444-A250-6695D7D00827}">
      <dsp:nvSpPr>
        <dsp:cNvPr id="0" name=""/>
        <dsp:cNvSpPr/>
      </dsp:nvSpPr>
      <dsp:spPr>
        <a:xfrm>
          <a:off x="4950587" y="383348"/>
          <a:ext cx="1953955" cy="195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/>
            <a:t>Identicação</a:t>
          </a:r>
          <a:r>
            <a:rPr lang="pt-BR" sz="2300" kern="1200" dirty="0"/>
            <a:t> das Demandas  Tecnológicas</a:t>
          </a:r>
        </a:p>
      </dsp:txBody>
      <dsp:txXfrm>
        <a:off x="4950587" y="383348"/>
        <a:ext cx="1953955" cy="1953955"/>
      </dsp:txXfrm>
    </dsp:sp>
    <dsp:sp modelId="{611F070D-FB7C-A942-9EC7-DDE62598D2D5}">
      <dsp:nvSpPr>
        <dsp:cNvPr id="0" name=""/>
        <dsp:cNvSpPr/>
      </dsp:nvSpPr>
      <dsp:spPr>
        <a:xfrm>
          <a:off x="1974427" y="-1084"/>
          <a:ext cx="4620097" cy="4620097"/>
        </a:xfrm>
        <a:prstGeom prst="circularArrow">
          <a:avLst>
            <a:gd name="adj1" fmla="val 8247"/>
            <a:gd name="adj2" fmla="val 575996"/>
            <a:gd name="adj3" fmla="val 2964409"/>
            <a:gd name="adj4" fmla="val 51352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3C8D3-919D-A04A-B714-5127017505A3}">
      <dsp:nvSpPr>
        <dsp:cNvPr id="0" name=""/>
        <dsp:cNvSpPr/>
      </dsp:nvSpPr>
      <dsp:spPr>
        <a:xfrm>
          <a:off x="3307498" y="3229262"/>
          <a:ext cx="1953955" cy="195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Monitoramento Tecnológico</a:t>
          </a:r>
        </a:p>
      </dsp:txBody>
      <dsp:txXfrm>
        <a:off x="3307498" y="3229262"/>
        <a:ext cx="1953955" cy="1953955"/>
      </dsp:txXfrm>
    </dsp:sp>
    <dsp:sp modelId="{44AC3883-F9DE-044A-83BC-A42EA6D6453C}">
      <dsp:nvSpPr>
        <dsp:cNvPr id="0" name=""/>
        <dsp:cNvSpPr/>
      </dsp:nvSpPr>
      <dsp:spPr>
        <a:xfrm>
          <a:off x="1974427" y="-1084"/>
          <a:ext cx="4620097" cy="4620097"/>
        </a:xfrm>
        <a:prstGeom prst="circularArrow">
          <a:avLst>
            <a:gd name="adj1" fmla="val 8247"/>
            <a:gd name="adj2" fmla="val 575996"/>
            <a:gd name="adj3" fmla="val 10172652"/>
            <a:gd name="adj4" fmla="val 7259595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3C291-1F50-BE4E-B192-085A38FF66DE}">
      <dsp:nvSpPr>
        <dsp:cNvPr id="0" name=""/>
        <dsp:cNvSpPr/>
      </dsp:nvSpPr>
      <dsp:spPr>
        <a:xfrm>
          <a:off x="1664409" y="383348"/>
          <a:ext cx="1953955" cy="195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Prospecção Tecnológica</a:t>
          </a:r>
        </a:p>
      </dsp:txBody>
      <dsp:txXfrm>
        <a:off x="1664409" y="383348"/>
        <a:ext cx="1953955" cy="1953955"/>
      </dsp:txXfrm>
    </dsp:sp>
    <dsp:sp modelId="{29750212-D7AA-1941-8327-306540D0C072}">
      <dsp:nvSpPr>
        <dsp:cNvPr id="0" name=""/>
        <dsp:cNvSpPr/>
      </dsp:nvSpPr>
      <dsp:spPr>
        <a:xfrm>
          <a:off x="1974427" y="-1084"/>
          <a:ext cx="4620097" cy="4620097"/>
        </a:xfrm>
        <a:prstGeom prst="circularArrow">
          <a:avLst>
            <a:gd name="adj1" fmla="val 8247"/>
            <a:gd name="adj2" fmla="val 575996"/>
            <a:gd name="adj3" fmla="val 16857238"/>
            <a:gd name="adj4" fmla="val 14966766"/>
            <a:gd name="adj5" fmla="val 962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74D-06A3-457D-AB12-A142F553404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50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pPr rtl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pPr rtl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09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CE5F-929C-4860-ADF7-2D88156AD2D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63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pPr rtl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8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ADMINISTRAÇÃO</a:t>
            </a:r>
            <a:r>
              <a:rPr lang="pt-BR" sz="3200" b="1" baseline="0" dirty="0">
                <a:solidFill>
                  <a:schemeClr val="tx2">
                    <a:lumMod val="75000"/>
                  </a:schemeClr>
                </a:solidFill>
              </a:rPr>
              <a:t> DE P&amp;D NA EMPRESA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184234" y="1844824"/>
            <a:ext cx="5107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P&amp;D</a:t>
            </a:r>
          </a:p>
          <a:p>
            <a:pPr algn="ctr"/>
            <a:r>
              <a:rPr lang="pt-BR" sz="3600" b="1" baseline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EMPRESA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588" y="326341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Prospecção </a:t>
            </a:r>
            <a:r>
              <a:rPr lang="pt-BR" sz="3600" b="1" dirty="0"/>
              <a:t>tecnológica</a:t>
            </a:r>
          </a:p>
        </p:txBody>
      </p:sp>
    </p:spTree>
    <p:extLst>
      <p:ext uri="{BB962C8B-B14F-4D97-AF65-F5344CB8AC3E}">
        <p14:creationId xmlns:p14="http://schemas.microsoft.com/office/powerpoint/2010/main" val="185842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500" dirty="0"/>
              <a:t>Definição:</a:t>
            </a:r>
          </a:p>
          <a:p>
            <a:pPr lvl="1"/>
            <a:r>
              <a:rPr lang="pt-BR" sz="3500" dirty="0"/>
              <a:t> conjuntos de conceitos/técnicas para antecipar comportamento de variáveis socioeconômicas; políticas; culturais; tecnológicas e suas interações.</a:t>
            </a:r>
          </a:p>
          <a:p>
            <a:r>
              <a:rPr lang="pt-BR" sz="3500" dirty="0"/>
              <a:t>Objetivo Operacional (dentro do mercado de tecnologias de centros de P&amp;D):</a:t>
            </a:r>
          </a:p>
          <a:p>
            <a:pPr lvl="1"/>
            <a:r>
              <a:rPr lang="pt-BR" sz="3500" dirty="0"/>
              <a:t>Identificar demandas futuras e potenciais;</a:t>
            </a:r>
          </a:p>
          <a:p>
            <a:pPr lvl="1"/>
            <a:r>
              <a:rPr lang="pt-BR" sz="3500" dirty="0"/>
              <a:t>Antecipar mudanças nos paradigmas de C&amp;T;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/>
          <a:lstStyle/>
          <a:p>
            <a:r>
              <a:rPr lang="pt-BR" dirty="0"/>
              <a:t>Prospecção Tecnológica</a:t>
            </a:r>
          </a:p>
        </p:txBody>
      </p:sp>
    </p:spTree>
    <p:extLst>
      <p:ext uri="{BB962C8B-B14F-4D97-AF65-F5344CB8AC3E}">
        <p14:creationId xmlns:p14="http://schemas.microsoft.com/office/powerpoint/2010/main" val="140620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Prospecção Tecnológica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Finalidade: </a:t>
            </a:r>
          </a:p>
          <a:p>
            <a:pPr lvl="1"/>
            <a:r>
              <a:rPr lang="pt-BR" sz="3200" dirty="0"/>
              <a:t>Melhor </a:t>
            </a:r>
            <a:r>
              <a:rPr lang="pt-BR" sz="3200" b="1" dirty="0">
                <a:solidFill>
                  <a:schemeClr val="tx1"/>
                </a:solidFill>
              </a:rPr>
              <a:t>definir</a:t>
            </a:r>
            <a:r>
              <a:rPr lang="pt-BR" sz="3200" dirty="0"/>
              <a:t> políticas, diretrizes, objetivos e metas P&amp;D, tecnologias chave</a:t>
            </a:r>
          </a:p>
          <a:p>
            <a:pPr lvl="1"/>
            <a:endParaRPr lang="pt-BR" sz="3200" b="1" dirty="0">
              <a:solidFill>
                <a:schemeClr val="tx1"/>
              </a:solidFill>
            </a:endParaRPr>
          </a:p>
          <a:p>
            <a:pPr lvl="1"/>
            <a:r>
              <a:rPr lang="pt-BR" sz="3200" b="1" dirty="0">
                <a:solidFill>
                  <a:schemeClr val="tx1"/>
                </a:solidFill>
              </a:rPr>
              <a:t>Avaliar as consequências </a:t>
            </a:r>
            <a:r>
              <a:rPr lang="pt-BR" sz="3200" dirty="0"/>
              <a:t>futuras das decisões atuais pelo enriquecimento da base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7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Prospecção Tecnológica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Premissas:</a:t>
            </a:r>
          </a:p>
          <a:p>
            <a:pPr lvl="1"/>
            <a:r>
              <a:rPr lang="pt-BR" dirty="0"/>
              <a:t>Compreensão do futuro e </a:t>
            </a:r>
            <a:r>
              <a:rPr lang="pt-BR" b="1" dirty="0">
                <a:solidFill>
                  <a:schemeClr val="tx1"/>
                </a:solidFill>
              </a:rPr>
              <a:t>não previsão </a:t>
            </a:r>
            <a:r>
              <a:rPr lang="pt-BR" dirty="0"/>
              <a:t>(</a:t>
            </a:r>
            <a:r>
              <a:rPr lang="pt-BR" b="1" dirty="0"/>
              <a:t>incerteza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Indícios de descontinuidades de Ciência e Tecnologia- C&amp;T (</a:t>
            </a:r>
            <a:r>
              <a:rPr lang="pt-BR" b="1" dirty="0"/>
              <a:t>rupturas</a:t>
            </a:r>
            <a:r>
              <a:rPr lang="pt-BR" dirty="0"/>
              <a:t>);</a:t>
            </a:r>
          </a:p>
          <a:p>
            <a:pPr lvl="1"/>
            <a:r>
              <a:rPr lang="pt-BR" u="sng" dirty="0"/>
              <a:t>Pluralismo de abordagem;</a:t>
            </a:r>
          </a:p>
          <a:p>
            <a:endParaRPr lang="pt-BR" dirty="0"/>
          </a:p>
          <a:p>
            <a:r>
              <a:rPr lang="pt-BR" dirty="0"/>
              <a:t>Características:</a:t>
            </a:r>
          </a:p>
          <a:p>
            <a:pPr lvl="1"/>
            <a:r>
              <a:rPr lang="pt-BR" b="1" dirty="0"/>
              <a:t>Sistemática</a:t>
            </a:r>
            <a:r>
              <a:rPr lang="pt-BR" dirty="0"/>
              <a:t>: análise de causas e efeitos</a:t>
            </a:r>
          </a:p>
          <a:p>
            <a:pPr lvl="1"/>
            <a:r>
              <a:rPr lang="pt-BR" b="1" dirty="0"/>
              <a:t>Interdisciplina</a:t>
            </a:r>
            <a:r>
              <a:rPr lang="pt-BR" dirty="0"/>
              <a:t>r: </a:t>
            </a:r>
            <a:r>
              <a:rPr lang="pt-BR" dirty="0" smtClean="0"/>
              <a:t>inter-relações </a:t>
            </a:r>
            <a:r>
              <a:rPr lang="pt-BR" dirty="0"/>
              <a:t>entre variáveis política, social, técnica, institucional e biológicas</a:t>
            </a:r>
          </a:p>
          <a:p>
            <a:pPr lvl="1"/>
            <a:r>
              <a:rPr lang="pt-BR" b="1" dirty="0"/>
              <a:t>Orientada para a ação</a:t>
            </a:r>
            <a:r>
              <a:rPr lang="pt-BR" dirty="0"/>
              <a:t>: subsidiar tomada de decisões</a:t>
            </a:r>
          </a:p>
          <a:p>
            <a:pPr lvl="1"/>
            <a:r>
              <a:rPr lang="pt-BR" b="1" dirty="0"/>
              <a:t>Orientada para futuro</a:t>
            </a:r>
            <a:r>
              <a:rPr lang="pt-BR" dirty="0"/>
              <a:t>: evitar </a:t>
            </a:r>
            <a:r>
              <a:rPr lang="pt-BR" dirty="0" smtClean="0"/>
              <a:t>decisões equivocadas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90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Fases da Prospecção Tecnológica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altLang="pt-BR" b="1" dirty="0"/>
          </a:p>
          <a:p>
            <a:r>
              <a:rPr lang="pt-BR" altLang="pt-BR" dirty="0"/>
              <a:t>1) </a:t>
            </a:r>
            <a:r>
              <a:rPr lang="pt-BR" altLang="pt-BR" dirty="0">
                <a:solidFill>
                  <a:srgbClr val="C00000"/>
                </a:solidFill>
              </a:rPr>
              <a:t>Preparatória</a:t>
            </a:r>
            <a:r>
              <a:rPr lang="pt-BR" altLang="pt-BR" dirty="0"/>
              <a:t>: definição de objetivos, escopo, abordagem e metodologia; </a:t>
            </a:r>
          </a:p>
          <a:p>
            <a:r>
              <a:rPr lang="pt-BR" altLang="pt-BR" dirty="0"/>
              <a:t>2) </a:t>
            </a:r>
            <a:r>
              <a:rPr lang="pt-BR" altLang="pt-BR" dirty="0" err="1">
                <a:solidFill>
                  <a:srgbClr val="C00000"/>
                </a:solidFill>
              </a:rPr>
              <a:t>Pré</a:t>
            </a:r>
            <a:r>
              <a:rPr lang="pt-BR" altLang="pt-BR" dirty="0">
                <a:solidFill>
                  <a:srgbClr val="C00000"/>
                </a:solidFill>
              </a:rPr>
              <a:t>-prospectiva</a:t>
            </a:r>
            <a:r>
              <a:rPr lang="pt-BR" altLang="pt-BR" dirty="0"/>
              <a:t>: detalhamento da metodologia e levantamento da fonte de dados; </a:t>
            </a:r>
          </a:p>
          <a:p>
            <a:r>
              <a:rPr lang="pt-BR" altLang="pt-BR" dirty="0"/>
              <a:t>3) </a:t>
            </a:r>
            <a:r>
              <a:rPr lang="pt-BR" altLang="pt-BR" dirty="0">
                <a:solidFill>
                  <a:srgbClr val="C00000"/>
                </a:solidFill>
              </a:rPr>
              <a:t>Prospectiva</a:t>
            </a:r>
            <a:r>
              <a:rPr lang="pt-BR" altLang="pt-BR" dirty="0"/>
              <a:t>: coleta, tratamento e análise dos dados;  </a:t>
            </a:r>
          </a:p>
          <a:p>
            <a:r>
              <a:rPr lang="pt-BR" altLang="pt-BR" dirty="0"/>
              <a:t>4) </a:t>
            </a:r>
            <a:r>
              <a:rPr lang="pt-BR" altLang="pt-BR" dirty="0">
                <a:solidFill>
                  <a:srgbClr val="C00000"/>
                </a:solidFill>
              </a:rPr>
              <a:t>Pós-prospectiva</a:t>
            </a:r>
            <a:r>
              <a:rPr lang="pt-BR" altLang="pt-BR" dirty="0"/>
              <a:t>: comunicação dos resultados, implementação das ações e monitoramento.</a:t>
            </a:r>
            <a:endParaRPr lang="es-ES_tradnl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63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Técnicas de Prospecção de Tecnologia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pPr marL="0" indent="0">
              <a:buNone/>
            </a:pPr>
            <a:r>
              <a:rPr lang="pt-BR" altLang="pt-BR" sz="1400" dirty="0" err="1"/>
              <a:t>Intepea</a:t>
            </a:r>
            <a:r>
              <a:rPr lang="pt-BR" altLang="pt-BR" sz="1400" dirty="0"/>
              <a:t>, </a:t>
            </a:r>
            <a:r>
              <a:rPr lang="pt-BR" altLang="pt-BR" sz="1400" dirty="0" err="1"/>
              <a:t>Bozdagb</a:t>
            </a:r>
            <a:r>
              <a:rPr lang="pt-BR" altLang="pt-BR" sz="1400" dirty="0"/>
              <a:t>, &amp; </a:t>
            </a:r>
            <a:r>
              <a:rPr lang="pt-BR" altLang="pt-BR" sz="1400" dirty="0" err="1"/>
              <a:t>Koc</a:t>
            </a:r>
            <a:r>
              <a:rPr lang="pt-BR" altLang="pt-BR" sz="1400" dirty="0"/>
              <a:t>, 2013</a:t>
            </a:r>
            <a:endParaRPr lang="pt-BR" sz="14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6" y="1700808"/>
            <a:ext cx="92519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5538718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Rotas Tecnológicas                 </a:t>
            </a:r>
            <a:r>
              <a:rPr lang="pt-BR" sz="1400" dirty="0" err="1"/>
              <a:t>Vespargen</a:t>
            </a:r>
            <a:r>
              <a:rPr lang="pt-BR" sz="1400" dirty="0"/>
              <a:t>(2007); Porto et </a:t>
            </a:r>
            <a:r>
              <a:rPr lang="pt-BR" sz="1400" dirty="0" err="1"/>
              <a:t>all</a:t>
            </a:r>
            <a:r>
              <a:rPr lang="pt-BR" sz="1400" dirty="0"/>
              <a:t> (2014): Pereira et </a:t>
            </a:r>
            <a:r>
              <a:rPr lang="pt-BR" sz="1400" dirty="0" err="1"/>
              <a:t>all</a:t>
            </a:r>
            <a:r>
              <a:rPr lang="pt-BR" sz="1400" dirty="0"/>
              <a:t> (2018), De Paulo e Porto (2019) </a:t>
            </a:r>
          </a:p>
        </p:txBody>
      </p:sp>
    </p:spTree>
    <p:extLst>
      <p:ext uri="{BB962C8B-B14F-4D97-AF65-F5344CB8AC3E}">
        <p14:creationId xmlns:p14="http://schemas.microsoft.com/office/powerpoint/2010/main" val="200371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Dimensões de Análise Prospectiva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>
            <a:normAutofit fontScale="92500"/>
          </a:bodyPr>
          <a:lstStyle/>
          <a:p>
            <a:r>
              <a:rPr lang="pt-BR" dirty="0"/>
              <a:t>EXTRAPOLATIVA: onde </a:t>
            </a:r>
            <a:r>
              <a:rPr lang="pt-BR" b="1" dirty="0"/>
              <a:t>chegaremos</a:t>
            </a:r>
            <a:r>
              <a:rPr lang="pt-BR" dirty="0"/>
              <a:t>?</a:t>
            </a:r>
          </a:p>
          <a:p>
            <a:pPr lvl="1"/>
            <a:r>
              <a:rPr lang="pt-BR" dirty="0"/>
              <a:t>O futuro é extrapolação do passado com caráter determinista.</a:t>
            </a:r>
          </a:p>
          <a:p>
            <a:r>
              <a:rPr lang="pt-BR" dirty="0"/>
              <a:t>EXPLORATÓRIA: onde </a:t>
            </a:r>
            <a:r>
              <a:rPr lang="pt-BR" b="1" dirty="0"/>
              <a:t>podemos</a:t>
            </a:r>
            <a:r>
              <a:rPr lang="pt-BR" dirty="0"/>
              <a:t> chegar?</a:t>
            </a:r>
          </a:p>
          <a:p>
            <a:pPr lvl="1"/>
            <a:r>
              <a:rPr lang="pt-BR" dirty="0"/>
              <a:t>O futuro tem possibilidade alternativas de evolução dada pela confluência de forças do presente e do passado.</a:t>
            </a:r>
          </a:p>
          <a:p>
            <a:r>
              <a:rPr lang="pt-BR" dirty="0"/>
              <a:t>NORMATIVA: onde </a:t>
            </a:r>
            <a:r>
              <a:rPr lang="pt-BR" b="1" dirty="0"/>
              <a:t>queremos</a:t>
            </a:r>
            <a:r>
              <a:rPr lang="pt-BR" dirty="0"/>
              <a:t> chegar?</a:t>
            </a:r>
          </a:p>
          <a:p>
            <a:pPr lvl="1"/>
            <a:r>
              <a:rPr lang="pt-BR" dirty="0"/>
              <a:t>O futuro a ser construído depende de julgamento de valor.</a:t>
            </a:r>
          </a:p>
          <a:p>
            <a:r>
              <a:rPr lang="pt-BR" dirty="0"/>
              <a:t>UTILIZAÇÃO:</a:t>
            </a:r>
          </a:p>
          <a:p>
            <a:pPr lvl="1"/>
            <a:r>
              <a:rPr lang="pt-BR" dirty="0"/>
              <a:t>Necessário combinar todas dimensões</a:t>
            </a:r>
          </a:p>
          <a:p>
            <a:pPr lvl="1"/>
            <a:r>
              <a:rPr lang="pt-BR" dirty="0"/>
              <a:t>Ênfase dada depende dos:</a:t>
            </a:r>
          </a:p>
          <a:p>
            <a:pPr lvl="2"/>
            <a:r>
              <a:rPr lang="pt-BR" b="1" dirty="0"/>
              <a:t>Objetivos</a:t>
            </a:r>
            <a:r>
              <a:rPr lang="pt-BR" dirty="0"/>
              <a:t> da análise;</a:t>
            </a:r>
          </a:p>
          <a:p>
            <a:pPr lvl="2"/>
            <a:r>
              <a:rPr lang="pt-BR" dirty="0"/>
              <a:t>Disponibilidade de séries de </a:t>
            </a:r>
            <a:r>
              <a:rPr lang="pt-BR" b="1" dirty="0"/>
              <a:t>dados</a:t>
            </a:r>
            <a:r>
              <a:rPr lang="pt-BR" dirty="0"/>
              <a:t>;</a:t>
            </a:r>
          </a:p>
          <a:p>
            <a:pPr lvl="2"/>
            <a:r>
              <a:rPr lang="pt-BR" b="1" dirty="0"/>
              <a:t>Horizonte</a:t>
            </a:r>
            <a:r>
              <a:rPr lang="pt-BR" dirty="0"/>
              <a:t> da previsão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35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Dimensões de Análise Prospectiva</a:t>
            </a:r>
            <a:endParaRPr lang="pt-B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7920880" cy="518457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EXTRAPOLATIVA:</a:t>
            </a:r>
          </a:p>
          <a:p>
            <a:pPr lvl="1"/>
            <a:r>
              <a:rPr lang="pt-BR" dirty="0"/>
              <a:t>Premissa: </a:t>
            </a:r>
            <a:r>
              <a:rPr lang="pt-BR" b="1" dirty="0"/>
              <a:t>futuro tendencial</a:t>
            </a:r>
          </a:p>
          <a:p>
            <a:pPr lvl="1"/>
            <a:r>
              <a:rPr lang="pt-BR" dirty="0"/>
              <a:t>Período: </a:t>
            </a:r>
            <a:r>
              <a:rPr lang="pt-BR" b="1" dirty="0"/>
              <a:t>curto ou médio prazo</a:t>
            </a:r>
          </a:p>
          <a:p>
            <a:pPr lvl="1"/>
            <a:r>
              <a:rPr lang="pt-BR" dirty="0"/>
              <a:t>Técnicas: (métodos </a:t>
            </a:r>
            <a:r>
              <a:rPr lang="pt-BR" b="1" dirty="0" err="1"/>
              <a:t>extrapolativos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Projeção Simples (Séries Temporais)</a:t>
            </a:r>
          </a:p>
          <a:p>
            <a:pPr lvl="2"/>
            <a:r>
              <a:rPr lang="pt-BR" dirty="0"/>
              <a:t>Analogia Histórica</a:t>
            </a:r>
          </a:p>
          <a:p>
            <a:pPr lvl="2"/>
            <a:r>
              <a:rPr lang="pt-BR" dirty="0"/>
              <a:t>Econometria</a:t>
            </a:r>
          </a:p>
          <a:p>
            <a:pPr lvl="1"/>
            <a:r>
              <a:rPr lang="pt-BR" dirty="0" smtClean="0"/>
              <a:t>Tipo </a:t>
            </a:r>
            <a:r>
              <a:rPr lang="pt-BR" dirty="0"/>
              <a:t>de informação:</a:t>
            </a:r>
          </a:p>
          <a:p>
            <a:pPr lvl="2"/>
            <a:r>
              <a:rPr lang="pt-BR" b="1" dirty="0"/>
              <a:t>Quantitativa</a:t>
            </a:r>
          </a:p>
          <a:p>
            <a:pPr lvl="2"/>
            <a:r>
              <a:rPr lang="pt-BR" dirty="0"/>
              <a:t>Coeficientes técnicos e econômicos entre variáveis</a:t>
            </a:r>
          </a:p>
          <a:p>
            <a:pPr lvl="1"/>
            <a:r>
              <a:rPr lang="pt-BR" dirty="0" smtClean="0"/>
              <a:t>Funções</a:t>
            </a:r>
            <a:r>
              <a:rPr lang="pt-BR" dirty="0"/>
              <a:t>:</a:t>
            </a:r>
          </a:p>
          <a:p>
            <a:pPr lvl="2"/>
            <a:r>
              <a:rPr lang="pt-BR" dirty="0"/>
              <a:t>Identificar problemas futuros</a:t>
            </a:r>
          </a:p>
          <a:p>
            <a:pPr lvl="2"/>
            <a:r>
              <a:rPr lang="pt-BR" dirty="0"/>
              <a:t>Projetar externalidades</a:t>
            </a:r>
          </a:p>
          <a:p>
            <a:pPr lvl="2"/>
            <a:r>
              <a:rPr lang="pt-BR" dirty="0"/>
              <a:t>Estimar impactos futuros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91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Dimensões de Análise Prospectiva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352928" cy="532859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EXPLORATÓRIA:</a:t>
            </a:r>
          </a:p>
          <a:p>
            <a:pPr lvl="1"/>
            <a:r>
              <a:rPr lang="pt-BR" dirty="0"/>
              <a:t>Premissa: </a:t>
            </a:r>
            <a:r>
              <a:rPr lang="pt-BR" b="1" dirty="0"/>
              <a:t>futuros possíveis</a:t>
            </a:r>
          </a:p>
          <a:p>
            <a:pPr lvl="1"/>
            <a:r>
              <a:rPr lang="pt-BR" dirty="0"/>
              <a:t>Período: </a:t>
            </a:r>
            <a:r>
              <a:rPr lang="pt-BR" b="1" dirty="0"/>
              <a:t>longo prazo</a:t>
            </a:r>
          </a:p>
          <a:p>
            <a:pPr lvl="1"/>
            <a:r>
              <a:rPr lang="pt-BR" dirty="0"/>
              <a:t>Técnicas: (métodos </a:t>
            </a:r>
            <a:r>
              <a:rPr lang="pt-BR" b="1" dirty="0"/>
              <a:t>exploratórios</a:t>
            </a:r>
            <a:r>
              <a:rPr lang="pt-BR" dirty="0"/>
              <a:t>)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Tipo de informação:</a:t>
            </a:r>
          </a:p>
          <a:p>
            <a:pPr lvl="2"/>
            <a:r>
              <a:rPr lang="pt-BR" b="1" dirty="0"/>
              <a:t>Quantitativa/Qualitativa </a:t>
            </a:r>
            <a:r>
              <a:rPr lang="pt-BR" dirty="0"/>
              <a:t>sobre sistemas e estruturas representando complexidade de futuros alternativos</a:t>
            </a:r>
          </a:p>
          <a:p>
            <a:pPr lvl="1"/>
            <a:r>
              <a:rPr lang="pt-BR" dirty="0" smtClean="0"/>
              <a:t>Funções</a:t>
            </a:r>
            <a:r>
              <a:rPr lang="pt-BR" dirty="0"/>
              <a:t>:</a:t>
            </a:r>
          </a:p>
          <a:p>
            <a:pPr lvl="2"/>
            <a:r>
              <a:rPr lang="pt-BR" dirty="0"/>
              <a:t>Detectar oportunidades/ameaças</a:t>
            </a:r>
          </a:p>
          <a:p>
            <a:pPr lvl="2"/>
            <a:r>
              <a:rPr lang="pt-BR" dirty="0"/>
              <a:t>Identificar/avaliar objetivos e estratégias alternativas</a:t>
            </a:r>
          </a:p>
          <a:p>
            <a:pPr lvl="2"/>
            <a:r>
              <a:rPr lang="pt-BR" dirty="0"/>
              <a:t>Incorporar e dar tratamento explícito à incerteza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2754737"/>
            <a:ext cx="6336704" cy="225843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Cenários alternativos;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Delphi;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Análise de Sistemas;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Modelagem;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Árvores de Decisão;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Matriz de Impactos;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Rotas tecnológicas;</a:t>
            </a:r>
          </a:p>
          <a:p>
            <a:pPr marL="174625" lvl="2" indent="-174625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Roadmapping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6908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31782" cy="792089"/>
          </a:xfrm>
        </p:spPr>
        <p:txBody>
          <a:bodyPr rtlCol="0">
            <a:normAutofit/>
          </a:bodyPr>
          <a:lstStyle/>
          <a:p>
            <a:r>
              <a:rPr lang="en-US" sz="3600" dirty="0" err="1"/>
              <a:t>Rotas</a:t>
            </a:r>
            <a:r>
              <a:rPr lang="en-US" sz="3600" dirty="0"/>
              <a:t> </a:t>
            </a:r>
            <a:r>
              <a:rPr lang="en-US" sz="3600" dirty="0" err="1"/>
              <a:t>Tecnológicas</a:t>
            </a:r>
            <a:r>
              <a:rPr lang="en-US" sz="3600" dirty="0"/>
              <a:t> - RT</a:t>
            </a:r>
            <a:endParaRPr lang="pt-BR" sz="3600" dirty="0"/>
          </a:p>
        </p:txBody>
      </p:sp>
      <p:pic>
        <p:nvPicPr>
          <p:cNvPr id="5" name="Picture 2" descr="Resultado de imagem para R&amp;D">
            <a:extLst>
              <a:ext uri="{FF2B5EF4-FFF2-40B4-BE49-F238E27FC236}">
                <a16:creationId xmlns:a16="http://schemas.microsoft.com/office/drawing/2014/main" id="{A1B85528-95AE-4FE0-AB1F-DB3EF54D2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3858"/>
          <a:stretch/>
        </p:blipFill>
        <p:spPr bwMode="auto">
          <a:xfrm>
            <a:off x="89502" y="2132856"/>
            <a:ext cx="194731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opportunities">
            <a:extLst>
              <a:ext uri="{FF2B5EF4-FFF2-40B4-BE49-F238E27FC236}">
                <a16:creationId xmlns:a16="http://schemas.microsoft.com/office/drawing/2014/main" id="{31E950B2-7C68-47A3-8617-13A8BCAC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20379"/>
          <a:stretch/>
        </p:blipFill>
        <p:spPr bwMode="auto">
          <a:xfrm>
            <a:off x="101398" y="3131108"/>
            <a:ext cx="1935416" cy="12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m relacionada">
            <a:extLst>
              <a:ext uri="{FF2B5EF4-FFF2-40B4-BE49-F238E27FC236}">
                <a16:creationId xmlns:a16="http://schemas.microsoft.com/office/drawing/2014/main" id="{136D87B2-CFE4-4411-A278-F704C76F7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9466"/>
          <a:stretch/>
        </p:blipFill>
        <p:spPr bwMode="auto">
          <a:xfrm>
            <a:off x="465843" y="5119632"/>
            <a:ext cx="1120122" cy="9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43B6914-9EBD-45A5-96E2-119E4898D4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1519" y="4360423"/>
            <a:ext cx="765276" cy="735112"/>
          </a:xfrm>
          <a:prstGeom prst="rect">
            <a:avLst/>
          </a:prstGeom>
        </p:spPr>
      </p:pic>
      <p:pic>
        <p:nvPicPr>
          <p:cNvPr id="8" name="Picture 14" descr="Resultado de imagem para technological route icon">
            <a:extLst>
              <a:ext uri="{FF2B5EF4-FFF2-40B4-BE49-F238E27FC236}">
                <a16:creationId xmlns:a16="http://schemas.microsoft.com/office/drawing/2014/main" id="{02DD9C9D-1960-4543-AACE-386F205A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5019" b="46309"/>
          <a:stretch/>
        </p:blipFill>
        <p:spPr bwMode="auto">
          <a:xfrm>
            <a:off x="101399" y="4368075"/>
            <a:ext cx="1120122" cy="7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3CD8C9-FEFE-4093-AB77-638153EE8541}"/>
              </a:ext>
            </a:extLst>
          </p:cNvPr>
          <p:cNvSpPr txBox="1"/>
          <p:nvPr/>
        </p:nvSpPr>
        <p:spPr>
          <a:xfrm>
            <a:off x="2051720" y="1124744"/>
            <a:ext cx="71109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600" dirty="0"/>
              <a:t>Rotas Tecnológicas é uma ferramenta robusta para monitoramento de tendências que permite a </a:t>
            </a:r>
            <a:r>
              <a:rPr lang="pt-BR" sz="1600" b="1" dirty="0"/>
              <a:t>identificação dos caminhos mais relevantes no desenvolvimento de uma determinada tecnologia</a:t>
            </a:r>
            <a:r>
              <a:rPr lang="pt-BR" sz="1600" dirty="0"/>
              <a:t>. Permite apontar quais as tecnologias emergentes, os principais players e mercados alvo </a:t>
            </a:r>
          </a:p>
          <a:p>
            <a:pPr marL="285750" indent="-285750">
              <a:buFont typeface="Arial" charset="0"/>
              <a:buChar char="•"/>
            </a:pPr>
            <a:endParaRPr lang="pt-BR" sz="1600" dirty="0"/>
          </a:p>
          <a:p>
            <a:pPr marL="285750" lvl="1" indent="-285750">
              <a:buFont typeface="Arial" charset="0"/>
              <a:buChar char="•"/>
            </a:pPr>
            <a:r>
              <a:rPr lang="pt-BR" sz="1600" dirty="0"/>
              <a:t>Esta </a:t>
            </a:r>
            <a:r>
              <a:rPr lang="pt-BR" sz="1600" b="1" dirty="0"/>
              <a:t>ferramenta de planejamento de P&amp;D&amp;I contribui para a definição da agenda de pesquisa </a:t>
            </a:r>
            <a:r>
              <a:rPr lang="pt-BR" sz="1600" dirty="0"/>
              <a:t>por meio da busca de oportunidades de P&amp;D&amp;I e </a:t>
            </a:r>
            <a:r>
              <a:rPr lang="pt-BR" sz="1600" b="1" dirty="0"/>
              <a:t>identificação de potencias parceiros tecnológicos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.</a:t>
            </a:r>
          </a:p>
          <a:p>
            <a:pPr marL="285750" lvl="1" indent="-285750">
              <a:buFont typeface="Arial" charset="0"/>
              <a:buChar char="•"/>
            </a:pPr>
            <a:endParaRPr lang="pt-BR" sz="1600" dirty="0"/>
          </a:p>
          <a:p>
            <a:pPr marL="285750" lvl="1" indent="-285750">
              <a:buFont typeface="Arial" charset="0"/>
              <a:buChar char="•"/>
            </a:pPr>
            <a:r>
              <a:rPr lang="pt-BR" sz="1600" dirty="0"/>
              <a:t>Do ponto de vista de previsões os exercícios para estabelecer as rotas tecnológicas produzem três resultados principais:</a:t>
            </a:r>
          </a:p>
          <a:p>
            <a:pPr marL="285750" lvl="1" indent="-285750">
              <a:buFont typeface="Arial" charset="0"/>
              <a:buChar char="•"/>
            </a:pPr>
            <a:endParaRPr lang="pt-BR" sz="1600" dirty="0"/>
          </a:p>
          <a:p>
            <a:pPr marL="0" lvl="1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600" i="1" dirty="0"/>
              <a:t>O potencial de aplicação da tecnologia emergente é avaliado;</a:t>
            </a:r>
          </a:p>
          <a:p>
            <a:pPr marL="0" lvl="1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600" i="1" dirty="0"/>
              <a:t>A discussão sobre tecnologias emergentes disparam discussões sobre novos usos e aplicações e portanto sobre produtos e serviços inovadores;</a:t>
            </a:r>
          </a:p>
          <a:p>
            <a:pPr marL="0" lvl="1" indent="-342900">
              <a:spcAft>
                <a:spcPts val="600"/>
              </a:spcAft>
              <a:buFont typeface="+mj-lt"/>
              <a:buAutoNum type="arabicPeriod"/>
            </a:pPr>
            <a:r>
              <a:rPr lang="pt-BR" sz="1600" i="1" dirty="0"/>
              <a:t>A adequação das tecnologias emergentes com novos casos e utilização permite gerar conceitos para novos produtos e serviços para inovações radicais (novos mercados para novos produtos</a:t>
            </a:r>
            <a:r>
              <a:rPr lang="pt-BR" sz="1600" b="1" i="1" dirty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9312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31782" cy="792089"/>
          </a:xfrm>
        </p:spPr>
        <p:txBody>
          <a:bodyPr rtlCol="0">
            <a:normAutofit/>
          </a:bodyPr>
          <a:lstStyle/>
          <a:p>
            <a:r>
              <a:rPr lang="en-US" sz="3600" dirty="0" err="1"/>
              <a:t>Rotas</a:t>
            </a:r>
            <a:r>
              <a:rPr lang="en-US" sz="3600" dirty="0"/>
              <a:t> </a:t>
            </a:r>
            <a:r>
              <a:rPr lang="en-US" sz="3600" dirty="0" err="1"/>
              <a:t>Tecnológicas</a:t>
            </a:r>
            <a:r>
              <a:rPr lang="en-US" sz="3600" dirty="0"/>
              <a:t> - RT</a:t>
            </a:r>
            <a:endParaRPr lang="pt-BR" sz="3600" dirty="0"/>
          </a:p>
        </p:txBody>
      </p:sp>
      <p:pic>
        <p:nvPicPr>
          <p:cNvPr id="5" name="Picture 2" descr="Resultado de imagem para R&amp;D">
            <a:extLst>
              <a:ext uri="{FF2B5EF4-FFF2-40B4-BE49-F238E27FC236}">
                <a16:creationId xmlns:a16="http://schemas.microsoft.com/office/drawing/2014/main" id="{A1B85528-95AE-4FE0-AB1F-DB3EF54D2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3858"/>
          <a:stretch/>
        </p:blipFill>
        <p:spPr bwMode="auto">
          <a:xfrm>
            <a:off x="89502" y="2132856"/>
            <a:ext cx="194731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opportunities">
            <a:extLst>
              <a:ext uri="{FF2B5EF4-FFF2-40B4-BE49-F238E27FC236}">
                <a16:creationId xmlns:a16="http://schemas.microsoft.com/office/drawing/2014/main" id="{31E950B2-7C68-47A3-8617-13A8BCAC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20379"/>
          <a:stretch/>
        </p:blipFill>
        <p:spPr bwMode="auto">
          <a:xfrm>
            <a:off x="101398" y="3131108"/>
            <a:ext cx="1935416" cy="12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m relacionada">
            <a:extLst>
              <a:ext uri="{FF2B5EF4-FFF2-40B4-BE49-F238E27FC236}">
                <a16:creationId xmlns:a16="http://schemas.microsoft.com/office/drawing/2014/main" id="{136D87B2-CFE4-4411-A278-F704C76F7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9466"/>
          <a:stretch/>
        </p:blipFill>
        <p:spPr bwMode="auto">
          <a:xfrm>
            <a:off x="465843" y="5119632"/>
            <a:ext cx="1120122" cy="9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43B6914-9EBD-45A5-96E2-119E4898D4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1519" y="4360423"/>
            <a:ext cx="765276" cy="735112"/>
          </a:xfrm>
          <a:prstGeom prst="rect">
            <a:avLst/>
          </a:prstGeom>
        </p:spPr>
      </p:pic>
      <p:pic>
        <p:nvPicPr>
          <p:cNvPr id="8" name="Picture 14" descr="Resultado de imagem para technological route icon">
            <a:extLst>
              <a:ext uri="{FF2B5EF4-FFF2-40B4-BE49-F238E27FC236}">
                <a16:creationId xmlns:a16="http://schemas.microsoft.com/office/drawing/2014/main" id="{02DD9C9D-1960-4543-AACE-386F205A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5019" b="46309"/>
          <a:stretch/>
        </p:blipFill>
        <p:spPr bwMode="auto">
          <a:xfrm>
            <a:off x="101399" y="4368075"/>
            <a:ext cx="1120122" cy="7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3CD8C9-FEFE-4093-AB77-638153EE8541}"/>
              </a:ext>
            </a:extLst>
          </p:cNvPr>
          <p:cNvSpPr txBox="1"/>
          <p:nvPr/>
        </p:nvSpPr>
        <p:spPr>
          <a:xfrm>
            <a:off x="1997509" y="1124744"/>
            <a:ext cx="71109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Atualmente o INGTEC está aplicando esta metodologia em diversas áreas que demandam altos investimentos em P&amp;D:</a:t>
            </a:r>
          </a:p>
          <a:p>
            <a:pPr lvl="1"/>
            <a:r>
              <a:rPr lang="pt-BR" b="1" dirty="0"/>
              <a:t>Biotecnologia &amp; fármacos:</a:t>
            </a:r>
          </a:p>
          <a:p>
            <a:pPr lvl="1"/>
            <a:r>
              <a:rPr lang="pt-BR" dirty="0"/>
              <a:t>Fator VIII (recombinante)</a:t>
            </a:r>
          </a:p>
          <a:p>
            <a:pPr lvl="1"/>
            <a:r>
              <a:rPr lang="pt-BR" dirty="0" err="1"/>
              <a:t>Car_T</a:t>
            </a:r>
            <a:endParaRPr lang="pt-BR" dirty="0"/>
          </a:p>
          <a:p>
            <a:pPr lvl="1"/>
            <a:r>
              <a:rPr lang="pt-BR" dirty="0"/>
              <a:t>Anticorpos monoclonais</a:t>
            </a:r>
          </a:p>
          <a:p>
            <a:pPr lvl="1"/>
            <a:r>
              <a:rPr lang="pt-BR" dirty="0"/>
              <a:t>Medicamentos de origem vegetal</a:t>
            </a:r>
          </a:p>
          <a:p>
            <a:pPr lvl="1"/>
            <a:endParaRPr lang="pt-BR" dirty="0"/>
          </a:p>
          <a:p>
            <a:pPr lvl="1"/>
            <a:r>
              <a:rPr lang="pt-BR" b="1" dirty="0"/>
              <a:t>Patentes Verdes</a:t>
            </a:r>
          </a:p>
          <a:p>
            <a:pPr lvl="1"/>
            <a:r>
              <a:rPr lang="pt-BR" dirty="0"/>
              <a:t>energia fotovoltaica</a:t>
            </a:r>
          </a:p>
          <a:p>
            <a:pPr lvl="1"/>
            <a:r>
              <a:rPr lang="pt-BR" dirty="0"/>
              <a:t>biocombustíveis</a:t>
            </a:r>
          </a:p>
          <a:p>
            <a:pPr lvl="1"/>
            <a:r>
              <a:rPr lang="pt-BR" dirty="0"/>
              <a:t>Sementes e </a:t>
            </a:r>
            <a:r>
              <a:rPr lang="pt-BR" dirty="0" err="1"/>
              <a:t>OGMs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11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Alguns Conceitos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15152" y="3369120"/>
            <a:ext cx="2743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5152" y="355962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/>
              <a:t>Tecnologia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900407" y="1558794"/>
            <a:ext cx="3181672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933486" y="1568229"/>
            <a:ext cx="31054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/>
              <a:t>FORECASTING (previsão)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Previsão </a:t>
            </a:r>
            <a:r>
              <a:rPr lang="pt-BR" sz="1600" dirty="0">
                <a:solidFill>
                  <a:srgbClr val="FF0000"/>
                </a:solidFill>
              </a:rPr>
              <a:t>probabilística</a:t>
            </a:r>
            <a:r>
              <a:rPr lang="pt-BR" sz="1600" dirty="0"/>
              <a:t> do desenvolvimento futuro das </a:t>
            </a:r>
            <a:r>
              <a:rPr lang="pt-BR" sz="1600" dirty="0">
                <a:solidFill>
                  <a:srgbClr val="FF0000"/>
                </a:solidFill>
              </a:rPr>
              <a:t>tecnologias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00407" y="3082794"/>
            <a:ext cx="3181672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900407" y="4530594"/>
            <a:ext cx="3181672" cy="12026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14528" y="3177240"/>
            <a:ext cx="3257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/>
              <a:t>ASSESSMENT (avaliação)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Apreciação dos </a:t>
            </a:r>
            <a:r>
              <a:rPr lang="pt-BR" sz="1600" b="1" dirty="0">
                <a:solidFill>
                  <a:srgbClr val="FF0000"/>
                </a:solidFill>
              </a:rPr>
              <a:t>impactos sociais </a:t>
            </a:r>
            <a:r>
              <a:rPr lang="pt-BR" sz="1600" dirty="0"/>
              <a:t>futuros de novas tecnologias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76607" y="4606794"/>
            <a:ext cx="3105472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/>
              <a:t>FORESIGHT (prospectiva)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1600" dirty="0">
                <a:solidFill>
                  <a:srgbClr val="FF0000"/>
                </a:solidFill>
              </a:rPr>
              <a:t>Instrumento de planejamento tecnológico </a:t>
            </a:r>
            <a:r>
              <a:rPr lang="pt-BR" sz="1600" dirty="0"/>
              <a:t>no nível sistêmico e em questões específicas</a:t>
            </a:r>
          </a:p>
        </p:txBody>
      </p:sp>
      <p:cxnSp>
        <p:nvCxnSpPr>
          <p:cNvPr id="3" name="Conector de seta reta 2"/>
          <p:cNvCxnSpPr>
            <a:stCxn id="13316" idx="3"/>
            <a:endCxn id="13318" idx="1"/>
          </p:cNvCxnSpPr>
          <p:nvPr/>
        </p:nvCxnSpPr>
        <p:spPr>
          <a:xfrm flipV="1">
            <a:off x="3358352" y="2168394"/>
            <a:ext cx="1575134" cy="16198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>
            <a:stCxn id="13316" idx="3"/>
            <a:endCxn id="13321" idx="1"/>
          </p:cNvCxnSpPr>
          <p:nvPr/>
        </p:nvCxnSpPr>
        <p:spPr>
          <a:xfrm flipV="1">
            <a:off x="3358352" y="3777405"/>
            <a:ext cx="1556176" cy="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13316" idx="3"/>
            <a:endCxn id="13320" idx="1"/>
          </p:cNvCxnSpPr>
          <p:nvPr/>
        </p:nvCxnSpPr>
        <p:spPr>
          <a:xfrm>
            <a:off x="3358352" y="3788220"/>
            <a:ext cx="1542055" cy="1343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B36D41-FC3E-CE4B-81B6-C085BBB0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Motivação</a:t>
            </a:r>
            <a:r>
              <a:rPr lang="en-US" dirty="0"/>
              <a:t> para a </a:t>
            </a:r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Rota </a:t>
            </a:r>
            <a:r>
              <a:rPr lang="en-US" dirty="0" err="1"/>
              <a:t>Tecnológica</a:t>
            </a:r>
            <a:r>
              <a:rPr lang="en-US" dirty="0"/>
              <a:t> (RT)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9361BD3-7312-3A4F-A480-F449D307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analisar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as </a:t>
            </a:r>
            <a:r>
              <a:rPr lang="en-US" dirty="0" err="1"/>
              <a:t>invenções</a:t>
            </a:r>
            <a:r>
              <a:rPr lang="en-US" dirty="0"/>
              <a:t> </a:t>
            </a:r>
            <a:r>
              <a:rPr lang="en-US" dirty="0" err="1"/>
              <a:t>evoluíram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tempo</a:t>
            </a:r>
          </a:p>
          <a:p>
            <a:r>
              <a:rPr lang="en-US" dirty="0" err="1"/>
              <a:t>Apresenta</a:t>
            </a:r>
            <a:r>
              <a:rPr lang="en-US" dirty="0"/>
              <a:t> as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emergentes</a:t>
            </a:r>
            <a:r>
              <a:rPr lang="en-US" dirty="0"/>
              <a:t> e o que se 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esperar</a:t>
            </a:r>
            <a:r>
              <a:rPr lang="en-US" dirty="0"/>
              <a:t> no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as </a:t>
            </a:r>
            <a:r>
              <a:rPr lang="en-US" dirty="0" err="1"/>
              <a:t>tecnologias</a:t>
            </a:r>
            <a:r>
              <a:rPr lang="en-US" dirty="0"/>
              <a:t> de um </a:t>
            </a:r>
            <a:r>
              <a:rPr lang="en-US" dirty="0" err="1"/>
              <a:t>setor</a:t>
            </a:r>
            <a:r>
              <a:rPr lang="en-US" dirty="0"/>
              <a:t> e/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empresa</a:t>
            </a:r>
            <a:endParaRPr lang="en-US" dirty="0"/>
          </a:p>
          <a:p>
            <a:r>
              <a:rPr lang="en-US" dirty="0" err="1"/>
              <a:t>Identifica</a:t>
            </a:r>
            <a:r>
              <a:rPr lang="en-US" dirty="0"/>
              <a:t>  </a:t>
            </a:r>
            <a:r>
              <a:rPr lang="en-US" dirty="0" err="1"/>
              <a:t>pontenciais</a:t>
            </a:r>
            <a:r>
              <a:rPr lang="en-US" dirty="0"/>
              <a:t> </a:t>
            </a:r>
            <a:r>
              <a:rPr lang="en-US" dirty="0" err="1"/>
              <a:t>parceiros</a:t>
            </a:r>
            <a:r>
              <a:rPr lang="en-US" dirty="0"/>
              <a:t> para  </a:t>
            </a:r>
            <a:r>
              <a:rPr lang="en-US" dirty="0" err="1"/>
              <a:t>desenolvimento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r>
              <a:rPr lang="en-US" dirty="0"/>
              <a:t> </a:t>
            </a:r>
            <a:r>
              <a:rPr lang="en-US" dirty="0" err="1"/>
              <a:t>além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licenciamento</a:t>
            </a:r>
            <a:r>
              <a:rPr lang="en-US" dirty="0"/>
              <a:t> de </a:t>
            </a:r>
            <a:r>
              <a:rPr lang="en-US" dirty="0" err="1"/>
              <a:t>tecnologia</a:t>
            </a:r>
            <a:endParaRPr lang="en-US" dirty="0"/>
          </a:p>
          <a:p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players e se </a:t>
            </a:r>
            <a:r>
              <a:rPr lang="en-US" dirty="0" err="1"/>
              <a:t>estes</a:t>
            </a:r>
            <a:r>
              <a:rPr lang="en-US" dirty="0"/>
              <a:t> </a:t>
            </a:r>
            <a:r>
              <a:rPr lang="en-US" dirty="0" err="1"/>
              <a:t>trabalham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com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proprietárias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mapeamento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RT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ocorrer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amplitudes, </a:t>
            </a:r>
            <a:r>
              <a:rPr lang="en-US" dirty="0" err="1"/>
              <a:t>identificando</a:t>
            </a:r>
            <a:r>
              <a:rPr lang="en-US" dirty="0"/>
              <a:t> a </a:t>
            </a:r>
            <a:r>
              <a:rPr lang="en-US" dirty="0" err="1"/>
              <a:t>evolução</a:t>
            </a:r>
            <a:r>
              <a:rPr lang="en-US" dirty="0"/>
              <a:t> de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pt-BR" dirty="0"/>
              <a:t>uma </a:t>
            </a:r>
            <a:r>
              <a:rPr lang="pt-BR" dirty="0" smtClean="0"/>
              <a:t>tecnologia </a:t>
            </a:r>
            <a:r>
              <a:rPr lang="pt-BR" dirty="0"/>
              <a:t>em particular </a:t>
            </a:r>
          </a:p>
          <a:p>
            <a:pPr lvl="1"/>
            <a:r>
              <a:rPr lang="en-US" dirty="0"/>
              <a:t>um campo/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Um </a:t>
            </a:r>
            <a:r>
              <a:rPr lang="en-US" dirty="0" err="1"/>
              <a:t>produto</a:t>
            </a:r>
            <a:r>
              <a:rPr lang="en-US" dirty="0"/>
              <a:t>/</a:t>
            </a:r>
            <a:r>
              <a:rPr lang="en-US" dirty="0" err="1"/>
              <a:t>tecnologia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campo de </a:t>
            </a:r>
            <a:r>
              <a:rPr lang="en-US" dirty="0" err="1"/>
              <a:t>atuação</a:t>
            </a:r>
            <a:r>
              <a:rPr lang="en-US" dirty="0"/>
              <a:t> (</a:t>
            </a:r>
            <a:r>
              <a:rPr lang="en-US" dirty="0" err="1"/>
              <a:t>patente</a:t>
            </a:r>
            <a:r>
              <a:rPr lang="en-US" dirty="0"/>
              <a:t> de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concorrente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particular </a:t>
            </a:r>
          </a:p>
          <a:p>
            <a:pPr lvl="1"/>
            <a:r>
              <a:rPr lang="en-US" dirty="0"/>
              <a:t>um </a:t>
            </a:r>
            <a:r>
              <a:rPr lang="en-US" dirty="0" err="1"/>
              <a:t>setor</a:t>
            </a:r>
            <a:r>
              <a:rPr lang="en-US" dirty="0"/>
              <a:t> de </a:t>
            </a:r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/>
              <a:t>econômica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2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Metodologia para Identificação das RT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661248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/>
              <a:t>RT baseiam-se no estudo de citações de patentes. </a:t>
            </a:r>
          </a:p>
          <a:p>
            <a:pPr lvl="1"/>
            <a:r>
              <a:rPr lang="pt-BR" dirty="0"/>
              <a:t>O pressuposto básico é que uma patente citada várias vezes tende a ter maior impacto tecnológico, gerando mais desdobramentos e/ou tecnologias complementares.</a:t>
            </a:r>
          </a:p>
          <a:p>
            <a:pPr lvl="1"/>
            <a:r>
              <a:rPr lang="pt-BR" dirty="0"/>
              <a:t>O procedimento é semelhante ao adotado em estudos de </a:t>
            </a:r>
            <a:r>
              <a:rPr lang="pt-BR" dirty="0" err="1"/>
              <a:t>bibliometria</a:t>
            </a:r>
            <a:r>
              <a:rPr lang="pt-BR" dirty="0"/>
              <a:t>: calcula-se um índice de citações por patente, sendo as patentes mais citadas consideradas mais impactantes. </a:t>
            </a:r>
          </a:p>
          <a:p>
            <a:r>
              <a:rPr lang="pt-BR" dirty="0" err="1" smtClean="0"/>
              <a:t>Hummom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/>
              <a:t>Doreian</a:t>
            </a:r>
            <a:r>
              <a:rPr lang="pt-BR" dirty="0"/>
              <a:t> (1989): SPLC (</a:t>
            </a:r>
            <a:r>
              <a:rPr lang="pt-BR" dirty="0" err="1"/>
              <a:t>search</a:t>
            </a:r>
            <a:r>
              <a:rPr lang="pt-BR" dirty="0"/>
              <a:t> path link </a:t>
            </a:r>
            <a:r>
              <a:rPr lang="pt-BR" dirty="0" err="1"/>
              <a:t>count</a:t>
            </a:r>
            <a:r>
              <a:rPr lang="pt-BR" dirty="0"/>
              <a:t>), o valor dos nós está relacionado a quantas conexões o mesmo tem, e quantas rotas ele une.  SPNP (</a:t>
            </a:r>
            <a:r>
              <a:rPr lang="pt-BR" dirty="0" err="1"/>
              <a:t>search</a:t>
            </a:r>
            <a:r>
              <a:rPr lang="pt-BR" dirty="0"/>
              <a:t> path node </a:t>
            </a:r>
            <a:r>
              <a:rPr lang="pt-BR" dirty="0" err="1"/>
              <a:t>pair</a:t>
            </a:r>
            <a:r>
              <a:rPr lang="pt-BR" dirty="0"/>
              <a:t>),  foco está em quantos pares de patentes podem ser formados a partir de patentes provenientes do ponto predeterminado. </a:t>
            </a:r>
          </a:p>
          <a:p>
            <a:r>
              <a:rPr lang="pt-BR" dirty="0" err="1"/>
              <a:t>Verspagen</a:t>
            </a:r>
            <a:r>
              <a:rPr lang="pt-BR" dirty="0"/>
              <a:t> (2007) aprimora as estatísticas SPLC e SPNP e sugere a utilização para patentes.  </a:t>
            </a:r>
          </a:p>
          <a:p>
            <a:r>
              <a:rPr lang="pt-BR" dirty="0" err="1"/>
              <a:t>Nomaler</a:t>
            </a:r>
            <a:r>
              <a:rPr lang="pt-BR" dirty="0"/>
              <a:t> e </a:t>
            </a:r>
            <a:r>
              <a:rPr lang="pt-BR" dirty="0" err="1"/>
              <a:t>Verspagen</a:t>
            </a:r>
            <a:r>
              <a:rPr lang="pt-BR" dirty="0"/>
              <a:t> (2016) caminhos principais do conjunto de patentes que formam toda a rede de caminhos de citação, são as trajetórias tecnológicas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51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Metodologia para Identificação das Rotas Tecnológicas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73EFB8-7FDB-421E-B1B0-46142E99C3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Identificação do Banco de dados de Patentes</a:t>
            </a:r>
          </a:p>
          <a:p>
            <a:r>
              <a:rPr lang="pt-BR" dirty="0"/>
              <a:t>Extração e gerenciamento de dados</a:t>
            </a:r>
          </a:p>
          <a:p>
            <a:r>
              <a:rPr lang="pt-BR" dirty="0"/>
              <a:t>Utilização ferramenta de padronização e organização</a:t>
            </a:r>
          </a:p>
          <a:p>
            <a:r>
              <a:rPr lang="pt-BR" dirty="0"/>
              <a:t>Aplicação das métricas de análise de Redes Sociais </a:t>
            </a:r>
          </a:p>
          <a:p>
            <a:pPr lvl="1"/>
            <a:r>
              <a:rPr lang="pt-BR" dirty="0"/>
              <a:t>Grau e grau médio                 Diâmetro      </a:t>
            </a:r>
          </a:p>
          <a:p>
            <a:pPr lvl="1"/>
            <a:r>
              <a:rPr lang="pt-BR" dirty="0"/>
              <a:t>Modularidade                        Densidade</a:t>
            </a:r>
          </a:p>
          <a:p>
            <a:pPr lvl="1"/>
            <a:r>
              <a:rPr lang="pt-BR" dirty="0"/>
              <a:t>Intermediação                       Triangulações</a:t>
            </a:r>
          </a:p>
          <a:p>
            <a:pPr lvl="1"/>
            <a:r>
              <a:rPr lang="pt-BR" dirty="0"/>
              <a:t>Componente Gigante, </a:t>
            </a:r>
            <a:r>
              <a:rPr lang="pt-BR" dirty="0" err="1"/>
              <a:t>etc</a:t>
            </a:r>
            <a:r>
              <a:rPr lang="pt-BR" dirty="0"/>
              <a:t> (Newman, 2010; </a:t>
            </a:r>
            <a:r>
              <a:rPr lang="pt-BR" dirty="0" err="1"/>
              <a:t>Easley</a:t>
            </a:r>
            <a:r>
              <a:rPr lang="pt-BR" dirty="0"/>
              <a:t> e </a:t>
            </a:r>
            <a:r>
              <a:rPr lang="pt-BR" dirty="0" err="1"/>
              <a:t>Kleinberg</a:t>
            </a:r>
            <a:r>
              <a:rPr lang="pt-BR" dirty="0"/>
              <a:t>, 2010)</a:t>
            </a:r>
          </a:p>
          <a:p>
            <a:r>
              <a:rPr lang="pt-BR" dirty="0"/>
              <a:t>Rede de citações de patentes (</a:t>
            </a:r>
            <a:r>
              <a:rPr lang="pt-BR" dirty="0" err="1"/>
              <a:t>backward</a:t>
            </a:r>
            <a:r>
              <a:rPr lang="pt-BR" dirty="0"/>
              <a:t> </a:t>
            </a:r>
            <a:r>
              <a:rPr lang="pt-BR" dirty="0" err="1"/>
              <a:t>citation</a:t>
            </a:r>
            <a:r>
              <a:rPr lang="pt-BR" dirty="0"/>
              <a:t>) usando </a:t>
            </a:r>
            <a:r>
              <a:rPr lang="pt-BR" dirty="0" err="1"/>
              <a:t>plugin</a:t>
            </a:r>
            <a:r>
              <a:rPr lang="pt-BR" dirty="0"/>
              <a:t> para calcular o SPLC desenvolvido para </a:t>
            </a:r>
            <a:r>
              <a:rPr lang="pt-BR" dirty="0" err="1"/>
              <a:t>Gephi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rgbClr val="FF0000"/>
                </a:solidFill>
              </a:rPr>
              <a:t>Limite computacional devido ao tamanho da base de informações</a:t>
            </a:r>
          </a:p>
          <a:p>
            <a:r>
              <a:rPr lang="pt-BR" dirty="0">
                <a:solidFill>
                  <a:srgbClr val="FF0000"/>
                </a:solidFill>
              </a:rPr>
              <a:t>Análise gráfica é prejudicada em bases </a:t>
            </a:r>
            <a:r>
              <a:rPr lang="pt-BR" dirty="0" smtClean="0">
                <a:solidFill>
                  <a:srgbClr val="FF0000"/>
                </a:solidFill>
              </a:rPr>
              <a:t>extensas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71355" y="6597352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Porto et </a:t>
            </a:r>
            <a:r>
              <a:rPr lang="pt-BR" sz="1200" dirty="0" err="1"/>
              <a:t>all</a:t>
            </a:r>
            <a:r>
              <a:rPr lang="pt-BR" sz="1200" dirty="0"/>
              <a:t> (2014); Pereira e Porto (2017)</a:t>
            </a:r>
          </a:p>
        </p:txBody>
      </p:sp>
    </p:spTree>
    <p:extLst>
      <p:ext uri="{BB962C8B-B14F-4D97-AF65-F5344CB8AC3E}">
        <p14:creationId xmlns:p14="http://schemas.microsoft.com/office/powerpoint/2010/main" val="15158911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t-BR" sz="3600" dirty="0"/>
              <a:t>Metodologia para Identificação das Rotas Tecnológicas</a:t>
            </a:r>
          </a:p>
        </p:txBody>
      </p:sp>
      <p:pic>
        <p:nvPicPr>
          <p:cNvPr id="6" name="Imagem 5" descr="C:\Users\CristianoG\AppData\Local\Microsoft\Windows\INetCache\Content.Word\Rede citacoes SPLC.TIF">
            <a:extLst>
              <a:ext uri="{FF2B5EF4-FFF2-40B4-BE49-F238E27FC236}">
                <a16:creationId xmlns:a16="http://schemas.microsoft.com/office/drawing/2014/main" id="{9EB31274-6E82-4CC0-B0A5-A26788D1300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" r="38196" b="4165"/>
          <a:stretch/>
        </p:blipFill>
        <p:spPr bwMode="auto">
          <a:xfrm>
            <a:off x="134044" y="2276872"/>
            <a:ext cx="3285828" cy="3132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467544" y="652534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Porto et </a:t>
            </a:r>
            <a:r>
              <a:rPr lang="pt-BR" sz="1200" dirty="0" err="1"/>
              <a:t>all</a:t>
            </a:r>
            <a:r>
              <a:rPr lang="pt-BR" sz="1200" dirty="0"/>
              <a:t> (2014) Pereira e Porto (2017); Pereira et </a:t>
            </a:r>
            <a:r>
              <a:rPr lang="pt-BR" sz="1200" dirty="0" err="1"/>
              <a:t>all</a:t>
            </a:r>
            <a:r>
              <a:rPr lang="pt-BR" sz="1200" dirty="0"/>
              <a:t>, 2018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BF0E2C1-FE7A-412A-B13D-B8A60E35A2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928" y="4149080"/>
            <a:ext cx="3575512" cy="2592288"/>
          </a:xfrm>
          <a:prstGeom prst="rect">
            <a:avLst/>
          </a:prstGeom>
        </p:spPr>
      </p:pic>
      <p:pic>
        <p:nvPicPr>
          <p:cNvPr id="7" name="Espaço Reservado para Conteúdo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268760"/>
            <a:ext cx="4680520" cy="237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3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900000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Rotas Tecnológicas e Tecnologias Emergentes (TE) </a:t>
            </a:r>
            <a:r>
              <a:rPr lang="en-US" sz="2800" dirty="0"/>
              <a:t>de um  campo de </a:t>
            </a:r>
            <a:r>
              <a:rPr lang="en-US" sz="2800" dirty="0" err="1"/>
              <a:t>conhecimento</a:t>
            </a:r>
            <a:r>
              <a:rPr lang="en-US" sz="2800" dirty="0"/>
              <a:t> (</a:t>
            </a:r>
            <a:r>
              <a:rPr lang="en-US" sz="2800" dirty="0" err="1"/>
              <a:t>tecnologias</a:t>
            </a:r>
            <a:r>
              <a:rPr lang="en-US" sz="2800" dirty="0"/>
              <a:t> </a:t>
            </a:r>
            <a:r>
              <a:rPr lang="en-US" sz="2800" dirty="0" err="1"/>
              <a:t>fotovoltaicas</a:t>
            </a:r>
            <a:r>
              <a:rPr lang="en-US" sz="2800" dirty="0"/>
              <a:t>)</a:t>
            </a:r>
            <a:endParaRPr lang="pt-BR"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951715D-E59B-4D1E-B9D6-17F4DCE8960C}"/>
              </a:ext>
            </a:extLst>
          </p:cNvPr>
          <p:cNvSpPr/>
          <p:nvPr/>
        </p:nvSpPr>
        <p:spPr>
          <a:xfrm>
            <a:off x="5652120" y="1484783"/>
            <a:ext cx="3384376" cy="53175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numCol="1" rtlCol="0">
            <a:noAutofit/>
          </a:bodyPr>
          <a:lstStyle/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patentes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Mercados: EUA, JP, UK e EPO.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“</a:t>
            </a:r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Optical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semiconductor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device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-  Rohm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Ltd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(Kyoto) 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93% tecnologias proprietárias, inclusive a TE</a:t>
            </a: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Patentes mais influentes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US20050046002A1, US20070138498A1, US20090212381A1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desenvolvidas pela Samsung Electronics  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Tessera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 da base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da RT (1995):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Dispositivos semicondutores de baixo custo, método para vedação e testes elétricos de dispositivos eletrônicos, estruturas de chumbo microeletrônicas com camadas dielétricas</a:t>
            </a:r>
          </a:p>
          <a:p>
            <a:pPr marL="628650" lvl="1" indent="-171450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BF9F64-74B9-442D-A678-11F3B3D60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001" b="7018"/>
          <a:stretch/>
        </p:blipFill>
        <p:spPr>
          <a:xfrm>
            <a:off x="179512" y="1556792"/>
            <a:ext cx="5498344" cy="5112568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05FB0E5-C3A3-41EA-A5B4-14CAF096713B}"/>
              </a:ext>
            </a:extLst>
          </p:cNvPr>
          <p:cNvSpPr txBox="1">
            <a:spLocks/>
          </p:cNvSpPr>
          <p:nvPr/>
        </p:nvSpPr>
        <p:spPr>
          <a:xfrm>
            <a:off x="251520" y="963679"/>
            <a:ext cx="8064896" cy="295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/>
              <a:t>Rota </a:t>
            </a:r>
            <a:r>
              <a:rPr lang="pt-BR" sz="1600" b="1" dirty="0"/>
              <a:t>tecnológica sobre Métodos de produção e dispositivos de circuitos integrados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026" y="6525344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De Paulo e Porto (2019)</a:t>
            </a:r>
          </a:p>
        </p:txBody>
      </p:sp>
    </p:spTree>
    <p:extLst>
      <p:ext uri="{BB962C8B-B14F-4D97-AF65-F5344CB8AC3E}">
        <p14:creationId xmlns:p14="http://schemas.microsoft.com/office/powerpoint/2010/main" val="99393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Limita</a:t>
            </a:r>
            <a:r>
              <a:rPr lang="en-US" dirty="0" err="1"/>
              <a:t>ções</a:t>
            </a:r>
            <a:r>
              <a:rPr lang="en-US" dirty="0"/>
              <a:t> RT</a:t>
            </a:r>
            <a:endParaRPr lang="es-ES_tradnl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Analises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pt-BR" dirty="0"/>
              <a:t> aprofundada dos dados </a:t>
            </a:r>
            <a:r>
              <a:rPr lang="pt-BR" dirty="0" err="1"/>
              <a:t>s</a:t>
            </a:r>
            <a:r>
              <a:rPr lang="en-US" dirty="0" err="1"/>
              <a:t>ão</a:t>
            </a:r>
            <a:r>
              <a:rPr lang="pt-BR" dirty="0"/>
              <a:t> condicionadas ao conhecimento técnico de cada área tecnológica </a:t>
            </a:r>
            <a:r>
              <a:rPr lang="pt-BR" dirty="0" err="1"/>
              <a:t>espec</a:t>
            </a:r>
            <a:r>
              <a:rPr lang="en-US" dirty="0" err="1"/>
              <a:t>ífica</a:t>
            </a:r>
            <a:endParaRPr lang="en-US" dirty="0"/>
          </a:p>
          <a:p>
            <a:r>
              <a:rPr lang="en-US" dirty="0" err="1"/>
              <a:t>Acesso</a:t>
            </a:r>
            <a:r>
              <a:rPr lang="en-US" dirty="0"/>
              <a:t> a base de dados </a:t>
            </a:r>
            <a:r>
              <a:rPr lang="en-US" dirty="0" err="1"/>
              <a:t>somente</a:t>
            </a:r>
            <a:r>
              <a:rPr lang="en-US" dirty="0"/>
              <a:t> de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protegidas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patentes</a:t>
            </a:r>
            <a:endParaRPr lang="en-US" dirty="0"/>
          </a:p>
          <a:p>
            <a:r>
              <a:rPr lang="en-US" dirty="0"/>
              <a:t>As </a:t>
            </a:r>
            <a:r>
              <a:rPr lang="en-US" dirty="0" err="1"/>
              <a:t>patentes</a:t>
            </a:r>
            <a:r>
              <a:rPr lang="en-US" dirty="0"/>
              <a:t> </a:t>
            </a:r>
            <a:r>
              <a:rPr lang="en-US" dirty="0" err="1"/>
              <a:t>depositadas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ultimos</a:t>
            </a:r>
            <a:r>
              <a:rPr lang="en-US" dirty="0"/>
              <a:t> 18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razão</a:t>
            </a:r>
            <a:r>
              <a:rPr lang="en-US" dirty="0"/>
              <a:t> do </a:t>
            </a:r>
            <a:r>
              <a:rPr lang="en-US" dirty="0" err="1"/>
              <a:t>sigilo</a:t>
            </a:r>
            <a:r>
              <a:rPr lang="en-US" dirty="0"/>
              <a:t> da </a:t>
            </a:r>
            <a:r>
              <a:rPr lang="en-US" dirty="0" err="1"/>
              <a:t>analise</a:t>
            </a:r>
            <a:r>
              <a:rPr lang="en-US" dirty="0"/>
              <a:t> </a:t>
            </a:r>
            <a:r>
              <a:rPr lang="en-US" dirty="0" err="1"/>
              <a:t>poderão</a:t>
            </a:r>
            <a:r>
              <a:rPr lang="en-US" dirty="0"/>
              <a:t> </a:t>
            </a:r>
            <a:r>
              <a:rPr lang="en-US" dirty="0" err="1"/>
              <a:t>ficar</a:t>
            </a:r>
            <a:r>
              <a:rPr lang="en-US" dirty="0"/>
              <a:t> fora da </a:t>
            </a:r>
            <a:r>
              <a:rPr lang="en-US" dirty="0" err="1"/>
              <a:t>avaliação</a:t>
            </a:r>
            <a:r>
              <a:rPr lang="pt-BR" dirty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668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Conceito: </a:t>
            </a:r>
          </a:p>
          <a:p>
            <a:pPr lvl="1"/>
            <a:r>
              <a:rPr lang="pt-BR" dirty="0"/>
              <a:t>Busca de </a:t>
            </a:r>
            <a:r>
              <a:rPr lang="pt-BR" b="1" dirty="0"/>
              <a:t>consenso de especialistas </a:t>
            </a:r>
            <a:r>
              <a:rPr lang="pt-BR" dirty="0"/>
              <a:t>sobre eventos futuros;</a:t>
            </a:r>
          </a:p>
          <a:p>
            <a:pPr lvl="1"/>
            <a:r>
              <a:rPr lang="pt-BR" dirty="0"/>
              <a:t>Julgamento intuitivo coletivo baseado:</a:t>
            </a:r>
          </a:p>
          <a:p>
            <a:pPr lvl="2"/>
            <a:r>
              <a:rPr lang="pt-BR" dirty="0"/>
              <a:t>Uso estruturado do conhecimento</a:t>
            </a:r>
          </a:p>
          <a:p>
            <a:pPr lvl="2"/>
            <a:r>
              <a:rPr lang="pt-BR" dirty="0"/>
              <a:t>Experiência</a:t>
            </a:r>
          </a:p>
          <a:p>
            <a:pPr lvl="2"/>
            <a:r>
              <a:rPr lang="pt-BR" dirty="0"/>
              <a:t>Criatividade</a:t>
            </a:r>
          </a:p>
          <a:p>
            <a:pPr lvl="1"/>
            <a:r>
              <a:rPr lang="pt-BR" dirty="0"/>
              <a:t>Quando: </a:t>
            </a:r>
          </a:p>
          <a:p>
            <a:pPr lvl="2"/>
            <a:r>
              <a:rPr lang="pt-BR" dirty="0"/>
              <a:t>Séries históricas deficientes</a:t>
            </a:r>
          </a:p>
          <a:p>
            <a:pPr lvl="2"/>
            <a:r>
              <a:rPr lang="pt-BR" dirty="0"/>
              <a:t>Abordagem interdisciplinar</a:t>
            </a:r>
          </a:p>
          <a:p>
            <a:pPr lvl="2"/>
            <a:r>
              <a:rPr lang="pt-BR" dirty="0"/>
              <a:t>Perspectivas de mudanças de tendências (</a:t>
            </a:r>
            <a:r>
              <a:rPr lang="pt-BR" b="1" dirty="0"/>
              <a:t>rupturas</a:t>
            </a:r>
            <a:r>
              <a:rPr lang="pt-BR" dirty="0"/>
              <a:t>)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</p:spTree>
    <p:extLst>
      <p:ext uri="{BB962C8B-B14F-4D97-AF65-F5344CB8AC3E}">
        <p14:creationId xmlns:p14="http://schemas.microsoft.com/office/powerpoint/2010/main" val="308033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Operacionalização:</a:t>
            </a:r>
          </a:p>
          <a:p>
            <a:pPr lvl="1"/>
            <a:r>
              <a:rPr lang="pt-BR" dirty="0"/>
              <a:t>Uso de questionário interativo entre respondentes:</a:t>
            </a:r>
          </a:p>
          <a:p>
            <a:pPr lvl="2"/>
            <a:r>
              <a:rPr lang="pt-BR" dirty="0"/>
              <a:t>Com características de:</a:t>
            </a:r>
          </a:p>
          <a:p>
            <a:pPr lvl="3"/>
            <a:r>
              <a:rPr lang="pt-BR" b="1" dirty="0"/>
              <a:t>Anonimato</a:t>
            </a:r>
          </a:p>
          <a:p>
            <a:pPr lvl="3"/>
            <a:r>
              <a:rPr lang="pt-BR" dirty="0"/>
              <a:t>Tratamento estatístico simples das respostas</a:t>
            </a:r>
          </a:p>
          <a:p>
            <a:pPr lvl="3"/>
            <a:r>
              <a:rPr lang="pt-BR" b="1" dirty="0"/>
              <a:t>Reavaliação</a:t>
            </a:r>
            <a:r>
              <a:rPr lang="pt-BR" dirty="0"/>
              <a:t> das respostas para rodadas subsequentes</a:t>
            </a:r>
          </a:p>
          <a:p>
            <a:pPr lvl="2"/>
            <a:r>
              <a:rPr lang="pt-BR" dirty="0"/>
              <a:t>E com definição clara de:</a:t>
            </a:r>
          </a:p>
          <a:p>
            <a:pPr lvl="3"/>
            <a:r>
              <a:rPr lang="pt-BR" dirty="0"/>
              <a:t>Objetivos</a:t>
            </a:r>
          </a:p>
          <a:p>
            <a:pPr lvl="3"/>
            <a:r>
              <a:rPr lang="pt-BR" dirty="0"/>
              <a:t>Horizonte temporal</a:t>
            </a:r>
          </a:p>
          <a:p>
            <a:pPr lvl="3"/>
            <a:r>
              <a:rPr lang="pt-BR" dirty="0"/>
              <a:t>Resultado desejado</a:t>
            </a:r>
          </a:p>
        </p:txBody>
      </p:sp>
    </p:spTree>
    <p:extLst>
      <p:ext uri="{BB962C8B-B14F-4D97-AF65-F5344CB8AC3E}">
        <p14:creationId xmlns:p14="http://schemas.microsoft.com/office/powerpoint/2010/main" val="282371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 Delphi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Previsão e Análise</a:t>
            </a:r>
          </a:p>
          <a:p>
            <a:pPr lvl="1"/>
            <a:r>
              <a:rPr lang="pt-BR" dirty="0"/>
              <a:t>Características:</a:t>
            </a:r>
          </a:p>
          <a:p>
            <a:pPr lvl="2"/>
            <a:r>
              <a:rPr lang="pt-BR" dirty="0"/>
              <a:t>Questionário interativo</a:t>
            </a:r>
          </a:p>
          <a:p>
            <a:pPr lvl="2"/>
            <a:r>
              <a:rPr lang="pt-BR" dirty="0"/>
              <a:t>Promove visão integrada </a:t>
            </a:r>
          </a:p>
          <a:p>
            <a:pPr lvl="2"/>
            <a:r>
              <a:rPr lang="pt-BR" dirty="0"/>
              <a:t>Produz previsões de grupo</a:t>
            </a:r>
          </a:p>
          <a:p>
            <a:pPr lvl="2"/>
            <a:r>
              <a:rPr lang="pt-BR" dirty="0"/>
              <a:t>Estimula a criatividade</a:t>
            </a:r>
          </a:p>
          <a:p>
            <a:pPr lvl="2"/>
            <a:r>
              <a:rPr lang="pt-BR" dirty="0"/>
              <a:t>Induz à troca de opiniões</a:t>
            </a:r>
          </a:p>
          <a:p>
            <a:pPr lvl="2"/>
            <a:r>
              <a:rPr lang="pt-BR" dirty="0"/>
              <a:t>Veicula </a:t>
            </a:r>
            <a:r>
              <a:rPr lang="pt-BR" dirty="0" smtClean="0"/>
              <a:t>ideias </a:t>
            </a:r>
            <a:r>
              <a:rPr lang="pt-BR" dirty="0"/>
              <a:t>minoritárias</a:t>
            </a:r>
          </a:p>
        </p:txBody>
      </p:sp>
    </p:spTree>
    <p:extLst>
      <p:ext uri="{BB962C8B-B14F-4D97-AF65-F5344CB8AC3E}">
        <p14:creationId xmlns:p14="http://schemas.microsoft.com/office/powerpoint/2010/main" val="144775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Prospecção de Petróleo em águas profundas usando Delphi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Etapas do Processo</a:t>
            </a:r>
          </a:p>
          <a:p>
            <a:pPr lvl="1"/>
            <a:r>
              <a:rPr lang="pt-BR" sz="2400" dirty="0"/>
              <a:t>Identificação dos aspectos críticos</a:t>
            </a:r>
          </a:p>
          <a:p>
            <a:pPr lvl="1"/>
            <a:r>
              <a:rPr lang="pt-BR" sz="2400" dirty="0"/>
              <a:t>Seleção dos especialistas</a:t>
            </a:r>
          </a:p>
          <a:p>
            <a:pPr lvl="1"/>
            <a:r>
              <a:rPr lang="pt-BR" sz="2400" dirty="0"/>
              <a:t>Informação quanto aos objetivos</a:t>
            </a:r>
          </a:p>
          <a:p>
            <a:pPr lvl="1"/>
            <a:r>
              <a:rPr lang="pt-BR" sz="2400" dirty="0"/>
              <a:t>Delineamento e distribuição do questionário</a:t>
            </a:r>
          </a:p>
          <a:p>
            <a:pPr lvl="1"/>
            <a:r>
              <a:rPr lang="pt-BR" sz="2400" dirty="0"/>
              <a:t>Tabulação dos resultados</a:t>
            </a:r>
          </a:p>
          <a:p>
            <a:pPr lvl="1"/>
            <a:r>
              <a:rPr lang="pt-BR" sz="2400" dirty="0"/>
              <a:t>Especialistas recebem e podem mudar de </a:t>
            </a:r>
            <a:r>
              <a:rPr lang="pt-BR" sz="2400" dirty="0" smtClean="0"/>
              <a:t>ideia</a:t>
            </a:r>
            <a:endParaRPr lang="pt-BR" sz="2400" dirty="0"/>
          </a:p>
          <a:p>
            <a:pPr lvl="1"/>
            <a:r>
              <a:rPr lang="pt-BR" sz="2400" dirty="0"/>
              <a:t>Nova tabulação</a:t>
            </a:r>
          </a:p>
          <a:p>
            <a:pPr lvl="1"/>
            <a:r>
              <a:rPr lang="pt-BR" sz="2400" dirty="0"/>
              <a:t>Se necessário, consultar novamente</a:t>
            </a:r>
          </a:p>
          <a:p>
            <a:pPr lvl="1"/>
            <a:r>
              <a:rPr lang="pt-BR" sz="2400" dirty="0"/>
              <a:t>Construção de cenários e interpretação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1680" y="628957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Prof. Eduardo Vasconcelos FEA/USP)</a:t>
            </a:r>
          </a:p>
        </p:txBody>
      </p:sp>
    </p:spTree>
    <p:extLst>
      <p:ext uri="{BB962C8B-B14F-4D97-AF65-F5344CB8AC3E}">
        <p14:creationId xmlns:p14="http://schemas.microsoft.com/office/powerpoint/2010/main" val="67153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41433"/>
              </p:ext>
            </p:extLst>
          </p:nvPr>
        </p:nvGraphicFramePr>
        <p:xfrm>
          <a:off x="323528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9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Prospecção Tecnológica em Energia (CGEE)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568952" cy="532859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Que tecnologias em energia serão necessárias nas próximas décadas para o Brasil?</a:t>
            </a:r>
          </a:p>
          <a:p>
            <a:r>
              <a:rPr lang="pt-BR" sz="2800" dirty="0">
                <a:solidFill>
                  <a:schemeClr val="tx2"/>
                </a:solidFill>
              </a:rPr>
              <a:t>O que é e como organizar uma agenda de P&amp;D?</a:t>
            </a:r>
          </a:p>
          <a:p>
            <a:r>
              <a:rPr lang="pt-BR" sz="2800" dirty="0">
                <a:solidFill>
                  <a:schemeClr val="tx2"/>
                </a:solidFill>
              </a:rPr>
              <a:t>Por quê, para quê e para quem se buscam inovações tecnológicas?</a:t>
            </a:r>
          </a:p>
          <a:p>
            <a:r>
              <a:rPr lang="pt-BR" sz="2800" dirty="0">
                <a:solidFill>
                  <a:schemeClr val="tx2"/>
                </a:solidFill>
              </a:rPr>
              <a:t>Como objetivos do exercício (Delphi) foram considerados os itens abaixo:</a:t>
            </a:r>
          </a:p>
          <a:p>
            <a:pPr marL="457200" lvl="1" indent="0">
              <a:buNone/>
            </a:pPr>
            <a:r>
              <a:rPr lang="pt-BR" sz="2400" dirty="0">
                <a:solidFill>
                  <a:srgbClr val="056F28"/>
                </a:solidFill>
              </a:rPr>
              <a:t>i) promover a construção coletiva de um ambiente de prospecção para o setor de energia; </a:t>
            </a:r>
          </a:p>
          <a:p>
            <a:pPr marL="457200" lvl="1" indent="0">
              <a:buNone/>
            </a:pPr>
            <a:r>
              <a:rPr lang="pt-BR" sz="2400" dirty="0" err="1">
                <a:solidFill>
                  <a:srgbClr val="056F28"/>
                </a:solidFill>
              </a:rPr>
              <a:t>ii</a:t>
            </a:r>
            <a:r>
              <a:rPr lang="pt-BR" sz="2400" dirty="0">
                <a:solidFill>
                  <a:srgbClr val="056F28"/>
                </a:solidFill>
              </a:rPr>
              <a:t>) construir visões estratégicas para o desenvolvimento tecnológico a partir dos desafios colocados à matriz energética brasileira;</a:t>
            </a:r>
          </a:p>
          <a:p>
            <a:pPr marL="457200" lvl="1" indent="0">
              <a:buNone/>
            </a:pPr>
            <a:r>
              <a:rPr lang="pt-BR" sz="2400" dirty="0" err="1">
                <a:solidFill>
                  <a:srgbClr val="056F28"/>
                </a:solidFill>
              </a:rPr>
              <a:t>iii</a:t>
            </a:r>
            <a:r>
              <a:rPr lang="pt-BR" sz="2400" dirty="0">
                <a:solidFill>
                  <a:srgbClr val="056F28"/>
                </a:solidFill>
              </a:rPr>
              <a:t>) identificar ações prioritárias e propor recomendações ao Comitê Gestor do Fundo Setorial de Energia;</a:t>
            </a:r>
          </a:p>
          <a:p>
            <a:pPr marL="457200" lvl="1" indent="0">
              <a:buNone/>
            </a:pPr>
            <a:r>
              <a:rPr lang="pt-BR" sz="2400" dirty="0" err="1">
                <a:solidFill>
                  <a:srgbClr val="056F28"/>
                </a:solidFill>
              </a:rPr>
              <a:t>iv</a:t>
            </a:r>
            <a:r>
              <a:rPr lang="pt-BR" sz="2400" dirty="0">
                <a:solidFill>
                  <a:srgbClr val="056F28"/>
                </a:solidFill>
              </a:rPr>
              <a:t>) estimular a reflexão em longo prazo sobre a questão energética brasileira;</a:t>
            </a:r>
          </a:p>
          <a:p>
            <a:pPr marL="457200" lvl="1" indent="0">
              <a:buNone/>
            </a:pPr>
            <a:r>
              <a:rPr lang="pt-BR" sz="2400" dirty="0">
                <a:solidFill>
                  <a:srgbClr val="056F28"/>
                </a:solidFill>
              </a:rPr>
              <a:t>v) contribuir para a institucionalização da atividade de prospecção e ampliar os canais de diálogo e reflexão no sistema de CT&amp;I, fomentando o aprendizado coletivo, a sinergia e a difusão destas ações.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546830"/>
            <a:ext cx="13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Fonte: CGEE (2011)</a:t>
            </a:r>
          </a:p>
        </p:txBody>
      </p:sp>
    </p:spTree>
    <p:extLst>
      <p:ext uri="{BB962C8B-B14F-4D97-AF65-F5344CB8AC3E}">
        <p14:creationId xmlns:p14="http://schemas.microsoft.com/office/powerpoint/2010/main" val="3020167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025" y="-1196975"/>
            <a:ext cx="69659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75740" cy="18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8953" y="116632"/>
            <a:ext cx="7128792" cy="8640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continuam</a:t>
            </a:r>
            <a:r>
              <a:rPr lang="en-US" dirty="0"/>
              <a:t> </a:t>
            </a:r>
            <a:r>
              <a:rPr lang="en-US" dirty="0" err="1"/>
              <a:t>surgindo</a:t>
            </a:r>
            <a:r>
              <a:rPr lang="en-US" dirty="0"/>
              <a:t>…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73424"/>
            <a:ext cx="4932040" cy="2475656"/>
          </a:xfrm>
        </p:spPr>
        <p:txBody>
          <a:bodyPr>
            <a:normAutofit/>
          </a:bodyPr>
          <a:lstStyle/>
          <a:p>
            <a:r>
              <a:rPr lang="pt-BR" sz="2000" dirty="0"/>
              <a:t>MMOWGLI: </a:t>
            </a:r>
            <a:r>
              <a:rPr lang="en-US" sz="2000" dirty="0"/>
              <a:t>Massive Multiplayer Online Wargame Leveraging the Internet.</a:t>
            </a:r>
            <a:endParaRPr lang="pt-BR" sz="2000" dirty="0"/>
          </a:p>
          <a:p>
            <a:r>
              <a:rPr lang="pt-BR" sz="2000" dirty="0"/>
              <a:t>O projeto MMOWGLI foi originalmente patrocinado pelo Escritório de Pesquisa Naval para a Marinha dos Estados Unidos.</a:t>
            </a:r>
          </a:p>
          <a:p>
            <a:r>
              <a:rPr lang="pt-BR" sz="2000" dirty="0"/>
              <a:t>O objetivo do projeto é explorar o potencial de um jogo de guerra online.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4005064"/>
            <a:ext cx="8568952" cy="233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Com uma variedade de temas o MMOWGLI busca expandir o engajamento no desenvolvimento da estratégia militar e não militar para problemas geopolíticos complexos. </a:t>
            </a:r>
          </a:p>
          <a:p>
            <a:r>
              <a:rPr lang="pt-BR" sz="2000" dirty="0"/>
              <a:t>A plataforma é projetada para suportar um grande número de jogadores globais distribuídos trabalhando juntos na geração de ideias e planejamento de ação, trazendo a tona  estratégias discrepantes e inovadoras. </a:t>
            </a:r>
          </a:p>
        </p:txBody>
      </p:sp>
    </p:spTree>
    <p:extLst>
      <p:ext uri="{BB962C8B-B14F-4D97-AF65-F5344CB8AC3E}">
        <p14:creationId xmlns:p14="http://schemas.microsoft.com/office/powerpoint/2010/main" val="88601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IDENTIFICAÇÃO DE DEMANDAS TECNOLOGICAS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2204864"/>
            <a:ext cx="8282880" cy="4272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536" y="2267576"/>
            <a:ext cx="4680520" cy="41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3 – Tipo de projeto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4 – Objetivos Gerais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5 – Prazos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6 – Sucesso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7 – Consistência com Estratégia de Negócios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8 – Importância para a Estratégia de Negócios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9 – Benefícios esperados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10 – Impacto Competitivo da Tecnologia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11 - Posição Competitiva da Tecnologia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12 – Custo estimado de P&amp;D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13 – Custo estimado de adoção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14 – Outros comentários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15 – Prioridade Relativa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94792" y="1868314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i="1" dirty="0"/>
              <a:t>DESCRIÇÃO DO CRITÉRIOS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87280" y="1868314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i="1" dirty="0"/>
              <a:t>AVALIAÇÃO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499992" y="2204864"/>
            <a:ext cx="0" cy="4272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1115616" y="1059994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1 – Demanda = Título</a:t>
            </a:r>
          </a:p>
          <a:p>
            <a:pPr>
              <a:spcBef>
                <a:spcPct val="50000"/>
              </a:spcBef>
            </a:pPr>
            <a:r>
              <a:rPr lang="pt-BR" dirty="0"/>
              <a:t>2 – Tema: Linha de Atividade</a:t>
            </a:r>
          </a:p>
        </p:txBody>
      </p:sp>
    </p:spTree>
    <p:extLst>
      <p:ext uri="{BB962C8B-B14F-4D97-AF65-F5344CB8AC3E}">
        <p14:creationId xmlns:p14="http://schemas.microsoft.com/office/powerpoint/2010/main" val="179561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Prospec</a:t>
            </a:r>
            <a:r>
              <a:rPr lang="pt-BR" dirty="0" err="1"/>
              <a:t>ção</a:t>
            </a:r>
            <a:r>
              <a:rPr lang="pt-BR" dirty="0"/>
              <a:t> x 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Ambas as atividades podem ser realizadas pela mesma equipe mas são distintas!</a:t>
            </a:r>
          </a:p>
          <a:p>
            <a:endParaRPr lang="pt-BR" sz="1000" dirty="0"/>
          </a:p>
          <a:p>
            <a:r>
              <a:rPr lang="pt-BR" dirty="0"/>
              <a:t>Monitoramento = Presente</a:t>
            </a:r>
          </a:p>
          <a:p>
            <a:endParaRPr lang="pt-BR" sz="1000" dirty="0"/>
          </a:p>
          <a:p>
            <a:r>
              <a:rPr lang="pt-BR" dirty="0"/>
              <a:t>Um bom monitoramento facilita muito prospecções a serem realizadas</a:t>
            </a:r>
          </a:p>
          <a:p>
            <a:pPr marL="0" indent="0">
              <a:buNone/>
            </a:pPr>
            <a:endParaRPr lang="pt-BR" sz="1000" dirty="0"/>
          </a:p>
          <a:p>
            <a:r>
              <a:rPr lang="pt-BR" dirty="0" smtClean="0"/>
              <a:t>Requer </a:t>
            </a:r>
            <a:r>
              <a:rPr lang="pt-BR" dirty="0"/>
              <a:t>conhecimento da área monitorada</a:t>
            </a:r>
          </a:p>
          <a:p>
            <a:r>
              <a:rPr lang="pt-BR" dirty="0"/>
              <a:t>Prospecção = Futuro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00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escolher um método?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340768"/>
            <a:ext cx="792088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altLang="pt-BR" dirty="0"/>
              <a:t>Objetivo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Disponibilidade de dados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Validade dos dados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Previsibilidade de desenvolvimento da tecnologia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Similaridade de tecnologia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Adaptabilidade do método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Facilidade de operação</a:t>
            </a:r>
          </a:p>
          <a:p>
            <a:pPr>
              <a:lnSpc>
                <a:spcPct val="150000"/>
              </a:lnSpc>
            </a:pPr>
            <a:r>
              <a:rPr lang="pt-BR" altLang="pt-BR" dirty="0"/>
              <a:t>Custo de implementação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não ligados a tecnologia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Previsão da geração tecnológica só conta metade da história!</a:t>
            </a:r>
          </a:p>
          <a:p>
            <a:pPr marL="0" indent="0">
              <a:buNone/>
            </a:pPr>
            <a:r>
              <a:rPr lang="pt-BR" dirty="0"/>
              <a:t>                      Market </a:t>
            </a:r>
            <a:r>
              <a:rPr lang="pt-BR" dirty="0" err="1"/>
              <a:t>pull</a:t>
            </a:r>
            <a:r>
              <a:rPr lang="pt-BR" dirty="0"/>
              <a:t>   </a:t>
            </a:r>
            <a:r>
              <a:rPr lang="pt-BR" dirty="0" err="1"/>
              <a:t>x</a:t>
            </a:r>
            <a:r>
              <a:rPr lang="pt-BR" dirty="0"/>
              <a:t>   </a:t>
            </a:r>
            <a:r>
              <a:rPr lang="pt-BR" dirty="0" err="1"/>
              <a:t>Technological</a:t>
            </a:r>
            <a:r>
              <a:rPr lang="pt-BR" dirty="0"/>
              <a:t> </a:t>
            </a:r>
            <a:r>
              <a:rPr lang="pt-BR" dirty="0" err="1"/>
              <a:t>push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Tendências macro econômicas, comportamento do consumidor, fatores sociais, análise de </a:t>
            </a:r>
            <a:r>
              <a:rPr lang="pt-BR" dirty="0" smtClean="0"/>
              <a:t>cenários</a:t>
            </a:r>
            <a:r>
              <a:rPr lang="pt-BR" dirty="0"/>
              <a:t> </a:t>
            </a:r>
            <a:r>
              <a:rPr lang="pt-BR" dirty="0" smtClean="0"/>
              <a:t>etc.</a:t>
            </a:r>
            <a:endParaRPr lang="pt-BR" dirty="0"/>
          </a:p>
          <a:p>
            <a:r>
              <a:rPr lang="pt-BR" dirty="0"/>
              <a:t>Devido a intensidade do esforço devem ser priorizadas tecnologias estratégicas para a empresa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35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PROSPECÇÃO TECNOLÓGICA</a:t>
            </a:r>
          </a:p>
        </p:txBody>
      </p:sp>
    </p:spTree>
    <p:extLst>
      <p:ext uri="{BB962C8B-B14F-4D97-AF65-F5344CB8AC3E}">
        <p14:creationId xmlns:p14="http://schemas.microsoft.com/office/powerpoint/2010/main" val="407603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41597</TotalTime>
  <Words>1915</Words>
  <Application>Microsoft Office PowerPoint</Application>
  <PresentationFormat>Apresentação na tela (4:3)</PresentationFormat>
  <Paragraphs>290</Paragraphs>
  <Slides>32</Slides>
  <Notes>5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Mangal</vt:lpstr>
      <vt:lpstr>Tahoma</vt:lpstr>
      <vt:lpstr>Tema do Office</vt:lpstr>
      <vt:lpstr>Apresentação do PowerPoint</vt:lpstr>
      <vt:lpstr>Alguns Conceitos</vt:lpstr>
      <vt:lpstr>Apresentação do PowerPoint</vt:lpstr>
      <vt:lpstr>IDENTIFICAÇÃO DE DEMANDAS TECNOLOGICAS </vt:lpstr>
      <vt:lpstr>Avaliação</vt:lpstr>
      <vt:lpstr>Prospecção x Monitoramento</vt:lpstr>
      <vt:lpstr>Como escolher um método?</vt:lpstr>
      <vt:lpstr>Fatores não ligados a tecnologia</vt:lpstr>
      <vt:lpstr>PROSPECÇÃO TECNOLÓGICA</vt:lpstr>
      <vt:lpstr>Prospecção Tecnológica</vt:lpstr>
      <vt:lpstr>Prospecção Tecnológica</vt:lpstr>
      <vt:lpstr>Prospecção Tecnológica </vt:lpstr>
      <vt:lpstr> Fases da Prospecção Tecnológica</vt:lpstr>
      <vt:lpstr>Técnicas de Prospecção de Tecnologia</vt:lpstr>
      <vt:lpstr>Dimensões de Análise Prospectiva</vt:lpstr>
      <vt:lpstr>Dimensões de Análise Prospectiva</vt:lpstr>
      <vt:lpstr>Dimensões de Análise Prospectiva </vt:lpstr>
      <vt:lpstr>Rotas Tecnológicas - RT</vt:lpstr>
      <vt:lpstr>Rotas Tecnológicas - RT</vt:lpstr>
      <vt:lpstr>Motivação para a identificação de uma  Rota Tecnológica (RT)</vt:lpstr>
      <vt:lpstr>Metodologia para Identificação das RT</vt:lpstr>
      <vt:lpstr>Metodologia para Identificação das Rotas Tecnológicas</vt:lpstr>
      <vt:lpstr>Metodologia para Identificação das Rotas Tecnológicas</vt:lpstr>
      <vt:lpstr>Rotas Tecnológicas e Tecnologias Emergentes (TE) de um  campo de conhecimento (tecnologias fotovoltaicas)</vt:lpstr>
      <vt:lpstr>Limitações RT</vt:lpstr>
      <vt:lpstr>Técnica Delphi</vt:lpstr>
      <vt:lpstr>Técnica Delphi</vt:lpstr>
      <vt:lpstr>Técnica Delphi</vt:lpstr>
      <vt:lpstr>Prospecção de Petróleo em águas profundas usando Delphi</vt:lpstr>
      <vt:lpstr>Prospecção Tecnológica em Energia (CGEE)</vt:lpstr>
      <vt:lpstr>Apresentação do PowerPoint</vt:lpstr>
      <vt:lpstr>Novos métodos continuam surgindo…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Alexandre Dias</cp:lastModifiedBy>
  <cp:revision>487</cp:revision>
  <dcterms:created xsi:type="dcterms:W3CDTF">2011-02-15T13:13:19Z</dcterms:created>
  <dcterms:modified xsi:type="dcterms:W3CDTF">2023-11-30T00:16:03Z</dcterms:modified>
</cp:coreProperties>
</file>