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79" r:id="rId2"/>
    <p:sldId id="276" r:id="rId3"/>
    <p:sldId id="269" r:id="rId4"/>
    <p:sldId id="278" r:id="rId5"/>
    <p:sldId id="273" r:id="rId6"/>
    <p:sldId id="271" r:id="rId7"/>
    <p:sldId id="266" r:id="rId8"/>
    <p:sldId id="264" r:id="rId9"/>
    <p:sldId id="268" r:id="rId10"/>
    <p:sldId id="267" r:id="rId11"/>
    <p:sldId id="265" r:id="rId12"/>
    <p:sldId id="274" r:id="rId13"/>
    <p:sldId id="257" r:id="rId14"/>
    <p:sldId id="259" r:id="rId15"/>
    <p:sldId id="275" r:id="rId16"/>
  </p:sldIdLst>
  <p:sldSz cx="9144000" cy="6858000" type="screen4x3"/>
  <p:notesSz cx="6881813" cy="100028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FF0000"/>
    <a:srgbClr val="FFDE75"/>
    <a:srgbClr val="FF9900"/>
    <a:srgbClr val="5BFFD4"/>
    <a:srgbClr val="00CC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85" autoAdjust="0"/>
    <p:restoredTop sz="90929"/>
  </p:normalViewPr>
  <p:slideViewPr>
    <p:cSldViewPr>
      <p:cViewPr>
        <p:scale>
          <a:sx n="81" d="100"/>
          <a:sy n="81" d="100"/>
        </p:scale>
        <p:origin x="-150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1" tIns="46735" rIns="93471" bIns="46735" numCol="1" anchor="t" anchorCtr="0" compatLnSpc="1">
            <a:prstTxWarp prst="textNoShape">
              <a:avLst/>
            </a:prstTxWarp>
          </a:bodyPr>
          <a:lstStyle>
            <a:lvl1pPr defTabSz="935467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1" tIns="46735" rIns="93471" bIns="46735" numCol="1" anchor="t" anchorCtr="0" compatLnSpc="1">
            <a:prstTxWarp prst="textNoShape">
              <a:avLst/>
            </a:prstTxWarp>
          </a:bodyPr>
          <a:lstStyle>
            <a:lvl1pPr algn="r" defTabSz="935467">
              <a:defRPr sz="1300"/>
            </a:lvl1pPr>
          </a:lstStyle>
          <a:p>
            <a:pPr>
              <a:defRPr/>
            </a:pPr>
            <a:fld id="{D742F4E3-04C9-439A-AA9F-23D78B513CDC}" type="datetimeFigureOut">
              <a:rPr lang="pt-BR"/>
              <a:pPr>
                <a:defRPr/>
              </a:pPr>
              <a:t>19/08/2020</a:t>
            </a:fld>
            <a:endParaRPr lang="pt-BR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1025"/>
            <a:ext cx="29829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1" tIns="46735" rIns="93471" bIns="46735" numCol="1" anchor="b" anchorCtr="0" compatLnSpc="1">
            <a:prstTxWarp prst="textNoShape">
              <a:avLst/>
            </a:prstTxWarp>
          </a:bodyPr>
          <a:lstStyle>
            <a:lvl1pPr defTabSz="935467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9471025"/>
            <a:ext cx="29829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1" tIns="46735" rIns="93471" bIns="46735" numCol="1" anchor="b" anchorCtr="0" compatLnSpc="1">
            <a:prstTxWarp prst="textNoShape">
              <a:avLst/>
            </a:prstTxWarp>
          </a:bodyPr>
          <a:lstStyle>
            <a:lvl1pPr algn="r" defTabSz="935467">
              <a:defRPr sz="1300"/>
            </a:lvl1pPr>
          </a:lstStyle>
          <a:p>
            <a:pPr>
              <a:defRPr/>
            </a:pPr>
            <a:fld id="{C07AD59D-4D3E-4AFA-BC8A-BCD27EA096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5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F3C95-9CF4-4AD2-BF0B-FE5728F7A0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4F8C-110B-416F-894E-C838B7B342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70CD7-5148-4E17-99F0-268DE12B5A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2656-7D53-4342-8BC0-7BBA93D0A4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85370-C476-4EAE-B86A-5FCBF8AD29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52435-0EF2-41A9-A340-63A7C72EC7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9CAD-088E-4E2F-A309-908F764406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D4B0E-6A1A-4D7D-B41E-C905185F44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2443-C4E8-46FE-88A5-415CD44CAD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1422-DB7C-46B6-B7FA-540AC10E81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80748-0F3C-407C-A30F-05EB7E08AE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59B48F-6B6A-475D-A30A-7BC64B8170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ndoeducacaofisica.com/livros/books/1444/cover.png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image" Target="../media/image13.png"/><Relationship Id="rId21" Type="http://schemas.openxmlformats.org/officeDocument/2006/relationships/image" Target="../media/image24.jpeg"/><Relationship Id="rId7" Type="http://schemas.openxmlformats.org/officeDocument/2006/relationships/image" Target="../media/image16.png"/><Relationship Id="rId12" Type="http://schemas.openxmlformats.org/officeDocument/2006/relationships/hyperlink" Target="http://www.mundoeducacaofisica.com/livros/books/1450/cover.png" TargetMode="External"/><Relationship Id="rId17" Type="http://schemas.openxmlformats.org/officeDocument/2006/relationships/hyperlink" Target="http://www.mundoeducacaofisica.com/livros/books/309/cover.png" TargetMode="External"/><Relationship Id="rId2" Type="http://schemas.openxmlformats.org/officeDocument/2006/relationships/hyperlink" Target="http://www.mundoeducacaofisica.com/livros/books/1291/cover.png" TargetMode="Externa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hyperlink" Target="http://www.mundoeducacaofisica.com/livros/books/350/cover.png" TargetMode="External"/><Relationship Id="rId15" Type="http://schemas.openxmlformats.org/officeDocument/2006/relationships/hyperlink" Target="http://www.mundoeducacaofisica.com/livros/books/1626/cover.png" TargetMode="External"/><Relationship Id="rId10" Type="http://schemas.openxmlformats.org/officeDocument/2006/relationships/hyperlink" Target="http://www.mundoeducacaofisica.com/livros/books/594/cover.png" TargetMode="External"/><Relationship Id="rId19" Type="http://schemas.openxmlformats.org/officeDocument/2006/relationships/hyperlink" Target="http://www.mundoeducacaofisica.com/livros/books/687/cover.pn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hyperlink" Target="http://www.sesisp.org.br/cidyr/" TargetMode="Externa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8.jpe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LIp4u3O3Bk" TargetMode="External"/><Relationship Id="rId13" Type="http://schemas.openxmlformats.org/officeDocument/2006/relationships/hyperlink" Target="https://www.youtube.com/watch?v=_J_3XpkYgrQ" TargetMode="External"/><Relationship Id="rId3" Type="http://schemas.openxmlformats.org/officeDocument/2006/relationships/hyperlink" Target="https://www.youtube.com/watch?v=8xIiw9B2Jd8" TargetMode="External"/><Relationship Id="rId7" Type="http://schemas.openxmlformats.org/officeDocument/2006/relationships/hyperlink" Target="https://www.youtube.com/embed/bLaV-sDLgOY?autoplay=1" TargetMode="External"/><Relationship Id="rId12" Type="http://schemas.openxmlformats.org/officeDocument/2006/relationships/hyperlink" Target="https://www.youtube.com/watch?v=nGuOA_EJ8qk" TargetMode="External"/><Relationship Id="rId2" Type="http://schemas.openxmlformats.org/officeDocument/2006/relationships/hyperlink" Target="https://www.youtube.com/watch?v=2E9osuJqOz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1C9dZl5MniI" TargetMode="External"/><Relationship Id="rId11" Type="http://schemas.openxmlformats.org/officeDocument/2006/relationships/hyperlink" Target="https://www.youtube.com/watch?v=j1RdHmefjmI" TargetMode="External"/><Relationship Id="rId5" Type="http://schemas.openxmlformats.org/officeDocument/2006/relationships/hyperlink" Target="https://www.youtube.com/watch?v=Gg1K2UKJwWc" TargetMode="External"/><Relationship Id="rId10" Type="http://schemas.openxmlformats.org/officeDocument/2006/relationships/hyperlink" Target="https://www.youtube.com/watch?v=HpoegShhX20" TargetMode="External"/><Relationship Id="rId4" Type="http://schemas.openxmlformats.org/officeDocument/2006/relationships/hyperlink" Target="https://www.youtube.com/watch?v=W1NBxqYjB1U" TargetMode="External"/><Relationship Id="rId9" Type="http://schemas.openxmlformats.org/officeDocument/2006/relationships/hyperlink" Target="https://parlamentopb.com.br/remigio-tem-corrida-maluca-no-aniversario-de-emancipacao-da-cidade/6052/" TargetMode="External"/><Relationship Id="rId14" Type="http://schemas.openxmlformats.org/officeDocument/2006/relationships/hyperlink" Target="https://www.youtube.com/watch?v=u2YhDQtncK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9552" y="3501008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b="1" dirty="0">
                <a:latin typeface="Comic Sans MS" pitchFamily="66" charset="0"/>
                <a:cs typeface="Times New Roman" pitchFamily="18" charset="0"/>
              </a:rPr>
              <a:t>DIMENSÕES ECONÔMICAS E ADMINISTRATIVAS DA EDUCAÇÃO FÍSICA E DO ESPORTE</a:t>
            </a:r>
            <a:endParaRPr lang="pt-BR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5BFFD4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175982"/>
            <a:ext cx="8839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82600" indent="-482600" algn="ctr">
              <a:lnSpc>
                <a:spcPct val="150000"/>
              </a:lnSpc>
              <a:spcBef>
                <a:spcPct val="50000"/>
              </a:spcBef>
            </a:pPr>
            <a:r>
              <a:rPr lang="pt-BR" sz="1200" b="1" dirty="0">
                <a:latin typeface="Comic Sans MS" pitchFamily="66" charset="0"/>
                <a:cs typeface="Times New Roman" pitchFamily="18" charset="0"/>
              </a:rPr>
              <a:t>EEFEUSP - Departamento de Esporte</a:t>
            </a:r>
          </a:p>
          <a:p>
            <a:pPr marL="482600" indent="-482600" algn="ctr">
              <a:lnSpc>
                <a:spcPct val="150000"/>
              </a:lnSpc>
              <a:spcBef>
                <a:spcPct val="50000"/>
              </a:spcBef>
            </a:pPr>
            <a:r>
              <a:rPr lang="pt-BR" sz="1200" b="1" dirty="0">
                <a:latin typeface="Comic Sans MS" pitchFamily="66" charset="0"/>
                <a:cs typeface="Times New Roman" pitchFamily="18" charset="0"/>
              </a:rPr>
              <a:t>Disciplina: EFE 0153 DIMENSÕES ECONÔMICAS E ADMINISTRATIVAS DA EDUCAÇÃO FÍSICA E DO ESPORTE</a:t>
            </a:r>
            <a:endParaRPr lang="en-GB" sz="1200" dirty="0">
              <a:cs typeface="Times New Roman" pitchFamily="18" charset="0"/>
            </a:endParaRPr>
          </a:p>
          <a:p>
            <a:pPr marL="482600" indent="-482600" algn="ctr">
              <a:lnSpc>
                <a:spcPct val="150000"/>
              </a:lnSpc>
              <a:spcBef>
                <a:spcPct val="50000"/>
              </a:spcBef>
            </a:pPr>
            <a:r>
              <a:rPr lang="pt-BR" sz="1200" b="1" dirty="0">
                <a:latin typeface="Comic Sans MS" pitchFamily="66" charset="0"/>
                <a:cs typeface="Times New Roman" pitchFamily="18" charset="0"/>
              </a:rPr>
              <a:t>Professora responsável: </a:t>
            </a:r>
            <a:r>
              <a:rPr lang="pt-BR" sz="1200" b="1" dirty="0" smtClean="0">
                <a:latin typeface="Comic Sans MS" pitchFamily="66" charset="0"/>
                <a:cs typeface="Times New Roman" pitchFamily="18" charset="0"/>
              </a:rPr>
              <a:t>Dr. Ary José Rocco Jr</a:t>
            </a:r>
            <a:endParaRPr lang="en-GB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www.mundoeducacaofisica.com/livros/books/1291/cov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88640"/>
            <a:ext cx="1979612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7" descr="Educação Física no Ensino Superior - Gestão da Educação Física e Espo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628775"/>
            <a:ext cx="27368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http://www.mundoeducacaofisica.com/livros/books/350/cove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1979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http://www.mundoeducacaofisica.com/livros/books/316/cov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810000"/>
            <a:ext cx="2298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http://www.mundoeducacaofisica.com/livros/books/1444/cover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3" descr="http://www.mundoeducacaofisica.com/livros/books/594/cover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362200"/>
            <a:ext cx="22685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http://www.mundoeducacaofisica.com/livros/books/1450/cove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4400"/>
            <a:ext cx="1531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7" descr="http://www.mundoeducacaofisica.com/livros/books/1610/cover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57800" y="3500438"/>
            <a:ext cx="21145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9" descr="http://www.mundoeducacaofisica.com/livros/books/1626/cover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0"/>
            <a:ext cx="259238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http://www.mundoeducacaofisica.com/livros/books/309/cover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24075" y="1916113"/>
            <a:ext cx="32400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1" descr="http://www.mundoeducacaofisica.com/livros/books/687/cover.p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80288" y="4459288"/>
            <a:ext cx="176371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http://t0.gstatic.com/images?q=tbn:ANd9GcSsscguqSp4rhk707asZZg6N4Z11bx1zRHDxggvOKVoep2RZXpX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31913" y="4221163"/>
            <a:ext cx="194468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o 13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836712"/>
            <a:ext cx="8712968" cy="59093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MARKETING/EVENTOS</a:t>
            </a:r>
          </a:p>
          <a:p>
            <a:pPr eaLnBrk="0" hangingPunct="0">
              <a:defRPr/>
            </a:pPr>
            <a:endParaRPr lang="en-US" sz="14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t-BR" sz="1400" b="1" dirty="0">
                <a:latin typeface="Calibri" pitchFamily="34" charset="0"/>
              </a:rPr>
              <a:t>Areias, João Henrique. Uma bela jogada : 20 anos de marketing esportivo / João Henrique Areias --  Rio de Janeiro : Outras Letras, 2009. </a:t>
            </a:r>
          </a:p>
          <a:p>
            <a:pPr eaLnBrk="0" hangingPunct="0">
              <a:defRPr/>
            </a:pPr>
            <a:endParaRPr lang="en-US" sz="14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 err="1">
                <a:latin typeface="Calibri" pitchFamily="34" charset="0"/>
                <a:cs typeface="Arial" pitchFamily="34" charset="0"/>
              </a:rPr>
              <a:t>Contursi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, E.B. </a:t>
            </a:r>
            <a:r>
              <a:rPr lang="en-US" sz="1400" b="1" u="sng" dirty="0">
                <a:latin typeface="Calibri" pitchFamily="34" charset="0"/>
                <a:cs typeface="Arial" pitchFamily="34" charset="0"/>
              </a:rPr>
              <a:t>Marketing </a:t>
            </a:r>
            <a:r>
              <a:rPr lang="en-US" sz="1400" b="1" u="sng" dirty="0" err="1">
                <a:latin typeface="Calibri" pitchFamily="34" charset="0"/>
                <a:cs typeface="Arial" pitchFamily="34" charset="0"/>
              </a:rPr>
              <a:t>Esportivo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. </a:t>
            </a:r>
            <a:r>
              <a:rPr lang="pt-BR" sz="1400" b="1" dirty="0" err="1">
                <a:latin typeface="Calibri" pitchFamily="34" charset="0"/>
                <a:cs typeface="Arial" pitchFamily="34" charset="0"/>
              </a:rPr>
              <a:t>Sprint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 Editora </a:t>
            </a:r>
            <a:r>
              <a:rPr lang="pt-BR" sz="1400" b="1" dirty="0" err="1">
                <a:latin typeface="Calibri" pitchFamily="34" charset="0"/>
                <a:cs typeface="Arial" pitchFamily="34" charset="0"/>
              </a:rPr>
              <a:t>Ltda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, Rio de Janeiro, 1996.</a:t>
            </a:r>
          </a:p>
          <a:p>
            <a:pPr eaLnBrk="0" hangingPunct="0">
              <a:defRPr/>
            </a:pPr>
            <a:endParaRPr lang="pt-BR" sz="1400" b="1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pt-BR" sz="1400" b="1" dirty="0">
                <a:latin typeface="Calibri" pitchFamily="34" charset="0"/>
              </a:rPr>
              <a:t>Legados de megaeventos esportivos . </a:t>
            </a:r>
            <a:r>
              <a:rPr lang="pt-BR" sz="1400" b="1" dirty="0" err="1">
                <a:latin typeface="Calibri" pitchFamily="34" charset="0"/>
              </a:rPr>
              <a:t>Rejane</a:t>
            </a:r>
            <a:r>
              <a:rPr lang="pt-BR" sz="1400" b="1" dirty="0">
                <a:latin typeface="Calibri" pitchFamily="34" charset="0"/>
              </a:rPr>
              <a:t> Penna Rodrigues...[</a:t>
            </a:r>
            <a:r>
              <a:rPr lang="pt-BR" sz="1400" b="1" dirty="0" err="1">
                <a:latin typeface="Calibri" pitchFamily="34" charset="0"/>
              </a:rPr>
              <a:t>et</a:t>
            </a:r>
            <a:r>
              <a:rPr lang="pt-BR" sz="1400" b="1" dirty="0">
                <a:latin typeface="Calibri" pitchFamily="34" charset="0"/>
              </a:rPr>
              <a:t> al.] ; editores Lamartine P. </a:t>
            </a:r>
            <a:r>
              <a:rPr lang="pt-BR" sz="1400" b="1" dirty="0" err="1">
                <a:latin typeface="Calibri" pitchFamily="34" charset="0"/>
              </a:rPr>
              <a:t>DaCosta</a:t>
            </a:r>
            <a:r>
              <a:rPr lang="pt-BR" sz="1400" b="1" dirty="0">
                <a:latin typeface="Calibri" pitchFamily="34" charset="0"/>
              </a:rPr>
              <a:t>...[</a:t>
            </a:r>
            <a:r>
              <a:rPr lang="pt-BR" sz="1400" b="1" dirty="0" err="1">
                <a:latin typeface="Calibri" pitchFamily="34" charset="0"/>
              </a:rPr>
              <a:t>et</a:t>
            </a:r>
            <a:r>
              <a:rPr lang="pt-BR" sz="1400" b="1" dirty="0">
                <a:latin typeface="Calibri" pitchFamily="34" charset="0"/>
              </a:rPr>
              <a:t> al.] --  Brasília : Ministério do Esporte, 2008.</a:t>
            </a:r>
            <a:endParaRPr lang="pt-BR" sz="14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pt-BR" sz="14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t-BR" sz="1400" b="1" dirty="0">
                <a:latin typeface="Calibri" pitchFamily="34" charset="0"/>
                <a:cs typeface="Arial" pitchFamily="34" charset="0"/>
              </a:rPr>
              <a:t>Melo Neto, </a:t>
            </a:r>
            <a:r>
              <a:rPr lang="pt-BR" sz="1400" b="1" dirty="0" err="1">
                <a:latin typeface="Calibri" pitchFamily="34" charset="0"/>
                <a:cs typeface="Arial" pitchFamily="34" charset="0"/>
              </a:rPr>
              <a:t>F.P.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400" b="1" u="sng" dirty="0">
                <a:latin typeface="Calibri" pitchFamily="34" charset="0"/>
                <a:cs typeface="Arial" pitchFamily="34" charset="0"/>
              </a:rPr>
              <a:t>Marketing Esportivo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. Rio de Janeiro, Record, 1995.</a:t>
            </a:r>
            <a:endParaRPr lang="en-GB" sz="14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pt-BR" sz="14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t-BR" sz="1400" b="1" dirty="0">
                <a:latin typeface="Calibri" pitchFamily="34" charset="0"/>
                <a:cs typeface="Arial" pitchFamily="34" charset="0"/>
              </a:rPr>
              <a:t>Melo Neto, </a:t>
            </a:r>
            <a:r>
              <a:rPr lang="pt-BR" sz="1400" b="1" dirty="0" err="1">
                <a:latin typeface="Calibri" pitchFamily="34" charset="0"/>
                <a:cs typeface="Arial" pitchFamily="34" charset="0"/>
              </a:rPr>
              <a:t>F.P.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400" b="1" u="sng" dirty="0">
                <a:latin typeface="Calibri" pitchFamily="34" charset="0"/>
                <a:cs typeface="Arial" pitchFamily="34" charset="0"/>
              </a:rPr>
              <a:t>Marketing de Eventos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. Rio de Janeiro, Editora </a:t>
            </a:r>
            <a:r>
              <a:rPr lang="pt-BR" sz="1400" b="1" dirty="0" err="1">
                <a:latin typeface="Calibri" pitchFamily="34" charset="0"/>
                <a:cs typeface="Arial" pitchFamily="34" charset="0"/>
              </a:rPr>
              <a:t>Sprint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Calibri" pitchFamily="34" charset="0"/>
                <a:cs typeface="Arial" pitchFamily="34" charset="0"/>
              </a:rPr>
              <a:t>Ltda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, 1998.</a:t>
            </a:r>
          </a:p>
          <a:p>
            <a:pPr eaLnBrk="0" hangingPunct="0">
              <a:defRPr/>
            </a:pPr>
            <a:endParaRPr lang="en-GB" sz="14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pt-BR" sz="1400" b="1" dirty="0">
                <a:latin typeface="Calibri" pitchFamily="34" charset="0"/>
              </a:rPr>
              <a:t>Morgan, M. J.   Marketing esportivo / São Paulo : </a:t>
            </a:r>
            <a:r>
              <a:rPr lang="pt-BR" sz="1400" b="1" dirty="0" err="1">
                <a:latin typeface="Calibri" pitchFamily="34" charset="0"/>
              </a:rPr>
              <a:t>Thomson</a:t>
            </a:r>
            <a:r>
              <a:rPr lang="pt-BR" sz="1400" b="1" dirty="0">
                <a:latin typeface="Calibri" pitchFamily="34" charset="0"/>
              </a:rPr>
              <a:t> </a:t>
            </a:r>
            <a:r>
              <a:rPr lang="pt-BR" sz="1400" b="1" dirty="0" err="1">
                <a:latin typeface="Calibri" pitchFamily="34" charset="0"/>
              </a:rPr>
              <a:t>Learning</a:t>
            </a:r>
            <a:r>
              <a:rPr lang="pt-BR" sz="1400" b="1" dirty="0">
                <a:latin typeface="Calibri" pitchFamily="34" charset="0"/>
              </a:rPr>
              <a:t>, 2008.</a:t>
            </a:r>
          </a:p>
          <a:p>
            <a:pPr eaLnBrk="0" hangingPunct="0">
              <a:defRPr/>
            </a:pPr>
            <a:endParaRPr lang="pt-BR" sz="14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t-BR" sz="1400" b="1" dirty="0" err="1">
                <a:latin typeface="Calibri" pitchFamily="34" charset="0"/>
                <a:cs typeface="Arial" pitchFamily="34" charset="0"/>
              </a:rPr>
              <a:t>Pozzi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, </a:t>
            </a:r>
            <a:r>
              <a:rPr lang="pt-BR" sz="1400" b="1" dirty="0" err="1">
                <a:latin typeface="Calibri" pitchFamily="34" charset="0"/>
                <a:cs typeface="Arial" pitchFamily="34" charset="0"/>
              </a:rPr>
              <a:t>L.F.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400" b="1" u="sng" dirty="0">
                <a:latin typeface="Calibri" pitchFamily="34" charset="0"/>
                <a:cs typeface="Arial" pitchFamily="34" charset="0"/>
              </a:rPr>
              <a:t>A grande jogada – teoria e prática do marketing esportivo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. São Paulo, Editora Globo S.A., 1998.</a:t>
            </a:r>
            <a:endParaRPr lang="en-GB" sz="14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14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Shank, M.D. </a:t>
            </a:r>
            <a:r>
              <a:rPr lang="en-US" sz="1400" b="1" u="sng" dirty="0">
                <a:latin typeface="Calibri" pitchFamily="34" charset="0"/>
                <a:cs typeface="Arial" pitchFamily="34" charset="0"/>
              </a:rPr>
              <a:t>Sports Marketing. A strategic perspective.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 New York, </a:t>
            </a:r>
            <a:r>
              <a:rPr lang="en-US" sz="1400" b="1" dirty="0" err="1">
                <a:latin typeface="Calibri" pitchFamily="34" charset="0"/>
                <a:cs typeface="Arial" pitchFamily="34" charset="0"/>
              </a:rPr>
              <a:t>Prenctice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 Hall, 1999.</a:t>
            </a:r>
            <a:endParaRPr lang="en-GB" sz="14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14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 err="1">
                <a:latin typeface="Calibri" pitchFamily="34" charset="0"/>
                <a:cs typeface="Arial" pitchFamily="34" charset="0"/>
              </a:rPr>
              <a:t>Soucie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, D. (Ed.) </a:t>
            </a:r>
            <a:r>
              <a:rPr lang="en-US" sz="1400" b="1" u="sng" dirty="0">
                <a:latin typeface="Calibri" pitchFamily="34" charset="0"/>
                <a:cs typeface="Arial" pitchFamily="34" charset="0"/>
              </a:rPr>
              <a:t>Research in Sport Management: implications for sport administrators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. </a:t>
            </a:r>
            <a:r>
              <a:rPr lang="en-US" sz="1400" b="1" dirty="0" err="1">
                <a:latin typeface="Calibri" pitchFamily="34" charset="0"/>
                <a:cs typeface="Arial" pitchFamily="34" charset="0"/>
              </a:rPr>
              <a:t>Schorndorf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Calibri" pitchFamily="34" charset="0"/>
                <a:cs typeface="Arial" pitchFamily="34" charset="0"/>
              </a:rPr>
              <a:t>Hofmannn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Calibri" pitchFamily="34" charset="0"/>
                <a:cs typeface="Arial" pitchFamily="34" charset="0"/>
              </a:rPr>
              <a:t>Verlag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, 1998</a:t>
            </a:r>
            <a:endParaRPr lang="en-GB" sz="14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pt-BR" sz="1400" b="1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pt-BR" sz="1400" b="1" dirty="0" err="1">
                <a:latin typeface="Calibri" pitchFamily="34" charset="0"/>
              </a:rPr>
              <a:t>Stotlar</a:t>
            </a:r>
            <a:r>
              <a:rPr lang="pt-BR" sz="1400" b="1" dirty="0">
                <a:latin typeface="Calibri" pitchFamily="34" charset="0"/>
              </a:rPr>
              <a:t>, D. K. </a:t>
            </a:r>
            <a:r>
              <a:rPr lang="pt-BR" sz="1400" b="1" dirty="0" err="1">
                <a:latin typeface="Calibri" pitchFamily="34" charset="0"/>
              </a:rPr>
              <a:t>Developing</a:t>
            </a:r>
            <a:r>
              <a:rPr lang="pt-BR" sz="1400" b="1" dirty="0">
                <a:latin typeface="Calibri" pitchFamily="34" charset="0"/>
              </a:rPr>
              <a:t> </a:t>
            </a:r>
            <a:r>
              <a:rPr lang="pt-BR" sz="1400" b="1" dirty="0" err="1">
                <a:latin typeface="Calibri" pitchFamily="34" charset="0"/>
              </a:rPr>
              <a:t>successful</a:t>
            </a:r>
            <a:r>
              <a:rPr lang="pt-BR" sz="1400" b="1" dirty="0">
                <a:latin typeface="Calibri" pitchFamily="34" charset="0"/>
              </a:rPr>
              <a:t> </a:t>
            </a:r>
            <a:r>
              <a:rPr lang="pt-BR" sz="1400" b="1" dirty="0" err="1">
                <a:latin typeface="Calibri" pitchFamily="34" charset="0"/>
              </a:rPr>
              <a:t>sport</a:t>
            </a:r>
            <a:r>
              <a:rPr lang="pt-BR" sz="1400" b="1" dirty="0">
                <a:latin typeface="Calibri" pitchFamily="34" charset="0"/>
              </a:rPr>
              <a:t> </a:t>
            </a:r>
            <a:r>
              <a:rPr lang="pt-BR" sz="1400" b="1" dirty="0" err="1">
                <a:latin typeface="Calibri" pitchFamily="34" charset="0"/>
              </a:rPr>
              <a:t>sponsorship</a:t>
            </a:r>
            <a:r>
              <a:rPr lang="pt-BR" sz="1400" b="1" dirty="0">
                <a:latin typeface="Calibri" pitchFamily="34" charset="0"/>
              </a:rPr>
              <a:t> </a:t>
            </a:r>
            <a:r>
              <a:rPr lang="pt-BR" sz="1400" b="1" dirty="0" err="1">
                <a:latin typeface="Calibri" pitchFamily="34" charset="0"/>
              </a:rPr>
              <a:t>plans</a:t>
            </a:r>
            <a:r>
              <a:rPr lang="pt-BR" sz="1400" b="1" dirty="0">
                <a:latin typeface="Calibri" pitchFamily="34" charset="0"/>
              </a:rPr>
              <a:t>. </a:t>
            </a:r>
            <a:r>
              <a:rPr lang="pt-BR" sz="1400" b="1" dirty="0" err="1">
                <a:latin typeface="Calibri" pitchFamily="34" charset="0"/>
              </a:rPr>
              <a:t>Morgantown</a:t>
            </a:r>
            <a:r>
              <a:rPr lang="pt-BR" sz="1400" b="1" dirty="0">
                <a:latin typeface="Calibri" pitchFamily="34" charset="0"/>
              </a:rPr>
              <a:t>, WV </a:t>
            </a:r>
            <a:r>
              <a:rPr lang="pt-BR" sz="1400" b="1" dirty="0" err="1">
                <a:latin typeface="Calibri" pitchFamily="34" charset="0"/>
              </a:rPr>
              <a:t>Fitness</a:t>
            </a:r>
            <a:r>
              <a:rPr lang="pt-BR" sz="1400" b="1" dirty="0">
                <a:latin typeface="Calibri" pitchFamily="34" charset="0"/>
              </a:rPr>
              <a:t> </a:t>
            </a:r>
            <a:r>
              <a:rPr lang="pt-BR" sz="1400" b="1" dirty="0" err="1">
                <a:latin typeface="Calibri" pitchFamily="34" charset="0"/>
              </a:rPr>
              <a:t>Information</a:t>
            </a:r>
            <a:r>
              <a:rPr lang="pt-BR" sz="1400" b="1" dirty="0">
                <a:latin typeface="Calibri" pitchFamily="34" charset="0"/>
              </a:rPr>
              <a:t> </a:t>
            </a:r>
            <a:r>
              <a:rPr lang="pt-BR" sz="1400" b="1" dirty="0" err="1">
                <a:latin typeface="Calibri" pitchFamily="34" charset="0"/>
              </a:rPr>
              <a:t>Technology</a:t>
            </a:r>
            <a:r>
              <a:rPr lang="pt-BR" sz="1400" b="1" dirty="0">
                <a:latin typeface="Calibri" pitchFamily="34" charset="0"/>
              </a:rPr>
              <a:t> c2009.</a:t>
            </a:r>
          </a:p>
          <a:p>
            <a:pPr eaLnBrk="0" hangingPunct="0">
              <a:defRPr/>
            </a:pPr>
            <a:endParaRPr lang="en-US" sz="14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 err="1">
                <a:latin typeface="Calibri" pitchFamily="34" charset="0"/>
                <a:cs typeface="Arial" pitchFamily="34" charset="0"/>
              </a:rPr>
              <a:t>Verry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, M. </a:t>
            </a:r>
            <a:r>
              <a:rPr lang="en-US" sz="1400" b="1" u="sng" dirty="0" err="1">
                <a:latin typeface="Calibri" pitchFamily="34" charset="0"/>
                <a:cs typeface="Arial" pitchFamily="34" charset="0"/>
              </a:rPr>
              <a:t>Sportmarketing</a:t>
            </a:r>
            <a:r>
              <a:rPr lang="en-US" sz="1400" b="1" u="sng" dirty="0">
                <a:latin typeface="Calibri" pitchFamily="34" charset="0"/>
                <a:cs typeface="Arial" pitchFamily="34" charset="0"/>
              </a:rPr>
              <a:t> (For Fitness). </a:t>
            </a:r>
            <a:r>
              <a:rPr lang="pt-BR" sz="1400" b="1" u="sng" dirty="0">
                <a:latin typeface="Calibri" pitchFamily="34" charset="0"/>
                <a:cs typeface="Arial" pitchFamily="34" charset="0"/>
              </a:rPr>
              <a:t>Marketing para sua Academia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. Rio de Janeiro, </a:t>
            </a:r>
            <a:r>
              <a:rPr lang="pt-BR" sz="1400" b="1" dirty="0" err="1">
                <a:latin typeface="Calibri" pitchFamily="34" charset="0"/>
                <a:cs typeface="Arial" pitchFamily="34" charset="0"/>
              </a:rPr>
              <a:t>Sprint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, 1997</a:t>
            </a:r>
            <a:endParaRPr lang="pt-BR" sz="1400" b="1" dirty="0">
              <a:latin typeface="Calibri" pitchFamily="34" charset="0"/>
            </a:endParaRPr>
          </a:p>
        </p:txBody>
      </p:sp>
      <p:sp>
        <p:nvSpPr>
          <p:cNvPr id="10243" name="Retângulo 4"/>
          <p:cNvSpPr>
            <a:spLocks noChangeArrowheads="1"/>
          </p:cNvSpPr>
          <p:nvPr/>
        </p:nvSpPr>
        <p:spPr bwMode="auto">
          <a:xfrm>
            <a:off x="1799332" y="400825"/>
            <a:ext cx="6048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latin typeface="Comic Sans MS" pitchFamily="66" charset="0"/>
                <a:cs typeface="Arial" pitchFamily="34" charset="0"/>
              </a:rPr>
              <a:t>BIBLIOGRAFIA COMPLEMENTAR</a:t>
            </a:r>
            <a:endParaRPr lang="pt-BR" sz="2000" dirty="0"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3068960"/>
            <a:ext cx="8856984" cy="36137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s-ES_tradnl" sz="1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FITNESS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s-ES_tradnl" sz="1400" b="1" dirty="0">
                <a:latin typeface="Calibri" pitchFamily="34" charset="0"/>
              </a:rPr>
              <a:t>ANTUNES, F.; SABA, F</a:t>
            </a:r>
            <a:r>
              <a:rPr lang="es-ES_tradnl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Gestão em Atendimento: manual prático para academias e centros esportivos. São Paulo: Editora  </a:t>
            </a:r>
            <a:r>
              <a:rPr lang="pt-BR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Manole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 2003.</a:t>
            </a:r>
            <a:endParaRPr lang="pt-BR" sz="1400" b="1" dirty="0">
              <a:latin typeface="Calibri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BERTEVELLO, G. Qualidade no Atendimento da Academia. São Paulo: </a:t>
            </a:r>
            <a:r>
              <a:rPr lang="pt-BR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Phorte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Editora, 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1999.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pt-PT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CAPINUSSU, J. M.; DA COSTA, L. P. Administração e Marketing nas Academias de Ginástica. Rio de Janeiro: Editora Ibrasa, 1989. </a:t>
            </a:r>
            <a:endParaRPr lang="pt-BR" sz="1400" b="1" dirty="0">
              <a:latin typeface="Calibri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NOBRE, L. (Re) Projetando a Academia de Ginástica. São Paulo: </a:t>
            </a:r>
            <a:r>
              <a:rPr lang="pt-BR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Phorte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Editora, 1999.</a:t>
            </a:r>
            <a:endParaRPr lang="pt-BR" sz="1400" b="1" dirty="0">
              <a:latin typeface="Calibri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pt-BR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PEREIRA, M. Administração sem Segredo: Sua Academia Rumo ao Sucesso. 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São Paulo: </a:t>
            </a:r>
            <a:r>
              <a:rPr lang="pt-BR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Phorte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Editora, 2005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pt-BR" sz="1400" b="1" dirty="0">
              <a:latin typeface="Calibri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pt-BR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SABA, F. Liderança e Gestão para Academias e Clubes Esportivos. 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São Paulo: </a:t>
            </a:r>
            <a:r>
              <a:rPr lang="pt-BR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Phorte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Editora, 2005.</a:t>
            </a:r>
            <a:endParaRPr lang="pt-BR" sz="1400" b="1" dirty="0">
              <a:latin typeface="Calibri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SABA, F.; PIMENTA, </a:t>
            </a:r>
            <a:r>
              <a:rPr lang="pt-BR" sz="1400" b="1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M.T.C.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Vendas e Retenção: 83 lições para academias e clubes esportivos. São Paulo,</a:t>
            </a:r>
            <a:br>
              <a:rPr lang="pt-BR" sz="1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Editora </a:t>
            </a:r>
            <a:r>
              <a:rPr lang="pt-BR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Phorte</a:t>
            </a:r>
            <a:r>
              <a:rPr lang="pt-BR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, 2008.</a:t>
            </a:r>
            <a:endParaRPr lang="pt-BR" sz="1400" b="1" dirty="0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07504" y="332656"/>
            <a:ext cx="8856984" cy="2200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228528" bIns="0">
            <a:spAutoFit/>
          </a:bodyPr>
          <a:lstStyle/>
          <a:p>
            <a:pPr algn="just" eaLnBrk="0" hangingPunct="0"/>
            <a:r>
              <a:rPr lang="pt-BR" sz="1400" b="1" dirty="0" err="1">
                <a:latin typeface="Calibri" pitchFamily="34" charset="0"/>
                <a:cs typeface="Arial" pitchFamily="34" charset="0"/>
              </a:rPr>
              <a:t>Capinussu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, </a:t>
            </a:r>
            <a:r>
              <a:rPr lang="pt-BR" sz="1400" b="1" dirty="0" err="1">
                <a:latin typeface="Calibri" pitchFamily="34" charset="0"/>
                <a:cs typeface="Arial" pitchFamily="34" charset="0"/>
              </a:rPr>
              <a:t>J.M.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400" b="1" u="sng" dirty="0">
                <a:latin typeface="Calibri" pitchFamily="34" charset="0"/>
                <a:cs typeface="Arial" pitchFamily="34" charset="0"/>
              </a:rPr>
              <a:t>Moderna organização da Educação Física e Desportos.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 São Paulo, IBRASA, 1992.</a:t>
            </a:r>
            <a:endParaRPr lang="en-GB" sz="1400" b="1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n-US" sz="1400" b="1" dirty="0">
              <a:latin typeface="Calibri" pitchFamily="34" charset="0"/>
              <a:cs typeface="Arial" pitchFamily="34" charset="0"/>
            </a:endParaRPr>
          </a:p>
          <a:p>
            <a:pPr algn="just" eaLnBrk="0" hangingPunct="0"/>
            <a:r>
              <a:rPr lang="en-US" sz="1400" b="1" dirty="0" err="1">
                <a:latin typeface="Calibri" pitchFamily="34" charset="0"/>
                <a:cs typeface="Arial" pitchFamily="34" charset="0"/>
              </a:rPr>
              <a:t>Horine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, L. </a:t>
            </a:r>
            <a:r>
              <a:rPr lang="en-US" sz="1400" b="1" u="sng" dirty="0">
                <a:latin typeface="Calibri" pitchFamily="34" charset="0"/>
                <a:cs typeface="Arial" pitchFamily="34" charset="0"/>
              </a:rPr>
              <a:t>Administration of Physical Education and Sport Programs.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 Madison, WCB Brown &amp; Benchmark, 1995.</a:t>
            </a:r>
            <a:endParaRPr lang="en-GB" sz="1400" b="1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n-US" sz="1400" b="1" dirty="0">
              <a:latin typeface="Calibri" pitchFamily="34" charset="0"/>
              <a:cs typeface="Arial" pitchFamily="34" charset="0"/>
            </a:endParaRPr>
          </a:p>
          <a:p>
            <a:pPr algn="just" eaLnBrk="0" hangingPunct="0"/>
            <a:r>
              <a:rPr lang="en-US" sz="1400" b="1" dirty="0" err="1">
                <a:latin typeface="Calibri" pitchFamily="34" charset="0"/>
                <a:cs typeface="Arial" pitchFamily="34" charset="0"/>
              </a:rPr>
              <a:t>Leith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, L.M. </a:t>
            </a:r>
            <a:r>
              <a:rPr lang="en-US" sz="1400" b="1" u="sng" dirty="0">
                <a:latin typeface="Calibri" pitchFamily="34" charset="0"/>
                <a:cs typeface="Arial" pitchFamily="34" charset="0"/>
              </a:rPr>
              <a:t>Coaches Guide to Sport Administration.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 Illinois, Leisure Press, 1990.</a:t>
            </a:r>
            <a:endParaRPr lang="en-GB" sz="1400" b="1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s-ES_tradnl" sz="1400" b="1" dirty="0">
              <a:latin typeface="Calibri" pitchFamily="34" charset="0"/>
              <a:cs typeface="Arial" pitchFamily="34" charset="0"/>
            </a:endParaRPr>
          </a:p>
          <a:p>
            <a:pPr algn="just" eaLnBrk="0" hangingPunct="0"/>
            <a:r>
              <a:rPr lang="es-ES_tradnl" sz="1400" b="1" dirty="0">
                <a:latin typeface="Calibri" pitchFamily="34" charset="0"/>
                <a:cs typeface="Arial" pitchFamily="34" charset="0"/>
              </a:rPr>
              <a:t>Morales, I. R.  </a:t>
            </a:r>
            <a:r>
              <a:rPr lang="pt-BR" sz="1400" b="1" u="sng" dirty="0">
                <a:latin typeface="Calibri" pitchFamily="34" charset="0"/>
                <a:cs typeface="Arial" pitchFamily="34" charset="0"/>
              </a:rPr>
              <a:t>Liderança e Administração Esportiva</a:t>
            </a:r>
            <a:r>
              <a:rPr lang="pt-BR" sz="1400" b="1" dirty="0">
                <a:latin typeface="Calibri" pitchFamily="34" charset="0"/>
                <a:cs typeface="Arial" pitchFamily="34" charset="0"/>
              </a:rPr>
              <a:t>. São Paulo: Ícone, 1997.</a:t>
            </a:r>
            <a:endParaRPr lang="en-GB" sz="1400" b="1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pt-BR" sz="1400" b="1" dirty="0">
              <a:latin typeface="Calibri" pitchFamily="34" charset="0"/>
              <a:cs typeface="Arial" pitchFamily="34" charset="0"/>
            </a:endParaRPr>
          </a:p>
          <a:p>
            <a:pPr algn="just" eaLnBrk="0" hangingPunct="0"/>
            <a:r>
              <a:rPr lang="en-US" sz="1400" b="1" dirty="0">
                <a:latin typeface="Calibri" pitchFamily="34" charset="0"/>
                <a:cs typeface="Arial" pitchFamily="34" charset="0"/>
              </a:rPr>
              <a:t>Zeigler, E.F. </a:t>
            </a:r>
            <a:r>
              <a:rPr lang="en-US" sz="1400" b="1" u="sng" dirty="0">
                <a:latin typeface="Calibri" pitchFamily="34" charset="0"/>
                <a:cs typeface="Arial" pitchFamily="34" charset="0"/>
              </a:rPr>
              <a:t>Decision-Making in Physical Education and Athletics Administration. A Case Method Approach.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Calibri" pitchFamily="34" charset="0"/>
                <a:cs typeface="Arial" pitchFamily="34" charset="0"/>
              </a:rPr>
              <a:t>Stipes</a:t>
            </a:r>
            <a:r>
              <a:rPr lang="en-US" sz="1400" b="1" dirty="0">
                <a:latin typeface="Calibri" pitchFamily="34" charset="0"/>
                <a:cs typeface="Arial" pitchFamily="34" charset="0"/>
              </a:rPr>
              <a:t> Publishing Company, 1982.</a:t>
            </a:r>
            <a:endParaRPr lang="pt-BR" sz="1400" b="1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27125"/>
          </a:xfrm>
          <a:prstGeom prst="rect">
            <a:avLst/>
          </a:prstGeom>
          <a:solidFill>
            <a:srgbClr val="5BFFD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pt-BR" sz="1600" b="1" dirty="0">
                <a:latin typeface="Comic Sans MS" pitchFamily="66" charset="0"/>
                <a:cs typeface="Times New Roman" pitchFamily="18" charset="0"/>
              </a:rPr>
              <a:t>DIMENSÕES ECONÔMICAS E ADMINISTRATIVAS </a:t>
            </a:r>
            <a:br>
              <a:rPr lang="pt-BR" sz="1600" b="1" dirty="0">
                <a:latin typeface="Comic Sans MS" pitchFamily="66" charset="0"/>
                <a:cs typeface="Times New Roman" pitchFamily="18" charset="0"/>
              </a:rPr>
            </a:br>
            <a:r>
              <a:rPr lang="pt-BR" sz="1600" b="1" dirty="0">
                <a:latin typeface="Comic Sans MS" pitchFamily="66" charset="0"/>
                <a:cs typeface="Times New Roman" pitchFamily="18" charset="0"/>
              </a:rPr>
              <a:t>DA EDUCAÇÃO FÍSICA E DO ESPORTE</a:t>
            </a:r>
            <a:br>
              <a:rPr lang="pt-BR" sz="1600" b="1" dirty="0">
                <a:latin typeface="Comic Sans MS" pitchFamily="66" charset="0"/>
                <a:cs typeface="Times New Roman" pitchFamily="18" charset="0"/>
              </a:rPr>
            </a:br>
            <a:r>
              <a:rPr lang="pt-BR" sz="1600" dirty="0">
                <a:latin typeface="Comic Sans MS" pitchFamily="66" charset="0"/>
                <a:cs typeface="Times New Roman" pitchFamily="18" charset="0"/>
              </a:rPr>
              <a:t>Prof. Resp.: Profa. </a:t>
            </a:r>
            <a:r>
              <a:rPr lang="pt-BR" sz="1600" dirty="0" smtClean="0">
                <a:latin typeface="Comic Sans MS" pitchFamily="66" charset="0"/>
                <a:cs typeface="Times New Roman" pitchFamily="18" charset="0"/>
              </a:rPr>
              <a:t>Dr. Ary José Rocco Jr</a:t>
            </a:r>
            <a:endParaRPr lang="pt-BR" sz="16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0825" y="1395348"/>
            <a:ext cx="8893175" cy="50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1600" b="1" dirty="0">
                <a:latin typeface="Comic Sans MS" pitchFamily="66" charset="0"/>
                <a:cs typeface="Times New Roman" pitchFamily="18" charset="0"/>
              </a:rPr>
              <a:t>CONTEÚDO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latin typeface="Comic Sans MS" pitchFamily="66" charset="0"/>
                <a:cs typeface="Arial" pitchFamily="34" charset="0"/>
              </a:rPr>
              <a:t>CONCEITOS E PRINCÍPIOS DE ADMINISTRAÇÃO E ECONOMIA </a:t>
            </a:r>
            <a:r>
              <a:rPr lang="pt-BR" sz="1400" b="1" dirty="0" smtClean="0">
                <a:latin typeface="Comic Sans MS" pitchFamily="66" charset="0"/>
                <a:cs typeface="Arial" pitchFamily="34" charset="0"/>
              </a:rPr>
              <a:t>NA </a:t>
            </a:r>
            <a:r>
              <a:rPr lang="pt-BR" sz="1400" b="1" dirty="0">
                <a:latin typeface="Comic Sans MS" pitchFamily="66" charset="0"/>
                <a:cs typeface="Arial" pitchFamily="34" charset="0"/>
              </a:rPr>
              <a:t>EDUCAÇÃO FÍSICA E </a:t>
            </a:r>
            <a:r>
              <a:rPr lang="pt-BR" sz="1400" b="1" dirty="0" smtClean="0">
                <a:latin typeface="Comic Sans MS" pitchFamily="66" charset="0"/>
                <a:cs typeface="Arial" pitchFamily="34" charset="0"/>
              </a:rPr>
              <a:t>NO </a:t>
            </a:r>
            <a:r>
              <a:rPr lang="pt-BR" sz="1400" b="1" dirty="0">
                <a:latin typeface="Comic Sans MS" pitchFamily="66" charset="0"/>
                <a:cs typeface="Arial" pitchFamily="34" charset="0"/>
              </a:rPr>
              <a:t>ESPORTE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latin typeface="Comic Sans MS" pitchFamily="66" charset="0"/>
                <a:cs typeface="Times New Roman" pitchFamily="18" charset="0"/>
              </a:rPr>
              <a:t>CAMPOS DE ATUAÇÃO E CAPACIDADES E HABILIDADES DO GESTOR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latin typeface="Comic Sans MS" pitchFamily="66" charset="0"/>
                <a:cs typeface="Times New Roman" pitchFamily="18" charset="0"/>
              </a:rPr>
              <a:t>CONCEITOS E INSTRUMENTOS DE PLANEJAMENTO </a:t>
            </a:r>
            <a:endParaRPr lang="pt-BR" sz="1400" b="1" dirty="0">
              <a:latin typeface="Comic Sans MS" pitchFamily="66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latin typeface="Comic Sans MS" pitchFamily="66" charset="0"/>
                <a:cs typeface="Times New Roman" pitchFamily="18" charset="0"/>
              </a:rPr>
              <a:t>PRINCÍPIOS E ESTRUTURAS DA ORGANIZAÇÃO</a:t>
            </a:r>
            <a:r>
              <a:rPr lang="pt-BR" sz="1400" b="1" dirty="0">
                <a:latin typeface="Comic Sans MS" pitchFamily="66" charset="0"/>
                <a:cs typeface="Tahoma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latin typeface="Comic Sans MS" pitchFamily="66" charset="0"/>
                <a:cs typeface="Arial" pitchFamily="34" charset="0"/>
              </a:rPr>
              <a:t>PRINCÍPIOS E INSTRUMENTOS DE DIREÇÃO, RECURSOS HUMANOS,</a:t>
            </a:r>
            <a:r>
              <a:rPr lang="pt-BR" sz="1400" b="1" dirty="0">
                <a:latin typeface="Comic Sans MS" pitchFamily="66" charset="0"/>
                <a:cs typeface="Times New Roman" pitchFamily="18" charset="0"/>
              </a:rPr>
              <a:t> LIDERANÇA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latin typeface="Comic Sans MS" pitchFamily="66" charset="0"/>
                <a:cs typeface="Arial" pitchFamily="34" charset="0"/>
              </a:rPr>
              <a:t>PRINCÍPIOS E INSTRUMENTOS DE AVALIAÇÃO E CONTROLE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latin typeface="Comic Sans MS" pitchFamily="66" charset="0"/>
                <a:cs typeface="Arial" pitchFamily="34" charset="0"/>
              </a:rPr>
              <a:t>GESTÃO DE </a:t>
            </a:r>
            <a:r>
              <a:rPr lang="pt-BR" sz="1400" b="1" dirty="0" smtClean="0">
                <a:latin typeface="Comic Sans MS" pitchFamily="66" charset="0"/>
                <a:cs typeface="Arial" pitchFamily="34" charset="0"/>
              </a:rPr>
              <a:t>ENTIDADES/ORGANIZAÇÕES E INSTALAÇÕES ESPORTIVAS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Comic Sans MS" pitchFamily="66" charset="0"/>
                <a:cs typeface="Arial" pitchFamily="34" charset="0"/>
              </a:rPr>
              <a:t>MARKETING E GESTÃO DE EVENTOS</a:t>
            </a:r>
            <a:endParaRPr lang="pt-BR" sz="1400" b="1" dirty="0">
              <a:latin typeface="Comic Sans MS" pitchFamily="66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Comic Sans MS" pitchFamily="66" charset="0"/>
                <a:cs typeface="Arial" pitchFamily="34" charset="0"/>
              </a:rPr>
              <a:t>ANÁLISE COMPARADA DA GESTÃO DO ESPORTE / SEGMENTOS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Comic Sans MS" pitchFamily="66" charset="0"/>
                <a:cs typeface="Arial" pitchFamily="34" charset="0"/>
              </a:rPr>
              <a:t>TEMAS ESPECIAIS</a:t>
            </a:r>
            <a:endParaRPr lang="pt-BR" sz="1400" b="1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67544" y="836712"/>
            <a:ext cx="85344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 algn="ctr">
              <a:spcBef>
                <a:spcPct val="50000"/>
              </a:spcBef>
              <a:defRPr/>
            </a:pPr>
            <a:r>
              <a:rPr lang="pt-BR" sz="1600" b="1" dirty="0" smtClean="0">
                <a:latin typeface="Arial" pitchFamily="34" charset="0"/>
                <a:cs typeface="Times New Roman" pitchFamily="18" charset="0"/>
              </a:rPr>
              <a:t>ATIVIDADES / AVALIAÇÃO</a:t>
            </a:r>
          </a:p>
          <a:p>
            <a:pPr marL="284163" indent="-284163" algn="ctr">
              <a:spcBef>
                <a:spcPct val="50000"/>
              </a:spcBef>
              <a:defRPr/>
            </a:pPr>
            <a:endParaRPr lang="pt-BR" sz="1600" b="1" dirty="0">
              <a:latin typeface="Arial" pitchFamily="34" charset="0"/>
              <a:cs typeface="Times New Roman" pitchFamily="18" charset="0"/>
            </a:endParaRPr>
          </a:p>
          <a:p>
            <a:pPr marL="284163" indent="-284163" algn="just">
              <a:spcBef>
                <a:spcPct val="50000"/>
              </a:spcBef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 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marL="284163" indent="-284163" algn="just">
              <a:spcBef>
                <a:spcPct val="50000"/>
              </a:spcBef>
              <a:buFontTx/>
              <a:buAutoNum type="arabicPeriod"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Prova – 18 de dezembro 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valor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 marL="284163" indent="-284163" algn="just">
              <a:spcBef>
                <a:spcPct val="50000"/>
              </a:spcBef>
              <a:defRPr/>
            </a:pPr>
            <a:endParaRPr lang="en-GB" sz="2000" b="1" dirty="0">
              <a:solidFill>
                <a:srgbClr val="FF0000"/>
              </a:solidFill>
              <a:latin typeface="Letter Gothic" charset="0"/>
              <a:cs typeface="Times New Roman" pitchFamily="18" charset="0"/>
            </a:endParaRPr>
          </a:p>
          <a:p>
            <a:pPr marL="284163" indent="-284163" algn="just">
              <a:spcBef>
                <a:spcPct val="50000"/>
              </a:spcBef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2. 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Visita/entrevista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e relatório sobre Gestão –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TG1 em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grupo – 25 de setembro – 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valor 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4163" indent="-284163">
              <a:spcBef>
                <a:spcPct val="50000"/>
              </a:spcBef>
              <a:defRPr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284163" indent="-284163">
              <a:spcBef>
                <a:spcPct val="50000"/>
              </a:spcBef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Elaboração e apresentação de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Plano de Negócio/Tema  – TG2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em grupo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– 27 de novembro, 4 e 11 de dezembro -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valor 30%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772816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BASTOS, F. C.;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MAZZEI, L. C. Gestão do Esporte no Brasil: desafios e perspectivas In: </a:t>
            </a:r>
            <a:r>
              <a:rPr lang="pt-BR" sz="1600" dirty="0" smtClean="0"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BASTOS, F. C.; MAZZEI, L. C.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Gestão do Esporte no Brasil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: desafios e perspectivas. 1 ed. São Paulo: Ícone, 2012, v.1, p. 5-19.</a:t>
            </a:r>
          </a:p>
          <a:p>
            <a:pPr lvl="0">
              <a:lnSpc>
                <a:spcPct val="150000"/>
              </a:lnSpc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Calibri" panose="020F0502020204030204" pitchFamily="34" charset="0"/>
              </a:rPr>
              <a:t>ROCHA, C. M.; BASTOS, F. C. Gestão do Esporte: definindo a área. </a:t>
            </a:r>
            <a:r>
              <a:rPr lang="pt-BR" sz="1600" b="1" dirty="0">
                <a:latin typeface="Calibri" panose="020F0502020204030204" pitchFamily="34" charset="0"/>
              </a:rPr>
              <a:t>Rev. bras. Educ. Fís. Esporte</a:t>
            </a:r>
            <a:r>
              <a:rPr lang="pt-BR" sz="1600" dirty="0">
                <a:latin typeface="Calibri" panose="020F0502020204030204" pitchFamily="34" charset="0"/>
              </a:rPr>
              <a:t>, v. 25, n. </a:t>
            </a:r>
            <a:r>
              <a:rPr lang="pt-BR" sz="1600" dirty="0" err="1" smtClean="0">
                <a:latin typeface="Calibri" panose="020F0502020204030204" pitchFamily="34" charset="0"/>
              </a:rPr>
              <a:t>esp</a:t>
            </a:r>
            <a:r>
              <a:rPr lang="pt-BR" sz="1600" dirty="0">
                <a:latin typeface="Calibri" panose="020F0502020204030204" pitchFamily="34" charset="0"/>
              </a:rPr>
              <a:t>, p. 91–103, 2011.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42556" y="814481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8088"/>
            <a:ext cx="8229600" cy="738664"/>
          </a:xfrm>
          <a:solidFill>
            <a:srgbClr val="FF3300"/>
          </a:solidFill>
        </p:spPr>
        <p:txBody>
          <a:bodyPr/>
          <a:lstStyle/>
          <a:p>
            <a:pPr marL="6453188" indent="-6453188">
              <a:spcBef>
                <a:spcPts val="600"/>
              </a:spcBef>
            </a:pP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Gestão do Esporte</a:t>
            </a:r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Rocha, Bastos, 2011</a:t>
            </a:r>
            <a:endParaRPr lang="pt-BR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53285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/>
          </a:p>
        </p:txBody>
      </p:sp>
      <p:pic>
        <p:nvPicPr>
          <p:cNvPr id="4" name="Picture 9" descr="gepecom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453337"/>
            <a:ext cx="360040" cy="372157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1198493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b="1" dirty="0" smtClean="0">
                <a:latin typeface="Calibri" panose="020F0502020204030204" pitchFamily="34" charset="0"/>
              </a:rPr>
              <a:t>ÁREA DE INVESTIGAÇÃO ACADÊMICA RECENTE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3568" y="2066072"/>
            <a:ext cx="777686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b="1" dirty="0" smtClean="0">
                <a:latin typeface="Calibri" panose="020F0502020204030204" pitchFamily="34" charset="0"/>
              </a:rPr>
              <a:t>PESQUISA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latin typeface="Calibri" panose="020F0502020204030204" pitchFamily="34" charset="0"/>
              </a:rPr>
              <a:t>&gt; METADE DA DÉCADA DE 80, TRABALHOS COM MAIS RIGOR CIENTÍFICO COMEÇARAM A SER PUBLICADOS EM PERIÓDICOS ESPECÍFICOS DA ÁREA.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73224" y="4365104"/>
            <a:ext cx="7776864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b="1" dirty="0" smtClean="0">
                <a:latin typeface="Calibri" panose="020F0502020204030204" pitchFamily="34" charset="0"/>
              </a:rPr>
              <a:t>FORMAÇÃO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t-BR" sz="2000" b="1" dirty="0" smtClean="0">
                <a:latin typeface="Calibri" panose="020F0502020204030204" pitchFamily="34" charset="0"/>
              </a:rPr>
              <a:t>OS PRIMEIROS PROGRAMAS ACADÊMICOS DE “SPORT MANAGEMENT” FORAM CRIADOS NOS ESTADOS UNIDOS, NO FINAL DA DÉCADA DE 60, PARA ATENDER DEMANDAS DO ESPORTE PROFISSIONAL E UNIVERSITÁRIO AMERICANO (CHELLADURAI, 2009) </a:t>
            </a:r>
            <a:endParaRPr lang="pt-BR" sz="2000" b="1" dirty="0">
              <a:latin typeface="Calibri" panose="020F0502020204030204" pitchFamily="34" charset="0"/>
            </a:endParaRPr>
          </a:p>
        </p:txBody>
      </p:sp>
      <p:sp>
        <p:nvSpPr>
          <p:cNvPr id="8" name="Seta em curva para a direita 7"/>
          <p:cNvSpPr/>
          <p:nvPr/>
        </p:nvSpPr>
        <p:spPr>
          <a:xfrm>
            <a:off x="35496" y="2924944"/>
            <a:ext cx="792088" cy="1872208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em curva para a direita 9"/>
          <p:cNvSpPr/>
          <p:nvPr/>
        </p:nvSpPr>
        <p:spPr>
          <a:xfrm rot="10800000">
            <a:off x="8316416" y="2852936"/>
            <a:ext cx="792088" cy="1872208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528" y="44624"/>
            <a:ext cx="8534400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000" b="1" dirty="0" smtClean="0">
                <a:latin typeface="Comic Sans MS" pitchFamily="66" charset="0"/>
                <a:cs typeface="Times New Roman" pitchFamily="18" charset="0"/>
              </a:rPr>
              <a:t>DIMENSÕES </a:t>
            </a:r>
            <a:r>
              <a:rPr lang="pt-BR" sz="1000" b="1" dirty="0">
                <a:latin typeface="Comic Sans MS" pitchFamily="66" charset="0"/>
                <a:cs typeface="Times New Roman" pitchFamily="18" charset="0"/>
              </a:rPr>
              <a:t>ECONÔMICAS E ADMINISTRATIVAS DA EDUCAÇÃO FÍSICA E DO </a:t>
            </a:r>
            <a:r>
              <a:rPr lang="pt-BR" sz="1000" b="1" dirty="0" smtClean="0">
                <a:latin typeface="Comic Sans MS" pitchFamily="66" charset="0"/>
                <a:cs typeface="Times New Roman" pitchFamily="18" charset="0"/>
              </a:rPr>
              <a:t>ESPORTE</a:t>
            </a:r>
            <a:endParaRPr lang="en-GB" sz="1000" dirty="0">
              <a:cs typeface="Times New Roman" pitchFamily="18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1124744"/>
            <a:ext cx="8686800" cy="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rIns="47610">
            <a:spAutoFit/>
          </a:bodyPr>
          <a:lstStyle/>
          <a:p>
            <a:endParaRPr lang="pt-BR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71128" y="1044790"/>
            <a:ext cx="8686800" cy="58169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rIns="47610">
            <a:spAutoFit/>
          </a:bodyPr>
          <a:lstStyle/>
          <a:p>
            <a:pPr algn="just" fontAlgn="t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2003 - EEFEUSP 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(Grupo de Estudos e Pesquisa em </a:t>
            </a:r>
            <a:r>
              <a:rPr lang="pt-BR" sz="1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Gestão do Esporte) - GEPAE</a:t>
            </a:r>
            <a:endParaRPr lang="pt-BR" sz="1800" dirty="0">
              <a:solidFill>
                <a:srgbClr val="000000"/>
              </a:solidFill>
              <a:latin typeface="Calibri" pitchFamily="34" charset="0"/>
              <a:cs typeface="Courier New" pitchFamily="49" charset="0"/>
            </a:endParaRP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Líder(es) do grupo: 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Flávia </a:t>
            </a:r>
            <a:r>
              <a:rPr lang="pt-BR" sz="1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Bastos, Cacilda Amaral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                                                   </a:t>
            </a: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0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 </a:t>
            </a:r>
            <a:r>
              <a:rPr lang="pt-BR" sz="1800" b="1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2005- </a:t>
            </a: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UnB 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(Gestão e Marketing da Educação Física, Saúde, Esporte e Lazer</a:t>
            </a:r>
            <a:r>
              <a:rPr lang="pt-BR" sz="1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)</a:t>
            </a:r>
            <a:endParaRPr lang="pt-BR" sz="1800" dirty="0">
              <a:solidFill>
                <a:srgbClr val="000000"/>
              </a:solidFill>
              <a:latin typeface="Calibri" pitchFamily="34" charset="0"/>
              <a:cs typeface="Courier New" pitchFamily="49" charset="0"/>
            </a:endParaRP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Líder(</a:t>
            </a:r>
            <a:r>
              <a:rPr lang="pt-BR" sz="1800" b="1" dirty="0" err="1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es</a:t>
            </a: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) do grupo: 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Paulo Henrique </a:t>
            </a:r>
            <a:r>
              <a:rPr lang="pt-BR" sz="1800" dirty="0" err="1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Azevêdo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 </a:t>
            </a:r>
            <a:r>
              <a:rPr lang="pt-BR" sz="1800" b="1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2009 </a:t>
            </a: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- UF do Pará 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(Centro de Estudos em Gestão Desportiva). </a:t>
            </a: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Líder(</a:t>
            </a:r>
            <a:r>
              <a:rPr lang="pt-BR" sz="1800" b="1" dirty="0" err="1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es</a:t>
            </a: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) do grupo: 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Christian Pinheiro da Costa, José Pedro </a:t>
            </a:r>
            <a:r>
              <a:rPr lang="pt-BR" sz="1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Sarmento</a:t>
            </a:r>
            <a:endParaRPr lang="pt-BR" sz="1800" dirty="0">
              <a:solidFill>
                <a:srgbClr val="000000"/>
              </a:solidFill>
              <a:latin typeface="Calibri" pitchFamily="34" charset="0"/>
              <a:cs typeface="Courier New" pitchFamily="49" charset="0"/>
            </a:endParaRP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0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 </a:t>
            </a:r>
            <a:r>
              <a:rPr lang="pt-BR" sz="1800" b="1" dirty="0" smtClean="0">
                <a:latin typeface="Calibri" pitchFamily="34" charset="0"/>
                <a:cs typeface="Arial" pitchFamily="34" charset="0"/>
              </a:rPr>
              <a:t>2010 – UFPE </a:t>
            </a:r>
            <a:r>
              <a:rPr lang="pt-BR" sz="1800" dirty="0" smtClean="0">
                <a:latin typeface="Calibri" pitchFamily="34" charset="0"/>
                <a:cs typeface="Arial" pitchFamily="34" charset="0"/>
              </a:rPr>
              <a:t>- LABGESPP</a:t>
            </a:r>
            <a:r>
              <a:rPr lang="ar-SA" sz="1800" dirty="0">
                <a:latin typeface="Calibri" pitchFamily="34" charset="0"/>
                <a:cs typeface="Arial" pitchFamily="34" charset="0"/>
              </a:rPr>
              <a:t>‏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 - Laboratório em Gestão Esportiva e Políticas Públicas</a:t>
            </a: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latin typeface="Calibri" pitchFamily="34" charset="0"/>
                <a:cs typeface="Arial" pitchFamily="34" charset="0"/>
              </a:rPr>
              <a:t> Líder(</a:t>
            </a:r>
            <a:r>
              <a:rPr lang="pt-BR" sz="1800" b="1" dirty="0" err="1">
                <a:latin typeface="Calibri" pitchFamily="34" charset="0"/>
                <a:cs typeface="Arial" pitchFamily="34" charset="0"/>
              </a:rPr>
              <a:t>es</a:t>
            </a:r>
            <a:r>
              <a:rPr lang="pt-BR" sz="1800" b="1" dirty="0">
                <a:latin typeface="Calibri" pitchFamily="34" charset="0"/>
                <a:cs typeface="Arial" pitchFamily="34" charset="0"/>
              </a:rPr>
              <a:t>) do grupo: </a:t>
            </a:r>
            <a:r>
              <a:rPr lang="pt-BR" sz="1800" dirty="0" err="1">
                <a:latin typeface="Calibri" pitchFamily="34" charset="0"/>
                <a:cs typeface="Arial" pitchFamily="34" charset="0"/>
              </a:rPr>
              <a:t>Vilde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 Gomes de Menezes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>
                <a:latin typeface="Calibri" pitchFamily="34" charset="0"/>
              </a:rPr>
              <a:t>2011-  EEFERP – USP</a:t>
            </a:r>
            <a:r>
              <a:rPr lang="pt-BR" sz="1800" dirty="0" smtClean="0">
                <a:latin typeface="Calibri" pitchFamily="34" charset="0"/>
              </a:rPr>
              <a:t> (Grupo </a:t>
            </a:r>
            <a:r>
              <a:rPr lang="pt-BR" sz="1800" dirty="0">
                <a:latin typeface="Calibri" pitchFamily="34" charset="0"/>
              </a:rPr>
              <a:t>de Estudos em Gestão do </a:t>
            </a:r>
            <a:r>
              <a:rPr lang="pt-BR" sz="1800" dirty="0" smtClean="0">
                <a:latin typeface="Calibri" pitchFamily="34" charset="0"/>
              </a:rPr>
              <a:t>Esporte)</a:t>
            </a:r>
            <a:endParaRPr lang="pt-BR" sz="1800" dirty="0">
              <a:latin typeface="Calibri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latin typeface="Calibri" pitchFamily="34" charset="0"/>
              </a:rPr>
              <a:t>Líder do </a:t>
            </a:r>
            <a:r>
              <a:rPr lang="pt-BR" sz="1800" b="1" dirty="0" smtClean="0">
                <a:latin typeface="Calibri" pitchFamily="34" charset="0"/>
              </a:rPr>
              <a:t>grupo</a:t>
            </a:r>
            <a:r>
              <a:rPr lang="pt-BR" sz="1800" dirty="0">
                <a:latin typeface="Calibri" pitchFamily="34" charset="0"/>
              </a:rPr>
              <a:t>: </a:t>
            </a:r>
            <a:r>
              <a:rPr lang="pt-BR" sz="1800" dirty="0" smtClean="0">
                <a:latin typeface="Calibri" pitchFamily="34" charset="0"/>
              </a:rPr>
              <a:t>Cláudio Rocha</a:t>
            </a: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>
                <a:latin typeface="Calibri" pitchFamily="34" charset="0"/>
                <a:cs typeface="Arial" pitchFamily="34" charset="0"/>
              </a:rPr>
              <a:t>2014 – EEFEUSP </a:t>
            </a:r>
            <a:r>
              <a:rPr lang="pt-BR" sz="1800" dirty="0" smtClean="0">
                <a:latin typeface="Calibri" pitchFamily="34" charset="0"/>
                <a:cs typeface="Arial" pitchFamily="34" charset="0"/>
              </a:rPr>
              <a:t>(Grupo de Estudos e Pesquisa em Comunicação 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e </a:t>
            </a:r>
            <a:r>
              <a:rPr lang="pt-BR" sz="1800" dirty="0" smtClean="0">
                <a:latin typeface="Calibri" pitchFamily="34" charset="0"/>
                <a:cs typeface="Arial" pitchFamily="34" charset="0"/>
              </a:rPr>
              <a:t>Marketing 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do </a:t>
            </a:r>
            <a:r>
              <a:rPr lang="pt-BR" sz="1800" dirty="0" smtClean="0">
                <a:latin typeface="Calibri" pitchFamily="34" charset="0"/>
                <a:cs typeface="Arial" pitchFamily="34" charset="0"/>
              </a:rPr>
              <a:t>Esporte</a:t>
            </a:r>
            <a:r>
              <a:rPr lang="pt-BR" sz="1800" dirty="0" smtClean="0">
                <a:latin typeface="Calibri" pitchFamily="34" charset="0"/>
              </a:rPr>
              <a:t>) - GEPECOM</a:t>
            </a:r>
            <a:endParaRPr lang="pt-BR" sz="1800" dirty="0">
              <a:latin typeface="Calibri" pitchFamily="34" charset="0"/>
              <a:cs typeface="Arial" pitchFamily="34" charset="0"/>
            </a:endParaRP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Líder(es) do g</a:t>
            </a:r>
            <a:r>
              <a:rPr lang="pt-BR" sz="1800" b="1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rupo</a:t>
            </a: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: 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Ary José Rocco Júnior </a:t>
            </a:r>
            <a:r>
              <a:rPr lang="pt-BR" sz="1800" dirty="0" smtClean="0">
                <a:latin typeface="Calibri" pitchFamily="34" charset="0"/>
                <a:cs typeface="Arial" pitchFamily="34" charset="0"/>
              </a:rPr>
              <a:t>, Leandro </a:t>
            </a:r>
            <a:r>
              <a:rPr lang="pt-BR" sz="1800" dirty="0" err="1" smtClean="0">
                <a:latin typeface="Calibri" pitchFamily="34" charset="0"/>
                <a:cs typeface="Arial" pitchFamily="34" charset="0"/>
              </a:rPr>
              <a:t>Mazzei</a:t>
            </a:r>
            <a:endParaRPr lang="pt-BR" sz="1800" dirty="0" smtClean="0">
              <a:latin typeface="Calibri" pitchFamily="34" charset="0"/>
              <a:cs typeface="Arial" pitchFamily="34" charset="0"/>
            </a:endParaRPr>
          </a:p>
          <a:p>
            <a:pPr algn="ctr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smtClean="0">
                <a:latin typeface="Calibri" pitchFamily="34" charset="0"/>
                <a:cs typeface="Arial" pitchFamily="34" charset="0"/>
              </a:rPr>
              <a:t>LAGECOM = </a:t>
            </a:r>
            <a:r>
              <a:rPr lang="pt-BR" sz="1800" b="1" dirty="0" smtClean="0">
                <a:latin typeface="Calibri" pitchFamily="34" charset="0"/>
                <a:cs typeface="Arial" pitchFamily="34" charset="0"/>
              </a:rPr>
              <a:t>GEPAE + GEPECOM</a:t>
            </a:r>
            <a:endParaRPr lang="pt-BR" sz="1800" b="1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228600" y="1052736"/>
            <a:ext cx="8686800" cy="0"/>
            <a:chOff x="0" y="0"/>
            <a:chExt cx="5760" cy="0"/>
          </a:xfrm>
        </p:grpSpPr>
        <p:sp>
          <p:nvSpPr>
            <p:cNvPr id="4102" name="Rectangle 3"/>
            <p:cNvSpPr>
              <a:spLocks noChangeArrowheads="1"/>
            </p:cNvSpPr>
            <p:nvPr/>
          </p:nvSpPr>
          <p:spPr bwMode="auto">
            <a:xfrm>
              <a:off x="56" y="0"/>
              <a:ext cx="5704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195736" y="476672"/>
            <a:ext cx="476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GRUPOS DE ESTUDO BRASIL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628806"/>
            <a:ext cx="2399184" cy="1229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epecom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453337"/>
            <a:ext cx="360040" cy="372157"/>
          </a:xfrm>
          <a:prstGeom prst="rect">
            <a:avLst/>
          </a:prstGeom>
          <a:noFill/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40011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375047"/>
            <a:ext cx="8229600" cy="461665"/>
          </a:xfrm>
        </p:spPr>
        <p:txBody>
          <a:bodyPr/>
          <a:lstStyle/>
          <a:p>
            <a:r>
              <a:rPr lang="pt-BR" sz="2800" b="1" dirty="0" smtClean="0">
                <a:latin typeface="Calibri" panose="020F0502020204030204" pitchFamily="34" charset="0"/>
              </a:rPr>
              <a:t>ENTIDADES INTERNACIONAIS</a:t>
            </a:r>
            <a:endParaRPr lang="pt-BR" sz="2800" b="1" dirty="0">
              <a:latin typeface="Calibri" panose="020F0502020204030204" pitchFamily="34" charset="0"/>
            </a:endParaRPr>
          </a:p>
        </p:txBody>
      </p:sp>
      <p:sp>
        <p:nvSpPr>
          <p:cNvPr id="7" name="Rectangle 1030"/>
          <p:cNvSpPr>
            <a:spLocks noChangeArrowheads="1"/>
          </p:cNvSpPr>
          <p:nvPr/>
        </p:nvSpPr>
        <p:spPr bwMode="auto">
          <a:xfrm>
            <a:off x="0" y="1687354"/>
            <a:ext cx="9144000" cy="51706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63538" lvl="1" indent="-188913" eaLnBrk="0" fontAlgn="t" hangingPunct="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6600"/>
                </a:solidFill>
              </a:rPr>
              <a:t> North American Sport Management </a:t>
            </a:r>
            <a:r>
              <a:rPr lang="pt-BR" dirty="0" err="1" smtClean="0">
                <a:solidFill>
                  <a:srgbClr val="006600"/>
                </a:solidFill>
              </a:rPr>
              <a:t>Association</a:t>
            </a:r>
            <a:r>
              <a:rPr lang="pt-BR" dirty="0" smtClean="0">
                <a:solidFill>
                  <a:srgbClr val="006600"/>
                </a:solidFill>
              </a:rPr>
              <a:t/>
            </a:r>
            <a:br>
              <a:rPr lang="pt-BR" dirty="0" smtClean="0">
                <a:solidFill>
                  <a:srgbClr val="006600"/>
                </a:solidFill>
              </a:rPr>
            </a:br>
            <a:r>
              <a:rPr lang="pt-BR" dirty="0" smtClean="0">
                <a:solidFill>
                  <a:srgbClr val="006600"/>
                </a:solidFill>
              </a:rPr>
              <a:t> (NASSM) - 1985 </a:t>
            </a:r>
          </a:p>
          <a:p>
            <a:pPr marL="174625" lvl="1" eaLnBrk="0" fontAlgn="t" hangingPunct="0"/>
            <a:endParaRPr lang="pt-BR" dirty="0" smtClean="0">
              <a:solidFill>
                <a:srgbClr val="006600"/>
              </a:solidFill>
            </a:endParaRPr>
          </a:p>
          <a:p>
            <a:pPr marL="174625" lvl="1" eaLnBrk="0" fontAlgn="t" hangingPunct="0">
              <a:buFontTx/>
              <a:buChar char="•"/>
            </a:pPr>
            <a:r>
              <a:rPr lang="pt-BR" dirty="0" smtClean="0">
                <a:solidFill>
                  <a:srgbClr val="006600"/>
                </a:solidFill>
              </a:rPr>
              <a:t> </a:t>
            </a:r>
            <a:r>
              <a:rPr lang="pt-BR" dirty="0" err="1" smtClean="0">
                <a:solidFill>
                  <a:srgbClr val="006600"/>
                </a:solidFill>
              </a:rPr>
              <a:t>European</a:t>
            </a:r>
            <a:r>
              <a:rPr lang="pt-BR" dirty="0" smtClean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Association</a:t>
            </a:r>
            <a:r>
              <a:rPr lang="pt-BR" dirty="0">
                <a:solidFill>
                  <a:srgbClr val="006600"/>
                </a:solidFill>
              </a:rPr>
              <a:t>  </a:t>
            </a:r>
            <a:r>
              <a:rPr lang="pt-BR" dirty="0" err="1">
                <a:solidFill>
                  <a:srgbClr val="006600"/>
                </a:solidFill>
              </a:rPr>
              <a:t>or</a:t>
            </a:r>
            <a:r>
              <a:rPr lang="pt-BR" dirty="0">
                <a:solidFill>
                  <a:srgbClr val="006600"/>
                </a:solidFill>
              </a:rPr>
              <a:t> Sport Management </a:t>
            </a:r>
            <a:r>
              <a:rPr lang="pt-BR" dirty="0" smtClean="0">
                <a:solidFill>
                  <a:srgbClr val="006600"/>
                </a:solidFill>
              </a:rPr>
              <a:t>-1993</a:t>
            </a:r>
          </a:p>
          <a:p>
            <a:pPr marL="174625" lvl="1" eaLnBrk="0" fontAlgn="t" hangingPunct="0"/>
            <a:endParaRPr lang="pt-BR" dirty="0">
              <a:solidFill>
                <a:srgbClr val="006600"/>
              </a:solidFill>
            </a:endParaRPr>
          </a:p>
          <a:p>
            <a:pPr marL="174625" lvl="1" eaLnBrk="0" fontAlgn="t" hangingPunct="0">
              <a:buFontTx/>
              <a:buChar char="•"/>
            </a:pPr>
            <a:r>
              <a:rPr lang="pt-BR" dirty="0">
                <a:solidFill>
                  <a:srgbClr val="006600"/>
                </a:solidFill>
              </a:rPr>
              <a:t> Sport Management </a:t>
            </a:r>
            <a:r>
              <a:rPr lang="pt-BR" dirty="0" err="1">
                <a:solidFill>
                  <a:srgbClr val="006600"/>
                </a:solidFill>
              </a:rPr>
              <a:t>Association</a:t>
            </a:r>
            <a:r>
              <a:rPr lang="pt-BR" dirty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of</a:t>
            </a:r>
            <a:r>
              <a:rPr lang="pt-BR" dirty="0">
                <a:solidFill>
                  <a:srgbClr val="006600"/>
                </a:solidFill>
              </a:rPr>
              <a:t> </a:t>
            </a:r>
            <a:r>
              <a:rPr lang="pt-BR" dirty="0" smtClean="0">
                <a:solidFill>
                  <a:srgbClr val="006600"/>
                </a:solidFill>
              </a:rPr>
              <a:t/>
            </a:r>
            <a:br>
              <a:rPr lang="pt-BR" dirty="0" smtClean="0">
                <a:solidFill>
                  <a:srgbClr val="006600"/>
                </a:solidFill>
              </a:rPr>
            </a:br>
            <a:r>
              <a:rPr lang="pt-BR" dirty="0" smtClean="0">
                <a:solidFill>
                  <a:srgbClr val="006600"/>
                </a:solidFill>
              </a:rPr>
              <a:t>   </a:t>
            </a:r>
            <a:r>
              <a:rPr lang="pt-BR" dirty="0" err="1" smtClean="0">
                <a:solidFill>
                  <a:srgbClr val="006600"/>
                </a:solidFill>
              </a:rPr>
              <a:t>Australia</a:t>
            </a:r>
            <a:r>
              <a:rPr lang="pt-BR" dirty="0" smtClean="0">
                <a:solidFill>
                  <a:srgbClr val="006600"/>
                </a:solidFill>
              </a:rPr>
              <a:t> </a:t>
            </a:r>
            <a:r>
              <a:rPr lang="pt-BR" dirty="0">
                <a:solidFill>
                  <a:srgbClr val="006600"/>
                </a:solidFill>
              </a:rPr>
              <a:t>&amp; New </a:t>
            </a:r>
            <a:r>
              <a:rPr lang="pt-BR" dirty="0" err="1">
                <a:solidFill>
                  <a:srgbClr val="006600"/>
                </a:solidFill>
              </a:rPr>
              <a:t>Zealand</a:t>
            </a:r>
            <a:r>
              <a:rPr lang="pt-BR" dirty="0">
                <a:solidFill>
                  <a:srgbClr val="006600"/>
                </a:solidFill>
              </a:rPr>
              <a:t> </a:t>
            </a:r>
            <a:r>
              <a:rPr lang="pt-BR" dirty="0" smtClean="0">
                <a:solidFill>
                  <a:srgbClr val="006600"/>
                </a:solidFill>
              </a:rPr>
              <a:t>-1995</a:t>
            </a:r>
            <a:endParaRPr lang="pt-BR" dirty="0">
              <a:solidFill>
                <a:srgbClr val="006600"/>
              </a:solidFill>
            </a:endParaRPr>
          </a:p>
          <a:p>
            <a:pPr marL="174625" lvl="1" eaLnBrk="0" fontAlgn="t" hangingPunct="0">
              <a:buFontTx/>
              <a:buChar char="•"/>
            </a:pPr>
            <a:endParaRPr lang="pt-BR" dirty="0" smtClean="0">
              <a:solidFill>
                <a:srgbClr val="006600"/>
              </a:solidFill>
            </a:endParaRPr>
          </a:p>
          <a:p>
            <a:pPr marL="174625" lvl="1" eaLnBrk="0" fontAlgn="t" hangingPunct="0">
              <a:buFontTx/>
              <a:buChar char="•"/>
            </a:pPr>
            <a:r>
              <a:rPr lang="pt-BR" dirty="0" smtClean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Asian</a:t>
            </a:r>
            <a:r>
              <a:rPr lang="pt-BR" dirty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Association</a:t>
            </a:r>
            <a:r>
              <a:rPr lang="pt-BR" dirty="0">
                <a:solidFill>
                  <a:srgbClr val="006600"/>
                </a:solidFill>
              </a:rPr>
              <a:t> for Sport Management </a:t>
            </a:r>
            <a:r>
              <a:rPr lang="pt-BR" dirty="0" smtClean="0">
                <a:solidFill>
                  <a:srgbClr val="006600"/>
                </a:solidFill>
              </a:rPr>
              <a:t>- 2002</a:t>
            </a:r>
          </a:p>
          <a:p>
            <a:pPr marL="174625" lvl="1" eaLnBrk="0" fontAlgn="t" hangingPunct="0">
              <a:buFontTx/>
              <a:buChar char="•"/>
            </a:pPr>
            <a:endParaRPr lang="pt-BR" dirty="0">
              <a:solidFill>
                <a:srgbClr val="006600"/>
              </a:solidFill>
            </a:endParaRPr>
          </a:p>
          <a:p>
            <a:pPr marL="174625" lvl="1" eaLnBrk="0" fontAlgn="t" hangingPunct="0">
              <a:buFontTx/>
              <a:buChar char="•"/>
            </a:pPr>
            <a:r>
              <a:rPr lang="pt-BR" dirty="0" smtClean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Latin</a:t>
            </a:r>
            <a:r>
              <a:rPr lang="pt-BR" dirty="0">
                <a:solidFill>
                  <a:srgbClr val="006600"/>
                </a:solidFill>
              </a:rPr>
              <a:t> American </a:t>
            </a:r>
            <a:r>
              <a:rPr lang="pt-BR" dirty="0" err="1">
                <a:solidFill>
                  <a:srgbClr val="006600"/>
                </a:solidFill>
              </a:rPr>
              <a:t>Organization</a:t>
            </a:r>
            <a:r>
              <a:rPr lang="pt-BR" dirty="0">
                <a:solidFill>
                  <a:srgbClr val="006600"/>
                </a:solidFill>
              </a:rPr>
              <a:t> in Sport Management </a:t>
            </a:r>
            <a:r>
              <a:rPr lang="pt-BR" dirty="0" smtClean="0">
                <a:solidFill>
                  <a:srgbClr val="006600"/>
                </a:solidFill>
              </a:rPr>
              <a:t>- 2009</a:t>
            </a:r>
          </a:p>
          <a:p>
            <a:pPr marL="174625" lvl="1" eaLnBrk="0" fontAlgn="t" hangingPunct="0">
              <a:buFontTx/>
              <a:buChar char="•"/>
            </a:pPr>
            <a:endParaRPr lang="pt-BR" dirty="0">
              <a:solidFill>
                <a:srgbClr val="006600"/>
              </a:solidFill>
            </a:endParaRPr>
          </a:p>
          <a:p>
            <a:pPr marL="174625" lvl="1" eaLnBrk="0" fontAlgn="t" hangingPunct="0">
              <a:buFontTx/>
              <a:buChar char="•"/>
            </a:pPr>
            <a:r>
              <a:rPr lang="pt-BR" dirty="0" smtClean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International</a:t>
            </a:r>
            <a:r>
              <a:rPr lang="pt-BR" dirty="0">
                <a:solidFill>
                  <a:srgbClr val="006600"/>
                </a:solidFill>
              </a:rPr>
              <a:t> Sports Management </a:t>
            </a:r>
            <a:r>
              <a:rPr lang="pt-BR" dirty="0" err="1">
                <a:solidFill>
                  <a:srgbClr val="006600"/>
                </a:solidFill>
              </a:rPr>
              <a:t>Africa</a:t>
            </a:r>
            <a:r>
              <a:rPr lang="pt-BR" dirty="0">
                <a:solidFill>
                  <a:srgbClr val="006600"/>
                </a:solidFill>
              </a:rPr>
              <a:t>, (ISMA) </a:t>
            </a:r>
            <a:r>
              <a:rPr lang="pt-BR" dirty="0" smtClean="0">
                <a:solidFill>
                  <a:srgbClr val="006600"/>
                </a:solidFill>
              </a:rPr>
              <a:t>- 2007</a:t>
            </a:r>
            <a:endParaRPr lang="pt-BR" dirty="0">
              <a:solidFill>
                <a:srgbClr val="006600"/>
              </a:solidFill>
            </a:endParaRPr>
          </a:p>
          <a:p>
            <a:pPr marL="174625" eaLnBrk="0" hangingPunct="0"/>
            <a:endParaRPr lang="pt-BR" dirty="0">
              <a:solidFill>
                <a:srgbClr val="006600"/>
              </a:solidFill>
            </a:endParaRPr>
          </a:p>
        </p:txBody>
      </p:sp>
      <p:grpSp>
        <p:nvGrpSpPr>
          <p:cNvPr id="9" name="Group 1031"/>
          <p:cNvGrpSpPr>
            <a:grpSpLocks/>
          </p:cNvGrpSpPr>
          <p:nvPr/>
        </p:nvGrpSpPr>
        <p:grpSpPr bwMode="auto">
          <a:xfrm>
            <a:off x="298556" y="869329"/>
            <a:ext cx="8567972" cy="739030"/>
            <a:chOff x="-181" y="37"/>
            <a:chExt cx="3461" cy="673"/>
          </a:xfrm>
        </p:grpSpPr>
        <p:sp>
          <p:nvSpPr>
            <p:cNvPr id="11" name="Rectangle 1027"/>
            <p:cNvSpPr>
              <a:spLocks noChangeArrowheads="1"/>
            </p:cNvSpPr>
            <p:nvPr/>
          </p:nvSpPr>
          <p:spPr bwMode="auto">
            <a:xfrm>
              <a:off x="-181" y="37"/>
              <a:ext cx="3461" cy="6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t" hangingPunct="0"/>
              <a:r>
                <a:rPr lang="pt-BR" dirty="0" smtClean="0">
                  <a:solidFill>
                    <a:srgbClr val="FF0000"/>
                  </a:solidFill>
                  <a:latin typeface="+mn-lt"/>
                </a:rPr>
                <a:t>WASM </a:t>
              </a:r>
            </a:p>
            <a:p>
              <a:pPr eaLnBrk="0" fontAlgn="t" hangingPunct="0"/>
              <a:r>
                <a:rPr lang="pt-BR" dirty="0" smtClean="0">
                  <a:solidFill>
                    <a:srgbClr val="FF0000"/>
                  </a:solidFill>
                  <a:latin typeface="+mn-lt"/>
                </a:rPr>
                <a:t>World </a:t>
              </a:r>
              <a:r>
                <a:rPr lang="pt-BR" dirty="0" err="1" smtClean="0">
                  <a:solidFill>
                    <a:srgbClr val="FF0000"/>
                  </a:solidFill>
                  <a:latin typeface="+mn-lt"/>
                </a:rPr>
                <a:t>Association</a:t>
              </a:r>
              <a:r>
                <a:rPr lang="pt-BR" dirty="0" smtClean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pt-BR" dirty="0" err="1" smtClean="0">
                  <a:solidFill>
                    <a:srgbClr val="FF0000"/>
                  </a:solidFill>
                  <a:latin typeface="+mn-lt"/>
                </a:rPr>
                <a:t>of</a:t>
              </a:r>
              <a:r>
                <a:rPr lang="pt-BR" dirty="0" smtClean="0">
                  <a:solidFill>
                    <a:srgbClr val="FF0000"/>
                  </a:solidFill>
                  <a:latin typeface="+mn-lt"/>
                </a:rPr>
                <a:t> Sport </a:t>
              </a:r>
              <a:r>
                <a:rPr lang="pt-BR" dirty="0">
                  <a:solidFill>
                    <a:srgbClr val="FF0000"/>
                  </a:solidFill>
                  <a:latin typeface="+mn-lt"/>
                </a:rPr>
                <a:t>Management </a:t>
              </a:r>
              <a:r>
                <a:rPr lang="pt-BR" dirty="0" smtClean="0">
                  <a:solidFill>
                    <a:srgbClr val="FF0000"/>
                  </a:solidFill>
                  <a:latin typeface="+mn-lt"/>
                </a:rPr>
                <a:t>2012</a:t>
              </a:r>
              <a:endParaRPr lang="pt-BR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" name="Rectangle 1028"/>
            <p:cNvSpPr>
              <a:spLocks noChangeArrowheads="1"/>
            </p:cNvSpPr>
            <p:nvPr/>
          </p:nvSpPr>
          <p:spPr bwMode="auto">
            <a:xfrm>
              <a:off x="0" y="422"/>
              <a:ext cx="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58700" tIns="634800" rIns="158700" bIns="317400">
              <a:spAutoFit/>
            </a:bodyPr>
            <a:lstStyle/>
            <a:p>
              <a:endParaRPr lang="pt-BR"/>
            </a:p>
          </p:txBody>
        </p:sp>
      </p:grp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1348" y="424709"/>
            <a:ext cx="1381132" cy="117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7938" y="1746210"/>
            <a:ext cx="1029715" cy="792088"/>
          </a:xfrm>
          <a:prstGeom prst="rect">
            <a:avLst/>
          </a:prstGeom>
          <a:noFill/>
        </p:spPr>
      </p:pic>
      <p:pic>
        <p:nvPicPr>
          <p:cNvPr id="15" name="Picture 1035" descr="http://www.easm.net/images/logo_ea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2796" y="2560201"/>
            <a:ext cx="11525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38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5239" y="3628077"/>
            <a:ext cx="2339752" cy="57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154499"/>
              </p:ext>
            </p:extLst>
          </p:nvPr>
        </p:nvGraphicFramePr>
        <p:xfrm>
          <a:off x="6651569" y="4474138"/>
          <a:ext cx="1359256" cy="56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Imagem de bitmap" r:id="rId9" imgW="2952381" imgH="1743318" progId="PBrush">
                  <p:embed/>
                </p:oleObj>
              </mc:Choice>
              <mc:Fallback>
                <p:oleObj name="Imagem de bitmap" r:id="rId9" imgW="2952381" imgH="174331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569" y="4474138"/>
                        <a:ext cx="1359256" cy="566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6" descr="F:\ABRAGESP\logo alged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11349" y="5208769"/>
            <a:ext cx="1684086" cy="6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http://www.ismafrika.com/images/index_r3_c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3810" y="5820093"/>
            <a:ext cx="833143" cy="84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rgbClr val="5BFFD4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23528" y="44624"/>
            <a:ext cx="8534400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000" b="1" dirty="0" smtClean="0">
                <a:latin typeface="Comic Sans MS" pitchFamily="66" charset="0"/>
                <a:cs typeface="Times New Roman" pitchFamily="18" charset="0"/>
              </a:rPr>
              <a:t>DIMENSÕES </a:t>
            </a:r>
            <a:r>
              <a:rPr lang="pt-BR" sz="1000" b="1" dirty="0">
                <a:latin typeface="Comic Sans MS" pitchFamily="66" charset="0"/>
                <a:cs typeface="Times New Roman" pitchFamily="18" charset="0"/>
              </a:rPr>
              <a:t>ECONÔMICAS E ADMINISTRATIVAS DA EDUCAÇÃO FÍSICA E DO </a:t>
            </a:r>
            <a:r>
              <a:rPr lang="pt-BR" sz="1000" b="1" dirty="0" smtClean="0">
                <a:latin typeface="Comic Sans MS" pitchFamily="66" charset="0"/>
                <a:cs typeface="Times New Roman" pitchFamily="18" charset="0"/>
              </a:rPr>
              <a:t>ESPORTE</a:t>
            </a:r>
            <a:endParaRPr lang="en-GB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8" descr="LOGO ABRAGESP 20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013325"/>
            <a:ext cx="4622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3467100" y="2895600"/>
            <a:ext cx="22098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187624" y="404664"/>
            <a:ext cx="681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4000" b="1" dirty="0">
                <a:solidFill>
                  <a:srgbClr val="FF9900"/>
                </a:solidFill>
                <a:latin typeface="Tahoma" pitchFamily="34" charset="0"/>
              </a:rPr>
              <a:t>REDE ORGANIZAÇÕES</a:t>
            </a:r>
          </a:p>
        </p:txBody>
      </p:sp>
      <p:pic>
        <p:nvPicPr>
          <p:cNvPr id="5125" name="Picture 5" descr="F:\ABRAGESP\cropped-aigd_logo-2-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43434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F:\ABRAGESP\logo alge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42973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67100" y="34290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4000" b="1">
                <a:solidFill>
                  <a:schemeClr val="hlink"/>
                </a:solidFill>
                <a:latin typeface="Tahoma" pitchFamily="34" charset="0"/>
              </a:rPr>
              <a:t>REDE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048000" y="2362200"/>
            <a:ext cx="3048000" cy="2743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63500" cap="rnd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0"/>
          <p:cNvSpPr>
            <a:spLocks noChangeArrowheads="1"/>
          </p:cNvSpPr>
          <p:nvPr/>
        </p:nvSpPr>
        <p:spPr bwMode="auto">
          <a:xfrm>
            <a:off x="18728" y="1142847"/>
            <a:ext cx="9144000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Ins="47610">
            <a:spAutoFit/>
          </a:bodyPr>
          <a:lstStyle/>
          <a:p>
            <a:pPr algn="ctr" fontAlgn="t"/>
            <a:endParaRPr lang="es-ES_tradnl" sz="1400" b="1" dirty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r>
              <a:rPr lang="pt-BR" sz="1400" b="1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10º Congresso </a:t>
            </a:r>
            <a:r>
              <a:rPr lang="pt-BR" sz="1400" b="1" dirty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Brasileiro de Gestão do Esporte - ABRAGESP</a:t>
            </a:r>
            <a:endParaRPr lang="pt-BR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Anual 2019 – São Paulo - SP – 8 a 10 de setembro EEFE/ALLIANZ PARQUE</a:t>
            </a:r>
          </a:p>
          <a:p>
            <a:pPr algn="ctr" fontAlgn="t">
              <a:lnSpc>
                <a:spcPct val="150000"/>
              </a:lnSpc>
            </a:pPr>
            <a:endParaRPr lang="es-ES_tradnl" sz="1400" b="1" dirty="0" smtClean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r>
              <a:rPr lang="es-ES_tradnl" sz="1400" b="1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V </a:t>
            </a:r>
            <a:r>
              <a:rPr lang="es-ES_tradnl" sz="1400" b="1" dirty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Congreso </a:t>
            </a:r>
            <a:r>
              <a:rPr lang="es-ES_tradnl" sz="1400" b="1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da </a:t>
            </a:r>
            <a:r>
              <a:rPr lang="es-ES_tradnl" sz="1400" b="1" dirty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ALGEDE </a:t>
            </a:r>
            <a:r>
              <a:rPr lang="es-ES_tradnl" sz="1400" b="1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/>
            </a:r>
            <a:br>
              <a:rPr lang="es-ES_tradnl" sz="1400" b="1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</a:br>
            <a:r>
              <a:rPr lang="es-ES_tradnl" sz="1400" b="1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(</a:t>
            </a:r>
            <a:r>
              <a:rPr lang="es-ES_tradnl" sz="1400" b="1" dirty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Asociación Latinoamericana de </a:t>
            </a:r>
            <a:r>
              <a:rPr lang="es-ES_tradnl" sz="1400" b="1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Gerencia </a:t>
            </a:r>
            <a:r>
              <a:rPr lang="es-ES_tradnl" sz="1400" b="1" dirty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Deportiva) </a:t>
            </a:r>
            <a:endParaRPr lang="pt-BR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 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Bienal 2017 – Buenos Aires – </a:t>
            </a:r>
            <a:r>
              <a:rPr lang="pt-BR" sz="1400" b="1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março</a:t>
            </a:r>
          </a:p>
          <a:p>
            <a:pPr algn="ctr" fontAlgn="t">
              <a:lnSpc>
                <a:spcPct val="150000"/>
              </a:lnSpc>
            </a:pPr>
            <a:r>
              <a:rPr lang="pt-BR" sz="1400" b="1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2019 – Colima - México</a:t>
            </a:r>
            <a:endParaRPr lang="pt-BR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 fontAlgn="t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NASSM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Conference</a:t>
            </a:r>
          </a:p>
          <a:p>
            <a:pPr algn="ctr" fontAlgn="t">
              <a:lnSpc>
                <a:spcPct val="150000"/>
              </a:lnSpc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Anual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junho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 fontAlgn="t">
              <a:lnSpc>
                <a:spcPct val="150000"/>
              </a:lnSpc>
            </a:pPr>
            <a:endParaRPr lang="pt-BR" sz="1400" dirty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EASM Conference</a:t>
            </a:r>
          </a:p>
          <a:p>
            <a:pPr algn="ctr" fontAlgn="t">
              <a:lnSpc>
                <a:spcPct val="150000"/>
              </a:lnSpc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Anual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setembro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 fontAlgn="t">
              <a:lnSpc>
                <a:spcPct val="150000"/>
              </a:lnSpc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t">
              <a:lnSpc>
                <a:spcPct val="15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WASM –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Bianual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2017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Lituânia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t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2019 - Chile</a:t>
            </a:r>
            <a:endParaRPr lang="pt-BR" sz="1400" dirty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  <a:p>
            <a:pPr algn="ctr" fontAlgn="t"/>
            <a:endParaRPr lang="pt-BR" sz="1400" dirty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</p:txBody>
      </p:sp>
      <p:sp>
        <p:nvSpPr>
          <p:cNvPr id="6147" name="Text Box 2051"/>
          <p:cNvSpPr txBox="1">
            <a:spLocks noChangeArrowheads="1"/>
          </p:cNvSpPr>
          <p:nvPr/>
        </p:nvSpPr>
        <p:spPr bwMode="auto">
          <a:xfrm>
            <a:off x="1259632" y="506919"/>
            <a:ext cx="7128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EVENTOS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CIENTÍFICO/PROFISSIONAIS</a:t>
            </a:r>
            <a:endParaRPr lang="pt-B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94656" y="416116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b="1" dirty="0">
                <a:latin typeface="Comic Sans MS" pitchFamily="66" charset="0"/>
                <a:cs typeface="Times New Roman" pitchFamily="18" charset="0"/>
              </a:rPr>
              <a:t>DIMENSÕES ECONÔMICAS E ADMINISTRATIVAS DA EDUCAÇÃO FÍSICA E DO ESPORTE</a:t>
            </a:r>
            <a:endParaRPr lang="pt-BR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07904" y="3412697"/>
            <a:ext cx="1368152" cy="4616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hlinkClick r:id="rId2"/>
              </a:rPr>
              <a:t>ACRE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728" y="2920372"/>
            <a:ext cx="194421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>
                <a:hlinkClick r:id="rId3"/>
              </a:rPr>
              <a:t>ACADEMIA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449542" y="4492311"/>
            <a:ext cx="1781944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>
                <a:hlinkClick r:id="rId4"/>
              </a:rPr>
              <a:t>CORRIDA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5476961"/>
            <a:ext cx="2627784" cy="4616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>
                <a:hlinkClick r:id="rId5"/>
              </a:rPr>
              <a:t>PARAISO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425952" y="5476962"/>
            <a:ext cx="271804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>
                <a:hlinkClick r:id="rId6"/>
              </a:rPr>
              <a:t>DIVINÓPOLIS</a:t>
            </a:r>
            <a:endParaRPr lang="pt-BR" dirty="0"/>
          </a:p>
        </p:txBody>
      </p:sp>
      <p:grpSp>
        <p:nvGrpSpPr>
          <p:cNvPr id="11" name="Grupo 10"/>
          <p:cNvGrpSpPr/>
          <p:nvPr/>
        </p:nvGrpSpPr>
        <p:grpSpPr>
          <a:xfrm>
            <a:off x="-1" y="5159"/>
            <a:ext cx="9144000" cy="332656"/>
            <a:chOff x="0" y="0"/>
            <a:chExt cx="9144000" cy="332656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6930480" y="3396128"/>
            <a:ext cx="22322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hlinkClick r:id="rId7"/>
              </a:rPr>
              <a:t>QUADRA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778896" y="4742963"/>
            <a:ext cx="158417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8"/>
              </a:rPr>
              <a:t>SQUASH</a:t>
            </a:r>
            <a:endParaRPr lang="pt-B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728" y="6334653"/>
            <a:ext cx="374279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https://parlamentopb.com.br/remigio-tem-corrida-maluca-no-aniversario-de-emancipacao-da-cidade/6052/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31486" y="6282849"/>
            <a:ext cx="3042266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+mj-lt"/>
                <a:cs typeface="Arial" panose="020B0604020202020204" pitchFamily="34" charset="0"/>
                <a:hlinkClick r:id="rId9"/>
              </a:rPr>
              <a:t>CORRIDA MALUCA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853908" y="2677555"/>
            <a:ext cx="289871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pt-BR" altLang="pt-BR" sz="9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https://www.youtube.com/watch?v=HpoegShhX20</a:t>
            </a:r>
            <a:r>
              <a:rPr lang="pt-BR" altLang="pt-BR" sz="900" dirty="0"/>
              <a:t/>
            </a:r>
            <a:br>
              <a:rPr lang="pt-BR" altLang="pt-BR" sz="900" dirty="0"/>
            </a:br>
            <a:r>
              <a:rPr lang="pt-BR" altLang="pt-BR" sz="9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https://www.youtube.com/watch?v=j1RdHmefjmI</a:t>
            </a:r>
            <a:r>
              <a:rPr lang="pt-BR" altLang="pt-BR" sz="900" dirty="0"/>
              <a:t> </a:t>
            </a:r>
            <a:endParaRPr lang="pt-BR" altLang="pt-BR" sz="900" dirty="0"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930480" y="1926722"/>
            <a:ext cx="1835496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ESPELHO</a:t>
            </a: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492784" y="2180513"/>
            <a:ext cx="1620957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pt-BR" altLang="pt-BR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MAQUINA</a:t>
            </a:r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04056" y="3900553"/>
            <a:ext cx="1115616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hlinkClick r:id="rId12"/>
              </a:rPr>
              <a:t>NIKE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591890" y="4011794"/>
            <a:ext cx="3545904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hlinkClick r:id="rId13"/>
              </a:rPr>
              <a:t>QUADRA POLIESPORTIVA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6236737" y="2830758"/>
            <a:ext cx="3096478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hlinkClick r:id="rId14"/>
              </a:rPr>
              <a:t>QUADRA COM LED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179512" y="384176"/>
            <a:ext cx="8784976" cy="650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Bibliografia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BRASIL, SEED,MEC.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Física e Desportos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Administração. BRASÍLIA, SEED/MEC/, S.D.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CARREIRO, E. A. Gestão da Educação Física e Esporte. Rio de Janeiro: Guanabara Koogan, 2007.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CHELLADURAI, P. Managing Organizations for Sport and Physical Activity. 4th. ed. Scottsdale, AZ: Holcomb Hathaway Publishers, 2013. </a:t>
            </a:r>
            <a:endParaRPr lang="pt-BR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CORREIA, A.; SACAVÉM, A.; COLAÇO, A.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de Fitness &amp; Marketing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para a competitividade dos Ginásios e Health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Clubs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/ Lisboa : Visão e Contexto, 2006.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DORADO, A.; GALLARDO, L. </a:t>
            </a:r>
            <a:r>
              <a:rPr lang="es-E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Gestión del Deporte a través de la calidad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Biblioteca Gestor Deportivo. Barcelona: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Publicaciones, 2005, 173P.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GARCÍA, S.; GARCÍA, E. </a:t>
            </a:r>
            <a:r>
              <a:rPr lang="es-E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Recursos Humanos Aplicados a La Gestión Deportiva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Biblioteca Gestor Deportivo. Barcelona: INDE PUBLICACIONES, 2007, 187P.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HOFFMAN, S. J.; HARRIS, J. C. (ORG). 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Profissões relacionadas à Administração Esportiva. In: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Cinesiologia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 estudo da Atividade Física. Trad. Vagner Raso.  Porto Alegre: ARTMED, 2002.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KASZNAR, I.; GRAÇA FILHO, A. S.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indústria do esporte no Brasil: 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economia, PIB - produto interno bruto, empregos e evolução dinâmica. 4</a:t>
            </a:r>
            <a:r>
              <a:rPr lang="pt-BR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ed. São Paulo: Brasil, M. Books do, 2012.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LEONARD, R.  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Administrative Side of Coaching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applying business concepts to athletic program administration and coaching. MORGANTOWN, WV : Fitness Information Technology, 2008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7504" y="548680"/>
            <a:ext cx="8928992" cy="62376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LI, M. J.; MACINTOSH, E. W.; BRAVO, G. A. (Eds.).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Sport Management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1. ed. Champaign, IL: Human Kinetics, 2012. p. 73–98. 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MATTAR, M.F.; MATTAR, F. N. (ORGS.) </a:t>
            </a:r>
            <a:r>
              <a:rPr lang="pt-BR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 de Negócios Esportivos. São Paulo: </a:t>
            </a:r>
            <a:r>
              <a:rPr lang="pt-BR" sz="1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Elsevier</a:t>
            </a:r>
            <a:r>
              <a:rPr lang="pt-BR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2013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MAZZEI</a:t>
            </a:r>
            <a:r>
              <a:rPr lang="pt-BR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C.; BASTOS, F. C. (ORGS.)  Gestão do Esporte no Brasil: desafios e perspectivas. São Paulo: Ícone, 2012.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OLSON, J. R. 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Facility and Equipment Management for Sport Directors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Champaign, Il: Human Kinetics, 1997, 151P. 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PEDERSEN, P. M. et al.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Contemporary Sport Management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ed.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Champaingn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Human Kinetics, 2011. 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PITTS, B. G.; STOTLAR, D. K.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Fundamentos de Marketing Esportivo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1. ed. São Paulo: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Phorte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Editora, 2002.</a:t>
            </a:r>
          </a:p>
          <a:p>
            <a:pPr marL="228600" indent="-228600">
              <a:lnSpc>
                <a:spcPct val="150000"/>
              </a:lnSpc>
              <a:spcAft>
                <a:spcPts val="6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POIT, D. R. 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Organização de Eventos Esportivos.  5ª ed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São Paulo: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Phorte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2013.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ROCCO JR, A. J.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 e Gestão do Esporte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1. ed. São Paulo: Atlas, 2012.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ROCHA, C. M.; BASTOS, F. C. Gestão do Esporte: definindo a área.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Rev. bras. Educ. Fís. Esporte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25, n. n.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91–103, 2011.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ROCHE, F.P. Gestão Desportiva: planejamento estratégico nas organizações desportivas. 2ª ED.  Porto Alegre: ARTMED, 2002.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RODRIGUES.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P. et al. 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COSTA L. P. (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Legados de megaeventos esportivos.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Brasília: Ministério do Esporte, 2008.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SOUCI, D. Administración, </a:t>
            </a:r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Organización y Gestión Deportiva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. Barcelona: INDE Publicaciones, 2002.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WATT, D. C. 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 de eventos em lazer e turismo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Porto Alegre: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Bookman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2004.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1196</Words>
  <Application>Microsoft Office PowerPoint</Application>
  <PresentationFormat>Apresentação na tela (4:3)</PresentationFormat>
  <Paragraphs>181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Estrutura padrão</vt:lpstr>
      <vt:lpstr>Imagem de bitmap</vt:lpstr>
      <vt:lpstr>Apresentação do PowerPoint</vt:lpstr>
      <vt:lpstr>Gestão do Esporte Rocha, Bastos, 2011</vt:lpstr>
      <vt:lpstr>Apresentação do PowerPoint</vt:lpstr>
      <vt:lpstr>ENTIDADES INTERNACIONAIS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flaviabastos</dc:creator>
  <cp:lastModifiedBy>USP</cp:lastModifiedBy>
  <cp:revision>118</cp:revision>
  <dcterms:created xsi:type="dcterms:W3CDTF">2005-07-29T20:25:06Z</dcterms:created>
  <dcterms:modified xsi:type="dcterms:W3CDTF">2020-08-19T03:10:46Z</dcterms:modified>
</cp:coreProperties>
</file>