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6" r:id="rId4"/>
    <p:sldId id="257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025BE-B29E-78A9-8181-C39FE245F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FDB61E-2629-DFF9-AAD5-A9CD1CF2E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8042BC-65D0-085F-9476-594F8DC1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9398E3-174A-5E17-3184-52DE53E4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615DD0-122F-CBED-0DCC-A15CA227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11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16DF8F-1D7A-AF68-B0BC-957425BB2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96C84D-C20B-4A34-13F0-CC6BB7360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39E6BD-6691-F3D5-4E18-B16F9B4F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C04B98-3153-E8F4-0B3E-DEE4976E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753264-86D6-3460-2BFF-9E9381D6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6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BE8D7C-FF6F-BD49-7C93-C8B099CA5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083229-87D3-5DB4-3A2F-438F1A6F0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087258-AF65-6C18-8D75-33F9B779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5DD607-4313-396D-4D87-1492ABDC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48F788-17AD-77E3-8A50-2FEB2633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8F8DA-135D-A8B3-0989-3808B7BC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787B5-1C59-BBF5-2A34-678A139AF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A81359-EAF2-3E64-8E1A-D1E7B9E6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83A442-5EC6-96CD-4596-CA5F32B2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E89313-7046-6AC3-7B78-3083BA8F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4E025-8946-D6C8-FC8C-0FBF96A6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9E9687-4575-85B4-7146-3EE7863E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606F07-0A8E-AE51-58A4-B1FFD14C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D6B286-CB33-31BD-FB93-EB8DA01D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E79276-48E6-62EE-3C8B-FCA82BF6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57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43693-A04E-F784-EFD5-2BCD54CC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EC4A79-8C12-953F-ACB8-36665C4C8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0F9939-B12A-A18A-07D9-93D8BE4BB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682BDC-2E22-BE3A-F31D-5BA3BE83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A0F2D7-7CC2-354E-064A-DD6E39D5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B0970A-70CB-3371-7788-FED77184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35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4C368-291F-98EC-1EF2-0DB10876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EAFD0B-EB00-6423-AA46-1DD950A37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D74529-8ADD-089D-20E9-37258F952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7EE415E-3BB2-DE9F-0673-798231826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8EC219-361B-F198-2173-308A63484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24E57A-7DF3-7366-EC8E-7A69CEF1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4334D1-4715-9C58-3944-4868BF98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D32F509-DA23-6CD2-E3F5-C4DA8BD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9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4E57C-E074-DA09-3B88-90B299CA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DED1164-C415-167E-E8C9-C7272BA8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9F4552-CEEF-6720-0D30-F8D33AA6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54E6D7-E6FC-051D-7769-8AB97731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2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7DAB14-85EF-5171-CBCB-086B04B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117B27-DFAB-538E-D48B-AD5ADA5D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9E60F8-C1D8-C035-02E0-9E1F4544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57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8446-A159-B319-A307-0E60F920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FE0FC4-C4F2-B6B8-D8B7-2182E525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B6B997-BA63-D15C-593B-CE3B5452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AE9E5E-7BDC-1009-6517-81513558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88D5F-B54E-89B9-5EBB-369D4145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4811AA-525D-426C-A364-7AF646D0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50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5C241-855C-312B-95E4-ABE61D92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14EBBE0-2654-7873-751E-6C7281F7C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E87B48-1D68-25F7-51E1-3FAB0F89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15DDEF-B893-9034-46D7-CA513756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50C51-1B5F-DFE4-1BD6-D90B64B4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19A0C3-9699-F656-6BE1-DDC620F0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3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CDC1E7-B5D0-47F6-40EE-0D7A204D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F54596-8A0F-FB61-3E7A-D8F2B8289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051F51-CCE4-EE89-B542-99B96AAD7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CAE5-8300-4A97-9C88-5AF84DA853FA}" type="datetimeFigureOut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2A009F-08DE-9DB3-D823-C5D57CD86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2623FD-1CF5-FA5A-5F1A-35C8AA4DF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7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sz="3600" dirty="0"/>
              <a:t>.... há muita literatura do extraordinário e anormal que insistimos em chamar de fantástica, mas uma coisa é o impossível e outra é o que dificilmente acontece. As narrações mais interessantes são os acontecimentos improváveis, mas possíveis.</a:t>
            </a:r>
          </a:p>
          <a:p>
            <a:pPr algn="r"/>
            <a:r>
              <a:rPr lang="pt-BR" dirty="0"/>
              <a:t>Samanta </a:t>
            </a:r>
            <a:r>
              <a:rPr lang="pt-BR" dirty="0" err="1"/>
              <a:t>Schweblin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245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sz="3600" dirty="0"/>
              <a:t>Literatura fantástica:</a:t>
            </a:r>
          </a:p>
          <a:p>
            <a:pPr algn="just"/>
            <a:endParaRPr lang="pt-BR" sz="36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600" dirty="0"/>
              <a:t>um modo narrativo que problematiza o empírico, o conhecido, o sabido, o já aceito, provocando um efeito de estranhamento que dá lugar às perguntas sobre modos alternativos da experiência. O fantástico traça uma parábola entre o misterioso e o ainda não conhecido (restitui o mistério).</a:t>
            </a:r>
          </a:p>
        </p:txBody>
      </p:sp>
    </p:spTree>
    <p:extLst>
      <p:ext uri="{BB962C8B-B14F-4D97-AF65-F5344CB8AC3E}">
        <p14:creationId xmlns:p14="http://schemas.microsoft.com/office/powerpoint/2010/main" val="13357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spcBef>
                <a:spcPts val="0"/>
              </a:spcBef>
            </a:pPr>
            <a:r>
              <a:rPr lang="pt-BR" sz="3200" dirty="0"/>
              <a:t>Condições da literatura fantástica </a:t>
            </a:r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dúvida ante um acontecimento aparentemente sobrenatural</a:t>
            </a:r>
          </a:p>
          <a:p>
            <a:pPr marL="0" lvl="1" algn="just">
              <a:spcBef>
                <a:spcPts val="0"/>
              </a:spcBef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identificação do leitor com a personagem ou/e o narrador</a:t>
            </a:r>
          </a:p>
          <a:p>
            <a:pPr algn="just">
              <a:spcBef>
                <a:spcPts val="0"/>
              </a:spcBef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incompatibilidade com a alegoria e a poesia</a:t>
            </a:r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O caráter histórico e cultural do fantástico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r"/>
            <a:r>
              <a:rPr lang="pt-BR" dirty="0" err="1"/>
              <a:t>Tzvetan</a:t>
            </a:r>
            <a:r>
              <a:rPr lang="pt-BR" dirty="0"/>
              <a:t> Todorov, </a:t>
            </a:r>
            <a:r>
              <a:rPr lang="pt-BR" i="1" dirty="0"/>
              <a:t>Introdução à literatura fantástica, </a:t>
            </a:r>
            <a:r>
              <a:rPr lang="pt-BR" dirty="0"/>
              <a:t>1972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454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>
              <a:spcBef>
                <a:spcPts val="0"/>
              </a:spcBef>
            </a:pPr>
            <a:r>
              <a:rPr lang="pt-BR" sz="3200" dirty="0"/>
              <a:t>Flexibilização dos critérios:</a:t>
            </a:r>
          </a:p>
          <a:p>
            <a:pPr algn="just">
              <a:spcBef>
                <a:spcPts val="0"/>
              </a:spcBef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existência implícita ou explícita de um fato insólito (não se limita à dúvida do leitor);</a:t>
            </a:r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problematização (fantástico) ou não problematização (maravilhoso) desse contraste;</a:t>
            </a:r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BR" sz="3200" dirty="0"/>
          </a:p>
          <a:p>
            <a:pPr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literatura fantástica pode se cruzar com a alegoria e a poesia (gêneros híbridos).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r"/>
            <a:r>
              <a:rPr lang="pt-BR" dirty="0"/>
              <a:t>Ana Maria </a:t>
            </a:r>
            <a:r>
              <a:rPr lang="pt-BR" dirty="0" err="1"/>
              <a:t>Barrenechea</a:t>
            </a:r>
            <a:r>
              <a:rPr lang="pt-BR" dirty="0"/>
              <a:t>, </a:t>
            </a:r>
            <a:r>
              <a:rPr lang="pt-BR" dirty="0" err="1"/>
              <a:t>Ensayo</a:t>
            </a:r>
            <a:r>
              <a:rPr lang="pt-BR" dirty="0"/>
              <a:t> para una </a:t>
            </a:r>
            <a:r>
              <a:rPr lang="pt-BR" dirty="0" err="1"/>
              <a:t>tipología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literatura fantástica, 1972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409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sz="3200" dirty="0"/>
              <a:t>O fantástico se definiria como a literatura que apresenta em forma de problemas fatos </a:t>
            </a:r>
            <a:r>
              <a:rPr lang="pt-BR" sz="3200" dirty="0" err="1"/>
              <a:t>a-normais</a:t>
            </a:r>
            <a:r>
              <a:rPr lang="pt-BR" sz="3200" dirty="0"/>
              <a:t>, a-naturais ou irreais, em contraste com fatos reais, normais ou naturais. Pertencem a essa literatura as obras que põem o centro de interesse na violação da ordem terrena, natural ou lógica, e por tanto na confrontação de uma ou outra ordem dentro do texto, em forma explícita ou implícita.</a:t>
            </a:r>
          </a:p>
          <a:p>
            <a:pPr algn="r">
              <a:lnSpc>
                <a:spcPct val="150000"/>
              </a:lnSpc>
            </a:pPr>
            <a:r>
              <a:rPr lang="pt-BR" dirty="0"/>
              <a:t>Ana Maria </a:t>
            </a:r>
            <a:r>
              <a:rPr lang="pt-BR" dirty="0" err="1"/>
              <a:t>Barrenechea</a:t>
            </a:r>
            <a:r>
              <a:rPr lang="pt-BR" dirty="0"/>
              <a:t>, </a:t>
            </a:r>
            <a:r>
              <a:rPr lang="pt-BR" dirty="0" err="1"/>
              <a:t>Ensayo</a:t>
            </a:r>
            <a:r>
              <a:rPr lang="pt-BR" dirty="0"/>
              <a:t> para una </a:t>
            </a:r>
            <a:r>
              <a:rPr lang="pt-BR" dirty="0" err="1"/>
              <a:t>tipología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literatura fantástica, 1972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283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pt-B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200" dirty="0"/>
              <a:t>Dualidade alma e corpo (Descartes)</a:t>
            </a:r>
          </a:p>
          <a:p>
            <a:pPr marL="0" lvl="1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i="1" dirty="0"/>
              <a:t>Res </a:t>
            </a:r>
            <a:r>
              <a:rPr lang="pt-BR" sz="3200" i="1" dirty="0" err="1"/>
              <a:t>cogitans</a:t>
            </a:r>
            <a:endParaRPr lang="pt-BR" sz="3200" i="1" dirty="0"/>
          </a:p>
          <a:p>
            <a:pPr marL="0" lvl="1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i="1" dirty="0"/>
              <a:t>Res extensa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</a:pPr>
            <a:endParaRPr lang="pt-BR" sz="3200" i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200" dirty="0"/>
              <a:t>União substancial: 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relação, contato, articulação entre corpo e alma; não uma terceira </a:t>
            </a:r>
            <a:r>
              <a:rPr lang="pt-BR" sz="3200" i="1" dirty="0"/>
              <a:t>res, </a:t>
            </a:r>
            <a:r>
              <a:rPr lang="pt-BR" sz="3200" dirty="0"/>
              <a:t>mas a união das duas primeiras, que são uma e independentes ao mesmo tempo.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A evidência da união não pode ser pensada ou imaginada, ela só pode ser experimentada: a experiência de sentir-se.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Jean-Luc Nancy, </a:t>
            </a:r>
            <a:r>
              <a:rPr lang="pt-BR" i="1" dirty="0"/>
              <a:t>58 </a:t>
            </a:r>
            <a:r>
              <a:rPr lang="pt-BR" i="1" dirty="0" err="1"/>
              <a:t>indicios</a:t>
            </a:r>
            <a:r>
              <a:rPr lang="pt-BR" i="1" dirty="0"/>
              <a:t> sobre </a:t>
            </a:r>
            <a:r>
              <a:rPr lang="pt-BR" i="1" dirty="0" err="1"/>
              <a:t>el</a:t>
            </a:r>
            <a:r>
              <a:rPr lang="pt-BR" i="1" dirty="0"/>
              <a:t> </a:t>
            </a:r>
            <a:r>
              <a:rPr lang="pt-BR" i="1" dirty="0" err="1"/>
              <a:t>cuerpo</a:t>
            </a:r>
            <a:endParaRPr lang="pt-BR" i="1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586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... a vida animal conjuga modos de fazer visíveis corpos e relações entre corpos; desafia pressupostos sobre a especificidade e a essência do humano, e desbarata sua forma mesma a partir de uma instabilidade figurativa que problematiza a definição do humano como evidência e ontologia.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vida animal como signo político desmonta as oposições e distinções entre: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natural/cultural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selvagem/civilizado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biológico/tecnológico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Irracional/racional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Vivente/falante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err="1"/>
              <a:t>Orânico</a:t>
            </a:r>
            <a:r>
              <a:rPr lang="pt-BR" dirty="0"/>
              <a:t>/mecânico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Desejo/instinto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421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/>
            <a:r>
              <a:rPr lang="pt-BR" sz="3600" dirty="0"/>
              <a:t>... a vida animal conjuga modos de fazer visíveis corpos e relações entre corpos; desafia pressupostos sobre a especificidade e a essência do humano, e desbarata sua forma mesma a partir de uma instabilidade figurativa que problematiza a definição do humano como evidência e ontologia.</a:t>
            </a:r>
          </a:p>
          <a:p>
            <a:pPr algn="just"/>
            <a:endParaRPr lang="pt-BR" sz="3600" dirty="0"/>
          </a:p>
          <a:p>
            <a:pPr algn="r"/>
            <a:r>
              <a:rPr lang="pt-BR" sz="2800" dirty="0"/>
              <a:t>Gabriel Giorgi, </a:t>
            </a:r>
            <a:r>
              <a:rPr lang="pt-BR" sz="2800" i="1" dirty="0"/>
              <a:t>Formas comuns</a:t>
            </a:r>
            <a:endParaRPr lang="pt-BR" sz="2800" dirty="0"/>
          </a:p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228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pt-BR" dirty="0"/>
          </a:p>
          <a:p>
            <a:pPr algn="just">
              <a:spcBef>
                <a:spcPts val="0"/>
              </a:spcBef>
            </a:pPr>
            <a:r>
              <a:rPr lang="pt-BR" sz="3200" dirty="0"/>
              <a:t>A vida animal, enquanto contínuo orgânico, material, afetivo e político com o humano,  desmonta as oposições e distinções entre:</a:t>
            </a:r>
          </a:p>
          <a:p>
            <a:pPr algn="just">
              <a:spcBef>
                <a:spcPts val="0"/>
              </a:spcBef>
            </a:pPr>
            <a:endParaRPr lang="pt-BR" sz="3200" dirty="0"/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natural/cultural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selvagem/civilizado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biológico/tecnológico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irracional/racional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vivente/falante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orgânico/mecânico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desejo/instinto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3200" dirty="0"/>
              <a:t>individual/ coletivo  </a:t>
            </a:r>
            <a:r>
              <a:rPr lang="pt-BR" sz="3200" dirty="0" err="1"/>
              <a:t>etc</a:t>
            </a:r>
            <a:endParaRPr lang="pt-BR" sz="3200" dirty="0"/>
          </a:p>
          <a:p>
            <a:pPr algn="just">
              <a:spcBef>
                <a:spcPts val="0"/>
              </a:spcBef>
            </a:pPr>
            <a:endParaRPr lang="pt-BR" sz="3200" dirty="0"/>
          </a:p>
          <a:p>
            <a:pPr algn="r"/>
            <a:r>
              <a:rPr lang="pt-BR" sz="2800" dirty="0"/>
              <a:t>Gabriel Giorgi, </a:t>
            </a:r>
            <a:r>
              <a:rPr lang="pt-BR" sz="2800" i="1" dirty="0"/>
              <a:t>Formas comuns</a:t>
            </a:r>
            <a:endParaRPr lang="pt-BR" sz="2800" dirty="0"/>
          </a:p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0477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561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17</cp:revision>
  <dcterms:created xsi:type="dcterms:W3CDTF">2023-04-10T17:07:25Z</dcterms:created>
  <dcterms:modified xsi:type="dcterms:W3CDTF">2023-06-22T17:11:10Z</dcterms:modified>
</cp:coreProperties>
</file>