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9" r:id="rId3"/>
    <p:sldId id="343" r:id="rId4"/>
    <p:sldId id="332" r:id="rId5"/>
    <p:sldId id="344" r:id="rId6"/>
    <p:sldId id="347" r:id="rId7"/>
    <p:sldId id="331" r:id="rId8"/>
    <p:sldId id="348" r:id="rId9"/>
    <p:sldId id="338" r:id="rId10"/>
    <p:sldId id="339" r:id="rId11"/>
    <p:sldId id="345" r:id="rId12"/>
    <p:sldId id="346" r:id="rId13"/>
    <p:sldId id="334" r:id="rId14"/>
    <p:sldId id="335" r:id="rId15"/>
    <p:sldId id="336" r:id="rId16"/>
    <p:sldId id="337" r:id="rId17"/>
    <p:sldId id="341" r:id="rId18"/>
    <p:sldId id="342" r:id="rId19"/>
    <p:sldId id="349" r:id="rId20"/>
    <p:sldId id="350" r:id="rId21"/>
    <p:sldId id="351" r:id="rId22"/>
    <p:sldId id="352" r:id="rId23"/>
    <p:sldId id="353" r:id="rId24"/>
    <p:sldId id="354" r:id="rId25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F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9" autoAdjust="0"/>
    <p:restoredTop sz="94664" autoAdjust="0"/>
  </p:normalViewPr>
  <p:slideViewPr>
    <p:cSldViewPr snapToObjects="1" showGuides="1">
      <p:cViewPr>
        <p:scale>
          <a:sx n="100" d="100"/>
          <a:sy n="100" d="100"/>
        </p:scale>
        <p:origin x="-134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3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3A51A25-7D9A-42DD-B4B4-4E513B04B5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732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D07C4F-AF70-4355-8F1A-3F980631F7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186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CD84F4-39A6-40AB-9A34-9D33EDDA8EC2}" type="slidenum">
              <a:rPr lang="pt-BR" smtClean="0"/>
              <a:pPr>
                <a:defRPr/>
              </a:pPr>
              <a:t>1</a:t>
            </a:fld>
            <a:endParaRPr lang="pt-B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35730C-B244-498D-A2F2-CFC05F794BAC}" type="slidenum">
              <a:rPr lang="pt-BR" smtClean="0"/>
              <a:pPr>
                <a:defRPr/>
              </a:pPr>
              <a:t>10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8427CA-E71C-47D2-A0B1-2348C8A8EC3F}" type="slidenum">
              <a:rPr lang="pt-BR" smtClean="0"/>
              <a:pPr>
                <a:defRPr/>
              </a:pPr>
              <a:t>11</a:t>
            </a:fld>
            <a:endParaRPr lang="pt-B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9DB69-BDFA-4A82-A600-01E9D3A7A6A6}" type="slidenum">
              <a:rPr lang="pt-BR" smtClean="0"/>
              <a:pPr>
                <a:defRPr/>
              </a:pPr>
              <a:t>12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1CD520-56EF-4CB6-A2A6-39AA47AE693A}" type="slidenum">
              <a:rPr lang="pt-BR" smtClean="0"/>
              <a:pPr>
                <a:defRPr/>
              </a:pPr>
              <a:t>13</a:t>
            </a:fld>
            <a:endParaRPr lang="pt-B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0D53B9-5A10-4727-99E5-7AD2A82BEA17}" type="slidenum">
              <a:rPr lang="pt-BR" smtClean="0"/>
              <a:pPr>
                <a:defRPr/>
              </a:pPr>
              <a:t>14</a:t>
            </a:fld>
            <a:endParaRPr lang="pt-B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165EB-C102-45F3-8094-25279AF89FEC}" type="slidenum">
              <a:rPr lang="pt-BR" smtClean="0"/>
              <a:pPr>
                <a:defRPr/>
              </a:pPr>
              <a:t>15</a:t>
            </a:fld>
            <a:endParaRPr lang="pt-B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6CF423-CD47-46A1-B797-1E1DDC0A93AD}" type="slidenum">
              <a:rPr lang="pt-BR" smtClean="0"/>
              <a:pPr>
                <a:defRPr/>
              </a:pPr>
              <a:t>16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434D3-EE99-42A1-8A37-FAE31E1A7F43}" type="slidenum">
              <a:rPr lang="pt-BR" smtClean="0"/>
              <a:pPr>
                <a:defRPr/>
              </a:pPr>
              <a:t>17</a:t>
            </a:fld>
            <a:endParaRPr lang="pt-B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7A0A9-47FA-4E09-B17D-C75F33525D8D}" type="slidenum">
              <a:rPr lang="pt-BR" smtClean="0"/>
              <a:pPr>
                <a:defRPr/>
              </a:pPr>
              <a:t>18</a:t>
            </a:fld>
            <a:endParaRPr lang="pt-B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3B984-14B0-4396-995D-61075431DF2B}" type="slidenum">
              <a:rPr lang="pt-BR" smtClean="0"/>
              <a:pPr>
                <a:defRPr/>
              </a:pPr>
              <a:t>19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C66DE1-E7EC-48FD-B4FF-811C6B9ECDD1}" type="slidenum">
              <a:rPr lang="pt-BR" smtClean="0"/>
              <a:pPr>
                <a:defRPr/>
              </a:pPr>
              <a:t>2</a:t>
            </a:fld>
            <a:endParaRPr lang="pt-B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4AD38D-31CB-4457-B88A-4E9D69154C9D}" type="slidenum">
              <a:rPr lang="pt-BR" smtClean="0"/>
              <a:pPr>
                <a:defRPr/>
              </a:pPr>
              <a:t>20</a:t>
            </a:fld>
            <a:endParaRPr lang="pt-B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314FF-68F4-4376-8A5B-9198879814FB}" type="slidenum">
              <a:rPr lang="pt-BR" smtClean="0"/>
              <a:pPr>
                <a:defRPr/>
              </a:pPr>
              <a:t>21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77EC1-B647-4BEB-9A40-3B03558853D5}" type="slidenum">
              <a:rPr lang="pt-BR" smtClean="0"/>
              <a:pPr>
                <a:defRPr/>
              </a:pPr>
              <a:t>22</a:t>
            </a:fld>
            <a:endParaRPr lang="pt-B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C6BB48-6D3D-4F87-9C66-AE97645F44BF}" type="slidenum">
              <a:rPr lang="pt-BR" smtClean="0"/>
              <a:pPr>
                <a:defRPr/>
              </a:pPr>
              <a:t>23</a:t>
            </a:fld>
            <a:endParaRPr lang="pt-B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280CE9-7A2C-4585-BEA4-11A7A1F05408}" type="slidenum">
              <a:rPr lang="pt-BR" smtClean="0"/>
              <a:pPr>
                <a:defRPr/>
              </a:pPr>
              <a:t>24</a:t>
            </a:fld>
            <a:endParaRPr 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46C74A-08AF-4AA7-BA58-34EE2EBF2642}" type="slidenum">
              <a:rPr lang="pt-BR" smtClean="0"/>
              <a:pPr>
                <a:defRPr/>
              </a:pPr>
              <a:t>3</a:t>
            </a:fld>
            <a:endParaRPr lang="pt-B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A0A5F6-D328-4F79-AD70-85E70DB53715}" type="slidenum">
              <a:rPr lang="pt-BR" smtClean="0"/>
              <a:pPr>
                <a:defRPr/>
              </a:pPr>
              <a:t>4</a:t>
            </a:fld>
            <a:endParaRPr lang="pt-B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48FE5A-86C8-48A8-AA41-360522E16FBE}" type="slidenum">
              <a:rPr lang="pt-BR" smtClean="0"/>
              <a:pPr>
                <a:defRPr/>
              </a:pPr>
              <a:t>5</a:t>
            </a:fld>
            <a:endParaRPr lang="pt-B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2D1F1C-793B-4D6B-A055-8FEAD55524CA}" type="slidenum">
              <a:rPr lang="pt-BR" smtClean="0"/>
              <a:pPr>
                <a:defRPr/>
              </a:pPr>
              <a:t>6</a:t>
            </a:fld>
            <a:endParaRPr lang="pt-B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A83E47-064E-4876-8C89-AE7A6FCA362D}" type="slidenum">
              <a:rPr lang="pt-BR" smtClean="0"/>
              <a:pPr>
                <a:defRPr/>
              </a:pPr>
              <a:t>7</a:t>
            </a:fld>
            <a:endParaRPr lang="pt-B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6F60FE-78F6-401B-A90C-99C242DFF9CE}" type="slidenum">
              <a:rPr lang="pt-BR" smtClean="0"/>
              <a:pPr>
                <a:defRPr/>
              </a:pPr>
              <a:t>8</a:t>
            </a:fld>
            <a:endParaRPr lang="pt-B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F3A77D-D8E8-49E0-B212-C53C4B878806}" type="slidenum">
              <a:rPr lang="pt-BR" smtClean="0"/>
              <a:pPr>
                <a:defRPr/>
              </a:pPr>
              <a:t>9</a:t>
            </a:fld>
            <a:endParaRPr lang="pt-B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804105-1734-4710-8126-40B41228CA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86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2E436-3945-443F-87CE-CE9636EAFB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06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75D55-64FD-4C9C-80DE-54561A6427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51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B57F-EF46-4946-B4F1-112005F402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91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DB848B-8380-472E-A3C8-BB4C09BA8F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07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5138-17A0-43E7-B6C8-467B53579E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11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A5306-96B7-4FA5-93E1-853BA38237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1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F4E1B-6427-4732-934E-854B81F6DC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74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2C0444-FC2D-4466-944E-4ACFB3529F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18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DAA04-EB33-4B6C-AD69-9A8A91656C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80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Arredondar Retângulo em um Canto Único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0431EF-7FE8-4ED5-AB43-8D818B0B54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24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1" name="Espaço Reservado para Texto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A601AA50-48CB-4EE2-803E-964B0C06DF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5" name="Rectangle 3"/>
          <p:cNvSpPr>
            <a:spLocks noChangeArrowheads="1"/>
          </p:cNvSpPr>
          <p:nvPr userDrawn="1"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t-BR" altLang="pt-BR" sz="2400" smtClean="0">
              <a:latin typeface="Times New Roman" pitchFamily="18" charset="0"/>
            </a:endParaRPr>
          </a:p>
        </p:txBody>
      </p:sp>
      <p:grpSp>
        <p:nvGrpSpPr>
          <p:cNvPr id="1036" name="Group 4"/>
          <p:cNvGrpSpPr>
            <a:grpSpLocks/>
          </p:cNvGrpSpPr>
          <p:nvPr userDrawn="1"/>
        </p:nvGrpSpPr>
        <p:grpSpPr bwMode="auto">
          <a:xfrm>
            <a:off x="381000" y="863600"/>
            <a:ext cx="8305800" cy="182563"/>
            <a:chOff x="240" y="893"/>
            <a:chExt cx="5232" cy="115"/>
          </a:xfrm>
        </p:grpSpPr>
        <p:sp>
          <p:nvSpPr>
            <p:cNvPr id="1037" name="Rectangle 5"/>
            <p:cNvSpPr>
              <a:spLocks noChangeArrowheads="1"/>
            </p:cNvSpPr>
            <p:nvPr userDrawn="1"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 smtClean="0">
                <a:latin typeface="Times New Roman" pitchFamily="18" charset="0"/>
              </a:endParaRPr>
            </a:p>
          </p:txBody>
        </p:sp>
        <p:sp>
          <p:nvSpPr>
            <p:cNvPr id="1038" name="Line 6"/>
            <p:cNvSpPr>
              <a:spLocks noChangeShapeType="1"/>
            </p:cNvSpPr>
            <p:nvPr userDrawn="1"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0" r:id="rId2"/>
    <p:sldLayoutId id="2147483998" r:id="rId3"/>
    <p:sldLayoutId id="2147483991" r:id="rId4"/>
    <p:sldLayoutId id="2147483992" r:id="rId5"/>
    <p:sldLayoutId id="2147483993" r:id="rId6"/>
    <p:sldLayoutId id="2147483999" r:id="rId7"/>
    <p:sldLayoutId id="2147483994" r:id="rId8"/>
    <p:sldLayoutId id="2147484000" r:id="rId9"/>
    <p:sldLayoutId id="2147483995" r:id="rId10"/>
    <p:sldLayoutId id="21474839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F7D63-0E63-442A-A42A-5B7A643161E9}" type="slidenum">
              <a:rPr lang="pt-BR"/>
              <a:pPr>
                <a:defRPr/>
              </a:pPr>
              <a:t>1</a:t>
            </a:fld>
            <a:endParaRPr lang="pt-BR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38150" y="282575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latin typeface="Arial" charset="0"/>
              </a:rPr>
              <a:t>SEL-5765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90550" y="2273300"/>
            <a:ext cx="8077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000" b="1">
                <a:latin typeface="Arial" charset="0"/>
              </a:rPr>
              <a:t>Geração Distribuída: Contextualização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38150" y="3781425"/>
            <a:ext cx="8077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latin typeface="Arial" charset="0"/>
              </a:rPr>
              <a:t>Prof. José Carlos de Melo Vieira Júnior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 i="1">
                <a:latin typeface="Arial" charset="0"/>
              </a:rPr>
              <a:t>E-mail: jcarlos@sc.usp.br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438150" y="5041900"/>
            <a:ext cx="8077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latin typeface="Arial" charset="0"/>
              </a:rPr>
              <a:t>Prof. Ricardo Quadros Machado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 i="1">
                <a:latin typeface="Arial" charset="0"/>
              </a:rPr>
              <a:t>E-mail: rquadros@sc.usp.br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1184E-9EFC-4773-B58B-27721BA4AC2D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8150" y="50323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Recomendações/normas técnicas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522288" y="1258888"/>
            <a:ext cx="7964487" cy="3386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273050" eaLnBrk="0" hangingPunct="0"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Wingdings 3" pitchFamily="18" charset="2"/>
              <a:buChar char=""/>
              <a:defRPr/>
            </a:pPr>
            <a:r>
              <a:rPr lang="pt-BR" dirty="0" smtClean="0"/>
              <a:t>No Brasil: </a:t>
            </a:r>
            <a:r>
              <a:rPr lang="pt-BR" b="1" dirty="0" smtClean="0"/>
              <a:t>Procedimentos de Distribuição de Energia Elétrica no Sistema Elétrico Nacional – PRODIST</a:t>
            </a:r>
          </a:p>
          <a:p>
            <a:pPr algn="just" eaLnBrk="1" hangingPunct="1">
              <a:buFont typeface="Wingdings 3" pitchFamily="18" charset="2"/>
              <a:buChar char=""/>
              <a:defRPr/>
            </a:pPr>
            <a:endParaRPr lang="pt-BR" b="1" dirty="0" smtClean="0"/>
          </a:p>
          <a:p>
            <a:pPr lvl="1" algn="just" eaLnBrk="1" hangingPunct="1">
              <a:buFont typeface="Wingdings 3" pitchFamily="18" charset="2"/>
              <a:buChar char=""/>
              <a:defRPr/>
            </a:pPr>
            <a:r>
              <a:rPr lang="pt-BR" b="1" dirty="0" smtClean="0"/>
              <a:t>Módulo 3: </a:t>
            </a:r>
            <a:r>
              <a:rPr lang="pt-BR" dirty="0" smtClean="0"/>
              <a:t>Acesso ao Sistema de Distribuição</a:t>
            </a:r>
            <a:endParaRPr lang="pt-BR" b="1" dirty="0" smtClean="0"/>
          </a:p>
          <a:p>
            <a:pPr lvl="1" algn="just" eaLnBrk="1" hangingPunct="1">
              <a:buFont typeface="Wingdings 3" pitchFamily="18" charset="2"/>
              <a:buChar char=""/>
              <a:defRPr/>
            </a:pPr>
            <a:endParaRPr lang="pt-BR" b="1" dirty="0" smtClean="0"/>
          </a:p>
          <a:p>
            <a:pPr lvl="1" algn="just" eaLnBrk="1" hangingPunct="1">
              <a:buFont typeface="Wingdings 3" pitchFamily="18" charset="2"/>
              <a:buChar char=""/>
              <a:defRPr/>
            </a:pPr>
            <a:r>
              <a:rPr lang="pt-BR" b="1" dirty="0" smtClean="0"/>
              <a:t>Módulo 4: </a:t>
            </a:r>
            <a:r>
              <a:rPr lang="pt-BR" dirty="0" smtClean="0"/>
              <a:t>Procedimentos Operativos do Sistema de Distribuição</a:t>
            </a:r>
            <a:endParaRPr lang="pt-BR" b="1" dirty="0" smtClean="0"/>
          </a:p>
          <a:p>
            <a:pPr lvl="1" algn="just" eaLnBrk="1" hangingPunct="1">
              <a:buFont typeface="Wingdings 3" pitchFamily="18" charset="2"/>
              <a:buChar char=""/>
              <a:defRPr/>
            </a:pPr>
            <a:endParaRPr lang="pt-BR" b="1" dirty="0" smtClean="0"/>
          </a:p>
          <a:p>
            <a:pPr lvl="1" algn="just" eaLnBrk="1" hangingPunct="1">
              <a:buFont typeface="Wingdings 3" pitchFamily="18" charset="2"/>
              <a:buChar char=""/>
              <a:defRPr/>
            </a:pPr>
            <a:r>
              <a:rPr lang="pt-BR" b="1" dirty="0" smtClean="0"/>
              <a:t>Módulo 8: </a:t>
            </a:r>
            <a:r>
              <a:rPr lang="pt-BR" dirty="0" smtClean="0"/>
              <a:t>Qualidade da Energia Elétrica</a:t>
            </a:r>
          </a:p>
          <a:p>
            <a:pPr algn="just" eaLnBrk="1" hangingPunct="1">
              <a:buFont typeface="Wingdings 3" pitchFamily="18" charset="2"/>
              <a:buChar char=""/>
              <a:defRPr/>
            </a:pPr>
            <a:endParaRPr lang="pt-BR" b="1" dirty="0"/>
          </a:p>
          <a:p>
            <a:pPr algn="just" eaLnBrk="1" hangingPunct="1">
              <a:buFont typeface="Wingdings 3" pitchFamily="18" charset="2"/>
              <a:buChar char=""/>
              <a:defRPr/>
            </a:pPr>
            <a:r>
              <a:rPr lang="pt-BR" dirty="0" smtClean="0"/>
              <a:t>Normas específicas de cada concessionária</a:t>
            </a:r>
          </a:p>
          <a:p>
            <a:pPr indent="1343025" algn="just" eaLnBrk="1" hangingPunct="1">
              <a:buFont typeface="Wingdings 3" pitchFamily="18" charset="2"/>
              <a:buChar char=""/>
              <a:defRPr/>
            </a:pPr>
            <a:endParaRPr lang="pt-BR" dirty="0" smtClean="0"/>
          </a:p>
          <a:p>
            <a:pPr lvl="1" algn="just" eaLnBrk="1" hangingPunct="1">
              <a:buFont typeface="Wingdings 3" pitchFamily="18" charset="2"/>
              <a:buChar char=""/>
              <a:defRPr/>
            </a:pPr>
            <a:endParaRPr lang="pt-BR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F3A71-A936-4A54-B04D-551664754F71}" type="slidenum">
              <a:rPr lang="pt-BR"/>
              <a:pPr>
                <a:defRPr/>
              </a:pPr>
              <a:t>11</a:t>
            </a:fld>
            <a:endParaRPr lang="pt-BR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8150" y="50323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Recomendações/normas técnicas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522288" y="1258888"/>
            <a:ext cx="7964487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Segundo </a:t>
            </a:r>
            <a:r>
              <a:rPr lang="pt-BR" altLang="pt-BR" sz="1800" b="1">
                <a:latin typeface="Arial" charset="0"/>
              </a:rPr>
              <a:t>Ciceli et al, “Comparação dos requisitos das distribuidoras para conexão da geração distribuída</a:t>
            </a:r>
            <a:r>
              <a:rPr lang="pt-BR" altLang="pt-BR" sz="1800">
                <a:latin typeface="Arial" charset="0"/>
              </a:rPr>
              <a:t>”</a:t>
            </a:r>
            <a:r>
              <a:rPr lang="pt-BR" altLang="pt-BR" sz="1800" b="1">
                <a:latin typeface="Arial" charset="0"/>
              </a:rPr>
              <a:t>, CIGRE 2014</a:t>
            </a:r>
            <a:r>
              <a:rPr lang="pt-BR" altLang="pt-BR" sz="1800">
                <a:latin typeface="Arial" charset="0"/>
              </a:rPr>
              <a:t> os critérios de acesso e controle exigidos pelas distribuidoras brasileiras são:</a:t>
            </a:r>
            <a:endParaRPr lang="pt-BR" altLang="pt-BR" sz="1800" b="1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b="1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Potência máxima de conexão por alimentador: </a:t>
            </a:r>
            <a:r>
              <a:rPr lang="pt-BR" altLang="pt-BR" sz="1800">
                <a:latin typeface="Arial" charset="0"/>
              </a:rPr>
              <a:t>de 1 a 15 MW na média tensão;</a:t>
            </a:r>
            <a:endParaRPr lang="pt-BR" altLang="pt-BR" sz="1800" b="1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b="1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Número máximo de acessantes por alimentador primário: </a:t>
            </a:r>
            <a:r>
              <a:rPr lang="pt-BR" altLang="pt-BR" sz="1800">
                <a:latin typeface="Arial" charset="0"/>
              </a:rPr>
              <a:t>para redes de média tensão recomenda-se que não haja mais do que duas GDs devido à dificuldade de ajuste das proteções;</a:t>
            </a:r>
            <a:endParaRPr lang="pt-BR" altLang="pt-BR" sz="1800" b="1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b="1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Variação máxima da tensão na inserção e perda da conexão:</a:t>
            </a:r>
            <a:r>
              <a:rPr lang="pt-BR" altLang="pt-BR" sz="1800">
                <a:latin typeface="Arial" charset="0"/>
              </a:rPr>
              <a:t> entre 4 e 10% da tensão operativa;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Fator de potência no ponto da conexão</a:t>
            </a:r>
            <a:r>
              <a:rPr lang="pt-BR" altLang="pt-BR" sz="1800">
                <a:latin typeface="Arial" charset="0"/>
              </a:rPr>
              <a:t>:</a:t>
            </a:r>
            <a:r>
              <a:rPr lang="pt-BR" altLang="pt-BR" sz="1800" b="1">
                <a:latin typeface="Arial" charset="0"/>
              </a:rPr>
              <a:t> </a:t>
            </a:r>
            <a:r>
              <a:rPr lang="pt-BR" altLang="pt-BR" sz="1800">
                <a:latin typeface="Arial" charset="0"/>
              </a:rPr>
              <a:t>entre 0,80 e 0,95</a:t>
            </a:r>
            <a:r>
              <a:rPr lang="pt-BR" altLang="pt-BR" sz="1800" b="1">
                <a:latin typeface="Arial" charset="0"/>
              </a:rPr>
              <a:t>;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b="1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6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20729-7D86-466C-9BAD-23A89606D8EE}" type="slidenum">
              <a:rPr lang="pt-BR"/>
              <a:pPr>
                <a:defRPr/>
              </a:pPr>
              <a:t>12</a:t>
            </a:fld>
            <a:endParaRPr lang="pt-BR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8150" y="50323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Recomendações/normas técnicas</a:t>
            </a:r>
          </a:p>
        </p:txBody>
      </p:sp>
      <p:sp>
        <p:nvSpPr>
          <p:cNvPr id="17412" name="CaixaDeTexto 6"/>
          <p:cNvSpPr txBox="1">
            <a:spLocks noChangeArrowheads="1"/>
          </p:cNvSpPr>
          <p:nvPr/>
        </p:nvSpPr>
        <p:spPr bwMode="auto">
          <a:xfrm>
            <a:off x="522288" y="1258888"/>
            <a:ext cx="7964487" cy="62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r>
              <a:rPr lang="pt-BR" altLang="pt-BR" sz="1600" dirty="0" smtClean="0">
                <a:latin typeface="Arial" charset="0"/>
              </a:rPr>
              <a:t>Para redes de baixa tensão no Brasil: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endParaRPr lang="pt-BR" altLang="pt-BR" sz="1050" b="1" dirty="0" smtClean="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r>
              <a:rPr lang="pt-BR" altLang="pt-BR" sz="1600" b="1" dirty="0" smtClean="0">
                <a:latin typeface="Arial" charset="0"/>
              </a:rPr>
              <a:t>Nota técnica no. 0043/2010-SRD/ANEEL da Consulta Pública no. 15/2010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endParaRPr lang="pt-BR" altLang="pt-BR" sz="1050" b="1" dirty="0" smtClean="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r>
              <a:rPr lang="pt-BR" altLang="pt-BR" sz="1600" b="1" dirty="0" smtClean="0">
                <a:latin typeface="Arial" charset="0"/>
              </a:rPr>
              <a:t>Audiência Pública no. 42/2011 da ANEEL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endParaRPr lang="pt-BR" altLang="pt-BR" sz="1600" b="1" dirty="0" smtClean="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r>
              <a:rPr lang="pt-BR" altLang="pt-BR" sz="1600" b="1" dirty="0" smtClean="0">
                <a:latin typeface="Arial" charset="0"/>
              </a:rPr>
              <a:t>Resolução normativa no. 481 de 17/04/2012:</a:t>
            </a:r>
            <a:r>
              <a:rPr lang="pt-BR" altLang="pt-BR" sz="1600" dirty="0" smtClean="0">
                <a:latin typeface="Arial" charset="0"/>
              </a:rPr>
              <a:t> estabeleceu um desconto de 80% das tarifas TUSD e TUST para empreendimentos com fonte solar, construídos até 31/12/2017 durante os 10 primeiros anos de operação.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endParaRPr lang="pt-BR" altLang="pt-BR" sz="1200" dirty="0" smtClean="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r>
              <a:rPr lang="pt-BR" altLang="pt-BR" sz="1600" b="1" dirty="0" smtClean="0">
                <a:latin typeface="Arial" charset="0"/>
              </a:rPr>
              <a:t>Resolução normativa no. 482 de 17/04/2012:</a:t>
            </a:r>
            <a:r>
              <a:rPr lang="pt-BR" altLang="pt-BR" sz="1600" dirty="0" smtClean="0">
                <a:latin typeface="Arial" charset="0"/>
              </a:rPr>
              <a:t> introduz condições gerais para a conexão de </a:t>
            </a:r>
            <a:r>
              <a:rPr lang="pt-BR" altLang="pt-BR" sz="1600" dirty="0" err="1" smtClean="0">
                <a:latin typeface="Arial" charset="0"/>
              </a:rPr>
              <a:t>microgeração</a:t>
            </a:r>
            <a:r>
              <a:rPr lang="pt-BR" altLang="pt-BR" sz="1600" dirty="0" smtClean="0">
                <a:latin typeface="Arial" charset="0"/>
              </a:rPr>
              <a:t> (até 100kW) e </a:t>
            </a:r>
            <a:r>
              <a:rPr lang="pt-BR" altLang="pt-BR" sz="1600" dirty="0" err="1" smtClean="0">
                <a:latin typeface="Arial" charset="0"/>
              </a:rPr>
              <a:t>minigeração</a:t>
            </a:r>
            <a:r>
              <a:rPr lang="pt-BR" altLang="pt-BR" sz="1600" dirty="0" smtClean="0">
                <a:latin typeface="Arial" charset="0"/>
              </a:rPr>
              <a:t> (entre 100kW e 1MW). 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endParaRPr lang="pt-BR" altLang="pt-BR" sz="1200" b="1" dirty="0" smtClean="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r>
              <a:rPr lang="pt-BR" altLang="pt-BR" sz="1600" b="1" dirty="0" smtClean="0">
                <a:latin typeface="Arial" charset="0"/>
              </a:rPr>
              <a:t>Resolução normativa no. </a:t>
            </a:r>
            <a:r>
              <a:rPr lang="pt-BR" altLang="pt-BR" sz="1600" b="1" dirty="0" smtClean="0">
                <a:latin typeface="Arial" charset="0"/>
              </a:rPr>
              <a:t>687 de 24/11/2015:</a:t>
            </a:r>
            <a:r>
              <a:rPr lang="pt-BR" altLang="pt-BR" sz="1600" dirty="0" smtClean="0">
                <a:latin typeface="Arial" charset="0"/>
              </a:rPr>
              <a:t> </a:t>
            </a:r>
            <a:r>
              <a:rPr lang="pt-BR" altLang="pt-BR" sz="1600" b="1" dirty="0" smtClean="0">
                <a:solidFill>
                  <a:srgbClr val="FF0000"/>
                </a:solidFill>
                <a:latin typeface="Arial" charset="0"/>
              </a:rPr>
              <a:t>alterou</a:t>
            </a:r>
            <a:r>
              <a:rPr lang="pt-BR" altLang="pt-BR" sz="1600" dirty="0" smtClean="0">
                <a:latin typeface="Arial" charset="0"/>
              </a:rPr>
              <a:t> </a:t>
            </a:r>
            <a:r>
              <a:rPr lang="pt-BR" altLang="pt-BR" sz="1600" dirty="0" smtClean="0">
                <a:latin typeface="Arial" charset="0"/>
              </a:rPr>
              <a:t>a RN 482. 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endParaRPr lang="pt-BR" altLang="pt-BR" sz="1600" dirty="0" smtClean="0">
              <a:latin typeface="Arial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r>
              <a:rPr lang="pt-BR" altLang="pt-BR" sz="1400" u="sng" dirty="0" err="1" smtClean="0">
                <a:latin typeface="Arial" charset="0"/>
              </a:rPr>
              <a:t>Microgeração</a:t>
            </a:r>
            <a:r>
              <a:rPr lang="pt-BR" altLang="pt-BR" sz="1400" dirty="0" smtClean="0">
                <a:latin typeface="Arial" charset="0"/>
              </a:rPr>
              <a:t>: potência instalada menor ou igual a 75 kW (cogeração qualificada ou fontes renováveis), conectada por meio de instalações consumidoras. </a:t>
            </a:r>
          </a:p>
          <a:p>
            <a:pPr lvl="2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endParaRPr lang="pt-BR" altLang="pt-BR" sz="1100" u="sng" dirty="0" smtClean="0">
              <a:latin typeface="Arial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r>
              <a:rPr lang="pt-BR" altLang="pt-BR" sz="1400" u="sng" dirty="0" err="1" smtClean="0">
                <a:latin typeface="Arial" charset="0"/>
              </a:rPr>
              <a:t>Minigeração</a:t>
            </a:r>
            <a:r>
              <a:rPr lang="pt-BR" altLang="pt-BR" sz="1400" dirty="0" smtClean="0">
                <a:latin typeface="Arial" charset="0"/>
              </a:rPr>
              <a:t>: conectada por meio de instalações consumidoras.</a:t>
            </a:r>
          </a:p>
          <a:p>
            <a:pPr lvl="2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endParaRPr lang="pt-BR" altLang="pt-BR" sz="1400" dirty="0" smtClean="0">
              <a:latin typeface="Arial" charset="0"/>
            </a:endParaRPr>
          </a:p>
          <a:p>
            <a:pPr lvl="3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r>
              <a:rPr lang="pt-BR" altLang="pt-BR" sz="1200" dirty="0" smtClean="0">
                <a:latin typeface="Arial" charset="0"/>
              </a:rPr>
              <a:t>Potência instalada maior que 75 kW e menor ou igual a 3 MW para fontes hídricas</a:t>
            </a:r>
          </a:p>
          <a:p>
            <a:pPr lvl="3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r>
              <a:rPr lang="pt-BR" altLang="pt-BR" sz="1200" dirty="0" smtClean="0">
                <a:latin typeface="Arial" charset="0"/>
              </a:rPr>
              <a:t>Potência instalada maior que 75 kW ou menor ou igual a 5 MW para cogeração qualificada ou para as demais fontes renováveis de energia elétrica</a:t>
            </a:r>
            <a:endParaRPr lang="pt-BR" altLang="pt-BR" sz="1200" b="1" dirty="0" smtClean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endParaRPr lang="pt-BR" altLang="pt-BR" sz="1600" b="1" dirty="0" smtClean="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endParaRPr lang="pt-BR" altLang="pt-BR" sz="1600" dirty="0" smtClean="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endParaRPr lang="pt-BR" altLang="pt-BR" sz="14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671A1-2EEF-47AE-97D7-515AE2EBD473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Barreiras - CIRED</a:t>
            </a:r>
          </a:p>
        </p:txBody>
      </p:sp>
      <p:pic>
        <p:nvPicPr>
          <p:cNvPr id="18436" name="Picture 5" descr="C:\Documents and Settings\Walmir\Meus documentos\Walmir\Work\DISCIPLINAS\DG_POS\AULAS\AULA2\DOCUMENTOS\CIRED_obstaculos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1022350"/>
            <a:ext cx="6196013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2E300-FB35-4ABD-BEB6-238DCD511809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Barreiras - CIRED</a:t>
            </a:r>
          </a:p>
        </p:txBody>
      </p:sp>
      <p:pic>
        <p:nvPicPr>
          <p:cNvPr id="19460" name="Picture 5" descr="C:\Documents and Settings\Walmir\Meus documentos\Walmir\Work\DISCIPLINAS\DG_POS\AULAS\AULA2\DOCUMENTOS\CIRED_obstaculos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441450"/>
            <a:ext cx="7246938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B28FF-EF89-4D33-9FFC-8F598529B2BA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Barreiras - CIRED</a:t>
            </a:r>
          </a:p>
        </p:txBody>
      </p:sp>
      <p:pic>
        <p:nvPicPr>
          <p:cNvPr id="20484" name="Picture 5" descr="C:\Documents and Settings\Walmir\Meus documentos\Walmir\Work\DISCIPLINAS\DG_POS\AULAS\AULA2\DOCUMENTOS\CIRED_obstaculos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3152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36613" y="4914900"/>
            <a:ext cx="5984875" cy="1196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89921-BDCF-4741-BB72-CBEF109724B1}" type="slidenum">
              <a:rPr lang="pt-BR"/>
              <a:pPr>
                <a:defRPr/>
              </a:pPr>
              <a:t>16</a:t>
            </a:fld>
            <a:endParaRPr lang="pt-BR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27063" y="1162050"/>
            <a:ext cx="80597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sz="2000" b="1" dirty="0">
                <a:cs typeface="+mn-cs"/>
              </a:rPr>
              <a:t>Impactos: </a:t>
            </a:r>
          </a:p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endParaRPr lang="pt-BR" sz="2000" b="1" dirty="0">
              <a:cs typeface="+mn-cs"/>
            </a:endParaRPr>
          </a:p>
          <a:p>
            <a:pPr lvl="1"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sz="2000" dirty="0">
                <a:cs typeface="+mn-cs"/>
              </a:rPr>
              <a:t>perfil de tensão de regime permanente; </a:t>
            </a:r>
          </a:p>
          <a:p>
            <a:pPr lvl="1"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sz="2000" dirty="0">
                <a:cs typeface="+mn-cs"/>
              </a:rPr>
              <a:t>perdas elétricas; </a:t>
            </a:r>
          </a:p>
          <a:p>
            <a:pPr lvl="1"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sz="2000" dirty="0">
                <a:cs typeface="+mn-cs"/>
              </a:rPr>
              <a:t>estabilidade de tensão; </a:t>
            </a:r>
          </a:p>
          <a:p>
            <a:pPr lvl="1"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sz="2000" dirty="0">
                <a:cs typeface="+mn-cs"/>
              </a:rPr>
              <a:t>estabilidade de ângulo; </a:t>
            </a:r>
          </a:p>
          <a:p>
            <a:pPr lvl="1"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sz="2000" dirty="0">
                <a:cs typeface="+mn-cs"/>
              </a:rPr>
              <a:t>transitórios de tensão e corrente; </a:t>
            </a:r>
          </a:p>
          <a:p>
            <a:pPr lvl="1"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sz="2000" dirty="0">
                <a:cs typeface="+mn-cs"/>
              </a:rPr>
              <a:t>correntes de curto-circuito; </a:t>
            </a:r>
          </a:p>
          <a:p>
            <a:pPr lvl="1"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sz="2000" dirty="0">
                <a:cs typeface="+mn-cs"/>
              </a:rPr>
              <a:t>detecção de ilhamento; </a:t>
            </a:r>
          </a:p>
          <a:p>
            <a:pPr lvl="1"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sz="2000" dirty="0">
                <a:cs typeface="+mn-cs"/>
              </a:rPr>
              <a:t>proteção; </a:t>
            </a:r>
          </a:p>
          <a:p>
            <a:pPr lvl="1"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sz="2000" dirty="0">
                <a:cs typeface="+mn-cs"/>
              </a:rPr>
              <a:t>distorção harmônica; </a:t>
            </a:r>
          </a:p>
          <a:p>
            <a:pPr lvl="1"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sz="2000" dirty="0">
                <a:cs typeface="+mn-cs"/>
              </a:rPr>
              <a:t>confiabilidade. </a:t>
            </a:r>
          </a:p>
          <a:p>
            <a:pPr lvl="1"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endParaRPr lang="pt-BR" sz="2000" dirty="0">
              <a:cs typeface="+mn-cs"/>
            </a:endParaRPr>
          </a:p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sz="2000" b="1" dirty="0">
                <a:cs typeface="+mn-cs"/>
              </a:rPr>
              <a:t>Regulamentação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8150" y="50323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Estudo de Impactos nos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SDs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098190"/>
            <a:ext cx="70993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A171A-3BEB-4630-A349-76F7124FAE4B}" type="slidenum">
              <a:rPr lang="pt-BR"/>
              <a:pPr>
                <a:defRPr/>
              </a:pPr>
              <a:t>17</a:t>
            </a:fld>
            <a:endParaRPr lang="pt-BR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8150" y="50323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GD no Brasil 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(atualizado em </a:t>
            </a:r>
            <a:r>
              <a:rPr lang="pt-B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02/10/2018)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22349" y="1352550"/>
            <a:ext cx="5979921" cy="636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022349" y="2798763"/>
            <a:ext cx="5979921" cy="6752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22349" y="4191635"/>
            <a:ext cx="5979921" cy="655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35E1A-9C21-4594-A7E2-2CCB12015273}" type="slidenum">
              <a:rPr lang="pt-BR"/>
              <a:pPr>
                <a:defRPr/>
              </a:pPr>
              <a:t>18</a:t>
            </a:fld>
            <a:endParaRPr lang="pt-BR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8150" y="50323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GD no Brasil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095375"/>
            <a:ext cx="70993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31640" y="5994285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ANEEL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C1ED-230B-4CC2-9E5E-40DED43FE810}" type="slidenum">
              <a:rPr lang="pt-BR"/>
              <a:pPr>
                <a:defRPr/>
              </a:pPr>
              <a:t>19</a:t>
            </a:fld>
            <a:endParaRPr lang="pt-BR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8150" y="503238"/>
            <a:ext cx="8077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GD no Brasil: Plano Decenal de Expansão de Energia – PDEE 2022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538288"/>
            <a:ext cx="555466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273675"/>
            <a:ext cx="8191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A58C8-7F65-4215-AA86-A1CFCB5E8BEC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Na aula de hoje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65125" y="1254125"/>
            <a:ext cx="8474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400">
                <a:latin typeface="Arial" charset="0"/>
              </a:rPr>
              <a:t>Panorama da GD no Brasil e no Mundo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4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400">
                <a:latin typeface="Arial" charset="0"/>
              </a:rPr>
              <a:t>Principais recomendações técnicas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4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400">
                <a:latin typeface="Arial" charset="0"/>
              </a:rPr>
              <a:t>Fatores relacionados à GD que merecem atenção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C8664-D70E-4FEF-AD33-648F96624DD5}" type="slidenum">
              <a:rPr lang="pt-BR"/>
              <a:pPr>
                <a:defRPr/>
              </a:pPr>
              <a:t>20</a:t>
            </a:fld>
            <a:endParaRPr lang="pt-BR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815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GD no Brasil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5604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074738"/>
            <a:ext cx="7315200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A6989-1B28-40A0-A558-DD39A2204DBA}" type="slidenum">
              <a:rPr lang="pt-BR"/>
              <a:pPr>
                <a:defRPr/>
              </a:pPr>
              <a:t>21</a:t>
            </a:fld>
            <a:endParaRPr lang="pt-BR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815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GD no Brasil: Biomassa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96863" y="1219200"/>
            <a:ext cx="8415337" cy="211931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pt-BR" sz="1600" kern="0" dirty="0">
                <a:latin typeface="Arial" panose="020B0604020202020204" pitchFamily="34" charset="0"/>
                <a:cs typeface="Arial" panose="020B0604020202020204" pitchFamily="34" charset="0"/>
              </a:rPr>
              <a:t>Capacidade </a:t>
            </a:r>
            <a:r>
              <a:rPr lang="pt-BR" sz="1600" kern="0" dirty="0">
                <a:latin typeface="Arial" panose="020B0604020202020204" pitchFamily="34" charset="0"/>
                <a:cs typeface="Arial" panose="020B0604020202020204" pitchFamily="34" charset="0"/>
              </a:rPr>
              <a:t>instalada: </a:t>
            </a:r>
            <a:r>
              <a:rPr lang="pt-BR" sz="1600" kern="0" dirty="0">
                <a:latin typeface="Arial" panose="020B0604020202020204" pitchFamily="34" charset="0"/>
                <a:cs typeface="Arial" panose="020B0604020202020204" pitchFamily="34" charset="0"/>
              </a:rPr>
              <a:t>12 GW (setembro 2014)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pt-BR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pt-BR" sz="1600" kern="0" dirty="0">
                <a:latin typeface="Arial" panose="020B0604020202020204" pitchFamily="34" charset="0"/>
                <a:cs typeface="Arial" panose="020B0604020202020204" pitchFamily="34" charset="0"/>
              </a:rPr>
              <a:t>Principais fontes:</a:t>
            </a:r>
          </a:p>
          <a:p>
            <a:pPr marL="819150" lvl="2" indent="-266700" algn="just">
              <a:spcBef>
                <a:spcPct val="20000"/>
              </a:spcBef>
              <a:buFontTx/>
              <a:buChar char="–"/>
              <a:defRPr/>
            </a:pPr>
            <a:r>
              <a:rPr lang="pt-BR" sz="1600" kern="0" dirty="0">
                <a:latin typeface="Arial" panose="020B0604020202020204" pitchFamily="34" charset="0"/>
                <a:cs typeface="Arial" panose="020B0604020202020204" pitchFamily="34" charset="0"/>
              </a:rPr>
              <a:t>Bagaço de cana-de-açúcar: 9,7 </a:t>
            </a:r>
            <a:r>
              <a:rPr lang="pt-BR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  <a:r>
              <a:rPr lang="pt-BR" sz="1600" kern="0" dirty="0">
                <a:latin typeface="Arial" panose="020B0604020202020204" pitchFamily="34" charset="0"/>
                <a:cs typeface="Arial" panose="020B0604020202020204" pitchFamily="34" charset="0"/>
              </a:rPr>
              <a:t> (concentrado nos estados de SP e MS – 384 usinas)</a:t>
            </a:r>
          </a:p>
          <a:p>
            <a:pPr marL="819150" lvl="2" indent="-266700" algn="just">
              <a:spcBef>
                <a:spcPct val="20000"/>
              </a:spcBef>
              <a:buFontTx/>
              <a:buChar char="–"/>
              <a:defRPr/>
            </a:pPr>
            <a:r>
              <a:rPr lang="pt-BR" sz="1600" kern="0" dirty="0">
                <a:latin typeface="Arial" panose="020B0604020202020204" pitchFamily="34" charset="0"/>
                <a:cs typeface="Arial" panose="020B0604020202020204" pitchFamily="34" charset="0"/>
              </a:rPr>
              <a:t>Licor negro (dejeto da indústria de papel e celulose) e biogás (produzido nos aterros sanitários): 1,8 </a:t>
            </a:r>
            <a:r>
              <a:rPr lang="pt-BR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  <a:r>
              <a:rPr lang="pt-BR" sz="1600" kern="0" dirty="0">
                <a:latin typeface="Arial" panose="020B0604020202020204" pitchFamily="34" charset="0"/>
                <a:cs typeface="Arial" panose="020B0604020202020204" pitchFamily="34" charset="0"/>
              </a:rPr>
              <a:t> (1,785 </a:t>
            </a:r>
            <a:r>
              <a:rPr lang="pt-BR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  <a:r>
              <a:rPr lang="pt-BR" sz="1600" kern="0" dirty="0">
                <a:latin typeface="Arial" panose="020B0604020202020204" pitchFamily="34" charset="0"/>
                <a:cs typeface="Arial" panose="020B0604020202020204" pitchFamily="34" charset="0"/>
              </a:rPr>
              <a:t> e 0,07 </a:t>
            </a:r>
            <a:r>
              <a:rPr lang="pt-BR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  <a:r>
              <a:rPr lang="pt-BR" sz="1600" kern="0" dirty="0">
                <a:latin typeface="Arial" panose="020B0604020202020204" pitchFamily="34" charset="0"/>
                <a:cs typeface="Arial" panose="020B0604020202020204" pitchFamily="34" charset="0"/>
              </a:rPr>
              <a:t>, respectivamente)</a:t>
            </a:r>
          </a:p>
        </p:txBody>
      </p:sp>
      <p:pic>
        <p:nvPicPr>
          <p:cNvPr id="26629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3429000"/>
            <a:ext cx="347345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C5BA7-66E5-4A54-82D8-0C09EBAB5EAD}" type="slidenum">
              <a:rPr lang="pt-BR"/>
              <a:pPr>
                <a:defRPr/>
              </a:pPr>
              <a:t>22</a:t>
            </a:fld>
            <a:endParaRPr lang="pt-BR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815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GD no Brasil: PCH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765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95538"/>
            <a:ext cx="41402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96863" y="1400175"/>
            <a:ext cx="4814887" cy="10334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kern="0" dirty="0"/>
              <a:t>PCHs: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pt-BR" kern="0" dirty="0"/>
              <a:t>Capacidade Instalada &lt; 30 MW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pt-BR" kern="0" dirty="0"/>
              <a:t>Superfície do Reservatório &lt; 3 km</a:t>
            </a:r>
            <a:r>
              <a:rPr lang="pt-BR" kern="0" baseline="30000" dirty="0"/>
              <a:t>2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39C14-E3E3-40AB-842A-A916A26E679B}" type="slidenum">
              <a:rPr lang="pt-BR"/>
              <a:pPr>
                <a:defRPr/>
              </a:pPr>
              <a:t>23</a:t>
            </a:fld>
            <a:endParaRPr lang="pt-BR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815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GD no Brasil: Geração Eólica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50825" y="1143000"/>
            <a:ext cx="7777163" cy="5256213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ct val="20000"/>
              </a:spcBef>
              <a:buFontTx/>
              <a:buChar char="•"/>
              <a:defRPr/>
            </a:pPr>
            <a:endParaRPr lang="pt-BR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FontTx/>
              <a:buChar char="•"/>
              <a:defRPr/>
            </a:pPr>
            <a:r>
              <a:rPr lang="pt-BR" kern="0" dirty="0">
                <a:latin typeface="Arial" panose="020B0604020202020204" pitchFamily="34" charset="0"/>
                <a:cs typeface="Arial" panose="020B0604020202020204" pitchFamily="34" charset="0"/>
              </a:rPr>
              <a:t> Potencial </a:t>
            </a:r>
            <a:r>
              <a:rPr lang="pt-BR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onshore</a:t>
            </a:r>
            <a:r>
              <a:rPr lang="pt-BR" kern="0" dirty="0">
                <a:latin typeface="Arial" panose="020B0604020202020204" pitchFamily="34" charset="0"/>
                <a:cs typeface="Arial" panose="020B0604020202020204" pitchFamily="34" charset="0"/>
              </a:rPr>
              <a:t> (continente) baseado</a:t>
            </a:r>
          </a:p>
          <a:p>
            <a:pPr algn="just">
              <a:spcBef>
                <a:spcPct val="20000"/>
              </a:spcBef>
              <a:defRPr/>
            </a:pPr>
            <a:r>
              <a:rPr lang="pt-BR" kern="0" dirty="0">
                <a:latin typeface="Arial" panose="020B0604020202020204" pitchFamily="34" charset="0"/>
                <a:cs typeface="Arial" panose="020B0604020202020204" pitchFamily="34" charset="0"/>
              </a:rPr>
              <a:t>no regime de ventos de superfície 50 m</a:t>
            </a:r>
          </a:p>
          <a:p>
            <a:pPr algn="just">
              <a:spcBef>
                <a:spcPct val="20000"/>
              </a:spcBef>
              <a:defRPr/>
            </a:pPr>
            <a:r>
              <a:rPr lang="pt-BR" kern="0" dirty="0">
                <a:latin typeface="Arial" panose="020B0604020202020204" pitchFamily="34" charset="0"/>
                <a:cs typeface="Arial" panose="020B0604020202020204" pitchFamily="34" charset="0"/>
              </a:rPr>
              <a:t>acima do nível do solo: 143 </a:t>
            </a:r>
            <a:r>
              <a:rPr lang="pt-BR" kern="0" dirty="0" err="1"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  <a:endParaRPr lang="pt-BR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pt-BR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FontTx/>
              <a:buChar char="•"/>
              <a:defRPr/>
            </a:pPr>
            <a:r>
              <a:rPr lang="pt-BR" kern="0" dirty="0">
                <a:latin typeface="Arial" panose="020B0604020202020204" pitchFamily="34" charset="0"/>
                <a:cs typeface="Arial" panose="020B0604020202020204" pitchFamily="34" charset="0"/>
              </a:rPr>
              <a:t> Potencial </a:t>
            </a:r>
            <a:r>
              <a:rPr lang="pt-BR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offshore</a:t>
            </a:r>
            <a:r>
              <a:rPr lang="pt-BR" kern="0" dirty="0">
                <a:latin typeface="Arial" panose="020B0604020202020204" pitchFamily="34" charset="0"/>
                <a:cs typeface="Arial" panose="020B0604020202020204" pitchFamily="34" charset="0"/>
              </a:rPr>
              <a:t> (mar) para uma faixa</a:t>
            </a:r>
          </a:p>
          <a:p>
            <a:pPr algn="just">
              <a:spcBef>
                <a:spcPct val="20000"/>
              </a:spcBef>
              <a:defRPr/>
            </a:pPr>
            <a:r>
              <a:rPr lang="pt-BR" kern="0" dirty="0">
                <a:latin typeface="Arial" panose="020B0604020202020204" pitchFamily="34" charset="0"/>
                <a:cs typeface="Arial" panose="020B0604020202020204" pitchFamily="34" charset="0"/>
              </a:rPr>
              <a:t>costeira de 10 km: 60 </a:t>
            </a:r>
            <a:r>
              <a:rPr lang="pt-BR" kern="0" dirty="0" err="1"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  <a:endParaRPr lang="pt-BR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pt-BR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FontTx/>
              <a:buChar char="•"/>
              <a:defRPr/>
            </a:pPr>
            <a:r>
              <a:rPr lang="pt-BR" kern="0" dirty="0">
                <a:latin typeface="Arial" panose="020B0604020202020204" pitchFamily="34" charset="0"/>
                <a:cs typeface="Arial" panose="020B0604020202020204" pitchFamily="34" charset="0"/>
              </a:rPr>
              <a:t> Geração eólica é bastante adequada</a:t>
            </a:r>
          </a:p>
          <a:p>
            <a:pPr algn="just">
              <a:spcBef>
                <a:spcPct val="20000"/>
              </a:spcBef>
              <a:defRPr/>
            </a:pPr>
            <a:r>
              <a:rPr lang="pt-BR" kern="0" dirty="0">
                <a:latin typeface="Arial" panose="020B0604020202020204" pitchFamily="34" charset="0"/>
                <a:cs typeface="Arial" panose="020B0604020202020204" pitchFamily="34" charset="0"/>
              </a:rPr>
              <a:t>a sistemas hidráulicos como o brasileiro:</a:t>
            </a:r>
          </a:p>
          <a:p>
            <a:pPr algn="just">
              <a:spcBef>
                <a:spcPct val="20000"/>
              </a:spcBef>
              <a:defRPr/>
            </a:pPr>
            <a:r>
              <a:rPr lang="pt-BR" kern="0" dirty="0">
                <a:latin typeface="Arial" panose="020B0604020202020204" pitchFamily="34" charset="0"/>
                <a:cs typeface="Arial" panose="020B0604020202020204" pitchFamily="34" charset="0"/>
              </a:rPr>
              <a:t>regimes de vento e hidrológico são</a:t>
            </a:r>
          </a:p>
          <a:p>
            <a:pPr algn="just">
              <a:spcBef>
                <a:spcPct val="20000"/>
              </a:spcBef>
              <a:defRPr/>
            </a:pPr>
            <a:r>
              <a:rPr lang="pt-BR" kern="0" dirty="0">
                <a:latin typeface="Arial" panose="020B0604020202020204" pitchFamily="34" charset="0"/>
                <a:cs typeface="Arial" panose="020B0604020202020204" pitchFamily="34" charset="0"/>
              </a:rPr>
              <a:t>complementares</a:t>
            </a:r>
          </a:p>
        </p:txBody>
      </p:sp>
      <p:pic>
        <p:nvPicPr>
          <p:cNvPr id="28677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1449388"/>
            <a:ext cx="434657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7EDA8-89C7-41F3-93BC-BF5C50A3F6E9}" type="slidenum">
              <a:rPr lang="pt-BR"/>
              <a:pPr>
                <a:defRPr/>
              </a:pPr>
              <a:t>24</a:t>
            </a:fld>
            <a:endParaRPr lang="pt-BR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815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GD no Brasil: Geração Solar Fotovoltaica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9700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1565275"/>
            <a:ext cx="42164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385763" y="1719263"/>
            <a:ext cx="3960812" cy="37117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FontTx/>
              <a:buChar char="•"/>
              <a:defRPr/>
            </a:pPr>
            <a:r>
              <a:rPr lang="pt-BR" sz="1600" kern="0" dirty="0"/>
              <a:t> Potencial: 90% do território brasileiro localizado em zonas intertropicais, bons níveis médios de incidência e radiação solar (comparável às melhores regiões do mundo para instalação de células PV)</a:t>
            </a:r>
          </a:p>
          <a:p>
            <a:pPr algn="just">
              <a:spcBef>
                <a:spcPct val="20000"/>
              </a:spcBef>
              <a:buFontTx/>
              <a:buChar char="•"/>
              <a:defRPr/>
            </a:pPr>
            <a:endParaRPr lang="pt-BR" sz="1600" kern="0" dirty="0"/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pt-BR" sz="1600" kern="0" dirty="0"/>
              <a:t> ANEEL promoveu mudanças no setor elétrico para facilitar o acesso de microgeração dispersa.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endParaRPr lang="pt-BR" sz="1600" kern="0" dirty="0"/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600" kern="0" dirty="0"/>
              <a:t>  Tetos solares CPFL (P&amp;D): </a:t>
            </a:r>
            <a:r>
              <a:rPr lang="pt-BR" sz="1600" kern="0" dirty="0" smtClean="0"/>
              <a:t>foram instalados </a:t>
            </a:r>
            <a:r>
              <a:rPr lang="pt-BR" sz="1600" kern="0" dirty="0"/>
              <a:t>200 painéis, totalizando cerca de 900 kW.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BE647-3B1B-4374-8107-DD1BFBFDF080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Definição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65125" y="1254125"/>
            <a:ext cx="847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400">
                <a:latin typeface="Arial" charset="0"/>
              </a:rPr>
              <a:t>Considerada neste curso: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42913" y="2584450"/>
            <a:ext cx="8243887" cy="1570038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81000" indent="-3810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200" b="1">
                <a:latin typeface="Arial" charset="0"/>
              </a:rPr>
              <a:t>Qualquer tipo de gerador de pequeno e médio porte conectado em sistemas de média e baixa tensão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03555-ED8D-42A7-98C4-3F2C5ECE2610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Motivações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65125" y="1254125"/>
            <a:ext cx="84740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 typeface="Wingdings 3" pitchFamily="18" charset="2"/>
              <a:buChar char="]"/>
            </a:pPr>
            <a:r>
              <a:rPr lang="pt-BR" altLang="pt-BR" sz="2200">
                <a:latin typeface="Arial" charset="0"/>
              </a:rPr>
              <a:t>Desregulamentação do setor elétrico</a:t>
            </a:r>
          </a:p>
          <a:p>
            <a:pPr>
              <a:spcBef>
                <a:spcPct val="50000"/>
              </a:spcBef>
              <a:buClrTx/>
              <a:buSzTx/>
              <a:buFont typeface="Wingdings 3" pitchFamily="18" charset="2"/>
              <a:buChar char="]"/>
            </a:pPr>
            <a:r>
              <a:rPr lang="pt-BR" altLang="pt-BR" sz="2200">
                <a:latin typeface="Arial" charset="0"/>
              </a:rPr>
              <a:t> Incentivos governamentais</a:t>
            </a:r>
          </a:p>
          <a:p>
            <a:pPr>
              <a:spcBef>
                <a:spcPct val="50000"/>
              </a:spcBef>
              <a:buClrTx/>
              <a:buSzTx/>
              <a:buFont typeface="Wingdings 3" pitchFamily="18" charset="2"/>
              <a:buChar char="]"/>
            </a:pPr>
            <a:r>
              <a:rPr lang="pt-BR" altLang="pt-BR" sz="2200">
                <a:latin typeface="Arial" charset="0"/>
              </a:rPr>
              <a:t> Aumento da confiabilidade de plantas industriais</a:t>
            </a:r>
          </a:p>
          <a:p>
            <a:pPr lvl="1">
              <a:spcBef>
                <a:spcPct val="50000"/>
              </a:spcBef>
              <a:buClrTx/>
              <a:buSzTx/>
              <a:buFont typeface="Courier New" pitchFamily="49" charset="0"/>
              <a:buChar char="o"/>
            </a:pPr>
            <a:r>
              <a:rPr lang="pt-BR" altLang="pt-BR" sz="2200">
                <a:latin typeface="Arial" charset="0"/>
              </a:rPr>
              <a:t> Grandes blecautes em 2003: EUA-Canadá; Inglaterra; Itália</a:t>
            </a:r>
          </a:p>
          <a:p>
            <a:pPr lvl="1">
              <a:spcBef>
                <a:spcPct val="50000"/>
              </a:spcBef>
              <a:buClrTx/>
              <a:buSzTx/>
              <a:buFont typeface="Courier New" pitchFamily="49" charset="0"/>
              <a:buChar char="o"/>
            </a:pPr>
            <a:r>
              <a:rPr lang="pt-BR" altLang="pt-BR" sz="2200">
                <a:latin typeface="Arial" charset="0"/>
              </a:rPr>
              <a:t> Crise de abastecimento no Brasil em 2001</a:t>
            </a:r>
          </a:p>
          <a:p>
            <a:pPr>
              <a:spcBef>
                <a:spcPct val="50000"/>
              </a:spcBef>
              <a:buClrTx/>
              <a:buSzTx/>
              <a:buFont typeface="Wingdings 3" pitchFamily="18" charset="2"/>
              <a:buChar char="]"/>
            </a:pPr>
            <a:r>
              <a:rPr lang="pt-BR" altLang="pt-BR" sz="2200">
                <a:latin typeface="Arial" charset="0"/>
              </a:rPr>
              <a:t> Avanços tecnológicos (redução de custo de geração)</a:t>
            </a:r>
          </a:p>
          <a:p>
            <a:pPr>
              <a:spcBef>
                <a:spcPct val="50000"/>
              </a:spcBef>
              <a:buClrTx/>
              <a:buSzTx/>
              <a:buFont typeface="Wingdings 3" pitchFamily="18" charset="2"/>
              <a:buChar char="]"/>
            </a:pPr>
            <a:r>
              <a:rPr lang="pt-BR" altLang="pt-BR" sz="2200">
                <a:latin typeface="Arial" charset="0"/>
              </a:rPr>
              <a:t> Conscientização sobre impactos ambientais</a:t>
            </a:r>
          </a:p>
          <a:p>
            <a:pPr>
              <a:spcBef>
                <a:spcPct val="50000"/>
              </a:spcBef>
              <a:buClrTx/>
              <a:buSzTx/>
              <a:buFont typeface="Wingdings 3" pitchFamily="18" charset="2"/>
              <a:buChar char="]"/>
            </a:pPr>
            <a:r>
              <a:rPr lang="pt-BR" altLang="pt-BR" sz="2200">
                <a:latin typeface="Arial" charset="0"/>
              </a:rPr>
              <a:t> Modularidade, rápida instalação, baixo custo de instalação</a:t>
            </a:r>
          </a:p>
          <a:p>
            <a:pPr>
              <a:spcBef>
                <a:spcPct val="50000"/>
              </a:spcBef>
              <a:buClrTx/>
              <a:buSzTx/>
              <a:buFont typeface="Wingdings 3" pitchFamily="18" charset="2"/>
              <a:buChar char="]"/>
            </a:pPr>
            <a:r>
              <a:rPr lang="pt-BR" altLang="pt-BR" sz="2200">
                <a:latin typeface="Arial" charset="0"/>
              </a:rPr>
              <a:t>Incentivos às </a:t>
            </a:r>
            <a:r>
              <a:rPr lang="pt-BR" altLang="pt-BR" sz="2200" i="1">
                <a:latin typeface="Arial" charset="0"/>
              </a:rPr>
              <a:t>smart grids / micro grids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]"/>
            </a:pPr>
            <a:endParaRPr lang="pt-BR" altLang="pt-BR" sz="22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566CF-105C-4829-B0F5-8C12447A651F}" type="slidenum">
              <a:rPr lang="pt-BR"/>
              <a:pPr>
                <a:defRPr/>
              </a:pPr>
              <a:t>5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Motivações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65125" y="1254125"/>
            <a:ext cx="84740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 typeface="Wingdings 3" pitchFamily="18" charset="2"/>
              <a:buChar char="]"/>
            </a:pPr>
            <a:r>
              <a:rPr lang="pt-BR" altLang="pt-BR" sz="2400">
                <a:latin typeface="Arial" charset="0"/>
              </a:rPr>
              <a:t>Localização junto aos centros de carga </a:t>
            </a:r>
          </a:p>
          <a:p>
            <a:pPr>
              <a:spcBef>
                <a:spcPct val="50000"/>
              </a:spcBef>
              <a:buClrTx/>
              <a:buSzTx/>
              <a:buFont typeface="Wingdings 3" pitchFamily="18" charset="2"/>
              <a:buChar char="]"/>
            </a:pPr>
            <a:r>
              <a:rPr lang="pt-BR" altLang="pt-BR" sz="2400">
                <a:latin typeface="Arial" charset="0"/>
              </a:rPr>
              <a:t> Locais para GD de pequeno porte são fáceis de encontrar</a:t>
            </a:r>
          </a:p>
          <a:p>
            <a:pPr>
              <a:spcBef>
                <a:spcPct val="50000"/>
              </a:spcBef>
              <a:buClrTx/>
              <a:buSzTx/>
              <a:buFont typeface="Wingdings 3" pitchFamily="18" charset="2"/>
              <a:buChar char="]"/>
            </a:pPr>
            <a:r>
              <a:rPr lang="pt-BR" altLang="pt-BR" sz="2400">
                <a:latin typeface="Arial" charset="0"/>
              </a:rPr>
              <a:t> Aumento da eficiência quando se usa cogeração</a:t>
            </a:r>
          </a:p>
          <a:p>
            <a:pPr>
              <a:spcBef>
                <a:spcPct val="50000"/>
              </a:spcBef>
              <a:buClrTx/>
              <a:buSzTx/>
              <a:buFont typeface="Wingdings 3" pitchFamily="18" charset="2"/>
              <a:buChar char="]"/>
            </a:pPr>
            <a:r>
              <a:rPr lang="pt-BR" altLang="pt-BR" sz="2400">
                <a:latin typeface="Arial" charset="0"/>
              </a:rPr>
              <a:t> Avanços tecnológicos (redução de custo de geração)</a:t>
            </a:r>
          </a:p>
          <a:p>
            <a:pPr>
              <a:spcBef>
                <a:spcPct val="50000"/>
              </a:spcBef>
              <a:buClrTx/>
              <a:buSzTx/>
              <a:buFont typeface="Wingdings 3" pitchFamily="18" charset="2"/>
              <a:buChar char="]"/>
            </a:pPr>
            <a:endParaRPr lang="pt-BR" altLang="pt-BR" sz="24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]"/>
            </a:pPr>
            <a:endParaRPr lang="pt-BR" altLang="pt-BR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992E-E37F-435E-A463-53F1B59537B5}" type="slidenum">
              <a:rPr lang="pt-BR"/>
              <a:pPr>
                <a:defRPr/>
              </a:pPr>
              <a:t>6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Motivações</a:t>
            </a:r>
          </a:p>
        </p:txBody>
      </p:sp>
      <p:grpSp>
        <p:nvGrpSpPr>
          <p:cNvPr id="11268" name="Grupo 2"/>
          <p:cNvGrpSpPr>
            <a:grpSpLocks/>
          </p:cNvGrpSpPr>
          <p:nvPr/>
        </p:nvGrpSpPr>
        <p:grpSpPr bwMode="auto">
          <a:xfrm>
            <a:off x="746125" y="1290638"/>
            <a:ext cx="7831138" cy="4164012"/>
            <a:chOff x="501650" y="889000"/>
            <a:chExt cx="8345170" cy="4813300"/>
          </a:xfrm>
        </p:grpSpPr>
        <p:pic>
          <p:nvPicPr>
            <p:cNvPr id="11270" name="Picture 2" descr="Demand_projec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50" y="889000"/>
              <a:ext cx="8258175" cy="481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CaixaDeTexto 1"/>
            <p:cNvSpPr txBox="1">
              <a:spLocks noChangeArrowheads="1"/>
            </p:cNvSpPr>
            <p:nvPr/>
          </p:nvSpPr>
          <p:spPr bwMode="auto">
            <a:xfrm>
              <a:off x="4250266" y="3989492"/>
              <a:ext cx="320040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1">
                  <a:latin typeface="Times New Roman" pitchFamily="18" charset="0"/>
                </a:rPr>
                <a:t>Projeção da demanda a ser atendida pela rede </a:t>
              </a:r>
            </a:p>
          </p:txBody>
        </p:sp>
        <p:sp>
          <p:nvSpPr>
            <p:cNvPr id="11272" name="CaixaDeTexto 6"/>
            <p:cNvSpPr txBox="1">
              <a:spLocks noChangeArrowheads="1"/>
            </p:cNvSpPr>
            <p:nvPr/>
          </p:nvSpPr>
          <p:spPr bwMode="auto">
            <a:xfrm>
              <a:off x="4648200" y="1446483"/>
              <a:ext cx="2667000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1">
                  <a:latin typeface="Times New Roman" pitchFamily="18" charset="0"/>
                </a:rPr>
                <a:t>Projeção da demanda total</a:t>
              </a:r>
            </a:p>
          </p:txBody>
        </p:sp>
        <p:sp>
          <p:nvSpPr>
            <p:cNvPr id="11273" name="CaixaDeTexto 7"/>
            <p:cNvSpPr txBox="1">
              <a:spLocks noChangeArrowheads="1"/>
            </p:cNvSpPr>
            <p:nvPr/>
          </p:nvSpPr>
          <p:spPr bwMode="auto">
            <a:xfrm>
              <a:off x="7551420" y="1804154"/>
              <a:ext cx="1295400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1">
                  <a:latin typeface="Times New Roman" pitchFamily="18" charset="0"/>
                </a:rPr>
                <a:t>Conservação</a:t>
              </a:r>
            </a:p>
          </p:txBody>
        </p:sp>
        <p:sp>
          <p:nvSpPr>
            <p:cNvPr id="11274" name="CaixaDeTexto 9"/>
            <p:cNvSpPr txBox="1">
              <a:spLocks noChangeArrowheads="1"/>
            </p:cNvSpPr>
            <p:nvPr/>
          </p:nvSpPr>
          <p:spPr bwMode="auto">
            <a:xfrm>
              <a:off x="7551420" y="2325808"/>
              <a:ext cx="1295400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1">
                  <a:latin typeface="Times New Roman" pitchFamily="18" charset="0"/>
                </a:rPr>
                <a:t>Auto produção</a:t>
              </a:r>
            </a:p>
          </p:txBody>
        </p:sp>
      </p:grpSp>
      <p:sp>
        <p:nvSpPr>
          <p:cNvPr id="12" name="Text Box 1076"/>
          <p:cNvSpPr txBox="1">
            <a:spLocks noChangeArrowheads="1"/>
          </p:cNvSpPr>
          <p:nvPr/>
        </p:nvSpPr>
        <p:spPr bwMode="auto">
          <a:xfrm>
            <a:off x="647700" y="5768975"/>
            <a:ext cx="7569200" cy="638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924" tIns="41462" rIns="82924" bIns="41462">
            <a:spAutoFit/>
          </a:bodyPr>
          <a:lstStyle/>
          <a:p>
            <a:pPr defTabSz="622021">
              <a:defRPr/>
            </a:pPr>
            <a:r>
              <a:rPr lang="pt-BR" dirty="0">
                <a:latin typeface="+mn-lt"/>
                <a:ea typeface="MS PGothic" pitchFamily="34" charset="-128"/>
              </a:rPr>
              <a:t>O papel da </a:t>
            </a:r>
            <a:r>
              <a:rPr lang="pt-BR" dirty="0">
                <a:solidFill>
                  <a:srgbClr val="0000FF"/>
                </a:solidFill>
                <a:latin typeface="+mn-lt"/>
                <a:ea typeface="MS PGothic" pitchFamily="34" charset="-128"/>
              </a:rPr>
              <a:t>eficiência energética </a:t>
            </a:r>
            <a:r>
              <a:rPr lang="pt-BR" dirty="0">
                <a:latin typeface="+mn-lt"/>
                <a:ea typeface="MS PGothic" pitchFamily="34" charset="-128"/>
              </a:rPr>
              <a:t>e da </a:t>
            </a:r>
            <a:r>
              <a:rPr lang="pt-BR" dirty="0">
                <a:solidFill>
                  <a:srgbClr val="0000FF"/>
                </a:solidFill>
                <a:latin typeface="+mn-lt"/>
                <a:ea typeface="MS PGothic" pitchFamily="34" charset="-128"/>
              </a:rPr>
              <a:t>geração distribuída </a:t>
            </a:r>
            <a:r>
              <a:rPr lang="pt-BR" dirty="0">
                <a:latin typeface="+mn-lt"/>
                <a:ea typeface="MS PGothic" pitchFamily="34" charset="-128"/>
              </a:rPr>
              <a:t>(pelos consumidores) deverá (e tem que) crescer nos próximos anos.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105FD-EE52-43D3-A678-9EF68121A256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Motivações</a:t>
            </a:r>
          </a:p>
        </p:txBody>
      </p:sp>
      <p:graphicFrame>
        <p:nvGraphicFramePr>
          <p:cNvPr id="12292" name="Objeto 1"/>
          <p:cNvGraphicFramePr>
            <a:graphicFrameLocks noChangeAspect="1"/>
          </p:cNvGraphicFramePr>
          <p:nvPr/>
        </p:nvGraphicFramePr>
        <p:xfrm>
          <a:off x="1290638" y="1223963"/>
          <a:ext cx="6656387" cy="507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r:id="rId4" imgW="7772400" imgH="5943600" progId="Word.Picture.8">
                  <p:embed/>
                </p:oleObj>
              </mc:Choice>
              <mc:Fallback>
                <p:oleObj r:id="rId4" imgW="7772400" imgH="5943600" progId="Word.Picture.8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1223963"/>
                        <a:ext cx="6656387" cy="50752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BEB80-FD81-4125-9DEC-77D7ECC5D2E9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Contexto atual</a:t>
            </a:r>
          </a:p>
        </p:txBody>
      </p:sp>
      <p:sp>
        <p:nvSpPr>
          <p:cNvPr id="6" name="Text Box 1076"/>
          <p:cNvSpPr txBox="1">
            <a:spLocks noChangeArrowheads="1"/>
          </p:cNvSpPr>
          <p:nvPr/>
        </p:nvSpPr>
        <p:spPr bwMode="auto">
          <a:xfrm>
            <a:off x="431800" y="1031875"/>
            <a:ext cx="8189913" cy="1068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924" tIns="41462" rIns="82924" bIns="41462">
            <a:spAutoFit/>
          </a:bodyPr>
          <a:lstStyle/>
          <a:p>
            <a:pPr defTabSz="622021" eaLnBrk="0" hangingPunct="0">
              <a:defRPr/>
            </a:pPr>
            <a:r>
              <a:rPr lang="pt-BR" sz="1600" dirty="0">
                <a:latin typeface="+mn-lt"/>
                <a:ea typeface="MS PGothic" pitchFamily="34" charset="-128"/>
              </a:rPr>
              <a:t>É fácil atualizar a matriz energética com novas tecnologias renováveis?</a:t>
            </a:r>
          </a:p>
          <a:p>
            <a:pPr defTabSz="622021" eaLnBrk="0" hangingPunct="0">
              <a:defRPr/>
            </a:pPr>
            <a:r>
              <a:rPr lang="pt-BR" sz="1600" dirty="0">
                <a:latin typeface="+mn-lt"/>
                <a:ea typeface="MS PGothic" pitchFamily="34" charset="-128"/>
              </a:rPr>
              <a:t>No caso dos EUA, bilhões de dólares foram investidos para aumentar a participação das novas fontes de energia renováveis (principalmente eólica e fotovoltaica).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681288" y="2792413"/>
          <a:ext cx="3319462" cy="3292476"/>
        </p:xfrm>
        <a:graphic>
          <a:graphicData uri="http://schemas.openxmlformats.org/drawingml/2006/table">
            <a:tbl>
              <a:tblPr/>
              <a:tblGrid>
                <a:gridCol w="1879272"/>
                <a:gridCol w="1440190"/>
              </a:tblGrid>
              <a:tr h="274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Fonte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Tempo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146685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Carvão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9,4 horas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146685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Gás natural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6,5 horas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146685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Nuclear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4,6 horas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146685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Hidroelétrica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1,7 horas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146685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Eólica</a:t>
                      </a: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59,5 </a:t>
                      </a:r>
                      <a:r>
                        <a:rPr lang="pt-BR" sz="1800" dirty="0" err="1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min</a:t>
                      </a:r>
                      <a:endParaRPr lang="pt-BR" sz="1800" dirty="0">
                        <a:solidFill>
                          <a:srgbClr val="0000FF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146685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Biomassa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21,3 </a:t>
                      </a:r>
                      <a:r>
                        <a:rPr lang="pt-BR" sz="1800" dirty="0" err="1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min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146685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Petróleo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14,54 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min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146685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Geotérmica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5,9 </a:t>
                      </a:r>
                      <a:r>
                        <a:rPr lang="pt-BR" sz="18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min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146685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Solar</a:t>
                      </a: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3,3 </a:t>
                      </a:r>
                      <a:r>
                        <a:rPr lang="pt-BR" sz="1800" dirty="0" err="1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min</a:t>
                      </a:r>
                      <a:endParaRPr lang="pt-BR" sz="1800" dirty="0">
                        <a:solidFill>
                          <a:srgbClr val="0000FF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146685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Outros gases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10,8 </a:t>
                      </a:r>
                      <a:r>
                        <a:rPr lang="pt-BR" sz="18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min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146685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+mj-lt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+mj-lt"/>
                          <a:ea typeface="Times New Roman"/>
                          <a:cs typeface="Times New Roman"/>
                        </a:rPr>
                        <a:t>24 horas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1076"/>
          <p:cNvSpPr txBox="1">
            <a:spLocks noChangeArrowheads="1"/>
          </p:cNvSpPr>
          <p:nvPr/>
        </p:nvSpPr>
        <p:spPr bwMode="auto">
          <a:xfrm>
            <a:off x="522288" y="2133600"/>
            <a:ext cx="8012112" cy="576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924" tIns="41462" rIns="82924" bIns="41462">
            <a:spAutoFit/>
          </a:bodyPr>
          <a:lstStyle/>
          <a:p>
            <a:pPr defTabSz="622021" eaLnBrk="0" hangingPunct="0">
              <a:defRPr/>
            </a:pPr>
            <a:r>
              <a:rPr lang="pt-BR" sz="1600" dirty="0">
                <a:latin typeface="+mn-lt"/>
                <a:ea typeface="MS PGothic" pitchFamily="34" charset="-128"/>
              </a:rPr>
              <a:t>Participação das fontes primárias na produção de eletricidade nos EUA durante 24 horas. </a:t>
            </a:r>
          </a:p>
        </p:txBody>
      </p:sp>
      <p:sp>
        <p:nvSpPr>
          <p:cNvPr id="13359" name="Retângulo 7"/>
          <p:cNvSpPr>
            <a:spLocks noChangeArrowheads="1"/>
          </p:cNvSpPr>
          <p:nvPr/>
        </p:nvSpPr>
        <p:spPr bwMode="auto">
          <a:xfrm>
            <a:off x="292100" y="6264275"/>
            <a:ext cx="378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400">
                <a:latin typeface="Times New Roman" pitchFamily="18" charset="0"/>
                <a:ea typeface="ＭＳ Ｐゴシック" pitchFamily="34" charset="-128"/>
              </a:rPr>
              <a:t>Fonte: DoE (Department of Energy) – dados 2013</a:t>
            </a:r>
            <a:endParaRPr lang="en-US" altLang="pt-BR" sz="14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3360" name="Chave direita 7"/>
          <p:cNvSpPr>
            <a:spLocks/>
          </p:cNvSpPr>
          <p:nvPr/>
        </p:nvSpPr>
        <p:spPr bwMode="auto">
          <a:xfrm>
            <a:off x="6096000" y="2990850"/>
            <a:ext cx="457200" cy="1219200"/>
          </a:xfrm>
          <a:prstGeom prst="rightBrace">
            <a:avLst>
              <a:gd name="adj1" fmla="val 8333"/>
              <a:gd name="adj2" fmla="val 51250"/>
            </a:avLst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b="1">
              <a:latin typeface="Times New Roman" pitchFamily="18" charset="0"/>
            </a:endParaRPr>
          </a:p>
        </p:txBody>
      </p:sp>
      <p:sp>
        <p:nvSpPr>
          <p:cNvPr id="13361" name="Retângulo 7"/>
          <p:cNvSpPr>
            <a:spLocks noChangeArrowheads="1"/>
          </p:cNvSpPr>
          <p:nvPr/>
        </p:nvSpPr>
        <p:spPr bwMode="auto">
          <a:xfrm>
            <a:off x="6629400" y="3448050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Times New Roman" pitchFamily="18" charset="0"/>
                <a:ea typeface="ＭＳ Ｐゴシック" pitchFamily="34" charset="-128"/>
              </a:rPr>
              <a:t>22,2 horas</a:t>
            </a:r>
            <a:endParaRPr lang="pt-BR" altLang="pt-BR" sz="1800" b="1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0A8DC-334F-4041-A380-36A456C60F4B}" type="slidenum">
              <a:rPr lang="pt-BR"/>
              <a:pPr>
                <a:defRPr/>
              </a:pPr>
              <a:t>9</a:t>
            </a:fld>
            <a:endParaRPr lang="pt-BR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8150" y="50323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Recomendações/normas técnicas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522288" y="1258888"/>
            <a:ext cx="7964487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600">
                <a:latin typeface="Arial" charset="0"/>
              </a:rPr>
              <a:t>Normas IEEE: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6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400">
                <a:latin typeface="Arial" charset="0"/>
              </a:rPr>
              <a:t>IEEE Std. 1547 (2003) - IEEE Standard for Interconnecting Distributed Resources with Electric Power Systems.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4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400">
                <a:latin typeface="Arial" charset="0"/>
              </a:rPr>
              <a:t>IEEE Std. 1547.1 (2005) - </a:t>
            </a:r>
            <a:r>
              <a:rPr lang="en-US" altLang="pt-BR" sz="1400">
                <a:latin typeface="Arial" charset="0"/>
              </a:rPr>
              <a:t>IEEE Standard Conformance Test Procedures for Equipment Interconnecting Distributed Resources With Electric Power Systems.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en-US" altLang="pt-BR" sz="14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en-US" altLang="pt-BR" sz="1400">
                <a:latin typeface="Arial" charset="0"/>
              </a:rPr>
              <a:t>IEEE Std. 1547.2 (2008) - IEEE Application Guide for IEEE Std 1547.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en-US" altLang="pt-BR" sz="14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en-US" altLang="pt-BR" sz="1400">
                <a:latin typeface="Arial" charset="0"/>
              </a:rPr>
              <a:t>IEEE Std. 1547.3 (2007) - IEEE Guide for Monitoring, Information Exchange, and Control of Distributed Resources Interconnected With Electric Power Systems.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en-US" altLang="pt-BR" sz="14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400">
                <a:latin typeface="Arial" charset="0"/>
              </a:rPr>
              <a:t>IEEE Std. 1547.4 (2011) - </a:t>
            </a:r>
            <a:r>
              <a:rPr lang="en-US" altLang="pt-BR" sz="1400">
                <a:latin typeface="Arial" charset="0"/>
              </a:rPr>
              <a:t>IEEE Guide for Design, Operation, and Integration of Distributed Resource Island Systems with Electric Power Systems.</a:t>
            </a:r>
            <a:endParaRPr lang="pt-BR" altLang="pt-BR" sz="14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4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400">
                <a:latin typeface="Arial" charset="0"/>
              </a:rPr>
              <a:t>IEEE Std. 1547.6 (2011) - </a:t>
            </a:r>
            <a:r>
              <a:rPr lang="en-US" altLang="pt-BR" sz="1400">
                <a:latin typeface="Arial" charset="0"/>
              </a:rPr>
              <a:t>IEEE Recommended Practice for Interconnecting Distributed Resources with Electric Power Systems Distribution Secondary Networks.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en-US" altLang="pt-BR" sz="14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400">
                <a:latin typeface="Arial" charset="0"/>
              </a:rPr>
              <a:t>IEEE Std. 1547.7 (2013) - </a:t>
            </a:r>
            <a:r>
              <a:rPr lang="en-US" altLang="pt-BR" sz="1400">
                <a:latin typeface="Arial" charset="0"/>
              </a:rPr>
              <a:t>IEEE Guide for Conducting Distribution Impact Studies for Distributed Resource Interconnection.</a:t>
            </a:r>
            <a:endParaRPr lang="pt-BR" altLang="pt-BR" sz="1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11295</TotalTime>
  <Words>1167</Words>
  <Application>Microsoft Office PowerPoint</Application>
  <PresentationFormat>Apresentação na tela (4:3)</PresentationFormat>
  <Paragraphs>224</Paragraphs>
  <Slides>24</Slides>
  <Notes>24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Arial</vt:lpstr>
      <vt:lpstr>Verdana</vt:lpstr>
      <vt:lpstr>Wingdings 2</vt:lpstr>
      <vt:lpstr>Times New Roman</vt:lpstr>
      <vt:lpstr>Wingdings 3</vt:lpstr>
      <vt:lpstr>Courier New</vt:lpstr>
      <vt:lpstr>ＭＳ Ｐゴシック</vt:lpstr>
      <vt:lpstr>Aspecto</vt:lpstr>
      <vt:lpstr>Figura do Microsoft Word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Carlos</dc:creator>
  <cp:lastModifiedBy>José Carlos</cp:lastModifiedBy>
  <cp:revision>795</cp:revision>
  <cp:lastPrinted>1601-01-01T00:00:00Z</cp:lastPrinted>
  <dcterms:created xsi:type="dcterms:W3CDTF">1601-01-01T00:00:00Z</dcterms:created>
  <dcterms:modified xsi:type="dcterms:W3CDTF">2018-10-02T11:56:35Z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