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9" r:id="rId4"/>
    <p:sldId id="261" r:id="rId5"/>
    <p:sldId id="260" r:id="rId6"/>
    <p:sldId id="262" r:id="rId7"/>
    <p:sldId id="263" r:id="rId8"/>
  </p:sldIdLst>
  <p:sldSz cx="12192000" cy="6858000"/>
  <p:notesSz cx="6858000" cy="9713913"/>
  <p:defaultTextStyle>
    <a:defPPr>
      <a:defRPr lang="pt-BR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03" userDrawn="1">
          <p15:clr>
            <a:srgbClr val="A4A3A4"/>
          </p15:clr>
        </p15:guide>
        <p15:guide id="2" pos="567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1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092"/>
    <a:srgbClr val="00CC00"/>
    <a:srgbClr val="33CC33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79" autoAdjust="0"/>
    <p:restoredTop sz="93238" autoAdjust="0"/>
  </p:normalViewPr>
  <p:slideViewPr>
    <p:cSldViewPr>
      <p:cViewPr>
        <p:scale>
          <a:sx n="59" d="100"/>
          <a:sy n="59" d="100"/>
        </p:scale>
        <p:origin x="-840" y="-204"/>
      </p:cViewPr>
      <p:guideLst>
        <p:guide orient="horz" pos="2296"/>
        <p:guide pos="5676"/>
      </p:guideLst>
    </p:cSldViewPr>
  </p:slideViewPr>
  <p:outlineViewPr>
    <p:cViewPr>
      <p:scale>
        <a:sx n="33" d="100"/>
        <a:sy n="33" d="100"/>
      </p:scale>
      <p:origin x="276" y="116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85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5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E7C23-E117-4D45-A6EF-1AA7379B3E1A}" type="datetimeFigureOut">
              <a:rPr lang="pt-BR" smtClean="0"/>
              <a:pPr/>
              <a:t>21/05/2020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1" y="9226531"/>
            <a:ext cx="2971800" cy="485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9226531"/>
            <a:ext cx="2971800" cy="485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078BD-6490-4DB6-9302-BE74A22F639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1885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85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69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E7B39-52DA-41D9-B89C-EFBE6D9A7E05}" type="datetimeFigureOut">
              <a:rPr lang="pt-BR" smtClean="0"/>
              <a:pPr/>
              <a:t>21/05/2020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90500" y="728663"/>
            <a:ext cx="6477000" cy="3643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1" y="4614109"/>
            <a:ext cx="5486400" cy="4371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9226531"/>
            <a:ext cx="2971800" cy="485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226531"/>
            <a:ext cx="2971800" cy="48569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F9529-FB3F-4D8E-9A34-576D00DBAF0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8611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7213578" y="3810003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93"/>
          </a:p>
        </p:txBody>
      </p:sp>
      <p:sp>
        <p:nvSpPr>
          <p:cNvPr id="24" name="Retângulo 23"/>
          <p:cNvSpPr/>
          <p:nvPr/>
        </p:nvSpPr>
        <p:spPr>
          <a:xfrm flipV="1">
            <a:off x="7213602" y="3897012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93"/>
          </a:p>
        </p:txBody>
      </p:sp>
      <p:sp>
        <p:nvSpPr>
          <p:cNvPr id="25" name="Retângulo 24"/>
          <p:cNvSpPr/>
          <p:nvPr/>
        </p:nvSpPr>
        <p:spPr>
          <a:xfrm flipV="1">
            <a:off x="7213602" y="4115168"/>
            <a:ext cx="4978401" cy="914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93"/>
          </a:p>
        </p:txBody>
      </p:sp>
      <p:sp>
        <p:nvSpPr>
          <p:cNvPr id="26" name="Retângulo 25"/>
          <p:cNvSpPr/>
          <p:nvPr/>
        </p:nvSpPr>
        <p:spPr>
          <a:xfrm flipV="1">
            <a:off x="7213600" y="4164407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93"/>
          </a:p>
        </p:txBody>
      </p:sp>
      <p:sp>
        <p:nvSpPr>
          <p:cNvPr id="27" name="Retângulo 26"/>
          <p:cNvSpPr/>
          <p:nvPr/>
        </p:nvSpPr>
        <p:spPr>
          <a:xfrm flipV="1">
            <a:off x="7213600" y="4199574"/>
            <a:ext cx="2621280" cy="914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93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7213601" y="3962401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93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9835344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93"/>
          </a:p>
        </p:txBody>
      </p:sp>
      <p:sp>
        <p:nvSpPr>
          <p:cNvPr id="7" name="Retângulo 6"/>
          <p:cNvSpPr/>
          <p:nvPr/>
        </p:nvSpPr>
        <p:spPr>
          <a:xfrm>
            <a:off x="1" y="3649661"/>
            <a:ext cx="12192000" cy="244171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93"/>
          </a:p>
        </p:txBody>
      </p:sp>
      <p:sp>
        <p:nvSpPr>
          <p:cNvPr id="10" name="Retângulo 9"/>
          <p:cNvSpPr/>
          <p:nvPr/>
        </p:nvSpPr>
        <p:spPr>
          <a:xfrm>
            <a:off x="4" y="3675527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93"/>
          </a:p>
        </p:txBody>
      </p:sp>
      <p:sp>
        <p:nvSpPr>
          <p:cNvPr id="11" name="Retângulo 10"/>
          <p:cNvSpPr/>
          <p:nvPr/>
        </p:nvSpPr>
        <p:spPr>
          <a:xfrm flipV="1">
            <a:off x="8552070" y="3643092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93"/>
          </a:p>
        </p:txBody>
      </p:sp>
      <p:sp>
        <p:nvSpPr>
          <p:cNvPr id="19" name="Retângulo 18"/>
          <p:cNvSpPr/>
          <p:nvPr/>
        </p:nvSpPr>
        <p:spPr>
          <a:xfrm>
            <a:off x="0" y="1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93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09601" y="2401888"/>
            <a:ext cx="11277600" cy="1470025"/>
          </a:xfrm>
        </p:spPr>
        <p:txBody>
          <a:bodyPr anchor="b"/>
          <a:lstStyle>
            <a:lvl1pPr>
              <a:defRPr sz="4139">
                <a:solidFill>
                  <a:schemeClr val="bg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609600" y="3899937"/>
            <a:ext cx="6604000" cy="1752600"/>
          </a:xfrm>
        </p:spPr>
        <p:txBody>
          <a:bodyPr/>
          <a:lstStyle>
            <a:lvl1pPr marL="60210" indent="0" algn="l">
              <a:buNone/>
              <a:defRPr sz="2257">
                <a:solidFill>
                  <a:schemeClr val="tx2"/>
                </a:solidFill>
              </a:defRPr>
            </a:lvl1pPr>
            <a:lvl2pPr marL="430075" indent="0" algn="ctr">
              <a:buNone/>
            </a:lvl2pPr>
            <a:lvl3pPr marL="860152" indent="0" algn="ctr">
              <a:buNone/>
            </a:lvl3pPr>
            <a:lvl4pPr marL="1290226" indent="0" algn="ctr">
              <a:buNone/>
            </a:lvl4pPr>
            <a:lvl5pPr marL="1720302" indent="0" algn="ctr">
              <a:buNone/>
            </a:lvl5pPr>
            <a:lvl6pPr marL="2150380" indent="0" algn="ctr">
              <a:buNone/>
            </a:lvl6pPr>
            <a:lvl7pPr marL="2580454" indent="0" algn="ctr">
              <a:buNone/>
            </a:lvl7pPr>
            <a:lvl8pPr marL="3010530" indent="0" algn="ctr">
              <a:buNone/>
            </a:lvl8pPr>
            <a:lvl9pPr marL="3440606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A83EEB34-E608-402E-890A-C1A4A5D5051F}" type="datetimeFigureOut">
              <a:rPr lang="pt-BR" smtClean="0"/>
              <a:pPr/>
              <a:t>21/05/2020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7213600" y="4205289"/>
            <a:ext cx="17272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1093451" y="1139"/>
            <a:ext cx="996949" cy="365760"/>
          </a:xfrm>
        </p:spPr>
        <p:txBody>
          <a:bodyPr/>
          <a:lstStyle>
            <a:lvl1pPr algn="r">
              <a:defRPr sz="1693">
                <a:solidFill>
                  <a:schemeClr val="bg1"/>
                </a:solidFill>
              </a:defRPr>
            </a:lvl1pPr>
          </a:lstStyle>
          <a:p>
            <a:fld id="{03191819-22B3-408A-AB19-1CD18EB2A0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EEB34-E608-402E-890A-C1A4A5D5051F}" type="datetimeFigureOut">
              <a:rPr lang="pt-BR" smtClean="0"/>
              <a:pPr/>
              <a:t>21/05/2020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1819-22B3-408A-AB19-1CD18EB2A0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EEB34-E608-402E-890A-C1A4A5D5051F}" type="datetimeFigureOut">
              <a:rPr lang="pt-BR" smtClean="0"/>
              <a:pPr/>
              <a:t>21/05/2020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1819-22B3-408A-AB19-1CD18EB2A0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EEB34-E608-402E-890A-C1A4A5D5051F}" type="datetimeFigureOut">
              <a:rPr lang="pt-BR" smtClean="0"/>
              <a:pPr/>
              <a:t>21/05/2020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1819-22B3-408A-AB19-1CD18EB2A0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5" y="1981203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045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5" y="3367088"/>
            <a:ext cx="10363200" cy="1509712"/>
          </a:xfrm>
        </p:spPr>
        <p:txBody>
          <a:bodyPr anchor="t"/>
          <a:lstStyle>
            <a:lvl1pPr marL="43007" indent="0">
              <a:buNone/>
              <a:defRPr sz="1976" b="0">
                <a:solidFill>
                  <a:schemeClr val="tx2"/>
                </a:solidFill>
              </a:defRPr>
            </a:lvl1pPr>
            <a:lvl2pPr>
              <a:buNone/>
              <a:defRPr sz="1693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505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317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317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EEB34-E608-402E-890A-C1A4A5D5051F}" type="datetimeFigureOut">
              <a:rPr lang="pt-BR" smtClean="0"/>
              <a:pPr/>
              <a:t>21/05/2020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1819-22B3-408A-AB19-1CD18EB2A0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4"/>
          </a:xfrm>
        </p:spPr>
        <p:txBody>
          <a:bodyPr/>
          <a:lstStyle>
            <a:lvl1pPr>
              <a:defRPr sz="1881"/>
            </a:lvl1pPr>
            <a:lvl2pPr>
              <a:defRPr sz="1787"/>
            </a:lvl2pPr>
            <a:lvl3pPr>
              <a:defRPr sz="1693"/>
            </a:lvl3pPr>
            <a:lvl4pPr>
              <a:defRPr sz="1693"/>
            </a:lvl4pPr>
            <a:lvl5pPr>
              <a:defRPr sz="1693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4"/>
          </a:xfrm>
        </p:spPr>
        <p:txBody>
          <a:bodyPr/>
          <a:lstStyle>
            <a:lvl1pPr>
              <a:defRPr sz="1881"/>
            </a:lvl1pPr>
            <a:lvl2pPr>
              <a:defRPr sz="1787"/>
            </a:lvl2pPr>
            <a:lvl3pPr>
              <a:defRPr sz="1693"/>
            </a:lvl3pPr>
            <a:lvl4pPr>
              <a:defRPr sz="1693"/>
            </a:lvl4pPr>
            <a:lvl5pPr>
              <a:defRPr sz="1693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EEB34-E608-402E-890A-C1A4A5D5051F}" type="datetimeFigureOut">
              <a:rPr lang="pt-BR" smtClean="0"/>
              <a:pPr/>
              <a:t>21/05/2020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1819-22B3-408A-AB19-1CD18EB2A0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8001" y="1143003"/>
            <a:ext cx="11176000" cy="1069848"/>
          </a:xfrm>
        </p:spPr>
        <p:txBody>
          <a:bodyPr anchor="ctr"/>
          <a:lstStyle>
            <a:lvl1pPr>
              <a:defRPr sz="3763" b="0" i="0" cap="none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8001" y="2244969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3007" indent="0">
              <a:buNone/>
              <a:defRPr sz="1787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881" b="1"/>
            </a:lvl2pPr>
            <a:lvl3pPr>
              <a:buNone/>
              <a:defRPr sz="1693" b="1"/>
            </a:lvl3pPr>
            <a:lvl4pPr>
              <a:buNone/>
              <a:defRPr sz="1505" b="1"/>
            </a:lvl4pPr>
            <a:lvl5pPr>
              <a:buNone/>
              <a:defRPr sz="1505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6294969" y="2244969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3007" indent="0">
              <a:buNone/>
              <a:defRPr sz="1787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1881" b="1"/>
            </a:lvl2pPr>
            <a:lvl3pPr>
              <a:buNone/>
              <a:defRPr sz="1693" b="1"/>
            </a:lvl3pPr>
            <a:lvl4pPr>
              <a:buNone/>
              <a:defRPr sz="1505" b="1"/>
            </a:lvl4pPr>
            <a:lvl5pPr>
              <a:buNone/>
              <a:defRPr sz="1505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508001" y="2708520"/>
            <a:ext cx="5388864" cy="3886200"/>
          </a:xfrm>
        </p:spPr>
        <p:txBody>
          <a:bodyPr/>
          <a:lstStyle>
            <a:lvl1pPr>
              <a:defRPr sz="1881"/>
            </a:lvl1pPr>
            <a:lvl2pPr>
              <a:defRPr sz="1881"/>
            </a:lvl2pPr>
            <a:lvl3pPr>
              <a:defRPr sz="1693"/>
            </a:lvl3pPr>
            <a:lvl4pPr>
              <a:defRPr sz="1505"/>
            </a:lvl4pPr>
            <a:lvl5pPr>
              <a:defRPr sz="1505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291074" y="2708520"/>
            <a:ext cx="5389033" cy="3886200"/>
          </a:xfrm>
        </p:spPr>
        <p:txBody>
          <a:bodyPr/>
          <a:lstStyle>
            <a:lvl1pPr>
              <a:defRPr sz="1881"/>
            </a:lvl1pPr>
            <a:lvl2pPr>
              <a:defRPr sz="1881"/>
            </a:lvl2pPr>
            <a:lvl3pPr>
              <a:defRPr sz="1693"/>
            </a:lvl3pPr>
            <a:lvl4pPr>
              <a:defRPr sz="1505"/>
            </a:lvl4pPr>
            <a:lvl5pPr>
              <a:defRPr sz="1505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83EEB34-E608-402E-890A-C1A4A5D5051F}" type="datetimeFigureOut">
              <a:rPr lang="pt-BR" smtClean="0"/>
              <a:pPr/>
              <a:t>21/05/2020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191819-22B3-408A-AB19-1CD18EB2A02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43003"/>
            <a:ext cx="10972800" cy="1069848"/>
          </a:xfrm>
        </p:spPr>
        <p:txBody>
          <a:bodyPr anchor="ctr"/>
          <a:lstStyle>
            <a:lvl1pPr>
              <a:defRPr sz="3763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A83EEB34-E608-402E-890A-C1A4A5D5051F}" type="datetimeFigureOut">
              <a:rPr lang="pt-BR" smtClean="0"/>
              <a:pPr/>
              <a:t>21/05/2020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10899648" y="2273"/>
            <a:ext cx="1016000" cy="365760"/>
          </a:xfrm>
        </p:spPr>
        <p:txBody>
          <a:bodyPr/>
          <a:lstStyle/>
          <a:p>
            <a:fld id="{03191819-22B3-408A-AB19-1CD18EB2A0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EEB34-E608-402E-890A-C1A4A5D5051F}" type="datetimeFigureOut">
              <a:rPr lang="pt-BR" smtClean="0"/>
              <a:pPr/>
              <a:t>21/05/2020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1819-22B3-408A-AB19-1CD18EB2A0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37996" y="1101969"/>
            <a:ext cx="4511040" cy="877824"/>
          </a:xfrm>
        </p:spPr>
        <p:txBody>
          <a:bodyPr anchor="b"/>
          <a:lstStyle>
            <a:lvl1pPr algn="l">
              <a:buNone/>
              <a:defRPr sz="1693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7137996" y="2010728"/>
            <a:ext cx="4511040" cy="4617720"/>
          </a:xfrm>
        </p:spPr>
        <p:txBody>
          <a:bodyPr/>
          <a:lstStyle>
            <a:lvl1pPr marL="8601" indent="0">
              <a:buNone/>
              <a:defRPr sz="1317"/>
            </a:lvl1pPr>
            <a:lvl2pPr>
              <a:buNone/>
              <a:defRPr sz="1129"/>
            </a:lvl2pPr>
            <a:lvl3pPr>
              <a:buNone/>
              <a:defRPr sz="941"/>
            </a:lvl3pPr>
            <a:lvl4pPr>
              <a:buNone/>
              <a:defRPr sz="847"/>
            </a:lvl4pPr>
            <a:lvl5pPr>
              <a:buNone/>
              <a:defRPr sz="847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203201" y="776291"/>
            <a:ext cx="6803136" cy="5852160"/>
          </a:xfrm>
        </p:spPr>
        <p:txBody>
          <a:bodyPr/>
          <a:lstStyle>
            <a:lvl1pPr>
              <a:defRPr sz="3011"/>
            </a:lvl1pPr>
            <a:lvl2pPr>
              <a:defRPr sz="2633"/>
            </a:lvl2pPr>
            <a:lvl3pPr>
              <a:defRPr sz="2257"/>
            </a:lvl3pPr>
            <a:lvl4pPr>
              <a:defRPr sz="1881"/>
            </a:lvl4pPr>
            <a:lvl5pPr>
              <a:defRPr sz="1881"/>
            </a:lvl5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EEB34-E608-402E-890A-C1A4A5D5051F}" type="datetimeFigureOut">
              <a:rPr lang="pt-BR" smtClean="0"/>
              <a:pPr/>
              <a:t>21/05/2020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1819-22B3-408A-AB19-1CD18EB2A0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53914" y="1109163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1881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38229" y="1143003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011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117925" y="3274313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23"/>
            </a:lvl1pPr>
            <a:lvl2pPr>
              <a:buFontTx/>
              <a:buNone/>
              <a:defRPr sz="1129"/>
            </a:lvl2pPr>
            <a:lvl3pPr>
              <a:buFontTx/>
              <a:buNone/>
              <a:defRPr sz="941"/>
            </a:lvl3pPr>
            <a:lvl4pPr>
              <a:buFontTx/>
              <a:buNone/>
              <a:defRPr sz="847"/>
            </a:lvl4pPr>
            <a:lvl5pPr>
              <a:buFontTx/>
              <a:buNone/>
              <a:defRPr sz="847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EEB34-E608-402E-890A-C1A4A5D5051F}" type="datetimeFigureOut">
              <a:rPr lang="pt-BR" smtClean="0"/>
              <a:pPr/>
              <a:t>21/05/2020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1819-22B3-408A-AB19-1CD18EB2A0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93"/>
          </a:p>
        </p:txBody>
      </p:sp>
      <p:sp>
        <p:nvSpPr>
          <p:cNvPr id="29" name="Retângulo 28"/>
          <p:cNvSpPr/>
          <p:nvPr/>
        </p:nvSpPr>
        <p:spPr>
          <a:xfrm>
            <a:off x="0" y="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93"/>
          </a:p>
        </p:txBody>
      </p:sp>
      <p:sp>
        <p:nvSpPr>
          <p:cNvPr id="30" name="Retângulo 29"/>
          <p:cNvSpPr/>
          <p:nvPr/>
        </p:nvSpPr>
        <p:spPr>
          <a:xfrm>
            <a:off x="4" y="308279"/>
            <a:ext cx="12192001" cy="914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93"/>
          </a:p>
        </p:txBody>
      </p:sp>
      <p:sp>
        <p:nvSpPr>
          <p:cNvPr id="31" name="Retângulo 30"/>
          <p:cNvSpPr/>
          <p:nvPr/>
        </p:nvSpPr>
        <p:spPr>
          <a:xfrm flipV="1">
            <a:off x="7213578" y="360250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93"/>
          </a:p>
        </p:txBody>
      </p:sp>
      <p:sp>
        <p:nvSpPr>
          <p:cNvPr id="32" name="Retângulo 31"/>
          <p:cNvSpPr/>
          <p:nvPr/>
        </p:nvSpPr>
        <p:spPr>
          <a:xfrm flipV="1">
            <a:off x="7213602" y="440114"/>
            <a:ext cx="4978401" cy="18003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93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7209787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93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9831529" y="588944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93"/>
          </a:p>
        </p:txBody>
      </p:sp>
      <p:sp>
        <p:nvSpPr>
          <p:cNvPr id="35" name="Retângulo 34"/>
          <p:cNvSpPr/>
          <p:nvPr/>
        </p:nvSpPr>
        <p:spPr bwMode="invGray">
          <a:xfrm>
            <a:off x="12113289" y="-1998"/>
            <a:ext cx="76835" cy="62179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93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12059308" y="-1998"/>
            <a:ext cx="36576" cy="62179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93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12033904" y="-1998"/>
            <a:ext cx="12192" cy="62179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93"/>
          </a:p>
        </p:txBody>
      </p:sp>
      <p:sp>
        <p:nvSpPr>
          <p:cNvPr id="38" name="Retângulo 37"/>
          <p:cNvSpPr/>
          <p:nvPr/>
        </p:nvSpPr>
        <p:spPr bwMode="invGray">
          <a:xfrm>
            <a:off x="11967232" y="-1998"/>
            <a:ext cx="36576" cy="62179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93"/>
          </a:p>
        </p:txBody>
      </p:sp>
      <p:sp>
        <p:nvSpPr>
          <p:cNvPr id="39" name="Retângulo 38"/>
          <p:cNvSpPr/>
          <p:nvPr/>
        </p:nvSpPr>
        <p:spPr bwMode="invGray">
          <a:xfrm>
            <a:off x="11887569" y="381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93"/>
          </a:p>
        </p:txBody>
      </p:sp>
      <p:sp>
        <p:nvSpPr>
          <p:cNvPr id="40" name="Retângulo 39"/>
          <p:cNvSpPr/>
          <p:nvPr/>
        </p:nvSpPr>
        <p:spPr bwMode="invGray">
          <a:xfrm>
            <a:off x="11831300" y="381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693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1143001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8782049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752">
                <a:solidFill>
                  <a:schemeClr val="accent2"/>
                </a:solidFill>
              </a:defRPr>
            </a:lvl1pPr>
          </a:lstStyle>
          <a:p>
            <a:fld id="{A83EEB34-E608-402E-890A-C1A4A5D5051F}" type="datetimeFigureOut">
              <a:rPr lang="pt-BR" smtClean="0"/>
              <a:pPr/>
              <a:t>21/05/2020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752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0899648" y="2273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693">
                <a:solidFill>
                  <a:srgbClr val="FFFFFF"/>
                </a:solidFill>
              </a:defRPr>
            </a:lvl1pPr>
          </a:lstStyle>
          <a:p>
            <a:fld id="{03191819-22B3-408A-AB19-1CD18EB2A0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763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4061" indent="-240842" algn="l" rtl="0" eaLnBrk="1" latinLnBrk="0" hangingPunct="1">
        <a:spcBef>
          <a:spcPts val="283"/>
        </a:spcBef>
        <a:buClr>
          <a:schemeClr val="accent3"/>
        </a:buClr>
        <a:buFont typeface="Georgia"/>
        <a:buChar char="•"/>
        <a:defRPr kumimoji="0" sz="2633" kern="1200">
          <a:solidFill>
            <a:schemeClr val="tx1"/>
          </a:solidFill>
          <a:latin typeface="+mn-lt"/>
          <a:ea typeface="+mn-ea"/>
          <a:cs typeface="+mn-cs"/>
        </a:defRPr>
      </a:lvl1pPr>
      <a:lvl2pPr marL="619309" indent="-232241" algn="l" rtl="0" eaLnBrk="1" latinLnBrk="0" hangingPunct="1">
        <a:spcBef>
          <a:spcPts val="283"/>
        </a:spcBef>
        <a:buClr>
          <a:schemeClr val="accent2"/>
        </a:buClr>
        <a:buFont typeface="Georgia"/>
        <a:buChar char="▫"/>
        <a:defRPr kumimoji="0" sz="2445" kern="1200">
          <a:solidFill>
            <a:schemeClr val="accent2"/>
          </a:solidFill>
          <a:latin typeface="+mn-lt"/>
          <a:ea typeface="+mn-ea"/>
          <a:cs typeface="+mn-cs"/>
        </a:defRPr>
      </a:lvl2pPr>
      <a:lvl3pPr marL="868753" indent="-206436" algn="l" rtl="0" eaLnBrk="1" latinLnBrk="0" hangingPunct="1">
        <a:spcBef>
          <a:spcPts val="283"/>
        </a:spcBef>
        <a:buClr>
          <a:schemeClr val="accent1"/>
        </a:buClr>
        <a:buFont typeface="Wingdings 2"/>
        <a:buChar char=""/>
        <a:defRPr kumimoji="0" sz="2257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09595" indent="-189234" algn="l" rtl="0" eaLnBrk="1" latinLnBrk="0" hangingPunct="1">
        <a:spcBef>
          <a:spcPts val="283"/>
        </a:spcBef>
        <a:buClr>
          <a:schemeClr val="accent1"/>
        </a:buClr>
        <a:buFont typeface="Wingdings 2"/>
        <a:buChar char=""/>
        <a:defRPr kumimoji="0" sz="2069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07430" indent="-172030" algn="l" rtl="0" eaLnBrk="1" latinLnBrk="0" hangingPunct="1">
        <a:spcBef>
          <a:spcPts val="283"/>
        </a:spcBef>
        <a:buClr>
          <a:schemeClr val="accent3"/>
        </a:buClr>
        <a:buFont typeface="Georgia"/>
        <a:buChar char="▫"/>
        <a:defRPr kumimoji="0" sz="1881" kern="1200">
          <a:solidFill>
            <a:schemeClr val="accent3"/>
          </a:solidFill>
          <a:latin typeface="+mn-lt"/>
          <a:ea typeface="+mn-ea"/>
          <a:cs typeface="+mn-cs"/>
        </a:defRPr>
      </a:lvl5pPr>
      <a:lvl6pPr marL="1513866" indent="-172030" algn="l" rtl="0" eaLnBrk="1" latinLnBrk="0" hangingPunct="1">
        <a:spcBef>
          <a:spcPts val="283"/>
        </a:spcBef>
        <a:buClr>
          <a:schemeClr val="accent3"/>
        </a:buClr>
        <a:buFont typeface="Georgia"/>
        <a:buChar char="▫"/>
        <a:defRPr kumimoji="0" sz="1693" kern="1200">
          <a:solidFill>
            <a:schemeClr val="accent3"/>
          </a:solidFill>
          <a:latin typeface="+mn-lt"/>
          <a:ea typeface="+mn-ea"/>
          <a:cs typeface="+mn-cs"/>
        </a:defRPr>
      </a:lvl6pPr>
      <a:lvl7pPr marL="1720302" indent="-172030" algn="l" rtl="0" eaLnBrk="1" latinLnBrk="0" hangingPunct="1">
        <a:spcBef>
          <a:spcPts val="283"/>
        </a:spcBef>
        <a:buClr>
          <a:schemeClr val="accent3"/>
        </a:buClr>
        <a:buFont typeface="Georgia"/>
        <a:buChar char="▫"/>
        <a:defRPr kumimoji="0" sz="1505" kern="1200">
          <a:solidFill>
            <a:schemeClr val="accent3"/>
          </a:solidFill>
          <a:latin typeface="+mn-lt"/>
          <a:ea typeface="+mn-ea"/>
          <a:cs typeface="+mn-cs"/>
        </a:defRPr>
      </a:lvl7pPr>
      <a:lvl8pPr marL="1909536" indent="-172030" algn="l" rtl="0" eaLnBrk="1" latinLnBrk="0" hangingPunct="1">
        <a:spcBef>
          <a:spcPts val="283"/>
        </a:spcBef>
        <a:buClr>
          <a:schemeClr val="accent3"/>
        </a:buClr>
        <a:buFont typeface="Georgia"/>
        <a:buChar char="◦"/>
        <a:defRPr kumimoji="0" sz="1411" kern="1200">
          <a:solidFill>
            <a:schemeClr val="accent3"/>
          </a:solidFill>
          <a:latin typeface="+mn-lt"/>
          <a:ea typeface="+mn-ea"/>
          <a:cs typeface="+mn-cs"/>
        </a:defRPr>
      </a:lvl8pPr>
      <a:lvl9pPr marL="2107371" indent="-172030" algn="l" rtl="0" eaLnBrk="1" latinLnBrk="0" hangingPunct="1">
        <a:spcBef>
          <a:spcPts val="283"/>
        </a:spcBef>
        <a:buClr>
          <a:schemeClr val="accent3"/>
        </a:buClr>
        <a:buFont typeface="Georgia"/>
        <a:buChar char="◦"/>
        <a:defRPr kumimoji="0" sz="1317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300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86015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2902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7203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1503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5804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010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4406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>
            <a:extLst>
              <a:ext uri="{FF2B5EF4-FFF2-40B4-BE49-F238E27FC236}">
                <a16:creationId xmlns:a16="http://schemas.microsoft.com/office/drawing/2014/main" xmlns="" id="{A1B75D96-4E40-DD49-A252-A40206079C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4" y="328604"/>
            <a:ext cx="1658925" cy="1561917"/>
          </a:xfrm>
          <a:prstGeom prst="ellipse">
            <a:avLst/>
          </a:prstGeom>
          <a:ln w="9525">
            <a:noFill/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1" name="Rectangle 4">
            <a:extLst>
              <a:ext uri="{FF2B5EF4-FFF2-40B4-BE49-F238E27FC236}">
                <a16:creationId xmlns:a16="http://schemas.microsoft.com/office/drawing/2014/main" xmlns="" id="{4BBE86E7-0797-354E-A4D9-D9EA9549E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376" y="695618"/>
            <a:ext cx="7645197" cy="70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6005" tIns="43003" rIns="86005" bIns="43003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pt-BR" sz="1881" b="1" dirty="0">
                <a:latin typeface="Calibri" panose="020F0502020204030204" pitchFamily="34" charset="0"/>
                <a:cs typeface="Calibri" panose="020F0502020204030204" pitchFamily="34" charset="0"/>
              </a:rPr>
              <a:t>UNIVERSIDADE DE SÃO PAULO</a:t>
            </a:r>
          </a:p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pt-BR" sz="1881" b="1" dirty="0">
                <a:latin typeface="Calibri" panose="020F0502020204030204" pitchFamily="34" charset="0"/>
                <a:cs typeface="Calibri" panose="020F0502020204030204" pitchFamily="34" charset="0"/>
              </a:rPr>
              <a:t>Faculdade de Odontologia de Ribeirão Preto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4859C1A6-4980-6742-ACB5-69A53289F3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6320" y="5805264"/>
            <a:ext cx="3032349" cy="896964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775610" y="3029036"/>
            <a:ext cx="1080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Manejo de pacientes com doenças sistêmicas</a:t>
            </a:r>
            <a:endParaRPr lang="pt-BR" sz="44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814406" y="4005064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Calibri" pitchFamily="34" charset="0"/>
                <a:cs typeface="Calibri" pitchFamily="34" charset="0"/>
              </a:rPr>
              <a:t>Ana Carolina F. Motta</a:t>
            </a:r>
          </a:p>
          <a:p>
            <a:r>
              <a:rPr lang="pt-BR" b="1" dirty="0" smtClean="0">
                <a:latin typeface="Calibri" pitchFamily="34" charset="0"/>
                <a:cs typeface="Calibri" pitchFamily="34" charset="0"/>
              </a:rPr>
              <a:t>Rosemeire de </a:t>
            </a:r>
            <a:r>
              <a:rPr lang="pt-BR" b="1" dirty="0" err="1" smtClean="0">
                <a:latin typeface="Calibri" pitchFamily="34" charset="0"/>
                <a:cs typeface="Calibri" pitchFamily="34" charset="0"/>
              </a:rPr>
              <a:t>Lordo</a:t>
            </a:r>
            <a:r>
              <a:rPr lang="pt-BR" b="1" dirty="0" smtClean="0">
                <a:latin typeface="Calibri" pitchFamily="34" charset="0"/>
                <a:cs typeface="Calibri" pitchFamily="34" charset="0"/>
              </a:rPr>
              <a:t> Franco</a:t>
            </a:r>
            <a:endParaRPr lang="pt-BR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17"/>
          <a:stretch>
            <a:fillRect/>
          </a:stretch>
        </p:blipFill>
        <p:spPr bwMode="auto">
          <a:xfrm>
            <a:off x="335360" y="293102"/>
            <a:ext cx="6032500" cy="638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9461974" y="6505575"/>
            <a:ext cx="270033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sz="1600" dirty="0" err="1">
                <a:latin typeface="Calibri" pitchFamily="34" charset="0"/>
                <a:cs typeface="Calibri" pitchFamily="34" charset="0"/>
              </a:rPr>
              <a:t>Sampaio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e Mancini, 2007</a:t>
            </a:r>
            <a:endParaRPr lang="pt-BR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663952" y="253039"/>
            <a:ext cx="60841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200" b="1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Níveis</a:t>
            </a:r>
            <a:r>
              <a:rPr lang="en-US" sz="32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de </a:t>
            </a:r>
            <a:r>
              <a:rPr lang="en-US" sz="3200" b="1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evidência</a:t>
            </a:r>
            <a:r>
              <a:rPr lang="en-US" sz="32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científica</a:t>
            </a:r>
            <a:endParaRPr lang="pt-BR" sz="32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969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93386" y="300191"/>
            <a:ext cx="10873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Tópico 1. </a:t>
            </a:r>
            <a:r>
              <a:rPr lang="pt-BR" sz="3200" b="1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Anticoagulação</a:t>
            </a:r>
            <a:r>
              <a:rPr lang="pt-BR" sz="3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e </a:t>
            </a:r>
            <a:r>
              <a:rPr lang="pt-BR" sz="3200" b="1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antiagregação</a:t>
            </a:r>
            <a:r>
              <a:rPr lang="pt-BR" sz="3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3200" b="1" dirty="0" err="1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plaquetária</a:t>
            </a:r>
            <a:endParaRPr lang="pt-BR" sz="32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65394" y="1196752"/>
            <a:ext cx="1143526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 smtClean="0">
                <a:latin typeface="Calibri" pitchFamily="34" charset="0"/>
                <a:cs typeface="Calibri" pitchFamily="34" charset="0"/>
              </a:rPr>
              <a:t>I - Diferenciar </a:t>
            </a:r>
            <a:r>
              <a:rPr lang="pt-BR" b="1" dirty="0" err="1" smtClean="0">
                <a:latin typeface="Calibri" pitchFamily="34" charset="0"/>
                <a:cs typeface="Calibri" pitchFamily="34" charset="0"/>
              </a:rPr>
              <a:t>anticoagulação</a:t>
            </a:r>
            <a:r>
              <a:rPr lang="pt-BR" b="1" dirty="0" smtClean="0">
                <a:latin typeface="Calibri" pitchFamily="34" charset="0"/>
                <a:cs typeface="Calibri" pitchFamily="34" charset="0"/>
              </a:rPr>
              <a:t> e </a:t>
            </a:r>
            <a:r>
              <a:rPr lang="pt-BR" b="1" dirty="0" err="1" smtClean="0">
                <a:latin typeface="Calibri" pitchFamily="34" charset="0"/>
                <a:cs typeface="Calibri" pitchFamily="34" charset="0"/>
              </a:rPr>
              <a:t>antiagregação</a:t>
            </a:r>
            <a:r>
              <a:rPr lang="pt-BR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b="1" dirty="0" err="1" smtClean="0">
                <a:latin typeface="Calibri" pitchFamily="34" charset="0"/>
                <a:cs typeface="Calibri" pitchFamily="34" charset="0"/>
              </a:rPr>
              <a:t>plaquetária</a:t>
            </a:r>
            <a:endParaRPr lang="pt-BR" b="1" dirty="0" smtClean="0">
              <a:latin typeface="Calibri" pitchFamily="34" charset="0"/>
              <a:cs typeface="Calibri" pitchFamily="34" charset="0"/>
            </a:endParaRPr>
          </a:p>
          <a:p>
            <a:pPr marL="176213" indent="-176213" algn="just">
              <a:buFont typeface="Arial" pitchFamily="34" charset="0"/>
              <a:buChar char="•"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Os exames para avaliar os dois mecanismos são diferentes</a:t>
            </a:r>
          </a:p>
          <a:p>
            <a:pPr marL="176213" indent="-176213" algn="just">
              <a:buFont typeface="Arial" pitchFamily="34" charset="0"/>
              <a:buChar char="•"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Os eventos hemorrágicos são diferentes</a:t>
            </a:r>
          </a:p>
          <a:p>
            <a:pPr marL="176213" indent="-176213" algn="just">
              <a:buFont typeface="Arial" pitchFamily="34" charset="0"/>
              <a:buChar char="•"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A conduta é diferente</a:t>
            </a:r>
          </a:p>
          <a:p>
            <a:pPr algn="just"/>
            <a:endParaRPr lang="pt-BR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pt-BR" b="1" dirty="0" smtClean="0">
                <a:latin typeface="Calibri" pitchFamily="34" charset="0"/>
                <a:cs typeface="Calibri" pitchFamily="34" charset="0"/>
              </a:rPr>
              <a:t>II – </a:t>
            </a:r>
            <a:r>
              <a:rPr lang="pt-BR" b="1" dirty="0" err="1" smtClean="0">
                <a:latin typeface="Calibri" pitchFamily="34" charset="0"/>
                <a:cs typeface="Calibri" pitchFamily="34" charset="0"/>
              </a:rPr>
              <a:t>Anticoagulação</a:t>
            </a:r>
            <a:r>
              <a:rPr lang="pt-BR" b="1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pt-BR" b="1" dirty="0" err="1" smtClean="0">
                <a:latin typeface="Calibri" pitchFamily="34" charset="0"/>
                <a:cs typeface="Calibri" pitchFamily="34" charset="0"/>
              </a:rPr>
              <a:t>cumarínicos</a:t>
            </a:r>
            <a:r>
              <a:rPr lang="pt-BR" b="1" dirty="0" smtClean="0">
                <a:latin typeface="Calibri" pitchFamily="34" charset="0"/>
                <a:cs typeface="Calibri" pitchFamily="34" charset="0"/>
              </a:rPr>
              <a:t> ou novos anticoagulantes?</a:t>
            </a:r>
          </a:p>
          <a:p>
            <a:pPr marL="176213" indent="-176213" algn="just">
              <a:buFont typeface="Arial" pitchFamily="34" charset="0"/>
              <a:buChar char="•"/>
            </a:pPr>
            <a:r>
              <a:rPr lang="pt-BR" sz="2200" dirty="0" err="1" smtClean="0">
                <a:latin typeface="Calibri" pitchFamily="34" charset="0"/>
                <a:cs typeface="Calibri" pitchFamily="34" charset="0"/>
              </a:rPr>
              <a:t>Varfarina</a:t>
            </a:r>
            <a:endParaRPr lang="pt-BR" sz="2200" dirty="0">
              <a:latin typeface="Calibri" pitchFamily="34" charset="0"/>
              <a:cs typeface="Calibri" pitchFamily="34" charset="0"/>
            </a:endParaRPr>
          </a:p>
          <a:p>
            <a:pPr marL="785798" lvl="2" indent="-176213" algn="just">
              <a:buFont typeface="Arial" pitchFamily="34" charset="0"/>
              <a:buChar char="•"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Diferenciar o que é nível terapêutico de nível seguro para o atendimento odontológico</a:t>
            </a:r>
          </a:p>
          <a:p>
            <a:pPr marL="785798" lvl="2" indent="-176213" algn="just">
              <a:buFont typeface="Arial" pitchFamily="34" charset="0"/>
              <a:buChar char="•"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Exames: Tempo de </a:t>
            </a:r>
            <a:r>
              <a:rPr lang="pt-BR" sz="2000" dirty="0" err="1" smtClean="0">
                <a:latin typeface="Calibri" pitchFamily="34" charset="0"/>
                <a:cs typeface="Calibri" pitchFamily="34" charset="0"/>
              </a:rPr>
              <a:t>protrombina</a:t>
            </a:r>
            <a:r>
              <a:rPr lang="pt-BR" sz="2000" dirty="0" smtClean="0">
                <a:latin typeface="Calibri" pitchFamily="34" charset="0"/>
                <a:cs typeface="Calibri" pitchFamily="34" charset="0"/>
              </a:rPr>
              <a:t> e INR preferencialmente no dia do procedimento</a:t>
            </a:r>
          </a:p>
          <a:p>
            <a:pPr marL="176213" indent="-176213" algn="just">
              <a:buFont typeface="Arial" pitchFamily="34" charset="0"/>
              <a:buChar char="•"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Novos Anticoagulantes</a:t>
            </a:r>
          </a:p>
          <a:p>
            <a:pPr marL="801688" lvl="1" indent="-176213" algn="just">
              <a:buFont typeface="Arial" pitchFamily="34" charset="0"/>
              <a:buChar char="•"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Sem exame laboratorial</a:t>
            </a:r>
          </a:p>
          <a:p>
            <a:pPr marL="625475" lvl="1" algn="just"/>
            <a:endParaRPr lang="pt-BR" sz="2000" dirty="0" smtClean="0">
              <a:latin typeface="Calibri" pitchFamily="34" charset="0"/>
              <a:cs typeface="Calibri" pitchFamily="34" charset="0"/>
            </a:endParaRPr>
          </a:p>
          <a:p>
            <a:pPr marL="0" lvl="1" algn="just"/>
            <a:r>
              <a:rPr lang="pt-BR" b="1" dirty="0" smtClean="0">
                <a:latin typeface="Calibri" pitchFamily="34" charset="0"/>
                <a:cs typeface="Calibri" pitchFamily="34" charset="0"/>
              </a:rPr>
              <a:t>III – </a:t>
            </a:r>
            <a:r>
              <a:rPr lang="pt-BR" b="1" dirty="0" err="1" smtClean="0">
                <a:latin typeface="Calibri" pitchFamily="34" charset="0"/>
                <a:cs typeface="Calibri" pitchFamily="34" charset="0"/>
              </a:rPr>
              <a:t>Antiagregação</a:t>
            </a:r>
            <a:r>
              <a:rPr lang="pt-BR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b="1" dirty="0" err="1" smtClean="0">
                <a:latin typeface="Calibri" pitchFamily="34" charset="0"/>
                <a:cs typeface="Calibri" pitchFamily="34" charset="0"/>
              </a:rPr>
              <a:t>plaquetária</a:t>
            </a:r>
            <a:r>
              <a:rPr lang="pt-BR" b="1" dirty="0" smtClean="0">
                <a:latin typeface="Calibri" pitchFamily="34" charset="0"/>
                <a:cs typeface="Calibri" pitchFamily="34" charset="0"/>
              </a:rPr>
              <a:t>: única ou dupla (AAS, </a:t>
            </a:r>
            <a:r>
              <a:rPr lang="pt-BR" b="1" dirty="0" err="1" smtClean="0">
                <a:latin typeface="Calibri" pitchFamily="34" charset="0"/>
                <a:cs typeface="Calibri" pitchFamily="34" charset="0"/>
              </a:rPr>
              <a:t>clopidogrel</a:t>
            </a:r>
            <a:r>
              <a:rPr lang="pt-BR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pt-BR" b="1" dirty="0" err="1" smtClean="0">
                <a:latin typeface="Calibri" pitchFamily="34" charset="0"/>
                <a:cs typeface="Calibri" pitchFamily="34" charset="0"/>
              </a:rPr>
              <a:t>ticlopidina</a:t>
            </a:r>
            <a:r>
              <a:rPr lang="pt-BR" b="1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marL="273050" lvl="2" indent="-273050" algn="just">
              <a:buFont typeface="Arial" pitchFamily="34" charset="0"/>
              <a:buChar char="•"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Não há exames de rotina</a:t>
            </a:r>
          </a:p>
          <a:p>
            <a:pPr marL="273050" lvl="2" indent="-273050" algn="just">
              <a:buFont typeface="Arial" pitchFamily="34" charset="0"/>
              <a:buChar char="•"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Hemograma completo é recomendado, por possibilidade de </a:t>
            </a:r>
            <a:r>
              <a:rPr lang="pt-BR" sz="2200" dirty="0" err="1" smtClean="0">
                <a:latin typeface="Calibri" pitchFamily="34" charset="0"/>
                <a:cs typeface="Calibri" pitchFamily="34" charset="0"/>
              </a:rPr>
              <a:t>plaquetopenia</a:t>
            </a:r>
            <a:r>
              <a:rPr lang="pt-BR" sz="2200" dirty="0" smtClean="0">
                <a:latin typeface="Calibri" pitchFamily="34" charset="0"/>
                <a:cs typeface="Calibri" pitchFamily="34" charset="0"/>
              </a:rPr>
              <a:t> com a </a:t>
            </a:r>
            <a:r>
              <a:rPr lang="pt-BR" sz="2200" dirty="0" err="1" smtClean="0">
                <a:latin typeface="Calibri" pitchFamily="34" charset="0"/>
                <a:cs typeface="Calibri" pitchFamily="34" charset="0"/>
              </a:rPr>
              <a:t>ticlopidina</a:t>
            </a:r>
            <a:endParaRPr lang="pt-BR" sz="2200" dirty="0" smtClean="0">
              <a:latin typeface="Calibri" pitchFamily="34" charset="0"/>
              <a:cs typeface="Calibri" pitchFamily="34" charset="0"/>
            </a:endParaRPr>
          </a:p>
          <a:p>
            <a:pPr marL="273050" lvl="2" indent="-273050" algn="just">
              <a:buFont typeface="Arial" pitchFamily="34" charset="0"/>
              <a:buChar char="•"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Teste de agregação </a:t>
            </a:r>
            <a:r>
              <a:rPr lang="pt-BR" sz="2200" dirty="0" err="1" smtClean="0">
                <a:latin typeface="Calibri" pitchFamily="34" charset="0"/>
                <a:cs typeface="Calibri" pitchFamily="34" charset="0"/>
              </a:rPr>
              <a:t>plaquetária</a:t>
            </a:r>
            <a:r>
              <a:rPr lang="pt-BR" sz="2200" dirty="0" smtClean="0">
                <a:latin typeface="Calibri" pitchFamily="34" charset="0"/>
                <a:cs typeface="Calibri" pitchFamily="34" charset="0"/>
              </a:rPr>
              <a:t> – solicitado em casos específicos por hematologista</a:t>
            </a:r>
          </a:p>
        </p:txBody>
      </p:sp>
    </p:spTree>
    <p:extLst>
      <p:ext uri="{BB962C8B-B14F-4D97-AF65-F5344CB8AC3E}">
        <p14:creationId xmlns:p14="http://schemas.microsoft.com/office/powerpoint/2010/main" val="1426769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93386" y="316998"/>
            <a:ext cx="108732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Tópico 2. Diabetes mellitus</a:t>
            </a:r>
          </a:p>
          <a:p>
            <a:r>
              <a:rPr lang="pt-BR" sz="2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Tópico 3. Endocardite infecciosa</a:t>
            </a:r>
          </a:p>
          <a:p>
            <a:r>
              <a:rPr lang="pt-BR" sz="28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Tópico 4. Próteses articulares</a:t>
            </a:r>
            <a:endParaRPr lang="pt-BR" sz="28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54170" y="2276872"/>
            <a:ext cx="107291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Calibri" pitchFamily="34" charset="0"/>
                <a:cs typeface="Calibri" pitchFamily="34" charset="0"/>
              </a:rPr>
              <a:t>I – Uso de antimicrobianos orais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pt-BR" sz="2800" dirty="0">
                <a:latin typeface="Calibri" pitchFamily="34" charset="0"/>
                <a:cs typeface="Calibri" pitchFamily="34" charset="0"/>
              </a:rPr>
              <a:t>Uso racional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pt-BR" sz="2800" dirty="0">
                <a:latin typeface="Calibri" pitchFamily="34" charset="0"/>
                <a:cs typeface="Calibri" pitchFamily="34" charset="0"/>
              </a:rPr>
              <a:t>Efeitos adversos</a:t>
            </a:r>
          </a:p>
          <a:p>
            <a:pPr marL="176213" indent="-176213">
              <a:buFont typeface="Arial" pitchFamily="34" charset="0"/>
              <a:buChar char="•"/>
            </a:pPr>
            <a:r>
              <a:rPr lang="pt-BR" sz="2800" dirty="0">
                <a:latin typeface="Calibri" pitchFamily="34" charset="0"/>
                <a:cs typeface="Calibri" pitchFamily="34" charset="0"/>
              </a:rPr>
              <a:t>Resistência bacteriana</a:t>
            </a:r>
          </a:p>
        </p:txBody>
      </p:sp>
    </p:spTree>
    <p:extLst>
      <p:ext uri="{BB962C8B-B14F-4D97-AF65-F5344CB8AC3E}">
        <p14:creationId xmlns:p14="http://schemas.microsoft.com/office/powerpoint/2010/main" val="2734844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93386" y="467961"/>
            <a:ext cx="10873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Tópico 2. Diabetes mellitus</a:t>
            </a:r>
            <a:endParaRPr lang="pt-BR" sz="32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93386" y="1628800"/>
            <a:ext cx="107291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Calibri" pitchFamily="34" charset="0"/>
                <a:cs typeface="Calibri" pitchFamily="34" charset="0"/>
              </a:rPr>
              <a:t>I – Limites de HbA1c e glicemia de jejum?</a:t>
            </a:r>
          </a:p>
          <a:p>
            <a:pPr marL="176213" indent="-176213" algn="just">
              <a:buFont typeface="Arial" pitchFamily="34" charset="0"/>
              <a:buChar char="•"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Não existe limite que defina conduta odontológica</a:t>
            </a:r>
          </a:p>
          <a:p>
            <a:pPr marL="176213" indent="-176213" algn="just">
              <a:buFont typeface="Arial" pitchFamily="34" charset="0"/>
              <a:buChar char="•"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Quem define é o perfil clínico do paciente</a:t>
            </a:r>
          </a:p>
          <a:p>
            <a:pPr marL="176213" indent="-176213" algn="just">
              <a:buFont typeface="Arial" pitchFamily="34" charset="0"/>
              <a:buChar char="•"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Uso de antimicrobiano deve ser determinado pela condição oral</a:t>
            </a:r>
          </a:p>
          <a:p>
            <a:pPr marL="176213" indent="-176213" algn="just">
              <a:buFont typeface="Arial" pitchFamily="34" charset="0"/>
              <a:buChar char="•"/>
            </a:pPr>
            <a:endParaRPr lang="pt-BR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pt-BR" sz="2800" b="1" dirty="0" smtClean="0">
                <a:latin typeface="Calibri" pitchFamily="34" charset="0"/>
                <a:cs typeface="Calibri" pitchFamily="34" charset="0"/>
              </a:rPr>
              <a:t>II – Atraso em cicatrização</a:t>
            </a:r>
          </a:p>
          <a:p>
            <a:pPr marL="176213" indent="-176213" algn="just">
              <a:buFont typeface="Arial" pitchFamily="34" charset="0"/>
              <a:buChar char="•"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Pode ocorrer, mas não exige uso de antimicrobiano oral</a:t>
            </a:r>
            <a:endParaRPr lang="pt-BR" sz="2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013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93386" y="323945"/>
            <a:ext cx="10873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Tópico 3. Endocardite infecciosa</a:t>
            </a:r>
            <a:endParaRPr lang="pt-BR" sz="32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509428" y="1076256"/>
            <a:ext cx="10729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Calibri" pitchFamily="34" charset="0"/>
                <a:cs typeface="Calibri" pitchFamily="34" charset="0"/>
              </a:rPr>
              <a:t>I – Seguir as recomendações da AHA</a:t>
            </a:r>
          </a:p>
          <a:p>
            <a:pPr marL="176213" indent="-176213" algn="just">
              <a:buFont typeface="Arial" pitchFamily="34" charset="0"/>
              <a:buChar char="•"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Condições cardiovasculares indicadas na AHA</a:t>
            </a:r>
          </a:p>
          <a:p>
            <a:pPr marL="176213" indent="-176213" algn="just">
              <a:buFont typeface="Arial" pitchFamily="34" charset="0"/>
              <a:buChar char="•"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Antimicrobiano oral 30-60 minutos antes do procedimento invasivo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581618" y="3029255"/>
            <a:ext cx="10873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Tópico 4. Próteses articulares</a:t>
            </a:r>
            <a:endParaRPr lang="pt-BR" sz="32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81618" y="3782290"/>
            <a:ext cx="1072919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 smtClean="0">
                <a:latin typeface="Calibri" pitchFamily="34" charset="0"/>
                <a:cs typeface="Calibri" pitchFamily="34" charset="0"/>
              </a:rPr>
              <a:t>I – Seguir as recomendações das sociedades odontológicas</a:t>
            </a:r>
          </a:p>
          <a:p>
            <a:pPr marL="176213" indent="-176213" algn="just">
              <a:buFont typeface="Arial" pitchFamily="34" charset="0"/>
              <a:buChar char="•"/>
            </a:pPr>
            <a:r>
              <a:rPr lang="pt-BR" sz="2200" dirty="0" smtClean="0">
                <a:latin typeface="Calibri" pitchFamily="34" charset="0"/>
                <a:cs typeface="Calibri" pitchFamily="34" charset="0"/>
              </a:rPr>
              <a:t>Discussão do caso com a equipe médica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638418" y="5445224"/>
            <a:ext cx="10471212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latin typeface="Calibri" pitchFamily="34" charset="0"/>
                <a:cs typeface="Calibri" pitchFamily="34" charset="0"/>
              </a:rPr>
              <a:t>Sempre, em qualquer das 4 situações, manter interação com equipe médica que cuida do paciente.</a:t>
            </a:r>
            <a:endParaRPr lang="pt-BR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924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xmlns="" id="{A1B75D96-4E40-DD49-A252-A40206079C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4" y="328604"/>
            <a:ext cx="1658925" cy="1561917"/>
          </a:xfrm>
          <a:prstGeom prst="ellipse">
            <a:avLst/>
          </a:prstGeom>
          <a:ln w="9525">
            <a:noFill/>
            <a:miter lim="800000"/>
            <a:headEnd/>
            <a:tailEnd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" name="Picture 12">
            <a:extLst>
              <a:ext uri="{FF2B5EF4-FFF2-40B4-BE49-F238E27FC236}">
                <a16:creationId xmlns:a16="http://schemas.microsoft.com/office/drawing/2014/main" xmlns="" id="{4859C1A6-4980-6742-ACB5-69A53289F30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6320" y="5805264"/>
            <a:ext cx="3032349" cy="896964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1228287" y="2420888"/>
            <a:ext cx="92890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 smtClean="0">
                <a:latin typeface="Calibri" pitchFamily="34" charset="0"/>
                <a:cs typeface="Calibri" pitchFamily="34" charset="0"/>
              </a:rPr>
              <a:t>Obrigada!</a:t>
            </a:r>
          </a:p>
          <a:p>
            <a:pPr algn="ctr"/>
            <a:r>
              <a:rPr lang="pt-BR" sz="2800" dirty="0" smtClean="0">
                <a:latin typeface="Calibri" pitchFamily="34" charset="0"/>
                <a:cs typeface="Calibri" pitchFamily="34" charset="0"/>
              </a:rPr>
              <a:t>Ana Carolina Motta: anacfm@usp.br</a:t>
            </a:r>
          </a:p>
          <a:p>
            <a:pPr algn="ctr"/>
            <a:r>
              <a:rPr lang="pt-BR" sz="2800" dirty="0" smtClean="0">
                <a:latin typeface="Calibri" pitchFamily="34" charset="0"/>
                <a:cs typeface="Calibri" pitchFamily="34" charset="0"/>
              </a:rPr>
              <a:t>Rosemeire de </a:t>
            </a:r>
            <a:r>
              <a:rPr lang="pt-BR" sz="2800" dirty="0" err="1" smtClean="0">
                <a:latin typeface="Calibri" pitchFamily="34" charset="0"/>
                <a:cs typeface="Calibri" pitchFamily="34" charset="0"/>
              </a:rPr>
              <a:t>Lordo</a:t>
            </a:r>
            <a:r>
              <a:rPr lang="pt-BR" sz="2800" dirty="0" smtClean="0">
                <a:latin typeface="Calibri" pitchFamily="34" charset="0"/>
                <a:cs typeface="Calibri" pitchFamily="34" charset="0"/>
              </a:rPr>
              <a:t> Franco: </a:t>
            </a:r>
            <a:r>
              <a:rPr lang="pt-BR" sz="2800" dirty="0">
                <a:latin typeface="Calibri" pitchFamily="34" charset="0"/>
                <a:cs typeface="Calibri" pitchFamily="34" charset="0"/>
              </a:rPr>
              <a:t>rosefranco@forp.usp.br</a:t>
            </a:r>
          </a:p>
        </p:txBody>
      </p:sp>
    </p:spTree>
    <p:extLst>
      <p:ext uri="{BB962C8B-B14F-4D97-AF65-F5344CB8AC3E}">
        <p14:creationId xmlns:p14="http://schemas.microsoft.com/office/powerpoint/2010/main" val="35212657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5931</TotalTime>
  <Words>306</Words>
  <Application>Microsoft Office PowerPoint</Application>
  <PresentationFormat>Personalizar</PresentationFormat>
  <Paragraphs>50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Urbano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 Carolina Motta</cp:lastModifiedBy>
  <cp:revision>319</cp:revision>
  <dcterms:created xsi:type="dcterms:W3CDTF">2010-04-13T18:15:47Z</dcterms:created>
  <dcterms:modified xsi:type="dcterms:W3CDTF">2020-05-21T12:51:33Z</dcterms:modified>
</cp:coreProperties>
</file>