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89" r:id="rId3"/>
    <p:sldId id="290" r:id="rId4"/>
    <p:sldId id="291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A3D258-BD19-48FC-98A2-5BB6FFFAA62D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9BCC65-C9D3-4DC8-9E4C-1F9E250CAB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2282-45C7-46B4-99A9-F78532C59691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9180-64C4-461B-82F5-B2D3D6282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E782-C313-4377-B991-BDAF32D55DEE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C63B-6485-404B-B359-E684CD5499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9722-867F-41E8-AEC6-4815A521A016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8093-986F-466D-8A55-CC8AAF0E6E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2A17D-4CE7-4103-97F9-EA1BB33D373A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51AAAC-E395-4ADE-AE63-780535544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8B0CDE-B636-496E-8650-8AF50F4E307A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6AC6C3-2AA7-41D1-B142-DD332B94D4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E486-2018-4B24-A466-872A64351700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F19D9-B915-4B28-A561-46BA522C72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8F072-937C-4D0E-89A2-3104F2049916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5FF02D-CE65-4289-82EC-44B7581C03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0A96-4F50-4AE8-A48E-454778AFFEFE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A8EF3-4470-4122-B4CB-8C6BA797D4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54E4AF-AD29-493E-B3D7-B04DC57C1FEA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79E7D0-9515-4831-8020-C5F48EC54C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A55C16-023F-431B-9532-2529355155AD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568E2B-2D11-41BF-BFEC-76B32132B6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E73285-1424-486D-8F5E-6C436B17F3BB}" type="datetimeFigureOut">
              <a:rPr lang="pt-BR"/>
              <a:pPr>
                <a:defRPr/>
              </a:pPr>
              <a:t>01/03/2016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71B4CB-3A1C-474A-A437-3BB5D59F4C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6" r:id="rId2"/>
    <p:sldLayoutId id="2147483771" r:id="rId3"/>
    <p:sldLayoutId id="2147483772" r:id="rId4"/>
    <p:sldLayoutId id="2147483773" r:id="rId5"/>
    <p:sldLayoutId id="2147483774" r:id="rId6"/>
    <p:sldLayoutId id="2147483767" r:id="rId7"/>
    <p:sldLayoutId id="2147483775" r:id="rId8"/>
    <p:sldLayoutId id="2147483776" r:id="rId9"/>
    <p:sldLayoutId id="2147483768" r:id="rId10"/>
    <p:sldLayoutId id="21474837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82976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200000"/>
                  </a:schemeClr>
                </a:solidFill>
                <a:latin typeface="Garamond" pitchFamily="18" charset="0"/>
              </a:rPr>
              <a:t>Aula </a:t>
            </a:r>
            <a:r>
              <a:rPr lang="pt-BR" dirty="0" smtClean="0">
                <a:solidFill>
                  <a:schemeClr val="tx2">
                    <a:satMod val="200000"/>
                  </a:schemeClr>
                </a:solidFill>
                <a:latin typeface="Garamond" pitchFamily="18" charset="0"/>
              </a:rPr>
              <a:t>2</a:t>
            </a:r>
            <a:r>
              <a:rPr lang="pt-BR" dirty="0" smtClean="0">
                <a:solidFill>
                  <a:schemeClr val="tx2">
                    <a:satMod val="200000"/>
                  </a:schemeClr>
                </a:solidFill>
                <a:latin typeface="Garamond" pitchFamily="18" charset="0"/>
              </a:rPr>
              <a:t/>
            </a:r>
            <a:br>
              <a:rPr lang="pt-BR" dirty="0" smtClean="0">
                <a:solidFill>
                  <a:schemeClr val="tx2">
                    <a:satMod val="200000"/>
                  </a:schemeClr>
                </a:solidFill>
                <a:latin typeface="Garamond" pitchFamily="18" charset="0"/>
              </a:rPr>
            </a:br>
            <a:r>
              <a:rPr lang="pt-BR" sz="3100" i="1" dirty="0" smtClean="0">
                <a:solidFill>
                  <a:schemeClr val="tx2">
                    <a:satMod val="200000"/>
                  </a:schemeClr>
                </a:solidFill>
              </a:rPr>
              <a:t>Professor Marcus </a:t>
            </a:r>
            <a:r>
              <a:rPr lang="pt-BR" sz="3100" i="1" dirty="0" err="1" smtClean="0">
                <a:solidFill>
                  <a:schemeClr val="tx2">
                    <a:satMod val="200000"/>
                  </a:schemeClr>
                </a:solidFill>
              </a:rPr>
              <a:t>Orione</a:t>
            </a:r>
            <a:r>
              <a:rPr lang="pt-BR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pt-BR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pt-BR" dirty="0" smtClean="0">
              <a:solidFill>
                <a:schemeClr val="tx2">
                  <a:satMod val="200000"/>
                </a:schemeClr>
              </a:solidFill>
              <a:latin typeface="Garamond" pitchFamily="18" charset="0"/>
            </a:endParaRPr>
          </a:p>
        </p:txBody>
      </p:sp>
      <p:sp>
        <p:nvSpPr>
          <p:cNvPr id="8195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pt-BR" sz="23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1148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Para </a:t>
            </a:r>
            <a:r>
              <a:rPr lang="pt-BR" b="1" dirty="0" err="1" smtClean="0"/>
              <a:t>Kelsen</a:t>
            </a:r>
            <a:r>
              <a:rPr lang="pt-BR" dirty="0" smtClean="0"/>
              <a:t>: </a:t>
            </a:r>
          </a:p>
          <a:p>
            <a:pPr marL="411480" indent="-256032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41148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- A economia, assim como outras ciências, podem até influenciar o legislador na fabricação de normas, mas isso não interesse ao estudioso da ciência do direito.</a:t>
            </a:r>
          </a:p>
          <a:p>
            <a:pPr marL="41148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- A teoria pura do direito se concentra no estudo das normas, no “dever ser”, e não nos fatos que influenciam a ordem do “ser”, como a economia.</a:t>
            </a:r>
          </a:p>
          <a:p>
            <a:pPr marL="41148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2">
                    <a:satMod val="200000"/>
                  </a:schemeClr>
                </a:solidFill>
              </a:rPr>
              <a:t>RELAÇÃO DO DIREITO COM A ECONOMIA</a:t>
            </a:r>
            <a:br>
              <a:rPr lang="pt-BR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pt-BR" sz="36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1148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"A sociologia do Direito não põe os fatos da ordem do ser cujo conhecimento lhe compete em relação com normas válidas, mas põe-nos em relação com outros fatos da ordem do ser, como causas e efeitos. (...) Pergunta por que forma os fatos econômicos e as representações religiosas influenciam, de fato, a atividade do legislador e dos tribunais, por que motivos os indivíduos adaptam ou não a sua conduta à ordem jurídica. Assim, não é, a bem dizer, o próprio Direito que forma o objeto deste conhecimento: são-no antes certos fenômenos paralelos da natureza. (...) </a:t>
            </a:r>
          </a:p>
        </p:txBody>
      </p:sp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2">
                    <a:satMod val="200000"/>
                  </a:schemeClr>
                </a:solidFill>
              </a:rPr>
              <a:t>RELAÇÃO DO DIREITO COM A ECONOMIA</a:t>
            </a:r>
            <a:br>
              <a:rPr lang="pt-BR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pt-BR" sz="36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Teoria Pura do Direito, como específica ciência do Direito, concentra – como já se mostrou - a sua visualização sobre as normas jurídicas e não sobre os fatos da ordem do ser, quer dizer: não a dirige para o querer ou para o representar das normas jurídicas, mas para as normas jurídicas conto conteúdo de sentido - querido ou representado." (KELSEN, Hans. </a:t>
            </a:r>
            <a:r>
              <a:rPr lang="pt-BR" i="1" dirty="0" smtClean="0"/>
              <a:t>Teoria Pura do Direito.</a:t>
            </a:r>
            <a:r>
              <a:rPr lang="pt-BR" dirty="0" smtClean="0"/>
              <a:t> Editora Martins Fontes. São Paulo. ª Edição, 200. p. 113.)</a:t>
            </a:r>
          </a:p>
        </p:txBody>
      </p:sp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2">
                    <a:satMod val="200000"/>
                  </a:schemeClr>
                </a:solidFill>
              </a:rPr>
              <a:t>RELAÇÃO DO DIREITO COM A ECONOMIA</a:t>
            </a:r>
            <a:br>
              <a:rPr lang="pt-BR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pt-BR" sz="36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267</Words>
  <Application>Microsoft Office PowerPoint</Application>
  <PresentationFormat>Apresentação na tela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Aula 2 Professor Marcus Orione </vt:lpstr>
      <vt:lpstr>RELAÇÃO DO DIREITO COM A ECONOMIA </vt:lpstr>
      <vt:lpstr>RELAÇÃO DO DIREITO COM A ECONOMIA </vt:lpstr>
      <vt:lpstr>RELAÇÃO DO DIREITO COM A ECONOMIA </vt:lpstr>
    </vt:vector>
  </TitlesOfParts>
  <Company>tacm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Professor Marcus Orione</dc:title>
  <dc:creator>home</dc:creator>
  <cp:lastModifiedBy>Marcus</cp:lastModifiedBy>
  <cp:revision>15</cp:revision>
  <dcterms:created xsi:type="dcterms:W3CDTF">2015-02-25T13:19:32Z</dcterms:created>
  <dcterms:modified xsi:type="dcterms:W3CDTF">2016-03-01T21:28:47Z</dcterms:modified>
</cp:coreProperties>
</file>