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1227" r:id="rId9"/>
    <p:sldId id="270" r:id="rId10"/>
    <p:sldId id="316" r:id="rId11"/>
    <p:sldId id="1231" r:id="rId12"/>
    <p:sldId id="1228" r:id="rId13"/>
    <p:sldId id="1229" r:id="rId14"/>
    <p:sldId id="1230" r:id="rId15"/>
    <p:sldId id="301" r:id="rId16"/>
    <p:sldId id="308" r:id="rId17"/>
    <p:sldId id="1232" r:id="rId18"/>
    <p:sldId id="302" r:id="rId19"/>
    <p:sldId id="303" r:id="rId20"/>
    <p:sldId id="306" r:id="rId21"/>
    <p:sldId id="304" r:id="rId22"/>
    <p:sldId id="1233" r:id="rId23"/>
    <p:sldId id="305" r:id="rId24"/>
    <p:sldId id="307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52CC-4780-4F37-8503-D7FA6592E5B9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E26B-E2ED-4F45-A431-D0A3D99D0F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63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en-US">
                <a:latin typeface="Arial" panose="020B0604020202020204" pitchFamily="34" charset="0"/>
              </a:rPr>
              <a:t>A internet tem memória. E as empresas não detêm mais o controle.</a:t>
            </a:r>
          </a:p>
          <a:p>
            <a:endParaRPr lang="pt-BR" altLang="en-US">
              <a:latin typeface="Arial" panose="020B0604020202020204" pitchFamily="34" charset="0"/>
            </a:endParaRPr>
          </a:p>
        </p:txBody>
      </p:sp>
      <p:sp>
        <p:nvSpPr>
          <p:cNvPr id="2048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6B4099-059E-4115-AD73-5B740B97A2B3}" type="slidenum">
              <a:rPr lang="pt-BR" altLang="en-US"/>
              <a:pPr/>
              <a:t>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7786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>
              <a:latin typeface="Arial" panose="020B0604020202020204" pitchFamily="34" charset="0"/>
            </a:endParaRPr>
          </a:p>
        </p:txBody>
      </p:sp>
      <p:sp>
        <p:nvSpPr>
          <p:cNvPr id="2253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034FD7-C964-40C3-853E-CC99DDDE9F1E}" type="slidenum">
              <a:rPr lang="pt-BR" altLang="en-US"/>
              <a:pPr/>
              <a:t>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5506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>
              <a:latin typeface="Arial" panose="020B0604020202020204" pitchFamily="34" charset="0"/>
            </a:endParaRPr>
          </a:p>
        </p:txBody>
      </p:sp>
      <p:sp>
        <p:nvSpPr>
          <p:cNvPr id="2458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0D4CEB-D7A2-4FCE-B706-E6562BED870A}" type="slidenum">
              <a:rPr lang="pt-BR" altLang="en-US"/>
              <a:pPr/>
              <a:t>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444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O conceito de mídias sociais precede a Internet e as ferramentas tecnológicas - ainda que o termo não fosse utilizado.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“A produção de muitos para muitos.”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662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8ADC5-C6A9-497F-BB46-C91842390B05}" type="slidenum">
              <a:rPr lang="pt-BR" altLang="en-US"/>
              <a:pPr/>
              <a:t>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4106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>
            <a:extLst>
              <a:ext uri="{FF2B5EF4-FFF2-40B4-BE49-F238E27FC236}">
                <a16:creationId xmlns:a16="http://schemas.microsoft.com/office/drawing/2014/main" id="{838244D5-BA87-48B6-8AA9-A0FF95A1D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>
            <a:extLst>
              <a:ext uri="{FF2B5EF4-FFF2-40B4-BE49-F238E27FC236}">
                <a16:creationId xmlns:a16="http://schemas.microsoft.com/office/drawing/2014/main" id="{A480AA95-56AD-467E-8870-372CB4ECE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24" name="Espaço Reservado para Número de Slide 3">
            <a:extLst>
              <a:ext uri="{FF2B5EF4-FFF2-40B4-BE49-F238E27FC236}">
                <a16:creationId xmlns:a16="http://schemas.microsoft.com/office/drawing/2014/main" id="{FBA2D69B-91AA-4E80-9A4B-4207DAC39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9CF04B-5840-4D7E-BF0A-93AA60FF264C}" type="slidenum">
              <a:rPr lang="pt-BR" altLang="en-US"/>
              <a:pPr/>
              <a:t>9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5E49B8-BB72-44C4-98E9-DBA361FFFD0E}" type="slidenum">
              <a:rPr lang="en-US" altLang="pt-BR"/>
              <a:pPr/>
              <a:t>15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81097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D58EE3D1-0B7E-4D62-B24A-B3628A1F0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BD74C5B9-23A6-4C23-90BE-79DF0AB9F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B7DB092A-456E-40A9-9263-813E7E00D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D72C31-E1B7-4485-BD0B-43FF2CCB9608}" type="slidenum">
              <a:rPr lang="en-US" altLang="pt-BR"/>
              <a:pPr>
                <a:spcBef>
                  <a:spcPct val="0"/>
                </a:spcBef>
              </a:pPr>
              <a:t>25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7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04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9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7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05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9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4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64E31E-1E0C-4F02-BED0-C441523BD723}" type="datetimeFigureOut">
              <a:rPr lang="pt-BR" smtClean="0"/>
              <a:t>03/11/2023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2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3-540-76298-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wordpress.com/themes/marcostech.home.blo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rcosmucheroni.pro.br/blog/?p=9663#.YKLCf3mSnI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barn.com/collections/newsletters/homebrew/V2_01/index.html" TargetMode="External"/><Relationship Id="rId4" Type="http://schemas.openxmlformats.org/officeDocument/2006/relationships/hyperlink" Target="https://pt.wikipedia.org/wiki/Bill_Gate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9C16237-E42F-4A31-9B4C-D848D60C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2" y="180975"/>
            <a:ext cx="1298561" cy="11278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CAFCB28-D2EE-4E40-BB65-2A66997D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0" y="5581571"/>
            <a:ext cx="1054699" cy="914479"/>
          </a:xfrm>
          <a:prstGeom prst="rect">
            <a:avLst/>
          </a:prstGeom>
        </p:spPr>
      </p:pic>
      <p:sp>
        <p:nvSpPr>
          <p:cNvPr id="16" name="Subtítulo 11">
            <a:extLst>
              <a:ext uri="{FF2B5EF4-FFF2-40B4-BE49-F238E27FC236}">
                <a16:creationId xmlns:a16="http://schemas.microsoft.com/office/drawing/2014/main" id="{AAFC1EE0-480C-4BE5-A380-1066F6B7CFDF}"/>
              </a:ext>
            </a:extLst>
          </p:cNvPr>
          <p:cNvSpPr txBox="1">
            <a:spLocks/>
          </p:cNvSpPr>
          <p:nvPr/>
        </p:nvSpPr>
        <p:spPr>
          <a:xfrm>
            <a:off x="1701458" y="29329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Prof. Dr. Marcos Luiz </a:t>
            </a:r>
            <a:r>
              <a:rPr lang="pt-BR" dirty="0" err="1"/>
              <a:t>Mucheroni</a:t>
            </a:r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F7E233-2DCF-4BC1-BF99-584890860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39" y="460878"/>
            <a:ext cx="10548730" cy="33081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DBA1FB-B11F-4241-871B-E1ECBFF48BEE}"/>
              </a:ext>
            </a:extLst>
          </p:cNvPr>
          <p:cNvSpPr txBox="1"/>
          <p:nvPr/>
        </p:nvSpPr>
        <p:spPr>
          <a:xfrm>
            <a:off x="2557669" y="986700"/>
            <a:ext cx="82532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Redes Eletrônicas e Ambientes e Informação</a:t>
            </a:r>
          </a:p>
          <a:p>
            <a:endParaRPr lang="pt-BR" sz="3600" dirty="0">
              <a:solidFill>
                <a:schemeClr val="bg1"/>
              </a:solidFill>
            </a:endParaRPr>
          </a:p>
          <a:p>
            <a:r>
              <a:rPr lang="pt-BR" sz="3600" dirty="0">
                <a:solidFill>
                  <a:schemeClr val="bg1"/>
                </a:solidFill>
              </a:rPr>
              <a:t>Aula 7 – A cultura da participação </a:t>
            </a:r>
          </a:p>
        </p:txBody>
      </p:sp>
      <p:sp>
        <p:nvSpPr>
          <p:cNvPr id="7" name="AutoShape 8" descr="technology">
            <a:extLst>
              <a:ext uri="{FF2B5EF4-FFF2-40B4-BE49-F238E27FC236}">
                <a16:creationId xmlns:a16="http://schemas.microsoft.com/office/drawing/2014/main" id="{568F6F67-7AF2-4FCA-8591-CE4001024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887" y="2964033"/>
            <a:ext cx="4588778" cy="433765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14CF41-0044-428C-919B-E153557A9BF4}"/>
              </a:ext>
            </a:extLst>
          </p:cNvPr>
          <p:cNvSpPr txBox="1"/>
          <p:nvPr/>
        </p:nvSpPr>
        <p:spPr>
          <a:xfrm>
            <a:off x="3882887" y="4837043"/>
            <a:ext cx="471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Prof. Marcos Luiz </a:t>
            </a:r>
            <a:r>
              <a:rPr lang="pt-BR" sz="3200" dirty="0" err="1"/>
              <a:t>Mucheroni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4663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11E67034-0453-4B25-B827-D1BEAA7F7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700" y="457200"/>
            <a:ext cx="7848600" cy="990600"/>
          </a:xfrm>
        </p:spPr>
        <p:txBody>
          <a:bodyPr/>
          <a:lstStyle/>
          <a:p>
            <a:r>
              <a:rPr lang="pt-BR" altLang="en-US"/>
              <a:t>O núcleo da Web of Open Data</a:t>
            </a:r>
            <a:endParaRPr lang="en-US" altLang="en-US"/>
          </a:p>
        </p:txBody>
      </p:sp>
      <p:pic>
        <p:nvPicPr>
          <p:cNvPr id="31747" name="Espaço Reservado para Conteúdo 4">
            <a:extLst>
              <a:ext uri="{FF2B5EF4-FFF2-40B4-BE49-F238E27FC236}">
                <a16:creationId xmlns:a16="http://schemas.microsoft.com/office/drawing/2014/main" id="{BBE257CB-54A5-4B6B-905B-3AAABCA72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9813" y="1612900"/>
            <a:ext cx="5891212" cy="3957638"/>
          </a:xfrm>
        </p:spPr>
      </p:pic>
      <p:sp>
        <p:nvSpPr>
          <p:cNvPr id="31748" name="CaixaDeTexto 5">
            <a:extLst>
              <a:ext uri="{FF2B5EF4-FFF2-40B4-BE49-F238E27FC236}">
                <a16:creationId xmlns:a16="http://schemas.microsoft.com/office/drawing/2014/main" id="{069C13CE-49F3-4739-8497-E2C2D2CB5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en-US" sz="1800"/>
              <a:t>Fonte: Auer, S., </a:t>
            </a:r>
            <a:r>
              <a:rPr lang="en-US" altLang="en-US" sz="1800">
                <a:solidFill>
                  <a:srgbClr val="333333"/>
                </a:solidFill>
                <a:latin typeface="Source Sans Pro" panose="020B0503030403020204" pitchFamily="34" charset="0"/>
              </a:rPr>
              <a:t>Bizer, C., Kobilarov, G., Lehmann, J. Gyganiak, R., Zachary, I. </a:t>
            </a:r>
            <a:r>
              <a:rPr lang="en-US" altLang="en-US" sz="1800">
                <a:solidFill>
                  <a:srgbClr val="333333"/>
                </a:solidFill>
                <a:latin typeface="Georgia" panose="02040502050405020303" pitchFamily="18" charset="0"/>
              </a:rPr>
              <a:t>DBpedia: A Nucleus for a Web of Open Data, </a:t>
            </a:r>
            <a:r>
              <a:rPr lang="en-US" altLang="en-US" sz="1800">
                <a:solidFill>
                  <a:srgbClr val="333333"/>
                </a:solidFill>
                <a:latin typeface="Source Sans Pro" panose="020B0503030403020204" pitchFamily="34" charset="0"/>
              </a:rPr>
              <a:t>ASWC 2007: </a:t>
            </a:r>
            <a:r>
              <a:rPr lang="en-US" altLang="en-US" sz="1800">
                <a:solidFill>
                  <a:srgbClr val="003F8D"/>
                </a:solidFill>
                <a:latin typeface="Source Sans Pro" panose="020B0503030403020204" pitchFamily="34" charset="0"/>
                <a:hlinkClick r:id="rId3"/>
              </a:rPr>
              <a:t>The Semantic Web</a:t>
            </a:r>
            <a:r>
              <a:rPr lang="en-US" altLang="en-US" sz="1800">
                <a:solidFill>
                  <a:srgbClr val="333333"/>
                </a:solidFill>
                <a:latin typeface="Source Sans Pro" panose="020B0503030403020204" pitchFamily="34" charset="0"/>
              </a:rPr>
              <a:t> pp 722-735 (ADAPTADO). </a:t>
            </a:r>
            <a:endParaRPr lang="en-US" altLang="en-US" sz="180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1749" name="Picture 6" descr="Linking Open Data - Seminário de STI I">
            <a:extLst>
              <a:ext uri="{FF2B5EF4-FFF2-40B4-BE49-F238E27FC236}">
                <a16:creationId xmlns:a16="http://schemas.microsoft.com/office/drawing/2014/main" id="{B1156533-4F79-4D2D-8F9E-2FEDEF2A5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5812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CaixaDeTexto 1">
            <a:extLst>
              <a:ext uri="{FF2B5EF4-FFF2-40B4-BE49-F238E27FC236}">
                <a16:creationId xmlns:a16="http://schemas.microsoft.com/office/drawing/2014/main" id="{F854A8B0-FA6E-448B-8D77-4DEFD1E4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905001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Nuvem LoD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DBPedia</a:t>
            </a:r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7E7A0-D9DA-40D5-B805-A9F31455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WORDPRESS LOGIN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68D106E-21B8-4E1E-81F9-74EAA37E4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64" y="2286000"/>
            <a:ext cx="908581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7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F46D8-8402-4D08-B8FE-F59011F6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</a:t>
            </a:r>
            <a:r>
              <a:rPr lang="pt-BR" dirty="0" err="1"/>
              <a:t>cms</a:t>
            </a:r>
            <a:r>
              <a:rPr lang="pt-BR" dirty="0"/>
              <a:t> WEB 2.0 – </a:t>
            </a:r>
            <a:r>
              <a:rPr lang="pt-BR" dirty="0" err="1"/>
              <a:t>Wordpress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29A95D6-A935-4163-92F3-6A1BAAD8E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070" y="2286000"/>
            <a:ext cx="861599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6BE78-F1CB-4099-8C1E-95616E80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um “design”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D8744-171E-40C4-AC0E-B8710C490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09530"/>
            <a:ext cx="9720073" cy="4599830"/>
          </a:xfrm>
        </p:spPr>
        <p:txBody>
          <a:bodyPr/>
          <a:lstStyle/>
          <a:p>
            <a:r>
              <a:rPr lang="en-US" dirty="0">
                <a:hlinkClick r:id="rId2"/>
              </a:rPr>
              <a:t>WordPress Themes ‹ </a:t>
            </a:r>
            <a:r>
              <a:rPr lang="en-US" dirty="0" err="1">
                <a:hlinkClick r:id="rId2"/>
              </a:rPr>
              <a:t>MucheTech</a:t>
            </a:r>
            <a:r>
              <a:rPr lang="en-US" dirty="0">
                <a:hlinkClick r:id="rId2"/>
              </a:rPr>
              <a:t> — WordPress.com</a:t>
            </a:r>
            <a:r>
              <a:rPr lang="en-US" dirty="0"/>
              <a:t> (</a:t>
            </a:r>
            <a:r>
              <a:rPr lang="en-US" dirty="0" err="1"/>
              <a:t>veja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título</a:t>
            </a:r>
            <a:r>
              <a:rPr lang="en-US" dirty="0"/>
              <a:t>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EF8054-929C-444D-9D19-3884A9B7B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441" y="2243126"/>
            <a:ext cx="6362889" cy="42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9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65863-BE70-4A87-92A1-C5ED6376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Fazendo os posts (ARTIGOS)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BEFDB1B-2B35-4E66-BB5D-48ECC3740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862" y="2250059"/>
            <a:ext cx="846316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7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 noChangeArrowheads="1"/>
          </p:cNvSpPr>
          <p:nvPr>
            <p:ph type="title"/>
          </p:nvPr>
        </p:nvSpPr>
        <p:spPr>
          <a:xfrm>
            <a:off x="2171700" y="457200"/>
            <a:ext cx="7848600" cy="990600"/>
          </a:xfrm>
        </p:spPr>
        <p:txBody>
          <a:bodyPr/>
          <a:lstStyle/>
          <a:p>
            <a:r>
              <a:rPr lang="pt-BR" altLang="en-US"/>
              <a:t>Nossa “cultura” e “pensamento”</a:t>
            </a:r>
            <a:endParaRPr lang="en-US" altLang="en-US"/>
          </a:p>
        </p:txBody>
      </p:sp>
      <p:sp>
        <p:nvSpPr>
          <p:cNvPr id="4" name="Retângulo de cantos arredondados 4"/>
          <p:cNvSpPr/>
          <p:nvPr/>
        </p:nvSpPr>
        <p:spPr>
          <a:xfrm>
            <a:off x="2320925" y="1600200"/>
            <a:ext cx="8007350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400" dirty="0">
                <a:solidFill>
                  <a:srgbClr val="000000"/>
                </a:solidFill>
                <a:latin typeface="RobotoMono-Regular"/>
              </a:rPr>
              <a:t>“O próximo grande salto evolutivo da humanidade será a descoberta de que cooperar é melhor do que competir”  </a:t>
            </a:r>
            <a:r>
              <a:rPr lang="pt-PT" sz="2400" dirty="0" err="1">
                <a:solidFill>
                  <a:srgbClr val="000000"/>
                </a:solidFill>
                <a:latin typeface="RobotoMono-Regular"/>
              </a:rPr>
              <a:t>Pietro</a:t>
            </a:r>
            <a:r>
              <a:rPr lang="pt-PT" sz="2400" dirty="0">
                <a:solidFill>
                  <a:srgbClr val="000000"/>
                </a:solidFill>
                <a:latin typeface="RobotoMono-Regular"/>
              </a:rPr>
              <a:t> </a:t>
            </a:r>
            <a:r>
              <a:rPr lang="pt-PT" sz="2400" dirty="0" err="1">
                <a:solidFill>
                  <a:srgbClr val="000000"/>
                </a:solidFill>
                <a:latin typeface="RobotoMono-Regular"/>
              </a:rPr>
              <a:t>Ubaldi</a:t>
            </a:r>
            <a:r>
              <a:rPr lang="pt-PT" sz="2400" dirty="0">
                <a:solidFill>
                  <a:srgbClr val="000000"/>
                </a:solidFill>
                <a:latin typeface="RobotoMono-Regular"/>
              </a:rPr>
              <a:t> (1886-1972)</a:t>
            </a:r>
          </a:p>
        </p:txBody>
      </p:sp>
      <p:sp>
        <p:nvSpPr>
          <p:cNvPr id="7" name="Retângulo de cantos arredondados 4"/>
          <p:cNvSpPr/>
          <p:nvPr/>
        </p:nvSpPr>
        <p:spPr>
          <a:xfrm>
            <a:off x="2320925" y="3200400"/>
            <a:ext cx="8007350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400" dirty="0">
                <a:solidFill>
                  <a:srgbClr val="000000"/>
                </a:solidFill>
                <a:latin typeface="RobotoMono-Regular"/>
              </a:rPr>
              <a:t>“</a:t>
            </a:r>
            <a:r>
              <a:rPr lang="pt-PT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É preciso substituir um </a:t>
            </a:r>
            <a:r>
              <a:rPr lang="pt-PT" sz="2400" dirty="0">
                <a:solidFill>
                  <a:srgbClr val="FF0000"/>
                </a:solidFill>
                <a:latin typeface="Segoe UI Historic" panose="020B0502040204020203" pitchFamily="34" charset="0"/>
              </a:rPr>
              <a:t>pensamento que isola </a:t>
            </a:r>
            <a:r>
              <a:rPr lang="pt-PT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e separa por um </a:t>
            </a:r>
            <a:r>
              <a:rPr lang="pt-PT" sz="2400" dirty="0">
                <a:solidFill>
                  <a:srgbClr val="0070C0"/>
                </a:solidFill>
                <a:latin typeface="Segoe UI Historic" panose="020B0502040204020203" pitchFamily="34" charset="0"/>
              </a:rPr>
              <a:t>pensamento que une </a:t>
            </a:r>
            <a:r>
              <a:rPr lang="pt-PT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e </a:t>
            </a:r>
            <a:r>
              <a:rPr lang="pt-PT" sz="2400" dirty="0">
                <a:solidFill>
                  <a:schemeClr val="accent6">
                    <a:lumMod val="75000"/>
                  </a:schemeClr>
                </a:solidFill>
                <a:latin typeface="Segoe UI Historic" panose="020B0502040204020203" pitchFamily="34" charset="0"/>
              </a:rPr>
              <a:t>distingue</a:t>
            </a:r>
            <a:r>
              <a:rPr lang="pt-PT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” Edgar Morin</a:t>
            </a:r>
          </a:p>
          <a:p>
            <a:pPr>
              <a:defRPr/>
            </a:pPr>
            <a:r>
              <a:rPr lang="pt-PT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*fêz 102 anos em julho.</a:t>
            </a:r>
            <a:endParaRPr lang="en-US" sz="2400" dirty="0"/>
          </a:p>
        </p:txBody>
      </p:sp>
      <p:pic>
        <p:nvPicPr>
          <p:cNvPr id="28677" name="Picture 2" descr="Nenhuma descrição de foto disponíve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87901"/>
            <a:ext cx="3810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0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293" y="543271"/>
            <a:ext cx="9720072" cy="1499616"/>
          </a:xfrm>
        </p:spPr>
        <p:txBody>
          <a:bodyPr/>
          <a:lstStyle/>
          <a:p>
            <a:r>
              <a:rPr lang="pt-BR" dirty="0"/>
              <a:t>Será possível uma “Terra-Pátria” 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8081" y="5237527"/>
            <a:ext cx="9720073" cy="4023360"/>
          </a:xfrm>
        </p:spPr>
        <p:txBody>
          <a:bodyPr/>
          <a:lstStyle/>
          <a:p>
            <a:endParaRPr lang="pt-BR" dirty="0"/>
          </a:p>
          <a:p>
            <a:r>
              <a:rPr lang="pt-BR" sz="1800" i="1" dirty="0"/>
              <a:t>1 </a:t>
            </a:r>
            <a:r>
              <a:rPr lang="pt-BR" dirty="0"/>
              <a:t>Citação do seu outro livro Paradigma Perdido.</a:t>
            </a:r>
          </a:p>
        </p:txBody>
      </p:sp>
      <p:sp>
        <p:nvSpPr>
          <p:cNvPr id="4" name="Retângulo de cantos arredondados 4"/>
          <p:cNvSpPr/>
          <p:nvPr/>
        </p:nvSpPr>
        <p:spPr>
          <a:xfrm>
            <a:off x="678081" y="1895912"/>
            <a:ext cx="10412166" cy="3719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400" dirty="0">
                <a:solidFill>
                  <a:srgbClr val="000000"/>
                </a:solidFill>
                <a:latin typeface="RobotoMono-Regular"/>
              </a:rPr>
              <a:t>“</a:t>
            </a:r>
            <a:r>
              <a:rPr lang="pt-BR" sz="2400" dirty="0">
                <a:solidFill>
                  <a:schemeClr val="tx1"/>
                </a:solidFill>
              </a:rPr>
              <a:t>Durante dezenas de milhares de anos, as sociedades "arcaicas" de caçadores-coletores se espalharam pelas terras. Tornaram-se estranhas umas às outras pela distância, a linguagem, os ritos, as crenças, os costumes. Diferenciaram-se, umas abertas e liberais, outras fechadas e coercitivas, umas com autoridade difusa ou coletiva, outras com autoridade concentrada. Mas, por diversas que tenham sido, constituíram um tipo fundamental e primário de sociedade de </a:t>
            </a:r>
            <a:r>
              <a:rPr lang="pt-BR" sz="2400" i="1" dirty="0">
                <a:solidFill>
                  <a:schemeClr val="tx1"/>
                </a:solidFill>
              </a:rPr>
              <a:t>Homo sapiens</a:t>
            </a:r>
            <a:r>
              <a:rPr lang="pt-BR" i="1" dirty="0">
                <a:solidFill>
                  <a:schemeClr val="tx1"/>
                </a:solidFill>
              </a:rPr>
              <a:t>1</a:t>
            </a:r>
            <a:r>
              <a:rPr lang="pt-BR" sz="2400" i="1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. Durante várias dezenas de milénios, essa diáspora de sociedades arcaicas, ignorando-se umas às outras, constituiu a humanidade.</a:t>
            </a:r>
            <a:r>
              <a:rPr lang="pt-PT" sz="2400" dirty="0">
                <a:solidFill>
                  <a:srgbClr val="000000"/>
                </a:solidFill>
                <a:latin typeface="RobotoMono-Regular"/>
              </a:rPr>
              <a:t>”  Edgar Morin, Terra-Pátria, Porto Alegre: Sulina, 2003, p. 15.</a:t>
            </a:r>
          </a:p>
        </p:txBody>
      </p:sp>
    </p:spTree>
    <p:extLst>
      <p:ext uri="{BB962C8B-B14F-4D97-AF65-F5344CB8AC3E}">
        <p14:creationId xmlns:p14="http://schemas.microsoft.com/office/powerpoint/2010/main" val="312805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293" y="543271"/>
            <a:ext cx="9720072" cy="1499616"/>
          </a:xfrm>
        </p:spPr>
        <p:txBody>
          <a:bodyPr/>
          <a:lstStyle/>
          <a:p>
            <a:r>
              <a:rPr lang="pt-BR" dirty="0"/>
              <a:t>CONCEITOS DE MORIN PARA A Terra-Pátria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8081" y="5237527"/>
            <a:ext cx="9720073" cy="40233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tângulo de cantos arredondados 4"/>
          <p:cNvSpPr/>
          <p:nvPr/>
        </p:nvSpPr>
        <p:spPr>
          <a:xfrm>
            <a:off x="678081" y="1895912"/>
            <a:ext cx="10615626" cy="3719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pt-BR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Dasein cósmico (parecido ao Dasein </a:t>
            </a:r>
            <a:r>
              <a:rPr lang="pt-BR" sz="2000" dirty="0" err="1">
                <a:solidFill>
                  <a:schemeClr val="tx1"/>
                </a:solidFill>
              </a:rPr>
              <a:t>heideggeriano</a:t>
            </a:r>
            <a:r>
              <a:rPr lang="pt-BR" sz="2000" dirty="0">
                <a:solidFill>
                  <a:schemeClr val="tx1"/>
                </a:solidFill>
              </a:rPr>
              <a:t> mas expandido ao cósmico e semelhante ao Cristo Cósmico de </a:t>
            </a:r>
            <a:r>
              <a:rPr lang="pt-BR" sz="2000" dirty="0" err="1">
                <a:solidFill>
                  <a:schemeClr val="tx1"/>
                </a:solidFill>
              </a:rPr>
              <a:t>Teilhard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Chardin</a:t>
            </a:r>
            <a:r>
              <a:rPr lang="pt-BR" sz="2000" dirty="0">
                <a:solidFill>
                  <a:schemeClr val="tx1"/>
                </a:solidFill>
              </a:rPr>
              <a:t>):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RobotoMono-Regular"/>
              </a:rPr>
              <a:t>“</a:t>
            </a:r>
            <a:r>
              <a:rPr lang="pt-BR" sz="2000" dirty="0">
                <a:solidFill>
                  <a:schemeClr val="tx1"/>
                </a:solidFill>
              </a:rPr>
              <a:t>A ameaça atómica foi e continua sendo um fator de consciência planetária. O grande temor virulento de 1945-1962, anestesiado sob o equilíbrio do terror, </a:t>
            </a:r>
            <a:r>
              <a:rPr lang="pt-BR" sz="2000" dirty="0" err="1">
                <a:solidFill>
                  <a:schemeClr val="tx1"/>
                </a:solidFill>
              </a:rPr>
              <a:t>redesperta</a:t>
            </a:r>
            <a:r>
              <a:rPr lang="pt-BR" sz="2000" dirty="0">
                <a:solidFill>
                  <a:schemeClr val="tx1"/>
                </a:solidFill>
              </a:rPr>
              <a:t>.” (</a:t>
            </a:r>
            <a:r>
              <a:rPr lang="pt-BR" sz="2000" dirty="0" err="1">
                <a:solidFill>
                  <a:schemeClr val="tx1"/>
                </a:solidFill>
              </a:rPr>
              <a:t>Morin</a:t>
            </a:r>
            <a:r>
              <a:rPr lang="pt-BR" sz="2000" dirty="0">
                <a:solidFill>
                  <a:schemeClr val="tx1"/>
                </a:solidFill>
              </a:rPr>
              <a:t>, 2003, p. 36)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“Estranha </a:t>
            </a:r>
            <a:r>
              <a:rPr lang="pt-BR" sz="2000" dirty="0" err="1">
                <a:solidFill>
                  <a:srgbClr val="FF0000"/>
                </a:solidFill>
              </a:rPr>
              <a:t>mundialízação</a:t>
            </a:r>
            <a:r>
              <a:rPr lang="pt-BR" sz="2000" dirty="0">
                <a:solidFill>
                  <a:schemeClr val="tx1"/>
                </a:solidFill>
              </a:rPr>
              <a:t>: consumimos como espectadores as tragédias, hecatombes, horrores deste mundo, mas também participamos da vida dos outros e nos comovemos com suas infelicidades.”(50)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“Donde a necessidade primordial de </a:t>
            </a:r>
            <a:r>
              <a:rPr lang="pt-BR" sz="2000" dirty="0" err="1">
                <a:solidFill>
                  <a:schemeClr val="tx1"/>
                </a:solidFill>
              </a:rPr>
              <a:t>desocultar</a:t>
            </a:r>
            <a:r>
              <a:rPr lang="pt-BR" sz="2000" dirty="0">
                <a:solidFill>
                  <a:schemeClr val="tx1"/>
                </a:solidFill>
              </a:rPr>
              <a:t>, revelar, na e através da sua diversidade, a unidade da espécie, a identidade humana, os universais antropológicos.” (p. 60) </a:t>
            </a:r>
            <a:r>
              <a:rPr lang="pt-BR" sz="2000" dirty="0" err="1">
                <a:solidFill>
                  <a:schemeClr val="tx1"/>
                </a:solidFill>
              </a:rPr>
              <a:t>antropolítica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pt-BR" sz="2000" dirty="0" err="1">
                <a:solidFill>
                  <a:schemeClr val="tx1"/>
                </a:solidFill>
              </a:rPr>
              <a:t>Unitas</a:t>
            </a:r>
            <a:r>
              <a:rPr lang="pt-BR" sz="2000" dirty="0">
                <a:solidFill>
                  <a:schemeClr val="tx1"/>
                </a:solidFill>
              </a:rPr>
              <a:t> Multiplex é “um sistema é um objeto complexo, formado de distintos componentes unidos entre si por um certo número de relações” comentário de Jean </a:t>
            </a:r>
            <a:r>
              <a:rPr lang="pt-BR" sz="2000" dirty="0" err="1">
                <a:solidFill>
                  <a:schemeClr val="tx1"/>
                </a:solidFill>
              </a:rPr>
              <a:t>Ladriére</a:t>
            </a:r>
            <a:r>
              <a:rPr lang="pt-BR" sz="2000" dirty="0">
                <a:solidFill>
                  <a:schemeClr val="tx1"/>
                </a:solidFill>
              </a:rPr>
              <a:t> ao conceito de E. </a:t>
            </a:r>
            <a:r>
              <a:rPr lang="pt-BR" sz="2000" dirty="0" err="1">
                <a:solidFill>
                  <a:schemeClr val="tx1"/>
                </a:solidFill>
              </a:rPr>
              <a:t>Morin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Esta complexidade pode ser vista como uma rede (lembrem da aula inicial), alguns insights.</a:t>
            </a:r>
          </a:p>
          <a:p>
            <a:pPr>
              <a:defRPr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09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1981200" y="795130"/>
            <a:ext cx="8229600" cy="5294520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en-US" sz="4800" dirty="0"/>
              <a:t>Afinal, </a:t>
            </a:r>
            <a:r>
              <a:rPr lang="pt-BR" altLang="en-US" sz="4800" b="1" dirty="0"/>
              <a:t>o que pode ser feito </a:t>
            </a:r>
            <a:r>
              <a:rPr lang="pt-BR" altLang="en-US" sz="4800" dirty="0"/>
              <a:t>na mundialização, nas redes e mídias sociais?</a:t>
            </a:r>
          </a:p>
        </p:txBody>
      </p:sp>
      <p:pic>
        <p:nvPicPr>
          <p:cNvPr id="5" name="Picture 7" descr="http://www.winecountrywebdesign.com/wp-content/uploads/2011/04/confused_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2" y="2852049"/>
            <a:ext cx="25812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Opiniões compartilhadas</a:t>
            </a:r>
            <a:endParaRPr lang="en-US" altLang="en-US"/>
          </a:p>
        </p:txBody>
      </p:sp>
      <p:sp>
        <p:nvSpPr>
          <p:cNvPr id="31747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2514600" y="1946276"/>
            <a:ext cx="7772400" cy="4530725"/>
          </a:xfrm>
        </p:spPr>
        <p:txBody>
          <a:bodyPr/>
          <a:lstStyle/>
          <a:p>
            <a:r>
              <a:rPr lang="pt-PT" altLang="en-US"/>
              <a:t>SHIRKY reforça a ideia de que o simples ato de criar algo com outras pessoas e compartilhar seu conhecimento foi ampliado para um meio global e barato. No entanto: </a:t>
            </a:r>
            <a:endParaRPr lang="en-US" altLang="en-US"/>
          </a:p>
        </p:txBody>
      </p:sp>
      <p:sp>
        <p:nvSpPr>
          <p:cNvPr id="2" name="CaixaDeTexto 1"/>
          <p:cNvSpPr txBox="1"/>
          <p:nvPr/>
        </p:nvSpPr>
        <p:spPr>
          <a:xfrm>
            <a:off x="2514600" y="3222772"/>
            <a:ext cx="6705600" cy="1200329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altLang="en-US" dirty="0"/>
              <a:t>“um conjunto de opiniões </a:t>
            </a:r>
            <a:r>
              <a:rPr lang="pt-PT" altLang="en-US" dirty="0">
                <a:solidFill>
                  <a:schemeClr val="accent2"/>
                </a:solidFill>
              </a:rPr>
              <a:t>compartilhadas</a:t>
            </a:r>
            <a:r>
              <a:rPr lang="pt-PT" altLang="en-US" dirty="0"/>
              <a:t> numa comunidade a respeito de </a:t>
            </a:r>
            <a:r>
              <a:rPr lang="pt-PT" altLang="en-US" dirty="0">
                <a:solidFill>
                  <a:srgbClr val="0070C0"/>
                </a:solidFill>
              </a:rPr>
              <a:t>como se deve ser</a:t>
            </a:r>
            <a:r>
              <a:rPr lang="pt-PT" altLang="en-US" dirty="0"/>
              <a:t> em relação ao seu trabalho e como se portar nas </a:t>
            </a:r>
            <a:r>
              <a:rPr lang="pt-PT" altLang="en-US" dirty="0">
                <a:solidFill>
                  <a:schemeClr val="accent2"/>
                </a:solidFill>
              </a:rPr>
              <a:t>relações</a:t>
            </a:r>
            <a:r>
              <a:rPr lang="pt-PT" altLang="en-US" dirty="0"/>
              <a:t> </a:t>
            </a:r>
            <a:r>
              <a:rPr lang="pt-PT" altLang="en-US" dirty="0">
                <a:solidFill>
                  <a:schemeClr val="accent2"/>
                </a:solidFill>
              </a:rPr>
              <a:t>mútuas</a:t>
            </a:r>
            <a:r>
              <a:rPr lang="pt-PT" altLang="en-US" dirty="0"/>
              <a:t> [simétricas] entre seus membros” (SHIRKY, 2011, p.129)</a:t>
            </a:r>
            <a:endParaRPr lang="en-US" dirty="0"/>
          </a:p>
        </p:txBody>
      </p:sp>
      <p:sp>
        <p:nvSpPr>
          <p:cNvPr id="31749" name="CaixaDeTexto 2"/>
          <p:cNvSpPr txBox="1">
            <a:spLocks noChangeArrowheads="1"/>
          </p:cNvSpPr>
          <p:nvPr/>
        </p:nvSpPr>
        <p:spPr bwMode="auto">
          <a:xfrm>
            <a:off x="2514600" y="4956322"/>
            <a:ext cx="693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O que se iniciou foi uma mudança da relação um-para-muitos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Para uma relação muitos-para-muitos que poderá se tornar uma relação todos-para-todos pelo efeito “rede”.  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4942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7848600" cy="990600"/>
          </a:xfrm>
        </p:spPr>
        <p:txBody>
          <a:bodyPr/>
          <a:lstStyle/>
          <a:p>
            <a:r>
              <a:rPr lang="pt-BR" altLang="en-US"/>
              <a:t>Evoluindo para a Web 4.0 </a:t>
            </a:r>
            <a:endParaRPr lang="en-US" altLang="en-US"/>
          </a:p>
        </p:txBody>
      </p:sp>
      <p:pic>
        <p:nvPicPr>
          <p:cNvPr id="18435" name="Picture 2" descr="Web3.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828801"/>
            <a:ext cx="5638800" cy="3421063"/>
          </a:xfrm>
          <a:noFill/>
        </p:spPr>
      </p:pic>
      <p:sp>
        <p:nvSpPr>
          <p:cNvPr id="18436" name="CaixaDeTexto 3"/>
          <p:cNvSpPr txBox="1">
            <a:spLocks noChangeArrowheads="1"/>
          </p:cNvSpPr>
          <p:nvPr/>
        </p:nvSpPr>
        <p:spPr bwMode="auto">
          <a:xfrm>
            <a:off x="3048000" y="5638801"/>
            <a:ext cx="701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Fonte: </a:t>
            </a:r>
            <a:r>
              <a:rPr lang="pt-PT" altLang="en-US" sz="1800">
                <a:hlinkClick r:id="rId3"/>
              </a:rPr>
              <a:t>Realidades e fantasias da Web 3.0 « Blog Marcos L. Mucheroni Filosofia, Noosfera e cibercultura (marcosmucheroni.pro.br)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0421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Cartas aos hobbistas</a:t>
            </a:r>
            <a:endParaRPr lang="en-US" altLang="en-US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1" y="1755776"/>
            <a:ext cx="3502025" cy="4530725"/>
          </a:xfrm>
          <a:noFill/>
        </p:spPr>
      </p:pic>
      <p:pic>
        <p:nvPicPr>
          <p:cNvPr id="34820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712914"/>
            <a:ext cx="5943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>
            <a:cxnSpLocks/>
          </p:cNvCxnSpPr>
          <p:nvPr/>
        </p:nvCxnSpPr>
        <p:spPr>
          <a:xfrm flipH="1" flipV="1">
            <a:off x="7315200" y="1676400"/>
            <a:ext cx="381000" cy="1189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524000" y="2865438"/>
            <a:ext cx="5930900" cy="33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CaixaDeTexto 10"/>
          <p:cNvSpPr txBox="1">
            <a:spLocks noChangeArrowheads="1"/>
          </p:cNvSpPr>
          <p:nvPr/>
        </p:nvSpPr>
        <p:spPr bwMode="auto">
          <a:xfrm>
            <a:off x="2017713" y="3475039"/>
            <a:ext cx="5378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/>
              <a:t>O que significa isto? Como a maioria dos hobistas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/>
              <a:t>devem estar cientes, a maioria roubam seu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/>
              <a:t>Software, já o hardware deve ser pago,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/>
              <a:t>mas software é algo para compartilhar.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/>
              <a:t>Quem se importa se as pessoas que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/>
              <a:t>trabalharam nele são pagas?</a:t>
            </a:r>
            <a:endParaRPr lang="en-US" altLang="en-US" sz="1800"/>
          </a:p>
        </p:txBody>
      </p:sp>
      <p:cxnSp>
        <p:nvCxnSpPr>
          <p:cNvPr id="13" name="Conector reto 12"/>
          <p:cNvCxnSpPr>
            <a:cxnSpLocks/>
          </p:cNvCxnSpPr>
          <p:nvPr/>
        </p:nvCxnSpPr>
        <p:spPr>
          <a:xfrm>
            <a:off x="7138988" y="3560764"/>
            <a:ext cx="366712" cy="24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cxnSpLocks/>
          </p:cNvCxnSpPr>
          <p:nvPr/>
        </p:nvCxnSpPr>
        <p:spPr>
          <a:xfrm flipV="1">
            <a:off x="5486400" y="4084638"/>
            <a:ext cx="1968500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CaixaDeTexto 18"/>
          <p:cNvSpPr txBox="1">
            <a:spLocks noChangeArrowheads="1"/>
          </p:cNvSpPr>
          <p:nvPr/>
        </p:nvSpPr>
        <p:spPr bwMode="auto">
          <a:xfrm>
            <a:off x="1828800" y="5638801"/>
            <a:ext cx="4965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>
                <a:solidFill>
                  <a:srgbClr val="202122"/>
                </a:solidFill>
                <a:hlinkClick r:id="rId4"/>
              </a:rPr>
              <a:t>Gates, Bill</a:t>
            </a:r>
            <a:r>
              <a:rPr lang="en-US" altLang="en-US" sz="1200" i="1">
                <a:solidFill>
                  <a:srgbClr val="202122"/>
                </a:solidFill>
              </a:rPr>
              <a:t> (Janeiro de 1976). </a:t>
            </a:r>
            <a:r>
              <a:rPr lang="en-US" altLang="en-US" sz="1200" i="1">
                <a:solidFill>
                  <a:srgbClr val="3366BB"/>
                </a:solidFill>
                <a:hlinkClick r:id="rId5"/>
              </a:rPr>
              <a:t>«An Open Letter To Hobbyists»</a:t>
            </a:r>
            <a:r>
              <a:rPr lang="en-US" altLang="en-US" sz="1200" i="1">
                <a:solidFill>
                  <a:srgbClr val="202122"/>
                </a:solidFill>
              </a:rPr>
              <a:t>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>
                <a:solidFill>
                  <a:srgbClr val="202122"/>
                </a:solidFill>
              </a:rPr>
              <a:t>Mountain View, CA: Homebrew Computer Club. Homebrew Computer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>
                <a:solidFill>
                  <a:srgbClr val="202122"/>
                </a:solidFill>
              </a:rPr>
              <a:t>Club Newsletter. </a:t>
            </a:r>
            <a:r>
              <a:rPr lang="en-US" altLang="en-US" sz="1200" b="1" i="1">
                <a:solidFill>
                  <a:srgbClr val="202122"/>
                </a:solidFill>
              </a:rPr>
              <a:t>2</a:t>
            </a:r>
            <a:r>
              <a:rPr lang="en-US" altLang="en-US" sz="1200" i="1">
                <a:solidFill>
                  <a:srgbClr val="202122"/>
                </a:solidFill>
              </a:rPr>
              <a:t> (1): 2</a:t>
            </a:r>
            <a:endParaRPr lang="en-US" altLang="en-US" sz="1200">
              <a:solidFill>
                <a:srgbClr val="20212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5251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 noChangeArrowheads="1"/>
          </p:cNvSpPr>
          <p:nvPr>
            <p:ph type="title"/>
          </p:nvPr>
        </p:nvSpPr>
        <p:spPr>
          <a:xfrm>
            <a:off x="1037380" y="441898"/>
            <a:ext cx="9720072" cy="1499616"/>
          </a:xfrm>
        </p:spPr>
        <p:txBody>
          <a:bodyPr/>
          <a:lstStyle/>
          <a:p>
            <a:r>
              <a:rPr lang="pt-BR" altLang="en-US" dirty="0"/>
              <a:t>Como começa esta relação</a:t>
            </a:r>
            <a:endParaRPr lang="en-US" altLang="en-US" dirty="0"/>
          </a:p>
        </p:txBody>
      </p:sp>
      <p:sp>
        <p:nvSpPr>
          <p:cNvPr id="32771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2463800" y="1371601"/>
            <a:ext cx="7772400" cy="4530725"/>
          </a:xfrm>
        </p:spPr>
        <p:txBody>
          <a:bodyPr/>
          <a:lstStyle/>
          <a:p>
            <a:pPr marL="0" indent="0">
              <a:buNone/>
            </a:pPr>
            <a:r>
              <a:rPr lang="pt-BR" altLang="en-US"/>
              <a:t>No início era tudo simples, explica Jeff Howe no livro “O poder das multidões”, cap. 2:</a:t>
            </a:r>
          </a:p>
          <a:p>
            <a:pPr marL="0" indent="0">
              <a:buNone/>
            </a:pPr>
            <a:endParaRPr lang="pt-BR" altLang="en-US"/>
          </a:p>
          <a:p>
            <a:pPr marL="0" indent="0">
              <a:buNone/>
            </a:pPr>
            <a:endParaRPr lang="pt-BR" altLang="en-US"/>
          </a:p>
          <a:p>
            <a:pPr marL="0" indent="0">
              <a:buNone/>
            </a:pPr>
            <a:endParaRPr lang="pt-BR" altLang="en-US"/>
          </a:p>
          <a:p>
            <a:pPr marL="0" indent="0">
              <a:buNone/>
            </a:pPr>
            <a:r>
              <a:rPr lang="pt-BR" altLang="en-US"/>
              <a:t>Podemos pensar no desenvolvimento do Linux como iniciativa para “derrubar” o Windows.</a:t>
            </a:r>
          </a:p>
          <a:p>
            <a:pPr marL="0" indent="0">
              <a:buNone/>
            </a:pPr>
            <a:r>
              <a:rPr lang="pt-BR" altLang="en-US"/>
              <a:t>A guerra dos browsers na Web (1995), também a disputa para deixar formatos abertos de imagens, sons e vídeos.  </a:t>
            </a:r>
          </a:p>
          <a:p>
            <a:pPr marL="0" indent="0">
              <a:buNone/>
            </a:pPr>
            <a:r>
              <a:rPr lang="pt-BR" altLang="en-US"/>
              <a:t>O Acesso aberto a artigos científicos e livros.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4" name="Retângulo de cantos arredondados 4"/>
          <p:cNvSpPr/>
          <p:nvPr/>
        </p:nvSpPr>
        <p:spPr>
          <a:xfrm>
            <a:off x="2463800" y="2511426"/>
            <a:ext cx="7086600" cy="1152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PT" altLang="en-US" sz="1600" dirty="0">
                <a:solidFill>
                  <a:schemeClr val="tx1"/>
                </a:solidFill>
              </a:rPr>
              <a:t>“No início, todo o código fonte era </a:t>
            </a:r>
            <a:r>
              <a:rPr lang="pt-PT" altLang="en-US" sz="1600" dirty="0">
                <a:solidFill>
                  <a:srgbClr val="FF0000"/>
                </a:solidFill>
              </a:rPr>
              <a:t>aberto</a:t>
            </a:r>
            <a:r>
              <a:rPr lang="pt-PT" altLang="en-US" sz="1600" dirty="0">
                <a:solidFill>
                  <a:schemeClr val="bg2"/>
                </a:solidFill>
              </a:rPr>
              <a:t> </a:t>
            </a:r>
            <a:r>
              <a:rPr lang="pt-PT" altLang="en-US" sz="1600" dirty="0">
                <a:solidFill>
                  <a:schemeClr val="accent4">
                    <a:lumMod val="75000"/>
                  </a:schemeClr>
                </a:solidFill>
              </a:rPr>
              <a:t>. Isso se devia mais ás circunstâncias do que ao projeto, mas as consequências i</a:t>
            </a:r>
            <a:r>
              <a:rPr lang="pt-PT" altLang="en-US" sz="1600" dirty="0">
                <a:solidFill>
                  <a:schemeClr val="accent2"/>
                </a:solidFill>
              </a:rPr>
              <a:t>riam muito além da esfera da programação dos computadores” </a:t>
            </a:r>
            <a:r>
              <a:rPr lang="pt-BR" sz="2000" dirty="0">
                <a:solidFill>
                  <a:schemeClr val="tx1"/>
                </a:solidFill>
              </a:rPr>
              <a:t>(Howe, 2009, p. 41).</a:t>
            </a:r>
          </a:p>
        </p:txBody>
      </p:sp>
    </p:spTree>
    <p:extLst>
      <p:ext uri="{BB962C8B-B14F-4D97-AF65-F5344CB8AC3E}">
        <p14:creationId xmlns:p14="http://schemas.microsoft.com/office/powerpoint/2010/main" val="391081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4AEA5-3C66-499C-909F-E1CDB8D2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Incluir a multidão (</a:t>
            </a:r>
            <a:r>
              <a:rPr lang="pt-BR" dirty="0" err="1"/>
              <a:t>Crowd</a:t>
            </a:r>
            <a:r>
              <a:rPr lang="pt-BR" dirty="0"/>
              <a:t>) é possível </a:t>
            </a:r>
            <a:r>
              <a:rPr lang="en-US" altLang="en-US" dirty="0"/>
              <a:t>? 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2ECCF8E-EC69-456F-8650-FAAD8C996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389" y="1941444"/>
            <a:ext cx="614582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5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É econômico cooperar</a:t>
            </a:r>
            <a:r>
              <a:rPr lang="en-US" altLang="en-US" dirty="0"/>
              <a:t> ? </a:t>
            </a:r>
          </a:p>
        </p:txBody>
      </p:sp>
      <p:sp>
        <p:nvSpPr>
          <p:cNvPr id="33795" name="Espaço Reservado para Conteúdo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en-US"/>
              <a:t>Tragedy of Commons, paper de 1968, mais de 45 mil citações. </a:t>
            </a:r>
          </a:p>
          <a:p>
            <a:pPr marL="0" indent="0">
              <a:buNone/>
            </a:pPr>
            <a:r>
              <a:rPr lang="pt-BR" altLang="en-US">
                <a:solidFill>
                  <a:srgbClr val="0070C0"/>
                </a:solidFill>
              </a:rPr>
              <a:t>Conceito</a:t>
            </a:r>
            <a:r>
              <a:rPr lang="pt-BR" altLang="en-US"/>
              <a:t>: </a:t>
            </a:r>
            <a:r>
              <a:rPr lang="pt-PT" altLang="en-US"/>
              <a:t>Um recurso compartilhado no qual qualquer usuário colhe o benefício total de seu uso pessoal, enquanto as perdas são distribuídas entre todos os usuários.</a:t>
            </a:r>
          </a:p>
          <a:p>
            <a:pPr marL="0" indent="0">
              <a:buNone/>
            </a:pPr>
            <a:r>
              <a:rPr lang="pt-PT" altLang="en-US">
                <a:solidFill>
                  <a:srgbClr val="0070C0"/>
                </a:solidFill>
              </a:rPr>
              <a:t>Resultado</a:t>
            </a:r>
            <a:r>
              <a:rPr lang="pt-PT" altLang="en-US"/>
              <a:t>? Tragédia por toda parte.</a:t>
            </a:r>
          </a:p>
          <a:p>
            <a:pPr marL="0" indent="0">
              <a:buNone/>
            </a:pPr>
            <a:r>
              <a:rPr lang="pt-PT" altLang="en-US"/>
              <a:t>Elinor Ostrom: 1ª. Mulher Nobel</a:t>
            </a:r>
          </a:p>
          <a:p>
            <a:pPr marL="0" indent="0">
              <a:buNone/>
            </a:pPr>
            <a:r>
              <a:rPr lang="pt-PT" altLang="en-US"/>
              <a:t>de Economia - 2009:</a:t>
            </a:r>
          </a:p>
          <a:p>
            <a:pPr marL="0" indent="0">
              <a:buNone/>
            </a:pPr>
            <a:r>
              <a:rPr lang="pt-PT" altLang="en-US"/>
              <a:t>Governing of Commons (1990)</a:t>
            </a:r>
          </a:p>
          <a:p>
            <a:pPr marL="0" indent="0">
              <a:buNone/>
            </a:pPr>
            <a:endParaRPr lang="en-US" altLang="en-US"/>
          </a:p>
        </p:txBody>
      </p:sp>
      <p:pic>
        <p:nvPicPr>
          <p:cNvPr id="33796" name="Picture 2" descr="Dois americanos dividem Nobel de Economia 2009; uma mulher ganha pela  primeira vez - Jornal O Glo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17" y="429768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95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Avaliação do 2º. questionário</a:t>
            </a:r>
            <a:endParaRPr lang="en-US" altLang="en-US" dirty="0"/>
          </a:p>
        </p:txBody>
      </p:sp>
      <p:sp>
        <p:nvSpPr>
          <p:cNvPr id="35843" name="Espaço Reservado para Conteúdo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4716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991ABA2-7CC3-4604-9E62-F7EADEA31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110" y="147894"/>
            <a:ext cx="9720072" cy="1499616"/>
          </a:xfrm>
        </p:spPr>
        <p:txBody>
          <a:bodyPr/>
          <a:lstStyle/>
          <a:p>
            <a:r>
              <a:rPr lang="pt-BR" altLang="pt-BR" dirty="0"/>
              <a:t>Referências</a:t>
            </a:r>
          </a:p>
        </p:txBody>
      </p:sp>
      <p:sp>
        <p:nvSpPr>
          <p:cNvPr id="75780" name="Espaço Reservado para Rodapé 4">
            <a:extLst>
              <a:ext uri="{FF2B5EF4-FFF2-40B4-BE49-F238E27FC236}">
                <a16:creationId xmlns:a16="http://schemas.microsoft.com/office/drawing/2014/main" id="{A23430F3-3FC3-4E9C-92DC-2BE8AE1B20BE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Comic Sans MS" panose="030F0702030302020204" pitchFamily="66" charset="0"/>
              </a:rPr>
              <a:t>Marcos L Mucheroni</a:t>
            </a:r>
            <a:endParaRPr lang="en-US" altLang="pt-BR" sz="1400">
              <a:latin typeface="Times New Roman" panose="02020603050405020304" pitchFamily="18" charset="0"/>
            </a:endParaRPr>
          </a:p>
        </p:txBody>
      </p:sp>
      <p:sp>
        <p:nvSpPr>
          <p:cNvPr id="2" name="AutoShape 2" descr="A cultura da participação: Criatividade e generosidade no mundo conectado  eBook : Shirky, Clay: Amazon.com.br: Liv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10" y="1647510"/>
            <a:ext cx="2571706" cy="38645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967" y="1653603"/>
            <a:ext cx="2660062" cy="39973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154" y="1746065"/>
            <a:ext cx="3667475" cy="36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Qual a questão destes poderes</a:t>
            </a:r>
          </a:p>
        </p:txBody>
      </p:sp>
      <p:sp>
        <p:nvSpPr>
          <p:cNvPr id="19459" name="Espaço Reservado para Conteúdo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en-US"/>
              <a:t>As mídias sociais apresentam uma grande </a:t>
            </a:r>
            <a:r>
              <a:rPr lang="pt-BR" altLang="en-US" b="1"/>
              <a:t>oportunidade</a:t>
            </a:r>
            <a:r>
              <a:rPr lang="pt-BR" altLang="en-US"/>
              <a:t>, mas também uma grande </a:t>
            </a:r>
            <a:r>
              <a:rPr lang="pt-BR" altLang="en-US" sz="3600" b="1"/>
              <a:t>ameaça</a:t>
            </a:r>
            <a:r>
              <a:rPr lang="pt-BR" altLang="en-US"/>
              <a:t>.</a:t>
            </a:r>
          </a:p>
        </p:txBody>
      </p:sp>
      <p:grpSp>
        <p:nvGrpSpPr>
          <p:cNvPr id="19460" name="Grupo 3"/>
          <p:cNvGrpSpPr>
            <a:grpSpLocks/>
          </p:cNvGrpSpPr>
          <p:nvPr/>
        </p:nvGrpSpPr>
        <p:grpSpPr bwMode="auto">
          <a:xfrm>
            <a:off x="3071814" y="2982913"/>
            <a:ext cx="6048375" cy="3079750"/>
            <a:chOff x="1403647" y="2734912"/>
            <a:chExt cx="7276949" cy="3701059"/>
          </a:xfrm>
        </p:grpSpPr>
        <p:pic>
          <p:nvPicPr>
            <p:cNvPr id="19461" name="Picture 6" descr="http://www.xcomunicacao.com.br/wp-content/uploads/2011/06/crise-redes-sociais-gestao-xcomunicaca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4"/>
            <a:stretch>
              <a:fillRect/>
            </a:stretch>
          </p:blipFill>
          <p:spPr bwMode="auto">
            <a:xfrm>
              <a:off x="4355976" y="2734912"/>
              <a:ext cx="4324620" cy="367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4" descr="http://indiamicrofinance.com/files/2010/05/ris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77"/>
            <a:stretch>
              <a:fillRect/>
            </a:stretch>
          </p:blipFill>
          <p:spPr bwMode="auto">
            <a:xfrm>
              <a:off x="1403647" y="3140320"/>
              <a:ext cx="2952329" cy="329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48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Agora temos uma influência</a:t>
            </a:r>
          </a:p>
        </p:txBody>
      </p:sp>
      <p:sp>
        <p:nvSpPr>
          <p:cNvPr id="21507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2438400" y="1524001"/>
            <a:ext cx="7772400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en-US"/>
              <a:t>Através de </a:t>
            </a:r>
            <a:r>
              <a:rPr lang="pt-BR" altLang="en-US" b="1"/>
              <a:t>ferramentas simples </a:t>
            </a:r>
            <a:r>
              <a:rPr lang="pt-BR" altLang="en-US"/>
              <a:t>e</a:t>
            </a:r>
            <a:r>
              <a:rPr lang="pt-BR" altLang="en-US" b="1"/>
              <a:t> pouco custo</a:t>
            </a:r>
            <a:r>
              <a:rPr lang="pt-BR" altLang="en-US"/>
              <a:t>, o </a:t>
            </a:r>
            <a:r>
              <a:rPr lang="pt-BR" altLang="en-US" sz="3600" b="1">
                <a:solidFill>
                  <a:schemeClr val="accent2"/>
                </a:solidFill>
              </a:rPr>
              <a:t>influencer</a:t>
            </a:r>
            <a:r>
              <a:rPr lang="pt-BR" altLang="en-US" sz="3600" b="1"/>
              <a:t> </a:t>
            </a:r>
            <a:r>
              <a:rPr lang="pt-BR" altLang="en-US"/>
              <a:t>está falando sobre sua </a:t>
            </a:r>
            <a:r>
              <a:rPr lang="pt-BR" altLang="en-US" sz="3600" b="1"/>
              <a:t>perspectiva</a:t>
            </a:r>
            <a:r>
              <a:rPr lang="pt-BR" altLang="en-US" sz="3600"/>
              <a:t> </a:t>
            </a:r>
            <a:r>
              <a:rPr lang="pt-BR" altLang="en-US"/>
              <a:t>para uma </a:t>
            </a:r>
            <a:r>
              <a:rPr lang="pt-BR" altLang="en-US" b="1"/>
              <a:t>audiência global</a:t>
            </a:r>
            <a:r>
              <a:rPr lang="pt-BR" altLang="en-US"/>
              <a:t>. </a:t>
            </a:r>
          </a:p>
        </p:txBody>
      </p:sp>
      <p:pic>
        <p:nvPicPr>
          <p:cNvPr id="21508" name="Picture 8" descr="http://flowerblossoms.files.wordpress.com/2010/07/socialmedia_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4" y="3014664"/>
            <a:ext cx="39147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Personalizado Jogo De Tabuleiro Jogo De Miniaturas De Plástico Peões De Cor  Diferente - Buy Personalizado Jogo Peões,Miniaturas De Plástico Do Jogo,Jogo  De Tabuleiro Peões Product on Alibab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014664"/>
            <a:ext cx="2992438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Peões e Pi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4" y="429260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aixaDeTexto 1"/>
          <p:cNvSpPr txBox="1">
            <a:spLocks noChangeArrowheads="1"/>
          </p:cNvSpPr>
          <p:nvPr/>
        </p:nvSpPr>
        <p:spPr bwMode="auto">
          <a:xfrm>
            <a:off x="2460625" y="5876925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Como em nenhum outro momento da história, o cidadão comum, até então um ilustre desconhecido e apenas mais um número nas estatísticas, passou a ditar tecnologias e se fazer ouvir.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</p:spTree>
    <p:extLst>
      <p:ext uri="{BB962C8B-B14F-4D97-AF65-F5344CB8AC3E}">
        <p14:creationId xmlns:p14="http://schemas.microsoft.com/office/powerpoint/2010/main" val="265118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1981200" y="1752601"/>
            <a:ext cx="8229600" cy="3921125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en-US" sz="3600"/>
              <a:t>As mídias sociais estão </a:t>
            </a:r>
            <a:r>
              <a:rPr lang="pt-BR" altLang="en-US" sz="3600" b="1"/>
              <a:t>alterando</a:t>
            </a:r>
            <a:r>
              <a:rPr lang="pt-BR" altLang="en-US" sz="3600"/>
              <a:t>, de forma irreversível, os </a:t>
            </a:r>
            <a:r>
              <a:rPr lang="pt-BR" altLang="en-US" sz="4000" b="1"/>
              <a:t>comportamentos</a:t>
            </a:r>
            <a:r>
              <a:rPr lang="pt-BR" altLang="en-US" sz="4000"/>
              <a:t> </a:t>
            </a:r>
            <a:r>
              <a:rPr lang="pt-BR" altLang="en-US" sz="3600"/>
              <a:t>e isto pode tanto ter aspectos de </a:t>
            </a:r>
            <a:r>
              <a:rPr lang="pt-BR" altLang="en-US" sz="3600" b="1"/>
              <a:t>empoderamento </a:t>
            </a:r>
            <a:r>
              <a:rPr lang="pt-BR" altLang="en-US" sz="3600"/>
              <a:t>como </a:t>
            </a:r>
            <a:r>
              <a:rPr lang="pt-BR" altLang="en-US" sz="3600" b="1"/>
              <a:t>destruição</a:t>
            </a:r>
            <a:r>
              <a:rPr lang="pt-BR" altLang="en-US" sz="3600"/>
              <a:t>.</a:t>
            </a:r>
          </a:p>
          <a:p>
            <a:pPr marL="0" indent="0" algn="ctr">
              <a:buNone/>
            </a:pPr>
            <a:endParaRPr lang="pt-BR" altLang="en-US" sz="3600" b="1"/>
          </a:p>
          <a:p>
            <a:pPr marL="0" indent="0" algn="ctr">
              <a:buNone/>
            </a:pPr>
            <a:r>
              <a:rPr lang="pt-BR" altLang="en-US" sz="3600"/>
              <a:t> .</a:t>
            </a:r>
          </a:p>
        </p:txBody>
      </p:sp>
      <p:sp>
        <p:nvSpPr>
          <p:cNvPr id="23555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 influência pode ser boa</a:t>
            </a:r>
          </a:p>
        </p:txBody>
      </p:sp>
      <p:sp>
        <p:nvSpPr>
          <p:cNvPr id="23556" name="CaixaDeTexto 1"/>
          <p:cNvSpPr txBox="1">
            <a:spLocks noChangeArrowheads="1"/>
          </p:cNvSpPr>
          <p:nvPr/>
        </p:nvSpPr>
        <p:spPr bwMode="auto">
          <a:xfrm>
            <a:off x="2424754" y="4432183"/>
            <a:ext cx="70866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regeneração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proteção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humanização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Edgar Morin,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85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 que são as Mídias Sociais?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3600" y="1524001"/>
            <a:ext cx="8077200" cy="4606925"/>
          </a:xfrm>
        </p:spPr>
        <p:txBody>
          <a:bodyPr/>
          <a:lstStyle/>
          <a:p>
            <a:pPr algn="just">
              <a:defRPr/>
            </a:pPr>
            <a:r>
              <a:rPr lang="pt-BR" dirty="0"/>
              <a:t>A </a:t>
            </a:r>
            <a:r>
              <a:rPr lang="pt-BR" b="1" dirty="0"/>
              <a:t>produção de conteúdos</a:t>
            </a:r>
            <a:r>
              <a:rPr lang="pt-BR" dirty="0"/>
              <a:t> de forma </a:t>
            </a:r>
            <a:r>
              <a:rPr lang="pt-BR" b="1" dirty="0"/>
              <a:t>descentralizada</a:t>
            </a:r>
            <a:r>
              <a:rPr lang="pt-BR" dirty="0"/>
              <a:t> e </a:t>
            </a:r>
            <a:r>
              <a:rPr lang="pt-BR" b="1" dirty="0"/>
              <a:t>sem o controle editorial </a:t>
            </a:r>
            <a:r>
              <a:rPr lang="pt-BR" dirty="0"/>
              <a:t>de grande grupos. </a:t>
            </a:r>
          </a:p>
          <a:p>
            <a:pPr marL="0" indent="0" algn="r">
              <a:buNone/>
              <a:defRPr/>
            </a:pPr>
            <a:endParaRPr lang="pt-BR" dirty="0"/>
          </a:p>
        </p:txBody>
      </p:sp>
      <p:pic>
        <p:nvPicPr>
          <p:cNvPr id="25604" name="Picture 6" descr="http://www.mglcom.com.br/blog/wp-content/uploads/2011/social-media-midia-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5" y="2533079"/>
            <a:ext cx="37639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2866" y="5933060"/>
            <a:ext cx="822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O conceito de mídias sociais precede a Internet e as ferramentas, é a </a:t>
            </a:r>
          </a:p>
          <a:p>
            <a:pPr>
              <a:defRPr/>
            </a:pPr>
            <a:r>
              <a:rPr lang="pt-BR" dirty="0"/>
              <a:t>produção em “massa”, a indústria cultural, na relação muitos-a-muitos.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6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 no contexto Empresarial?</a:t>
            </a:r>
          </a:p>
        </p:txBody>
      </p:sp>
      <p:sp>
        <p:nvSpPr>
          <p:cNvPr id="27651" name="Espaço Reservado para Conteúdo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en-US"/>
              <a:t>São </a:t>
            </a:r>
            <a:r>
              <a:rPr lang="pt-BR" altLang="en-US" sz="3600" b="1"/>
              <a:t>grupos de influenciadores </a:t>
            </a:r>
            <a:r>
              <a:rPr lang="pt-BR" altLang="en-US"/>
              <a:t>reunidos, com todas as suas </a:t>
            </a:r>
            <a:r>
              <a:rPr lang="pt-BR" altLang="en-US" b="1"/>
              <a:t>expectativas</a:t>
            </a:r>
            <a:r>
              <a:rPr lang="pt-BR" altLang="en-US"/>
              <a:t> e </a:t>
            </a:r>
            <a:r>
              <a:rPr lang="pt-BR" altLang="en-US" b="1"/>
              <a:t>frustrações</a:t>
            </a:r>
            <a:r>
              <a:rPr lang="pt-BR" altLang="en-US"/>
              <a:t>. </a:t>
            </a:r>
          </a:p>
        </p:txBody>
      </p:sp>
      <p:pic>
        <p:nvPicPr>
          <p:cNvPr id="27652" name="Picture 8" descr="http://econversemedia.com/ecwp/wp-content/themes/ecwp/images/socmed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200400"/>
            <a:ext cx="513715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5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D7EC16-9ED7-4D17-939C-0E23F4E41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829402" cy="4023360"/>
          </a:xfrm>
        </p:spPr>
        <p:txBody>
          <a:bodyPr/>
          <a:lstStyle/>
          <a:p>
            <a:r>
              <a:rPr lang="pt-BR" dirty="0"/>
              <a:t>Mídias que favorecem o contato, integram pessoas e fortalecem diálogos, formam “redes”, mas podemos ter mídias como se o meio fosse o fim, “o meio é a mensagem”.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1F2E830-FF84-454C-8962-F3679D2D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</p:spPr>
        <p:txBody>
          <a:bodyPr/>
          <a:lstStyle/>
          <a:p>
            <a:pPr>
              <a:defRPr/>
            </a:pPr>
            <a:r>
              <a:rPr lang="pt-BR" dirty="0"/>
              <a:t>Mídias de </a:t>
            </a:r>
            <a:r>
              <a:rPr lang="pt-BR" dirty="0" err="1"/>
              <a:t>RedeS</a:t>
            </a:r>
            <a:r>
              <a:rPr lang="pt-BR" dirty="0"/>
              <a:t> Sociais</a:t>
            </a:r>
          </a:p>
        </p:txBody>
      </p:sp>
    </p:spTree>
    <p:extLst>
      <p:ext uri="{BB962C8B-B14F-4D97-AF65-F5344CB8AC3E}">
        <p14:creationId xmlns:p14="http://schemas.microsoft.com/office/powerpoint/2010/main" val="365245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6390E88A-E7AD-41DB-B973-013BA6191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 fenômeno da Web 2.0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9FEFFC25-FA3D-4096-8C94-F590223A21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00300" y="1524001"/>
            <a:ext cx="7772400" cy="4530725"/>
          </a:xfrm>
        </p:spPr>
        <p:txBody>
          <a:bodyPr/>
          <a:lstStyle/>
          <a:p>
            <a:pPr algn="just"/>
            <a:r>
              <a:rPr lang="pt-BR" altLang="en-US"/>
              <a:t>A </a:t>
            </a:r>
            <a:r>
              <a:rPr lang="pt-BR" altLang="en-US" b="1"/>
              <a:t>interação</a:t>
            </a:r>
            <a:r>
              <a:rPr lang="pt-BR" altLang="en-US"/>
              <a:t> é completa. Muita informação está sendo </a:t>
            </a:r>
            <a:r>
              <a:rPr lang="pt-BR" altLang="en-US" b="1"/>
              <a:t>gerada pelo consumidor</a:t>
            </a:r>
            <a:r>
              <a:rPr lang="pt-BR" altLang="en-US"/>
              <a:t>. </a:t>
            </a:r>
          </a:p>
        </p:txBody>
      </p:sp>
      <p:pic>
        <p:nvPicPr>
          <p:cNvPr id="7170" name="Picture 2" descr="http://tecnologia.culturamix.com/blog/wp-content/uploads/2011/09/web1.jpg">
            <a:extLst>
              <a:ext uri="{FF2B5EF4-FFF2-40B4-BE49-F238E27FC236}">
                <a16:creationId xmlns:a16="http://schemas.microsoft.com/office/drawing/2014/main" id="{1069690F-6A9C-40CA-8219-A620EE96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5898" y="2514600"/>
            <a:ext cx="4680204" cy="3372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1" name="CaixaDeTexto 1">
            <a:extLst>
              <a:ext uri="{FF2B5EF4-FFF2-40B4-BE49-F238E27FC236}">
                <a16:creationId xmlns:a16="http://schemas.microsoft.com/office/drawing/2014/main" id="{2A6C2349-68B5-4553-B020-4587F525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54726"/>
            <a:ext cx="6781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O meio físico deixou de ser uma barreira. A comunicação um-para-todos não é mais válida</a:t>
            </a:r>
            <a:endParaRPr lang="en-US" altLang="en-US" sz="1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328</TotalTime>
  <Words>1172</Words>
  <Application>Microsoft Office PowerPoint</Application>
  <PresentationFormat>Widescreen</PresentationFormat>
  <Paragraphs>102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Comic Sans MS</vt:lpstr>
      <vt:lpstr>Georgia</vt:lpstr>
      <vt:lpstr>RobotoMono-Regular</vt:lpstr>
      <vt:lpstr>Segoe UI Historic</vt:lpstr>
      <vt:lpstr>Source Sans Pro</vt:lpstr>
      <vt:lpstr>Times New Roman</vt:lpstr>
      <vt:lpstr>Tw Cen MT</vt:lpstr>
      <vt:lpstr>Tw Cen MT Condensed</vt:lpstr>
      <vt:lpstr>Wingdings</vt:lpstr>
      <vt:lpstr>Wingdings 3</vt:lpstr>
      <vt:lpstr>Integral</vt:lpstr>
      <vt:lpstr>Apresentação do PowerPoint</vt:lpstr>
      <vt:lpstr>Evoluindo para a Web 4.0 </vt:lpstr>
      <vt:lpstr>Qual a questão destes poderes</vt:lpstr>
      <vt:lpstr>Agora temos uma influência</vt:lpstr>
      <vt:lpstr>A influência pode ser boa</vt:lpstr>
      <vt:lpstr>O que são as Mídias Sociais?</vt:lpstr>
      <vt:lpstr>E no contexto Empresarial?</vt:lpstr>
      <vt:lpstr>Mídias de RedeS Sociais</vt:lpstr>
      <vt:lpstr>O fenômeno da Web 2.0</vt:lpstr>
      <vt:lpstr>O núcleo da Web of Open Data</vt:lpstr>
      <vt:lpstr>WORDPRESS LOGIN</vt:lpstr>
      <vt:lpstr>Um cms WEB 2.0 – Wordpress</vt:lpstr>
      <vt:lpstr>Criando um “design”</vt:lpstr>
      <vt:lpstr>Fazendo os posts (ARTIGOS)</vt:lpstr>
      <vt:lpstr>Nossa “cultura” e “pensamento”</vt:lpstr>
      <vt:lpstr>Será possível uma “Terra-Pátria”  ?</vt:lpstr>
      <vt:lpstr>CONCEITOS DE MORIN PARA A Terra-Pátria </vt:lpstr>
      <vt:lpstr>Apresentação do PowerPoint</vt:lpstr>
      <vt:lpstr>Opiniões compartilhadas</vt:lpstr>
      <vt:lpstr>Cartas aos hobbistas</vt:lpstr>
      <vt:lpstr>Como começa esta relação</vt:lpstr>
      <vt:lpstr>Incluir a multidão (Crowd) é possível ? </vt:lpstr>
      <vt:lpstr>É econômico cooperar ? </vt:lpstr>
      <vt:lpstr>Avaliação do 2º. questionário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W10</dc:creator>
  <cp:lastModifiedBy>W10</cp:lastModifiedBy>
  <cp:revision>38</cp:revision>
  <dcterms:created xsi:type="dcterms:W3CDTF">2023-08-13T12:50:11Z</dcterms:created>
  <dcterms:modified xsi:type="dcterms:W3CDTF">2023-11-03T16:39:45Z</dcterms:modified>
</cp:coreProperties>
</file>