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0" roundtripDataSignature="AMtx7migBBOl82eOHFhvuEA8061O0P/N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Qualquer objeto que trace um sinal na superficie , encontra no sinal não verbal a possibilidade de ir além.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Sinal na superficie que pode explicar ou descrever um mundo de fenomenos. </a:t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g"/><Relationship Id="rId4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Relationship Id="rId4" Type="http://schemas.openxmlformats.org/officeDocument/2006/relationships/image" Target="../media/image27.jpg"/><Relationship Id="rId5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2gEwEcYnew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4.jpg"/><Relationship Id="rId7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5049187" y="1331055"/>
            <a:ext cx="4094814" cy="43909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O Desenho como forma de expressão e pensamento na contemporaneidade</a:t>
            </a:r>
            <a:endParaRPr b="1" sz="3600"/>
          </a:p>
        </p:txBody>
      </p:sp>
      <p:sp>
        <p:nvSpPr>
          <p:cNvPr id="89" name="Google Shape;89;p1"/>
          <p:cNvSpPr/>
          <p:nvPr/>
        </p:nvSpPr>
        <p:spPr>
          <a:xfrm>
            <a:off x="-1" y="41346"/>
            <a:ext cx="91440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Disciplina Desenho  IAU0678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Amanda Saba Ruggiero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-head-of-an-inventor-louis-poyet.jpg" id="90" name="Google Shape;90;p1"/>
          <p:cNvPicPr preferRelativeResize="0"/>
          <p:nvPr/>
        </p:nvPicPr>
        <p:blipFill rotWithShape="1">
          <a:blip r:embed="rId3">
            <a:alphaModFix/>
          </a:blip>
          <a:srcRect b="5855" l="0" r="0" t="8940"/>
          <a:stretch/>
        </p:blipFill>
        <p:spPr>
          <a:xfrm>
            <a:off x="-1" y="678169"/>
            <a:ext cx="5185709" cy="5843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24px-Newton-WilliamBlake.jpg" id="156" name="Google Shape;1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29" y="-14512"/>
            <a:ext cx="7726785" cy="594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Blake's Newton (1795) demonstrates his opposition to the "single-vision" of scientific materialism: Newton fixes his eye on a compass (recalling Proverbs 8:27, an important passage for Milton)[89] to write upon a scroll that seems to project from his own head.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Ilustrativa / expressiva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07017001013.jpg" id="164" name="Google Shape;1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11569" cy="555371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/>
          <p:nvPr/>
        </p:nvSpPr>
        <p:spPr>
          <a:xfrm>
            <a:off x="-32433" y="6204543"/>
            <a:ext cx="914400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CASARIO . In: ENCICLOPÉDIA Itaú Cultural de Arte e Cultura Brasileiras. São Paulo: Itaú Cultural, 2020. Disponível em: &lt;http://enciclopedia.itaucultural.org.br/obra61586/casario&gt;. Acesso em: 29 de Fev. 2020. Verbete da Enciclopédia.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ISBN: 978-85-7979-060-7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330398" y="5554558"/>
            <a:ext cx="42750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Jean-Baptiste Debret 1818-1831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Ilustrativa / expressiva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5-09-29-anatomie-e1443491574721.jpg" id="173" name="Google Shape;17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310" y="592830"/>
            <a:ext cx="8078699" cy="593279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2"/>
          <p:cNvSpPr/>
          <p:nvPr/>
        </p:nvSpPr>
        <p:spPr>
          <a:xfrm>
            <a:off x="321310" y="6525624"/>
            <a:ext cx="80786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Drawing from 1930 titled An Anatomy: Three Women, in the Musee Picasso Paris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2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Ilustrativa / expressiva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3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3a9d4d5bc0a293cb845a90e367b59569.gif" id="183" name="Google Shape;1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8471" y="839498"/>
            <a:ext cx="7172313" cy="556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rasil_bacias_hidrográficas.svg.png" id="190" name="Google Shape;1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028" y="720638"/>
            <a:ext cx="6671046" cy="613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oquioscar2-final.jpg"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76" y="1652345"/>
            <a:ext cx="8992024" cy="465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6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oquioscar3-final.jpg" id="204" name="Google Shape;20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75220"/>
            <a:ext cx="8874328" cy="59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greja-da-Pampulha-planta-baixa-1-1.jpg" id="209" name="Google Shape;2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049" y="-1"/>
            <a:ext cx="8646950" cy="6456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wnload.png" id="214" name="Google Shape;2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07" y="4207363"/>
            <a:ext cx="5624870" cy="2004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.jpg" id="215" name="Google Shape;2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3176" y="4094115"/>
            <a:ext cx="3350824" cy="1992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84af044471777.5816bad35381e.jpg" id="216" name="Google Shape;216;p18"/>
          <p:cNvPicPr preferRelativeResize="0"/>
          <p:nvPr/>
        </p:nvPicPr>
        <p:blipFill rotWithShape="1">
          <a:blip r:embed="rId5">
            <a:alphaModFix/>
          </a:blip>
          <a:srcRect b="16990" l="0" r="0" t="20304"/>
          <a:stretch/>
        </p:blipFill>
        <p:spPr>
          <a:xfrm>
            <a:off x="168307" y="305990"/>
            <a:ext cx="8715584" cy="32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/>
          <p:nvPr/>
        </p:nvSpPr>
        <p:spPr>
          <a:xfrm>
            <a:off x="0" y="6488668"/>
            <a:ext cx="91440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https://www.behance.net/gallery/44471777/Igrejinha-da-Pampulha-Maquete-Virtual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grejinha-da-Pampulha.jpg" id="222" name="Google Shape;2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448" y="3635994"/>
            <a:ext cx="5635476" cy="3099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91004074226121300i.jpg" id="223" name="Google Shape;2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7448" y="101819"/>
            <a:ext cx="5635476" cy="3381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3ca6db2196c_artigas03.jpg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9" y="596681"/>
            <a:ext cx="9138391" cy="623072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>
            <p:ph idx="1" type="body"/>
          </p:nvPr>
        </p:nvSpPr>
        <p:spPr>
          <a:xfrm>
            <a:off x="321311" y="107096"/>
            <a:ext cx="8201103" cy="4314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 “Desenho é desígnio, intenção.” </a:t>
            </a:r>
            <a:endParaRPr/>
          </a:p>
          <a:p>
            <a:pPr indent="0" lvl="0" marL="0" rtl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Villanova Artigas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5609" y="6488668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https://www.vitruvius.com.br/revistas/read/arquitextos/16.191/6004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nsi-dec-2010-final.jpg" id="228" name="Google Shape;2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4375" y="4508466"/>
            <a:ext cx="3714975" cy="2223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295c9694bbb67b777f9df3813f41ef0.jpg" id="229" name="Google Shape;22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9350" y="165181"/>
            <a:ext cx="4054650" cy="6264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200px-Vigna_unguiculata_Blanco2.286.png" id="230" name="Google Shape;23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715226"/>
            <a:ext cx="2815304" cy="404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0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0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taxonômica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s_de_Icones_animalium_quadrupedum_viviparorum_et_oviparorum,_Tigre_et_léopard.jpg" id="237" name="Google Shape;2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0084" y="0"/>
            <a:ext cx="40414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/>
          <p:nvPr/>
        </p:nvSpPr>
        <p:spPr>
          <a:xfrm>
            <a:off x="5371565" y="5167552"/>
            <a:ext cx="37724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Tiger and leopard, Book 1:Viviparous Quadrupeds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"/>
          <p:cNvSpPr/>
          <p:nvPr/>
        </p:nvSpPr>
        <p:spPr>
          <a:xfrm>
            <a:off x="5538803" y="5813846"/>
            <a:ext cx="36051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Conrad Gesner 1516-1565, aut. du texte - Bibliothèque nationale de France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taxonômica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/>
          <p:nvPr/>
        </p:nvSpPr>
        <p:spPr>
          <a:xfrm>
            <a:off x="-1" y="6421187"/>
            <a:ext cx="69617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Plate 3 in Researches on the Cheiroptera of the United States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2"/>
          <p:cNvSpPr/>
          <p:nvPr/>
        </p:nvSpPr>
        <p:spPr>
          <a:xfrm>
            <a:off x="5189882" y="5652464"/>
            <a:ext cx="395411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Woodcut from Conrad Gessner’s, Historiae Animalium, Vol. 3, 1555,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ptura de Tela 2020-02-29 às 17.20.37.png" id="248" name="Google Shape;2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117741" cy="6513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20-02-29 às 17.21.31.png" id="249" name="Google Shape;24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2214" y="107096"/>
            <a:ext cx="3839818" cy="554536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taxonômica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528486158-612x612.jpg" id="256" name="Google Shape;2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6619" y="4063320"/>
            <a:ext cx="2671860" cy="2126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ttyimages-468168389-2048x2048.jpg" id="257" name="Google Shape;2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92" y="2425522"/>
            <a:ext cx="4938909" cy="44324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ttyimages-463399577-612x612.jpg" id="258" name="Google Shape;25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2359" y="868451"/>
            <a:ext cx="3513390" cy="3042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ttyimages-520794164-612x612.jpg" id="259" name="Google Shape;25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6407" y="705942"/>
            <a:ext cx="1928194" cy="183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/>
          <p:nvPr/>
        </p:nvSpPr>
        <p:spPr>
          <a:xfrm>
            <a:off x="5044601" y="6259248"/>
            <a:ext cx="4099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https://www.gettyimages.pt/detail/ilustra%C3%A7%C3%A3o/surgical-operations-engraving-ilustra%C3%A7%C3%A3o-royalty-free/471794937?adppopup=true&amp;uiloc=thumbnail_same_series_adp&amp;uiloc=thumbnail_similar_images_adp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3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taxonômica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diagramas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67080eb06c14_alexander21.jpg" id="269" name="Google Shape;2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3" y="1529950"/>
            <a:ext cx="9015777" cy="38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diagramas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be06e454306_alexander31.jpg" id="276" name="Google Shape;2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6560" y="704545"/>
            <a:ext cx="7125054" cy="615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991146742-2048x2048.jpg" id="281" name="Google Shape;28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2408" y="768374"/>
            <a:ext cx="6089626" cy="6089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sinalética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1073529256-2048x2048.jpg" id="288" name="Google Shape;2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334" y="666732"/>
            <a:ext cx="8233230" cy="588145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sinalética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165751165-2048x2048.jpg" id="295" name="Google Shape;2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1042" y="857098"/>
            <a:ext cx="5272957" cy="590755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sinalética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918270166-2048x2048.jpg" id="302" name="Google Shape;3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9292" y="781964"/>
            <a:ext cx="5951919" cy="595191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9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sinalética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onardo_self.jpg" id="103" name="Google Shape;103;p3"/>
          <p:cNvPicPr preferRelativeResize="0"/>
          <p:nvPr/>
        </p:nvPicPr>
        <p:blipFill rotWithShape="1">
          <a:blip r:embed="rId3">
            <a:alphaModFix amt="58000"/>
          </a:blip>
          <a:srcRect b="0" l="0" r="0" t="0"/>
          <a:stretch/>
        </p:blipFill>
        <p:spPr>
          <a:xfrm>
            <a:off x="4789077" y="-1"/>
            <a:ext cx="4354923" cy="6839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>
            <a:off x="109973" y="1025102"/>
            <a:ext cx="4572000" cy="3539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DESENHO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Linguagem para técnica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Linguagem para arte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Leonardo da Vinci desenhou como técnico e como artista.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-165605912-2048x2048.jpg" id="309" name="Google Shape;30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3118" y="830634"/>
            <a:ext cx="5462301" cy="602736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sinalética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80px-Projections-01.jpg" id="316" name="Google Shape;3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9775"/>
            <a:ext cx="8960056" cy="547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57300"/>
            <a:ext cx="9144000" cy="433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Considerações</a:t>
            </a:r>
            <a:endParaRPr/>
          </a:p>
        </p:txBody>
      </p:sp>
      <p:sp>
        <p:nvSpPr>
          <p:cNvPr id="327" name="Google Shape;327;p33"/>
          <p:cNvSpPr txBox="1"/>
          <p:nvPr>
            <p:ph idx="1" type="body"/>
          </p:nvPr>
        </p:nvSpPr>
        <p:spPr>
          <a:xfrm>
            <a:off x="457200" y="1600200"/>
            <a:ext cx="849363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Desenho sinal que descreve e explica um mundo de fenômenos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Variedade dos processos mentais que o desenho conseguiu adotar e resultados cognitivos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Diversidade técnica para diferentes resultados expressivos, funcionais e comunicativos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/>
          <p:nvPr/>
        </p:nvSpPr>
        <p:spPr>
          <a:xfrm>
            <a:off x="4788723" y="1329485"/>
            <a:ext cx="4226658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desenho (…) cria por meio de traços convencionais, os finitos de uma visão, de um momento, de um gesto. (...) É uma arte intelectual. (...) Enquanto houver pensamento haverá desenho”.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Mário de Andrade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170px-Leonardo_Da_Vinci's_Brain_Physiology.jpg" id="333" name="Google Shape;33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" y="0"/>
            <a:ext cx="477811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udy_of_horse.jpg"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1275" y="0"/>
            <a:ext cx="4632725" cy="621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Estudo de um cavalo, dos diários de Leonardo — Royal Library, Castelo de Windsor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0" y="6211669"/>
            <a:ext cx="43147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Estudos de embriões (1510–1513) retrata imagens impossíveis de se ver na época.</a:t>
            </a:r>
            <a:endParaRPr/>
          </a:p>
        </p:txBody>
      </p:sp>
      <p:pic>
        <p:nvPicPr>
          <p:cNvPr descr="800px-Leonardo_da_Vinci_-_Studies_of_the_foetus_in_the_womb.jpg" id="112" name="Google Shape;11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534065" cy="621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24px-Leonardo_da_Vinci_-_Plan_of_Imola_-_Google_Art_Project.jpg" id="117" name="Google Shape;1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06" y="0"/>
            <a:ext cx="8791931" cy="6488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4584431" y="6458070"/>
            <a:ext cx="45748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Mapa de imola, Italia, Leonardo Da Vinci 1502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onardo_da_Vinci_helicopter_and_lifting_wing.jpg"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6228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/>
          <p:nvPr/>
        </p:nvSpPr>
        <p:spPr>
          <a:xfrm>
            <a:off x="-1" y="6366867"/>
            <a:ext cx="56153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Modelos de máquinas voadoras planejados por Leonardo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4622800" y="2520739"/>
            <a:ext cx="45720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https://www.youtube.com/watch?v=2gEwEcYnewE#action=share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&lt;iframe width="560" height="315" src="https://www.youtube.com/embed/2gEwEcYnewE" frameborder="0" allow="accelerometer; autoplay; encrypted-media; gyroscope; picture-in-picture" allowfullscreen&gt;&lt;/iframe&gt;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24px-Da_Vinci_Scythed_Chariot_and_Armoured_Tank.jpg"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36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0" y="0"/>
            <a:ext cx="9144000" cy="841472"/>
          </a:xfrm>
          <a:prstGeom prst="rect">
            <a:avLst/>
          </a:prstGeom>
          <a:solidFill>
            <a:srgbClr val="EEECE1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"/>
          <p:cNvSpPr txBox="1"/>
          <p:nvPr>
            <p:ph type="title"/>
          </p:nvPr>
        </p:nvSpPr>
        <p:spPr>
          <a:xfrm>
            <a:off x="457200" y="16754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Funções comunicativas do desenho:</a:t>
            </a:r>
            <a:br>
              <a:rPr lang="en-US"/>
            </a:br>
            <a:endParaRPr/>
          </a:p>
        </p:txBody>
      </p:sp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457200" y="1116864"/>
            <a:ext cx="8229600" cy="50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Ilustrativa /expressiva</a:t>
            </a:r>
            <a:endParaRPr sz="2000"/>
          </a:p>
          <a:p>
            <a:pPr indent="0" lvl="0" marL="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317500" lvl="0" marL="34290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Operativa</a:t>
            </a:r>
            <a:endParaRPr sz="2000"/>
          </a:p>
          <a:p>
            <a:pPr indent="-190500" lvl="0" marL="34290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190500" lvl="0" marL="34290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317500" lvl="0" marL="34290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Taxonômica Diagramas Sinalética</a:t>
            </a:r>
            <a:endParaRPr sz="2000"/>
          </a:p>
          <a:p>
            <a:pPr indent="-190500" lvl="0" marL="342900" rtl="0" algn="l">
              <a:lnSpc>
                <a:spcPct val="2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</p:txBody>
      </p:sp>
      <p:pic>
        <p:nvPicPr>
          <p:cNvPr descr="800px-Europe_a_Prophecy,_copy_D,_object_1_(Bentley_1,_Erdman_i,_Keynes_i)_British_Museum.jpg" id="139" name="Google Shape;1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2506" y="2091758"/>
            <a:ext cx="1310035" cy="1783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_2.jpg" id="140" name="Google Shape;1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371" y="3314821"/>
            <a:ext cx="1932727" cy="1385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photo-502521330-1024x1024.jpg" id="141" name="Google Shape;14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5170" y="4699941"/>
            <a:ext cx="1691630" cy="2016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s.jpg" id="142" name="Google Shape;14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3241" y="3149101"/>
            <a:ext cx="2222464" cy="1385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3059f27696f8b706bf345973e52653.jpg" id="143" name="Google Shape;14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2041" y="960042"/>
            <a:ext cx="1137571" cy="2023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01800_9.jpg" id="148" name="Google Shape;14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4" y="592830"/>
            <a:ext cx="7341209" cy="626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/>
          <p:nvPr/>
        </p:nvSpPr>
        <p:spPr>
          <a:xfrm>
            <a:off x="8035859" y="4825907"/>
            <a:ext cx="110814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William Hogarth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Enraged Musician 1741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Ilustrativa / expressiva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2020-02-11T20:32:07Z</dcterms:created>
  <dc:creator>Amanda Ruggiero</dc:creator>
</cp:coreProperties>
</file>