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59"/>
  </p:notesMasterIdLst>
  <p:handoutMasterIdLst>
    <p:handoutMasterId r:id="rId60"/>
  </p:handoutMasterIdLst>
  <p:sldIdLst>
    <p:sldId id="256" r:id="rId2"/>
    <p:sldId id="502" r:id="rId3"/>
    <p:sldId id="292" r:id="rId4"/>
    <p:sldId id="293" r:id="rId5"/>
    <p:sldId id="448" r:id="rId6"/>
    <p:sldId id="449" r:id="rId7"/>
    <p:sldId id="450" r:id="rId8"/>
    <p:sldId id="451" r:id="rId9"/>
    <p:sldId id="501" r:id="rId10"/>
    <p:sldId id="452" r:id="rId11"/>
    <p:sldId id="453" r:id="rId12"/>
    <p:sldId id="455" r:id="rId13"/>
    <p:sldId id="456" r:id="rId14"/>
    <p:sldId id="458" r:id="rId15"/>
    <p:sldId id="457" r:id="rId16"/>
    <p:sldId id="459" r:id="rId17"/>
    <p:sldId id="460" r:id="rId18"/>
    <p:sldId id="484" r:id="rId19"/>
    <p:sldId id="485" r:id="rId20"/>
    <p:sldId id="500" r:id="rId21"/>
    <p:sldId id="464" r:id="rId22"/>
    <p:sldId id="465" r:id="rId23"/>
    <p:sldId id="466" r:id="rId24"/>
    <p:sldId id="467" r:id="rId25"/>
    <p:sldId id="468" r:id="rId26"/>
    <p:sldId id="469" r:id="rId27"/>
    <p:sldId id="470" r:id="rId28"/>
    <p:sldId id="471" r:id="rId29"/>
    <p:sldId id="472" r:id="rId30"/>
    <p:sldId id="473" r:id="rId31"/>
    <p:sldId id="474" r:id="rId32"/>
    <p:sldId id="475" r:id="rId33"/>
    <p:sldId id="476" r:id="rId34"/>
    <p:sldId id="477" r:id="rId35"/>
    <p:sldId id="478" r:id="rId36"/>
    <p:sldId id="479" r:id="rId37"/>
    <p:sldId id="499" r:id="rId38"/>
    <p:sldId id="489" r:id="rId39"/>
    <p:sldId id="490" r:id="rId40"/>
    <p:sldId id="495" r:id="rId41"/>
    <p:sldId id="491" r:id="rId42"/>
    <p:sldId id="492" r:id="rId43"/>
    <p:sldId id="493" r:id="rId44"/>
    <p:sldId id="494" r:id="rId45"/>
    <p:sldId id="496" r:id="rId46"/>
    <p:sldId id="497" r:id="rId47"/>
    <p:sldId id="498" r:id="rId48"/>
    <p:sldId id="503" r:id="rId49"/>
    <p:sldId id="504" r:id="rId50"/>
    <p:sldId id="505" r:id="rId51"/>
    <p:sldId id="506" r:id="rId52"/>
    <p:sldId id="507" r:id="rId53"/>
    <p:sldId id="508" r:id="rId54"/>
    <p:sldId id="509" r:id="rId55"/>
    <p:sldId id="510" r:id="rId56"/>
    <p:sldId id="511" r:id="rId57"/>
    <p:sldId id="483" r:id="rId5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a Vedana" initials="RV" lastIdx="1" clrIdx="0">
    <p:extLst>
      <p:ext uri="{19B8F6BF-5375-455C-9EA6-DF929625EA0E}">
        <p15:presenceInfo xmlns:p15="http://schemas.microsoft.com/office/powerpoint/2012/main" userId="Roberta Ved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99"/>
    <a:srgbClr val="FFFF00"/>
    <a:srgbClr val="33CC33"/>
    <a:srgbClr val="1A3DEE"/>
    <a:srgbClr val="D2F117"/>
    <a:srgbClr val="610944"/>
    <a:srgbClr val="E6E6E6"/>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7570" autoAdjust="0"/>
  </p:normalViewPr>
  <p:slideViewPr>
    <p:cSldViewPr>
      <p:cViewPr varScale="1">
        <p:scale>
          <a:sx n="71" d="100"/>
          <a:sy n="71" d="100"/>
        </p:scale>
        <p:origin x="1090" y="6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pt-BR"/>
          </a:p>
        </p:txBody>
      </p:sp>
      <p:sp>
        <p:nvSpPr>
          <p:cNvPr id="2007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pt-BR"/>
          </a:p>
        </p:txBody>
      </p:sp>
      <p:sp>
        <p:nvSpPr>
          <p:cNvPr id="20070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t-BR"/>
          </a:p>
        </p:txBody>
      </p:sp>
      <p:sp>
        <p:nvSpPr>
          <p:cNvPr id="20070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C5A333D-B445-462F-A4B6-63FE10B735DB}" type="slidenum">
              <a:rPr lang="pt-BR"/>
              <a:pPr>
                <a:defRPr/>
              </a:pPr>
              <a:t>‹nº›</a:t>
            </a:fld>
            <a:endParaRPr lang="pt-BR"/>
          </a:p>
        </p:txBody>
      </p:sp>
    </p:spTree>
    <p:extLst>
      <p:ext uri="{BB962C8B-B14F-4D97-AF65-F5344CB8AC3E}">
        <p14:creationId xmlns:p14="http://schemas.microsoft.com/office/powerpoint/2010/main" val="1218771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Espaço Reservado para Dat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95C1697-FDE2-48B6-813C-6458B0AE66B2}" type="datetimeFigureOut">
              <a:rPr lang="en-GB" smtClean="0"/>
              <a:t>24/09/2020</a:t>
            </a:fld>
            <a:endParaRPr lang="en-GB"/>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Espaço Reservado para Anotaçõ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GB"/>
          </a:p>
        </p:txBody>
      </p:sp>
      <p:sp>
        <p:nvSpPr>
          <p:cNvPr id="6" name="Espaço Reservado para Rodapé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Espaço Reservado para Número de Slide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E6C1CA6-27F0-49FA-89B2-66D1687BBC57}" type="slidenum">
              <a:rPr lang="en-GB" smtClean="0"/>
              <a:t>‹nº›</a:t>
            </a:fld>
            <a:endParaRPr lang="en-GB"/>
          </a:p>
        </p:txBody>
      </p:sp>
    </p:spTree>
    <p:extLst>
      <p:ext uri="{BB962C8B-B14F-4D97-AF65-F5344CB8AC3E}">
        <p14:creationId xmlns:p14="http://schemas.microsoft.com/office/powerpoint/2010/main" val="218568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3</a:t>
            </a:fld>
            <a:endParaRPr lang="en-GB"/>
          </a:p>
        </p:txBody>
      </p:sp>
    </p:spTree>
    <p:extLst>
      <p:ext uri="{BB962C8B-B14F-4D97-AF65-F5344CB8AC3E}">
        <p14:creationId xmlns:p14="http://schemas.microsoft.com/office/powerpoint/2010/main" val="126053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a:p>
            <a:endParaRPr lang="pt-BR" dirty="0"/>
          </a:p>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16</a:t>
            </a:fld>
            <a:endParaRPr lang="en-GB"/>
          </a:p>
        </p:txBody>
      </p:sp>
    </p:spTree>
    <p:extLst>
      <p:ext uri="{BB962C8B-B14F-4D97-AF65-F5344CB8AC3E}">
        <p14:creationId xmlns:p14="http://schemas.microsoft.com/office/powerpoint/2010/main" val="51818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17</a:t>
            </a:fld>
            <a:endParaRPr lang="en-GB"/>
          </a:p>
        </p:txBody>
      </p:sp>
    </p:spTree>
    <p:extLst>
      <p:ext uri="{BB962C8B-B14F-4D97-AF65-F5344CB8AC3E}">
        <p14:creationId xmlns:p14="http://schemas.microsoft.com/office/powerpoint/2010/main" val="104802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a:p>
            <a:endParaRPr lang="pt-BR" dirty="0"/>
          </a:p>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18</a:t>
            </a:fld>
            <a:endParaRPr lang="en-GB"/>
          </a:p>
        </p:txBody>
      </p:sp>
    </p:spTree>
    <p:extLst>
      <p:ext uri="{BB962C8B-B14F-4D97-AF65-F5344CB8AC3E}">
        <p14:creationId xmlns:p14="http://schemas.microsoft.com/office/powerpoint/2010/main" val="298123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19</a:t>
            </a:fld>
            <a:endParaRPr lang="en-GB"/>
          </a:p>
        </p:txBody>
      </p:sp>
    </p:spTree>
    <p:extLst>
      <p:ext uri="{BB962C8B-B14F-4D97-AF65-F5344CB8AC3E}">
        <p14:creationId xmlns:p14="http://schemas.microsoft.com/office/powerpoint/2010/main" val="384742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21</a:t>
            </a:fld>
            <a:endParaRPr lang="en-GB"/>
          </a:p>
        </p:txBody>
      </p:sp>
    </p:spTree>
    <p:extLst>
      <p:ext uri="{BB962C8B-B14F-4D97-AF65-F5344CB8AC3E}">
        <p14:creationId xmlns:p14="http://schemas.microsoft.com/office/powerpoint/2010/main" val="290208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22</a:t>
            </a:fld>
            <a:endParaRPr lang="en-GB"/>
          </a:p>
        </p:txBody>
      </p:sp>
    </p:spTree>
    <p:extLst>
      <p:ext uri="{BB962C8B-B14F-4D97-AF65-F5344CB8AC3E}">
        <p14:creationId xmlns:p14="http://schemas.microsoft.com/office/powerpoint/2010/main" val="1914059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23</a:t>
            </a:fld>
            <a:endParaRPr lang="en-GB"/>
          </a:p>
        </p:txBody>
      </p:sp>
    </p:spTree>
    <p:extLst>
      <p:ext uri="{BB962C8B-B14F-4D97-AF65-F5344CB8AC3E}">
        <p14:creationId xmlns:p14="http://schemas.microsoft.com/office/powerpoint/2010/main" val="3407775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24</a:t>
            </a:fld>
            <a:endParaRPr lang="en-GB"/>
          </a:p>
        </p:txBody>
      </p:sp>
    </p:spTree>
    <p:extLst>
      <p:ext uri="{BB962C8B-B14F-4D97-AF65-F5344CB8AC3E}">
        <p14:creationId xmlns:p14="http://schemas.microsoft.com/office/powerpoint/2010/main" val="1820732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25</a:t>
            </a:fld>
            <a:endParaRPr lang="en-GB"/>
          </a:p>
        </p:txBody>
      </p:sp>
    </p:spTree>
    <p:extLst>
      <p:ext uri="{BB962C8B-B14F-4D97-AF65-F5344CB8AC3E}">
        <p14:creationId xmlns:p14="http://schemas.microsoft.com/office/powerpoint/2010/main" val="3498484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26</a:t>
            </a:fld>
            <a:endParaRPr lang="en-GB"/>
          </a:p>
        </p:txBody>
      </p:sp>
    </p:spTree>
    <p:extLst>
      <p:ext uri="{BB962C8B-B14F-4D97-AF65-F5344CB8AC3E}">
        <p14:creationId xmlns:p14="http://schemas.microsoft.com/office/powerpoint/2010/main" val="71655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5</a:t>
            </a:fld>
            <a:endParaRPr lang="en-GB"/>
          </a:p>
        </p:txBody>
      </p:sp>
    </p:spTree>
    <p:extLst>
      <p:ext uri="{BB962C8B-B14F-4D97-AF65-F5344CB8AC3E}">
        <p14:creationId xmlns:p14="http://schemas.microsoft.com/office/powerpoint/2010/main" val="2349085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27</a:t>
            </a:fld>
            <a:endParaRPr lang="en-GB"/>
          </a:p>
        </p:txBody>
      </p:sp>
    </p:spTree>
    <p:extLst>
      <p:ext uri="{BB962C8B-B14F-4D97-AF65-F5344CB8AC3E}">
        <p14:creationId xmlns:p14="http://schemas.microsoft.com/office/powerpoint/2010/main" val="1516382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28</a:t>
            </a:fld>
            <a:endParaRPr lang="en-GB"/>
          </a:p>
        </p:txBody>
      </p:sp>
    </p:spTree>
    <p:extLst>
      <p:ext uri="{BB962C8B-B14F-4D97-AF65-F5344CB8AC3E}">
        <p14:creationId xmlns:p14="http://schemas.microsoft.com/office/powerpoint/2010/main" val="1503118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29</a:t>
            </a:fld>
            <a:endParaRPr lang="en-GB"/>
          </a:p>
        </p:txBody>
      </p:sp>
    </p:spTree>
    <p:extLst>
      <p:ext uri="{BB962C8B-B14F-4D97-AF65-F5344CB8AC3E}">
        <p14:creationId xmlns:p14="http://schemas.microsoft.com/office/powerpoint/2010/main" val="2643446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30</a:t>
            </a:fld>
            <a:endParaRPr lang="en-GB"/>
          </a:p>
        </p:txBody>
      </p:sp>
    </p:spTree>
    <p:extLst>
      <p:ext uri="{BB962C8B-B14F-4D97-AF65-F5344CB8AC3E}">
        <p14:creationId xmlns:p14="http://schemas.microsoft.com/office/powerpoint/2010/main" val="2645229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31</a:t>
            </a:fld>
            <a:endParaRPr lang="en-GB"/>
          </a:p>
        </p:txBody>
      </p:sp>
    </p:spTree>
    <p:extLst>
      <p:ext uri="{BB962C8B-B14F-4D97-AF65-F5344CB8AC3E}">
        <p14:creationId xmlns:p14="http://schemas.microsoft.com/office/powerpoint/2010/main" val="361495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32</a:t>
            </a:fld>
            <a:endParaRPr lang="en-GB"/>
          </a:p>
        </p:txBody>
      </p:sp>
    </p:spTree>
    <p:extLst>
      <p:ext uri="{BB962C8B-B14F-4D97-AF65-F5344CB8AC3E}">
        <p14:creationId xmlns:p14="http://schemas.microsoft.com/office/powerpoint/2010/main" val="2412793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33</a:t>
            </a:fld>
            <a:endParaRPr lang="en-GB"/>
          </a:p>
        </p:txBody>
      </p:sp>
    </p:spTree>
    <p:extLst>
      <p:ext uri="{BB962C8B-B14F-4D97-AF65-F5344CB8AC3E}">
        <p14:creationId xmlns:p14="http://schemas.microsoft.com/office/powerpoint/2010/main" val="1437861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34</a:t>
            </a:fld>
            <a:endParaRPr lang="en-GB"/>
          </a:p>
        </p:txBody>
      </p:sp>
    </p:spTree>
    <p:extLst>
      <p:ext uri="{BB962C8B-B14F-4D97-AF65-F5344CB8AC3E}">
        <p14:creationId xmlns:p14="http://schemas.microsoft.com/office/powerpoint/2010/main" val="254607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35</a:t>
            </a:fld>
            <a:endParaRPr lang="en-GB"/>
          </a:p>
        </p:txBody>
      </p:sp>
    </p:spTree>
    <p:extLst>
      <p:ext uri="{BB962C8B-B14F-4D97-AF65-F5344CB8AC3E}">
        <p14:creationId xmlns:p14="http://schemas.microsoft.com/office/powerpoint/2010/main" val="3770089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36</a:t>
            </a:fld>
            <a:endParaRPr lang="en-GB"/>
          </a:p>
        </p:txBody>
      </p:sp>
    </p:spTree>
    <p:extLst>
      <p:ext uri="{BB962C8B-B14F-4D97-AF65-F5344CB8AC3E}">
        <p14:creationId xmlns:p14="http://schemas.microsoft.com/office/powerpoint/2010/main" val="147153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7</a:t>
            </a:fld>
            <a:endParaRPr lang="en-GB"/>
          </a:p>
        </p:txBody>
      </p:sp>
    </p:spTree>
    <p:extLst>
      <p:ext uri="{BB962C8B-B14F-4D97-AF65-F5344CB8AC3E}">
        <p14:creationId xmlns:p14="http://schemas.microsoft.com/office/powerpoint/2010/main" val="325938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38</a:t>
            </a:fld>
            <a:endParaRPr lang="en-GB"/>
          </a:p>
        </p:txBody>
      </p:sp>
    </p:spTree>
    <p:extLst>
      <p:ext uri="{BB962C8B-B14F-4D97-AF65-F5344CB8AC3E}">
        <p14:creationId xmlns:p14="http://schemas.microsoft.com/office/powerpoint/2010/main" val="1845142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39</a:t>
            </a:fld>
            <a:endParaRPr lang="en-GB"/>
          </a:p>
        </p:txBody>
      </p:sp>
    </p:spTree>
    <p:extLst>
      <p:ext uri="{BB962C8B-B14F-4D97-AF65-F5344CB8AC3E}">
        <p14:creationId xmlns:p14="http://schemas.microsoft.com/office/powerpoint/2010/main" val="4280525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40</a:t>
            </a:fld>
            <a:endParaRPr lang="en-GB"/>
          </a:p>
        </p:txBody>
      </p:sp>
    </p:spTree>
    <p:extLst>
      <p:ext uri="{BB962C8B-B14F-4D97-AF65-F5344CB8AC3E}">
        <p14:creationId xmlns:p14="http://schemas.microsoft.com/office/powerpoint/2010/main" val="3936456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41</a:t>
            </a:fld>
            <a:endParaRPr lang="en-GB"/>
          </a:p>
        </p:txBody>
      </p:sp>
    </p:spTree>
    <p:extLst>
      <p:ext uri="{BB962C8B-B14F-4D97-AF65-F5344CB8AC3E}">
        <p14:creationId xmlns:p14="http://schemas.microsoft.com/office/powerpoint/2010/main" val="2770081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42</a:t>
            </a:fld>
            <a:endParaRPr lang="en-GB"/>
          </a:p>
        </p:txBody>
      </p:sp>
    </p:spTree>
    <p:extLst>
      <p:ext uri="{BB962C8B-B14F-4D97-AF65-F5344CB8AC3E}">
        <p14:creationId xmlns:p14="http://schemas.microsoft.com/office/powerpoint/2010/main" val="1396058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44</a:t>
            </a:fld>
            <a:endParaRPr lang="en-GB"/>
          </a:p>
        </p:txBody>
      </p:sp>
    </p:spTree>
    <p:extLst>
      <p:ext uri="{BB962C8B-B14F-4D97-AF65-F5344CB8AC3E}">
        <p14:creationId xmlns:p14="http://schemas.microsoft.com/office/powerpoint/2010/main" val="2055664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45</a:t>
            </a:fld>
            <a:endParaRPr lang="en-GB"/>
          </a:p>
        </p:txBody>
      </p:sp>
    </p:spTree>
    <p:extLst>
      <p:ext uri="{BB962C8B-B14F-4D97-AF65-F5344CB8AC3E}">
        <p14:creationId xmlns:p14="http://schemas.microsoft.com/office/powerpoint/2010/main" val="250030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46</a:t>
            </a:fld>
            <a:endParaRPr lang="en-GB"/>
          </a:p>
        </p:txBody>
      </p:sp>
    </p:spTree>
    <p:extLst>
      <p:ext uri="{BB962C8B-B14F-4D97-AF65-F5344CB8AC3E}">
        <p14:creationId xmlns:p14="http://schemas.microsoft.com/office/powerpoint/2010/main" val="4271240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47</a:t>
            </a:fld>
            <a:endParaRPr lang="en-GB"/>
          </a:p>
        </p:txBody>
      </p:sp>
    </p:spTree>
    <p:extLst>
      <p:ext uri="{BB962C8B-B14F-4D97-AF65-F5344CB8AC3E}">
        <p14:creationId xmlns:p14="http://schemas.microsoft.com/office/powerpoint/2010/main" val="1905779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48</a:t>
            </a:fld>
            <a:endParaRPr lang="en-GB"/>
          </a:p>
        </p:txBody>
      </p:sp>
    </p:spTree>
    <p:extLst>
      <p:ext uri="{BB962C8B-B14F-4D97-AF65-F5344CB8AC3E}">
        <p14:creationId xmlns:p14="http://schemas.microsoft.com/office/powerpoint/2010/main" val="203372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10</a:t>
            </a:fld>
            <a:endParaRPr lang="en-GB"/>
          </a:p>
        </p:txBody>
      </p:sp>
    </p:spTree>
    <p:extLst>
      <p:ext uri="{BB962C8B-B14F-4D97-AF65-F5344CB8AC3E}">
        <p14:creationId xmlns:p14="http://schemas.microsoft.com/office/powerpoint/2010/main" val="2279459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50</a:t>
            </a:fld>
            <a:endParaRPr lang="en-GB"/>
          </a:p>
        </p:txBody>
      </p:sp>
    </p:spTree>
    <p:extLst>
      <p:ext uri="{BB962C8B-B14F-4D97-AF65-F5344CB8AC3E}">
        <p14:creationId xmlns:p14="http://schemas.microsoft.com/office/powerpoint/2010/main" val="1929638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52</a:t>
            </a:fld>
            <a:endParaRPr lang="en-GB"/>
          </a:p>
        </p:txBody>
      </p:sp>
    </p:spTree>
    <p:extLst>
      <p:ext uri="{BB962C8B-B14F-4D97-AF65-F5344CB8AC3E}">
        <p14:creationId xmlns:p14="http://schemas.microsoft.com/office/powerpoint/2010/main" val="4065802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53</a:t>
            </a:fld>
            <a:endParaRPr lang="en-GB"/>
          </a:p>
        </p:txBody>
      </p:sp>
    </p:spTree>
    <p:extLst>
      <p:ext uri="{BB962C8B-B14F-4D97-AF65-F5344CB8AC3E}">
        <p14:creationId xmlns:p14="http://schemas.microsoft.com/office/powerpoint/2010/main" val="3297629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54</a:t>
            </a:fld>
            <a:endParaRPr lang="en-GB"/>
          </a:p>
        </p:txBody>
      </p:sp>
    </p:spTree>
    <p:extLst>
      <p:ext uri="{BB962C8B-B14F-4D97-AF65-F5344CB8AC3E}">
        <p14:creationId xmlns:p14="http://schemas.microsoft.com/office/powerpoint/2010/main" val="3985409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55</a:t>
            </a:fld>
            <a:endParaRPr lang="en-GB"/>
          </a:p>
        </p:txBody>
      </p:sp>
    </p:spTree>
    <p:extLst>
      <p:ext uri="{BB962C8B-B14F-4D97-AF65-F5344CB8AC3E}">
        <p14:creationId xmlns:p14="http://schemas.microsoft.com/office/powerpoint/2010/main" val="1905952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56</a:t>
            </a:fld>
            <a:endParaRPr lang="en-GB"/>
          </a:p>
        </p:txBody>
      </p:sp>
    </p:spTree>
    <p:extLst>
      <p:ext uri="{BB962C8B-B14F-4D97-AF65-F5344CB8AC3E}">
        <p14:creationId xmlns:p14="http://schemas.microsoft.com/office/powerpoint/2010/main" val="123148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11</a:t>
            </a:fld>
            <a:endParaRPr lang="en-GB"/>
          </a:p>
        </p:txBody>
      </p:sp>
    </p:spTree>
    <p:extLst>
      <p:ext uri="{BB962C8B-B14F-4D97-AF65-F5344CB8AC3E}">
        <p14:creationId xmlns:p14="http://schemas.microsoft.com/office/powerpoint/2010/main" val="388560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12</a:t>
            </a:fld>
            <a:endParaRPr lang="en-GB"/>
          </a:p>
        </p:txBody>
      </p:sp>
    </p:spTree>
    <p:extLst>
      <p:ext uri="{BB962C8B-B14F-4D97-AF65-F5344CB8AC3E}">
        <p14:creationId xmlns:p14="http://schemas.microsoft.com/office/powerpoint/2010/main" val="350441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13</a:t>
            </a:fld>
            <a:endParaRPr lang="en-GB"/>
          </a:p>
        </p:txBody>
      </p:sp>
    </p:spTree>
    <p:extLst>
      <p:ext uri="{BB962C8B-B14F-4D97-AF65-F5344CB8AC3E}">
        <p14:creationId xmlns:p14="http://schemas.microsoft.com/office/powerpoint/2010/main" val="52348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endParaRPr lang="pt-BR" dirty="0"/>
          </a:p>
          <a:p>
            <a:endParaRPr lang="pt-BR" dirty="0"/>
          </a:p>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14</a:t>
            </a:fld>
            <a:endParaRPr lang="en-GB"/>
          </a:p>
        </p:txBody>
      </p:sp>
    </p:spTree>
    <p:extLst>
      <p:ext uri="{BB962C8B-B14F-4D97-AF65-F5344CB8AC3E}">
        <p14:creationId xmlns:p14="http://schemas.microsoft.com/office/powerpoint/2010/main" val="152803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GB" dirty="0"/>
          </a:p>
        </p:txBody>
      </p:sp>
      <p:sp>
        <p:nvSpPr>
          <p:cNvPr id="4" name="Espaço Reservado para Número de Slide 3"/>
          <p:cNvSpPr>
            <a:spLocks noGrp="1"/>
          </p:cNvSpPr>
          <p:nvPr>
            <p:ph type="sldNum" sz="quarter" idx="5"/>
          </p:nvPr>
        </p:nvSpPr>
        <p:spPr/>
        <p:txBody>
          <a:bodyPr/>
          <a:lstStyle/>
          <a:p>
            <a:fld id="{6E6C1CA6-27F0-49FA-89B2-66D1687BBC57}" type="slidenum">
              <a:rPr lang="en-GB" smtClean="0"/>
              <a:t>15</a:t>
            </a:fld>
            <a:endParaRPr lang="en-GB"/>
          </a:p>
        </p:txBody>
      </p:sp>
    </p:spTree>
    <p:extLst>
      <p:ext uri="{BB962C8B-B14F-4D97-AF65-F5344CB8AC3E}">
        <p14:creationId xmlns:p14="http://schemas.microsoft.com/office/powerpoint/2010/main" val="74628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defRPr/>
            </a:pPr>
            <a:fld id="{A5189C6D-A185-4A9B-80EA-8D872AE4AA6A}" type="slidenum">
              <a:rPr lang="en-US" smtClean="0"/>
              <a:pPr>
                <a:defRPr/>
              </a:pPr>
              <a:t>‹nº›</a:t>
            </a:fld>
            <a:endParaRPr lang="en-US"/>
          </a:p>
        </p:txBody>
      </p:sp>
    </p:spTree>
    <p:extLst>
      <p:ext uri="{BB962C8B-B14F-4D97-AF65-F5344CB8AC3E}">
        <p14:creationId xmlns:p14="http://schemas.microsoft.com/office/powerpoint/2010/main" val="256733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189C6D-A185-4A9B-80EA-8D872AE4AA6A}" type="slidenum">
              <a:rPr lang="en-US" smtClean="0"/>
              <a:pPr>
                <a:defRPr/>
              </a:pPr>
              <a:t>‹nº›</a:t>
            </a:fld>
            <a:endParaRPr lang="en-US"/>
          </a:p>
        </p:txBody>
      </p:sp>
    </p:spTree>
    <p:extLst>
      <p:ext uri="{BB962C8B-B14F-4D97-AF65-F5344CB8AC3E}">
        <p14:creationId xmlns:p14="http://schemas.microsoft.com/office/powerpoint/2010/main" val="330939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189C6D-A185-4A9B-80EA-8D872AE4AA6A}" type="slidenum">
              <a:rPr lang="en-US" smtClean="0"/>
              <a:pPr>
                <a:defRPr/>
              </a:pPr>
              <a:t>‹nº›</a:t>
            </a:fld>
            <a:endParaRPr lang="en-US"/>
          </a:p>
        </p:txBody>
      </p:sp>
    </p:spTree>
    <p:extLst>
      <p:ext uri="{BB962C8B-B14F-4D97-AF65-F5344CB8AC3E}">
        <p14:creationId xmlns:p14="http://schemas.microsoft.com/office/powerpoint/2010/main" val="300134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189C6D-A185-4A9B-80EA-8D872AE4AA6A}" type="slidenum">
              <a:rPr lang="en-US" smtClean="0"/>
              <a:pPr>
                <a:defRPr/>
              </a:pPr>
              <a:t>‹nº›</a:t>
            </a:fld>
            <a:endParaRPr lang="en-US"/>
          </a:p>
        </p:txBody>
      </p:sp>
    </p:spTree>
    <p:extLst>
      <p:ext uri="{BB962C8B-B14F-4D97-AF65-F5344CB8AC3E}">
        <p14:creationId xmlns:p14="http://schemas.microsoft.com/office/powerpoint/2010/main" val="8110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A0FAB2-4EE2-46D5-871C-A95384FB476B}" type="slidenum">
              <a:rPr lang="en-US" smtClean="0"/>
              <a:pPr>
                <a:defRPr/>
              </a:pPr>
              <a:t>‹nº›</a:t>
            </a:fld>
            <a:endParaRPr lang="en-US"/>
          </a:p>
        </p:txBody>
      </p:sp>
    </p:spTree>
    <p:extLst>
      <p:ext uri="{BB962C8B-B14F-4D97-AF65-F5344CB8AC3E}">
        <p14:creationId xmlns:p14="http://schemas.microsoft.com/office/powerpoint/2010/main" val="401862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402509-B89A-472E-B900-092B9F3F098A}" type="slidenum">
              <a:rPr lang="en-US" smtClean="0"/>
              <a:pPr>
                <a:defRPr/>
              </a:pPr>
              <a:t>‹nº›</a:t>
            </a:fld>
            <a:endParaRPr lang="en-US"/>
          </a:p>
        </p:txBody>
      </p:sp>
    </p:spTree>
    <p:extLst>
      <p:ext uri="{BB962C8B-B14F-4D97-AF65-F5344CB8AC3E}">
        <p14:creationId xmlns:p14="http://schemas.microsoft.com/office/powerpoint/2010/main" val="341984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CF7DFC5-A787-4E97-8892-4DD4710AEC0E}" type="slidenum">
              <a:rPr lang="en-US" smtClean="0"/>
              <a:pPr>
                <a:defRPr/>
              </a:pPr>
              <a:t>‹nº›</a:t>
            </a:fld>
            <a:endParaRPr lang="en-US"/>
          </a:p>
        </p:txBody>
      </p:sp>
    </p:spTree>
    <p:extLst>
      <p:ext uri="{BB962C8B-B14F-4D97-AF65-F5344CB8AC3E}">
        <p14:creationId xmlns:p14="http://schemas.microsoft.com/office/powerpoint/2010/main" val="13279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5189C6D-A185-4A9B-80EA-8D872AE4AA6A}" type="slidenum">
              <a:rPr lang="en-US" smtClean="0"/>
              <a:pPr>
                <a:defRPr/>
              </a:pPr>
              <a:t>‹nº›</a:t>
            </a:fld>
            <a:endParaRPr lang="en-US"/>
          </a:p>
        </p:txBody>
      </p:sp>
    </p:spTree>
    <p:extLst>
      <p:ext uri="{BB962C8B-B14F-4D97-AF65-F5344CB8AC3E}">
        <p14:creationId xmlns:p14="http://schemas.microsoft.com/office/powerpoint/2010/main" val="181998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5189C6D-A185-4A9B-80EA-8D872AE4AA6A}" type="slidenum">
              <a:rPr lang="en-US" smtClean="0"/>
              <a:pPr>
                <a:defRPr/>
              </a:pPr>
              <a:t>‹nº›</a:t>
            </a:fld>
            <a:endParaRPr lang="en-US"/>
          </a:p>
        </p:txBody>
      </p:sp>
    </p:spTree>
    <p:extLst>
      <p:ext uri="{BB962C8B-B14F-4D97-AF65-F5344CB8AC3E}">
        <p14:creationId xmlns:p14="http://schemas.microsoft.com/office/powerpoint/2010/main" val="369430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4466DCFA-0F95-486F-A22C-738A326BBE5C}" type="slidenum">
              <a:rPr lang="en-US" smtClean="0"/>
              <a:pPr>
                <a:defRPr/>
              </a:pPr>
              <a:t>‹nº›</a:t>
            </a:fld>
            <a:endParaRPr lang="en-US"/>
          </a:p>
        </p:txBody>
      </p:sp>
    </p:spTree>
    <p:extLst>
      <p:ext uri="{BB962C8B-B14F-4D97-AF65-F5344CB8AC3E}">
        <p14:creationId xmlns:p14="http://schemas.microsoft.com/office/powerpoint/2010/main" val="6751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defRPr/>
            </a:pPr>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defRPr/>
            </a:pPr>
            <a:fld id="{599A8269-3B57-4F81-8109-CE38E5B0C415}" type="slidenum">
              <a:rPr lang="en-US" smtClean="0"/>
              <a:pPr>
                <a:defRPr/>
              </a:pPr>
              <a:t>‹nº›</a:t>
            </a:fld>
            <a:endParaRPr lang="en-US"/>
          </a:p>
        </p:txBody>
      </p:sp>
    </p:spTree>
    <p:extLst>
      <p:ext uri="{BB962C8B-B14F-4D97-AF65-F5344CB8AC3E}">
        <p14:creationId xmlns:p14="http://schemas.microsoft.com/office/powerpoint/2010/main" val="8735817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defRPr/>
            </a:pPr>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a:defRPr/>
            </a:pPr>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defRPr/>
            </a:pPr>
            <a:fld id="{A5189C6D-A185-4A9B-80EA-8D872AE4AA6A}" type="slidenum">
              <a:rPr lang="en-US" smtClean="0"/>
              <a:pPr>
                <a:defRPr/>
              </a:pPr>
              <a:t>‹nº›</a:t>
            </a:fld>
            <a:endParaRPr lang="en-US"/>
          </a:p>
        </p:txBody>
      </p:sp>
    </p:spTree>
    <p:extLst>
      <p:ext uri="{BB962C8B-B14F-4D97-AF65-F5344CB8AC3E}">
        <p14:creationId xmlns:p14="http://schemas.microsoft.com/office/powerpoint/2010/main" val="349082398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0F97E041-634B-4B3E-8669-42583D956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69825ADD-F95C-4747-9B41-5DB21C28E6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7" y="643467"/>
            <a:ext cx="10905065"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86791A8E-B2BA-467D-BB87-8CFBFB13A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95" y="809244"/>
            <a:ext cx="10579608"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ítulo 2">
            <a:extLst>
              <a:ext uri="{FF2B5EF4-FFF2-40B4-BE49-F238E27FC236}">
                <a16:creationId xmlns:a16="http://schemas.microsoft.com/office/drawing/2014/main" xmlns="" id="{D2F70AFD-4D30-475C-8F55-A33C9BAFDB39}"/>
              </a:ext>
            </a:extLst>
          </p:cNvPr>
          <p:cNvSpPr>
            <a:spLocks noGrp="1"/>
          </p:cNvSpPr>
          <p:nvPr>
            <p:ph type="subTitle" idx="1"/>
          </p:nvPr>
        </p:nvSpPr>
        <p:spPr>
          <a:xfrm>
            <a:off x="1286503" y="4064626"/>
            <a:ext cx="9607159" cy="1476235"/>
          </a:xfrm>
        </p:spPr>
        <p:txBody>
          <a:bodyPr>
            <a:normAutofit/>
          </a:bodyPr>
          <a:lstStyle/>
          <a:p>
            <a:pPr algn="ctr"/>
            <a:r>
              <a:rPr lang="pt-BR" sz="2800">
                <a:solidFill>
                  <a:srgbClr val="FFFFFF"/>
                </a:solidFill>
                <a:latin typeface="Tahoma" panose="020B0604030504040204" pitchFamily="34" charset="0"/>
                <a:ea typeface="Tahoma" panose="020B0604030504040204" pitchFamily="34" charset="0"/>
                <a:cs typeface="Tahoma" panose="020B0604030504040204" pitchFamily="34" charset="0"/>
              </a:rPr>
              <a:t>Roberta Vedana</a:t>
            </a:r>
          </a:p>
        </p:txBody>
      </p:sp>
      <p:sp>
        <p:nvSpPr>
          <p:cNvPr id="2050" name="Rectangle 2"/>
          <p:cNvSpPr>
            <a:spLocks noGrp="1" noChangeArrowheads="1"/>
          </p:cNvSpPr>
          <p:nvPr>
            <p:ph type="ctrTitle"/>
          </p:nvPr>
        </p:nvSpPr>
        <p:spPr>
          <a:xfrm>
            <a:off x="1286503" y="1285196"/>
            <a:ext cx="9607160" cy="2271535"/>
          </a:xfrm>
        </p:spPr>
        <p:txBody>
          <a:bodyPr>
            <a:normAutofit/>
          </a:bodyPr>
          <a:lstStyle/>
          <a:p>
            <a:pPr algn="ctr" eaLnBrk="1" hangingPunct="1">
              <a:defRPr/>
            </a:pPr>
            <a:r>
              <a:rPr lang="pt-BR" sz="5000" dirty="0">
                <a:latin typeface="Tahoma" panose="020B0604030504040204" pitchFamily="34" charset="0"/>
                <a:ea typeface="Tahoma" panose="020B0604030504040204" pitchFamily="34" charset="0"/>
                <a:cs typeface="Tahoma" panose="020B0604030504040204" pitchFamily="34" charset="0"/>
              </a:rPr>
              <a:t>4.2 – Política de Preços Mínimos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152400" y="292100"/>
            <a:ext cx="11811000" cy="1384300"/>
          </a:xfrm>
        </p:spPr>
        <p:txBody>
          <a:bodyPr/>
          <a:lstStyle/>
          <a:p>
            <a:pPr algn="ctr" eaLnBrk="1" hangingPunct="1">
              <a:defRPr/>
            </a:pPr>
            <a:r>
              <a:rPr lang="pt-BR" sz="4000" dirty="0">
                <a:latin typeface="Tahoma (Títulos)"/>
              </a:rPr>
              <a:t>2) Avaliação de Políticas de Preços para Determinados Produtos Agrícolas no Brasil</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algn="just" eaLnBrk="1" hangingPunct="1">
              <a:lnSpc>
                <a:spcPct val="90000"/>
              </a:lnSpc>
              <a:defRPr/>
            </a:pPr>
            <a:r>
              <a:rPr lang="pt-BR" sz="2800" dirty="0">
                <a:latin typeface="Tahoma (Corpo)"/>
              </a:rPr>
              <a:t>“O Brasil tem baseado a expansão e a modernização de seu setor agrícola principalmente em incentivos de mercado. Tais incentivos têm sido proporcionados, em grande parte, por intermédio de quatro políticas agrícolas” (PANIAGO; SCHUH, 1977, p. 77).</a:t>
            </a:r>
          </a:p>
          <a:p>
            <a:pPr algn="just" eaLnBrk="1" hangingPunct="1">
              <a:lnSpc>
                <a:spcPct val="90000"/>
              </a:lnSpc>
              <a:defRPr/>
            </a:pPr>
            <a:endParaRPr lang="pt-BR" sz="2800" dirty="0">
              <a:latin typeface="Tahoma (Corpo)"/>
            </a:endParaRPr>
          </a:p>
          <a:p>
            <a:pPr algn="just" eaLnBrk="1" hangingPunct="1">
              <a:lnSpc>
                <a:spcPct val="90000"/>
              </a:lnSpc>
              <a:defRPr/>
            </a:pPr>
            <a:r>
              <a:rPr lang="pt-BR" sz="2800" dirty="0">
                <a:latin typeface="Tahoma (Corpo)"/>
              </a:rPr>
              <a:t>Investimentos em infraestrutura; subsídios para o uso de insumos modernos; crédito subsidiado e programa de preço mínimo.</a:t>
            </a:r>
          </a:p>
        </p:txBody>
      </p:sp>
    </p:spTree>
    <p:extLst>
      <p:ext uri="{BB962C8B-B14F-4D97-AF65-F5344CB8AC3E}">
        <p14:creationId xmlns:p14="http://schemas.microsoft.com/office/powerpoint/2010/main" val="159115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657224" y="499533"/>
            <a:ext cx="10772775" cy="1658198"/>
          </a:xfrm>
        </p:spPr>
        <p:txBody>
          <a:bodyPr>
            <a:normAutofit/>
          </a:bodyPr>
          <a:lstStyle/>
          <a:p>
            <a:pPr eaLnBrk="1" hangingPunct="1">
              <a:defRPr/>
            </a:pPr>
            <a:r>
              <a:rPr lang="pt-BR" sz="4600">
                <a:latin typeface="Tahoma (Títulos)"/>
              </a:rPr>
              <a:t>2) Avaliação de Políticas de Preços para Determinados Produtos Agrícolas no Brasil</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676657" y="2329815"/>
            <a:ext cx="5038344" cy="3766185"/>
          </a:xfrm>
        </p:spPr>
        <p:txBody>
          <a:bodyPr>
            <a:normAutofit/>
          </a:bodyPr>
          <a:lstStyle/>
          <a:p>
            <a:pPr algn="just">
              <a:defRPr/>
            </a:pPr>
            <a:r>
              <a:rPr lang="pt-BR" sz="1900" dirty="0">
                <a:latin typeface="Tahoma (Corpo)"/>
              </a:rPr>
              <a:t>“Em 1943 foi criada a Comissão de Financiamento da Produção (CFP) que, após várias transformações, deu origem a partir de 12/04/1990 à Companha Nacional de Abastecimento (Conab). Junto com a CFP foi instituída a Política de Preços Mínimos.  Os primeiros preços mínimos foram fixados em 1945, referentes às culturas de </a:t>
            </a:r>
            <a:r>
              <a:rPr lang="pt-BR" sz="1900" b="1" dirty="0">
                <a:latin typeface="Tahoma (Corpo)"/>
              </a:rPr>
              <a:t>arroz</a:t>
            </a:r>
            <a:r>
              <a:rPr lang="pt-BR" sz="1900" dirty="0">
                <a:latin typeface="Tahoma (Corpo)"/>
              </a:rPr>
              <a:t>, </a:t>
            </a:r>
            <a:r>
              <a:rPr lang="pt-BR" sz="1900" b="1" dirty="0">
                <a:latin typeface="Tahoma (Corpo)"/>
              </a:rPr>
              <a:t>feijão</a:t>
            </a:r>
            <a:r>
              <a:rPr lang="pt-BR" sz="1900" dirty="0">
                <a:latin typeface="Tahoma (Corpo)"/>
              </a:rPr>
              <a:t>, </a:t>
            </a:r>
            <a:r>
              <a:rPr lang="pt-BR" sz="1900" b="1" dirty="0">
                <a:latin typeface="Tahoma (Corpo)"/>
              </a:rPr>
              <a:t>milho</a:t>
            </a:r>
            <a:r>
              <a:rPr lang="pt-BR" sz="1900" dirty="0">
                <a:latin typeface="Tahoma (Corpo)"/>
              </a:rPr>
              <a:t>, </a:t>
            </a:r>
            <a:r>
              <a:rPr lang="pt-BR" sz="1900" b="1" dirty="0">
                <a:latin typeface="Tahoma (Corpo)"/>
              </a:rPr>
              <a:t>amendoim</a:t>
            </a:r>
            <a:r>
              <a:rPr lang="pt-BR" sz="1900" dirty="0">
                <a:latin typeface="Tahoma (Corpo)"/>
              </a:rPr>
              <a:t>, </a:t>
            </a:r>
            <a:r>
              <a:rPr lang="pt-BR" sz="1900" b="1" dirty="0">
                <a:latin typeface="Tahoma (Corpo)"/>
              </a:rPr>
              <a:t>soja</a:t>
            </a:r>
            <a:r>
              <a:rPr lang="pt-BR" sz="1900" dirty="0">
                <a:latin typeface="Tahoma (Corpo)"/>
              </a:rPr>
              <a:t> e </a:t>
            </a:r>
            <a:r>
              <a:rPr lang="pt-BR" sz="1900" b="1" dirty="0">
                <a:latin typeface="Tahoma (Corpo)"/>
              </a:rPr>
              <a:t>semente</a:t>
            </a:r>
            <a:r>
              <a:rPr lang="pt-BR" sz="1900" dirty="0">
                <a:latin typeface="Tahoma (Corpo)"/>
              </a:rPr>
              <a:t> </a:t>
            </a:r>
            <a:r>
              <a:rPr lang="pt-BR" sz="1900" b="1" dirty="0">
                <a:latin typeface="Tahoma (Corpo)"/>
              </a:rPr>
              <a:t>de</a:t>
            </a:r>
            <a:r>
              <a:rPr lang="pt-BR" sz="1900" dirty="0">
                <a:latin typeface="Tahoma (Corpo)"/>
              </a:rPr>
              <a:t> </a:t>
            </a:r>
            <a:r>
              <a:rPr lang="pt-BR" sz="1900" b="1" dirty="0">
                <a:latin typeface="Tahoma (Corpo)"/>
              </a:rPr>
              <a:t>girassol</a:t>
            </a:r>
            <a:r>
              <a:rPr lang="pt-BR" sz="1900" dirty="0">
                <a:latin typeface="Tahoma (Corpo)"/>
              </a:rPr>
              <a:t> a serem colhidas em 1946. No entanto, até a primeira metade da década de 1960 a PGPM foi pouco efetiva, tornando-se mais atuante a partir de 1966” (BACHA, 2018, p. 102).</a:t>
            </a:r>
          </a:p>
        </p:txBody>
      </p:sp>
      <p:pic>
        <p:nvPicPr>
          <p:cNvPr id="2050" name="Picture 2" descr="Jornal Somos - Agricultura familiar se preocupa com fechamento de armazéns  da Conab">
            <a:extLst>
              <a:ext uri="{FF2B5EF4-FFF2-40B4-BE49-F238E27FC236}">
                <a16:creationId xmlns:a16="http://schemas.microsoft.com/office/drawing/2014/main" xmlns="" id="{D6D25647-5AD0-427E-BE7E-6443F0750F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5" r="28345" b="-2"/>
          <a:stretch/>
        </p:blipFill>
        <p:spPr bwMode="auto">
          <a:xfrm>
            <a:off x="6348105" y="2076151"/>
            <a:ext cx="1978857"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nab - Estoques">
            <a:extLst>
              <a:ext uri="{FF2B5EF4-FFF2-40B4-BE49-F238E27FC236}">
                <a16:creationId xmlns:a16="http://schemas.microsoft.com/office/drawing/2014/main" xmlns="" id="{A698DF51-646F-4176-9656-11C97E1930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67492" y="4212907"/>
            <a:ext cx="2560320" cy="9024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ab - Política de Garantia de Preços Mínimos">
            <a:extLst>
              <a:ext uri="{FF2B5EF4-FFF2-40B4-BE49-F238E27FC236}">
                <a16:creationId xmlns:a16="http://schemas.microsoft.com/office/drawing/2014/main" xmlns="" id="{41AC5883-DD9E-4B09-8919-194EEC58057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67492" y="2596757"/>
            <a:ext cx="2491072" cy="8780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nab - Política de Garantia de Preços Mínimos">
            <a:extLst>
              <a:ext uri="{FF2B5EF4-FFF2-40B4-BE49-F238E27FC236}">
                <a16:creationId xmlns:a16="http://schemas.microsoft.com/office/drawing/2014/main" xmlns="" id="{97AFC23A-0B45-45E5-8948-25C40BFEF2E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48105" y="4181863"/>
            <a:ext cx="2560320" cy="90246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onab - Política de Garantia de Preços Mínimos">
            <a:extLst>
              <a:ext uri="{FF2B5EF4-FFF2-40B4-BE49-F238E27FC236}">
                <a16:creationId xmlns:a16="http://schemas.microsoft.com/office/drawing/2014/main" xmlns="" id="{ABE8670F-1429-43AA-9B80-6898E5D5E5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8265" y="5371189"/>
            <a:ext cx="2560322" cy="902463"/>
          </a:xfrm>
          <a:prstGeom prst="rect">
            <a:avLst/>
          </a:prstGeom>
          <a:noFill/>
          <a:extLst>
            <a:ext uri="{909E8E84-426E-40DD-AFC4-6F175D3DCCD1}">
              <a14:hiddenFill xmlns:a14="http://schemas.microsoft.com/office/drawing/2010/main">
                <a:solidFill>
                  <a:srgbClr val="FFFFFF"/>
                </a:solidFill>
              </a14:hiddenFill>
            </a:ext>
          </a:extLst>
        </p:spPr>
      </p:pic>
      <p:sp>
        <p:nvSpPr>
          <p:cNvPr id="30" name="CaixaDeTexto 29">
            <a:extLst>
              <a:ext uri="{FF2B5EF4-FFF2-40B4-BE49-F238E27FC236}">
                <a16:creationId xmlns:a16="http://schemas.microsoft.com/office/drawing/2014/main" xmlns="" id="{F54C6A26-2D03-4B62-AC85-EAA510D52631}"/>
              </a:ext>
            </a:extLst>
          </p:cNvPr>
          <p:cNvSpPr txBox="1"/>
          <p:nvPr/>
        </p:nvSpPr>
        <p:spPr>
          <a:xfrm>
            <a:off x="7851372" y="6581001"/>
            <a:ext cx="6093228" cy="276999"/>
          </a:xfrm>
          <a:prstGeom prst="rect">
            <a:avLst/>
          </a:prstGeom>
          <a:noFill/>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Fonte: https://www.conab.gov.br/index.php/precos-minimos</a:t>
            </a:r>
          </a:p>
        </p:txBody>
      </p:sp>
    </p:spTree>
    <p:extLst>
      <p:ext uri="{BB962C8B-B14F-4D97-AF65-F5344CB8AC3E}">
        <p14:creationId xmlns:p14="http://schemas.microsoft.com/office/powerpoint/2010/main" val="122209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61B2A784-4501-42A8-86DF-DB27DE395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6461085" y="406523"/>
            <a:ext cx="5711484" cy="1560716"/>
          </a:xfrm>
        </p:spPr>
        <p:txBody>
          <a:bodyPr>
            <a:normAutofit/>
          </a:bodyPr>
          <a:lstStyle/>
          <a:p>
            <a:pPr eaLnBrk="1" hangingPunct="1">
              <a:defRPr/>
            </a:pPr>
            <a:r>
              <a:rPr lang="pt-BR" sz="3400" dirty="0">
                <a:solidFill>
                  <a:schemeClr val="bg2"/>
                </a:solidFill>
                <a:latin typeface="Tahoma (Títulos)"/>
              </a:rPr>
              <a:t>2) Avaliação de Políticas de Preços para Determinados Produtos Agrícolas no Brasil</a:t>
            </a:r>
          </a:p>
        </p:txBody>
      </p:sp>
      <p:sp>
        <p:nvSpPr>
          <p:cNvPr id="77" name="Rectangle 76">
            <a:extLst>
              <a:ext uri="{FF2B5EF4-FFF2-40B4-BE49-F238E27FC236}">
                <a16:creationId xmlns:a16="http://schemas.microsoft.com/office/drawing/2014/main" xmlns="" id="{8A330AB8-A767-46C8-ABEF-2477854EF6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6237" y="11446"/>
            <a:ext cx="4901184" cy="4021058"/>
          </a:xfrm>
          <a:prstGeom prst="rect">
            <a:avLst/>
          </a:prstGeom>
          <a:solidFill>
            <a:srgbClr val="752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xmlns="" id="{9BCC826D-E368-4D93-867E-47BA6A78AA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0829" y="11446"/>
            <a:ext cx="4572000" cy="3858768"/>
          </a:xfrm>
          <a:custGeom>
            <a:avLst/>
            <a:gdLst>
              <a:gd name="connsiteX0" fmla="*/ 0 w 4572000"/>
              <a:gd name="connsiteY0" fmla="*/ 0 h 3858768"/>
              <a:gd name="connsiteX1" fmla="*/ 4572000 w 4572000"/>
              <a:gd name="connsiteY1" fmla="*/ 0 h 3858768"/>
              <a:gd name="connsiteX2" fmla="*/ 4572000 w 4572000"/>
              <a:gd name="connsiteY2" fmla="*/ 3858768 h 3858768"/>
              <a:gd name="connsiteX3" fmla="*/ 0 w 4572000"/>
              <a:gd name="connsiteY3" fmla="*/ 3858768 h 3858768"/>
            </a:gdLst>
            <a:ahLst/>
            <a:cxnLst>
              <a:cxn ang="0">
                <a:pos x="connsiteX0" y="connsiteY0"/>
              </a:cxn>
              <a:cxn ang="0">
                <a:pos x="connsiteX1" y="connsiteY1"/>
              </a:cxn>
              <a:cxn ang="0">
                <a:pos x="connsiteX2" y="connsiteY2"/>
              </a:cxn>
              <a:cxn ang="0">
                <a:pos x="connsiteX3" y="connsiteY3"/>
              </a:cxn>
            </a:cxnLst>
            <a:rect l="l" t="t" r="r" b="b"/>
            <a:pathLst>
              <a:path w="4572000" h="3858768">
                <a:moveTo>
                  <a:pt x="0" y="0"/>
                </a:moveTo>
                <a:lnTo>
                  <a:pt x="4572000" y="0"/>
                </a:lnTo>
                <a:lnTo>
                  <a:pt x="4572000" y="3858768"/>
                </a:lnTo>
                <a:lnTo>
                  <a:pt x="0" y="3858768"/>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xmlns="" id="{949784B6-574C-4EF9-A94A-78DA01C58E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0276" y="717924"/>
            <a:ext cx="3729300" cy="2498631"/>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xmlns="" id="{88E62604-C40E-4D56-9D66-FD94B0CA4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6237" y="4241249"/>
            <a:ext cx="4901184" cy="2616751"/>
          </a:xfrm>
          <a:prstGeom prst="rect">
            <a:avLst/>
          </a:prstGeom>
          <a:solidFill>
            <a:srgbClr val="752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xmlns="" id="{B3D444CF-66C9-4D8B-8F07-B99490CBDC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0829" y="4407408"/>
            <a:ext cx="4572000" cy="2450592"/>
          </a:xfrm>
          <a:custGeom>
            <a:avLst/>
            <a:gdLst>
              <a:gd name="connsiteX0" fmla="*/ 0 w 4572000"/>
              <a:gd name="connsiteY0" fmla="*/ 0 h 2450592"/>
              <a:gd name="connsiteX1" fmla="*/ 4572000 w 4572000"/>
              <a:gd name="connsiteY1" fmla="*/ 0 h 2450592"/>
              <a:gd name="connsiteX2" fmla="*/ 4572000 w 4572000"/>
              <a:gd name="connsiteY2" fmla="*/ 2450592 h 2450592"/>
              <a:gd name="connsiteX3" fmla="*/ 0 w 4572000"/>
              <a:gd name="connsiteY3" fmla="*/ 2450592 h 2450592"/>
            </a:gdLst>
            <a:ahLst/>
            <a:cxnLst>
              <a:cxn ang="0">
                <a:pos x="connsiteX0" y="connsiteY0"/>
              </a:cxn>
              <a:cxn ang="0">
                <a:pos x="connsiteX1" y="connsiteY1"/>
              </a:cxn>
              <a:cxn ang="0">
                <a:pos x="connsiteX2" y="connsiteY2"/>
              </a:cxn>
              <a:cxn ang="0">
                <a:pos x="connsiteX3" y="connsiteY3"/>
              </a:cxn>
            </a:cxnLst>
            <a:rect l="l" t="t" r="r" b="b"/>
            <a:pathLst>
              <a:path w="4572000" h="2450592">
                <a:moveTo>
                  <a:pt x="0" y="0"/>
                </a:moveTo>
                <a:lnTo>
                  <a:pt x="4572000" y="0"/>
                </a:lnTo>
                <a:lnTo>
                  <a:pt x="4572000" y="2450592"/>
                </a:lnTo>
                <a:lnTo>
                  <a:pt x="0" y="24505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Uma variedade de frutas e verduras&#10;&#10;Descrição gerada automaticamente">
            <a:extLst>
              <a:ext uri="{FF2B5EF4-FFF2-40B4-BE49-F238E27FC236}">
                <a16:creationId xmlns:a16="http://schemas.microsoft.com/office/drawing/2014/main" xmlns="" id="{325E2917-6733-46D7-9B46-B3C0510AC0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78" r="24360" b="-1"/>
          <a:stretch/>
        </p:blipFill>
        <p:spPr bwMode="auto">
          <a:xfrm>
            <a:off x="2673107" y="4749422"/>
            <a:ext cx="1860330" cy="1891174"/>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xmlns="" id="{057426C9-BA75-4FF0-984A-E94823AF79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3" y="1756906"/>
            <a:ext cx="3634048" cy="3344189"/>
          </a:xfrm>
          <a:prstGeom prst="rect">
            <a:avLst/>
          </a:prstGeom>
          <a:solidFill>
            <a:srgbClr val="752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xmlns="" id="{10E5AB32-7D58-4FAC-8B91-5833068C31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4" y="1920240"/>
            <a:ext cx="3465576" cy="3017520"/>
          </a:xfrm>
          <a:custGeom>
            <a:avLst/>
            <a:gdLst>
              <a:gd name="connsiteX0" fmla="*/ 0 w 3465576"/>
              <a:gd name="connsiteY0" fmla="*/ 0 h 3017520"/>
              <a:gd name="connsiteX1" fmla="*/ 3465576 w 3465576"/>
              <a:gd name="connsiteY1" fmla="*/ 0 h 3017520"/>
              <a:gd name="connsiteX2" fmla="*/ 3465576 w 3465576"/>
              <a:gd name="connsiteY2" fmla="*/ 3017520 h 3017520"/>
              <a:gd name="connsiteX3" fmla="*/ 0 w 3465576"/>
              <a:gd name="connsiteY3" fmla="*/ 3017520 h 3017520"/>
            </a:gdLst>
            <a:ahLst/>
            <a:cxnLst>
              <a:cxn ang="0">
                <a:pos x="connsiteX0" y="connsiteY0"/>
              </a:cxn>
              <a:cxn ang="0">
                <a:pos x="connsiteX1" y="connsiteY1"/>
              </a:cxn>
              <a:cxn ang="0">
                <a:pos x="connsiteX2" y="connsiteY2"/>
              </a:cxn>
              <a:cxn ang="0">
                <a:pos x="connsiteX3" y="connsiteY3"/>
              </a:cxn>
            </a:cxnLst>
            <a:rect l="l" t="t" r="r" b="b"/>
            <a:pathLst>
              <a:path w="3465576" h="3017520">
                <a:moveTo>
                  <a:pt x="0" y="0"/>
                </a:moveTo>
                <a:lnTo>
                  <a:pt x="3465576" y="0"/>
                </a:lnTo>
                <a:lnTo>
                  <a:pt x="3465576" y="3017520"/>
                </a:lnTo>
                <a:lnTo>
                  <a:pt x="0" y="301752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Preço do arroz em MT sofre reajuste | Mato Grosso Econômico">
            <a:extLst>
              <a:ext uri="{FF2B5EF4-FFF2-40B4-BE49-F238E27FC236}">
                <a16:creationId xmlns:a16="http://schemas.microsoft.com/office/drawing/2014/main" xmlns="" id="{12D426C7-77B7-446A-B203-CE1D33D4982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1987" y="2332125"/>
            <a:ext cx="2962061" cy="22215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6476772" y="2978639"/>
            <a:ext cx="5063457" cy="2729196"/>
          </a:xfrm>
        </p:spPr>
        <p:txBody>
          <a:bodyPr>
            <a:normAutofit/>
          </a:bodyPr>
          <a:lstStyle/>
          <a:p>
            <a:pPr>
              <a:defRPr/>
            </a:pPr>
            <a:r>
              <a:rPr lang="pt-BR" dirty="0" err="1">
                <a:latin typeface="Tahoma (Corpo)"/>
              </a:rPr>
              <a:t>Paniago</a:t>
            </a:r>
            <a:r>
              <a:rPr lang="pt-BR" dirty="0">
                <a:latin typeface="Tahoma (Corpo)"/>
              </a:rPr>
              <a:t> e </a:t>
            </a:r>
            <a:r>
              <a:rPr lang="pt-BR" dirty="0" err="1">
                <a:latin typeface="Tahoma (Corpo)"/>
              </a:rPr>
              <a:t>Schuh</a:t>
            </a:r>
            <a:r>
              <a:rPr lang="pt-BR" dirty="0">
                <a:latin typeface="Tahoma (Corpo)"/>
              </a:rPr>
              <a:t> (1977) focalizaram o estudo em três produtos: arroz, feijão e milho. Estimaram modelos econométricos para os mercados destes produtos, utilizando dados de série temporal.</a:t>
            </a:r>
          </a:p>
          <a:p>
            <a:pPr>
              <a:defRPr/>
            </a:pPr>
            <a:endParaRPr lang="pt-BR" dirty="0">
              <a:latin typeface="Tahoma (Corpo)"/>
            </a:endParaRPr>
          </a:p>
          <a:p>
            <a:pPr>
              <a:defRPr/>
            </a:pPr>
            <a:endParaRPr lang="pt-BR" dirty="0">
              <a:latin typeface="Tahoma (Corpo)"/>
            </a:endParaRPr>
          </a:p>
          <a:p>
            <a:pPr>
              <a:defRPr/>
            </a:pPr>
            <a:endParaRPr lang="pt-BR" dirty="0">
              <a:latin typeface="Tahoma (Corpo)"/>
            </a:endParaRPr>
          </a:p>
          <a:p>
            <a:pPr>
              <a:defRPr/>
            </a:pPr>
            <a:endParaRPr lang="pt-BR" dirty="0">
              <a:latin typeface="Tahoma (Corpo)"/>
            </a:endParaRPr>
          </a:p>
          <a:p>
            <a:pPr eaLnBrk="1" hangingPunct="1">
              <a:defRPr/>
            </a:pPr>
            <a:endParaRPr lang="pt-BR" dirty="0">
              <a:latin typeface="Tahoma (Corpo)"/>
            </a:endParaRPr>
          </a:p>
        </p:txBody>
      </p:sp>
      <p:sp>
        <p:nvSpPr>
          <p:cNvPr id="15" name="CaixaDeTexto 14">
            <a:extLst>
              <a:ext uri="{FF2B5EF4-FFF2-40B4-BE49-F238E27FC236}">
                <a16:creationId xmlns:a16="http://schemas.microsoft.com/office/drawing/2014/main" xmlns="" id="{CADD0F6A-4D22-4347-9122-D71F8ACD8229}"/>
              </a:ext>
            </a:extLst>
          </p:cNvPr>
          <p:cNvSpPr txBox="1"/>
          <p:nvPr/>
        </p:nvSpPr>
        <p:spPr>
          <a:xfrm>
            <a:off x="1659360" y="224135"/>
            <a:ext cx="4283469" cy="461665"/>
          </a:xfrm>
          <a:prstGeom prst="rect">
            <a:avLst/>
          </a:prstGeom>
          <a:noFill/>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https://www.canalrural.com.br/programas/milho-preco-medio-menor-desde-julho-2015-67962/</a:t>
            </a:r>
          </a:p>
        </p:txBody>
      </p:sp>
      <p:sp>
        <p:nvSpPr>
          <p:cNvPr id="17" name="CaixaDeTexto 16">
            <a:extLst>
              <a:ext uri="{FF2B5EF4-FFF2-40B4-BE49-F238E27FC236}">
                <a16:creationId xmlns:a16="http://schemas.microsoft.com/office/drawing/2014/main" xmlns="" id="{96982B5B-9D6A-4ADB-8B2B-A829CA142C15}"/>
              </a:ext>
            </a:extLst>
          </p:cNvPr>
          <p:cNvSpPr txBox="1"/>
          <p:nvPr/>
        </p:nvSpPr>
        <p:spPr>
          <a:xfrm>
            <a:off x="-3744" y="4495800"/>
            <a:ext cx="3634048" cy="461665"/>
          </a:xfrm>
          <a:prstGeom prst="rect">
            <a:avLst/>
          </a:prstGeom>
          <a:noFill/>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https://www.matogrossoeconomico.com.br/comercio/preco-do-arroz-em-mt-sofre-reajuste/10283</a:t>
            </a:r>
          </a:p>
        </p:txBody>
      </p:sp>
      <p:sp>
        <p:nvSpPr>
          <p:cNvPr id="19" name="CaixaDeTexto 18">
            <a:extLst>
              <a:ext uri="{FF2B5EF4-FFF2-40B4-BE49-F238E27FC236}">
                <a16:creationId xmlns:a16="http://schemas.microsoft.com/office/drawing/2014/main" xmlns="" id="{CBA3FDC5-EA6E-4FAA-9A76-263BD9FDEB2F}"/>
              </a:ext>
            </a:extLst>
          </p:cNvPr>
          <p:cNvSpPr txBox="1"/>
          <p:nvPr/>
        </p:nvSpPr>
        <p:spPr>
          <a:xfrm>
            <a:off x="2280460" y="6581001"/>
            <a:ext cx="6101540" cy="276999"/>
          </a:xfrm>
          <a:prstGeom prst="rect">
            <a:avLst/>
          </a:prstGeom>
          <a:noFill/>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https://sistemafaep.org.br/crise-feijao/</a:t>
            </a:r>
          </a:p>
        </p:txBody>
      </p:sp>
    </p:spTree>
    <p:extLst>
      <p:ext uri="{BB962C8B-B14F-4D97-AF65-F5344CB8AC3E}">
        <p14:creationId xmlns:p14="http://schemas.microsoft.com/office/powerpoint/2010/main" val="277950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152400" y="292100"/>
            <a:ext cx="11811000" cy="1384300"/>
          </a:xfrm>
        </p:spPr>
        <p:txBody>
          <a:bodyPr/>
          <a:lstStyle/>
          <a:p>
            <a:pPr algn="ctr" eaLnBrk="1" hangingPunct="1">
              <a:defRPr/>
            </a:pPr>
            <a:r>
              <a:rPr lang="pt-BR" sz="4000" dirty="0">
                <a:latin typeface="Tahoma (Títulos)"/>
              </a:rPr>
              <a:t>2) Avaliação de Políticas de Preços para Determinados Produtos Agrícolas no Brasil</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algn="just">
              <a:defRPr/>
            </a:pPr>
            <a:r>
              <a:rPr lang="pt-BR" sz="2800" dirty="0">
                <a:latin typeface="Tahoma (Corpo)"/>
              </a:rPr>
              <a:t>Procedimento e metodologia</a:t>
            </a:r>
          </a:p>
          <a:p>
            <a:pPr algn="just">
              <a:defRPr/>
            </a:pPr>
            <a:endParaRPr lang="pt-BR" sz="2800" dirty="0">
              <a:latin typeface="Tahoma (Corpo)"/>
            </a:endParaRPr>
          </a:p>
          <a:p>
            <a:pPr algn="just">
              <a:defRPr/>
            </a:pPr>
            <a:r>
              <a:rPr lang="pt-BR" sz="2800" dirty="0">
                <a:latin typeface="Tahoma (Corpo)"/>
              </a:rPr>
              <a:t>O objetivo geral do estudo foi o de avaliar três políticas alternativas de preços que podem ser implementadas no Brasil:</a:t>
            </a:r>
          </a:p>
          <a:p>
            <a:pPr algn="just">
              <a:defRPr/>
            </a:pPr>
            <a:r>
              <a:rPr lang="pt-BR" sz="2800" dirty="0">
                <a:latin typeface="Tahoma (Corpo)"/>
              </a:rPr>
              <a:t>a) cotas de produção;</a:t>
            </a:r>
          </a:p>
          <a:p>
            <a:pPr algn="just">
              <a:defRPr/>
            </a:pPr>
            <a:r>
              <a:rPr lang="pt-BR" sz="2800" dirty="0">
                <a:latin typeface="Tahoma (Corpo)"/>
              </a:rPr>
              <a:t>b) preço-subsídio;</a:t>
            </a:r>
          </a:p>
          <a:p>
            <a:pPr algn="just">
              <a:defRPr/>
            </a:pPr>
            <a:r>
              <a:rPr lang="pt-BR" sz="2800" dirty="0">
                <a:latin typeface="Tahoma (Corpo)"/>
              </a:rPr>
              <a:t>c) </a:t>
            </a:r>
            <a:r>
              <a:rPr lang="pt-BR" sz="2800" i="1" dirty="0">
                <a:latin typeface="Tahoma (Corpo)"/>
              </a:rPr>
              <a:t>dumping</a:t>
            </a:r>
            <a:r>
              <a:rPr lang="pt-BR" sz="2800" dirty="0">
                <a:latin typeface="Tahoma (Corpo)"/>
              </a:rPr>
              <a:t>.</a:t>
            </a:r>
          </a:p>
          <a:p>
            <a:pPr algn="just" eaLnBrk="1" hangingPunct="1">
              <a:lnSpc>
                <a:spcPct val="90000"/>
              </a:lnSpc>
              <a:defRPr/>
            </a:pPr>
            <a:endParaRPr lang="pt-BR" sz="2800" dirty="0">
              <a:latin typeface="Tahoma (Corpo)"/>
            </a:endParaRPr>
          </a:p>
        </p:txBody>
      </p:sp>
    </p:spTree>
    <p:extLst>
      <p:ext uri="{BB962C8B-B14F-4D97-AF65-F5344CB8AC3E}">
        <p14:creationId xmlns:p14="http://schemas.microsoft.com/office/powerpoint/2010/main" val="88633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838200" y="365125"/>
            <a:ext cx="10515600" cy="1306443"/>
          </a:xfrm>
        </p:spPr>
        <p:txBody>
          <a:bodyPr>
            <a:normAutofit/>
          </a:bodyPr>
          <a:lstStyle/>
          <a:p>
            <a:pPr eaLnBrk="1" hangingPunct="1">
              <a:defRPr/>
            </a:pPr>
            <a:r>
              <a:rPr lang="pt-BR" sz="4000">
                <a:latin typeface="Tahoma (Títulos)"/>
              </a:rPr>
              <a:t>2) Avaliação de Políticas de Preços para Determinados Produtos Agrícolas no Brasil</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838200" y="1671568"/>
            <a:ext cx="10058400" cy="5186431"/>
          </a:xfrm>
        </p:spPr>
        <p:txBody>
          <a:bodyPr>
            <a:normAutofit lnSpcReduction="10000"/>
          </a:bodyPr>
          <a:lstStyle/>
          <a:p>
            <a:pPr algn="just">
              <a:defRPr/>
            </a:pPr>
            <a:r>
              <a:rPr lang="pt-BR" sz="2800" dirty="0">
                <a:latin typeface="Tahoma (Corpo)"/>
              </a:rPr>
              <a:t>Mensuração dos custos sociais</a:t>
            </a:r>
          </a:p>
          <a:p>
            <a:pPr algn="just">
              <a:defRPr/>
            </a:pPr>
            <a:endParaRPr lang="pt-BR" sz="2800" dirty="0">
              <a:latin typeface="Tahoma (Corpo)"/>
            </a:endParaRPr>
          </a:p>
          <a:p>
            <a:pPr algn="just">
              <a:defRPr/>
            </a:pPr>
            <a:r>
              <a:rPr lang="pt-BR" sz="2800" dirty="0">
                <a:latin typeface="Tahoma (Corpo)"/>
              </a:rPr>
              <a:t>“A mensuração dos custos sociais envolve duas premissas básicas. A primeira é que a área total sob a curva da procura, à esquerda de dada quantidade,  representa a utilização total para aquela quantidade. </a:t>
            </a:r>
          </a:p>
          <a:p>
            <a:pPr algn="just">
              <a:defRPr/>
            </a:pPr>
            <a:r>
              <a:rPr lang="pt-BR" sz="2800" dirty="0">
                <a:latin typeface="Tahoma (Corpo)"/>
              </a:rPr>
              <a:t>A segunda premissa é que a curva da oferta reflete os custos de oportunidade dos recursos variáveis ​​usados para produzir cada quantidade. </a:t>
            </a:r>
          </a:p>
          <a:p>
            <a:pPr algn="just">
              <a:defRPr/>
            </a:pPr>
            <a:r>
              <a:rPr lang="pt-BR" sz="2800" dirty="0">
                <a:latin typeface="Tahoma (Corpo)"/>
              </a:rPr>
              <a:t>Os custos sociais são então igualados à perda na sobra do consumidor e/ou produtor, que resulta do afastamento do equilíbrio, o clássico equilíbrio </a:t>
            </a:r>
            <a:r>
              <a:rPr lang="pt-BR" sz="2800" dirty="0" err="1">
                <a:latin typeface="Tahoma (Corpo)"/>
              </a:rPr>
              <a:t>marshaliano</a:t>
            </a:r>
            <a:r>
              <a:rPr lang="pt-BR" sz="2800" dirty="0">
                <a:latin typeface="Tahoma (Corpo)"/>
              </a:rPr>
              <a:t> de preço e quantidade” (PANIAGO; SCHUH, 1977, p. 82).</a:t>
            </a:r>
          </a:p>
          <a:p>
            <a:pPr algn="just">
              <a:defRPr/>
            </a:pPr>
            <a:endParaRPr lang="pt-BR" sz="2800" dirty="0">
              <a:latin typeface="Tahoma (Corpo)"/>
            </a:endParaRPr>
          </a:p>
          <a:p>
            <a:pPr algn="just">
              <a:defRPr/>
            </a:pPr>
            <a:endParaRPr lang="pt-BR" sz="2800" dirty="0">
              <a:latin typeface="Tahoma (Corpo)"/>
            </a:endParaRPr>
          </a:p>
          <a:p>
            <a:pPr algn="just">
              <a:defRPr/>
            </a:pPr>
            <a:endParaRPr lang="pt-BR" sz="2800" dirty="0">
              <a:latin typeface="Tahoma (Corpo)"/>
            </a:endParaRPr>
          </a:p>
          <a:p>
            <a:pPr algn="just">
              <a:defRPr/>
            </a:pPr>
            <a:endParaRPr lang="pt-BR" sz="2800" dirty="0">
              <a:latin typeface="Tahoma (Corpo)"/>
            </a:endParaRPr>
          </a:p>
          <a:p>
            <a:pPr algn="just">
              <a:defRPr/>
            </a:pPr>
            <a:endParaRPr lang="pt-BR" sz="2800" dirty="0">
              <a:latin typeface="Tahoma (Corpo)"/>
            </a:endParaRPr>
          </a:p>
          <a:p>
            <a:pPr algn="just" eaLnBrk="1" hangingPunct="1">
              <a:defRPr/>
            </a:pPr>
            <a:endParaRPr lang="pt-BR" sz="2800" dirty="0">
              <a:latin typeface="Tahoma (Corpo)"/>
            </a:endParaRPr>
          </a:p>
        </p:txBody>
      </p:sp>
    </p:spTree>
    <p:extLst>
      <p:ext uri="{BB962C8B-B14F-4D97-AF65-F5344CB8AC3E}">
        <p14:creationId xmlns:p14="http://schemas.microsoft.com/office/powerpoint/2010/main" val="2473677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838200" y="365125"/>
            <a:ext cx="10515600" cy="1306443"/>
          </a:xfrm>
        </p:spPr>
        <p:txBody>
          <a:bodyPr>
            <a:normAutofit/>
          </a:bodyPr>
          <a:lstStyle/>
          <a:p>
            <a:pPr eaLnBrk="1" hangingPunct="1">
              <a:defRPr/>
            </a:pPr>
            <a:r>
              <a:rPr lang="pt-BR" sz="4000">
                <a:latin typeface="Tahoma (Títulos)"/>
              </a:rPr>
              <a:t>2) Avaliação de Políticas de Preços para Determinados Produtos Agrícolas no Brasil</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838200" y="1671569"/>
            <a:ext cx="10287000" cy="385832"/>
          </a:xfrm>
        </p:spPr>
        <p:txBody>
          <a:bodyPr>
            <a:normAutofit/>
          </a:bodyPr>
          <a:lstStyle/>
          <a:p>
            <a:pPr>
              <a:defRPr/>
            </a:pPr>
            <a:r>
              <a:rPr lang="pt-BR" sz="2000" dirty="0">
                <a:latin typeface="Tahoma (Corpo)"/>
              </a:rPr>
              <a:t>Figura 1 – Custos Sociais para uma Política de Cotas de Produção</a:t>
            </a:r>
          </a:p>
          <a:p>
            <a:pPr>
              <a:defRPr/>
            </a:pPr>
            <a:endParaRPr lang="pt-BR" sz="2000" dirty="0">
              <a:latin typeface="Tahoma (Corpo)"/>
            </a:endParaRPr>
          </a:p>
          <a:p>
            <a:pPr>
              <a:defRPr/>
            </a:pPr>
            <a:endParaRPr lang="pt-BR" sz="2000" dirty="0">
              <a:latin typeface="Tahoma (Corpo)"/>
            </a:endParaRPr>
          </a:p>
          <a:p>
            <a:pPr eaLnBrk="1" hangingPunct="1">
              <a:defRPr/>
            </a:pPr>
            <a:endParaRPr lang="pt-BR" sz="2000" dirty="0">
              <a:latin typeface="Tahoma (Corpo)"/>
            </a:endParaRPr>
          </a:p>
        </p:txBody>
      </p:sp>
      <p:pic>
        <p:nvPicPr>
          <p:cNvPr id="5" name="Imagem 4" descr="Mapa com linhas pretas em fundo branco&#10;&#10;Descrição gerada automaticamente">
            <a:extLst>
              <a:ext uri="{FF2B5EF4-FFF2-40B4-BE49-F238E27FC236}">
                <a16:creationId xmlns:a16="http://schemas.microsoft.com/office/drawing/2014/main" xmlns="" id="{9F4F613A-841F-43F5-8330-6BF1008528AF}"/>
              </a:ext>
            </a:extLst>
          </p:cNvPr>
          <p:cNvPicPr>
            <a:picLocks noChangeAspect="1"/>
          </p:cNvPicPr>
          <p:nvPr/>
        </p:nvPicPr>
        <p:blipFill rotWithShape="1">
          <a:blip r:embed="rId3"/>
          <a:srcRect r="1784" b="3"/>
          <a:stretch/>
        </p:blipFill>
        <p:spPr>
          <a:xfrm>
            <a:off x="5562600" y="2057401"/>
            <a:ext cx="6553199" cy="4486980"/>
          </a:xfrm>
          <a:prstGeom prst="rect">
            <a:avLst/>
          </a:prstGeom>
        </p:spPr>
      </p:pic>
      <p:sp>
        <p:nvSpPr>
          <p:cNvPr id="39" name="CaixaDeTexto 38">
            <a:extLst>
              <a:ext uri="{FF2B5EF4-FFF2-40B4-BE49-F238E27FC236}">
                <a16:creationId xmlns:a16="http://schemas.microsoft.com/office/drawing/2014/main" xmlns="" id="{8BA3F5A7-6AA4-49C4-9BF0-9A5C2C1DFEF4}"/>
              </a:ext>
            </a:extLst>
          </p:cNvPr>
          <p:cNvSpPr txBox="1"/>
          <p:nvPr/>
        </p:nvSpPr>
        <p:spPr>
          <a:xfrm flipH="1">
            <a:off x="9037319" y="6566848"/>
            <a:ext cx="3764281" cy="307777"/>
          </a:xfrm>
          <a:prstGeom prst="rect">
            <a:avLst/>
          </a:prstGeom>
          <a:noFill/>
        </p:spPr>
        <p:txBody>
          <a:bodyPr wrap="square" rtlCol="0">
            <a:spAutoFit/>
          </a:bodyPr>
          <a:lstStyle/>
          <a:p>
            <a:r>
              <a:rPr lang="pt-BR" sz="1400" dirty="0">
                <a:latin typeface="Tahoma (Corpo)"/>
              </a:rPr>
              <a:t>Fonte: </a:t>
            </a:r>
            <a:r>
              <a:rPr lang="pt-BR" sz="1400" dirty="0" err="1">
                <a:latin typeface="Tahoma (Corpo)"/>
              </a:rPr>
              <a:t>Paniago</a:t>
            </a:r>
            <a:r>
              <a:rPr lang="pt-BR" sz="1400" dirty="0">
                <a:latin typeface="Tahoma (Corpo)"/>
              </a:rPr>
              <a:t> e </a:t>
            </a:r>
            <a:r>
              <a:rPr lang="pt-BR" sz="1400" dirty="0" err="1">
                <a:latin typeface="Tahoma (Corpo)"/>
              </a:rPr>
              <a:t>Schuh</a:t>
            </a:r>
            <a:r>
              <a:rPr lang="pt-BR" sz="1400" dirty="0">
                <a:latin typeface="Tahoma (Corpo)"/>
              </a:rPr>
              <a:t> (p. 82, 1977).</a:t>
            </a:r>
            <a:endParaRPr lang="en-GB" sz="1400" dirty="0">
              <a:latin typeface="Tahoma (Corpo)"/>
            </a:endParaRPr>
          </a:p>
        </p:txBody>
      </p:sp>
      <p:sp>
        <p:nvSpPr>
          <p:cNvPr id="7" name="Rectangle 3">
            <a:extLst>
              <a:ext uri="{FF2B5EF4-FFF2-40B4-BE49-F238E27FC236}">
                <a16:creationId xmlns:a16="http://schemas.microsoft.com/office/drawing/2014/main" xmlns="" id="{4EC635E6-D750-4861-B7EC-D9E743167190}"/>
              </a:ext>
            </a:extLst>
          </p:cNvPr>
          <p:cNvSpPr txBox="1">
            <a:spLocks noChangeArrowheads="1"/>
          </p:cNvSpPr>
          <p:nvPr/>
        </p:nvSpPr>
        <p:spPr>
          <a:xfrm>
            <a:off x="838199" y="2438399"/>
            <a:ext cx="4724401" cy="4054475"/>
          </a:xfrm>
          <a:prstGeom prst="rect">
            <a:avLst/>
          </a:prstGeom>
        </p:spPr>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defRPr/>
            </a:pPr>
            <a:r>
              <a:rPr lang="pt-BR" sz="2000" dirty="0">
                <a:latin typeface="Tahoma (Corpo)"/>
              </a:rPr>
              <a:t>Com esta política o preço do produto agrícola é fixado acima do preço de equilíbrio e a quantidade procurada àquele preço é dividida entre os produtores, através de cotas de produção ou de mercado.</a:t>
            </a:r>
          </a:p>
          <a:p>
            <a:pPr algn="just">
              <a:defRPr/>
            </a:pPr>
            <a:r>
              <a:rPr lang="pt-BR" sz="2000" dirty="0">
                <a:latin typeface="Tahoma (Corpo)"/>
              </a:rPr>
              <a:t>A utilidade total em equilíbrio competitivo é dada pela área ODBQ</a:t>
            </a:r>
            <a:r>
              <a:rPr lang="pt-BR" sz="1000" dirty="0">
                <a:latin typeface="Tahoma (Corpo)"/>
              </a:rPr>
              <a:t>0</a:t>
            </a:r>
            <a:r>
              <a:rPr lang="pt-BR" sz="2000" dirty="0">
                <a:latin typeface="Tahoma (Corpo)"/>
              </a:rPr>
              <a:t>.</a:t>
            </a:r>
          </a:p>
          <a:p>
            <a:pPr algn="just">
              <a:defRPr/>
            </a:pPr>
            <a:r>
              <a:rPr lang="pt-BR" sz="2000" dirty="0">
                <a:latin typeface="Tahoma (Corpo)"/>
              </a:rPr>
              <a:t>Quando a política é imposta a utilidade total torna-se ODAQ</a:t>
            </a:r>
            <a:r>
              <a:rPr lang="pt-BR" sz="1000" dirty="0">
                <a:latin typeface="Tahoma (Corpo)"/>
              </a:rPr>
              <a:t>1</a:t>
            </a:r>
            <a:r>
              <a:rPr lang="pt-BR" sz="2000" dirty="0">
                <a:latin typeface="Tahoma (Corpo)"/>
              </a:rPr>
              <a:t>, o que representa uma perda líquida de Q</a:t>
            </a:r>
            <a:r>
              <a:rPr lang="pt-BR" sz="1000" dirty="0">
                <a:latin typeface="Tahoma (Corpo)"/>
              </a:rPr>
              <a:t>1</a:t>
            </a:r>
            <a:r>
              <a:rPr lang="pt-BR" sz="2000" dirty="0">
                <a:latin typeface="Tahoma (Corpo)"/>
              </a:rPr>
              <a:t>ABQ</a:t>
            </a:r>
            <a:r>
              <a:rPr lang="pt-BR" sz="1000" dirty="0">
                <a:latin typeface="Tahoma (Corpo)"/>
              </a:rPr>
              <a:t>0</a:t>
            </a:r>
            <a:r>
              <a:rPr lang="pt-BR" sz="2000" dirty="0">
                <a:latin typeface="Tahoma (Corpo)"/>
              </a:rPr>
              <a:t>. </a:t>
            </a:r>
          </a:p>
          <a:p>
            <a:pPr algn="just">
              <a:defRPr/>
            </a:pPr>
            <a:r>
              <a:rPr lang="pt-BR" sz="2000" dirty="0">
                <a:latin typeface="Tahoma (Corpo)"/>
              </a:rPr>
              <a:t>Todavia, recursos variáveis ​​de valor Q</a:t>
            </a:r>
            <a:r>
              <a:rPr lang="pt-BR" sz="1000" dirty="0">
                <a:latin typeface="Tahoma (Corpo)"/>
              </a:rPr>
              <a:t>1</a:t>
            </a:r>
            <a:r>
              <a:rPr lang="pt-BR" sz="2000" dirty="0">
                <a:latin typeface="Tahoma (Corpo)"/>
              </a:rPr>
              <a:t>CBQ</a:t>
            </a:r>
            <a:r>
              <a:rPr lang="pt-BR" sz="1000" dirty="0">
                <a:latin typeface="Tahoma (Corpo)"/>
              </a:rPr>
              <a:t>0</a:t>
            </a:r>
            <a:r>
              <a:rPr lang="pt-BR" sz="2000" dirty="0">
                <a:latin typeface="Tahoma (Corpo)"/>
              </a:rPr>
              <a:t> são liberados para usos em outros setores da economia, de tal sorte que a perda social liquida torna-se </a:t>
            </a:r>
            <a:r>
              <a:rPr lang="pt-BR" sz="2000" b="1" dirty="0">
                <a:latin typeface="Tahoma (Corpo)"/>
              </a:rPr>
              <a:t>ABC</a:t>
            </a:r>
            <a:r>
              <a:rPr lang="pt-BR" sz="2000" dirty="0">
                <a:latin typeface="Tahoma (Corpo)"/>
              </a:rPr>
              <a:t>.</a:t>
            </a:r>
          </a:p>
          <a:p>
            <a:pPr algn="just">
              <a:defRPr/>
            </a:pPr>
            <a:endParaRPr lang="pt-BR" sz="2000" dirty="0">
              <a:latin typeface="Tahoma (Corpo)"/>
            </a:endParaRPr>
          </a:p>
          <a:p>
            <a:pPr algn="just">
              <a:defRPr/>
            </a:pPr>
            <a:endParaRPr lang="pt-BR" sz="2000" dirty="0">
              <a:latin typeface="Tahoma (Corpo)"/>
            </a:endParaRPr>
          </a:p>
        </p:txBody>
      </p:sp>
      <p:cxnSp>
        <p:nvCxnSpPr>
          <p:cNvPr id="3" name="Conector reto 2">
            <a:extLst>
              <a:ext uri="{FF2B5EF4-FFF2-40B4-BE49-F238E27FC236}">
                <a16:creationId xmlns:a16="http://schemas.microsoft.com/office/drawing/2014/main" xmlns="" id="{EBBE06FE-9338-4D95-843D-7CE8FFB94181}"/>
              </a:ext>
            </a:extLst>
          </p:cNvPr>
          <p:cNvCxnSpPr>
            <a:cxnSpLocks/>
          </p:cNvCxnSpPr>
          <p:nvPr/>
        </p:nvCxnSpPr>
        <p:spPr>
          <a:xfrm flipH="1">
            <a:off x="7772402" y="3710196"/>
            <a:ext cx="65690" cy="246200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xmlns="" id="{531789E0-C150-4EB8-AB5E-0599B3437703}"/>
              </a:ext>
            </a:extLst>
          </p:cNvPr>
          <p:cNvCxnSpPr>
            <a:cxnSpLocks/>
          </p:cNvCxnSpPr>
          <p:nvPr/>
        </p:nvCxnSpPr>
        <p:spPr>
          <a:xfrm>
            <a:off x="8534400" y="4114800"/>
            <a:ext cx="1" cy="20574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xmlns="" id="{1C1D5FC4-5B30-426A-AC66-3BEED3D4A6C1}"/>
              </a:ext>
            </a:extLst>
          </p:cNvPr>
          <p:cNvCxnSpPr>
            <a:cxnSpLocks/>
          </p:cNvCxnSpPr>
          <p:nvPr/>
        </p:nvCxnSpPr>
        <p:spPr>
          <a:xfrm>
            <a:off x="7838093" y="3710196"/>
            <a:ext cx="696307" cy="40460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xmlns="" id="{FFC11B43-3FFE-458F-8299-7C6D2817242C}"/>
              </a:ext>
            </a:extLst>
          </p:cNvPr>
          <p:cNvCxnSpPr>
            <a:cxnSpLocks/>
          </p:cNvCxnSpPr>
          <p:nvPr/>
        </p:nvCxnSpPr>
        <p:spPr>
          <a:xfrm flipH="1">
            <a:off x="7772402" y="6172200"/>
            <a:ext cx="76199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Conector reto 27">
            <a:extLst>
              <a:ext uri="{FF2B5EF4-FFF2-40B4-BE49-F238E27FC236}">
                <a16:creationId xmlns:a16="http://schemas.microsoft.com/office/drawing/2014/main" xmlns="" id="{340BAF0E-CFB6-437F-B0E5-E69024B47BBB}"/>
              </a:ext>
            </a:extLst>
          </p:cNvPr>
          <p:cNvCxnSpPr/>
          <p:nvPr/>
        </p:nvCxnSpPr>
        <p:spPr>
          <a:xfrm>
            <a:off x="7838092" y="4572000"/>
            <a:ext cx="30561" cy="36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to 30">
            <a:extLst>
              <a:ext uri="{FF2B5EF4-FFF2-40B4-BE49-F238E27FC236}">
                <a16:creationId xmlns:a16="http://schemas.microsoft.com/office/drawing/2014/main" xmlns="" id="{8C56BA88-A62C-403C-BE3C-D8ACCCEF9E66}"/>
              </a:ext>
            </a:extLst>
          </p:cNvPr>
          <p:cNvCxnSpPr>
            <a:cxnSpLocks/>
          </p:cNvCxnSpPr>
          <p:nvPr/>
        </p:nvCxnSpPr>
        <p:spPr>
          <a:xfrm flipH="1">
            <a:off x="7772400" y="4572000"/>
            <a:ext cx="32847" cy="160020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33" name="Conector reto 32">
            <a:extLst>
              <a:ext uri="{FF2B5EF4-FFF2-40B4-BE49-F238E27FC236}">
                <a16:creationId xmlns:a16="http://schemas.microsoft.com/office/drawing/2014/main" xmlns="" id="{7D26C895-D3EF-447F-A7F9-69856FBD6043}"/>
              </a:ext>
            </a:extLst>
          </p:cNvPr>
          <p:cNvCxnSpPr>
            <a:cxnSpLocks/>
          </p:cNvCxnSpPr>
          <p:nvPr/>
        </p:nvCxnSpPr>
        <p:spPr>
          <a:xfrm flipH="1">
            <a:off x="8534399" y="4114800"/>
            <a:ext cx="1" cy="205740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46" name="Conector reto 45">
            <a:extLst>
              <a:ext uri="{FF2B5EF4-FFF2-40B4-BE49-F238E27FC236}">
                <a16:creationId xmlns:a16="http://schemas.microsoft.com/office/drawing/2014/main" xmlns="" id="{22A94374-EFD7-4264-B428-180755EFE476}"/>
              </a:ext>
            </a:extLst>
          </p:cNvPr>
          <p:cNvCxnSpPr/>
          <p:nvPr/>
        </p:nvCxnSpPr>
        <p:spPr>
          <a:xfrm>
            <a:off x="7819043" y="6172200"/>
            <a:ext cx="681024" cy="0"/>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47" name="Conector reto 46">
            <a:extLst>
              <a:ext uri="{FF2B5EF4-FFF2-40B4-BE49-F238E27FC236}">
                <a16:creationId xmlns:a16="http://schemas.microsoft.com/office/drawing/2014/main" xmlns="" id="{7327F1EB-4661-436A-9DCB-5FD443BB3FF9}"/>
              </a:ext>
            </a:extLst>
          </p:cNvPr>
          <p:cNvCxnSpPr>
            <a:cxnSpLocks/>
          </p:cNvCxnSpPr>
          <p:nvPr/>
        </p:nvCxnSpPr>
        <p:spPr>
          <a:xfrm flipV="1">
            <a:off x="7805247" y="4132789"/>
            <a:ext cx="708617" cy="450785"/>
          </a:xfrm>
          <a:prstGeom prst="line">
            <a:avLst/>
          </a:prstGeom>
          <a:ln w="28575">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52" name="Conector reto 51">
            <a:extLst>
              <a:ext uri="{FF2B5EF4-FFF2-40B4-BE49-F238E27FC236}">
                <a16:creationId xmlns:a16="http://schemas.microsoft.com/office/drawing/2014/main" xmlns="" id="{F47F50BC-8E9C-41F4-8D6F-E8BA510707DA}"/>
              </a:ext>
            </a:extLst>
          </p:cNvPr>
          <p:cNvCxnSpPr>
            <a:cxnSpLocks/>
          </p:cNvCxnSpPr>
          <p:nvPr/>
        </p:nvCxnSpPr>
        <p:spPr>
          <a:xfrm>
            <a:off x="7848600" y="3710196"/>
            <a:ext cx="696307" cy="4046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ector reto 52">
            <a:extLst>
              <a:ext uri="{FF2B5EF4-FFF2-40B4-BE49-F238E27FC236}">
                <a16:creationId xmlns:a16="http://schemas.microsoft.com/office/drawing/2014/main" xmlns="" id="{F1200F22-BC03-45D0-AD24-1F42D0CBABD1}"/>
              </a:ext>
            </a:extLst>
          </p:cNvPr>
          <p:cNvCxnSpPr>
            <a:cxnSpLocks/>
          </p:cNvCxnSpPr>
          <p:nvPr/>
        </p:nvCxnSpPr>
        <p:spPr>
          <a:xfrm flipH="1">
            <a:off x="7824162" y="3702279"/>
            <a:ext cx="24438" cy="851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ector reto 57">
            <a:extLst>
              <a:ext uri="{FF2B5EF4-FFF2-40B4-BE49-F238E27FC236}">
                <a16:creationId xmlns:a16="http://schemas.microsoft.com/office/drawing/2014/main" xmlns="" id="{53140DB7-2AFF-4F6B-9AF1-E794407EA9DD}"/>
              </a:ext>
            </a:extLst>
          </p:cNvPr>
          <p:cNvCxnSpPr>
            <a:cxnSpLocks/>
          </p:cNvCxnSpPr>
          <p:nvPr/>
        </p:nvCxnSpPr>
        <p:spPr>
          <a:xfrm flipV="1">
            <a:off x="7822468" y="4110886"/>
            <a:ext cx="708617" cy="4507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91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838200" y="228600"/>
            <a:ext cx="10515600" cy="1306443"/>
          </a:xfrm>
        </p:spPr>
        <p:txBody>
          <a:bodyPr>
            <a:normAutofit/>
          </a:bodyPr>
          <a:lstStyle/>
          <a:p>
            <a:pPr eaLnBrk="1" hangingPunct="1">
              <a:defRPr/>
            </a:pPr>
            <a:r>
              <a:rPr lang="pt-BR" sz="4000">
                <a:latin typeface="Tahoma (Títulos)"/>
              </a:rPr>
              <a:t>2) Avaliação de Políticas de Preços para Determinados Produtos Agrícolas no Brasil</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838200" y="1600200"/>
            <a:ext cx="9220200" cy="385832"/>
          </a:xfrm>
        </p:spPr>
        <p:txBody>
          <a:bodyPr>
            <a:normAutofit/>
          </a:bodyPr>
          <a:lstStyle/>
          <a:p>
            <a:pPr>
              <a:defRPr/>
            </a:pPr>
            <a:r>
              <a:rPr lang="pt-BR" sz="2000" dirty="0">
                <a:latin typeface="Tahoma (Corpo)"/>
              </a:rPr>
              <a:t>Figura 1 – Custos Sociais para uma Política de Preço-Subsídio</a:t>
            </a:r>
          </a:p>
          <a:p>
            <a:pPr>
              <a:defRPr/>
            </a:pPr>
            <a:endParaRPr lang="pt-BR" sz="2000" dirty="0">
              <a:latin typeface="Tahoma (Corpo)"/>
            </a:endParaRPr>
          </a:p>
          <a:p>
            <a:pPr>
              <a:defRPr/>
            </a:pPr>
            <a:endParaRPr lang="pt-BR" sz="2000" dirty="0">
              <a:latin typeface="Tahoma (Corpo)"/>
            </a:endParaRPr>
          </a:p>
          <a:p>
            <a:pPr eaLnBrk="1" hangingPunct="1">
              <a:defRPr/>
            </a:pPr>
            <a:endParaRPr lang="pt-BR" sz="2000" dirty="0">
              <a:latin typeface="Tahoma (Corpo)"/>
            </a:endParaRPr>
          </a:p>
        </p:txBody>
      </p:sp>
      <p:pic>
        <p:nvPicPr>
          <p:cNvPr id="3" name="Imagem 2">
            <a:extLst>
              <a:ext uri="{FF2B5EF4-FFF2-40B4-BE49-F238E27FC236}">
                <a16:creationId xmlns:a16="http://schemas.microsoft.com/office/drawing/2014/main" xmlns="" id="{6D20B889-97C2-4FB6-9C8F-3E3CCECF9C57}"/>
              </a:ext>
            </a:extLst>
          </p:cNvPr>
          <p:cNvPicPr>
            <a:picLocks noChangeAspect="1"/>
          </p:cNvPicPr>
          <p:nvPr/>
        </p:nvPicPr>
        <p:blipFill>
          <a:blip r:embed="rId3"/>
          <a:stretch>
            <a:fillRect/>
          </a:stretch>
        </p:blipFill>
        <p:spPr>
          <a:xfrm>
            <a:off x="6390476" y="2057400"/>
            <a:ext cx="5649124" cy="4563112"/>
          </a:xfrm>
          <a:prstGeom prst="rect">
            <a:avLst/>
          </a:prstGeom>
        </p:spPr>
      </p:pic>
      <p:sp>
        <p:nvSpPr>
          <p:cNvPr id="38" name="Triângulo isósceles 37">
            <a:extLst>
              <a:ext uri="{FF2B5EF4-FFF2-40B4-BE49-F238E27FC236}">
                <a16:creationId xmlns:a16="http://schemas.microsoft.com/office/drawing/2014/main" xmlns="" id="{1766A1BA-AF02-4BBD-AD2F-ADD0D838A807}"/>
              </a:ext>
            </a:extLst>
          </p:cNvPr>
          <p:cNvSpPr/>
          <p:nvPr/>
        </p:nvSpPr>
        <p:spPr>
          <a:xfrm rot="8959929">
            <a:off x="9592142" y="4029972"/>
            <a:ext cx="1066800" cy="925614"/>
          </a:xfrm>
          <a:prstGeom prst="triangle">
            <a:avLst>
              <a:gd name="adj" fmla="val 53314"/>
            </a:avLst>
          </a:prstGeom>
          <a:blipFill>
            <a:blip r:embed="rId4"/>
            <a:tile tx="0" ty="0" sx="100000" sy="100000" flip="none" algn="tl"/>
          </a:blip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9" name="CaixaDeTexto 38">
            <a:extLst>
              <a:ext uri="{FF2B5EF4-FFF2-40B4-BE49-F238E27FC236}">
                <a16:creationId xmlns:a16="http://schemas.microsoft.com/office/drawing/2014/main" xmlns="" id="{8BA3F5A7-6AA4-49C4-9BF0-9A5C2C1DFEF4}"/>
              </a:ext>
            </a:extLst>
          </p:cNvPr>
          <p:cNvSpPr txBox="1"/>
          <p:nvPr/>
        </p:nvSpPr>
        <p:spPr>
          <a:xfrm flipH="1">
            <a:off x="8991600" y="6702623"/>
            <a:ext cx="3764281" cy="307777"/>
          </a:xfrm>
          <a:prstGeom prst="rect">
            <a:avLst/>
          </a:prstGeom>
          <a:noFill/>
        </p:spPr>
        <p:txBody>
          <a:bodyPr wrap="square" rtlCol="0">
            <a:spAutoFit/>
          </a:bodyPr>
          <a:lstStyle/>
          <a:p>
            <a:r>
              <a:rPr lang="pt-BR" sz="1400" dirty="0">
                <a:latin typeface="Tahoma (Corpo)"/>
              </a:rPr>
              <a:t>Fonte: </a:t>
            </a:r>
            <a:r>
              <a:rPr lang="pt-BR" sz="1400" dirty="0" err="1">
                <a:latin typeface="Tahoma (Corpo)"/>
              </a:rPr>
              <a:t>Paniago</a:t>
            </a:r>
            <a:r>
              <a:rPr lang="pt-BR" sz="1400" dirty="0">
                <a:latin typeface="Tahoma (Corpo)"/>
              </a:rPr>
              <a:t> e </a:t>
            </a:r>
            <a:r>
              <a:rPr lang="pt-BR" sz="1400" dirty="0" err="1">
                <a:latin typeface="Tahoma (Corpo)"/>
              </a:rPr>
              <a:t>Schuh</a:t>
            </a:r>
            <a:r>
              <a:rPr lang="pt-BR" sz="1400" dirty="0">
                <a:latin typeface="Tahoma (Corpo)"/>
              </a:rPr>
              <a:t> (p. 84, 1977).</a:t>
            </a:r>
            <a:endParaRPr lang="en-GB" sz="1400" dirty="0">
              <a:latin typeface="Tahoma (Corpo)"/>
            </a:endParaRPr>
          </a:p>
        </p:txBody>
      </p:sp>
      <p:sp>
        <p:nvSpPr>
          <p:cNvPr id="2" name="Rectangle 3">
            <a:extLst>
              <a:ext uri="{FF2B5EF4-FFF2-40B4-BE49-F238E27FC236}">
                <a16:creationId xmlns:a16="http://schemas.microsoft.com/office/drawing/2014/main" xmlns="" id="{8D385564-2A80-4571-9060-736E42432476}"/>
              </a:ext>
            </a:extLst>
          </p:cNvPr>
          <p:cNvSpPr txBox="1">
            <a:spLocks noChangeArrowheads="1"/>
          </p:cNvSpPr>
          <p:nvPr/>
        </p:nvSpPr>
        <p:spPr>
          <a:xfrm>
            <a:off x="990600" y="2667000"/>
            <a:ext cx="5105400" cy="3953512"/>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defRPr/>
            </a:pPr>
            <a:r>
              <a:rPr lang="pt-BR" sz="2000" dirty="0">
                <a:latin typeface="Tahoma (Corpo)"/>
              </a:rPr>
              <a:t>Esta é uma política pela qual o preço do produto é fixado acima do preço de equilíbrio, porém os consumidores pagam preços consistentes com a procura ao novo nível de produção. Transferências de renda complementam a diferença para os agricultores.</a:t>
            </a:r>
          </a:p>
          <a:p>
            <a:pPr algn="just">
              <a:defRPr/>
            </a:pPr>
            <a:r>
              <a:rPr lang="pt-BR" sz="2000" dirty="0">
                <a:latin typeface="Tahoma (Corpo)"/>
              </a:rPr>
              <a:t>Em que: o triângulo sombreado </a:t>
            </a:r>
            <a:r>
              <a:rPr lang="pt-BR" sz="2000" b="1" dirty="0">
                <a:latin typeface="Tahoma (Corpo)"/>
              </a:rPr>
              <a:t>AB’C </a:t>
            </a:r>
            <a:r>
              <a:rPr lang="pt-BR" sz="2000" dirty="0">
                <a:latin typeface="Tahoma (Corpo)"/>
              </a:rPr>
              <a:t>representa os custos sociais líquidos da política.</a:t>
            </a:r>
          </a:p>
          <a:p>
            <a:pPr algn="just">
              <a:defRPr/>
            </a:pPr>
            <a:r>
              <a:rPr lang="pt-BR" sz="2000" dirty="0">
                <a:latin typeface="Tahoma (Corpo)"/>
              </a:rPr>
              <a:t>Os consumidores têm um ganho de excedente igual à área P</a:t>
            </a:r>
            <a:r>
              <a:rPr lang="pt-BR" sz="1000" dirty="0">
                <a:latin typeface="Tahoma (Corpo)"/>
              </a:rPr>
              <a:t>0</a:t>
            </a:r>
            <a:r>
              <a:rPr lang="pt-BR" sz="2000" dirty="0">
                <a:latin typeface="Tahoma (Corpo)"/>
              </a:rPr>
              <a:t>ACP</a:t>
            </a:r>
            <a:r>
              <a:rPr lang="pt-BR" sz="1000" dirty="0">
                <a:latin typeface="Tahoma (Corpo)"/>
              </a:rPr>
              <a:t>2</a:t>
            </a:r>
            <a:r>
              <a:rPr lang="pt-BR" sz="2000" dirty="0">
                <a:latin typeface="Tahoma (Corpo)"/>
              </a:rPr>
              <a:t>.</a:t>
            </a:r>
          </a:p>
          <a:p>
            <a:pPr algn="just">
              <a:defRPr/>
            </a:pPr>
            <a:r>
              <a:rPr lang="pt-BR" sz="2000" dirty="0">
                <a:latin typeface="Tahoma (Corpo)"/>
              </a:rPr>
              <a:t>Os produtores têm ganho de excedente igual à área P</a:t>
            </a:r>
            <a:r>
              <a:rPr lang="pt-BR" sz="1000" dirty="0">
                <a:latin typeface="Tahoma (Corpo)"/>
              </a:rPr>
              <a:t>0</a:t>
            </a:r>
            <a:r>
              <a:rPr lang="pt-BR" sz="2000" dirty="0">
                <a:latin typeface="Tahoma (Corpo)"/>
              </a:rPr>
              <a:t>ABP</a:t>
            </a:r>
            <a:r>
              <a:rPr lang="pt-BR" sz="1000" dirty="0">
                <a:latin typeface="Tahoma (Corpo)"/>
              </a:rPr>
              <a:t>1</a:t>
            </a:r>
            <a:r>
              <a:rPr lang="pt-BR" sz="2000" dirty="0">
                <a:latin typeface="Tahoma (Corpo)"/>
              </a:rPr>
              <a:t>.</a:t>
            </a:r>
          </a:p>
          <a:p>
            <a:pPr algn="just">
              <a:defRPr/>
            </a:pPr>
            <a:endParaRPr lang="pt-BR" sz="2000" dirty="0">
              <a:latin typeface="Tahoma (Corpo)"/>
            </a:endParaRPr>
          </a:p>
        </p:txBody>
      </p:sp>
      <p:cxnSp>
        <p:nvCxnSpPr>
          <p:cNvPr id="5" name="Conector reto 4">
            <a:extLst>
              <a:ext uri="{FF2B5EF4-FFF2-40B4-BE49-F238E27FC236}">
                <a16:creationId xmlns:a16="http://schemas.microsoft.com/office/drawing/2014/main" xmlns="" id="{51C201C1-EB34-4F6D-966B-F01A4D05725F}"/>
              </a:ext>
            </a:extLst>
          </p:cNvPr>
          <p:cNvCxnSpPr>
            <a:endCxn id="38" idx="0"/>
          </p:cNvCxnSpPr>
          <p:nvPr/>
        </p:nvCxnSpPr>
        <p:spPr>
          <a:xfrm>
            <a:off x="6934200" y="4876800"/>
            <a:ext cx="3396992" cy="32090"/>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xmlns="" id="{BA9B4A71-6DF4-499C-8CA5-EE05CED4C695}"/>
              </a:ext>
            </a:extLst>
          </p:cNvPr>
          <p:cNvCxnSpPr>
            <a:cxnSpLocks/>
            <a:endCxn id="38" idx="4"/>
          </p:cNvCxnSpPr>
          <p:nvPr/>
        </p:nvCxnSpPr>
        <p:spPr>
          <a:xfrm>
            <a:off x="6934200" y="4349453"/>
            <a:ext cx="2496485" cy="17314"/>
          </a:xfrm>
          <a:prstGeom prst="line">
            <a:avLst/>
          </a:prstGeom>
          <a:ln w="28575">
            <a:solidFill>
              <a:srgbClr val="33CC33"/>
            </a:solidFill>
            <a:prstDash val="solid"/>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xmlns="" id="{A3616480-76C2-4D67-A9FD-A8C177B6D353}"/>
              </a:ext>
            </a:extLst>
          </p:cNvPr>
          <p:cNvCxnSpPr>
            <a:cxnSpLocks/>
          </p:cNvCxnSpPr>
          <p:nvPr/>
        </p:nvCxnSpPr>
        <p:spPr>
          <a:xfrm>
            <a:off x="9403563" y="4358110"/>
            <a:ext cx="910831" cy="538529"/>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xmlns="" id="{AB088B01-F49D-486F-8306-0A9FD7A70D20}"/>
              </a:ext>
            </a:extLst>
          </p:cNvPr>
          <p:cNvCxnSpPr>
            <a:cxnSpLocks/>
          </p:cNvCxnSpPr>
          <p:nvPr/>
        </p:nvCxnSpPr>
        <p:spPr>
          <a:xfrm>
            <a:off x="6953250" y="4366767"/>
            <a:ext cx="0" cy="526078"/>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xmlns="" id="{53C07342-C61C-4C7A-AD33-56AC9FBBB9F8}"/>
              </a:ext>
            </a:extLst>
          </p:cNvPr>
          <p:cNvCxnSpPr>
            <a:cxnSpLocks/>
          </p:cNvCxnSpPr>
          <p:nvPr/>
        </p:nvCxnSpPr>
        <p:spPr>
          <a:xfrm>
            <a:off x="6934200" y="4315589"/>
            <a:ext cx="2477435" cy="27811"/>
          </a:xfrm>
          <a:prstGeom prst="line">
            <a:avLst/>
          </a:prstGeom>
          <a:ln w="38100">
            <a:solidFill>
              <a:srgbClr val="1A3DEE"/>
            </a:solidFill>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xmlns="" id="{81982BAC-EE81-49D9-99CC-6C780AD279FE}"/>
              </a:ext>
            </a:extLst>
          </p:cNvPr>
          <p:cNvCxnSpPr>
            <a:cxnSpLocks/>
          </p:cNvCxnSpPr>
          <p:nvPr/>
        </p:nvCxnSpPr>
        <p:spPr>
          <a:xfrm>
            <a:off x="6934199" y="3774601"/>
            <a:ext cx="3396993" cy="51178"/>
          </a:xfrm>
          <a:prstGeom prst="line">
            <a:avLst/>
          </a:prstGeom>
          <a:ln w="38100">
            <a:solidFill>
              <a:srgbClr val="1A3DEE"/>
            </a:solidFill>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xmlns="" id="{D8879A6D-1AE7-4BC5-AF7F-064394E4410C}"/>
              </a:ext>
            </a:extLst>
          </p:cNvPr>
          <p:cNvCxnSpPr>
            <a:cxnSpLocks/>
          </p:cNvCxnSpPr>
          <p:nvPr/>
        </p:nvCxnSpPr>
        <p:spPr>
          <a:xfrm flipV="1">
            <a:off x="6953250" y="3774601"/>
            <a:ext cx="0" cy="519618"/>
          </a:xfrm>
          <a:prstGeom prst="line">
            <a:avLst/>
          </a:prstGeom>
          <a:ln w="38100">
            <a:solidFill>
              <a:srgbClr val="1A3DEE"/>
            </a:solidFill>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xmlns="" id="{C5C4727F-A6EE-414F-80D1-9F8458C94EC0}"/>
              </a:ext>
            </a:extLst>
          </p:cNvPr>
          <p:cNvCxnSpPr>
            <a:cxnSpLocks/>
            <a:endCxn id="38" idx="2"/>
          </p:cNvCxnSpPr>
          <p:nvPr/>
        </p:nvCxnSpPr>
        <p:spPr>
          <a:xfrm flipV="1">
            <a:off x="9396146" y="3822635"/>
            <a:ext cx="952134" cy="520766"/>
          </a:xfrm>
          <a:prstGeom prst="line">
            <a:avLst/>
          </a:prstGeom>
          <a:ln w="38100">
            <a:solidFill>
              <a:srgbClr val="1A3D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90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838200" y="365125"/>
            <a:ext cx="10515600" cy="1306443"/>
          </a:xfrm>
        </p:spPr>
        <p:txBody>
          <a:bodyPr>
            <a:normAutofit/>
          </a:bodyPr>
          <a:lstStyle/>
          <a:p>
            <a:pPr eaLnBrk="1" hangingPunct="1">
              <a:defRPr/>
            </a:pPr>
            <a:r>
              <a:rPr lang="pt-BR" sz="4000">
                <a:latin typeface="Tahoma (Títulos)"/>
              </a:rPr>
              <a:t>2) Avaliação de Políticas de Preços para Determinados Produtos Agrícolas no Brasil</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838200" y="1671569"/>
            <a:ext cx="9220200" cy="309632"/>
          </a:xfrm>
        </p:spPr>
        <p:txBody>
          <a:bodyPr>
            <a:normAutofit fontScale="92500" lnSpcReduction="10000"/>
          </a:bodyPr>
          <a:lstStyle/>
          <a:p>
            <a:pPr>
              <a:defRPr/>
            </a:pPr>
            <a:r>
              <a:rPr lang="pt-BR" sz="2000" dirty="0">
                <a:latin typeface="Tahoma (Corpo)"/>
              </a:rPr>
              <a:t>Figura 1 – Custos Sociais para uma Política de “</a:t>
            </a:r>
            <a:r>
              <a:rPr lang="pt-BR" sz="2000" i="1" dirty="0">
                <a:latin typeface="Tahoma (Corpo)"/>
              </a:rPr>
              <a:t>Dumping</a:t>
            </a:r>
            <a:r>
              <a:rPr lang="pt-BR" sz="2000" dirty="0">
                <a:latin typeface="Tahoma (Corpo)"/>
              </a:rPr>
              <a:t>”</a:t>
            </a:r>
          </a:p>
          <a:p>
            <a:pPr>
              <a:defRPr/>
            </a:pPr>
            <a:endParaRPr lang="pt-BR" sz="2000" dirty="0">
              <a:latin typeface="Tahoma (Corpo)"/>
            </a:endParaRPr>
          </a:p>
          <a:p>
            <a:pPr>
              <a:defRPr/>
            </a:pPr>
            <a:endParaRPr lang="pt-BR" sz="2000" dirty="0">
              <a:latin typeface="Tahoma (Corpo)"/>
            </a:endParaRPr>
          </a:p>
          <a:p>
            <a:pPr eaLnBrk="1" hangingPunct="1">
              <a:defRPr/>
            </a:pPr>
            <a:endParaRPr lang="pt-BR" sz="2000" dirty="0">
              <a:latin typeface="Tahoma (Corpo)"/>
            </a:endParaRPr>
          </a:p>
        </p:txBody>
      </p:sp>
      <p:sp>
        <p:nvSpPr>
          <p:cNvPr id="39" name="CaixaDeTexto 38">
            <a:extLst>
              <a:ext uri="{FF2B5EF4-FFF2-40B4-BE49-F238E27FC236}">
                <a16:creationId xmlns:a16="http://schemas.microsoft.com/office/drawing/2014/main" xmlns="" id="{8BA3F5A7-6AA4-49C4-9BF0-9A5C2C1DFEF4}"/>
              </a:ext>
            </a:extLst>
          </p:cNvPr>
          <p:cNvSpPr txBox="1"/>
          <p:nvPr/>
        </p:nvSpPr>
        <p:spPr>
          <a:xfrm flipH="1">
            <a:off x="9037319" y="6550223"/>
            <a:ext cx="3764281" cy="307777"/>
          </a:xfrm>
          <a:prstGeom prst="rect">
            <a:avLst/>
          </a:prstGeom>
          <a:noFill/>
        </p:spPr>
        <p:txBody>
          <a:bodyPr wrap="square" rtlCol="0">
            <a:spAutoFit/>
          </a:bodyPr>
          <a:lstStyle/>
          <a:p>
            <a:r>
              <a:rPr lang="pt-BR" sz="1400" dirty="0">
                <a:latin typeface="Tahoma (Corpo)"/>
              </a:rPr>
              <a:t>Fonte: </a:t>
            </a:r>
            <a:r>
              <a:rPr lang="pt-BR" sz="1400" dirty="0" err="1">
                <a:latin typeface="Tahoma (Corpo)"/>
              </a:rPr>
              <a:t>Paniago</a:t>
            </a:r>
            <a:r>
              <a:rPr lang="pt-BR" sz="1400" dirty="0">
                <a:latin typeface="Tahoma (Corpo)"/>
              </a:rPr>
              <a:t> e </a:t>
            </a:r>
            <a:r>
              <a:rPr lang="pt-BR" sz="1400" dirty="0" err="1">
                <a:latin typeface="Tahoma (Corpo)"/>
              </a:rPr>
              <a:t>Schuh</a:t>
            </a:r>
            <a:r>
              <a:rPr lang="pt-BR" sz="1400" dirty="0">
                <a:latin typeface="Tahoma (Corpo)"/>
              </a:rPr>
              <a:t> (p. 85, 1977).</a:t>
            </a:r>
            <a:endParaRPr lang="en-GB" sz="1400" dirty="0">
              <a:latin typeface="Tahoma (Corpo)"/>
            </a:endParaRPr>
          </a:p>
        </p:txBody>
      </p:sp>
      <p:pic>
        <p:nvPicPr>
          <p:cNvPr id="4" name="Imagem 3">
            <a:extLst>
              <a:ext uri="{FF2B5EF4-FFF2-40B4-BE49-F238E27FC236}">
                <a16:creationId xmlns:a16="http://schemas.microsoft.com/office/drawing/2014/main" xmlns="" id="{6325CC01-79DF-403C-A9D7-88EC3F8A8932}"/>
              </a:ext>
            </a:extLst>
          </p:cNvPr>
          <p:cNvPicPr>
            <a:picLocks noChangeAspect="1"/>
          </p:cNvPicPr>
          <p:nvPr/>
        </p:nvPicPr>
        <p:blipFill>
          <a:blip r:embed="rId3"/>
          <a:stretch>
            <a:fillRect/>
          </a:stretch>
        </p:blipFill>
        <p:spPr>
          <a:xfrm>
            <a:off x="6028987" y="1981200"/>
            <a:ext cx="6173061" cy="4448796"/>
          </a:xfrm>
          <a:prstGeom prst="rect">
            <a:avLst/>
          </a:prstGeom>
        </p:spPr>
      </p:pic>
      <p:sp>
        <p:nvSpPr>
          <p:cNvPr id="2" name="Rectangle 3">
            <a:extLst>
              <a:ext uri="{FF2B5EF4-FFF2-40B4-BE49-F238E27FC236}">
                <a16:creationId xmlns:a16="http://schemas.microsoft.com/office/drawing/2014/main" xmlns="" id="{792A0DEA-087D-46C3-88DE-040A564B9161}"/>
              </a:ext>
            </a:extLst>
          </p:cNvPr>
          <p:cNvSpPr txBox="1">
            <a:spLocks noChangeArrowheads="1"/>
          </p:cNvSpPr>
          <p:nvPr/>
        </p:nvSpPr>
        <p:spPr>
          <a:xfrm>
            <a:off x="685800" y="2438400"/>
            <a:ext cx="5181600" cy="3991596"/>
          </a:xfrm>
          <a:prstGeom prst="rect">
            <a:avLst/>
          </a:prstGeom>
        </p:spPr>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defRPr/>
            </a:pPr>
            <a:r>
              <a:rPr lang="pt-BR" sz="2000" dirty="0">
                <a:latin typeface="Tahoma (Corpo)"/>
              </a:rPr>
              <a:t>Esta é uma política pela qual o preço do produto é fixado acima do preço de equilíbrio e os consumidores pagam de acordo com o preço no mais alto nível. O excesso de produção é adquirido pelo governo para uso em programas de bem-estar, vendas no exterior ou destruição.</a:t>
            </a:r>
          </a:p>
          <a:p>
            <a:pPr algn="just">
              <a:defRPr/>
            </a:pPr>
            <a:r>
              <a:rPr lang="pt-BR" sz="2000" dirty="0">
                <a:latin typeface="Tahoma (Corpo)"/>
              </a:rPr>
              <a:t>A área Q</a:t>
            </a:r>
            <a:r>
              <a:rPr lang="pt-BR" sz="1000" dirty="0">
                <a:latin typeface="Tahoma (Corpo)"/>
              </a:rPr>
              <a:t>0</a:t>
            </a:r>
            <a:r>
              <a:rPr lang="pt-BR" sz="2000" dirty="0">
                <a:latin typeface="Tahoma (Corpo)"/>
              </a:rPr>
              <a:t>ABQ</a:t>
            </a:r>
            <a:r>
              <a:rPr lang="pt-BR" sz="1000" dirty="0">
                <a:latin typeface="Tahoma (Corpo)"/>
              </a:rPr>
              <a:t>1</a:t>
            </a:r>
            <a:r>
              <a:rPr lang="pt-BR" sz="2000" dirty="0">
                <a:latin typeface="Tahoma (Corpo)"/>
              </a:rPr>
              <a:t> representa a redução do nível de satisfação social.</a:t>
            </a:r>
          </a:p>
          <a:p>
            <a:pPr algn="just">
              <a:defRPr/>
            </a:pPr>
            <a:r>
              <a:rPr lang="pt-BR" sz="2000" dirty="0">
                <a:latin typeface="Tahoma (Corpo)"/>
              </a:rPr>
              <a:t>A área Q</a:t>
            </a:r>
            <a:r>
              <a:rPr lang="pt-BR" sz="1000" dirty="0">
                <a:latin typeface="Tahoma (Corpo)"/>
              </a:rPr>
              <a:t>0</a:t>
            </a:r>
            <a:r>
              <a:rPr lang="pt-BR" sz="2000" dirty="0">
                <a:latin typeface="Tahoma (Corpo)"/>
              </a:rPr>
              <a:t>ACQ</a:t>
            </a:r>
            <a:r>
              <a:rPr lang="pt-BR" sz="1000" dirty="0">
                <a:latin typeface="Tahoma (Corpo)"/>
              </a:rPr>
              <a:t>2 </a:t>
            </a:r>
            <a:r>
              <a:rPr lang="pt-BR" sz="2200" dirty="0">
                <a:latin typeface="Tahoma (Corpo)"/>
              </a:rPr>
              <a:t>representa os recursos adicionais utilizados para a produção como resultado de preços mais elevados.</a:t>
            </a:r>
          </a:p>
          <a:p>
            <a:pPr algn="just">
              <a:defRPr/>
            </a:pPr>
            <a:r>
              <a:rPr lang="pt-BR" dirty="0">
                <a:latin typeface="Tahoma (Corpo)"/>
              </a:rPr>
              <a:t>A política resulta, portanto, em um benefício líquido igual ao triângulo </a:t>
            </a:r>
            <a:r>
              <a:rPr lang="pt-BR" b="1" dirty="0">
                <a:latin typeface="Tahoma (Corpo)"/>
              </a:rPr>
              <a:t>ABC</a:t>
            </a:r>
            <a:r>
              <a:rPr lang="pt-BR" dirty="0">
                <a:latin typeface="Tahoma (Corpo)"/>
              </a:rPr>
              <a:t>.</a:t>
            </a:r>
          </a:p>
          <a:p>
            <a:pPr algn="just">
              <a:defRPr/>
            </a:pPr>
            <a:endParaRPr lang="pt-BR" sz="2200" dirty="0">
              <a:latin typeface="Tahoma (Corpo)"/>
            </a:endParaRPr>
          </a:p>
        </p:txBody>
      </p:sp>
      <p:cxnSp>
        <p:nvCxnSpPr>
          <p:cNvPr id="5" name="Conector reto 4">
            <a:extLst>
              <a:ext uri="{FF2B5EF4-FFF2-40B4-BE49-F238E27FC236}">
                <a16:creationId xmlns:a16="http://schemas.microsoft.com/office/drawing/2014/main" xmlns="" id="{2AF1CE79-337F-4113-A192-BDF55402B970}"/>
              </a:ext>
            </a:extLst>
          </p:cNvPr>
          <p:cNvCxnSpPr>
            <a:cxnSpLocks/>
          </p:cNvCxnSpPr>
          <p:nvPr/>
        </p:nvCxnSpPr>
        <p:spPr>
          <a:xfrm>
            <a:off x="8534400" y="3581400"/>
            <a:ext cx="1981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to 12">
            <a:extLst>
              <a:ext uri="{FF2B5EF4-FFF2-40B4-BE49-F238E27FC236}">
                <a16:creationId xmlns:a16="http://schemas.microsoft.com/office/drawing/2014/main" xmlns="" id="{AC7CEA89-2400-4F39-A6AE-514807045E3B}"/>
              </a:ext>
            </a:extLst>
          </p:cNvPr>
          <p:cNvCxnSpPr>
            <a:cxnSpLocks/>
          </p:cNvCxnSpPr>
          <p:nvPr/>
        </p:nvCxnSpPr>
        <p:spPr>
          <a:xfrm>
            <a:off x="8534400" y="3581399"/>
            <a:ext cx="1000648" cy="5853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xmlns="" id="{042F2310-E83B-42E6-9D93-1FDEAFE1895E}"/>
              </a:ext>
            </a:extLst>
          </p:cNvPr>
          <p:cNvCxnSpPr>
            <a:cxnSpLocks/>
          </p:cNvCxnSpPr>
          <p:nvPr/>
        </p:nvCxnSpPr>
        <p:spPr>
          <a:xfrm flipV="1">
            <a:off x="9534056" y="3589958"/>
            <a:ext cx="981544" cy="5853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xmlns="" id="{2B206C56-D00A-45AF-B82F-0F76C8E5EC38}"/>
              </a:ext>
            </a:extLst>
          </p:cNvPr>
          <p:cNvCxnSpPr/>
          <p:nvPr/>
        </p:nvCxnSpPr>
        <p:spPr>
          <a:xfrm>
            <a:off x="8534400" y="3589957"/>
            <a:ext cx="0" cy="2506043"/>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xmlns="" id="{76800CCC-5D44-4D30-9AD4-4B0B6B4D0F03}"/>
              </a:ext>
            </a:extLst>
          </p:cNvPr>
          <p:cNvCxnSpPr>
            <a:cxnSpLocks/>
          </p:cNvCxnSpPr>
          <p:nvPr/>
        </p:nvCxnSpPr>
        <p:spPr>
          <a:xfrm>
            <a:off x="9510985" y="4174603"/>
            <a:ext cx="14015" cy="1901990"/>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xmlns="" id="{72348609-2A25-49E5-BFAF-3E2F2C39052D}"/>
              </a:ext>
            </a:extLst>
          </p:cNvPr>
          <p:cNvCxnSpPr>
            <a:cxnSpLocks/>
          </p:cNvCxnSpPr>
          <p:nvPr/>
        </p:nvCxnSpPr>
        <p:spPr>
          <a:xfrm>
            <a:off x="8532417" y="3605640"/>
            <a:ext cx="980551" cy="569677"/>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16:creationId xmlns:a16="http://schemas.microsoft.com/office/drawing/2014/main" xmlns="" id="{2171ACFF-C2C5-493D-B342-1C1231258774}"/>
              </a:ext>
            </a:extLst>
          </p:cNvPr>
          <p:cNvCxnSpPr>
            <a:cxnSpLocks/>
          </p:cNvCxnSpPr>
          <p:nvPr/>
        </p:nvCxnSpPr>
        <p:spPr>
          <a:xfrm>
            <a:off x="8534399" y="6076594"/>
            <a:ext cx="990601" cy="0"/>
          </a:xfrm>
          <a:prstGeom prst="line">
            <a:avLst/>
          </a:prstGeom>
          <a:ln w="2857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xmlns="" id="{FAB9A685-F4C4-4260-B69A-2D2715E11664}"/>
              </a:ext>
            </a:extLst>
          </p:cNvPr>
          <p:cNvCxnSpPr/>
          <p:nvPr/>
        </p:nvCxnSpPr>
        <p:spPr>
          <a:xfrm>
            <a:off x="10515600" y="3589957"/>
            <a:ext cx="0" cy="250604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Conector reto 34">
            <a:extLst>
              <a:ext uri="{FF2B5EF4-FFF2-40B4-BE49-F238E27FC236}">
                <a16:creationId xmlns:a16="http://schemas.microsoft.com/office/drawing/2014/main" xmlns="" id="{369DD3EB-339D-4544-BD3F-9A67FA409B7C}"/>
              </a:ext>
            </a:extLst>
          </p:cNvPr>
          <p:cNvCxnSpPr>
            <a:cxnSpLocks/>
          </p:cNvCxnSpPr>
          <p:nvPr/>
        </p:nvCxnSpPr>
        <p:spPr>
          <a:xfrm>
            <a:off x="9544104" y="4194721"/>
            <a:ext cx="15007" cy="190127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Conector reto 39">
            <a:extLst>
              <a:ext uri="{FF2B5EF4-FFF2-40B4-BE49-F238E27FC236}">
                <a16:creationId xmlns:a16="http://schemas.microsoft.com/office/drawing/2014/main" xmlns="" id="{A62DF161-F091-47F6-8322-3E0DE3A45C77}"/>
              </a:ext>
            </a:extLst>
          </p:cNvPr>
          <p:cNvCxnSpPr>
            <a:cxnSpLocks/>
          </p:cNvCxnSpPr>
          <p:nvPr/>
        </p:nvCxnSpPr>
        <p:spPr>
          <a:xfrm>
            <a:off x="9537031" y="6076593"/>
            <a:ext cx="99060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xmlns="" id="{C1C83AA5-A745-40B8-858E-2EE09C0322C6}"/>
              </a:ext>
            </a:extLst>
          </p:cNvPr>
          <p:cNvCxnSpPr>
            <a:cxnSpLocks/>
          </p:cNvCxnSpPr>
          <p:nvPr/>
        </p:nvCxnSpPr>
        <p:spPr>
          <a:xfrm flipV="1">
            <a:off x="9529032" y="3609363"/>
            <a:ext cx="998599" cy="5853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57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838200" y="365125"/>
            <a:ext cx="10515600" cy="1306443"/>
          </a:xfrm>
        </p:spPr>
        <p:txBody>
          <a:bodyPr>
            <a:normAutofit/>
          </a:bodyPr>
          <a:lstStyle/>
          <a:p>
            <a:pPr eaLnBrk="1" hangingPunct="1">
              <a:defRPr/>
            </a:pPr>
            <a:r>
              <a:rPr lang="pt-BR" sz="4000">
                <a:latin typeface="Tahoma (Títulos)"/>
              </a:rPr>
              <a:t>2) Avaliação de Políticas de Preços para Determinados Produtos Agrícolas no Brasil</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838200" y="1825625"/>
            <a:ext cx="10058400" cy="4303464"/>
          </a:xfrm>
        </p:spPr>
        <p:txBody>
          <a:bodyPr>
            <a:normAutofit/>
          </a:bodyPr>
          <a:lstStyle/>
          <a:p>
            <a:pPr algn="just">
              <a:defRPr/>
            </a:pPr>
            <a:r>
              <a:rPr lang="pt-BR" sz="2800" dirty="0">
                <a:latin typeface="Tahoma (Corpo)"/>
              </a:rPr>
              <a:t>Resultados para Arroz e para Feijão</a:t>
            </a:r>
          </a:p>
          <a:p>
            <a:pPr algn="just">
              <a:defRPr/>
            </a:pPr>
            <a:endParaRPr lang="pt-BR" sz="2800" dirty="0">
              <a:latin typeface="Tahoma (Corpo)"/>
            </a:endParaRPr>
          </a:p>
          <a:p>
            <a:pPr algn="just">
              <a:defRPr/>
            </a:pPr>
            <a:r>
              <a:rPr lang="pt-BR" sz="2800" dirty="0">
                <a:latin typeface="Tahoma (Corpo)"/>
              </a:rPr>
              <a:t>Ver </a:t>
            </a:r>
            <a:r>
              <a:rPr lang="pt-BR" sz="2800" dirty="0" err="1">
                <a:latin typeface="Tahoma (Corpo)"/>
              </a:rPr>
              <a:t>Paniago</a:t>
            </a:r>
            <a:r>
              <a:rPr lang="pt-BR" sz="2800" dirty="0">
                <a:latin typeface="Tahoma (Corpo)"/>
              </a:rPr>
              <a:t> e </a:t>
            </a:r>
            <a:r>
              <a:rPr lang="pt-BR" sz="2800" dirty="0" err="1">
                <a:latin typeface="Tahoma (Corpo)"/>
              </a:rPr>
              <a:t>Schuh</a:t>
            </a:r>
            <a:r>
              <a:rPr lang="pt-BR" sz="2800" dirty="0">
                <a:latin typeface="Tahoma (Corpo)"/>
              </a:rPr>
              <a:t> (1977) p. 88 a 93.</a:t>
            </a:r>
          </a:p>
          <a:p>
            <a:pPr algn="just">
              <a:defRPr/>
            </a:pPr>
            <a:endParaRPr lang="pt-BR" sz="2800" dirty="0">
              <a:latin typeface="Tahoma (Corpo)"/>
            </a:endParaRPr>
          </a:p>
          <a:p>
            <a:pPr algn="just">
              <a:defRPr/>
            </a:pPr>
            <a:endParaRPr lang="pt-BR" sz="2800" dirty="0">
              <a:latin typeface="Tahoma (Corpo)"/>
            </a:endParaRPr>
          </a:p>
          <a:p>
            <a:pPr algn="just">
              <a:defRPr/>
            </a:pPr>
            <a:endParaRPr lang="pt-BR" sz="2800" dirty="0">
              <a:latin typeface="Tahoma (Corpo)"/>
            </a:endParaRPr>
          </a:p>
          <a:p>
            <a:pPr algn="just">
              <a:defRPr/>
            </a:pPr>
            <a:endParaRPr lang="pt-BR" sz="2800" dirty="0">
              <a:latin typeface="Tahoma (Corpo)"/>
            </a:endParaRPr>
          </a:p>
          <a:p>
            <a:pPr algn="just" eaLnBrk="1" hangingPunct="1">
              <a:defRPr/>
            </a:pPr>
            <a:endParaRPr lang="pt-BR" sz="2800" dirty="0">
              <a:latin typeface="Tahoma (Corpo)"/>
            </a:endParaRPr>
          </a:p>
        </p:txBody>
      </p:sp>
    </p:spTree>
    <p:extLst>
      <p:ext uri="{BB962C8B-B14F-4D97-AF65-F5344CB8AC3E}">
        <p14:creationId xmlns:p14="http://schemas.microsoft.com/office/powerpoint/2010/main" val="316579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838200" y="365125"/>
            <a:ext cx="10515600" cy="1306443"/>
          </a:xfrm>
        </p:spPr>
        <p:txBody>
          <a:bodyPr>
            <a:normAutofit/>
          </a:bodyPr>
          <a:lstStyle/>
          <a:p>
            <a:pPr eaLnBrk="1" hangingPunct="1">
              <a:defRPr/>
            </a:pPr>
            <a:r>
              <a:rPr lang="pt-BR" sz="4000">
                <a:latin typeface="Tahoma (Títulos)"/>
              </a:rPr>
              <a:t>2) Avaliação de Políticas de Preços para Determinados Produtos Agrícolas no Brasil</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838200" y="1825625"/>
            <a:ext cx="10515600" cy="4667250"/>
          </a:xfrm>
        </p:spPr>
        <p:txBody>
          <a:bodyPr>
            <a:normAutofit/>
          </a:bodyPr>
          <a:lstStyle/>
          <a:p>
            <a:pPr marL="0" indent="0" algn="just">
              <a:buNone/>
              <a:defRPr/>
            </a:pPr>
            <a:r>
              <a:rPr lang="pt-BR" sz="2800" dirty="0">
                <a:latin typeface="Tahoma (Corpo)"/>
              </a:rPr>
              <a:t>Conclusões</a:t>
            </a:r>
          </a:p>
          <a:p>
            <a:pPr algn="just">
              <a:defRPr/>
            </a:pPr>
            <a:endParaRPr lang="pt-BR" sz="2800" dirty="0">
              <a:latin typeface="Tahoma (Corpo)"/>
            </a:endParaRPr>
          </a:p>
          <a:p>
            <a:pPr marL="0" indent="0" algn="just">
              <a:buNone/>
              <a:defRPr/>
            </a:pPr>
            <a:r>
              <a:rPr lang="pt-BR" sz="2800" dirty="0">
                <a:latin typeface="Tahoma (Corpo)"/>
              </a:rPr>
              <a:t>“Conclusão definitiva sobre qual política seria melhor, supondo que o Governo decida implementar politica de preço-suporte, não é possível. Em primeiro lugar, uma decisão final envolve considerações políticas, bem como noções sobre a viabilidade administrativa dos programas. Nenhuma tentativa foi feita para estimar os custos administrativos dos programas, nem avaliar a viabilidade de sua implementação” (PANIAGO; SCHUH, 1977, p. 98).</a:t>
            </a:r>
          </a:p>
          <a:p>
            <a:pPr marL="0" indent="0" algn="just">
              <a:buNone/>
              <a:defRPr/>
            </a:pPr>
            <a:endParaRPr lang="pt-BR" sz="2800" dirty="0">
              <a:latin typeface="Tahoma (Corpo)"/>
            </a:endParaRPr>
          </a:p>
          <a:p>
            <a:pPr algn="just">
              <a:defRPr/>
            </a:pPr>
            <a:endParaRPr lang="pt-BR" sz="2800" dirty="0">
              <a:latin typeface="Tahoma (Corpo)"/>
            </a:endParaRPr>
          </a:p>
          <a:p>
            <a:pPr algn="just">
              <a:defRPr/>
            </a:pPr>
            <a:endParaRPr lang="pt-BR" sz="2800" dirty="0">
              <a:latin typeface="Tahoma (Corpo)"/>
            </a:endParaRPr>
          </a:p>
          <a:p>
            <a:pPr algn="just" eaLnBrk="1" hangingPunct="1">
              <a:defRPr/>
            </a:pPr>
            <a:endParaRPr lang="pt-BR" sz="2800" dirty="0">
              <a:latin typeface="Tahoma (Corpo)"/>
            </a:endParaRPr>
          </a:p>
        </p:txBody>
      </p:sp>
    </p:spTree>
    <p:extLst>
      <p:ext uri="{BB962C8B-B14F-4D97-AF65-F5344CB8AC3E}">
        <p14:creationId xmlns:p14="http://schemas.microsoft.com/office/powerpoint/2010/main" val="220907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54C4829-CF39-4CF4-973E-6F5A32F80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Rectangle 3"/>
          <p:cNvSpPr>
            <a:spLocks noGrp="1" noChangeArrowheads="1"/>
          </p:cNvSpPr>
          <p:nvPr>
            <p:ph idx="1"/>
          </p:nvPr>
        </p:nvSpPr>
        <p:spPr>
          <a:xfrm>
            <a:off x="609601" y="1371600"/>
            <a:ext cx="11430000" cy="5486400"/>
          </a:xfrm>
        </p:spPr>
        <p:txBody>
          <a:bodyPr>
            <a:noAutofit/>
          </a:bodyPr>
          <a:lstStyle/>
          <a:p>
            <a:pPr marL="457200" indent="-457200" eaLnBrk="1" hangingPunct="1">
              <a:buFontTx/>
              <a:buAutoNum type="arabicParenR"/>
              <a:defRPr/>
            </a:pPr>
            <a:r>
              <a:rPr lang="pt-BR" sz="2500" b="1" dirty="0">
                <a:latin typeface="Tahoma (Corpo)"/>
              </a:rPr>
              <a:t>Política de Preços Agrícolas e Desenvolvimento Econômico (KRISHNA, 1977)</a:t>
            </a:r>
          </a:p>
          <a:p>
            <a:pPr marL="457200" indent="-457200" eaLnBrk="1" hangingPunct="1">
              <a:buFontTx/>
              <a:buAutoNum type="arabicParenR"/>
              <a:defRPr/>
            </a:pPr>
            <a:r>
              <a:rPr lang="pt-BR" sz="2500" dirty="0">
                <a:latin typeface="Tahoma (Corpo)"/>
              </a:rPr>
              <a:t>Avaliação de Políticas de Preços para Determinados Produtos Agrícolas no Brasil (PANIAGO; SCHUH, 1977)</a:t>
            </a:r>
          </a:p>
          <a:p>
            <a:pPr marL="457200" indent="-457200" eaLnBrk="1" hangingPunct="1">
              <a:buFontTx/>
              <a:buAutoNum type="arabicParenR"/>
              <a:defRPr/>
            </a:pPr>
            <a:r>
              <a:rPr lang="pt-BR" sz="2500" dirty="0">
                <a:latin typeface="Tahoma (Corpo)"/>
              </a:rPr>
              <a:t>O Papel dos Preços Mínimos na Agricultura (OLIVEIRA, 1974)</a:t>
            </a:r>
          </a:p>
          <a:p>
            <a:pPr marL="457200" indent="-457200" eaLnBrk="1" hangingPunct="1">
              <a:buFontTx/>
              <a:buAutoNum type="arabicParenR"/>
              <a:defRPr/>
            </a:pPr>
            <a:r>
              <a:rPr lang="pt-BR" sz="2500" dirty="0">
                <a:latin typeface="Tahoma (Corpo)"/>
              </a:rPr>
              <a:t>A Evolução da Política de Preços Mínimos na Década de 1990 (REZENDE, 2001)</a:t>
            </a:r>
          </a:p>
          <a:p>
            <a:pPr marL="457200" indent="-457200" eaLnBrk="1" hangingPunct="1">
              <a:buFontTx/>
              <a:buAutoNum type="arabicParenR"/>
              <a:defRPr/>
            </a:pPr>
            <a:r>
              <a:rPr lang="pt-BR" sz="2500" dirty="0">
                <a:latin typeface="Tahoma (Corpo)"/>
              </a:rPr>
              <a:t>Modificações Recentes na Política de Garantia de Preços Mínimos (VERDE, 2001)</a:t>
            </a:r>
          </a:p>
          <a:p>
            <a:pPr marL="457200" indent="-457200" eaLnBrk="1" hangingPunct="1">
              <a:buFontTx/>
              <a:buAutoNum type="arabicParenR"/>
              <a:defRPr/>
            </a:pPr>
            <a:r>
              <a:rPr lang="pt-BR" sz="2500" dirty="0">
                <a:latin typeface="Tahoma (Corpo)"/>
              </a:rPr>
              <a:t>Avaliação das mudanças na política de garantia de preços mínimos: período de 1997 a 2004 (DEL BEL FILHO; BACHA, 2005)</a:t>
            </a:r>
          </a:p>
          <a:p>
            <a:pPr marL="457200" indent="-457200">
              <a:buFontTx/>
              <a:buAutoNum type="arabicParenR"/>
              <a:defRPr/>
            </a:pPr>
            <a:r>
              <a:rPr lang="pt-BR" sz="2500" dirty="0">
                <a:latin typeface="Tahoma (Corpo)"/>
              </a:rPr>
              <a:t>Novos programas de garantia de preços criados a partir de 2004 (SANCHES; BACHA, 2015; BACHA, 2018)</a:t>
            </a:r>
          </a:p>
          <a:p>
            <a:pPr marL="0" indent="0" eaLnBrk="1" hangingPunct="1">
              <a:buNone/>
              <a:defRPr/>
            </a:pPr>
            <a:endParaRPr lang="pt-BR" sz="2500" dirty="0">
              <a:latin typeface="Tahoma (Corpo)"/>
            </a:endParaRPr>
          </a:p>
          <a:p>
            <a:pPr marL="457200" indent="-457200" eaLnBrk="1" hangingPunct="1">
              <a:buFontTx/>
              <a:buAutoNum type="arabicParenR"/>
              <a:defRPr/>
            </a:pPr>
            <a:endParaRPr lang="pt-BR" sz="2500" dirty="0">
              <a:latin typeface="Tahoma (Corpo)"/>
            </a:endParaRPr>
          </a:p>
        </p:txBody>
      </p:sp>
      <p:sp>
        <p:nvSpPr>
          <p:cNvPr id="140290" name="Rectangle 2"/>
          <p:cNvSpPr>
            <a:spLocks noGrp="1" noChangeArrowheads="1"/>
          </p:cNvSpPr>
          <p:nvPr>
            <p:ph type="title"/>
          </p:nvPr>
        </p:nvSpPr>
        <p:spPr>
          <a:xfrm>
            <a:off x="2397432" y="228600"/>
            <a:ext cx="8133734" cy="697446"/>
          </a:xfrm>
        </p:spPr>
        <p:txBody>
          <a:bodyPr anchor="b">
            <a:normAutofit/>
          </a:bodyPr>
          <a:lstStyle/>
          <a:p>
            <a:pPr algn="ctr" eaLnBrk="1" hangingPunct="1">
              <a:defRPr/>
            </a:pPr>
            <a:r>
              <a:rPr lang="pt-BR" sz="4000" dirty="0">
                <a:latin typeface="Tahoma (Títulos)"/>
              </a:rPr>
              <a:t>Tópicos tratados</a:t>
            </a:r>
          </a:p>
        </p:txBody>
      </p:sp>
    </p:spTree>
    <p:extLst>
      <p:ext uri="{BB962C8B-B14F-4D97-AF65-F5344CB8AC3E}">
        <p14:creationId xmlns:p14="http://schemas.microsoft.com/office/powerpoint/2010/main" val="385241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54C4829-CF39-4CF4-973E-6F5A32F80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Rectangle 3"/>
          <p:cNvSpPr>
            <a:spLocks noGrp="1" noChangeArrowheads="1"/>
          </p:cNvSpPr>
          <p:nvPr>
            <p:ph idx="1"/>
          </p:nvPr>
        </p:nvSpPr>
        <p:spPr>
          <a:xfrm>
            <a:off x="965199" y="1371600"/>
            <a:ext cx="10998201" cy="4724400"/>
          </a:xfrm>
        </p:spPr>
        <p:txBody>
          <a:bodyPr>
            <a:noAutofit/>
          </a:bodyPr>
          <a:lstStyle/>
          <a:p>
            <a:pPr marL="457200" indent="-457200" eaLnBrk="1" hangingPunct="1">
              <a:buFontTx/>
              <a:buAutoNum type="arabicParenR"/>
              <a:defRPr/>
            </a:pPr>
            <a:r>
              <a:rPr lang="pt-BR" sz="2800" dirty="0">
                <a:latin typeface="Tahoma (Corpo)"/>
              </a:rPr>
              <a:t>Política de Preços Agrícolas e Desenvolvimento Econômico</a:t>
            </a:r>
          </a:p>
          <a:p>
            <a:pPr marL="457200" indent="-457200" eaLnBrk="1" hangingPunct="1">
              <a:buFontTx/>
              <a:buAutoNum type="arabicParenR"/>
              <a:defRPr/>
            </a:pPr>
            <a:r>
              <a:rPr lang="pt-BR" sz="2800" dirty="0">
                <a:latin typeface="Tahoma (Corpo)"/>
              </a:rPr>
              <a:t>Avaliação de Políticas de Preços para Determinados Produtos Agrícolas no Brasil</a:t>
            </a:r>
          </a:p>
          <a:p>
            <a:pPr marL="457200" indent="-457200" eaLnBrk="1" hangingPunct="1">
              <a:buFontTx/>
              <a:buAutoNum type="arabicParenR"/>
              <a:defRPr/>
            </a:pPr>
            <a:r>
              <a:rPr lang="pt-BR" sz="2800" b="1" dirty="0">
                <a:latin typeface="Tahoma (Corpo)"/>
              </a:rPr>
              <a:t>O Papel dos Preços Mínimos na Agricultura</a:t>
            </a:r>
          </a:p>
          <a:p>
            <a:pPr marL="457200" indent="-457200" eaLnBrk="1" hangingPunct="1">
              <a:buFontTx/>
              <a:buAutoNum type="arabicParenR"/>
              <a:defRPr/>
            </a:pPr>
            <a:r>
              <a:rPr lang="pt-BR" sz="2800" dirty="0">
                <a:latin typeface="Tahoma (Corpo)"/>
              </a:rPr>
              <a:t>A Evolução da Política de Preços Mínimos na Década de 1990</a:t>
            </a:r>
          </a:p>
          <a:p>
            <a:pPr marL="457200" indent="-457200" eaLnBrk="1" hangingPunct="1">
              <a:buFontTx/>
              <a:buAutoNum type="arabicParenR"/>
              <a:defRPr/>
            </a:pPr>
            <a:r>
              <a:rPr lang="pt-BR" sz="2800" dirty="0">
                <a:latin typeface="Tahoma (Corpo)"/>
              </a:rPr>
              <a:t>Modificações Recentes na Política de Garantia de Preços Mínimos</a:t>
            </a:r>
          </a:p>
          <a:p>
            <a:pPr marL="457200" indent="-457200" eaLnBrk="1" hangingPunct="1">
              <a:buFontTx/>
              <a:buAutoNum type="arabicParenR"/>
              <a:defRPr/>
            </a:pPr>
            <a:r>
              <a:rPr lang="pt-BR" sz="2800" dirty="0">
                <a:latin typeface="Tahoma (Corpo)"/>
              </a:rPr>
              <a:t>Avaliação das mudanças na política de garantia de preços mínimos: período de 1997 a 2004</a:t>
            </a:r>
          </a:p>
          <a:p>
            <a:pPr marL="457200" indent="-457200">
              <a:buFontTx/>
              <a:buAutoNum type="arabicParenR"/>
              <a:defRPr/>
            </a:pPr>
            <a:r>
              <a:rPr lang="pt-BR" sz="2800" dirty="0">
                <a:latin typeface="Tahoma (Corpo)"/>
              </a:rPr>
              <a:t>Novos programas de garantia de preços criados a partir de 2004</a:t>
            </a:r>
          </a:p>
          <a:p>
            <a:pPr marL="457200" indent="-457200" eaLnBrk="1" hangingPunct="1">
              <a:buFontTx/>
              <a:buAutoNum type="arabicParenR"/>
              <a:defRPr/>
            </a:pPr>
            <a:endParaRPr lang="pt-BR" sz="2800" dirty="0">
              <a:latin typeface="Tahoma (Corpo)"/>
            </a:endParaRPr>
          </a:p>
        </p:txBody>
      </p:sp>
      <p:sp>
        <p:nvSpPr>
          <p:cNvPr id="140290" name="Rectangle 2"/>
          <p:cNvSpPr>
            <a:spLocks noGrp="1" noChangeArrowheads="1"/>
          </p:cNvSpPr>
          <p:nvPr>
            <p:ph type="title"/>
          </p:nvPr>
        </p:nvSpPr>
        <p:spPr>
          <a:xfrm>
            <a:off x="2397432" y="228600"/>
            <a:ext cx="8133734" cy="697446"/>
          </a:xfrm>
        </p:spPr>
        <p:txBody>
          <a:bodyPr anchor="b">
            <a:normAutofit/>
          </a:bodyPr>
          <a:lstStyle/>
          <a:p>
            <a:pPr algn="ctr" eaLnBrk="1" hangingPunct="1">
              <a:defRPr/>
            </a:pPr>
            <a:r>
              <a:rPr lang="pt-BR" sz="4000" dirty="0">
                <a:latin typeface="Tahoma (Títulos)"/>
              </a:rPr>
              <a:t>Tópicos tratados</a:t>
            </a:r>
          </a:p>
        </p:txBody>
      </p:sp>
    </p:spTree>
    <p:extLst>
      <p:ext uri="{BB962C8B-B14F-4D97-AF65-F5344CB8AC3E}">
        <p14:creationId xmlns:p14="http://schemas.microsoft.com/office/powerpoint/2010/main" val="2350908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838200" y="1825625"/>
            <a:ext cx="10287000" cy="4303464"/>
          </a:xfrm>
        </p:spPr>
        <p:txBody>
          <a:bodyPr>
            <a:normAutofit/>
          </a:bodyPr>
          <a:lstStyle/>
          <a:p>
            <a:pPr>
              <a:defRPr/>
            </a:pPr>
            <a:endParaRPr lang="pt-BR" sz="2000" dirty="0">
              <a:latin typeface="Tahoma (Corpo)"/>
            </a:endParaRPr>
          </a:p>
          <a:p>
            <a:pPr>
              <a:defRPr/>
            </a:pPr>
            <a:endParaRPr lang="pt-BR" sz="2000" dirty="0">
              <a:latin typeface="Tahoma (Corpo)"/>
            </a:endParaRPr>
          </a:p>
          <a:p>
            <a:pPr>
              <a:defRPr/>
            </a:pPr>
            <a:endParaRPr lang="pt-BR" sz="2000" dirty="0">
              <a:latin typeface="Tahoma (Corpo)"/>
            </a:endParaRPr>
          </a:p>
          <a:p>
            <a:pPr>
              <a:defRPr/>
            </a:pPr>
            <a:endParaRPr lang="pt-BR" sz="2000" dirty="0">
              <a:latin typeface="Tahoma (Corpo)"/>
            </a:endParaRPr>
          </a:p>
          <a:p>
            <a:pPr>
              <a:defRPr/>
            </a:pPr>
            <a:endParaRPr lang="pt-BR" sz="2000" dirty="0">
              <a:latin typeface="Tahoma (Corpo)"/>
            </a:endParaRPr>
          </a:p>
          <a:p>
            <a:pPr eaLnBrk="1" hangingPunct="1">
              <a:defRPr/>
            </a:pPr>
            <a:endParaRPr lang="pt-BR" sz="2000" dirty="0">
              <a:latin typeface="Tahoma (Corpo)"/>
            </a:endParaRPr>
          </a:p>
        </p:txBody>
      </p:sp>
      <p:sp>
        <p:nvSpPr>
          <p:cNvPr id="4" name="Rectangle 3">
            <a:extLst>
              <a:ext uri="{FF2B5EF4-FFF2-40B4-BE49-F238E27FC236}">
                <a16:creationId xmlns:a16="http://schemas.microsoft.com/office/drawing/2014/main" xmlns="" id="{B7DDBF27-E086-4196-997E-E08EECA4B26F}"/>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Oliveira (1974) inicia a sua introdução com alguns questionamentos a respeito do papel dos preços mínimos:</a:t>
            </a:r>
          </a:p>
          <a:p>
            <a:pPr algn="just">
              <a:defRPr/>
            </a:pPr>
            <a:r>
              <a:rPr lang="pt-BR" dirty="0">
                <a:latin typeface="Tahoma (Corpo)"/>
              </a:rPr>
              <a:t>a) proteger a renda do setor agrícola?</a:t>
            </a:r>
          </a:p>
          <a:p>
            <a:pPr algn="just">
              <a:defRPr/>
            </a:pPr>
            <a:r>
              <a:rPr lang="pt-BR" dirty="0">
                <a:latin typeface="Tahoma (Corpo)"/>
              </a:rPr>
              <a:t>b) aumentar a produção da agricultura?</a:t>
            </a:r>
          </a:p>
          <a:p>
            <a:pPr algn="just">
              <a:defRPr/>
            </a:pPr>
            <a:r>
              <a:rPr lang="pt-BR" dirty="0">
                <a:latin typeface="Tahoma (Corpo)"/>
              </a:rPr>
              <a:t>c) eliminar o risco de preço enfrentado pelo produtor agrícola?</a:t>
            </a: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75271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algn="just">
              <a:defRPr/>
            </a:pPr>
            <a:endParaRPr lang="pt-BR" sz="2800" dirty="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Política de sustentação da renda do setor agrícola</a:t>
            </a:r>
          </a:p>
          <a:p>
            <a:pPr algn="just">
              <a:defRPr/>
            </a:pPr>
            <a:endParaRPr lang="pt-BR" dirty="0">
              <a:latin typeface="Tahoma (Corpo)"/>
            </a:endParaRPr>
          </a:p>
          <a:p>
            <a:pPr algn="just">
              <a:defRPr/>
            </a:pPr>
            <a:r>
              <a:rPr lang="pt-BR" dirty="0">
                <a:latin typeface="Tahoma (Corpo)"/>
              </a:rPr>
              <a:t>“Se o nível dos preços mínimos fixados estiver sempre em torno do preço de equilíbrio das estruturas de oferta e demanda, eles poderão permitir o funcionamento de um mecanismo de estoques reguladores com reflexos positivos sobre a alocação de recursos. Se o nível de preços mínimos estiver muito acima do preço de equilíbrio, criará um excesso estrutural de oferta e o resultado será um custo social líquido, decorrente da má alocação dos recursos orientada por essa política de preço” (OLIVEIRA, 1974, p. 78).</a:t>
            </a:r>
          </a:p>
          <a:p>
            <a:pPr algn="just">
              <a:defRPr/>
            </a:pPr>
            <a:endParaRPr lang="pt-BR" dirty="0">
              <a:latin typeface="Tahoma (Corpo)"/>
            </a:endParaRPr>
          </a:p>
          <a:p>
            <a:pPr algn="just">
              <a:defRPr/>
            </a:pPr>
            <a:endParaRPr lang="pt-BR" dirty="0">
              <a:latin typeface="Tahoma (Corpo)"/>
            </a:endParaRPr>
          </a:p>
        </p:txBody>
      </p:sp>
      <p:sp>
        <p:nvSpPr>
          <p:cNvPr id="8" name="Rectangle 2">
            <a:extLst>
              <a:ext uri="{FF2B5EF4-FFF2-40B4-BE49-F238E27FC236}">
                <a16:creationId xmlns:a16="http://schemas.microsoft.com/office/drawing/2014/main" xmlns="" id="{F9EBCFA5-DF07-4078-9E05-8C0B7DA2BC19}"/>
              </a:ext>
            </a:extLst>
          </p:cNvPr>
          <p:cNvSpPr txBox="1">
            <a:spLocks noChangeArrowheads="1"/>
          </p:cNvSpPr>
          <p:nvPr/>
        </p:nvSpPr>
        <p:spPr>
          <a:xfrm>
            <a:off x="838200" y="365125"/>
            <a:ext cx="10515600" cy="130644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defRPr/>
            </a:pPr>
            <a:r>
              <a:rPr lang="pt-BR" sz="4000">
                <a:solidFill>
                  <a:schemeClr val="bg2"/>
                </a:solidFill>
                <a:latin typeface="Tahoma (Títulos)"/>
              </a:rPr>
              <a:t>3) </a:t>
            </a:r>
            <a:r>
              <a:rPr lang="pt-BR" sz="4000">
                <a:solidFill>
                  <a:schemeClr val="bg2"/>
                </a:solidFill>
                <a:latin typeface="Tahoma (Corpo)"/>
              </a:rPr>
              <a:t>O Papel dos Preços Mínimos na Agricultura</a:t>
            </a:r>
            <a:endParaRPr lang="pt-BR" sz="4000" dirty="0">
              <a:solidFill>
                <a:schemeClr val="bg2"/>
              </a:solidFill>
              <a:latin typeface="Tahoma (Títulos)"/>
            </a:endParaRPr>
          </a:p>
        </p:txBody>
      </p:sp>
    </p:spTree>
    <p:extLst>
      <p:ext uri="{BB962C8B-B14F-4D97-AF65-F5344CB8AC3E}">
        <p14:creationId xmlns:p14="http://schemas.microsoft.com/office/powerpoint/2010/main" val="3228483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algn="just">
              <a:defRPr/>
            </a:pPr>
            <a:endParaRPr lang="pt-BR" sz="2800" dirty="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Política de sustentação da renda do setor agrícola</a:t>
            </a:r>
          </a:p>
          <a:p>
            <a:pPr algn="just">
              <a:defRPr/>
            </a:pPr>
            <a:endParaRPr lang="pt-BR" dirty="0">
              <a:latin typeface="Tahoma (Corpo)"/>
            </a:endParaRPr>
          </a:p>
          <a:p>
            <a:pPr algn="just">
              <a:defRPr/>
            </a:pPr>
            <a:r>
              <a:rPr lang="pt-BR" dirty="0">
                <a:latin typeface="Tahoma (Corpo)"/>
              </a:rPr>
              <a:t>De acordo com Oliveira (1974, p. 79) “o excesso estrutural de oferta passa a exigir da intervenção governamental umas das seguintes soluções:</a:t>
            </a:r>
          </a:p>
          <a:p>
            <a:pPr lvl="1" algn="just">
              <a:defRPr/>
            </a:pPr>
            <a:r>
              <a:rPr lang="pt-BR" dirty="0">
                <a:latin typeface="Tahoma (Corpo)"/>
              </a:rPr>
              <a:t>i. comprar a produção excedente ao preço mínimo garantido;</a:t>
            </a:r>
          </a:p>
          <a:p>
            <a:pPr lvl="1" algn="just">
              <a:defRPr/>
            </a:pPr>
            <a:r>
              <a:rPr lang="pt-BR" dirty="0" err="1">
                <a:latin typeface="Tahoma (Corpo)"/>
              </a:rPr>
              <a:t>ii</a:t>
            </a:r>
            <a:r>
              <a:rPr lang="pt-BR" dirty="0">
                <a:latin typeface="Tahoma (Corpo)"/>
              </a:rPr>
              <a:t>. Subsidiar aos agricultores a diferença entre o preço mínimo garantido e o preço conseguido no mercado para toda a produção.”</a:t>
            </a:r>
          </a:p>
          <a:p>
            <a:pPr algn="just">
              <a:defRPr/>
            </a:pPr>
            <a:endParaRPr lang="pt-BR" dirty="0">
              <a:latin typeface="Tahoma (Corpo)"/>
            </a:endParaRPr>
          </a:p>
        </p:txBody>
      </p:sp>
    </p:spTree>
    <p:extLst>
      <p:ext uri="{BB962C8B-B14F-4D97-AF65-F5344CB8AC3E}">
        <p14:creationId xmlns:p14="http://schemas.microsoft.com/office/powerpoint/2010/main" val="1114127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marL="0" indent="0" algn="just">
              <a:buNone/>
              <a:defRPr/>
            </a:pPr>
            <a:endParaRPr lang="pt-BR" sz="2800" dirty="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Política de preço mínimo sem controle de oferta</a:t>
            </a:r>
          </a:p>
          <a:p>
            <a:pPr algn="just">
              <a:defRPr/>
            </a:pPr>
            <a:endParaRPr lang="pt-BR" dirty="0">
              <a:latin typeface="Tahoma (Corpo)"/>
            </a:endParaRPr>
          </a:p>
          <a:p>
            <a:pPr algn="just">
              <a:defRPr/>
            </a:pPr>
            <a:r>
              <a:rPr lang="pt-BR" dirty="0">
                <a:latin typeface="Tahoma (Corpo)"/>
              </a:rPr>
              <a:t>“Os custos sociais, contudo, parecem se constituir num fator mais relevante para tomada de decisão. A este respeito, pode-se demonstrar que a política de compra de excedente sempre envolve um custo social (estático) maior do que o da política de subsídios do diferencial de preço” (OLIVEIRA, 1974, p. 80).</a:t>
            </a: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254875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marL="0" indent="0" algn="just">
              <a:buNone/>
              <a:defRPr/>
            </a:pPr>
            <a:endParaRPr lang="pt-BR" sz="2800" dirty="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Política de preço mínimo com controle de oferta</a:t>
            </a:r>
          </a:p>
          <a:p>
            <a:pPr algn="just">
              <a:defRPr/>
            </a:pPr>
            <a:endParaRPr lang="pt-BR" dirty="0">
              <a:latin typeface="Tahoma (Corpo)"/>
            </a:endParaRPr>
          </a:p>
          <a:p>
            <a:pPr algn="just">
              <a:defRPr/>
            </a:pPr>
            <a:r>
              <a:rPr lang="pt-BR" dirty="0">
                <a:latin typeface="Tahoma (Corpo)"/>
              </a:rPr>
              <a:t>Segundo Oliveira (1974, p. 80) para não causar ônus às finanças do setor público, a política adotada poderá ser: </a:t>
            </a:r>
          </a:p>
          <a:p>
            <a:pPr algn="just">
              <a:defRPr/>
            </a:pPr>
            <a:endParaRPr lang="pt-BR" dirty="0">
              <a:latin typeface="Tahoma (Corpo)"/>
            </a:endParaRPr>
          </a:p>
          <a:p>
            <a:pPr lvl="1" algn="just">
              <a:defRPr/>
            </a:pPr>
            <a:r>
              <a:rPr lang="pt-BR" dirty="0">
                <a:latin typeface="Tahoma (Corpo)"/>
              </a:rPr>
              <a:t>i) controle direto com distribuição de cotas de produção ou </a:t>
            </a:r>
          </a:p>
          <a:p>
            <a:pPr lvl="1" algn="just">
              <a:defRPr/>
            </a:pPr>
            <a:r>
              <a:rPr lang="pt-BR" dirty="0" err="1">
                <a:latin typeface="Tahoma (Corpo)"/>
              </a:rPr>
              <a:t>ii</a:t>
            </a:r>
            <a:r>
              <a:rPr lang="pt-BR" dirty="0">
                <a:latin typeface="Tahoma (Corpo)"/>
              </a:rPr>
              <a:t>) controle indireto da produção através de restrições no uso de fator.</a:t>
            </a: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2303055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marL="0" indent="0" algn="just">
              <a:buNone/>
              <a:defRPr/>
            </a:pPr>
            <a:endParaRPr lang="pt-BR" sz="2800" dirty="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Preço mínimo com controle de oferta ou sem controle de oferta?</a:t>
            </a:r>
          </a:p>
          <a:p>
            <a:pPr algn="just">
              <a:defRPr/>
            </a:pPr>
            <a:endParaRPr lang="pt-BR" dirty="0">
              <a:latin typeface="Tahoma (Corpo)"/>
            </a:endParaRPr>
          </a:p>
          <a:p>
            <a:pPr algn="just">
              <a:defRPr/>
            </a:pPr>
            <a:r>
              <a:rPr lang="pt-BR" dirty="0">
                <a:latin typeface="Tahoma (Corpo)"/>
              </a:rPr>
              <a:t>“A escolha, nesse caso, da política socialmente menos custosa depende das elasticidades da oferta e demanda do produto” (OLIVEIRA, 1974, p. 81).</a:t>
            </a: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2666680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marL="0" indent="0" algn="just">
              <a:buNone/>
              <a:defRPr/>
            </a:pPr>
            <a:endParaRPr lang="pt-BR" sz="2800" dirty="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Política de preços para aumento da produção: preço mínimo x subsídio a insumos</a:t>
            </a:r>
          </a:p>
          <a:p>
            <a:pPr algn="just">
              <a:defRPr/>
            </a:pPr>
            <a:endParaRPr lang="pt-BR" dirty="0">
              <a:latin typeface="Tahoma (Corpo)"/>
            </a:endParaRPr>
          </a:p>
          <a:p>
            <a:pPr algn="just">
              <a:defRPr/>
            </a:pPr>
            <a:r>
              <a:rPr lang="pt-BR" dirty="0">
                <a:latin typeface="Tahoma (Corpo)"/>
              </a:rPr>
              <a:t>“No caso de subsídios a insumos específicos, através de “crédito orientado” ou de subsídio direto na compra do insumo, é provocada uma distorção nos relativos de preços dos insumos agrícolas” (OLIVEIRA, 1974, p. 83).</a:t>
            </a: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1618576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a:latin typeface="Tahoma (Títulos)"/>
              </a:rPr>
              <a:t>3) </a:t>
            </a:r>
            <a:r>
              <a:rPr lang="pt-BR" sz="4000">
                <a:latin typeface="Tahoma (Corpo)"/>
              </a:rPr>
              <a:t>O Papel dos Preços Mínimos na Agricultura</a:t>
            </a:r>
            <a:endParaRPr lang="pt-BR" sz="4000">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838201" y="2133599"/>
            <a:ext cx="4267201" cy="3995489"/>
          </a:xfrm>
        </p:spPr>
        <p:txBody>
          <a:bodyPr>
            <a:normAutofit/>
          </a:bodyPr>
          <a:lstStyle/>
          <a:p>
            <a:pPr algn="just">
              <a:defRPr/>
            </a:pPr>
            <a:r>
              <a:rPr lang="pt-BR" sz="2000" dirty="0">
                <a:latin typeface="Tahoma (Corpo)"/>
              </a:rPr>
              <a:t>Esta política acarretará, além do custo medido pela área </a:t>
            </a:r>
            <a:r>
              <a:rPr lang="pt-BR" sz="2000" b="1" dirty="0">
                <a:latin typeface="Tahoma (Corpo)"/>
              </a:rPr>
              <a:t>a b c</a:t>
            </a:r>
            <a:r>
              <a:rPr lang="pt-BR" sz="2000" dirty="0">
                <a:latin typeface="Tahoma (Corpo)"/>
              </a:rPr>
              <a:t> do gráfico 1, um custo adicional de ineficiência na combinação dos fatores, sob o prisma social, que decorre da alteração dos seus relativos preços (OLIVEIRA, 1974, o. 84).</a:t>
            </a:r>
          </a:p>
          <a:p>
            <a:pPr algn="just" eaLnBrk="1" hangingPunct="1">
              <a:defRPr/>
            </a:pPr>
            <a:endParaRPr lang="pt-BR" sz="2000" dirty="0">
              <a:latin typeface="Tahoma (Corpo)"/>
            </a:endParaRPr>
          </a:p>
        </p:txBody>
      </p:sp>
      <p:pic>
        <p:nvPicPr>
          <p:cNvPr id="6" name="Imagem 5">
            <a:extLst>
              <a:ext uri="{FF2B5EF4-FFF2-40B4-BE49-F238E27FC236}">
                <a16:creationId xmlns:a16="http://schemas.microsoft.com/office/drawing/2014/main" xmlns="" id="{7F0C7675-64F5-453B-9871-1BF3495695F7}"/>
              </a:ext>
            </a:extLst>
          </p:cNvPr>
          <p:cNvPicPr>
            <a:picLocks noChangeAspect="1"/>
          </p:cNvPicPr>
          <p:nvPr/>
        </p:nvPicPr>
        <p:blipFill>
          <a:blip r:embed="rId3"/>
          <a:stretch>
            <a:fillRect/>
          </a:stretch>
        </p:blipFill>
        <p:spPr>
          <a:xfrm>
            <a:off x="5143375" y="1449387"/>
            <a:ext cx="6556200" cy="4997384"/>
          </a:xfrm>
          <a:prstGeom prst="rect">
            <a:avLst/>
          </a:prstGeom>
        </p:spPr>
      </p:pic>
      <p:sp>
        <p:nvSpPr>
          <p:cNvPr id="8" name="CaixaDeTexto 7">
            <a:extLst>
              <a:ext uri="{FF2B5EF4-FFF2-40B4-BE49-F238E27FC236}">
                <a16:creationId xmlns:a16="http://schemas.microsoft.com/office/drawing/2014/main" xmlns="" id="{91713EBA-6F81-4527-B524-44BA072419A1}"/>
              </a:ext>
            </a:extLst>
          </p:cNvPr>
          <p:cNvSpPr txBox="1"/>
          <p:nvPr/>
        </p:nvSpPr>
        <p:spPr>
          <a:xfrm flipH="1">
            <a:off x="9624059" y="6492875"/>
            <a:ext cx="3764281" cy="307777"/>
          </a:xfrm>
          <a:prstGeom prst="rect">
            <a:avLst/>
          </a:prstGeom>
          <a:noFill/>
        </p:spPr>
        <p:txBody>
          <a:bodyPr wrap="square" rtlCol="0">
            <a:spAutoFit/>
          </a:bodyPr>
          <a:lstStyle/>
          <a:p>
            <a:r>
              <a:rPr lang="pt-BR" sz="1400" dirty="0">
                <a:latin typeface="Tahoma (Corpo)"/>
              </a:rPr>
              <a:t>Fonte: Oliveira (1974, p. 84).</a:t>
            </a:r>
            <a:endParaRPr lang="en-GB" sz="1400" dirty="0">
              <a:latin typeface="Tahoma (Corpo)"/>
            </a:endParaRPr>
          </a:p>
        </p:txBody>
      </p:sp>
      <p:sp>
        <p:nvSpPr>
          <p:cNvPr id="10" name="Triângulo isósceles 9">
            <a:extLst>
              <a:ext uri="{FF2B5EF4-FFF2-40B4-BE49-F238E27FC236}">
                <a16:creationId xmlns:a16="http://schemas.microsoft.com/office/drawing/2014/main" xmlns="" id="{82508DD0-C97D-43A9-AEDC-3EB94D3BD879}"/>
              </a:ext>
            </a:extLst>
          </p:cNvPr>
          <p:cNvSpPr/>
          <p:nvPr/>
        </p:nvSpPr>
        <p:spPr>
          <a:xfrm rot="8959929">
            <a:off x="7174627" y="3221165"/>
            <a:ext cx="680261" cy="531695"/>
          </a:xfrm>
          <a:prstGeom prst="triangle">
            <a:avLst>
              <a:gd name="adj" fmla="val 53314"/>
            </a:avLst>
          </a:prstGeom>
          <a:blipFill>
            <a:blip r:embed="rId4"/>
            <a:tile tx="0" ty="0" sx="100000" sy="100000" flip="none" algn="tl"/>
          </a:blip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284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a:latin typeface="Tahoma (Títulos)"/>
              </a:rPr>
              <a:t>3) </a:t>
            </a:r>
            <a:r>
              <a:rPr lang="pt-BR" sz="4000">
                <a:latin typeface="Tahoma (Corpo)"/>
              </a:rPr>
              <a:t>O Papel dos Preços Mínimos na Agricultura</a:t>
            </a:r>
            <a:endParaRPr lang="pt-BR" sz="4000">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838200" y="2173536"/>
            <a:ext cx="4495800" cy="4303464"/>
          </a:xfrm>
        </p:spPr>
        <p:txBody>
          <a:bodyPr>
            <a:normAutofit/>
          </a:bodyPr>
          <a:lstStyle/>
          <a:p>
            <a:pPr algn="just">
              <a:defRPr/>
            </a:pPr>
            <a:r>
              <a:rPr lang="pt-BR" sz="2000" dirty="0">
                <a:latin typeface="Tahoma (Corpo)"/>
              </a:rPr>
              <a:t>Isso implicará num adicional de custo a ser debitado a esse programa e cuja magnitude variará diretamente com a elasticidade de substituição dos fatores na produção. Essa parcela adicional de custo é medida pela área </a:t>
            </a:r>
            <a:r>
              <a:rPr lang="pt-BR" sz="2000" b="1" dirty="0">
                <a:latin typeface="Tahoma (Corpo)"/>
              </a:rPr>
              <a:t>a c d </a:t>
            </a:r>
            <a:r>
              <a:rPr lang="pt-BR" sz="2000" dirty="0">
                <a:latin typeface="Tahoma (Corpo)"/>
              </a:rPr>
              <a:t>do gráfico 2 (OLIVEIRA, 1974, p. 85).</a:t>
            </a:r>
          </a:p>
          <a:p>
            <a:pPr algn="just" eaLnBrk="1" hangingPunct="1">
              <a:defRPr/>
            </a:pPr>
            <a:endParaRPr lang="pt-BR" sz="2000" dirty="0">
              <a:latin typeface="Tahoma (Corpo)"/>
            </a:endParaRPr>
          </a:p>
        </p:txBody>
      </p:sp>
      <p:sp>
        <p:nvSpPr>
          <p:cNvPr id="8" name="CaixaDeTexto 7">
            <a:extLst>
              <a:ext uri="{FF2B5EF4-FFF2-40B4-BE49-F238E27FC236}">
                <a16:creationId xmlns:a16="http://schemas.microsoft.com/office/drawing/2014/main" xmlns="" id="{91713EBA-6F81-4527-B524-44BA072419A1}"/>
              </a:ext>
            </a:extLst>
          </p:cNvPr>
          <p:cNvSpPr txBox="1"/>
          <p:nvPr/>
        </p:nvSpPr>
        <p:spPr>
          <a:xfrm flipH="1">
            <a:off x="9720312" y="6492875"/>
            <a:ext cx="3764281" cy="307777"/>
          </a:xfrm>
          <a:prstGeom prst="rect">
            <a:avLst/>
          </a:prstGeom>
          <a:noFill/>
        </p:spPr>
        <p:txBody>
          <a:bodyPr wrap="square" rtlCol="0">
            <a:spAutoFit/>
          </a:bodyPr>
          <a:lstStyle/>
          <a:p>
            <a:r>
              <a:rPr lang="pt-BR" sz="1400" dirty="0">
                <a:latin typeface="Tahoma (Corpo)"/>
              </a:rPr>
              <a:t>Fonte: Oliveira (1974, p. 85).</a:t>
            </a:r>
            <a:endParaRPr lang="en-GB" sz="1400" dirty="0">
              <a:latin typeface="Tahoma (Corpo)"/>
            </a:endParaRPr>
          </a:p>
        </p:txBody>
      </p:sp>
      <p:pic>
        <p:nvPicPr>
          <p:cNvPr id="3" name="Imagem 2">
            <a:extLst>
              <a:ext uri="{FF2B5EF4-FFF2-40B4-BE49-F238E27FC236}">
                <a16:creationId xmlns:a16="http://schemas.microsoft.com/office/drawing/2014/main" xmlns="" id="{0F37EB6E-F165-4886-8517-BC68761AFA54}"/>
              </a:ext>
            </a:extLst>
          </p:cNvPr>
          <p:cNvPicPr>
            <a:picLocks noChangeAspect="1"/>
          </p:cNvPicPr>
          <p:nvPr/>
        </p:nvPicPr>
        <p:blipFill>
          <a:blip r:embed="rId3"/>
          <a:stretch>
            <a:fillRect/>
          </a:stretch>
        </p:blipFill>
        <p:spPr>
          <a:xfrm>
            <a:off x="5699465" y="1447800"/>
            <a:ext cx="6237602" cy="4953000"/>
          </a:xfrm>
          <a:prstGeom prst="rect">
            <a:avLst/>
          </a:prstGeom>
        </p:spPr>
      </p:pic>
      <p:cxnSp>
        <p:nvCxnSpPr>
          <p:cNvPr id="5" name="Conector reto 4">
            <a:extLst>
              <a:ext uri="{FF2B5EF4-FFF2-40B4-BE49-F238E27FC236}">
                <a16:creationId xmlns:a16="http://schemas.microsoft.com/office/drawing/2014/main" xmlns="" id="{49F5F351-05F8-4A59-964C-CFD6C1831201}"/>
              </a:ext>
            </a:extLst>
          </p:cNvPr>
          <p:cNvCxnSpPr>
            <a:cxnSpLocks/>
          </p:cNvCxnSpPr>
          <p:nvPr/>
        </p:nvCxnSpPr>
        <p:spPr>
          <a:xfrm flipH="1">
            <a:off x="6229350" y="4191000"/>
            <a:ext cx="1847850" cy="1447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xmlns="" id="{765FF8B9-9E4C-4475-8707-3D8CE91D3190}"/>
              </a:ext>
            </a:extLst>
          </p:cNvPr>
          <p:cNvCxnSpPr>
            <a:cxnSpLocks/>
          </p:cNvCxnSpPr>
          <p:nvPr/>
        </p:nvCxnSpPr>
        <p:spPr>
          <a:xfrm flipH="1">
            <a:off x="6229350" y="4572000"/>
            <a:ext cx="2381250" cy="1066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xmlns="" id="{91549117-3099-41F9-B948-BD221354D3E2}"/>
              </a:ext>
            </a:extLst>
          </p:cNvPr>
          <p:cNvCxnSpPr>
            <a:cxnSpLocks/>
          </p:cNvCxnSpPr>
          <p:nvPr/>
        </p:nvCxnSpPr>
        <p:spPr>
          <a:xfrm>
            <a:off x="8039100" y="4191000"/>
            <a:ext cx="587035"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9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52400" y="292100"/>
            <a:ext cx="11811000" cy="1384300"/>
          </a:xfrm>
        </p:spPr>
        <p:txBody>
          <a:bodyPr/>
          <a:lstStyle/>
          <a:p>
            <a:pPr algn="ctr" eaLnBrk="1" hangingPunct="1">
              <a:defRPr/>
            </a:pPr>
            <a:r>
              <a:rPr lang="pt-BR" sz="4000" dirty="0">
                <a:latin typeface="Tahoma (Títulos)"/>
              </a:rPr>
              <a:t>1) Política de Preços Agrícolas e Desenvolvimento Econômico</a:t>
            </a:r>
          </a:p>
        </p:txBody>
      </p:sp>
      <p:sp>
        <p:nvSpPr>
          <p:cNvPr id="141315" name="Rectangle 3"/>
          <p:cNvSpPr>
            <a:spLocks noGrp="1" noChangeArrowheads="1"/>
          </p:cNvSpPr>
          <p:nvPr>
            <p:ph idx="1"/>
          </p:nvPr>
        </p:nvSpPr>
        <p:spPr/>
        <p:txBody>
          <a:bodyPr>
            <a:normAutofit fontScale="92500" lnSpcReduction="10000"/>
          </a:bodyPr>
          <a:lstStyle/>
          <a:p>
            <a:pPr algn="just" eaLnBrk="1" hangingPunct="1">
              <a:lnSpc>
                <a:spcPct val="90000"/>
              </a:lnSpc>
              <a:defRPr/>
            </a:pPr>
            <a:r>
              <a:rPr lang="pt-BR" sz="2800" dirty="0">
                <a:latin typeface="Tahoma (Corpo)"/>
              </a:rPr>
              <a:t>“O contexto do desenvolvimento agrícola muda nas diferentes regiões do mundo. Ele pode variar em relação à perspectiva de demanda que se oferece à agricultura do país, ao padrão de produção que a caracteriza ou ao potencial de recursos disponíveis no setor” (KRISHNA, 1977, p. 35).</a:t>
            </a:r>
          </a:p>
          <a:p>
            <a:pPr algn="just" eaLnBrk="1" hangingPunct="1">
              <a:lnSpc>
                <a:spcPct val="90000"/>
              </a:lnSpc>
              <a:defRPr/>
            </a:pPr>
            <a:endParaRPr lang="pt-BR" sz="2800" dirty="0">
              <a:latin typeface="Tahoma (Corpo)"/>
            </a:endParaRPr>
          </a:p>
          <a:p>
            <a:pPr algn="just" eaLnBrk="1" hangingPunct="1">
              <a:lnSpc>
                <a:spcPct val="90000"/>
              </a:lnSpc>
              <a:defRPr/>
            </a:pPr>
            <a:r>
              <a:rPr lang="pt-BR" sz="2800" dirty="0">
                <a:latin typeface="Tahoma (Corpo)"/>
              </a:rPr>
              <a:t>Limites para a análise: concentra-se em problemas de países de "excesso de demanda“, na categoria mais ampla dos países em desenvolvimento, e fornece maior ênfase aos problemas de países densamente povoados (KRISHNA, 1977).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marL="0" indent="0" algn="just">
              <a:buNone/>
              <a:defRPr/>
            </a:pPr>
            <a:endParaRPr lang="pt-BR" sz="2800" dirty="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Política contra risco de preço: preço mínimo x seguro</a:t>
            </a:r>
          </a:p>
          <a:p>
            <a:pPr algn="just">
              <a:defRPr/>
            </a:pPr>
            <a:endParaRPr lang="pt-BR" dirty="0">
              <a:latin typeface="Tahoma (Corpo)"/>
            </a:endParaRPr>
          </a:p>
          <a:p>
            <a:pPr algn="just">
              <a:defRPr/>
            </a:pPr>
            <a:r>
              <a:rPr lang="pt-BR" dirty="0">
                <a:latin typeface="Tahoma (Corpo)"/>
              </a:rPr>
              <a:t>“As decisões de produção são tomadas pelo agricultor meses antes de a venda da safra se realizar. Na época da colheita nada garante que o preço que encontrará no mercado para o seu produto seja o mesmo que vigorava na ocasião do plantio” (OLIVEIRA, 1974, p. 85-86).</a:t>
            </a: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2620246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a:latin typeface="Tahoma (Títulos)"/>
              </a:rPr>
              <a:t>3) </a:t>
            </a:r>
            <a:r>
              <a:rPr lang="pt-BR" sz="4000">
                <a:latin typeface="Tahoma (Corpo)"/>
              </a:rPr>
              <a:t>O Papel dos Preços Mínimos na Agricultura</a:t>
            </a:r>
            <a:endParaRPr lang="pt-BR" sz="4000">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838200" y="1825625"/>
            <a:ext cx="4152774" cy="4303464"/>
          </a:xfrm>
        </p:spPr>
        <p:txBody>
          <a:bodyPr>
            <a:normAutofit/>
          </a:bodyPr>
          <a:lstStyle/>
          <a:p>
            <a:pPr marL="0" indent="0">
              <a:buNone/>
              <a:defRPr/>
            </a:pPr>
            <a:endParaRPr lang="pt-BR" sz="2000">
              <a:latin typeface="Tahoma (Corpo)"/>
            </a:endParaRPr>
          </a:p>
          <a:p>
            <a:pPr eaLnBrk="1" hangingPunct="1">
              <a:defRPr/>
            </a:pPr>
            <a:endParaRPr lang="pt-BR" sz="2000">
              <a:latin typeface="Tahoma (Corpo)"/>
            </a:endParaRPr>
          </a:p>
        </p:txBody>
      </p:sp>
      <p:pic>
        <p:nvPicPr>
          <p:cNvPr id="3" name="Imagem 2">
            <a:extLst>
              <a:ext uri="{FF2B5EF4-FFF2-40B4-BE49-F238E27FC236}">
                <a16:creationId xmlns:a16="http://schemas.microsoft.com/office/drawing/2014/main" xmlns="" id="{D9939962-48B6-49AA-AECE-1D83DD1EB3CC}"/>
              </a:ext>
            </a:extLst>
          </p:cNvPr>
          <p:cNvPicPr>
            <a:picLocks noChangeAspect="1"/>
          </p:cNvPicPr>
          <p:nvPr/>
        </p:nvPicPr>
        <p:blipFill rotWithShape="1">
          <a:blip r:embed="rId3"/>
          <a:srcRect t="3222" r="2" b="2"/>
          <a:stretch/>
        </p:blipFill>
        <p:spPr>
          <a:xfrm>
            <a:off x="2606451" y="1707663"/>
            <a:ext cx="7283898" cy="4987290"/>
          </a:xfrm>
          <a:prstGeom prst="rect">
            <a:avLst/>
          </a:prstGeom>
        </p:spPr>
      </p:pic>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
        <p:nvSpPr>
          <p:cNvPr id="5" name="CaixaDeTexto 4">
            <a:extLst>
              <a:ext uri="{FF2B5EF4-FFF2-40B4-BE49-F238E27FC236}">
                <a16:creationId xmlns:a16="http://schemas.microsoft.com/office/drawing/2014/main" xmlns="" id="{06983769-08F8-4BDE-8F51-B3BC5B688BA3}"/>
              </a:ext>
            </a:extLst>
          </p:cNvPr>
          <p:cNvSpPr txBox="1"/>
          <p:nvPr/>
        </p:nvSpPr>
        <p:spPr>
          <a:xfrm flipH="1">
            <a:off x="9624059" y="6492875"/>
            <a:ext cx="3764281" cy="307777"/>
          </a:xfrm>
          <a:prstGeom prst="rect">
            <a:avLst/>
          </a:prstGeom>
          <a:noFill/>
        </p:spPr>
        <p:txBody>
          <a:bodyPr wrap="square" rtlCol="0">
            <a:spAutoFit/>
          </a:bodyPr>
          <a:lstStyle/>
          <a:p>
            <a:r>
              <a:rPr lang="pt-BR" sz="1400" dirty="0">
                <a:latin typeface="Tahoma (Corpo)"/>
              </a:rPr>
              <a:t>Fonte: Oliveira (1974, p. 86).</a:t>
            </a:r>
            <a:endParaRPr lang="en-GB" sz="1400" dirty="0">
              <a:latin typeface="Tahoma (Corpo)"/>
            </a:endParaRPr>
          </a:p>
        </p:txBody>
      </p:sp>
    </p:spTree>
    <p:extLst>
      <p:ext uri="{BB962C8B-B14F-4D97-AF65-F5344CB8AC3E}">
        <p14:creationId xmlns:p14="http://schemas.microsoft.com/office/powerpoint/2010/main" val="3348370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marL="0" indent="0" algn="just">
              <a:buNone/>
              <a:defRPr/>
            </a:pPr>
            <a:endParaRPr lang="pt-BR" sz="2800" dirty="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Política de preços mínimos e o risco na oferta agrícola</a:t>
            </a:r>
          </a:p>
          <a:p>
            <a:pPr algn="just">
              <a:defRPr/>
            </a:pPr>
            <a:endParaRPr lang="pt-BR" dirty="0">
              <a:latin typeface="Tahoma (Corpo)"/>
            </a:endParaRPr>
          </a:p>
          <a:p>
            <a:pPr algn="just">
              <a:defRPr/>
            </a:pPr>
            <a:r>
              <a:rPr lang="pt-BR" dirty="0">
                <a:latin typeface="Tahoma (Corpo)"/>
              </a:rPr>
              <a:t>“Um dos papéis que comumente tem sido atribuído à política de preços mínimos é o de eliminar, ou reduzir, o risco da atividade agrícola no que se refere aos preços do produto. Dada a inelasticidade da demanda, a manutenção de preços mínimos é altamente favorável ao agricultor nos anos de safras excepcionalmente boas. Se a safra for melhor que a esperada, os preços de mercado devem cair m ais do que proporcionalmente e, assim, a renda agrícola. O preço mínimo viria impedir que tal queda ocorresse, ou viria amenizá-la” (OLIVEIRA, 1974, p. 87).</a:t>
            </a: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2556796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marL="0" indent="0" algn="just">
              <a:buNone/>
              <a:defRPr/>
            </a:pPr>
            <a:endParaRPr lang="pt-BR" sz="2800" dirty="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Política de Preços Mínimos Vs. Política de “Seguro de Preços Agrícolas”</a:t>
            </a:r>
          </a:p>
          <a:p>
            <a:pPr algn="just">
              <a:defRPr/>
            </a:pPr>
            <a:endParaRPr lang="pt-BR" dirty="0">
              <a:latin typeface="Tahoma (Corpo)"/>
            </a:endParaRPr>
          </a:p>
          <a:p>
            <a:pPr algn="just">
              <a:defRPr/>
            </a:pPr>
            <a:r>
              <a:rPr lang="pt-BR" dirty="0">
                <a:latin typeface="Tahoma (Corpo)"/>
              </a:rPr>
              <a:t>“Em termos puramente econômicos, qual das duas políticas (preço mínimo ou “seguro”) é mais conveniente para o país?” (OLIVEIRA, 1974, p. 87).</a:t>
            </a: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205993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marL="0" indent="0" algn="just">
              <a:buNone/>
              <a:defRPr/>
            </a:pPr>
            <a:endParaRPr lang="pt-BR" sz="280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“O gráfico 4 constitui um a tentativa de com parar essas duas políticas para um certo produto agrícola. No caso de a política de preços mínimos garantir o preço de equilíbrio P</a:t>
            </a:r>
            <a:r>
              <a:rPr lang="pt-BR" sz="1800" dirty="0">
                <a:latin typeface="Tahoma (Corpo)"/>
              </a:rPr>
              <a:t>1</a:t>
            </a:r>
            <a:r>
              <a:rPr lang="pt-BR" dirty="0">
                <a:latin typeface="Tahoma (Corpo)"/>
              </a:rPr>
              <a:t> que se verificava na situação de incerteza (ou seja, o preço de equilíbrio antes da política), a quantidade produzida não seria Q</a:t>
            </a:r>
            <a:r>
              <a:rPr lang="pt-BR" sz="1800" dirty="0">
                <a:latin typeface="Tahoma (Corpo)"/>
              </a:rPr>
              <a:t>1</a:t>
            </a:r>
            <a:r>
              <a:rPr lang="pt-BR" dirty="0">
                <a:latin typeface="Tahoma (Corpo)"/>
              </a:rPr>
              <a:t>, mas sim Q’</a:t>
            </a:r>
            <a:r>
              <a:rPr lang="pt-BR" sz="1800" dirty="0">
                <a:latin typeface="Tahoma (Corpo)"/>
              </a:rPr>
              <a:t>1</a:t>
            </a:r>
            <a:r>
              <a:rPr lang="pt-BR" dirty="0">
                <a:latin typeface="Tahoma (Corpo)"/>
              </a:rPr>
              <a:t>. Neste caso sempre haveria um custo social líquido, cuja magnitude iria depender de como o sistema de garantia fosse executado” (OLIVEIRA, 1974, p. 87).</a:t>
            </a: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2355635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marL="0" indent="0" algn="just">
              <a:buNone/>
              <a:defRPr/>
            </a:pPr>
            <a:endParaRPr lang="pt-BR" sz="2800" dirty="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3810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sz="2000" dirty="0">
                <a:latin typeface="Tahoma (Corpo)"/>
              </a:rPr>
              <a:t>“O custo social líquido de se adotar a segunda ao invés de se adotar a primeira pode ser medido pela área </a:t>
            </a:r>
            <a:r>
              <a:rPr lang="pt-BR" sz="2000" b="1" dirty="0">
                <a:latin typeface="Tahoma (Corpo)"/>
              </a:rPr>
              <a:t>3. b. 2 </a:t>
            </a:r>
            <a:r>
              <a:rPr lang="pt-BR" sz="2000" dirty="0">
                <a:latin typeface="Tahoma (Corpo)"/>
              </a:rPr>
              <a:t>no gráfico 4” (OLIVEIRA, 1974, p. 91).</a:t>
            </a:r>
          </a:p>
          <a:p>
            <a:pPr algn="just">
              <a:defRPr/>
            </a:pPr>
            <a:endParaRPr lang="pt-BR" sz="2000" dirty="0">
              <a:latin typeface="Tahoma (Corpo)"/>
            </a:endParaRPr>
          </a:p>
          <a:p>
            <a:pPr algn="just">
              <a:defRPr/>
            </a:pPr>
            <a:endParaRPr lang="pt-BR" sz="2000" dirty="0">
              <a:latin typeface="Tahoma (Corpo)"/>
            </a:endParaRPr>
          </a:p>
          <a:p>
            <a:pPr algn="just">
              <a:defRPr/>
            </a:pPr>
            <a:endParaRPr lang="pt-BR" sz="2000" dirty="0">
              <a:latin typeface="Tahoma (Corpo)"/>
            </a:endParaRPr>
          </a:p>
          <a:p>
            <a:pPr algn="just">
              <a:defRPr/>
            </a:pPr>
            <a:endParaRPr lang="pt-BR" sz="2000" dirty="0">
              <a:latin typeface="Tahoma (Corpo)"/>
            </a:endParaRPr>
          </a:p>
          <a:p>
            <a:pPr algn="just">
              <a:defRPr/>
            </a:pPr>
            <a:endParaRPr lang="pt-BR" sz="2000" dirty="0">
              <a:latin typeface="Tahoma (Corpo)"/>
            </a:endParaRPr>
          </a:p>
        </p:txBody>
      </p:sp>
      <p:pic>
        <p:nvPicPr>
          <p:cNvPr id="3" name="Imagem 2">
            <a:extLst>
              <a:ext uri="{FF2B5EF4-FFF2-40B4-BE49-F238E27FC236}">
                <a16:creationId xmlns:a16="http://schemas.microsoft.com/office/drawing/2014/main" xmlns="" id="{C4ED7ED8-1E77-4A78-949A-86BA50353B7E}"/>
              </a:ext>
            </a:extLst>
          </p:cNvPr>
          <p:cNvPicPr>
            <a:picLocks noChangeAspect="1"/>
          </p:cNvPicPr>
          <p:nvPr/>
        </p:nvPicPr>
        <p:blipFill>
          <a:blip r:embed="rId3"/>
          <a:stretch>
            <a:fillRect/>
          </a:stretch>
        </p:blipFill>
        <p:spPr>
          <a:xfrm>
            <a:off x="5105400" y="1517526"/>
            <a:ext cx="6763513" cy="4913563"/>
          </a:xfrm>
          <a:prstGeom prst="rect">
            <a:avLst/>
          </a:prstGeom>
        </p:spPr>
      </p:pic>
      <p:sp>
        <p:nvSpPr>
          <p:cNvPr id="5" name="CaixaDeTexto 4">
            <a:extLst>
              <a:ext uri="{FF2B5EF4-FFF2-40B4-BE49-F238E27FC236}">
                <a16:creationId xmlns:a16="http://schemas.microsoft.com/office/drawing/2014/main" xmlns="" id="{DF0009B1-8B30-4E4B-8462-E7036A6D20AD}"/>
              </a:ext>
            </a:extLst>
          </p:cNvPr>
          <p:cNvSpPr txBox="1"/>
          <p:nvPr/>
        </p:nvSpPr>
        <p:spPr>
          <a:xfrm flipH="1">
            <a:off x="9720312" y="6492875"/>
            <a:ext cx="3764281" cy="307777"/>
          </a:xfrm>
          <a:prstGeom prst="rect">
            <a:avLst/>
          </a:prstGeom>
          <a:noFill/>
        </p:spPr>
        <p:txBody>
          <a:bodyPr wrap="square" rtlCol="0">
            <a:spAutoFit/>
          </a:bodyPr>
          <a:lstStyle/>
          <a:p>
            <a:r>
              <a:rPr lang="pt-BR" sz="1400" dirty="0">
                <a:latin typeface="Tahoma (Corpo)"/>
              </a:rPr>
              <a:t>Fonte: Oliveira (1974, p. 89).</a:t>
            </a:r>
            <a:endParaRPr lang="en-GB" sz="1400" dirty="0">
              <a:latin typeface="Tahoma (Corpo)"/>
            </a:endParaRPr>
          </a:p>
        </p:txBody>
      </p:sp>
      <p:sp>
        <p:nvSpPr>
          <p:cNvPr id="6" name="Triângulo isósceles 5">
            <a:extLst>
              <a:ext uri="{FF2B5EF4-FFF2-40B4-BE49-F238E27FC236}">
                <a16:creationId xmlns:a16="http://schemas.microsoft.com/office/drawing/2014/main" xmlns="" id="{BCAD1E66-6696-404B-99F8-D088B5287598}"/>
              </a:ext>
            </a:extLst>
          </p:cNvPr>
          <p:cNvSpPr/>
          <p:nvPr/>
        </p:nvSpPr>
        <p:spPr>
          <a:xfrm rot="16200000">
            <a:off x="7264063" y="4014989"/>
            <a:ext cx="408530" cy="303350"/>
          </a:xfrm>
          <a:prstGeom prst="triangle">
            <a:avLst>
              <a:gd name="adj" fmla="val 52430"/>
            </a:avLst>
          </a:prstGeom>
          <a:blipFill>
            <a:blip r:embed="rId4"/>
            <a:tile tx="0" ty="0" sx="100000" sy="100000" flip="none" algn="tl"/>
          </a:blip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725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3) </a:t>
            </a:r>
            <a:r>
              <a:rPr lang="pt-BR" sz="4000" dirty="0">
                <a:solidFill>
                  <a:schemeClr val="bg2"/>
                </a:solidFill>
                <a:latin typeface="Tahoma (Corpo)"/>
              </a:rPr>
              <a:t>O Papel dos Preços Mínimos na Agricultura</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marL="0" indent="0" algn="just">
              <a:buNone/>
              <a:defRPr/>
            </a:pPr>
            <a:endParaRPr lang="pt-BR" sz="2800">
              <a:latin typeface="Tahoma (Corpo)"/>
            </a:endParaRP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pt-BR" dirty="0">
                <a:latin typeface="Tahoma (Corpo)"/>
              </a:rPr>
              <a:t>A política de preços mínimos pode ser eficiente</a:t>
            </a:r>
          </a:p>
          <a:p>
            <a:pPr algn="just">
              <a:defRPr/>
            </a:pPr>
            <a:endParaRPr lang="pt-BR" dirty="0">
              <a:latin typeface="Tahoma (Corpo)"/>
            </a:endParaRPr>
          </a:p>
          <a:p>
            <a:pPr algn="just">
              <a:defRPr/>
            </a:pPr>
            <a:r>
              <a:rPr lang="pt-BR" dirty="0">
                <a:latin typeface="Tahoma (Corpo)"/>
              </a:rPr>
              <a:t>“Dessa forma, se valerem as hipóteses e o método de análise aqui utilizado, só existiria um a única política de' preço mínimo que se pudesse dizer eficiente, em termos alocativos: aquela que consegue antecipar e garantir ao produtor o preço de equilíbrio das estruturas de oferta e demanda, cobrando do próprio setor agrícola os custos de manutenção dos estoques reguladores que daí decorrerão” (OLIVEIRA, 1974, p. 92).</a:t>
            </a: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2300392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54C4829-CF39-4CF4-973E-6F5A32F80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Rectangle 3"/>
          <p:cNvSpPr>
            <a:spLocks noGrp="1" noChangeArrowheads="1"/>
          </p:cNvSpPr>
          <p:nvPr>
            <p:ph idx="1"/>
          </p:nvPr>
        </p:nvSpPr>
        <p:spPr>
          <a:xfrm>
            <a:off x="965199" y="1371600"/>
            <a:ext cx="10998201" cy="4724400"/>
          </a:xfrm>
        </p:spPr>
        <p:txBody>
          <a:bodyPr>
            <a:noAutofit/>
          </a:bodyPr>
          <a:lstStyle/>
          <a:p>
            <a:pPr marL="457200" indent="-457200" eaLnBrk="1" hangingPunct="1">
              <a:buFontTx/>
              <a:buAutoNum type="arabicParenR"/>
              <a:defRPr/>
            </a:pPr>
            <a:r>
              <a:rPr lang="pt-BR" sz="2800" dirty="0">
                <a:latin typeface="Tahoma (Corpo)"/>
              </a:rPr>
              <a:t>Política de Preços Agrícolas e Desenvolvimento Econômico</a:t>
            </a:r>
          </a:p>
          <a:p>
            <a:pPr marL="457200" indent="-457200" eaLnBrk="1" hangingPunct="1">
              <a:buFontTx/>
              <a:buAutoNum type="arabicParenR"/>
              <a:defRPr/>
            </a:pPr>
            <a:r>
              <a:rPr lang="pt-BR" sz="2800" dirty="0">
                <a:latin typeface="Tahoma (Corpo)"/>
              </a:rPr>
              <a:t>Avaliação de Políticas de Preços para Determinados Produtos Agrícolas no Brasil</a:t>
            </a:r>
          </a:p>
          <a:p>
            <a:pPr marL="457200" indent="-457200" eaLnBrk="1" hangingPunct="1">
              <a:buFontTx/>
              <a:buAutoNum type="arabicParenR"/>
              <a:defRPr/>
            </a:pPr>
            <a:r>
              <a:rPr lang="pt-BR" sz="2800" dirty="0">
                <a:latin typeface="Tahoma (Corpo)"/>
              </a:rPr>
              <a:t>O Papel dos Preços Mínimos na Agricultura</a:t>
            </a:r>
          </a:p>
          <a:p>
            <a:pPr marL="457200" indent="-457200" eaLnBrk="1" hangingPunct="1">
              <a:buFontTx/>
              <a:buAutoNum type="arabicParenR"/>
              <a:defRPr/>
            </a:pPr>
            <a:r>
              <a:rPr lang="pt-BR" sz="2800" b="1" dirty="0">
                <a:latin typeface="Tahoma (Corpo)"/>
              </a:rPr>
              <a:t>A Evolução da Política de Preços Mínimos na Década de 1990</a:t>
            </a:r>
          </a:p>
          <a:p>
            <a:pPr marL="457200" indent="-457200" eaLnBrk="1" hangingPunct="1">
              <a:buFontTx/>
              <a:buAutoNum type="arabicParenR"/>
              <a:defRPr/>
            </a:pPr>
            <a:r>
              <a:rPr lang="pt-BR" sz="2800" dirty="0">
                <a:latin typeface="Tahoma (Corpo)"/>
              </a:rPr>
              <a:t>Modificações Recentes na Política de Garantia de Preços Mínimos</a:t>
            </a:r>
          </a:p>
          <a:p>
            <a:pPr marL="457200" indent="-457200" eaLnBrk="1" hangingPunct="1">
              <a:buFontTx/>
              <a:buAutoNum type="arabicParenR"/>
              <a:defRPr/>
            </a:pPr>
            <a:r>
              <a:rPr lang="pt-BR" sz="2800" dirty="0">
                <a:latin typeface="Tahoma (Corpo)"/>
              </a:rPr>
              <a:t>Avaliação das mudanças na política de garantia de preços mínimos: período de 1997 a 2004</a:t>
            </a:r>
          </a:p>
          <a:p>
            <a:pPr marL="457200" indent="-457200">
              <a:buFontTx/>
              <a:buAutoNum type="arabicParenR"/>
              <a:defRPr/>
            </a:pPr>
            <a:r>
              <a:rPr lang="pt-BR" sz="2800" dirty="0">
                <a:latin typeface="Tahoma (Corpo)"/>
              </a:rPr>
              <a:t>Novos programas de garantia de preços criados a partir de 2004</a:t>
            </a:r>
          </a:p>
          <a:p>
            <a:pPr marL="0" indent="0" eaLnBrk="1" hangingPunct="1">
              <a:buNone/>
              <a:defRPr/>
            </a:pPr>
            <a:endParaRPr lang="pt-BR" sz="2800" dirty="0">
              <a:latin typeface="Tahoma (Corpo)"/>
            </a:endParaRPr>
          </a:p>
          <a:p>
            <a:pPr marL="457200" indent="-457200" eaLnBrk="1" hangingPunct="1">
              <a:buFontTx/>
              <a:buAutoNum type="arabicParenR"/>
              <a:defRPr/>
            </a:pPr>
            <a:endParaRPr lang="pt-BR" sz="2800" dirty="0">
              <a:latin typeface="Tahoma (Corpo)"/>
            </a:endParaRPr>
          </a:p>
        </p:txBody>
      </p:sp>
      <p:sp>
        <p:nvSpPr>
          <p:cNvPr id="140290" name="Rectangle 2"/>
          <p:cNvSpPr>
            <a:spLocks noGrp="1" noChangeArrowheads="1"/>
          </p:cNvSpPr>
          <p:nvPr>
            <p:ph type="title"/>
          </p:nvPr>
        </p:nvSpPr>
        <p:spPr>
          <a:xfrm>
            <a:off x="2397432" y="228600"/>
            <a:ext cx="8133734" cy="697446"/>
          </a:xfrm>
        </p:spPr>
        <p:txBody>
          <a:bodyPr anchor="b">
            <a:normAutofit/>
          </a:bodyPr>
          <a:lstStyle/>
          <a:p>
            <a:pPr algn="ctr" eaLnBrk="1" hangingPunct="1">
              <a:defRPr/>
            </a:pPr>
            <a:r>
              <a:rPr lang="pt-BR" sz="4000" dirty="0">
                <a:latin typeface="Tahoma (Títulos)"/>
              </a:rPr>
              <a:t>Tópicos tratados</a:t>
            </a:r>
          </a:p>
        </p:txBody>
      </p:sp>
    </p:spTree>
    <p:extLst>
      <p:ext uri="{BB962C8B-B14F-4D97-AF65-F5344CB8AC3E}">
        <p14:creationId xmlns:p14="http://schemas.microsoft.com/office/powerpoint/2010/main" val="675021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fontScale="90000"/>
          </a:bodyPr>
          <a:lstStyle/>
          <a:p>
            <a:pPr>
              <a:defRPr/>
            </a:pPr>
            <a:r>
              <a:rPr lang="pt-BR" sz="4000" dirty="0">
                <a:solidFill>
                  <a:schemeClr val="bg2"/>
                </a:solidFill>
                <a:latin typeface="Tahoma (Títulos)"/>
              </a:rPr>
              <a:t>4) </a:t>
            </a:r>
            <a:r>
              <a:rPr lang="pt-BR" sz="4000" dirty="0">
                <a:solidFill>
                  <a:schemeClr val="bg2"/>
                </a:solidFill>
                <a:latin typeface="Tahoma (Corpo)"/>
              </a:rPr>
              <a:t>A Evolução da Política de Preços Mínimos na Década de 1990</a:t>
            </a:r>
            <a:br>
              <a:rPr lang="pt-BR" sz="4000" dirty="0">
                <a:solidFill>
                  <a:schemeClr val="bg2"/>
                </a:solidFill>
                <a:latin typeface="Tahoma (Corpo)"/>
              </a:rPr>
            </a:b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lnSpcReduction="10000"/>
          </a:bodyPr>
          <a:lstStyle/>
          <a:p>
            <a:pPr marL="0" indent="0" algn="just">
              <a:buNone/>
              <a:defRPr/>
            </a:pPr>
            <a:r>
              <a:rPr lang="pt-BR" sz="2800" dirty="0">
                <a:latin typeface="Tahoma (Corpo)"/>
              </a:rPr>
              <a:t>“A crise de escassez de alimentos do final de 1991, que resultou de quebras de safra em 1990 e 1991, levou o governo a reativar a política de preços considerando e expandir o crédito rural para o ano agrícola 1991/1992. A mudança de estratégia ocorre em outubro de 1991, e alterou o Plano de Safra anunciado em agosto, que mantinha a mesma estratégia do Plano de Safra 1990/1991.  A mudança consistiu, basicamente, em reunificar os preços mínimos, antes regionalizados, ao mesmo tempo reajustando-os e introduzindo a sua correção pela Taxa Referencial de Juros (TR).  Decidiu-se, também, expandir o crédito rural” (REZENDE, 2001, p. 304).</a:t>
            </a: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1127960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fontScale="90000"/>
          </a:bodyPr>
          <a:lstStyle/>
          <a:p>
            <a:pPr>
              <a:defRPr/>
            </a:pPr>
            <a:r>
              <a:rPr lang="pt-BR" sz="4000" dirty="0">
                <a:solidFill>
                  <a:schemeClr val="bg2"/>
                </a:solidFill>
                <a:latin typeface="Tahoma (Títulos)"/>
              </a:rPr>
              <a:t>4) </a:t>
            </a:r>
            <a:r>
              <a:rPr lang="pt-BR" sz="4000" dirty="0">
                <a:solidFill>
                  <a:schemeClr val="bg2"/>
                </a:solidFill>
                <a:latin typeface="Tahoma (Corpo)"/>
              </a:rPr>
              <a:t>A Evolução da Política de Preços Mínimos na Década de 1990</a:t>
            </a:r>
            <a:br>
              <a:rPr lang="pt-BR" sz="4000" dirty="0">
                <a:solidFill>
                  <a:schemeClr val="bg2"/>
                </a:solidFill>
                <a:latin typeface="Tahoma (Corpo)"/>
              </a:rPr>
            </a:b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algn="just">
              <a:lnSpc>
                <a:spcPct val="90000"/>
              </a:lnSpc>
              <a:defRPr/>
            </a:pPr>
            <a:r>
              <a:rPr lang="pt-BR" sz="2800" dirty="0">
                <a:latin typeface="Tahoma (Corpo)"/>
              </a:rPr>
              <a:t>“Este trabalho mostra as contradições dessa volta à política agrícola tradicional, sobretudo em face da restrição fiscal e da maior abertura comercial. A consequência foi um atrelamento mútuo entre a Política de Garantia de Preços Mínimos (PGPM) e o crédito de custeio e uma retenção demasiadamente longa dos estoques, implicando custos elevados para o Tesouro” (REZENDE, 2001, p. 304).</a:t>
            </a: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137137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152400" y="292100"/>
            <a:ext cx="11811000" cy="1384300"/>
          </a:xfrm>
        </p:spPr>
        <p:txBody>
          <a:bodyPr/>
          <a:lstStyle/>
          <a:p>
            <a:pPr algn="ctr" eaLnBrk="1" hangingPunct="1">
              <a:defRPr/>
            </a:pPr>
            <a:r>
              <a:rPr lang="pt-BR" sz="4000" dirty="0">
                <a:latin typeface="Tahoma (Títulos)"/>
              </a:rPr>
              <a:t>1) Política de Preços Agrícolas e Desenvolvimento Econômico</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fontScale="92500"/>
          </a:bodyPr>
          <a:lstStyle/>
          <a:p>
            <a:pPr algn="just" eaLnBrk="1" hangingPunct="1">
              <a:lnSpc>
                <a:spcPct val="90000"/>
              </a:lnSpc>
              <a:defRPr/>
            </a:pPr>
            <a:r>
              <a:rPr lang="pt-BR" sz="2800" dirty="0">
                <a:latin typeface="Tahoma (Corpo)"/>
              </a:rPr>
              <a:t>“Na Europa Ocidental e nos Estados Unidos, os principais objetivos da política de preços agrícolas têm sido a estabilização de preços e rendas.  Enquanto parte da política geral de desenvolvimento, esta política tem sido geralmente conduzida de forma negativa, nas fases iniciais da evolução dos países desenvolvidos, bem como em países em desenvolvimento. Durante a última década, entretanto, bom número de nações  em desenvolvimento foi obrigado a adotar uma política de preços positiva, por se sentir incapaz de atingir uma taxa mínima de crescimento da produção agrícola necessária” (KRISHNA, 1977, p. 73).</a:t>
            </a:r>
          </a:p>
          <a:p>
            <a:pPr algn="just" eaLnBrk="1" hangingPunct="1">
              <a:lnSpc>
                <a:spcPct val="90000"/>
              </a:lnSpc>
              <a:defRPr/>
            </a:pPr>
            <a:endParaRPr lang="pt-BR" sz="2800" dirty="0">
              <a:latin typeface="Tahoma (Corp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fontScale="90000"/>
          </a:bodyPr>
          <a:lstStyle/>
          <a:p>
            <a:pPr>
              <a:defRPr/>
            </a:pPr>
            <a:r>
              <a:rPr lang="pt-BR" sz="4000" dirty="0">
                <a:solidFill>
                  <a:schemeClr val="bg2"/>
                </a:solidFill>
                <a:latin typeface="Tahoma (Títulos)"/>
              </a:rPr>
              <a:t>4) </a:t>
            </a:r>
            <a:r>
              <a:rPr lang="pt-BR" sz="4000" dirty="0">
                <a:solidFill>
                  <a:schemeClr val="bg2"/>
                </a:solidFill>
                <a:latin typeface="Tahoma (Corpo)"/>
              </a:rPr>
              <a:t>A Evolução da Política de Preços Mínimos na Década de 1990</a:t>
            </a:r>
            <a:br>
              <a:rPr lang="pt-BR" sz="4000" dirty="0">
                <a:solidFill>
                  <a:schemeClr val="bg2"/>
                </a:solidFill>
                <a:latin typeface="Tahoma (Corpo)"/>
              </a:rPr>
            </a:b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676656" y="1600200"/>
            <a:ext cx="10753725" cy="502920"/>
          </a:xfrm>
        </p:spPr>
        <p:txBody>
          <a:bodyPr>
            <a:noAutofit/>
          </a:bodyPr>
          <a:lstStyle/>
          <a:p>
            <a:pPr algn="ctr">
              <a:lnSpc>
                <a:spcPct val="150000"/>
              </a:lnSpc>
            </a:pPr>
            <a:r>
              <a:rPr lang="pt-BR" b="1" dirty="0">
                <a:effectLst/>
                <a:latin typeface="Tahoma (Corpo)"/>
                <a:ea typeface="Calibri" panose="020F0502020204030204" pitchFamily="34" charset="0"/>
                <a:cs typeface="Times New Roman" panose="02020603050405020304" pitchFamily="18" charset="0"/>
              </a:rPr>
              <a:t>Quadro 1.</a:t>
            </a:r>
            <a:r>
              <a:rPr lang="pt-BR" dirty="0">
                <a:effectLst/>
                <a:latin typeface="Tahoma (Corpo)"/>
                <a:ea typeface="Calibri" panose="020F0502020204030204" pitchFamily="34" charset="0"/>
                <a:cs typeface="Times New Roman" panose="02020603050405020304" pitchFamily="18" charset="0"/>
              </a:rPr>
              <a:t> Evolução dos instrumentos de PGPM (continua...)</a:t>
            </a:r>
            <a:endParaRPr lang="en-GB" dirty="0">
              <a:effectLst/>
              <a:latin typeface="Tahoma (Corpo)"/>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pic>
        <p:nvPicPr>
          <p:cNvPr id="3" name="Imagem 2">
            <a:extLst>
              <a:ext uri="{FF2B5EF4-FFF2-40B4-BE49-F238E27FC236}">
                <a16:creationId xmlns:a16="http://schemas.microsoft.com/office/drawing/2014/main" xmlns="" id="{F70DE42F-576F-436F-8BD5-220F0CC7A25B}"/>
              </a:ext>
            </a:extLst>
          </p:cNvPr>
          <p:cNvPicPr>
            <a:picLocks noChangeAspect="1"/>
          </p:cNvPicPr>
          <p:nvPr/>
        </p:nvPicPr>
        <p:blipFill>
          <a:blip r:embed="rId3"/>
          <a:stretch>
            <a:fillRect/>
          </a:stretch>
        </p:blipFill>
        <p:spPr>
          <a:xfrm>
            <a:off x="1098172" y="2103120"/>
            <a:ext cx="10304241" cy="3764280"/>
          </a:xfrm>
          <a:prstGeom prst="rect">
            <a:avLst/>
          </a:prstGeom>
        </p:spPr>
      </p:pic>
      <p:sp>
        <p:nvSpPr>
          <p:cNvPr id="8" name="CaixaDeTexto 7">
            <a:extLst>
              <a:ext uri="{FF2B5EF4-FFF2-40B4-BE49-F238E27FC236}">
                <a16:creationId xmlns:a16="http://schemas.microsoft.com/office/drawing/2014/main" xmlns="" id="{865A7A5E-88BB-4769-B8FA-F1B71C514A76}"/>
              </a:ext>
            </a:extLst>
          </p:cNvPr>
          <p:cNvSpPr txBox="1"/>
          <p:nvPr/>
        </p:nvSpPr>
        <p:spPr>
          <a:xfrm>
            <a:off x="1070204" y="5782150"/>
            <a:ext cx="6093228" cy="463075"/>
          </a:xfrm>
          <a:prstGeom prst="rect">
            <a:avLst/>
          </a:prstGeom>
          <a:noFill/>
        </p:spPr>
        <p:txBody>
          <a:bodyPr wrap="square">
            <a:spAutoFit/>
          </a:bodyPr>
          <a:lstStyle/>
          <a:p>
            <a:pPr algn="just">
              <a:lnSpc>
                <a:spcPct val="150000"/>
              </a:lnSpc>
            </a:pPr>
            <a:r>
              <a:rPr lang="pt-BR" sz="1800" dirty="0">
                <a:effectLst/>
                <a:latin typeface="Tahoma (Corpo)"/>
                <a:ea typeface="Calibri" panose="020F0502020204030204" pitchFamily="34" charset="0"/>
                <a:cs typeface="Times New Roman" panose="02020603050405020304" pitchFamily="18" charset="0"/>
              </a:rPr>
              <a:t>Fonte: Adaptado de (SANCHES; BACHA, 2015, p. 6).</a:t>
            </a:r>
            <a:endParaRPr lang="en-GB" sz="2400" dirty="0">
              <a:effectLst/>
              <a:latin typeface="Tahoma (Corpo)"/>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332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fontScale="90000"/>
          </a:bodyPr>
          <a:lstStyle/>
          <a:p>
            <a:pPr>
              <a:defRPr/>
            </a:pPr>
            <a:r>
              <a:rPr lang="pt-BR" sz="4000" dirty="0">
                <a:solidFill>
                  <a:schemeClr val="bg2"/>
                </a:solidFill>
                <a:latin typeface="Tahoma (Títulos)"/>
              </a:rPr>
              <a:t>4) </a:t>
            </a:r>
            <a:r>
              <a:rPr lang="pt-BR" sz="4000" dirty="0">
                <a:solidFill>
                  <a:schemeClr val="bg2"/>
                </a:solidFill>
                <a:latin typeface="Tahoma (Corpo)"/>
              </a:rPr>
              <a:t>A Evolução da Política de Preços Mínimos na Década de 1990</a:t>
            </a:r>
            <a:br>
              <a:rPr lang="pt-BR" sz="4000" dirty="0">
                <a:solidFill>
                  <a:schemeClr val="bg2"/>
                </a:solidFill>
                <a:latin typeface="Tahoma (Corpo)"/>
              </a:rPr>
            </a:b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algn="just">
              <a:lnSpc>
                <a:spcPct val="90000"/>
              </a:lnSpc>
              <a:defRPr/>
            </a:pPr>
            <a:r>
              <a:rPr lang="pt-BR" sz="2800" dirty="0">
                <a:latin typeface="Tahoma (Corpo)"/>
              </a:rPr>
              <a:t>“[...] após as medidas radicais tomadas em 1990 e 1991 de desativação dos instrumentos da PGPM e do crédito rural, e por temer o descontrole inflacionário decorrente de uma agudização, em 1992, da escassez de alimentos delineada no final de 1991, voltou atrás e retomou esses instrumentos de preços mínimos e de crédito rural” (REZENDE, 2001, p. 304).</a:t>
            </a: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1272228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fontScale="90000"/>
          </a:bodyPr>
          <a:lstStyle/>
          <a:p>
            <a:pPr>
              <a:defRPr/>
            </a:pPr>
            <a:r>
              <a:rPr lang="pt-BR" sz="4000" dirty="0">
                <a:solidFill>
                  <a:schemeClr val="bg2"/>
                </a:solidFill>
                <a:latin typeface="Tahoma (Títulos)"/>
              </a:rPr>
              <a:t>4) </a:t>
            </a:r>
            <a:r>
              <a:rPr lang="pt-BR" sz="4000" dirty="0">
                <a:solidFill>
                  <a:schemeClr val="bg2"/>
                </a:solidFill>
                <a:latin typeface="Tahoma (Corpo)"/>
              </a:rPr>
              <a:t>A Evolução da Política de Preços Mínimos na Década de 1990</a:t>
            </a:r>
            <a:br>
              <a:rPr lang="pt-BR" sz="4000" dirty="0">
                <a:solidFill>
                  <a:schemeClr val="bg2"/>
                </a:solidFill>
                <a:latin typeface="Tahoma (Corpo)"/>
              </a:rPr>
            </a:b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lnSpcReduction="10000"/>
          </a:bodyPr>
          <a:lstStyle/>
          <a:p>
            <a:pPr algn="just">
              <a:lnSpc>
                <a:spcPct val="90000"/>
              </a:lnSpc>
              <a:defRPr/>
            </a:pPr>
            <a:r>
              <a:rPr lang="pt-BR" sz="2800" dirty="0">
                <a:latin typeface="Tahoma (Corpo)"/>
              </a:rPr>
              <a:t>“O que mais marcou a atuação do governo de 1995 em diante, entretanto, além da tentativa de solução do problema da dívida agrícola — que, como recentemente se revelou, continua um problema em aberto —, foram a reforma da PGPM e a reorientação do crédito rural para a agricultura familiar. No caso da PGPM, as mudanças visaram à obtenção da garantia de preços de maneira consistente com a economia aberta, de um lado, e, de outro, com o financiamento privado da estocagem. Essas reformas, além disso, visaram reduzir as despesas públicas com a PGPM, tornando-a assim mais viável” (REZENDE, 2001, p. 304).</a:t>
            </a: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368935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54C4829-CF39-4CF4-973E-6F5A32F80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Rectangle 3"/>
          <p:cNvSpPr>
            <a:spLocks noGrp="1" noChangeArrowheads="1"/>
          </p:cNvSpPr>
          <p:nvPr>
            <p:ph idx="1"/>
          </p:nvPr>
        </p:nvSpPr>
        <p:spPr>
          <a:xfrm>
            <a:off x="965199" y="1371600"/>
            <a:ext cx="10998201" cy="4724400"/>
          </a:xfrm>
        </p:spPr>
        <p:txBody>
          <a:bodyPr>
            <a:noAutofit/>
          </a:bodyPr>
          <a:lstStyle/>
          <a:p>
            <a:pPr marL="457200" indent="-457200" eaLnBrk="1" hangingPunct="1">
              <a:buFontTx/>
              <a:buAutoNum type="arabicParenR"/>
              <a:defRPr/>
            </a:pPr>
            <a:r>
              <a:rPr lang="pt-BR" sz="2800" dirty="0">
                <a:latin typeface="Tahoma (Corpo)"/>
              </a:rPr>
              <a:t>Política de Preços Agrícolas e Desenvolvimento Econômico</a:t>
            </a:r>
          </a:p>
          <a:p>
            <a:pPr marL="457200" indent="-457200" eaLnBrk="1" hangingPunct="1">
              <a:buFontTx/>
              <a:buAutoNum type="arabicParenR"/>
              <a:defRPr/>
            </a:pPr>
            <a:r>
              <a:rPr lang="pt-BR" sz="2800" dirty="0">
                <a:latin typeface="Tahoma (Corpo)"/>
              </a:rPr>
              <a:t>Avaliação de Políticas de Preços para Determinados Produtos Agrícolas no Brasil</a:t>
            </a:r>
          </a:p>
          <a:p>
            <a:pPr marL="457200" indent="-457200" eaLnBrk="1" hangingPunct="1">
              <a:buFontTx/>
              <a:buAutoNum type="arabicParenR"/>
              <a:defRPr/>
            </a:pPr>
            <a:r>
              <a:rPr lang="pt-BR" sz="2800" dirty="0">
                <a:latin typeface="Tahoma (Corpo)"/>
              </a:rPr>
              <a:t>O Papel dos Preços Mínimos na Agricultura</a:t>
            </a:r>
          </a:p>
          <a:p>
            <a:pPr marL="457200" indent="-457200" eaLnBrk="1" hangingPunct="1">
              <a:buFontTx/>
              <a:buAutoNum type="arabicParenR"/>
              <a:defRPr/>
            </a:pPr>
            <a:r>
              <a:rPr lang="pt-BR" sz="2800" dirty="0">
                <a:latin typeface="Tahoma (Corpo)"/>
              </a:rPr>
              <a:t>A Evolução da Política de Preços Mínimos na Década de 1990</a:t>
            </a:r>
          </a:p>
          <a:p>
            <a:pPr marL="457200" indent="-457200" eaLnBrk="1" hangingPunct="1">
              <a:buFontTx/>
              <a:buAutoNum type="arabicParenR"/>
              <a:defRPr/>
            </a:pPr>
            <a:r>
              <a:rPr lang="pt-BR" sz="2800" b="1" dirty="0">
                <a:latin typeface="Tahoma (Corpo)"/>
              </a:rPr>
              <a:t>Modificações Recentes na Política de Garantia de Preços Mínimos</a:t>
            </a:r>
          </a:p>
          <a:p>
            <a:pPr marL="457200" indent="-457200" eaLnBrk="1" hangingPunct="1">
              <a:buFontTx/>
              <a:buAutoNum type="arabicParenR"/>
              <a:defRPr/>
            </a:pPr>
            <a:r>
              <a:rPr lang="pt-BR" sz="2800" dirty="0">
                <a:latin typeface="Tahoma (Corpo)"/>
              </a:rPr>
              <a:t>Avaliação das mudanças na política de garantia de preços mínimos: período de 1997 a 2004</a:t>
            </a:r>
          </a:p>
          <a:p>
            <a:pPr marL="457200" indent="-457200">
              <a:buFontTx/>
              <a:buAutoNum type="arabicParenR"/>
              <a:defRPr/>
            </a:pPr>
            <a:r>
              <a:rPr lang="pt-BR" sz="2800" dirty="0">
                <a:latin typeface="Tahoma (Corpo)"/>
              </a:rPr>
              <a:t>Novos programas de garantia de preços criados a partir de 2004</a:t>
            </a:r>
          </a:p>
          <a:p>
            <a:pPr marL="0" indent="0" eaLnBrk="1" hangingPunct="1">
              <a:buNone/>
              <a:defRPr/>
            </a:pPr>
            <a:endParaRPr lang="pt-BR" sz="2800" dirty="0">
              <a:latin typeface="Tahoma (Corpo)"/>
            </a:endParaRPr>
          </a:p>
          <a:p>
            <a:pPr marL="457200" indent="-457200" eaLnBrk="1" hangingPunct="1">
              <a:buFontTx/>
              <a:buAutoNum type="arabicParenR"/>
              <a:defRPr/>
            </a:pPr>
            <a:endParaRPr lang="pt-BR" sz="2800" dirty="0">
              <a:latin typeface="Tahoma (Corpo)"/>
            </a:endParaRPr>
          </a:p>
        </p:txBody>
      </p:sp>
      <p:sp>
        <p:nvSpPr>
          <p:cNvPr id="140290" name="Rectangle 2"/>
          <p:cNvSpPr>
            <a:spLocks noGrp="1" noChangeArrowheads="1"/>
          </p:cNvSpPr>
          <p:nvPr>
            <p:ph type="title"/>
          </p:nvPr>
        </p:nvSpPr>
        <p:spPr>
          <a:xfrm>
            <a:off x="2397432" y="228600"/>
            <a:ext cx="8133734" cy="697446"/>
          </a:xfrm>
        </p:spPr>
        <p:txBody>
          <a:bodyPr anchor="b">
            <a:normAutofit/>
          </a:bodyPr>
          <a:lstStyle/>
          <a:p>
            <a:pPr algn="ctr" eaLnBrk="1" hangingPunct="1">
              <a:defRPr/>
            </a:pPr>
            <a:r>
              <a:rPr lang="pt-BR" sz="4000" dirty="0">
                <a:latin typeface="Tahoma (Títulos)"/>
              </a:rPr>
              <a:t>Tópicos tratados</a:t>
            </a:r>
          </a:p>
        </p:txBody>
      </p:sp>
    </p:spTree>
    <p:extLst>
      <p:ext uri="{BB962C8B-B14F-4D97-AF65-F5344CB8AC3E}">
        <p14:creationId xmlns:p14="http://schemas.microsoft.com/office/powerpoint/2010/main" val="1453657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5) </a:t>
            </a:r>
            <a:r>
              <a:rPr lang="pt-BR" sz="4000" dirty="0">
                <a:solidFill>
                  <a:schemeClr val="bg2"/>
                </a:solidFill>
                <a:latin typeface="Tahoma (Corpo)"/>
              </a:rPr>
              <a:t>Modificações Recentes na Política de Garantia de Preços Mínimos</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algn="just">
              <a:lnSpc>
                <a:spcPct val="90000"/>
              </a:lnSpc>
              <a:defRPr/>
            </a:pPr>
            <a:r>
              <a:rPr lang="pt-BR" sz="2800" dirty="0">
                <a:latin typeface="Tahoma (Corpo)"/>
              </a:rPr>
              <a:t>“Do ponto de vista macroeconômico, trata-se de um mecanismo de estabilização de preços, uma vez que os produtos agrícolas entram na composição dos índices que medem a inflação e participam de forma significativa no orçamento familiar das classes menos favorecidas” (VERDE, 2001, p. 316).</a:t>
            </a: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750548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5) </a:t>
            </a:r>
            <a:r>
              <a:rPr lang="pt-BR" sz="4000" dirty="0">
                <a:solidFill>
                  <a:schemeClr val="bg2"/>
                </a:solidFill>
                <a:latin typeface="Tahoma (Corpo)"/>
              </a:rPr>
              <a:t>Modificações Recentes na Política de Garantia de Preços Mínimos</a:t>
            </a:r>
            <a:endParaRPr lang="pt-BR" sz="4000" dirty="0">
              <a:solidFill>
                <a:schemeClr val="bg2"/>
              </a:solidFill>
              <a:latin typeface="Tahoma (Títulos)"/>
            </a:endParaRPr>
          </a:p>
        </p:txBody>
      </p:sp>
      <p:pic>
        <p:nvPicPr>
          <p:cNvPr id="10" name="Imagem 9" descr="Uma imagem contendo relógio&#10;&#10;Descrição gerada automaticamente">
            <a:extLst>
              <a:ext uri="{FF2B5EF4-FFF2-40B4-BE49-F238E27FC236}">
                <a16:creationId xmlns:a16="http://schemas.microsoft.com/office/drawing/2014/main" xmlns="" id="{E0455D87-27F0-4086-B64D-2405E281CE71}"/>
              </a:ext>
            </a:extLst>
          </p:cNvPr>
          <p:cNvPicPr>
            <a:picLocks noChangeAspect="1"/>
          </p:cNvPicPr>
          <p:nvPr/>
        </p:nvPicPr>
        <p:blipFill rotWithShape="1">
          <a:blip r:embed="rId3">
            <a:extLst>
              <a:ext uri="{28A0092B-C50C-407E-A947-70E740481C1C}">
                <a14:useLocalDpi xmlns:a14="http://schemas.microsoft.com/office/drawing/2010/main" val="0"/>
              </a:ext>
            </a:extLst>
          </a:blip>
          <a:srcRect l="18438" t="27778" r="4442" b="27778"/>
          <a:stretch/>
        </p:blipFill>
        <p:spPr>
          <a:xfrm rot="16200000">
            <a:off x="992480" y="2629693"/>
            <a:ext cx="2974977" cy="3048002"/>
          </a:xfrm>
          <a:prstGeom prst="rect">
            <a:avLst/>
          </a:prstGeom>
        </p:spPr>
      </p:pic>
      <p:pic>
        <p:nvPicPr>
          <p:cNvPr id="12" name="Imagem 11" descr="Uma imagem contendo relógio&#10;&#10;Descrição gerada automaticamente">
            <a:extLst>
              <a:ext uri="{FF2B5EF4-FFF2-40B4-BE49-F238E27FC236}">
                <a16:creationId xmlns:a16="http://schemas.microsoft.com/office/drawing/2014/main" xmlns="" id="{6814CB53-B1BE-4B76-AB9F-CDF2FA8C92FD}"/>
              </a:ext>
            </a:extLst>
          </p:cNvPr>
          <p:cNvPicPr>
            <a:picLocks noChangeAspect="1"/>
          </p:cNvPicPr>
          <p:nvPr/>
        </p:nvPicPr>
        <p:blipFill rotWithShape="1">
          <a:blip r:embed="rId4">
            <a:extLst>
              <a:ext uri="{28A0092B-C50C-407E-A947-70E740481C1C}">
                <a14:useLocalDpi xmlns:a14="http://schemas.microsoft.com/office/drawing/2010/main" val="0"/>
              </a:ext>
            </a:extLst>
          </a:blip>
          <a:srcRect l="18930" t="26151" r="3950" b="29404"/>
          <a:stretch/>
        </p:blipFill>
        <p:spPr>
          <a:xfrm rot="16200000">
            <a:off x="4379908" y="2629691"/>
            <a:ext cx="2974979" cy="3048004"/>
          </a:xfrm>
          <a:prstGeom prst="rect">
            <a:avLst/>
          </a:prstGeom>
        </p:spPr>
      </p:pic>
      <p:pic>
        <p:nvPicPr>
          <p:cNvPr id="14" name="Imagem 13" descr="Uma imagem contendo relógio, objeto&#10;&#10;Descrição gerada automaticamente">
            <a:extLst>
              <a:ext uri="{FF2B5EF4-FFF2-40B4-BE49-F238E27FC236}">
                <a16:creationId xmlns:a16="http://schemas.microsoft.com/office/drawing/2014/main" xmlns="" id="{D720C423-E144-4FF0-B6ED-B2E0A3AA2C39}"/>
              </a:ext>
            </a:extLst>
          </p:cNvPr>
          <p:cNvPicPr>
            <a:picLocks noChangeAspect="1"/>
          </p:cNvPicPr>
          <p:nvPr/>
        </p:nvPicPr>
        <p:blipFill rotWithShape="1">
          <a:blip r:embed="rId5">
            <a:extLst>
              <a:ext uri="{28A0092B-C50C-407E-A947-70E740481C1C}">
                <a14:useLocalDpi xmlns:a14="http://schemas.microsoft.com/office/drawing/2010/main" val="0"/>
              </a:ext>
            </a:extLst>
          </a:blip>
          <a:srcRect l="11440" t="27071" r="11440" b="28485"/>
          <a:stretch/>
        </p:blipFill>
        <p:spPr>
          <a:xfrm rot="16200000">
            <a:off x="8189907" y="2629690"/>
            <a:ext cx="2974981" cy="3048004"/>
          </a:xfrm>
          <a:prstGeom prst="rect">
            <a:avLst/>
          </a:prstGeom>
        </p:spPr>
      </p:pic>
      <p:sp>
        <p:nvSpPr>
          <p:cNvPr id="15" name="CaixaDeTexto 14">
            <a:extLst>
              <a:ext uri="{FF2B5EF4-FFF2-40B4-BE49-F238E27FC236}">
                <a16:creationId xmlns:a16="http://schemas.microsoft.com/office/drawing/2014/main" xmlns="" id="{052A6456-BFFC-49D1-B4A4-0B2EF7DFCC74}"/>
              </a:ext>
            </a:extLst>
          </p:cNvPr>
          <p:cNvSpPr txBox="1"/>
          <p:nvPr/>
        </p:nvSpPr>
        <p:spPr>
          <a:xfrm>
            <a:off x="955965" y="5897881"/>
            <a:ext cx="3048003" cy="353943"/>
          </a:xfrm>
          <a:prstGeom prst="rect">
            <a:avLst/>
          </a:prstGeom>
          <a:noFill/>
        </p:spPr>
        <p:txBody>
          <a:bodyPr wrap="square" rtlCol="0">
            <a:spAutoFit/>
          </a:bodyPr>
          <a:lstStyle/>
          <a:p>
            <a:r>
              <a:rPr lang="pt-BR" sz="1700" b="1" dirty="0">
                <a:latin typeface="Tahoma (Corpo)"/>
                <a:ea typeface="Tahoma" panose="020B0604030504040204" pitchFamily="34" charset="0"/>
                <a:cs typeface="Tahoma" panose="020B0604030504040204" pitchFamily="34" charset="0"/>
              </a:rPr>
              <a:t>Figura 3.12. </a:t>
            </a:r>
            <a:r>
              <a:rPr lang="pt-BR" sz="1700" dirty="0">
                <a:latin typeface="Tahoma (Corpo)"/>
                <a:ea typeface="Tahoma" panose="020B0604030504040204" pitchFamily="34" charset="0"/>
                <a:cs typeface="Tahoma" panose="020B0604030504040204" pitchFamily="34" charset="0"/>
              </a:rPr>
              <a:t>Equilíbrio inicial</a:t>
            </a:r>
            <a:endParaRPr lang="en-GB" sz="1700" dirty="0">
              <a:latin typeface="Tahoma (Corpo)"/>
              <a:ea typeface="Tahoma" panose="020B0604030504040204" pitchFamily="34" charset="0"/>
              <a:cs typeface="Tahoma" panose="020B0604030504040204" pitchFamily="34" charset="0"/>
            </a:endParaRPr>
          </a:p>
        </p:txBody>
      </p:sp>
      <p:sp>
        <p:nvSpPr>
          <p:cNvPr id="17" name="CaixaDeTexto 16">
            <a:extLst>
              <a:ext uri="{FF2B5EF4-FFF2-40B4-BE49-F238E27FC236}">
                <a16:creationId xmlns:a16="http://schemas.microsoft.com/office/drawing/2014/main" xmlns="" id="{6E9AB546-0D76-4738-86CF-4D6C2D0D42FD}"/>
              </a:ext>
            </a:extLst>
          </p:cNvPr>
          <p:cNvSpPr txBox="1"/>
          <p:nvPr/>
        </p:nvSpPr>
        <p:spPr>
          <a:xfrm>
            <a:off x="4419597" y="5867400"/>
            <a:ext cx="3429003" cy="353943"/>
          </a:xfrm>
          <a:prstGeom prst="rect">
            <a:avLst/>
          </a:prstGeom>
          <a:noFill/>
        </p:spPr>
        <p:txBody>
          <a:bodyPr wrap="square" rtlCol="0">
            <a:spAutoFit/>
          </a:bodyPr>
          <a:lstStyle/>
          <a:p>
            <a:r>
              <a:rPr lang="pt-BR" sz="1700" b="1" dirty="0">
                <a:latin typeface="Tahoma (Corpo)"/>
                <a:ea typeface="Tahoma" panose="020B0604030504040204" pitchFamily="34" charset="0"/>
                <a:cs typeface="Tahoma" panose="020B0604030504040204" pitchFamily="34" charset="0"/>
              </a:rPr>
              <a:t>Figura 3.13. </a:t>
            </a:r>
            <a:r>
              <a:rPr lang="pt-BR" sz="1700" dirty="0">
                <a:latin typeface="Tahoma (Corpo)"/>
                <a:ea typeface="Tahoma" panose="020B0604030504040204" pitchFamily="34" charset="0"/>
                <a:cs typeface="Tahoma" panose="020B0604030504040204" pitchFamily="34" charset="0"/>
              </a:rPr>
              <a:t>Equilíbrio na safra</a:t>
            </a:r>
            <a:endParaRPr lang="en-GB" sz="1700" dirty="0">
              <a:latin typeface="Tahoma (Corpo)"/>
              <a:ea typeface="Tahoma" panose="020B0604030504040204" pitchFamily="34" charset="0"/>
              <a:cs typeface="Tahoma" panose="020B0604030504040204" pitchFamily="34" charset="0"/>
            </a:endParaRPr>
          </a:p>
        </p:txBody>
      </p:sp>
      <p:sp>
        <p:nvSpPr>
          <p:cNvPr id="19" name="CaixaDeTexto 18">
            <a:extLst>
              <a:ext uri="{FF2B5EF4-FFF2-40B4-BE49-F238E27FC236}">
                <a16:creationId xmlns:a16="http://schemas.microsoft.com/office/drawing/2014/main" xmlns="" id="{31392789-8398-41B7-8E5B-1BFFB7A3D0CD}"/>
              </a:ext>
            </a:extLst>
          </p:cNvPr>
          <p:cNvSpPr txBox="1"/>
          <p:nvPr/>
        </p:nvSpPr>
        <p:spPr>
          <a:xfrm>
            <a:off x="8229600" y="5791200"/>
            <a:ext cx="3505200" cy="615553"/>
          </a:xfrm>
          <a:prstGeom prst="rect">
            <a:avLst/>
          </a:prstGeom>
          <a:noFill/>
        </p:spPr>
        <p:txBody>
          <a:bodyPr wrap="square" rtlCol="0">
            <a:spAutoFit/>
          </a:bodyPr>
          <a:lstStyle/>
          <a:p>
            <a:r>
              <a:rPr lang="pt-BR" sz="1700" b="1" dirty="0">
                <a:latin typeface="Tahoma (Corpo)"/>
                <a:ea typeface="Tahoma" panose="020B0604030504040204" pitchFamily="34" charset="0"/>
                <a:cs typeface="Tahoma" panose="020B0604030504040204" pitchFamily="34" charset="0"/>
              </a:rPr>
              <a:t>Figura 3.14. </a:t>
            </a:r>
            <a:r>
              <a:rPr lang="pt-BR" sz="1700" dirty="0">
                <a:latin typeface="Tahoma (Corpo)"/>
                <a:ea typeface="Tahoma" panose="020B0604030504040204" pitchFamily="34" charset="0"/>
                <a:cs typeface="Tahoma" panose="020B0604030504040204" pitchFamily="34" charset="0"/>
              </a:rPr>
              <a:t>Equilíbrio na </a:t>
            </a:r>
            <a:r>
              <a:rPr lang="pt-BR" sz="1700" dirty="0" err="1">
                <a:latin typeface="Tahoma (Corpo)"/>
                <a:ea typeface="Tahoma" panose="020B0604030504040204" pitchFamily="34" charset="0"/>
                <a:cs typeface="Tahoma" panose="020B0604030504040204" pitchFamily="34" charset="0"/>
              </a:rPr>
              <a:t>entresafra</a:t>
            </a:r>
            <a:endParaRPr lang="en-GB" sz="1700" dirty="0">
              <a:latin typeface="Tahoma (Corpo)"/>
              <a:ea typeface="Tahoma" panose="020B0604030504040204" pitchFamily="34" charset="0"/>
              <a:cs typeface="Tahoma" panose="020B0604030504040204" pitchFamily="34" charset="0"/>
            </a:endParaRPr>
          </a:p>
        </p:txBody>
      </p:sp>
      <p:pic>
        <p:nvPicPr>
          <p:cNvPr id="21" name="Imagem 20" descr="Uma imagem contendo relógio&#10;&#10;Descrição gerada automaticamente">
            <a:extLst>
              <a:ext uri="{FF2B5EF4-FFF2-40B4-BE49-F238E27FC236}">
                <a16:creationId xmlns:a16="http://schemas.microsoft.com/office/drawing/2014/main" xmlns="" id="{A3D3B6AC-A4B0-42F5-92D0-FD169F89B32B}"/>
              </a:ext>
            </a:extLst>
          </p:cNvPr>
          <p:cNvPicPr>
            <a:picLocks noChangeAspect="1"/>
          </p:cNvPicPr>
          <p:nvPr/>
        </p:nvPicPr>
        <p:blipFill rotWithShape="1">
          <a:blip r:embed="rId4">
            <a:extLst>
              <a:ext uri="{28A0092B-C50C-407E-A947-70E740481C1C}">
                <a14:useLocalDpi xmlns:a14="http://schemas.microsoft.com/office/drawing/2010/main" val="0"/>
              </a:ext>
            </a:extLst>
          </a:blip>
          <a:srcRect l="18930" t="26151" r="3950" b="29404"/>
          <a:stretch/>
        </p:blipFill>
        <p:spPr>
          <a:xfrm rot="16200000">
            <a:off x="4684708" y="2629691"/>
            <a:ext cx="2974979" cy="3048004"/>
          </a:xfrm>
          <a:prstGeom prst="rect">
            <a:avLst/>
          </a:prstGeom>
        </p:spPr>
      </p:pic>
      <p:sp>
        <p:nvSpPr>
          <p:cNvPr id="27" name="Rectangle 3">
            <a:extLst>
              <a:ext uri="{FF2B5EF4-FFF2-40B4-BE49-F238E27FC236}">
                <a16:creationId xmlns:a16="http://schemas.microsoft.com/office/drawing/2014/main" xmlns="" id="{87ED8518-6E35-4F31-8C4E-7752342D696F}"/>
              </a:ext>
            </a:extLst>
          </p:cNvPr>
          <p:cNvSpPr>
            <a:spLocks noGrp="1" noChangeArrowheads="1"/>
          </p:cNvSpPr>
          <p:nvPr>
            <p:ph idx="1"/>
          </p:nvPr>
        </p:nvSpPr>
        <p:spPr>
          <a:xfrm>
            <a:off x="676656" y="1897786"/>
            <a:ext cx="10753725" cy="3880080"/>
          </a:xfrm>
        </p:spPr>
        <p:txBody>
          <a:bodyPr>
            <a:normAutofit/>
          </a:bodyPr>
          <a:lstStyle/>
          <a:p>
            <a:pPr algn="just">
              <a:lnSpc>
                <a:spcPct val="90000"/>
              </a:lnSpc>
              <a:defRPr/>
            </a:pPr>
            <a:r>
              <a:rPr lang="pt-BR" sz="2800" dirty="0">
                <a:latin typeface="Tahoma (Corpo)"/>
              </a:rPr>
              <a:t>Sistemática da PGPM apresentada por Bacha (2018, p. 103).</a:t>
            </a:r>
          </a:p>
          <a:p>
            <a:pPr algn="just" eaLnBrk="1" hangingPunct="1">
              <a:lnSpc>
                <a:spcPct val="90000"/>
              </a:lnSpc>
              <a:defRPr/>
            </a:pPr>
            <a:endParaRPr lang="pt-BR" sz="2800" dirty="0">
              <a:latin typeface="Tahoma (Corpo)"/>
            </a:endParaRPr>
          </a:p>
        </p:txBody>
      </p:sp>
    </p:spTree>
    <p:extLst>
      <p:ext uri="{BB962C8B-B14F-4D97-AF65-F5344CB8AC3E}">
        <p14:creationId xmlns:p14="http://schemas.microsoft.com/office/powerpoint/2010/main" val="2033425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5) </a:t>
            </a:r>
            <a:r>
              <a:rPr lang="pt-BR" sz="4000" dirty="0">
                <a:solidFill>
                  <a:schemeClr val="bg2"/>
                </a:solidFill>
                <a:latin typeface="Tahoma (Corpo)"/>
              </a:rPr>
              <a:t>Modificações Recentes na Política de Garantia de Preços Mínimos</a:t>
            </a:r>
            <a:endParaRPr lang="pt-BR" sz="4000" dirty="0">
              <a:solidFill>
                <a:schemeClr val="bg2"/>
              </a:solidFill>
              <a:latin typeface="Tahoma (Títulos)"/>
            </a:endParaRPr>
          </a:p>
        </p:txBody>
      </p:sp>
      <p:sp>
        <p:nvSpPr>
          <p:cNvPr id="15" name="CaixaDeTexto 14">
            <a:extLst>
              <a:ext uri="{FF2B5EF4-FFF2-40B4-BE49-F238E27FC236}">
                <a16:creationId xmlns:a16="http://schemas.microsoft.com/office/drawing/2014/main" xmlns="" id="{052A6456-BFFC-49D1-B4A4-0B2EF7DFCC74}"/>
              </a:ext>
            </a:extLst>
          </p:cNvPr>
          <p:cNvSpPr txBox="1"/>
          <p:nvPr/>
        </p:nvSpPr>
        <p:spPr>
          <a:xfrm>
            <a:off x="955965" y="6107668"/>
            <a:ext cx="10397835" cy="369332"/>
          </a:xfrm>
          <a:prstGeom prst="rect">
            <a:avLst/>
          </a:prstGeom>
          <a:noFill/>
        </p:spPr>
        <p:txBody>
          <a:bodyPr wrap="square" rtlCol="0">
            <a:spAutoFit/>
          </a:bodyPr>
          <a:lstStyle/>
          <a:p>
            <a:r>
              <a:rPr lang="pt-BR" b="1" dirty="0">
                <a:latin typeface="Tahoma (Corpo)"/>
                <a:ea typeface="Tahoma" panose="020B0604030504040204" pitchFamily="34" charset="0"/>
                <a:cs typeface="Tahoma" panose="020B0604030504040204" pitchFamily="34" charset="0"/>
              </a:rPr>
              <a:t>Figura 3.15. </a:t>
            </a:r>
            <a:r>
              <a:rPr lang="pt-BR" dirty="0">
                <a:latin typeface="Tahoma (Corpo)"/>
                <a:ea typeface="Tahoma" panose="020B0604030504040204" pitchFamily="34" charset="0"/>
                <a:cs typeface="Tahoma" panose="020B0604030504040204" pitchFamily="34" charset="0"/>
              </a:rPr>
              <a:t>Ciclos plurianuais de preços </a:t>
            </a:r>
            <a:r>
              <a:rPr lang="pt-BR" i="1" dirty="0">
                <a:latin typeface="Tahoma (Corpo)"/>
                <a:ea typeface="Tahoma" panose="020B0604030504040204" pitchFamily="34" charset="0"/>
                <a:cs typeface="Tahoma" panose="020B0604030504040204" pitchFamily="34" charset="0"/>
              </a:rPr>
              <a:t>versus</a:t>
            </a:r>
            <a:r>
              <a:rPr lang="pt-BR" dirty="0">
                <a:latin typeface="Tahoma (Corpo)"/>
                <a:ea typeface="Tahoma" panose="020B0604030504040204" pitchFamily="34" charset="0"/>
                <a:cs typeface="Tahoma" panose="020B0604030504040204" pitchFamily="34" charset="0"/>
              </a:rPr>
              <a:t> produção, em condições </a:t>
            </a:r>
            <a:r>
              <a:rPr lang="pt-BR" b="1" i="1" dirty="0" err="1">
                <a:latin typeface="Tahoma (Corpo)"/>
                <a:ea typeface="Tahoma" panose="020B0604030504040204" pitchFamily="34" charset="0"/>
                <a:cs typeface="Tahoma" panose="020B0604030504040204" pitchFamily="34" charset="0"/>
              </a:rPr>
              <a:t>coeteris</a:t>
            </a:r>
            <a:r>
              <a:rPr lang="pt-BR" b="1" i="1" dirty="0">
                <a:latin typeface="Tahoma (Corpo)"/>
                <a:ea typeface="Tahoma" panose="020B0604030504040204" pitchFamily="34" charset="0"/>
                <a:cs typeface="Tahoma" panose="020B0604030504040204" pitchFamily="34" charset="0"/>
              </a:rPr>
              <a:t> </a:t>
            </a:r>
            <a:r>
              <a:rPr lang="pt-BR" b="1" i="1" dirty="0" err="1">
                <a:latin typeface="Tahoma (Corpo)"/>
                <a:ea typeface="Tahoma" panose="020B0604030504040204" pitchFamily="34" charset="0"/>
                <a:cs typeface="Tahoma" panose="020B0604030504040204" pitchFamily="34" charset="0"/>
              </a:rPr>
              <a:t>paribus</a:t>
            </a:r>
            <a:r>
              <a:rPr lang="pt-BR" dirty="0">
                <a:latin typeface="Tahoma (Corpo)"/>
                <a:ea typeface="Tahoma" panose="020B0604030504040204" pitchFamily="34" charset="0"/>
                <a:cs typeface="Tahoma" panose="020B0604030504040204" pitchFamily="34" charset="0"/>
              </a:rPr>
              <a:t>.</a:t>
            </a:r>
            <a:endParaRPr lang="en-GB" dirty="0">
              <a:latin typeface="Tahoma (Corpo)"/>
              <a:ea typeface="Tahoma" panose="020B0604030504040204" pitchFamily="34" charset="0"/>
              <a:cs typeface="Tahoma" panose="020B0604030504040204" pitchFamily="34" charset="0"/>
            </a:endParaRPr>
          </a:p>
        </p:txBody>
      </p:sp>
      <p:sp>
        <p:nvSpPr>
          <p:cNvPr id="27" name="Rectangle 3">
            <a:extLst>
              <a:ext uri="{FF2B5EF4-FFF2-40B4-BE49-F238E27FC236}">
                <a16:creationId xmlns:a16="http://schemas.microsoft.com/office/drawing/2014/main" xmlns="" id="{87ED8518-6E35-4F31-8C4E-7752342D696F}"/>
              </a:ext>
            </a:extLst>
          </p:cNvPr>
          <p:cNvSpPr>
            <a:spLocks noGrp="1" noChangeArrowheads="1"/>
          </p:cNvSpPr>
          <p:nvPr>
            <p:ph idx="1"/>
          </p:nvPr>
        </p:nvSpPr>
        <p:spPr>
          <a:xfrm>
            <a:off x="676656" y="1897786"/>
            <a:ext cx="10753725" cy="3880080"/>
          </a:xfrm>
        </p:spPr>
        <p:txBody>
          <a:bodyPr>
            <a:normAutofit/>
          </a:bodyPr>
          <a:lstStyle/>
          <a:p>
            <a:pPr algn="just">
              <a:lnSpc>
                <a:spcPct val="90000"/>
              </a:lnSpc>
              <a:defRPr/>
            </a:pPr>
            <a:r>
              <a:rPr lang="pt-BR" sz="2800" dirty="0">
                <a:latin typeface="Tahoma (Corpo)"/>
              </a:rPr>
              <a:t>Sistemática da PGPM apresentada por Bacha (2018, p. 104).</a:t>
            </a:r>
          </a:p>
          <a:p>
            <a:pPr algn="just" eaLnBrk="1" hangingPunct="1">
              <a:lnSpc>
                <a:spcPct val="90000"/>
              </a:lnSpc>
              <a:defRPr/>
            </a:pPr>
            <a:endParaRPr lang="pt-BR" sz="2800" dirty="0">
              <a:latin typeface="Tahoma (Corpo)"/>
            </a:endParaRPr>
          </a:p>
        </p:txBody>
      </p:sp>
      <p:pic>
        <p:nvPicPr>
          <p:cNvPr id="3" name="Imagem 2" descr="Tela de computador com texto preto sobre fundo branco&#10;&#10;Descrição gerada automaticamente">
            <a:extLst>
              <a:ext uri="{FF2B5EF4-FFF2-40B4-BE49-F238E27FC236}">
                <a16:creationId xmlns:a16="http://schemas.microsoft.com/office/drawing/2014/main" xmlns="" id="{B524356D-2C83-404C-AC5E-2E1DB3A85B62}"/>
              </a:ext>
            </a:extLst>
          </p:cNvPr>
          <p:cNvPicPr>
            <a:picLocks noChangeAspect="1"/>
          </p:cNvPicPr>
          <p:nvPr/>
        </p:nvPicPr>
        <p:blipFill rotWithShape="1">
          <a:blip r:embed="rId3">
            <a:extLst>
              <a:ext uri="{28A0092B-C50C-407E-A947-70E740481C1C}">
                <a14:useLocalDpi xmlns:a14="http://schemas.microsoft.com/office/drawing/2010/main" val="0"/>
              </a:ext>
            </a:extLst>
          </a:blip>
          <a:srcRect l="30247" t="10000" r="4443" b="20000"/>
          <a:stretch/>
        </p:blipFill>
        <p:spPr>
          <a:xfrm rot="16200000">
            <a:off x="3956633" y="691701"/>
            <a:ext cx="3728170" cy="7103764"/>
          </a:xfrm>
          <a:prstGeom prst="rect">
            <a:avLst/>
          </a:prstGeom>
        </p:spPr>
      </p:pic>
    </p:spTree>
    <p:extLst>
      <p:ext uri="{BB962C8B-B14F-4D97-AF65-F5344CB8AC3E}">
        <p14:creationId xmlns:p14="http://schemas.microsoft.com/office/powerpoint/2010/main" val="636354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5) </a:t>
            </a:r>
            <a:r>
              <a:rPr lang="pt-BR" sz="4000" dirty="0">
                <a:solidFill>
                  <a:schemeClr val="bg2"/>
                </a:solidFill>
                <a:latin typeface="Tahoma (Corpo)"/>
              </a:rPr>
              <a:t>Modificações Recentes na Política de Garantia de Preços Mínimos</a:t>
            </a: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676656" y="2011680"/>
            <a:ext cx="10829544" cy="4160520"/>
          </a:xfrm>
        </p:spPr>
        <p:txBody>
          <a:bodyPr>
            <a:normAutofit fontScale="92500" lnSpcReduction="10000"/>
          </a:bodyPr>
          <a:lstStyle/>
          <a:p>
            <a:pPr algn="just">
              <a:lnSpc>
                <a:spcPct val="90000"/>
              </a:lnSpc>
              <a:defRPr/>
            </a:pPr>
            <a:r>
              <a:rPr lang="pt-BR" sz="2800" dirty="0">
                <a:latin typeface="Tahoma (Corpo)"/>
              </a:rPr>
              <a:t>“A Política de Garantia de Preços Mínimos vem passando por um processo de ajuste que busca adequá-la às limitações dos gastos públicos e à abertura da economia. Nesse sentido, pode-se dizer que as medidas que vêm sendo adotadas e aperfeiçoadas ao longo dos últimos anos atingiram os objetivos.  Os novos instrumentos criados a partir de 1996, como o Contrato de Opção e o PEP, dão ao governo a possibilidade de interferir na comercialização da safra, sem se obrigar a carregar estoques.  Além disso, esses dois instrumentos tomam como referência o preço de paridade, entendido como o preço do produto importado posto na região consumidora, o que permite um alinhamento entre o preço fixado pela PGPM e o preço vigente no mercado internacional” (VERDE, 2001, p. 335).</a:t>
            </a: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2955459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676656" y="1600200"/>
            <a:ext cx="10753725" cy="502920"/>
          </a:xfrm>
        </p:spPr>
        <p:txBody>
          <a:bodyPr>
            <a:noAutofit/>
          </a:bodyPr>
          <a:lstStyle/>
          <a:p>
            <a:pPr algn="ctr">
              <a:lnSpc>
                <a:spcPct val="150000"/>
              </a:lnSpc>
            </a:pPr>
            <a:r>
              <a:rPr lang="pt-BR" b="1" dirty="0">
                <a:effectLst/>
                <a:latin typeface="Tahoma (Corpo)"/>
                <a:ea typeface="Calibri" panose="020F0502020204030204" pitchFamily="34" charset="0"/>
                <a:cs typeface="Times New Roman" panose="02020603050405020304" pitchFamily="18" charset="0"/>
              </a:rPr>
              <a:t>Quadro 1.</a:t>
            </a:r>
            <a:r>
              <a:rPr lang="pt-BR" dirty="0">
                <a:effectLst/>
                <a:latin typeface="Tahoma (Corpo)"/>
                <a:ea typeface="Calibri" panose="020F0502020204030204" pitchFamily="34" charset="0"/>
                <a:cs typeface="Times New Roman" panose="02020603050405020304" pitchFamily="18" charset="0"/>
              </a:rPr>
              <a:t> Evolução dos instrumentos de PGPM (continua...)</a:t>
            </a:r>
            <a:endParaRPr lang="en-GB" dirty="0">
              <a:effectLst/>
              <a:latin typeface="Tahoma (Corpo)"/>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pic>
        <p:nvPicPr>
          <p:cNvPr id="3" name="Imagem 2">
            <a:extLst>
              <a:ext uri="{FF2B5EF4-FFF2-40B4-BE49-F238E27FC236}">
                <a16:creationId xmlns:a16="http://schemas.microsoft.com/office/drawing/2014/main" xmlns="" id="{F70DE42F-576F-436F-8BD5-220F0CC7A25B}"/>
              </a:ext>
            </a:extLst>
          </p:cNvPr>
          <p:cNvPicPr>
            <a:picLocks noChangeAspect="1"/>
          </p:cNvPicPr>
          <p:nvPr/>
        </p:nvPicPr>
        <p:blipFill>
          <a:blip r:embed="rId3"/>
          <a:stretch>
            <a:fillRect/>
          </a:stretch>
        </p:blipFill>
        <p:spPr>
          <a:xfrm>
            <a:off x="1098172" y="2103120"/>
            <a:ext cx="10304241" cy="3764280"/>
          </a:xfrm>
          <a:prstGeom prst="rect">
            <a:avLst/>
          </a:prstGeom>
        </p:spPr>
      </p:pic>
      <p:sp>
        <p:nvSpPr>
          <p:cNvPr id="8" name="CaixaDeTexto 7">
            <a:extLst>
              <a:ext uri="{FF2B5EF4-FFF2-40B4-BE49-F238E27FC236}">
                <a16:creationId xmlns:a16="http://schemas.microsoft.com/office/drawing/2014/main" xmlns="" id="{865A7A5E-88BB-4769-B8FA-F1B71C514A76}"/>
              </a:ext>
            </a:extLst>
          </p:cNvPr>
          <p:cNvSpPr txBox="1"/>
          <p:nvPr/>
        </p:nvSpPr>
        <p:spPr>
          <a:xfrm>
            <a:off x="1070204" y="5782150"/>
            <a:ext cx="6093228" cy="463075"/>
          </a:xfrm>
          <a:prstGeom prst="rect">
            <a:avLst/>
          </a:prstGeom>
          <a:noFill/>
        </p:spPr>
        <p:txBody>
          <a:bodyPr wrap="square">
            <a:spAutoFit/>
          </a:bodyPr>
          <a:lstStyle/>
          <a:p>
            <a:pPr algn="just">
              <a:lnSpc>
                <a:spcPct val="150000"/>
              </a:lnSpc>
            </a:pPr>
            <a:r>
              <a:rPr lang="pt-BR" sz="1800" dirty="0">
                <a:effectLst/>
                <a:latin typeface="Tahoma (Corpo)"/>
                <a:ea typeface="Calibri" panose="020F0502020204030204" pitchFamily="34" charset="0"/>
                <a:cs typeface="Times New Roman" panose="02020603050405020304" pitchFamily="18" charset="0"/>
              </a:rPr>
              <a:t>Fonte: Adaptado de (SANCHES; BACHA, 2015, p. 6).</a:t>
            </a:r>
            <a:endParaRPr lang="en-GB" sz="2400" dirty="0">
              <a:effectLst/>
              <a:latin typeface="Tahoma (Corpo)"/>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xmlns="" id="{B5027F8C-813D-4A0F-B877-BD07B3AEC27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5) </a:t>
            </a:r>
            <a:r>
              <a:rPr lang="pt-BR" sz="4000" dirty="0">
                <a:solidFill>
                  <a:schemeClr val="bg2"/>
                </a:solidFill>
                <a:latin typeface="Tahoma (Corpo)"/>
              </a:rPr>
              <a:t>Modificações Recentes na Política de Garantia de Preços Mínimos</a:t>
            </a:r>
            <a:endParaRPr lang="pt-BR" sz="4000" dirty="0">
              <a:solidFill>
                <a:schemeClr val="bg2"/>
              </a:solidFill>
              <a:latin typeface="Tahoma (Títulos)"/>
            </a:endParaRPr>
          </a:p>
        </p:txBody>
      </p:sp>
    </p:spTree>
    <p:extLst>
      <p:ext uri="{BB962C8B-B14F-4D97-AF65-F5344CB8AC3E}">
        <p14:creationId xmlns:p14="http://schemas.microsoft.com/office/powerpoint/2010/main" val="1801879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54C4829-CF39-4CF4-973E-6F5A32F80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Rectangle 3"/>
          <p:cNvSpPr>
            <a:spLocks noGrp="1" noChangeArrowheads="1"/>
          </p:cNvSpPr>
          <p:nvPr>
            <p:ph idx="1"/>
          </p:nvPr>
        </p:nvSpPr>
        <p:spPr>
          <a:xfrm>
            <a:off x="965199" y="1371600"/>
            <a:ext cx="10998201" cy="4724400"/>
          </a:xfrm>
        </p:spPr>
        <p:txBody>
          <a:bodyPr>
            <a:noAutofit/>
          </a:bodyPr>
          <a:lstStyle/>
          <a:p>
            <a:pPr marL="457200" indent="-457200" eaLnBrk="1" hangingPunct="1">
              <a:buFontTx/>
              <a:buAutoNum type="arabicParenR"/>
              <a:defRPr/>
            </a:pPr>
            <a:r>
              <a:rPr lang="pt-BR" sz="2800" dirty="0">
                <a:latin typeface="Tahoma (Corpo)"/>
              </a:rPr>
              <a:t>Política de Preços Agrícolas e Desenvolvimento Econômico</a:t>
            </a:r>
          </a:p>
          <a:p>
            <a:pPr marL="457200" indent="-457200" eaLnBrk="1" hangingPunct="1">
              <a:buFontTx/>
              <a:buAutoNum type="arabicParenR"/>
              <a:defRPr/>
            </a:pPr>
            <a:r>
              <a:rPr lang="pt-BR" sz="2800" dirty="0">
                <a:latin typeface="Tahoma (Corpo)"/>
              </a:rPr>
              <a:t>Avaliação de Políticas de Preços para Determinados Produtos Agrícolas no Brasil</a:t>
            </a:r>
          </a:p>
          <a:p>
            <a:pPr marL="457200" indent="-457200" eaLnBrk="1" hangingPunct="1">
              <a:buFontTx/>
              <a:buAutoNum type="arabicParenR"/>
              <a:defRPr/>
            </a:pPr>
            <a:r>
              <a:rPr lang="pt-BR" sz="2800" dirty="0">
                <a:latin typeface="Tahoma (Corpo)"/>
              </a:rPr>
              <a:t>O Papel dos Preços Mínimos na Agricultura</a:t>
            </a:r>
          </a:p>
          <a:p>
            <a:pPr marL="457200" indent="-457200" eaLnBrk="1" hangingPunct="1">
              <a:buFontTx/>
              <a:buAutoNum type="arabicParenR"/>
              <a:defRPr/>
            </a:pPr>
            <a:r>
              <a:rPr lang="pt-BR" sz="2800" dirty="0">
                <a:latin typeface="Tahoma (Corpo)"/>
              </a:rPr>
              <a:t>A Evolução da Política de Preços Mínimos na Década de 1990</a:t>
            </a:r>
          </a:p>
          <a:p>
            <a:pPr marL="457200" indent="-457200" eaLnBrk="1" hangingPunct="1">
              <a:buFontTx/>
              <a:buAutoNum type="arabicParenR"/>
              <a:defRPr/>
            </a:pPr>
            <a:r>
              <a:rPr lang="pt-BR" sz="2800" dirty="0">
                <a:latin typeface="Tahoma (Corpo)"/>
              </a:rPr>
              <a:t>Modificações Recentes na Política de Garantia de Preços Mínimos</a:t>
            </a:r>
          </a:p>
          <a:p>
            <a:pPr marL="457200" indent="-457200" eaLnBrk="1" hangingPunct="1">
              <a:buFontTx/>
              <a:buAutoNum type="arabicParenR"/>
              <a:defRPr/>
            </a:pPr>
            <a:r>
              <a:rPr lang="pt-BR" sz="2800" b="1" dirty="0">
                <a:latin typeface="Tahoma (Corpo)"/>
              </a:rPr>
              <a:t>Avaliação das mudanças na política de garantia de preços mínimos: período de 1997 a 2004</a:t>
            </a:r>
          </a:p>
          <a:p>
            <a:pPr marL="457200" indent="-457200">
              <a:buFontTx/>
              <a:buAutoNum type="arabicParenR"/>
              <a:defRPr/>
            </a:pPr>
            <a:r>
              <a:rPr lang="pt-BR" sz="2800" dirty="0">
                <a:latin typeface="Tahoma (Corpo)"/>
              </a:rPr>
              <a:t>Novos programas de garantia de preços criados de 2004 a 2006</a:t>
            </a:r>
          </a:p>
          <a:p>
            <a:pPr marL="457200" indent="-457200" eaLnBrk="1" hangingPunct="1">
              <a:buFontTx/>
              <a:buAutoNum type="arabicParenR"/>
              <a:defRPr/>
            </a:pPr>
            <a:endParaRPr lang="pt-BR" sz="2800" dirty="0">
              <a:latin typeface="Tahoma (Corpo)"/>
            </a:endParaRPr>
          </a:p>
          <a:p>
            <a:pPr marL="457200" indent="-457200" eaLnBrk="1" hangingPunct="1">
              <a:buFontTx/>
              <a:buAutoNum type="arabicParenR"/>
              <a:defRPr/>
            </a:pPr>
            <a:endParaRPr lang="pt-BR" sz="2800" dirty="0">
              <a:latin typeface="Tahoma (Corpo)"/>
            </a:endParaRPr>
          </a:p>
        </p:txBody>
      </p:sp>
      <p:sp>
        <p:nvSpPr>
          <p:cNvPr id="140290" name="Rectangle 2"/>
          <p:cNvSpPr>
            <a:spLocks noGrp="1" noChangeArrowheads="1"/>
          </p:cNvSpPr>
          <p:nvPr>
            <p:ph type="title"/>
          </p:nvPr>
        </p:nvSpPr>
        <p:spPr>
          <a:xfrm>
            <a:off x="2397432" y="228600"/>
            <a:ext cx="8133734" cy="697446"/>
          </a:xfrm>
        </p:spPr>
        <p:txBody>
          <a:bodyPr anchor="b">
            <a:normAutofit/>
          </a:bodyPr>
          <a:lstStyle/>
          <a:p>
            <a:pPr algn="ctr" eaLnBrk="1" hangingPunct="1">
              <a:defRPr/>
            </a:pPr>
            <a:r>
              <a:rPr lang="pt-BR" sz="4000" dirty="0">
                <a:latin typeface="Tahoma (Títulos)"/>
              </a:rPr>
              <a:t>Tópicos tratados</a:t>
            </a:r>
          </a:p>
        </p:txBody>
      </p:sp>
    </p:spTree>
    <p:extLst>
      <p:ext uri="{BB962C8B-B14F-4D97-AF65-F5344CB8AC3E}">
        <p14:creationId xmlns:p14="http://schemas.microsoft.com/office/powerpoint/2010/main" val="370054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152400" y="292100"/>
            <a:ext cx="11811000" cy="1384300"/>
          </a:xfrm>
        </p:spPr>
        <p:txBody>
          <a:bodyPr/>
          <a:lstStyle/>
          <a:p>
            <a:pPr algn="ctr" eaLnBrk="1" hangingPunct="1">
              <a:defRPr/>
            </a:pPr>
            <a:r>
              <a:rPr lang="pt-BR" sz="4000" dirty="0">
                <a:latin typeface="Tahoma (Títulos)"/>
              </a:rPr>
              <a:t>1) Política de Preços Agrícolas e Desenvolvimento Econômico</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lstStyle/>
          <a:p>
            <a:pPr algn="just" eaLnBrk="1" hangingPunct="1">
              <a:lnSpc>
                <a:spcPct val="90000"/>
              </a:lnSpc>
              <a:defRPr/>
            </a:pPr>
            <a:r>
              <a:rPr lang="pt-BR" sz="2800" dirty="0">
                <a:latin typeface="Tahoma (Corpo)"/>
              </a:rPr>
              <a:t>“A evidência disponível indica que, quando existe desenvolvimento inicial de facilidades de transporte e monetização, a produção de culturas individuais e a produção agregada reagem favoravelmente, na margem, a movimentos de preços relativos favoráveis, sujeitas às restrições impostas pela disponibilidade de recursos.  Existe muito pouco material fidedigno sobre as respostas da produção comercializada de culturas de subsistência a flutuações de preços relativos relevantes” (KRISHNA, 1977, p. 73).</a:t>
            </a:r>
          </a:p>
          <a:p>
            <a:pPr algn="just" eaLnBrk="1" hangingPunct="1">
              <a:lnSpc>
                <a:spcPct val="90000"/>
              </a:lnSpc>
              <a:defRPr/>
            </a:pPr>
            <a:endParaRPr lang="pt-BR" sz="2800" dirty="0">
              <a:latin typeface="Tahoma (Corpo)"/>
            </a:endParaRPr>
          </a:p>
        </p:txBody>
      </p:sp>
    </p:spTree>
    <p:extLst>
      <p:ext uri="{BB962C8B-B14F-4D97-AF65-F5344CB8AC3E}">
        <p14:creationId xmlns:p14="http://schemas.microsoft.com/office/powerpoint/2010/main" val="4254788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fontScale="90000"/>
          </a:bodyPr>
          <a:lstStyle/>
          <a:p>
            <a:pPr>
              <a:defRPr/>
            </a:pPr>
            <a:r>
              <a:rPr lang="pt-BR" sz="4000" dirty="0">
                <a:solidFill>
                  <a:schemeClr val="bg2"/>
                </a:solidFill>
                <a:latin typeface="Tahoma (Títulos)"/>
              </a:rPr>
              <a:t>6) </a:t>
            </a:r>
            <a:r>
              <a:rPr lang="pt-BR" sz="4000" dirty="0">
                <a:solidFill>
                  <a:schemeClr val="bg2"/>
                </a:solidFill>
                <a:latin typeface="Tahoma (Corpo)"/>
              </a:rPr>
              <a:t>Avaliação das mudanças na política de garantia de preços mínimos: período de 1997 a 2004</a:t>
            </a:r>
            <a:br>
              <a:rPr lang="pt-BR" sz="4000" dirty="0">
                <a:solidFill>
                  <a:schemeClr val="bg2"/>
                </a:solidFill>
                <a:latin typeface="Tahoma (Corpo)"/>
              </a:rPr>
            </a:br>
            <a:endParaRPr lang="pt-BR" sz="4000" dirty="0">
              <a:solidFill>
                <a:schemeClr val="bg2"/>
              </a:solidFill>
              <a:latin typeface="Tahoma (Títulos)"/>
            </a:endParaRP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a:xfrm>
            <a:off x="676656" y="2011680"/>
            <a:ext cx="10829544" cy="4160520"/>
          </a:xfrm>
        </p:spPr>
        <p:txBody>
          <a:bodyPr>
            <a:normAutofit/>
          </a:bodyPr>
          <a:lstStyle/>
          <a:p>
            <a:pPr algn="just">
              <a:lnSpc>
                <a:spcPct val="90000"/>
              </a:lnSpc>
              <a:defRPr/>
            </a:pPr>
            <a:r>
              <a:rPr lang="pt-BR" sz="2800" dirty="0">
                <a:latin typeface="Tahoma (Corpo)"/>
              </a:rPr>
              <a:t>Ver Del Bel Filho e Bacha (2005).</a:t>
            </a:r>
          </a:p>
          <a:p>
            <a:pPr algn="just" eaLnBrk="1" hangingPunct="1">
              <a:lnSpc>
                <a:spcPct val="90000"/>
              </a:lnSpc>
              <a:defRPr/>
            </a:pPr>
            <a:endParaRPr lang="pt-BR" sz="2800" dirty="0">
              <a:latin typeface="Tahoma (Corpo)"/>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Tree>
    <p:extLst>
      <p:ext uri="{BB962C8B-B14F-4D97-AF65-F5344CB8AC3E}">
        <p14:creationId xmlns:p14="http://schemas.microsoft.com/office/powerpoint/2010/main" val="855635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54C4829-CF39-4CF4-973E-6F5A32F80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Rectangle 3"/>
          <p:cNvSpPr>
            <a:spLocks noGrp="1" noChangeArrowheads="1"/>
          </p:cNvSpPr>
          <p:nvPr>
            <p:ph idx="1"/>
          </p:nvPr>
        </p:nvSpPr>
        <p:spPr>
          <a:xfrm>
            <a:off x="965199" y="1371600"/>
            <a:ext cx="10998201" cy="4724400"/>
          </a:xfrm>
        </p:spPr>
        <p:txBody>
          <a:bodyPr>
            <a:noAutofit/>
          </a:bodyPr>
          <a:lstStyle/>
          <a:p>
            <a:pPr marL="457200" indent="-457200" eaLnBrk="1" hangingPunct="1">
              <a:buFontTx/>
              <a:buAutoNum type="arabicParenR"/>
              <a:defRPr/>
            </a:pPr>
            <a:r>
              <a:rPr lang="pt-BR" sz="2800" dirty="0">
                <a:latin typeface="Tahoma (Corpo)"/>
              </a:rPr>
              <a:t>Política de Preços Agrícolas e Desenvolvimento Econômico</a:t>
            </a:r>
          </a:p>
          <a:p>
            <a:pPr marL="457200" indent="-457200" eaLnBrk="1" hangingPunct="1">
              <a:buFontTx/>
              <a:buAutoNum type="arabicParenR"/>
              <a:defRPr/>
            </a:pPr>
            <a:r>
              <a:rPr lang="pt-BR" sz="2800" dirty="0">
                <a:latin typeface="Tahoma (Corpo)"/>
              </a:rPr>
              <a:t>Avaliação de Políticas de Preços para Determinados Produtos Agrícolas no Brasil</a:t>
            </a:r>
          </a:p>
          <a:p>
            <a:pPr marL="457200" indent="-457200" eaLnBrk="1" hangingPunct="1">
              <a:buFontTx/>
              <a:buAutoNum type="arabicParenR"/>
              <a:defRPr/>
            </a:pPr>
            <a:r>
              <a:rPr lang="pt-BR" sz="2800" dirty="0">
                <a:latin typeface="Tahoma (Corpo)"/>
              </a:rPr>
              <a:t>O Papel dos Preços Mínimos na Agricultura</a:t>
            </a:r>
          </a:p>
          <a:p>
            <a:pPr marL="457200" indent="-457200" eaLnBrk="1" hangingPunct="1">
              <a:buFontTx/>
              <a:buAutoNum type="arabicParenR"/>
              <a:defRPr/>
            </a:pPr>
            <a:r>
              <a:rPr lang="pt-BR" sz="2800" dirty="0">
                <a:latin typeface="Tahoma (Corpo)"/>
              </a:rPr>
              <a:t>A Evolução da Política de Preços Mínimos na Década de 1990</a:t>
            </a:r>
          </a:p>
          <a:p>
            <a:pPr marL="457200" indent="-457200" eaLnBrk="1" hangingPunct="1">
              <a:buFontTx/>
              <a:buAutoNum type="arabicParenR"/>
              <a:defRPr/>
            </a:pPr>
            <a:r>
              <a:rPr lang="pt-BR" sz="2800" dirty="0">
                <a:latin typeface="Tahoma (Corpo)"/>
              </a:rPr>
              <a:t>Modificações Recentes na Política de Garantia de Preços Mínimos</a:t>
            </a:r>
          </a:p>
          <a:p>
            <a:pPr marL="457200" indent="-457200" eaLnBrk="1" hangingPunct="1">
              <a:buFontTx/>
              <a:buAutoNum type="arabicParenR"/>
              <a:defRPr/>
            </a:pPr>
            <a:r>
              <a:rPr lang="pt-BR" sz="2800" dirty="0">
                <a:latin typeface="Tahoma (Corpo)"/>
              </a:rPr>
              <a:t>Avaliação das mudanças na política de garantia de preços mínimos: período de 1997 a 2004</a:t>
            </a:r>
          </a:p>
          <a:p>
            <a:pPr marL="457200" indent="-457200">
              <a:buFontTx/>
              <a:buAutoNum type="arabicParenR"/>
              <a:defRPr/>
            </a:pPr>
            <a:r>
              <a:rPr lang="pt-BR" sz="2800" b="1" dirty="0">
                <a:latin typeface="Tahoma (Corpo)"/>
              </a:rPr>
              <a:t>Novos programas de garantia de preços criados a partir de 2004</a:t>
            </a:r>
          </a:p>
          <a:p>
            <a:pPr marL="457200" indent="-457200" eaLnBrk="1" hangingPunct="1">
              <a:buFontTx/>
              <a:buAutoNum type="arabicParenR"/>
              <a:defRPr/>
            </a:pPr>
            <a:endParaRPr lang="pt-BR" sz="2800" dirty="0">
              <a:latin typeface="Tahoma (Corpo)"/>
            </a:endParaRPr>
          </a:p>
          <a:p>
            <a:pPr marL="457200" indent="-457200" eaLnBrk="1" hangingPunct="1">
              <a:buFontTx/>
              <a:buAutoNum type="arabicParenR"/>
              <a:defRPr/>
            </a:pPr>
            <a:endParaRPr lang="pt-BR" sz="2800" dirty="0">
              <a:latin typeface="Tahoma (Corpo)"/>
            </a:endParaRPr>
          </a:p>
        </p:txBody>
      </p:sp>
      <p:sp>
        <p:nvSpPr>
          <p:cNvPr id="140290" name="Rectangle 2"/>
          <p:cNvSpPr>
            <a:spLocks noGrp="1" noChangeArrowheads="1"/>
          </p:cNvSpPr>
          <p:nvPr>
            <p:ph type="title"/>
          </p:nvPr>
        </p:nvSpPr>
        <p:spPr>
          <a:xfrm>
            <a:off x="2397432" y="228600"/>
            <a:ext cx="8133734" cy="697446"/>
          </a:xfrm>
        </p:spPr>
        <p:txBody>
          <a:bodyPr anchor="b">
            <a:normAutofit/>
          </a:bodyPr>
          <a:lstStyle/>
          <a:p>
            <a:pPr algn="ctr" eaLnBrk="1" hangingPunct="1">
              <a:defRPr/>
            </a:pPr>
            <a:r>
              <a:rPr lang="pt-BR" sz="4000" dirty="0">
                <a:latin typeface="Tahoma (Títulos)"/>
              </a:rPr>
              <a:t>Tópicos tratados</a:t>
            </a:r>
          </a:p>
        </p:txBody>
      </p:sp>
    </p:spTree>
    <p:extLst>
      <p:ext uri="{BB962C8B-B14F-4D97-AF65-F5344CB8AC3E}">
        <p14:creationId xmlns:p14="http://schemas.microsoft.com/office/powerpoint/2010/main" val="3440993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7) </a:t>
            </a:r>
            <a:r>
              <a:rPr lang="pt-BR" sz="4000" dirty="0">
                <a:solidFill>
                  <a:schemeClr val="bg2"/>
                </a:solidFill>
                <a:latin typeface="Tahoma (Corpo)"/>
              </a:rPr>
              <a:t>Novos programas de garantia de preços criados a partir de 2004</a:t>
            </a:r>
            <a:endParaRPr lang="pt-BR" sz="4000" dirty="0">
              <a:solidFill>
                <a:schemeClr val="bg2"/>
              </a:solidFill>
              <a:latin typeface="Tahoma (Títulos)"/>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
        <p:nvSpPr>
          <p:cNvPr id="6" name="Rectangle 3">
            <a:extLst>
              <a:ext uri="{FF2B5EF4-FFF2-40B4-BE49-F238E27FC236}">
                <a16:creationId xmlns:a16="http://schemas.microsoft.com/office/drawing/2014/main" xmlns="" id="{4BCF3937-9BB0-4C70-A2C5-8C3F1D4F88C3}"/>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
        <p:nvSpPr>
          <p:cNvPr id="9" name="Espaço Reservado para Conteúdo 8">
            <a:extLst>
              <a:ext uri="{FF2B5EF4-FFF2-40B4-BE49-F238E27FC236}">
                <a16:creationId xmlns:a16="http://schemas.microsoft.com/office/drawing/2014/main" xmlns="" id="{7858FEB1-23C9-44CB-8F4F-D847D06BA992}"/>
              </a:ext>
            </a:extLst>
          </p:cNvPr>
          <p:cNvSpPr>
            <a:spLocks noGrp="1"/>
          </p:cNvSpPr>
          <p:nvPr>
            <p:ph idx="1"/>
          </p:nvPr>
        </p:nvSpPr>
        <p:spPr>
          <a:xfrm>
            <a:off x="676656" y="2011680"/>
            <a:ext cx="10753725" cy="3931919"/>
          </a:xfrm>
        </p:spPr>
        <p:txBody>
          <a:bodyPr/>
          <a:lstStyle/>
          <a:p>
            <a:r>
              <a:rPr lang="pt-BR" dirty="0">
                <a:latin typeface="Tahoma (Corpo)"/>
              </a:rPr>
              <a:t>“O Governo Federal criou, entre dezembro de 2004 e junho de 2006, três novos instrumentos de subvenção ao setor privado para ele assumir parte das atividades de garantia de preços de produtos agropecuários. Eles são:</a:t>
            </a:r>
          </a:p>
          <a:p>
            <a:endParaRPr lang="pt-BR" dirty="0">
              <a:latin typeface="Tahoma (Corpo)"/>
            </a:endParaRPr>
          </a:p>
          <a:p>
            <a:pPr>
              <a:buFont typeface="Arial" panose="020B0604020202020204" pitchFamily="34" charset="0"/>
              <a:buChar char="•"/>
            </a:pPr>
            <a:r>
              <a:rPr lang="pt-BR" dirty="0">
                <a:latin typeface="Tahoma (Corpo)"/>
              </a:rPr>
              <a:t> Contratos privados de Opção de Venda e Prêmio de Risco de Opção Privada (PROP);</a:t>
            </a:r>
          </a:p>
          <a:p>
            <a:pPr>
              <a:buFont typeface="Arial" panose="020B0604020202020204" pitchFamily="34" charset="0"/>
              <a:buChar char="•"/>
            </a:pPr>
            <a:r>
              <a:rPr lang="pt-BR" dirty="0">
                <a:latin typeface="Tahoma (Corpo)"/>
              </a:rPr>
              <a:t> Prêmio Equalizador pago ao produtor (PEPRO); e</a:t>
            </a:r>
          </a:p>
          <a:p>
            <a:pPr>
              <a:buFont typeface="Arial" panose="020B0604020202020204" pitchFamily="34" charset="0"/>
              <a:buChar char="•"/>
            </a:pPr>
            <a:r>
              <a:rPr lang="pt-BR" dirty="0">
                <a:latin typeface="Tahoma (Corpo)"/>
              </a:rPr>
              <a:t> Prêmio para Equalização de valor de referência da soja em grãos (PESOJA)” (BACHA, 2018, p. 114).</a:t>
            </a:r>
            <a:endParaRPr lang="en-GB" dirty="0">
              <a:latin typeface="Tahoma (Corpo)"/>
            </a:endParaRPr>
          </a:p>
        </p:txBody>
      </p:sp>
    </p:spTree>
    <p:extLst>
      <p:ext uri="{BB962C8B-B14F-4D97-AF65-F5344CB8AC3E}">
        <p14:creationId xmlns:p14="http://schemas.microsoft.com/office/powerpoint/2010/main" val="4243932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7) </a:t>
            </a:r>
            <a:r>
              <a:rPr lang="pt-BR" sz="4000" dirty="0">
                <a:solidFill>
                  <a:schemeClr val="bg2"/>
                </a:solidFill>
                <a:latin typeface="Tahoma (Corpo)"/>
              </a:rPr>
              <a:t>Novos programas de garantia de preços criados a partir de 2004</a:t>
            </a:r>
            <a:endParaRPr lang="pt-BR" sz="4000" dirty="0">
              <a:solidFill>
                <a:schemeClr val="bg2"/>
              </a:solidFill>
              <a:latin typeface="Tahoma (Títulos)"/>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
        <p:nvSpPr>
          <p:cNvPr id="5" name="Rectangle 3">
            <a:extLst>
              <a:ext uri="{FF2B5EF4-FFF2-40B4-BE49-F238E27FC236}">
                <a16:creationId xmlns:a16="http://schemas.microsoft.com/office/drawing/2014/main" xmlns="" id="{A9FDE8FC-CE10-40E4-ABCB-0A6C4D0CBECC}"/>
              </a:ext>
            </a:extLst>
          </p:cNvPr>
          <p:cNvSpPr>
            <a:spLocks noGrp="1" noChangeArrowheads="1"/>
          </p:cNvSpPr>
          <p:nvPr>
            <p:ph idx="1"/>
          </p:nvPr>
        </p:nvSpPr>
        <p:spPr>
          <a:xfrm>
            <a:off x="676656" y="1600200"/>
            <a:ext cx="10753725" cy="502920"/>
          </a:xfrm>
        </p:spPr>
        <p:txBody>
          <a:bodyPr>
            <a:noAutofit/>
          </a:bodyPr>
          <a:lstStyle/>
          <a:p>
            <a:pPr algn="ctr">
              <a:lnSpc>
                <a:spcPct val="150000"/>
              </a:lnSpc>
            </a:pPr>
            <a:r>
              <a:rPr lang="pt-BR" b="1" dirty="0">
                <a:effectLst/>
                <a:latin typeface="Tahoma (Corpo)"/>
                <a:ea typeface="Calibri" panose="020F0502020204030204" pitchFamily="34" charset="0"/>
                <a:cs typeface="Times New Roman" panose="02020603050405020304" pitchFamily="18" charset="0"/>
              </a:rPr>
              <a:t>Quadro 1.</a:t>
            </a:r>
            <a:r>
              <a:rPr lang="pt-BR" dirty="0">
                <a:effectLst/>
                <a:latin typeface="Tahoma (Corpo)"/>
                <a:ea typeface="Calibri" panose="020F0502020204030204" pitchFamily="34" charset="0"/>
                <a:cs typeface="Times New Roman" panose="02020603050405020304" pitchFamily="18" charset="0"/>
              </a:rPr>
              <a:t> Evolução dos instrumentos de PGPM (continuação)</a:t>
            </a:r>
            <a:endParaRPr lang="en-GB" dirty="0">
              <a:effectLst/>
              <a:latin typeface="Tahoma (Corpo)"/>
              <a:ea typeface="Calibri" panose="020F0502020204030204" pitchFamily="34" charset="0"/>
              <a:cs typeface="Times New Roman" panose="02020603050405020304" pitchFamily="18" charset="0"/>
            </a:endParaRPr>
          </a:p>
        </p:txBody>
      </p:sp>
      <p:sp>
        <p:nvSpPr>
          <p:cNvPr id="6" name="Rectangle 3">
            <a:extLst>
              <a:ext uri="{FF2B5EF4-FFF2-40B4-BE49-F238E27FC236}">
                <a16:creationId xmlns:a16="http://schemas.microsoft.com/office/drawing/2014/main" xmlns="" id="{4BCF3937-9BB0-4C70-A2C5-8C3F1D4F88C3}"/>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
        <p:nvSpPr>
          <p:cNvPr id="8" name="CaixaDeTexto 7">
            <a:extLst>
              <a:ext uri="{FF2B5EF4-FFF2-40B4-BE49-F238E27FC236}">
                <a16:creationId xmlns:a16="http://schemas.microsoft.com/office/drawing/2014/main" xmlns="" id="{4EA85768-5386-4A15-8A25-671F7338FDDB}"/>
              </a:ext>
            </a:extLst>
          </p:cNvPr>
          <p:cNvSpPr txBox="1"/>
          <p:nvPr/>
        </p:nvSpPr>
        <p:spPr>
          <a:xfrm>
            <a:off x="685800" y="5099525"/>
            <a:ext cx="6093228" cy="463075"/>
          </a:xfrm>
          <a:prstGeom prst="rect">
            <a:avLst/>
          </a:prstGeom>
          <a:noFill/>
        </p:spPr>
        <p:txBody>
          <a:bodyPr wrap="square">
            <a:spAutoFit/>
          </a:bodyPr>
          <a:lstStyle/>
          <a:p>
            <a:pPr algn="just">
              <a:lnSpc>
                <a:spcPct val="150000"/>
              </a:lnSpc>
            </a:pPr>
            <a:r>
              <a:rPr lang="pt-BR" sz="1800" dirty="0">
                <a:effectLst/>
                <a:latin typeface="Tahoma (Corpo)"/>
                <a:ea typeface="Calibri" panose="020F0502020204030204" pitchFamily="34" charset="0"/>
                <a:cs typeface="Times New Roman" panose="02020603050405020304" pitchFamily="18" charset="0"/>
              </a:rPr>
              <a:t>Fonte: Adaptado de (SANCHES; BACHA, 2015, p. 6).</a:t>
            </a:r>
            <a:endParaRPr lang="en-GB" sz="2400" dirty="0">
              <a:effectLst/>
              <a:latin typeface="Tahoma (Corpo)"/>
              <a:ea typeface="Calibri" panose="020F0502020204030204" pitchFamily="34" charset="0"/>
              <a:cs typeface="Times New Roman" panose="02020603050405020304" pitchFamily="18" charset="0"/>
            </a:endParaRPr>
          </a:p>
        </p:txBody>
      </p:sp>
      <p:pic>
        <p:nvPicPr>
          <p:cNvPr id="3" name="Imagem 2">
            <a:extLst>
              <a:ext uri="{FF2B5EF4-FFF2-40B4-BE49-F238E27FC236}">
                <a16:creationId xmlns:a16="http://schemas.microsoft.com/office/drawing/2014/main" xmlns="" id="{36E43CFD-3B16-422A-AD40-15362D45051E}"/>
              </a:ext>
            </a:extLst>
          </p:cNvPr>
          <p:cNvPicPr>
            <a:picLocks noChangeAspect="1"/>
          </p:cNvPicPr>
          <p:nvPr/>
        </p:nvPicPr>
        <p:blipFill>
          <a:blip r:embed="rId3"/>
          <a:stretch>
            <a:fillRect/>
          </a:stretch>
        </p:blipFill>
        <p:spPr>
          <a:xfrm>
            <a:off x="664922" y="2193276"/>
            <a:ext cx="11166955" cy="2988324"/>
          </a:xfrm>
          <a:prstGeom prst="rect">
            <a:avLst/>
          </a:prstGeom>
        </p:spPr>
      </p:pic>
    </p:spTree>
    <p:extLst>
      <p:ext uri="{BB962C8B-B14F-4D97-AF65-F5344CB8AC3E}">
        <p14:creationId xmlns:p14="http://schemas.microsoft.com/office/powerpoint/2010/main" val="2075373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7) </a:t>
            </a:r>
            <a:r>
              <a:rPr lang="pt-BR" sz="4000" dirty="0">
                <a:solidFill>
                  <a:schemeClr val="bg2"/>
                </a:solidFill>
                <a:latin typeface="Tahoma (Corpo)"/>
              </a:rPr>
              <a:t>Novos programas de garantia de preços criados a partir de 2004</a:t>
            </a:r>
            <a:endParaRPr lang="pt-BR" sz="4000" dirty="0">
              <a:solidFill>
                <a:schemeClr val="bg2"/>
              </a:solidFill>
              <a:latin typeface="Tahoma (Títulos)"/>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
        <p:nvSpPr>
          <p:cNvPr id="6" name="Rectangle 3">
            <a:extLst>
              <a:ext uri="{FF2B5EF4-FFF2-40B4-BE49-F238E27FC236}">
                <a16:creationId xmlns:a16="http://schemas.microsoft.com/office/drawing/2014/main" xmlns="" id="{4BCF3937-9BB0-4C70-A2C5-8C3F1D4F88C3}"/>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
        <p:nvSpPr>
          <p:cNvPr id="9" name="Espaço Reservado para Conteúdo 8">
            <a:extLst>
              <a:ext uri="{FF2B5EF4-FFF2-40B4-BE49-F238E27FC236}">
                <a16:creationId xmlns:a16="http://schemas.microsoft.com/office/drawing/2014/main" xmlns="" id="{7858FEB1-23C9-44CB-8F4F-D847D06BA992}"/>
              </a:ext>
            </a:extLst>
          </p:cNvPr>
          <p:cNvSpPr>
            <a:spLocks noGrp="1"/>
          </p:cNvSpPr>
          <p:nvPr>
            <p:ph idx="1"/>
          </p:nvPr>
        </p:nvSpPr>
        <p:spPr>
          <a:xfrm>
            <a:off x="676656" y="2011680"/>
            <a:ext cx="10753725" cy="3931919"/>
          </a:xfrm>
        </p:spPr>
        <p:txBody>
          <a:bodyPr/>
          <a:lstStyle/>
          <a:p>
            <a:pPr algn="just"/>
            <a:r>
              <a:rPr lang="pt-BR" dirty="0">
                <a:latin typeface="Tahoma (Corpo)"/>
              </a:rPr>
              <a:t>Programas de garantia de compra ou de preços para a agricultura familiar</a:t>
            </a:r>
          </a:p>
          <a:p>
            <a:pPr algn="just"/>
            <a:endParaRPr lang="pt-BR" dirty="0">
              <a:latin typeface="Tahoma (Corpo)"/>
            </a:endParaRPr>
          </a:p>
          <a:p>
            <a:pPr algn="just"/>
            <a:r>
              <a:rPr lang="pt-BR" dirty="0">
                <a:latin typeface="Tahoma (Corpo)"/>
              </a:rPr>
              <a:t>“Para a agricultura familiar há dois programas especiais de garantia de compra ou de preços, a saber: Programa de Aquisição de Alimentos (PAA) e o Programa de Garantia de Preços da Agricultura Familiar (PGPAF)” (BACHA, 2018, p. 117).</a:t>
            </a:r>
            <a:endParaRPr lang="en-GB" dirty="0">
              <a:latin typeface="Tahoma (Corpo)"/>
            </a:endParaRPr>
          </a:p>
        </p:txBody>
      </p:sp>
    </p:spTree>
    <p:extLst>
      <p:ext uri="{BB962C8B-B14F-4D97-AF65-F5344CB8AC3E}">
        <p14:creationId xmlns:p14="http://schemas.microsoft.com/office/powerpoint/2010/main" val="959120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7) </a:t>
            </a:r>
            <a:r>
              <a:rPr lang="pt-BR" sz="4000" dirty="0">
                <a:solidFill>
                  <a:schemeClr val="bg2"/>
                </a:solidFill>
                <a:latin typeface="Tahoma (Corpo)"/>
              </a:rPr>
              <a:t>Novos programas de garantia de preços criados a partir de 2004</a:t>
            </a:r>
            <a:endParaRPr lang="pt-BR" sz="4000" dirty="0">
              <a:solidFill>
                <a:schemeClr val="bg2"/>
              </a:solidFill>
              <a:latin typeface="Tahoma (Títulos)"/>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
        <p:nvSpPr>
          <p:cNvPr id="6" name="Rectangle 3">
            <a:extLst>
              <a:ext uri="{FF2B5EF4-FFF2-40B4-BE49-F238E27FC236}">
                <a16:creationId xmlns:a16="http://schemas.microsoft.com/office/drawing/2014/main" xmlns="" id="{4BCF3937-9BB0-4C70-A2C5-8C3F1D4F88C3}"/>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pic>
        <p:nvPicPr>
          <p:cNvPr id="8" name="Imagem 7" descr="Tela de computador com texto preto sobre fundo branco&#10;&#10;Descrição gerada automaticamente">
            <a:extLst>
              <a:ext uri="{FF2B5EF4-FFF2-40B4-BE49-F238E27FC236}">
                <a16:creationId xmlns:a16="http://schemas.microsoft.com/office/drawing/2014/main" xmlns="" id="{4EC3A3D9-3BB2-40F6-8F5B-1DFBECF5F5A7}"/>
              </a:ext>
            </a:extLst>
          </p:cNvPr>
          <p:cNvPicPr>
            <a:picLocks noChangeAspect="1"/>
          </p:cNvPicPr>
          <p:nvPr/>
        </p:nvPicPr>
        <p:blipFill rotWithShape="1">
          <a:blip r:embed="rId3">
            <a:extLst>
              <a:ext uri="{28A0092B-C50C-407E-A947-70E740481C1C}">
                <a14:useLocalDpi xmlns:a14="http://schemas.microsoft.com/office/drawing/2010/main" val="0"/>
              </a:ext>
            </a:extLst>
          </a:blip>
          <a:srcRect l="10494" t="16666" r="20371" b="17778"/>
          <a:stretch/>
        </p:blipFill>
        <p:spPr>
          <a:xfrm rot="16200000">
            <a:off x="3632415" y="-123610"/>
            <a:ext cx="4927170" cy="8305800"/>
          </a:xfrm>
          <a:prstGeom prst="rect">
            <a:avLst/>
          </a:prstGeom>
        </p:spPr>
      </p:pic>
      <p:sp>
        <p:nvSpPr>
          <p:cNvPr id="11" name="CaixaDeTexto 10">
            <a:extLst>
              <a:ext uri="{FF2B5EF4-FFF2-40B4-BE49-F238E27FC236}">
                <a16:creationId xmlns:a16="http://schemas.microsoft.com/office/drawing/2014/main" xmlns="" id="{835F3C67-F084-4416-A3F2-8B9316BFED45}"/>
              </a:ext>
            </a:extLst>
          </p:cNvPr>
          <p:cNvSpPr txBox="1"/>
          <p:nvPr/>
        </p:nvSpPr>
        <p:spPr>
          <a:xfrm>
            <a:off x="8915400" y="6488668"/>
            <a:ext cx="6093228" cy="369332"/>
          </a:xfrm>
          <a:prstGeom prst="rect">
            <a:avLst/>
          </a:prstGeom>
          <a:noFill/>
        </p:spPr>
        <p:txBody>
          <a:bodyPr wrap="square">
            <a:spAutoFit/>
          </a:bodyPr>
          <a:lstStyle/>
          <a:p>
            <a:r>
              <a:rPr lang="pt-BR" dirty="0">
                <a:latin typeface="Tahoma (Corpo)"/>
              </a:rPr>
              <a:t>Fonte: (BACHA, 2018, p. 109).</a:t>
            </a:r>
            <a:endParaRPr lang="en-GB" dirty="0"/>
          </a:p>
        </p:txBody>
      </p:sp>
      <p:sp>
        <p:nvSpPr>
          <p:cNvPr id="14" name="Colchete Direito 13">
            <a:extLst>
              <a:ext uri="{FF2B5EF4-FFF2-40B4-BE49-F238E27FC236}">
                <a16:creationId xmlns:a16="http://schemas.microsoft.com/office/drawing/2014/main" xmlns="" id="{128E9587-02F8-48CF-97CB-7AB7CFE5CDB5}"/>
              </a:ext>
            </a:extLst>
          </p:cNvPr>
          <p:cNvSpPr/>
          <p:nvPr/>
        </p:nvSpPr>
        <p:spPr>
          <a:xfrm rot="10800000">
            <a:off x="6858001" y="3124200"/>
            <a:ext cx="45719" cy="19050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Colchete Direito 15">
            <a:extLst>
              <a:ext uri="{FF2B5EF4-FFF2-40B4-BE49-F238E27FC236}">
                <a16:creationId xmlns:a16="http://schemas.microsoft.com/office/drawing/2014/main" xmlns="" id="{4A114E3D-5D0E-47B8-A088-D73DD28F9127}"/>
              </a:ext>
            </a:extLst>
          </p:cNvPr>
          <p:cNvSpPr/>
          <p:nvPr/>
        </p:nvSpPr>
        <p:spPr>
          <a:xfrm>
            <a:off x="7162800" y="3124200"/>
            <a:ext cx="45719" cy="19050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Colchete Direito 19">
            <a:extLst>
              <a:ext uri="{FF2B5EF4-FFF2-40B4-BE49-F238E27FC236}">
                <a16:creationId xmlns:a16="http://schemas.microsoft.com/office/drawing/2014/main" xmlns="" id="{4A0061DE-1A42-46E1-9FA1-92898917C606}"/>
              </a:ext>
            </a:extLst>
          </p:cNvPr>
          <p:cNvSpPr/>
          <p:nvPr/>
        </p:nvSpPr>
        <p:spPr>
          <a:xfrm rot="10800000">
            <a:off x="4953001" y="3145094"/>
            <a:ext cx="45719" cy="19050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Colchete Direito 21">
            <a:extLst>
              <a:ext uri="{FF2B5EF4-FFF2-40B4-BE49-F238E27FC236}">
                <a16:creationId xmlns:a16="http://schemas.microsoft.com/office/drawing/2014/main" xmlns="" id="{5A6EF7D4-1B8B-415F-AF97-E45FF85213BC}"/>
              </a:ext>
            </a:extLst>
          </p:cNvPr>
          <p:cNvSpPr/>
          <p:nvPr/>
        </p:nvSpPr>
        <p:spPr>
          <a:xfrm>
            <a:off x="5495372" y="3148781"/>
            <a:ext cx="45719" cy="19050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Colchete Direito 23">
            <a:extLst>
              <a:ext uri="{FF2B5EF4-FFF2-40B4-BE49-F238E27FC236}">
                <a16:creationId xmlns:a16="http://schemas.microsoft.com/office/drawing/2014/main" xmlns="" id="{71249D9F-8AE1-4478-A120-3E6981C50A95}"/>
              </a:ext>
            </a:extLst>
          </p:cNvPr>
          <p:cNvSpPr/>
          <p:nvPr/>
        </p:nvSpPr>
        <p:spPr>
          <a:xfrm rot="10800000" flipH="1">
            <a:off x="9784080" y="2666999"/>
            <a:ext cx="45720" cy="2286001"/>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Colchete Direito 25">
            <a:extLst>
              <a:ext uri="{FF2B5EF4-FFF2-40B4-BE49-F238E27FC236}">
                <a16:creationId xmlns:a16="http://schemas.microsoft.com/office/drawing/2014/main" xmlns="" id="{7244EB4F-4E09-499F-B1DE-E6B4B9BF7C55}"/>
              </a:ext>
            </a:extLst>
          </p:cNvPr>
          <p:cNvSpPr/>
          <p:nvPr/>
        </p:nvSpPr>
        <p:spPr>
          <a:xfrm rot="10800000">
            <a:off x="9364979" y="2666998"/>
            <a:ext cx="45719" cy="228600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Colchete Direito 27">
            <a:extLst>
              <a:ext uri="{FF2B5EF4-FFF2-40B4-BE49-F238E27FC236}">
                <a16:creationId xmlns:a16="http://schemas.microsoft.com/office/drawing/2014/main" xmlns="" id="{BE3A0138-DF39-47E1-A271-08330939764D}"/>
              </a:ext>
            </a:extLst>
          </p:cNvPr>
          <p:cNvSpPr/>
          <p:nvPr/>
        </p:nvSpPr>
        <p:spPr>
          <a:xfrm rot="10800000">
            <a:off x="7619998" y="2590800"/>
            <a:ext cx="45721" cy="24384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Colchete Direito 29">
            <a:extLst>
              <a:ext uri="{FF2B5EF4-FFF2-40B4-BE49-F238E27FC236}">
                <a16:creationId xmlns:a16="http://schemas.microsoft.com/office/drawing/2014/main" xmlns="" id="{640144F4-7C46-49AB-9B6C-3DBF27424A0B}"/>
              </a:ext>
            </a:extLst>
          </p:cNvPr>
          <p:cNvSpPr/>
          <p:nvPr/>
        </p:nvSpPr>
        <p:spPr>
          <a:xfrm rot="10800000" flipH="1">
            <a:off x="8077201" y="2590800"/>
            <a:ext cx="45719" cy="243840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7535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22" grpId="0" animBg="1"/>
      <p:bldP spid="24" grpId="0" animBg="1"/>
      <p:bldP spid="26" grpId="0" animBg="1"/>
      <p:bldP spid="28" grpId="0" animBg="1"/>
      <p:bldP spid="3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3A11C22-5C0C-4592-AF4B-A3FB3B9DC496}"/>
              </a:ext>
            </a:extLst>
          </p:cNvPr>
          <p:cNvSpPr>
            <a:spLocks noGrp="1" noChangeArrowheads="1"/>
          </p:cNvSpPr>
          <p:nvPr>
            <p:ph type="title"/>
          </p:nvPr>
        </p:nvSpPr>
        <p:spPr>
          <a:xfrm>
            <a:off x="838200" y="365125"/>
            <a:ext cx="10515600" cy="1306443"/>
          </a:xfrm>
        </p:spPr>
        <p:txBody>
          <a:bodyPr>
            <a:normAutofit/>
          </a:bodyPr>
          <a:lstStyle/>
          <a:p>
            <a:pPr>
              <a:defRPr/>
            </a:pPr>
            <a:r>
              <a:rPr lang="pt-BR" sz="4000" dirty="0">
                <a:solidFill>
                  <a:schemeClr val="bg2"/>
                </a:solidFill>
                <a:latin typeface="Tahoma (Títulos)"/>
              </a:rPr>
              <a:t>7) </a:t>
            </a:r>
            <a:r>
              <a:rPr lang="pt-BR" sz="4000" dirty="0">
                <a:solidFill>
                  <a:schemeClr val="bg2"/>
                </a:solidFill>
                <a:latin typeface="Tahoma (Corpo)"/>
              </a:rPr>
              <a:t>Novos programas de garantia de preços criados a partir de 2004</a:t>
            </a:r>
            <a:endParaRPr lang="pt-BR" sz="4000" dirty="0">
              <a:solidFill>
                <a:schemeClr val="bg2"/>
              </a:solidFill>
              <a:latin typeface="Tahoma (Títulos)"/>
            </a:endParaRPr>
          </a:p>
        </p:txBody>
      </p:sp>
      <p:sp>
        <p:nvSpPr>
          <p:cNvPr id="4" name="Rectangle 3">
            <a:extLst>
              <a:ext uri="{FF2B5EF4-FFF2-40B4-BE49-F238E27FC236}">
                <a16:creationId xmlns:a16="http://schemas.microsoft.com/office/drawing/2014/main" xmlns="" id="{38CA72C5-1D71-4E6A-9A61-8F425FAF3D56}"/>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sp>
        <p:nvSpPr>
          <p:cNvPr id="6" name="Rectangle 3">
            <a:extLst>
              <a:ext uri="{FF2B5EF4-FFF2-40B4-BE49-F238E27FC236}">
                <a16:creationId xmlns:a16="http://schemas.microsoft.com/office/drawing/2014/main" xmlns="" id="{4BCF3937-9BB0-4C70-A2C5-8C3F1D4F88C3}"/>
              </a:ext>
            </a:extLst>
          </p:cNvPr>
          <p:cNvSpPr txBox="1">
            <a:spLocks noChangeArrowheads="1"/>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a:p>
            <a:pPr algn="just">
              <a:defRPr/>
            </a:pPr>
            <a:endParaRPr lang="pt-BR" dirty="0">
              <a:latin typeface="Tahoma (Corpo)"/>
            </a:endParaRPr>
          </a:p>
        </p:txBody>
      </p:sp>
      <p:pic>
        <p:nvPicPr>
          <p:cNvPr id="9" name="Imagem 8" descr="Tela de computador com texto preto sobre fundo branco&#10;&#10;Descrição gerada automaticamente">
            <a:extLst>
              <a:ext uri="{FF2B5EF4-FFF2-40B4-BE49-F238E27FC236}">
                <a16:creationId xmlns:a16="http://schemas.microsoft.com/office/drawing/2014/main" xmlns="" id="{52062113-7160-46A8-9FEB-185B8C44AE00}"/>
              </a:ext>
            </a:extLst>
          </p:cNvPr>
          <p:cNvPicPr>
            <a:picLocks noChangeAspect="1"/>
          </p:cNvPicPr>
          <p:nvPr/>
        </p:nvPicPr>
        <p:blipFill rotWithShape="1">
          <a:blip r:embed="rId3">
            <a:extLst>
              <a:ext uri="{28A0092B-C50C-407E-A947-70E740481C1C}">
                <a14:useLocalDpi xmlns:a14="http://schemas.microsoft.com/office/drawing/2010/main" val="0"/>
              </a:ext>
            </a:extLst>
          </a:blip>
          <a:srcRect l="30247" t="2222" r="8519" b="5555"/>
          <a:stretch/>
        </p:blipFill>
        <p:spPr>
          <a:xfrm rot="16200000">
            <a:off x="3841308" y="-1978214"/>
            <a:ext cx="4541604" cy="12159779"/>
          </a:xfrm>
          <a:prstGeom prst="rect">
            <a:avLst/>
          </a:prstGeom>
        </p:spPr>
      </p:pic>
      <p:sp>
        <p:nvSpPr>
          <p:cNvPr id="11" name="CaixaDeTexto 10">
            <a:extLst>
              <a:ext uri="{FF2B5EF4-FFF2-40B4-BE49-F238E27FC236}">
                <a16:creationId xmlns:a16="http://schemas.microsoft.com/office/drawing/2014/main" xmlns="" id="{602983BA-D1BC-4631-B225-909990D7AAEC}"/>
              </a:ext>
            </a:extLst>
          </p:cNvPr>
          <p:cNvSpPr txBox="1"/>
          <p:nvPr/>
        </p:nvSpPr>
        <p:spPr>
          <a:xfrm>
            <a:off x="8915400" y="6488668"/>
            <a:ext cx="6093228" cy="369332"/>
          </a:xfrm>
          <a:prstGeom prst="rect">
            <a:avLst/>
          </a:prstGeom>
          <a:noFill/>
        </p:spPr>
        <p:txBody>
          <a:bodyPr wrap="square">
            <a:spAutoFit/>
          </a:bodyPr>
          <a:lstStyle/>
          <a:p>
            <a:r>
              <a:rPr lang="pt-BR" dirty="0">
                <a:latin typeface="Tahoma (Corpo)"/>
              </a:rPr>
              <a:t>Fonte: (BACHA, 2018, p. 113).</a:t>
            </a:r>
            <a:endParaRPr lang="en-GB" dirty="0"/>
          </a:p>
        </p:txBody>
      </p:sp>
      <p:cxnSp>
        <p:nvCxnSpPr>
          <p:cNvPr id="16" name="Conector reto 15">
            <a:extLst>
              <a:ext uri="{FF2B5EF4-FFF2-40B4-BE49-F238E27FC236}">
                <a16:creationId xmlns:a16="http://schemas.microsoft.com/office/drawing/2014/main" xmlns="" id="{DA366BF9-2B49-4DD3-86D8-59E6812EC679}"/>
              </a:ext>
            </a:extLst>
          </p:cNvPr>
          <p:cNvCxnSpPr>
            <a:cxnSpLocks/>
          </p:cNvCxnSpPr>
          <p:nvPr/>
        </p:nvCxnSpPr>
        <p:spPr>
          <a:xfrm>
            <a:off x="4114800" y="4416584"/>
            <a:ext cx="5334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xmlns="" id="{C3A752A8-2DA2-4EAC-9A06-4CBB08931B63}"/>
              </a:ext>
            </a:extLst>
          </p:cNvPr>
          <p:cNvCxnSpPr>
            <a:cxnSpLocks/>
          </p:cNvCxnSpPr>
          <p:nvPr/>
        </p:nvCxnSpPr>
        <p:spPr>
          <a:xfrm>
            <a:off x="4114800" y="4724399"/>
            <a:ext cx="533400"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xmlns="" id="{06FEAA6B-70FE-40DB-910F-B428ED0E9A85}"/>
              </a:ext>
            </a:extLst>
          </p:cNvPr>
          <p:cNvCxnSpPr>
            <a:cxnSpLocks/>
          </p:cNvCxnSpPr>
          <p:nvPr/>
        </p:nvCxnSpPr>
        <p:spPr>
          <a:xfrm flipV="1">
            <a:off x="4114800" y="4416584"/>
            <a:ext cx="0" cy="3078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xmlns="" id="{057844E3-10B8-4C8C-BC2C-1A920EF4F035}"/>
              </a:ext>
            </a:extLst>
          </p:cNvPr>
          <p:cNvCxnSpPr>
            <a:cxnSpLocks/>
          </p:cNvCxnSpPr>
          <p:nvPr/>
        </p:nvCxnSpPr>
        <p:spPr>
          <a:xfrm flipV="1">
            <a:off x="4648200" y="4416584"/>
            <a:ext cx="0" cy="3078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xmlns="" id="{9FC579C9-9056-4E49-B35F-657B75178112}"/>
              </a:ext>
            </a:extLst>
          </p:cNvPr>
          <p:cNvCxnSpPr>
            <a:cxnSpLocks/>
          </p:cNvCxnSpPr>
          <p:nvPr/>
        </p:nvCxnSpPr>
        <p:spPr>
          <a:xfrm>
            <a:off x="5562600" y="472439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xmlns="" id="{881BDFFA-1E13-4572-AFAF-D70533F2A74F}"/>
              </a:ext>
            </a:extLst>
          </p:cNvPr>
          <p:cNvCxnSpPr>
            <a:cxnSpLocks/>
          </p:cNvCxnSpPr>
          <p:nvPr/>
        </p:nvCxnSpPr>
        <p:spPr>
          <a:xfrm>
            <a:off x="5562600" y="441960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xmlns="" id="{E0604DDB-38BC-4903-B729-D2C5D5ADF997}"/>
              </a:ext>
            </a:extLst>
          </p:cNvPr>
          <p:cNvCxnSpPr>
            <a:cxnSpLocks/>
          </p:cNvCxnSpPr>
          <p:nvPr/>
        </p:nvCxnSpPr>
        <p:spPr>
          <a:xfrm flipV="1">
            <a:off x="5562600" y="4416584"/>
            <a:ext cx="0" cy="3078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ector reto 27">
            <a:extLst>
              <a:ext uri="{FF2B5EF4-FFF2-40B4-BE49-F238E27FC236}">
                <a16:creationId xmlns:a16="http://schemas.microsoft.com/office/drawing/2014/main" xmlns="" id="{F41A80FE-EABB-4232-A126-7B012ED6B642}"/>
              </a:ext>
            </a:extLst>
          </p:cNvPr>
          <p:cNvCxnSpPr>
            <a:cxnSpLocks/>
          </p:cNvCxnSpPr>
          <p:nvPr/>
        </p:nvCxnSpPr>
        <p:spPr>
          <a:xfrm flipV="1">
            <a:off x="6934200" y="4419600"/>
            <a:ext cx="0" cy="3078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6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54C4829-CF39-4CF4-973E-6F5A32F80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Rectangle 3"/>
          <p:cNvSpPr>
            <a:spLocks noGrp="1" noChangeArrowheads="1"/>
          </p:cNvSpPr>
          <p:nvPr>
            <p:ph idx="1"/>
          </p:nvPr>
        </p:nvSpPr>
        <p:spPr>
          <a:xfrm>
            <a:off x="762001" y="1263126"/>
            <a:ext cx="11201400" cy="2775474"/>
          </a:xfrm>
        </p:spPr>
        <p:txBody>
          <a:bodyPr>
            <a:noAutofit/>
          </a:bodyPr>
          <a:lstStyle/>
          <a:p>
            <a:pPr algn="just">
              <a:defRPr/>
            </a:pPr>
            <a:r>
              <a:rPr lang="pt-BR" sz="1700" dirty="0">
                <a:latin typeface="Tahoma (Corpo)"/>
              </a:rPr>
              <a:t>BACHA, C. J. C. Economia e política agrícola no Brasil. Campinas: Alínea, 2018.</a:t>
            </a:r>
          </a:p>
          <a:p>
            <a:pPr algn="just">
              <a:defRPr/>
            </a:pPr>
            <a:r>
              <a:rPr lang="pt-BR" sz="1700" dirty="0">
                <a:latin typeface="Tahoma (Corpo)"/>
              </a:rPr>
              <a:t>DEL BEL FILHO, E.; BACHA, C.J.C. Avaliação das mudanças na política de garantia de preços mínimos: período de 1997 a 2004. Revista de Economia e Agronegócio, vol. 3, n.1, jan./mar. De 2005, p. 51 a 76 (obrigatória 6).</a:t>
            </a:r>
          </a:p>
          <a:p>
            <a:pPr algn="just">
              <a:defRPr/>
            </a:pPr>
            <a:r>
              <a:rPr lang="pt-BR" sz="1700" dirty="0">
                <a:latin typeface="Tahoma (Corpo)"/>
              </a:rPr>
              <a:t>KRISHNA, R., Política de Preços Agrícolas e Desenvolvimento Econômico. In: ARAUJO, P.F.C. e SCHUH, G.E. Desenvolvimento da Agricultura. Livro 3, Pioneira, pp. 35-76, 1977 (obrigatória 1).</a:t>
            </a:r>
          </a:p>
          <a:p>
            <a:pPr algn="just">
              <a:defRPr/>
            </a:pPr>
            <a:r>
              <a:rPr lang="pt-BR" sz="1700" dirty="0">
                <a:latin typeface="Tahoma (Corpo)"/>
              </a:rPr>
              <a:t>OLIVEIRA, J.C. O Papel dos Preços Mínimos na Agricultura. Estudos Econômicos. Vol.4, nº 2, pp.77-95, 1974 (obrigatória 3).</a:t>
            </a:r>
          </a:p>
          <a:p>
            <a:pPr algn="just">
              <a:defRPr/>
            </a:pPr>
            <a:r>
              <a:rPr lang="pt-BR" sz="1700" dirty="0">
                <a:latin typeface="Tahoma (Corpo)"/>
              </a:rPr>
              <a:t>PANIAGO, E. &amp; SCHUH, G.E. Avaliação de Políticas de Preços para Determinados Produtos Agrícolas no Brasil. In: ARAUJO, P.F.C. e SCHUH, G.E. Desenvolvimento da Agricultura. Livro 3, Pioneira, pp.77-102, 1977 (obrigatória 2).</a:t>
            </a:r>
          </a:p>
          <a:p>
            <a:pPr algn="just">
              <a:defRPr/>
            </a:pPr>
            <a:r>
              <a:rPr lang="pt-BR" sz="1700" dirty="0">
                <a:latin typeface="Tahoma (Corpo)"/>
              </a:rPr>
              <a:t>REZENDE, G.C. A Evolução da Política de Preços Mínimos na Década de 1990. In GASQUES, J.G.; CONCEIÇÃO, J.C.P.R. Transformações da Agricultura e Políticas Públicas. Brasília: IPEA, 2001, p. 303-314 (obrigatória 4).</a:t>
            </a:r>
          </a:p>
          <a:p>
            <a:pPr algn="just">
              <a:defRPr/>
            </a:pPr>
            <a:r>
              <a:rPr lang="pt-BR" sz="1700" dirty="0">
                <a:latin typeface="Tahoma (Corpo)"/>
              </a:rPr>
              <a:t>SANCHES, A; BACHA, C. J. C. CONCRESSO DA SOCIOLOGIA BRASILEIRA DA ECONOMIA, ADMINISTRAÇÃO E SOCIOLOGIA RURAL, 53, 2015, João Pessoa, PB. Políticas de estabilização de preços agrícolas: o de caso do mercado do milho em Mato Grosso. Disponível em: &lt;http://cepea.esalq.usp.br/</a:t>
            </a:r>
            <a:r>
              <a:rPr lang="pt-BR" sz="1700" dirty="0" err="1">
                <a:latin typeface="Tahoma (Corpo)"/>
              </a:rPr>
              <a:t>pdf</a:t>
            </a:r>
            <a:r>
              <a:rPr lang="pt-BR" sz="1700" dirty="0">
                <a:latin typeface="Tahoma (Corpo)"/>
              </a:rPr>
              <a:t>/Artigo_Sober_PMmilho.pdf&gt;. Acesso em: jul. 2016.</a:t>
            </a:r>
          </a:p>
          <a:p>
            <a:pPr algn="just">
              <a:defRPr/>
            </a:pPr>
            <a:r>
              <a:rPr lang="pt-BR" sz="1700" dirty="0">
                <a:latin typeface="Tahoma (Corpo)"/>
              </a:rPr>
              <a:t>VERDE, C.M.V. Modificações Recentes na Política de Garantia de Preços Mínimos. In GASQUES, J.G.; CONCEIÇÃO, J.C.P.R. Transformações da Agricultura e Políticas Públicas. Brasília: IPEA, 2001, p. 315-336 (obrigatória 5).</a:t>
            </a:r>
          </a:p>
          <a:p>
            <a:pPr marL="0" indent="0" eaLnBrk="1" hangingPunct="1">
              <a:buNone/>
              <a:defRPr/>
            </a:pPr>
            <a:endParaRPr lang="pt-BR" sz="1700" dirty="0">
              <a:latin typeface="Tahoma (Corpo)"/>
            </a:endParaRPr>
          </a:p>
        </p:txBody>
      </p:sp>
      <p:sp>
        <p:nvSpPr>
          <p:cNvPr id="140290" name="Rectangle 2"/>
          <p:cNvSpPr>
            <a:spLocks noGrp="1" noChangeArrowheads="1"/>
          </p:cNvSpPr>
          <p:nvPr>
            <p:ph type="title"/>
          </p:nvPr>
        </p:nvSpPr>
        <p:spPr>
          <a:xfrm>
            <a:off x="2397432" y="228600"/>
            <a:ext cx="8133734" cy="697446"/>
          </a:xfrm>
        </p:spPr>
        <p:txBody>
          <a:bodyPr anchor="b">
            <a:normAutofit/>
          </a:bodyPr>
          <a:lstStyle/>
          <a:p>
            <a:pPr algn="ctr" eaLnBrk="1" hangingPunct="1">
              <a:defRPr/>
            </a:pPr>
            <a:r>
              <a:rPr lang="pt-BR" sz="4000" dirty="0">
                <a:latin typeface="Tahoma (Títulos)"/>
              </a:rPr>
              <a:t>Referências bibliográficas</a:t>
            </a:r>
          </a:p>
        </p:txBody>
      </p:sp>
    </p:spTree>
    <p:extLst>
      <p:ext uri="{BB962C8B-B14F-4D97-AF65-F5344CB8AC3E}">
        <p14:creationId xmlns:p14="http://schemas.microsoft.com/office/powerpoint/2010/main" val="336696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152400" y="292100"/>
            <a:ext cx="11811000" cy="1384300"/>
          </a:xfrm>
        </p:spPr>
        <p:txBody>
          <a:bodyPr/>
          <a:lstStyle/>
          <a:p>
            <a:pPr algn="ctr" eaLnBrk="1" hangingPunct="1">
              <a:defRPr/>
            </a:pPr>
            <a:r>
              <a:rPr lang="pt-BR" sz="4000" dirty="0">
                <a:latin typeface="Tahoma (Títulos)"/>
              </a:rPr>
              <a:t>1) Política de Preços Agrícolas e Desenvolvimento Econômico</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lstStyle/>
          <a:p>
            <a:pPr algn="just" eaLnBrk="1" hangingPunct="1">
              <a:lnSpc>
                <a:spcPct val="90000"/>
              </a:lnSpc>
              <a:defRPr/>
            </a:pPr>
            <a:r>
              <a:rPr lang="pt-BR" sz="2800" dirty="0">
                <a:latin typeface="Tahoma (Corpo)"/>
              </a:rPr>
              <a:t>“O crescimento da produção agrícola deve ser induzido primeiramente, através de melhorias institucionais e tecnológicas, e também através de um grande incremento na oferta de insumos que incorporem tais melhorias. Entretanto, os movimentos de preços podem </a:t>
            </a:r>
            <a:r>
              <a:rPr lang="pt-BR" sz="2800" b="1" dirty="0">
                <a:latin typeface="Tahoma (Corpo)"/>
              </a:rPr>
              <a:t>acelerar</a:t>
            </a:r>
            <a:r>
              <a:rPr lang="pt-BR" sz="2800" dirty="0">
                <a:latin typeface="Tahoma (Corpo)"/>
              </a:rPr>
              <a:t>, </a:t>
            </a:r>
            <a:r>
              <a:rPr lang="pt-BR" sz="2800" b="1" dirty="0">
                <a:latin typeface="Tahoma (Corpo)"/>
              </a:rPr>
              <a:t>retardar</a:t>
            </a:r>
            <a:r>
              <a:rPr lang="pt-BR" sz="2800" dirty="0">
                <a:latin typeface="Tahoma (Corpo)"/>
              </a:rPr>
              <a:t> ou </a:t>
            </a:r>
            <a:r>
              <a:rPr lang="pt-BR" sz="2800" b="1" dirty="0">
                <a:latin typeface="Tahoma (Corpo)"/>
              </a:rPr>
              <a:t>sustar</a:t>
            </a:r>
            <a:r>
              <a:rPr lang="pt-BR" sz="2800" dirty="0">
                <a:latin typeface="Tahoma (Corpo)"/>
              </a:rPr>
              <a:t> tais transformações. Nesse sentido, uma política favorável de preços deve ser acompanhada de mudanças técnico-organizacionais” (KRISHNA, 1977, p. 73).</a:t>
            </a:r>
          </a:p>
          <a:p>
            <a:pPr algn="just" eaLnBrk="1" hangingPunct="1">
              <a:lnSpc>
                <a:spcPct val="90000"/>
              </a:lnSpc>
              <a:defRPr/>
            </a:pPr>
            <a:endParaRPr lang="pt-BR" sz="2800" dirty="0">
              <a:latin typeface="Tahoma (Corpo)"/>
            </a:endParaRPr>
          </a:p>
        </p:txBody>
      </p:sp>
    </p:spTree>
    <p:extLst>
      <p:ext uri="{BB962C8B-B14F-4D97-AF65-F5344CB8AC3E}">
        <p14:creationId xmlns:p14="http://schemas.microsoft.com/office/powerpoint/2010/main" val="252366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152400" y="292100"/>
            <a:ext cx="11811000" cy="1384300"/>
          </a:xfrm>
        </p:spPr>
        <p:txBody>
          <a:bodyPr/>
          <a:lstStyle/>
          <a:p>
            <a:pPr algn="ctr" eaLnBrk="1" hangingPunct="1">
              <a:defRPr/>
            </a:pPr>
            <a:r>
              <a:rPr lang="pt-BR" sz="4000" dirty="0">
                <a:latin typeface="Tahoma (Títulos)"/>
              </a:rPr>
              <a:t>1) Política de Preços Agrícolas e Desenvolvimento Econômico</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a:bodyPr>
          <a:lstStyle/>
          <a:p>
            <a:pPr algn="just" eaLnBrk="1" hangingPunct="1">
              <a:lnSpc>
                <a:spcPct val="90000"/>
              </a:lnSpc>
              <a:defRPr/>
            </a:pPr>
            <a:r>
              <a:rPr lang="pt-BR" sz="2800" dirty="0">
                <a:latin typeface="Tahoma (Corpo)"/>
              </a:rPr>
              <a:t>“É conveniente restringir programas de garantia de preços a um pequeno número de bens principais, em situações de carências mais prolongadas. O peço mínimo garantido deve cobrir o custo de “</a:t>
            </a:r>
            <a:r>
              <a:rPr lang="pt-BR" sz="2800" i="1" dirty="0" err="1">
                <a:latin typeface="Tahoma (Corpo)"/>
              </a:rPr>
              <a:t>bulkline</a:t>
            </a:r>
            <a:r>
              <a:rPr lang="pt-BR" sz="2800" dirty="0">
                <a:latin typeface="Tahoma (Corpo)"/>
              </a:rPr>
              <a:t>” completo de cultivo do pacote tecnológico, abrangendo, quando possível, os valores imputados à propriedade e aos insumos de mão de </a:t>
            </a:r>
            <a:r>
              <a:rPr lang="pt-BR" sz="2800">
                <a:latin typeface="Tahoma (Corpo)"/>
              </a:rPr>
              <a:t>obra familiar” </a:t>
            </a:r>
            <a:r>
              <a:rPr lang="pt-BR" sz="2800" dirty="0">
                <a:latin typeface="Tahoma (Corpo)"/>
              </a:rPr>
              <a:t>(KRISHNA, 1977, p. 73).</a:t>
            </a:r>
          </a:p>
          <a:p>
            <a:pPr algn="just" eaLnBrk="1" hangingPunct="1">
              <a:lnSpc>
                <a:spcPct val="90000"/>
              </a:lnSpc>
              <a:defRPr/>
            </a:pPr>
            <a:endParaRPr lang="pt-BR" sz="2800" dirty="0">
              <a:latin typeface="Tahoma (Corpo)"/>
            </a:endParaRPr>
          </a:p>
        </p:txBody>
      </p:sp>
    </p:spTree>
    <p:extLst>
      <p:ext uri="{BB962C8B-B14F-4D97-AF65-F5344CB8AC3E}">
        <p14:creationId xmlns:p14="http://schemas.microsoft.com/office/powerpoint/2010/main" val="425738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9C9B10A2-FB7F-4E6B-8475-79D6C4CDD11D}"/>
              </a:ext>
            </a:extLst>
          </p:cNvPr>
          <p:cNvSpPr>
            <a:spLocks noGrp="1" noChangeArrowheads="1"/>
          </p:cNvSpPr>
          <p:nvPr>
            <p:ph type="title"/>
          </p:nvPr>
        </p:nvSpPr>
        <p:spPr>
          <a:xfrm>
            <a:off x="152400" y="292100"/>
            <a:ext cx="11811000" cy="1384300"/>
          </a:xfrm>
        </p:spPr>
        <p:txBody>
          <a:bodyPr/>
          <a:lstStyle/>
          <a:p>
            <a:pPr algn="ctr" eaLnBrk="1" hangingPunct="1">
              <a:defRPr/>
            </a:pPr>
            <a:r>
              <a:rPr lang="pt-BR" sz="4000" dirty="0">
                <a:latin typeface="Tahoma (Títulos)"/>
              </a:rPr>
              <a:t>1) Política de Preços Agrícolas e Desenvolvimento Econômico</a:t>
            </a:r>
          </a:p>
        </p:txBody>
      </p:sp>
      <p:sp>
        <p:nvSpPr>
          <p:cNvPr id="9" name="Rectangle 3">
            <a:extLst>
              <a:ext uri="{FF2B5EF4-FFF2-40B4-BE49-F238E27FC236}">
                <a16:creationId xmlns:a16="http://schemas.microsoft.com/office/drawing/2014/main" xmlns="" id="{66500FD5-70E9-4C2F-8591-A66F09C5A981}"/>
              </a:ext>
            </a:extLst>
          </p:cNvPr>
          <p:cNvSpPr>
            <a:spLocks noGrp="1" noChangeArrowheads="1"/>
          </p:cNvSpPr>
          <p:nvPr>
            <p:ph idx="1"/>
          </p:nvPr>
        </p:nvSpPr>
        <p:spPr/>
        <p:txBody>
          <a:bodyPr>
            <a:normAutofit fontScale="92500" lnSpcReduction="10000"/>
          </a:bodyPr>
          <a:lstStyle/>
          <a:p>
            <a:pPr algn="just" eaLnBrk="1" hangingPunct="1">
              <a:lnSpc>
                <a:spcPct val="90000"/>
              </a:lnSpc>
              <a:defRPr/>
            </a:pPr>
            <a:r>
              <a:rPr lang="pt-BR" sz="2800" dirty="0">
                <a:latin typeface="Tahoma (Corpo)"/>
              </a:rPr>
              <a:t>“Em geral, uma política envolvendo a estocagem pública e a operação de distribuição em benefício dos consumidores baixa renda é mais vantajosa do que outros tipos de controle, cuja ineficácia tem sido constatada. Quando a concorrência é deficiente, o governo deve complementar a comercialização privada engajando-se diretamente em atividades de comercialização. A solução dos problemas de países dependentes de exportação de bens primários exige medidas internacionais;  entretanto, como até hoje essas ações não têm surtido resultados satisfatórios, os países em questão devem continuar dependendo de medidas nacionais próprias de estabilização e diversificação” (KRISHNA, 1977, p. 74).</a:t>
            </a:r>
          </a:p>
          <a:p>
            <a:pPr algn="just" eaLnBrk="1" hangingPunct="1">
              <a:lnSpc>
                <a:spcPct val="90000"/>
              </a:lnSpc>
              <a:defRPr/>
            </a:pPr>
            <a:endParaRPr lang="pt-BR" sz="2800" dirty="0">
              <a:latin typeface="Tahoma (Corpo)"/>
            </a:endParaRPr>
          </a:p>
        </p:txBody>
      </p:sp>
    </p:spTree>
    <p:extLst>
      <p:ext uri="{BB962C8B-B14F-4D97-AF65-F5344CB8AC3E}">
        <p14:creationId xmlns:p14="http://schemas.microsoft.com/office/powerpoint/2010/main" val="145987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54C4829-CF39-4CF4-973E-6F5A32F80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91" name="Rectangle 3"/>
          <p:cNvSpPr>
            <a:spLocks noGrp="1" noChangeArrowheads="1"/>
          </p:cNvSpPr>
          <p:nvPr>
            <p:ph idx="1"/>
          </p:nvPr>
        </p:nvSpPr>
        <p:spPr>
          <a:xfrm>
            <a:off x="965199" y="1371600"/>
            <a:ext cx="10998201" cy="4724400"/>
          </a:xfrm>
        </p:spPr>
        <p:txBody>
          <a:bodyPr>
            <a:noAutofit/>
          </a:bodyPr>
          <a:lstStyle/>
          <a:p>
            <a:pPr marL="457200" indent="-457200" eaLnBrk="1" hangingPunct="1">
              <a:buFontTx/>
              <a:buAutoNum type="arabicParenR"/>
              <a:defRPr/>
            </a:pPr>
            <a:r>
              <a:rPr lang="pt-BR" sz="2800" dirty="0">
                <a:latin typeface="Tahoma (Corpo)"/>
              </a:rPr>
              <a:t>Política de Preços Agrícolas e Desenvolvimento Econômico</a:t>
            </a:r>
          </a:p>
          <a:p>
            <a:pPr marL="457200" indent="-457200" eaLnBrk="1" hangingPunct="1">
              <a:buFontTx/>
              <a:buAutoNum type="arabicParenR"/>
              <a:defRPr/>
            </a:pPr>
            <a:r>
              <a:rPr lang="pt-BR" sz="2800" b="1" dirty="0">
                <a:latin typeface="Tahoma (Corpo)"/>
              </a:rPr>
              <a:t>Avaliação de Políticas de Preços para Determinados Produtos Agrícolas no Brasil</a:t>
            </a:r>
          </a:p>
          <a:p>
            <a:pPr marL="457200" indent="-457200" eaLnBrk="1" hangingPunct="1">
              <a:buFontTx/>
              <a:buAutoNum type="arabicParenR"/>
              <a:defRPr/>
            </a:pPr>
            <a:r>
              <a:rPr lang="pt-BR" sz="2800" dirty="0">
                <a:latin typeface="Tahoma (Corpo)"/>
              </a:rPr>
              <a:t>O Papel dos Preços Mínimos na Agricultura</a:t>
            </a:r>
          </a:p>
          <a:p>
            <a:pPr marL="457200" indent="-457200" eaLnBrk="1" hangingPunct="1">
              <a:buFontTx/>
              <a:buAutoNum type="arabicParenR"/>
              <a:defRPr/>
            </a:pPr>
            <a:r>
              <a:rPr lang="pt-BR" sz="2800" dirty="0">
                <a:latin typeface="Tahoma (Corpo)"/>
              </a:rPr>
              <a:t>A Evolução da Política de Preços Mínimos na Década de 1990</a:t>
            </a:r>
          </a:p>
          <a:p>
            <a:pPr marL="457200" indent="-457200" eaLnBrk="1" hangingPunct="1">
              <a:buFontTx/>
              <a:buAutoNum type="arabicParenR"/>
              <a:defRPr/>
            </a:pPr>
            <a:r>
              <a:rPr lang="pt-BR" sz="2800" dirty="0">
                <a:latin typeface="Tahoma (Corpo)"/>
              </a:rPr>
              <a:t>Modificações Recentes na Política de Garantia de Preços Mínimos</a:t>
            </a:r>
          </a:p>
          <a:p>
            <a:pPr marL="457200" indent="-457200" eaLnBrk="1" hangingPunct="1">
              <a:buFontTx/>
              <a:buAutoNum type="arabicParenR"/>
              <a:defRPr/>
            </a:pPr>
            <a:r>
              <a:rPr lang="pt-BR" sz="2800" dirty="0">
                <a:latin typeface="Tahoma (Corpo)"/>
              </a:rPr>
              <a:t>Avaliação das mudanças na política de garantia de preços mínimos: período de 1997 a 2004</a:t>
            </a:r>
          </a:p>
          <a:p>
            <a:pPr marL="457200" indent="-457200">
              <a:buFontTx/>
              <a:buAutoNum type="arabicParenR"/>
              <a:defRPr/>
            </a:pPr>
            <a:r>
              <a:rPr lang="pt-BR" sz="2800" dirty="0">
                <a:latin typeface="Tahoma (Corpo)"/>
              </a:rPr>
              <a:t>Novos programas de garantia de preços criados a partir de 2004</a:t>
            </a:r>
          </a:p>
          <a:p>
            <a:pPr marL="457200" indent="-457200" eaLnBrk="1" hangingPunct="1">
              <a:buFontTx/>
              <a:buAutoNum type="arabicParenR"/>
              <a:defRPr/>
            </a:pPr>
            <a:endParaRPr lang="pt-BR" sz="2800" dirty="0">
              <a:latin typeface="Tahoma (Corpo)"/>
            </a:endParaRPr>
          </a:p>
          <a:p>
            <a:pPr marL="457200" indent="-457200" eaLnBrk="1" hangingPunct="1">
              <a:buFontTx/>
              <a:buAutoNum type="arabicParenR"/>
              <a:defRPr/>
            </a:pPr>
            <a:endParaRPr lang="pt-BR" sz="2800" dirty="0">
              <a:latin typeface="Tahoma (Corpo)"/>
            </a:endParaRPr>
          </a:p>
        </p:txBody>
      </p:sp>
      <p:sp>
        <p:nvSpPr>
          <p:cNvPr id="140290" name="Rectangle 2"/>
          <p:cNvSpPr>
            <a:spLocks noGrp="1" noChangeArrowheads="1"/>
          </p:cNvSpPr>
          <p:nvPr>
            <p:ph type="title"/>
          </p:nvPr>
        </p:nvSpPr>
        <p:spPr>
          <a:xfrm>
            <a:off x="2397432" y="228600"/>
            <a:ext cx="8133734" cy="697446"/>
          </a:xfrm>
        </p:spPr>
        <p:txBody>
          <a:bodyPr anchor="b">
            <a:normAutofit/>
          </a:bodyPr>
          <a:lstStyle/>
          <a:p>
            <a:pPr algn="ctr" eaLnBrk="1" hangingPunct="1">
              <a:defRPr/>
            </a:pPr>
            <a:r>
              <a:rPr lang="pt-BR" sz="4000" dirty="0">
                <a:latin typeface="Tahoma (Títulos)"/>
              </a:rPr>
              <a:t>Tópicos tratados</a:t>
            </a:r>
          </a:p>
        </p:txBody>
      </p:sp>
    </p:spTree>
    <p:extLst>
      <p:ext uri="{BB962C8B-B14F-4D97-AF65-F5344CB8AC3E}">
        <p14:creationId xmlns:p14="http://schemas.microsoft.com/office/powerpoint/2010/main" val="295479036"/>
      </p:ext>
    </p:extLst>
  </p:cSld>
  <p:clrMapOvr>
    <a:masterClrMapping/>
  </p:clrMapOvr>
</p:sld>
</file>

<file path=ppt/theme/theme1.xml><?xml version="1.0" encoding="utf-8"?>
<a:theme xmlns:a="http://schemas.openxmlformats.org/drawingml/2006/main" name="Metropolitano">
  <a:themeElements>
    <a:clrScheme name="Personalizada 1">
      <a:dk1>
        <a:sysClr val="windowText" lastClr="000000"/>
      </a:dk1>
      <a:lt1>
        <a:sysClr val="window" lastClr="FFFFFF"/>
      </a:lt1>
      <a:dk2>
        <a:srgbClr val="242852"/>
      </a:dk2>
      <a:lt2>
        <a:srgbClr val="242852"/>
      </a:lt2>
      <a:accent1>
        <a:srgbClr val="072B62"/>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4799</Words>
  <Application>Microsoft Office PowerPoint</Application>
  <PresentationFormat>Widescreen</PresentationFormat>
  <Paragraphs>403</Paragraphs>
  <Slides>57</Slides>
  <Notes>45</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57</vt:i4>
      </vt:variant>
    </vt:vector>
  </HeadingPairs>
  <TitlesOfParts>
    <vt:vector size="65" baseType="lpstr">
      <vt:lpstr>Arial</vt:lpstr>
      <vt:lpstr>Calibri</vt:lpstr>
      <vt:lpstr>Calibri Light</vt:lpstr>
      <vt:lpstr>Tahoma</vt:lpstr>
      <vt:lpstr>Tahoma (Corpo)</vt:lpstr>
      <vt:lpstr>Tahoma (Títulos)</vt:lpstr>
      <vt:lpstr>Times New Roman</vt:lpstr>
      <vt:lpstr>Metropolitano</vt:lpstr>
      <vt:lpstr>4.2 – Política de Preços Mínimos</vt:lpstr>
      <vt:lpstr>Tópicos tratados</vt:lpstr>
      <vt:lpstr>1) Política de Preços Agrícolas e Desenvolvimento Econômico</vt:lpstr>
      <vt:lpstr>1) Política de Preços Agrícolas e Desenvolvimento Econômico</vt:lpstr>
      <vt:lpstr>1) Política de Preços Agrícolas e Desenvolvimento Econômico</vt:lpstr>
      <vt:lpstr>1) Política de Preços Agrícolas e Desenvolvimento Econômico</vt:lpstr>
      <vt:lpstr>1) Política de Preços Agrícolas e Desenvolvimento Econômico</vt:lpstr>
      <vt:lpstr>1) Política de Preços Agrícolas e Desenvolvimento Econômico</vt:lpstr>
      <vt:lpstr>Tópicos tratados</vt:lpstr>
      <vt:lpstr>2) Avaliação de Políticas de Preços para Determinados Produtos Agrícolas no Brasil</vt:lpstr>
      <vt:lpstr>2) Avaliação de Políticas de Preços para Determinados Produtos Agrícolas no Brasil</vt:lpstr>
      <vt:lpstr>2) Avaliação de Políticas de Preços para Determinados Produtos Agrícolas no Brasil</vt:lpstr>
      <vt:lpstr>2) Avaliação de Políticas de Preços para Determinados Produtos Agrícolas no Brasil</vt:lpstr>
      <vt:lpstr>2) Avaliação de Políticas de Preços para Determinados Produtos Agrícolas no Brasil</vt:lpstr>
      <vt:lpstr>2) Avaliação de Políticas de Preços para Determinados Produtos Agrícolas no Brasil</vt:lpstr>
      <vt:lpstr>2) Avaliação de Políticas de Preços para Determinados Produtos Agrícolas no Brasil</vt:lpstr>
      <vt:lpstr>2) Avaliação de Políticas de Preços para Determinados Produtos Agrícolas no Brasil</vt:lpstr>
      <vt:lpstr>2) Avaliação de Políticas de Preços para Determinados Produtos Agrícolas no Brasil</vt:lpstr>
      <vt:lpstr>2) Avaliação de Políticas de Preços para Determinados Produtos Agrícolas no Brasil</vt:lpstr>
      <vt:lpstr>Tópicos tratados</vt:lpstr>
      <vt:lpstr>3) O Papel dos Preços Mínimos na Agricultura</vt:lpstr>
      <vt:lpstr>Apresentação do PowerPoint</vt:lpstr>
      <vt:lpstr>3) O Papel dos Preços Mínimos na Agricultura</vt:lpstr>
      <vt:lpstr>3) O Papel dos Preços Mínimos na Agricultura</vt:lpstr>
      <vt:lpstr>3) O Papel dos Preços Mínimos na Agricultura</vt:lpstr>
      <vt:lpstr>3) O Papel dos Preços Mínimos na Agricultura</vt:lpstr>
      <vt:lpstr>3) O Papel dos Preços Mínimos na Agricultura</vt:lpstr>
      <vt:lpstr>3) O Papel dos Preços Mínimos na Agricultura</vt:lpstr>
      <vt:lpstr>3) O Papel dos Preços Mínimos na Agricultura</vt:lpstr>
      <vt:lpstr>3) O Papel dos Preços Mínimos na Agricultura</vt:lpstr>
      <vt:lpstr>3) O Papel dos Preços Mínimos na Agricultura</vt:lpstr>
      <vt:lpstr>3) O Papel dos Preços Mínimos na Agricultura</vt:lpstr>
      <vt:lpstr>3) O Papel dos Preços Mínimos na Agricultura</vt:lpstr>
      <vt:lpstr>3) O Papel dos Preços Mínimos na Agricultura</vt:lpstr>
      <vt:lpstr>3) O Papel dos Preços Mínimos na Agricultura</vt:lpstr>
      <vt:lpstr>3) O Papel dos Preços Mínimos na Agricultura</vt:lpstr>
      <vt:lpstr>Tópicos tratados</vt:lpstr>
      <vt:lpstr>4) A Evolução da Política de Preços Mínimos na Década de 1990 </vt:lpstr>
      <vt:lpstr>4) A Evolução da Política de Preços Mínimos na Década de 1990 </vt:lpstr>
      <vt:lpstr>4) A Evolução da Política de Preços Mínimos na Década de 1990 </vt:lpstr>
      <vt:lpstr>4) A Evolução da Política de Preços Mínimos na Década de 1990 </vt:lpstr>
      <vt:lpstr>4) A Evolução da Política de Preços Mínimos na Década de 1990 </vt:lpstr>
      <vt:lpstr>Tópicos tratados</vt:lpstr>
      <vt:lpstr>5) Modificações Recentes na Política de Garantia de Preços Mínimos</vt:lpstr>
      <vt:lpstr>5) Modificações Recentes na Política de Garantia de Preços Mínimos</vt:lpstr>
      <vt:lpstr>5) Modificações Recentes na Política de Garantia de Preços Mínimos</vt:lpstr>
      <vt:lpstr>5) Modificações Recentes na Política de Garantia de Preços Mínimos</vt:lpstr>
      <vt:lpstr>5) Modificações Recentes na Política de Garantia de Preços Mínimos</vt:lpstr>
      <vt:lpstr>Tópicos tratados</vt:lpstr>
      <vt:lpstr>6) Avaliação das mudanças na política de garantia de preços mínimos: período de 1997 a 2004 </vt:lpstr>
      <vt:lpstr>Tópicos tratados</vt:lpstr>
      <vt:lpstr>7) Novos programas de garantia de preços criados a partir de 2004</vt:lpstr>
      <vt:lpstr>7) Novos programas de garantia de preços criados a partir de 2004</vt:lpstr>
      <vt:lpstr>7) Novos programas de garantia de preços criados a partir de 2004</vt:lpstr>
      <vt:lpstr>7) Novos programas de garantia de preços criados a partir de 2004</vt:lpstr>
      <vt:lpstr>7) Novos programas de garantia de preços criados a partir de 2004</vt:lpstr>
      <vt:lpstr>Referências bibliográficas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 Política de Preços Mínimos</dc:title>
  <dc:creator>Roberta Vedana</dc:creator>
  <cp:lastModifiedBy>USP</cp:lastModifiedBy>
  <cp:revision>36</cp:revision>
  <dcterms:created xsi:type="dcterms:W3CDTF">2020-09-23T16:37:29Z</dcterms:created>
  <dcterms:modified xsi:type="dcterms:W3CDTF">2020-09-24T16:54:37Z</dcterms:modified>
</cp:coreProperties>
</file>