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2722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10732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2087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2160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t-BR" smtClean="0"/>
              <a:t>Clique para editar o título mestre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a:xfrm>
            <a:off x="8593667" y="6272784"/>
            <a:ext cx="2644309" cy="365125"/>
          </a:xfrm>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8616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9623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3728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0803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5323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097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7/17/2019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82962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56819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file:///C:\Users\Usuario1\Documents\ENSINO\Substitui&#231;&#245;es\2018-1_HM\2019-2\Claude%20L&#233;vi-Strauss%20-%20Mito%20e%20Significado.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REIS, José Carlos. </a:t>
            </a:r>
            <a:r>
              <a:rPr lang="pt-BR" i="1" dirty="0" smtClean="0"/>
              <a:t>Escola dos </a:t>
            </a:r>
            <a:r>
              <a:rPr lang="pt-BR" i="1" dirty="0" err="1" smtClean="0"/>
              <a:t>Annales</a:t>
            </a:r>
            <a:endParaRPr lang="pt-BR" i="1" dirty="0"/>
          </a:p>
        </p:txBody>
      </p:sp>
      <p:sp>
        <p:nvSpPr>
          <p:cNvPr id="3" name="Subtítulo 2"/>
          <p:cNvSpPr>
            <a:spLocks noGrp="1"/>
          </p:cNvSpPr>
          <p:nvPr>
            <p:ph type="subTitle" idx="1"/>
          </p:nvPr>
        </p:nvSpPr>
        <p:spPr/>
        <p:txBody>
          <a:bodyPr/>
          <a:lstStyle/>
          <a:p>
            <a:r>
              <a:rPr lang="pt-BR" dirty="0" smtClean="0"/>
              <a:t>A inovação em História. São Paulo: Paz e Terra, 2000/2004</a:t>
            </a:r>
            <a:endParaRPr lang="pt-BR" dirty="0"/>
          </a:p>
        </p:txBody>
      </p:sp>
    </p:spTree>
    <p:extLst>
      <p:ext uri="{BB962C8B-B14F-4D97-AF65-F5344CB8AC3E}">
        <p14:creationId xmlns:p14="http://schemas.microsoft.com/office/powerpoint/2010/main" val="3242911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A ação não terá nenhum compromisso com um futuro utópico, conforme a Razão, mas com um presente utópico, com suas crises e tensões sob controle (...).</a:t>
            </a:r>
          </a:p>
          <a:p>
            <a:r>
              <a:rPr lang="pt-BR" dirty="0" smtClean="0"/>
              <a:t>A história tradicional era um “olhar a partir de cima”: psicológica, elitista, biográfica [cf. </a:t>
            </a:r>
            <a:r>
              <a:rPr lang="pt-BR" dirty="0" err="1" smtClean="0"/>
              <a:t>Bourdieu</a:t>
            </a:r>
            <a:r>
              <a:rPr lang="pt-BR" dirty="0" smtClean="0"/>
              <a:t>], qualitativa, visava ao particular, ao individual e ao singular, era legitimadora, partidária, comemorativa, uma narrativa justificadora do poder presente (...)</a:t>
            </a:r>
          </a:p>
          <a:p>
            <a:r>
              <a:rPr lang="pt-BR" dirty="0" smtClean="0"/>
              <a:t>Os historiadores dos </a:t>
            </a:r>
            <a:r>
              <a:rPr lang="pt-BR" dirty="0" err="1" smtClean="0"/>
              <a:t>Annales</a:t>
            </a:r>
            <a:r>
              <a:rPr lang="pt-BR" dirty="0" smtClean="0"/>
              <a:t> darão ênfase à região “não </a:t>
            </a:r>
            <a:r>
              <a:rPr lang="pt-BR" dirty="0" err="1" smtClean="0"/>
              <a:t>acontecimental</a:t>
            </a:r>
            <a:r>
              <a:rPr lang="pt-BR" dirty="0" smtClean="0"/>
              <a:t>” da história: o mundo mais durável, mais estruturado, mais resistente à mudança, da vida material econômico-social e da vida mental (p. 22).</a:t>
            </a:r>
          </a:p>
          <a:p>
            <a:r>
              <a:rPr lang="pt-BR" dirty="0" smtClean="0"/>
              <a:t>Há fundamentalmente uma recusa da história política, das relações exteriores dos Estados nacionais, suas guerras, seus líderes, seus imperialismos (...)</a:t>
            </a:r>
          </a:p>
          <a:p>
            <a:endParaRPr lang="pt-BR" dirty="0"/>
          </a:p>
        </p:txBody>
      </p:sp>
    </p:spTree>
    <p:extLst>
      <p:ext uri="{BB962C8B-B14F-4D97-AF65-F5344CB8AC3E}">
        <p14:creationId xmlns:p14="http://schemas.microsoft.com/office/powerpoint/2010/main" val="282870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A documentação massiva  e involuntária é prioritária em relação aos documentos voluntários e oficiais (p. 23).</a:t>
            </a:r>
          </a:p>
          <a:p>
            <a:r>
              <a:rPr lang="pt-BR" dirty="0" smtClean="0"/>
              <a:t>Não é possível mais dividir a história em pré-história e história, baseando-se na inexistência de documentos escritos na </a:t>
            </a:r>
            <a:r>
              <a:rPr lang="pt-BR" dirty="0" err="1" smtClean="0"/>
              <a:t>pré</a:t>
            </a:r>
            <a:r>
              <a:rPr lang="pt-BR" dirty="0" smtClean="0"/>
              <a:t>. O historiador que estuda a difusão de uma cerâmica neolítica, sustenta </a:t>
            </a:r>
            <a:r>
              <a:rPr lang="pt-BR" dirty="0" err="1" smtClean="0"/>
              <a:t>Febvre</a:t>
            </a:r>
            <a:r>
              <a:rPr lang="pt-BR" dirty="0" smtClean="0"/>
              <a:t>, faz história exatamente como aquele que trabalha com uma fonte estatística moderna (</a:t>
            </a:r>
            <a:r>
              <a:rPr lang="pt-BR" dirty="0" err="1" smtClean="0"/>
              <a:t>Febvre</a:t>
            </a:r>
            <a:r>
              <a:rPr lang="pt-BR" dirty="0" smtClean="0"/>
              <a:t>, 1965) [...].</a:t>
            </a:r>
          </a:p>
          <a:p>
            <a:r>
              <a:rPr lang="pt-BR" dirty="0" smtClean="0"/>
              <a:t>Essa abertura e ampliação do campo dos objetos, das fontes e técnicas históricas, estão associadas à </a:t>
            </a:r>
            <a:r>
              <a:rPr lang="pt-BR" i="1" dirty="0" smtClean="0"/>
              <a:t>inovadora proposta teórica da história-problema</a:t>
            </a:r>
            <a:r>
              <a:rPr lang="pt-BR" dirty="0" smtClean="0"/>
              <a:t>. O historiador não estaria mais submetido à tirania da heurística [ramo </a:t>
            </a:r>
            <a:r>
              <a:rPr lang="pt-BR" dirty="0"/>
              <a:t>da História voltado à pesquisa de fontes e </a:t>
            </a:r>
            <a:r>
              <a:rPr lang="pt-BR" dirty="0" smtClean="0"/>
              <a:t>documentos] (...).</a:t>
            </a:r>
          </a:p>
          <a:p>
            <a:endParaRPr lang="pt-BR" dirty="0"/>
          </a:p>
        </p:txBody>
      </p:sp>
    </p:spTree>
    <p:extLst>
      <p:ext uri="{BB962C8B-B14F-4D97-AF65-F5344CB8AC3E}">
        <p14:creationId xmlns:p14="http://schemas.microsoft.com/office/powerpoint/2010/main" val="1787223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Se para </a:t>
            </a:r>
            <a:r>
              <a:rPr lang="pt-BR" dirty="0" err="1" smtClean="0"/>
              <a:t>Langlois</a:t>
            </a:r>
            <a:r>
              <a:rPr lang="pt-BR" dirty="0" smtClean="0"/>
              <a:t> e </a:t>
            </a:r>
            <a:r>
              <a:rPr lang="pt-BR" dirty="0" err="1" smtClean="0"/>
              <a:t>Seignobos</a:t>
            </a:r>
            <a:r>
              <a:rPr lang="pt-BR" dirty="0" smtClean="0"/>
              <a:t> “sem documentos não há história”, para os </a:t>
            </a:r>
            <a:r>
              <a:rPr lang="pt-BR" dirty="0" err="1" smtClean="0"/>
              <a:t>Annales</a:t>
            </a:r>
            <a:r>
              <a:rPr lang="pt-BR" dirty="0" smtClean="0"/>
              <a:t>, “sem problema não há história”. É o problema e não a documentação que está na origem da pesquisa, isto é, sem um sujeito que pesquisa, sem o historiador que procura respostas para questões bem formuladas, não há documentação e não há história (p. 24).</a:t>
            </a:r>
          </a:p>
          <a:p>
            <a:r>
              <a:rPr lang="pt-BR" dirty="0" smtClean="0"/>
              <a:t>Nela [História Problema], o historiador sabe que escolhe seus objetos no passado e os interroga a partir do presente (...).</a:t>
            </a:r>
          </a:p>
          <a:p>
            <a:r>
              <a:rPr lang="pt-BR" dirty="0" smtClean="0"/>
              <a:t>...o historiador “aparece e confessa” seus pressupostos e conceitos, seus problemas e hipóteses, seus documentos e suas técnicas e os modos como as utilizou e, sobretudo, a partir de que lugar social e institucional ele fala [cf. De </a:t>
            </a:r>
            <a:r>
              <a:rPr lang="pt-BR" dirty="0" err="1" smtClean="0"/>
              <a:t>Certeau</a:t>
            </a:r>
            <a:r>
              <a:rPr lang="pt-BR" dirty="0" smtClean="0"/>
              <a:t>] (p. 25).</a:t>
            </a:r>
            <a:endParaRPr lang="pt-BR" dirty="0"/>
          </a:p>
        </p:txBody>
      </p:sp>
    </p:spTree>
    <p:extLst>
      <p:ext uri="{BB962C8B-B14F-4D97-AF65-F5344CB8AC3E}">
        <p14:creationId xmlns:p14="http://schemas.microsoft.com/office/powerpoint/2010/main" val="374346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Os </a:t>
            </a:r>
            <a:r>
              <a:rPr lang="pt-BR" dirty="0" err="1" smtClean="0"/>
              <a:t>Annales</a:t>
            </a:r>
            <a:r>
              <a:rPr lang="pt-BR" dirty="0" smtClean="0"/>
              <a:t>: A renovação teórico-metodológica e “utópica” da História pela reconstrução do tempo histórico</a:t>
            </a:r>
            <a:endParaRPr lang="pt-BR" dirty="0"/>
          </a:p>
        </p:txBody>
      </p:sp>
      <p:sp>
        <p:nvSpPr>
          <p:cNvPr id="3" name="Espaço Reservado para Conteúdo 2"/>
          <p:cNvSpPr>
            <a:spLocks noGrp="1"/>
          </p:cNvSpPr>
          <p:nvPr>
            <p:ph idx="1"/>
          </p:nvPr>
        </p:nvSpPr>
        <p:spPr>
          <a:xfrm>
            <a:off x="1069848" y="2451608"/>
            <a:ext cx="10058400" cy="4050792"/>
          </a:xfrm>
        </p:spPr>
        <p:txBody>
          <a:bodyPr/>
          <a:lstStyle/>
          <a:p>
            <a:r>
              <a:rPr lang="pt-BR" dirty="0" smtClean="0"/>
              <a:t>...a base profunda de um método histórico é uma “representação do tempo histórico” (p. 9)</a:t>
            </a:r>
          </a:p>
          <a:p>
            <a:r>
              <a:rPr lang="pt-BR" dirty="0" smtClean="0"/>
              <a:t>Optar por uma ou outra escola histórica não é meramente optar por objetos e técnicas ou obras-historiadores modelos. A justificativa da escolha é mais profunda: opta-se por um registro da temporalidade (p. 10).</a:t>
            </a:r>
          </a:p>
          <a:p>
            <a:r>
              <a:rPr lang="pt-BR" dirty="0" smtClean="0"/>
              <a:t>Ao contrário do mito, que é oral e impessoal, a história é escrita e pessoal (p. 12) [cf. Lévi-Strauss, M&amp;S].</a:t>
            </a:r>
            <a:r>
              <a:rPr lang="pt-BR" dirty="0" smtClean="0">
                <a:hlinkClick r:id="rId2" action="ppaction://hlinkfile"/>
              </a:rPr>
              <a:t>C:\</a:t>
            </a:r>
            <a:r>
              <a:rPr lang="pt-BR" dirty="0" err="1" smtClean="0">
                <a:hlinkClick r:id="rId2" action="ppaction://hlinkfile"/>
              </a:rPr>
              <a:t>Users</a:t>
            </a:r>
            <a:r>
              <a:rPr lang="pt-BR" dirty="0" smtClean="0">
                <a:hlinkClick r:id="rId2" action="ppaction://hlinkfile"/>
              </a:rPr>
              <a:t>\Usuario1\</a:t>
            </a:r>
            <a:r>
              <a:rPr lang="pt-BR" dirty="0" err="1" smtClean="0">
                <a:hlinkClick r:id="rId2" action="ppaction://hlinkfile"/>
              </a:rPr>
              <a:t>Documents</a:t>
            </a:r>
            <a:r>
              <a:rPr lang="pt-BR" dirty="0" smtClean="0">
                <a:hlinkClick r:id="rId2" action="ppaction://hlinkfile"/>
              </a:rPr>
              <a:t>\ENSINO\Substituições\2018-1_HM\2019-2\Claude Lévi-Strauss - Mito e Significado.pdf</a:t>
            </a:r>
            <a:endParaRPr lang="pt-BR" dirty="0" smtClean="0"/>
          </a:p>
          <a:p>
            <a:r>
              <a:rPr lang="pt-BR" dirty="0" smtClean="0"/>
              <a:t>É só nessa “representação do tempo histórico” que a realidade dos processos históricos é reconhecível e conhecível, tem sentido e significação”</a:t>
            </a:r>
          </a:p>
          <a:p>
            <a:endParaRPr lang="pt-BR" dirty="0" smtClean="0"/>
          </a:p>
          <a:p>
            <a:endParaRPr lang="pt-BR" dirty="0" smtClean="0"/>
          </a:p>
          <a:p>
            <a:endParaRPr lang="pt-BR" dirty="0"/>
          </a:p>
        </p:txBody>
      </p:sp>
    </p:spTree>
    <p:extLst>
      <p:ext uri="{BB962C8B-B14F-4D97-AF65-F5344CB8AC3E}">
        <p14:creationId xmlns:p14="http://schemas.microsoft.com/office/powerpoint/2010/main" val="3967594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O tempo histórico enquanto tal, em si, é uma abstração. Ele só existe em relação a uma época histórica determinada e a uma construção simbólica determinada (p. 14).</a:t>
            </a:r>
          </a:p>
          <a:p>
            <a:r>
              <a:rPr lang="pt-BR" dirty="0" smtClean="0"/>
              <a:t>Toda renovação em história, toda “escola histórica” realiza uma mudança profunda na representação do tempo histórico, apoiadas em mudanças ocorridas na história efetiva. (...) Esta reconstrução oferece também uma nova visão do futuro, uma reorientação da ação e dos seus valores, isto é, oferece uma utopia. (...) ...uma “nova história” só aparece quando se realiza uma mudança significativa na representação do tempo histórico. Heródoto só pôde fundar a história quando se separou do atemporal </a:t>
            </a:r>
            <a:r>
              <a:rPr lang="pt-BR" dirty="0"/>
              <a:t>[</a:t>
            </a:r>
            <a:r>
              <a:rPr lang="pt-BR" dirty="0" smtClean="0"/>
              <a:t>mito] e valorizou epistemologicamente as mudanças do sublunar [Física aristotélica] (p. 14).</a:t>
            </a:r>
          </a:p>
          <a:p>
            <a:r>
              <a:rPr lang="pt-BR" dirty="0" smtClean="0"/>
              <a:t>A prática da interdisciplinaridade exigiu uma outra representação do tempo dos homens (Braudel, 1969; </a:t>
            </a:r>
            <a:r>
              <a:rPr lang="pt-BR" dirty="0" err="1" smtClean="0"/>
              <a:t>Burguière</a:t>
            </a:r>
            <a:r>
              <a:rPr lang="pt-BR" dirty="0" smtClean="0"/>
              <a:t>, 1979) [p. 15].</a:t>
            </a:r>
          </a:p>
          <a:p>
            <a:endParaRPr lang="pt-BR" dirty="0"/>
          </a:p>
        </p:txBody>
      </p:sp>
    </p:spTree>
    <p:extLst>
      <p:ext uri="{BB962C8B-B14F-4D97-AF65-F5344CB8AC3E}">
        <p14:creationId xmlns:p14="http://schemas.microsoft.com/office/powerpoint/2010/main" val="2785589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799973" y="2299208"/>
            <a:ext cx="10058400" cy="4050792"/>
          </a:xfrm>
        </p:spPr>
        <p:txBody>
          <a:bodyPr/>
          <a:lstStyle/>
          <a:p>
            <a:r>
              <a:rPr lang="pt-BR" dirty="0" smtClean="0"/>
              <a:t>Contra a abordagem teleológica, as ciências sociais preferirão uma “abordagem estrutural” do tempo histórico (</a:t>
            </a:r>
            <a:r>
              <a:rPr lang="pt-BR" dirty="0" err="1" smtClean="0"/>
              <a:t>Burguière</a:t>
            </a:r>
            <a:r>
              <a:rPr lang="pt-BR" dirty="0" smtClean="0"/>
              <a:t>, 1971; </a:t>
            </a:r>
            <a:r>
              <a:rPr lang="pt-BR" dirty="0" err="1" smtClean="0"/>
              <a:t>Pomiam</a:t>
            </a:r>
            <a:r>
              <a:rPr lang="pt-BR" dirty="0" smtClean="0"/>
              <a:t>, 1988; </a:t>
            </a:r>
            <a:r>
              <a:rPr lang="pt-BR" dirty="0" err="1" smtClean="0"/>
              <a:t>Simiand</a:t>
            </a:r>
            <a:r>
              <a:rPr lang="pt-BR" dirty="0" smtClean="0"/>
              <a:t>, 1960) [p. 16].</a:t>
            </a:r>
          </a:p>
          <a:p>
            <a:endParaRPr lang="pt-BR" dirty="0"/>
          </a:p>
        </p:txBody>
      </p:sp>
      <p:pic>
        <p:nvPicPr>
          <p:cNvPr id="2050" name="Picture 2" descr="teleolÃ³g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5369" y="3189824"/>
            <a:ext cx="3848100" cy="288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8005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4" name="Espaço Reservado para Conteúdo 3"/>
          <p:cNvSpPr>
            <a:spLocks noGrp="1"/>
          </p:cNvSpPr>
          <p:nvPr>
            <p:ph idx="1"/>
          </p:nvPr>
        </p:nvSpPr>
        <p:spPr/>
        <p:txBody>
          <a:bodyPr>
            <a:normAutofit/>
          </a:bodyPr>
          <a:lstStyle/>
          <a:p>
            <a:r>
              <a:rPr lang="pt-BR" dirty="0" smtClean="0"/>
              <a:t>Seu objetivo é o de controlar a mudança social, tornando-a segura e previsível, gradual e harmoniosa, e evitar as acelerações revolucionárias que quebram as </a:t>
            </a:r>
            <a:r>
              <a:rPr lang="pt-BR" dirty="0" err="1" smtClean="0"/>
              <a:t>estrturas</a:t>
            </a:r>
            <a:r>
              <a:rPr lang="pt-BR" dirty="0" smtClean="0"/>
              <a:t> sociais e nada oferecem (</a:t>
            </a:r>
            <a:r>
              <a:rPr lang="pt-BR" dirty="0" err="1" smtClean="0"/>
              <a:t>Koselleck</a:t>
            </a:r>
            <a:r>
              <a:rPr lang="pt-BR" dirty="0" smtClean="0"/>
              <a:t>, 1990; Lévi-Strauss, 1971 e 1983) [p. 17].</a:t>
            </a:r>
          </a:p>
        </p:txBody>
      </p:sp>
    </p:spTree>
    <p:extLst>
      <p:ext uri="{BB962C8B-B14F-4D97-AF65-F5344CB8AC3E}">
        <p14:creationId xmlns:p14="http://schemas.microsoft.com/office/powerpoint/2010/main" val="2375884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4" name="Espaço Reservado para Conteúdo 3"/>
          <p:cNvSpPr>
            <a:spLocks noGrp="1"/>
          </p:cNvSpPr>
          <p:nvPr>
            <p:ph idx="1"/>
          </p:nvPr>
        </p:nvSpPr>
        <p:spPr/>
        <p:txBody>
          <a:bodyPr>
            <a:normAutofit/>
          </a:bodyPr>
          <a:lstStyle/>
          <a:p>
            <a:r>
              <a:rPr lang="pt-BR" dirty="0" smtClean="0"/>
              <a:t>A perspectiva estrutural das ciências sociais é “grega”, isto é, anti-histórica: recusa a sucessão, o vivido, o evento, o singular, enfim, a mudança, e propõe a simultaneidade, o sistema, o modelo, o formal, a abstração (Lévi-Strauss, 1971 e 1983; </a:t>
            </a:r>
            <a:r>
              <a:rPr lang="pt-BR" dirty="0" err="1" smtClean="0"/>
              <a:t>Boudon</a:t>
            </a:r>
            <a:r>
              <a:rPr lang="pt-BR" dirty="0" smtClean="0"/>
              <a:t>, 1969) [...]. </a:t>
            </a:r>
          </a:p>
          <a:p>
            <a:r>
              <a:rPr lang="pt-BR" dirty="0" smtClean="0"/>
              <a:t>(...) Sob a influência das ciências sociais, a história, antes, sob a influência metafísica da filosofia e da teologia, estudo exclusivo da sucessão de eventos, da mudança, da assimetria passado/futuro, com um final universal conhecido antecipadamente, será obrigada a incluir em sua representação do tempo a permanência, a simultaneidade (...).</a:t>
            </a:r>
          </a:p>
        </p:txBody>
      </p:sp>
    </p:spTree>
    <p:extLst>
      <p:ext uri="{BB962C8B-B14F-4D97-AF65-F5344CB8AC3E}">
        <p14:creationId xmlns:p14="http://schemas.microsoft.com/office/powerpoint/2010/main" val="2375884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4" name="Espaço Reservado para Conteúdo 3"/>
          <p:cNvSpPr>
            <a:spLocks noGrp="1"/>
          </p:cNvSpPr>
          <p:nvPr>
            <p:ph idx="1"/>
          </p:nvPr>
        </p:nvSpPr>
        <p:spPr/>
        <p:txBody>
          <a:bodyPr>
            <a:normAutofit/>
          </a:bodyPr>
          <a:lstStyle/>
          <a:p>
            <a:r>
              <a:rPr lang="pt-BR" dirty="0" smtClean="0"/>
              <a:t>Mas, mesmo aceitando essa influência das ciências sociais, os </a:t>
            </a:r>
            <a:r>
              <a:rPr lang="pt-BR" dirty="0" err="1" smtClean="0"/>
              <a:t>Annales</a:t>
            </a:r>
            <a:r>
              <a:rPr lang="pt-BR" dirty="0" smtClean="0"/>
              <a:t> mantêm o projeto de Heródoto: “descrever e analisar a mudança” (...). </a:t>
            </a:r>
          </a:p>
          <a:p>
            <a:r>
              <a:rPr lang="pt-BR" dirty="0" smtClean="0"/>
              <a:t>Os </a:t>
            </a:r>
            <a:r>
              <a:rPr lang="pt-BR" dirty="0" err="1" smtClean="0"/>
              <a:t>Annales</a:t>
            </a:r>
            <a:r>
              <a:rPr lang="pt-BR" dirty="0" smtClean="0"/>
              <a:t>, e Braudel em particular, construíram o conceito de “longa duração”, que ao mesmo tempo se inspira e se diferencia do conceito de “</a:t>
            </a:r>
            <a:r>
              <a:rPr lang="pt-BR" dirty="0" err="1" smtClean="0"/>
              <a:t>estrtura</a:t>
            </a:r>
            <a:r>
              <a:rPr lang="pt-BR" dirty="0" smtClean="0"/>
              <a:t> social” das ciências sociais. A “longa duração” é a tradução para a linguagem temporal dos historiadores da estrutura atemporal dos sociólogos, linguistas e antropólogos (...). </a:t>
            </a:r>
          </a:p>
          <a:p>
            <a:r>
              <a:rPr lang="pt-BR" dirty="0" smtClean="0"/>
              <a:t>Na perspectiva da “longa duração”, o tempo histórico é representado como “dialética da duração” (...). </a:t>
            </a:r>
          </a:p>
        </p:txBody>
      </p:sp>
    </p:spTree>
    <p:extLst>
      <p:ext uri="{BB962C8B-B14F-4D97-AF65-F5344CB8AC3E}">
        <p14:creationId xmlns:p14="http://schemas.microsoft.com/office/powerpoint/2010/main" val="2375884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 </a:t>
            </a:r>
            <a:endParaRPr lang="pt-BR" dirty="0"/>
          </a:p>
        </p:txBody>
      </p:sp>
      <p:sp>
        <p:nvSpPr>
          <p:cNvPr id="4" name="Espaço Reservado para Conteúdo 3"/>
          <p:cNvSpPr>
            <a:spLocks noGrp="1"/>
          </p:cNvSpPr>
          <p:nvPr>
            <p:ph idx="1"/>
          </p:nvPr>
        </p:nvSpPr>
        <p:spPr/>
        <p:txBody>
          <a:bodyPr>
            <a:normAutofit/>
          </a:bodyPr>
          <a:lstStyle/>
          <a:p>
            <a:r>
              <a:rPr lang="pt-BR" dirty="0" smtClean="0"/>
              <a:t>Os eventos são inseridos em uma ordem não sucessiva, simultânea (...). </a:t>
            </a:r>
          </a:p>
          <a:p>
            <a:r>
              <a:rPr lang="pt-BR" dirty="0" smtClean="0"/>
              <a:t>A relação entre passado, presente e futuro enfraquece-se, isto é, a representação sucessiva do tempo histórico é enquadrada por uma representação simultânea (...). </a:t>
            </a:r>
          </a:p>
          <a:p>
            <a:r>
              <a:rPr lang="pt-BR" dirty="0" smtClean="0"/>
              <a:t>As “mudanças humanas” endurecem-se, desaceleram-se (...). </a:t>
            </a:r>
          </a:p>
          <a:p>
            <a:r>
              <a:rPr lang="pt-BR" dirty="0" smtClean="0"/>
              <a:t>Tornam-se comparáveis aos movimentos naturais e incorporam as qualidades desses: homogeneidade, reversibilidade, regularidade, medida (Braudel, 1969; </a:t>
            </a:r>
            <a:r>
              <a:rPr lang="pt-BR" dirty="0" err="1" smtClean="0"/>
              <a:t>Vovelle</a:t>
            </a:r>
            <a:r>
              <a:rPr lang="pt-BR" dirty="0" smtClean="0"/>
              <a:t>, 1982; </a:t>
            </a:r>
            <a:r>
              <a:rPr lang="pt-BR" dirty="0" err="1" smtClean="0"/>
              <a:t>Pomiam</a:t>
            </a:r>
            <a:r>
              <a:rPr lang="pt-BR" dirty="0" smtClean="0"/>
              <a:t>, 1988) [p. 18].</a:t>
            </a:r>
          </a:p>
          <a:p>
            <a:r>
              <a:rPr lang="pt-BR" dirty="0" smtClean="0"/>
              <a:t>O evento pode até ter repercussões substanciais, mas sem romper com a estrutura que o sustenta e o torna possível (p. 39).</a:t>
            </a:r>
            <a:endParaRPr lang="pt-BR" dirty="0"/>
          </a:p>
        </p:txBody>
      </p:sp>
    </p:spTree>
    <p:extLst>
      <p:ext uri="{BB962C8B-B14F-4D97-AF65-F5344CB8AC3E}">
        <p14:creationId xmlns:p14="http://schemas.microsoft.com/office/powerpoint/2010/main" val="2375884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Sob a influência especulativa da filosofia, a história tornara-se ameaçador: nacionalismo, racismos, imperialismos, etnocentrismos, xenofobias e a guerra era o que emergia e sem nenhum controle, embora se justificassem filosoficamente. Não se poderia mais pensar o tempo histórico de modo teleológico, um tempo utópico, linear, contínuo, irreversível e progressivo em direção à Razão. Era já o momento de se opor à ameaça da destruição planetária por essa concepção metafísica </a:t>
            </a:r>
            <a:r>
              <a:rPr lang="pt-BR" dirty="0"/>
              <a:t>do </a:t>
            </a:r>
            <a:r>
              <a:rPr lang="pt-BR" dirty="0" smtClean="0"/>
              <a:t>tempo histórico (p. 20).</a:t>
            </a:r>
          </a:p>
          <a:p>
            <a:r>
              <a:rPr lang="pt-BR" dirty="0" smtClean="0"/>
              <a:t>Para os </a:t>
            </a:r>
            <a:r>
              <a:rPr lang="pt-BR" dirty="0" err="1" smtClean="0"/>
              <a:t>Annales</a:t>
            </a:r>
            <a:r>
              <a:rPr lang="pt-BR" dirty="0" smtClean="0"/>
              <a:t>, o homem não é só o sujeito, consciente, livre, potente criador da história; ele é também, e, em maior medida, resultado, objeto, feito pela história [“Gênio”] (...).</a:t>
            </a:r>
          </a:p>
          <a:p>
            <a:r>
              <a:rPr lang="pt-BR" dirty="0" smtClean="0"/>
              <a:t>Conceber simultaneidade em história é pensar em sucessão “sem mudança”, em “repetição” (...) Cria-se uma permanência sobre a qual se articulam mudanças mais ou menos lentas (21).</a:t>
            </a:r>
            <a:endParaRPr lang="pt-BR" dirty="0"/>
          </a:p>
        </p:txBody>
      </p:sp>
    </p:spTree>
    <p:extLst>
      <p:ext uri="{BB962C8B-B14F-4D97-AF65-F5344CB8AC3E}">
        <p14:creationId xmlns:p14="http://schemas.microsoft.com/office/powerpoint/2010/main" val="25665617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ira">
  <a:themeElements>
    <a:clrScheme name="Tipo de Madei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i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i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TM03090434[[fn=Tipo de Madeira]]</Template>
  <TotalTime>192</TotalTime>
  <Words>1314</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12</vt:i4>
      </vt:variant>
    </vt:vector>
  </HeadingPairs>
  <TitlesOfParts>
    <vt:vector size="17" baseType="lpstr">
      <vt:lpstr>Arial</vt:lpstr>
      <vt:lpstr>Rockwell</vt:lpstr>
      <vt:lpstr>Rockwell Condensed</vt:lpstr>
      <vt:lpstr>Wingdings</vt:lpstr>
      <vt:lpstr>Tipo de Madeira</vt:lpstr>
      <vt:lpstr>REIS, José Carlos. Escola dos Annales</vt:lpstr>
      <vt:lpstr>Os Annales: A renovação teórico-metodológica e “utópica” da História pela reconstrução do tempo histórico</vt:lpstr>
      <vt:lpstr>Apresentação do PowerPoint</vt:lpstr>
      <vt:lpstr>Apresentação do PowerPoint</vt:lpstr>
      <vt:lpstr>Apresentação do PowerPoint</vt:lpstr>
      <vt:lpstr>Apresentação do PowerPoint</vt:lpstr>
      <vt:lpstr>Apresentação do PowerPoint</vt:lpstr>
      <vt:lpstr> </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REIS, José Carlos. Escola dos Annales</dc:title>
  <dc:creator>Marcos Castro</dc:creator>
  <cp:lastModifiedBy>Marcos Castro</cp:lastModifiedBy>
  <cp:revision>20</cp:revision>
  <dcterms:created xsi:type="dcterms:W3CDTF">2019-07-17T11:50:22Z</dcterms:created>
  <dcterms:modified xsi:type="dcterms:W3CDTF">2019-07-17T15:02:44Z</dcterms:modified>
</cp:coreProperties>
</file>