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9"/>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5143500" type="screen16x9"/>
  <p:notesSz cx="6858000" cy="9144000"/>
  <p:embeddedFontLst>
    <p:embeddedFont>
      <p:font typeface="Average" panose="020B0604020202020204" charset="0"/>
      <p:regular r:id="rId40"/>
    </p:embeddedFont>
    <p:embeddedFont>
      <p:font typeface="Oswald"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0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73d4efe4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73d4efe4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492464fc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492464fc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492464fc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492464fc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Pra exemplificar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492464fc2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492464fc2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492464fc2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492464fc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492464fc2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492464fc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492464fc2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492464fc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4f9b1c79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4f9b1c79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4f9b1c79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4f9b1c79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4f9b1c79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4f9b1c7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4f9b1c79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4f9b1c79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40b24e3b1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40b24e3b1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4afa84bb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4afa84bb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4afa84bb0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4afa84bb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4afa84bb0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4afa84bb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4afa84bb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4afa84bb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4afa84bb0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4afa84bb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4afa84bb0_4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4afa84bb0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0081e245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0081e245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0081e2459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0081e245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80081e2459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80081e245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0081e2459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80081e2459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4ad6f82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4ad6f82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4afa84bb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84afa84b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4afa84bb0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4afa84bb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4afa84bb0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84afa84bb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4afa84bb0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84afa84bb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0081e2459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80081e245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0081e2459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0081e245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4ad6f82a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4ad6f82a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840b24e3b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840b24e3b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40b24e3b1_0_10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40b24e3b1_0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40b24e3b1_0_1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40b24e3b1_0_1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40b24e3b1_0_18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40b24e3b1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40b24e3b1_0_2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40b24e3b1_0_2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40b24e3b1_0_27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40b24e3b1_0_2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492464f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492464f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ado">
  <p:cSld name="AUTOLAYOUT">
    <p:bg>
      <p:bgPr>
        <a:solidFill>
          <a:srgbClr val="FFFFFF"/>
        </a:solidFill>
        <a:effectLst/>
      </p:bgPr>
    </p:bg>
    <p:spTree>
      <p:nvGrpSpPr>
        <p:cNvPr id="1"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title"/>
          </p:nvPr>
        </p:nvSpPr>
        <p:spPr>
          <a:xfrm>
            <a:off x="291875" y="406900"/>
            <a:ext cx="30396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58" name="Google Shape;58;p13"/>
          <p:cNvSpPr txBox="1">
            <a:spLocks noGrp="1"/>
          </p:cNvSpPr>
          <p:nvPr>
            <p:ph type="body" idx="1"/>
          </p:nvPr>
        </p:nvSpPr>
        <p:spPr>
          <a:xfrm>
            <a:off x="291938" y="2053718"/>
            <a:ext cx="3039600" cy="23781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59" name="Google Shape;59;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personalizado 1">
  <p:cSld name="AUTOLAYOUT_1">
    <p:bg>
      <p:bgPr>
        <a:solidFill>
          <a:srgbClr val="FFFFFF"/>
        </a:solidFill>
        <a:effectLst/>
      </p:bgPr>
    </p:bg>
    <p:spTree>
      <p:nvGrpSpPr>
        <p:cNvPr id="1" name="Shape 60"/>
        <p:cNvGrpSpPr/>
        <p:nvPr/>
      </p:nvGrpSpPr>
      <p:grpSpPr>
        <a:xfrm>
          <a:off x="0" y="0"/>
          <a:ext cx="0" cy="0"/>
          <a:chOff x="0" y="0"/>
          <a:chExt cx="0" cy="0"/>
        </a:xfrm>
      </p:grpSpPr>
      <p:sp>
        <p:nvSpPr>
          <p:cNvPr id="61" name="Google Shape;61;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marL="0" lvl="0" indent="0" algn="r" rtl="0">
              <a:spcBef>
                <a:spcPts val="0"/>
              </a:spcBef>
              <a:spcAft>
                <a:spcPts val="0"/>
              </a:spcAft>
              <a:buNone/>
            </a:pPr>
            <a:fld id="{00000000-1234-1234-1234-123412341234}" type="slidenum">
              <a:rPr lang="pt-BR"/>
              <a:t>‹nº›</a:t>
            </a:fld>
            <a:endParaRPr/>
          </a:p>
        </p:txBody>
      </p:sp>
      <p:sp>
        <p:nvSpPr>
          <p:cNvPr id="63" name="Google Shape;63;p14"/>
          <p:cNvSpPr txBox="1">
            <a:spLocks noGrp="1"/>
          </p:cNvSpPr>
          <p:nvPr>
            <p:ph type="title"/>
          </p:nvPr>
        </p:nvSpPr>
        <p:spPr>
          <a:xfrm>
            <a:off x="3052088" y="1031900"/>
            <a:ext cx="3039600" cy="13887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64" name="Google Shape;64;p14"/>
          <p:cNvSpPr txBox="1">
            <a:spLocks noGrp="1"/>
          </p:cNvSpPr>
          <p:nvPr>
            <p:ph type="body" idx="1"/>
          </p:nvPr>
        </p:nvSpPr>
        <p:spPr>
          <a:xfrm>
            <a:off x="3052150" y="2526322"/>
            <a:ext cx="3039600" cy="1310400"/>
          </a:xfrm>
          <a:prstGeom prst="rect">
            <a:avLst/>
          </a:prstGeom>
          <a:noFill/>
        </p:spPr>
        <p:txBody>
          <a:bodyPr spcFirstLastPara="1" wrap="square" lIns="91425" tIns="91425" rIns="91425" bIns="91425" anchor="t" anchorCtr="0">
            <a:noAutofit/>
          </a:bodyPr>
          <a:lstStyle>
            <a:lvl1pPr marL="457200" lvl="0" indent="-330200" algn="ctr">
              <a:lnSpc>
                <a:spcPct val="115000"/>
              </a:lnSpc>
              <a:spcBef>
                <a:spcPts val="0"/>
              </a:spcBef>
              <a:spcAft>
                <a:spcPts val="0"/>
              </a:spcAft>
              <a:buClr>
                <a:srgbClr val="FFFFFF"/>
              </a:buClr>
              <a:buSzPts val="1600"/>
              <a:buChar char="●"/>
              <a:defRPr sz="1600">
                <a:solidFill>
                  <a:srgbClr val="FFFFFF"/>
                </a:solidFill>
              </a:defRPr>
            </a:lvl1pPr>
            <a:lvl2pPr marL="914400" lvl="1" indent="-317500" algn="ctr">
              <a:lnSpc>
                <a:spcPct val="115000"/>
              </a:lnSpc>
              <a:spcBef>
                <a:spcPts val="1600"/>
              </a:spcBef>
              <a:spcAft>
                <a:spcPts val="0"/>
              </a:spcAft>
              <a:buClr>
                <a:srgbClr val="FFFFFF"/>
              </a:buClr>
              <a:buSzPts val="1400"/>
              <a:buChar char="○"/>
              <a:defRPr sz="1400">
                <a:solidFill>
                  <a:srgbClr val="FFFFFF"/>
                </a:solidFill>
              </a:defRPr>
            </a:lvl2pPr>
            <a:lvl3pPr marL="1371600" lvl="2" indent="-317500" algn="ctr">
              <a:lnSpc>
                <a:spcPct val="115000"/>
              </a:lnSpc>
              <a:spcBef>
                <a:spcPts val="1600"/>
              </a:spcBef>
              <a:spcAft>
                <a:spcPts val="0"/>
              </a:spcAft>
              <a:buClr>
                <a:srgbClr val="FFFFFF"/>
              </a:buClr>
              <a:buSzPts val="1400"/>
              <a:buChar char="■"/>
              <a:defRPr sz="1400">
                <a:solidFill>
                  <a:srgbClr val="FFFFFF"/>
                </a:solidFill>
              </a:defRPr>
            </a:lvl3pPr>
            <a:lvl4pPr marL="1828800" lvl="3" indent="-317500" algn="ctr">
              <a:lnSpc>
                <a:spcPct val="115000"/>
              </a:lnSpc>
              <a:spcBef>
                <a:spcPts val="1600"/>
              </a:spcBef>
              <a:spcAft>
                <a:spcPts val="0"/>
              </a:spcAft>
              <a:buClr>
                <a:srgbClr val="FFFFFF"/>
              </a:buClr>
              <a:buSzPts val="1400"/>
              <a:buChar char="●"/>
              <a:defRPr sz="1400">
                <a:solidFill>
                  <a:srgbClr val="FFFFFF"/>
                </a:solidFill>
              </a:defRPr>
            </a:lvl4pPr>
            <a:lvl5pPr marL="2286000" lvl="4" indent="-317500" algn="ctr">
              <a:lnSpc>
                <a:spcPct val="115000"/>
              </a:lnSpc>
              <a:spcBef>
                <a:spcPts val="1600"/>
              </a:spcBef>
              <a:spcAft>
                <a:spcPts val="0"/>
              </a:spcAft>
              <a:buClr>
                <a:srgbClr val="FFFFFF"/>
              </a:buClr>
              <a:buSzPts val="1400"/>
              <a:buChar char="○"/>
              <a:defRPr sz="1400">
                <a:solidFill>
                  <a:srgbClr val="FFFFFF"/>
                </a:solidFill>
              </a:defRPr>
            </a:lvl5pPr>
            <a:lvl6pPr marL="2743200" lvl="5" indent="-317500" algn="ctr">
              <a:lnSpc>
                <a:spcPct val="115000"/>
              </a:lnSpc>
              <a:spcBef>
                <a:spcPts val="1600"/>
              </a:spcBef>
              <a:spcAft>
                <a:spcPts val="0"/>
              </a:spcAft>
              <a:buClr>
                <a:srgbClr val="FFFFFF"/>
              </a:buClr>
              <a:buSzPts val="1400"/>
              <a:buChar char="■"/>
              <a:defRPr sz="1400">
                <a:solidFill>
                  <a:srgbClr val="FFFFFF"/>
                </a:solidFill>
              </a:defRPr>
            </a:lvl6pPr>
            <a:lvl7pPr marL="3200400" lvl="6" indent="-317500" algn="ctr">
              <a:lnSpc>
                <a:spcPct val="115000"/>
              </a:lnSpc>
              <a:spcBef>
                <a:spcPts val="1600"/>
              </a:spcBef>
              <a:spcAft>
                <a:spcPts val="0"/>
              </a:spcAft>
              <a:buClr>
                <a:srgbClr val="FFFFFF"/>
              </a:buClr>
              <a:buSzPts val="1400"/>
              <a:buChar char="●"/>
              <a:defRPr sz="1400">
                <a:solidFill>
                  <a:srgbClr val="FFFFFF"/>
                </a:solidFill>
              </a:defRPr>
            </a:lvl7pPr>
            <a:lvl8pPr marL="3657600" lvl="7" indent="-317500" algn="ctr">
              <a:lnSpc>
                <a:spcPct val="115000"/>
              </a:lnSpc>
              <a:spcBef>
                <a:spcPts val="1600"/>
              </a:spcBef>
              <a:spcAft>
                <a:spcPts val="0"/>
              </a:spcAft>
              <a:buClr>
                <a:srgbClr val="FFFFFF"/>
              </a:buClr>
              <a:buSzPts val="1400"/>
              <a:buChar char="○"/>
              <a:defRPr sz="1400">
                <a:solidFill>
                  <a:srgbClr val="FFFFFF"/>
                </a:solidFill>
              </a:defRPr>
            </a:lvl8pPr>
            <a:lvl9pPr marL="4114800" lvl="8" indent="-317500" algn="ctr">
              <a:lnSpc>
                <a:spcPct val="115000"/>
              </a:lnSpc>
              <a:spcBef>
                <a:spcPts val="1600"/>
              </a:spcBef>
              <a:spcAft>
                <a:spcPts val="1600"/>
              </a:spcAft>
              <a:buClr>
                <a:srgbClr val="FFFFFF"/>
              </a:buClr>
              <a:buSzPts val="1400"/>
              <a:buChar char="■"/>
              <a:defRPr sz="1400">
                <a:solidFill>
                  <a:srgbClr val="FFFFFF"/>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personalizado 2">
  <p:cSld name="AUTOLAYOUT_2">
    <p:spTree>
      <p:nvGrpSpPr>
        <p:cNvPr id="1" name="Shape 65"/>
        <p:cNvGrpSpPr/>
        <p:nvPr/>
      </p:nvGrpSpPr>
      <p:grpSpPr>
        <a:xfrm>
          <a:off x="0" y="0"/>
          <a:ext cx="0" cy="0"/>
          <a:chOff x="0" y="0"/>
          <a:chExt cx="0" cy="0"/>
        </a:xfrm>
      </p:grpSpPr>
      <p:sp>
        <p:nvSpPr>
          <p:cNvPr id="66" name="Google Shape;66;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878400" y="843500"/>
            <a:ext cx="8265600" cy="69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rot="10800000">
            <a:off x="189931" y="843500"/>
            <a:ext cx="695400" cy="695400"/>
          </a:xfrm>
          <a:prstGeom prst="flowChartDelay">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660850" y="896950"/>
            <a:ext cx="6842400" cy="5757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Clr>
                <a:srgbClr val="0F9D58"/>
              </a:buClr>
              <a:buSzPts val="2000"/>
              <a:buNone/>
              <a:defRPr sz="2000" b="1">
                <a:solidFill>
                  <a:schemeClr val="lt1"/>
                </a:solidFill>
              </a:defRPr>
            </a:lvl1pPr>
            <a:lvl2pPr lvl="1" algn="l">
              <a:lnSpc>
                <a:spcPct val="100000"/>
              </a:lnSpc>
              <a:spcBef>
                <a:spcPts val="0"/>
              </a:spcBef>
              <a:spcAft>
                <a:spcPts val="0"/>
              </a:spcAft>
              <a:buClr>
                <a:srgbClr val="0F9D58"/>
              </a:buClr>
              <a:buSzPts val="2000"/>
              <a:buNone/>
              <a:defRPr sz="2000" b="1">
                <a:solidFill>
                  <a:schemeClr val="lt1"/>
                </a:solidFill>
              </a:defRPr>
            </a:lvl2pPr>
            <a:lvl3pPr lvl="2" algn="l">
              <a:lnSpc>
                <a:spcPct val="100000"/>
              </a:lnSpc>
              <a:spcBef>
                <a:spcPts val="0"/>
              </a:spcBef>
              <a:spcAft>
                <a:spcPts val="0"/>
              </a:spcAft>
              <a:buClr>
                <a:srgbClr val="0F9D58"/>
              </a:buClr>
              <a:buSzPts val="2000"/>
              <a:buNone/>
              <a:defRPr sz="2000" b="1">
                <a:solidFill>
                  <a:schemeClr val="lt1"/>
                </a:solidFill>
              </a:defRPr>
            </a:lvl3pPr>
            <a:lvl4pPr lvl="3" algn="l">
              <a:lnSpc>
                <a:spcPct val="100000"/>
              </a:lnSpc>
              <a:spcBef>
                <a:spcPts val="0"/>
              </a:spcBef>
              <a:spcAft>
                <a:spcPts val="0"/>
              </a:spcAft>
              <a:buClr>
                <a:srgbClr val="0F9D58"/>
              </a:buClr>
              <a:buSzPts val="2000"/>
              <a:buNone/>
              <a:defRPr sz="2000" b="1">
                <a:solidFill>
                  <a:schemeClr val="lt1"/>
                </a:solidFill>
              </a:defRPr>
            </a:lvl4pPr>
            <a:lvl5pPr lvl="4" algn="l">
              <a:lnSpc>
                <a:spcPct val="100000"/>
              </a:lnSpc>
              <a:spcBef>
                <a:spcPts val="0"/>
              </a:spcBef>
              <a:spcAft>
                <a:spcPts val="0"/>
              </a:spcAft>
              <a:buClr>
                <a:srgbClr val="0F9D58"/>
              </a:buClr>
              <a:buSzPts val="2000"/>
              <a:buNone/>
              <a:defRPr sz="2000" b="1">
                <a:solidFill>
                  <a:schemeClr val="lt1"/>
                </a:solidFill>
              </a:defRPr>
            </a:lvl5pPr>
            <a:lvl6pPr lvl="5" algn="l">
              <a:lnSpc>
                <a:spcPct val="100000"/>
              </a:lnSpc>
              <a:spcBef>
                <a:spcPts val="0"/>
              </a:spcBef>
              <a:spcAft>
                <a:spcPts val="0"/>
              </a:spcAft>
              <a:buClr>
                <a:srgbClr val="0F9D58"/>
              </a:buClr>
              <a:buSzPts val="2000"/>
              <a:buNone/>
              <a:defRPr sz="2000" b="1">
                <a:solidFill>
                  <a:schemeClr val="lt1"/>
                </a:solidFill>
              </a:defRPr>
            </a:lvl6pPr>
            <a:lvl7pPr lvl="6" algn="l">
              <a:lnSpc>
                <a:spcPct val="100000"/>
              </a:lnSpc>
              <a:spcBef>
                <a:spcPts val="0"/>
              </a:spcBef>
              <a:spcAft>
                <a:spcPts val="0"/>
              </a:spcAft>
              <a:buClr>
                <a:srgbClr val="0F9D58"/>
              </a:buClr>
              <a:buSzPts val="2000"/>
              <a:buNone/>
              <a:defRPr sz="2000" b="1">
                <a:solidFill>
                  <a:schemeClr val="lt1"/>
                </a:solidFill>
              </a:defRPr>
            </a:lvl7pPr>
            <a:lvl8pPr lvl="7" algn="l">
              <a:lnSpc>
                <a:spcPct val="100000"/>
              </a:lnSpc>
              <a:spcBef>
                <a:spcPts val="0"/>
              </a:spcBef>
              <a:spcAft>
                <a:spcPts val="0"/>
              </a:spcAft>
              <a:buClr>
                <a:srgbClr val="0F9D58"/>
              </a:buClr>
              <a:buSzPts val="2000"/>
              <a:buNone/>
              <a:defRPr sz="2000" b="1">
                <a:solidFill>
                  <a:schemeClr val="lt1"/>
                </a:solidFill>
              </a:defRPr>
            </a:lvl8pPr>
            <a:lvl9pPr lvl="8" algn="l">
              <a:lnSpc>
                <a:spcPct val="100000"/>
              </a:lnSpc>
              <a:spcBef>
                <a:spcPts val="0"/>
              </a:spcBef>
              <a:spcAft>
                <a:spcPts val="0"/>
              </a:spcAft>
              <a:buClr>
                <a:srgbClr val="0F9D58"/>
              </a:buClr>
              <a:buSzPts val="2000"/>
              <a:buNone/>
              <a:defRPr sz="2000" b="1">
                <a:solidFill>
                  <a:schemeClr val="lt1"/>
                </a:solidFill>
              </a:defRPr>
            </a:lvl9pPr>
          </a:lstStyle>
          <a:p>
            <a:endParaRPr/>
          </a:p>
        </p:txBody>
      </p:sp>
      <p:sp>
        <p:nvSpPr>
          <p:cNvPr id="70" name="Google Shape;70;p15"/>
          <p:cNvSpPr txBox="1">
            <a:spLocks noGrp="1"/>
          </p:cNvSpPr>
          <p:nvPr>
            <p:ph type="body" idx="1"/>
          </p:nvPr>
        </p:nvSpPr>
        <p:spPr>
          <a:xfrm>
            <a:off x="660775" y="1826600"/>
            <a:ext cx="3749700" cy="28017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71" name="Google Shape;71;p15"/>
          <p:cNvSpPr txBox="1">
            <a:spLocks noGrp="1"/>
          </p:cNvSpPr>
          <p:nvPr>
            <p:ph type="body" idx="2"/>
          </p:nvPr>
        </p:nvSpPr>
        <p:spPr>
          <a:xfrm>
            <a:off x="5085425" y="1826600"/>
            <a:ext cx="3749700" cy="28017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72" name="Google Shape;72;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yout personalizado 3">
  <p:cSld name="AUTOLAYOUT_3">
    <p:bg>
      <p:bgPr>
        <a:solidFill>
          <a:srgbClr val="FFFFFF"/>
        </a:solidFill>
        <a:effectLst/>
      </p:bgPr>
    </p:bg>
    <p:spTree>
      <p:nvGrpSpPr>
        <p:cNvPr id="1" name="Shape 73"/>
        <p:cNvGrpSpPr/>
        <p:nvPr/>
      </p:nvGrpSpPr>
      <p:grpSpPr>
        <a:xfrm>
          <a:off x="0" y="0"/>
          <a:ext cx="0" cy="0"/>
          <a:chOff x="0" y="0"/>
          <a:chExt cx="0" cy="0"/>
        </a:xfrm>
      </p:grpSpPr>
      <p:sp>
        <p:nvSpPr>
          <p:cNvPr id="74" name="Google Shape;74;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3389100" y="0"/>
            <a:ext cx="57549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 name="Google Shape;76;p16"/>
          <p:cNvCxnSpPr/>
          <p:nvPr/>
        </p:nvCxnSpPr>
        <p:spPr>
          <a:xfrm>
            <a:off x="372950" y="511683"/>
            <a:ext cx="642300" cy="0"/>
          </a:xfrm>
          <a:prstGeom prst="straightConnector1">
            <a:avLst/>
          </a:prstGeom>
          <a:noFill/>
          <a:ln w="76200" cap="flat" cmpd="sng">
            <a:solidFill>
              <a:schemeClr val="accent5"/>
            </a:solidFill>
            <a:prstDash val="solid"/>
            <a:round/>
            <a:headEnd type="none" w="sm" len="sm"/>
            <a:tailEnd type="none" w="sm" len="sm"/>
          </a:ln>
        </p:spPr>
      </p:cxnSp>
      <p:sp>
        <p:nvSpPr>
          <p:cNvPr id="77" name="Google Shape;77;p16"/>
          <p:cNvSpPr txBox="1">
            <a:spLocks noGrp="1"/>
          </p:cNvSpPr>
          <p:nvPr>
            <p:ph type="title"/>
          </p:nvPr>
        </p:nvSpPr>
        <p:spPr>
          <a:xfrm>
            <a:off x="321825" y="694100"/>
            <a:ext cx="2143800" cy="31494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None/>
              <a:defRPr sz="2600" b="1">
                <a:solidFill>
                  <a:schemeClr val="dk1"/>
                </a:solidFill>
              </a:defRPr>
            </a:lvl1pPr>
            <a:lvl2pPr lvl="1" algn="l">
              <a:lnSpc>
                <a:spcPct val="100000"/>
              </a:lnSpc>
              <a:spcBef>
                <a:spcPts val="0"/>
              </a:spcBef>
              <a:spcAft>
                <a:spcPts val="0"/>
              </a:spcAft>
              <a:buNone/>
              <a:defRPr sz="2600" b="1">
                <a:solidFill>
                  <a:schemeClr val="dk1"/>
                </a:solidFill>
              </a:defRPr>
            </a:lvl2pPr>
            <a:lvl3pPr lvl="2" algn="l">
              <a:lnSpc>
                <a:spcPct val="100000"/>
              </a:lnSpc>
              <a:spcBef>
                <a:spcPts val="0"/>
              </a:spcBef>
              <a:spcAft>
                <a:spcPts val="0"/>
              </a:spcAft>
              <a:buNone/>
              <a:defRPr sz="2600" b="1">
                <a:solidFill>
                  <a:schemeClr val="dk1"/>
                </a:solidFill>
              </a:defRPr>
            </a:lvl3pPr>
            <a:lvl4pPr lvl="3" algn="l">
              <a:lnSpc>
                <a:spcPct val="100000"/>
              </a:lnSpc>
              <a:spcBef>
                <a:spcPts val="0"/>
              </a:spcBef>
              <a:spcAft>
                <a:spcPts val="0"/>
              </a:spcAft>
              <a:buNone/>
              <a:defRPr sz="2600" b="1">
                <a:solidFill>
                  <a:schemeClr val="dk1"/>
                </a:solidFill>
              </a:defRPr>
            </a:lvl4pPr>
            <a:lvl5pPr lvl="4" algn="l">
              <a:lnSpc>
                <a:spcPct val="100000"/>
              </a:lnSpc>
              <a:spcBef>
                <a:spcPts val="0"/>
              </a:spcBef>
              <a:spcAft>
                <a:spcPts val="0"/>
              </a:spcAft>
              <a:buNone/>
              <a:defRPr sz="2600" b="1">
                <a:solidFill>
                  <a:schemeClr val="dk1"/>
                </a:solidFill>
              </a:defRPr>
            </a:lvl5pPr>
            <a:lvl6pPr lvl="5" algn="l">
              <a:lnSpc>
                <a:spcPct val="100000"/>
              </a:lnSpc>
              <a:spcBef>
                <a:spcPts val="0"/>
              </a:spcBef>
              <a:spcAft>
                <a:spcPts val="0"/>
              </a:spcAft>
              <a:buNone/>
              <a:defRPr sz="2600" b="1">
                <a:solidFill>
                  <a:schemeClr val="dk1"/>
                </a:solidFill>
              </a:defRPr>
            </a:lvl6pPr>
            <a:lvl7pPr lvl="6" algn="l">
              <a:lnSpc>
                <a:spcPct val="100000"/>
              </a:lnSpc>
              <a:spcBef>
                <a:spcPts val="0"/>
              </a:spcBef>
              <a:spcAft>
                <a:spcPts val="0"/>
              </a:spcAft>
              <a:buNone/>
              <a:defRPr sz="2600" b="1">
                <a:solidFill>
                  <a:schemeClr val="dk1"/>
                </a:solidFill>
              </a:defRPr>
            </a:lvl7pPr>
            <a:lvl8pPr lvl="7" algn="l">
              <a:lnSpc>
                <a:spcPct val="100000"/>
              </a:lnSpc>
              <a:spcBef>
                <a:spcPts val="0"/>
              </a:spcBef>
              <a:spcAft>
                <a:spcPts val="0"/>
              </a:spcAft>
              <a:buNone/>
              <a:defRPr sz="2600" b="1">
                <a:solidFill>
                  <a:schemeClr val="dk1"/>
                </a:solidFill>
              </a:defRPr>
            </a:lvl8pPr>
            <a:lvl9pPr lvl="8" algn="l">
              <a:lnSpc>
                <a:spcPct val="100000"/>
              </a:lnSpc>
              <a:spcBef>
                <a:spcPts val="0"/>
              </a:spcBef>
              <a:spcAft>
                <a:spcPts val="0"/>
              </a:spcAft>
              <a:buNone/>
              <a:defRPr sz="2600" b="1">
                <a:solidFill>
                  <a:schemeClr val="dk1"/>
                </a:solidFill>
              </a:defRPr>
            </a:lvl9pPr>
          </a:lstStyle>
          <a:p>
            <a:endParaRPr/>
          </a:p>
        </p:txBody>
      </p:sp>
      <p:sp>
        <p:nvSpPr>
          <p:cNvPr id="78" name="Google Shape;78;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yout personalizado 4">
  <p:cSld name="AUTOLAYOUT_4">
    <p:bg>
      <p:bgPr>
        <a:solidFill>
          <a:srgbClr val="FFFFFF"/>
        </a:solidFill>
        <a:effectLst/>
      </p:bgPr>
    </p:bg>
    <p:spTree>
      <p:nvGrpSpPr>
        <p:cNvPr id="1" name="Shape 79"/>
        <p:cNvGrpSpPr/>
        <p:nvPr/>
      </p:nvGrpSpPr>
      <p:grpSpPr>
        <a:xfrm>
          <a:off x="0" y="0"/>
          <a:ext cx="0" cy="0"/>
          <a:chOff x="0" y="0"/>
          <a:chExt cx="0" cy="0"/>
        </a:xfrm>
      </p:grpSpPr>
      <p:sp>
        <p:nvSpPr>
          <p:cNvPr id="80" name="Google Shape;80;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title"/>
          </p:nvPr>
        </p:nvSpPr>
        <p:spPr>
          <a:xfrm>
            <a:off x="4820800" y="559300"/>
            <a:ext cx="40713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a:solidFill>
                  <a:schemeClr val="lt1"/>
                </a:solidFill>
              </a:defRPr>
            </a:lvl1pPr>
            <a:lvl2pPr lvl="1" algn="l">
              <a:lnSpc>
                <a:spcPct val="100000"/>
              </a:lnSpc>
              <a:spcBef>
                <a:spcPts val="0"/>
              </a:spcBef>
              <a:spcAft>
                <a:spcPts val="0"/>
              </a:spcAft>
              <a:buClr>
                <a:schemeClr val="dk1"/>
              </a:buClr>
              <a:buSzPts val="3000"/>
              <a:buNone/>
              <a:defRPr sz="3000">
                <a:solidFill>
                  <a:schemeClr val="lt1"/>
                </a:solidFill>
              </a:defRPr>
            </a:lvl2pPr>
            <a:lvl3pPr lvl="2" algn="l">
              <a:lnSpc>
                <a:spcPct val="100000"/>
              </a:lnSpc>
              <a:spcBef>
                <a:spcPts val="0"/>
              </a:spcBef>
              <a:spcAft>
                <a:spcPts val="0"/>
              </a:spcAft>
              <a:buClr>
                <a:schemeClr val="dk1"/>
              </a:buClr>
              <a:buSzPts val="3000"/>
              <a:buNone/>
              <a:defRPr sz="3000">
                <a:solidFill>
                  <a:schemeClr val="lt1"/>
                </a:solidFill>
              </a:defRPr>
            </a:lvl3pPr>
            <a:lvl4pPr lvl="3" algn="l">
              <a:lnSpc>
                <a:spcPct val="100000"/>
              </a:lnSpc>
              <a:spcBef>
                <a:spcPts val="0"/>
              </a:spcBef>
              <a:spcAft>
                <a:spcPts val="0"/>
              </a:spcAft>
              <a:buClr>
                <a:schemeClr val="dk1"/>
              </a:buClr>
              <a:buSzPts val="3000"/>
              <a:buNone/>
              <a:defRPr sz="3000">
                <a:solidFill>
                  <a:schemeClr val="lt1"/>
                </a:solidFill>
              </a:defRPr>
            </a:lvl4pPr>
            <a:lvl5pPr lvl="4" algn="l">
              <a:lnSpc>
                <a:spcPct val="100000"/>
              </a:lnSpc>
              <a:spcBef>
                <a:spcPts val="0"/>
              </a:spcBef>
              <a:spcAft>
                <a:spcPts val="0"/>
              </a:spcAft>
              <a:buClr>
                <a:schemeClr val="dk1"/>
              </a:buClr>
              <a:buSzPts val="3000"/>
              <a:buNone/>
              <a:defRPr sz="3000">
                <a:solidFill>
                  <a:schemeClr val="lt1"/>
                </a:solidFill>
              </a:defRPr>
            </a:lvl5pPr>
            <a:lvl6pPr lvl="5" algn="l">
              <a:lnSpc>
                <a:spcPct val="100000"/>
              </a:lnSpc>
              <a:spcBef>
                <a:spcPts val="0"/>
              </a:spcBef>
              <a:spcAft>
                <a:spcPts val="0"/>
              </a:spcAft>
              <a:buClr>
                <a:schemeClr val="dk1"/>
              </a:buClr>
              <a:buSzPts val="3000"/>
              <a:buNone/>
              <a:defRPr sz="3000">
                <a:solidFill>
                  <a:schemeClr val="lt1"/>
                </a:solidFill>
              </a:defRPr>
            </a:lvl6pPr>
            <a:lvl7pPr lvl="6" algn="l">
              <a:lnSpc>
                <a:spcPct val="100000"/>
              </a:lnSpc>
              <a:spcBef>
                <a:spcPts val="0"/>
              </a:spcBef>
              <a:spcAft>
                <a:spcPts val="0"/>
              </a:spcAft>
              <a:buClr>
                <a:schemeClr val="dk1"/>
              </a:buClr>
              <a:buSzPts val="3000"/>
              <a:buNone/>
              <a:defRPr sz="3000">
                <a:solidFill>
                  <a:schemeClr val="lt1"/>
                </a:solidFill>
              </a:defRPr>
            </a:lvl7pPr>
            <a:lvl8pPr lvl="7" algn="l">
              <a:lnSpc>
                <a:spcPct val="100000"/>
              </a:lnSpc>
              <a:spcBef>
                <a:spcPts val="0"/>
              </a:spcBef>
              <a:spcAft>
                <a:spcPts val="0"/>
              </a:spcAft>
              <a:buClr>
                <a:schemeClr val="dk1"/>
              </a:buClr>
              <a:buSzPts val="3000"/>
              <a:buNone/>
              <a:defRPr sz="3000">
                <a:solidFill>
                  <a:schemeClr val="lt1"/>
                </a:solidFill>
              </a:defRPr>
            </a:lvl8pPr>
            <a:lvl9pPr lvl="8" algn="l">
              <a:lnSpc>
                <a:spcPct val="100000"/>
              </a:lnSpc>
              <a:spcBef>
                <a:spcPts val="0"/>
              </a:spcBef>
              <a:spcAft>
                <a:spcPts val="0"/>
              </a:spcAft>
              <a:buClr>
                <a:schemeClr val="dk1"/>
              </a:buClr>
              <a:buSzPts val="3000"/>
              <a:buNone/>
              <a:defRPr sz="3000">
                <a:solidFill>
                  <a:schemeClr val="lt1"/>
                </a:solidFill>
              </a:defRPr>
            </a:lvl9pPr>
          </a:lstStyle>
          <a:p>
            <a:endParaRPr/>
          </a:p>
        </p:txBody>
      </p:sp>
      <p:sp>
        <p:nvSpPr>
          <p:cNvPr id="83" name="Google Shape;83;p17"/>
          <p:cNvSpPr txBox="1">
            <a:spLocks noGrp="1"/>
          </p:cNvSpPr>
          <p:nvPr>
            <p:ph type="body" idx="1"/>
          </p:nvPr>
        </p:nvSpPr>
        <p:spPr>
          <a:xfrm>
            <a:off x="4820821" y="2053722"/>
            <a:ext cx="2002500" cy="25305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84" name="Google Shape;84;p17"/>
          <p:cNvSpPr txBox="1">
            <a:spLocks noGrp="1"/>
          </p:cNvSpPr>
          <p:nvPr>
            <p:ph type="body" idx="2"/>
          </p:nvPr>
        </p:nvSpPr>
        <p:spPr>
          <a:xfrm>
            <a:off x="6889763" y="2053722"/>
            <a:ext cx="2002500" cy="25305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85" name="Google Shape;85;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yout personalizado 5">
  <p:cSld name="AUTOLAYOUT_5">
    <p:spTree>
      <p:nvGrpSpPr>
        <p:cNvPr id="1" name="Shape 86"/>
        <p:cNvGrpSpPr/>
        <p:nvPr/>
      </p:nvGrpSpPr>
      <p:grpSpPr>
        <a:xfrm>
          <a:off x="0" y="0"/>
          <a:ext cx="0" cy="0"/>
          <a:chOff x="0" y="0"/>
          <a:chExt cx="0" cy="0"/>
        </a:xfrm>
      </p:grpSpPr>
      <p:sp>
        <p:nvSpPr>
          <p:cNvPr id="87" name="Google Shape;87;p18"/>
          <p:cNvSpPr/>
          <p:nvPr/>
        </p:nvSpPr>
        <p:spPr>
          <a:xfrm>
            <a:off x="0" y="0"/>
            <a:ext cx="9144000" cy="5143500"/>
          </a:xfrm>
          <a:prstGeom prst="rect">
            <a:avLst/>
          </a:prstGeom>
          <a:gradFill>
            <a:gsLst>
              <a:gs pos="0">
                <a:srgbClr val="696969"/>
              </a:gs>
              <a:gs pos="100000">
                <a:srgbClr val="1D1D1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txBox="1">
            <a:spLocks noGrp="1"/>
          </p:cNvSpPr>
          <p:nvPr>
            <p:ph type="title"/>
          </p:nvPr>
        </p:nvSpPr>
        <p:spPr>
          <a:xfrm>
            <a:off x="311700" y="205950"/>
            <a:ext cx="3889500" cy="18330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89" name="Google Shape;89;p18"/>
          <p:cNvSpPr txBox="1">
            <a:spLocks noGrp="1"/>
          </p:cNvSpPr>
          <p:nvPr>
            <p:ph type="body" idx="1"/>
          </p:nvPr>
        </p:nvSpPr>
        <p:spPr>
          <a:xfrm>
            <a:off x="311700" y="2234525"/>
            <a:ext cx="3889500" cy="23343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90" name="Google Shape;90;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gFyEnvQAU95HscwJsmHfrZT24-RJ899VsHKrVMRKGIc/edit#heading=h.vvcf3dwrpdb5" TargetMode="Externa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docs.google.com/document/d/1gFyEnvQAU95HscwJsmHfrZT24-RJ899VsHKrVMRKGIc/edit#heading=h.inul8hpbxmj7" TargetMode="External"/><Relationship Id="rId5" Type="http://schemas.openxmlformats.org/officeDocument/2006/relationships/hyperlink" Target="https://docs.google.com/document/d/1gFyEnvQAU95HscwJsmHfrZT24-RJ899VsHKrVMRKGIc/edit#heading=h.26va43xnm6t6" TargetMode="External"/><Relationship Id="rId4" Type="http://schemas.openxmlformats.org/officeDocument/2006/relationships/hyperlink" Target="https://docs.google.com/document/d/1gFyEnvQAU95HscwJsmHfrZT24-RJ899VsHKrVMRKGIc/edit#heading=h.3iomr11gzfn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724350" y="717725"/>
            <a:ext cx="7695300" cy="652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pt-BR" sz="3400"/>
              <a:t>Competências como elemento fundamental para suportar processos sucessórios e de desenvolvimento de lideranças</a:t>
            </a:r>
            <a:endParaRPr/>
          </a:p>
        </p:txBody>
      </p:sp>
      <p:sp>
        <p:nvSpPr>
          <p:cNvPr id="96" name="Google Shape;96;p19"/>
          <p:cNvSpPr txBox="1">
            <a:spLocks noGrp="1"/>
          </p:cNvSpPr>
          <p:nvPr>
            <p:ph type="subTitle" idx="4294967295"/>
          </p:nvPr>
        </p:nvSpPr>
        <p:spPr>
          <a:xfrm>
            <a:off x="671250" y="2175451"/>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1600">
                <a:solidFill>
                  <a:srgbClr val="FFFFFF"/>
                </a:solidFill>
              </a:rPr>
              <a:t>César Ricardo Silva Filippi - Nº USP: 9782531</a:t>
            </a:r>
            <a:endParaRPr sz="1600">
              <a:solidFill>
                <a:srgbClr val="FFFFFF"/>
              </a:solidFill>
            </a:endParaRPr>
          </a:p>
          <a:p>
            <a:pPr marL="0" lvl="0" indent="0" algn="ctr" rtl="0">
              <a:spcBef>
                <a:spcPts val="0"/>
              </a:spcBef>
              <a:spcAft>
                <a:spcPts val="0"/>
              </a:spcAft>
              <a:buNone/>
            </a:pPr>
            <a:r>
              <a:rPr lang="pt-BR" sz="1600">
                <a:solidFill>
                  <a:schemeClr val="dk1"/>
                </a:solidFill>
              </a:rPr>
              <a:t>Gustavo Henrico da Silveira - Nº USP: 10288397</a:t>
            </a:r>
            <a:endParaRPr sz="1600">
              <a:solidFill>
                <a:srgbClr val="FFFFFF"/>
              </a:solidFill>
            </a:endParaRPr>
          </a:p>
          <a:p>
            <a:pPr marL="0" lvl="0" indent="0" algn="ctr" rtl="0">
              <a:spcBef>
                <a:spcPts val="0"/>
              </a:spcBef>
              <a:spcAft>
                <a:spcPts val="0"/>
              </a:spcAft>
              <a:buNone/>
            </a:pPr>
            <a:r>
              <a:rPr lang="pt-BR" sz="1600">
                <a:solidFill>
                  <a:srgbClr val="FFFFFF"/>
                </a:solidFill>
              </a:rPr>
              <a:t>Heitor Afonso Dias Barreira - Nº USP: 10288212</a:t>
            </a:r>
            <a:endParaRPr sz="1600">
              <a:solidFill>
                <a:srgbClr val="FFFFFF"/>
              </a:solidFill>
            </a:endParaRPr>
          </a:p>
          <a:p>
            <a:pPr marL="0" lvl="0" indent="0" algn="ctr" rtl="0">
              <a:spcBef>
                <a:spcPts val="0"/>
              </a:spcBef>
              <a:spcAft>
                <a:spcPts val="0"/>
              </a:spcAft>
              <a:buNone/>
            </a:pPr>
            <a:r>
              <a:rPr lang="pt-BR" sz="1600">
                <a:solidFill>
                  <a:schemeClr val="dk1"/>
                </a:solidFill>
              </a:rPr>
              <a:t>Igor Azevedo Gosuen - Nº USP: 10288438</a:t>
            </a:r>
            <a:endParaRPr sz="1600">
              <a:solidFill>
                <a:srgbClr val="FFFFFF"/>
              </a:solidFill>
            </a:endParaRPr>
          </a:p>
          <a:p>
            <a:pPr marL="0" lvl="0" indent="0" algn="ctr" rtl="0">
              <a:spcBef>
                <a:spcPts val="0"/>
              </a:spcBef>
              <a:spcAft>
                <a:spcPts val="0"/>
              </a:spcAft>
              <a:buNone/>
            </a:pPr>
            <a:r>
              <a:rPr lang="pt-BR" sz="1600">
                <a:solidFill>
                  <a:schemeClr val="dk1"/>
                </a:solidFill>
              </a:rPr>
              <a:t>Mateus Marucci Maialle - Nº USP: 11211823</a:t>
            </a:r>
            <a:endParaRPr sz="1600">
              <a:solidFill>
                <a:srgbClr val="FFFFFF"/>
              </a:solidFill>
            </a:endParaRPr>
          </a:p>
          <a:p>
            <a:pPr marL="0" lvl="0" indent="0" algn="ctr" rtl="0">
              <a:spcBef>
                <a:spcPts val="0"/>
              </a:spcBef>
              <a:spcAft>
                <a:spcPts val="0"/>
              </a:spcAft>
              <a:buNone/>
            </a:pPr>
            <a:r>
              <a:rPr lang="pt-BR" sz="1600">
                <a:solidFill>
                  <a:srgbClr val="FFFFFF"/>
                </a:solidFill>
              </a:rPr>
              <a:t>Leonardo Rodrigues Dosualdo - Nº USP: 9792136</a:t>
            </a:r>
            <a:endParaRPr sz="1600">
              <a:solidFill>
                <a:schemeClr val="dk1"/>
              </a:solidFill>
            </a:endParaRPr>
          </a:p>
          <a:p>
            <a:pPr marL="0" lvl="0" indent="0" algn="ctr" rtl="0">
              <a:spcBef>
                <a:spcPts val="0"/>
              </a:spcBef>
              <a:spcAft>
                <a:spcPts val="0"/>
              </a:spcAft>
              <a:buNone/>
            </a:pPr>
            <a:r>
              <a:rPr lang="pt-BR" sz="1600">
                <a:solidFill>
                  <a:schemeClr val="dk1"/>
                </a:solidFill>
              </a:rPr>
              <a:t>Raphael Malachias Ferreira - Nº USP: 10288230</a:t>
            </a:r>
            <a:endParaRPr sz="1600">
              <a:solidFill>
                <a:schemeClr val="dk1"/>
              </a:solidFill>
            </a:endParaRPr>
          </a:p>
          <a:p>
            <a:pPr marL="0" lvl="0" indent="0" algn="ctr" rtl="0">
              <a:spcBef>
                <a:spcPts val="0"/>
              </a:spcBef>
              <a:spcAft>
                <a:spcPts val="0"/>
              </a:spcAft>
              <a:buNone/>
            </a:pPr>
            <a:r>
              <a:rPr lang="pt-BR" sz="1600">
                <a:solidFill>
                  <a:schemeClr val="dk1"/>
                </a:solidFill>
              </a:rPr>
              <a:t>Vinícius Luiz Ermácora Burato - N° USP: 10288101</a:t>
            </a:r>
            <a:endParaRPr sz="1600">
              <a:solidFill>
                <a:schemeClr val="dk1"/>
              </a:solidFill>
            </a:endParaRPr>
          </a:p>
          <a:p>
            <a:pPr marL="0" lvl="0" indent="0" algn="ctr" rtl="0">
              <a:lnSpc>
                <a:spcPct val="100000"/>
              </a:lnSpc>
              <a:spcBef>
                <a:spcPts val="0"/>
              </a:spcBef>
              <a:spcAft>
                <a:spcPts val="0"/>
              </a:spcAft>
              <a:buNone/>
            </a:pPr>
            <a:r>
              <a:rPr lang="pt-BR" sz="1600">
                <a:solidFill>
                  <a:schemeClr val="dk1"/>
                </a:solidFill>
              </a:rPr>
              <a:t>Vinicius Scalabrini Santana - Nº USP: 10288334</a:t>
            </a:r>
            <a:endParaRPr sz="1600">
              <a:solidFill>
                <a:schemeClr val="dk1"/>
              </a:solidFill>
            </a:endParaRPr>
          </a:p>
          <a:p>
            <a:pPr marL="0" lvl="0" indent="0" algn="ctr" rtl="0">
              <a:spcBef>
                <a:spcPts val="0"/>
              </a:spcBef>
              <a:spcAft>
                <a:spcPts val="0"/>
              </a:spcAft>
              <a:buNone/>
            </a:pPr>
            <a:r>
              <a:rPr lang="pt-BR" sz="1600">
                <a:solidFill>
                  <a:srgbClr val="FFFFFF"/>
                </a:solidFill>
              </a:rPr>
              <a:t>Vinicius Zaupa Nebo - Nº USP: 4473990</a:t>
            </a:r>
            <a:endParaRPr sz="1600">
              <a:solidFill>
                <a:srgbClr val="FFFFFF"/>
              </a:solidFill>
            </a:endParaRPr>
          </a:p>
          <a:p>
            <a:pPr marL="0" lvl="0" indent="0" algn="ctr" rtl="0">
              <a:spcBef>
                <a:spcPts val="0"/>
              </a:spcBef>
              <a:spcAft>
                <a:spcPts val="0"/>
              </a:spcAft>
              <a:buNone/>
            </a:pPr>
            <a:endParaRPr sz="1600">
              <a:solidFill>
                <a:schemeClr val="dk1"/>
              </a:solidFill>
            </a:endParaRPr>
          </a:p>
          <a:p>
            <a:pPr marL="0" lvl="0" indent="0" algn="ctr" rtl="0">
              <a:spcBef>
                <a:spcPts val="0"/>
              </a:spcBef>
              <a:spcAft>
                <a:spcPts val="0"/>
              </a:spcAft>
              <a:buNone/>
            </a:pPr>
            <a:endParaRPr sz="1600">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660850" y="896950"/>
            <a:ext cx="6842400" cy="57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Objetivos estratégicos</a:t>
            </a:r>
            <a:endParaRPr/>
          </a:p>
        </p:txBody>
      </p:sp>
      <p:sp>
        <p:nvSpPr>
          <p:cNvPr id="168" name="Google Shape;168;p29"/>
          <p:cNvSpPr txBox="1">
            <a:spLocks noGrp="1"/>
          </p:cNvSpPr>
          <p:nvPr>
            <p:ph type="body" idx="1"/>
          </p:nvPr>
        </p:nvSpPr>
        <p:spPr>
          <a:xfrm>
            <a:off x="80575" y="1692300"/>
            <a:ext cx="2804100" cy="280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t-BR" b="1">
                <a:latin typeface="Arial"/>
                <a:ea typeface="Arial"/>
                <a:cs typeface="Arial"/>
                <a:sym typeface="Arial"/>
              </a:rPr>
              <a:t>Verificar </a:t>
            </a:r>
            <a:r>
              <a:rPr lang="pt-BR">
                <a:latin typeface="Arial"/>
                <a:ea typeface="Arial"/>
                <a:cs typeface="Arial"/>
                <a:sym typeface="Arial"/>
              </a:rPr>
              <a:t>quais são as pessoas em condições para assumir atribuições e responsabilidades em níveis de maior complexidade.</a:t>
            </a:r>
            <a:endParaRPr>
              <a:latin typeface="Arial"/>
              <a:ea typeface="Arial"/>
              <a:cs typeface="Arial"/>
              <a:sym typeface="Arial"/>
            </a:endParaRPr>
          </a:p>
        </p:txBody>
      </p:sp>
      <p:sp>
        <p:nvSpPr>
          <p:cNvPr id="169" name="Google Shape;169;p29"/>
          <p:cNvSpPr txBox="1">
            <a:spLocks noGrp="1"/>
          </p:cNvSpPr>
          <p:nvPr>
            <p:ph type="body" idx="2"/>
          </p:nvPr>
        </p:nvSpPr>
        <p:spPr>
          <a:xfrm>
            <a:off x="2941113" y="1692300"/>
            <a:ext cx="2720700" cy="280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t-BR" b="1">
                <a:latin typeface="Arial"/>
                <a:ea typeface="Arial"/>
                <a:cs typeface="Arial"/>
                <a:sym typeface="Arial"/>
              </a:rPr>
              <a:t>Verificar </a:t>
            </a:r>
            <a:r>
              <a:rPr lang="pt-BR">
                <a:latin typeface="Arial"/>
                <a:ea typeface="Arial"/>
                <a:cs typeface="Arial"/>
                <a:sym typeface="Arial"/>
              </a:rPr>
              <a:t>a capacidade da organização de desenvolver pessoas para assumir posições mais exigentes.</a:t>
            </a:r>
            <a:endParaRPr>
              <a:latin typeface="Arial"/>
              <a:ea typeface="Arial"/>
              <a:cs typeface="Arial"/>
              <a:sym typeface="Arial"/>
            </a:endParaRPr>
          </a:p>
        </p:txBody>
      </p:sp>
      <p:sp>
        <p:nvSpPr>
          <p:cNvPr id="170" name="Google Shape;170;p29"/>
          <p:cNvSpPr txBox="1">
            <a:spLocks noGrp="1"/>
          </p:cNvSpPr>
          <p:nvPr>
            <p:ph type="body" idx="2"/>
          </p:nvPr>
        </p:nvSpPr>
        <p:spPr>
          <a:xfrm>
            <a:off x="5944600" y="1692300"/>
            <a:ext cx="3133800" cy="28017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pt-BR" b="1">
                <a:latin typeface="Arial"/>
                <a:ea typeface="Arial"/>
                <a:cs typeface="Arial"/>
                <a:sym typeface="Arial"/>
              </a:rPr>
              <a:t>Apontar </a:t>
            </a:r>
            <a:r>
              <a:rPr lang="pt-BR">
                <a:latin typeface="Arial"/>
                <a:ea typeface="Arial"/>
                <a:cs typeface="Arial"/>
                <a:sym typeface="Arial"/>
              </a:rPr>
              <a:t>as principais fragilidades na sucessão  para posições críticas para a sobrevivência ou desenvolvimento da organização.</a:t>
            </a:r>
            <a:endParaRPr>
              <a:latin typeface="Arial"/>
              <a:ea typeface="Arial"/>
              <a:cs typeface="Arial"/>
              <a:sym typeface="Arial"/>
            </a:endParaRPr>
          </a:p>
        </p:txBody>
      </p:sp>
      <p:pic>
        <p:nvPicPr>
          <p:cNvPr id="171" name="Google Shape;171;p29"/>
          <p:cNvPicPr preferRelativeResize="0"/>
          <p:nvPr/>
        </p:nvPicPr>
        <p:blipFill>
          <a:blip r:embed="rId3">
            <a:alphaModFix/>
          </a:blip>
          <a:stretch>
            <a:fillRect/>
          </a:stretch>
        </p:blipFill>
        <p:spPr>
          <a:xfrm>
            <a:off x="7040088" y="3449000"/>
            <a:ext cx="942825" cy="942825"/>
          </a:xfrm>
          <a:prstGeom prst="rect">
            <a:avLst/>
          </a:prstGeom>
          <a:noFill/>
          <a:ln>
            <a:noFill/>
          </a:ln>
        </p:spPr>
      </p:pic>
      <p:pic>
        <p:nvPicPr>
          <p:cNvPr id="172" name="Google Shape;172;p29"/>
          <p:cNvPicPr preferRelativeResize="0"/>
          <p:nvPr/>
        </p:nvPicPr>
        <p:blipFill>
          <a:blip r:embed="rId4">
            <a:alphaModFix/>
          </a:blip>
          <a:stretch>
            <a:fillRect/>
          </a:stretch>
        </p:blipFill>
        <p:spPr>
          <a:xfrm>
            <a:off x="1011225" y="3449013"/>
            <a:ext cx="942801" cy="942801"/>
          </a:xfrm>
          <a:prstGeom prst="rect">
            <a:avLst/>
          </a:prstGeom>
          <a:noFill/>
          <a:ln>
            <a:noFill/>
          </a:ln>
        </p:spPr>
      </p:pic>
      <p:pic>
        <p:nvPicPr>
          <p:cNvPr id="173" name="Google Shape;173;p29"/>
          <p:cNvPicPr preferRelativeResize="0"/>
          <p:nvPr/>
        </p:nvPicPr>
        <p:blipFill>
          <a:blip r:embed="rId5">
            <a:alphaModFix/>
          </a:blip>
          <a:stretch>
            <a:fillRect/>
          </a:stretch>
        </p:blipFill>
        <p:spPr>
          <a:xfrm>
            <a:off x="3830075" y="3449025"/>
            <a:ext cx="942799" cy="942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p:nvPr/>
        </p:nvSpPr>
        <p:spPr>
          <a:xfrm>
            <a:off x="2786113" y="1253038"/>
            <a:ext cx="3111000" cy="35196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0"/>
          <p:cNvSpPr/>
          <p:nvPr/>
        </p:nvSpPr>
        <p:spPr>
          <a:xfrm>
            <a:off x="4192963" y="1768188"/>
            <a:ext cx="297300" cy="285000"/>
          </a:xfrm>
          <a:prstGeom prst="rect">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4192963" y="2428738"/>
            <a:ext cx="297300" cy="2850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0"/>
          <p:cNvSpPr/>
          <p:nvPr/>
        </p:nvSpPr>
        <p:spPr>
          <a:xfrm>
            <a:off x="3589338" y="3274413"/>
            <a:ext cx="189900" cy="1953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0"/>
          <p:cNvSpPr/>
          <p:nvPr/>
        </p:nvSpPr>
        <p:spPr>
          <a:xfrm>
            <a:off x="3391188" y="3932088"/>
            <a:ext cx="297300" cy="2850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0"/>
          <p:cNvSpPr/>
          <p:nvPr/>
        </p:nvSpPr>
        <p:spPr>
          <a:xfrm>
            <a:off x="3918200" y="3932088"/>
            <a:ext cx="297300" cy="2850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0"/>
          <p:cNvSpPr/>
          <p:nvPr/>
        </p:nvSpPr>
        <p:spPr>
          <a:xfrm>
            <a:off x="4445200" y="3940788"/>
            <a:ext cx="297300" cy="2850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0"/>
          <p:cNvSpPr/>
          <p:nvPr/>
        </p:nvSpPr>
        <p:spPr>
          <a:xfrm>
            <a:off x="4994738" y="3932088"/>
            <a:ext cx="297300" cy="2850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3233738" y="4332363"/>
            <a:ext cx="297300" cy="2850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p:nvPr/>
        </p:nvSpPr>
        <p:spPr>
          <a:xfrm>
            <a:off x="3688488" y="4332363"/>
            <a:ext cx="297300" cy="2850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a:off x="4192963" y="4332363"/>
            <a:ext cx="297300" cy="2850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a:off x="4697438" y="4332363"/>
            <a:ext cx="297300" cy="2850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a:off x="5152188" y="4332363"/>
            <a:ext cx="297300" cy="2850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 name="Google Shape;191;p30"/>
          <p:cNvCxnSpPr/>
          <p:nvPr/>
        </p:nvCxnSpPr>
        <p:spPr>
          <a:xfrm>
            <a:off x="2961113" y="2233288"/>
            <a:ext cx="3024000" cy="0"/>
          </a:xfrm>
          <a:prstGeom prst="straightConnector1">
            <a:avLst/>
          </a:prstGeom>
          <a:noFill/>
          <a:ln w="38100" cap="flat" cmpd="sng">
            <a:solidFill>
              <a:srgbClr val="000000"/>
            </a:solidFill>
            <a:prstDash val="dot"/>
            <a:round/>
            <a:headEnd type="none" w="med" len="med"/>
            <a:tailEnd type="none" w="med" len="med"/>
          </a:ln>
        </p:spPr>
      </p:cxnSp>
      <p:cxnSp>
        <p:nvCxnSpPr>
          <p:cNvPr id="192" name="Google Shape;192;p30"/>
          <p:cNvCxnSpPr/>
          <p:nvPr/>
        </p:nvCxnSpPr>
        <p:spPr>
          <a:xfrm>
            <a:off x="2961113" y="2955813"/>
            <a:ext cx="3024000" cy="0"/>
          </a:xfrm>
          <a:prstGeom prst="straightConnector1">
            <a:avLst/>
          </a:prstGeom>
          <a:noFill/>
          <a:ln w="38100" cap="flat" cmpd="sng">
            <a:solidFill>
              <a:srgbClr val="000000"/>
            </a:solidFill>
            <a:prstDash val="dot"/>
            <a:round/>
            <a:headEnd type="none" w="med" len="med"/>
            <a:tailEnd type="none" w="med" len="med"/>
          </a:ln>
        </p:spPr>
      </p:cxnSp>
      <p:cxnSp>
        <p:nvCxnSpPr>
          <p:cNvPr id="193" name="Google Shape;193;p30"/>
          <p:cNvCxnSpPr/>
          <p:nvPr/>
        </p:nvCxnSpPr>
        <p:spPr>
          <a:xfrm>
            <a:off x="2961113" y="3678338"/>
            <a:ext cx="3024000" cy="0"/>
          </a:xfrm>
          <a:prstGeom prst="straightConnector1">
            <a:avLst/>
          </a:prstGeom>
          <a:noFill/>
          <a:ln w="38100" cap="flat" cmpd="sng">
            <a:solidFill>
              <a:srgbClr val="000000"/>
            </a:solidFill>
            <a:prstDash val="dot"/>
            <a:round/>
            <a:headEnd type="none" w="med" len="med"/>
            <a:tailEnd type="none" w="med" len="med"/>
          </a:ln>
        </p:spPr>
      </p:cxnSp>
      <p:sp>
        <p:nvSpPr>
          <p:cNvPr id="194" name="Google Shape;194;p30"/>
          <p:cNvSpPr txBox="1"/>
          <p:nvPr/>
        </p:nvSpPr>
        <p:spPr>
          <a:xfrm>
            <a:off x="2704788" y="1579463"/>
            <a:ext cx="14625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Presidente - 1</a:t>
            </a:r>
            <a:endParaRPr>
              <a:solidFill>
                <a:srgbClr val="FFFFFF"/>
              </a:solidFill>
            </a:endParaRPr>
          </a:p>
        </p:txBody>
      </p:sp>
      <p:sp>
        <p:nvSpPr>
          <p:cNvPr id="195" name="Google Shape;195;p30"/>
          <p:cNvSpPr txBox="1"/>
          <p:nvPr/>
        </p:nvSpPr>
        <p:spPr>
          <a:xfrm>
            <a:off x="2415763" y="2267638"/>
            <a:ext cx="14625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Presidente e Diretores - 1</a:t>
            </a:r>
            <a:endParaRPr>
              <a:solidFill>
                <a:srgbClr val="FFFFFF"/>
              </a:solidFill>
            </a:endParaRPr>
          </a:p>
        </p:txBody>
      </p:sp>
      <p:sp>
        <p:nvSpPr>
          <p:cNvPr id="196" name="Google Shape;196;p30"/>
          <p:cNvSpPr txBox="1"/>
          <p:nvPr/>
        </p:nvSpPr>
        <p:spPr>
          <a:xfrm>
            <a:off x="2118788" y="3024975"/>
            <a:ext cx="14625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Presidente e Diretores - 4</a:t>
            </a:r>
            <a:endParaRPr>
              <a:solidFill>
                <a:srgbClr val="FFFFFF"/>
              </a:solidFill>
            </a:endParaRPr>
          </a:p>
        </p:txBody>
      </p:sp>
      <p:sp>
        <p:nvSpPr>
          <p:cNvPr id="197" name="Google Shape;197;p30"/>
          <p:cNvSpPr/>
          <p:nvPr/>
        </p:nvSpPr>
        <p:spPr>
          <a:xfrm>
            <a:off x="3977388" y="3274413"/>
            <a:ext cx="189900" cy="1953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4563388" y="3274413"/>
            <a:ext cx="189900" cy="1953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4907963" y="3274413"/>
            <a:ext cx="189900" cy="1953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txBox="1"/>
          <p:nvPr/>
        </p:nvSpPr>
        <p:spPr>
          <a:xfrm>
            <a:off x="1575999" y="3782300"/>
            <a:ext cx="15855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Gerentes Gerais e Gerentes - 17</a:t>
            </a:r>
            <a:endParaRPr>
              <a:solidFill>
                <a:srgbClr val="FFFFFF"/>
              </a:solidFill>
            </a:endParaRPr>
          </a:p>
        </p:txBody>
      </p:sp>
      <p:sp>
        <p:nvSpPr>
          <p:cNvPr id="201" name="Google Shape;201;p30"/>
          <p:cNvSpPr txBox="1"/>
          <p:nvPr/>
        </p:nvSpPr>
        <p:spPr>
          <a:xfrm>
            <a:off x="4625688" y="1464888"/>
            <a:ext cx="17052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Define sucessores do presidente</a:t>
            </a: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202" name="Google Shape;202;p30"/>
          <p:cNvSpPr txBox="1"/>
          <p:nvPr/>
        </p:nvSpPr>
        <p:spPr>
          <a:xfrm>
            <a:off x="5292051" y="3028800"/>
            <a:ext cx="18963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Define sucessores dos gerentes gerais</a:t>
            </a: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203" name="Google Shape;203;p30"/>
          <p:cNvSpPr txBox="1"/>
          <p:nvPr/>
        </p:nvSpPr>
        <p:spPr>
          <a:xfrm>
            <a:off x="4994738" y="2275288"/>
            <a:ext cx="17052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Define sucessores dos diretores</a:t>
            </a: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204" name="Google Shape;204;p30"/>
          <p:cNvSpPr txBox="1"/>
          <p:nvPr/>
        </p:nvSpPr>
        <p:spPr>
          <a:xfrm>
            <a:off x="5679913" y="3782300"/>
            <a:ext cx="17052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Define sucessores dos gerentes</a:t>
            </a:r>
            <a:endParaRPr>
              <a:solidFill>
                <a:srgbClr val="FFFFFF"/>
              </a:solidFill>
            </a:endParaRPr>
          </a:p>
          <a:p>
            <a:pPr marL="0" lvl="0" indent="0" algn="l" rtl="0">
              <a:spcBef>
                <a:spcPts val="0"/>
              </a:spcBef>
              <a:spcAft>
                <a:spcPts val="0"/>
              </a:spcAft>
              <a:buNone/>
            </a:pPr>
            <a:endParaRPr>
              <a:solidFill>
                <a:srgbClr val="FFFFFF"/>
              </a:solidFill>
              <a:latin typeface="Average"/>
              <a:ea typeface="Average"/>
              <a:cs typeface="Average"/>
              <a:sym typeface="Average"/>
            </a:endParaRPr>
          </a:p>
        </p:txBody>
      </p:sp>
      <p:sp>
        <p:nvSpPr>
          <p:cNvPr id="205" name="Google Shape;205;p30"/>
          <p:cNvSpPr txBox="1"/>
          <p:nvPr/>
        </p:nvSpPr>
        <p:spPr>
          <a:xfrm>
            <a:off x="2146375" y="257475"/>
            <a:ext cx="43905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000" b="1">
                <a:solidFill>
                  <a:srgbClr val="FFFFFF"/>
                </a:solidFill>
                <a:latin typeface="Average"/>
                <a:ea typeface="Average"/>
                <a:cs typeface="Average"/>
                <a:sym typeface="Average"/>
              </a:rPr>
              <a:t>COMITÊ DE SUCESSÃO</a:t>
            </a:r>
            <a:endParaRPr sz="3000" b="1">
              <a:solidFill>
                <a:srgbClr val="FFFFFF"/>
              </a:solidFill>
              <a:latin typeface="Average"/>
              <a:ea typeface="Average"/>
              <a:cs typeface="Average"/>
              <a:sym typeface="Average"/>
            </a:endParaRPr>
          </a:p>
        </p:txBody>
      </p:sp>
      <p:sp>
        <p:nvSpPr>
          <p:cNvPr id="206" name="Google Shape;206;p30"/>
          <p:cNvSpPr/>
          <p:nvPr/>
        </p:nvSpPr>
        <p:spPr>
          <a:xfrm>
            <a:off x="2057400" y="247875"/>
            <a:ext cx="4479600" cy="608100"/>
          </a:xfrm>
          <a:prstGeom prst="roundRect">
            <a:avLst>
              <a:gd name="adj" fmla="val 16667"/>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Etapas de elaboração</a:t>
            </a:r>
            <a:endParaRPr/>
          </a:p>
        </p:txBody>
      </p:sp>
      <p:sp>
        <p:nvSpPr>
          <p:cNvPr id="212" name="Google Shape;21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FFFFFF"/>
              </a:buClr>
              <a:buSzPts val="1800"/>
              <a:buFont typeface="Arial"/>
              <a:buAutoNum type="arabicPeriod"/>
            </a:pPr>
            <a:r>
              <a:rPr lang="pt-BR" b="1">
                <a:solidFill>
                  <a:srgbClr val="FFFFFF"/>
                </a:solidFill>
                <a:latin typeface="Arial"/>
                <a:ea typeface="Arial"/>
                <a:cs typeface="Arial"/>
                <a:sym typeface="Arial"/>
              </a:rPr>
              <a:t>Avaliação de desempenho</a:t>
            </a:r>
            <a:endParaRPr b="1">
              <a:solidFill>
                <a:srgbClr val="FFFFFF"/>
              </a:solidFill>
              <a:latin typeface="Arial"/>
              <a:ea typeface="Arial"/>
              <a:cs typeface="Arial"/>
              <a:sym typeface="Arial"/>
            </a:endParaRPr>
          </a:p>
          <a:p>
            <a:pPr marL="457200" lvl="0" indent="-317500" algn="l" rtl="0">
              <a:lnSpc>
                <a:spcPct val="115000"/>
              </a:lnSpc>
              <a:spcBef>
                <a:spcPts val="1000"/>
              </a:spcBef>
              <a:spcAft>
                <a:spcPts val="0"/>
              </a:spcAft>
              <a:buClr>
                <a:srgbClr val="FFFFFF"/>
              </a:buClr>
              <a:buSzPts val="1400"/>
              <a:buChar char="●"/>
            </a:pPr>
            <a:r>
              <a:rPr lang="pt-BR" sz="1400" b="1">
                <a:solidFill>
                  <a:srgbClr val="FFFFFF"/>
                </a:solidFill>
                <a:latin typeface="Arial"/>
                <a:ea typeface="Arial"/>
                <a:cs typeface="Arial"/>
                <a:sym typeface="Arial"/>
              </a:rPr>
              <a:t>Objetivo:</a:t>
            </a:r>
            <a:r>
              <a:rPr lang="pt-BR" sz="1400">
                <a:solidFill>
                  <a:srgbClr val="FFFFFF"/>
                </a:solidFill>
                <a:latin typeface="Arial"/>
                <a:ea typeface="Arial"/>
                <a:cs typeface="Arial"/>
                <a:sym typeface="Arial"/>
              </a:rPr>
              <a:t> Avaliar todas as pessoas consideradas aptas ou em condições de serem preparadas para ocupar posições críticas dentro da organização ou negócio.</a:t>
            </a:r>
            <a:endParaRPr sz="1400">
              <a:solidFill>
                <a:srgbClr val="FFFFFF"/>
              </a:solidFill>
              <a:latin typeface="Arial"/>
              <a:ea typeface="Arial"/>
              <a:cs typeface="Arial"/>
              <a:sym typeface="Arial"/>
            </a:endParaRPr>
          </a:p>
          <a:p>
            <a:pPr marL="457200" lvl="0" indent="-317500" algn="l" rtl="0">
              <a:lnSpc>
                <a:spcPct val="115000"/>
              </a:lnSpc>
              <a:spcBef>
                <a:spcPts val="1000"/>
              </a:spcBef>
              <a:spcAft>
                <a:spcPts val="0"/>
              </a:spcAft>
              <a:buClr>
                <a:srgbClr val="FFFFFF"/>
              </a:buClr>
              <a:buSzPts val="1400"/>
              <a:buChar char="●"/>
            </a:pPr>
            <a:r>
              <a:rPr lang="pt-BR" sz="1400" b="1">
                <a:solidFill>
                  <a:srgbClr val="FFFFFF"/>
                </a:solidFill>
                <a:latin typeface="Arial"/>
                <a:ea typeface="Arial"/>
                <a:cs typeface="Arial"/>
                <a:sym typeface="Arial"/>
              </a:rPr>
              <a:t>Responsáveis:</a:t>
            </a:r>
            <a:r>
              <a:rPr lang="pt-BR" sz="1400">
                <a:solidFill>
                  <a:srgbClr val="FFFFFF"/>
                </a:solidFill>
                <a:latin typeface="Arial"/>
                <a:ea typeface="Arial"/>
                <a:cs typeface="Arial"/>
                <a:sym typeface="Arial"/>
              </a:rPr>
              <a:t> Gestores, através de reuniões gerenciais ou todas as pessoas da empresa, através de sistemas institucionalizados de avaliação.</a:t>
            </a:r>
            <a:endParaRPr sz="1400">
              <a:solidFill>
                <a:srgbClr val="FFFFFF"/>
              </a:solidFill>
              <a:latin typeface="Arial"/>
              <a:ea typeface="Arial"/>
              <a:cs typeface="Arial"/>
              <a:sym typeface="Arial"/>
            </a:endParaRPr>
          </a:p>
          <a:p>
            <a:pPr marL="914400" lvl="0" indent="0" algn="l" rtl="0">
              <a:lnSpc>
                <a:spcPct val="100000"/>
              </a:lnSpc>
              <a:spcBef>
                <a:spcPts val="0"/>
              </a:spcBef>
              <a:spcAft>
                <a:spcPts val="0"/>
              </a:spcAft>
              <a:buNone/>
            </a:pPr>
            <a:endParaRPr>
              <a:solidFill>
                <a:srgbClr val="FFFFFF"/>
              </a:solidFill>
            </a:endParaRPr>
          </a:p>
          <a:p>
            <a:pPr marL="914400" lvl="0" indent="0" algn="l" rtl="0">
              <a:lnSpc>
                <a:spcPct val="100000"/>
              </a:lnSpc>
              <a:spcBef>
                <a:spcPts val="0"/>
              </a:spcBef>
              <a:spcAft>
                <a:spcPts val="0"/>
              </a:spcAft>
              <a:buNone/>
            </a:pPr>
            <a:endParaRPr>
              <a:solidFill>
                <a:srgbClr val="FFFFFF"/>
              </a:solidFill>
            </a:endParaRPr>
          </a:p>
          <a:p>
            <a:pPr marL="457200" lvl="0" indent="-342900" algn="l" rtl="0">
              <a:lnSpc>
                <a:spcPct val="100000"/>
              </a:lnSpc>
              <a:spcBef>
                <a:spcPts val="0"/>
              </a:spcBef>
              <a:spcAft>
                <a:spcPts val="0"/>
              </a:spcAft>
              <a:buClr>
                <a:srgbClr val="FFFFFF"/>
              </a:buClr>
              <a:buSzPts val="1800"/>
              <a:buFont typeface="Arial"/>
              <a:buAutoNum type="arabicPeriod"/>
            </a:pPr>
            <a:r>
              <a:rPr lang="pt-BR" b="1">
                <a:solidFill>
                  <a:srgbClr val="FFFFFF"/>
                </a:solidFill>
                <a:latin typeface="Arial"/>
                <a:ea typeface="Arial"/>
                <a:cs typeface="Arial"/>
                <a:sym typeface="Arial"/>
              </a:rPr>
              <a:t>Indicação inicial de sucessores</a:t>
            </a:r>
            <a:endParaRPr b="1">
              <a:solidFill>
                <a:srgbClr val="FFFFFF"/>
              </a:solidFill>
              <a:latin typeface="Arial"/>
              <a:ea typeface="Arial"/>
              <a:cs typeface="Arial"/>
              <a:sym typeface="Arial"/>
            </a:endParaRPr>
          </a:p>
          <a:p>
            <a:pPr marL="457200" lvl="0" indent="-317500" algn="l" rtl="0">
              <a:lnSpc>
                <a:spcPct val="100000"/>
              </a:lnSpc>
              <a:spcBef>
                <a:spcPts val="1000"/>
              </a:spcBef>
              <a:spcAft>
                <a:spcPts val="0"/>
              </a:spcAft>
              <a:buClr>
                <a:srgbClr val="FFFFFF"/>
              </a:buClr>
              <a:buSzPts val="1400"/>
              <a:buFont typeface="Arial"/>
              <a:buChar char="●"/>
            </a:pPr>
            <a:r>
              <a:rPr lang="pt-BR" sz="1400" b="1">
                <a:solidFill>
                  <a:srgbClr val="FFFFFF"/>
                </a:solidFill>
                <a:latin typeface="Arial"/>
                <a:ea typeface="Arial"/>
                <a:cs typeface="Arial"/>
                <a:sym typeface="Arial"/>
              </a:rPr>
              <a:t>Objetivo: </a:t>
            </a:r>
            <a:r>
              <a:rPr lang="pt-BR" sz="1400">
                <a:solidFill>
                  <a:srgbClr val="FFFFFF"/>
                </a:solidFill>
                <a:latin typeface="Arial"/>
                <a:ea typeface="Arial"/>
                <a:cs typeface="Arial"/>
                <a:sym typeface="Arial"/>
              </a:rPr>
              <a:t>Indicação inicial de pessoas cogitadas para o processo sucessório a partir dos resultados dos processos de avaliação.</a:t>
            </a:r>
            <a:endParaRPr sz="1400">
              <a:solidFill>
                <a:srgbClr val="FFFFFF"/>
              </a:solidFill>
              <a:latin typeface="Arial"/>
              <a:ea typeface="Arial"/>
              <a:cs typeface="Arial"/>
              <a:sym typeface="Arial"/>
            </a:endParaRPr>
          </a:p>
          <a:p>
            <a:pPr marL="457200" lvl="0" indent="-317500" algn="l" rtl="0">
              <a:lnSpc>
                <a:spcPct val="100000"/>
              </a:lnSpc>
              <a:spcBef>
                <a:spcPts val="1000"/>
              </a:spcBef>
              <a:spcAft>
                <a:spcPts val="0"/>
              </a:spcAft>
              <a:buClr>
                <a:srgbClr val="FFFFFF"/>
              </a:buClr>
              <a:buSzPts val="1400"/>
              <a:buFont typeface="Arial"/>
              <a:buChar char="●"/>
            </a:pPr>
            <a:r>
              <a:rPr lang="pt-BR" sz="1400" b="1">
                <a:solidFill>
                  <a:srgbClr val="FFFFFF"/>
                </a:solidFill>
                <a:latin typeface="Arial"/>
                <a:ea typeface="Arial"/>
                <a:cs typeface="Arial"/>
                <a:sym typeface="Arial"/>
              </a:rPr>
              <a:t>Responsáveis: </a:t>
            </a:r>
            <a:r>
              <a:rPr lang="pt-BR" sz="1400">
                <a:solidFill>
                  <a:srgbClr val="FFFFFF"/>
                </a:solidFill>
                <a:latin typeface="Arial"/>
                <a:ea typeface="Arial"/>
                <a:cs typeface="Arial"/>
                <a:sym typeface="Arial"/>
              </a:rPr>
              <a:t>Resultados dos processos de avaliação.</a:t>
            </a:r>
            <a:endParaRPr sz="1400">
              <a:solidFill>
                <a:srgbClr val="FFFFFF"/>
              </a:solidFill>
              <a:latin typeface="Arial"/>
              <a:ea typeface="Arial"/>
              <a:cs typeface="Arial"/>
              <a:sym typeface="Arial"/>
            </a:endParaRPr>
          </a:p>
          <a:p>
            <a:pPr marL="914400" lvl="0" indent="0" algn="l" rtl="0">
              <a:lnSpc>
                <a:spcPct val="100000"/>
              </a:lnSpc>
              <a:spcBef>
                <a:spcPts val="1000"/>
              </a:spcBef>
              <a:spcAft>
                <a:spcPts val="0"/>
              </a:spcAft>
              <a:buNone/>
            </a:pPr>
            <a:endParaRPr>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pt-BR" sz="1400">
                <a:solidFill>
                  <a:srgbClr val="FFFFFF"/>
                </a:solidFill>
                <a:latin typeface="Arial"/>
                <a:ea typeface="Arial"/>
                <a:cs typeface="Arial"/>
                <a:sym typeface="Arial"/>
              </a:rPr>
              <a:t>  </a:t>
            </a:r>
            <a:r>
              <a:rPr lang="pt-BR">
                <a:solidFill>
                  <a:srgbClr val="FFFFFF"/>
                </a:solidFill>
                <a:latin typeface="Arial"/>
                <a:ea typeface="Arial"/>
                <a:cs typeface="Arial"/>
                <a:sym typeface="Arial"/>
              </a:rPr>
              <a:t>3.	</a:t>
            </a:r>
            <a:r>
              <a:rPr lang="pt-BR" b="1">
                <a:solidFill>
                  <a:srgbClr val="FFFFFF"/>
                </a:solidFill>
                <a:latin typeface="Arial"/>
                <a:ea typeface="Arial"/>
                <a:cs typeface="Arial"/>
                <a:sym typeface="Arial"/>
              </a:rPr>
              <a:t>Comitês de sucessão</a:t>
            </a:r>
            <a:endParaRPr b="1">
              <a:solidFill>
                <a:srgbClr val="FFFFFF"/>
              </a:solidFill>
              <a:latin typeface="Arial"/>
              <a:ea typeface="Arial"/>
              <a:cs typeface="Arial"/>
              <a:sym typeface="Arial"/>
            </a:endParaRPr>
          </a:p>
          <a:p>
            <a:pPr marL="457200" lvl="0" indent="-317500" algn="just" rtl="0">
              <a:lnSpc>
                <a:spcPct val="100000"/>
              </a:lnSpc>
              <a:spcBef>
                <a:spcPts val="1000"/>
              </a:spcBef>
              <a:spcAft>
                <a:spcPts val="0"/>
              </a:spcAft>
              <a:buClr>
                <a:srgbClr val="FFFFFF"/>
              </a:buClr>
              <a:buSzPts val="1400"/>
              <a:buFont typeface="Arial"/>
              <a:buChar char="●"/>
            </a:pPr>
            <a:r>
              <a:rPr lang="pt-BR" sz="1400" b="1">
                <a:solidFill>
                  <a:srgbClr val="FFFFFF"/>
                </a:solidFill>
                <a:latin typeface="Arial"/>
                <a:ea typeface="Arial"/>
                <a:cs typeface="Arial"/>
                <a:sym typeface="Arial"/>
              </a:rPr>
              <a:t>Objetivo:</a:t>
            </a:r>
            <a:r>
              <a:rPr lang="pt-BR" sz="1400">
                <a:solidFill>
                  <a:srgbClr val="FFFFFF"/>
                </a:solidFill>
                <a:latin typeface="Arial"/>
                <a:ea typeface="Arial"/>
                <a:cs typeface="Arial"/>
                <a:sym typeface="Arial"/>
              </a:rPr>
              <a:t> Discussão dos critérios a serem utilizados para avaliar as pessoas indicadas para sucessão. Inclusão de pessoas que não haviam sido pensadas previamente. Exclusão das pessoas que apresentem características ou por estarem vivendo situações que impediriam de serem cogitadas ou preparadas para o processo sucessório.</a:t>
            </a:r>
            <a:endParaRPr sz="1400">
              <a:solidFill>
                <a:srgbClr val="FFFFFF"/>
              </a:solidFill>
              <a:latin typeface="Arial"/>
              <a:ea typeface="Arial"/>
              <a:cs typeface="Arial"/>
              <a:sym typeface="Arial"/>
            </a:endParaRPr>
          </a:p>
          <a:p>
            <a:pPr marL="457200" lvl="0" indent="-317500" algn="l" rtl="0">
              <a:lnSpc>
                <a:spcPct val="100000"/>
              </a:lnSpc>
              <a:spcBef>
                <a:spcPts val="1000"/>
              </a:spcBef>
              <a:spcAft>
                <a:spcPts val="0"/>
              </a:spcAft>
              <a:buClr>
                <a:srgbClr val="FFFFFF"/>
              </a:buClr>
              <a:buSzPts val="1400"/>
              <a:buFont typeface="Arial"/>
              <a:buChar char="●"/>
            </a:pPr>
            <a:r>
              <a:rPr lang="pt-BR" sz="1400" b="1">
                <a:solidFill>
                  <a:srgbClr val="FFFFFF"/>
                </a:solidFill>
                <a:latin typeface="Arial"/>
                <a:ea typeface="Arial"/>
                <a:cs typeface="Arial"/>
                <a:sym typeface="Arial"/>
              </a:rPr>
              <a:t>Responsáveis: </a:t>
            </a:r>
            <a:r>
              <a:rPr lang="pt-BR" sz="1400">
                <a:solidFill>
                  <a:srgbClr val="FFFFFF"/>
                </a:solidFill>
                <a:latin typeface="Arial"/>
                <a:ea typeface="Arial"/>
                <a:cs typeface="Arial"/>
                <a:sym typeface="Arial"/>
              </a:rPr>
              <a:t>Comitê de sucessão.</a:t>
            </a:r>
            <a:endParaRPr sz="1400">
              <a:solidFill>
                <a:srgbClr val="FFFFFF"/>
              </a:solidFill>
              <a:latin typeface="Arial"/>
              <a:ea typeface="Arial"/>
              <a:cs typeface="Arial"/>
              <a:sym typeface="Arial"/>
            </a:endParaRPr>
          </a:p>
          <a:p>
            <a:pPr marL="45720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a:p>
            <a:pPr marL="0" lvl="0" indent="0" algn="l" rtl="0">
              <a:lnSpc>
                <a:spcPct val="100000"/>
              </a:lnSpc>
              <a:spcBef>
                <a:spcPts val="0"/>
              </a:spcBef>
              <a:spcAft>
                <a:spcPts val="0"/>
              </a:spcAft>
              <a:buNone/>
            </a:pPr>
            <a:r>
              <a:rPr lang="pt-BR" sz="1400">
                <a:solidFill>
                  <a:schemeClr val="dk1"/>
                </a:solidFill>
                <a:latin typeface="Arial"/>
                <a:ea typeface="Arial"/>
                <a:cs typeface="Arial"/>
                <a:sym typeface="Arial"/>
              </a:rPr>
              <a:t>  </a:t>
            </a:r>
            <a:r>
              <a:rPr lang="pt-BR">
                <a:solidFill>
                  <a:schemeClr val="dk1"/>
                </a:solidFill>
                <a:latin typeface="Arial"/>
                <a:ea typeface="Arial"/>
                <a:cs typeface="Arial"/>
                <a:sym typeface="Arial"/>
              </a:rPr>
              <a:t>4.	</a:t>
            </a:r>
            <a:r>
              <a:rPr lang="pt-BR" b="1">
                <a:solidFill>
                  <a:schemeClr val="dk1"/>
                </a:solidFill>
                <a:latin typeface="Arial"/>
                <a:ea typeface="Arial"/>
                <a:cs typeface="Arial"/>
                <a:sym typeface="Arial"/>
              </a:rPr>
              <a:t>Indicação de sucessor e validação do Mapa Sucessório</a:t>
            </a:r>
            <a:endParaRPr b="1">
              <a:solidFill>
                <a:schemeClr val="dk1"/>
              </a:solidFill>
              <a:latin typeface="Arial"/>
              <a:ea typeface="Arial"/>
              <a:cs typeface="Arial"/>
              <a:sym typeface="Arial"/>
            </a:endParaRPr>
          </a:p>
          <a:p>
            <a:pPr marL="457200" lvl="0" indent="-317500" algn="l" rtl="0">
              <a:lnSpc>
                <a:spcPct val="100000"/>
              </a:lnSpc>
              <a:spcBef>
                <a:spcPts val="1000"/>
              </a:spcBef>
              <a:spcAft>
                <a:spcPts val="0"/>
              </a:spcAft>
              <a:buClr>
                <a:schemeClr val="dk1"/>
              </a:buClr>
              <a:buSzPts val="1400"/>
              <a:buFont typeface="Arial"/>
              <a:buChar char="●"/>
            </a:pPr>
            <a:r>
              <a:rPr lang="pt-BR" sz="1400" b="1">
                <a:solidFill>
                  <a:schemeClr val="dk1"/>
                </a:solidFill>
                <a:latin typeface="Arial"/>
                <a:ea typeface="Arial"/>
                <a:cs typeface="Arial"/>
                <a:sym typeface="Arial"/>
              </a:rPr>
              <a:t>Objetivo: </a:t>
            </a:r>
            <a:r>
              <a:rPr lang="pt-BR" sz="1400">
                <a:solidFill>
                  <a:schemeClr val="dk1"/>
                </a:solidFill>
                <a:latin typeface="Arial"/>
                <a:ea typeface="Arial"/>
                <a:cs typeface="Arial"/>
                <a:sym typeface="Arial"/>
              </a:rPr>
              <a:t>Validação do Mapa Sucessório.</a:t>
            </a:r>
            <a:endParaRPr sz="1400">
              <a:solidFill>
                <a:schemeClr val="dk1"/>
              </a:solidFill>
              <a:latin typeface="Arial"/>
              <a:ea typeface="Arial"/>
              <a:cs typeface="Arial"/>
              <a:sym typeface="Arial"/>
            </a:endParaRPr>
          </a:p>
          <a:p>
            <a:pPr marL="457200" lvl="0" indent="-317500" algn="l" rtl="0">
              <a:lnSpc>
                <a:spcPct val="100000"/>
              </a:lnSpc>
              <a:spcBef>
                <a:spcPts val="1000"/>
              </a:spcBef>
              <a:spcAft>
                <a:spcPts val="0"/>
              </a:spcAft>
              <a:buClr>
                <a:schemeClr val="dk1"/>
              </a:buClr>
              <a:buSzPts val="1400"/>
              <a:buFont typeface="Arial"/>
              <a:buChar char="●"/>
            </a:pPr>
            <a:r>
              <a:rPr lang="pt-BR" sz="1400" b="1">
                <a:solidFill>
                  <a:schemeClr val="dk1"/>
                </a:solidFill>
                <a:latin typeface="Arial"/>
                <a:ea typeface="Arial"/>
                <a:cs typeface="Arial"/>
                <a:sym typeface="Arial"/>
              </a:rPr>
              <a:t>Responsáveis:</a:t>
            </a:r>
            <a:r>
              <a:rPr lang="pt-BR" sz="1400">
                <a:solidFill>
                  <a:schemeClr val="dk1"/>
                </a:solidFill>
                <a:latin typeface="Arial"/>
                <a:ea typeface="Arial"/>
                <a:cs typeface="Arial"/>
                <a:sym typeface="Arial"/>
              </a:rPr>
              <a:t> Gestores que estejam ao menos um nível acima dos que participaram do comitê de sucessão.</a:t>
            </a:r>
            <a:endParaRPr sz="14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a:p>
            <a:pPr marL="45720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body" idx="1"/>
          </p:nvPr>
        </p:nvSpPr>
        <p:spPr>
          <a:xfrm>
            <a:off x="311700" y="308150"/>
            <a:ext cx="8520600" cy="34440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a:p>
            <a:pPr marL="45720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a:p>
            <a:pPr marL="0" lvl="0" indent="0" algn="l" rtl="0">
              <a:lnSpc>
                <a:spcPct val="100000"/>
              </a:lnSpc>
              <a:spcBef>
                <a:spcPts val="0"/>
              </a:spcBef>
              <a:spcAft>
                <a:spcPts val="0"/>
              </a:spcAft>
              <a:buNone/>
            </a:pPr>
            <a:r>
              <a:rPr lang="pt-BR">
                <a:solidFill>
                  <a:srgbClr val="FFFFFF"/>
                </a:solidFill>
                <a:latin typeface="Arial"/>
                <a:ea typeface="Arial"/>
                <a:cs typeface="Arial"/>
                <a:sym typeface="Arial"/>
              </a:rPr>
              <a:t> 5.	</a:t>
            </a:r>
            <a:r>
              <a:rPr lang="pt-BR" b="1">
                <a:solidFill>
                  <a:srgbClr val="FFFFFF"/>
                </a:solidFill>
                <a:latin typeface="Arial"/>
                <a:ea typeface="Arial"/>
                <a:cs typeface="Arial"/>
                <a:sym typeface="Arial"/>
              </a:rPr>
              <a:t>Recomendação do Mapa Sucessório</a:t>
            </a:r>
            <a:endParaRPr b="1">
              <a:solidFill>
                <a:srgbClr val="FFFFFF"/>
              </a:solidFill>
              <a:latin typeface="Arial"/>
              <a:ea typeface="Arial"/>
              <a:cs typeface="Arial"/>
              <a:sym typeface="Arial"/>
            </a:endParaRPr>
          </a:p>
          <a:p>
            <a:pPr marL="457200" lvl="0" indent="-317500" algn="l" rtl="0">
              <a:lnSpc>
                <a:spcPct val="100000"/>
              </a:lnSpc>
              <a:spcBef>
                <a:spcPts val="1000"/>
              </a:spcBef>
              <a:spcAft>
                <a:spcPts val="0"/>
              </a:spcAft>
              <a:buClr>
                <a:srgbClr val="FFFFFF"/>
              </a:buClr>
              <a:buSzPts val="1400"/>
              <a:buFont typeface="Arial"/>
              <a:buChar char="●"/>
            </a:pPr>
            <a:r>
              <a:rPr lang="pt-BR" sz="1400" b="1">
                <a:solidFill>
                  <a:srgbClr val="FFFFFF"/>
                </a:solidFill>
                <a:latin typeface="Arial"/>
                <a:ea typeface="Arial"/>
                <a:cs typeface="Arial"/>
                <a:sym typeface="Arial"/>
              </a:rPr>
              <a:t>Objetivo: </a:t>
            </a:r>
            <a:r>
              <a:rPr lang="pt-BR" sz="1400">
                <a:solidFill>
                  <a:srgbClr val="FFFFFF"/>
                </a:solidFill>
                <a:latin typeface="Arial"/>
                <a:ea typeface="Arial"/>
                <a:cs typeface="Arial"/>
                <a:sym typeface="Arial"/>
              </a:rPr>
              <a:t>Mitigar os possíveis desvios de eficácia do Mapa Sucessório.</a:t>
            </a:r>
            <a:endParaRPr sz="1400">
              <a:solidFill>
                <a:srgbClr val="FFFFFF"/>
              </a:solidFill>
              <a:latin typeface="Arial"/>
              <a:ea typeface="Arial"/>
              <a:cs typeface="Arial"/>
              <a:sym typeface="Arial"/>
            </a:endParaRPr>
          </a:p>
          <a:p>
            <a:pPr marL="457200" lvl="0" indent="-317500" algn="l" rtl="0">
              <a:lnSpc>
                <a:spcPct val="100000"/>
              </a:lnSpc>
              <a:spcBef>
                <a:spcPts val="1000"/>
              </a:spcBef>
              <a:spcAft>
                <a:spcPts val="0"/>
              </a:spcAft>
              <a:buClr>
                <a:srgbClr val="FFFFFF"/>
              </a:buClr>
              <a:buSzPts val="1400"/>
              <a:buFont typeface="Arial"/>
              <a:buChar char="●"/>
            </a:pPr>
            <a:r>
              <a:rPr lang="pt-BR" sz="1400" b="1">
                <a:solidFill>
                  <a:srgbClr val="FFFFFF"/>
                </a:solidFill>
                <a:latin typeface="Arial"/>
                <a:ea typeface="Arial"/>
                <a:cs typeface="Arial"/>
                <a:sym typeface="Arial"/>
              </a:rPr>
              <a:t>Responsáveis: </a:t>
            </a:r>
            <a:r>
              <a:rPr lang="pt-BR" sz="1400">
                <a:solidFill>
                  <a:srgbClr val="FFFFFF"/>
                </a:solidFill>
                <a:latin typeface="Arial"/>
                <a:ea typeface="Arial"/>
                <a:cs typeface="Arial"/>
                <a:sym typeface="Arial"/>
              </a:rPr>
              <a:t>Comitê de sucessão.</a:t>
            </a:r>
            <a:endParaRPr sz="1400">
              <a:solidFill>
                <a:srgbClr val="FFFFFF"/>
              </a:solidFill>
              <a:latin typeface="Arial"/>
              <a:ea typeface="Arial"/>
              <a:cs typeface="Arial"/>
              <a:sym typeface="Arial"/>
            </a:endParaRPr>
          </a:p>
          <a:p>
            <a:pPr marL="457200" lvl="0" indent="0" algn="l" rtl="0">
              <a:lnSpc>
                <a:spcPct val="100000"/>
              </a:lnSpc>
              <a:spcBef>
                <a:spcPts val="0"/>
              </a:spcBef>
              <a:spcAft>
                <a:spcPts val="0"/>
              </a:spcAft>
              <a:buNone/>
            </a:pPr>
            <a:endParaRPr sz="1400" b="1">
              <a:solidFill>
                <a:srgbClr val="FFFFFF"/>
              </a:solidFill>
              <a:latin typeface="Arial"/>
              <a:ea typeface="Arial"/>
              <a:cs typeface="Arial"/>
              <a:sym typeface="Arial"/>
            </a:endParaRPr>
          </a:p>
          <a:p>
            <a:pPr marL="457200" lvl="0" indent="0" algn="l" rtl="0">
              <a:lnSpc>
                <a:spcPct val="100000"/>
              </a:lnSpc>
              <a:spcBef>
                <a:spcPts val="0"/>
              </a:spcBef>
              <a:spcAft>
                <a:spcPts val="0"/>
              </a:spcAft>
              <a:buNone/>
            </a:pPr>
            <a:endParaRPr sz="1400" b="1">
              <a:solidFill>
                <a:srgbClr val="FFFFFF"/>
              </a:solidFill>
              <a:latin typeface="Arial"/>
              <a:ea typeface="Arial"/>
              <a:cs typeface="Arial"/>
              <a:sym typeface="Arial"/>
            </a:endParaRPr>
          </a:p>
          <a:p>
            <a:pPr marL="457200" lvl="0" indent="0" algn="l" rtl="0">
              <a:lnSpc>
                <a:spcPct val="100000"/>
              </a:lnSpc>
              <a:spcBef>
                <a:spcPts val="0"/>
              </a:spcBef>
              <a:spcAft>
                <a:spcPts val="0"/>
              </a:spcAft>
              <a:buNone/>
            </a:pPr>
            <a:endParaRPr sz="1400" b="1">
              <a:solidFill>
                <a:srgbClr val="FFFFFF"/>
              </a:solidFill>
              <a:latin typeface="Arial"/>
              <a:ea typeface="Arial"/>
              <a:cs typeface="Arial"/>
              <a:sym typeface="Arial"/>
            </a:endParaRPr>
          </a:p>
          <a:p>
            <a:pPr marL="0" lvl="0" indent="0" algn="l" rtl="0">
              <a:lnSpc>
                <a:spcPct val="100000"/>
              </a:lnSpc>
              <a:spcBef>
                <a:spcPts val="0"/>
              </a:spcBef>
              <a:spcAft>
                <a:spcPts val="0"/>
              </a:spcAft>
              <a:buNone/>
            </a:pPr>
            <a:r>
              <a:rPr lang="pt-BR">
                <a:solidFill>
                  <a:srgbClr val="FFFFFF"/>
                </a:solidFill>
                <a:latin typeface="Arial"/>
                <a:ea typeface="Arial"/>
                <a:cs typeface="Arial"/>
                <a:sym typeface="Arial"/>
              </a:rPr>
              <a:t> 6.	</a:t>
            </a:r>
            <a:r>
              <a:rPr lang="pt-BR" b="1">
                <a:solidFill>
                  <a:srgbClr val="FFFFFF"/>
                </a:solidFill>
                <a:latin typeface="Arial"/>
                <a:ea typeface="Arial"/>
                <a:cs typeface="Arial"/>
                <a:sym typeface="Arial"/>
              </a:rPr>
              <a:t>Plano individual de Desenvolvimento</a:t>
            </a:r>
            <a:endParaRPr b="1">
              <a:solidFill>
                <a:srgbClr val="FFFFFF"/>
              </a:solidFill>
              <a:latin typeface="Arial"/>
              <a:ea typeface="Arial"/>
              <a:cs typeface="Arial"/>
              <a:sym typeface="Arial"/>
            </a:endParaRPr>
          </a:p>
          <a:p>
            <a:pPr marL="457200" lvl="0" indent="-317500" algn="l" rtl="0">
              <a:lnSpc>
                <a:spcPct val="100000"/>
              </a:lnSpc>
              <a:spcBef>
                <a:spcPts val="1000"/>
              </a:spcBef>
              <a:spcAft>
                <a:spcPts val="0"/>
              </a:spcAft>
              <a:buClr>
                <a:srgbClr val="FFFFFF"/>
              </a:buClr>
              <a:buSzPts val="1400"/>
              <a:buFont typeface="Arial"/>
              <a:buChar char="●"/>
            </a:pPr>
            <a:r>
              <a:rPr lang="pt-BR" sz="1400" b="1">
                <a:solidFill>
                  <a:srgbClr val="FFFFFF"/>
                </a:solidFill>
                <a:latin typeface="Arial"/>
                <a:ea typeface="Arial"/>
                <a:cs typeface="Arial"/>
                <a:sym typeface="Arial"/>
              </a:rPr>
              <a:t>Objetivo: </a:t>
            </a:r>
            <a:r>
              <a:rPr lang="pt-BR" sz="1400">
                <a:solidFill>
                  <a:srgbClr val="FFFFFF"/>
                </a:solidFill>
                <a:latin typeface="Arial"/>
                <a:ea typeface="Arial"/>
                <a:cs typeface="Arial"/>
                <a:sym typeface="Arial"/>
              </a:rPr>
              <a:t>Indicar e gerir ações de desenvolvimento para cada um dos sucessores escolhidos.</a:t>
            </a:r>
            <a:endParaRPr sz="1400">
              <a:solidFill>
                <a:srgbClr val="FFFFFF"/>
              </a:solidFill>
              <a:latin typeface="Arial"/>
              <a:ea typeface="Arial"/>
              <a:cs typeface="Arial"/>
              <a:sym typeface="Arial"/>
            </a:endParaRPr>
          </a:p>
          <a:p>
            <a:pPr marL="457200" lvl="0" indent="-317500" algn="just" rtl="0">
              <a:lnSpc>
                <a:spcPct val="100000"/>
              </a:lnSpc>
              <a:spcBef>
                <a:spcPts val="1000"/>
              </a:spcBef>
              <a:spcAft>
                <a:spcPts val="0"/>
              </a:spcAft>
              <a:buClr>
                <a:srgbClr val="FFFFFF"/>
              </a:buClr>
              <a:buSzPts val="1400"/>
              <a:buFont typeface="Arial"/>
              <a:buChar char="●"/>
            </a:pPr>
            <a:r>
              <a:rPr lang="pt-BR" sz="1400" b="1">
                <a:solidFill>
                  <a:srgbClr val="FFFFFF"/>
                </a:solidFill>
                <a:latin typeface="Arial"/>
                <a:ea typeface="Arial"/>
                <a:cs typeface="Arial"/>
                <a:sym typeface="Arial"/>
              </a:rPr>
              <a:t>Responsáveis: </a:t>
            </a:r>
            <a:r>
              <a:rPr lang="pt-BR" sz="1400">
                <a:solidFill>
                  <a:srgbClr val="FFFFFF"/>
                </a:solidFill>
                <a:latin typeface="Arial"/>
                <a:ea typeface="Arial"/>
                <a:cs typeface="Arial"/>
                <a:sym typeface="Arial"/>
              </a:rPr>
              <a:t>Geralmente realizada pelo comitê de sucessão e/ou chefia imediata para o cargo analisado e/ou unidade responsável pela educação corporativa na organização.</a:t>
            </a:r>
            <a:endParaRPr sz="1400">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a:off x="660850" y="896950"/>
            <a:ext cx="6842400" cy="57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Informações indicadas para cada posição-chave</a:t>
            </a:r>
            <a:endParaRPr/>
          </a:p>
        </p:txBody>
      </p:sp>
      <p:sp>
        <p:nvSpPr>
          <p:cNvPr id="228" name="Google Shape;228;p34"/>
          <p:cNvSpPr txBox="1">
            <a:spLocks noGrp="1"/>
          </p:cNvSpPr>
          <p:nvPr>
            <p:ph type="body" idx="1"/>
          </p:nvPr>
        </p:nvSpPr>
        <p:spPr>
          <a:xfrm>
            <a:off x="84600" y="1549650"/>
            <a:ext cx="2804100" cy="14133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pt-BR" b="1">
                <a:latin typeface="Arial"/>
                <a:ea typeface="Arial"/>
                <a:cs typeface="Arial"/>
                <a:sym typeface="Arial"/>
              </a:rPr>
              <a:t>Pessoas consideradas aptas ou em condições de serem preparadas: </a:t>
            </a:r>
            <a:r>
              <a:rPr lang="pt-BR">
                <a:latin typeface="Arial"/>
                <a:ea typeface="Arial"/>
                <a:cs typeface="Arial"/>
                <a:sym typeface="Arial"/>
              </a:rPr>
              <a:t>organizadas em prioridade pelo nível de preparo ou pelo perfil para a posição.</a:t>
            </a:r>
            <a:endParaRPr>
              <a:latin typeface="Arial"/>
              <a:ea typeface="Arial"/>
              <a:cs typeface="Arial"/>
              <a:sym typeface="Arial"/>
            </a:endParaRPr>
          </a:p>
        </p:txBody>
      </p:sp>
      <p:sp>
        <p:nvSpPr>
          <p:cNvPr id="229" name="Google Shape;229;p34"/>
          <p:cNvSpPr txBox="1">
            <a:spLocks noGrp="1"/>
          </p:cNvSpPr>
          <p:nvPr>
            <p:ph type="body" idx="2"/>
          </p:nvPr>
        </p:nvSpPr>
        <p:spPr>
          <a:xfrm>
            <a:off x="2981175" y="1549650"/>
            <a:ext cx="2720700" cy="409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t-BR" b="1">
                <a:latin typeface="Arial"/>
                <a:ea typeface="Arial"/>
                <a:cs typeface="Arial"/>
                <a:sym typeface="Arial"/>
              </a:rPr>
              <a:t>Situação da posição:</a:t>
            </a:r>
            <a:endParaRPr>
              <a:latin typeface="Arial"/>
              <a:ea typeface="Arial"/>
              <a:cs typeface="Arial"/>
              <a:sym typeface="Arial"/>
            </a:endParaRPr>
          </a:p>
        </p:txBody>
      </p:sp>
      <p:sp>
        <p:nvSpPr>
          <p:cNvPr id="230" name="Google Shape;230;p34"/>
          <p:cNvSpPr txBox="1">
            <a:spLocks noGrp="1"/>
          </p:cNvSpPr>
          <p:nvPr>
            <p:ph type="body" idx="2"/>
          </p:nvPr>
        </p:nvSpPr>
        <p:spPr>
          <a:xfrm>
            <a:off x="5957000" y="1549650"/>
            <a:ext cx="3133800" cy="11280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1600"/>
              </a:spcAft>
              <a:buNone/>
            </a:pPr>
            <a:r>
              <a:rPr lang="pt-BR" b="1">
                <a:latin typeface="Arial"/>
                <a:ea typeface="Arial"/>
                <a:cs typeface="Arial"/>
                <a:sym typeface="Arial"/>
              </a:rPr>
              <a:t>Projeção da demanda: </a:t>
            </a:r>
            <a:r>
              <a:rPr lang="pt-BR">
                <a:latin typeface="Arial"/>
                <a:ea typeface="Arial"/>
                <a:cs typeface="Arial"/>
                <a:sym typeface="Arial"/>
              </a:rPr>
              <a:t>por posições em casos de expansão da organização ou negócio, de forma orgânica ou por aquisição.</a:t>
            </a:r>
            <a:endParaRPr>
              <a:latin typeface="Arial"/>
              <a:ea typeface="Arial"/>
              <a:cs typeface="Arial"/>
              <a:sym typeface="Arial"/>
            </a:endParaRPr>
          </a:p>
        </p:txBody>
      </p:sp>
      <p:sp>
        <p:nvSpPr>
          <p:cNvPr id="231" name="Google Shape;231;p34"/>
          <p:cNvSpPr txBox="1"/>
          <p:nvPr/>
        </p:nvSpPr>
        <p:spPr>
          <a:xfrm>
            <a:off x="-54900" y="2912850"/>
            <a:ext cx="2884800" cy="1995300"/>
          </a:xfrm>
          <a:prstGeom prst="rect">
            <a:avLst/>
          </a:prstGeom>
          <a:noFill/>
          <a:ln>
            <a:noFill/>
          </a:ln>
        </p:spPr>
        <p:txBody>
          <a:bodyPr spcFirstLastPara="1" wrap="square" lIns="91425" tIns="91425" rIns="91425" bIns="91425" anchor="t" anchorCtr="0">
            <a:noAutofit/>
          </a:bodyPr>
          <a:lstStyle/>
          <a:p>
            <a:pPr marL="457200" lvl="0" indent="-304800" algn="just" rtl="0">
              <a:spcBef>
                <a:spcPts val="0"/>
              </a:spcBef>
              <a:spcAft>
                <a:spcPts val="0"/>
              </a:spcAft>
              <a:buClr>
                <a:srgbClr val="FFFFFF"/>
              </a:buClr>
              <a:buSzPts val="1200"/>
              <a:buFont typeface="Average"/>
              <a:buChar char="●"/>
            </a:pPr>
            <a:r>
              <a:rPr lang="pt-BR" sz="1200">
                <a:solidFill>
                  <a:srgbClr val="FFFFFF"/>
                </a:solidFill>
              </a:rPr>
              <a:t>Idade;</a:t>
            </a:r>
            <a:endParaRPr sz="1200">
              <a:solidFill>
                <a:srgbClr val="FFFFFF"/>
              </a:solidFill>
            </a:endParaRPr>
          </a:p>
          <a:p>
            <a:pPr marL="457200" lvl="0" indent="-304800" algn="just" rtl="0">
              <a:spcBef>
                <a:spcPts val="0"/>
              </a:spcBef>
              <a:spcAft>
                <a:spcPts val="0"/>
              </a:spcAft>
              <a:buClr>
                <a:srgbClr val="FFFFFF"/>
              </a:buClr>
              <a:buSzPts val="1200"/>
              <a:buFont typeface="Average"/>
              <a:buChar char="●"/>
            </a:pPr>
            <a:r>
              <a:rPr lang="pt-BR" sz="1200">
                <a:solidFill>
                  <a:srgbClr val="FFFFFF"/>
                </a:solidFill>
              </a:rPr>
              <a:t>Tempo na posição atual;</a:t>
            </a:r>
            <a:endParaRPr sz="1200">
              <a:solidFill>
                <a:srgbClr val="FFFFFF"/>
              </a:solidFill>
            </a:endParaRPr>
          </a:p>
          <a:p>
            <a:pPr marL="457200" lvl="0" indent="-304800" algn="just" rtl="0">
              <a:spcBef>
                <a:spcPts val="0"/>
              </a:spcBef>
              <a:spcAft>
                <a:spcPts val="0"/>
              </a:spcAft>
              <a:buClr>
                <a:srgbClr val="FFFFFF"/>
              </a:buClr>
              <a:buSzPts val="1200"/>
              <a:buFont typeface="Average"/>
              <a:buChar char="●"/>
            </a:pPr>
            <a:r>
              <a:rPr lang="pt-BR" sz="1200">
                <a:solidFill>
                  <a:srgbClr val="FFFFFF"/>
                </a:solidFill>
              </a:rPr>
              <a:t>Formação;</a:t>
            </a:r>
            <a:endParaRPr sz="1200">
              <a:solidFill>
                <a:srgbClr val="FFFFFF"/>
              </a:solidFill>
            </a:endParaRPr>
          </a:p>
          <a:p>
            <a:pPr marL="457200" lvl="0" indent="-304800" algn="just" rtl="0">
              <a:spcBef>
                <a:spcPts val="0"/>
              </a:spcBef>
              <a:spcAft>
                <a:spcPts val="0"/>
              </a:spcAft>
              <a:buClr>
                <a:srgbClr val="FFFFFF"/>
              </a:buClr>
              <a:buSzPts val="1200"/>
              <a:buFont typeface="Average"/>
              <a:buChar char="●"/>
            </a:pPr>
            <a:r>
              <a:rPr lang="pt-BR" sz="1200">
                <a:solidFill>
                  <a:srgbClr val="FFFFFF"/>
                </a:solidFill>
              </a:rPr>
              <a:t>Idiomas;</a:t>
            </a:r>
            <a:endParaRPr sz="1200">
              <a:solidFill>
                <a:srgbClr val="FFFFFF"/>
              </a:solidFill>
            </a:endParaRPr>
          </a:p>
          <a:p>
            <a:pPr marL="457200" lvl="0" indent="-304800" algn="just" rtl="0">
              <a:spcBef>
                <a:spcPts val="0"/>
              </a:spcBef>
              <a:spcAft>
                <a:spcPts val="0"/>
              </a:spcAft>
              <a:buClr>
                <a:srgbClr val="FFFFFF"/>
              </a:buClr>
              <a:buSzPts val="1200"/>
              <a:buFont typeface="Average"/>
              <a:buChar char="●"/>
            </a:pPr>
            <a:r>
              <a:rPr lang="pt-BR" sz="1200">
                <a:solidFill>
                  <a:srgbClr val="FFFFFF"/>
                </a:solidFill>
              </a:rPr>
              <a:t>Mobilidade;</a:t>
            </a:r>
            <a:endParaRPr sz="1200">
              <a:solidFill>
                <a:srgbClr val="FFFFFF"/>
              </a:solidFill>
            </a:endParaRPr>
          </a:p>
          <a:p>
            <a:pPr marL="457200" lvl="0" indent="-304800" algn="just" rtl="0">
              <a:spcBef>
                <a:spcPts val="0"/>
              </a:spcBef>
              <a:spcAft>
                <a:spcPts val="0"/>
              </a:spcAft>
              <a:buClr>
                <a:srgbClr val="FFFFFF"/>
              </a:buClr>
              <a:buSzPts val="1200"/>
              <a:buFont typeface="Average"/>
              <a:buChar char="●"/>
            </a:pPr>
            <a:r>
              <a:rPr lang="pt-BR" sz="1200">
                <a:solidFill>
                  <a:srgbClr val="FFFFFF"/>
                </a:solidFill>
              </a:rPr>
              <a:t>Performance;</a:t>
            </a:r>
            <a:endParaRPr sz="1200">
              <a:solidFill>
                <a:srgbClr val="FFFFFF"/>
              </a:solidFill>
            </a:endParaRPr>
          </a:p>
          <a:p>
            <a:pPr marL="457200" lvl="0" indent="-304800" algn="just" rtl="0">
              <a:spcBef>
                <a:spcPts val="0"/>
              </a:spcBef>
              <a:spcAft>
                <a:spcPts val="0"/>
              </a:spcAft>
              <a:buClr>
                <a:srgbClr val="FFFFFF"/>
              </a:buClr>
              <a:buSzPts val="1200"/>
              <a:buFont typeface="Average"/>
              <a:buChar char="●"/>
            </a:pPr>
            <a:r>
              <a:rPr lang="pt-BR" sz="1200">
                <a:solidFill>
                  <a:srgbClr val="FFFFFF"/>
                </a:solidFill>
              </a:rPr>
              <a:t>Nível de desenvolvimento;</a:t>
            </a:r>
            <a:endParaRPr sz="1200">
              <a:solidFill>
                <a:srgbClr val="FFFFFF"/>
              </a:solidFill>
            </a:endParaRPr>
          </a:p>
          <a:p>
            <a:pPr marL="457200" lvl="0" indent="-304800" algn="just" rtl="0">
              <a:spcBef>
                <a:spcPts val="0"/>
              </a:spcBef>
              <a:spcAft>
                <a:spcPts val="0"/>
              </a:spcAft>
              <a:buClr>
                <a:srgbClr val="FFFFFF"/>
              </a:buClr>
              <a:buSzPts val="1200"/>
              <a:buFont typeface="Average"/>
              <a:buChar char="●"/>
            </a:pPr>
            <a:r>
              <a:rPr lang="pt-BR" sz="1200">
                <a:solidFill>
                  <a:srgbClr val="FFFFFF"/>
                </a:solidFill>
              </a:rPr>
              <a:t>Adequação comportamental;</a:t>
            </a:r>
            <a:endParaRPr sz="1200">
              <a:solidFill>
                <a:srgbClr val="FFFFFF"/>
              </a:solidFill>
            </a:endParaRPr>
          </a:p>
          <a:p>
            <a:pPr marL="457200" lvl="0" indent="-304800" algn="just" rtl="0">
              <a:spcBef>
                <a:spcPts val="0"/>
              </a:spcBef>
              <a:spcAft>
                <a:spcPts val="0"/>
              </a:spcAft>
              <a:buClr>
                <a:srgbClr val="FFFFFF"/>
              </a:buClr>
              <a:buSzPts val="1200"/>
              <a:buFont typeface="Average"/>
              <a:buChar char="●"/>
            </a:pPr>
            <a:r>
              <a:rPr lang="pt-BR" sz="1200">
                <a:solidFill>
                  <a:srgbClr val="FFFFFF"/>
                </a:solidFill>
              </a:rPr>
              <a:t>Histórico na organização;</a:t>
            </a:r>
            <a:endParaRPr sz="1200">
              <a:solidFill>
                <a:srgbClr val="FFFFFF"/>
              </a:solidFill>
            </a:endParaRPr>
          </a:p>
          <a:p>
            <a:pPr marL="457200" lvl="0" indent="-304800" algn="just" rtl="0">
              <a:spcBef>
                <a:spcPts val="0"/>
              </a:spcBef>
              <a:spcAft>
                <a:spcPts val="0"/>
              </a:spcAft>
              <a:buClr>
                <a:srgbClr val="FFFFFF"/>
              </a:buClr>
              <a:buSzPts val="1200"/>
              <a:buFont typeface="Average"/>
              <a:buChar char="●"/>
            </a:pPr>
            <a:r>
              <a:rPr lang="pt-BR" sz="1200">
                <a:solidFill>
                  <a:srgbClr val="FFFFFF"/>
                </a:solidFill>
              </a:rPr>
              <a:t>Avaliações do comitê;</a:t>
            </a:r>
            <a:endParaRPr sz="1200">
              <a:solidFill>
                <a:srgbClr val="FFFFFF"/>
              </a:solidFill>
            </a:endParaRPr>
          </a:p>
          <a:p>
            <a:pPr marL="457200" lvl="0" indent="-304800" algn="just" rtl="0">
              <a:spcBef>
                <a:spcPts val="0"/>
              </a:spcBef>
              <a:spcAft>
                <a:spcPts val="0"/>
              </a:spcAft>
              <a:buClr>
                <a:srgbClr val="FFFFFF"/>
              </a:buClr>
              <a:buSzPts val="1200"/>
              <a:buFont typeface="Average"/>
              <a:buChar char="●"/>
            </a:pPr>
            <a:r>
              <a:rPr lang="pt-BR" sz="1200">
                <a:solidFill>
                  <a:srgbClr val="FFFFFF"/>
                </a:solidFill>
              </a:rPr>
              <a:t>Avaliação externa.</a:t>
            </a:r>
            <a:endParaRPr sz="1200">
              <a:solidFill>
                <a:srgbClr val="FFFFFF"/>
              </a:solidFill>
              <a:latin typeface="Average"/>
              <a:ea typeface="Average"/>
              <a:cs typeface="Average"/>
              <a:sym typeface="Average"/>
            </a:endParaRPr>
          </a:p>
          <a:p>
            <a:pPr marL="457200" lvl="0" indent="0" algn="l" rtl="0">
              <a:spcBef>
                <a:spcPts val="0"/>
              </a:spcBef>
              <a:spcAft>
                <a:spcPts val="0"/>
              </a:spcAft>
              <a:buNone/>
            </a:pPr>
            <a:endParaRPr sz="1200">
              <a:solidFill>
                <a:srgbClr val="FFFFFF"/>
              </a:solidFill>
              <a:latin typeface="Average"/>
              <a:ea typeface="Average"/>
              <a:cs typeface="Average"/>
              <a:sym typeface="Average"/>
            </a:endParaRPr>
          </a:p>
          <a:p>
            <a:pPr marL="457200" lvl="0" indent="0" algn="l" rtl="0">
              <a:spcBef>
                <a:spcPts val="0"/>
              </a:spcBef>
              <a:spcAft>
                <a:spcPts val="0"/>
              </a:spcAft>
              <a:buNone/>
            </a:pPr>
            <a:endParaRPr>
              <a:solidFill>
                <a:srgbClr val="FFFFFF"/>
              </a:solidFill>
              <a:latin typeface="Average"/>
              <a:ea typeface="Average"/>
              <a:cs typeface="Average"/>
              <a:sym typeface="Average"/>
            </a:endParaRPr>
          </a:p>
        </p:txBody>
      </p:sp>
      <p:cxnSp>
        <p:nvCxnSpPr>
          <p:cNvPr id="232" name="Google Shape;232;p34"/>
          <p:cNvCxnSpPr/>
          <p:nvPr/>
        </p:nvCxnSpPr>
        <p:spPr>
          <a:xfrm flipH="1">
            <a:off x="2884800" y="1754250"/>
            <a:ext cx="3900" cy="3153900"/>
          </a:xfrm>
          <a:prstGeom prst="straightConnector1">
            <a:avLst/>
          </a:prstGeom>
          <a:noFill/>
          <a:ln w="9525" cap="flat" cmpd="sng">
            <a:solidFill>
              <a:schemeClr val="dk2"/>
            </a:solidFill>
            <a:prstDash val="solid"/>
            <a:round/>
            <a:headEnd type="none" w="med" len="med"/>
            <a:tailEnd type="none" w="med" len="med"/>
          </a:ln>
        </p:spPr>
      </p:cxnSp>
      <p:cxnSp>
        <p:nvCxnSpPr>
          <p:cNvPr id="233" name="Google Shape;233;p34"/>
          <p:cNvCxnSpPr/>
          <p:nvPr/>
        </p:nvCxnSpPr>
        <p:spPr>
          <a:xfrm flipH="1">
            <a:off x="5794350" y="1754250"/>
            <a:ext cx="3900" cy="3153900"/>
          </a:xfrm>
          <a:prstGeom prst="straightConnector1">
            <a:avLst/>
          </a:prstGeom>
          <a:noFill/>
          <a:ln w="9525" cap="flat" cmpd="sng">
            <a:solidFill>
              <a:schemeClr val="dk2"/>
            </a:solidFill>
            <a:prstDash val="solid"/>
            <a:round/>
            <a:headEnd type="none" w="med" len="med"/>
            <a:tailEnd type="none" w="med" len="med"/>
          </a:ln>
        </p:spPr>
      </p:cxnSp>
      <p:sp>
        <p:nvSpPr>
          <p:cNvPr id="234" name="Google Shape;234;p34"/>
          <p:cNvSpPr txBox="1"/>
          <p:nvPr/>
        </p:nvSpPr>
        <p:spPr>
          <a:xfrm>
            <a:off x="2829900" y="1909250"/>
            <a:ext cx="2884800" cy="1995300"/>
          </a:xfrm>
          <a:prstGeom prst="rect">
            <a:avLst/>
          </a:prstGeom>
          <a:noFill/>
          <a:ln>
            <a:noFill/>
          </a:ln>
        </p:spPr>
        <p:txBody>
          <a:bodyPr spcFirstLastPara="1" wrap="square" lIns="91425" tIns="91425" rIns="91425" bIns="91425" anchor="t" anchorCtr="0">
            <a:noAutofit/>
          </a:bodyPr>
          <a:lstStyle/>
          <a:p>
            <a:pPr marL="457200" lvl="0" indent="-317500" algn="just" rtl="0">
              <a:spcBef>
                <a:spcPts val="0"/>
              </a:spcBef>
              <a:spcAft>
                <a:spcPts val="0"/>
              </a:spcAft>
              <a:buClr>
                <a:srgbClr val="FFFFFF"/>
              </a:buClr>
              <a:buSzPts val="1400"/>
              <a:buFont typeface="Average"/>
              <a:buChar char="●"/>
            </a:pPr>
            <a:r>
              <a:rPr lang="pt-BR">
                <a:solidFill>
                  <a:srgbClr val="FFFFFF"/>
                </a:solidFill>
              </a:rPr>
              <a:t>Nível de importância estratégica para o momento da organização;</a:t>
            </a:r>
            <a:endParaRPr>
              <a:solidFill>
                <a:srgbClr val="FFFFFF"/>
              </a:solidFill>
            </a:endParaRPr>
          </a:p>
          <a:p>
            <a:pPr marL="457200" lvl="0" indent="-317500" algn="just" rtl="0">
              <a:spcBef>
                <a:spcPts val="0"/>
              </a:spcBef>
              <a:spcAft>
                <a:spcPts val="0"/>
              </a:spcAft>
              <a:buClr>
                <a:srgbClr val="FFFFFF"/>
              </a:buClr>
              <a:buSzPts val="1400"/>
              <a:buFont typeface="Average"/>
              <a:buChar char="●"/>
            </a:pPr>
            <a:r>
              <a:rPr lang="pt-BR">
                <a:solidFill>
                  <a:srgbClr val="FFFFFF"/>
                </a:solidFill>
              </a:rPr>
              <a:t>Quantidade e qualidade das pessoas indicadas para a posição;</a:t>
            </a:r>
            <a:endParaRPr>
              <a:solidFill>
                <a:srgbClr val="FFFFFF"/>
              </a:solidFill>
            </a:endParaRPr>
          </a:p>
          <a:p>
            <a:pPr marL="457200" lvl="0" indent="-317500" algn="just" rtl="0">
              <a:spcBef>
                <a:spcPts val="0"/>
              </a:spcBef>
              <a:spcAft>
                <a:spcPts val="0"/>
              </a:spcAft>
              <a:buClr>
                <a:srgbClr val="FFFFFF"/>
              </a:buClr>
              <a:buSzPts val="1400"/>
              <a:buFont typeface="Average"/>
              <a:buChar char="●"/>
            </a:pPr>
            <a:r>
              <a:rPr lang="pt-BR">
                <a:solidFill>
                  <a:srgbClr val="FFFFFF"/>
                </a:solidFill>
              </a:rPr>
              <a:t>Possibilidade de desdobramento da posição em duas ou mais posições.</a:t>
            </a:r>
            <a:endParaRPr>
              <a:solidFill>
                <a:srgbClr val="FFFFFF"/>
              </a:solidFill>
              <a:latin typeface="Average"/>
              <a:ea typeface="Average"/>
              <a:cs typeface="Average"/>
              <a:sym typeface="Average"/>
            </a:endParaRPr>
          </a:p>
          <a:p>
            <a:pPr marL="457200" lvl="0" indent="0" algn="l" rtl="0">
              <a:spcBef>
                <a:spcPts val="0"/>
              </a:spcBef>
              <a:spcAft>
                <a:spcPts val="0"/>
              </a:spcAft>
              <a:buNone/>
            </a:pPr>
            <a:endParaRPr>
              <a:solidFill>
                <a:srgbClr val="FFFFFF"/>
              </a:solidFill>
              <a:latin typeface="Average"/>
              <a:ea typeface="Average"/>
              <a:cs typeface="Average"/>
              <a:sym typeface="Average"/>
            </a:endParaRPr>
          </a:p>
          <a:p>
            <a:pPr marL="457200" lvl="0" indent="0" algn="l" rtl="0">
              <a:spcBef>
                <a:spcPts val="0"/>
              </a:spcBef>
              <a:spcAft>
                <a:spcPts val="0"/>
              </a:spcAft>
              <a:buNone/>
            </a:pPr>
            <a:endParaRPr>
              <a:solidFill>
                <a:srgbClr val="FFFFFF"/>
              </a:solidFill>
              <a:latin typeface="Average"/>
              <a:ea typeface="Average"/>
              <a:cs typeface="Average"/>
              <a:sym typeface="Average"/>
            </a:endParaRPr>
          </a:p>
        </p:txBody>
      </p:sp>
      <p:sp>
        <p:nvSpPr>
          <p:cNvPr id="235" name="Google Shape;235;p34"/>
          <p:cNvSpPr txBox="1"/>
          <p:nvPr/>
        </p:nvSpPr>
        <p:spPr>
          <a:xfrm>
            <a:off x="5823000" y="2677650"/>
            <a:ext cx="3075900" cy="1995300"/>
          </a:xfrm>
          <a:prstGeom prst="rect">
            <a:avLst/>
          </a:prstGeom>
          <a:noFill/>
          <a:ln>
            <a:noFill/>
          </a:ln>
        </p:spPr>
        <p:txBody>
          <a:bodyPr spcFirstLastPara="1" wrap="square" lIns="91425" tIns="91425" rIns="91425" bIns="91425" anchor="t" anchorCtr="0">
            <a:noAutofit/>
          </a:bodyPr>
          <a:lstStyle/>
          <a:p>
            <a:pPr marL="457200" lvl="0" indent="-317500" algn="just" rtl="0">
              <a:spcBef>
                <a:spcPts val="0"/>
              </a:spcBef>
              <a:spcAft>
                <a:spcPts val="0"/>
              </a:spcAft>
              <a:buClr>
                <a:srgbClr val="FFFFFF"/>
              </a:buClr>
              <a:buSzPts val="1400"/>
              <a:buFont typeface="Average"/>
              <a:buChar char="●"/>
            </a:pPr>
            <a:r>
              <a:rPr lang="pt-BR">
                <a:solidFill>
                  <a:srgbClr val="FFFFFF"/>
                </a:solidFill>
              </a:rPr>
              <a:t>Quadro projetado por negócio, função e local;</a:t>
            </a:r>
            <a:endParaRPr>
              <a:solidFill>
                <a:srgbClr val="FFFFFF"/>
              </a:solidFill>
            </a:endParaRPr>
          </a:p>
          <a:p>
            <a:pPr marL="457200" lvl="0" indent="-317500" algn="just" rtl="0">
              <a:spcBef>
                <a:spcPts val="0"/>
              </a:spcBef>
              <a:spcAft>
                <a:spcPts val="0"/>
              </a:spcAft>
              <a:buClr>
                <a:srgbClr val="FFFFFF"/>
              </a:buClr>
              <a:buSzPts val="1400"/>
              <a:buChar char="●"/>
            </a:pPr>
            <a:r>
              <a:rPr lang="pt-BR">
                <a:solidFill>
                  <a:srgbClr val="FFFFFF"/>
                </a:solidFill>
              </a:rPr>
              <a:t>Análise das principais lacunas e ações preventivas;</a:t>
            </a:r>
            <a:endParaRPr>
              <a:solidFill>
                <a:srgbClr val="FFFFFF"/>
              </a:solidFill>
            </a:endParaRPr>
          </a:p>
          <a:p>
            <a:pPr marL="457200" lvl="0" indent="-317500" algn="just" rtl="0">
              <a:spcBef>
                <a:spcPts val="0"/>
              </a:spcBef>
              <a:spcAft>
                <a:spcPts val="0"/>
              </a:spcAft>
              <a:buClr>
                <a:srgbClr val="FFFFFF"/>
              </a:buClr>
              <a:buSzPts val="1400"/>
              <a:buChar char="●"/>
            </a:pPr>
            <a:r>
              <a:rPr lang="pt-BR">
                <a:solidFill>
                  <a:srgbClr val="FFFFFF"/>
                </a:solidFill>
              </a:rPr>
              <a:t>Avaliação dos riscos e impactos da falta de pessoas para suportar a expansão;</a:t>
            </a:r>
            <a:endParaRPr>
              <a:solidFill>
                <a:srgbClr val="FFFFFF"/>
              </a:solidFill>
            </a:endParaRPr>
          </a:p>
          <a:p>
            <a:pPr marL="457200" lvl="0" indent="-317500" algn="just" rtl="0">
              <a:spcBef>
                <a:spcPts val="0"/>
              </a:spcBef>
              <a:spcAft>
                <a:spcPts val="0"/>
              </a:spcAft>
              <a:buClr>
                <a:srgbClr val="FFFFFF"/>
              </a:buClr>
              <a:buSzPts val="1400"/>
              <a:buChar char="●"/>
            </a:pPr>
            <a:r>
              <a:rPr lang="pt-BR">
                <a:solidFill>
                  <a:srgbClr val="FFFFFF"/>
                </a:solidFill>
              </a:rPr>
              <a:t>Avaliação de fontes de suprimento alternativas.</a:t>
            </a:r>
            <a:endParaRPr>
              <a:solidFill>
                <a:srgbClr val="FFFFFF"/>
              </a:solidFill>
            </a:endParaRPr>
          </a:p>
          <a:p>
            <a:pPr marL="457200" lvl="0" indent="0" algn="l" rtl="0">
              <a:spcBef>
                <a:spcPts val="0"/>
              </a:spcBef>
              <a:spcAft>
                <a:spcPts val="0"/>
              </a:spcAft>
              <a:buNone/>
            </a:pPr>
            <a:endParaRPr>
              <a:solidFill>
                <a:srgbClr val="FFFFFF"/>
              </a:solidFill>
              <a:latin typeface="Average"/>
              <a:ea typeface="Average"/>
              <a:cs typeface="Average"/>
              <a:sym typeface="Average"/>
            </a:endParaRPr>
          </a:p>
          <a:p>
            <a:pPr marL="457200" lvl="0" indent="0" algn="l" rtl="0">
              <a:spcBef>
                <a:spcPts val="0"/>
              </a:spcBef>
              <a:spcAft>
                <a:spcPts val="0"/>
              </a:spcAft>
              <a:buNone/>
            </a:pPr>
            <a:endParaRPr>
              <a:solidFill>
                <a:srgbClr val="FFFFFF"/>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5"/>
          <p:cNvPicPr preferRelativeResize="0"/>
          <p:nvPr/>
        </p:nvPicPr>
        <p:blipFill rotWithShape="1">
          <a:blip r:embed="rId3">
            <a:alphaModFix/>
          </a:blip>
          <a:srcRect t="7820" b="7820"/>
          <a:stretch/>
        </p:blipFill>
        <p:spPr>
          <a:xfrm>
            <a:off x="0" y="0"/>
            <a:ext cx="9144000" cy="5143498"/>
          </a:xfrm>
          <a:prstGeom prst="rect">
            <a:avLst/>
          </a:prstGeom>
          <a:noFill/>
          <a:ln>
            <a:noFill/>
          </a:ln>
        </p:spPr>
      </p:pic>
      <p:sp>
        <p:nvSpPr>
          <p:cNvPr id="241" name="Google Shape;241;p35"/>
          <p:cNvSpPr/>
          <p:nvPr/>
        </p:nvSpPr>
        <p:spPr>
          <a:xfrm>
            <a:off x="2581125" y="580900"/>
            <a:ext cx="3981600" cy="3981900"/>
          </a:xfrm>
          <a:prstGeom prst="ellipse">
            <a:avLst/>
          </a:prstGeom>
          <a:solidFill>
            <a:srgbClr val="000000">
              <a:alpha val="8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txBox="1">
            <a:spLocks noGrp="1"/>
          </p:cNvSpPr>
          <p:nvPr>
            <p:ph type="title"/>
          </p:nvPr>
        </p:nvSpPr>
        <p:spPr>
          <a:xfrm>
            <a:off x="3052088" y="498500"/>
            <a:ext cx="3039600" cy="138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a:t>Programas de Desenvolvimento</a:t>
            </a:r>
            <a:endParaRPr/>
          </a:p>
        </p:txBody>
      </p:sp>
      <p:sp>
        <p:nvSpPr>
          <p:cNvPr id="243" name="Google Shape;243;p35"/>
          <p:cNvSpPr txBox="1">
            <a:spLocks noGrp="1"/>
          </p:cNvSpPr>
          <p:nvPr>
            <p:ph type="body" idx="1"/>
          </p:nvPr>
        </p:nvSpPr>
        <p:spPr>
          <a:xfrm>
            <a:off x="3052200" y="1814647"/>
            <a:ext cx="3039600" cy="1310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pt-BR" sz="1400">
                <a:latin typeface="Arial"/>
                <a:ea typeface="Arial"/>
                <a:cs typeface="Arial"/>
                <a:sym typeface="Arial"/>
              </a:rPr>
              <a:t>Os programas de desenvolvimento são ferramentas essenciais para complementar os processo sucessório, capacitando colaboradores na busca por maiores responsabilidades e atribuições na organização</a:t>
            </a:r>
            <a:endParaRPr sz="14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Papel dos Programas de Desenvolvimento</a:t>
            </a:r>
            <a:endParaRPr/>
          </a:p>
        </p:txBody>
      </p:sp>
      <p:sp>
        <p:nvSpPr>
          <p:cNvPr id="249" name="Google Shape;249;p36"/>
          <p:cNvSpPr txBox="1">
            <a:spLocks noGrp="1"/>
          </p:cNvSpPr>
          <p:nvPr>
            <p:ph type="body" idx="1"/>
          </p:nvPr>
        </p:nvSpPr>
        <p:spPr>
          <a:xfrm>
            <a:off x="311700" y="13048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FFFFFF"/>
              </a:buClr>
              <a:buSzPts val="1800"/>
              <a:buChar char="●"/>
            </a:pPr>
            <a:r>
              <a:rPr lang="pt-BR">
                <a:solidFill>
                  <a:srgbClr val="FFFFFF"/>
                </a:solidFill>
              </a:rPr>
              <a:t>Programas </a:t>
            </a:r>
            <a:r>
              <a:rPr lang="pt-BR" b="1">
                <a:solidFill>
                  <a:srgbClr val="FFFFFF"/>
                </a:solidFill>
              </a:rPr>
              <a:t>complementares ao processo sucessório</a:t>
            </a:r>
            <a:r>
              <a:rPr lang="pt-BR">
                <a:solidFill>
                  <a:srgbClr val="FFFFFF"/>
                </a:solidFill>
              </a:rPr>
              <a:t> - transparência e abertura;</a:t>
            </a:r>
            <a:endParaRPr>
              <a:solidFill>
                <a:srgbClr val="FFFFFF"/>
              </a:solidFill>
            </a:endParaRPr>
          </a:p>
          <a:p>
            <a:pPr marL="457200" lvl="0" indent="0" algn="l" rtl="0">
              <a:lnSpc>
                <a:spcPct val="100000"/>
              </a:lnSpc>
              <a:spcBef>
                <a:spcPts val="0"/>
              </a:spcBef>
              <a:spcAft>
                <a:spcPts val="0"/>
              </a:spcAft>
              <a:buNone/>
            </a:pPr>
            <a:endParaRPr>
              <a:solidFill>
                <a:srgbClr val="FFFFFF"/>
              </a:solidFill>
            </a:endParaRPr>
          </a:p>
          <a:p>
            <a:pPr marL="457200" lvl="0" indent="-342900" algn="l" rtl="0">
              <a:lnSpc>
                <a:spcPct val="100000"/>
              </a:lnSpc>
              <a:spcBef>
                <a:spcPts val="0"/>
              </a:spcBef>
              <a:spcAft>
                <a:spcPts val="0"/>
              </a:spcAft>
              <a:buClr>
                <a:srgbClr val="FFFFFF"/>
              </a:buClr>
              <a:buSzPts val="1800"/>
              <a:buChar char="●"/>
            </a:pPr>
            <a:r>
              <a:rPr lang="pt-BR">
                <a:solidFill>
                  <a:srgbClr val="FFFFFF"/>
                </a:solidFill>
              </a:rPr>
              <a:t>“Visão de Futuro” - crescimento das </a:t>
            </a:r>
            <a:r>
              <a:rPr lang="pt-BR" b="1">
                <a:solidFill>
                  <a:srgbClr val="FFFFFF"/>
                </a:solidFill>
              </a:rPr>
              <a:t>exigências e complexidade </a:t>
            </a:r>
            <a:r>
              <a:rPr lang="pt-BR">
                <a:solidFill>
                  <a:srgbClr val="FFFFFF"/>
                </a:solidFill>
              </a:rPr>
              <a:t>da função;</a:t>
            </a:r>
            <a:endParaRPr>
              <a:solidFill>
                <a:srgbClr val="FFFFFF"/>
              </a:solidFill>
            </a:endParaRPr>
          </a:p>
          <a:p>
            <a:pPr marL="457200" lvl="0" indent="0" algn="l" rtl="0">
              <a:lnSpc>
                <a:spcPct val="100000"/>
              </a:lnSpc>
              <a:spcBef>
                <a:spcPts val="0"/>
              </a:spcBef>
              <a:spcAft>
                <a:spcPts val="0"/>
              </a:spcAft>
              <a:buNone/>
            </a:pPr>
            <a:endParaRPr>
              <a:solidFill>
                <a:srgbClr val="FFFFFF"/>
              </a:solidFill>
            </a:endParaRPr>
          </a:p>
          <a:p>
            <a:pPr marL="457200" lvl="0" indent="-342900" algn="l" rtl="0">
              <a:lnSpc>
                <a:spcPct val="100000"/>
              </a:lnSpc>
              <a:spcBef>
                <a:spcPts val="0"/>
              </a:spcBef>
              <a:spcAft>
                <a:spcPts val="0"/>
              </a:spcAft>
              <a:buClr>
                <a:srgbClr val="FFFFFF"/>
              </a:buClr>
              <a:buSzPts val="1800"/>
              <a:buChar char="●"/>
            </a:pPr>
            <a:r>
              <a:rPr lang="pt-BR">
                <a:solidFill>
                  <a:srgbClr val="FFFFFF"/>
                </a:solidFill>
              </a:rPr>
              <a:t>Atrelar o programa ao processo sucessório - preparação de lideranças;</a:t>
            </a:r>
            <a:endParaRPr>
              <a:solidFill>
                <a:srgbClr val="FFFFFF"/>
              </a:solidFill>
            </a:endParaRPr>
          </a:p>
          <a:p>
            <a:pPr marL="457200" lvl="0" indent="0" algn="l" rtl="0">
              <a:lnSpc>
                <a:spcPct val="100000"/>
              </a:lnSpc>
              <a:spcBef>
                <a:spcPts val="0"/>
              </a:spcBef>
              <a:spcAft>
                <a:spcPts val="0"/>
              </a:spcAft>
              <a:buNone/>
            </a:pPr>
            <a:endParaRPr>
              <a:solidFill>
                <a:srgbClr val="FFFFFF"/>
              </a:solidFill>
            </a:endParaRPr>
          </a:p>
          <a:p>
            <a:pPr marL="457200" lvl="0" indent="-342900" algn="l" rtl="0">
              <a:lnSpc>
                <a:spcPct val="100000"/>
              </a:lnSpc>
              <a:spcBef>
                <a:spcPts val="0"/>
              </a:spcBef>
              <a:spcAft>
                <a:spcPts val="0"/>
              </a:spcAft>
              <a:buClr>
                <a:srgbClr val="FFFFFF"/>
              </a:buClr>
              <a:buSzPts val="1800"/>
              <a:buChar char="●"/>
            </a:pPr>
            <a:r>
              <a:rPr lang="pt-BR">
                <a:solidFill>
                  <a:srgbClr val="FFFFFF"/>
                </a:solidFill>
              </a:rPr>
              <a:t>Como a liderança deve conduzir o processo?</a:t>
            </a:r>
            <a:endParaRPr>
              <a:solidFill>
                <a:srgbClr val="FFFFFF"/>
              </a:solidFill>
            </a:endParaRPr>
          </a:p>
          <a:p>
            <a:pPr marL="457200" lvl="0" indent="-342900" algn="l" rtl="0">
              <a:lnSpc>
                <a:spcPct val="100000"/>
              </a:lnSpc>
              <a:spcBef>
                <a:spcPts val="0"/>
              </a:spcBef>
              <a:spcAft>
                <a:spcPts val="0"/>
              </a:spcAft>
              <a:buClr>
                <a:srgbClr val="FFFFFF"/>
              </a:buClr>
              <a:buSzPts val="1800"/>
              <a:buAutoNum type="arabicPeriod"/>
            </a:pPr>
            <a:r>
              <a:rPr lang="pt-BR">
                <a:solidFill>
                  <a:srgbClr val="FFFFFF"/>
                </a:solidFill>
              </a:rPr>
              <a:t>Manter suas equipes </a:t>
            </a:r>
            <a:r>
              <a:rPr lang="pt-BR" b="1">
                <a:solidFill>
                  <a:srgbClr val="FFFFFF"/>
                </a:solidFill>
              </a:rPr>
              <a:t>constantemente desafiadas</a:t>
            </a:r>
            <a:r>
              <a:rPr lang="pt-BR">
                <a:solidFill>
                  <a:srgbClr val="FFFFFF"/>
                </a:solidFill>
              </a:rPr>
              <a:t>;</a:t>
            </a:r>
            <a:endParaRPr>
              <a:solidFill>
                <a:srgbClr val="FFFFFF"/>
              </a:solidFill>
            </a:endParaRPr>
          </a:p>
          <a:p>
            <a:pPr marL="457200" lvl="0" indent="-342900" algn="l" rtl="0">
              <a:lnSpc>
                <a:spcPct val="100000"/>
              </a:lnSpc>
              <a:spcBef>
                <a:spcPts val="0"/>
              </a:spcBef>
              <a:spcAft>
                <a:spcPts val="0"/>
              </a:spcAft>
              <a:buClr>
                <a:srgbClr val="FFFFFF"/>
              </a:buClr>
              <a:buSzPts val="1800"/>
              <a:buAutoNum type="arabicPeriod"/>
            </a:pPr>
            <a:r>
              <a:rPr lang="pt-BR" b="1">
                <a:solidFill>
                  <a:srgbClr val="FFFFFF"/>
                </a:solidFill>
              </a:rPr>
              <a:t>Distribuir responsabilidades</a:t>
            </a:r>
            <a:r>
              <a:rPr lang="pt-BR">
                <a:solidFill>
                  <a:srgbClr val="FFFFFF"/>
                </a:solidFill>
              </a:rPr>
              <a:t> entre seus subordinados;</a:t>
            </a:r>
            <a:endParaRPr>
              <a:solidFill>
                <a:srgbClr val="FFFFFF"/>
              </a:solidFill>
            </a:endParaRPr>
          </a:p>
        </p:txBody>
      </p:sp>
      <p:pic>
        <p:nvPicPr>
          <p:cNvPr id="250" name="Google Shape;250;p36"/>
          <p:cNvPicPr preferRelativeResize="0"/>
          <p:nvPr/>
        </p:nvPicPr>
        <p:blipFill>
          <a:blip r:embed="rId3">
            <a:alphaModFix/>
          </a:blip>
          <a:stretch>
            <a:fillRect/>
          </a:stretch>
        </p:blipFill>
        <p:spPr>
          <a:xfrm>
            <a:off x="7319325" y="3348450"/>
            <a:ext cx="1304349" cy="1304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body" idx="1"/>
          </p:nvPr>
        </p:nvSpPr>
        <p:spPr>
          <a:xfrm>
            <a:off x="4729615" y="1014875"/>
            <a:ext cx="4305600" cy="25305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FFFFFF"/>
              </a:buClr>
              <a:buSzPts val="1600"/>
              <a:buChar char="●"/>
            </a:pPr>
            <a:r>
              <a:rPr lang="pt-BR" sz="1600">
                <a:solidFill>
                  <a:srgbClr val="FFFFFF"/>
                </a:solidFill>
              </a:rPr>
              <a:t>Processo de desenvolvimento é um </a:t>
            </a:r>
            <a:r>
              <a:rPr lang="pt-BR" sz="1600" b="1">
                <a:solidFill>
                  <a:srgbClr val="FFFFFF"/>
                </a:solidFill>
              </a:rPr>
              <a:t>grande desafio</a:t>
            </a:r>
            <a:r>
              <a:rPr lang="pt-BR" sz="1600">
                <a:solidFill>
                  <a:srgbClr val="FFFFFF"/>
                </a:solidFill>
              </a:rPr>
              <a:t> para as organizações;</a:t>
            </a:r>
            <a:endParaRPr sz="1600">
              <a:solidFill>
                <a:srgbClr val="FFFFFF"/>
              </a:solidFill>
            </a:endParaRPr>
          </a:p>
          <a:p>
            <a:pPr marL="0" lvl="0" indent="0" algn="l" rtl="0">
              <a:spcBef>
                <a:spcPts val="0"/>
              </a:spcBef>
              <a:spcAft>
                <a:spcPts val="0"/>
              </a:spcAft>
              <a:buNone/>
            </a:pPr>
            <a:endParaRPr sz="1600">
              <a:solidFill>
                <a:srgbClr val="FFFFFF"/>
              </a:solidFill>
            </a:endParaRPr>
          </a:p>
          <a:p>
            <a:pPr marL="457200" lvl="0" indent="-330200" algn="l" rtl="0">
              <a:spcBef>
                <a:spcPts val="0"/>
              </a:spcBef>
              <a:spcAft>
                <a:spcPts val="0"/>
              </a:spcAft>
              <a:buClr>
                <a:srgbClr val="FFFFFF"/>
              </a:buClr>
              <a:buSzPts val="1600"/>
              <a:buChar char="●"/>
            </a:pPr>
            <a:r>
              <a:rPr lang="pt-BR" sz="1600">
                <a:solidFill>
                  <a:srgbClr val="FFFFFF"/>
                </a:solidFill>
              </a:rPr>
              <a:t>Criar </a:t>
            </a:r>
            <a:r>
              <a:rPr lang="pt-BR" sz="1600" b="1">
                <a:solidFill>
                  <a:srgbClr val="FFFFFF"/>
                </a:solidFill>
              </a:rPr>
              <a:t>estrutura de apoio</a:t>
            </a:r>
            <a:r>
              <a:rPr lang="pt-BR" sz="1600">
                <a:solidFill>
                  <a:srgbClr val="FFFFFF"/>
                </a:solidFill>
              </a:rPr>
              <a:t> necessária - novos níveis de exigência e expectativas;</a:t>
            </a:r>
            <a:endParaRPr sz="1600">
              <a:solidFill>
                <a:srgbClr val="FFFFFF"/>
              </a:solidFill>
            </a:endParaRPr>
          </a:p>
          <a:p>
            <a:pPr marL="0" lvl="0" indent="0" algn="l" rtl="0">
              <a:spcBef>
                <a:spcPts val="0"/>
              </a:spcBef>
              <a:spcAft>
                <a:spcPts val="0"/>
              </a:spcAft>
              <a:buNone/>
            </a:pPr>
            <a:endParaRPr sz="1600">
              <a:solidFill>
                <a:srgbClr val="FFFFFF"/>
              </a:solidFill>
            </a:endParaRPr>
          </a:p>
          <a:p>
            <a:pPr marL="457200" lvl="0" indent="-330200" algn="l" rtl="0">
              <a:spcBef>
                <a:spcPts val="0"/>
              </a:spcBef>
              <a:spcAft>
                <a:spcPts val="0"/>
              </a:spcAft>
              <a:buClr>
                <a:srgbClr val="FFFFFF"/>
              </a:buClr>
              <a:buSzPts val="1600"/>
              <a:buChar char="●"/>
            </a:pPr>
            <a:r>
              <a:rPr lang="pt-BR" sz="1600">
                <a:solidFill>
                  <a:srgbClr val="FFFFFF"/>
                </a:solidFill>
              </a:rPr>
              <a:t>Preparar o colaborador quanto às demandas esperadas dos cargos:</a:t>
            </a:r>
            <a:endParaRPr sz="1600">
              <a:solidFill>
                <a:srgbClr val="FFFFFF"/>
              </a:solidFill>
            </a:endParaRPr>
          </a:p>
          <a:p>
            <a:pPr marL="457200" lvl="0" indent="-330200" algn="l" rtl="0">
              <a:spcBef>
                <a:spcPts val="0"/>
              </a:spcBef>
              <a:spcAft>
                <a:spcPts val="0"/>
              </a:spcAft>
              <a:buClr>
                <a:srgbClr val="FFFFFF"/>
              </a:buClr>
              <a:buSzPts val="1600"/>
              <a:buAutoNum type="arabicPeriod"/>
            </a:pPr>
            <a:r>
              <a:rPr lang="pt-BR" sz="1600">
                <a:solidFill>
                  <a:srgbClr val="FFFFFF"/>
                </a:solidFill>
              </a:rPr>
              <a:t>Técnicas;</a:t>
            </a:r>
            <a:endParaRPr sz="1600">
              <a:solidFill>
                <a:srgbClr val="FFFFFF"/>
              </a:solidFill>
            </a:endParaRPr>
          </a:p>
          <a:p>
            <a:pPr marL="457200" lvl="0" indent="-330200" algn="l" rtl="0">
              <a:spcBef>
                <a:spcPts val="0"/>
              </a:spcBef>
              <a:spcAft>
                <a:spcPts val="0"/>
              </a:spcAft>
              <a:buClr>
                <a:srgbClr val="FFFFFF"/>
              </a:buClr>
              <a:buSzPts val="1600"/>
              <a:buAutoNum type="arabicPeriod"/>
            </a:pPr>
            <a:r>
              <a:rPr lang="pt-BR" sz="1600">
                <a:solidFill>
                  <a:srgbClr val="FFFFFF"/>
                </a:solidFill>
              </a:rPr>
              <a:t>Funcionais;</a:t>
            </a:r>
            <a:endParaRPr sz="1600">
              <a:solidFill>
                <a:srgbClr val="FFFFFF"/>
              </a:solidFill>
            </a:endParaRPr>
          </a:p>
          <a:p>
            <a:pPr marL="457200" lvl="0" indent="-330200" algn="l" rtl="0">
              <a:spcBef>
                <a:spcPts val="0"/>
              </a:spcBef>
              <a:spcAft>
                <a:spcPts val="0"/>
              </a:spcAft>
              <a:buClr>
                <a:srgbClr val="FFFFFF"/>
              </a:buClr>
              <a:buSzPts val="1600"/>
              <a:buAutoNum type="arabicPeriod"/>
            </a:pPr>
            <a:r>
              <a:rPr lang="pt-BR" sz="1600" b="1">
                <a:solidFill>
                  <a:srgbClr val="FFFFFF"/>
                </a:solidFill>
              </a:rPr>
              <a:t>Políticas;</a:t>
            </a:r>
            <a:endParaRPr sz="1600" b="1">
              <a:solidFill>
                <a:srgbClr val="FFFFFF"/>
              </a:solidFill>
            </a:endParaRPr>
          </a:p>
        </p:txBody>
      </p:sp>
      <p:pic>
        <p:nvPicPr>
          <p:cNvPr id="256" name="Google Shape;256;p37"/>
          <p:cNvPicPr preferRelativeResize="0"/>
          <p:nvPr/>
        </p:nvPicPr>
        <p:blipFill>
          <a:blip r:embed="rId3">
            <a:alphaModFix/>
          </a:blip>
          <a:stretch>
            <a:fillRect/>
          </a:stretch>
        </p:blipFill>
        <p:spPr>
          <a:xfrm>
            <a:off x="7451075" y="3649575"/>
            <a:ext cx="1263950" cy="1263950"/>
          </a:xfrm>
          <a:prstGeom prst="rect">
            <a:avLst/>
          </a:prstGeom>
          <a:noFill/>
          <a:ln>
            <a:noFill/>
          </a:ln>
        </p:spPr>
      </p:pic>
      <p:sp>
        <p:nvSpPr>
          <p:cNvPr id="257" name="Google Shape;257;p37"/>
          <p:cNvSpPr txBox="1">
            <a:spLocks noGrp="1"/>
          </p:cNvSpPr>
          <p:nvPr>
            <p:ph type="title"/>
          </p:nvPr>
        </p:nvSpPr>
        <p:spPr>
          <a:xfrm>
            <a:off x="4949825" y="264875"/>
            <a:ext cx="3865200" cy="57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solidFill>
                  <a:srgbClr val="FFFFFF"/>
                </a:solidFill>
              </a:rPr>
              <a:t>Dificuldades do Processo</a:t>
            </a:r>
            <a:endParaRPr>
              <a:solidFill>
                <a:srgbClr val="FFFFFF"/>
              </a:solidFill>
            </a:endParaRPr>
          </a:p>
        </p:txBody>
      </p:sp>
      <p:pic>
        <p:nvPicPr>
          <p:cNvPr id="258" name="Google Shape;258;p37"/>
          <p:cNvPicPr preferRelativeResize="0"/>
          <p:nvPr/>
        </p:nvPicPr>
        <p:blipFill>
          <a:blip r:embed="rId4">
            <a:alphaModFix/>
          </a:blip>
          <a:stretch>
            <a:fillRect/>
          </a:stretch>
        </p:blipFill>
        <p:spPr>
          <a:xfrm>
            <a:off x="266400" y="1410925"/>
            <a:ext cx="4305600" cy="232164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660850" y="896950"/>
            <a:ext cx="6842400" cy="57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Contribuições dos Programas de Desenvolvimento</a:t>
            </a:r>
            <a:endParaRPr/>
          </a:p>
        </p:txBody>
      </p:sp>
      <p:sp>
        <p:nvSpPr>
          <p:cNvPr id="264" name="Google Shape;264;p38"/>
          <p:cNvSpPr txBox="1">
            <a:spLocks noGrp="1"/>
          </p:cNvSpPr>
          <p:nvPr>
            <p:ph type="body" idx="1"/>
          </p:nvPr>
        </p:nvSpPr>
        <p:spPr>
          <a:xfrm>
            <a:off x="259575" y="1692300"/>
            <a:ext cx="8713800" cy="2801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pt-BR" sz="1600"/>
              <a:t>Desenvolvimento de </a:t>
            </a:r>
            <a:r>
              <a:rPr lang="pt-BR" sz="1600" b="1"/>
              <a:t>mecanismos de gestão e acompanhamento</a:t>
            </a:r>
            <a:r>
              <a:rPr lang="pt-BR" sz="1600"/>
              <a:t> - indicadores e reuniões de lideranças;</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pt-BR" sz="1600"/>
              <a:t>Estimular e avaliar o </a:t>
            </a:r>
            <a:r>
              <a:rPr lang="pt-BR" sz="1600" b="1"/>
              <a:t>comprometimento dos colaboradores e o suporte dos gestores</a:t>
            </a:r>
            <a:r>
              <a:rPr lang="pt-BR" sz="1600"/>
              <a:t> aos subordinados;</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pt-BR" sz="1600"/>
              <a:t>Desenvolver </a:t>
            </a:r>
            <a:r>
              <a:rPr lang="pt-BR" sz="1600" b="1"/>
              <a:t>cultura organizacional </a:t>
            </a:r>
            <a:r>
              <a:rPr lang="pt-BR" sz="1600"/>
              <a:t>para valorizar programas como meio de formação, capacitação, e </a:t>
            </a:r>
            <a:r>
              <a:rPr lang="pt-BR" sz="1600" b="1"/>
              <a:t>construção das “bases do futuro” da organização</a:t>
            </a:r>
            <a:r>
              <a:rPr lang="pt-BR" sz="1600"/>
              <a:t>; </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pt-BR" sz="1600"/>
              <a:t>Aplicação em </a:t>
            </a:r>
            <a:r>
              <a:rPr lang="pt-BR" sz="1600" b="1"/>
              <a:t>grandes empresas:</a:t>
            </a:r>
            <a:r>
              <a:rPr lang="pt-BR" sz="1600"/>
              <a:t> Accor, Elektro, Caterpillar, Alcoa, Stihl...</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0" y="-627150"/>
            <a:ext cx="30396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Agenda</a:t>
            </a:r>
            <a:endParaRPr/>
          </a:p>
        </p:txBody>
      </p:sp>
      <p:sp>
        <p:nvSpPr>
          <p:cNvPr id="102" name="Google Shape;102;p20"/>
          <p:cNvSpPr txBox="1">
            <a:spLocks noGrp="1"/>
          </p:cNvSpPr>
          <p:nvPr>
            <p:ph type="body" idx="1"/>
          </p:nvPr>
        </p:nvSpPr>
        <p:spPr>
          <a:xfrm>
            <a:off x="0" y="1110700"/>
            <a:ext cx="4002000" cy="3089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t-BR" sz="1800" b="1" dirty="0">
                <a:solidFill>
                  <a:schemeClr val="tx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I</a:t>
            </a:r>
            <a:r>
              <a:rPr lang="pt-BR" sz="1800" b="1" dirty="0">
                <a:solidFill>
                  <a:schemeClr val="tx1"/>
                </a:solidFill>
                <a:latin typeface="Arial"/>
                <a:ea typeface="Arial"/>
                <a:cs typeface="Arial"/>
                <a:sym typeface="Arial"/>
              </a:rPr>
              <a:t>ntrodução	</a:t>
            </a:r>
            <a:endParaRPr sz="1800" b="1" dirty="0">
              <a:solidFill>
                <a:schemeClr val="tx1"/>
              </a:solidFill>
              <a:latin typeface="Arial"/>
              <a:ea typeface="Arial"/>
              <a:cs typeface="Arial"/>
              <a:sym typeface="Arial"/>
            </a:endParaRPr>
          </a:p>
          <a:p>
            <a:pPr marL="0" marR="0" lvl="0" indent="0" algn="l" rtl="0">
              <a:lnSpc>
                <a:spcPct val="100000"/>
              </a:lnSpc>
              <a:spcBef>
                <a:spcPts val="1500"/>
              </a:spcBef>
              <a:spcAft>
                <a:spcPts val="0"/>
              </a:spcAft>
              <a:buNone/>
            </a:pPr>
            <a:r>
              <a:rPr lang="pt-BR" sz="1800" b="1" dirty="0">
                <a:solidFill>
                  <a:schemeClr val="tx1"/>
                </a:solidFill>
                <a:latin typeface="Arial"/>
                <a:ea typeface="Arial"/>
                <a:cs typeface="Arial"/>
                <a:sym typeface="Arial"/>
              </a:rPr>
              <a:t>Bases do Processo Sucessório	</a:t>
            </a:r>
            <a:endParaRPr sz="1800" b="1" dirty="0">
              <a:solidFill>
                <a:schemeClr val="tx1"/>
              </a:solidFill>
              <a:latin typeface="Arial"/>
              <a:ea typeface="Arial"/>
              <a:cs typeface="Arial"/>
              <a:sym typeface="Arial"/>
            </a:endParaRPr>
          </a:p>
          <a:p>
            <a:pPr marL="0" marR="0" lvl="0" indent="0" algn="l" rtl="0">
              <a:lnSpc>
                <a:spcPct val="100000"/>
              </a:lnSpc>
              <a:spcBef>
                <a:spcPts val="1500"/>
              </a:spcBef>
              <a:spcAft>
                <a:spcPts val="0"/>
              </a:spcAft>
              <a:buNone/>
            </a:pPr>
            <a:r>
              <a:rPr lang="pt-BR" sz="1800" b="1" dirty="0">
                <a:solidFill>
                  <a:schemeClr val="tx1"/>
                </a:solidFill>
                <a:latin typeface="Arial"/>
                <a:ea typeface="Arial"/>
                <a:cs typeface="Arial"/>
                <a:sym typeface="Arial"/>
              </a:rPr>
              <a:t>Mapa Sucessório	</a:t>
            </a:r>
            <a:endParaRPr sz="1800" b="1" dirty="0">
              <a:solidFill>
                <a:schemeClr val="tx1"/>
              </a:solidFill>
              <a:latin typeface="Arial"/>
              <a:ea typeface="Arial"/>
              <a:cs typeface="Arial"/>
              <a:sym typeface="Arial"/>
            </a:endParaRPr>
          </a:p>
          <a:p>
            <a:pPr marL="0" marR="0" lvl="0" indent="0" algn="l" rtl="0">
              <a:lnSpc>
                <a:spcPct val="100000"/>
              </a:lnSpc>
              <a:spcBef>
                <a:spcPts val="1500"/>
              </a:spcBef>
              <a:spcAft>
                <a:spcPts val="0"/>
              </a:spcAft>
              <a:buNone/>
            </a:pPr>
            <a:r>
              <a:rPr lang="pt-BR" sz="1800" b="1" dirty="0">
                <a:solidFill>
                  <a:schemeClr val="tx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Programas de Desenvolvimento</a:t>
            </a:r>
            <a:r>
              <a:rPr lang="pt-BR" sz="1800" b="1" dirty="0">
                <a:solidFill>
                  <a:schemeClr val="tx1"/>
                </a:solidFill>
                <a:latin typeface="Arial"/>
                <a:ea typeface="Arial"/>
                <a:cs typeface="Arial"/>
                <a:sym typeface="Arial"/>
              </a:rPr>
              <a:t>	</a:t>
            </a:r>
            <a:endParaRPr sz="1800" b="1" dirty="0">
              <a:solidFill>
                <a:schemeClr val="tx1"/>
              </a:solidFill>
              <a:latin typeface="Arial"/>
              <a:ea typeface="Arial"/>
              <a:cs typeface="Arial"/>
              <a:sym typeface="Arial"/>
            </a:endParaRPr>
          </a:p>
          <a:p>
            <a:pPr marL="0" marR="0" lvl="0" indent="0" algn="l" rtl="0">
              <a:lnSpc>
                <a:spcPct val="100000"/>
              </a:lnSpc>
              <a:spcBef>
                <a:spcPts val="1500"/>
              </a:spcBef>
              <a:spcAft>
                <a:spcPts val="0"/>
              </a:spcAft>
              <a:buNone/>
            </a:pPr>
            <a:r>
              <a:rPr lang="pt-BR" sz="1800" b="1" dirty="0">
                <a:solidFill>
                  <a:schemeClr val="tx1"/>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Vantagens e Riscos da Estruturação da Sucessão</a:t>
            </a:r>
            <a:endParaRPr sz="1800" b="1" dirty="0">
              <a:solidFill>
                <a:schemeClr val="tx1"/>
              </a:solidFill>
              <a:latin typeface="Arial"/>
              <a:ea typeface="Arial"/>
              <a:cs typeface="Arial"/>
              <a:sym typeface="Arial"/>
            </a:endParaRPr>
          </a:p>
          <a:p>
            <a:pPr marL="0" marR="0" lvl="0" indent="0" algn="l" rtl="0">
              <a:lnSpc>
                <a:spcPct val="100000"/>
              </a:lnSpc>
              <a:spcBef>
                <a:spcPts val="1500"/>
              </a:spcBef>
              <a:spcAft>
                <a:spcPts val="0"/>
              </a:spcAft>
              <a:buNone/>
            </a:pPr>
            <a:r>
              <a:rPr lang="pt-BR" sz="1800" b="1" dirty="0">
                <a:solidFill>
                  <a:schemeClr val="tx1"/>
                </a:solidFill>
                <a:latin typeface="Arial"/>
                <a:ea typeface="Arial"/>
                <a:cs typeface="Arial"/>
                <a:sym typeface="Arial"/>
              </a:rPr>
              <a:t>Desenvolvimento da Liderança	</a:t>
            </a:r>
            <a:endParaRPr sz="1800" b="1" dirty="0">
              <a:solidFill>
                <a:schemeClr val="tx1"/>
              </a:solidFill>
              <a:latin typeface="Arial"/>
              <a:ea typeface="Arial"/>
              <a:cs typeface="Arial"/>
              <a:sym typeface="Arial"/>
            </a:endParaRPr>
          </a:p>
          <a:p>
            <a:pPr marL="0" marR="0" lvl="0" indent="0" algn="l" rtl="0">
              <a:lnSpc>
                <a:spcPct val="100000"/>
              </a:lnSpc>
              <a:spcBef>
                <a:spcPts val="1500"/>
              </a:spcBef>
              <a:spcAft>
                <a:spcPts val="1500"/>
              </a:spcAft>
              <a:buNone/>
            </a:pPr>
            <a:r>
              <a:rPr lang="pt-BR" sz="1800" b="1" dirty="0">
                <a:solidFill>
                  <a:schemeClr val="tx1"/>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Conclusões</a:t>
            </a:r>
            <a:r>
              <a:rPr lang="pt-BR" sz="1800" dirty="0">
                <a:solidFill>
                  <a:srgbClr val="FFFFFF"/>
                </a:solidFill>
                <a:latin typeface="Arial"/>
                <a:ea typeface="Arial"/>
                <a:cs typeface="Arial"/>
                <a:sym typeface="Arial"/>
              </a:rPr>
              <a:t>	</a:t>
            </a:r>
            <a:endParaRPr sz="1800" dirty="0">
              <a:solidFill>
                <a:srgbClr val="FFFFFF"/>
              </a:solidFill>
              <a:latin typeface="Arial"/>
              <a:ea typeface="Arial"/>
              <a:cs typeface="Arial"/>
              <a:sym typeface="Arial"/>
            </a:endParaRPr>
          </a:p>
        </p:txBody>
      </p:sp>
      <p:sp>
        <p:nvSpPr>
          <p:cNvPr id="103" name="Google Shape;103;p20"/>
          <p:cNvSpPr/>
          <p:nvPr/>
        </p:nvSpPr>
        <p:spPr>
          <a:xfrm>
            <a:off x="4232750" y="0"/>
            <a:ext cx="4911300" cy="5143500"/>
          </a:xfrm>
          <a:prstGeom prst="parallelogram">
            <a:avLst>
              <a:gd name="adj" fmla="val 25000"/>
            </a:avLst>
          </a:prstGeom>
          <a:solidFill>
            <a:srgbClr val="FFFFFF"/>
          </a:solidFill>
          <a:ln>
            <a:noFill/>
          </a:ln>
          <a:effectLst>
            <a:outerShdw blurRad="50800" dist="38100" algn="tl"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4" name="Google Shape;104;p20"/>
          <p:cNvSpPr/>
          <p:nvPr/>
        </p:nvSpPr>
        <p:spPr>
          <a:xfrm>
            <a:off x="3331550" y="0"/>
            <a:ext cx="5633700" cy="5143500"/>
          </a:xfrm>
          <a:prstGeom prst="parallelogram">
            <a:avLst>
              <a:gd name="adj" fmla="val 24220"/>
            </a:avLst>
          </a:prstGeom>
          <a:solidFill>
            <a:srgbClr val="EEEEEE">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20"/>
          <p:cNvPicPr preferRelativeResize="0"/>
          <p:nvPr/>
        </p:nvPicPr>
        <p:blipFill rotWithShape="1">
          <a:blip r:embed="rId7">
            <a:alphaModFix/>
          </a:blip>
          <a:srcRect l="26260" r="26260"/>
          <a:stretch/>
        </p:blipFill>
        <p:spPr>
          <a:xfrm>
            <a:off x="3562350" y="0"/>
            <a:ext cx="5581800" cy="5143500"/>
          </a:xfrm>
          <a:prstGeom prst="parallelogram">
            <a:avLst>
              <a:gd name="adj" fmla="val 23683"/>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9"/>
          <p:cNvPicPr preferRelativeResize="0"/>
          <p:nvPr/>
        </p:nvPicPr>
        <p:blipFill rotWithShape="1">
          <a:blip r:embed="rId3">
            <a:alphaModFix/>
          </a:blip>
          <a:srcRect t="7820" b="7820"/>
          <a:stretch/>
        </p:blipFill>
        <p:spPr>
          <a:xfrm>
            <a:off x="0" y="0"/>
            <a:ext cx="9144000" cy="5143498"/>
          </a:xfrm>
          <a:prstGeom prst="rect">
            <a:avLst/>
          </a:prstGeom>
          <a:noFill/>
          <a:ln>
            <a:noFill/>
          </a:ln>
        </p:spPr>
      </p:pic>
      <p:sp>
        <p:nvSpPr>
          <p:cNvPr id="270" name="Google Shape;270;p39"/>
          <p:cNvSpPr/>
          <p:nvPr/>
        </p:nvSpPr>
        <p:spPr>
          <a:xfrm>
            <a:off x="2581125" y="580900"/>
            <a:ext cx="3981600" cy="3981900"/>
          </a:xfrm>
          <a:prstGeom prst="ellipse">
            <a:avLst/>
          </a:prstGeom>
          <a:solidFill>
            <a:srgbClr val="000000">
              <a:alpha val="8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9"/>
          <p:cNvSpPr txBox="1">
            <a:spLocks noGrp="1"/>
          </p:cNvSpPr>
          <p:nvPr>
            <p:ph type="title"/>
          </p:nvPr>
        </p:nvSpPr>
        <p:spPr>
          <a:xfrm>
            <a:off x="3052188" y="1183050"/>
            <a:ext cx="3039600" cy="138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a:t>Vantagens e Riscos da Estruturação da Sucessão</a:t>
            </a:r>
            <a:endParaRPr/>
          </a:p>
        </p:txBody>
      </p:sp>
      <p:sp>
        <p:nvSpPr>
          <p:cNvPr id="272" name="Google Shape;272;p39"/>
          <p:cNvSpPr txBox="1">
            <a:spLocks noGrp="1"/>
          </p:cNvSpPr>
          <p:nvPr>
            <p:ph type="body" idx="1"/>
          </p:nvPr>
        </p:nvSpPr>
        <p:spPr>
          <a:xfrm>
            <a:off x="3052200" y="2708097"/>
            <a:ext cx="3039600" cy="1310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pt-BR" sz="1400">
                <a:latin typeface="Arial"/>
                <a:ea typeface="Arial"/>
                <a:cs typeface="Arial"/>
                <a:sym typeface="Arial"/>
              </a:rPr>
              <a:t>A importância da estruturação do processo sucessório para o futuro da organização</a:t>
            </a:r>
            <a:endParaRPr sz="1400">
              <a:latin typeface="Arial"/>
              <a:ea typeface="Arial"/>
              <a:cs typeface="Arial"/>
              <a:sym typeface="Arial"/>
            </a:endParaRPr>
          </a:p>
          <a:p>
            <a:pPr marL="0" lvl="0" indent="0" algn="ctr" rtl="0">
              <a:lnSpc>
                <a:spcPct val="150000"/>
              </a:lnSpc>
              <a:spcBef>
                <a:spcPts val="0"/>
              </a:spcBef>
              <a:spcAft>
                <a:spcPts val="0"/>
              </a:spcAft>
              <a:buNone/>
            </a:pPr>
            <a:endParaRPr sz="14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Seis Benefícios da estruturação de processos Sucessórios</a:t>
            </a:r>
            <a:endParaRPr/>
          </a:p>
        </p:txBody>
      </p:sp>
      <p:sp>
        <p:nvSpPr>
          <p:cNvPr id="278" name="Google Shape;278;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solidFill>
                  <a:schemeClr val="dk1"/>
                </a:solidFill>
              </a:rPr>
              <a:t>Segundo Pesquisa realizada por Rothwell, nos anos de 1993, 1994 e 2004 </a:t>
            </a:r>
            <a:endParaRPr>
              <a:solidFill>
                <a:schemeClr val="dk1"/>
              </a:solidFill>
            </a:endParaRPr>
          </a:p>
          <a:p>
            <a:pPr marL="0" lvl="0" indent="0" algn="just" rtl="0">
              <a:lnSpc>
                <a:spcPct val="150000"/>
              </a:lnSpc>
              <a:spcBef>
                <a:spcPts val="1600"/>
              </a:spcBef>
              <a:spcAft>
                <a:spcPts val="0"/>
              </a:spcAft>
              <a:buNone/>
            </a:pPr>
            <a:r>
              <a:rPr lang="pt-BR">
                <a:solidFill>
                  <a:schemeClr val="dk1"/>
                </a:solidFill>
              </a:rPr>
              <a:t>1. Criação de critérios para permitir identificar e trabalhar pessoas que possivelmente irão oferecer para a organização o desenvolvimento e/ou sustentação de vantagens competitivas;</a:t>
            </a:r>
            <a:endParaRPr>
              <a:solidFill>
                <a:schemeClr val="dk1"/>
              </a:solidFill>
            </a:endParaRPr>
          </a:p>
          <a:p>
            <a:pPr marL="457200" lvl="0" indent="-330200" algn="just" rtl="0">
              <a:lnSpc>
                <a:spcPct val="150000"/>
              </a:lnSpc>
              <a:spcBef>
                <a:spcPts val="0"/>
              </a:spcBef>
              <a:spcAft>
                <a:spcPts val="0"/>
              </a:spcAft>
              <a:buClr>
                <a:schemeClr val="dk1"/>
              </a:buClr>
              <a:buSzPts val="1600"/>
              <a:buChar char="●"/>
            </a:pPr>
            <a:r>
              <a:rPr lang="pt-BR" sz="1600">
                <a:solidFill>
                  <a:schemeClr val="dk1"/>
                </a:solidFill>
              </a:rPr>
              <a:t>Aperfeiçoamento, Valorização e Desenvolvimento de pessoas;</a:t>
            </a:r>
            <a:endParaRPr sz="1600">
              <a:solidFill>
                <a:schemeClr val="dk1"/>
              </a:solidFill>
            </a:endParaRPr>
          </a:p>
          <a:p>
            <a:pPr marL="457200" lvl="0" indent="-330200" algn="just" rtl="0">
              <a:lnSpc>
                <a:spcPct val="150000"/>
              </a:lnSpc>
              <a:spcBef>
                <a:spcPts val="0"/>
              </a:spcBef>
              <a:spcAft>
                <a:spcPts val="0"/>
              </a:spcAft>
              <a:buClr>
                <a:schemeClr val="dk1"/>
              </a:buClr>
              <a:buSzPts val="1600"/>
              <a:buChar char="●"/>
            </a:pPr>
            <a:r>
              <a:rPr lang="pt-BR" sz="1600">
                <a:solidFill>
                  <a:schemeClr val="dk1"/>
                </a:solidFill>
              </a:rPr>
              <a:t>Contribuem para atrair e reter pessoas que se sentem valorizadas e percebem um desenvolvimento profissional.</a:t>
            </a:r>
            <a:endParaRPr sz="1600">
              <a:solidFill>
                <a:schemeClr val="dk1"/>
              </a:solidFill>
            </a:endParaRPr>
          </a:p>
          <a:p>
            <a:pPr marL="0" lvl="0" indent="0" algn="just" rtl="0">
              <a:lnSpc>
                <a:spcPct val="150000"/>
              </a:lnSpc>
              <a:spcBef>
                <a:spcPts val="0"/>
              </a:spcBef>
              <a:spcAft>
                <a:spcPts val="0"/>
              </a:spcAft>
              <a:buNone/>
            </a:pPr>
            <a:endParaRPr sz="12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Seis Benefícios da estruturação de processos Sucessórios</a:t>
            </a:r>
            <a:endParaRPr/>
          </a:p>
          <a:p>
            <a:pPr marL="0" lvl="0" indent="0" algn="l" rtl="0">
              <a:spcBef>
                <a:spcPts val="0"/>
              </a:spcBef>
              <a:spcAft>
                <a:spcPts val="0"/>
              </a:spcAft>
              <a:buNone/>
            </a:pPr>
            <a:endParaRPr/>
          </a:p>
        </p:txBody>
      </p:sp>
      <p:sp>
        <p:nvSpPr>
          <p:cNvPr id="284" name="Google Shape;284;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solidFill>
                  <a:schemeClr val="dk1"/>
                </a:solidFill>
              </a:rPr>
              <a:t>2.  A educação das lideranças na preparação e identificação das próximas lideranças;</a:t>
            </a:r>
            <a:endParaRPr>
              <a:solidFill>
                <a:schemeClr val="dk1"/>
              </a:solidFill>
            </a:endParaRPr>
          </a:p>
          <a:p>
            <a:pPr marL="457200" lvl="0" indent="-330200" algn="just" rtl="0">
              <a:lnSpc>
                <a:spcPct val="150000"/>
              </a:lnSpc>
              <a:spcBef>
                <a:spcPts val="1600"/>
              </a:spcBef>
              <a:spcAft>
                <a:spcPts val="0"/>
              </a:spcAft>
              <a:buClr>
                <a:schemeClr val="dk1"/>
              </a:buClr>
              <a:buSzPts val="1600"/>
              <a:buChar char="●"/>
            </a:pPr>
            <a:r>
              <a:rPr lang="pt-BR" sz="1600">
                <a:solidFill>
                  <a:schemeClr val="dk1"/>
                </a:solidFill>
              </a:rPr>
              <a:t>Permite o aprimoramento das pessoas em prol da organização;</a:t>
            </a:r>
            <a:endParaRPr sz="1600">
              <a:solidFill>
                <a:schemeClr val="dk1"/>
              </a:solidFill>
            </a:endParaRPr>
          </a:p>
          <a:p>
            <a:pPr marL="457200" lvl="0" indent="-330200" algn="just" rtl="0">
              <a:lnSpc>
                <a:spcPct val="150000"/>
              </a:lnSpc>
              <a:spcBef>
                <a:spcPts val="0"/>
              </a:spcBef>
              <a:spcAft>
                <a:spcPts val="0"/>
              </a:spcAft>
              <a:buClr>
                <a:schemeClr val="dk1"/>
              </a:buClr>
              <a:buSzPts val="1600"/>
              <a:buChar char="●"/>
            </a:pPr>
            <a:r>
              <a:rPr lang="pt-BR" sz="1600">
                <a:solidFill>
                  <a:schemeClr val="dk1"/>
                </a:solidFill>
              </a:rPr>
              <a:t>Ao passar dos anos lideranças cada vez mais qualificadas.</a:t>
            </a:r>
            <a:endParaRPr sz="1600">
              <a:solidFill>
                <a:schemeClr val="dk1"/>
              </a:solidFill>
            </a:endParaRPr>
          </a:p>
          <a:p>
            <a:pPr marL="0" lvl="0" indent="0" algn="just" rtl="0">
              <a:lnSpc>
                <a:spcPct val="150000"/>
              </a:lnSpc>
              <a:spcBef>
                <a:spcPts val="0"/>
              </a:spcBef>
              <a:spcAft>
                <a:spcPts val="0"/>
              </a:spcAft>
              <a:buNone/>
            </a:pPr>
            <a:endParaRPr sz="1600">
              <a:solidFill>
                <a:schemeClr val="dk1"/>
              </a:solidFill>
            </a:endParaRPr>
          </a:p>
          <a:p>
            <a:pPr marL="0" lvl="0" indent="0" algn="just" rtl="0">
              <a:lnSpc>
                <a:spcPct val="150000"/>
              </a:lnSpc>
              <a:spcBef>
                <a:spcPts val="0"/>
              </a:spcBef>
              <a:spcAft>
                <a:spcPts val="0"/>
              </a:spcAft>
              <a:buNone/>
            </a:pPr>
            <a:r>
              <a:rPr lang="pt-BR">
                <a:solidFill>
                  <a:schemeClr val="dk1"/>
                </a:solidFill>
              </a:rPr>
              <a:t>3.  Ligação entre o presente eo futuro da organização;</a:t>
            </a:r>
            <a:endParaRPr>
              <a:solidFill>
                <a:schemeClr val="dk1"/>
              </a:solidFill>
            </a:endParaRPr>
          </a:p>
          <a:p>
            <a:pPr marL="457200" lvl="0" indent="-330200" algn="just" rtl="0">
              <a:lnSpc>
                <a:spcPct val="150000"/>
              </a:lnSpc>
              <a:spcBef>
                <a:spcPts val="0"/>
              </a:spcBef>
              <a:spcAft>
                <a:spcPts val="0"/>
              </a:spcAft>
              <a:buClr>
                <a:schemeClr val="dk1"/>
              </a:buClr>
              <a:buSzPts val="1600"/>
              <a:buChar char="●"/>
            </a:pPr>
            <a:r>
              <a:rPr lang="pt-BR" sz="1600">
                <a:solidFill>
                  <a:schemeClr val="dk1"/>
                </a:solidFill>
              </a:rPr>
              <a:t>Transições de liderança sem interrupções nos projetos de desenvolvimento organizacional;</a:t>
            </a:r>
            <a:endParaRPr sz="1600">
              <a:solidFill>
                <a:schemeClr val="dk1"/>
              </a:solidFill>
            </a:endParaRPr>
          </a:p>
          <a:p>
            <a:pPr marL="457200" lvl="0" indent="-330200" algn="just" rtl="0">
              <a:lnSpc>
                <a:spcPct val="150000"/>
              </a:lnSpc>
              <a:spcBef>
                <a:spcPts val="0"/>
              </a:spcBef>
              <a:spcAft>
                <a:spcPts val="0"/>
              </a:spcAft>
              <a:buClr>
                <a:schemeClr val="dk1"/>
              </a:buClr>
              <a:buSzPts val="1600"/>
              <a:buChar char="●"/>
            </a:pPr>
            <a:r>
              <a:rPr lang="pt-BR" sz="1600">
                <a:solidFill>
                  <a:schemeClr val="dk1"/>
                </a:solidFill>
              </a:rPr>
              <a:t>Segurança para os empregados, acionistas, clientes e formadores de opinião.</a:t>
            </a:r>
            <a:endParaRPr sz="16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Seis Benefícios da estruturação de processos Sucessórios</a:t>
            </a:r>
            <a:endParaRPr/>
          </a:p>
          <a:p>
            <a:pPr marL="0" lvl="0" indent="0" algn="l" rtl="0">
              <a:spcBef>
                <a:spcPts val="0"/>
              </a:spcBef>
              <a:spcAft>
                <a:spcPts val="0"/>
              </a:spcAft>
              <a:buNone/>
            </a:pPr>
            <a:endParaRPr/>
          </a:p>
        </p:txBody>
      </p:sp>
      <p:sp>
        <p:nvSpPr>
          <p:cNvPr id="290" name="Google Shape;290;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solidFill>
                  <a:schemeClr val="dk1"/>
                </a:solidFill>
              </a:rPr>
              <a:t>4. Definição de carreira para as atuais e futuras lideranças, demonstrando a o que a organização espera;</a:t>
            </a:r>
            <a:endParaRPr>
              <a:solidFill>
                <a:schemeClr val="dk1"/>
              </a:solidFill>
            </a:endParaRPr>
          </a:p>
          <a:p>
            <a:pPr marL="457200" lvl="0" indent="-330200" algn="just" rtl="0">
              <a:lnSpc>
                <a:spcPct val="150000"/>
              </a:lnSpc>
              <a:spcBef>
                <a:spcPts val="1600"/>
              </a:spcBef>
              <a:spcAft>
                <a:spcPts val="0"/>
              </a:spcAft>
              <a:buClr>
                <a:schemeClr val="dk1"/>
              </a:buClr>
              <a:buSzPts val="1600"/>
              <a:buChar char="●"/>
            </a:pPr>
            <a:r>
              <a:rPr lang="pt-BR" sz="1600">
                <a:solidFill>
                  <a:schemeClr val="dk1"/>
                </a:solidFill>
              </a:rPr>
              <a:t>Contribuição, entrega e critérios para a ascensão;</a:t>
            </a:r>
            <a:endParaRPr sz="1600">
              <a:solidFill>
                <a:schemeClr val="dk1"/>
              </a:solidFill>
            </a:endParaRPr>
          </a:p>
          <a:p>
            <a:pPr marL="457200" lvl="0" indent="-330200" algn="just" rtl="0">
              <a:lnSpc>
                <a:spcPct val="150000"/>
              </a:lnSpc>
              <a:spcBef>
                <a:spcPts val="0"/>
              </a:spcBef>
              <a:spcAft>
                <a:spcPts val="0"/>
              </a:spcAft>
              <a:buClr>
                <a:schemeClr val="dk1"/>
              </a:buClr>
              <a:buSzPts val="1600"/>
              <a:buChar char="●"/>
            </a:pPr>
            <a:r>
              <a:rPr lang="pt-BR" sz="1600">
                <a:solidFill>
                  <a:schemeClr val="dk1"/>
                </a:solidFill>
              </a:rPr>
              <a:t>Funcionários saberão o que esperar da empresa em relação ao seu desenvolvimento e como se preparar.</a:t>
            </a:r>
            <a:endParaRPr sz="1600">
              <a:solidFill>
                <a:schemeClr val="dk1"/>
              </a:solidFill>
            </a:endParaRPr>
          </a:p>
          <a:p>
            <a:pPr marL="0" lvl="0" indent="0" algn="just" rtl="0">
              <a:lnSpc>
                <a:spcPct val="150000"/>
              </a:lnSpc>
              <a:spcBef>
                <a:spcPts val="0"/>
              </a:spcBef>
              <a:spcAft>
                <a:spcPts val="0"/>
              </a:spcAft>
              <a:buNone/>
            </a:pPr>
            <a:endParaRPr sz="1600">
              <a:solidFill>
                <a:schemeClr val="dk1"/>
              </a:solidFill>
            </a:endParaRPr>
          </a:p>
          <a:p>
            <a:pPr marL="0" lvl="0" indent="0" algn="just" rtl="0">
              <a:lnSpc>
                <a:spcPct val="150000"/>
              </a:lnSpc>
              <a:spcBef>
                <a:spcPts val="0"/>
              </a:spcBef>
              <a:spcAft>
                <a:spcPts val="0"/>
              </a:spcAft>
              <a:buNone/>
            </a:pPr>
            <a:r>
              <a:rPr lang="pt-BR">
                <a:solidFill>
                  <a:schemeClr val="dk1"/>
                </a:solidFill>
              </a:rPr>
              <a:t>5. Alinhamento entre as necessidades da organização e o desenvolvimento das pessoas;</a:t>
            </a:r>
            <a:endParaRPr>
              <a:solidFill>
                <a:schemeClr val="dk1"/>
              </a:solidFill>
            </a:endParaRPr>
          </a:p>
          <a:p>
            <a:pPr marL="457200" lvl="0" indent="-330200" algn="just" rtl="0">
              <a:lnSpc>
                <a:spcPct val="150000"/>
              </a:lnSpc>
              <a:spcBef>
                <a:spcPts val="0"/>
              </a:spcBef>
              <a:spcAft>
                <a:spcPts val="0"/>
              </a:spcAft>
              <a:buClr>
                <a:schemeClr val="dk1"/>
              </a:buClr>
              <a:buSzPts val="1600"/>
              <a:buChar char="●"/>
            </a:pPr>
            <a:r>
              <a:rPr lang="pt-BR" sz="1600">
                <a:solidFill>
                  <a:schemeClr val="dk1"/>
                </a:solidFill>
              </a:rPr>
              <a:t>Negociação entre as expectativas das pessoas juntamente com as necessidades da empresa, através de um processo sucessório estruturado.</a:t>
            </a:r>
            <a:endParaRPr sz="1600">
              <a:solidFill>
                <a:schemeClr val="dk1"/>
              </a:solidFill>
            </a:endParaRPr>
          </a:p>
          <a:p>
            <a:pPr marL="0" lvl="0" indent="0" algn="just" rtl="0">
              <a:lnSpc>
                <a:spcPct val="150000"/>
              </a:lnSpc>
              <a:spcBef>
                <a:spcPts val="0"/>
              </a:spcBef>
              <a:spcAft>
                <a:spcPts val="0"/>
              </a:spcAft>
              <a:buNone/>
            </a:pPr>
            <a:endParaRPr sz="12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Seis Benefícios da estruturação de processos Sucessórios</a:t>
            </a:r>
            <a:endParaRPr/>
          </a:p>
          <a:p>
            <a:pPr marL="0" lvl="0" indent="0" algn="l" rtl="0">
              <a:spcBef>
                <a:spcPts val="0"/>
              </a:spcBef>
              <a:spcAft>
                <a:spcPts val="0"/>
              </a:spcAft>
              <a:buNone/>
            </a:pPr>
            <a:endParaRPr/>
          </a:p>
        </p:txBody>
      </p:sp>
      <p:sp>
        <p:nvSpPr>
          <p:cNvPr id="296" name="Google Shape;296;p43"/>
          <p:cNvSpPr txBox="1">
            <a:spLocks noGrp="1"/>
          </p:cNvSpPr>
          <p:nvPr>
            <p:ph type="body" idx="1"/>
          </p:nvPr>
        </p:nvSpPr>
        <p:spPr>
          <a:xfrm>
            <a:off x="386075" y="1164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solidFill>
                  <a:schemeClr val="dk1"/>
                </a:solidFill>
              </a:rPr>
              <a:t>6. Adequação da liderança para o futuro da organização;</a:t>
            </a:r>
            <a:endParaRPr>
              <a:solidFill>
                <a:schemeClr val="dk1"/>
              </a:solidFill>
            </a:endParaRPr>
          </a:p>
          <a:p>
            <a:pPr marL="457200" lvl="0" indent="-330200" algn="just" rtl="0">
              <a:lnSpc>
                <a:spcPct val="150000"/>
              </a:lnSpc>
              <a:spcBef>
                <a:spcPts val="1600"/>
              </a:spcBef>
              <a:spcAft>
                <a:spcPts val="0"/>
              </a:spcAft>
              <a:buClr>
                <a:schemeClr val="dk1"/>
              </a:buClr>
              <a:buSzPts val="1600"/>
              <a:buChar char="●"/>
            </a:pPr>
            <a:r>
              <a:rPr lang="pt-BR" sz="1600">
                <a:solidFill>
                  <a:schemeClr val="dk1"/>
                </a:solidFill>
              </a:rPr>
              <a:t>Através das possibilidades oferecidas pelo mercado e da capacidade futura da empresa ocupar espaços;</a:t>
            </a:r>
            <a:endParaRPr sz="1600">
              <a:solidFill>
                <a:schemeClr val="dk1"/>
              </a:solidFill>
            </a:endParaRPr>
          </a:p>
          <a:p>
            <a:pPr marL="457200" lvl="0" indent="-330200" algn="just" rtl="0">
              <a:lnSpc>
                <a:spcPct val="150000"/>
              </a:lnSpc>
              <a:spcBef>
                <a:spcPts val="0"/>
              </a:spcBef>
              <a:spcAft>
                <a:spcPts val="0"/>
              </a:spcAft>
              <a:buClr>
                <a:schemeClr val="dk1"/>
              </a:buClr>
              <a:buSzPts val="1600"/>
              <a:buChar char="●"/>
            </a:pPr>
            <a:r>
              <a:rPr lang="pt-BR" sz="1600">
                <a:solidFill>
                  <a:schemeClr val="dk1"/>
                </a:solidFill>
              </a:rPr>
              <a:t>Diferentes percepções sobre espaços ocupados e novos espaços para a organização.</a:t>
            </a:r>
            <a:endParaRPr sz="1600">
              <a:solidFill>
                <a:schemeClr val="dk1"/>
              </a:solidFill>
            </a:endParaRPr>
          </a:p>
          <a:p>
            <a:pPr marL="0" lvl="0" indent="0" algn="l" rtl="0">
              <a:spcBef>
                <a:spcPts val="0"/>
              </a:spcBef>
              <a:spcAft>
                <a:spcPts val="1600"/>
              </a:spcAft>
              <a:buNone/>
            </a:pPr>
            <a:endParaRPr sz="1200">
              <a:solidFill>
                <a:srgbClr val="000000"/>
              </a:solidFill>
              <a:latin typeface="Arial"/>
              <a:ea typeface="Arial"/>
              <a:cs typeface="Arial"/>
              <a:sym typeface="Arial"/>
            </a:endParaRPr>
          </a:p>
        </p:txBody>
      </p:sp>
      <p:pic>
        <p:nvPicPr>
          <p:cNvPr id="297" name="Google Shape;297;p43"/>
          <p:cNvPicPr preferRelativeResize="0"/>
          <p:nvPr/>
        </p:nvPicPr>
        <p:blipFill>
          <a:blip r:embed="rId3">
            <a:alphaModFix/>
          </a:blip>
          <a:stretch>
            <a:fillRect/>
          </a:stretch>
        </p:blipFill>
        <p:spPr>
          <a:xfrm>
            <a:off x="7568350" y="3649575"/>
            <a:ext cx="1263950" cy="1263950"/>
          </a:xfrm>
          <a:prstGeom prst="rect">
            <a:avLst/>
          </a:prstGeom>
          <a:noFill/>
          <a:ln>
            <a:noFill/>
          </a:ln>
        </p:spPr>
      </p:pic>
      <p:pic>
        <p:nvPicPr>
          <p:cNvPr id="298" name="Google Shape;298;p43"/>
          <p:cNvPicPr preferRelativeResize="0"/>
          <p:nvPr/>
        </p:nvPicPr>
        <p:blipFill>
          <a:blip r:embed="rId4">
            <a:alphaModFix/>
          </a:blip>
          <a:stretch>
            <a:fillRect/>
          </a:stretch>
        </p:blipFill>
        <p:spPr>
          <a:xfrm>
            <a:off x="386075" y="3649601"/>
            <a:ext cx="1263950" cy="12639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10 Passos da Estruturação do Processo Sucessório</a:t>
            </a:r>
            <a:endParaRPr/>
          </a:p>
          <a:p>
            <a:pPr marL="0" lvl="0" indent="0" algn="l" rtl="0">
              <a:spcBef>
                <a:spcPts val="0"/>
              </a:spcBef>
              <a:spcAft>
                <a:spcPts val="0"/>
              </a:spcAft>
              <a:buNone/>
            </a:pPr>
            <a:endParaRPr/>
          </a:p>
        </p:txBody>
      </p:sp>
      <p:sp>
        <p:nvSpPr>
          <p:cNvPr id="304" name="Google Shape;304;p4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pt-BR" sz="1500" b="1">
                <a:solidFill>
                  <a:schemeClr val="dk1"/>
                </a:solidFill>
              </a:rPr>
              <a:t>1°  </a:t>
            </a:r>
            <a:r>
              <a:rPr lang="pt-BR" sz="1500">
                <a:solidFill>
                  <a:schemeClr val="dk1"/>
                </a:solidFill>
              </a:rPr>
              <a:t>Posicionamento do núcleo de poder da organização;</a:t>
            </a:r>
            <a:endParaRPr sz="1500">
              <a:solidFill>
                <a:schemeClr val="dk1"/>
              </a:solidFill>
            </a:endParaRPr>
          </a:p>
          <a:p>
            <a:pPr marL="0" lvl="0" indent="0" algn="l" rtl="0">
              <a:lnSpc>
                <a:spcPct val="150000"/>
              </a:lnSpc>
              <a:spcBef>
                <a:spcPts val="0"/>
              </a:spcBef>
              <a:spcAft>
                <a:spcPts val="0"/>
              </a:spcAft>
              <a:buNone/>
            </a:pPr>
            <a:r>
              <a:rPr lang="pt-BR" sz="1500" b="1">
                <a:solidFill>
                  <a:schemeClr val="dk1"/>
                </a:solidFill>
              </a:rPr>
              <a:t>2°  </a:t>
            </a:r>
            <a:r>
              <a:rPr lang="pt-BR" sz="1500">
                <a:solidFill>
                  <a:schemeClr val="dk1"/>
                </a:solidFill>
              </a:rPr>
              <a:t>Estabelecimento das competências exigidas e critérios de valorização de lideranças;</a:t>
            </a:r>
            <a:endParaRPr sz="1500">
              <a:solidFill>
                <a:schemeClr val="dk1"/>
              </a:solidFill>
            </a:endParaRPr>
          </a:p>
          <a:p>
            <a:pPr marL="0" lvl="0" indent="0" algn="l" rtl="0">
              <a:lnSpc>
                <a:spcPct val="150000"/>
              </a:lnSpc>
              <a:spcBef>
                <a:spcPts val="0"/>
              </a:spcBef>
              <a:spcAft>
                <a:spcPts val="0"/>
              </a:spcAft>
              <a:buNone/>
            </a:pPr>
            <a:r>
              <a:rPr lang="pt-BR" sz="1500" b="1">
                <a:solidFill>
                  <a:schemeClr val="dk1"/>
                </a:solidFill>
              </a:rPr>
              <a:t>3°  </a:t>
            </a:r>
            <a:r>
              <a:rPr lang="pt-BR" sz="1500">
                <a:solidFill>
                  <a:schemeClr val="dk1"/>
                </a:solidFill>
              </a:rPr>
              <a:t>Criação de processos de avaliação do desempenho;</a:t>
            </a:r>
            <a:endParaRPr sz="1500">
              <a:solidFill>
                <a:schemeClr val="dk1"/>
              </a:solidFill>
            </a:endParaRPr>
          </a:p>
          <a:p>
            <a:pPr marL="0" lvl="0" indent="0" algn="l" rtl="0">
              <a:lnSpc>
                <a:spcPct val="150000"/>
              </a:lnSpc>
              <a:spcBef>
                <a:spcPts val="0"/>
              </a:spcBef>
              <a:spcAft>
                <a:spcPts val="0"/>
              </a:spcAft>
              <a:buNone/>
            </a:pPr>
            <a:r>
              <a:rPr lang="pt-BR" sz="1500" b="1">
                <a:solidFill>
                  <a:schemeClr val="dk1"/>
                </a:solidFill>
              </a:rPr>
              <a:t>4°  </a:t>
            </a:r>
            <a:r>
              <a:rPr lang="pt-BR" sz="1500">
                <a:solidFill>
                  <a:schemeClr val="dk1"/>
                </a:solidFill>
              </a:rPr>
              <a:t>Implantação de um sistema de performance no qual as lideranças podem ser estimuladas;</a:t>
            </a:r>
            <a:endParaRPr sz="1500">
              <a:solidFill>
                <a:schemeClr val="dk1"/>
              </a:solidFill>
            </a:endParaRPr>
          </a:p>
          <a:p>
            <a:pPr marL="0" lvl="0" indent="0" algn="l" rtl="0">
              <a:lnSpc>
                <a:spcPct val="150000"/>
              </a:lnSpc>
              <a:spcBef>
                <a:spcPts val="0"/>
              </a:spcBef>
              <a:spcAft>
                <a:spcPts val="0"/>
              </a:spcAft>
              <a:buNone/>
            </a:pPr>
            <a:r>
              <a:rPr lang="pt-BR" sz="1500" b="1">
                <a:solidFill>
                  <a:schemeClr val="dk1"/>
                </a:solidFill>
              </a:rPr>
              <a:t>5°  </a:t>
            </a:r>
            <a:r>
              <a:rPr lang="pt-BR" sz="1500">
                <a:solidFill>
                  <a:schemeClr val="dk1"/>
                </a:solidFill>
              </a:rPr>
              <a:t>Identificação de pessoas com potencial de desenvolvimento;</a:t>
            </a:r>
            <a:endParaRPr sz="1500">
              <a:solidFill>
                <a:schemeClr val="dk1"/>
              </a:solidFill>
            </a:endParaRPr>
          </a:p>
          <a:p>
            <a:pPr marL="457200" lvl="0" indent="0" algn="just" rtl="0">
              <a:lnSpc>
                <a:spcPct val="150000"/>
              </a:lnSpc>
              <a:spcBef>
                <a:spcPts val="0"/>
              </a:spcBef>
              <a:spcAft>
                <a:spcPts val="0"/>
              </a:spcAft>
              <a:buNone/>
            </a:pPr>
            <a:endParaRPr sz="1200">
              <a:solidFill>
                <a:srgbClr val="000000"/>
              </a:solidFill>
              <a:latin typeface="Arial"/>
              <a:ea typeface="Arial"/>
              <a:cs typeface="Arial"/>
              <a:sym typeface="Arial"/>
            </a:endParaRPr>
          </a:p>
        </p:txBody>
      </p:sp>
      <p:sp>
        <p:nvSpPr>
          <p:cNvPr id="305" name="Google Shape;305;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pt-BR" sz="1500" b="1">
                <a:solidFill>
                  <a:schemeClr val="dk1"/>
                </a:solidFill>
              </a:rPr>
              <a:t>6°  </a:t>
            </a:r>
            <a:r>
              <a:rPr lang="pt-BR" sz="1500">
                <a:solidFill>
                  <a:schemeClr val="dk1"/>
                </a:solidFill>
              </a:rPr>
              <a:t>Estabelecimento de planos individuais de desenvolvimento;</a:t>
            </a:r>
            <a:endParaRPr sz="1500">
              <a:solidFill>
                <a:schemeClr val="dk1"/>
              </a:solidFill>
            </a:endParaRPr>
          </a:p>
          <a:p>
            <a:pPr marL="0" lvl="0" indent="0" algn="l" rtl="0">
              <a:lnSpc>
                <a:spcPct val="150000"/>
              </a:lnSpc>
              <a:spcBef>
                <a:spcPts val="0"/>
              </a:spcBef>
              <a:spcAft>
                <a:spcPts val="0"/>
              </a:spcAft>
              <a:buNone/>
            </a:pPr>
            <a:r>
              <a:rPr lang="pt-BR" sz="1500" b="1">
                <a:solidFill>
                  <a:schemeClr val="dk1"/>
                </a:solidFill>
              </a:rPr>
              <a:t>7°  </a:t>
            </a:r>
            <a:r>
              <a:rPr lang="pt-BR" sz="1500">
                <a:solidFill>
                  <a:schemeClr val="dk1"/>
                </a:solidFill>
              </a:rPr>
              <a:t>Implantação e acompanhamento do plano individual de desenvolvimento;</a:t>
            </a:r>
            <a:endParaRPr sz="1500">
              <a:solidFill>
                <a:schemeClr val="dk1"/>
              </a:solidFill>
            </a:endParaRPr>
          </a:p>
          <a:p>
            <a:pPr marL="0" lvl="0" indent="0" algn="l" rtl="0">
              <a:lnSpc>
                <a:spcPct val="150000"/>
              </a:lnSpc>
              <a:spcBef>
                <a:spcPts val="0"/>
              </a:spcBef>
              <a:spcAft>
                <a:spcPts val="0"/>
              </a:spcAft>
              <a:buNone/>
            </a:pPr>
            <a:r>
              <a:rPr lang="pt-BR" sz="1500" b="1">
                <a:solidFill>
                  <a:schemeClr val="dk1"/>
                </a:solidFill>
              </a:rPr>
              <a:t>8°  </a:t>
            </a:r>
            <a:r>
              <a:rPr lang="pt-BR" sz="1500">
                <a:solidFill>
                  <a:schemeClr val="dk1"/>
                </a:solidFill>
              </a:rPr>
              <a:t>Mapeamento dos sucessores;,</a:t>
            </a:r>
            <a:endParaRPr sz="1500">
              <a:solidFill>
                <a:schemeClr val="dk1"/>
              </a:solidFill>
            </a:endParaRPr>
          </a:p>
          <a:p>
            <a:pPr marL="0" lvl="0" indent="0" algn="l" rtl="0">
              <a:lnSpc>
                <a:spcPct val="150000"/>
              </a:lnSpc>
              <a:spcBef>
                <a:spcPts val="0"/>
              </a:spcBef>
              <a:spcAft>
                <a:spcPts val="0"/>
              </a:spcAft>
              <a:buNone/>
            </a:pPr>
            <a:r>
              <a:rPr lang="pt-BR" sz="1500" b="1">
                <a:solidFill>
                  <a:schemeClr val="dk1"/>
                </a:solidFill>
              </a:rPr>
              <a:t>9°  </a:t>
            </a:r>
            <a:r>
              <a:rPr lang="pt-BR" sz="1500">
                <a:solidFill>
                  <a:schemeClr val="dk1"/>
                </a:solidFill>
              </a:rPr>
              <a:t>Construção do mapa sucessório entre os gestores e dirigentes da organização;</a:t>
            </a:r>
            <a:endParaRPr sz="1500">
              <a:solidFill>
                <a:schemeClr val="dk1"/>
              </a:solidFill>
            </a:endParaRPr>
          </a:p>
          <a:p>
            <a:pPr marL="0" lvl="0" indent="0" algn="l" rtl="0">
              <a:lnSpc>
                <a:spcPct val="150000"/>
              </a:lnSpc>
              <a:spcBef>
                <a:spcPts val="0"/>
              </a:spcBef>
              <a:spcAft>
                <a:spcPts val="0"/>
              </a:spcAft>
              <a:buNone/>
            </a:pPr>
            <a:r>
              <a:rPr lang="pt-BR" sz="1500" b="1">
                <a:solidFill>
                  <a:schemeClr val="dk1"/>
                </a:solidFill>
              </a:rPr>
              <a:t>10°  </a:t>
            </a:r>
            <a:r>
              <a:rPr lang="pt-BR" sz="1500">
                <a:solidFill>
                  <a:schemeClr val="dk1"/>
                </a:solidFill>
              </a:rPr>
              <a:t>Avaliação contínua dos resultados obtidos com a preparação dos sucessores.</a:t>
            </a:r>
            <a:endParaRPr sz="15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Desenvolvimento de liderança</a:t>
            </a:r>
            <a:endParaRPr/>
          </a:p>
        </p:txBody>
      </p:sp>
      <p:sp>
        <p:nvSpPr>
          <p:cNvPr id="311" name="Google Shape;311;p45"/>
          <p:cNvSpPr txBox="1">
            <a:spLocks noGrp="1"/>
          </p:cNvSpPr>
          <p:nvPr>
            <p:ph type="body" idx="1"/>
          </p:nvPr>
        </p:nvSpPr>
        <p:spPr>
          <a:xfrm>
            <a:off x="360575"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pt-BR">
                <a:solidFill>
                  <a:srgbClr val="FFFFFF"/>
                </a:solidFill>
              </a:rPr>
              <a:t>Não há um perfil de líder que garante o sucesso com 100% de certeza</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Existência de 2 competências críticas: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Construção de um projeto em comum: mobilizar toda a equipe com base no desenvolvimento dos membros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Efetivação de parcerias: garantir o empenho de toda a equipe para o que o acordo traga bons resultados</a:t>
            </a:r>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Desenvolvimento de liderança</a:t>
            </a:r>
            <a:endParaRPr/>
          </a:p>
        </p:txBody>
      </p:sp>
      <p:sp>
        <p:nvSpPr>
          <p:cNvPr id="317" name="Google Shape;317;p46"/>
          <p:cNvSpPr txBox="1">
            <a:spLocks noGrp="1"/>
          </p:cNvSpPr>
          <p:nvPr>
            <p:ph type="body" idx="1"/>
          </p:nvPr>
        </p:nvSpPr>
        <p:spPr>
          <a:xfrm>
            <a:off x="360575"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pt-BR">
                <a:solidFill>
                  <a:srgbClr val="FFFFFF"/>
                </a:solidFill>
              </a:rPr>
              <a:t>Para desenvolver as competências citadas, é preciso das seguintes características: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Comunicação: saber ouvir as demandas e expectativas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Delegação: oferecer desafios de acordo com o subordinado</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Sustentação de relacionamentos: troca contínua e geração de valor mútuo</a:t>
            </a:r>
            <a:endParaRPr>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Desenvolvimento de liderança</a:t>
            </a:r>
            <a:endParaRPr/>
          </a:p>
        </p:txBody>
      </p:sp>
      <p:sp>
        <p:nvSpPr>
          <p:cNvPr id="323" name="Google Shape;323;p47"/>
          <p:cNvSpPr txBox="1">
            <a:spLocks noGrp="1"/>
          </p:cNvSpPr>
          <p:nvPr>
            <p:ph type="body" idx="1"/>
          </p:nvPr>
        </p:nvSpPr>
        <p:spPr>
          <a:xfrm>
            <a:off x="360575"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pt-BR">
                <a:solidFill>
                  <a:srgbClr val="FFFFFF"/>
                </a:solidFill>
              </a:rPr>
              <a:t>Principais deficiências que não são percebidas pelos próprios gestores: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Aceitar e gerir a diversidade: aceitar as pessoas como são e suas diferenças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Delegar: principalmente quando a atividade a ser delegada envolve riscos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Ouvir e comunicar-se: estimular e auxiliar as pessoas para que encontrem soluções para seus desafios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Construir e sustentar parcerias: construir pontes interna e externamente</a:t>
            </a:r>
            <a:endParaRPr>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Desenvolvimento de liderança</a:t>
            </a:r>
            <a:endParaRPr/>
          </a:p>
        </p:txBody>
      </p:sp>
      <p:sp>
        <p:nvSpPr>
          <p:cNvPr id="329" name="Google Shape;329;p48"/>
          <p:cNvSpPr txBox="1">
            <a:spLocks noGrp="1"/>
          </p:cNvSpPr>
          <p:nvPr>
            <p:ph type="body" idx="1"/>
          </p:nvPr>
        </p:nvSpPr>
        <p:spPr>
          <a:xfrm>
            <a:off x="360575"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pt-BR">
                <a:solidFill>
                  <a:srgbClr val="FFFFFF"/>
                </a:solidFill>
              </a:rPr>
              <a:t>Muitos dos líderes tem consciência de seus deficiências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A grande dúvida está na forma que podem trabalhá-las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Pode ser útil a criação de “rituais”</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Assim todos automatizam no dia a dia atividades antes esquecidas</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1"/>
          <p:cNvPicPr preferRelativeResize="0"/>
          <p:nvPr/>
        </p:nvPicPr>
        <p:blipFill rotWithShape="1">
          <a:blip r:embed="rId3">
            <a:alphaModFix/>
          </a:blip>
          <a:srcRect l="20397" r="20391"/>
          <a:stretch/>
        </p:blipFill>
        <p:spPr>
          <a:xfrm>
            <a:off x="4572000" y="0"/>
            <a:ext cx="4572000" cy="5143500"/>
          </a:xfrm>
          <a:prstGeom prst="rect">
            <a:avLst/>
          </a:prstGeom>
          <a:noFill/>
          <a:ln>
            <a:noFill/>
          </a:ln>
        </p:spPr>
      </p:pic>
      <p:sp>
        <p:nvSpPr>
          <p:cNvPr id="111" name="Google Shape;111;p21"/>
          <p:cNvSpPr txBox="1">
            <a:spLocks noGrp="1"/>
          </p:cNvSpPr>
          <p:nvPr>
            <p:ph type="title"/>
          </p:nvPr>
        </p:nvSpPr>
        <p:spPr>
          <a:xfrm>
            <a:off x="311700" y="-438700"/>
            <a:ext cx="3889500" cy="183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a:t>
            </a:r>
            <a:endParaRPr/>
          </a:p>
        </p:txBody>
      </p:sp>
      <p:sp>
        <p:nvSpPr>
          <p:cNvPr id="112" name="Google Shape;112;p21"/>
          <p:cNvSpPr txBox="1">
            <a:spLocks noGrp="1"/>
          </p:cNvSpPr>
          <p:nvPr>
            <p:ph type="body" idx="1"/>
          </p:nvPr>
        </p:nvSpPr>
        <p:spPr>
          <a:xfrm>
            <a:off x="311700" y="1630200"/>
            <a:ext cx="3889500" cy="2334300"/>
          </a:xfrm>
          <a:prstGeom prst="rect">
            <a:avLst/>
          </a:prstGeom>
        </p:spPr>
        <p:txBody>
          <a:bodyPr spcFirstLastPara="1" wrap="square" lIns="91425" tIns="91425" rIns="91425" bIns="91425" anchor="t" anchorCtr="0">
            <a:noAutofit/>
          </a:bodyPr>
          <a:lstStyle/>
          <a:p>
            <a:pPr marL="457200" lvl="0" indent="-330200" algn="l" rtl="0">
              <a:spcBef>
                <a:spcPts val="1000"/>
              </a:spcBef>
              <a:spcAft>
                <a:spcPts val="0"/>
              </a:spcAft>
              <a:buSzPts val="1600"/>
              <a:buFont typeface="Arial"/>
              <a:buChar char="●"/>
            </a:pPr>
            <a:r>
              <a:rPr lang="pt-BR" sz="1600">
                <a:latin typeface="Arial"/>
                <a:ea typeface="Arial"/>
                <a:cs typeface="Arial"/>
                <a:sym typeface="Arial"/>
              </a:rPr>
              <a:t>Processo sucessório estruturado na década de 2000</a:t>
            </a:r>
            <a:endParaRPr sz="1600">
              <a:latin typeface="Arial"/>
              <a:ea typeface="Arial"/>
              <a:cs typeface="Arial"/>
              <a:sym typeface="Arial"/>
            </a:endParaRPr>
          </a:p>
          <a:p>
            <a:pPr marL="457200" lvl="0" indent="-330200" algn="l" rtl="0">
              <a:spcBef>
                <a:spcPts val="1600"/>
              </a:spcBef>
              <a:spcAft>
                <a:spcPts val="0"/>
              </a:spcAft>
              <a:buSzPts val="1600"/>
              <a:buFont typeface="Arial"/>
              <a:buChar char="●"/>
            </a:pPr>
            <a:r>
              <a:rPr lang="pt-BR" sz="1600">
                <a:latin typeface="Arial"/>
                <a:ea typeface="Arial"/>
                <a:cs typeface="Arial"/>
                <a:sym typeface="Arial"/>
              </a:rPr>
              <a:t>Desenvolvimento da liderança como questão crítica na estruturação dos processos</a:t>
            </a:r>
            <a:endParaRPr sz="1600">
              <a:latin typeface="Arial"/>
              <a:ea typeface="Arial"/>
              <a:cs typeface="Arial"/>
              <a:sym typeface="Arial"/>
            </a:endParaRPr>
          </a:p>
          <a:p>
            <a:pPr marL="457200" lvl="0" indent="-330200" algn="l" rtl="0">
              <a:spcBef>
                <a:spcPts val="1000"/>
              </a:spcBef>
              <a:spcAft>
                <a:spcPts val="1600"/>
              </a:spcAft>
              <a:buSzPts val="1600"/>
              <a:buFont typeface="Arial"/>
              <a:buChar char="●"/>
            </a:pPr>
            <a:r>
              <a:rPr lang="pt-BR" sz="1600">
                <a:latin typeface="Arial"/>
                <a:ea typeface="Arial"/>
                <a:cs typeface="Arial"/>
                <a:sym typeface="Arial"/>
              </a:rPr>
              <a:t>Estruturação dos processos sucessórios  e os parâmetros utilizados no processo decisório</a:t>
            </a:r>
            <a:endParaRPr sz="16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Fases de desenvolvimento de um gestor em sua posição</a:t>
            </a:r>
            <a:endParaRPr/>
          </a:p>
        </p:txBody>
      </p:sp>
      <p:sp>
        <p:nvSpPr>
          <p:cNvPr id="335" name="Google Shape;335;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Por meio de uma pesquisa realizada com gestores de diferentes organizações, foi constatado que os gestores desenvolveram estratégias muito parecidas quando saíram do nível operacional para o nível estratégico. </a:t>
            </a:r>
            <a:endParaRPr>
              <a:solidFill>
                <a:srgbClr val="FFFFFF"/>
              </a:solidFill>
            </a:endParaRPr>
          </a:p>
          <a:p>
            <a:pPr marL="0" lvl="0" indent="0" algn="l" rtl="0">
              <a:spcBef>
                <a:spcPts val="1600"/>
              </a:spcBef>
              <a:spcAft>
                <a:spcPts val="0"/>
              </a:spcAft>
              <a:buNone/>
            </a:pPr>
            <a:endParaRPr>
              <a:solidFill>
                <a:srgbClr val="FFFFFF"/>
              </a:solidFill>
            </a:endParaRPr>
          </a:p>
          <a:p>
            <a:pPr marL="457200" lvl="0" indent="-342900" algn="l" rtl="0">
              <a:spcBef>
                <a:spcPts val="1600"/>
              </a:spcBef>
              <a:spcAft>
                <a:spcPts val="0"/>
              </a:spcAft>
              <a:buClr>
                <a:srgbClr val="FFFFFF"/>
              </a:buClr>
              <a:buSzPts val="1800"/>
              <a:buAutoNum type="arabicParenR"/>
            </a:pPr>
            <a:r>
              <a:rPr lang="pt-BR">
                <a:solidFill>
                  <a:srgbClr val="FFFFFF"/>
                </a:solidFill>
              </a:rPr>
              <a:t>Consolidação na nova posição</a:t>
            </a:r>
            <a:endParaRPr>
              <a:solidFill>
                <a:srgbClr val="FFFFFF"/>
              </a:solidFill>
            </a:endParaRPr>
          </a:p>
          <a:p>
            <a:pPr marL="0" lvl="0" indent="0" algn="l" rtl="0">
              <a:spcBef>
                <a:spcPts val="1600"/>
              </a:spcBef>
              <a:spcAft>
                <a:spcPts val="0"/>
              </a:spcAft>
              <a:buNone/>
            </a:pPr>
            <a:r>
              <a:rPr lang="pt-BR">
                <a:solidFill>
                  <a:srgbClr val="FFFFFF"/>
                </a:solidFill>
              </a:rPr>
              <a:t>2)    Ampliação do espaço político</a:t>
            </a:r>
            <a:endParaRPr>
              <a:solidFill>
                <a:srgbClr val="FFFFFF"/>
              </a:solidFill>
            </a:endParaRPr>
          </a:p>
          <a:p>
            <a:pPr marL="0" lvl="0" indent="0" algn="l" rtl="0">
              <a:spcBef>
                <a:spcPts val="1600"/>
              </a:spcBef>
              <a:spcAft>
                <a:spcPts val="1600"/>
              </a:spcAft>
              <a:buNone/>
            </a:pPr>
            <a:r>
              <a:rPr lang="pt-BR">
                <a:solidFill>
                  <a:srgbClr val="FFFFFF"/>
                </a:solidFill>
              </a:rPr>
              <a:t>3)    Crescimento vertical</a:t>
            </a:r>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1 - Consolidação na nova posição</a:t>
            </a:r>
            <a:endParaRPr/>
          </a:p>
        </p:txBody>
      </p:sp>
      <p:sp>
        <p:nvSpPr>
          <p:cNvPr id="341" name="Google Shape;341;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Dificuldade ao se desvincular das atividades e responsabilidades do nível anterior </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0"/>
              </a:spcAft>
              <a:buNone/>
            </a:pPr>
            <a:r>
              <a:rPr lang="pt-BR">
                <a:solidFill>
                  <a:srgbClr val="FFFFFF"/>
                </a:solidFill>
              </a:rPr>
              <a:t>Dificuldade em delegar e desenvolver a equipe</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r>
              <a:rPr lang="pt-BR" b="1">
                <a:solidFill>
                  <a:srgbClr val="FFFFFF"/>
                </a:solidFill>
              </a:rPr>
              <a:t>Competências necessárias: foco no resultado, desenvolvimento da equipe e delegação</a:t>
            </a:r>
            <a:endParaRPr b="1">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2 - Ampliação do espaço político do gestor </a:t>
            </a:r>
            <a:endParaRPr/>
          </a:p>
        </p:txBody>
      </p:sp>
      <p:sp>
        <p:nvSpPr>
          <p:cNvPr id="347" name="Google Shape;347;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Quando um gestor assume tarefas mais complexas ele lida mais intensamente com situações de conflitos de interesse, disputas por espaços e recursos</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0"/>
              </a:spcAft>
              <a:buNone/>
            </a:pPr>
            <a:r>
              <a:rPr lang="pt-BR">
                <a:solidFill>
                  <a:srgbClr val="FFFFFF"/>
                </a:solidFill>
              </a:rPr>
              <a:t>Gestor pode utilizar sua habilidade política para construir legitimidade, reconhecimento e poder de influência sobre outras pessoas. </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r>
              <a:rPr lang="pt-BR" b="1">
                <a:solidFill>
                  <a:srgbClr val="FFFFFF"/>
                </a:solidFill>
              </a:rPr>
              <a:t>Competências necessárias: Ampliação da visão sistêmica e a abertura e sustentação de parcerias</a:t>
            </a:r>
            <a:r>
              <a:rPr lang="pt-BR">
                <a:solidFill>
                  <a:srgbClr val="FFFFFF"/>
                </a:solidFill>
              </a:rPr>
              <a:t> </a:t>
            </a:r>
            <a:endParaRPr>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3 - Crescimento vertical</a:t>
            </a:r>
            <a:endParaRPr/>
          </a:p>
        </p:txBody>
      </p:sp>
      <p:sp>
        <p:nvSpPr>
          <p:cNvPr id="353" name="Google Shape;353;p52"/>
          <p:cNvSpPr txBox="1">
            <a:spLocks noGrp="1"/>
          </p:cNvSpPr>
          <p:nvPr>
            <p:ph type="body" idx="1"/>
          </p:nvPr>
        </p:nvSpPr>
        <p:spPr>
          <a:xfrm>
            <a:off x="311700" y="1152475"/>
            <a:ext cx="8520600" cy="386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rPr>
              <a:t>Ocorre quando os superiores delegam projetos ou processos de maior complexidade para o gestor assumir</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0"/>
              </a:spcAft>
              <a:buNone/>
            </a:pPr>
            <a:r>
              <a:rPr lang="pt-BR" b="1">
                <a:solidFill>
                  <a:srgbClr val="FFFFFF"/>
                </a:solidFill>
              </a:rPr>
              <a:t>Competências Necessárias: Ampliação da visão estratégia e o desenvolvimento de sucessores</a:t>
            </a:r>
            <a:endParaRPr b="1">
              <a:solidFill>
                <a:srgbClr val="FFFFFF"/>
              </a:solidFill>
            </a:endParaRPr>
          </a:p>
          <a:p>
            <a:pPr marL="0" lvl="0" indent="0" algn="l" rtl="0">
              <a:spcBef>
                <a:spcPts val="1600"/>
              </a:spcBef>
              <a:spcAft>
                <a:spcPts val="0"/>
              </a:spcAft>
              <a:buNone/>
            </a:pPr>
            <a:endParaRPr b="1">
              <a:solidFill>
                <a:srgbClr val="FFFFFF"/>
              </a:solidFill>
            </a:endParaRPr>
          </a:p>
          <a:p>
            <a:pPr marL="0" lvl="0" indent="0" algn="l" rtl="0">
              <a:spcBef>
                <a:spcPts val="1600"/>
              </a:spcBef>
              <a:spcAft>
                <a:spcPts val="0"/>
              </a:spcAft>
              <a:buNone/>
            </a:pPr>
            <a:r>
              <a:rPr lang="pt-BR">
                <a:solidFill>
                  <a:srgbClr val="FFFFFF"/>
                </a:solidFill>
              </a:rPr>
              <a:t>Outras observações da pesquisa: </a:t>
            </a:r>
            <a:endParaRPr>
              <a:solidFill>
                <a:srgbClr val="FFFFFF"/>
              </a:solidFill>
            </a:endParaRPr>
          </a:p>
          <a:p>
            <a:pPr marL="457200" lvl="0" indent="-342900" algn="l" rtl="0">
              <a:spcBef>
                <a:spcPts val="1600"/>
              </a:spcBef>
              <a:spcAft>
                <a:spcPts val="0"/>
              </a:spcAft>
              <a:buClr>
                <a:srgbClr val="FFFFFF"/>
              </a:buClr>
              <a:buSzPts val="1800"/>
              <a:buChar char="●"/>
            </a:pPr>
            <a:r>
              <a:rPr lang="pt-BR">
                <a:solidFill>
                  <a:srgbClr val="FFFFFF"/>
                </a:solidFill>
              </a:rPr>
              <a:t>Muitos gestores encontram dificuldades para sair da primeira fase. </a:t>
            </a:r>
            <a:endParaRPr>
              <a:solidFill>
                <a:srgbClr val="FFFFFF"/>
              </a:solidFil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3"/>
          <p:cNvSpPr txBox="1">
            <a:spLocks noGrp="1"/>
          </p:cNvSpPr>
          <p:nvPr>
            <p:ph type="title"/>
          </p:nvPr>
        </p:nvSpPr>
        <p:spPr>
          <a:xfrm>
            <a:off x="410850" y="445025"/>
            <a:ext cx="8520600" cy="93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3600"/>
              <a:t>Nivelamento por baixo</a:t>
            </a:r>
            <a:endParaRPr sz="3600"/>
          </a:p>
        </p:txBody>
      </p:sp>
      <p:sp>
        <p:nvSpPr>
          <p:cNvPr id="359" name="Google Shape;359;p53"/>
          <p:cNvSpPr txBox="1">
            <a:spLocks noGrp="1"/>
          </p:cNvSpPr>
          <p:nvPr>
            <p:ph type="body" idx="1"/>
          </p:nvPr>
        </p:nvSpPr>
        <p:spPr>
          <a:xfrm>
            <a:off x="249725" y="1474725"/>
            <a:ext cx="8520600" cy="30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400">
                <a:solidFill>
                  <a:srgbClr val="FFFFFF"/>
                </a:solidFill>
              </a:rPr>
              <a:t>Prática comum dos gestores;</a:t>
            </a:r>
            <a:endParaRPr sz="2400">
              <a:solidFill>
                <a:srgbClr val="FFFFFF"/>
              </a:solidFill>
            </a:endParaRPr>
          </a:p>
          <a:p>
            <a:pPr marL="0" lvl="0" indent="0" algn="l" rtl="0">
              <a:spcBef>
                <a:spcPts val="1600"/>
              </a:spcBef>
              <a:spcAft>
                <a:spcPts val="0"/>
              </a:spcAft>
              <a:buNone/>
            </a:pPr>
            <a:r>
              <a:rPr lang="pt-BR" sz="2400">
                <a:solidFill>
                  <a:srgbClr val="FFFFFF"/>
                </a:solidFill>
              </a:rPr>
              <a:t>Levar pra sua nova posição as obrigações do cargo que possuía;</a:t>
            </a:r>
            <a:endParaRPr sz="2400">
              <a:solidFill>
                <a:srgbClr val="FFFFFF"/>
              </a:solidFill>
            </a:endParaRPr>
          </a:p>
          <a:p>
            <a:pPr marL="0" lvl="0" indent="0" algn="l" rtl="0">
              <a:spcBef>
                <a:spcPts val="1600"/>
              </a:spcBef>
              <a:spcAft>
                <a:spcPts val="0"/>
              </a:spcAft>
              <a:buNone/>
            </a:pPr>
            <a:r>
              <a:rPr lang="pt-BR" sz="2400">
                <a:solidFill>
                  <a:srgbClr val="FFFFFF"/>
                </a:solidFill>
              </a:rPr>
              <a:t>Dificuldade de delegar funções;</a:t>
            </a:r>
            <a:endParaRPr sz="2400">
              <a:solidFill>
                <a:srgbClr val="FFFFFF"/>
              </a:solidFill>
            </a:endParaRPr>
          </a:p>
          <a:p>
            <a:pPr marL="0" lvl="0" indent="0" algn="l" rtl="0">
              <a:spcBef>
                <a:spcPts val="1600"/>
              </a:spcBef>
              <a:spcAft>
                <a:spcPts val="0"/>
              </a:spcAft>
              <a:buNone/>
            </a:pPr>
            <a:r>
              <a:rPr lang="pt-BR" sz="2400">
                <a:solidFill>
                  <a:srgbClr val="FFFFFF"/>
                </a:solidFill>
              </a:rPr>
              <a:t>Confortáveis em acumular as novas e velhas funções;</a:t>
            </a:r>
            <a:endParaRPr sz="2400">
              <a:solidFill>
                <a:srgbClr val="FFFFFF"/>
              </a:solidFill>
            </a:endParaRPr>
          </a:p>
          <a:p>
            <a:pPr marL="0" lvl="0" indent="0" algn="l" rtl="0">
              <a:spcBef>
                <a:spcPts val="1600"/>
              </a:spcBef>
              <a:spcAft>
                <a:spcPts val="0"/>
              </a:spcAft>
              <a:buNone/>
            </a:pPr>
            <a:r>
              <a:rPr lang="pt-BR" sz="2400">
                <a:solidFill>
                  <a:srgbClr val="FFFFFF"/>
                </a:solidFill>
              </a:rPr>
              <a:t>Dificuldade na preparação para o processo sucessório</a:t>
            </a:r>
            <a:endParaRPr sz="2400">
              <a:solidFill>
                <a:srgbClr val="FFFFFF"/>
              </a:solidFill>
            </a:endParaRPr>
          </a:p>
          <a:p>
            <a:pPr marL="0" lvl="0" indent="0" algn="l" rtl="0">
              <a:spcBef>
                <a:spcPts val="1600"/>
              </a:spcBef>
              <a:spcAft>
                <a:spcPts val="1600"/>
              </a:spcAft>
              <a:buNone/>
            </a:pP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3600"/>
              <a:t>Nivelamento por cima</a:t>
            </a:r>
            <a:endParaRPr sz="3600"/>
          </a:p>
        </p:txBody>
      </p:sp>
      <p:sp>
        <p:nvSpPr>
          <p:cNvPr id="365" name="Google Shape;365;p54"/>
          <p:cNvSpPr txBox="1">
            <a:spLocks noGrp="1"/>
          </p:cNvSpPr>
          <p:nvPr>
            <p:ph type="body" idx="1"/>
          </p:nvPr>
        </p:nvSpPr>
        <p:spPr>
          <a:xfrm>
            <a:off x="311700" y="1407500"/>
            <a:ext cx="8520600" cy="31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2400">
                <a:solidFill>
                  <a:srgbClr val="FFFFFF"/>
                </a:solidFill>
                <a:latin typeface="Oswald"/>
                <a:ea typeface="Oswald"/>
                <a:cs typeface="Oswald"/>
                <a:sym typeface="Oswald"/>
              </a:rPr>
              <a:t>Preparar todas as pessoas para assumirem posições de maior responsabilidade;</a:t>
            </a:r>
            <a:endParaRPr sz="2400">
              <a:solidFill>
                <a:srgbClr val="FFFFFF"/>
              </a:solidFill>
              <a:latin typeface="Oswald"/>
              <a:ea typeface="Oswald"/>
              <a:cs typeface="Oswald"/>
              <a:sym typeface="Oswald"/>
            </a:endParaRPr>
          </a:p>
          <a:p>
            <a:pPr marL="0" lvl="0" indent="0" algn="l" rtl="0">
              <a:spcBef>
                <a:spcPts val="0"/>
              </a:spcBef>
              <a:spcAft>
                <a:spcPts val="0"/>
              </a:spcAft>
              <a:buNone/>
            </a:pPr>
            <a:r>
              <a:rPr lang="pt-BR" sz="2400">
                <a:solidFill>
                  <a:srgbClr val="FFFFFF"/>
                </a:solidFill>
                <a:latin typeface="Oswald"/>
                <a:ea typeface="Oswald"/>
                <a:cs typeface="Oswald"/>
                <a:sym typeface="Oswald"/>
              </a:rPr>
              <a:t>Benefícios dessa prática:</a:t>
            </a:r>
            <a:endParaRPr sz="2400">
              <a:solidFill>
                <a:srgbClr val="FFFFFF"/>
              </a:solidFill>
              <a:latin typeface="Oswald"/>
              <a:ea typeface="Oswald"/>
              <a:cs typeface="Oswald"/>
              <a:sym typeface="Oswald"/>
            </a:endParaRPr>
          </a:p>
          <a:p>
            <a:pPr marL="0" lvl="0" indent="0" algn="l" rtl="0">
              <a:spcBef>
                <a:spcPts val="0"/>
              </a:spcBef>
              <a:spcAft>
                <a:spcPts val="0"/>
              </a:spcAft>
              <a:buNone/>
            </a:pPr>
            <a:r>
              <a:rPr lang="pt-BR" sz="2400">
                <a:solidFill>
                  <a:srgbClr val="FFFFFF"/>
                </a:solidFill>
                <a:latin typeface="Oswald"/>
                <a:ea typeface="Oswald"/>
                <a:cs typeface="Oswald"/>
                <a:sym typeface="Oswald"/>
              </a:rPr>
              <a:t>Gestores mais dispostos a delegar;</a:t>
            </a:r>
            <a:endParaRPr sz="2400">
              <a:solidFill>
                <a:srgbClr val="FFFFFF"/>
              </a:solidFill>
              <a:latin typeface="Oswald"/>
              <a:ea typeface="Oswald"/>
              <a:cs typeface="Oswald"/>
              <a:sym typeface="Oswald"/>
            </a:endParaRPr>
          </a:p>
          <a:p>
            <a:pPr marL="0" lvl="0" indent="0" algn="l" rtl="0">
              <a:spcBef>
                <a:spcPts val="0"/>
              </a:spcBef>
              <a:spcAft>
                <a:spcPts val="0"/>
              </a:spcAft>
              <a:buNone/>
            </a:pPr>
            <a:r>
              <a:rPr lang="pt-BR" sz="2400">
                <a:solidFill>
                  <a:srgbClr val="FFFFFF"/>
                </a:solidFill>
                <a:latin typeface="Oswald"/>
                <a:ea typeface="Oswald"/>
                <a:cs typeface="Oswald"/>
                <a:sym typeface="Oswald"/>
              </a:rPr>
              <a:t>Ganho financeiro para a organização;</a:t>
            </a:r>
            <a:endParaRPr sz="2400">
              <a:solidFill>
                <a:srgbClr val="FFFFFF"/>
              </a:solidFill>
              <a:latin typeface="Oswald"/>
              <a:ea typeface="Oswald"/>
              <a:cs typeface="Oswald"/>
              <a:sym typeface="Oswald"/>
            </a:endParaRPr>
          </a:p>
          <a:p>
            <a:pPr marL="0" lvl="0" indent="0" algn="l" rtl="0">
              <a:spcBef>
                <a:spcPts val="0"/>
              </a:spcBef>
              <a:spcAft>
                <a:spcPts val="0"/>
              </a:spcAft>
              <a:buNone/>
            </a:pPr>
            <a:r>
              <a:rPr lang="pt-BR" sz="2400">
                <a:solidFill>
                  <a:srgbClr val="FFFFFF"/>
                </a:solidFill>
                <a:latin typeface="Oswald"/>
                <a:ea typeface="Oswald"/>
                <a:cs typeface="Oswald"/>
                <a:sym typeface="Oswald"/>
              </a:rPr>
              <a:t>Instalação de uma cultura de desenvolvimento de liderança;</a:t>
            </a:r>
            <a:endParaRPr sz="2400">
              <a:solidFill>
                <a:srgbClr val="FFFFFF"/>
              </a:solidFill>
              <a:latin typeface="Oswald"/>
              <a:ea typeface="Oswald"/>
              <a:cs typeface="Oswald"/>
              <a:sym typeface="Oswald"/>
            </a:endParaRPr>
          </a:p>
          <a:p>
            <a:pPr marL="0" lvl="0" indent="0" algn="l" rtl="0">
              <a:spcBef>
                <a:spcPts val="0"/>
              </a:spcBef>
              <a:spcAft>
                <a:spcPts val="0"/>
              </a:spcAft>
              <a:buNone/>
            </a:pPr>
            <a:r>
              <a:rPr lang="pt-BR" sz="2400">
                <a:solidFill>
                  <a:srgbClr val="FFFFFF"/>
                </a:solidFill>
                <a:latin typeface="Oswald"/>
                <a:ea typeface="Oswald"/>
                <a:cs typeface="Oswald"/>
                <a:sym typeface="Oswald"/>
              </a:rPr>
              <a:t>Criação de mecanismos elaborados de avaliação de pessoas;</a:t>
            </a:r>
            <a:endParaRPr sz="2400">
              <a:solidFill>
                <a:srgbClr val="FFFFFF"/>
              </a:solidFill>
              <a:latin typeface="Oswald"/>
              <a:ea typeface="Oswald"/>
              <a:cs typeface="Oswald"/>
              <a:sym typeface="Oswa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Conclusões</a:t>
            </a:r>
            <a:endParaRPr/>
          </a:p>
        </p:txBody>
      </p:sp>
      <p:sp>
        <p:nvSpPr>
          <p:cNvPr id="371" name="Google Shape;371;p55"/>
          <p:cNvSpPr txBox="1">
            <a:spLocks noGrp="1"/>
          </p:cNvSpPr>
          <p:nvPr>
            <p:ph type="body" idx="1"/>
          </p:nvPr>
        </p:nvSpPr>
        <p:spPr>
          <a:xfrm>
            <a:off x="311700" y="1572350"/>
            <a:ext cx="34071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pt-BR">
                <a:solidFill>
                  <a:srgbClr val="FFFFFF"/>
                </a:solidFill>
              </a:rPr>
              <a:t>Sistema de gestão de pessoas estratégico e integrado</a:t>
            </a:r>
            <a:endParaRPr>
              <a:solidFill>
                <a:srgbClr val="FFFFFF"/>
              </a:solidFill>
            </a:endParaRPr>
          </a:p>
          <a:p>
            <a:pPr marL="457200" lvl="0" indent="-342900" algn="l" rtl="0">
              <a:spcBef>
                <a:spcPts val="0"/>
              </a:spcBef>
              <a:spcAft>
                <a:spcPts val="0"/>
              </a:spcAft>
              <a:buClr>
                <a:srgbClr val="FFFFFF"/>
              </a:buClr>
              <a:buSzPts val="1800"/>
              <a:buChar char="●"/>
            </a:pPr>
            <a:r>
              <a:rPr lang="pt-BR">
                <a:solidFill>
                  <a:srgbClr val="FFFFFF"/>
                </a:solidFill>
              </a:rPr>
              <a:t>Gera um aprendizado coletivo e progressivo que torna-se internalizado na cultura organizacional</a:t>
            </a:r>
            <a:endParaRPr>
              <a:solidFill>
                <a:srgbClr val="FFFFFF"/>
              </a:solidFill>
            </a:endParaRPr>
          </a:p>
        </p:txBody>
      </p:sp>
      <p:pic>
        <p:nvPicPr>
          <p:cNvPr id="372" name="Google Shape;372;p55"/>
          <p:cNvPicPr preferRelativeResize="0"/>
          <p:nvPr/>
        </p:nvPicPr>
        <p:blipFill rotWithShape="1">
          <a:blip r:embed="rId3">
            <a:alphaModFix/>
          </a:blip>
          <a:srcRect l="26260" r="26260"/>
          <a:stretch/>
        </p:blipFill>
        <p:spPr>
          <a:xfrm>
            <a:off x="3562200" y="0"/>
            <a:ext cx="5581800" cy="5143500"/>
          </a:xfrm>
          <a:prstGeom prst="parallelogram">
            <a:avLst>
              <a:gd name="adj" fmla="val 23683"/>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Bibliografia </a:t>
            </a:r>
            <a:endParaRPr/>
          </a:p>
        </p:txBody>
      </p:sp>
      <p:sp>
        <p:nvSpPr>
          <p:cNvPr id="378" name="Google Shape;378;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79400" lvl="0" indent="-279400" algn="just" rtl="0">
              <a:spcBef>
                <a:spcPts val="600"/>
              </a:spcBef>
              <a:spcAft>
                <a:spcPts val="0"/>
              </a:spcAft>
              <a:buNone/>
            </a:pPr>
            <a:r>
              <a:rPr lang="pt-BR">
                <a:solidFill>
                  <a:srgbClr val="FFFFFF"/>
                </a:solidFill>
                <a:latin typeface="Arial"/>
                <a:ea typeface="Arial"/>
                <a:cs typeface="Arial"/>
                <a:sym typeface="Arial"/>
              </a:rPr>
              <a:t>DUTRA, J. S. </a:t>
            </a:r>
            <a:r>
              <a:rPr lang="pt-BR" b="1">
                <a:solidFill>
                  <a:srgbClr val="FFFFFF"/>
                </a:solidFill>
                <a:latin typeface="Arial"/>
                <a:ea typeface="Arial"/>
                <a:cs typeface="Arial"/>
                <a:sym typeface="Arial"/>
              </a:rPr>
              <a:t>Competências.</a:t>
            </a:r>
            <a:r>
              <a:rPr lang="pt-BR">
                <a:solidFill>
                  <a:srgbClr val="FFFFFF"/>
                </a:solidFill>
                <a:latin typeface="Arial"/>
                <a:ea typeface="Arial"/>
                <a:cs typeface="Arial"/>
                <a:sym typeface="Arial"/>
              </a:rPr>
              <a:t>  São Paulo: GEN/Atlas, 2017.</a:t>
            </a:r>
            <a:endParaRPr>
              <a:solidFill>
                <a:srgbClr val="FFFFFF"/>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2"/>
          <p:cNvPicPr preferRelativeResize="0"/>
          <p:nvPr/>
        </p:nvPicPr>
        <p:blipFill rotWithShape="1">
          <a:blip r:embed="rId3">
            <a:alphaModFix/>
          </a:blip>
          <a:srcRect t="7820" b="7820"/>
          <a:stretch/>
        </p:blipFill>
        <p:spPr>
          <a:xfrm>
            <a:off x="0" y="0"/>
            <a:ext cx="9144000" cy="5143498"/>
          </a:xfrm>
          <a:prstGeom prst="rect">
            <a:avLst/>
          </a:prstGeom>
          <a:noFill/>
          <a:ln>
            <a:noFill/>
          </a:ln>
        </p:spPr>
      </p:pic>
      <p:sp>
        <p:nvSpPr>
          <p:cNvPr id="118" name="Google Shape;118;p22"/>
          <p:cNvSpPr/>
          <p:nvPr/>
        </p:nvSpPr>
        <p:spPr>
          <a:xfrm>
            <a:off x="2581125" y="580900"/>
            <a:ext cx="3981600" cy="3981900"/>
          </a:xfrm>
          <a:prstGeom prst="ellipse">
            <a:avLst/>
          </a:prstGeom>
          <a:solidFill>
            <a:srgbClr val="000000">
              <a:alpha val="8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txBox="1">
            <a:spLocks noGrp="1"/>
          </p:cNvSpPr>
          <p:nvPr>
            <p:ph type="title"/>
          </p:nvPr>
        </p:nvSpPr>
        <p:spPr>
          <a:xfrm>
            <a:off x="3052088" y="1031900"/>
            <a:ext cx="3039600" cy="138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a:t>Bases do Processo Sucessório </a:t>
            </a:r>
            <a:endParaRPr/>
          </a:p>
        </p:txBody>
      </p:sp>
      <p:sp>
        <p:nvSpPr>
          <p:cNvPr id="120" name="Google Shape;120;p22"/>
          <p:cNvSpPr txBox="1">
            <a:spLocks noGrp="1"/>
          </p:cNvSpPr>
          <p:nvPr>
            <p:ph type="body" idx="1"/>
          </p:nvPr>
        </p:nvSpPr>
        <p:spPr>
          <a:xfrm>
            <a:off x="3199875" y="2420597"/>
            <a:ext cx="3039600" cy="13104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pt-BR" sz="1400">
                <a:solidFill>
                  <a:srgbClr val="FFFFFF"/>
                </a:solidFill>
                <a:latin typeface="Arial"/>
                <a:ea typeface="Arial"/>
                <a:cs typeface="Arial"/>
                <a:sym typeface="Arial"/>
              </a:rPr>
              <a:t>O processo de sucessão nas organizações sempre foi discutido e sempre esteve presente. Porém, apenas nos últimos anos, ele vem sendo de fato estruturado.</a:t>
            </a:r>
            <a:endParaRPr sz="1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660850" y="896950"/>
            <a:ext cx="6842400" cy="57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Abordagens do Planejamento Sucessório</a:t>
            </a:r>
            <a:endParaRPr/>
          </a:p>
        </p:txBody>
      </p:sp>
      <p:sp>
        <p:nvSpPr>
          <p:cNvPr id="126" name="Google Shape;126;p23"/>
          <p:cNvSpPr txBox="1">
            <a:spLocks noGrp="1"/>
          </p:cNvSpPr>
          <p:nvPr>
            <p:ph type="body" idx="1"/>
          </p:nvPr>
        </p:nvSpPr>
        <p:spPr>
          <a:xfrm>
            <a:off x="80575" y="1692300"/>
            <a:ext cx="2804100" cy="280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t-BR" b="1">
                <a:latin typeface="Arial"/>
                <a:ea typeface="Arial"/>
                <a:cs typeface="Arial"/>
                <a:sym typeface="Arial"/>
              </a:rPr>
              <a:t>Planejamento de reposição: </a:t>
            </a:r>
            <a:r>
              <a:rPr lang="pt-BR">
                <a:latin typeface="Arial"/>
                <a:ea typeface="Arial"/>
                <a:cs typeface="Arial"/>
                <a:sym typeface="Arial"/>
              </a:rPr>
              <a:t>os executivos seniores identificam, dentre seus reportes diretos e indiretos, seus sucessores, sem que sejam consideradas ainda as necessidades do negócio ou dos indivíduos.</a:t>
            </a:r>
            <a:endParaRPr>
              <a:latin typeface="Arial"/>
              <a:ea typeface="Arial"/>
              <a:cs typeface="Arial"/>
              <a:sym typeface="Arial"/>
            </a:endParaRPr>
          </a:p>
        </p:txBody>
      </p:sp>
      <p:sp>
        <p:nvSpPr>
          <p:cNvPr id="127" name="Google Shape;127;p23"/>
          <p:cNvSpPr txBox="1">
            <a:spLocks noGrp="1"/>
          </p:cNvSpPr>
          <p:nvPr>
            <p:ph type="body" idx="2"/>
          </p:nvPr>
        </p:nvSpPr>
        <p:spPr>
          <a:xfrm>
            <a:off x="2941113" y="1692300"/>
            <a:ext cx="2720700" cy="280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t-BR" b="1">
                <a:latin typeface="Arial"/>
                <a:ea typeface="Arial"/>
                <a:cs typeface="Arial"/>
                <a:sym typeface="Arial"/>
              </a:rPr>
              <a:t>Planejamento sucessório com ênfase no desenvolvimento: </a:t>
            </a:r>
            <a:r>
              <a:rPr lang="pt-BR">
                <a:latin typeface="Arial"/>
                <a:ea typeface="Arial"/>
                <a:cs typeface="Arial"/>
                <a:sym typeface="Arial"/>
              </a:rPr>
              <a:t>a avaliação de pessoas (denominada pelo autor como o “coração” do planejamento) e o desenvolvimento (denominado pelo autor como a “espinha dorsal” do planejamento).</a:t>
            </a:r>
            <a:endParaRPr>
              <a:latin typeface="Arial"/>
              <a:ea typeface="Arial"/>
              <a:cs typeface="Arial"/>
              <a:sym typeface="Arial"/>
            </a:endParaRPr>
          </a:p>
        </p:txBody>
      </p:sp>
      <p:sp>
        <p:nvSpPr>
          <p:cNvPr id="128" name="Google Shape;128;p23"/>
          <p:cNvSpPr txBox="1">
            <a:spLocks noGrp="1"/>
          </p:cNvSpPr>
          <p:nvPr>
            <p:ph type="body" idx="2"/>
          </p:nvPr>
        </p:nvSpPr>
        <p:spPr>
          <a:xfrm>
            <a:off x="5944600" y="1692300"/>
            <a:ext cx="3133800" cy="28017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pt-BR" b="1">
                <a:latin typeface="Arial"/>
                <a:ea typeface="Arial"/>
                <a:cs typeface="Arial"/>
                <a:sym typeface="Arial"/>
              </a:rPr>
              <a:t>Planejamento sucessório com ênfase nas necessidades estratégicas do negócio: </a:t>
            </a:r>
            <a:r>
              <a:rPr lang="pt-BR">
                <a:latin typeface="Arial"/>
                <a:ea typeface="Arial"/>
                <a:cs typeface="Arial"/>
                <a:sym typeface="Arial"/>
              </a:rPr>
              <a:t>conjunto de normas e procedimentos claros e objetivos, que leve em conta as necessidades estratégicas do negócio e, ao mesmo tempo, integre as práticas de gestão de pessoas, formando um sistema de gestão sucessória ao invés de apenas gerar um plano, como ocorre no caso das outras duas abordagens.</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l="2198" r="2208"/>
          <a:stretch/>
        </p:blipFill>
        <p:spPr>
          <a:xfrm>
            <a:off x="3389000" y="0"/>
            <a:ext cx="5754901" cy="5143500"/>
          </a:xfrm>
          <a:prstGeom prst="rect">
            <a:avLst/>
          </a:prstGeom>
          <a:noFill/>
          <a:ln>
            <a:noFill/>
          </a:ln>
        </p:spPr>
      </p:pic>
      <p:sp>
        <p:nvSpPr>
          <p:cNvPr id="134" name="Google Shape;134;p24"/>
          <p:cNvSpPr txBox="1">
            <a:spLocks noGrp="1"/>
          </p:cNvSpPr>
          <p:nvPr>
            <p:ph type="title"/>
          </p:nvPr>
        </p:nvSpPr>
        <p:spPr>
          <a:xfrm>
            <a:off x="227825" y="788100"/>
            <a:ext cx="2417700" cy="3149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pt-BR"/>
              <a:t>Abordagens do Planejamento Sucessório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A sucessão e as posições críticas</a:t>
            </a:r>
            <a:endParaRPr/>
          </a:p>
        </p:txBody>
      </p:sp>
      <p:sp>
        <p:nvSpPr>
          <p:cNvPr id="140" name="Google Shape;14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just" rtl="0">
              <a:lnSpc>
                <a:spcPct val="150000"/>
              </a:lnSpc>
              <a:spcBef>
                <a:spcPts val="1000"/>
              </a:spcBef>
              <a:spcAft>
                <a:spcPts val="0"/>
              </a:spcAft>
              <a:buClr>
                <a:srgbClr val="FFFFFF"/>
              </a:buClr>
              <a:buSzPts val="1600"/>
              <a:buFont typeface="Arial"/>
              <a:buChar char="●"/>
            </a:pPr>
            <a:r>
              <a:rPr lang="pt-BR" sz="1600">
                <a:solidFill>
                  <a:srgbClr val="FFFFFF"/>
                </a:solidFill>
                <a:latin typeface="Arial"/>
                <a:ea typeface="Arial"/>
                <a:cs typeface="Arial"/>
                <a:sym typeface="Arial"/>
              </a:rPr>
              <a:t>A preocupação com a sucessão para as posições críticas sempre esteve presente nas organizações </a:t>
            </a:r>
            <a:endParaRPr sz="1600">
              <a:solidFill>
                <a:srgbClr val="FFFFFF"/>
              </a:solidFill>
              <a:latin typeface="Arial"/>
              <a:ea typeface="Arial"/>
              <a:cs typeface="Arial"/>
              <a:sym typeface="Arial"/>
            </a:endParaRPr>
          </a:p>
          <a:p>
            <a:pPr marL="457200" lvl="0" indent="-330200" algn="just" rtl="0">
              <a:lnSpc>
                <a:spcPct val="150000"/>
              </a:lnSpc>
              <a:spcBef>
                <a:spcPts val="1000"/>
              </a:spcBef>
              <a:spcAft>
                <a:spcPts val="0"/>
              </a:spcAft>
              <a:buClr>
                <a:srgbClr val="FFFFFF"/>
              </a:buClr>
              <a:buSzPts val="1600"/>
              <a:buFont typeface="Arial"/>
              <a:buChar char="●"/>
            </a:pPr>
            <a:r>
              <a:rPr lang="pt-BR" sz="1600">
                <a:solidFill>
                  <a:srgbClr val="FFFFFF"/>
                </a:solidFill>
                <a:latin typeface="Arial"/>
                <a:ea typeface="Arial"/>
                <a:cs typeface="Arial"/>
                <a:sym typeface="Arial"/>
              </a:rPr>
              <a:t>Na maior parte delas isso é administrado de forma intuitiva e a portas fechadas</a:t>
            </a:r>
            <a:endParaRPr sz="1600">
              <a:solidFill>
                <a:srgbClr val="FFFFFF"/>
              </a:solidFill>
              <a:latin typeface="Arial"/>
              <a:ea typeface="Arial"/>
              <a:cs typeface="Arial"/>
              <a:sym typeface="Arial"/>
            </a:endParaRPr>
          </a:p>
          <a:p>
            <a:pPr marL="457200" lvl="0" indent="-330200" algn="just" rtl="0">
              <a:lnSpc>
                <a:spcPct val="150000"/>
              </a:lnSpc>
              <a:spcBef>
                <a:spcPts val="1000"/>
              </a:spcBef>
              <a:spcAft>
                <a:spcPts val="0"/>
              </a:spcAft>
              <a:buClr>
                <a:srgbClr val="FFFFFF"/>
              </a:buClr>
              <a:buSzPts val="1600"/>
              <a:buFont typeface="Arial"/>
              <a:buChar char="●"/>
            </a:pPr>
            <a:r>
              <a:rPr lang="pt-BR" sz="1600">
                <a:solidFill>
                  <a:srgbClr val="FFFFFF"/>
                </a:solidFill>
                <a:latin typeface="Arial"/>
                <a:ea typeface="Arial"/>
                <a:cs typeface="Arial"/>
                <a:sym typeface="Arial"/>
              </a:rPr>
              <a:t>A estruturação desse processo ganha importância em um ambiente mais competitivo  </a:t>
            </a:r>
            <a:endParaRPr sz="1600">
              <a:solidFill>
                <a:srgbClr val="FFFFFF"/>
              </a:solidFill>
              <a:latin typeface="Arial"/>
              <a:ea typeface="Arial"/>
              <a:cs typeface="Arial"/>
              <a:sym typeface="Arial"/>
            </a:endParaRPr>
          </a:p>
          <a:p>
            <a:pPr marL="457200" lvl="0" indent="-330200" algn="just" rtl="0">
              <a:lnSpc>
                <a:spcPct val="150000"/>
              </a:lnSpc>
              <a:spcBef>
                <a:spcPts val="1000"/>
              </a:spcBef>
              <a:spcAft>
                <a:spcPts val="0"/>
              </a:spcAft>
              <a:buClr>
                <a:srgbClr val="FFFFFF"/>
              </a:buClr>
              <a:buSzPts val="1600"/>
              <a:buFont typeface="Arial"/>
              <a:buChar char="●"/>
            </a:pPr>
            <a:r>
              <a:rPr lang="pt-BR" sz="1600">
                <a:solidFill>
                  <a:srgbClr val="FFFFFF"/>
                </a:solidFill>
                <a:latin typeface="Arial"/>
                <a:ea typeface="Arial"/>
                <a:cs typeface="Arial"/>
                <a:sym typeface="Arial"/>
              </a:rPr>
              <a:t>Grandes grupos organizacionais </a:t>
            </a:r>
            <a:endParaRPr sz="1600">
              <a:solidFill>
                <a:srgbClr val="FFFFFF"/>
              </a:solidFill>
              <a:latin typeface="Arial"/>
              <a:ea typeface="Arial"/>
              <a:cs typeface="Arial"/>
              <a:sym typeface="Arial"/>
            </a:endParaRPr>
          </a:p>
          <a:p>
            <a:pPr marL="457200" lvl="0" indent="-330200" algn="just" rtl="0">
              <a:lnSpc>
                <a:spcPct val="150000"/>
              </a:lnSpc>
              <a:spcBef>
                <a:spcPts val="1000"/>
              </a:spcBef>
              <a:spcAft>
                <a:spcPts val="0"/>
              </a:spcAft>
              <a:buClr>
                <a:srgbClr val="FFFFFF"/>
              </a:buClr>
              <a:buSzPts val="1600"/>
              <a:buFont typeface="Arial"/>
              <a:buChar char="●"/>
            </a:pPr>
            <a:r>
              <a:rPr lang="pt-BR" sz="1600">
                <a:solidFill>
                  <a:srgbClr val="FFFFFF"/>
                </a:solidFill>
                <a:latin typeface="Arial"/>
                <a:ea typeface="Arial"/>
                <a:cs typeface="Arial"/>
                <a:sym typeface="Arial"/>
              </a:rPr>
              <a:t>As organizações tomam consciência de que não podem colocar o negócio ou a estratégia em risco por falta de pessoas preparadas para assumir posições de liderança ou técnicas.</a:t>
            </a:r>
            <a:endParaRPr sz="1600">
              <a:solidFill>
                <a:srgbClr val="FFFFFF"/>
              </a:solidFill>
              <a:latin typeface="Arial"/>
              <a:ea typeface="Arial"/>
              <a:cs typeface="Arial"/>
              <a:sym typeface="Arial"/>
            </a:endParaRPr>
          </a:p>
          <a:p>
            <a:pPr marL="0" lvl="0" indent="0" algn="l" rtl="0">
              <a:spcBef>
                <a:spcPts val="0"/>
              </a:spcBef>
              <a:spcAft>
                <a:spcPts val="1600"/>
              </a:spcAft>
              <a:buNone/>
            </a:pPr>
            <a:endParaRPr/>
          </a:p>
        </p:txBody>
      </p:sp>
      <p:pic>
        <p:nvPicPr>
          <p:cNvPr id="141" name="Google Shape;141;p25"/>
          <p:cNvPicPr preferRelativeResize="0"/>
          <p:nvPr/>
        </p:nvPicPr>
        <p:blipFill>
          <a:blip r:embed="rId3">
            <a:alphaModFix/>
          </a:blip>
          <a:stretch>
            <a:fillRect/>
          </a:stretch>
        </p:blipFill>
        <p:spPr>
          <a:xfrm>
            <a:off x="7838450" y="130850"/>
            <a:ext cx="1086225" cy="1086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Mapa Sucessório x Desenvolvimento de Pessoas</a:t>
            </a:r>
            <a:endParaRPr/>
          </a:p>
        </p:txBody>
      </p:sp>
      <p:sp>
        <p:nvSpPr>
          <p:cNvPr id="147" name="Google Shape;14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FFFFFF"/>
              </a:buClr>
              <a:buSzPts val="1600"/>
              <a:buFont typeface="Arial"/>
              <a:buChar char="●"/>
            </a:pPr>
            <a:r>
              <a:rPr lang="pt-BR" sz="1600" b="1">
                <a:solidFill>
                  <a:srgbClr val="FFFFFF"/>
                </a:solidFill>
                <a:latin typeface="Arial"/>
                <a:ea typeface="Arial"/>
                <a:cs typeface="Arial"/>
                <a:sym typeface="Arial"/>
              </a:rPr>
              <a:t>Mapa Sucessório:</a:t>
            </a:r>
            <a:r>
              <a:rPr lang="pt-BR" sz="1600">
                <a:solidFill>
                  <a:srgbClr val="FFFFFF"/>
                </a:solidFill>
                <a:latin typeface="Arial"/>
                <a:ea typeface="Arial"/>
                <a:cs typeface="Arial"/>
                <a:sym typeface="Arial"/>
              </a:rPr>
              <a:t> visa avaliar qual a capacidade da organização de repor pessoal em posições críticas para o negócio. Esse processo deve ser confidencial por gerar um conjunto de informações e posicionamentos voláteis.</a:t>
            </a:r>
            <a:endParaRPr sz="1600">
              <a:solidFill>
                <a:srgbClr val="FFFFFF"/>
              </a:solidFill>
              <a:latin typeface="Arial"/>
              <a:ea typeface="Arial"/>
              <a:cs typeface="Arial"/>
              <a:sym typeface="Arial"/>
            </a:endParaRPr>
          </a:p>
          <a:p>
            <a:pPr marL="457200" lvl="0" indent="-330200" algn="l" rtl="0">
              <a:spcBef>
                <a:spcPts val="0"/>
              </a:spcBef>
              <a:spcAft>
                <a:spcPts val="0"/>
              </a:spcAft>
              <a:buClr>
                <a:srgbClr val="FFFFFF"/>
              </a:buClr>
              <a:buSzPts val="1600"/>
              <a:buFont typeface="Arial"/>
              <a:buChar char="●"/>
            </a:pPr>
            <a:r>
              <a:rPr lang="pt-BR" sz="1600" b="1">
                <a:solidFill>
                  <a:srgbClr val="FFFFFF"/>
                </a:solidFill>
                <a:latin typeface="Arial"/>
                <a:ea typeface="Arial"/>
                <a:cs typeface="Arial"/>
                <a:sym typeface="Arial"/>
              </a:rPr>
              <a:t>Desenvolvimento de Pessoas:</a:t>
            </a:r>
            <a:r>
              <a:rPr lang="pt-BR" sz="1600">
                <a:solidFill>
                  <a:srgbClr val="FFFFFF"/>
                </a:solidFill>
                <a:latin typeface="Arial"/>
                <a:ea typeface="Arial"/>
                <a:cs typeface="Arial"/>
                <a:sym typeface="Arial"/>
              </a:rPr>
              <a:t> deve ser continuamente estimulado e monitorado, mantendo o foco na preparação das pessoas para posições de maior complexidade (e não no aumento da eficiência em suas posições). Esse processo deve ser claro e transparente, a fim de mostrar ao indivíduo para o que ele está sendo preparado.</a:t>
            </a:r>
            <a:endParaRPr sz="1600" b="1">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8"/>
          <p:cNvPicPr preferRelativeResize="0"/>
          <p:nvPr/>
        </p:nvPicPr>
        <p:blipFill rotWithShape="1">
          <a:blip r:embed="rId3">
            <a:alphaModFix/>
          </a:blip>
          <a:srcRect t="7820" b="7820"/>
          <a:stretch/>
        </p:blipFill>
        <p:spPr>
          <a:xfrm>
            <a:off x="0" y="0"/>
            <a:ext cx="9144000" cy="5143498"/>
          </a:xfrm>
          <a:prstGeom prst="rect">
            <a:avLst/>
          </a:prstGeom>
          <a:noFill/>
          <a:ln>
            <a:noFill/>
          </a:ln>
        </p:spPr>
      </p:pic>
      <p:sp>
        <p:nvSpPr>
          <p:cNvPr id="160" name="Google Shape;160;p28"/>
          <p:cNvSpPr/>
          <p:nvPr/>
        </p:nvSpPr>
        <p:spPr>
          <a:xfrm>
            <a:off x="2581125" y="580900"/>
            <a:ext cx="3981600" cy="3981900"/>
          </a:xfrm>
          <a:prstGeom prst="ellipse">
            <a:avLst/>
          </a:prstGeom>
          <a:solidFill>
            <a:srgbClr val="000000">
              <a:alpha val="8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txBox="1">
            <a:spLocks noGrp="1"/>
          </p:cNvSpPr>
          <p:nvPr>
            <p:ph type="title"/>
          </p:nvPr>
        </p:nvSpPr>
        <p:spPr>
          <a:xfrm>
            <a:off x="3052200" y="1462500"/>
            <a:ext cx="3039600" cy="66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a:t>Mapa Sucessório</a:t>
            </a:r>
            <a:endParaRPr/>
          </a:p>
        </p:txBody>
      </p:sp>
      <p:sp>
        <p:nvSpPr>
          <p:cNvPr id="162" name="Google Shape;162;p28"/>
          <p:cNvSpPr txBox="1">
            <a:spLocks noGrp="1"/>
          </p:cNvSpPr>
          <p:nvPr>
            <p:ph type="body" idx="1"/>
          </p:nvPr>
        </p:nvSpPr>
        <p:spPr>
          <a:xfrm>
            <a:off x="3052125" y="2123097"/>
            <a:ext cx="3039600" cy="1310400"/>
          </a:xfrm>
          <a:prstGeom prst="rect">
            <a:avLst/>
          </a:prstGeom>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None/>
            </a:pPr>
            <a:r>
              <a:rPr lang="pt-BR" sz="1400">
                <a:latin typeface="Arial"/>
                <a:ea typeface="Arial"/>
                <a:cs typeface="Arial"/>
                <a:sym typeface="Arial"/>
              </a:rPr>
              <a:t>A base para um mapa sucessório é a clareza por parte da organização sobre quais são as competências exigidas e os critérios de valorização das futuras lideranças.</a:t>
            </a:r>
            <a:endParaRPr sz="1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2200</Words>
  <Application>Microsoft Office PowerPoint</Application>
  <PresentationFormat>Apresentação na tela (16:9)</PresentationFormat>
  <Paragraphs>238</Paragraphs>
  <Slides>37</Slides>
  <Notes>37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37</vt:i4>
      </vt:variant>
    </vt:vector>
  </HeadingPairs>
  <TitlesOfParts>
    <vt:vector size="41" baseType="lpstr">
      <vt:lpstr>Oswald</vt:lpstr>
      <vt:lpstr>Average</vt:lpstr>
      <vt:lpstr>Arial</vt:lpstr>
      <vt:lpstr>Slate</vt:lpstr>
      <vt:lpstr>Competências como elemento fundamental para suportar processos sucessórios e de desenvolvimento de lideranças</vt:lpstr>
      <vt:lpstr>Agenda</vt:lpstr>
      <vt:lpstr>Introdução</vt:lpstr>
      <vt:lpstr>Bases do Processo Sucessório </vt:lpstr>
      <vt:lpstr>Abordagens do Planejamento Sucessório</vt:lpstr>
      <vt:lpstr>Abordagens do Planejamento Sucessório</vt:lpstr>
      <vt:lpstr>A sucessão e as posições críticas</vt:lpstr>
      <vt:lpstr>Mapa Sucessório x Desenvolvimento de Pessoas</vt:lpstr>
      <vt:lpstr>Mapa Sucessório</vt:lpstr>
      <vt:lpstr>Objetivos estratégicos</vt:lpstr>
      <vt:lpstr>Apresentação do PowerPoint</vt:lpstr>
      <vt:lpstr>Etapas de elaboração</vt:lpstr>
      <vt:lpstr>Apresentação do PowerPoint</vt:lpstr>
      <vt:lpstr>Apresentação do PowerPoint</vt:lpstr>
      <vt:lpstr>Informações indicadas para cada posição-chave</vt:lpstr>
      <vt:lpstr>Programas de Desenvolvimento</vt:lpstr>
      <vt:lpstr>Papel dos Programas de Desenvolvimento</vt:lpstr>
      <vt:lpstr>Dificuldades do Processo</vt:lpstr>
      <vt:lpstr>Contribuições dos Programas de Desenvolvimento</vt:lpstr>
      <vt:lpstr>Vantagens e Riscos da Estruturação da Sucessão</vt:lpstr>
      <vt:lpstr>Seis Benefícios da estruturação de processos Sucessórios</vt:lpstr>
      <vt:lpstr>Seis Benefícios da estruturação de processos Sucessórios </vt:lpstr>
      <vt:lpstr>Seis Benefícios da estruturação de processos Sucessórios </vt:lpstr>
      <vt:lpstr>Seis Benefícios da estruturação de processos Sucessórios </vt:lpstr>
      <vt:lpstr>10 Passos da Estruturação do Processo Sucessório </vt:lpstr>
      <vt:lpstr>Desenvolvimento de liderança</vt:lpstr>
      <vt:lpstr>Desenvolvimento de liderança</vt:lpstr>
      <vt:lpstr>Desenvolvimento de liderança</vt:lpstr>
      <vt:lpstr>Desenvolvimento de liderança</vt:lpstr>
      <vt:lpstr>Fases de desenvolvimento de um gestor em sua posição</vt:lpstr>
      <vt:lpstr>1 - Consolidação na nova posição</vt:lpstr>
      <vt:lpstr>2 - Ampliação do espaço político do gestor </vt:lpstr>
      <vt:lpstr>3 - Crescimento vertical</vt:lpstr>
      <vt:lpstr>Nivelamento por baixo</vt:lpstr>
      <vt:lpstr>Nivelamento por cima</vt:lpstr>
      <vt:lpstr>Conclusões</vt:lpstr>
      <vt:lpstr>Bibliografia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Competências como elemento fundamental para suportar processos sucessórios e de desenvolvimento de lideranças</dc:title>
  <dc:creator>Renata Cherém</dc:creator>
  <cp:lastModifiedBy>Renata Cherém</cp:lastModifiedBy>
  <cp:revision>2</cp:revision>
  <dcterms:modified xsi:type="dcterms:W3CDTF">2020-05-05T21:09:39Z</dcterms:modified>
</cp:coreProperties>
</file>