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58" r:id="rId6"/>
    <p:sldId id="257" r:id="rId7"/>
    <p:sldId id="259" r:id="rId8"/>
    <p:sldId id="260" r:id="rId9"/>
    <p:sldId id="261" r:id="rId10"/>
    <p:sldId id="265" r:id="rId11"/>
    <p:sldId id="263" r:id="rId12"/>
    <p:sldId id="262" r:id="rId13"/>
    <p:sldId id="264" r:id="rId14"/>
    <p:sldId id="270" r:id="rId15"/>
    <p:sldId id="266" r:id="rId16"/>
    <p:sldId id="267" r:id="rId17"/>
    <p:sldId id="268" r:id="rId18"/>
    <p:sldId id="269" r:id="rId19"/>
    <p:sldId id="276" r:id="rId20"/>
    <p:sldId id="271" r:id="rId21"/>
    <p:sldId id="272" r:id="rId22"/>
    <p:sldId id="273" r:id="rId23"/>
    <p:sldId id="275" r:id="rId24"/>
    <p:sldId id="274"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7A9F2-CA4B-514B-B0A0-29A30B45F654}" v="125" dt="2023-04-18T01:39:56.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hyperlink" Target="http://www.planalto.gov.br/ccivil_03/_Ato2019-2022/2022/Lei/L14451.htm#art4" TargetMode="External"/><Relationship Id="rId1" Type="http://schemas.openxmlformats.org/officeDocument/2006/relationships/hyperlink" Target="http://www.planalto.gov.br/ccivil_03/_Ato2019-2022/2022/Lei/L14451.htm#art2"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www.planalto.gov.br/ccivil_03/_Ato2019-2022/2022/Lei/L14451.htm#art4" TargetMode="External"/><Relationship Id="rId1" Type="http://schemas.openxmlformats.org/officeDocument/2006/relationships/hyperlink" Target="http://www.planalto.gov.br/ccivil_03/_Ato2019-2022/2022/Lei/L14451.htm#art2"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B270B-5F9C-45B7-8716-2E7CFA5FB3A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A3E1A9E-7A3F-4B28-B420-206EB7AE9B06}">
      <dgm:prSet/>
      <dgm:spPr/>
      <dgm:t>
        <a:bodyPr/>
        <a:lstStyle/>
        <a:p>
          <a:r>
            <a:rPr lang="pt-BR" b="0" i="0"/>
            <a:t>Art</a:t>
          </a:r>
          <a:r>
            <a:rPr lang="pt-BR" b="0" i="0" dirty="0"/>
            <a:t>. 1.061. A designação de administradores não sócios dependerá da aprovação de, no mínimo, 2/3 (dois terços) dos sócios, enquanto o capital não estiver integralizado, e da aprovação de titulares de quotas correspondentes a mais da metade do capital social, após a integralização.     </a:t>
          </a:r>
          <a:r>
            <a:rPr lang="pt-BR" b="0" i="0" dirty="0">
              <a:hlinkClick xmlns:r="http://schemas.openxmlformats.org/officeDocument/2006/relationships" r:id="rId1"/>
            </a:rPr>
            <a:t>(Redação dada pela Lei nº 14.451, de 2022)</a:t>
          </a:r>
          <a:r>
            <a:rPr lang="pt-BR" b="0" i="0" dirty="0"/>
            <a:t>     </a:t>
          </a:r>
          <a:r>
            <a:rPr lang="pt-BR" b="0" i="0" dirty="0">
              <a:hlinkClick xmlns:r="http://schemas.openxmlformats.org/officeDocument/2006/relationships" r:id="rId2"/>
            </a:rPr>
            <a:t>Vigência</a:t>
          </a:r>
          <a:endParaRPr lang="pt-BR" b="0" i="0" dirty="0"/>
        </a:p>
        <a:p>
          <a:endParaRPr lang="en-US" dirty="0"/>
        </a:p>
      </dgm:t>
    </dgm:pt>
    <dgm:pt modelId="{B05763CE-638A-4C9B-8385-A5BAF28D4585}" type="parTrans" cxnId="{D2F5B4B9-C0EF-4747-9CB9-1115211CB6CA}">
      <dgm:prSet/>
      <dgm:spPr/>
      <dgm:t>
        <a:bodyPr/>
        <a:lstStyle/>
        <a:p>
          <a:endParaRPr lang="en-US"/>
        </a:p>
      </dgm:t>
    </dgm:pt>
    <dgm:pt modelId="{870674AB-319D-43C7-AB42-EB2E0DF16E15}" type="sibTrans" cxnId="{D2F5B4B9-C0EF-4747-9CB9-1115211CB6CA}">
      <dgm:prSet/>
      <dgm:spPr/>
      <dgm:t>
        <a:bodyPr/>
        <a:lstStyle/>
        <a:p>
          <a:endParaRPr lang="en-US"/>
        </a:p>
      </dgm:t>
    </dgm:pt>
    <dgm:pt modelId="{0799A088-4FAE-49F5-9487-C7142A14A082}">
      <dgm:prSet/>
      <dgm:spPr/>
      <dgm:t>
        <a:bodyPr/>
        <a:lstStyle/>
        <a:p>
          <a:r>
            <a:rPr lang="pt-BR"/>
            <a:t>Destituição de administrador não sócio nomeado no contrato exige mais da  metade do capital social.</a:t>
          </a:r>
          <a:endParaRPr lang="en-US"/>
        </a:p>
      </dgm:t>
    </dgm:pt>
    <dgm:pt modelId="{39557326-5F3E-4DBC-889B-083780AE0196}" type="parTrans" cxnId="{9C0CE872-B44A-4569-9397-0E9AFF0D5846}">
      <dgm:prSet/>
      <dgm:spPr/>
      <dgm:t>
        <a:bodyPr/>
        <a:lstStyle/>
        <a:p>
          <a:endParaRPr lang="en-US"/>
        </a:p>
      </dgm:t>
    </dgm:pt>
    <dgm:pt modelId="{31DBC7A7-8ACD-4B87-AAF5-6942E8D68AAF}" type="sibTrans" cxnId="{9C0CE872-B44A-4569-9397-0E9AFF0D5846}">
      <dgm:prSet/>
      <dgm:spPr/>
      <dgm:t>
        <a:bodyPr/>
        <a:lstStyle/>
        <a:p>
          <a:endParaRPr lang="en-US"/>
        </a:p>
      </dgm:t>
    </dgm:pt>
    <dgm:pt modelId="{0819485E-C6C5-452B-96E2-D1AE5A24CC7D}">
      <dgm:prSet/>
      <dgm:spPr/>
      <dgm:t>
        <a:bodyPr/>
        <a:lstStyle/>
        <a:p>
          <a:r>
            <a:rPr lang="pt-BR" dirty="0"/>
            <a:t>Por que a lei é mais exigente com a nomeação do administrador não sócio?</a:t>
          </a:r>
          <a:endParaRPr lang="en-US" dirty="0"/>
        </a:p>
      </dgm:t>
    </dgm:pt>
    <dgm:pt modelId="{B7C2A35D-0690-4D7F-BFF6-DD0F2A0E4C38}" type="parTrans" cxnId="{FB66F0B0-5041-4690-8B01-FAB7E2399251}">
      <dgm:prSet/>
      <dgm:spPr/>
      <dgm:t>
        <a:bodyPr/>
        <a:lstStyle/>
        <a:p>
          <a:endParaRPr lang="en-US"/>
        </a:p>
      </dgm:t>
    </dgm:pt>
    <dgm:pt modelId="{20E95D88-42C3-4211-80AA-4462E4FFF3B0}" type="sibTrans" cxnId="{FB66F0B0-5041-4690-8B01-FAB7E2399251}">
      <dgm:prSet/>
      <dgm:spPr/>
      <dgm:t>
        <a:bodyPr/>
        <a:lstStyle/>
        <a:p>
          <a:endParaRPr lang="en-US"/>
        </a:p>
      </dgm:t>
    </dgm:pt>
    <dgm:pt modelId="{07C49AF5-8ABD-C94A-AB09-A858468CB03C}">
      <dgm:prSet/>
      <dgm:spPr/>
      <dgm:t>
        <a:bodyPr/>
        <a:lstStyle/>
        <a:p>
          <a:r>
            <a:rPr lang="en-US" dirty="0"/>
            <a:t>qual o percentual de </a:t>
          </a:r>
          <a:r>
            <a:rPr lang="en-US" dirty="0" err="1"/>
            <a:t>limitadas</a:t>
          </a:r>
          <a:r>
            <a:rPr lang="en-US" dirty="0"/>
            <a:t> que </a:t>
          </a:r>
          <a:r>
            <a:rPr lang="en-US" dirty="0" err="1"/>
            <a:t>têm</a:t>
          </a:r>
          <a:r>
            <a:rPr lang="en-US" dirty="0"/>
            <a:t> </a:t>
          </a:r>
          <a:r>
            <a:rPr lang="en-US" dirty="0" err="1"/>
            <a:t>administradores</a:t>
          </a:r>
          <a:r>
            <a:rPr lang="en-US" dirty="0"/>
            <a:t> </a:t>
          </a:r>
          <a:r>
            <a:rPr lang="en-US" dirty="0" err="1"/>
            <a:t>profissionais</a:t>
          </a:r>
          <a:r>
            <a:rPr lang="en-US" dirty="0"/>
            <a:t>?</a:t>
          </a:r>
        </a:p>
      </dgm:t>
    </dgm:pt>
    <dgm:pt modelId="{6F4C38C7-3009-8446-8E20-185B3BC648E3}" type="parTrans" cxnId="{69330F21-5164-B44A-BB21-4D599E857F49}">
      <dgm:prSet/>
      <dgm:spPr/>
    </dgm:pt>
    <dgm:pt modelId="{F3A53DC1-0169-7E42-A562-3C6A30E81587}" type="sibTrans" cxnId="{69330F21-5164-B44A-BB21-4D599E857F49}">
      <dgm:prSet/>
      <dgm:spPr/>
    </dgm:pt>
    <dgm:pt modelId="{3A420D1F-D680-1D43-82AD-414E141C1B83}" type="pres">
      <dgm:prSet presAssocID="{889B270B-5F9C-45B7-8716-2E7CFA5FB3A2}" presName="linear" presStyleCnt="0">
        <dgm:presLayoutVars>
          <dgm:animLvl val="lvl"/>
          <dgm:resizeHandles val="exact"/>
        </dgm:presLayoutVars>
      </dgm:prSet>
      <dgm:spPr/>
    </dgm:pt>
    <dgm:pt modelId="{CB6EAF04-BF4B-8840-B387-37025CE73392}" type="pres">
      <dgm:prSet presAssocID="{5A3E1A9E-7A3F-4B28-B420-206EB7AE9B06}" presName="parentText" presStyleLbl="node1" presStyleIdx="0" presStyleCnt="4">
        <dgm:presLayoutVars>
          <dgm:chMax val="0"/>
          <dgm:bulletEnabled val="1"/>
        </dgm:presLayoutVars>
      </dgm:prSet>
      <dgm:spPr/>
    </dgm:pt>
    <dgm:pt modelId="{C9E697E8-FC74-CE41-A0DF-50E3D6E0EF64}" type="pres">
      <dgm:prSet presAssocID="{870674AB-319D-43C7-AB42-EB2E0DF16E15}" presName="spacer" presStyleCnt="0"/>
      <dgm:spPr/>
    </dgm:pt>
    <dgm:pt modelId="{F845EE25-85A8-D74F-9CC1-57F8EBE8302D}" type="pres">
      <dgm:prSet presAssocID="{0799A088-4FAE-49F5-9487-C7142A14A082}" presName="parentText" presStyleLbl="node1" presStyleIdx="1" presStyleCnt="4">
        <dgm:presLayoutVars>
          <dgm:chMax val="0"/>
          <dgm:bulletEnabled val="1"/>
        </dgm:presLayoutVars>
      </dgm:prSet>
      <dgm:spPr/>
    </dgm:pt>
    <dgm:pt modelId="{64082909-6EED-E143-97D1-73B293898138}" type="pres">
      <dgm:prSet presAssocID="{31DBC7A7-8ACD-4B87-AAF5-6942E8D68AAF}" presName="spacer" presStyleCnt="0"/>
      <dgm:spPr/>
    </dgm:pt>
    <dgm:pt modelId="{F0CC9382-C41C-A144-B569-2899AC716561}" type="pres">
      <dgm:prSet presAssocID="{0819485E-C6C5-452B-96E2-D1AE5A24CC7D}" presName="parentText" presStyleLbl="node1" presStyleIdx="2" presStyleCnt="4">
        <dgm:presLayoutVars>
          <dgm:chMax val="0"/>
          <dgm:bulletEnabled val="1"/>
        </dgm:presLayoutVars>
      </dgm:prSet>
      <dgm:spPr/>
    </dgm:pt>
    <dgm:pt modelId="{F382B4E7-E054-E048-BA0D-8D8B520F6B42}" type="pres">
      <dgm:prSet presAssocID="{20E95D88-42C3-4211-80AA-4462E4FFF3B0}" presName="spacer" presStyleCnt="0"/>
      <dgm:spPr/>
    </dgm:pt>
    <dgm:pt modelId="{10381CF8-5A5E-9E4B-94E0-798BA969DC40}" type="pres">
      <dgm:prSet presAssocID="{07C49AF5-8ABD-C94A-AB09-A858468CB03C}" presName="parentText" presStyleLbl="node1" presStyleIdx="3" presStyleCnt="4">
        <dgm:presLayoutVars>
          <dgm:chMax val="0"/>
          <dgm:bulletEnabled val="1"/>
        </dgm:presLayoutVars>
      </dgm:prSet>
      <dgm:spPr/>
    </dgm:pt>
  </dgm:ptLst>
  <dgm:cxnLst>
    <dgm:cxn modelId="{39C8FC18-37E6-304F-A991-FBAB37EBC157}" type="presOf" srcId="{889B270B-5F9C-45B7-8716-2E7CFA5FB3A2}" destId="{3A420D1F-D680-1D43-82AD-414E141C1B83}" srcOrd="0" destOrd="0" presId="urn:microsoft.com/office/officeart/2005/8/layout/vList2"/>
    <dgm:cxn modelId="{69330F21-5164-B44A-BB21-4D599E857F49}" srcId="{889B270B-5F9C-45B7-8716-2E7CFA5FB3A2}" destId="{07C49AF5-8ABD-C94A-AB09-A858468CB03C}" srcOrd="3" destOrd="0" parTransId="{6F4C38C7-3009-8446-8E20-185B3BC648E3}" sibTransId="{F3A53DC1-0169-7E42-A562-3C6A30E81587}"/>
    <dgm:cxn modelId="{CFFB5B41-A68C-A54A-B188-3732E3F30C7A}" type="presOf" srcId="{07C49AF5-8ABD-C94A-AB09-A858468CB03C}" destId="{10381CF8-5A5E-9E4B-94E0-798BA969DC40}" srcOrd="0" destOrd="0" presId="urn:microsoft.com/office/officeart/2005/8/layout/vList2"/>
    <dgm:cxn modelId="{4E0F9549-3C42-F641-8616-F26E335C067D}" type="presOf" srcId="{0799A088-4FAE-49F5-9487-C7142A14A082}" destId="{F845EE25-85A8-D74F-9CC1-57F8EBE8302D}" srcOrd="0" destOrd="0" presId="urn:microsoft.com/office/officeart/2005/8/layout/vList2"/>
    <dgm:cxn modelId="{9C0CE872-B44A-4569-9397-0E9AFF0D5846}" srcId="{889B270B-5F9C-45B7-8716-2E7CFA5FB3A2}" destId="{0799A088-4FAE-49F5-9487-C7142A14A082}" srcOrd="1" destOrd="0" parTransId="{39557326-5F3E-4DBC-889B-083780AE0196}" sibTransId="{31DBC7A7-8ACD-4B87-AAF5-6942E8D68AAF}"/>
    <dgm:cxn modelId="{C1A1D37B-41ED-3840-8A54-2B1C3F02EB78}" type="presOf" srcId="{5A3E1A9E-7A3F-4B28-B420-206EB7AE9B06}" destId="{CB6EAF04-BF4B-8840-B387-37025CE73392}" srcOrd="0" destOrd="0" presId="urn:microsoft.com/office/officeart/2005/8/layout/vList2"/>
    <dgm:cxn modelId="{FB66F0B0-5041-4690-8B01-FAB7E2399251}" srcId="{889B270B-5F9C-45B7-8716-2E7CFA5FB3A2}" destId="{0819485E-C6C5-452B-96E2-D1AE5A24CC7D}" srcOrd="2" destOrd="0" parTransId="{B7C2A35D-0690-4D7F-BFF6-DD0F2A0E4C38}" sibTransId="{20E95D88-42C3-4211-80AA-4462E4FFF3B0}"/>
    <dgm:cxn modelId="{D2F5B4B9-C0EF-4747-9CB9-1115211CB6CA}" srcId="{889B270B-5F9C-45B7-8716-2E7CFA5FB3A2}" destId="{5A3E1A9E-7A3F-4B28-B420-206EB7AE9B06}" srcOrd="0" destOrd="0" parTransId="{B05763CE-638A-4C9B-8385-A5BAF28D4585}" sibTransId="{870674AB-319D-43C7-AB42-EB2E0DF16E15}"/>
    <dgm:cxn modelId="{7632EAFE-A319-E44C-8A54-E6CA766256F3}" type="presOf" srcId="{0819485E-C6C5-452B-96E2-D1AE5A24CC7D}" destId="{F0CC9382-C41C-A144-B569-2899AC716561}" srcOrd="0" destOrd="0" presId="urn:microsoft.com/office/officeart/2005/8/layout/vList2"/>
    <dgm:cxn modelId="{5C3E0F11-0AFC-4640-841B-645FC2708454}" type="presParOf" srcId="{3A420D1F-D680-1D43-82AD-414E141C1B83}" destId="{CB6EAF04-BF4B-8840-B387-37025CE73392}" srcOrd="0" destOrd="0" presId="urn:microsoft.com/office/officeart/2005/8/layout/vList2"/>
    <dgm:cxn modelId="{30284949-9101-6447-B322-D29531B12949}" type="presParOf" srcId="{3A420D1F-D680-1D43-82AD-414E141C1B83}" destId="{C9E697E8-FC74-CE41-A0DF-50E3D6E0EF64}" srcOrd="1" destOrd="0" presId="urn:microsoft.com/office/officeart/2005/8/layout/vList2"/>
    <dgm:cxn modelId="{82238361-74A9-524E-ACF3-457C9E7D1FDE}" type="presParOf" srcId="{3A420D1F-D680-1D43-82AD-414E141C1B83}" destId="{F845EE25-85A8-D74F-9CC1-57F8EBE8302D}" srcOrd="2" destOrd="0" presId="urn:microsoft.com/office/officeart/2005/8/layout/vList2"/>
    <dgm:cxn modelId="{16D71BD9-A423-0344-9CAC-13D01066B6A2}" type="presParOf" srcId="{3A420D1F-D680-1D43-82AD-414E141C1B83}" destId="{64082909-6EED-E143-97D1-73B293898138}" srcOrd="3" destOrd="0" presId="urn:microsoft.com/office/officeart/2005/8/layout/vList2"/>
    <dgm:cxn modelId="{89A0A8EB-0B6D-F646-A446-73BCD1F2F65B}" type="presParOf" srcId="{3A420D1F-D680-1D43-82AD-414E141C1B83}" destId="{F0CC9382-C41C-A144-B569-2899AC716561}" srcOrd="4" destOrd="0" presId="urn:microsoft.com/office/officeart/2005/8/layout/vList2"/>
    <dgm:cxn modelId="{7EE583EE-A1DF-5D44-AF09-4BA85B082802}" type="presParOf" srcId="{3A420D1F-D680-1D43-82AD-414E141C1B83}" destId="{F382B4E7-E054-E048-BA0D-8D8B520F6B42}" srcOrd="5" destOrd="0" presId="urn:microsoft.com/office/officeart/2005/8/layout/vList2"/>
    <dgm:cxn modelId="{7BC785C2-9C15-3A42-BF8A-09D82A91963D}" type="presParOf" srcId="{3A420D1F-D680-1D43-82AD-414E141C1B83}" destId="{10381CF8-5A5E-9E4B-94E0-798BA969DC4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EAF04-BF4B-8840-B387-37025CE73392}">
      <dsp:nvSpPr>
        <dsp:cNvPr id="0" name=""/>
        <dsp:cNvSpPr/>
      </dsp:nvSpPr>
      <dsp:spPr>
        <a:xfrm>
          <a:off x="0" y="136520"/>
          <a:ext cx="6489509" cy="1216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b="0" i="0" kern="1200"/>
            <a:t>Art</a:t>
          </a:r>
          <a:r>
            <a:rPr lang="pt-BR" sz="1300" b="0" i="0" kern="1200" dirty="0"/>
            <a:t>. 1.061. A designação de administradores não sócios dependerá da aprovação de, no mínimo, 2/3 (dois terços) dos sócios, enquanto o capital não estiver integralizado, e da aprovação de titulares de quotas correspondentes a mais da metade do capital social, após a integralização.     </a:t>
          </a:r>
          <a:r>
            <a:rPr lang="pt-BR" sz="1300" b="0" i="0" kern="1200" dirty="0">
              <a:hlinkClick xmlns:r="http://schemas.openxmlformats.org/officeDocument/2006/relationships" r:id="rId1"/>
            </a:rPr>
            <a:t>(Redação dada pela Lei nº 14.451, de 2022)</a:t>
          </a:r>
          <a:r>
            <a:rPr lang="pt-BR" sz="1300" b="0" i="0" kern="1200" dirty="0"/>
            <a:t>     </a:t>
          </a:r>
          <a:r>
            <a:rPr lang="pt-BR" sz="1300" b="0" i="0" kern="1200" dirty="0">
              <a:hlinkClick xmlns:r="http://schemas.openxmlformats.org/officeDocument/2006/relationships" r:id="rId2"/>
            </a:rPr>
            <a:t>Vigência</a:t>
          </a:r>
          <a:endParaRPr lang="pt-BR" sz="1300" b="0" i="0" kern="1200" dirty="0"/>
        </a:p>
        <a:p>
          <a:pPr marL="0" lvl="0" indent="0" algn="l" defTabSz="577850">
            <a:lnSpc>
              <a:spcPct val="90000"/>
            </a:lnSpc>
            <a:spcBef>
              <a:spcPct val="0"/>
            </a:spcBef>
            <a:spcAft>
              <a:spcPct val="35000"/>
            </a:spcAft>
            <a:buNone/>
          </a:pPr>
          <a:endParaRPr lang="en-US" sz="1300" kern="1200" dirty="0"/>
        </a:p>
      </dsp:txBody>
      <dsp:txXfrm>
        <a:off x="59399" y="195919"/>
        <a:ext cx="6370711" cy="1098002"/>
      </dsp:txXfrm>
    </dsp:sp>
    <dsp:sp modelId="{F845EE25-85A8-D74F-9CC1-57F8EBE8302D}">
      <dsp:nvSpPr>
        <dsp:cNvPr id="0" name=""/>
        <dsp:cNvSpPr/>
      </dsp:nvSpPr>
      <dsp:spPr>
        <a:xfrm>
          <a:off x="0" y="1390760"/>
          <a:ext cx="6489509" cy="12168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a:t>Destituição de administrador não sócio nomeado no contrato exige mais da  metade do capital social.</a:t>
          </a:r>
          <a:endParaRPr lang="en-US" sz="1300" kern="1200"/>
        </a:p>
      </dsp:txBody>
      <dsp:txXfrm>
        <a:off x="59399" y="1450159"/>
        <a:ext cx="6370711" cy="1098002"/>
      </dsp:txXfrm>
    </dsp:sp>
    <dsp:sp modelId="{F0CC9382-C41C-A144-B569-2899AC716561}">
      <dsp:nvSpPr>
        <dsp:cNvPr id="0" name=""/>
        <dsp:cNvSpPr/>
      </dsp:nvSpPr>
      <dsp:spPr>
        <a:xfrm>
          <a:off x="0" y="2645000"/>
          <a:ext cx="6489509" cy="12168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dirty="0"/>
            <a:t>Por que a lei é mais exigente com a nomeação do administrador não sócio?</a:t>
          </a:r>
          <a:endParaRPr lang="en-US" sz="1300" kern="1200" dirty="0"/>
        </a:p>
      </dsp:txBody>
      <dsp:txXfrm>
        <a:off x="59399" y="2704399"/>
        <a:ext cx="6370711" cy="1098002"/>
      </dsp:txXfrm>
    </dsp:sp>
    <dsp:sp modelId="{10381CF8-5A5E-9E4B-94E0-798BA969DC40}">
      <dsp:nvSpPr>
        <dsp:cNvPr id="0" name=""/>
        <dsp:cNvSpPr/>
      </dsp:nvSpPr>
      <dsp:spPr>
        <a:xfrm>
          <a:off x="0" y="3899240"/>
          <a:ext cx="6489509" cy="1216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qual o percentual de </a:t>
          </a:r>
          <a:r>
            <a:rPr lang="en-US" sz="1300" kern="1200" dirty="0" err="1"/>
            <a:t>limitadas</a:t>
          </a:r>
          <a:r>
            <a:rPr lang="en-US" sz="1300" kern="1200" dirty="0"/>
            <a:t> que </a:t>
          </a:r>
          <a:r>
            <a:rPr lang="en-US" sz="1300" kern="1200" dirty="0" err="1"/>
            <a:t>têm</a:t>
          </a:r>
          <a:r>
            <a:rPr lang="en-US" sz="1300" kern="1200" dirty="0"/>
            <a:t> </a:t>
          </a:r>
          <a:r>
            <a:rPr lang="en-US" sz="1300" kern="1200" dirty="0" err="1"/>
            <a:t>administradores</a:t>
          </a:r>
          <a:r>
            <a:rPr lang="en-US" sz="1300" kern="1200" dirty="0"/>
            <a:t> </a:t>
          </a:r>
          <a:r>
            <a:rPr lang="en-US" sz="1300" kern="1200" dirty="0" err="1"/>
            <a:t>profissionais</a:t>
          </a:r>
          <a:r>
            <a:rPr lang="en-US" sz="1300" kern="1200" dirty="0"/>
            <a:t>?</a:t>
          </a:r>
        </a:p>
      </dsp:txBody>
      <dsp:txXfrm>
        <a:off x="59399" y="3958639"/>
        <a:ext cx="6370711"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C42ED-D025-EF47-8D66-8A860E7B0BCB}" type="datetimeFigureOut">
              <a:rPr lang="pt-BR" smtClean="0"/>
              <a:t>17/04/2023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35E4D-7756-C74F-B2A1-4005F08B2A00}" type="slidenum">
              <a:rPr lang="pt-BR" smtClean="0"/>
              <a:t>‹nº›</a:t>
            </a:fld>
            <a:endParaRPr lang="pt-BR"/>
          </a:p>
        </p:txBody>
      </p:sp>
    </p:spTree>
    <p:extLst>
      <p:ext uri="{BB962C8B-B14F-4D97-AF65-F5344CB8AC3E}">
        <p14:creationId xmlns:p14="http://schemas.microsoft.com/office/powerpoint/2010/main" val="289844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1E35E4D-7756-C74F-B2A1-4005F08B2A00}" type="slidenum">
              <a:rPr lang="pt-BR" smtClean="0"/>
              <a:t>3</a:t>
            </a:fld>
            <a:endParaRPr lang="pt-BR"/>
          </a:p>
        </p:txBody>
      </p:sp>
    </p:spTree>
    <p:extLst>
      <p:ext uri="{BB962C8B-B14F-4D97-AF65-F5344CB8AC3E}">
        <p14:creationId xmlns:p14="http://schemas.microsoft.com/office/powerpoint/2010/main" val="402039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1,66%, em 2014, segundo a radiografia das </a:t>
            </a:r>
            <a:r>
              <a:rPr lang="pt-BR" dirty="0" err="1"/>
              <a:t>liimitadas</a:t>
            </a:r>
            <a:r>
              <a:rPr lang="pt-BR" dirty="0"/>
              <a:t> da FGV. 85 por cento tinham só 2 sócios.</a:t>
            </a:r>
          </a:p>
        </p:txBody>
      </p:sp>
      <p:sp>
        <p:nvSpPr>
          <p:cNvPr id="4" name="Espaço Reservado para Número de Slide 3"/>
          <p:cNvSpPr>
            <a:spLocks noGrp="1"/>
          </p:cNvSpPr>
          <p:nvPr>
            <p:ph type="sldNum" sz="quarter" idx="5"/>
          </p:nvPr>
        </p:nvSpPr>
        <p:spPr/>
        <p:txBody>
          <a:bodyPr/>
          <a:lstStyle/>
          <a:p>
            <a:fld id="{71E35E4D-7756-C74F-B2A1-4005F08B2A00}" type="slidenum">
              <a:rPr lang="pt-BR" smtClean="0"/>
              <a:t>8</a:t>
            </a:fld>
            <a:endParaRPr lang="pt-BR"/>
          </a:p>
        </p:txBody>
      </p:sp>
    </p:spTree>
    <p:extLst>
      <p:ext uri="{BB962C8B-B14F-4D97-AF65-F5344CB8AC3E}">
        <p14:creationId xmlns:p14="http://schemas.microsoft.com/office/powerpoint/2010/main" val="4071581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BB306-2485-7045-80F0-7A39844D10E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8F653DE-A431-784C-B5C9-92077E9D24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E6243B0-33BF-AF47-9317-484D02CB07A3}"/>
              </a:ext>
            </a:extLst>
          </p:cNvPr>
          <p:cNvSpPr>
            <a:spLocks noGrp="1"/>
          </p:cNvSpPr>
          <p:nvPr>
            <p:ph type="dt" sz="half" idx="10"/>
          </p:nvPr>
        </p:nvSpPr>
        <p:spPr/>
        <p:txBody>
          <a:bodyPr/>
          <a:lstStyle/>
          <a:p>
            <a:fld id="{AF13ADE6-656D-C74A-A123-C5B779A10BAE}" type="datetimeFigureOut">
              <a:rPr lang="pt-BR" smtClean="0"/>
              <a:t>17/04/2023</a:t>
            </a:fld>
            <a:endParaRPr lang="pt-BR"/>
          </a:p>
        </p:txBody>
      </p:sp>
      <p:sp>
        <p:nvSpPr>
          <p:cNvPr id="5" name="Espaço Reservado para Rodapé 4">
            <a:extLst>
              <a:ext uri="{FF2B5EF4-FFF2-40B4-BE49-F238E27FC236}">
                <a16:creationId xmlns:a16="http://schemas.microsoft.com/office/drawing/2014/main" id="{6BEE829A-8687-7248-87DD-FB2EEE19303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35ED5F-C796-5146-BB39-3B63B9096775}"/>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17360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C5D699-61EF-364D-AB41-5DB47ABFD4F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7D3869B-AD09-5A4F-B0C3-01BA8AB796D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3AF8C26-938D-764A-ABD4-0974D13C2F2F}"/>
              </a:ext>
            </a:extLst>
          </p:cNvPr>
          <p:cNvSpPr>
            <a:spLocks noGrp="1"/>
          </p:cNvSpPr>
          <p:nvPr>
            <p:ph type="dt" sz="half" idx="10"/>
          </p:nvPr>
        </p:nvSpPr>
        <p:spPr/>
        <p:txBody>
          <a:bodyPr/>
          <a:lstStyle/>
          <a:p>
            <a:fld id="{AF13ADE6-656D-C74A-A123-C5B779A10BAE}" type="datetimeFigureOut">
              <a:rPr lang="pt-BR" smtClean="0"/>
              <a:t>17/04/2023</a:t>
            </a:fld>
            <a:endParaRPr lang="pt-BR"/>
          </a:p>
        </p:txBody>
      </p:sp>
      <p:sp>
        <p:nvSpPr>
          <p:cNvPr id="5" name="Espaço Reservado para Rodapé 4">
            <a:extLst>
              <a:ext uri="{FF2B5EF4-FFF2-40B4-BE49-F238E27FC236}">
                <a16:creationId xmlns:a16="http://schemas.microsoft.com/office/drawing/2014/main" id="{50CC5355-ED88-9C4F-BEC0-65645C6D26F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57ACC83-6283-7041-9339-A59E9116E85D}"/>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2984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A4F2BBE-6825-6240-8DD6-394EA7B89C3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D593C17-3D2A-AC4E-9B83-586AEF2069C8}"/>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A7CA6D7-FBF0-E340-8C17-2DB9CD52C11D}"/>
              </a:ext>
            </a:extLst>
          </p:cNvPr>
          <p:cNvSpPr>
            <a:spLocks noGrp="1"/>
          </p:cNvSpPr>
          <p:nvPr>
            <p:ph type="dt" sz="half" idx="10"/>
          </p:nvPr>
        </p:nvSpPr>
        <p:spPr/>
        <p:txBody>
          <a:bodyPr/>
          <a:lstStyle/>
          <a:p>
            <a:fld id="{AF13ADE6-656D-C74A-A123-C5B779A10BAE}" type="datetimeFigureOut">
              <a:rPr lang="pt-BR" smtClean="0"/>
              <a:t>17/04/2023</a:t>
            </a:fld>
            <a:endParaRPr lang="pt-BR"/>
          </a:p>
        </p:txBody>
      </p:sp>
      <p:sp>
        <p:nvSpPr>
          <p:cNvPr id="5" name="Espaço Reservado para Rodapé 4">
            <a:extLst>
              <a:ext uri="{FF2B5EF4-FFF2-40B4-BE49-F238E27FC236}">
                <a16:creationId xmlns:a16="http://schemas.microsoft.com/office/drawing/2014/main" id="{8F757E77-F1B6-BA43-836D-FFC8AADE11F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FD6EE2-A4DD-394D-B2FC-B5D5D1B8F8B2}"/>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396412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04C75-18A7-1849-BB07-68E19196F96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F32CBF0-44AB-6D4E-9F75-011702C63FA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FCF4B09-EF97-8241-9307-FA23665894EA}"/>
              </a:ext>
            </a:extLst>
          </p:cNvPr>
          <p:cNvSpPr>
            <a:spLocks noGrp="1"/>
          </p:cNvSpPr>
          <p:nvPr>
            <p:ph type="dt" sz="half" idx="10"/>
          </p:nvPr>
        </p:nvSpPr>
        <p:spPr/>
        <p:txBody>
          <a:bodyPr/>
          <a:lstStyle/>
          <a:p>
            <a:fld id="{AF13ADE6-656D-C74A-A123-C5B779A10BAE}" type="datetimeFigureOut">
              <a:rPr lang="pt-BR" smtClean="0"/>
              <a:t>17/04/2023</a:t>
            </a:fld>
            <a:endParaRPr lang="pt-BR"/>
          </a:p>
        </p:txBody>
      </p:sp>
      <p:sp>
        <p:nvSpPr>
          <p:cNvPr id="5" name="Espaço Reservado para Rodapé 4">
            <a:extLst>
              <a:ext uri="{FF2B5EF4-FFF2-40B4-BE49-F238E27FC236}">
                <a16:creationId xmlns:a16="http://schemas.microsoft.com/office/drawing/2014/main" id="{C488A545-10B6-C447-9A8B-6F6B8142B0C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7F05EF9-AE80-7E44-BC55-44869BF1A1F5}"/>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5206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F5DFC4-47C6-F146-8C36-8A8BEBD3879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7504BAE-D385-664F-8CA3-83B56F96FD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57E92F6-3EE7-1E4D-A466-CA53C99C2502}"/>
              </a:ext>
            </a:extLst>
          </p:cNvPr>
          <p:cNvSpPr>
            <a:spLocks noGrp="1"/>
          </p:cNvSpPr>
          <p:nvPr>
            <p:ph type="dt" sz="half" idx="10"/>
          </p:nvPr>
        </p:nvSpPr>
        <p:spPr/>
        <p:txBody>
          <a:bodyPr/>
          <a:lstStyle/>
          <a:p>
            <a:fld id="{AF13ADE6-656D-C74A-A123-C5B779A10BAE}" type="datetimeFigureOut">
              <a:rPr lang="pt-BR" smtClean="0"/>
              <a:t>17/04/2023</a:t>
            </a:fld>
            <a:endParaRPr lang="pt-BR"/>
          </a:p>
        </p:txBody>
      </p:sp>
      <p:sp>
        <p:nvSpPr>
          <p:cNvPr id="5" name="Espaço Reservado para Rodapé 4">
            <a:extLst>
              <a:ext uri="{FF2B5EF4-FFF2-40B4-BE49-F238E27FC236}">
                <a16:creationId xmlns:a16="http://schemas.microsoft.com/office/drawing/2014/main" id="{0CFCCE3F-8216-4145-BB52-40B78DE1736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461E4A8-BF2F-C442-8152-D17E714801F2}"/>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6235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2BE9E-8062-3546-B986-D71727F3E95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FAC7B53-0582-F348-B843-C8ABB30CE19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0430CAC-3DDA-1146-B3D9-9A2321FDE6C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66CE61E-4FF5-9845-8FD6-AA3D7B50168C}"/>
              </a:ext>
            </a:extLst>
          </p:cNvPr>
          <p:cNvSpPr>
            <a:spLocks noGrp="1"/>
          </p:cNvSpPr>
          <p:nvPr>
            <p:ph type="dt" sz="half" idx="10"/>
          </p:nvPr>
        </p:nvSpPr>
        <p:spPr/>
        <p:txBody>
          <a:bodyPr/>
          <a:lstStyle/>
          <a:p>
            <a:fld id="{AF13ADE6-656D-C74A-A123-C5B779A10BAE}" type="datetimeFigureOut">
              <a:rPr lang="pt-BR" smtClean="0"/>
              <a:t>17/04/2023</a:t>
            </a:fld>
            <a:endParaRPr lang="pt-BR"/>
          </a:p>
        </p:txBody>
      </p:sp>
      <p:sp>
        <p:nvSpPr>
          <p:cNvPr id="6" name="Espaço Reservado para Rodapé 5">
            <a:extLst>
              <a:ext uri="{FF2B5EF4-FFF2-40B4-BE49-F238E27FC236}">
                <a16:creationId xmlns:a16="http://schemas.microsoft.com/office/drawing/2014/main" id="{B4A27605-D995-C44D-99F4-3E38C042F46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4678792-FD2F-9A48-B8E7-57AC34F7A039}"/>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41208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7364E0-9F86-1146-9E66-FC433999385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C9828A5-4C4C-914F-86D7-A1ED528E99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998DB6D-A600-204A-996A-33BB8749900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D822ADD-37E8-294F-9527-9E74749E74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DE4E588-620B-8749-B163-2BA1A962FD3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B378DC02-94AD-2F42-9344-F1CBFF87A2AB}"/>
              </a:ext>
            </a:extLst>
          </p:cNvPr>
          <p:cNvSpPr>
            <a:spLocks noGrp="1"/>
          </p:cNvSpPr>
          <p:nvPr>
            <p:ph type="dt" sz="half" idx="10"/>
          </p:nvPr>
        </p:nvSpPr>
        <p:spPr/>
        <p:txBody>
          <a:bodyPr/>
          <a:lstStyle/>
          <a:p>
            <a:fld id="{AF13ADE6-656D-C74A-A123-C5B779A10BAE}" type="datetimeFigureOut">
              <a:rPr lang="pt-BR" smtClean="0"/>
              <a:t>17/04/2023</a:t>
            </a:fld>
            <a:endParaRPr lang="pt-BR"/>
          </a:p>
        </p:txBody>
      </p:sp>
      <p:sp>
        <p:nvSpPr>
          <p:cNvPr id="8" name="Espaço Reservado para Rodapé 7">
            <a:extLst>
              <a:ext uri="{FF2B5EF4-FFF2-40B4-BE49-F238E27FC236}">
                <a16:creationId xmlns:a16="http://schemas.microsoft.com/office/drawing/2014/main" id="{26EC40F0-5127-124D-8AA5-B0744150E18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7D2BF66-EB11-4344-8A37-7739067405A8}"/>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165117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50313-4AB6-A642-A435-C667206E44C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6880AED-342A-6A45-B4E2-36A3C77D0E5E}"/>
              </a:ext>
            </a:extLst>
          </p:cNvPr>
          <p:cNvSpPr>
            <a:spLocks noGrp="1"/>
          </p:cNvSpPr>
          <p:nvPr>
            <p:ph type="dt" sz="half" idx="10"/>
          </p:nvPr>
        </p:nvSpPr>
        <p:spPr/>
        <p:txBody>
          <a:bodyPr/>
          <a:lstStyle/>
          <a:p>
            <a:fld id="{AF13ADE6-656D-C74A-A123-C5B779A10BAE}" type="datetimeFigureOut">
              <a:rPr lang="pt-BR" smtClean="0"/>
              <a:t>17/04/2023</a:t>
            </a:fld>
            <a:endParaRPr lang="pt-BR"/>
          </a:p>
        </p:txBody>
      </p:sp>
      <p:sp>
        <p:nvSpPr>
          <p:cNvPr id="4" name="Espaço Reservado para Rodapé 3">
            <a:extLst>
              <a:ext uri="{FF2B5EF4-FFF2-40B4-BE49-F238E27FC236}">
                <a16:creationId xmlns:a16="http://schemas.microsoft.com/office/drawing/2014/main" id="{73BDCBE3-2E5F-9349-AEDE-4056134CC5D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49305AE-9B4A-A342-9828-2D727AB99578}"/>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182121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8671D10-AE07-7B4A-A64A-35ECC781C3B6}"/>
              </a:ext>
            </a:extLst>
          </p:cNvPr>
          <p:cNvSpPr>
            <a:spLocks noGrp="1"/>
          </p:cNvSpPr>
          <p:nvPr>
            <p:ph type="dt" sz="half" idx="10"/>
          </p:nvPr>
        </p:nvSpPr>
        <p:spPr/>
        <p:txBody>
          <a:bodyPr/>
          <a:lstStyle/>
          <a:p>
            <a:fld id="{AF13ADE6-656D-C74A-A123-C5B779A10BAE}" type="datetimeFigureOut">
              <a:rPr lang="pt-BR" smtClean="0"/>
              <a:t>17/04/2023</a:t>
            </a:fld>
            <a:endParaRPr lang="pt-BR"/>
          </a:p>
        </p:txBody>
      </p:sp>
      <p:sp>
        <p:nvSpPr>
          <p:cNvPr id="3" name="Espaço Reservado para Rodapé 2">
            <a:extLst>
              <a:ext uri="{FF2B5EF4-FFF2-40B4-BE49-F238E27FC236}">
                <a16:creationId xmlns:a16="http://schemas.microsoft.com/office/drawing/2014/main" id="{27DEB871-B572-0642-BB90-2B8A081BF30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5C69DCB2-484A-B540-9B53-ACC8D3023FA4}"/>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7192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299F4A-E287-8741-8760-7A5F88EAA16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92ACBAC-D258-B546-A0F8-EFFA72A15D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D182206-7468-1A4D-8D16-09E169672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1441FC3-1E4C-2949-95A3-76EFAD3DF1F1}"/>
              </a:ext>
            </a:extLst>
          </p:cNvPr>
          <p:cNvSpPr>
            <a:spLocks noGrp="1"/>
          </p:cNvSpPr>
          <p:nvPr>
            <p:ph type="dt" sz="half" idx="10"/>
          </p:nvPr>
        </p:nvSpPr>
        <p:spPr/>
        <p:txBody>
          <a:bodyPr/>
          <a:lstStyle/>
          <a:p>
            <a:fld id="{AF13ADE6-656D-C74A-A123-C5B779A10BAE}" type="datetimeFigureOut">
              <a:rPr lang="pt-BR" smtClean="0"/>
              <a:t>17/04/2023</a:t>
            </a:fld>
            <a:endParaRPr lang="pt-BR"/>
          </a:p>
        </p:txBody>
      </p:sp>
      <p:sp>
        <p:nvSpPr>
          <p:cNvPr id="6" name="Espaço Reservado para Rodapé 5">
            <a:extLst>
              <a:ext uri="{FF2B5EF4-FFF2-40B4-BE49-F238E27FC236}">
                <a16:creationId xmlns:a16="http://schemas.microsoft.com/office/drawing/2014/main" id="{0C9E151E-9647-9148-8DEE-43C7064ECF9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B9DF8C1-C8EC-E94E-AD1A-CDFAD56D28A5}"/>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100206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AD668-58F2-2F40-B8EA-91EB4A16128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FFD2C292-7C30-084F-BA9B-15E73796E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96D2346-6174-934D-A9EB-5FD8B77E4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6CF4733-761D-914E-A16C-03BD5B9B880A}"/>
              </a:ext>
            </a:extLst>
          </p:cNvPr>
          <p:cNvSpPr>
            <a:spLocks noGrp="1"/>
          </p:cNvSpPr>
          <p:nvPr>
            <p:ph type="dt" sz="half" idx="10"/>
          </p:nvPr>
        </p:nvSpPr>
        <p:spPr/>
        <p:txBody>
          <a:bodyPr/>
          <a:lstStyle/>
          <a:p>
            <a:fld id="{AF13ADE6-656D-C74A-A123-C5B779A10BAE}" type="datetimeFigureOut">
              <a:rPr lang="pt-BR" smtClean="0"/>
              <a:t>17/04/2023</a:t>
            </a:fld>
            <a:endParaRPr lang="pt-BR"/>
          </a:p>
        </p:txBody>
      </p:sp>
      <p:sp>
        <p:nvSpPr>
          <p:cNvPr id="6" name="Espaço Reservado para Rodapé 5">
            <a:extLst>
              <a:ext uri="{FF2B5EF4-FFF2-40B4-BE49-F238E27FC236}">
                <a16:creationId xmlns:a16="http://schemas.microsoft.com/office/drawing/2014/main" id="{45630EA6-49D6-DA45-A398-F0EE8D8ED8D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81CD43B-6578-0B49-B822-BA76F1E9445F}"/>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266120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EE057F6-99B8-B949-AD17-99CA3154B8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761A538-2628-F54F-A19F-B4BCF051A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3408761-38D6-BD4F-BD7A-0FEE272A64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3ADE6-656D-C74A-A123-C5B779A10BAE}" type="datetimeFigureOut">
              <a:rPr lang="pt-BR" smtClean="0"/>
              <a:t>17/04/2023</a:t>
            </a:fld>
            <a:endParaRPr lang="pt-BR"/>
          </a:p>
        </p:txBody>
      </p:sp>
      <p:sp>
        <p:nvSpPr>
          <p:cNvPr id="5" name="Espaço Reservado para Rodapé 4">
            <a:extLst>
              <a:ext uri="{FF2B5EF4-FFF2-40B4-BE49-F238E27FC236}">
                <a16:creationId xmlns:a16="http://schemas.microsoft.com/office/drawing/2014/main" id="{FE6EFC70-9CBB-5345-B884-8B8C8E7AA3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9A09B2D-F370-D543-A506-9E4C995C0A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62567-3A94-4442-8C35-B070F4EB2D7A}" type="slidenum">
              <a:rPr lang="pt-BR" smtClean="0"/>
              <a:t>‹nº›</a:t>
            </a:fld>
            <a:endParaRPr lang="pt-BR"/>
          </a:p>
        </p:txBody>
      </p:sp>
    </p:spTree>
    <p:extLst>
      <p:ext uri="{BB962C8B-B14F-4D97-AF65-F5344CB8AC3E}">
        <p14:creationId xmlns:p14="http://schemas.microsoft.com/office/powerpoint/2010/main" val="75014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7">
            <a:extLst>
              <a:ext uri="{FF2B5EF4-FFF2-40B4-BE49-F238E27FC236}">
                <a16:creationId xmlns:a16="http://schemas.microsoft.com/office/drawing/2014/main" id="{FA4CEF08-110E-499B-B092-904BE3B7D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175" y="330200"/>
            <a:ext cx="11169651" cy="5899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8ABB1F7-441D-6246-8C2F-4E52EAF565CA}"/>
              </a:ext>
            </a:extLst>
          </p:cNvPr>
          <p:cNvSpPr>
            <a:spLocks noGrp="1"/>
          </p:cNvSpPr>
          <p:nvPr>
            <p:ph type="ctrTitle"/>
          </p:nvPr>
        </p:nvSpPr>
        <p:spPr>
          <a:xfrm>
            <a:off x="908050" y="1451610"/>
            <a:ext cx="7245350" cy="3656330"/>
          </a:xfrm>
        </p:spPr>
        <p:txBody>
          <a:bodyPr anchor="ctr">
            <a:normAutofit/>
          </a:bodyPr>
          <a:lstStyle/>
          <a:p>
            <a:pPr algn="l"/>
            <a:r>
              <a:rPr lang="pt-BR" sz="6600">
                <a:solidFill>
                  <a:srgbClr val="FFFFFF"/>
                </a:solidFill>
              </a:rPr>
              <a:t>Administração da Sociedade Limitada</a:t>
            </a:r>
          </a:p>
        </p:txBody>
      </p:sp>
      <p:sp>
        <p:nvSpPr>
          <p:cNvPr id="3" name="Subtítulo 2">
            <a:extLst>
              <a:ext uri="{FF2B5EF4-FFF2-40B4-BE49-F238E27FC236}">
                <a16:creationId xmlns:a16="http://schemas.microsoft.com/office/drawing/2014/main" id="{90C2A291-9B9F-154B-A78F-B6785C64DF48}"/>
              </a:ext>
            </a:extLst>
          </p:cNvPr>
          <p:cNvSpPr>
            <a:spLocks noGrp="1"/>
          </p:cNvSpPr>
          <p:nvPr>
            <p:ph type="subTitle" idx="1"/>
          </p:nvPr>
        </p:nvSpPr>
        <p:spPr>
          <a:xfrm>
            <a:off x="8512935" y="1451610"/>
            <a:ext cx="2771016" cy="3656330"/>
          </a:xfrm>
        </p:spPr>
        <p:txBody>
          <a:bodyPr anchor="ctr">
            <a:normAutofit/>
          </a:bodyPr>
          <a:lstStyle/>
          <a:p>
            <a:pPr algn="l"/>
            <a:r>
              <a:rPr lang="pt-BR" dirty="0">
                <a:solidFill>
                  <a:srgbClr val="FFFFFF"/>
                </a:solidFill>
              </a:rPr>
              <a:t>Professor Doutor Ruy Pereira </a:t>
            </a:r>
            <a:r>
              <a:rPr lang="pt-BR">
                <a:solidFill>
                  <a:srgbClr val="FFFFFF"/>
                </a:solidFill>
              </a:rPr>
              <a:t>Camilo Junior</a:t>
            </a:r>
            <a:endParaRPr lang="pt-BR" dirty="0">
              <a:solidFill>
                <a:srgbClr val="FFFFFF"/>
              </a:solidFill>
            </a:endParaRPr>
          </a:p>
        </p:txBody>
      </p:sp>
    </p:spTree>
    <p:extLst>
      <p:ext uri="{BB962C8B-B14F-4D97-AF65-F5344CB8AC3E}">
        <p14:creationId xmlns:p14="http://schemas.microsoft.com/office/powerpoint/2010/main" val="306884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DD5277E-1E10-0342-A892-6E08F2EB428F}"/>
              </a:ext>
            </a:extLst>
          </p:cNvPr>
          <p:cNvSpPr>
            <a:spLocks noGrp="1"/>
          </p:cNvSpPr>
          <p:nvPr>
            <p:ph type="title"/>
          </p:nvPr>
        </p:nvSpPr>
        <p:spPr>
          <a:xfrm>
            <a:off x="466722" y="586855"/>
            <a:ext cx="3201366" cy="3387497"/>
          </a:xfrm>
        </p:spPr>
        <p:txBody>
          <a:bodyPr anchor="b">
            <a:normAutofit/>
          </a:bodyPr>
          <a:lstStyle/>
          <a:p>
            <a:pPr algn="r"/>
            <a:r>
              <a:rPr lang="pt-BR" sz="3700">
                <a:solidFill>
                  <a:srgbClr val="FFFFFF"/>
                </a:solidFill>
              </a:rPr>
              <a:t>Como estruturamos uma cláusula de administração?</a:t>
            </a:r>
          </a:p>
        </p:txBody>
      </p:sp>
      <p:sp>
        <p:nvSpPr>
          <p:cNvPr id="3" name="Espaço Reservado para Conteúdo 2">
            <a:extLst>
              <a:ext uri="{FF2B5EF4-FFF2-40B4-BE49-F238E27FC236}">
                <a16:creationId xmlns:a16="http://schemas.microsoft.com/office/drawing/2014/main" id="{31846C5C-DE93-104D-9422-D3F6182552BB}"/>
              </a:ext>
            </a:extLst>
          </p:cNvPr>
          <p:cNvSpPr>
            <a:spLocks noGrp="1"/>
          </p:cNvSpPr>
          <p:nvPr>
            <p:ph idx="1"/>
          </p:nvPr>
        </p:nvSpPr>
        <p:spPr>
          <a:xfrm>
            <a:off x="4810259" y="649480"/>
            <a:ext cx="6555347" cy="5546047"/>
          </a:xfrm>
        </p:spPr>
        <p:txBody>
          <a:bodyPr anchor="ctr">
            <a:normAutofit/>
          </a:bodyPr>
          <a:lstStyle/>
          <a:p>
            <a:pPr marL="0" indent="0">
              <a:buNone/>
            </a:pPr>
            <a:endParaRPr lang="pt-BR" sz="2000" dirty="0"/>
          </a:p>
          <a:p>
            <a:r>
              <a:rPr lang="pt-BR" sz="2000" dirty="0"/>
              <a:t>Segunda alternativa:  Apenas sócios determinados (ou apenas um deles) têm poderes de representação. </a:t>
            </a:r>
          </a:p>
          <a:p>
            <a:pPr marL="0" indent="0">
              <a:buNone/>
            </a:pPr>
            <a:r>
              <a:rPr lang="pt-BR" sz="2000" dirty="0"/>
              <a:t>Variantes: Poderes iguais, ou poderes específicos</a:t>
            </a:r>
          </a:p>
          <a:p>
            <a:pPr marL="0" indent="0">
              <a:buNone/>
            </a:pPr>
            <a:endParaRPr lang="pt-BR" sz="2000" dirty="0"/>
          </a:p>
          <a:p>
            <a:pPr marL="0" indent="0">
              <a:buNone/>
            </a:pPr>
            <a:r>
              <a:rPr lang="pt-BR" sz="2000" dirty="0"/>
              <a:t>Determinados atos podem ser condicionados à aprovação de sócios detentores de determinada participação de capital social.</a:t>
            </a:r>
          </a:p>
          <a:p>
            <a:pPr marL="0" indent="0">
              <a:buNone/>
            </a:pPr>
            <a:endParaRPr lang="pt-BR" sz="2000" dirty="0"/>
          </a:p>
        </p:txBody>
      </p:sp>
    </p:spTree>
    <p:extLst>
      <p:ext uri="{BB962C8B-B14F-4D97-AF65-F5344CB8AC3E}">
        <p14:creationId xmlns:p14="http://schemas.microsoft.com/office/powerpoint/2010/main" val="367413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64E3E4E-2EC7-534B-B3BC-CF75E6099C3D}"/>
              </a:ext>
            </a:extLst>
          </p:cNvPr>
          <p:cNvSpPr txBox="1"/>
          <p:nvPr/>
        </p:nvSpPr>
        <p:spPr>
          <a:xfrm>
            <a:off x="807522" y="1638795"/>
            <a:ext cx="11005770" cy="2031325"/>
          </a:xfrm>
          <a:prstGeom prst="rect">
            <a:avLst/>
          </a:prstGeom>
          <a:noFill/>
        </p:spPr>
        <p:txBody>
          <a:bodyPr wrap="none" rtlCol="0">
            <a:spAutoFit/>
          </a:bodyPr>
          <a:lstStyle/>
          <a:p>
            <a:r>
              <a:rPr lang="pt-BR" dirty="0"/>
              <a:t>Art. 1.013. A administração da sociedade, nada dispondo o contrato social, compete separadamente a cada </a:t>
            </a:r>
          </a:p>
          <a:p>
            <a:r>
              <a:rPr lang="pt-BR" dirty="0"/>
              <a:t>um dos sócios.</a:t>
            </a:r>
          </a:p>
          <a:p>
            <a:r>
              <a:rPr lang="pt-BR" dirty="0"/>
              <a:t>§ 1 </a:t>
            </a:r>
            <a:r>
              <a:rPr lang="pt-BR" u="sng" baseline="30000" dirty="0"/>
              <a:t>o </a:t>
            </a:r>
            <a:r>
              <a:rPr lang="pt-BR" dirty="0"/>
              <a:t>Se a administração competir separadamente a vários administradores, cada um pode impugnar operação </a:t>
            </a:r>
          </a:p>
          <a:p>
            <a:r>
              <a:rPr lang="pt-BR" dirty="0"/>
              <a:t>pretendida por outro, cabendo a decisão aos sócios, por maioria de votos.</a:t>
            </a:r>
          </a:p>
          <a:p>
            <a:r>
              <a:rPr lang="pt-BR" dirty="0"/>
              <a:t>Art. 1.014. Nos atos de competência conjunta de vários administradores, torna-se necessário o concurso de todos, </a:t>
            </a:r>
          </a:p>
          <a:p>
            <a:r>
              <a:rPr lang="pt-BR" dirty="0"/>
              <a:t>salvo nos casos urgentes, em que a omissão ou retardo das providências possa ocasionar dano irreparável ou grave.</a:t>
            </a:r>
          </a:p>
          <a:p>
            <a:endParaRPr lang="pt-BR" dirty="0"/>
          </a:p>
        </p:txBody>
      </p:sp>
    </p:spTree>
    <p:extLst>
      <p:ext uri="{BB962C8B-B14F-4D97-AF65-F5344CB8AC3E}">
        <p14:creationId xmlns:p14="http://schemas.microsoft.com/office/powerpoint/2010/main" val="101368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m 7">
            <a:extLst>
              <a:ext uri="{FF2B5EF4-FFF2-40B4-BE49-F238E27FC236}">
                <a16:creationId xmlns:a16="http://schemas.microsoft.com/office/drawing/2014/main" id="{626DB1E2-0DBF-AC45-AE83-2C4FD731DD08}"/>
              </a:ext>
            </a:extLst>
          </p:cNvPr>
          <p:cNvPicPr>
            <a:picLocks noChangeAspect="1"/>
          </p:cNvPicPr>
          <p:nvPr/>
        </p:nvPicPr>
        <p:blipFill rotWithShape="1">
          <a:blip r:embed="rId2"/>
          <a:srcRect t="7305" r="-4" b="12087"/>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6" name="Imagem 5">
            <a:extLst>
              <a:ext uri="{FF2B5EF4-FFF2-40B4-BE49-F238E27FC236}">
                <a16:creationId xmlns:a16="http://schemas.microsoft.com/office/drawing/2014/main" id="{A7A9AF99-46F1-484B-8BE5-EB59F52DDB34}"/>
              </a:ext>
            </a:extLst>
          </p:cNvPr>
          <p:cNvPicPr>
            <a:picLocks noChangeAspect="1"/>
          </p:cNvPicPr>
          <p:nvPr/>
        </p:nvPicPr>
        <p:blipFill rotWithShape="1">
          <a:blip r:embed="rId3"/>
          <a:srcRect l="8830" r="12825" b="-1"/>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7" name="Imagem 6">
            <a:extLst>
              <a:ext uri="{FF2B5EF4-FFF2-40B4-BE49-F238E27FC236}">
                <a16:creationId xmlns:a16="http://schemas.microsoft.com/office/drawing/2014/main" id="{5E719F52-15AA-784E-889C-155B3AAEC1BD}"/>
              </a:ext>
            </a:extLst>
          </p:cNvPr>
          <p:cNvPicPr>
            <a:picLocks noChangeAspect="1"/>
          </p:cNvPicPr>
          <p:nvPr/>
        </p:nvPicPr>
        <p:blipFill rotWithShape="1">
          <a:blip r:embed="rId4"/>
          <a:srcRect t="6087" r="-2" b="27545"/>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5" name="CaixaDeTexto 4">
            <a:extLst>
              <a:ext uri="{FF2B5EF4-FFF2-40B4-BE49-F238E27FC236}">
                <a16:creationId xmlns:a16="http://schemas.microsoft.com/office/drawing/2014/main" id="{D01718F8-8639-D741-8FB9-04B86AA92062}"/>
              </a:ext>
            </a:extLst>
          </p:cNvPr>
          <p:cNvSpPr txBox="1"/>
          <p:nvPr/>
        </p:nvSpPr>
        <p:spPr>
          <a:xfrm>
            <a:off x="6677226" y="1271588"/>
            <a:ext cx="4931326" cy="4782078"/>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2400" dirty="0" err="1"/>
              <a:t>Problema</a:t>
            </a:r>
            <a:r>
              <a:rPr lang="en-US" sz="2400" dirty="0"/>
              <a:t>: A </a:t>
            </a:r>
            <a:r>
              <a:rPr lang="en-US" sz="2400" dirty="0" err="1"/>
              <a:t>sociedade</a:t>
            </a:r>
            <a:r>
              <a:rPr lang="en-US" sz="2400" dirty="0"/>
              <a:t> </a:t>
            </a:r>
            <a:r>
              <a:rPr lang="en-US" sz="2400" dirty="0" err="1"/>
              <a:t>Cairu</a:t>
            </a:r>
            <a:r>
              <a:rPr lang="en-US" sz="2400" dirty="0"/>
              <a:t> </a:t>
            </a:r>
            <a:r>
              <a:rPr lang="en-US" sz="2400" dirty="0" err="1"/>
              <a:t>Azeite</a:t>
            </a:r>
            <a:r>
              <a:rPr lang="en-US" sz="2400" dirty="0"/>
              <a:t> de </a:t>
            </a:r>
            <a:r>
              <a:rPr lang="en-US" sz="2400" dirty="0" err="1"/>
              <a:t>Dendê</a:t>
            </a:r>
            <a:r>
              <a:rPr lang="en-US" sz="2400" dirty="0"/>
              <a:t> </a:t>
            </a:r>
            <a:r>
              <a:rPr lang="en-US" sz="2400" dirty="0" err="1"/>
              <a:t>limitada</a:t>
            </a:r>
            <a:r>
              <a:rPr lang="en-US" sz="2400" dirty="0"/>
              <a:t> </a:t>
            </a:r>
            <a:r>
              <a:rPr lang="en-US" sz="2400" dirty="0" err="1"/>
              <a:t>tem</a:t>
            </a:r>
            <a:r>
              <a:rPr lang="en-US" sz="2400" dirty="0"/>
              <a:t> </a:t>
            </a:r>
            <a:r>
              <a:rPr lang="en-US" sz="2400" dirty="0" err="1"/>
              <a:t>dois</a:t>
            </a:r>
            <a:r>
              <a:rPr lang="en-US" sz="2400" dirty="0"/>
              <a:t> </a:t>
            </a:r>
            <a:r>
              <a:rPr lang="en-US" sz="2400" dirty="0" err="1"/>
              <a:t>sócios</a:t>
            </a:r>
            <a:r>
              <a:rPr lang="en-US" sz="2400" dirty="0"/>
              <a:t>: Carvalho de </a:t>
            </a:r>
            <a:r>
              <a:rPr lang="en-US" sz="2400" dirty="0" err="1"/>
              <a:t>Mendonça</a:t>
            </a:r>
            <a:r>
              <a:rPr lang="en-US" sz="2400" dirty="0"/>
              <a:t> e Waldemar Ferreira. </a:t>
            </a:r>
          </a:p>
          <a:p>
            <a:pPr>
              <a:lnSpc>
                <a:spcPct val="90000"/>
              </a:lnSpc>
              <a:spcAft>
                <a:spcPts val="600"/>
              </a:spcAft>
            </a:pPr>
            <a:r>
              <a:rPr lang="en-US" sz="2400" dirty="0"/>
              <a:t>CM </a:t>
            </a:r>
            <a:r>
              <a:rPr lang="en-US" sz="2400" dirty="0" err="1"/>
              <a:t>tem</a:t>
            </a:r>
            <a:r>
              <a:rPr lang="en-US" sz="2400" dirty="0"/>
              <a:t> 99% do capital e </a:t>
            </a:r>
            <a:r>
              <a:rPr lang="en-US" sz="2400" dirty="0" err="1"/>
              <a:t>é</a:t>
            </a:r>
            <a:r>
              <a:rPr lang="en-US" sz="2400" dirty="0"/>
              <a:t> o </a:t>
            </a:r>
            <a:r>
              <a:rPr lang="en-US" sz="2400" dirty="0" err="1"/>
              <a:t>único</a:t>
            </a:r>
            <a:r>
              <a:rPr lang="en-US" sz="2400" dirty="0"/>
              <a:t> </a:t>
            </a:r>
            <a:r>
              <a:rPr lang="en-US" sz="2400" dirty="0" err="1"/>
              <a:t>sócio</a:t>
            </a:r>
            <a:r>
              <a:rPr lang="en-US" sz="2400" dirty="0"/>
              <a:t> </a:t>
            </a:r>
            <a:r>
              <a:rPr lang="en-US" sz="2400" dirty="0" err="1"/>
              <a:t>administrador</a:t>
            </a:r>
            <a:r>
              <a:rPr lang="en-US" sz="2400" dirty="0"/>
              <a:t> </a:t>
            </a:r>
            <a:r>
              <a:rPr lang="en-US" sz="2400" dirty="0" err="1"/>
              <a:t>indicado</a:t>
            </a:r>
            <a:r>
              <a:rPr lang="en-US" sz="2400" dirty="0"/>
              <a:t> no </a:t>
            </a:r>
            <a:r>
              <a:rPr lang="en-US" sz="2400" dirty="0" err="1"/>
              <a:t>contrato</a:t>
            </a:r>
            <a:r>
              <a:rPr lang="en-US" sz="2400" dirty="0"/>
              <a:t> social.  </a:t>
            </a:r>
          </a:p>
          <a:p>
            <a:pPr>
              <a:lnSpc>
                <a:spcPct val="90000"/>
              </a:lnSpc>
              <a:spcAft>
                <a:spcPts val="600"/>
              </a:spcAft>
            </a:pPr>
            <a:r>
              <a:rPr lang="en-US" sz="2400" dirty="0"/>
              <a:t>CM </a:t>
            </a:r>
            <a:r>
              <a:rPr lang="en-US" sz="2400" dirty="0" err="1"/>
              <a:t>falece</a:t>
            </a:r>
            <a:r>
              <a:rPr lang="en-US" sz="2400" dirty="0"/>
              <a:t>. </a:t>
            </a:r>
          </a:p>
          <a:p>
            <a:pPr>
              <a:lnSpc>
                <a:spcPct val="90000"/>
              </a:lnSpc>
              <a:spcAft>
                <a:spcPts val="600"/>
              </a:spcAft>
            </a:pPr>
            <a:r>
              <a:rPr lang="en-US" sz="2400" dirty="0" err="1"/>
              <a:t>Quem</a:t>
            </a:r>
            <a:r>
              <a:rPr lang="en-US" sz="2400" dirty="0"/>
              <a:t> </a:t>
            </a:r>
            <a:r>
              <a:rPr lang="en-US" sz="2400" dirty="0" err="1"/>
              <a:t>passa</a:t>
            </a:r>
            <a:r>
              <a:rPr lang="en-US" sz="2400" dirty="0"/>
              <a:t> a </a:t>
            </a:r>
            <a:r>
              <a:rPr lang="en-US" sz="2400" dirty="0" err="1"/>
              <a:t>representar</a:t>
            </a:r>
            <a:r>
              <a:rPr lang="en-US" sz="2400" dirty="0"/>
              <a:t> a </a:t>
            </a:r>
            <a:r>
              <a:rPr lang="en-US" sz="2400" dirty="0" err="1"/>
              <a:t>sociedade</a:t>
            </a:r>
            <a:r>
              <a:rPr lang="en-US" sz="2400" dirty="0"/>
              <a:t> </a:t>
            </a:r>
            <a:r>
              <a:rPr lang="en-US" sz="2400" dirty="0" err="1"/>
              <a:t>Cairu</a:t>
            </a:r>
            <a:r>
              <a:rPr lang="en-US" sz="2400" dirty="0"/>
              <a:t>: o </a:t>
            </a:r>
            <a:r>
              <a:rPr lang="en-US" sz="2400" dirty="0" err="1"/>
              <a:t>inventariante</a:t>
            </a:r>
            <a:r>
              <a:rPr lang="en-US" sz="2400" dirty="0"/>
              <a:t> do </a:t>
            </a:r>
            <a:r>
              <a:rPr lang="en-US" sz="2400" dirty="0" err="1"/>
              <a:t>espólio</a:t>
            </a:r>
            <a:r>
              <a:rPr lang="en-US" sz="2400" dirty="0"/>
              <a:t> e CM, </a:t>
            </a:r>
            <a:r>
              <a:rPr lang="en-US" sz="2400" dirty="0" err="1"/>
              <a:t>ou</a:t>
            </a:r>
            <a:r>
              <a:rPr lang="en-US" sz="2400" dirty="0"/>
              <a:t> o </a:t>
            </a:r>
            <a:r>
              <a:rPr lang="en-US" sz="2400" dirty="0" err="1"/>
              <a:t>sócio</a:t>
            </a:r>
            <a:r>
              <a:rPr lang="en-US" sz="2400" dirty="0"/>
              <a:t> </a:t>
            </a:r>
            <a:r>
              <a:rPr lang="en-US" sz="2400" dirty="0" err="1"/>
              <a:t>minoritário</a:t>
            </a:r>
            <a:r>
              <a:rPr lang="en-US" sz="2400" dirty="0"/>
              <a:t> </a:t>
            </a:r>
            <a:r>
              <a:rPr lang="en-US" sz="2400" dirty="0" err="1"/>
              <a:t>não</a:t>
            </a:r>
            <a:r>
              <a:rPr lang="en-US" sz="2400" dirty="0"/>
              <a:t>  </a:t>
            </a:r>
            <a:r>
              <a:rPr lang="en-US" sz="2400" dirty="0" err="1"/>
              <a:t>administrador</a:t>
            </a:r>
            <a:r>
              <a:rPr lang="en-US" sz="2400" dirty="0"/>
              <a:t> Waldemar Ferreira?</a:t>
            </a:r>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75051388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9C5F56B-ED91-7746-A76C-AB9672FA1CEF}"/>
              </a:ext>
            </a:extLst>
          </p:cNvPr>
          <p:cNvSpPr>
            <a:spLocks noGrp="1"/>
          </p:cNvSpPr>
          <p:nvPr>
            <p:ph type="title"/>
          </p:nvPr>
        </p:nvSpPr>
        <p:spPr>
          <a:xfrm>
            <a:off x="1156852" y="637762"/>
            <a:ext cx="2190782" cy="5576770"/>
          </a:xfrm>
        </p:spPr>
        <p:txBody>
          <a:bodyPr anchor="t">
            <a:normAutofit/>
          </a:bodyPr>
          <a:lstStyle/>
          <a:p>
            <a:r>
              <a:rPr lang="pt-BR" sz="2800">
                <a:solidFill>
                  <a:schemeClr val="bg1"/>
                </a:solidFill>
              </a:rPr>
              <a:t>PJ pode ser administrador de limitada?</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8CEBAF31-B29D-F64A-B9E4-4B5FCA04F6EE}"/>
              </a:ext>
            </a:extLst>
          </p:cNvPr>
          <p:cNvSpPr>
            <a:spLocks noGrp="1"/>
          </p:cNvSpPr>
          <p:nvPr>
            <p:ph idx="1"/>
          </p:nvPr>
        </p:nvSpPr>
        <p:spPr>
          <a:xfrm>
            <a:off x="4654732" y="850052"/>
            <a:ext cx="6390623" cy="5326911"/>
          </a:xfrm>
        </p:spPr>
        <p:txBody>
          <a:bodyPr>
            <a:normAutofit/>
          </a:bodyPr>
          <a:lstStyle/>
          <a:p>
            <a:r>
              <a:rPr lang="pt-BR" sz="2400"/>
              <a:t>Era comum no regime anterior ao Código Civil de 2002.</a:t>
            </a:r>
          </a:p>
          <a:p>
            <a:endParaRPr lang="pt-BR" sz="2400"/>
          </a:p>
          <a:p>
            <a:pPr marL="0" indent="0">
              <a:buNone/>
            </a:pPr>
            <a:r>
              <a:rPr lang="pt-BR" sz="2400"/>
              <a:t>Atualmente, instrução normativa 81, de 2020, do Departamento Empresarial de Registro Empresarial e Integração:</a:t>
            </a:r>
          </a:p>
          <a:p>
            <a:pPr marL="0" indent="0">
              <a:buNone/>
            </a:pPr>
            <a:endParaRPr lang="pt-BR" sz="2400"/>
          </a:p>
          <a:p>
            <a:pPr marL="0" indent="0">
              <a:buNone/>
            </a:pPr>
            <a:r>
              <a:rPr lang="pt-BR" sz="2400"/>
              <a:t>3.3. IMPEDIMENTOS PARA SER ADMINISTRADOR</a:t>
            </a:r>
          </a:p>
          <a:p>
            <a:pPr marL="0" indent="0">
              <a:buNone/>
            </a:pPr>
            <a:r>
              <a:rPr lang="pt-BR" sz="2400"/>
              <a:t>Não pode ser administrador de sociedade limitada.....</a:t>
            </a:r>
          </a:p>
          <a:p>
            <a:pPr marL="0" indent="0">
              <a:buNone/>
            </a:pPr>
            <a:endParaRPr lang="pt-BR" sz="2400"/>
          </a:p>
          <a:p>
            <a:pPr marL="0" indent="0">
              <a:buNone/>
            </a:pPr>
            <a:r>
              <a:rPr lang="pt-BR" sz="2400"/>
              <a:t>II - pessoa Jurídica (art. 997, inciso VI e art. 1.053 do Código Civil)</a:t>
            </a:r>
          </a:p>
          <a:p>
            <a:pPr marL="0" indent="0">
              <a:buNone/>
            </a:pPr>
            <a:endParaRPr lang="pt-BR" sz="2400"/>
          </a:p>
        </p:txBody>
      </p:sp>
    </p:spTree>
    <p:extLst>
      <p:ext uri="{BB962C8B-B14F-4D97-AF65-F5344CB8AC3E}">
        <p14:creationId xmlns:p14="http://schemas.microsoft.com/office/powerpoint/2010/main" val="175799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1E76571-D993-CD46-985A-EC1F7FF363C6}"/>
              </a:ext>
            </a:extLst>
          </p:cNvPr>
          <p:cNvSpPr>
            <a:spLocks noGrp="1"/>
          </p:cNvSpPr>
          <p:nvPr>
            <p:ph type="title"/>
          </p:nvPr>
        </p:nvSpPr>
        <p:spPr>
          <a:xfrm>
            <a:off x="466722" y="586855"/>
            <a:ext cx="3201366" cy="3387497"/>
          </a:xfrm>
        </p:spPr>
        <p:txBody>
          <a:bodyPr anchor="b">
            <a:normAutofit/>
          </a:bodyPr>
          <a:lstStyle/>
          <a:p>
            <a:pPr algn="r"/>
            <a:r>
              <a:rPr lang="pt-BR" sz="3700">
                <a:solidFill>
                  <a:srgbClr val="FFFFFF"/>
                </a:solidFill>
              </a:rPr>
              <a:t>Pode a limitada ter conselho de administração?</a:t>
            </a:r>
          </a:p>
        </p:txBody>
      </p:sp>
      <p:sp>
        <p:nvSpPr>
          <p:cNvPr id="3" name="Espaço Reservado para Conteúdo 2">
            <a:extLst>
              <a:ext uri="{FF2B5EF4-FFF2-40B4-BE49-F238E27FC236}">
                <a16:creationId xmlns:a16="http://schemas.microsoft.com/office/drawing/2014/main" id="{F5697235-EC5C-CF4B-B0C9-7C764945DAB6}"/>
              </a:ext>
            </a:extLst>
          </p:cNvPr>
          <p:cNvSpPr>
            <a:spLocks noGrp="1"/>
          </p:cNvSpPr>
          <p:nvPr>
            <p:ph idx="1"/>
          </p:nvPr>
        </p:nvSpPr>
        <p:spPr>
          <a:xfrm>
            <a:off x="4810259" y="649480"/>
            <a:ext cx="6555347" cy="5546047"/>
          </a:xfrm>
        </p:spPr>
        <p:txBody>
          <a:bodyPr anchor="ctr">
            <a:normAutofit/>
          </a:bodyPr>
          <a:lstStyle/>
          <a:p>
            <a:pPr marL="0" indent="0">
              <a:buNone/>
            </a:pPr>
            <a:r>
              <a:rPr lang="pt-BR" sz="2000" dirty="0"/>
              <a:t>Existem dois sistemas: o monista (francês ou inglês), e o dualista (alemão): diretoria e conselho de administração </a:t>
            </a:r>
          </a:p>
          <a:p>
            <a:pPr marL="0" indent="0">
              <a:buNone/>
            </a:pPr>
            <a:endParaRPr lang="pt-BR" sz="2000" dirty="0"/>
          </a:p>
          <a:p>
            <a:pPr marL="0" indent="0">
              <a:buNone/>
            </a:pPr>
            <a:r>
              <a:rPr lang="pt-BR" sz="2000" dirty="0"/>
              <a:t>Argumentos a favor: inexistência de proibição expressa, liberdade contratual, possiblidade de se prever regência supletiva pela LSA</a:t>
            </a:r>
          </a:p>
          <a:p>
            <a:pPr marL="0" indent="0">
              <a:buNone/>
            </a:pPr>
            <a:endParaRPr lang="pt-BR" sz="2000" dirty="0"/>
          </a:p>
          <a:p>
            <a:pPr marL="0" indent="0">
              <a:buNone/>
            </a:pPr>
            <a:r>
              <a:rPr lang="pt-BR" sz="2000" dirty="0"/>
              <a:t>Argumentos contrários: órgãos têm competência legal, e indelegável. Como artigo 1071 confere à </a:t>
            </a:r>
            <a:r>
              <a:rPr lang="pt-BR" sz="2000" dirty="0" err="1"/>
              <a:t>reuniao</a:t>
            </a:r>
            <a:r>
              <a:rPr lang="pt-BR" sz="2000" dirty="0"/>
              <a:t> de sócios o poder de eleger os administradores, não seria possível criar conselho de administração, pois lhe faltaria tal poder.</a:t>
            </a:r>
          </a:p>
          <a:p>
            <a:pPr marL="0" indent="0">
              <a:buNone/>
            </a:pPr>
            <a:endParaRPr lang="pt-BR" sz="2000" dirty="0"/>
          </a:p>
          <a:p>
            <a:pPr marL="0" indent="0">
              <a:buNone/>
            </a:pPr>
            <a:r>
              <a:rPr lang="pt-BR" sz="2000" dirty="0"/>
              <a:t>Instrução 81, de 2020, admitiu, prevendo aplicação por analogia da LSA</a:t>
            </a:r>
          </a:p>
          <a:p>
            <a:pPr marL="0" indent="0">
              <a:buNone/>
            </a:pPr>
            <a:endParaRPr lang="pt-BR" sz="2000" dirty="0"/>
          </a:p>
        </p:txBody>
      </p:sp>
    </p:spTree>
    <p:extLst>
      <p:ext uri="{BB962C8B-B14F-4D97-AF65-F5344CB8AC3E}">
        <p14:creationId xmlns:p14="http://schemas.microsoft.com/office/powerpoint/2010/main" val="2526919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A0233A2-B625-AE4B-9CEC-99986BD3B2FF}"/>
              </a:ext>
            </a:extLst>
          </p:cNvPr>
          <p:cNvSpPr>
            <a:spLocks noGrp="1"/>
          </p:cNvSpPr>
          <p:nvPr>
            <p:ph type="title"/>
          </p:nvPr>
        </p:nvSpPr>
        <p:spPr>
          <a:xfrm>
            <a:off x="826396" y="586855"/>
            <a:ext cx="4230100" cy="3387497"/>
          </a:xfrm>
        </p:spPr>
        <p:txBody>
          <a:bodyPr anchor="b">
            <a:normAutofit/>
          </a:bodyPr>
          <a:lstStyle/>
          <a:p>
            <a:pPr algn="r"/>
            <a:r>
              <a:rPr lang="pt-BR" sz="4000">
                <a:solidFill>
                  <a:srgbClr val="FFFFFF"/>
                </a:solidFill>
              </a:rPr>
              <a:t>Deveres Fiduciários dos Administradores</a:t>
            </a:r>
          </a:p>
        </p:txBody>
      </p:sp>
      <p:sp>
        <p:nvSpPr>
          <p:cNvPr id="3" name="Espaço Reservado para Conteúdo 2">
            <a:extLst>
              <a:ext uri="{FF2B5EF4-FFF2-40B4-BE49-F238E27FC236}">
                <a16:creationId xmlns:a16="http://schemas.microsoft.com/office/drawing/2014/main" id="{646DF505-D0F0-484F-B69C-28FDDD2B1CAF}"/>
              </a:ext>
            </a:extLst>
          </p:cNvPr>
          <p:cNvSpPr>
            <a:spLocks noGrp="1"/>
          </p:cNvSpPr>
          <p:nvPr>
            <p:ph idx="1"/>
          </p:nvPr>
        </p:nvSpPr>
        <p:spPr>
          <a:xfrm>
            <a:off x="6503158" y="649480"/>
            <a:ext cx="4862447" cy="5546047"/>
          </a:xfrm>
        </p:spPr>
        <p:txBody>
          <a:bodyPr anchor="ctr">
            <a:normAutofit/>
          </a:bodyPr>
          <a:lstStyle/>
          <a:p>
            <a:r>
              <a:rPr lang="pt-BR" sz="1700"/>
              <a:t>dever de diligência:</a:t>
            </a:r>
          </a:p>
          <a:p>
            <a:pPr marL="0" indent="0">
              <a:buNone/>
            </a:pPr>
            <a:r>
              <a:rPr lang="pt-BR" sz="1700"/>
              <a:t>Art. 1.011. O administrador da sociedade deverá ter, no exercício de suas funções, o cuidado e a diligência que todo homem ativo e probo costuma empregar na administração de seus próprios negócios.</a:t>
            </a:r>
          </a:p>
          <a:p>
            <a:r>
              <a:rPr lang="pt-BR" sz="1700"/>
              <a:t>dever de agir em consonância com a vontade, expressa ou implícita, da maioria.</a:t>
            </a:r>
          </a:p>
          <a:p>
            <a:pPr marL="0" indent="0">
              <a:buNone/>
            </a:pPr>
            <a:r>
              <a:rPr lang="pt-BR" sz="1700"/>
              <a:t>Artigo 1013 § 2 </a:t>
            </a:r>
            <a:r>
              <a:rPr lang="pt-BR" sz="1700" u="sng" baseline="30000"/>
              <a:t>o </a:t>
            </a:r>
            <a:r>
              <a:rPr lang="pt-BR" sz="1700"/>
              <a:t>Responde por perdas e danos perante a sociedade o administrador que realizar operações, sabendo ou devendo saber que estava agindo em desacordo com a maioria.</a:t>
            </a:r>
          </a:p>
          <a:p>
            <a:pPr marL="0" indent="0">
              <a:buNone/>
            </a:pPr>
            <a:endParaRPr lang="pt-BR" sz="1700"/>
          </a:p>
          <a:p>
            <a:r>
              <a:rPr lang="pt-BR" sz="1700"/>
              <a:t>dever de lealdade.</a:t>
            </a:r>
          </a:p>
          <a:p>
            <a:endParaRPr lang="pt-BR" sz="1700"/>
          </a:p>
          <a:p>
            <a:r>
              <a:rPr lang="pt-BR" sz="1700"/>
              <a:t>BUSINESS JUDGMENT RULE: não há responsabilidade pela decisão ponderada e informada. </a:t>
            </a:r>
          </a:p>
          <a:p>
            <a:pPr marL="0" indent="0">
              <a:buNone/>
            </a:pPr>
            <a:endParaRPr lang="pt-BR" sz="1700"/>
          </a:p>
        </p:txBody>
      </p:sp>
    </p:spTree>
    <p:extLst>
      <p:ext uri="{BB962C8B-B14F-4D97-AF65-F5344CB8AC3E}">
        <p14:creationId xmlns:p14="http://schemas.microsoft.com/office/powerpoint/2010/main" val="560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DF027-3044-D249-BDA7-D5F397FE0840}"/>
              </a:ext>
            </a:extLst>
          </p:cNvPr>
          <p:cNvSpPr>
            <a:spLocks noGrp="1"/>
          </p:cNvSpPr>
          <p:nvPr>
            <p:ph type="title"/>
          </p:nvPr>
        </p:nvSpPr>
        <p:spPr/>
        <p:txBody>
          <a:bodyPr/>
          <a:lstStyle/>
          <a:p>
            <a:r>
              <a:rPr lang="pt-BR" dirty="0"/>
              <a:t>Um precedente</a:t>
            </a:r>
          </a:p>
        </p:txBody>
      </p:sp>
      <p:sp>
        <p:nvSpPr>
          <p:cNvPr id="3" name="Espaço Reservado para Conteúdo 2">
            <a:extLst>
              <a:ext uri="{FF2B5EF4-FFF2-40B4-BE49-F238E27FC236}">
                <a16:creationId xmlns:a16="http://schemas.microsoft.com/office/drawing/2014/main" id="{C3111250-BF6A-2E43-A1A7-501C412E8CAF}"/>
              </a:ext>
            </a:extLst>
          </p:cNvPr>
          <p:cNvSpPr>
            <a:spLocks noGrp="1"/>
          </p:cNvSpPr>
          <p:nvPr>
            <p:ph idx="1"/>
          </p:nvPr>
        </p:nvSpPr>
        <p:spPr/>
        <p:txBody>
          <a:bodyPr>
            <a:normAutofit fontScale="70000" lnSpcReduction="20000"/>
          </a:bodyPr>
          <a:lstStyle/>
          <a:p>
            <a:pPr marL="0" indent="0" algn="l">
              <a:buNone/>
            </a:pPr>
            <a:r>
              <a:rPr lang="pt-BR" b="0" i="0" dirty="0">
                <a:effectLst/>
                <a:latin typeface="Georgia" panose="02040502050405020303" pitchFamily="18" charset="0"/>
              </a:rPr>
              <a:t>AGRAVOS DE INSTRUMENTO. DECISÃO DE ARRESTO EM CONTA DE SÓCIO ADMINISTRADOR DE PESSOA JURÍDICA E DE AFASTAMENTO SUMÁRIO DELE DA ADMINISTRAÇÃO. QUEBRA DA AFFECTIO SOCIETATIS, DECORRENTE DA INJUSTIFICADA APROPRIAÇÃO DE ELEVADA QUANTIA QUE INTEGRAVA O CAPITAL DE GIRO DA SOCIEDADE. INEXISTÊNCIA DE PROVA DESCONSTITUTIVA DO DIREITO ALEGADO PELO AUTOR/AGRAVADO. DEVER DE DILIGÊNCIA NA CONDUÇÃO DOS NEGÓCIOS DA SOCIEDADE. VIOLAÇÃO DOS DEVERES IMPOSTOS AO ADMINISTRADOR. AUSÊNCIA DE JUSTIFICATIVA PLAUSÍVEL E EM RAZÃO DOS INTERESSES SOCIETÁRIOS PARA A REALIZAÇÃO DE SAQUE QUE IMPEDIRAM O ATENDIMENTO DAS OBRIGAÇÕES DA SOCIEDADE. INDÍCIOS DE ADMINISTRAÇÃO TEMERÁRIA. DECISÃO DE PRIMEIRO GRAU MANTIDA. RECURSO DESPROVIDO. O administrador da pessoa jurídica deve gerir a sociedade com o zelo e dever inerentes, com o bom senso do homem médio e a diligência que deferiria aos seus próprios negócios. A grave violação dos deveres societários, além disso, dá margem à quebra da </a:t>
            </a:r>
            <a:r>
              <a:rPr lang="pt-BR" b="0" i="0" dirty="0" err="1">
                <a:effectLst/>
                <a:latin typeface="Georgia" panose="02040502050405020303" pitchFamily="18" charset="0"/>
              </a:rPr>
              <a:t>affectio</a:t>
            </a:r>
            <a:r>
              <a:rPr lang="pt-BR" b="0" i="0" dirty="0">
                <a:effectLst/>
                <a:latin typeface="Georgia" panose="02040502050405020303" pitchFamily="18" charset="0"/>
              </a:rPr>
              <a:t> </a:t>
            </a:r>
            <a:r>
              <a:rPr lang="pt-BR" b="0" i="0" dirty="0" err="1">
                <a:effectLst/>
                <a:latin typeface="Georgia" panose="02040502050405020303" pitchFamily="18" charset="0"/>
              </a:rPr>
              <a:t>societatis</a:t>
            </a:r>
            <a:r>
              <a:rPr lang="pt-BR" b="0" i="0" dirty="0">
                <a:effectLst/>
                <a:latin typeface="Georgia" panose="02040502050405020303" pitchFamily="18" charset="0"/>
              </a:rPr>
              <a:t>, o que autoriza a tomada de medidas extremas, tal como o afastamento liminar do sócio da administração dos negócios, se necessário à manutenção da normalidade destes. (TJPR - 18ª </a:t>
            </a:r>
            <a:r>
              <a:rPr lang="pt-BR" b="0" i="0" dirty="0" err="1">
                <a:effectLst/>
                <a:latin typeface="Georgia" panose="02040502050405020303" pitchFamily="18" charset="0"/>
              </a:rPr>
              <a:t>C.Cível</a:t>
            </a:r>
            <a:r>
              <a:rPr lang="pt-BR" b="0" i="0" dirty="0">
                <a:effectLst/>
                <a:latin typeface="Georgia" panose="02040502050405020303" pitchFamily="18" charset="0"/>
              </a:rPr>
              <a:t> - 0009626-90.2021.8.16.0000 - Curitiba - Rel.: JUIZ DE DIREITO SUBSTITUTO EM SEGUNDO GRAU LUIZ HENRIQUE MIRANDA - J. 10.05.2021)</a:t>
            </a:r>
          </a:p>
          <a:p>
            <a:pPr marL="0" indent="0">
              <a:buNone/>
            </a:pPr>
            <a:endParaRPr lang="pt-BR" dirty="0"/>
          </a:p>
        </p:txBody>
      </p:sp>
    </p:spTree>
    <p:extLst>
      <p:ext uri="{BB962C8B-B14F-4D97-AF65-F5344CB8AC3E}">
        <p14:creationId xmlns:p14="http://schemas.microsoft.com/office/powerpoint/2010/main" val="100799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7B525A6-BE32-F94B-ABF0-CA27D3F33EC2}"/>
              </a:ext>
            </a:extLst>
          </p:cNvPr>
          <p:cNvSpPr>
            <a:spLocks noGrp="1"/>
          </p:cNvSpPr>
          <p:nvPr>
            <p:ph type="title"/>
          </p:nvPr>
        </p:nvSpPr>
        <p:spPr>
          <a:xfrm>
            <a:off x="826396" y="586855"/>
            <a:ext cx="4230100" cy="3387497"/>
          </a:xfrm>
        </p:spPr>
        <p:txBody>
          <a:bodyPr anchor="b">
            <a:normAutofit/>
          </a:bodyPr>
          <a:lstStyle/>
          <a:p>
            <a:pPr algn="r"/>
            <a:r>
              <a:rPr lang="pt-BR" sz="4000">
                <a:solidFill>
                  <a:srgbClr val="FFFFFF"/>
                </a:solidFill>
              </a:rPr>
              <a:t>Exoneração de responsabilidade dos administradores </a:t>
            </a:r>
            <a:r>
              <a:rPr lang="pt-BR" sz="4000" i="1">
                <a:solidFill>
                  <a:srgbClr val="FFFFFF"/>
                </a:solidFill>
              </a:rPr>
              <a:t>(quitus</a:t>
            </a:r>
            <a:r>
              <a:rPr lang="pt-BR" sz="4000">
                <a:solidFill>
                  <a:srgbClr val="FFFFFF"/>
                </a:solidFill>
              </a:rPr>
              <a:t>)</a:t>
            </a:r>
          </a:p>
        </p:txBody>
      </p:sp>
      <p:sp>
        <p:nvSpPr>
          <p:cNvPr id="3" name="Espaço Reservado para Conteúdo 2">
            <a:extLst>
              <a:ext uri="{FF2B5EF4-FFF2-40B4-BE49-F238E27FC236}">
                <a16:creationId xmlns:a16="http://schemas.microsoft.com/office/drawing/2014/main" id="{ABC1DAF8-5F6A-4547-8A20-D79166E07BE1}"/>
              </a:ext>
            </a:extLst>
          </p:cNvPr>
          <p:cNvSpPr>
            <a:spLocks noGrp="1"/>
          </p:cNvSpPr>
          <p:nvPr>
            <p:ph idx="1"/>
          </p:nvPr>
        </p:nvSpPr>
        <p:spPr>
          <a:xfrm>
            <a:off x="6503158" y="649480"/>
            <a:ext cx="4862447" cy="5546047"/>
          </a:xfrm>
        </p:spPr>
        <p:txBody>
          <a:bodyPr anchor="ctr">
            <a:normAutofit/>
          </a:bodyPr>
          <a:lstStyle/>
          <a:p>
            <a:pPr marL="0" indent="0">
              <a:buNone/>
            </a:pPr>
            <a:r>
              <a:rPr lang="pt-BR" sz="2000"/>
              <a:t>Artigo 1078</a:t>
            </a:r>
          </a:p>
          <a:p>
            <a:pPr marL="0" indent="0">
              <a:buNone/>
            </a:pPr>
            <a:endParaRPr lang="pt-BR" sz="2000"/>
          </a:p>
          <a:p>
            <a:pPr marL="0" indent="0">
              <a:buNone/>
            </a:pPr>
            <a:r>
              <a:rPr lang="pt-BR" sz="2000"/>
              <a:t>§ 3 </a:t>
            </a:r>
            <a:r>
              <a:rPr lang="pt-BR" sz="2000" u="sng" baseline="30000"/>
              <a:t>o </a:t>
            </a:r>
            <a:r>
              <a:rPr lang="pt-BR" sz="2000"/>
              <a:t>A aprovação, sem reserva, do balanço patrimonial e do de resultado econômico, salvo erro, dolo ou simulação, exonera de responsabilidade os membros da administração e, se houver, os do conselho fiscal.</a:t>
            </a:r>
          </a:p>
          <a:p>
            <a:pPr marL="0" indent="0">
              <a:buNone/>
            </a:pPr>
            <a:r>
              <a:rPr lang="pt-BR" sz="2000"/>
              <a:t>§ 4 </a:t>
            </a:r>
            <a:r>
              <a:rPr lang="pt-BR" sz="2000" u="sng" baseline="30000"/>
              <a:t>o </a:t>
            </a:r>
            <a:r>
              <a:rPr lang="pt-BR" sz="2000"/>
              <a:t>Extingue-se em dois anos o direito de anular a aprovação a que se refere o parágrafo antecedente.</a:t>
            </a:r>
          </a:p>
          <a:p>
            <a:pPr marL="0" indent="0">
              <a:buNone/>
            </a:pPr>
            <a:br>
              <a:rPr lang="pt-BR" sz="2000"/>
            </a:br>
            <a:endParaRPr lang="pt-BR" sz="2000"/>
          </a:p>
        </p:txBody>
      </p:sp>
    </p:spTree>
    <p:extLst>
      <p:ext uri="{BB962C8B-B14F-4D97-AF65-F5344CB8AC3E}">
        <p14:creationId xmlns:p14="http://schemas.microsoft.com/office/powerpoint/2010/main" val="378519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E63EDB8-5C2D-A64F-A1AB-E9697334669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700" kern="1200">
                <a:solidFill>
                  <a:schemeClr val="bg1"/>
                </a:solidFill>
                <a:latin typeface="+mj-lt"/>
                <a:ea typeface="+mj-ea"/>
                <a:cs typeface="+mj-cs"/>
              </a:rPr>
              <a:t>Existe responsabilidade de administradores perante a sociedade no Brasil?</a:t>
            </a:r>
          </a:p>
        </p:txBody>
      </p:sp>
      <p:pic>
        <p:nvPicPr>
          <p:cNvPr id="4" name="Espaço Reservado para Conteúdo 3">
            <a:extLst>
              <a:ext uri="{FF2B5EF4-FFF2-40B4-BE49-F238E27FC236}">
                <a16:creationId xmlns:a16="http://schemas.microsoft.com/office/drawing/2014/main" id="{61026EB9-4383-DB47-81EA-5DC9EDE17E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2645506"/>
            <a:ext cx="10905066" cy="2453640"/>
          </a:xfrm>
          <a:prstGeom prst="rect">
            <a:avLst/>
          </a:prstGeom>
        </p:spPr>
      </p:pic>
    </p:spTree>
    <p:extLst>
      <p:ext uri="{BB962C8B-B14F-4D97-AF65-F5344CB8AC3E}">
        <p14:creationId xmlns:p14="http://schemas.microsoft.com/office/powerpoint/2010/main" val="1472613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8E609F8-947D-7E41-91BF-B24CF0E14F67}"/>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Intervenção Judicial na Administração Social</a:t>
            </a:r>
          </a:p>
        </p:txBody>
      </p:sp>
      <p:sp>
        <p:nvSpPr>
          <p:cNvPr id="3" name="Espaço Reservado para Conteúdo 2">
            <a:extLst>
              <a:ext uri="{FF2B5EF4-FFF2-40B4-BE49-F238E27FC236}">
                <a16:creationId xmlns:a16="http://schemas.microsoft.com/office/drawing/2014/main" id="{82B09E8B-6ECF-DB49-8EE6-06BB12D0B19C}"/>
              </a:ext>
            </a:extLst>
          </p:cNvPr>
          <p:cNvSpPr>
            <a:spLocks noGrp="1"/>
          </p:cNvSpPr>
          <p:nvPr>
            <p:ph idx="1"/>
          </p:nvPr>
        </p:nvSpPr>
        <p:spPr>
          <a:xfrm>
            <a:off x="4810259" y="649480"/>
            <a:ext cx="6555347" cy="5546047"/>
          </a:xfrm>
        </p:spPr>
        <p:txBody>
          <a:bodyPr anchor="ctr">
            <a:normAutofit/>
          </a:bodyPr>
          <a:lstStyle/>
          <a:p>
            <a:r>
              <a:rPr lang="pt-BR" sz="2000" dirty="0"/>
              <a:t>Princípio da Intervenção Mínima. </a:t>
            </a:r>
          </a:p>
          <a:p>
            <a:r>
              <a:rPr lang="pt-BR" sz="2000" dirty="0"/>
              <a:t>Receios e cautela do Magistrado. Risco de crise financeira, paralisação das atividades extraordinárias da empresa </a:t>
            </a:r>
            <a:r>
              <a:rPr lang="pt-BR" sz="2000"/>
              <a:t>(exemplo: 51)</a:t>
            </a:r>
            <a:endParaRPr lang="pt-BR" sz="2000" dirty="0"/>
          </a:p>
          <a:p>
            <a:r>
              <a:rPr lang="pt-BR" sz="2000" dirty="0"/>
              <a:t>Proporcionalidade da medida</a:t>
            </a:r>
          </a:p>
          <a:p>
            <a:pPr marL="0" indent="0">
              <a:buNone/>
            </a:pPr>
            <a:r>
              <a:rPr lang="pt-BR" sz="2000" dirty="0"/>
              <a:t>Exemplos:</a:t>
            </a:r>
          </a:p>
          <a:p>
            <a:pPr marL="514350" indent="-514350">
              <a:buAutoNum type="arabicParenR"/>
            </a:pPr>
            <a:r>
              <a:rPr lang="pt-BR" sz="2000" dirty="0"/>
              <a:t>Transformar a administração conjunta em disjuntiva, quando o administrador bloqueia a gestão;</a:t>
            </a:r>
          </a:p>
          <a:p>
            <a:pPr marL="514350" indent="-514350">
              <a:buAutoNum type="arabicParenR"/>
            </a:pPr>
            <a:r>
              <a:rPr lang="pt-BR" sz="2000" dirty="0"/>
              <a:t>Fiscalizar a gestão;</a:t>
            </a:r>
          </a:p>
          <a:p>
            <a:pPr marL="514350" indent="-514350">
              <a:buAutoNum type="arabicParenR"/>
            </a:pPr>
            <a:r>
              <a:rPr lang="pt-BR" sz="2000" dirty="0"/>
              <a:t>Nomear interventor com plenos poderes gerenciais.</a:t>
            </a:r>
          </a:p>
        </p:txBody>
      </p:sp>
    </p:spTree>
    <p:extLst>
      <p:ext uri="{BB962C8B-B14F-4D97-AF65-F5344CB8AC3E}">
        <p14:creationId xmlns:p14="http://schemas.microsoft.com/office/powerpoint/2010/main" val="275112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FA73F-C4E0-314A-89FE-E97EB74D124F}"/>
              </a:ext>
            </a:extLst>
          </p:cNvPr>
          <p:cNvSpPr>
            <a:spLocks noGrp="1"/>
          </p:cNvSpPr>
          <p:nvPr>
            <p:ph type="title"/>
          </p:nvPr>
        </p:nvSpPr>
        <p:spPr/>
        <p:txBody>
          <a:bodyPr/>
          <a:lstStyle/>
          <a:p>
            <a:r>
              <a:rPr lang="pt-BR" dirty="0"/>
              <a:t>Kenneth Arrow</a:t>
            </a:r>
          </a:p>
        </p:txBody>
      </p:sp>
      <p:sp>
        <p:nvSpPr>
          <p:cNvPr id="3" name="Espaço Reservado para Conteúdo 2">
            <a:extLst>
              <a:ext uri="{FF2B5EF4-FFF2-40B4-BE49-F238E27FC236}">
                <a16:creationId xmlns:a16="http://schemas.microsoft.com/office/drawing/2014/main" id="{2AD8E50A-0FB7-AB4E-AF9D-E73383978E43}"/>
              </a:ext>
            </a:extLst>
          </p:cNvPr>
          <p:cNvSpPr>
            <a:spLocks noGrp="1"/>
          </p:cNvSpPr>
          <p:nvPr>
            <p:ph idx="1"/>
          </p:nvPr>
        </p:nvSpPr>
        <p:spPr/>
        <p:txBody>
          <a:bodyPr>
            <a:normAutofit fontScale="77500" lnSpcReduction="20000"/>
          </a:bodyPr>
          <a:lstStyle/>
          <a:p>
            <a:pPr marL="0" indent="0">
              <a:buNone/>
            </a:pPr>
            <a:r>
              <a:rPr lang="pt-BR" dirty="0"/>
              <a:t>Porque a organização é eficiente?</a:t>
            </a:r>
          </a:p>
          <a:p>
            <a:pPr marL="0" indent="0">
              <a:buNone/>
            </a:pPr>
            <a:endParaRPr lang="pt-BR" dirty="0"/>
          </a:p>
          <a:p>
            <a:r>
              <a:rPr lang="pt-BR" dirty="0"/>
              <a:t>Estrutura de poder naturalmente se estabelece, logrando</a:t>
            </a:r>
          </a:p>
          <a:p>
            <a:pPr marL="0" indent="0">
              <a:buNone/>
            </a:pPr>
            <a:r>
              <a:rPr lang="pt-BR" dirty="0"/>
              <a:t>tomar e implementar decisões.</a:t>
            </a:r>
          </a:p>
          <a:p>
            <a:endParaRPr lang="pt-BR" dirty="0"/>
          </a:p>
          <a:p>
            <a:r>
              <a:rPr lang="pt-BR" dirty="0"/>
              <a:t>implementar canais de informação, nos dois</a:t>
            </a:r>
          </a:p>
          <a:p>
            <a:pPr marL="0" indent="0">
              <a:buNone/>
            </a:pPr>
            <a:r>
              <a:rPr lang="pt-BR" dirty="0"/>
              <a:t>sentidos (base – topo, e vice-versa). Quanto mais</a:t>
            </a:r>
          </a:p>
          <a:p>
            <a:pPr marL="0" indent="0">
              <a:buNone/>
            </a:pPr>
            <a:r>
              <a:rPr lang="pt-BR" dirty="0"/>
              <a:t>ágeis, mais flexível a organização para enfrentar</a:t>
            </a:r>
          </a:p>
          <a:p>
            <a:pPr marL="0" indent="0">
              <a:buNone/>
            </a:pPr>
            <a:r>
              <a:rPr lang="pt-BR" dirty="0"/>
              <a:t>Mudanças</a:t>
            </a:r>
          </a:p>
          <a:p>
            <a:pPr marL="0" indent="0">
              <a:buNone/>
            </a:pPr>
            <a:endParaRPr lang="pt-BR" dirty="0"/>
          </a:p>
          <a:p>
            <a:r>
              <a:rPr lang="pt-BR" dirty="0"/>
              <a:t>Necessidade de balancear autoridade e </a:t>
            </a:r>
          </a:p>
          <a:p>
            <a:pPr marL="0" indent="0">
              <a:buNone/>
            </a:pPr>
            <a:r>
              <a:rPr lang="pt-BR" dirty="0"/>
              <a:t>responsabilidade</a:t>
            </a:r>
          </a:p>
          <a:p>
            <a:pPr marL="0" indent="0">
              <a:buNone/>
            </a:pPr>
            <a:endParaRPr lang="pt-BR" dirty="0"/>
          </a:p>
          <a:p>
            <a:pPr marL="0" indent="0">
              <a:buNone/>
            </a:pPr>
            <a:endParaRPr lang="pt-BR" dirty="0"/>
          </a:p>
          <a:p>
            <a:pPr marL="0" indent="0">
              <a:buNone/>
            </a:pPr>
            <a:endParaRPr lang="pt-BR" dirty="0"/>
          </a:p>
          <a:p>
            <a:endParaRPr lang="pt-BR" dirty="0"/>
          </a:p>
        </p:txBody>
      </p:sp>
      <p:pic>
        <p:nvPicPr>
          <p:cNvPr id="4" name="Imagem 3">
            <a:extLst>
              <a:ext uri="{FF2B5EF4-FFF2-40B4-BE49-F238E27FC236}">
                <a16:creationId xmlns:a16="http://schemas.microsoft.com/office/drawing/2014/main" id="{3243ECFB-53C2-9B47-8E9D-220CEC36CB33}"/>
              </a:ext>
            </a:extLst>
          </p:cNvPr>
          <p:cNvPicPr>
            <a:picLocks noChangeAspect="1"/>
          </p:cNvPicPr>
          <p:nvPr/>
        </p:nvPicPr>
        <p:blipFill>
          <a:blip r:embed="rId2"/>
          <a:stretch>
            <a:fillRect/>
          </a:stretch>
        </p:blipFill>
        <p:spPr>
          <a:xfrm>
            <a:off x="8277978" y="2338388"/>
            <a:ext cx="2605921" cy="4154487"/>
          </a:xfrm>
          <a:prstGeom prst="rect">
            <a:avLst/>
          </a:prstGeom>
        </p:spPr>
      </p:pic>
    </p:spTree>
    <p:extLst>
      <p:ext uri="{BB962C8B-B14F-4D97-AF65-F5344CB8AC3E}">
        <p14:creationId xmlns:p14="http://schemas.microsoft.com/office/powerpoint/2010/main" val="2617948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66D3E4-3125-F742-95EC-1BF7442D3FBF}"/>
              </a:ext>
            </a:extLst>
          </p:cNvPr>
          <p:cNvSpPr>
            <a:spLocks noGrp="1"/>
          </p:cNvSpPr>
          <p:nvPr>
            <p:ph type="title"/>
          </p:nvPr>
        </p:nvSpPr>
        <p:spPr/>
        <p:txBody>
          <a:bodyPr/>
          <a:lstStyle/>
          <a:p>
            <a:r>
              <a:rPr lang="pt-BR" dirty="0"/>
              <a:t>As cautelas do judiciário...</a:t>
            </a:r>
          </a:p>
        </p:txBody>
      </p:sp>
      <p:sp>
        <p:nvSpPr>
          <p:cNvPr id="3" name="Espaço Reservado para Conteúdo 2">
            <a:extLst>
              <a:ext uri="{FF2B5EF4-FFF2-40B4-BE49-F238E27FC236}">
                <a16:creationId xmlns:a16="http://schemas.microsoft.com/office/drawing/2014/main" id="{704B4042-BF58-EA4A-ACAC-A159DA87DBD9}"/>
              </a:ext>
            </a:extLst>
          </p:cNvPr>
          <p:cNvSpPr>
            <a:spLocks noGrp="1"/>
          </p:cNvSpPr>
          <p:nvPr>
            <p:ph idx="1"/>
          </p:nvPr>
        </p:nvSpPr>
        <p:spPr/>
        <p:txBody>
          <a:bodyPr>
            <a:normAutofit fontScale="77500" lnSpcReduction="20000"/>
          </a:bodyPr>
          <a:lstStyle/>
          <a:p>
            <a:pPr marL="0" indent="0">
              <a:buNone/>
            </a:pPr>
            <a:r>
              <a:rPr lang="pt-BR" dirty="0"/>
              <a:t> Os argumentos apresentados para justificar o pedido de afastamento do sócio, como obter empréstimo do Banco Itaú em nome da sociedade, além de utilizar valor do caixa da mesma para montar outra sociedade, a existência de contrato de mutuo para dar ar de legalidade ao empréstimo, bem como a existência de outros empréstimos, repactuações, financiamento de carro de luxo, dívidas previdenciárias, inexistência de alvará de funcionamento e de bombeiros, dívida de cartão de crédito, cartões adicionais indevidos, descumprimento de ordem judicial de administração conjunta, contratação irregular de gerente, ausência de registro de funcionários e de prestação de contas, </a:t>
            </a:r>
            <a:r>
              <a:rPr lang="pt-BR" b="1" dirty="0"/>
              <a:t>não refutam a necessidade de maiores esclarecimentos, sob o crivo do contraditório, assim como a produção de provas. </a:t>
            </a:r>
            <a:r>
              <a:rPr lang="pt-BR" dirty="0"/>
              <a:t>A ingerência do Poder Judiciário na gestão de uma sociedade sempre é feita com prudência e cuidado para evitar a traumática superação da vontade das partes. Sobre o perigo de dano, </a:t>
            </a:r>
            <a:r>
              <a:rPr lang="pt-BR" b="1" dirty="0"/>
              <a:t>não comprovado que as divergências entre os sócios são potencialmente capazes de afetar a administração da sociedade e lhe causar prejuízos</a:t>
            </a:r>
            <a:r>
              <a:rPr lang="pt-BR" dirty="0"/>
              <a:t>. Ressalte-se que a medida pretendida implica em mitigação do princípio da intervenção mínima do Estado na empresa, devendo os requisitos atinentes à concessão da antecipação da tutela recursal estar claramente demonstrados, o que não ocorreu no caso em tela (Agravo de Instrumento nº 2145899-63.2021.8.26.0000, 1a </a:t>
            </a:r>
            <a:r>
              <a:rPr lang="pt-BR" dirty="0" err="1"/>
              <a:t>Camara</a:t>
            </a:r>
            <a:r>
              <a:rPr lang="pt-BR" dirty="0"/>
              <a:t> Res, Rel. Des. J </a:t>
            </a:r>
            <a:r>
              <a:rPr lang="pt-BR" dirty="0" err="1"/>
              <a:t>B</a:t>
            </a:r>
            <a:r>
              <a:rPr lang="pt-BR" dirty="0"/>
              <a:t> Franco de Godoi, julgado em 22 de outubro de 2021) </a:t>
            </a:r>
          </a:p>
        </p:txBody>
      </p:sp>
    </p:spTree>
    <p:extLst>
      <p:ext uri="{BB962C8B-B14F-4D97-AF65-F5344CB8AC3E}">
        <p14:creationId xmlns:p14="http://schemas.microsoft.com/office/powerpoint/2010/main" val="1526167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74044-45D2-794D-9022-FC1822A58EF4}"/>
              </a:ext>
            </a:extLst>
          </p:cNvPr>
          <p:cNvSpPr>
            <a:spLocks noGrp="1"/>
          </p:cNvSpPr>
          <p:nvPr>
            <p:ph type="title"/>
          </p:nvPr>
        </p:nvSpPr>
        <p:spPr/>
        <p:txBody>
          <a:bodyPr/>
          <a:lstStyle/>
          <a:p>
            <a:r>
              <a:rPr lang="pt-BR" dirty="0"/>
              <a:t>Afastamento de administrador</a:t>
            </a:r>
          </a:p>
        </p:txBody>
      </p:sp>
      <p:sp>
        <p:nvSpPr>
          <p:cNvPr id="3" name="Espaço Reservado para Conteúdo 2">
            <a:extLst>
              <a:ext uri="{FF2B5EF4-FFF2-40B4-BE49-F238E27FC236}">
                <a16:creationId xmlns:a16="http://schemas.microsoft.com/office/drawing/2014/main" id="{299E7A28-EE6B-C242-A92C-8CE70206F390}"/>
              </a:ext>
            </a:extLst>
          </p:cNvPr>
          <p:cNvSpPr>
            <a:spLocks noGrp="1"/>
          </p:cNvSpPr>
          <p:nvPr>
            <p:ph idx="1"/>
          </p:nvPr>
        </p:nvSpPr>
        <p:spPr/>
        <p:txBody>
          <a:bodyPr/>
          <a:lstStyle/>
          <a:p>
            <a:pPr marL="0" indent="0">
              <a:buNone/>
            </a:pPr>
            <a:r>
              <a:rPr lang="pt-BR" dirty="0"/>
              <a:t>Ação de exclusão de sócio de sociedades empresárias. Decisão de indeferimento de imediato afastamento do sócio. Agravo de instrumento. Tendo o réu, ora agravado, concordado com sua saída das aludidas sociedades, bem como em razão dos diversos indícios de desvios de recursos, cabível seu imediato afastamento da função de administrador em ambas, excepcionando-se o princípio da intervenção mínima (Agravo de Instrumento nº 2223851-21.2021.8.26.0000, 1ª Câmara Reservada de Direito Empresarial, rel. Des. Cesar </a:t>
            </a:r>
            <a:r>
              <a:rPr lang="pt-BR" dirty="0" err="1"/>
              <a:t>Ciampolini</a:t>
            </a:r>
            <a:r>
              <a:rPr lang="pt-BR" dirty="0"/>
              <a:t>, j. 25 de outubro de 2021)</a:t>
            </a:r>
          </a:p>
        </p:txBody>
      </p:sp>
    </p:spTree>
    <p:extLst>
      <p:ext uri="{BB962C8B-B14F-4D97-AF65-F5344CB8AC3E}">
        <p14:creationId xmlns:p14="http://schemas.microsoft.com/office/powerpoint/2010/main" val="1740157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8674683-484B-C846-A88E-F9CFA82FDDEC}"/>
              </a:ext>
            </a:extLst>
          </p:cNvPr>
          <p:cNvSpPr>
            <a:spLocks noGrp="1"/>
          </p:cNvSpPr>
          <p:nvPr>
            <p:ph type="title"/>
          </p:nvPr>
        </p:nvSpPr>
        <p:spPr>
          <a:xfrm>
            <a:off x="4965430" y="629268"/>
            <a:ext cx="6586491" cy="1286160"/>
          </a:xfrm>
        </p:spPr>
        <p:txBody>
          <a:bodyPr anchor="b">
            <a:normAutofit/>
          </a:bodyPr>
          <a:lstStyle/>
          <a:p>
            <a:r>
              <a:rPr lang="pt-BR" sz="4100"/>
              <a:t>Teoria Organicista da Sociedade</a:t>
            </a:r>
          </a:p>
        </p:txBody>
      </p:sp>
      <p:sp>
        <p:nvSpPr>
          <p:cNvPr id="5" name="Espaço Reservado para Conteúdo 4">
            <a:extLst>
              <a:ext uri="{FF2B5EF4-FFF2-40B4-BE49-F238E27FC236}">
                <a16:creationId xmlns:a16="http://schemas.microsoft.com/office/drawing/2014/main" id="{20FBFF4A-9CAC-FF43-BAAF-79CF22956F05}"/>
              </a:ext>
            </a:extLst>
          </p:cNvPr>
          <p:cNvSpPr>
            <a:spLocks noGrp="1"/>
          </p:cNvSpPr>
          <p:nvPr>
            <p:ph idx="1"/>
          </p:nvPr>
        </p:nvSpPr>
        <p:spPr>
          <a:xfrm>
            <a:off x="4965431" y="2438400"/>
            <a:ext cx="6586489" cy="3785419"/>
          </a:xfrm>
        </p:spPr>
        <p:txBody>
          <a:bodyPr>
            <a:normAutofit fontScale="85000" lnSpcReduction="20000"/>
          </a:bodyPr>
          <a:lstStyle/>
          <a:p>
            <a:pPr marL="0" indent="0">
              <a:buNone/>
            </a:pPr>
            <a:r>
              <a:rPr lang="pt-BR" sz="2000" dirty="0"/>
              <a:t>Não  há  representação, mas ¨</a:t>
            </a:r>
            <a:r>
              <a:rPr lang="pt-BR" sz="2000" dirty="0" err="1"/>
              <a:t>presentação</a:t>
            </a:r>
            <a:r>
              <a:rPr lang="pt-BR" sz="2000" dirty="0"/>
              <a:t>¨.</a:t>
            </a:r>
          </a:p>
          <a:p>
            <a:pPr marL="0" indent="0">
              <a:buNone/>
            </a:pPr>
            <a:r>
              <a:rPr lang="pt-BR" sz="2000" dirty="0"/>
              <a:t>(Pontes de Miranda): a sociedade fala por</a:t>
            </a:r>
          </a:p>
          <a:p>
            <a:pPr marL="0" indent="0">
              <a:buNone/>
            </a:pPr>
            <a:r>
              <a:rPr lang="pt-BR" sz="2000" dirty="0"/>
              <a:t>seus órgãos, no plano negocial e judicial. Exemplo: depoimento pessoal da PJ</a:t>
            </a:r>
          </a:p>
          <a:p>
            <a:pPr marL="0" indent="0">
              <a:buNone/>
            </a:pPr>
            <a:br>
              <a:rPr lang="pt-BR" sz="2000" dirty="0"/>
            </a:br>
            <a:r>
              <a:rPr lang="pt-BR" sz="2000" dirty="0"/>
              <a:t>Art. 1.022. A sociedade adquire direitos, assume obrigações e procede judicialmente, </a:t>
            </a:r>
            <a:r>
              <a:rPr lang="pt-BR" sz="2000" b="1" u="sng" dirty="0"/>
              <a:t>por meio de administradores </a:t>
            </a:r>
            <a:r>
              <a:rPr lang="pt-BR" sz="2000" dirty="0"/>
              <a:t>com poderes especiais, ou, não os havendo, por intermédio de qualquer administrador.</a:t>
            </a:r>
          </a:p>
          <a:p>
            <a:pPr marL="0" indent="0">
              <a:buNone/>
            </a:pPr>
            <a:endParaRPr lang="pt-BR" sz="2000" dirty="0"/>
          </a:p>
          <a:p>
            <a:pPr marL="0" indent="0">
              <a:buNone/>
            </a:pPr>
            <a:r>
              <a:rPr lang="pt-BR" sz="2000" dirty="0"/>
              <a:t>ÓRGÃO: Centro de imputação. Manifesta-se pelos atos de um </a:t>
            </a:r>
            <a:r>
              <a:rPr lang="pt-BR" sz="2000" dirty="0" err="1"/>
              <a:t>indíviduo</a:t>
            </a:r>
            <a:r>
              <a:rPr lang="pt-BR" sz="2000" dirty="0"/>
              <a:t> ou grupo de indivíduos que exercem uma FUNÇÃO: poder–dever a ser exercido mirando a um interesse de outrem (não próprio).</a:t>
            </a:r>
          </a:p>
          <a:p>
            <a:pPr marL="0" indent="0">
              <a:buNone/>
            </a:pPr>
            <a:endParaRPr lang="pt-BR" sz="2000" dirty="0"/>
          </a:p>
          <a:p>
            <a:pPr marL="0" indent="0">
              <a:buNone/>
            </a:pPr>
            <a:r>
              <a:rPr lang="pt-BR" sz="2000" dirty="0"/>
              <a:t>Se diretor da empresa nomeia advogado  para a sociedade, e depois falece, isso implica extinção de mandato?</a:t>
            </a:r>
          </a:p>
        </p:txBody>
      </p:sp>
      <p:pic>
        <p:nvPicPr>
          <p:cNvPr id="6" name="Imagem 5">
            <a:extLst>
              <a:ext uri="{FF2B5EF4-FFF2-40B4-BE49-F238E27FC236}">
                <a16:creationId xmlns:a16="http://schemas.microsoft.com/office/drawing/2014/main" id="{4C87476C-B795-1845-AF8B-C6560E00EB7D}"/>
              </a:ext>
            </a:extLst>
          </p:cNvPr>
          <p:cNvPicPr>
            <a:picLocks noChangeAspect="1"/>
          </p:cNvPicPr>
          <p:nvPr/>
        </p:nvPicPr>
        <p:blipFill rotWithShape="1">
          <a:blip r:embed="rId3"/>
          <a:srcRect l="20901" r="1"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60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7160555-1BD8-A14F-801B-DFD789E21C10}"/>
              </a:ext>
            </a:extLst>
          </p:cNvPr>
          <p:cNvSpPr>
            <a:spLocks noGrp="1"/>
          </p:cNvSpPr>
          <p:nvPr>
            <p:ph type="title"/>
          </p:nvPr>
        </p:nvSpPr>
        <p:spPr>
          <a:xfrm>
            <a:off x="1245072" y="1289765"/>
            <a:ext cx="3651101" cy="4270963"/>
          </a:xfrm>
        </p:spPr>
        <p:txBody>
          <a:bodyPr anchor="ctr">
            <a:normAutofit/>
          </a:bodyPr>
          <a:lstStyle/>
          <a:p>
            <a:pPr algn="ctr"/>
            <a:r>
              <a:rPr lang="pt-BR" sz="5600">
                <a:solidFill>
                  <a:srgbClr val="FFFFFF"/>
                </a:solidFill>
              </a:rPr>
              <a:t>Qual o artigo mais criticado do Código Civil?</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Espaço Reservado para Conteúdo 2">
            <a:extLst>
              <a:ext uri="{FF2B5EF4-FFF2-40B4-BE49-F238E27FC236}">
                <a16:creationId xmlns:a16="http://schemas.microsoft.com/office/drawing/2014/main" id="{8A019633-02C8-794C-A23A-432E325BCFDE}"/>
              </a:ext>
            </a:extLst>
          </p:cNvPr>
          <p:cNvSpPr>
            <a:spLocks noGrp="1"/>
          </p:cNvSpPr>
          <p:nvPr>
            <p:ph idx="1"/>
          </p:nvPr>
        </p:nvSpPr>
        <p:spPr>
          <a:xfrm>
            <a:off x="6297233" y="518400"/>
            <a:ext cx="4771607" cy="5837949"/>
          </a:xfrm>
        </p:spPr>
        <p:txBody>
          <a:bodyPr anchor="ctr">
            <a:normAutofit/>
          </a:bodyPr>
          <a:lstStyle/>
          <a:p>
            <a:pPr marL="0" indent="0">
              <a:buNone/>
            </a:pPr>
            <a:r>
              <a:rPr lang="pt-BR" sz="2400" dirty="0">
                <a:solidFill>
                  <a:schemeClr val="tx1">
                    <a:alpha val="80000"/>
                  </a:schemeClr>
                </a:solidFill>
              </a:rPr>
              <a:t>Um bom candidato:</a:t>
            </a:r>
          </a:p>
          <a:p>
            <a:pPr marL="0" indent="0">
              <a:buNone/>
            </a:pPr>
            <a:endParaRPr lang="pt-BR" sz="2400" dirty="0">
              <a:solidFill>
                <a:schemeClr val="tx1">
                  <a:alpha val="80000"/>
                </a:schemeClr>
              </a:solidFill>
            </a:endParaRPr>
          </a:p>
          <a:p>
            <a:pPr marL="0" indent="0">
              <a:buNone/>
            </a:pPr>
            <a:r>
              <a:rPr lang="pt-BR" sz="2400" dirty="0">
                <a:solidFill>
                  <a:schemeClr val="tx1">
                    <a:alpha val="80000"/>
                  </a:schemeClr>
                </a:solidFill>
              </a:rPr>
              <a:t>Artigo 1011.</a:t>
            </a:r>
          </a:p>
          <a:p>
            <a:pPr marL="0" indent="0">
              <a:buNone/>
            </a:pPr>
            <a:endParaRPr lang="pt-BR" sz="2400" dirty="0">
              <a:solidFill>
                <a:schemeClr val="tx1">
                  <a:alpha val="80000"/>
                </a:schemeClr>
              </a:solidFill>
            </a:endParaRPr>
          </a:p>
          <a:p>
            <a:pPr marL="0" indent="0">
              <a:buNone/>
            </a:pPr>
            <a:r>
              <a:rPr lang="pt-BR" sz="2400" dirty="0">
                <a:solidFill>
                  <a:schemeClr val="tx1">
                    <a:alpha val="80000"/>
                  </a:schemeClr>
                </a:solidFill>
              </a:rPr>
              <a:t>§ 2 </a:t>
            </a:r>
            <a:r>
              <a:rPr lang="pt-BR" sz="2400" u="sng" baseline="30000" dirty="0">
                <a:solidFill>
                  <a:schemeClr val="tx1">
                    <a:alpha val="80000"/>
                  </a:schemeClr>
                </a:solidFill>
              </a:rPr>
              <a:t>o </a:t>
            </a:r>
            <a:r>
              <a:rPr lang="pt-BR" sz="2400" dirty="0">
                <a:solidFill>
                  <a:schemeClr val="tx1">
                    <a:alpha val="80000"/>
                  </a:schemeClr>
                </a:solidFill>
              </a:rPr>
              <a:t>Aplicam-se à atividade dos administradores, no que couber, as disposições concernentes ao mandato</a:t>
            </a:r>
            <a:r>
              <a:rPr lang="pt-BR" sz="2000" dirty="0">
                <a:solidFill>
                  <a:schemeClr val="tx1">
                    <a:alpha val="80000"/>
                  </a:schemeClr>
                </a:solidFill>
              </a:rPr>
              <a:t>.</a:t>
            </a:r>
          </a:p>
          <a:p>
            <a:pPr marL="0" indent="0">
              <a:buNone/>
            </a:pPr>
            <a:endParaRPr lang="pt-BR" sz="2000" dirty="0">
              <a:solidFill>
                <a:schemeClr val="tx1">
                  <a:alpha val="80000"/>
                </a:schemeClr>
              </a:solidFill>
            </a:endParaRPr>
          </a:p>
          <a:p>
            <a:pPr marL="0" indent="0">
              <a:buNone/>
            </a:pPr>
            <a:r>
              <a:rPr lang="pt-BR" sz="2000" dirty="0" err="1">
                <a:solidFill>
                  <a:schemeClr val="tx1">
                    <a:alpha val="80000"/>
                  </a:schemeClr>
                </a:solidFill>
              </a:rPr>
              <a:t>Administraçao</a:t>
            </a:r>
            <a:r>
              <a:rPr lang="pt-BR" sz="2000" dirty="0">
                <a:solidFill>
                  <a:schemeClr val="tx1">
                    <a:alpha val="80000"/>
                  </a:schemeClr>
                </a:solidFill>
              </a:rPr>
              <a:t> é indelegável. Sociedade pode constituir mandatário, gestor não.</a:t>
            </a:r>
          </a:p>
          <a:p>
            <a:pPr marL="0" indent="0">
              <a:buNone/>
            </a:pPr>
            <a:endParaRPr lang="pt-BR" sz="2000" dirty="0">
              <a:solidFill>
                <a:schemeClr val="tx1">
                  <a:alpha val="80000"/>
                </a:schemeClr>
              </a:solidFill>
            </a:endParaRPr>
          </a:p>
          <a:p>
            <a:pPr marL="0" indent="0">
              <a:buNone/>
            </a:pPr>
            <a:endParaRPr lang="pt-BR"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79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7709DA1-52F0-4642-8BAD-BA69AE085AFF}"/>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Funções do Administrador</a:t>
            </a:r>
          </a:p>
        </p:txBody>
      </p:sp>
      <p:sp>
        <p:nvSpPr>
          <p:cNvPr id="3" name="Espaço Reservado para Conteúdo 2">
            <a:extLst>
              <a:ext uri="{FF2B5EF4-FFF2-40B4-BE49-F238E27FC236}">
                <a16:creationId xmlns:a16="http://schemas.microsoft.com/office/drawing/2014/main" id="{13058BC8-ABEB-F643-8009-07F4BB37FD85}"/>
              </a:ext>
            </a:extLst>
          </p:cNvPr>
          <p:cNvSpPr>
            <a:spLocks noGrp="1"/>
          </p:cNvSpPr>
          <p:nvPr>
            <p:ph idx="1"/>
          </p:nvPr>
        </p:nvSpPr>
        <p:spPr>
          <a:xfrm>
            <a:off x="4810259" y="649480"/>
            <a:ext cx="6555347" cy="5546047"/>
          </a:xfrm>
        </p:spPr>
        <p:txBody>
          <a:bodyPr anchor="ctr">
            <a:normAutofit/>
          </a:bodyPr>
          <a:lstStyle/>
          <a:p>
            <a:r>
              <a:rPr lang="pt-BR" sz="2000" dirty="0"/>
              <a:t>TOMAR DECISÕES, DENTRO DE SUA ESFERA DE COMPETÊNCIA (MEDIDA DO PODER)</a:t>
            </a:r>
          </a:p>
          <a:p>
            <a:r>
              <a:rPr lang="pt-BR" sz="2000" dirty="0"/>
              <a:t>INTERNAMENTE, COMANDAR HIERARQUICAMENTE OS PREPOSTOS E EMPREGADOS DA SOCIEDADE</a:t>
            </a:r>
          </a:p>
          <a:p>
            <a:r>
              <a:rPr lang="pt-BR" sz="2000" dirty="0"/>
              <a:t>EXTERNAMENTE, MANIFESTAR A TERCEIROS A VONTADE COLETIVA</a:t>
            </a:r>
          </a:p>
          <a:p>
            <a:endParaRPr lang="pt-BR" sz="2000" dirty="0"/>
          </a:p>
          <a:p>
            <a:pPr marL="0" indent="0">
              <a:buNone/>
            </a:pPr>
            <a:r>
              <a:rPr lang="pt-BR" sz="2000" dirty="0"/>
              <a:t>Não confundir os administradores sociais, indicados no contrato social ou eleito nas atas sociais, com empregados com títulos semelhantes, como diretor, gerente, superintendente, etc...</a:t>
            </a:r>
          </a:p>
          <a:p>
            <a:pPr marL="0" indent="0">
              <a:buNone/>
            </a:pPr>
            <a:endParaRPr lang="pt-BR" sz="2000" dirty="0"/>
          </a:p>
          <a:p>
            <a:pPr marL="0" indent="0">
              <a:buNone/>
            </a:pPr>
            <a:r>
              <a:rPr lang="pt-BR" sz="2000" dirty="0"/>
              <a:t>Mercado fala em ¨diretor estatutário¨, para distinguir os  empregados</a:t>
            </a:r>
          </a:p>
        </p:txBody>
      </p:sp>
    </p:spTree>
    <p:extLst>
      <p:ext uri="{BB962C8B-B14F-4D97-AF65-F5344CB8AC3E}">
        <p14:creationId xmlns:p14="http://schemas.microsoft.com/office/powerpoint/2010/main" val="134856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Imagem 3">
            <a:extLst>
              <a:ext uri="{FF2B5EF4-FFF2-40B4-BE49-F238E27FC236}">
                <a16:creationId xmlns:a16="http://schemas.microsoft.com/office/drawing/2014/main" id="{475F48E6-52AC-B841-A5A8-51BB455D57E8}"/>
              </a:ext>
            </a:extLst>
          </p:cNvPr>
          <p:cNvPicPr>
            <a:picLocks noChangeAspect="1"/>
          </p:cNvPicPr>
          <p:nvPr/>
        </p:nvPicPr>
        <p:blipFill rotWithShape="1">
          <a:blip r:embed="rId2"/>
          <a:srcRect t="3979" b="3885"/>
          <a:stretch/>
        </p:blipFill>
        <p:spPr>
          <a:xfrm>
            <a:off x="626590" y="317578"/>
            <a:ext cx="10851111" cy="3508437"/>
          </a:xfrm>
          <a:prstGeom prst="rect">
            <a:avLst/>
          </a:prstGeom>
        </p:spPr>
      </p:pic>
      <p:grpSp>
        <p:nvGrpSpPr>
          <p:cNvPr id="29" name="Group 28">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0" name="Straight Connector 29">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41DA4F51-EE90-F94E-98BD-F84EFDC9DE3C}"/>
              </a:ext>
            </a:extLst>
          </p:cNvPr>
          <p:cNvSpPr>
            <a:spLocks noGrp="1"/>
          </p:cNvSpPr>
          <p:nvPr>
            <p:ph type="title"/>
          </p:nvPr>
        </p:nvSpPr>
        <p:spPr>
          <a:xfrm>
            <a:off x="630936" y="4018137"/>
            <a:ext cx="4569060" cy="2129586"/>
          </a:xfrm>
          <a:noFill/>
        </p:spPr>
        <p:txBody>
          <a:bodyPr anchor="t">
            <a:normAutofit/>
          </a:bodyPr>
          <a:lstStyle/>
          <a:p>
            <a:r>
              <a:rPr lang="pt-BR" sz="4100">
                <a:solidFill>
                  <a:schemeClr val="bg1"/>
                </a:solidFill>
              </a:rPr>
              <a:t>Como alguém se torna administrador de uma limitada?</a:t>
            </a:r>
          </a:p>
        </p:txBody>
      </p:sp>
      <p:sp>
        <p:nvSpPr>
          <p:cNvPr id="3" name="Espaço Reservado para Conteúdo 2">
            <a:extLst>
              <a:ext uri="{FF2B5EF4-FFF2-40B4-BE49-F238E27FC236}">
                <a16:creationId xmlns:a16="http://schemas.microsoft.com/office/drawing/2014/main" id="{41B2B7F0-1357-7945-B304-F4BC7A6319F2}"/>
              </a:ext>
            </a:extLst>
          </p:cNvPr>
          <p:cNvSpPr>
            <a:spLocks noGrp="1"/>
          </p:cNvSpPr>
          <p:nvPr>
            <p:ph idx="1"/>
          </p:nvPr>
        </p:nvSpPr>
        <p:spPr>
          <a:xfrm>
            <a:off x="5486080" y="4018143"/>
            <a:ext cx="5674105" cy="2129599"/>
          </a:xfrm>
          <a:noFill/>
        </p:spPr>
        <p:txBody>
          <a:bodyPr anchor="t">
            <a:normAutofit fontScale="92500" lnSpcReduction="10000"/>
          </a:bodyPr>
          <a:lstStyle/>
          <a:p>
            <a:r>
              <a:rPr lang="pt-BR" sz="1800" dirty="0">
                <a:solidFill>
                  <a:schemeClr val="bg1"/>
                </a:solidFill>
              </a:rPr>
              <a:t>Nomeação no contrato social ou por ato em separado (artigo 1060). </a:t>
            </a:r>
          </a:p>
          <a:p>
            <a:pPr marL="0" indent="0">
              <a:buNone/>
            </a:pPr>
            <a:r>
              <a:rPr lang="pt-BR" sz="1800" dirty="0">
                <a:solidFill>
                  <a:schemeClr val="bg1"/>
                </a:solidFill>
              </a:rPr>
              <a:t>Em geral, nomeia-se no contrato quando for por prazo indeterminado, e por ato em separado quando por mandato certo.</a:t>
            </a:r>
          </a:p>
          <a:p>
            <a:pPr marL="0" indent="0">
              <a:buNone/>
            </a:pPr>
            <a:r>
              <a:rPr lang="pt-BR" sz="1800" dirty="0">
                <a:solidFill>
                  <a:schemeClr val="bg1"/>
                </a:solidFill>
              </a:rPr>
              <a:t>Nomeação por ato separado, e destituição, exigem quórum de mais da metade do capital social.  MAJORITÁRIO PODE SE ENCASTELAR NO PODER</a:t>
            </a:r>
          </a:p>
          <a:p>
            <a:pPr marL="0" indent="0">
              <a:buNone/>
            </a:pPr>
            <a:endParaRPr lang="pt-BR" sz="1800" dirty="0">
              <a:solidFill>
                <a:schemeClr val="bg1"/>
              </a:solidFill>
            </a:endParaRPr>
          </a:p>
          <a:p>
            <a:pPr marL="0" indent="0">
              <a:buNone/>
            </a:pPr>
            <a:endParaRPr lang="pt-BR" sz="1800" dirty="0">
              <a:solidFill>
                <a:schemeClr val="bg1"/>
              </a:solidFill>
            </a:endParaRPr>
          </a:p>
          <a:p>
            <a:pPr marL="0" indent="0">
              <a:buNone/>
            </a:pPr>
            <a:endParaRPr lang="pt-BR" sz="1800" dirty="0">
              <a:solidFill>
                <a:schemeClr val="bg1"/>
              </a:solidFill>
            </a:endParaRPr>
          </a:p>
        </p:txBody>
      </p:sp>
    </p:spTree>
    <p:extLst>
      <p:ext uri="{BB962C8B-B14F-4D97-AF65-F5344CB8AC3E}">
        <p14:creationId xmlns:p14="http://schemas.microsoft.com/office/powerpoint/2010/main" val="92305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6406118-E01D-8D4B-BBF2-F3D2E54DC19D}"/>
              </a:ext>
            </a:extLst>
          </p:cNvPr>
          <p:cNvSpPr>
            <a:spLocks noGrp="1"/>
          </p:cNvSpPr>
          <p:nvPr>
            <p:ph type="title"/>
          </p:nvPr>
        </p:nvSpPr>
        <p:spPr>
          <a:xfrm>
            <a:off x="466722" y="586855"/>
            <a:ext cx="3201366" cy="3387497"/>
          </a:xfrm>
        </p:spPr>
        <p:txBody>
          <a:bodyPr anchor="b">
            <a:normAutofit/>
          </a:bodyPr>
          <a:lstStyle/>
          <a:p>
            <a:pPr algn="r"/>
            <a:r>
              <a:rPr lang="pt-BR" sz="3700">
                <a:solidFill>
                  <a:srgbClr val="FFFFFF"/>
                </a:solidFill>
              </a:rPr>
              <a:t>Como alguém deixa de ser administrador?</a:t>
            </a:r>
          </a:p>
        </p:txBody>
      </p:sp>
      <p:sp>
        <p:nvSpPr>
          <p:cNvPr id="3" name="Espaço Reservado para Conteúdo 2">
            <a:extLst>
              <a:ext uri="{FF2B5EF4-FFF2-40B4-BE49-F238E27FC236}">
                <a16:creationId xmlns:a16="http://schemas.microsoft.com/office/drawing/2014/main" id="{8D036881-6A66-154F-86B5-EBDB6E9BEB45}"/>
              </a:ext>
            </a:extLst>
          </p:cNvPr>
          <p:cNvSpPr>
            <a:spLocks noGrp="1"/>
          </p:cNvSpPr>
          <p:nvPr>
            <p:ph idx="1"/>
          </p:nvPr>
        </p:nvSpPr>
        <p:spPr>
          <a:xfrm>
            <a:off x="4810259" y="649480"/>
            <a:ext cx="6555347" cy="5546047"/>
          </a:xfrm>
        </p:spPr>
        <p:txBody>
          <a:bodyPr anchor="ctr">
            <a:normAutofit/>
          </a:bodyPr>
          <a:lstStyle/>
          <a:p>
            <a:r>
              <a:rPr lang="pt-BR" sz="2000" dirty="0"/>
              <a:t>Término do mandato por prazo determinado</a:t>
            </a:r>
          </a:p>
          <a:p>
            <a:endParaRPr lang="pt-BR" sz="2000" dirty="0"/>
          </a:p>
          <a:p>
            <a:r>
              <a:rPr lang="pt-BR" sz="2000" dirty="0"/>
              <a:t>Destituição ad nutum</a:t>
            </a:r>
          </a:p>
          <a:p>
            <a:endParaRPr lang="pt-BR" sz="2000" dirty="0"/>
          </a:p>
          <a:p>
            <a:r>
              <a:rPr lang="pt-BR" sz="2000" dirty="0"/>
              <a:t>Renúncia (necessário averbar na Junta Comercial para ter efeitos).</a:t>
            </a:r>
          </a:p>
        </p:txBody>
      </p:sp>
      <p:sp>
        <p:nvSpPr>
          <p:cNvPr id="4" name="CaixaDeTexto 3">
            <a:extLst>
              <a:ext uri="{FF2B5EF4-FFF2-40B4-BE49-F238E27FC236}">
                <a16:creationId xmlns:a16="http://schemas.microsoft.com/office/drawing/2014/main" id="{BCB7F5FF-DE2C-5F41-AD4E-EC4F4CB566A3}"/>
              </a:ext>
            </a:extLst>
          </p:cNvPr>
          <p:cNvSpPr txBox="1"/>
          <p:nvPr/>
        </p:nvSpPr>
        <p:spPr>
          <a:xfrm>
            <a:off x="5000625" y="5157788"/>
            <a:ext cx="6974666" cy="1477328"/>
          </a:xfrm>
          <a:prstGeom prst="rect">
            <a:avLst/>
          </a:prstGeom>
          <a:noFill/>
        </p:spPr>
        <p:txBody>
          <a:bodyPr wrap="none" rtlCol="0">
            <a:spAutoFit/>
          </a:bodyPr>
          <a:lstStyle/>
          <a:p>
            <a:r>
              <a:rPr lang="pt-BR" dirty="0"/>
              <a:t>Art. 1.063. O exercício do cargo de administrador cessa pela destituição, </a:t>
            </a:r>
          </a:p>
          <a:p>
            <a:r>
              <a:rPr lang="pt-BR" dirty="0"/>
              <a:t>em qualquer tempo, do titular, ou pelo término do prazo se, fixado no </a:t>
            </a:r>
          </a:p>
          <a:p>
            <a:r>
              <a:rPr lang="pt-BR" dirty="0"/>
              <a:t>contrato ou em ato separado, não houver recondução.</a:t>
            </a:r>
          </a:p>
          <a:p>
            <a:br>
              <a:rPr lang="pt-BR" dirty="0"/>
            </a:br>
            <a:endParaRPr lang="pt-BR" dirty="0"/>
          </a:p>
        </p:txBody>
      </p:sp>
    </p:spTree>
    <p:extLst>
      <p:ext uri="{BB962C8B-B14F-4D97-AF65-F5344CB8AC3E}">
        <p14:creationId xmlns:p14="http://schemas.microsoft.com/office/powerpoint/2010/main" val="428323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4892DE87-992C-034E-923E-AE1F866150EC}"/>
              </a:ext>
            </a:extLst>
          </p:cNvPr>
          <p:cNvSpPr>
            <a:spLocks noGrp="1"/>
          </p:cNvSpPr>
          <p:nvPr>
            <p:ph type="title"/>
          </p:nvPr>
        </p:nvSpPr>
        <p:spPr>
          <a:xfrm>
            <a:off x="1322754" y="1522820"/>
            <a:ext cx="2748041" cy="3601914"/>
          </a:xfrm>
        </p:spPr>
        <p:txBody>
          <a:bodyPr anchor="ctr">
            <a:normAutofit/>
          </a:bodyPr>
          <a:lstStyle/>
          <a:p>
            <a:r>
              <a:rPr lang="pt-BR" sz="3300">
                <a:solidFill>
                  <a:srgbClr val="FFFFFF"/>
                </a:solidFill>
              </a:rPr>
              <a:t>Pode ser nomeado administrador não sócio?</a:t>
            </a:r>
          </a:p>
        </p:txBody>
      </p:sp>
      <p:graphicFrame>
        <p:nvGraphicFramePr>
          <p:cNvPr id="5" name="Espaço Reservado para Conteúdo 2">
            <a:extLst>
              <a:ext uri="{FF2B5EF4-FFF2-40B4-BE49-F238E27FC236}">
                <a16:creationId xmlns:a16="http://schemas.microsoft.com/office/drawing/2014/main" id="{3321FE71-AFA5-4495-A570-9CEF3CD00D34}"/>
              </a:ext>
            </a:extLst>
          </p:cNvPr>
          <p:cNvGraphicFramePr>
            <a:graphicFrameLocks noGrp="1"/>
          </p:cNvGraphicFramePr>
          <p:nvPr>
            <p:ph idx="1"/>
            <p:extLst>
              <p:ext uri="{D42A27DB-BD31-4B8C-83A1-F6EECF244321}">
                <p14:modId xmlns:p14="http://schemas.microsoft.com/office/powerpoint/2010/main" val="30847964"/>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75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DD5277E-1E10-0342-A892-6E08F2EB428F}"/>
              </a:ext>
            </a:extLst>
          </p:cNvPr>
          <p:cNvSpPr>
            <a:spLocks noGrp="1"/>
          </p:cNvSpPr>
          <p:nvPr>
            <p:ph type="title"/>
          </p:nvPr>
        </p:nvSpPr>
        <p:spPr>
          <a:xfrm>
            <a:off x="466722" y="586855"/>
            <a:ext cx="3201366" cy="3387497"/>
          </a:xfrm>
        </p:spPr>
        <p:txBody>
          <a:bodyPr anchor="b">
            <a:normAutofit/>
          </a:bodyPr>
          <a:lstStyle/>
          <a:p>
            <a:pPr algn="r"/>
            <a:r>
              <a:rPr lang="pt-BR" sz="3700">
                <a:solidFill>
                  <a:srgbClr val="FFFFFF"/>
                </a:solidFill>
              </a:rPr>
              <a:t>Como estruturamos uma cláusula de administração?</a:t>
            </a:r>
          </a:p>
        </p:txBody>
      </p:sp>
      <p:sp>
        <p:nvSpPr>
          <p:cNvPr id="3" name="Espaço Reservado para Conteúdo 2">
            <a:extLst>
              <a:ext uri="{FF2B5EF4-FFF2-40B4-BE49-F238E27FC236}">
                <a16:creationId xmlns:a16="http://schemas.microsoft.com/office/drawing/2014/main" id="{31846C5C-DE93-104D-9422-D3F6182552BB}"/>
              </a:ext>
            </a:extLst>
          </p:cNvPr>
          <p:cNvSpPr>
            <a:spLocks noGrp="1"/>
          </p:cNvSpPr>
          <p:nvPr>
            <p:ph idx="1"/>
          </p:nvPr>
        </p:nvSpPr>
        <p:spPr>
          <a:xfrm>
            <a:off x="4810259" y="649480"/>
            <a:ext cx="6555347" cy="5546047"/>
          </a:xfrm>
        </p:spPr>
        <p:txBody>
          <a:bodyPr anchor="ctr">
            <a:normAutofit/>
          </a:bodyPr>
          <a:lstStyle/>
          <a:p>
            <a:pPr marL="0" indent="0">
              <a:buNone/>
            </a:pPr>
            <a:endParaRPr lang="pt-BR" sz="2000"/>
          </a:p>
          <a:p>
            <a:r>
              <a:rPr lang="pt-BR" sz="2000"/>
              <a:t>Primeira alternativa: Todos sócios têm poderes de representação.</a:t>
            </a:r>
          </a:p>
          <a:p>
            <a:pPr marL="0" indent="0">
              <a:buNone/>
            </a:pPr>
            <a:r>
              <a:rPr lang="pt-BR" sz="2000"/>
              <a:t>Variantes: </a:t>
            </a:r>
          </a:p>
          <a:p>
            <a:pPr marL="0" indent="0">
              <a:buNone/>
            </a:pPr>
            <a:r>
              <a:rPr lang="pt-BR" sz="2000"/>
              <a:t>1) cada um assina pela sociedade  (administração disjuntiva)</a:t>
            </a:r>
          </a:p>
          <a:p>
            <a:pPr marL="0" indent="0">
              <a:buNone/>
            </a:pPr>
            <a:r>
              <a:rPr lang="pt-BR" sz="2000"/>
              <a:t>2) Sociedade se vincula pela assinatura de certo numero de sócios, ou de sócio e procuradores.</a:t>
            </a:r>
          </a:p>
          <a:p>
            <a:pPr marL="0" indent="0">
              <a:buNone/>
            </a:pPr>
            <a:r>
              <a:rPr lang="pt-BR" sz="2000"/>
              <a:t>3) Necessária assinatura de todos os sócios (administração conjunta). </a:t>
            </a:r>
          </a:p>
          <a:p>
            <a:pPr marL="0" indent="0">
              <a:buNone/>
            </a:pPr>
            <a:endParaRPr lang="pt-BR" sz="2000"/>
          </a:p>
          <a:p>
            <a:pPr marL="0" indent="0">
              <a:buNone/>
            </a:pPr>
            <a:r>
              <a:rPr lang="pt-BR" sz="2000"/>
              <a:t>Podemos estabelecer alçadas diferentes, conforme o ato.</a:t>
            </a:r>
          </a:p>
          <a:p>
            <a:pPr marL="0" indent="0">
              <a:buNone/>
            </a:pPr>
            <a:endParaRPr lang="pt-BR" sz="2000"/>
          </a:p>
          <a:p>
            <a:pPr marL="0" indent="0">
              <a:buNone/>
            </a:pPr>
            <a:r>
              <a:rPr lang="pt-BR" sz="2000"/>
              <a:t>Qual o problema que pode ocorrer com as hipóteses 1 e 3?</a:t>
            </a:r>
          </a:p>
          <a:p>
            <a:pPr marL="0" indent="0">
              <a:buNone/>
            </a:pPr>
            <a:r>
              <a:rPr lang="pt-BR" sz="2000"/>
              <a:t>Na hipótese 1, o sócio ingressante também passa a assinar pela sociedade?</a:t>
            </a:r>
          </a:p>
          <a:p>
            <a:pPr marL="0" indent="0">
              <a:buNone/>
            </a:pPr>
            <a:endParaRPr lang="pt-BR" sz="2000"/>
          </a:p>
        </p:txBody>
      </p:sp>
    </p:spTree>
    <p:extLst>
      <p:ext uri="{BB962C8B-B14F-4D97-AF65-F5344CB8AC3E}">
        <p14:creationId xmlns:p14="http://schemas.microsoft.com/office/powerpoint/2010/main" val="77926501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c414ac8-549e-4ca5-81e3-16b3f3eb5c24">
      <Terms xmlns="http://schemas.microsoft.com/office/infopath/2007/PartnerControls"/>
    </lcf76f155ced4ddcb4097134ff3c332f>
    <TaxCatchAll xmlns="ebba5f7d-3b76-4a58-9735-74f0064eafb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E5DFEBCE2E50B4B8EF365B1600A6302" ma:contentTypeVersion="15" ma:contentTypeDescription="Crie um novo documento." ma:contentTypeScope="" ma:versionID="0103d65d0e737d692b676c872728f369">
  <xsd:schema xmlns:xsd="http://www.w3.org/2001/XMLSchema" xmlns:xs="http://www.w3.org/2001/XMLSchema" xmlns:p="http://schemas.microsoft.com/office/2006/metadata/properties" xmlns:ns2="4c414ac8-549e-4ca5-81e3-16b3f3eb5c24" xmlns:ns3="ebba5f7d-3b76-4a58-9735-74f0064eafba" targetNamespace="http://schemas.microsoft.com/office/2006/metadata/properties" ma:root="true" ma:fieldsID="7e923275e42780db4afb5e008224c4d8" ns2:_="" ns3:_="">
    <xsd:import namespace="4c414ac8-549e-4ca5-81e3-16b3f3eb5c24"/>
    <xsd:import namespace="ebba5f7d-3b76-4a58-9735-74f0064ea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14ac8-549e-4ca5-81e3-16b3f3eb5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eb74ff96-4672-4cf9-94f6-964b0040e3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ba5f7d-3b76-4a58-9735-74f0064eafba"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6f9f65b9-77c0-44a2-867b-74e860691405}" ma:internalName="TaxCatchAll" ma:showField="CatchAllData" ma:web="ebba5f7d-3b76-4a58-9735-74f0064ea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56DEBD-21C7-4638-8338-80BF452AA56F}">
  <ds:schemaRefs>
    <ds:schemaRef ds:uri="http://purl.org/dc/elements/1.1/"/>
    <ds:schemaRef ds:uri="http://purl.org/dc/dcmitype/"/>
    <ds:schemaRef ds:uri="http://schemas.openxmlformats.org/package/2006/metadata/core-properties"/>
    <ds:schemaRef ds:uri="ebba5f7d-3b76-4a58-9735-74f0064eafba"/>
    <ds:schemaRef ds:uri="http://www.w3.org/XML/1998/namespace"/>
    <ds:schemaRef ds:uri="http://schemas.microsoft.com/office/2006/metadata/properties"/>
    <ds:schemaRef ds:uri="4c414ac8-549e-4ca5-81e3-16b3f3eb5c24"/>
    <ds:schemaRef ds:uri="http://schemas.microsoft.com/office/2006/documentManagement/typ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F2A1C26B-5DAD-4552-9567-5159EDA8C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14ac8-549e-4ca5-81e3-16b3f3eb5c24"/>
    <ds:schemaRef ds:uri="ebba5f7d-3b76-4a58-9735-74f0064ea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B34DD-8FF4-4B87-8AD9-8C86066D44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TotalTime>
  <Words>1907</Words>
  <Application>Microsoft Macintosh PowerPoint</Application>
  <PresentationFormat>Widescreen</PresentationFormat>
  <Paragraphs>141</Paragraphs>
  <Slides>21</Slides>
  <Notes>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Arial</vt:lpstr>
      <vt:lpstr>Calibri</vt:lpstr>
      <vt:lpstr>Calibri Light</vt:lpstr>
      <vt:lpstr>Georgia</vt:lpstr>
      <vt:lpstr>Tema do Office</vt:lpstr>
      <vt:lpstr>Administração da Sociedade Limitada</vt:lpstr>
      <vt:lpstr>Kenneth Arrow</vt:lpstr>
      <vt:lpstr>Teoria Organicista da Sociedade</vt:lpstr>
      <vt:lpstr>Qual o artigo mais criticado do Código Civil?</vt:lpstr>
      <vt:lpstr>Funções do Administrador</vt:lpstr>
      <vt:lpstr>Como alguém se torna administrador de uma limitada?</vt:lpstr>
      <vt:lpstr>Como alguém deixa de ser administrador?</vt:lpstr>
      <vt:lpstr>Pode ser nomeado administrador não sócio?</vt:lpstr>
      <vt:lpstr>Como estruturamos uma cláusula de administração?</vt:lpstr>
      <vt:lpstr>Como estruturamos uma cláusula de administração?</vt:lpstr>
      <vt:lpstr>Apresentação do PowerPoint</vt:lpstr>
      <vt:lpstr>Apresentação do PowerPoint</vt:lpstr>
      <vt:lpstr>PJ pode ser administrador de limitada?</vt:lpstr>
      <vt:lpstr>Pode a limitada ter conselho de administração?</vt:lpstr>
      <vt:lpstr>Deveres Fiduciários dos Administradores</vt:lpstr>
      <vt:lpstr>Um precedente</vt:lpstr>
      <vt:lpstr>Exoneração de responsabilidade dos administradores (quitus)</vt:lpstr>
      <vt:lpstr>Existe responsabilidade de administradores perante a sociedade no Brasil?</vt:lpstr>
      <vt:lpstr>Intervenção Judicial na Administração Social</vt:lpstr>
      <vt:lpstr>As cautelas do judiciário...</vt:lpstr>
      <vt:lpstr>Afastamento de administrador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Administração da Sociedade Limitada</dc:title>
  <dc:creator>Ruy Pereira Camilo Junior</dc:creator>
  <cp:lastModifiedBy>Ruy Camilo</cp:lastModifiedBy>
  <cp:revision>5</cp:revision>
  <dcterms:created xsi:type="dcterms:W3CDTF">2021-04-27T03:32:30Z</dcterms:created>
  <dcterms:modified xsi:type="dcterms:W3CDTF">2023-04-18T01:40:42Z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0x0101009E5DFEBCE2E50B4B8EF365B1600A6302</vt:lpwstr>
  </property>
</Properties>
</file>