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48"/>
  </p:notesMasterIdLst>
  <p:handoutMasterIdLst>
    <p:handoutMasterId r:id="rId49"/>
  </p:handoutMasterIdLst>
  <p:sldIdLst>
    <p:sldId id="336" r:id="rId2"/>
    <p:sldId id="325" r:id="rId3"/>
    <p:sldId id="278" r:id="rId4"/>
    <p:sldId id="272" r:id="rId5"/>
    <p:sldId id="271" r:id="rId6"/>
    <p:sldId id="273" r:id="rId7"/>
    <p:sldId id="282" r:id="rId8"/>
    <p:sldId id="283" r:id="rId9"/>
    <p:sldId id="303" r:id="rId10"/>
    <p:sldId id="308" r:id="rId11"/>
    <p:sldId id="309" r:id="rId12"/>
    <p:sldId id="288" r:id="rId13"/>
    <p:sldId id="337" r:id="rId14"/>
    <p:sldId id="307" r:id="rId15"/>
    <p:sldId id="306" r:id="rId16"/>
    <p:sldId id="313" r:id="rId17"/>
    <p:sldId id="304" r:id="rId18"/>
    <p:sldId id="269" r:id="rId19"/>
    <p:sldId id="321" r:id="rId20"/>
    <p:sldId id="279" r:id="rId21"/>
    <p:sldId id="327" r:id="rId22"/>
    <p:sldId id="280" r:id="rId23"/>
    <p:sldId id="322" r:id="rId24"/>
    <p:sldId id="323" r:id="rId25"/>
    <p:sldId id="281" r:id="rId26"/>
    <p:sldId id="316" r:id="rId27"/>
    <p:sldId id="319" r:id="rId28"/>
    <p:sldId id="318" r:id="rId29"/>
    <p:sldId id="277" r:id="rId30"/>
    <p:sldId id="338" r:id="rId31"/>
    <p:sldId id="339" r:id="rId32"/>
    <p:sldId id="326" r:id="rId33"/>
    <p:sldId id="317" r:id="rId34"/>
    <p:sldId id="315" r:id="rId35"/>
    <p:sldId id="320" r:id="rId36"/>
    <p:sldId id="284" r:id="rId37"/>
    <p:sldId id="263" r:id="rId38"/>
    <p:sldId id="262" r:id="rId39"/>
    <p:sldId id="256" r:id="rId40"/>
    <p:sldId id="258" r:id="rId41"/>
    <p:sldId id="257" r:id="rId42"/>
    <p:sldId id="267" r:id="rId43"/>
    <p:sldId id="265" r:id="rId44"/>
    <p:sldId id="266" r:id="rId45"/>
    <p:sldId id="268" r:id="rId46"/>
    <p:sldId id="264" r:id="rId4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/>
    <p:restoredTop sz="86312"/>
  </p:normalViewPr>
  <p:slideViewPr>
    <p:cSldViewPr showGuides="1">
      <p:cViewPr varScale="1">
        <p:scale>
          <a:sx n="91" d="100"/>
          <a:sy n="91" d="100"/>
        </p:scale>
        <p:origin x="112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A8B3C0-7C5B-ED43-0F9F-709643959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614B8-BE36-7E19-6F4F-16B62F4192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DEE9E8-12B1-1744-AC81-F563DD08AE29}" type="datetimeFigureOut">
              <a:rPr lang="pt-BR"/>
              <a:pPr>
                <a:defRPr/>
              </a:pPr>
              <a:t>18/09/2022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16129-EF57-2574-8805-754762A0C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C897B-669E-4AD7-B23B-2AFBD5C751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CFF788-2FCB-EC4E-8C15-69C3F02E25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C3CC7F-F822-C3C7-657A-6C4972314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2F706-185D-F52D-EA26-B4D134A1F0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937F32-CEC6-904E-93A7-0112FB4E6255}" type="datetimeFigureOut">
              <a:rPr lang="pt-BR"/>
              <a:pPr>
                <a:defRPr/>
              </a:pPr>
              <a:t>18/09/2022</a:t>
            </a:fld>
            <a:endParaRPr 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124B45-FD1B-9714-DF63-39041F308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EE5B75-2F4E-AFFF-85E1-74131ADDD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2FD3C-73B3-5AB9-5E7B-D929E57CB5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FF888-9BB3-1099-36BA-F86DFCC09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948ED-F219-D545-A4EB-4EE9F2FD22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>
            <a:extLst>
              <a:ext uri="{FF2B5EF4-FFF2-40B4-BE49-F238E27FC236}">
                <a16:creationId xmlns:a16="http://schemas.microsoft.com/office/drawing/2014/main" id="{F7B12A65-573A-E7B0-47CD-C962436C9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ço Reservado para Anotações 2">
            <a:extLst>
              <a:ext uri="{FF2B5EF4-FFF2-40B4-BE49-F238E27FC236}">
                <a16:creationId xmlns:a16="http://schemas.microsoft.com/office/drawing/2014/main" id="{C36B8B3E-18CE-8A5A-1E07-8B151627A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508596-566E-6961-0680-F6974A069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3CBD6-581A-5D40-87A8-92C96C21624D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BB994E1-6E70-0BFF-90C7-C12A448FA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26881BA0-1FC7-5D06-E82D-E7B045049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5F122429-1096-3CD3-5126-4F9906BF5F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487B16-40B2-3542-8F7D-58938AC4406C}" type="slidenum">
              <a:rPr lang="pt-BR" altLang="pt-B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>
            <a:extLst>
              <a:ext uri="{FF2B5EF4-FFF2-40B4-BE49-F238E27FC236}">
                <a16:creationId xmlns:a16="http://schemas.microsoft.com/office/drawing/2014/main" id="{996F2386-E347-77D4-AD95-4D77868CA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ço Reservado para Anotações 2">
            <a:extLst>
              <a:ext uri="{FF2B5EF4-FFF2-40B4-BE49-F238E27FC236}">
                <a16:creationId xmlns:a16="http://schemas.microsoft.com/office/drawing/2014/main" id="{D273AA09-4D68-8DC7-887B-1A2FEF133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3463A8-CC3D-D894-4FC9-7436F3ADC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8FB623-167F-EE45-A47E-6D3B155DE7A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>
            <a:extLst>
              <a:ext uri="{FF2B5EF4-FFF2-40B4-BE49-F238E27FC236}">
                <a16:creationId xmlns:a16="http://schemas.microsoft.com/office/drawing/2014/main" id="{BEFF628B-E396-F285-DB10-049BA19B9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Espaço Reservado para Anotações 2">
            <a:extLst>
              <a:ext uri="{FF2B5EF4-FFF2-40B4-BE49-F238E27FC236}">
                <a16:creationId xmlns:a16="http://schemas.microsoft.com/office/drawing/2014/main" id="{A6E1B561-B04B-40F6-4ED8-AFA91DC25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50467-0BE7-5E3E-0402-8CF3FAA97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0068B-EBEB-834E-B4DB-E9ABDA4E94F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>
            <a:extLst>
              <a:ext uri="{FF2B5EF4-FFF2-40B4-BE49-F238E27FC236}">
                <a16:creationId xmlns:a16="http://schemas.microsoft.com/office/drawing/2014/main" id="{D2999FB3-2511-B05E-6C07-61F9D6B00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Espaço Reservado para Anotações 2">
            <a:extLst>
              <a:ext uri="{FF2B5EF4-FFF2-40B4-BE49-F238E27FC236}">
                <a16:creationId xmlns:a16="http://schemas.microsoft.com/office/drawing/2014/main" id="{85212879-E4F0-5C3F-31BF-592463080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8D379C-8A50-D96B-871F-320C184FF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CF480-CB9F-BA46-9C1C-7A0397974554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>
            <a:extLst>
              <a:ext uri="{FF2B5EF4-FFF2-40B4-BE49-F238E27FC236}">
                <a16:creationId xmlns:a16="http://schemas.microsoft.com/office/drawing/2014/main" id="{0004D5C1-6589-3279-F05F-9C3EC466F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Espaço Reservado para Anotações 2">
            <a:extLst>
              <a:ext uri="{FF2B5EF4-FFF2-40B4-BE49-F238E27FC236}">
                <a16:creationId xmlns:a16="http://schemas.microsoft.com/office/drawing/2014/main" id="{4D8C7952-2812-EBFB-9862-330F7F390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474998-3008-9FD6-6866-C1B865D85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2E4A8-7305-3542-A6BC-DCC5B724FAB4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948ED-F219-D545-A4EB-4EE9F2FD226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70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B3CFECA4-2D5B-07DB-8949-A5FD4F46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8">
            <a:extLst>
              <a:ext uri="{FF2B5EF4-FFF2-40B4-BE49-F238E27FC236}">
                <a16:creationId xmlns:a16="http://schemas.microsoft.com/office/drawing/2014/main" id="{485AC767-1D00-6DC4-16C7-1B3716E5F710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BEAF8D-9B71-BB01-3E5D-4CAEE4C74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A51755A-2525-23DE-746C-439B574F2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9F44FBF-5C21-A198-A831-B3E684D4C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BB5ADB-8023-5269-F906-DAD137D96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8EC5C0-6B45-16CD-304E-9FF133E87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61237-9877-B3D4-09E2-2F03C0DB5906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85B430-7CE9-4127-DCC7-6548F99C1D68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A7B87E-0C13-12AE-EE66-977DBAFC9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686683-E4FA-AD79-7DE5-559F1F4526CB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BB4AC90-374F-F984-313A-A47895A88470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AB5B712-A9D3-EAAB-B234-2E31AB4AA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F95B63-6644-30B1-541C-EFDC5C493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B056EAC-9E26-751D-FDE8-7ED3EA9D50EA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38007FE-7421-CE43-35C4-A305BF037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6DF12A-AD84-665D-4D9B-D61ABEC5B180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6FBA338-7892-3A08-5A6A-D6478B41A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B08B186-3D3D-E9F5-7F82-72A65C0AC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F1390-9751-F4B1-3759-814726488107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9C623A-099F-4C41-8675-88B1809DE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A75E7FA-E967-BB7E-1751-5F9BB9963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8830E16-BA37-7ED3-A578-BD182661B551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096431-2C36-22BF-7DE9-5DA80A627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56556C-53D7-CB69-D9F3-680E06F0004C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8412A7B-81DA-5C2A-280F-680F535B8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84A350C-E78E-D4B2-76B6-16D39DBD7597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CB77C64-8FF3-E3C1-50E9-96C717D81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59B0662-6A77-472D-85B1-04DB7B2543BA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A4D9D4A-031C-EC9A-70C8-141A9BAB2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227E90-3C8D-D170-2123-DFC7A08FD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266C245-0FF0-F02A-9347-462FE10B7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CBF325F-49DF-6454-387F-DBF8153A2EA7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18D3D6-09EA-36D3-924F-B4D86ACC0331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CA17CA-718D-DF01-767A-7DDD4D658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AC29564-4DAE-0897-23B6-9116FDD6E664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EDD47F-CB59-A8FF-9AB1-DB7837013528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8F6B32F-E628-006C-07C5-92FD42429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544B0EA-9CAF-E6D3-7ECE-52266B33DCC1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25B8C44-D998-99AD-07BC-D3E45B815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9CEF7D9-5360-E1FF-B1A6-A8AA273C3715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CCC9E5-7F16-B8FC-875C-9C64D7A5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9F8DFA-A1A4-BE84-2D7B-E08C31029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7C3FBDD-DBC7-D6CE-43F5-9623BC01FBC8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92BD4BA-50C9-C839-46AC-878BD9049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D495724-0B97-5427-6AC6-0FFAAEE9B042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D97A6EB-3A0F-8C56-1FE7-8DA5EDDFA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29AA756-4020-D1F2-BE40-71A404AB5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68AFC22-5588-9A8B-E421-712BDC67026D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2038391-39D4-2709-324F-4E7A5A5939EF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0BB4855-E7AF-7AD0-8D8D-9AC53628F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C7FA0FF-A7F3-9492-8904-22D9E73B8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D8152E3-5F8F-89B5-4542-FDCA0DD92BB1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96B77EC-955B-80D6-4307-D203F9AC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AE24E83-D0C8-4899-178B-2F3298E871C0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E581C74-1726-17B4-4E34-6316D7787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8BDAB3E0-2268-53E4-0F2C-42CC583D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3DAB7DCC-19FC-DEBA-1D6A-C2AAB37C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0FB3C35-DBE1-35E2-959B-C8BAAFC2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BF12-0E3A-4147-807F-FBD1D8BAD7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04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B95198-BBA7-743F-B41A-FE16FB5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0F1FFE-8D43-F593-9CD9-100E4114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94E46-4918-3540-1A5F-ADC1FB63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D976-E5FA-9F4D-ADC7-FC8DA92173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28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DEC103-5557-815F-51AE-AE5A9BDD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E4B7-1D34-6A80-517D-ECA1AA1A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E5FB2-CA65-8D60-68F5-97FB71D3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5778-A5D5-4D4F-8BBE-E742CAE7F2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69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7">
            <a:extLst>
              <a:ext uri="{FF2B5EF4-FFF2-40B4-BE49-F238E27FC236}">
                <a16:creationId xmlns:a16="http://schemas.microsoft.com/office/drawing/2014/main" id="{5EEAE659-A4E0-CD3E-FFDB-A7AD80BBCA1E}"/>
              </a:ext>
            </a:extLst>
          </p:cNvPr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5" name="TextBox 48">
            <a:extLst>
              <a:ext uri="{FF2B5EF4-FFF2-40B4-BE49-F238E27FC236}">
                <a16:creationId xmlns:a16="http://schemas.microsoft.com/office/drawing/2014/main" id="{95BE05CF-D9AC-8875-2ECC-92486B6C7192}"/>
              </a:ext>
            </a:extLst>
          </p:cNvPr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F948A9D-7FCE-B23E-C511-7A2A2A82D5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870C2BA-E0BF-A575-B04D-AC0DCE6332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7C4717-39CF-C540-B5BC-538A8A8BD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33F6-8C62-954F-A425-C9B90C68404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34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FC6AE4-BB67-A699-5678-C202E1B6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4FD3-1A26-AF8C-47AE-4B0A63A3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B623-E36D-2EB9-5891-9388B993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B063-E4FF-944C-8829-CB2120F6875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1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4DE714-90E7-3149-C37A-173145D38D0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6A8C7B-0629-F5FA-AFB8-9374F9D404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D71EF-202E-6036-0A66-7FC92426CF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E689-C565-F84F-A8A0-2FC868262C6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33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66D587-EA52-69A1-DDF4-50841C280FC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128A04-4E64-C4D5-5D02-5B1FE48A8D7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79B551-E098-B73C-3C97-71F6E25D2B3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BD7E-67F9-794C-90D0-028A832CA76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7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66DDA-54E6-CF64-F100-2A2E3599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99FF-9887-C050-AACB-19676FF0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D76FB-3835-8D5F-866B-53CFD0D1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5F91-7875-6047-B57C-E15F74FAA07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7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20BD-1DC1-8FB8-8A99-704669FA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A8515-2989-8764-2A6D-EF1D150F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25813-CA3C-45CE-23C1-18FA1904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A7E1-A8BB-784A-9BD9-7A6C50C018B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1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C7113A-37F7-59B3-4A13-E6DF95D3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BBE3B7-B645-0F15-E65A-319E4F46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8BA4BB-EF98-F086-37FF-5E6CC871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5996-EFCB-E344-B463-DFD33292B9E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7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7AE25-9764-8FB2-A243-BA69889E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9C12-CA8E-2BD8-A3F0-A7C4C54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3777-80A6-5289-07DC-C24E0A51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C037-CF77-504F-8D7F-BA98305A15F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2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5363-3706-C35E-3695-A34DC499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5D9C-1966-F5DE-348D-12159B71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64DE2-45D5-B110-1FF6-10AA0850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7F44-955C-3848-ACED-43C71BDA8E3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8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2AD90C-4EEA-BBF3-71B1-B7C3A049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4B92C7-4B6F-2938-6039-A029C0D3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5F294F-C88D-2462-180C-AE34CED5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BDF2-E0B4-C648-AA92-5C484E25C42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63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ACF229-7DB5-B30A-9F1D-4170C541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9CD6E4-233E-2AA8-CB50-8894598E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4F7594-5E43-2823-5DFE-010FB39C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81B8-344F-314F-93E3-E620ABB57DF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2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447E30-6EB8-FE4F-90E2-8DCDF93B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71E964-FBB5-95F6-1C0C-7F9CC6F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C8A527-8B57-9E1D-5B85-28E15508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C77D-60C7-BD47-8F8E-3103DDB0247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64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1F1388-E05E-165E-CA49-41644179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B3244D-F4BE-65BE-A209-F783C8FC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797E2-4117-FC84-FC22-8ACEF8F5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4C26-1717-224E-95D4-92306EAC4A7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31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11187F-FD0F-3032-E543-F08CD8F8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2E65DE-A17F-5C72-9532-0EA6E1E4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3860AC-957A-8C6C-FA9D-7AC749F9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7E8A-AEB6-8D4C-8EEC-404522E1BCF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0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CBFF16-47D3-46B2-52C0-582C9C81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F110E2-F8FF-ED4F-1DEE-C9030309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DA452-8101-F1E9-28FE-C668BA46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07A-8226-A349-8151-6FB08FEDA29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33170CCA-48C1-A60E-AE61-4DD54AD4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>
            <a:extLst>
              <a:ext uri="{FF2B5EF4-FFF2-40B4-BE49-F238E27FC236}">
                <a16:creationId xmlns:a16="http://schemas.microsoft.com/office/drawing/2014/main" id="{E95C2C22-028D-588A-4F46-7EFE21D99A1A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0937EA-6052-0E04-B225-EAD587309A5D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846285FB-FE37-AE55-2BBD-3C388C49A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E0BC3C1E-E55C-0CFD-33FF-F101175EF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32887312-2079-406A-898E-5C207BFE7C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D2B8670E-3A51-1399-50B3-BD407BFECE01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AD673FA7-6792-6BA0-39DD-96712D61AE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6C27BEDC-BC2F-EAD5-6485-C25764D86F1D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472143F9-B3FA-DDFA-3FC8-60103AD0EBDF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8CC6A348-BA8D-399F-6E7A-E96E31C593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3FD7C876-0FFC-7FC3-DCCC-1CC6AFE2E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4E401B4-729D-57F8-1EFA-E496C6F9A3A5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C7203A74-7194-824C-FD0C-4963E8798A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6AA532D5-CA5E-1AB5-CC33-B4FFFB520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308AE904-6291-D4EA-9BB8-45A66D44C2B8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4F70A3A3-72F0-AFA3-CC44-AAE81DCF605E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DA9C3BC-DAE5-795C-F72D-EB3E6948EBB0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6F2A6474-7F3E-797F-311C-66FBD01EA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9F319C8D-450B-8531-8089-B0514BB8B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DC5F00BB-065F-766E-DB2F-180D81CFF386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947606A7-9063-84BA-D762-14F868903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5AA76177-0AA7-DB65-4FFA-27DF3B5813B4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36A545C9-8D1B-6226-80B8-5068F51570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1F8C3EBF-0F52-C529-6411-B07B24D59536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EAC1BA9C-F1D4-02BF-1D2E-8D9A6B26146E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39357827-9EB9-C636-E4B0-BFC4BADBD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C7139330-11AA-5D1E-17DB-7C72E1F53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C1BE678-CB91-6E64-EF9B-A8026316660C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914AC64-541D-F901-A1FA-31B43B0F2C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A6BCA-3620-CF3E-17EF-80794CB74442}"/>
                </a:ext>
              </a:extLst>
            </p:cNvPr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8C54F4C7-EF0A-E619-8771-01A4F2D0F30E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02D31102-F3C1-DA0D-B1FC-6DDD42194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4DB52B24-4B17-DD18-352F-8B14B07DA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8ACD9358-7307-3DEC-A66B-73FD65434DE4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1194CA7E-F7D6-8891-64DF-038C82E258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5AA00991-382A-5D02-47E6-6CA38C129091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E4F3688D-F2D7-AF79-8B30-98F24CAE0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651AE805-1F91-CBA9-D341-92BABB036535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33CB6E3C-4A18-8729-430C-54C7DF3AF9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6F19D551-ABC6-2545-3BCE-ED01806FA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3EAEC-67D0-BBEC-39AD-83E43D26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7BF8249-2795-2FAA-4E93-04BF177B6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567F3-1EC1-4C11-00C9-860335A94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03F59-CBF5-4816-9DDF-E4BA5491C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DE11-F8AC-B745-DBC0-3528F8726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709792-64F7-D04B-AC66-3DFE920D916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84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anaclaurod/manual-do-antibiograma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E88E0230-7E27-C8F8-4174-C74CD203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3913"/>
            <a:ext cx="1401763" cy="715962"/>
          </a:xfrm>
          <a:prstGeom prst="rect">
            <a:avLst/>
          </a:prstGeom>
          <a:solidFill>
            <a:srgbClr val="F8F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50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Elisabete J. Vicente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00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(11) 3091-7202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00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(11) 97397 9986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00" dirty="0" err="1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bevicent@usp.br</a:t>
            </a:r>
            <a:endParaRPr lang="pt-BR" altLang="pt-BR" sz="1000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DF5F0CC7-8E4C-74AA-121B-994F2EFD82F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1763" cy="4498975"/>
          </a:xfrm>
        </p:spPr>
      </p:pic>
      <p:sp>
        <p:nvSpPr>
          <p:cNvPr id="22531" name="Text Box 6">
            <a:extLst>
              <a:ext uri="{FF2B5EF4-FFF2-40B4-BE49-F238E27FC236}">
                <a16:creationId xmlns:a16="http://schemas.microsoft.com/office/drawing/2014/main" id="{FD383EBF-760E-D4AD-B17A-B2311ABF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8975"/>
            <a:ext cx="1401763" cy="369888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pt-BR" sz="9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Instituto de Ciências Biomédicas/USP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83F4B50-091D-03F3-DEB7-5D1AD9F1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1125538"/>
            <a:ext cx="8137525" cy="532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</a:rPr>
              <a:t>Agentes antimicrobianos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</a:rPr>
              <a:t> Antibióticos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Como foram descobertos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Propriedades ideais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Mecanismos de ação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Principais alvos na célula bacteriana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Como fazer a escolha do antibiótico e da dose correta para o tratamento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Antibiograma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Mínima Concentração Inibitória (</a:t>
            </a:r>
            <a:r>
              <a:rPr lang="pt-BR" altLang="pt-BR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 associação de diferentes antibióticos pode ser feita?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Resistência bacteriana a Drogas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Surgimento das ”Superbactérias” resistentes a muitos antibióticos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Ex. </a:t>
            </a:r>
            <a:r>
              <a:rPr lang="pt-BR" altLang="pt-BR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</a:t>
            </a: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altLang="pt-B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aureus </a:t>
            </a: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resistente a meticilina)	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</a:rPr>
              <a:t>Questões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rial" panose="020B0604020202020204" pitchFamily="34" charset="0"/>
              </a:rPr>
              <a:t>8. Leitura adicional</a:t>
            </a:r>
          </a:p>
        </p:txBody>
      </p:sp>
      <p:sp>
        <p:nvSpPr>
          <p:cNvPr id="15365" name="Título 1">
            <a:extLst>
              <a:ext uri="{FF2B5EF4-FFF2-40B4-BE49-F238E27FC236}">
                <a16:creationId xmlns:a16="http://schemas.microsoft.com/office/drawing/2014/main" id="{F7549E9F-4A71-3693-A722-F759CD02665F}"/>
              </a:ext>
            </a:extLst>
          </p:cNvPr>
          <p:cNvSpPr txBox="1">
            <a:spLocks/>
          </p:cNvSpPr>
          <p:nvPr/>
        </p:nvSpPr>
        <p:spPr bwMode="auto">
          <a:xfrm>
            <a:off x="1924050" y="260350"/>
            <a:ext cx="8137525" cy="48577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Antibióticos e Resistência bacteriana a drogas </a:t>
            </a:r>
            <a:endParaRPr lang="pt-BR" altLang="pt-B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2534" name="Picture 14">
            <a:extLst>
              <a:ext uri="{FF2B5EF4-FFF2-40B4-BE49-F238E27FC236}">
                <a16:creationId xmlns:a16="http://schemas.microsoft.com/office/drawing/2014/main" id="{68816BAD-4713-18E5-D268-61DBFD03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883150"/>
            <a:ext cx="9366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C501D565-11E0-A28F-5962-B9176DAE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93713"/>
            <a:ext cx="49688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628C5B48-73CB-4E73-6750-B569659F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092825"/>
            <a:ext cx="3057525" cy="214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609353-9B3E-6545-EE4F-F5F7D280A83A}"/>
              </a:ext>
            </a:extLst>
          </p:cNvPr>
          <p:cNvSpPr/>
          <p:nvPr/>
        </p:nvSpPr>
        <p:spPr>
          <a:xfrm>
            <a:off x="1558925" y="107950"/>
            <a:ext cx="6264275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INIBIÇÃO DA SÍNTESE DE PAREDE CELULAR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01BC622C-E8BC-6F26-65BB-4F9AAB0D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>
            <a:extLst>
              <a:ext uri="{FF2B5EF4-FFF2-40B4-BE49-F238E27FC236}">
                <a16:creationId xmlns:a16="http://schemas.microsoft.com/office/drawing/2014/main" id="{B87D480A-F5A9-2AD5-745D-E2467C4C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36600"/>
            <a:ext cx="835501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C2690F8-B7B6-B145-53E2-0FA0EC7B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5656263"/>
            <a:ext cx="3884612" cy="2301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9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709281-18B0-07A8-40CC-034FFA45B97E}"/>
              </a:ext>
            </a:extLst>
          </p:cNvPr>
          <p:cNvSpPr/>
          <p:nvPr/>
        </p:nvSpPr>
        <p:spPr>
          <a:xfrm>
            <a:off x="1200150" y="215900"/>
            <a:ext cx="6264275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INIBIÇÃO DA SÍNTESE DE PAREDE CELULAR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(continuação) </a:t>
            </a: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0909881B-E9F9-7AF8-1CE9-E0EFFCDD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8F2637C4-F751-B228-4068-F5B1FEB7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162050"/>
            <a:ext cx="4737100" cy="368300"/>
          </a:xfrm>
          <a:prstGeom prst="rect">
            <a:avLst/>
          </a:prstGeom>
          <a:solidFill>
            <a:srgbClr val="DC210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Ribossomos de Procariotos e de Eucariotos</a:t>
            </a:r>
          </a:p>
        </p:txBody>
      </p:sp>
      <p:pic>
        <p:nvPicPr>
          <p:cNvPr id="37890" name="Picture 8" descr="ch10f30">
            <a:extLst>
              <a:ext uri="{FF2B5EF4-FFF2-40B4-BE49-F238E27FC236}">
                <a16:creationId xmlns:a16="http://schemas.microsoft.com/office/drawing/2014/main" id="{F8590C67-16D2-89C1-DD7B-FEA90141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27175"/>
            <a:ext cx="742473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9">
            <a:extLst>
              <a:ext uri="{FF2B5EF4-FFF2-40B4-BE49-F238E27FC236}">
                <a16:creationId xmlns:a16="http://schemas.microsoft.com/office/drawing/2014/main" id="{6DFA2BD7-6DD7-7160-0BB7-354EF484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2611438"/>
            <a:ext cx="1439862" cy="366712"/>
          </a:xfrm>
          <a:prstGeom prst="rect">
            <a:avLst/>
          </a:prstGeom>
          <a:solidFill>
            <a:srgbClr val="F1FE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t>Procariotos</a:t>
            </a:r>
          </a:p>
        </p:txBody>
      </p:sp>
      <p:sp>
        <p:nvSpPr>
          <p:cNvPr id="37892" name="Text Box 10">
            <a:extLst>
              <a:ext uri="{FF2B5EF4-FFF2-40B4-BE49-F238E27FC236}">
                <a16:creationId xmlns:a16="http://schemas.microsoft.com/office/drawing/2014/main" id="{15EE5C7B-EAE0-E3DB-D679-4CB5DF44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5146675"/>
            <a:ext cx="1439862" cy="366713"/>
          </a:xfrm>
          <a:prstGeom prst="rect">
            <a:avLst/>
          </a:prstGeom>
          <a:solidFill>
            <a:srgbClr val="F1FE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t>Eucariotos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30C8D7A-CD7F-E1DA-E27A-AB119C701900}"/>
              </a:ext>
            </a:extLst>
          </p:cNvPr>
          <p:cNvSpPr/>
          <p:nvPr/>
        </p:nvSpPr>
        <p:spPr>
          <a:xfrm>
            <a:off x="766763" y="414338"/>
            <a:ext cx="4572000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INIBIÇÃO DA SÍNTESE PROTÉICA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FCF784-8FD2-F2D2-0C17-32C98F3DA3A3}"/>
              </a:ext>
            </a:extLst>
          </p:cNvPr>
          <p:cNvSpPr/>
          <p:nvPr/>
        </p:nvSpPr>
        <p:spPr>
          <a:xfrm rot="460159">
            <a:off x="7743825" y="3876675"/>
            <a:ext cx="254317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Subunidade 30S do RNA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F714FC-18FB-D305-C197-F770A40DA73D}"/>
              </a:ext>
            </a:extLst>
          </p:cNvPr>
          <p:cNvSpPr/>
          <p:nvPr/>
        </p:nvSpPr>
        <p:spPr>
          <a:xfrm rot="20873682">
            <a:off x="7966075" y="1266825"/>
            <a:ext cx="2595563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Subunidade  50S do RNA</a:t>
            </a:r>
            <a:endParaRPr lang="pt-BR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8734BCE-F1CE-C812-A7B9-80F98B53A39E}"/>
              </a:ext>
            </a:extLst>
          </p:cNvPr>
          <p:cNvCxnSpPr>
            <a:stCxn id="3" idx="1"/>
          </p:cNvCxnSpPr>
          <p:nvPr/>
        </p:nvCxnSpPr>
        <p:spPr>
          <a:xfrm flipH="1">
            <a:off x="5951538" y="1724025"/>
            <a:ext cx="2043112" cy="36830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DFC6696-90B7-64B5-A86E-E507B0AFD407}"/>
              </a:ext>
            </a:extLst>
          </p:cNvPr>
          <p:cNvCxnSpPr>
            <a:cxnSpLocks/>
          </p:cNvCxnSpPr>
          <p:nvPr/>
        </p:nvCxnSpPr>
        <p:spPr>
          <a:xfrm flipH="1" flipV="1">
            <a:off x="5876925" y="3654425"/>
            <a:ext cx="1946275" cy="24130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 Box 6">
            <a:extLst>
              <a:ext uri="{FF2B5EF4-FFF2-40B4-BE49-F238E27FC236}">
                <a16:creationId xmlns:a16="http://schemas.microsoft.com/office/drawing/2014/main" id="{C967F75B-75AB-29C2-3925-2B373553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id="{40E00C01-C653-65CD-D96B-715BDBF3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22413"/>
            <a:ext cx="3960812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8B9FF3-16F0-8E8E-F268-16A979F3B567}"/>
              </a:ext>
            </a:extLst>
          </p:cNvPr>
          <p:cNvSpPr/>
          <p:nvPr/>
        </p:nvSpPr>
        <p:spPr>
          <a:xfrm>
            <a:off x="982663" y="146050"/>
            <a:ext cx="4572000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INIBIÇÃO DA SÍNTESE PROTEÍCA</a:t>
            </a:r>
          </a:p>
        </p:txBody>
      </p:sp>
      <p:graphicFrame>
        <p:nvGraphicFramePr>
          <p:cNvPr id="5" name="Group 38">
            <a:extLst>
              <a:ext uri="{FF2B5EF4-FFF2-40B4-BE49-F238E27FC236}">
                <a16:creationId xmlns:a16="http://schemas.microsoft.com/office/drawing/2014/main" id="{C65D8718-FF28-7A0A-E723-6D4E3F59DEAB}"/>
              </a:ext>
            </a:extLst>
          </p:cNvPr>
          <p:cNvGraphicFramePr>
            <a:graphicFrameLocks/>
          </p:cNvGraphicFramePr>
          <p:nvPr/>
        </p:nvGraphicFramePr>
        <p:xfrm>
          <a:off x="1055688" y="566738"/>
          <a:ext cx="9009062" cy="920750"/>
        </p:xfrm>
        <a:graphic>
          <a:graphicData uri="http://schemas.openxmlformats.org/drawingml/2006/table">
            <a:tbl>
              <a:tblPr/>
              <a:tblGrid>
                <a:gridCol w="51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89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Subunidade 30S do RNA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Aminoglicosídeos: </a:t>
                      </a:r>
                      <a:r>
                        <a:rPr kumimoji="0" lang="pt-B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Exs</a:t>
                      </a: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Estreptomicina, Canamicina.</a:t>
                      </a:r>
                      <a:endParaRPr kumimoji="0" lang="pt-BR" alt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Tetraciclina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89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Subunidade  50S do RNA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Cloranfenicol, Clindamicina, Lincomicina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Eritromicina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23" name="Picture 2">
            <a:extLst>
              <a:ext uri="{FF2B5EF4-FFF2-40B4-BE49-F238E27FC236}">
                <a16:creationId xmlns:a16="http://schemas.microsoft.com/office/drawing/2014/main" id="{F56E465A-2809-721F-4027-EBC13E86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603375"/>
            <a:ext cx="5029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C7C885ED-98F6-9304-B443-D48DF602B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2457450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</a:t>
            </a:r>
            <a:r>
              <a:rPr lang="pt-BR" altLang="en-US" sz="8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BROCK</a:t>
            </a:r>
            <a:r>
              <a:rPr lang="pt-BR" altLang="en-US" sz="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14ª,edição, 2016.</a:t>
            </a:r>
          </a:p>
        </p:txBody>
      </p:sp>
      <p:pic>
        <p:nvPicPr>
          <p:cNvPr id="38925" name="Picture 2">
            <a:extLst>
              <a:ext uri="{FF2B5EF4-FFF2-40B4-BE49-F238E27FC236}">
                <a16:creationId xmlns:a16="http://schemas.microsoft.com/office/drawing/2014/main" id="{73C21B0B-BD44-4187-1915-7AAEE108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4452938"/>
            <a:ext cx="34734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64E91-3C15-5739-600B-EFAAF1540B15}"/>
              </a:ext>
            </a:extLst>
          </p:cNvPr>
          <p:cNvSpPr txBox="1"/>
          <p:nvPr/>
        </p:nvSpPr>
        <p:spPr>
          <a:xfrm rot="21382602">
            <a:off x="6904038" y="5067300"/>
            <a:ext cx="3448050" cy="1570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8F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u="sng" dirty="0">
                <a:solidFill>
                  <a:srgbClr val="4E8F00"/>
                </a:solidFill>
                <a:latin typeface="Candara" panose="020E0502030303020204" pitchFamily="34" charset="0"/>
              </a:rPr>
              <a:t>Comentário:</a:t>
            </a:r>
            <a:r>
              <a:rPr lang="pt-BR" sz="1600" b="1" dirty="0">
                <a:solidFill>
                  <a:srgbClr val="4E8F00"/>
                </a:solidFill>
                <a:latin typeface="Candara" panose="020E0502030303020204" pitchFamily="34" charset="0"/>
              </a:rPr>
              <a:t>         </a:t>
            </a:r>
            <a:r>
              <a:rPr lang="pt-BR" sz="1600" dirty="0">
                <a:solidFill>
                  <a:schemeClr val="bg2"/>
                </a:solidFill>
                <a:latin typeface="Candara" panose="020E0502030303020204" pitchFamily="34" charset="0"/>
              </a:rPr>
              <a:t>O nome </a:t>
            </a:r>
            <a:r>
              <a:rPr lang="pt-BR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macrolídeo</a:t>
            </a:r>
            <a:r>
              <a:rPr lang="pt-BR" sz="1600" dirty="0">
                <a:solidFill>
                  <a:schemeClr val="bg2"/>
                </a:solidFill>
                <a:latin typeface="Candara" panose="020E0502030303020204" pitchFamily="34" charset="0"/>
              </a:rPr>
              <a:t> decorre do fato destes antibióticos serem moléculas grandes.  Em consequência, penetram com maior dificuldade em alguns sítios do corpo humano.</a:t>
            </a: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F2DDDB94-F2AB-C24B-C0EA-5FCB5E5D1BF3}"/>
              </a:ext>
            </a:extLst>
          </p:cNvPr>
          <p:cNvSpPr/>
          <p:nvPr/>
        </p:nvSpPr>
        <p:spPr>
          <a:xfrm rot="9926445">
            <a:off x="10066338" y="4298950"/>
            <a:ext cx="241300" cy="752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CCAFBB82-548D-6FCB-2F06-54ED68E6F355}"/>
              </a:ext>
            </a:extLst>
          </p:cNvPr>
          <p:cNvSpPr/>
          <p:nvPr/>
        </p:nvSpPr>
        <p:spPr>
          <a:xfrm rot="8187651">
            <a:off x="7734300" y="1249363"/>
            <a:ext cx="268288" cy="752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929" name="Text Box 6">
            <a:extLst>
              <a:ext uri="{FF2B5EF4-FFF2-40B4-BE49-F238E27FC236}">
                <a16:creationId xmlns:a16="http://schemas.microsoft.com/office/drawing/2014/main" id="{E6B47996-AB6E-BEB8-A99D-EB310BF5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3ECB7DA1-544E-1B6A-51E0-C04127DC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92225"/>
            <a:ext cx="7294563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33807404-D0F0-ECD6-96E0-D2BDC03D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349875"/>
            <a:ext cx="3057525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0F3149-6B35-19BC-FA1D-B257FA42D894}"/>
              </a:ext>
            </a:extLst>
          </p:cNvPr>
          <p:cNvSpPr/>
          <p:nvPr/>
        </p:nvSpPr>
        <p:spPr>
          <a:xfrm>
            <a:off x="623888" y="522288"/>
            <a:ext cx="6048375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INIBIÇÃO DA SÍNTESE DE ÁCIDOS NUCLÉICOS</a:t>
            </a: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A7E72753-8F15-D83D-569A-26051C9A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  <p:pic>
        <p:nvPicPr>
          <p:cNvPr id="40965" name="Picture 5" descr="Antibiotics produced by Streptomyces | The Brazilian Journal of Infectious  Diseases">
            <a:extLst>
              <a:ext uri="{FF2B5EF4-FFF2-40B4-BE49-F238E27FC236}">
                <a16:creationId xmlns:a16="http://schemas.microsoft.com/office/drawing/2014/main" id="{D892BCE7-59B1-4A9C-804C-A872B63E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060575"/>
            <a:ext cx="43497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CA1ABB40-1296-A0EE-0C8C-4ECEA9B4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013" y="5046663"/>
            <a:ext cx="4133850" cy="1539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Quinolônicos agindo sobre a DNA girasse bacteriana no momento da replicação do DNA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quebra de cadeia do DNA  morte da bactéria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Agem em AMPLO ESPECTRO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SÃO</a:t>
            </a:r>
            <a:r>
              <a:rPr lang="pt-B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Bactericidas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e </a:t>
            </a:r>
            <a:r>
              <a:rPr lang="pt-BR" alt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NÃO SÃO </a:t>
            </a:r>
            <a:r>
              <a:rPr lang="pt-B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Bacteriolíticos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  <a:endParaRPr lang="pt-BR" altLang="en-US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08DB989A-12FA-E686-01A1-D28A4D89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054100"/>
            <a:ext cx="67040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C4055FF6-2755-E105-619E-3E2BFC5D5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5637213"/>
            <a:ext cx="3055937" cy="2301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9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9B1C65-A6FE-7391-4C2D-A4B2C91FCC0D}"/>
              </a:ext>
            </a:extLst>
          </p:cNvPr>
          <p:cNvSpPr/>
          <p:nvPr/>
        </p:nvSpPr>
        <p:spPr>
          <a:xfrm>
            <a:off x="1795463" y="365125"/>
            <a:ext cx="7616825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ALTERAÇÕES NO METABOLISMO BACTERICANO</a:t>
            </a:r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27ECB5DB-E36D-0112-E7AA-85A816F7B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39DB9D94-8D38-472E-B678-132DF60B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052513"/>
            <a:ext cx="38957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9F9A00A-185F-8CD1-7322-8FC2026A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791200"/>
            <a:ext cx="3057525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9E7593DC-93C9-3CAB-6896-4A7CE9A7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524125"/>
            <a:ext cx="50815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430253D-DF60-CF34-1824-7D8A4F04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8" y="4543425"/>
            <a:ext cx="3055937" cy="214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B788C-26FC-2FBB-59D7-70B411FFE61A}"/>
              </a:ext>
            </a:extLst>
          </p:cNvPr>
          <p:cNvSpPr/>
          <p:nvPr/>
        </p:nvSpPr>
        <p:spPr>
          <a:xfrm>
            <a:off x="1712913" y="476250"/>
            <a:ext cx="6281737" cy="400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INIBIÇÃO DA SÍNTESE de LIPÍDIOS EM BACTÉRIAS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4CCCE294-613E-8DA7-3CEA-1FF31614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4216C53D-3D40-6296-2C27-B6894A52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11673" b="19617"/>
          <a:stretch>
            <a:fillRect/>
          </a:stretch>
        </p:blipFill>
        <p:spPr bwMode="auto">
          <a:xfrm>
            <a:off x="368300" y="1208088"/>
            <a:ext cx="109124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F3EB747-4404-EBCD-62BC-42B5B748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221413"/>
            <a:ext cx="3057525" cy="2301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9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C680E-61D7-4F5B-45B2-03B57A6AD45F}"/>
              </a:ext>
            </a:extLst>
          </p:cNvPr>
          <p:cNvSpPr/>
          <p:nvPr/>
        </p:nvSpPr>
        <p:spPr>
          <a:xfrm>
            <a:off x="442913" y="598488"/>
            <a:ext cx="9664700" cy="46196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400" dirty="0">
                <a:solidFill>
                  <a:schemeClr val="bg2"/>
                </a:solidFill>
                <a:latin typeface="+mn-lt"/>
              </a:rPr>
              <a:t>Espectro de ação de diferentes Agentes antimicrobianos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F6865A1F-60C2-A7A0-B05A-4DC99278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80379" r="50494"/>
          <a:stretch>
            <a:fillRect/>
          </a:stretch>
        </p:blipFill>
        <p:spPr bwMode="auto">
          <a:xfrm>
            <a:off x="368300" y="5419725"/>
            <a:ext cx="44640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>
            <a:extLst>
              <a:ext uri="{FF2B5EF4-FFF2-40B4-BE49-F238E27FC236}">
                <a16:creationId xmlns:a16="http://schemas.microsoft.com/office/drawing/2014/main" id="{FAF7ED92-DCCE-851A-A09C-1FF5AEC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0379" b="6061"/>
          <a:stretch>
            <a:fillRect/>
          </a:stretch>
        </p:blipFill>
        <p:spPr bwMode="auto">
          <a:xfrm>
            <a:off x="4832350" y="5443538"/>
            <a:ext cx="446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4B5569FD-4402-FFF4-171E-C2EDC705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>
            <a:extLst>
              <a:ext uri="{FF2B5EF4-FFF2-40B4-BE49-F238E27FC236}">
                <a16:creationId xmlns:a16="http://schemas.microsoft.com/office/drawing/2014/main" id="{0601BEF2-FD4E-B6C1-60D6-A2C22A4DCF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0213" y="692150"/>
            <a:ext cx="2447925" cy="23082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solidFill>
                  <a:srgbClr val="0432FF"/>
                </a:solidFill>
              </a:rPr>
              <a:t>Histórico</a:t>
            </a:r>
            <a:r>
              <a:rPr lang="pt-BR" altLang="en-US" sz="2400" dirty="0">
                <a:solidFill>
                  <a:schemeClr val="bg2"/>
                </a:solidFill>
              </a:rPr>
              <a:t>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solidFill>
                  <a:schemeClr val="bg2"/>
                </a:solidFill>
              </a:rPr>
              <a:t>Alguns </a:t>
            </a:r>
            <a:r>
              <a:rPr lang="pt-BR" altLang="en-US" sz="2400" b="1" dirty="0">
                <a:solidFill>
                  <a:schemeClr val="bg2"/>
                </a:solidFill>
              </a:rPr>
              <a:t>Antibióticos</a:t>
            </a:r>
            <a:r>
              <a:rPr lang="pt-BR" altLang="en-US" sz="2400" dirty="0">
                <a:solidFill>
                  <a:schemeClr val="bg2"/>
                </a:solidFill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solidFill>
                  <a:schemeClr val="bg2"/>
                </a:solidFill>
              </a:rPr>
              <a:t>e datas de suas descobertas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/>
          </a:p>
        </p:txBody>
      </p:sp>
      <p:graphicFrame>
        <p:nvGraphicFramePr>
          <p:cNvPr id="16810" name="Group 426">
            <a:extLst>
              <a:ext uri="{FF2B5EF4-FFF2-40B4-BE49-F238E27FC236}">
                <a16:creationId xmlns:a16="http://schemas.microsoft.com/office/drawing/2014/main" id="{28BB4BC0-60B3-5210-376E-B500A37E80A0}"/>
              </a:ext>
            </a:extLst>
          </p:cNvPr>
          <p:cNvGraphicFramePr>
            <a:graphicFrameLocks noGrp="1"/>
          </p:cNvGraphicFramePr>
          <p:nvPr/>
        </p:nvGraphicFramePr>
        <p:xfrm>
          <a:off x="2878138" y="115888"/>
          <a:ext cx="7754937" cy="6742112"/>
        </p:xfrm>
        <a:graphic>
          <a:graphicData uri="http://schemas.openxmlformats.org/drawingml/2006/table">
            <a:tbl>
              <a:tblPr/>
              <a:tblGrid>
                <a:gridCol w="191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45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Nome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8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da descoberta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8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Microrganismo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Penicilina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1929-40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Penicillium notatum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Tirotricina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1939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Bacillus brevis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Griseofulvina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1945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Penicilium</a:t>
                      </a: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griseofulvum</a:t>
                      </a: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Dierckx</a:t>
                      </a:r>
                      <a:endParaRPr kumimoji="0" lang="en-US" alt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Penicillium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janczewski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Estreptomicina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1944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griseus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Bacitracina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1945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Bacillus lincheniformis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Cloranfenicol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1947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venezuelae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Polimixina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1947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Bacillus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polymyxa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Framicetina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1947-53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lavendulae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Clortetraciclina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1948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aureofaciens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Cefalosporina C, N e P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1948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Cephalosporium</a:t>
                      </a: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Neomicina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1949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fradiae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Oxitetraciclina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1950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rimosus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Nistatina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1950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noursei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Eritromicina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1952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erithreus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Espiramicina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1954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ambofaciens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Vancomicina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1956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orientalis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Kanamicina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1957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kanamyceticus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Ácido fusídico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1960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Fusidium</a:t>
                      </a: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coccineum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Lincomicina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1962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lincolnensis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Gentamicina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1963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Micromonospora</a:t>
                      </a: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purpurea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Tobramicina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1968</a:t>
                      </a: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Streptomyces </a:t>
                      </a:r>
                      <a:r>
                        <a:rPr kumimoji="0" lang="en-US" alt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tenebraeus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6176" name="Rectangle 423">
            <a:extLst>
              <a:ext uri="{FF2B5EF4-FFF2-40B4-BE49-F238E27FC236}">
                <a16:creationId xmlns:a16="http://schemas.microsoft.com/office/drawing/2014/main" id="{1685547C-C103-1576-2377-32B858C8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632575"/>
            <a:ext cx="184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177" name="Text Box 6">
            <a:extLst>
              <a:ext uri="{FF2B5EF4-FFF2-40B4-BE49-F238E27FC236}">
                <a16:creationId xmlns:a16="http://schemas.microsoft.com/office/drawing/2014/main" id="{F3D75576-F07E-CEDB-8543-FEBEE5CE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527B-589F-9266-7454-B5E849AA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9145587" cy="2643187"/>
          </a:xfrm>
          <a:solidFill>
            <a:srgbClr val="E0ECF5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chemeClr val="bg2"/>
                </a:solidFill>
              </a:rPr>
              <a:t>Diante de uma infeção bacteriana</a:t>
            </a:r>
            <a:br>
              <a:rPr lang="pt-BR" sz="2800" dirty="0">
                <a:solidFill>
                  <a:schemeClr val="bg2"/>
                </a:solidFill>
              </a:rPr>
            </a:br>
            <a:br>
              <a:rPr lang="pt-BR" sz="2400" dirty="0">
                <a:solidFill>
                  <a:schemeClr val="bg2"/>
                </a:solidFill>
              </a:rPr>
            </a:br>
            <a:r>
              <a:rPr lang="pt-BR" sz="2400" dirty="0">
                <a:solidFill>
                  <a:schemeClr val="bg2"/>
                </a:solidFill>
              </a:rPr>
              <a:t>1) Como </a:t>
            </a:r>
            <a:r>
              <a:rPr lang="pt-BR" sz="2400" u="sng" dirty="0">
                <a:solidFill>
                  <a:schemeClr val="bg2"/>
                </a:solidFill>
              </a:rPr>
              <a:t>fazer a escolha do antibiótico</a:t>
            </a:r>
            <a:r>
              <a:rPr lang="pt-BR" sz="2400" dirty="0">
                <a:solidFill>
                  <a:schemeClr val="bg2"/>
                </a:solidFill>
              </a:rPr>
              <a:t> para o tratamento ?</a:t>
            </a:r>
            <a:br>
              <a:rPr lang="pt-BR" sz="2400" dirty="0">
                <a:solidFill>
                  <a:schemeClr val="bg2"/>
                </a:solidFill>
              </a:rPr>
            </a:br>
            <a:br>
              <a:rPr lang="pt-BR" sz="2400" dirty="0">
                <a:solidFill>
                  <a:schemeClr val="bg2"/>
                </a:solidFill>
              </a:rPr>
            </a:br>
            <a:r>
              <a:rPr lang="pt-BR" sz="2400" dirty="0">
                <a:solidFill>
                  <a:schemeClr val="bg2"/>
                </a:solidFill>
              </a:rPr>
              <a:t>2) Como </a:t>
            </a:r>
            <a:r>
              <a:rPr lang="pt-BR" sz="2400" u="sng" dirty="0">
                <a:solidFill>
                  <a:schemeClr val="bg2"/>
                </a:solidFill>
              </a:rPr>
              <a:t>saber a dose certa</a:t>
            </a:r>
            <a:r>
              <a:rPr lang="pt-BR" sz="2400" dirty="0">
                <a:solidFill>
                  <a:schemeClr val="bg2"/>
                </a:solidFill>
              </a:rPr>
              <a:t> para o tratamento?</a:t>
            </a:r>
            <a:br>
              <a:rPr lang="pt-BR" sz="2400" dirty="0">
                <a:solidFill>
                  <a:schemeClr val="bg2"/>
                </a:solidFill>
              </a:rPr>
            </a:br>
            <a:endParaRPr lang="pt-BR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0697-7CFE-6488-D70F-A0176BE9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3408363"/>
            <a:ext cx="7920037" cy="2016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300" b="1" u="sng" dirty="0">
                <a:solidFill>
                  <a:srgbClr val="009051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Respostas: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000" dirty="0">
              <a:solidFill>
                <a:schemeClr val="bg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2"/>
                </a:solidFill>
              </a:rPr>
              <a:t>1) Fazer o </a:t>
            </a:r>
            <a:r>
              <a:rPr lang="pt-BR" sz="3600" dirty="0">
                <a:solidFill>
                  <a:schemeClr val="bg2"/>
                </a:solidFill>
              </a:rPr>
              <a:t>Antibiograma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bg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2"/>
                </a:solidFill>
              </a:rPr>
              <a:t>2) Fazer a Determinação da </a:t>
            </a:r>
            <a:r>
              <a:rPr lang="pt-BR" sz="2900" b="1" dirty="0">
                <a:solidFill>
                  <a:schemeClr val="bg2"/>
                </a:solidFill>
              </a:rPr>
              <a:t>Mínima Concentração Inibitória (</a:t>
            </a:r>
            <a:r>
              <a:rPr lang="pt-BR" sz="2900" b="1" dirty="0" err="1">
                <a:solidFill>
                  <a:schemeClr val="bg2"/>
                </a:solidFill>
              </a:rPr>
              <a:t>MIC</a:t>
            </a:r>
            <a:r>
              <a:rPr lang="pt-BR" sz="2900" b="1" dirty="0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47107" name="Text Box 6">
            <a:extLst>
              <a:ext uri="{FF2B5EF4-FFF2-40B4-BE49-F238E27FC236}">
                <a16:creationId xmlns:a16="http://schemas.microsoft.com/office/drawing/2014/main" id="{60C985E9-AFEF-5E42-A4F6-744561232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6BEFC284-F04F-539E-6DAB-A54F5319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3836988"/>
            <a:ext cx="2114550" cy="2246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3FE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é a diferença entre um agente </a:t>
            </a:r>
            <a:r>
              <a:rPr lang="pt-BR" altLang="en-US" sz="2000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desinfetante</a:t>
            </a:r>
            <a:r>
              <a:rPr lang="pt-BR" alt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pt-BR" altLang="en-US" sz="2000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antisséptico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pt-BR" altLang="en-US" sz="2000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antibiótico 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3554" name="Picture 1">
            <a:extLst>
              <a:ext uri="{FF2B5EF4-FFF2-40B4-BE49-F238E27FC236}">
                <a16:creationId xmlns:a16="http://schemas.microsoft.com/office/drawing/2014/main" id="{070BCA53-A203-30CB-29F9-2A9BD0AB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2265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>
            <a:extLst>
              <a:ext uri="{FF2B5EF4-FFF2-40B4-BE49-F238E27FC236}">
                <a16:creationId xmlns:a16="http://schemas.microsoft.com/office/drawing/2014/main" id="{3164FD02-D742-5B15-DFB5-2B34DD99E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5910">
            <a:off x="792163" y="2787650"/>
            <a:ext cx="1316037" cy="846138"/>
          </a:xfrm>
          <a:prstGeom prst="rect">
            <a:avLst/>
          </a:prstGeom>
          <a:solidFill>
            <a:srgbClr val="7030A0"/>
          </a:solidFill>
          <a:ln w="57150">
            <a:solidFill>
              <a:srgbClr val="73FEFF"/>
            </a:solidFill>
            <a:miter lim="800000"/>
            <a:headEnd/>
            <a:tailEnd/>
          </a:ln>
        </p:spPr>
      </p:pic>
      <p:sp>
        <p:nvSpPr>
          <p:cNvPr id="23556" name="Text Box 6">
            <a:extLst>
              <a:ext uri="{FF2B5EF4-FFF2-40B4-BE49-F238E27FC236}">
                <a16:creationId xmlns:a16="http://schemas.microsoft.com/office/drawing/2014/main" id="{73FD09C2-B206-1282-FE1C-265FAB460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913063"/>
            <a:ext cx="5924550" cy="37544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u="sng">
                <a:latin typeface="Times New Roman" panose="02020603050405020304" pitchFamily="18" charset="0"/>
              </a:rPr>
              <a:t>Agentes Antimicrobianos</a:t>
            </a:r>
            <a:r>
              <a:rPr lang="pt-BR" altLang="en-US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- Agentes Físicos  </a:t>
            </a:r>
            <a:r>
              <a:rPr lang="pt-BR" altLang="en-US" sz="1600">
                <a:latin typeface="Times New Roman" panose="02020603050405020304" pitchFamily="18" charset="0"/>
              </a:rPr>
              <a:t>(Radiações ionizantes como Radiação X, Raios Gama, Radiação UV, ), Elevadas temperaturas)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pt-BR" altLang="en-US" sz="1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Char char="-"/>
            </a:pPr>
            <a:r>
              <a:rPr lang="pt-BR" altLang="en-US">
                <a:latin typeface="Times New Roman" panose="02020603050405020304" pitchFamily="18" charset="0"/>
              </a:rPr>
              <a:t> Agentes Químicos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     - Esterilizantes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     - Desinfetantes e Antissépticos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     - </a:t>
            </a:r>
            <a:r>
              <a:rPr lang="pt-BR" altLang="en-US" b="1">
                <a:latin typeface="Times New Roman" panose="02020603050405020304" pitchFamily="18" charset="0"/>
              </a:rPr>
              <a:t>Antibióticos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EE287C5-9494-E5C5-9466-8DEA4B34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236538"/>
            <a:ext cx="7058025" cy="461962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latin typeface="Verdana" panose="020B0604030504040204" pitchFamily="34" charset="0"/>
              </a:rPr>
              <a:t>1. Agentes Antimicrobianos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A203EC4-3D6A-EAFC-DF7E-F791DCA6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827088"/>
            <a:ext cx="8353425" cy="178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05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agentes antimicrobianos físicos e químicos podem promover: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A </a:t>
            </a:r>
            <a:r>
              <a:rPr lang="pt-BR" alt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Esterilização 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(inativação total ou remoção total) = </a:t>
            </a:r>
            <a:r>
              <a:rPr lang="pt-BR" altLang="en-US" sz="2000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Absoluto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A </a:t>
            </a:r>
            <a:r>
              <a:rPr lang="pt-BR" alt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Desinfeção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Inativação ou eliminação </a:t>
            </a:r>
            <a:r>
              <a:rPr lang="pt-BR" altLang="en-US" sz="2000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parcial </a:t>
            </a: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microrganismos.</a:t>
            </a:r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321A31C1-4192-FA50-290E-A60C99BD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2">
            <a:extLst>
              <a:ext uri="{FF2B5EF4-FFF2-40B4-BE49-F238E27FC236}">
                <a16:creationId xmlns:a16="http://schemas.microsoft.com/office/drawing/2014/main" id="{0A76A648-CFE9-DDC9-B8D1-23A166CC2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338" y="757238"/>
          <a:ext cx="3281362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254500" imgH="3975100" progId="Paint.Picture">
                  <p:embed/>
                </p:oleObj>
              </mc:Choice>
              <mc:Fallback>
                <p:oleObj name="Imagem de Bitmap" r:id="rId2" imgW="4254500" imgH="3975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757238"/>
                        <a:ext cx="3281362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0" name="Text Box 4">
            <a:extLst>
              <a:ext uri="{FF2B5EF4-FFF2-40B4-BE49-F238E27FC236}">
                <a16:creationId xmlns:a16="http://schemas.microsoft.com/office/drawing/2014/main" id="{EDA4196B-0E43-52A6-ABDD-0B605A62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161925"/>
            <a:ext cx="4953000" cy="46672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latin typeface="Verdana" panose="020B0604030504040204" pitchFamily="34" charset="0"/>
              </a:rPr>
              <a:t>3. ANTIBIOGRAMA</a:t>
            </a:r>
            <a:endParaRPr lang="pt-BR" altLang="en-US">
              <a:latin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5CB50C4-DD7C-AAB9-DB1C-A2CBDB53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757238"/>
            <a:ext cx="5257800" cy="3416300"/>
          </a:xfrm>
          <a:prstGeom prst="rect">
            <a:avLst/>
          </a:prstGeom>
          <a:solidFill>
            <a:srgbClr val="FDFFC2"/>
          </a:solidFill>
          <a:ln>
            <a:solidFill>
              <a:schemeClr val="bg2">
                <a:lumMod val="95000"/>
                <a:lumOff val="5000"/>
              </a:schemeClr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é feito o </a:t>
            </a:r>
            <a:r>
              <a:rPr lang="pt-BR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Antibiograma</a:t>
            </a:r>
            <a:r>
              <a:rPr lang="pt-B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 marL="285750" indent="-285750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Inicialmente a suspensão bacteriana diluída (aprox. 10</a:t>
            </a:r>
            <a:r>
              <a:rPr lang="pt-BR" altLang="en-US" sz="1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células/ml) é distribuída na superfície de meio sólido 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Ágar-Muller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Disquinhos contendo concentrações definidas de antibióticos (identificados com 3 letras) são distribuídos sobre a cultura bacteriana espalhada, de modo a ficarem bem isolados; </a:t>
            </a:r>
          </a:p>
          <a:p>
            <a:pPr marL="285750" indent="-285750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placas são incubadas a 37 </a:t>
            </a:r>
            <a:r>
              <a:rPr lang="pt-BR" altLang="en-US" sz="1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 em estufa, por 16 -24 horas;</a:t>
            </a:r>
          </a:p>
          <a:p>
            <a:pPr marL="285750" indent="-285750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uma régua mede-se os diâmetros (em mm) dos halos de inibição de crescimento;</a:t>
            </a:r>
          </a:p>
          <a:p>
            <a:pPr marL="285750" indent="-285750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Compara-se os valores obtidos com os dados de uma Tabela fornecida pelo fabricante dos discos de antibióticos.</a:t>
            </a:r>
          </a:p>
          <a:p>
            <a:pPr marL="285750" indent="-285750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resultados possíveis: 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ensível, 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esistente e  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ntermediário.</a:t>
            </a:r>
          </a:p>
        </p:txBody>
      </p:sp>
      <p:pic>
        <p:nvPicPr>
          <p:cNvPr id="48132" name="Picture 1">
            <a:extLst>
              <a:ext uri="{FF2B5EF4-FFF2-40B4-BE49-F238E27FC236}">
                <a16:creationId xmlns:a16="http://schemas.microsoft.com/office/drawing/2014/main" id="{2FED1E64-3792-9E8A-FEF7-A5CD1376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4269" r="51067" b="-4269"/>
          <a:stretch>
            <a:fillRect/>
          </a:stretch>
        </p:blipFill>
        <p:spPr bwMode="auto">
          <a:xfrm>
            <a:off x="1176338" y="3756025"/>
            <a:ext cx="37941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B9D85B-EBCC-013A-7A2E-67584955389A}"/>
              </a:ext>
            </a:extLst>
          </p:cNvPr>
          <p:cNvGraphicFramePr>
            <a:graphicFrameLocks noGrp="1"/>
          </p:cNvGraphicFramePr>
          <p:nvPr/>
        </p:nvGraphicFramePr>
        <p:xfrm>
          <a:off x="5307013" y="4298950"/>
          <a:ext cx="5259387" cy="223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620">
                <a:tc gridSpan="6"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Valores de referência do Antibiograma </a:t>
                      </a:r>
                      <a:r>
                        <a:rPr lang="pt-BR" sz="9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(Exemplo)</a:t>
                      </a:r>
                    </a:p>
                  </a:txBody>
                  <a:tcPr marL="91474" marR="91474" marT="45728" marB="45728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Antibióticos</a:t>
                      </a: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Código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Discos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pt-B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pt-B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pt-B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90">
                <a:tc>
                  <a:txBody>
                    <a:bodyPr/>
                    <a:lstStyle/>
                    <a:p>
                      <a:endParaRPr lang="pt-BR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 gridSpan="3">
                  <a:txBody>
                    <a:bodyPr/>
                    <a:lstStyle/>
                    <a:p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Halos de inibição (mm)</a:t>
                      </a:r>
                    </a:p>
                  </a:txBody>
                  <a:tcPr marL="91474" marR="91474" marT="45728" marB="45728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Ampicilina</a:t>
                      </a:r>
                    </a:p>
                    <a:p>
                      <a:endParaRPr lang="pt-BR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pt-BR" sz="1200" dirty="0">
                          <a:latin typeface="Symbol" pitchFamily="2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  <a:p>
                      <a:pPr algn="ctr"/>
                      <a:endParaRPr lang="pt-B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algn="ctr"/>
                      <a:endParaRPr lang="pt-B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a 13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1474" marR="91474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Ciprofloxacina</a:t>
                      </a:r>
                      <a:endParaRPr lang="pt-BR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t-BR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CIP</a:t>
                      </a:r>
                    </a:p>
                    <a:p>
                      <a:pPr algn="ctr"/>
                      <a:endParaRPr lang="pt-B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pt-BR" sz="1200" dirty="0">
                          <a:latin typeface="Symbol" pitchFamily="2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  <a:p>
                      <a:pPr algn="ctr"/>
                      <a:endParaRPr lang="pt-B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a 20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1474" marR="91474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90">
                <a:tc>
                  <a:txBody>
                    <a:bodyPr/>
                    <a:lstStyle/>
                    <a:p>
                      <a:r>
                        <a:rPr lang="pt-B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Gentamicina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 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pt-BR" sz="1200" dirty="0">
                          <a:latin typeface="Symbol" pitchFamily="2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12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a 14 </a:t>
                      </a:r>
                    </a:p>
                  </a:txBody>
                  <a:tcPr marL="91474" marR="91474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15</a:t>
                      </a:r>
                    </a:p>
                  </a:txBody>
                  <a:tcPr marL="91474" marR="91474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179" name="Text Box 6">
            <a:extLst>
              <a:ext uri="{FF2B5EF4-FFF2-40B4-BE49-F238E27FC236}">
                <a16:creationId xmlns:a16="http://schemas.microsoft.com/office/drawing/2014/main" id="{875FE841-318B-F2E7-F692-6CD1C8F0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>
            <a:extLst>
              <a:ext uri="{FF2B5EF4-FFF2-40B4-BE49-F238E27FC236}">
                <a16:creationId xmlns:a16="http://schemas.microsoft.com/office/drawing/2014/main" id="{CC6147C2-B29F-FEFA-DC4B-74FD8022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113"/>
            <a:ext cx="484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1F7F82-B6C1-EB84-619A-8B249701320D}"/>
              </a:ext>
            </a:extLst>
          </p:cNvPr>
          <p:cNvSpPr/>
          <p:nvPr/>
        </p:nvSpPr>
        <p:spPr>
          <a:xfrm>
            <a:off x="6834188" y="6092825"/>
            <a:ext cx="360045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85F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Fonte: https://pt.slideshare.net/anaclaurod/manual-do-antibiograma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812CF3-A7C2-F0E6-3D55-BE80CC7D8D75}"/>
              </a:ext>
            </a:extLst>
          </p:cNvPr>
          <p:cNvSpPr txBox="1">
            <a:spLocks/>
          </p:cNvSpPr>
          <p:nvPr/>
        </p:nvSpPr>
        <p:spPr>
          <a:xfrm>
            <a:off x="6838950" y="4708525"/>
            <a:ext cx="3725863" cy="1319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85FF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pt-BR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uma lista completa da sensibilidade aos Antibióticos fornecida por um fabricante de Discos de Antibióticos.</a:t>
            </a:r>
          </a:p>
        </p:txBody>
      </p:sp>
      <p:sp>
        <p:nvSpPr>
          <p:cNvPr id="49156" name="Text Box 6">
            <a:extLst>
              <a:ext uri="{FF2B5EF4-FFF2-40B4-BE49-F238E27FC236}">
                <a16:creationId xmlns:a16="http://schemas.microsoft.com/office/drawing/2014/main" id="{9E9D3263-9E90-BC61-0CDC-1B9A2692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2">
            <a:extLst>
              <a:ext uri="{FF2B5EF4-FFF2-40B4-BE49-F238E27FC236}">
                <a16:creationId xmlns:a16="http://schemas.microsoft.com/office/drawing/2014/main" id="{39E95485-583B-B27C-5E0E-07BC523FB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2760663"/>
          <a:ext cx="6234112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245100" imgH="3314700" progId="Paint.Picture">
                  <p:embed/>
                </p:oleObj>
              </mc:Choice>
              <mc:Fallback>
                <p:oleObj name="Imagem de bitmap" r:id="rId2" imgW="5245100" imgH="33147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760663"/>
                        <a:ext cx="6234112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Text Box 3">
            <a:extLst>
              <a:ext uri="{FF2B5EF4-FFF2-40B4-BE49-F238E27FC236}">
                <a16:creationId xmlns:a16="http://schemas.microsoft.com/office/drawing/2014/main" id="{C6CB18D7-52EC-4E39-6707-E7A5F1FF5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063625"/>
            <a:ext cx="3678237" cy="1570038"/>
          </a:xfrm>
          <a:prstGeom prst="rect">
            <a:avLst/>
          </a:prstGeom>
          <a:solidFill>
            <a:srgbClr val="FFF8D5"/>
          </a:solidFill>
          <a:ln w="9525">
            <a:solidFill>
              <a:srgbClr val="00905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A MIC é a mínima concentração do antibiótico necessária para impedir o crescimento bacteriano.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E5902DB7-3C50-9CE7-5B9B-FE3DF54D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07975"/>
            <a:ext cx="8883650" cy="461963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Determinação da MINIMA CONCENTRAÇÃO INIBITÓRIA (</a:t>
            </a:r>
            <a:r>
              <a:rPr lang="pt-BR" altLang="en-US" b="1">
                <a:latin typeface="Times New Roman" panose="02020603050405020304" pitchFamily="18" charset="0"/>
              </a:rPr>
              <a:t>MIC)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816D516-19CC-A2F7-DAE8-B70830F2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1479550"/>
            <a:ext cx="4610100" cy="2662238"/>
          </a:xfrm>
          <a:prstGeom prst="rect">
            <a:avLst/>
          </a:prstGeom>
          <a:solidFill>
            <a:srgbClr val="FDFFC2"/>
          </a:solidFill>
          <a:ln>
            <a:solidFill>
              <a:schemeClr val="bg2">
                <a:lumMod val="95000"/>
                <a:lumOff val="5000"/>
              </a:schemeClr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é feita a determinação da </a:t>
            </a:r>
            <a:r>
              <a:rPr lang="pt-BR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pt-B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Inicialmente a suspensão bacteriana diluída (aprox. 10</a:t>
            </a:r>
            <a:r>
              <a:rPr lang="pt-BR" altLang="en-US" sz="1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células/ml) é distribuída em uma série de tubos;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antibiótico em análise é adicionado aos tubos em concentrações diferentes concentrações finais; 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realizada a incubação dos tubos em estufa;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16 horas, verifica-se visualmente a 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ínima 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oncentração que</a:t>
            </a: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Inibiu 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crescimento (MIC) bacteriano.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Ex. Neste exemplo, seria 6,25 </a:t>
            </a:r>
            <a:r>
              <a:rPr lang="pt-BR" altLang="en-US" sz="1400" dirty="0">
                <a:solidFill>
                  <a:schemeClr val="bg1"/>
                </a:solidFill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pt-BR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/ml 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EFE55F6-6B3D-F85C-AF1F-9E015D112B79}"/>
              </a:ext>
            </a:extLst>
          </p:cNvPr>
          <p:cNvSpPr txBox="1">
            <a:spLocks noChangeArrowheads="1"/>
          </p:cNvSpPr>
          <p:nvPr/>
        </p:nvSpPr>
        <p:spPr bwMode="auto">
          <a:xfrm rot="21210300">
            <a:off x="8228013" y="4811713"/>
            <a:ext cx="2889250" cy="1262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05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Olá, você pode ajudar: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alt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pt-BR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desta cultura bacteriana para este antibiótico esta mesmo correta? </a:t>
            </a:r>
          </a:p>
        </p:txBody>
      </p:sp>
      <p:pic>
        <p:nvPicPr>
          <p:cNvPr id="50182" name="Picture 1">
            <a:extLst>
              <a:ext uri="{FF2B5EF4-FFF2-40B4-BE49-F238E27FC236}">
                <a16:creationId xmlns:a16="http://schemas.microsoft.com/office/drawing/2014/main" id="{54034E67-1E87-42F3-4266-0CC63614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2265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>
            <a:extLst>
              <a:ext uri="{FF2B5EF4-FFF2-40B4-BE49-F238E27FC236}">
                <a16:creationId xmlns:a16="http://schemas.microsoft.com/office/drawing/2014/main" id="{4E5CF7E2-11CE-4F81-6121-8C8F2B95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946650"/>
            <a:ext cx="13160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6">
            <a:extLst>
              <a:ext uri="{FF2B5EF4-FFF2-40B4-BE49-F238E27FC236}">
                <a16:creationId xmlns:a16="http://schemas.microsoft.com/office/drawing/2014/main" id="{E027EA66-CE9E-0FB9-73EC-F5CA893A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7925-F9C1-CB96-EE44-CE141BBB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95300"/>
            <a:ext cx="8132762" cy="1852613"/>
          </a:xfrm>
          <a:solidFill>
            <a:srgbClr val="E0ECF5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bg2"/>
                </a:solidFill>
              </a:rPr>
              <a:t>Diante de uma infeção bacteriana, </a:t>
            </a:r>
            <a:br>
              <a:rPr lang="pt-BR" sz="3200" dirty="0">
                <a:solidFill>
                  <a:schemeClr val="bg2"/>
                </a:solidFill>
              </a:rPr>
            </a:br>
            <a:br>
              <a:rPr lang="pt-BR" sz="3200" dirty="0">
                <a:solidFill>
                  <a:schemeClr val="bg2"/>
                </a:solidFill>
              </a:rPr>
            </a:br>
            <a:r>
              <a:rPr lang="pt-BR" sz="3200" u="sng" dirty="0">
                <a:solidFill>
                  <a:schemeClr val="bg2"/>
                </a:solidFill>
              </a:rPr>
              <a:t>posso usar  DOIS  ou mais antibióticos</a:t>
            </a:r>
            <a:r>
              <a:rPr lang="pt-BR" sz="3200" dirty="0">
                <a:solidFill>
                  <a:schemeClr val="bg2"/>
                </a:solidFill>
              </a:rPr>
              <a:t> para o tratamento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99BA8-4957-EE1E-270C-8930360E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565400"/>
            <a:ext cx="7446962" cy="33115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6200" b="1" dirty="0">
                <a:solidFill>
                  <a:schemeClr val="bg1"/>
                </a:solidFill>
              </a:rPr>
              <a:t>Se um antibiótico já esta sendo bom, por que não usar 2 ou mais?  Posso fazer isto?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9600" b="1" dirty="0">
                <a:solidFill>
                  <a:srgbClr val="009051"/>
                </a:solidFill>
              </a:rPr>
              <a:t>A associação de diferentes Antibióticos pode ser feita?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62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8000" b="1" dirty="0">
                <a:solidFill>
                  <a:schemeClr val="bg1"/>
                </a:solidFill>
              </a:rPr>
              <a:t>NUNCA</a:t>
            </a:r>
            <a:r>
              <a:rPr lang="pt-BR" sz="8000" dirty="0">
                <a:solidFill>
                  <a:schemeClr val="bg1"/>
                </a:solidFill>
              </a:rPr>
              <a:t> devem ser empregados antibióticos juntos </a:t>
            </a:r>
            <a:r>
              <a:rPr lang="pt-BR" sz="8000" u="sng" dirty="0">
                <a:solidFill>
                  <a:srgbClr val="FF0000"/>
                </a:solidFill>
              </a:rPr>
              <a:t>quando estes não foram antes testados para este propósito</a:t>
            </a:r>
            <a:r>
              <a:rPr lang="pt-BR" sz="8000" dirty="0">
                <a:solidFill>
                  <a:schemeClr val="bg1"/>
                </a:solidFill>
              </a:rPr>
              <a:t>, pois poderão ocorrer interações antagônicas indesejadas.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2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9600" dirty="0">
                <a:solidFill>
                  <a:schemeClr val="bg2"/>
                </a:solidFill>
              </a:rPr>
              <a:t>Porém há casos em que este procedimento é indicado.....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0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2000" dirty="0">
              <a:solidFill>
                <a:schemeClr val="bg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bg2"/>
                </a:solidFill>
              </a:rPr>
              <a:t>    </a:t>
            </a:r>
          </a:p>
        </p:txBody>
      </p:sp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id="{61099E2C-FCA7-281D-8542-348DCDC46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2038" y="2589213"/>
          <a:ext cx="2270125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3060700" imgH="2933700" progId="Paint.Picture">
                  <p:embed/>
                </p:oleObj>
              </mc:Choice>
              <mc:Fallback>
                <p:oleObj name="Imagem de Bitmap" r:id="rId2" imgW="3060700" imgH="29337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038" y="2589213"/>
                        <a:ext cx="2270125" cy="2073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7">
            <a:extLst>
              <a:ext uri="{FF2B5EF4-FFF2-40B4-BE49-F238E27FC236}">
                <a16:creationId xmlns:a16="http://schemas.microsoft.com/office/drawing/2014/main" id="{4A5B5DBA-9C06-0D2F-4385-46454EB5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525" y="4797425"/>
            <a:ext cx="20891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b="1">
                <a:solidFill>
                  <a:srgbClr val="FF0000"/>
                </a:solidFill>
                <a:latin typeface="Arial" panose="020B0604020202020204" pitchFamily="34" charset="0"/>
              </a:rPr>
              <a:t>antagonismo</a:t>
            </a:r>
            <a:endParaRPr lang="pt-BR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47A00BD-67BB-06E8-3FAF-037E02A06D5D}"/>
              </a:ext>
            </a:extLst>
          </p:cNvPr>
          <p:cNvSpPr/>
          <p:nvPr/>
        </p:nvSpPr>
        <p:spPr>
          <a:xfrm>
            <a:off x="7980363" y="3860800"/>
            <a:ext cx="7921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87A9F9D2-C5AB-0B15-EDD4-7E370603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3C10-5190-1C01-8D15-BBF9821B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438"/>
            <a:ext cx="7713663" cy="1852612"/>
          </a:xfrm>
          <a:solidFill>
            <a:srgbClr val="E0ECF5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bg2"/>
                </a:solidFill>
              </a:rPr>
              <a:t>Diante de uma infeção bacteriana </a:t>
            </a:r>
            <a:br>
              <a:rPr lang="pt-BR" sz="3200" dirty="0">
                <a:solidFill>
                  <a:schemeClr val="bg2"/>
                </a:solidFill>
              </a:rPr>
            </a:br>
            <a:br>
              <a:rPr lang="pt-BR" sz="3200" dirty="0">
                <a:solidFill>
                  <a:schemeClr val="bg2"/>
                </a:solidFill>
              </a:rPr>
            </a:br>
            <a:r>
              <a:rPr lang="pt-BR" sz="3200" u="sng" dirty="0">
                <a:solidFill>
                  <a:schemeClr val="bg2"/>
                </a:solidFill>
              </a:rPr>
              <a:t>posso usar 2 ou mais antibióticos</a:t>
            </a:r>
            <a:r>
              <a:rPr lang="pt-BR" sz="3200" dirty="0">
                <a:solidFill>
                  <a:schemeClr val="bg2"/>
                </a:solidFill>
              </a:rPr>
              <a:t> para o tratamento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08F3F-1C38-DD48-3686-41E3DCE1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3425"/>
            <a:ext cx="7281863" cy="43783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u="sng" dirty="0">
                <a:solidFill>
                  <a:srgbClr val="009051"/>
                </a:solidFill>
              </a:rPr>
              <a:t>Resposta </a:t>
            </a:r>
            <a:r>
              <a:rPr lang="pt-BR" sz="1400" b="1" u="sng" dirty="0">
                <a:solidFill>
                  <a:srgbClr val="009051"/>
                </a:solidFill>
              </a:rPr>
              <a:t>(continuação):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800" dirty="0">
              <a:solidFill>
                <a:schemeClr val="bg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bg2"/>
                </a:solidFill>
              </a:rPr>
              <a:t>SOMENTE </a:t>
            </a:r>
            <a:r>
              <a:rPr lang="pt-BR" sz="1800" u="sng" dirty="0">
                <a:solidFill>
                  <a:schemeClr val="bg2"/>
                </a:solidFill>
              </a:rPr>
              <a:t>em alguns casos</a:t>
            </a:r>
            <a:r>
              <a:rPr lang="pt-BR" sz="1800" dirty="0">
                <a:solidFill>
                  <a:schemeClr val="bg2"/>
                </a:solidFill>
              </a:rPr>
              <a:t> é recomendado o uso conjunto de antibióticos:</a:t>
            </a:r>
            <a:endParaRPr lang="pt-BR" sz="800" dirty="0">
              <a:solidFill>
                <a:schemeClr val="bg2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bg2"/>
                </a:solidFill>
              </a:rPr>
              <a:t>- Para o tratamento de doenças causadas por bactérias que têm metabolismo lento (como </a:t>
            </a:r>
            <a:r>
              <a:rPr lang="pt-BR" sz="1800" b="1" i="1" dirty="0">
                <a:solidFill>
                  <a:srgbClr val="FF0000"/>
                </a:solidFill>
              </a:rPr>
              <a:t>Mycobacterium tuberculosis </a:t>
            </a:r>
            <a:r>
              <a:rPr lang="pt-BR" sz="1800" dirty="0">
                <a:solidFill>
                  <a:schemeClr val="bg2"/>
                </a:solidFill>
              </a:rPr>
              <a:t>e </a:t>
            </a:r>
            <a:r>
              <a:rPr lang="pt-BR" sz="1800" b="1" i="1" dirty="0">
                <a:solidFill>
                  <a:srgbClr val="FF0000"/>
                </a:solidFill>
              </a:rPr>
              <a:t>Mycobacterium leprae</a:t>
            </a:r>
            <a:r>
              <a:rPr lang="pt-BR" sz="1800" dirty="0">
                <a:solidFill>
                  <a:schemeClr val="bg2"/>
                </a:solidFill>
              </a:rPr>
              <a:t>, que causam respectivamente </a:t>
            </a:r>
            <a:r>
              <a:rPr lang="pt-BR" sz="1800" b="1" dirty="0">
                <a:solidFill>
                  <a:schemeClr val="bg2"/>
                </a:solidFill>
              </a:rPr>
              <a:t>Tuberculose e</a:t>
            </a:r>
            <a:r>
              <a:rPr lang="pt-BR" sz="1800" dirty="0">
                <a:solidFill>
                  <a:schemeClr val="bg2"/>
                </a:solidFill>
              </a:rPr>
              <a:t> </a:t>
            </a:r>
            <a:r>
              <a:rPr lang="pt-BR" sz="1800" b="1" dirty="0">
                <a:solidFill>
                  <a:schemeClr val="bg2"/>
                </a:solidFill>
              </a:rPr>
              <a:t>Hanseníase</a:t>
            </a:r>
            <a:r>
              <a:rPr lang="pt-BR" sz="1800" dirty="0">
                <a:solidFill>
                  <a:schemeClr val="bg2"/>
                </a:solidFill>
              </a:rPr>
              <a:t> (</a:t>
            </a:r>
            <a:r>
              <a:rPr lang="pt-BR" sz="1800" b="1" dirty="0">
                <a:solidFill>
                  <a:schemeClr val="bg2"/>
                </a:solidFill>
              </a:rPr>
              <a:t>Lepra). </a:t>
            </a:r>
            <a:r>
              <a:rPr lang="pt-BR" sz="1600" dirty="0">
                <a:solidFill>
                  <a:schemeClr val="bg2"/>
                </a:solidFill>
              </a:rPr>
              <a:t>Estas bactérias  </a:t>
            </a:r>
            <a:r>
              <a:rPr lang="pt-BR" sz="1800" dirty="0">
                <a:solidFill>
                  <a:schemeClr val="bg2"/>
                </a:solidFill>
              </a:rPr>
              <a:t>causam doenças crônicas (de longa duração). Este tratamento tem como objetivo evitar a seleção de isolado</a:t>
            </a:r>
            <a:r>
              <a:rPr lang="pt-BR" sz="2000" dirty="0">
                <a:solidFill>
                  <a:schemeClr val="bg2"/>
                </a:solidFill>
              </a:rPr>
              <a:t>s resistentes a um dos antibióticos ministrados.</a:t>
            </a:r>
            <a:endParaRPr lang="pt-BR" sz="1800" dirty="0">
              <a:solidFill>
                <a:schemeClr val="bg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bg2"/>
                </a:solidFill>
              </a:rPr>
              <a:t>- Quando os antibióticos juntos apresentam um  sinergismo e sua ação  conjunta é mais eficaz para evitar o crescimento bacteriano.</a:t>
            </a:r>
          </a:p>
        </p:txBody>
      </p:sp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FA052ED7-B5D0-D9AF-3A1B-086BE5AD9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4175" y="1857375"/>
          <a:ext cx="2246313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2705100" imgH="2628900" progId="Paint.Picture">
                  <p:embed/>
                </p:oleObj>
              </mc:Choice>
              <mc:Fallback>
                <p:oleObj name="Imagem de Bitmap" r:id="rId2" imgW="2705100" imgH="26289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5" y="1857375"/>
                        <a:ext cx="2246313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5">
            <a:extLst>
              <a:ext uri="{FF2B5EF4-FFF2-40B4-BE49-F238E27FC236}">
                <a16:creationId xmlns:a16="http://schemas.microsoft.com/office/drawing/2014/main" id="{68DA2F87-8DCE-2A73-C7D8-4793694E5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4175" y="4040188"/>
          <a:ext cx="22463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3009900" imgH="2692400" progId="Paint.Picture">
                  <p:embed/>
                </p:oleObj>
              </mc:Choice>
              <mc:Fallback>
                <p:oleObj name="Imagem de Bitmap" r:id="rId4" imgW="3009900" imgH="26924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5" y="4040188"/>
                        <a:ext cx="2246313" cy="1965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6">
            <a:extLst>
              <a:ext uri="{FF2B5EF4-FFF2-40B4-BE49-F238E27FC236}">
                <a16:creationId xmlns:a16="http://schemas.microsoft.com/office/drawing/2014/main" id="{47A54CC7-09E9-E746-55DD-F51E4C19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5997575"/>
            <a:ext cx="2286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b="1">
                <a:solidFill>
                  <a:srgbClr val="0432FF"/>
                </a:solidFill>
                <a:latin typeface="Arial" panose="020B0604020202020204" pitchFamily="34" charset="0"/>
              </a:rPr>
              <a:t>sinergismo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736B2687-259E-3D8D-38F3-8C4809DB9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2">
            <a:extLst>
              <a:ext uri="{FF2B5EF4-FFF2-40B4-BE49-F238E27FC236}">
                <a16:creationId xmlns:a16="http://schemas.microsoft.com/office/drawing/2014/main" id="{5F22C3A8-8C25-32A0-CEBD-5089C6632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6350"/>
          <a:ext cx="31242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2997200" imgH="2857500" progId="Paint.Picture">
                  <p:embed/>
                </p:oleObj>
              </mc:Choice>
              <mc:Fallback>
                <p:oleObj name="Imagem de Bitmap" r:id="rId2" imgW="2997200" imgH="28575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350"/>
                        <a:ext cx="31242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3">
            <a:extLst>
              <a:ext uri="{FF2B5EF4-FFF2-40B4-BE49-F238E27FC236}">
                <a16:creationId xmlns:a16="http://schemas.microsoft.com/office/drawing/2014/main" id="{A55A1506-68F3-0DF8-C089-21F60CD27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0"/>
          <a:ext cx="3048000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3060700" imgH="2933700" progId="Paint.Picture">
                  <p:embed/>
                </p:oleObj>
              </mc:Choice>
              <mc:Fallback>
                <p:oleObj name="Imagem de Bitmap" r:id="rId4" imgW="3060700" imgH="29337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0"/>
                        <a:ext cx="3048000" cy="2782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C41E860B-1F3F-0A28-507D-9DD7287D46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1638" y="3429000"/>
          <a:ext cx="2824162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6" imgW="2705100" imgH="2628900" progId="Paint.Picture">
                  <p:embed/>
                </p:oleObj>
              </mc:Choice>
              <mc:Fallback>
                <p:oleObj name="Imagem de Bitmap" r:id="rId6" imgW="2705100" imgH="26289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429000"/>
                        <a:ext cx="2824162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5">
            <a:extLst>
              <a:ext uri="{FF2B5EF4-FFF2-40B4-BE49-F238E27FC236}">
                <a16:creationId xmlns:a16="http://schemas.microsoft.com/office/drawing/2014/main" id="{F24BC42D-7353-213E-9805-DA1430BCEC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3625" y="3429000"/>
          <a:ext cx="31242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8" imgW="3009900" imgH="2692400" progId="Paint.Picture">
                  <p:embed/>
                </p:oleObj>
              </mc:Choice>
              <mc:Fallback>
                <p:oleObj name="Imagem de Bitmap" r:id="rId8" imgW="3009900" imgH="26924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3429000"/>
                        <a:ext cx="3124200" cy="2733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6">
            <a:extLst>
              <a:ext uri="{FF2B5EF4-FFF2-40B4-BE49-F238E27FC236}">
                <a16:creationId xmlns:a16="http://schemas.microsoft.com/office/drawing/2014/main" id="{234DAFF4-0AA2-55C7-09D3-84A025DF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6175375"/>
            <a:ext cx="2286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b="1">
                <a:solidFill>
                  <a:srgbClr val="0432FF"/>
                </a:solidFill>
                <a:latin typeface="Arial" panose="020B0604020202020204" pitchFamily="34" charset="0"/>
              </a:rPr>
              <a:t>sinergismo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5587E750-8ED5-B131-9ABD-72766D98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20891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b="1">
                <a:solidFill>
                  <a:srgbClr val="FF0000"/>
                </a:solidFill>
                <a:latin typeface="Arial" panose="020B0604020202020204" pitchFamily="34" charset="0"/>
              </a:rPr>
              <a:t>antagonismo</a:t>
            </a:r>
            <a:endParaRPr lang="pt-BR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9EB4EEAF-A309-9798-F37F-18745F6D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17335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b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</a:rPr>
              <a:t>autonomia</a:t>
            </a:r>
            <a:endParaRPr lang="pt-BR" alt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3256" name="Rectangle 9">
            <a:extLst>
              <a:ext uri="{FF2B5EF4-FFF2-40B4-BE49-F238E27FC236}">
                <a16:creationId xmlns:a16="http://schemas.microsoft.com/office/drawing/2014/main" id="{EEA66C25-166F-B48E-3604-5E8969C7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175375"/>
            <a:ext cx="2286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b="1">
                <a:solidFill>
                  <a:srgbClr val="0432FF"/>
                </a:solidFill>
                <a:latin typeface="Arial" panose="020B0604020202020204" pitchFamily="34" charset="0"/>
              </a:rPr>
              <a:t>sinergismo</a:t>
            </a:r>
          </a:p>
        </p:txBody>
      </p:sp>
      <p:sp>
        <p:nvSpPr>
          <p:cNvPr id="53257" name="Text Box 10">
            <a:extLst>
              <a:ext uri="{FF2B5EF4-FFF2-40B4-BE49-F238E27FC236}">
                <a16:creationId xmlns:a16="http://schemas.microsoft.com/office/drawing/2014/main" id="{1FE6E0B1-E048-15B4-081E-A27E4281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0" y="1728788"/>
            <a:ext cx="1798638" cy="210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- Possíveis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efeitos de Associações de diferentes Antibióticos</a:t>
            </a:r>
          </a:p>
        </p:txBody>
      </p:sp>
      <p:sp>
        <p:nvSpPr>
          <p:cNvPr id="53258" name="Text Box 6">
            <a:extLst>
              <a:ext uri="{FF2B5EF4-FFF2-40B4-BE49-F238E27FC236}">
                <a16:creationId xmlns:a16="http://schemas.microsoft.com/office/drawing/2014/main" id="{EE978173-6B1A-B415-053F-B9061199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14D90536-2FCE-BC9E-3AD9-3A4D7FDA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484313"/>
            <a:ext cx="4805363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19B0A0C-A949-7B48-6D31-90CF22B6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6243638"/>
            <a:ext cx="3057525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32EE963D-A4AE-4A9D-B6F3-C0AC5834E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93688"/>
            <a:ext cx="7958137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2800" b="1">
                <a:latin typeface="Verdana" panose="020B0604030504040204" pitchFamily="34" charset="0"/>
              </a:rPr>
              <a:t>6. Resistência Bacteriana a Drogas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7FDF2E-3C08-B0A5-66A6-2B3517E1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024063"/>
            <a:ext cx="4283075" cy="427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Mutação do SITIO ALVO DE AÇÃO DO ANTIBIÓTICO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alt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Aquisição de Plasmídeo 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(que contem genes que quando expressos resultam na produção de enzimas que promovem a destruição de antibióticos)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alt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Bomba de efluxo 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(decorre de </a:t>
            </a:r>
            <a:r>
              <a:rPr lang="pt-BR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mutação em genes reguladores resultando na alteração  do transporte celular e, </a:t>
            </a:r>
            <a:r>
              <a:rPr lang="pt-BR" sz="1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conseqüentemente</a:t>
            </a:r>
            <a:r>
              <a:rPr lang="pt-BR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 extrusão de antimicrobianos em níveis elevados. Resulta na </a:t>
            </a:r>
            <a:r>
              <a:rPr lang="pt-BR" sz="1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MULTI-Resistencia</a:t>
            </a:r>
            <a:r>
              <a:rPr lang="pt-BR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vários Antibióticos - </a:t>
            </a:r>
            <a:r>
              <a:rPr lang="pt-BR" sz="1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MDR</a:t>
            </a:r>
            <a:r>
              <a:rPr lang="pt-BR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7AA58CD-7CC4-F698-3092-329763BA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968375"/>
            <a:ext cx="430530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bactérias podem adquirir resistência a um ou mais antibióticos por um dos seguintes mecanismos: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576EEA4-6F51-11B1-C93F-8B05F95788BC}"/>
              </a:ext>
            </a:extLst>
          </p:cNvPr>
          <p:cNvSpPr/>
          <p:nvPr/>
        </p:nvSpPr>
        <p:spPr>
          <a:xfrm rot="10800000" flipH="1">
            <a:off x="5056188" y="3405188"/>
            <a:ext cx="576262" cy="757237"/>
          </a:xfrm>
          <a:prstGeom prst="rightBrace">
            <a:avLst>
              <a:gd name="adj1" fmla="val 8333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4279" name="Text Box 6">
            <a:extLst>
              <a:ext uri="{FF2B5EF4-FFF2-40B4-BE49-F238E27FC236}">
                <a16:creationId xmlns:a16="http://schemas.microsoft.com/office/drawing/2014/main" id="{03FF7B30-2437-FCE2-E155-2BDD3A11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>
            <a:extLst>
              <a:ext uri="{FF2B5EF4-FFF2-40B4-BE49-F238E27FC236}">
                <a16:creationId xmlns:a16="http://schemas.microsoft.com/office/drawing/2014/main" id="{1DE65113-769B-E244-9918-41C597EB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774825"/>
            <a:ext cx="44640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879B1D3-2CBC-7965-09F8-579721B1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6319838"/>
            <a:ext cx="3057525" cy="2143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5276C66-2737-9D86-700C-8223D56380B2}"/>
              </a:ext>
            </a:extLst>
          </p:cNvPr>
          <p:cNvSpPr txBox="1">
            <a:spLocks noChangeArrowheads="1"/>
          </p:cNvSpPr>
          <p:nvPr/>
        </p:nvSpPr>
        <p:spPr bwMode="auto">
          <a:xfrm rot="21185612">
            <a:off x="2057400" y="2876550"/>
            <a:ext cx="2428875" cy="341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85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altLang="en-US" sz="16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pt-BR" altLang="en-US" sz="16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resistência a </a:t>
            </a:r>
            <a:r>
              <a:rPr lang="pt-BR" altLang="en-US" sz="16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meticilina vem acompanhada de resistência a vários antibióticos.</a:t>
            </a: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Vancomicina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surgiu e até hoje se apresenta como um dos poucos antibióticos para tentativa terapêutica de tratamento contra  </a:t>
            </a:r>
            <a:r>
              <a:rPr lang="pt-BR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MRSA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altLang="en-US" sz="16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aureus Resistente a meticilina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863D10EA-4BF6-7B28-C972-7B89DFB71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7362">
            <a:off x="2430463" y="1851025"/>
            <a:ext cx="1314450" cy="846138"/>
          </a:xfrm>
          <a:prstGeom prst="rect">
            <a:avLst/>
          </a:prstGeom>
          <a:noFill/>
          <a:ln w="57150">
            <a:solidFill>
              <a:srgbClr val="FF8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E408E1D0-B163-B350-816D-AE0B73672975}"/>
              </a:ext>
            </a:extLst>
          </p:cNvPr>
          <p:cNvSpPr txBox="1">
            <a:spLocks noChangeArrowheads="1"/>
          </p:cNvSpPr>
          <p:nvPr/>
        </p:nvSpPr>
        <p:spPr bwMode="auto">
          <a:xfrm rot="21185612">
            <a:off x="1509713" y="1217613"/>
            <a:ext cx="2428875" cy="585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85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 de SUPERBACTÉRIA </a:t>
            </a:r>
            <a:r>
              <a:rPr lang="pt-BR" alt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mal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t-BR" altLang="en-US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2" name="Text Box 5">
            <a:extLst>
              <a:ext uri="{FF2B5EF4-FFF2-40B4-BE49-F238E27FC236}">
                <a16:creationId xmlns:a16="http://schemas.microsoft.com/office/drawing/2014/main" id="{887734AA-36C8-97D9-4DB1-16FEED909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69863"/>
            <a:ext cx="9234487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2800" b="1">
                <a:latin typeface="Verdana" panose="020B0604030504040204" pitchFamily="34" charset="0"/>
              </a:rPr>
              <a:t>6. Resistência Bacteriana a Drogas </a:t>
            </a:r>
            <a:r>
              <a:rPr lang="pt-BR" altLang="en-US" sz="1400" b="1">
                <a:latin typeface="Verdana" panose="020B0604030504040204" pitchFamily="34" charset="0"/>
              </a:rPr>
              <a:t>(continuação)</a:t>
            </a:r>
            <a:endParaRPr lang="pt-BR" altLang="en-US" sz="2800" b="1">
              <a:latin typeface="Verdana" panose="020B0604030504040204" pitchFamily="34" charset="0"/>
            </a:endParaRPr>
          </a:p>
        </p:txBody>
      </p:sp>
      <p:sp>
        <p:nvSpPr>
          <p:cNvPr id="55303" name="Text Box 6">
            <a:extLst>
              <a:ext uri="{FF2B5EF4-FFF2-40B4-BE49-F238E27FC236}">
                <a16:creationId xmlns:a16="http://schemas.microsoft.com/office/drawing/2014/main" id="{B0DD1651-9753-5D22-8DC0-4EAFC304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>
            <a:extLst>
              <a:ext uri="{FF2B5EF4-FFF2-40B4-BE49-F238E27FC236}">
                <a16:creationId xmlns:a16="http://schemas.microsoft.com/office/drawing/2014/main" id="{6A9682F4-BF76-7D85-F1CB-980DB2F5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61925"/>
            <a:ext cx="6264275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DCABA13D-665C-6D75-D194-37C2132DD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050" y="6381750"/>
            <a:ext cx="3055938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72E5887-A38B-BC73-0623-C18EEFFB1CD6}"/>
              </a:ext>
            </a:extLst>
          </p:cNvPr>
          <p:cNvSpPr txBox="1">
            <a:spLocks noChangeArrowheads="1"/>
          </p:cNvSpPr>
          <p:nvPr/>
        </p:nvSpPr>
        <p:spPr bwMode="auto">
          <a:xfrm rot="21185612">
            <a:off x="34925" y="1412875"/>
            <a:ext cx="24288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Problemas de Resistência bacteriana a drogas</a:t>
            </a:r>
            <a:endParaRPr lang="pt-BR" altLang="en-US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4" name="Text Box 6">
            <a:extLst>
              <a:ext uri="{FF2B5EF4-FFF2-40B4-BE49-F238E27FC236}">
                <a16:creationId xmlns:a16="http://schemas.microsoft.com/office/drawing/2014/main" id="{5A9393F9-A026-5978-9F58-495F1050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48C548C3-08BF-F7DB-C412-60A61B94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749300"/>
            <a:ext cx="6372225" cy="5754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a diferença entre antisséptico/ desinfetante/ antibiótico?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Cite 3 qualidades essenciais de um bom antibiótico.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Qual a diferença entre um antibiótico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bacteriostático,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antibiótico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bactericida e um antibiótico bacteriolítico?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 antibiótico bactericida é bacteriolítico?  Comete, brevemente, como eles são eficazes contra as bactérias.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Construa uma Tabela apresentando os antibióticos e os principais  alvos que agem nas bactérias.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 que é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Antibiograma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para que ele pode ser empregado?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O que é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Quais são os mecanismos pelos quais as bactérias adquirem resistência aos antibióticos?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b="1" dirty="0">
                <a:solidFill>
                  <a:srgbClr val="019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Complementando com a Aula de Genética, responda como um gene que confere resistência a um determinado antibiótico pode ser transferido de uma bactéria para outra e  quais são as implicações deste fato?  </a:t>
            </a:r>
            <a:r>
              <a:rPr lang="pt-BR" alt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(Cuidado: Pergunta de prova hein!!!</a:t>
            </a:r>
          </a:p>
        </p:txBody>
      </p:sp>
      <p:sp>
        <p:nvSpPr>
          <p:cNvPr id="57346" name="Text Box 5">
            <a:extLst>
              <a:ext uri="{FF2B5EF4-FFF2-40B4-BE49-F238E27FC236}">
                <a16:creationId xmlns:a16="http://schemas.microsoft.com/office/drawing/2014/main" id="{6BBB3704-B721-643C-E65C-916FC4DC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74625"/>
            <a:ext cx="8605838" cy="461963"/>
          </a:xfrm>
          <a:prstGeom prst="rect">
            <a:avLst/>
          </a:prstGeom>
          <a:solidFill>
            <a:srgbClr val="0070C0"/>
          </a:solidFill>
          <a:ln w="57150">
            <a:solidFill>
              <a:srgbClr val="73FE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7. Questões para Estudo Revisão do Entendimento  </a:t>
            </a: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AC117A0B-2A0B-8D74-BB74-F366943C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135">
            <a:off x="1217613" y="1630363"/>
            <a:ext cx="1316037" cy="846137"/>
          </a:xfrm>
          <a:prstGeom prst="rect">
            <a:avLst/>
          </a:prstGeom>
          <a:solidFill>
            <a:srgbClr val="7030A0"/>
          </a:solidFill>
          <a:ln w="57150">
            <a:solidFill>
              <a:srgbClr val="73FEFF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77DAB-E7DE-060B-3600-D7157B9B5641}"/>
              </a:ext>
            </a:extLst>
          </p:cNvPr>
          <p:cNvSpPr txBox="1"/>
          <p:nvPr/>
        </p:nvSpPr>
        <p:spPr>
          <a:xfrm rot="21070570">
            <a:off x="358775" y="2579688"/>
            <a:ext cx="3033713" cy="338137"/>
          </a:xfrm>
          <a:custGeom>
            <a:avLst/>
            <a:gdLst>
              <a:gd name="connsiteX0" fmla="*/ 0 w 3032886"/>
              <a:gd name="connsiteY0" fmla="*/ 0 h 338554"/>
              <a:gd name="connsiteX1" fmla="*/ 566139 w 3032886"/>
              <a:gd name="connsiteY1" fmla="*/ 0 h 338554"/>
              <a:gd name="connsiteX2" fmla="*/ 1101949 w 3032886"/>
              <a:gd name="connsiteY2" fmla="*/ 0 h 338554"/>
              <a:gd name="connsiteX3" fmla="*/ 1637758 w 3032886"/>
              <a:gd name="connsiteY3" fmla="*/ 0 h 338554"/>
              <a:gd name="connsiteX4" fmla="*/ 2052253 w 3032886"/>
              <a:gd name="connsiteY4" fmla="*/ 0 h 338554"/>
              <a:gd name="connsiteX5" fmla="*/ 2497076 w 3032886"/>
              <a:gd name="connsiteY5" fmla="*/ 0 h 338554"/>
              <a:gd name="connsiteX6" fmla="*/ 3032886 w 3032886"/>
              <a:gd name="connsiteY6" fmla="*/ 0 h 338554"/>
              <a:gd name="connsiteX7" fmla="*/ 3032886 w 3032886"/>
              <a:gd name="connsiteY7" fmla="*/ 338554 h 338554"/>
              <a:gd name="connsiteX8" fmla="*/ 2527405 w 3032886"/>
              <a:gd name="connsiteY8" fmla="*/ 338554 h 338554"/>
              <a:gd name="connsiteX9" fmla="*/ 2112911 w 3032886"/>
              <a:gd name="connsiteY9" fmla="*/ 338554 h 338554"/>
              <a:gd name="connsiteX10" fmla="*/ 1698416 w 3032886"/>
              <a:gd name="connsiteY10" fmla="*/ 338554 h 338554"/>
              <a:gd name="connsiteX11" fmla="*/ 1162606 w 3032886"/>
              <a:gd name="connsiteY11" fmla="*/ 338554 h 338554"/>
              <a:gd name="connsiteX12" fmla="*/ 717783 w 3032886"/>
              <a:gd name="connsiteY12" fmla="*/ 338554 h 338554"/>
              <a:gd name="connsiteX13" fmla="*/ 0 w 3032886"/>
              <a:gd name="connsiteY13" fmla="*/ 338554 h 338554"/>
              <a:gd name="connsiteX14" fmla="*/ 0 w 3032886"/>
              <a:gd name="connsiteY1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2886" h="338554" fill="none" extrusionOk="0">
                <a:moveTo>
                  <a:pt x="0" y="0"/>
                </a:moveTo>
                <a:cubicBezTo>
                  <a:pt x="172990" y="-62557"/>
                  <a:pt x="335233" y="27912"/>
                  <a:pt x="566139" y="0"/>
                </a:cubicBezTo>
                <a:cubicBezTo>
                  <a:pt x="797045" y="-27912"/>
                  <a:pt x="969868" y="41158"/>
                  <a:pt x="1101949" y="0"/>
                </a:cubicBezTo>
                <a:cubicBezTo>
                  <a:pt x="1234030" y="-41158"/>
                  <a:pt x="1474957" y="48068"/>
                  <a:pt x="1637758" y="0"/>
                </a:cubicBezTo>
                <a:cubicBezTo>
                  <a:pt x="1800559" y="-48068"/>
                  <a:pt x="1907087" y="27896"/>
                  <a:pt x="2052253" y="0"/>
                </a:cubicBezTo>
                <a:cubicBezTo>
                  <a:pt x="2197419" y="-27896"/>
                  <a:pt x="2343927" y="26392"/>
                  <a:pt x="2497076" y="0"/>
                </a:cubicBezTo>
                <a:cubicBezTo>
                  <a:pt x="2650225" y="-26392"/>
                  <a:pt x="2864405" y="61922"/>
                  <a:pt x="3032886" y="0"/>
                </a:cubicBezTo>
                <a:cubicBezTo>
                  <a:pt x="3037395" y="150235"/>
                  <a:pt x="3017411" y="188453"/>
                  <a:pt x="3032886" y="338554"/>
                </a:cubicBezTo>
                <a:cubicBezTo>
                  <a:pt x="2823363" y="359784"/>
                  <a:pt x="2748325" y="305729"/>
                  <a:pt x="2527405" y="338554"/>
                </a:cubicBezTo>
                <a:cubicBezTo>
                  <a:pt x="2306485" y="371379"/>
                  <a:pt x="2231948" y="333897"/>
                  <a:pt x="2112911" y="338554"/>
                </a:cubicBezTo>
                <a:cubicBezTo>
                  <a:pt x="1993874" y="343211"/>
                  <a:pt x="1898071" y="293522"/>
                  <a:pt x="1698416" y="338554"/>
                </a:cubicBezTo>
                <a:cubicBezTo>
                  <a:pt x="1498762" y="383586"/>
                  <a:pt x="1342742" y="281375"/>
                  <a:pt x="1162606" y="338554"/>
                </a:cubicBezTo>
                <a:cubicBezTo>
                  <a:pt x="982470" y="395733"/>
                  <a:pt x="812913" y="320131"/>
                  <a:pt x="717783" y="338554"/>
                </a:cubicBezTo>
                <a:cubicBezTo>
                  <a:pt x="622653" y="356977"/>
                  <a:pt x="194793" y="280555"/>
                  <a:pt x="0" y="338554"/>
                </a:cubicBezTo>
                <a:cubicBezTo>
                  <a:pt x="-38056" y="173311"/>
                  <a:pt x="21340" y="119946"/>
                  <a:pt x="0" y="0"/>
                </a:cubicBezTo>
                <a:close/>
              </a:path>
              <a:path w="3032886" h="338554" stroke="0" extrusionOk="0">
                <a:moveTo>
                  <a:pt x="0" y="0"/>
                </a:moveTo>
                <a:cubicBezTo>
                  <a:pt x="133286" y="-12904"/>
                  <a:pt x="252038" y="16386"/>
                  <a:pt x="475152" y="0"/>
                </a:cubicBezTo>
                <a:cubicBezTo>
                  <a:pt x="698266" y="-16386"/>
                  <a:pt x="789813" y="40604"/>
                  <a:pt x="889647" y="0"/>
                </a:cubicBezTo>
                <a:cubicBezTo>
                  <a:pt x="989482" y="-40604"/>
                  <a:pt x="1268407" y="34645"/>
                  <a:pt x="1455785" y="0"/>
                </a:cubicBezTo>
                <a:cubicBezTo>
                  <a:pt x="1643163" y="-34645"/>
                  <a:pt x="1789553" y="27402"/>
                  <a:pt x="1930937" y="0"/>
                </a:cubicBezTo>
                <a:cubicBezTo>
                  <a:pt x="2072321" y="-27402"/>
                  <a:pt x="2197495" y="3620"/>
                  <a:pt x="2406090" y="0"/>
                </a:cubicBezTo>
                <a:cubicBezTo>
                  <a:pt x="2614685" y="-3620"/>
                  <a:pt x="2742817" y="16722"/>
                  <a:pt x="3032886" y="0"/>
                </a:cubicBezTo>
                <a:cubicBezTo>
                  <a:pt x="3053393" y="88093"/>
                  <a:pt x="3004321" y="214646"/>
                  <a:pt x="3032886" y="338554"/>
                </a:cubicBezTo>
                <a:cubicBezTo>
                  <a:pt x="2822800" y="398298"/>
                  <a:pt x="2744266" y="336754"/>
                  <a:pt x="2527405" y="338554"/>
                </a:cubicBezTo>
                <a:cubicBezTo>
                  <a:pt x="2310544" y="340354"/>
                  <a:pt x="2234771" y="326756"/>
                  <a:pt x="2112911" y="338554"/>
                </a:cubicBezTo>
                <a:cubicBezTo>
                  <a:pt x="1991051" y="350352"/>
                  <a:pt x="1733146" y="286271"/>
                  <a:pt x="1607430" y="338554"/>
                </a:cubicBezTo>
                <a:cubicBezTo>
                  <a:pt x="1481714" y="390837"/>
                  <a:pt x="1339316" y="337682"/>
                  <a:pt x="1101949" y="338554"/>
                </a:cubicBezTo>
                <a:cubicBezTo>
                  <a:pt x="864582" y="339426"/>
                  <a:pt x="826409" y="297695"/>
                  <a:pt x="626796" y="338554"/>
                </a:cubicBezTo>
                <a:cubicBezTo>
                  <a:pt x="427183" y="379413"/>
                  <a:pt x="233495" y="306998"/>
                  <a:pt x="0" y="338554"/>
                </a:cubicBezTo>
                <a:cubicBezTo>
                  <a:pt x="-37002" y="193743"/>
                  <a:pt x="7527" y="145650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Agora a bola esta com vocês...</a:t>
            </a:r>
            <a:endParaRPr lang="pt-BR" sz="16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1E4EF-355A-0548-E089-21B4C77F0AD0}"/>
              </a:ext>
            </a:extLst>
          </p:cNvPr>
          <p:cNvSpPr txBox="1"/>
          <p:nvPr/>
        </p:nvSpPr>
        <p:spPr>
          <a:xfrm rot="21070570">
            <a:off x="10010775" y="5256213"/>
            <a:ext cx="2011363" cy="1076325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Mas não acabou não.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Tem mais coisas interessantes 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Veja a seguir !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3CFE33D9-0724-9FF5-8170-5FDF354E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>
            <a:extLst>
              <a:ext uri="{FF2B5EF4-FFF2-40B4-BE49-F238E27FC236}">
                <a16:creationId xmlns:a16="http://schemas.microsoft.com/office/drawing/2014/main" id="{B7780D28-FEEC-288E-21B2-01FB85442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7100" y="41275"/>
          <a:ext cx="2606675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3822700" imgH="5143500" progId="Paint.Picture">
                  <p:embed/>
                </p:oleObj>
              </mc:Choice>
              <mc:Fallback>
                <p:oleObj name="Imagem de Bitmap" r:id="rId3" imgW="3822700" imgH="51435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1275"/>
                        <a:ext cx="2606675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3">
            <a:extLst>
              <a:ext uri="{FF2B5EF4-FFF2-40B4-BE49-F238E27FC236}">
                <a16:creationId xmlns:a16="http://schemas.microsoft.com/office/drawing/2014/main" id="{888C8927-A77A-4E65-0927-CE5EE3152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0125" y="2900363"/>
          <a:ext cx="7056438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5" imgW="7302500" imgH="3810000" progId="Paint.Picture">
                  <p:embed/>
                </p:oleObj>
              </mc:Choice>
              <mc:Fallback>
                <p:oleObj name="Imagem de bitmap" r:id="rId5" imgW="7302500" imgH="381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900363"/>
                        <a:ext cx="7056438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4">
            <a:extLst>
              <a:ext uri="{FF2B5EF4-FFF2-40B4-BE49-F238E27FC236}">
                <a16:creationId xmlns:a16="http://schemas.microsoft.com/office/drawing/2014/main" id="{4191FB00-79A2-CB5B-5F2F-B61BC6C66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3344863"/>
            <a:ext cx="15716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A.Fleming</a:t>
            </a:r>
            <a:endParaRPr lang="pt-BR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0ACAFD8F-996E-283A-578F-A725FA0F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074E205B-AF75-FD5A-176A-43A1432D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534025"/>
            <a:ext cx="1763712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 </a:t>
            </a:r>
            <a:r>
              <a:rPr lang="pt-BR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manuscritos de Fleming</a:t>
            </a:r>
            <a:r>
              <a:rPr lang="pt-BR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C7FD5C3D-C778-014D-C6CC-3F46D1EB6753}"/>
              </a:ext>
            </a:extLst>
          </p:cNvPr>
          <p:cNvSpPr txBox="1">
            <a:spLocks noChangeArrowheads="1"/>
          </p:cNvSpPr>
          <p:nvPr/>
        </p:nvSpPr>
        <p:spPr bwMode="auto">
          <a:xfrm rot="21576281">
            <a:off x="3937000" y="1262063"/>
            <a:ext cx="601186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>
                <a:solidFill>
                  <a:schemeClr val="bg2"/>
                </a:solidFill>
                <a:latin typeface="Verdana" panose="020B0604030504040204" pitchFamily="34" charset="0"/>
              </a:rPr>
              <a:t>- Como foram descobertos </a:t>
            </a:r>
            <a:endParaRPr lang="pt-BR" altLang="en-US" sz="2000" dirty="0">
              <a:solidFill>
                <a:schemeClr val="bg2"/>
              </a:solidFill>
            </a:endParaRP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1CD15CCD-EB28-EF24-5F18-87F90719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215900"/>
            <a:ext cx="5976937" cy="584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2. Antibióticos</a:t>
            </a:r>
          </a:p>
        </p:txBody>
      </p:sp>
      <p:sp>
        <p:nvSpPr>
          <p:cNvPr id="25608" name="Text Box 6">
            <a:extLst>
              <a:ext uri="{FF2B5EF4-FFF2-40B4-BE49-F238E27FC236}">
                <a16:creationId xmlns:a16="http://schemas.microsoft.com/office/drawing/2014/main" id="{00E7D03C-1D1B-B484-2776-B241DA2F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48C548C3-08BF-F7DB-C412-60A61B94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80" y="774065"/>
            <a:ext cx="4422632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a diferença entre antisséptico/ desinfetante/ antibiótico?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Cite 3 qualidades essenciais de um bom antibiótico.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Qual a diferença entre um antibiótico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bacteriostático, 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antibiótico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bactericida e um antibiótico bacteriolítico? 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 antibiótico bactericida é bacteriolítico?  Comete, brevemente, como eles são eficazes contra as bactérias.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Construa uma Tabela apresentando os antibióticos e os principais  alvos que agem nas bactérias.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 que é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Antibiograma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para que ele pode ser empregado?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O que é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Quais são os mecanismos pelos quais as bactérias adquirem resistência aos antibióticos?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b="1" dirty="0">
                <a:solidFill>
                  <a:srgbClr val="019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Complementando com a Aula de Genética, responda como um gene que confere resistência a um determinado antibiótico pode ser transferido de uma bactéria para outra e  quais são as implicações deste fato?  </a:t>
            </a:r>
            <a:r>
              <a:rPr lang="pt-BR" altLang="en-US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(Cuidado: Pergunta de prova hein!!!</a:t>
            </a:r>
          </a:p>
        </p:txBody>
      </p:sp>
      <p:sp>
        <p:nvSpPr>
          <p:cNvPr id="57346" name="Text Box 5">
            <a:extLst>
              <a:ext uri="{FF2B5EF4-FFF2-40B4-BE49-F238E27FC236}">
                <a16:creationId xmlns:a16="http://schemas.microsoft.com/office/drawing/2014/main" id="{6BBB3704-B721-643C-E65C-916FC4DC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74625"/>
            <a:ext cx="8605838" cy="461963"/>
          </a:xfrm>
          <a:prstGeom prst="rect">
            <a:avLst/>
          </a:prstGeom>
          <a:solidFill>
            <a:srgbClr val="0070C0"/>
          </a:solidFill>
          <a:ln w="57150">
            <a:solidFill>
              <a:srgbClr val="73FE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7. Questões para Estudo Revisão do Entendimento  </a:t>
            </a: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AC117A0B-2A0B-8D74-BB74-F366943C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135">
            <a:off x="11393263" y="5010173"/>
            <a:ext cx="928677" cy="847588"/>
          </a:xfrm>
          <a:prstGeom prst="rect">
            <a:avLst/>
          </a:prstGeom>
          <a:solidFill>
            <a:srgbClr val="7030A0"/>
          </a:solidFill>
          <a:ln w="57150">
            <a:solidFill>
              <a:srgbClr val="73FEFF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77DAB-E7DE-060B-3600-D7157B9B5641}"/>
              </a:ext>
            </a:extLst>
          </p:cNvPr>
          <p:cNvSpPr txBox="1"/>
          <p:nvPr/>
        </p:nvSpPr>
        <p:spPr>
          <a:xfrm>
            <a:off x="10076642" y="58064"/>
            <a:ext cx="1901098" cy="584775"/>
          </a:xfrm>
          <a:custGeom>
            <a:avLst/>
            <a:gdLst>
              <a:gd name="connsiteX0" fmla="*/ 0 w 3032886"/>
              <a:gd name="connsiteY0" fmla="*/ 0 h 338554"/>
              <a:gd name="connsiteX1" fmla="*/ 566139 w 3032886"/>
              <a:gd name="connsiteY1" fmla="*/ 0 h 338554"/>
              <a:gd name="connsiteX2" fmla="*/ 1101949 w 3032886"/>
              <a:gd name="connsiteY2" fmla="*/ 0 h 338554"/>
              <a:gd name="connsiteX3" fmla="*/ 1637758 w 3032886"/>
              <a:gd name="connsiteY3" fmla="*/ 0 h 338554"/>
              <a:gd name="connsiteX4" fmla="*/ 2052253 w 3032886"/>
              <a:gd name="connsiteY4" fmla="*/ 0 h 338554"/>
              <a:gd name="connsiteX5" fmla="*/ 2497076 w 3032886"/>
              <a:gd name="connsiteY5" fmla="*/ 0 h 338554"/>
              <a:gd name="connsiteX6" fmla="*/ 3032886 w 3032886"/>
              <a:gd name="connsiteY6" fmla="*/ 0 h 338554"/>
              <a:gd name="connsiteX7" fmla="*/ 3032886 w 3032886"/>
              <a:gd name="connsiteY7" fmla="*/ 338554 h 338554"/>
              <a:gd name="connsiteX8" fmla="*/ 2527405 w 3032886"/>
              <a:gd name="connsiteY8" fmla="*/ 338554 h 338554"/>
              <a:gd name="connsiteX9" fmla="*/ 2112911 w 3032886"/>
              <a:gd name="connsiteY9" fmla="*/ 338554 h 338554"/>
              <a:gd name="connsiteX10" fmla="*/ 1698416 w 3032886"/>
              <a:gd name="connsiteY10" fmla="*/ 338554 h 338554"/>
              <a:gd name="connsiteX11" fmla="*/ 1162606 w 3032886"/>
              <a:gd name="connsiteY11" fmla="*/ 338554 h 338554"/>
              <a:gd name="connsiteX12" fmla="*/ 717783 w 3032886"/>
              <a:gd name="connsiteY12" fmla="*/ 338554 h 338554"/>
              <a:gd name="connsiteX13" fmla="*/ 0 w 3032886"/>
              <a:gd name="connsiteY13" fmla="*/ 338554 h 338554"/>
              <a:gd name="connsiteX14" fmla="*/ 0 w 3032886"/>
              <a:gd name="connsiteY1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2886" h="338554" fill="none" extrusionOk="0">
                <a:moveTo>
                  <a:pt x="0" y="0"/>
                </a:moveTo>
                <a:cubicBezTo>
                  <a:pt x="172990" y="-62557"/>
                  <a:pt x="335233" y="27912"/>
                  <a:pt x="566139" y="0"/>
                </a:cubicBezTo>
                <a:cubicBezTo>
                  <a:pt x="797045" y="-27912"/>
                  <a:pt x="969868" y="41158"/>
                  <a:pt x="1101949" y="0"/>
                </a:cubicBezTo>
                <a:cubicBezTo>
                  <a:pt x="1234030" y="-41158"/>
                  <a:pt x="1474957" y="48068"/>
                  <a:pt x="1637758" y="0"/>
                </a:cubicBezTo>
                <a:cubicBezTo>
                  <a:pt x="1800559" y="-48068"/>
                  <a:pt x="1907087" y="27896"/>
                  <a:pt x="2052253" y="0"/>
                </a:cubicBezTo>
                <a:cubicBezTo>
                  <a:pt x="2197419" y="-27896"/>
                  <a:pt x="2343927" y="26392"/>
                  <a:pt x="2497076" y="0"/>
                </a:cubicBezTo>
                <a:cubicBezTo>
                  <a:pt x="2650225" y="-26392"/>
                  <a:pt x="2864405" y="61922"/>
                  <a:pt x="3032886" y="0"/>
                </a:cubicBezTo>
                <a:cubicBezTo>
                  <a:pt x="3037395" y="150235"/>
                  <a:pt x="3017411" y="188453"/>
                  <a:pt x="3032886" y="338554"/>
                </a:cubicBezTo>
                <a:cubicBezTo>
                  <a:pt x="2823363" y="359784"/>
                  <a:pt x="2748325" y="305729"/>
                  <a:pt x="2527405" y="338554"/>
                </a:cubicBezTo>
                <a:cubicBezTo>
                  <a:pt x="2306485" y="371379"/>
                  <a:pt x="2231948" y="333897"/>
                  <a:pt x="2112911" y="338554"/>
                </a:cubicBezTo>
                <a:cubicBezTo>
                  <a:pt x="1993874" y="343211"/>
                  <a:pt x="1898071" y="293522"/>
                  <a:pt x="1698416" y="338554"/>
                </a:cubicBezTo>
                <a:cubicBezTo>
                  <a:pt x="1498762" y="383586"/>
                  <a:pt x="1342742" y="281375"/>
                  <a:pt x="1162606" y="338554"/>
                </a:cubicBezTo>
                <a:cubicBezTo>
                  <a:pt x="982470" y="395733"/>
                  <a:pt x="812913" y="320131"/>
                  <a:pt x="717783" y="338554"/>
                </a:cubicBezTo>
                <a:cubicBezTo>
                  <a:pt x="622653" y="356977"/>
                  <a:pt x="194793" y="280555"/>
                  <a:pt x="0" y="338554"/>
                </a:cubicBezTo>
                <a:cubicBezTo>
                  <a:pt x="-38056" y="173311"/>
                  <a:pt x="21340" y="119946"/>
                  <a:pt x="0" y="0"/>
                </a:cubicBezTo>
                <a:close/>
              </a:path>
              <a:path w="3032886" h="338554" stroke="0" extrusionOk="0">
                <a:moveTo>
                  <a:pt x="0" y="0"/>
                </a:moveTo>
                <a:cubicBezTo>
                  <a:pt x="133286" y="-12904"/>
                  <a:pt x="252038" y="16386"/>
                  <a:pt x="475152" y="0"/>
                </a:cubicBezTo>
                <a:cubicBezTo>
                  <a:pt x="698266" y="-16386"/>
                  <a:pt x="789813" y="40604"/>
                  <a:pt x="889647" y="0"/>
                </a:cubicBezTo>
                <a:cubicBezTo>
                  <a:pt x="989482" y="-40604"/>
                  <a:pt x="1268407" y="34645"/>
                  <a:pt x="1455785" y="0"/>
                </a:cubicBezTo>
                <a:cubicBezTo>
                  <a:pt x="1643163" y="-34645"/>
                  <a:pt x="1789553" y="27402"/>
                  <a:pt x="1930937" y="0"/>
                </a:cubicBezTo>
                <a:cubicBezTo>
                  <a:pt x="2072321" y="-27402"/>
                  <a:pt x="2197495" y="3620"/>
                  <a:pt x="2406090" y="0"/>
                </a:cubicBezTo>
                <a:cubicBezTo>
                  <a:pt x="2614685" y="-3620"/>
                  <a:pt x="2742817" y="16722"/>
                  <a:pt x="3032886" y="0"/>
                </a:cubicBezTo>
                <a:cubicBezTo>
                  <a:pt x="3053393" y="88093"/>
                  <a:pt x="3004321" y="214646"/>
                  <a:pt x="3032886" y="338554"/>
                </a:cubicBezTo>
                <a:cubicBezTo>
                  <a:pt x="2822800" y="398298"/>
                  <a:pt x="2744266" y="336754"/>
                  <a:pt x="2527405" y="338554"/>
                </a:cubicBezTo>
                <a:cubicBezTo>
                  <a:pt x="2310544" y="340354"/>
                  <a:pt x="2234771" y="326756"/>
                  <a:pt x="2112911" y="338554"/>
                </a:cubicBezTo>
                <a:cubicBezTo>
                  <a:pt x="1991051" y="350352"/>
                  <a:pt x="1733146" y="286271"/>
                  <a:pt x="1607430" y="338554"/>
                </a:cubicBezTo>
                <a:cubicBezTo>
                  <a:pt x="1481714" y="390837"/>
                  <a:pt x="1339316" y="337682"/>
                  <a:pt x="1101949" y="338554"/>
                </a:cubicBezTo>
                <a:cubicBezTo>
                  <a:pt x="864582" y="339426"/>
                  <a:pt x="826409" y="297695"/>
                  <a:pt x="626796" y="338554"/>
                </a:cubicBezTo>
                <a:cubicBezTo>
                  <a:pt x="427183" y="379413"/>
                  <a:pt x="233495" y="306998"/>
                  <a:pt x="0" y="338554"/>
                </a:cubicBezTo>
                <a:cubicBezTo>
                  <a:pt x="-37002" y="193743"/>
                  <a:pt x="7527" y="145650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Confiram suas Respostas!</a:t>
            </a:r>
            <a:endParaRPr lang="pt-BR" sz="16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1E4EF-355A-0548-E089-21B4C77F0AD0}"/>
              </a:ext>
            </a:extLst>
          </p:cNvPr>
          <p:cNvSpPr txBox="1"/>
          <p:nvPr/>
        </p:nvSpPr>
        <p:spPr>
          <a:xfrm>
            <a:off x="4712971" y="785189"/>
            <a:ext cx="3831301" cy="6001643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A diferença esta em seus propósitos e suas composições: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ntisséptico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para remoção ou eliminação parcial de microrganismos / uso em pele e mucosa humana; </a:t>
            </a: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Desinfetante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para remoção ou eliminação parcial de microrganismos / uso em fômites, materiais inanimados, tem formula mais agressiva; desinfetante;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Antibióticos: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Bactericidas bacteriolíticos e não bacteriolíticos) e bacteriostáticos), principal característica toxicidade seletiva.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2. </a:t>
            </a:r>
            <a:r>
              <a:rPr lang="pt-BR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oxicidade seletiva, manter-se ativo dentro do corpo humano e secreções, permanecer ativo por longo tempo, etc.</a:t>
            </a: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3. </a:t>
            </a:r>
            <a:r>
              <a:rPr lang="pt-BR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actericida –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mata bactérias, pode ser causando sua lise (também chamados 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Bactericidas)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não;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Bacteriostáticos -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aqueles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provocam a interrupção do metabolismo bacteriano e por isto são eliminados pelo metabolismo do Corpo Humano.</a:t>
            </a: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3CFE33D9-0724-9FF5-8170-5FDF354E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E7F4594-28EF-B8DA-5542-8558CA885DEF}"/>
              </a:ext>
            </a:extLst>
          </p:cNvPr>
          <p:cNvSpPr txBox="1"/>
          <p:nvPr/>
        </p:nvSpPr>
        <p:spPr>
          <a:xfrm rot="20680930">
            <a:off x="10632504" y="6093296"/>
            <a:ext cx="1201724" cy="338554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Continua! 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68DC59D-D0A6-9EF4-37FC-17EC6EE5207C}"/>
              </a:ext>
            </a:extLst>
          </p:cNvPr>
          <p:cNvSpPr txBox="1"/>
          <p:nvPr/>
        </p:nvSpPr>
        <p:spPr>
          <a:xfrm>
            <a:off x="8693480" y="927260"/>
            <a:ext cx="3382040" cy="4154984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4.  Veja a Transparência da Aula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5.  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Antibiograma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um Protocolo (Teste) que deve ser usado para determinar a sensibilidade de um isolado bacteriano a diferentes antibióticos e assim permitir a seleção do melhor antibiótico a ser empregado no tratamento de uma infecção causada por esta bactéria. </a:t>
            </a: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6. </a:t>
            </a:r>
            <a:r>
              <a:rPr lang="pt-BR" altLang="en-US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pt-BR" alt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Mínima Concentração Inibitória. É</a:t>
            </a:r>
            <a:r>
              <a:rPr lang="pt-BR" alt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menor concentração de um antibiótico  para que ele funcione sua função contra o crescimento de uma bactéria. </a:t>
            </a:r>
            <a:endParaRPr lang="pt-BR" sz="16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7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48C548C3-08BF-F7DB-C412-60A61B94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80" y="774065"/>
            <a:ext cx="4422632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a diferença entre antisséptico/ desinfetante/ antibiótico?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Cite 3 qualidades essenciais de um bom antibiótico.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Qual a diferença entre um antibiótico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bacteriostático, 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antibiótico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bactericida e um antibiótico bacteriolítico? 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 antibiótico bactericida é bacteriolítico?  Comete, brevemente, como eles são eficazes contra as bactérias.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Construa uma Tabela apresentando os antibióticos e os principais  alvos que agem nas bactérias.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 que é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Antibiograma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para que ele pode ser empregado?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O que é </a:t>
            </a:r>
            <a:r>
              <a:rPr lang="pt-BR" altLang="en-US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Quais são os mecanismos pelos quais as bactérias adquirem resistência aos antibióticos?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b="1" dirty="0">
                <a:solidFill>
                  <a:srgbClr val="019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Complementando com a Aula de Genética, responda como um gene que confere resistência a um determinado antibiótico pode ser transferido de uma bactéria para outra e  quais são as implicações deste fato?  </a:t>
            </a:r>
            <a:r>
              <a:rPr lang="pt-BR" altLang="en-US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(Cuidado: Pergunta de prova hein!!!</a:t>
            </a:r>
          </a:p>
        </p:txBody>
      </p:sp>
      <p:sp>
        <p:nvSpPr>
          <p:cNvPr id="57346" name="Text Box 5">
            <a:extLst>
              <a:ext uri="{FF2B5EF4-FFF2-40B4-BE49-F238E27FC236}">
                <a16:creationId xmlns:a16="http://schemas.microsoft.com/office/drawing/2014/main" id="{6BBB3704-B721-643C-E65C-916FC4DC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74625"/>
            <a:ext cx="8605838" cy="461963"/>
          </a:xfrm>
          <a:prstGeom prst="rect">
            <a:avLst/>
          </a:prstGeom>
          <a:solidFill>
            <a:srgbClr val="0070C0"/>
          </a:solidFill>
          <a:ln w="57150">
            <a:solidFill>
              <a:srgbClr val="73FE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7. Questões para Estudo Revisão do Entendimento  </a:t>
            </a: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AC117A0B-2A0B-8D74-BB74-F366943C0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135">
            <a:off x="10674601" y="5020011"/>
            <a:ext cx="928677" cy="847588"/>
          </a:xfrm>
          <a:prstGeom prst="rect">
            <a:avLst/>
          </a:prstGeom>
          <a:solidFill>
            <a:srgbClr val="7030A0"/>
          </a:solidFill>
          <a:ln w="57150">
            <a:solidFill>
              <a:srgbClr val="73FEFF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77DAB-E7DE-060B-3600-D7157B9B5641}"/>
              </a:ext>
            </a:extLst>
          </p:cNvPr>
          <p:cNvSpPr txBox="1"/>
          <p:nvPr/>
        </p:nvSpPr>
        <p:spPr>
          <a:xfrm rot="20679291">
            <a:off x="10020300" y="261645"/>
            <a:ext cx="1901098" cy="584775"/>
          </a:xfrm>
          <a:custGeom>
            <a:avLst/>
            <a:gdLst>
              <a:gd name="connsiteX0" fmla="*/ 0 w 3032886"/>
              <a:gd name="connsiteY0" fmla="*/ 0 h 338554"/>
              <a:gd name="connsiteX1" fmla="*/ 566139 w 3032886"/>
              <a:gd name="connsiteY1" fmla="*/ 0 h 338554"/>
              <a:gd name="connsiteX2" fmla="*/ 1101949 w 3032886"/>
              <a:gd name="connsiteY2" fmla="*/ 0 h 338554"/>
              <a:gd name="connsiteX3" fmla="*/ 1637758 w 3032886"/>
              <a:gd name="connsiteY3" fmla="*/ 0 h 338554"/>
              <a:gd name="connsiteX4" fmla="*/ 2052253 w 3032886"/>
              <a:gd name="connsiteY4" fmla="*/ 0 h 338554"/>
              <a:gd name="connsiteX5" fmla="*/ 2497076 w 3032886"/>
              <a:gd name="connsiteY5" fmla="*/ 0 h 338554"/>
              <a:gd name="connsiteX6" fmla="*/ 3032886 w 3032886"/>
              <a:gd name="connsiteY6" fmla="*/ 0 h 338554"/>
              <a:gd name="connsiteX7" fmla="*/ 3032886 w 3032886"/>
              <a:gd name="connsiteY7" fmla="*/ 338554 h 338554"/>
              <a:gd name="connsiteX8" fmla="*/ 2527405 w 3032886"/>
              <a:gd name="connsiteY8" fmla="*/ 338554 h 338554"/>
              <a:gd name="connsiteX9" fmla="*/ 2112911 w 3032886"/>
              <a:gd name="connsiteY9" fmla="*/ 338554 h 338554"/>
              <a:gd name="connsiteX10" fmla="*/ 1698416 w 3032886"/>
              <a:gd name="connsiteY10" fmla="*/ 338554 h 338554"/>
              <a:gd name="connsiteX11" fmla="*/ 1162606 w 3032886"/>
              <a:gd name="connsiteY11" fmla="*/ 338554 h 338554"/>
              <a:gd name="connsiteX12" fmla="*/ 717783 w 3032886"/>
              <a:gd name="connsiteY12" fmla="*/ 338554 h 338554"/>
              <a:gd name="connsiteX13" fmla="*/ 0 w 3032886"/>
              <a:gd name="connsiteY13" fmla="*/ 338554 h 338554"/>
              <a:gd name="connsiteX14" fmla="*/ 0 w 3032886"/>
              <a:gd name="connsiteY1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2886" h="338554" fill="none" extrusionOk="0">
                <a:moveTo>
                  <a:pt x="0" y="0"/>
                </a:moveTo>
                <a:cubicBezTo>
                  <a:pt x="172990" y="-62557"/>
                  <a:pt x="335233" y="27912"/>
                  <a:pt x="566139" y="0"/>
                </a:cubicBezTo>
                <a:cubicBezTo>
                  <a:pt x="797045" y="-27912"/>
                  <a:pt x="969868" y="41158"/>
                  <a:pt x="1101949" y="0"/>
                </a:cubicBezTo>
                <a:cubicBezTo>
                  <a:pt x="1234030" y="-41158"/>
                  <a:pt x="1474957" y="48068"/>
                  <a:pt x="1637758" y="0"/>
                </a:cubicBezTo>
                <a:cubicBezTo>
                  <a:pt x="1800559" y="-48068"/>
                  <a:pt x="1907087" y="27896"/>
                  <a:pt x="2052253" y="0"/>
                </a:cubicBezTo>
                <a:cubicBezTo>
                  <a:pt x="2197419" y="-27896"/>
                  <a:pt x="2343927" y="26392"/>
                  <a:pt x="2497076" y="0"/>
                </a:cubicBezTo>
                <a:cubicBezTo>
                  <a:pt x="2650225" y="-26392"/>
                  <a:pt x="2864405" y="61922"/>
                  <a:pt x="3032886" y="0"/>
                </a:cubicBezTo>
                <a:cubicBezTo>
                  <a:pt x="3037395" y="150235"/>
                  <a:pt x="3017411" y="188453"/>
                  <a:pt x="3032886" y="338554"/>
                </a:cubicBezTo>
                <a:cubicBezTo>
                  <a:pt x="2823363" y="359784"/>
                  <a:pt x="2748325" y="305729"/>
                  <a:pt x="2527405" y="338554"/>
                </a:cubicBezTo>
                <a:cubicBezTo>
                  <a:pt x="2306485" y="371379"/>
                  <a:pt x="2231948" y="333897"/>
                  <a:pt x="2112911" y="338554"/>
                </a:cubicBezTo>
                <a:cubicBezTo>
                  <a:pt x="1993874" y="343211"/>
                  <a:pt x="1898071" y="293522"/>
                  <a:pt x="1698416" y="338554"/>
                </a:cubicBezTo>
                <a:cubicBezTo>
                  <a:pt x="1498762" y="383586"/>
                  <a:pt x="1342742" y="281375"/>
                  <a:pt x="1162606" y="338554"/>
                </a:cubicBezTo>
                <a:cubicBezTo>
                  <a:pt x="982470" y="395733"/>
                  <a:pt x="812913" y="320131"/>
                  <a:pt x="717783" y="338554"/>
                </a:cubicBezTo>
                <a:cubicBezTo>
                  <a:pt x="622653" y="356977"/>
                  <a:pt x="194793" y="280555"/>
                  <a:pt x="0" y="338554"/>
                </a:cubicBezTo>
                <a:cubicBezTo>
                  <a:pt x="-38056" y="173311"/>
                  <a:pt x="21340" y="119946"/>
                  <a:pt x="0" y="0"/>
                </a:cubicBezTo>
                <a:close/>
              </a:path>
              <a:path w="3032886" h="338554" stroke="0" extrusionOk="0">
                <a:moveTo>
                  <a:pt x="0" y="0"/>
                </a:moveTo>
                <a:cubicBezTo>
                  <a:pt x="133286" y="-12904"/>
                  <a:pt x="252038" y="16386"/>
                  <a:pt x="475152" y="0"/>
                </a:cubicBezTo>
                <a:cubicBezTo>
                  <a:pt x="698266" y="-16386"/>
                  <a:pt x="789813" y="40604"/>
                  <a:pt x="889647" y="0"/>
                </a:cubicBezTo>
                <a:cubicBezTo>
                  <a:pt x="989482" y="-40604"/>
                  <a:pt x="1268407" y="34645"/>
                  <a:pt x="1455785" y="0"/>
                </a:cubicBezTo>
                <a:cubicBezTo>
                  <a:pt x="1643163" y="-34645"/>
                  <a:pt x="1789553" y="27402"/>
                  <a:pt x="1930937" y="0"/>
                </a:cubicBezTo>
                <a:cubicBezTo>
                  <a:pt x="2072321" y="-27402"/>
                  <a:pt x="2197495" y="3620"/>
                  <a:pt x="2406090" y="0"/>
                </a:cubicBezTo>
                <a:cubicBezTo>
                  <a:pt x="2614685" y="-3620"/>
                  <a:pt x="2742817" y="16722"/>
                  <a:pt x="3032886" y="0"/>
                </a:cubicBezTo>
                <a:cubicBezTo>
                  <a:pt x="3053393" y="88093"/>
                  <a:pt x="3004321" y="214646"/>
                  <a:pt x="3032886" y="338554"/>
                </a:cubicBezTo>
                <a:cubicBezTo>
                  <a:pt x="2822800" y="398298"/>
                  <a:pt x="2744266" y="336754"/>
                  <a:pt x="2527405" y="338554"/>
                </a:cubicBezTo>
                <a:cubicBezTo>
                  <a:pt x="2310544" y="340354"/>
                  <a:pt x="2234771" y="326756"/>
                  <a:pt x="2112911" y="338554"/>
                </a:cubicBezTo>
                <a:cubicBezTo>
                  <a:pt x="1991051" y="350352"/>
                  <a:pt x="1733146" y="286271"/>
                  <a:pt x="1607430" y="338554"/>
                </a:cubicBezTo>
                <a:cubicBezTo>
                  <a:pt x="1481714" y="390837"/>
                  <a:pt x="1339316" y="337682"/>
                  <a:pt x="1101949" y="338554"/>
                </a:cubicBezTo>
                <a:cubicBezTo>
                  <a:pt x="864582" y="339426"/>
                  <a:pt x="826409" y="297695"/>
                  <a:pt x="626796" y="338554"/>
                </a:cubicBezTo>
                <a:cubicBezTo>
                  <a:pt x="427183" y="379413"/>
                  <a:pt x="233495" y="306998"/>
                  <a:pt x="0" y="338554"/>
                </a:cubicBezTo>
                <a:cubicBezTo>
                  <a:pt x="-37002" y="193743"/>
                  <a:pt x="7527" y="145650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Confiram suas Respostas!</a:t>
            </a:r>
            <a:endParaRPr lang="pt-BR" sz="16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3CFE33D9-0724-9FF5-8170-5FDF354E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E7F4594-28EF-B8DA-5542-8558CA885DEF}"/>
              </a:ext>
            </a:extLst>
          </p:cNvPr>
          <p:cNvSpPr txBox="1"/>
          <p:nvPr/>
        </p:nvSpPr>
        <p:spPr>
          <a:xfrm rot="20680930">
            <a:off x="10632504" y="6093296"/>
            <a:ext cx="1201724" cy="338554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Gabaritou?! 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68DC59D-D0A6-9EF4-37FC-17EC6EE5207C}"/>
              </a:ext>
            </a:extLst>
          </p:cNvPr>
          <p:cNvSpPr txBox="1"/>
          <p:nvPr/>
        </p:nvSpPr>
        <p:spPr>
          <a:xfrm>
            <a:off x="4770286" y="638613"/>
            <a:ext cx="4933107" cy="6001643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indent="-3429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 startAt="8"/>
              <a:defRPr/>
            </a:pPr>
            <a:r>
              <a:rPr lang="pt-BR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pt-BR" alt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um  gene que confere resistência a um determinado antibiótico pode ser transferido de uma bactéria para outra da mesma espécies ou mesmo para bactérias de diferentes espécies, e isto pode ocorrer por diversos mecanismos: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Conjugação</a:t>
            </a:r>
            <a:r>
              <a:rPr lang="pt-BR" alt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É o principal mecanismo pelo qual isto ocorre porque é o modo mais frequente, que isto é observado. Durante a Conjugação bacteriana uma  das fitas do plasmídeo conjugativo é transferido da bactéria Doadora para a bactéria Receptora que após a conjugação passa a ser chamada ”Transconjugante”. Após a Conjugação ambas as bactérias Doadora e Receptora sintetizam a fita complementar do plasmídeo e assim ambas passam a expressar todas as enzimas nele codificadas (como ex. Resistencia a vários antibióticos);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Transformação</a:t>
            </a:r>
            <a:r>
              <a:rPr lang="pt-BR" alt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Caso fragmentos de DNA cromossomal  de uma bactéria que sofreu lise (pode ser autólise porque a cultura ficou velha) adentre uma célula bacteriana com competência para adquirir esta informação genética; 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Transdução</a:t>
            </a:r>
            <a:r>
              <a:rPr lang="pt-BR" alt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Caso fragmentos de DNA codificador de um gene de resistência de uma bactéria doadora seja engolfado por um bacteriófago que depois é transferido para uma outra bactéria receptora.</a:t>
            </a:r>
            <a:endParaRPr lang="pt-B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BFC38A06-2720-8AC8-C42E-E77CA3257C1C}"/>
              </a:ext>
            </a:extLst>
          </p:cNvPr>
          <p:cNvSpPr txBox="1"/>
          <p:nvPr/>
        </p:nvSpPr>
        <p:spPr>
          <a:xfrm>
            <a:off x="9811281" y="1412776"/>
            <a:ext cx="2264239" cy="3046988"/>
          </a:xfrm>
          <a:custGeom>
            <a:avLst/>
            <a:gdLst>
              <a:gd name="connsiteX0" fmla="*/ 0 w 2012218"/>
              <a:gd name="connsiteY0" fmla="*/ 0 h 1077218"/>
              <a:gd name="connsiteX1" fmla="*/ 482932 w 2012218"/>
              <a:gd name="connsiteY1" fmla="*/ 0 h 1077218"/>
              <a:gd name="connsiteX2" fmla="*/ 985987 w 2012218"/>
              <a:gd name="connsiteY2" fmla="*/ 0 h 1077218"/>
              <a:gd name="connsiteX3" fmla="*/ 1509164 w 2012218"/>
              <a:gd name="connsiteY3" fmla="*/ 0 h 1077218"/>
              <a:gd name="connsiteX4" fmla="*/ 2012218 w 2012218"/>
              <a:gd name="connsiteY4" fmla="*/ 0 h 1077218"/>
              <a:gd name="connsiteX5" fmla="*/ 2012218 w 2012218"/>
              <a:gd name="connsiteY5" fmla="*/ 549381 h 1077218"/>
              <a:gd name="connsiteX6" fmla="*/ 2012218 w 2012218"/>
              <a:gd name="connsiteY6" fmla="*/ 1077218 h 1077218"/>
              <a:gd name="connsiteX7" fmla="*/ 1468919 w 2012218"/>
              <a:gd name="connsiteY7" fmla="*/ 1077218 h 1077218"/>
              <a:gd name="connsiteX8" fmla="*/ 925620 w 2012218"/>
              <a:gd name="connsiteY8" fmla="*/ 1077218 h 1077218"/>
              <a:gd name="connsiteX9" fmla="*/ 0 w 2012218"/>
              <a:gd name="connsiteY9" fmla="*/ 1077218 h 1077218"/>
              <a:gd name="connsiteX10" fmla="*/ 0 w 2012218"/>
              <a:gd name="connsiteY10" fmla="*/ 549381 h 1077218"/>
              <a:gd name="connsiteX11" fmla="*/ 0 w 2012218"/>
              <a:gd name="connsiteY1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218" h="1077218" fill="none" extrusionOk="0">
                <a:moveTo>
                  <a:pt x="0" y="0"/>
                </a:moveTo>
                <a:cubicBezTo>
                  <a:pt x="227944" y="-17090"/>
                  <a:pt x="358306" y="22636"/>
                  <a:pt x="482932" y="0"/>
                </a:cubicBezTo>
                <a:cubicBezTo>
                  <a:pt x="607558" y="-22636"/>
                  <a:pt x="777573" y="19049"/>
                  <a:pt x="985987" y="0"/>
                </a:cubicBezTo>
                <a:cubicBezTo>
                  <a:pt x="1194401" y="-19049"/>
                  <a:pt x="1329433" y="4867"/>
                  <a:pt x="1509164" y="0"/>
                </a:cubicBezTo>
                <a:cubicBezTo>
                  <a:pt x="1688895" y="-4867"/>
                  <a:pt x="1809875" y="56289"/>
                  <a:pt x="2012218" y="0"/>
                </a:cubicBezTo>
                <a:cubicBezTo>
                  <a:pt x="2053408" y="253714"/>
                  <a:pt x="1980767" y="420056"/>
                  <a:pt x="2012218" y="549381"/>
                </a:cubicBezTo>
                <a:cubicBezTo>
                  <a:pt x="2043669" y="678706"/>
                  <a:pt x="1954349" y="941930"/>
                  <a:pt x="2012218" y="1077218"/>
                </a:cubicBezTo>
                <a:cubicBezTo>
                  <a:pt x="1888761" y="1124599"/>
                  <a:pt x="1667279" y="1051060"/>
                  <a:pt x="1468919" y="1077218"/>
                </a:cubicBezTo>
                <a:cubicBezTo>
                  <a:pt x="1270559" y="1103376"/>
                  <a:pt x="1140658" y="1031290"/>
                  <a:pt x="925620" y="1077218"/>
                </a:cubicBezTo>
                <a:cubicBezTo>
                  <a:pt x="710582" y="1123146"/>
                  <a:pt x="333090" y="968259"/>
                  <a:pt x="0" y="1077218"/>
                </a:cubicBezTo>
                <a:cubicBezTo>
                  <a:pt x="-35610" y="936443"/>
                  <a:pt x="30730" y="693474"/>
                  <a:pt x="0" y="549381"/>
                </a:cubicBezTo>
                <a:cubicBezTo>
                  <a:pt x="-30730" y="405288"/>
                  <a:pt x="55345" y="243874"/>
                  <a:pt x="0" y="0"/>
                </a:cubicBezTo>
                <a:close/>
              </a:path>
              <a:path w="2012218" h="1077218" stroke="0" extrusionOk="0">
                <a:moveTo>
                  <a:pt x="0" y="0"/>
                </a:moveTo>
                <a:cubicBezTo>
                  <a:pt x="133504" y="-3818"/>
                  <a:pt x="271176" y="45734"/>
                  <a:pt x="482932" y="0"/>
                </a:cubicBezTo>
                <a:cubicBezTo>
                  <a:pt x="694688" y="-45734"/>
                  <a:pt x="776672" y="48527"/>
                  <a:pt x="925620" y="0"/>
                </a:cubicBezTo>
                <a:cubicBezTo>
                  <a:pt x="1074568" y="-48527"/>
                  <a:pt x="1267006" y="15362"/>
                  <a:pt x="1468919" y="0"/>
                </a:cubicBezTo>
                <a:cubicBezTo>
                  <a:pt x="1670832" y="-15362"/>
                  <a:pt x="1801484" y="62885"/>
                  <a:pt x="2012218" y="0"/>
                </a:cubicBezTo>
                <a:cubicBezTo>
                  <a:pt x="2022575" y="112042"/>
                  <a:pt x="1976929" y="296093"/>
                  <a:pt x="2012218" y="527837"/>
                </a:cubicBezTo>
                <a:cubicBezTo>
                  <a:pt x="2047507" y="759581"/>
                  <a:pt x="1975263" y="932224"/>
                  <a:pt x="2012218" y="1077218"/>
                </a:cubicBezTo>
                <a:cubicBezTo>
                  <a:pt x="1840367" y="1088984"/>
                  <a:pt x="1759008" y="1025729"/>
                  <a:pt x="1509164" y="1077218"/>
                </a:cubicBezTo>
                <a:cubicBezTo>
                  <a:pt x="1259320" y="1128707"/>
                  <a:pt x="1185327" y="1067142"/>
                  <a:pt x="965865" y="1077218"/>
                </a:cubicBezTo>
                <a:cubicBezTo>
                  <a:pt x="746403" y="1087294"/>
                  <a:pt x="683591" y="1069542"/>
                  <a:pt x="523177" y="1077218"/>
                </a:cubicBezTo>
                <a:cubicBezTo>
                  <a:pt x="362763" y="1084894"/>
                  <a:pt x="223996" y="1027565"/>
                  <a:pt x="0" y="1077218"/>
                </a:cubicBezTo>
                <a:cubicBezTo>
                  <a:pt x="-7826" y="892488"/>
                  <a:pt x="25218" y="780467"/>
                  <a:pt x="0" y="538609"/>
                </a:cubicBezTo>
                <a:cubicBezTo>
                  <a:pt x="-25218" y="296751"/>
                  <a:pt x="52061" y="14875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(Cont.)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Quais são as implicações deste fato?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disseminação de genes de resistência a antibióticos entre as várias bactérias da mesma espécie ou mesmo entre bactérias de espécies diferentes.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5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F1F4ED16-C650-D81C-ECE8-60B3CF0F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620713"/>
            <a:ext cx="8856662" cy="334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73FE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dirty="0">
                <a:solidFill>
                  <a:schemeClr val="bg2"/>
                </a:solidFill>
              </a:rPr>
              <a:t>8. A seguir estão informações complementares muito interessantes relativas aos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dirty="0">
              <a:solidFill>
                <a:schemeClr val="bg2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solidFill>
                  <a:schemeClr val="bg2"/>
                </a:solidFill>
              </a:rPr>
              <a:t>Agentes Antibacterianos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>
              <a:solidFill>
                <a:schemeClr val="bg2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i="1" dirty="0">
                <a:solidFill>
                  <a:schemeClr val="bg2"/>
                </a:solidFill>
              </a:rPr>
              <a:t>Convido a todos a verem ....  </a:t>
            </a:r>
          </a:p>
        </p:txBody>
      </p:sp>
      <p:sp>
        <p:nvSpPr>
          <p:cNvPr id="58370" name="Text Box 6">
            <a:extLst>
              <a:ext uri="{FF2B5EF4-FFF2-40B4-BE49-F238E27FC236}">
                <a16:creationId xmlns:a16="http://schemas.microsoft.com/office/drawing/2014/main" id="{6DE3F645-9BDD-12FD-3817-0F7CDDA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>
            <a:extLst>
              <a:ext uri="{FF2B5EF4-FFF2-40B4-BE49-F238E27FC236}">
                <a16:creationId xmlns:a16="http://schemas.microsoft.com/office/drawing/2014/main" id="{BD3DDA64-F1D8-38F4-C42B-DAF27B1C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89025"/>
            <a:ext cx="108997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63C449B8-D6F8-3F55-4A5E-D61025D97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6381750"/>
            <a:ext cx="3055937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FDEB5-0B66-B937-3D87-06DB6E255BB5}"/>
              </a:ext>
            </a:extLst>
          </p:cNvPr>
          <p:cNvSpPr txBox="1"/>
          <p:nvPr/>
        </p:nvSpPr>
        <p:spPr>
          <a:xfrm>
            <a:off x="150813" y="688975"/>
            <a:ext cx="10872787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3FEF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Com o passar dos anos, os patógenos tem aumentado sua porcentagem de resistência aos antibióticos </a:t>
            </a:r>
            <a:endParaRPr lang="pt-BR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59396" name="Text Box 6">
            <a:extLst>
              <a:ext uri="{FF2B5EF4-FFF2-40B4-BE49-F238E27FC236}">
                <a16:creationId xmlns:a16="http://schemas.microsoft.com/office/drawing/2014/main" id="{DF180953-B357-F015-76CB-B4A153B1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>
            <a:extLst>
              <a:ext uri="{FF2B5EF4-FFF2-40B4-BE49-F238E27FC236}">
                <a16:creationId xmlns:a16="http://schemas.microsoft.com/office/drawing/2014/main" id="{EACA6D78-C9B5-7679-4D62-70149129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125538"/>
            <a:ext cx="47164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68B7AA42-76DB-334C-EF73-498C721B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6308725"/>
            <a:ext cx="3057525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60419" name="Text Box 5">
            <a:extLst>
              <a:ext uri="{FF2B5EF4-FFF2-40B4-BE49-F238E27FC236}">
                <a16:creationId xmlns:a16="http://schemas.microsoft.com/office/drawing/2014/main" id="{2EC1230B-CD6C-EA22-115A-7661DD12C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8913"/>
            <a:ext cx="7058025" cy="461962"/>
          </a:xfrm>
          <a:prstGeom prst="rect">
            <a:avLst/>
          </a:prstGeom>
          <a:solidFill>
            <a:srgbClr val="FF8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solidFill>
                  <a:schemeClr val="bg2"/>
                </a:solidFill>
                <a:latin typeface="Times New Roman" panose="02020603050405020304" pitchFamily="18" charset="0"/>
              </a:rPr>
              <a:t>Agentes Antifúngicos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FF99F-08E5-C065-3FB2-FB399E607E07}"/>
              </a:ext>
            </a:extLst>
          </p:cNvPr>
          <p:cNvSpPr txBox="1"/>
          <p:nvPr/>
        </p:nvSpPr>
        <p:spPr>
          <a:xfrm rot="21382602">
            <a:off x="7335838" y="2157413"/>
            <a:ext cx="2967037" cy="286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3FEF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Porque é muito mais difícil obter uma ação </a:t>
            </a:r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</a:rPr>
              <a:t>antifúngica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em comparação a uma ação </a:t>
            </a:r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</a:rPr>
              <a:t>antibacteriana?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2"/>
                </a:solidFill>
                <a:latin typeface="Candara" panose="020E0502030303020204" pitchFamily="34" charset="0"/>
              </a:rPr>
              <a:t>Porque os fungos, assim como nos,  são eucariotos e a desejada toxicidade seletiva  e muito mais difícil ser alcançada.</a:t>
            </a:r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7691FE4D-82D9-E92A-6D14-D66C7EF0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198563"/>
            <a:ext cx="1314450" cy="846137"/>
          </a:xfrm>
          <a:prstGeom prst="rect">
            <a:avLst/>
          </a:prstGeom>
          <a:solidFill>
            <a:srgbClr val="7030A0"/>
          </a:solidFill>
          <a:ln w="57150">
            <a:solidFill>
              <a:srgbClr val="73FEFF"/>
            </a:solidFill>
            <a:miter lim="800000"/>
            <a:headEnd/>
            <a:tailEnd/>
          </a:ln>
        </p:spPr>
      </p:pic>
      <p:sp>
        <p:nvSpPr>
          <p:cNvPr id="60422" name="Text Box 6">
            <a:extLst>
              <a:ext uri="{FF2B5EF4-FFF2-40B4-BE49-F238E27FC236}">
                <a16:creationId xmlns:a16="http://schemas.microsoft.com/office/drawing/2014/main" id="{55F7DFB3-C553-1389-BE6E-F2EAE7BD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>
            <a:extLst>
              <a:ext uri="{FF2B5EF4-FFF2-40B4-BE49-F238E27FC236}">
                <a16:creationId xmlns:a16="http://schemas.microsoft.com/office/drawing/2014/main" id="{BEC58360-0142-57D1-B7C0-4E143894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85775"/>
            <a:ext cx="3889375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F6E39630-6A6E-EDE8-8B86-CFC0DE03D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6237288"/>
            <a:ext cx="3055937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61443" name="Text Box 5">
            <a:extLst>
              <a:ext uri="{FF2B5EF4-FFF2-40B4-BE49-F238E27FC236}">
                <a16:creationId xmlns:a16="http://schemas.microsoft.com/office/drawing/2014/main" id="{126CDFD6-2C32-E08B-CD0C-1DC1F567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0"/>
            <a:ext cx="6710363" cy="461963"/>
          </a:xfrm>
          <a:prstGeom prst="rect">
            <a:avLst/>
          </a:prstGeom>
          <a:solidFill>
            <a:srgbClr val="FF8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solidFill>
                  <a:schemeClr val="bg2"/>
                </a:solidFill>
                <a:latin typeface="Times New Roman" panose="02020603050405020304" pitchFamily="18" charset="0"/>
              </a:rPr>
              <a:t>Agentes Antivirais – Papel da bioinformática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59DD611-20C4-69E4-B27C-0FF02F19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228850"/>
            <a:ext cx="6264275" cy="2400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>
                <a:solidFill>
                  <a:schemeClr val="bg2"/>
                </a:solidFill>
              </a:rPr>
              <a:t>A  bioinformática tem sido muito empregada para encontrar novos agentes antimicrobianos especialmente para Agentes Antivirais.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Como funciona?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>
                <a:solidFill>
                  <a:schemeClr val="bg2"/>
                </a:solidFill>
              </a:rPr>
              <a:t>Busca pelos sítios alvo nos vírus.</a:t>
            </a:r>
          </a:p>
        </p:txBody>
      </p:sp>
      <p:sp>
        <p:nvSpPr>
          <p:cNvPr id="61445" name="Text Box 6">
            <a:extLst>
              <a:ext uri="{FF2B5EF4-FFF2-40B4-BE49-F238E27FC236}">
                <a16:creationId xmlns:a16="http://schemas.microsoft.com/office/drawing/2014/main" id="{6E81D7B5-D1FF-0001-3829-D5FB4E8C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>
            <a:extLst>
              <a:ext uri="{FF2B5EF4-FFF2-40B4-BE49-F238E27FC236}">
                <a16:creationId xmlns:a16="http://schemas.microsoft.com/office/drawing/2014/main" id="{61986B2A-DCDE-937E-1CEB-24F82552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4813"/>
            <a:ext cx="4824413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2.  Resistência Bacteriana a Drogas</a:t>
            </a:r>
          </a:p>
        </p:txBody>
      </p:sp>
      <p:sp>
        <p:nvSpPr>
          <p:cNvPr id="62466" name="Text Box 3">
            <a:extLst>
              <a:ext uri="{FF2B5EF4-FFF2-40B4-BE49-F238E27FC236}">
                <a16:creationId xmlns:a16="http://schemas.microsoft.com/office/drawing/2014/main" id="{48EF4706-30D7-4124-CC73-025A06C9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84313"/>
            <a:ext cx="29527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2. Casos:</a:t>
            </a:r>
          </a:p>
        </p:txBody>
      </p:sp>
      <p:pic>
        <p:nvPicPr>
          <p:cNvPr id="62467" name="Picture 4">
            <a:extLst>
              <a:ext uri="{FF2B5EF4-FFF2-40B4-BE49-F238E27FC236}">
                <a16:creationId xmlns:a16="http://schemas.microsoft.com/office/drawing/2014/main" id="{5F5DDDDF-045F-37B6-ABFC-C706A600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700213"/>
            <a:ext cx="439261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6">
            <a:extLst>
              <a:ext uri="{FF2B5EF4-FFF2-40B4-BE49-F238E27FC236}">
                <a16:creationId xmlns:a16="http://schemas.microsoft.com/office/drawing/2014/main" id="{EE9EAA35-A5A6-6D50-4D8C-D86A94DE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3">
            <a:extLst>
              <a:ext uri="{FF2B5EF4-FFF2-40B4-BE49-F238E27FC236}">
                <a16:creationId xmlns:a16="http://schemas.microsoft.com/office/drawing/2014/main" id="{FF42F93C-3053-907E-7B3B-EE32B32C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579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000" b="1">
                <a:solidFill>
                  <a:srgbClr val="00008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Estimativa de Pacientes com Infecção Hospitalar nos Hospitais das Capitais Brasileiras</a:t>
            </a:r>
            <a:endParaRPr lang="pt-B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115">
            <a:extLst>
              <a:ext uri="{FF2B5EF4-FFF2-40B4-BE49-F238E27FC236}">
                <a16:creationId xmlns:a16="http://schemas.microsoft.com/office/drawing/2014/main" id="{4C98D76A-DBB1-EFFE-9282-6E328966A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5445125"/>
            <a:ext cx="8229600" cy="461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147">
            <a:extLst>
              <a:ext uri="{FF2B5EF4-FFF2-40B4-BE49-F238E27FC236}">
                <a16:creationId xmlns:a16="http://schemas.microsoft.com/office/drawing/2014/main" id="{3A60A1EA-6B3C-8D96-1849-31CA35FD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318750"/>
            <a:ext cx="822960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63492" name="Rectangle 155">
            <a:extLst>
              <a:ext uri="{FF2B5EF4-FFF2-40B4-BE49-F238E27FC236}">
                <a16:creationId xmlns:a16="http://schemas.microsoft.com/office/drawing/2014/main" id="{66F29CC3-A1A4-D7A2-F206-C029C8BCF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00025"/>
            <a:ext cx="822960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grpSp>
        <p:nvGrpSpPr>
          <p:cNvPr id="50182" name="Group 222">
            <a:extLst>
              <a:ext uri="{FF2B5EF4-FFF2-40B4-BE49-F238E27FC236}">
                <a16:creationId xmlns:a16="http://schemas.microsoft.com/office/drawing/2014/main" id="{AA2EA0B0-F50D-AC85-1AC6-CA5C58B1FB5E}"/>
              </a:ext>
            </a:extLst>
          </p:cNvPr>
          <p:cNvGrpSpPr>
            <a:grpSpLocks/>
          </p:cNvGrpSpPr>
          <p:nvPr/>
        </p:nvGrpSpPr>
        <p:grpSpPr bwMode="auto">
          <a:xfrm>
            <a:off x="1984376" y="349250"/>
            <a:ext cx="8683625" cy="6508750"/>
            <a:chOff x="0" y="384"/>
            <a:chExt cx="5182" cy="4100"/>
          </a:xfrm>
          <a:solidFill>
            <a:schemeClr val="bg2">
              <a:lumMod val="75000"/>
            </a:schemeClr>
          </a:solidFill>
        </p:grpSpPr>
        <p:grpSp>
          <p:nvGrpSpPr>
            <p:cNvPr id="50187" name="Group 159">
              <a:extLst>
                <a:ext uri="{FF2B5EF4-FFF2-40B4-BE49-F238E27FC236}">
                  <a16:creationId xmlns:a16="http://schemas.microsoft.com/office/drawing/2014/main" id="{15B9AB1F-84D9-3552-BF4F-F858F1CBD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84"/>
              <a:ext cx="128" cy="300"/>
              <a:chOff x="0" y="384"/>
              <a:chExt cx="128" cy="300"/>
            </a:xfrm>
            <a:grpFill/>
          </p:grpSpPr>
          <p:sp>
            <p:nvSpPr>
              <p:cNvPr id="50287" name="Rectangle 158">
                <a:extLst>
                  <a:ext uri="{FF2B5EF4-FFF2-40B4-BE49-F238E27FC236}">
                    <a16:creationId xmlns:a16="http://schemas.microsoft.com/office/drawing/2014/main" id="{E1926F1E-3310-2D0B-4454-E9D31452F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28" cy="3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grpSp>
            <p:nvGrpSpPr>
              <p:cNvPr id="50288" name="Group 117">
                <a:extLst>
                  <a:ext uri="{FF2B5EF4-FFF2-40B4-BE49-F238E27FC236}">
                    <a16:creationId xmlns:a16="http://schemas.microsoft.com/office/drawing/2014/main" id="{8B0EC8FA-8756-D384-E231-AE28D5B14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390"/>
                <a:ext cx="116" cy="288"/>
                <a:chOff x="-58" y="369"/>
                <a:chExt cx="116" cy="301"/>
              </a:xfrm>
              <a:grpFill/>
            </p:grpSpPr>
            <p:sp>
              <p:nvSpPr>
                <p:cNvPr id="50289" name="Rectangle 114">
                  <a:extLst>
                    <a:ext uri="{FF2B5EF4-FFF2-40B4-BE49-F238E27FC236}">
                      <a16:creationId xmlns:a16="http://schemas.microsoft.com/office/drawing/2014/main" id="{43884C4E-2954-A40B-6F35-43BCF6C46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0" cy="24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  <p:sp>
              <p:nvSpPr>
                <p:cNvPr id="50290" name="Rectangle 116">
                  <a:extLst>
                    <a:ext uri="{FF2B5EF4-FFF2-40B4-BE49-F238E27FC236}">
                      <a16:creationId xmlns:a16="http://schemas.microsoft.com/office/drawing/2014/main" id="{0AE3A7D2-91B1-A4F2-E488-7FA30399B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8" y="369"/>
                  <a:ext cx="116" cy="30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</p:grpSp>
        </p:grpSp>
        <p:grpSp>
          <p:nvGrpSpPr>
            <p:cNvPr id="50188" name="Group 161">
              <a:extLst>
                <a:ext uri="{FF2B5EF4-FFF2-40B4-BE49-F238E27FC236}">
                  <a16:creationId xmlns:a16="http://schemas.microsoft.com/office/drawing/2014/main" id="{3EDB575A-16EE-4940-734F-159CD8321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635" cy="530"/>
              <a:chOff x="0" y="672"/>
              <a:chExt cx="635" cy="530"/>
            </a:xfrm>
            <a:grpFill/>
          </p:grpSpPr>
          <p:sp>
            <p:nvSpPr>
              <p:cNvPr id="50285" name="Rectangle 160">
                <a:extLst>
                  <a:ext uri="{FF2B5EF4-FFF2-40B4-BE49-F238E27FC236}">
                    <a16:creationId xmlns:a16="http://schemas.microsoft.com/office/drawing/2014/main" id="{8F047E89-836C-EA71-5845-4E360A721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72"/>
                <a:ext cx="635" cy="5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86" name="Rectangle 118">
                <a:extLst>
                  <a:ext uri="{FF2B5EF4-FFF2-40B4-BE49-F238E27FC236}">
                    <a16:creationId xmlns:a16="http://schemas.microsoft.com/office/drawing/2014/main" id="{7034B190-5DC3-B2D1-96FB-4929482F9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678"/>
                <a:ext cx="623" cy="4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Região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89" name="Group 163">
              <a:extLst>
                <a:ext uri="{FF2B5EF4-FFF2-40B4-BE49-F238E27FC236}">
                  <a16:creationId xmlns:a16="http://schemas.microsoft.com/office/drawing/2014/main" id="{E42CAA68-2BBF-4216-85A7-10A18455F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672"/>
              <a:ext cx="1261" cy="530"/>
              <a:chOff x="635" y="672"/>
              <a:chExt cx="1261" cy="530"/>
            </a:xfrm>
            <a:grpFill/>
          </p:grpSpPr>
          <p:sp>
            <p:nvSpPr>
              <p:cNvPr id="50283" name="Rectangle 162">
                <a:extLst>
                  <a:ext uri="{FF2B5EF4-FFF2-40B4-BE49-F238E27FC236}">
                    <a16:creationId xmlns:a16="http://schemas.microsoft.com/office/drawing/2014/main" id="{C33B0D4C-4769-9ACC-EC6B-F87D26CA4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672"/>
                <a:ext cx="1261" cy="5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84" name="Rectangle 119">
                <a:extLst>
                  <a:ext uri="{FF2B5EF4-FFF2-40B4-BE49-F238E27FC236}">
                    <a16:creationId xmlns:a16="http://schemas.microsoft.com/office/drawing/2014/main" id="{00D43947-6379-2D83-6403-4308427F7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678"/>
                <a:ext cx="1249" cy="4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Taxa Paciente *IH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0" name="Group 165">
              <a:extLst>
                <a:ext uri="{FF2B5EF4-FFF2-40B4-BE49-F238E27FC236}">
                  <a16:creationId xmlns:a16="http://schemas.microsoft.com/office/drawing/2014/main" id="{2387347A-D4DC-2664-FB26-A17F886E4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672"/>
              <a:ext cx="1643" cy="530"/>
              <a:chOff x="1896" y="672"/>
              <a:chExt cx="1643" cy="530"/>
            </a:xfrm>
            <a:grpFill/>
          </p:grpSpPr>
          <p:sp>
            <p:nvSpPr>
              <p:cNvPr id="50281" name="Rectangle 164">
                <a:extLst>
                  <a:ext uri="{FF2B5EF4-FFF2-40B4-BE49-F238E27FC236}">
                    <a16:creationId xmlns:a16="http://schemas.microsoft.com/office/drawing/2014/main" id="{EC2F5A36-B0B3-A4A8-BC63-2D1DED538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672"/>
                <a:ext cx="1643" cy="5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82" name="Rectangle 120">
                <a:extLst>
                  <a:ext uri="{FF2B5EF4-FFF2-40B4-BE49-F238E27FC236}">
                    <a16:creationId xmlns:a16="http://schemas.microsoft.com/office/drawing/2014/main" id="{417D87EF-9012-B660-1E51-1E0EFE3B0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678"/>
                <a:ext cx="1631" cy="4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Pacientes Internados</a:t>
                </a:r>
                <a:b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pt-BR" altLang="en-US" sz="12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**SUS (Nº)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1" name="Group 167">
              <a:extLst>
                <a:ext uri="{FF2B5EF4-FFF2-40B4-BE49-F238E27FC236}">
                  <a16:creationId xmlns:a16="http://schemas.microsoft.com/office/drawing/2014/main" id="{401DEF55-AB54-7C0E-589B-4750BFFE4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672"/>
              <a:ext cx="1643" cy="530"/>
              <a:chOff x="3539" y="672"/>
              <a:chExt cx="1643" cy="530"/>
            </a:xfrm>
            <a:grpFill/>
          </p:grpSpPr>
          <p:sp>
            <p:nvSpPr>
              <p:cNvPr id="50279" name="Rectangle 166">
                <a:extLst>
                  <a:ext uri="{FF2B5EF4-FFF2-40B4-BE49-F238E27FC236}">
                    <a16:creationId xmlns:a16="http://schemas.microsoft.com/office/drawing/2014/main" id="{31B8621E-B140-A3BD-1006-985F9C0C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672"/>
                <a:ext cx="1643" cy="5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80" name="Rectangle 121">
                <a:extLst>
                  <a:ext uri="{FF2B5EF4-FFF2-40B4-BE49-F238E27FC236}">
                    <a16:creationId xmlns:a16="http://schemas.microsoft.com/office/drawing/2014/main" id="{DF6EF929-7AAD-7577-0627-56BB16FD5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678"/>
                <a:ext cx="1631" cy="4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Estimativa</a:t>
                </a:r>
                <a:b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pt-BR" altLang="en-US" sz="12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Pacientes IH (Nº)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2" name="Group 169">
              <a:extLst>
                <a:ext uri="{FF2B5EF4-FFF2-40B4-BE49-F238E27FC236}">
                  <a16:creationId xmlns:a16="http://schemas.microsoft.com/office/drawing/2014/main" id="{FBF1AA1D-9B77-49FA-304A-515E332D3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90"/>
              <a:ext cx="128" cy="300"/>
              <a:chOff x="0" y="1190"/>
              <a:chExt cx="128" cy="300"/>
            </a:xfrm>
            <a:grpFill/>
          </p:grpSpPr>
          <p:sp>
            <p:nvSpPr>
              <p:cNvPr id="50275" name="Rectangle 168">
                <a:extLst>
                  <a:ext uri="{FF2B5EF4-FFF2-40B4-BE49-F238E27FC236}">
                    <a16:creationId xmlns:a16="http://schemas.microsoft.com/office/drawing/2014/main" id="{99875199-0123-D51C-FA41-6FDF03B96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90"/>
                <a:ext cx="128" cy="3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grpSp>
            <p:nvGrpSpPr>
              <p:cNvPr id="50276" name="Group 125">
                <a:extLst>
                  <a:ext uri="{FF2B5EF4-FFF2-40B4-BE49-F238E27FC236}">
                    <a16:creationId xmlns:a16="http://schemas.microsoft.com/office/drawing/2014/main" id="{9183B71E-4FE7-F5C6-92AF-30E50809C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1196"/>
                <a:ext cx="116" cy="288"/>
                <a:chOff x="-58" y="2225"/>
                <a:chExt cx="116" cy="301"/>
              </a:xfrm>
              <a:grpFill/>
            </p:grpSpPr>
            <p:sp>
              <p:nvSpPr>
                <p:cNvPr id="50277" name="Rectangle 122">
                  <a:extLst>
                    <a:ext uri="{FF2B5EF4-FFF2-40B4-BE49-F238E27FC236}">
                      <a16:creationId xmlns:a16="http://schemas.microsoft.com/office/drawing/2014/main" id="{B3509C7D-3646-89A6-7E42-92FB7CCBB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40"/>
                  <a:ext cx="0" cy="24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  <p:sp>
              <p:nvSpPr>
                <p:cNvPr id="50278" name="Rectangle 124">
                  <a:extLst>
                    <a:ext uri="{FF2B5EF4-FFF2-40B4-BE49-F238E27FC236}">
                      <a16:creationId xmlns:a16="http://schemas.microsoft.com/office/drawing/2014/main" id="{8A212047-82AD-D99B-2771-C67E3F8AE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8" y="2225"/>
                  <a:ext cx="116" cy="30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</p:grpSp>
        </p:grpSp>
        <p:grpSp>
          <p:nvGrpSpPr>
            <p:cNvPr id="50193" name="Group 171">
              <a:extLst>
                <a:ext uri="{FF2B5EF4-FFF2-40B4-BE49-F238E27FC236}">
                  <a16:creationId xmlns:a16="http://schemas.microsoft.com/office/drawing/2014/main" id="{69911A13-570E-A10D-5EEA-E68EFCC7E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78"/>
              <a:ext cx="635" cy="415"/>
              <a:chOff x="0" y="1478"/>
              <a:chExt cx="635" cy="415"/>
            </a:xfrm>
            <a:grpFill/>
          </p:grpSpPr>
          <p:sp>
            <p:nvSpPr>
              <p:cNvPr id="50273" name="Rectangle 170">
                <a:extLst>
                  <a:ext uri="{FF2B5EF4-FFF2-40B4-BE49-F238E27FC236}">
                    <a16:creationId xmlns:a16="http://schemas.microsoft.com/office/drawing/2014/main" id="{8E717F5D-97D5-1C81-E94F-811697F7E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78"/>
                <a:ext cx="635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74" name="Rectangle 126">
                <a:extLst>
                  <a:ext uri="{FF2B5EF4-FFF2-40B4-BE49-F238E27FC236}">
                    <a16:creationId xmlns:a16="http://schemas.microsoft.com/office/drawing/2014/main" id="{E5F196E6-852B-61EA-8230-B0E06DF62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1484"/>
                <a:ext cx="623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Norte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4" name="Group 173">
              <a:extLst>
                <a:ext uri="{FF2B5EF4-FFF2-40B4-BE49-F238E27FC236}">
                  <a16:creationId xmlns:a16="http://schemas.microsoft.com/office/drawing/2014/main" id="{4B202C37-3394-2AD1-0566-4B2770296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1478"/>
              <a:ext cx="1261" cy="415"/>
              <a:chOff x="635" y="1478"/>
              <a:chExt cx="1261" cy="415"/>
            </a:xfrm>
            <a:grpFill/>
          </p:grpSpPr>
          <p:sp>
            <p:nvSpPr>
              <p:cNvPr id="50271" name="Rectangle 172">
                <a:extLst>
                  <a:ext uri="{FF2B5EF4-FFF2-40B4-BE49-F238E27FC236}">
                    <a16:creationId xmlns:a16="http://schemas.microsoft.com/office/drawing/2014/main" id="{A78FEA18-234C-2183-22BA-80EDAABE0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1478"/>
                <a:ext cx="1261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72" name="Rectangle 127">
                <a:extLst>
                  <a:ext uri="{FF2B5EF4-FFF2-40B4-BE49-F238E27FC236}">
                    <a16:creationId xmlns:a16="http://schemas.microsoft.com/office/drawing/2014/main" id="{BAC9098C-F832-9FF7-7CA7-D802BAF97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84"/>
                <a:ext cx="1249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11,5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5" name="Group 175">
              <a:extLst>
                <a:ext uri="{FF2B5EF4-FFF2-40B4-BE49-F238E27FC236}">
                  <a16:creationId xmlns:a16="http://schemas.microsoft.com/office/drawing/2014/main" id="{2C49B2D0-F824-D7D6-3371-B850FA9F7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1478"/>
              <a:ext cx="1643" cy="415"/>
              <a:chOff x="1896" y="1478"/>
              <a:chExt cx="1643" cy="415"/>
            </a:xfrm>
            <a:grpFill/>
          </p:grpSpPr>
          <p:sp>
            <p:nvSpPr>
              <p:cNvPr id="50269" name="Rectangle 174">
                <a:extLst>
                  <a:ext uri="{FF2B5EF4-FFF2-40B4-BE49-F238E27FC236}">
                    <a16:creationId xmlns:a16="http://schemas.microsoft.com/office/drawing/2014/main" id="{5ED23BEE-1212-973B-E35F-03152BE6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1478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70" name="Rectangle 128">
                <a:extLst>
                  <a:ext uri="{FF2B5EF4-FFF2-40B4-BE49-F238E27FC236}">
                    <a16:creationId xmlns:a16="http://schemas.microsoft.com/office/drawing/2014/main" id="{3E290BD7-675E-711C-2BA9-31B644F8D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1484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831.533,0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6" name="Group 177">
              <a:extLst>
                <a:ext uri="{FF2B5EF4-FFF2-40B4-BE49-F238E27FC236}">
                  <a16:creationId xmlns:a16="http://schemas.microsoft.com/office/drawing/2014/main" id="{5E1A5FF0-B594-FFBF-CBA5-D38292B60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1478"/>
              <a:ext cx="1643" cy="415"/>
              <a:chOff x="3539" y="1478"/>
              <a:chExt cx="1643" cy="415"/>
            </a:xfrm>
            <a:grpFill/>
          </p:grpSpPr>
          <p:sp>
            <p:nvSpPr>
              <p:cNvPr id="50267" name="Rectangle 176">
                <a:extLst>
                  <a:ext uri="{FF2B5EF4-FFF2-40B4-BE49-F238E27FC236}">
                    <a16:creationId xmlns:a16="http://schemas.microsoft.com/office/drawing/2014/main" id="{841B8164-CC79-43D1-F2DE-31A1851AF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1478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68" name="Rectangle 129">
                <a:extLst>
                  <a:ext uri="{FF2B5EF4-FFF2-40B4-BE49-F238E27FC236}">
                    <a16:creationId xmlns:a16="http://schemas.microsoft.com/office/drawing/2014/main" id="{29B6A682-371E-0A02-A735-3E696486A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484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95.626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7" name="Group 179">
              <a:extLst>
                <a:ext uri="{FF2B5EF4-FFF2-40B4-BE49-F238E27FC236}">
                  <a16:creationId xmlns:a16="http://schemas.microsoft.com/office/drawing/2014/main" id="{61E51525-30D3-9187-B706-E1334428D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81"/>
              <a:ext cx="635" cy="415"/>
              <a:chOff x="0" y="1881"/>
              <a:chExt cx="635" cy="415"/>
            </a:xfrm>
            <a:grpFill/>
          </p:grpSpPr>
          <p:sp>
            <p:nvSpPr>
              <p:cNvPr id="50265" name="Rectangle 178">
                <a:extLst>
                  <a:ext uri="{FF2B5EF4-FFF2-40B4-BE49-F238E27FC236}">
                    <a16:creationId xmlns:a16="http://schemas.microsoft.com/office/drawing/2014/main" id="{DACB2425-3BC4-4C73-7441-6BB727FCC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881"/>
                <a:ext cx="635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66" name="Rectangle 130">
                <a:extLst>
                  <a:ext uri="{FF2B5EF4-FFF2-40B4-BE49-F238E27FC236}">
                    <a16:creationId xmlns:a16="http://schemas.microsoft.com/office/drawing/2014/main" id="{359E8206-D73C-1F83-189E-F3D679D40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1887"/>
                <a:ext cx="623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Nordeste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8" name="Group 181">
              <a:extLst>
                <a:ext uri="{FF2B5EF4-FFF2-40B4-BE49-F238E27FC236}">
                  <a16:creationId xmlns:a16="http://schemas.microsoft.com/office/drawing/2014/main" id="{9A27DAA9-DBEF-4CAF-1918-19426F8E8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1881"/>
              <a:ext cx="1261" cy="415"/>
              <a:chOff x="635" y="1881"/>
              <a:chExt cx="1261" cy="415"/>
            </a:xfrm>
            <a:grpFill/>
          </p:grpSpPr>
          <p:sp>
            <p:nvSpPr>
              <p:cNvPr id="50263" name="Rectangle 180">
                <a:extLst>
                  <a:ext uri="{FF2B5EF4-FFF2-40B4-BE49-F238E27FC236}">
                    <a16:creationId xmlns:a16="http://schemas.microsoft.com/office/drawing/2014/main" id="{23FFC34B-B3A4-BEF1-587E-A5B703CAC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1881"/>
                <a:ext cx="1261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64" name="Rectangle 131">
                <a:extLst>
                  <a:ext uri="{FF2B5EF4-FFF2-40B4-BE49-F238E27FC236}">
                    <a16:creationId xmlns:a16="http://schemas.microsoft.com/office/drawing/2014/main" id="{31B99494-501C-4B3F-553F-91C5BE131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887"/>
                <a:ext cx="1249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13,1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199" name="Group 183">
              <a:extLst>
                <a:ext uri="{FF2B5EF4-FFF2-40B4-BE49-F238E27FC236}">
                  <a16:creationId xmlns:a16="http://schemas.microsoft.com/office/drawing/2014/main" id="{0091CDDB-BF57-2717-9979-B6E76724C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1881"/>
              <a:ext cx="1643" cy="415"/>
              <a:chOff x="1896" y="1881"/>
              <a:chExt cx="1643" cy="415"/>
            </a:xfrm>
            <a:grpFill/>
          </p:grpSpPr>
          <p:sp>
            <p:nvSpPr>
              <p:cNvPr id="50261" name="Rectangle 182">
                <a:extLst>
                  <a:ext uri="{FF2B5EF4-FFF2-40B4-BE49-F238E27FC236}">
                    <a16:creationId xmlns:a16="http://schemas.microsoft.com/office/drawing/2014/main" id="{F962389E-C034-545B-DBFD-C733DB56B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1881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62" name="Rectangle 132">
                <a:extLst>
                  <a:ext uri="{FF2B5EF4-FFF2-40B4-BE49-F238E27FC236}">
                    <a16:creationId xmlns:a16="http://schemas.microsoft.com/office/drawing/2014/main" id="{AB78901D-3255-6775-2BF1-CCC583CA0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1887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3,489.808,0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0" name="Group 185">
              <a:extLst>
                <a:ext uri="{FF2B5EF4-FFF2-40B4-BE49-F238E27FC236}">
                  <a16:creationId xmlns:a16="http://schemas.microsoft.com/office/drawing/2014/main" id="{3AF4EA2E-0DDF-5771-8E09-B91B49D9C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1881"/>
              <a:ext cx="1643" cy="415"/>
              <a:chOff x="3539" y="1881"/>
              <a:chExt cx="1643" cy="415"/>
            </a:xfrm>
            <a:grpFill/>
          </p:grpSpPr>
          <p:sp>
            <p:nvSpPr>
              <p:cNvPr id="50259" name="Rectangle 184">
                <a:extLst>
                  <a:ext uri="{FF2B5EF4-FFF2-40B4-BE49-F238E27FC236}">
                    <a16:creationId xmlns:a16="http://schemas.microsoft.com/office/drawing/2014/main" id="{61E904E8-21F4-50B5-BF28-B9BF6637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1881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60" name="Rectangle 133">
                <a:extLst>
                  <a:ext uri="{FF2B5EF4-FFF2-40B4-BE49-F238E27FC236}">
                    <a16:creationId xmlns:a16="http://schemas.microsoft.com/office/drawing/2014/main" id="{93B14127-B5C6-6E89-793E-2D740A48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887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457.165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1" name="Group 187">
              <a:extLst>
                <a:ext uri="{FF2B5EF4-FFF2-40B4-BE49-F238E27FC236}">
                  <a16:creationId xmlns:a16="http://schemas.microsoft.com/office/drawing/2014/main" id="{62FB943D-60ED-D755-974F-35261E1F4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284"/>
              <a:ext cx="635" cy="415"/>
              <a:chOff x="0" y="2284"/>
              <a:chExt cx="635" cy="415"/>
            </a:xfrm>
            <a:grpFill/>
          </p:grpSpPr>
          <p:sp>
            <p:nvSpPr>
              <p:cNvPr id="50257" name="Rectangle 186">
                <a:extLst>
                  <a:ext uri="{FF2B5EF4-FFF2-40B4-BE49-F238E27FC236}">
                    <a16:creationId xmlns:a16="http://schemas.microsoft.com/office/drawing/2014/main" id="{B000B9C6-F66B-6894-76CC-B2CEB1A9A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84"/>
                <a:ext cx="635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58" name="Rectangle 134">
                <a:extLst>
                  <a:ext uri="{FF2B5EF4-FFF2-40B4-BE49-F238E27FC236}">
                    <a16:creationId xmlns:a16="http://schemas.microsoft.com/office/drawing/2014/main" id="{B66A4AB2-CF48-A39A-EDED-43C2A9C5D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2290"/>
                <a:ext cx="623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_tradnl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C. Oeste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2" name="Group 189">
              <a:extLst>
                <a:ext uri="{FF2B5EF4-FFF2-40B4-BE49-F238E27FC236}">
                  <a16:creationId xmlns:a16="http://schemas.microsoft.com/office/drawing/2014/main" id="{848A6FF3-2E07-BE96-DF7C-E26B48C01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2284"/>
              <a:ext cx="1261" cy="415"/>
              <a:chOff x="635" y="2284"/>
              <a:chExt cx="1261" cy="415"/>
            </a:xfrm>
            <a:grpFill/>
          </p:grpSpPr>
          <p:sp>
            <p:nvSpPr>
              <p:cNvPr id="50255" name="Rectangle 188">
                <a:extLst>
                  <a:ext uri="{FF2B5EF4-FFF2-40B4-BE49-F238E27FC236}">
                    <a16:creationId xmlns:a16="http://schemas.microsoft.com/office/drawing/2014/main" id="{D72DFEC8-E81F-244C-AC40-193C06454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284"/>
                <a:ext cx="1261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56" name="Rectangle 135">
                <a:extLst>
                  <a:ext uri="{FF2B5EF4-FFF2-40B4-BE49-F238E27FC236}">
                    <a16:creationId xmlns:a16="http://schemas.microsoft.com/office/drawing/2014/main" id="{7084D6D6-DB61-13DE-6D2D-E5EC84369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2290"/>
                <a:ext cx="1249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7,2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3" name="Group 191">
              <a:extLst>
                <a:ext uri="{FF2B5EF4-FFF2-40B4-BE49-F238E27FC236}">
                  <a16:creationId xmlns:a16="http://schemas.microsoft.com/office/drawing/2014/main" id="{7E01D3A0-167D-C96F-618E-671C93904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2284"/>
              <a:ext cx="1643" cy="415"/>
              <a:chOff x="1896" y="2284"/>
              <a:chExt cx="1643" cy="415"/>
            </a:xfrm>
            <a:grpFill/>
          </p:grpSpPr>
          <p:sp>
            <p:nvSpPr>
              <p:cNvPr id="50253" name="Rectangle 190">
                <a:extLst>
                  <a:ext uri="{FF2B5EF4-FFF2-40B4-BE49-F238E27FC236}">
                    <a16:creationId xmlns:a16="http://schemas.microsoft.com/office/drawing/2014/main" id="{01D846DA-36B9-E5A9-839E-64EFA5DFD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2284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54" name="Rectangle 136">
                <a:extLst>
                  <a:ext uri="{FF2B5EF4-FFF2-40B4-BE49-F238E27FC236}">
                    <a16:creationId xmlns:a16="http://schemas.microsoft.com/office/drawing/2014/main" id="{82987524-ABA9-3935-040A-5BC251F04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2290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816.523,0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4" name="Group 193">
              <a:extLst>
                <a:ext uri="{FF2B5EF4-FFF2-40B4-BE49-F238E27FC236}">
                  <a16:creationId xmlns:a16="http://schemas.microsoft.com/office/drawing/2014/main" id="{054E1A63-3DE3-7DAA-6045-39BF23807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2284"/>
              <a:ext cx="1643" cy="415"/>
              <a:chOff x="3539" y="2284"/>
              <a:chExt cx="1643" cy="415"/>
            </a:xfrm>
            <a:grpFill/>
          </p:grpSpPr>
          <p:sp>
            <p:nvSpPr>
              <p:cNvPr id="50251" name="Rectangle 192">
                <a:extLst>
                  <a:ext uri="{FF2B5EF4-FFF2-40B4-BE49-F238E27FC236}">
                    <a16:creationId xmlns:a16="http://schemas.microsoft.com/office/drawing/2014/main" id="{9F7D816A-B808-2CAE-EDE0-6DE030BA1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284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52" name="Rectangle 137">
                <a:extLst>
                  <a:ext uri="{FF2B5EF4-FFF2-40B4-BE49-F238E27FC236}">
                    <a16:creationId xmlns:a16="http://schemas.microsoft.com/office/drawing/2014/main" id="{CCA883C0-47AE-CC9C-A866-711419178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2290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58.790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5" name="Group 195">
              <a:extLst>
                <a:ext uri="{FF2B5EF4-FFF2-40B4-BE49-F238E27FC236}">
                  <a16:creationId xmlns:a16="http://schemas.microsoft.com/office/drawing/2014/main" id="{F92A71E2-29C0-BA0E-5946-3C2DA0B98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87"/>
              <a:ext cx="635" cy="415"/>
              <a:chOff x="0" y="2687"/>
              <a:chExt cx="635" cy="415"/>
            </a:xfrm>
            <a:grpFill/>
          </p:grpSpPr>
          <p:sp>
            <p:nvSpPr>
              <p:cNvPr id="50249" name="Rectangle 194">
                <a:extLst>
                  <a:ext uri="{FF2B5EF4-FFF2-40B4-BE49-F238E27FC236}">
                    <a16:creationId xmlns:a16="http://schemas.microsoft.com/office/drawing/2014/main" id="{C5257692-6ED4-5190-31E8-8968B38B3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687"/>
                <a:ext cx="635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50" name="Rectangle 138">
                <a:extLst>
                  <a:ext uri="{FF2B5EF4-FFF2-40B4-BE49-F238E27FC236}">
                    <a16:creationId xmlns:a16="http://schemas.microsoft.com/office/drawing/2014/main" id="{FD9751AC-2518-739A-D80C-FF06D05EA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2693"/>
                <a:ext cx="623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Sudeste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6" name="Group 197">
              <a:extLst>
                <a:ext uri="{FF2B5EF4-FFF2-40B4-BE49-F238E27FC236}">
                  <a16:creationId xmlns:a16="http://schemas.microsoft.com/office/drawing/2014/main" id="{0BE7B46E-6E28-A7D7-821E-13B23331E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2687"/>
              <a:ext cx="1261" cy="415"/>
              <a:chOff x="635" y="2687"/>
              <a:chExt cx="1261" cy="415"/>
            </a:xfrm>
            <a:grpFill/>
          </p:grpSpPr>
          <p:sp>
            <p:nvSpPr>
              <p:cNvPr id="50247" name="Rectangle 196">
                <a:extLst>
                  <a:ext uri="{FF2B5EF4-FFF2-40B4-BE49-F238E27FC236}">
                    <a16:creationId xmlns:a16="http://schemas.microsoft.com/office/drawing/2014/main" id="{2563E441-D38A-2EB1-56CC-792024E05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687"/>
                <a:ext cx="1261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48" name="Rectangle 139">
                <a:extLst>
                  <a:ext uri="{FF2B5EF4-FFF2-40B4-BE49-F238E27FC236}">
                    <a16:creationId xmlns:a16="http://schemas.microsoft.com/office/drawing/2014/main" id="{D7144913-1C0D-1ABC-0718-3B62FB6F1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2693"/>
                <a:ext cx="1249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16,4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7" name="Group 199">
              <a:extLst>
                <a:ext uri="{FF2B5EF4-FFF2-40B4-BE49-F238E27FC236}">
                  <a16:creationId xmlns:a16="http://schemas.microsoft.com/office/drawing/2014/main" id="{435F880A-C6A4-5B01-AAA1-5F7661F2C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2687"/>
              <a:ext cx="1643" cy="415"/>
              <a:chOff x="1896" y="2687"/>
              <a:chExt cx="1643" cy="415"/>
            </a:xfrm>
            <a:grpFill/>
          </p:grpSpPr>
          <p:sp>
            <p:nvSpPr>
              <p:cNvPr id="50245" name="Rectangle 198">
                <a:extLst>
                  <a:ext uri="{FF2B5EF4-FFF2-40B4-BE49-F238E27FC236}">
                    <a16:creationId xmlns:a16="http://schemas.microsoft.com/office/drawing/2014/main" id="{ADCE07D6-768A-83B3-9B23-B098D6C9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2687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46" name="Rectangle 140">
                <a:extLst>
                  <a:ext uri="{FF2B5EF4-FFF2-40B4-BE49-F238E27FC236}">
                    <a16:creationId xmlns:a16="http://schemas.microsoft.com/office/drawing/2014/main" id="{450E5FC2-3636-3402-8588-7C812BFB5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2693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4.654.354,0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8" name="Group 201">
              <a:extLst>
                <a:ext uri="{FF2B5EF4-FFF2-40B4-BE49-F238E27FC236}">
                  <a16:creationId xmlns:a16="http://schemas.microsoft.com/office/drawing/2014/main" id="{E852FFFC-492F-0923-1A4A-BAC85484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2687"/>
              <a:ext cx="1643" cy="415"/>
              <a:chOff x="3539" y="2687"/>
              <a:chExt cx="1643" cy="415"/>
            </a:xfrm>
            <a:grpFill/>
          </p:grpSpPr>
          <p:sp>
            <p:nvSpPr>
              <p:cNvPr id="50243" name="Rectangle 200">
                <a:extLst>
                  <a:ext uri="{FF2B5EF4-FFF2-40B4-BE49-F238E27FC236}">
                    <a16:creationId xmlns:a16="http://schemas.microsoft.com/office/drawing/2014/main" id="{2139CA39-AAE0-61C0-F7AA-925A6F70A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687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44" name="Rectangle 141">
                <a:extLst>
                  <a:ext uri="{FF2B5EF4-FFF2-40B4-BE49-F238E27FC236}">
                    <a16:creationId xmlns:a16="http://schemas.microsoft.com/office/drawing/2014/main" id="{5441F6CE-B759-4C59-417B-D8C342CD7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2693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763.314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09" name="Group 203">
              <a:extLst>
                <a:ext uri="{FF2B5EF4-FFF2-40B4-BE49-F238E27FC236}">
                  <a16:creationId xmlns:a16="http://schemas.microsoft.com/office/drawing/2014/main" id="{DDD1C736-507E-D3D2-34B4-61AE0D5B4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090"/>
              <a:ext cx="635" cy="415"/>
              <a:chOff x="0" y="3090"/>
              <a:chExt cx="635" cy="415"/>
            </a:xfrm>
            <a:grpFill/>
          </p:grpSpPr>
          <p:sp>
            <p:nvSpPr>
              <p:cNvPr id="50241" name="Rectangle 202">
                <a:extLst>
                  <a:ext uri="{FF2B5EF4-FFF2-40B4-BE49-F238E27FC236}">
                    <a16:creationId xmlns:a16="http://schemas.microsoft.com/office/drawing/2014/main" id="{4906E91F-88B7-D1E4-B226-C0038824C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90"/>
                <a:ext cx="635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42" name="Rectangle 142">
                <a:extLst>
                  <a:ext uri="{FF2B5EF4-FFF2-40B4-BE49-F238E27FC236}">
                    <a16:creationId xmlns:a16="http://schemas.microsoft.com/office/drawing/2014/main" id="{69F5454D-BF2B-DB35-0E89-DAF39F0BC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3096"/>
                <a:ext cx="623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Sul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0" name="Group 205">
              <a:extLst>
                <a:ext uri="{FF2B5EF4-FFF2-40B4-BE49-F238E27FC236}">
                  <a16:creationId xmlns:a16="http://schemas.microsoft.com/office/drawing/2014/main" id="{5EB17556-034A-9186-F5CF-E531ECA33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3090"/>
              <a:ext cx="1261" cy="415"/>
              <a:chOff x="635" y="3090"/>
              <a:chExt cx="1261" cy="415"/>
            </a:xfrm>
            <a:grpFill/>
          </p:grpSpPr>
          <p:sp>
            <p:nvSpPr>
              <p:cNvPr id="50239" name="Rectangle 204">
                <a:extLst>
                  <a:ext uri="{FF2B5EF4-FFF2-40B4-BE49-F238E27FC236}">
                    <a16:creationId xmlns:a16="http://schemas.microsoft.com/office/drawing/2014/main" id="{98EF79D2-2894-DCA0-E4AF-698BB8369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090"/>
                <a:ext cx="1261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40" name="Rectangle 143">
                <a:extLst>
                  <a:ext uri="{FF2B5EF4-FFF2-40B4-BE49-F238E27FC236}">
                    <a16:creationId xmlns:a16="http://schemas.microsoft.com/office/drawing/2014/main" id="{AA3BF7B0-3977-5F43-68DB-DC6B6D28E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3096"/>
                <a:ext cx="1249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9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1" name="Group 207">
              <a:extLst>
                <a:ext uri="{FF2B5EF4-FFF2-40B4-BE49-F238E27FC236}">
                  <a16:creationId xmlns:a16="http://schemas.microsoft.com/office/drawing/2014/main" id="{DB54DEB3-9570-97E5-B474-2F626491D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3090"/>
              <a:ext cx="1643" cy="415"/>
              <a:chOff x="1896" y="3090"/>
              <a:chExt cx="1643" cy="415"/>
            </a:xfrm>
            <a:grpFill/>
          </p:grpSpPr>
          <p:sp>
            <p:nvSpPr>
              <p:cNvPr id="50237" name="Rectangle 206">
                <a:extLst>
                  <a:ext uri="{FF2B5EF4-FFF2-40B4-BE49-F238E27FC236}">
                    <a16:creationId xmlns:a16="http://schemas.microsoft.com/office/drawing/2014/main" id="{E2760B46-B3C8-1118-D822-E2ED31EC6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3090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38" name="Rectangle 144">
                <a:extLst>
                  <a:ext uri="{FF2B5EF4-FFF2-40B4-BE49-F238E27FC236}">
                    <a16:creationId xmlns:a16="http://schemas.microsoft.com/office/drawing/2014/main" id="{9961FCB5-1257-14F7-0D35-42FFCAC3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3096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1.980.149,0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2" name="Group 209">
              <a:extLst>
                <a:ext uri="{FF2B5EF4-FFF2-40B4-BE49-F238E27FC236}">
                  <a16:creationId xmlns:a16="http://schemas.microsoft.com/office/drawing/2014/main" id="{C4E334B6-D863-0244-CDD0-B3F81E4A3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3090"/>
              <a:ext cx="1643" cy="415"/>
              <a:chOff x="3539" y="3090"/>
              <a:chExt cx="1643" cy="415"/>
            </a:xfrm>
            <a:grpFill/>
          </p:grpSpPr>
          <p:sp>
            <p:nvSpPr>
              <p:cNvPr id="50235" name="Rectangle 208">
                <a:extLst>
                  <a:ext uri="{FF2B5EF4-FFF2-40B4-BE49-F238E27FC236}">
                    <a16:creationId xmlns:a16="http://schemas.microsoft.com/office/drawing/2014/main" id="{EDF30A6A-8035-2709-16BF-E47B0D846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3090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36" name="Rectangle 145">
                <a:extLst>
                  <a:ext uri="{FF2B5EF4-FFF2-40B4-BE49-F238E27FC236}">
                    <a16:creationId xmlns:a16="http://schemas.microsoft.com/office/drawing/2014/main" id="{6500BBA1-C210-31DF-DB18-EE6CA1947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3096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178.213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3" name="Group 211">
              <a:extLst>
                <a:ext uri="{FF2B5EF4-FFF2-40B4-BE49-F238E27FC236}">
                  <a16:creationId xmlns:a16="http://schemas.microsoft.com/office/drawing/2014/main" id="{CCE35A4A-7EA3-3469-9C3E-227606F40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93"/>
              <a:ext cx="128" cy="300"/>
              <a:chOff x="0" y="3493"/>
              <a:chExt cx="128" cy="300"/>
            </a:xfrm>
            <a:grpFill/>
          </p:grpSpPr>
          <p:sp>
            <p:nvSpPr>
              <p:cNvPr id="50231" name="Rectangle 210">
                <a:extLst>
                  <a:ext uri="{FF2B5EF4-FFF2-40B4-BE49-F238E27FC236}">
                    <a16:creationId xmlns:a16="http://schemas.microsoft.com/office/drawing/2014/main" id="{0A2AADF7-308B-8CF2-B368-24787FFA8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493"/>
                <a:ext cx="128" cy="3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grpSp>
            <p:nvGrpSpPr>
              <p:cNvPr id="50232" name="Group 149">
                <a:extLst>
                  <a:ext uri="{FF2B5EF4-FFF2-40B4-BE49-F238E27FC236}">
                    <a16:creationId xmlns:a16="http://schemas.microsoft.com/office/drawing/2014/main" id="{F9A1DCBD-D925-1632-9B31-D66E9F567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3499"/>
                <a:ext cx="116" cy="288"/>
                <a:chOff x="-58" y="10299"/>
                <a:chExt cx="116" cy="301"/>
              </a:xfrm>
              <a:grpFill/>
            </p:grpSpPr>
            <p:sp>
              <p:nvSpPr>
                <p:cNvPr id="50233" name="Rectangle 146">
                  <a:extLst>
                    <a:ext uri="{FF2B5EF4-FFF2-40B4-BE49-F238E27FC236}">
                      <a16:creationId xmlns:a16="http://schemas.microsoft.com/office/drawing/2014/main" id="{D93A885A-0472-95A7-7AEF-DFE9483A8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14"/>
                  <a:ext cx="0" cy="24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  <p:sp>
              <p:nvSpPr>
                <p:cNvPr id="50234" name="Rectangle 148">
                  <a:extLst>
                    <a:ext uri="{FF2B5EF4-FFF2-40B4-BE49-F238E27FC236}">
                      <a16:creationId xmlns:a16="http://schemas.microsoft.com/office/drawing/2014/main" id="{A79D493E-A9B9-38FF-591E-F17E15D3D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8" y="10299"/>
                  <a:ext cx="116" cy="30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</p:grpSp>
        </p:grpSp>
        <p:grpSp>
          <p:nvGrpSpPr>
            <p:cNvPr id="50214" name="Group 213">
              <a:extLst>
                <a:ext uri="{FF2B5EF4-FFF2-40B4-BE49-F238E27FC236}">
                  <a16:creationId xmlns:a16="http://schemas.microsoft.com/office/drawing/2014/main" id="{A7666948-A7F6-BD32-325F-D0FA41288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781"/>
              <a:ext cx="635" cy="415"/>
              <a:chOff x="0" y="3781"/>
              <a:chExt cx="635" cy="415"/>
            </a:xfrm>
            <a:grpFill/>
          </p:grpSpPr>
          <p:sp>
            <p:nvSpPr>
              <p:cNvPr id="50229" name="Rectangle 212">
                <a:extLst>
                  <a:ext uri="{FF2B5EF4-FFF2-40B4-BE49-F238E27FC236}">
                    <a16:creationId xmlns:a16="http://schemas.microsoft.com/office/drawing/2014/main" id="{F2432312-B438-BBFA-6206-2A974EA5E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781"/>
                <a:ext cx="635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30" name="Rectangle 150">
                <a:extLst>
                  <a:ext uri="{FF2B5EF4-FFF2-40B4-BE49-F238E27FC236}">
                    <a16:creationId xmlns:a16="http://schemas.microsoft.com/office/drawing/2014/main" id="{B0FE77D9-580D-3CB9-F521-7C7228453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" y="3787"/>
                <a:ext cx="623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Brasil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5" name="Group 215">
              <a:extLst>
                <a:ext uri="{FF2B5EF4-FFF2-40B4-BE49-F238E27FC236}">
                  <a16:creationId xmlns:a16="http://schemas.microsoft.com/office/drawing/2014/main" id="{CD8F2492-109E-12AD-B9D0-C9AC43241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" y="3781"/>
              <a:ext cx="1261" cy="415"/>
              <a:chOff x="635" y="3781"/>
              <a:chExt cx="1261" cy="415"/>
            </a:xfrm>
            <a:grpFill/>
          </p:grpSpPr>
          <p:sp>
            <p:nvSpPr>
              <p:cNvPr id="50227" name="Rectangle 214">
                <a:extLst>
                  <a:ext uri="{FF2B5EF4-FFF2-40B4-BE49-F238E27FC236}">
                    <a16:creationId xmlns:a16="http://schemas.microsoft.com/office/drawing/2014/main" id="{73A2F093-1EEB-DBCE-57F0-3178C5077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3781"/>
                <a:ext cx="1261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28" name="Rectangle 151">
                <a:extLst>
                  <a:ext uri="{FF2B5EF4-FFF2-40B4-BE49-F238E27FC236}">
                    <a16:creationId xmlns:a16="http://schemas.microsoft.com/office/drawing/2014/main" id="{70D9A6DD-206F-D630-82A3-9F80A8EF5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3787"/>
                <a:ext cx="1249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13,09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6" name="Group 217">
              <a:extLst>
                <a:ext uri="{FF2B5EF4-FFF2-40B4-BE49-F238E27FC236}">
                  <a16:creationId xmlns:a16="http://schemas.microsoft.com/office/drawing/2014/main" id="{651FB1D5-1AEB-7BBF-9A4E-6A3B2A3B1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" y="3781"/>
              <a:ext cx="1643" cy="415"/>
              <a:chOff x="1896" y="3781"/>
              <a:chExt cx="1643" cy="415"/>
            </a:xfrm>
            <a:grpFill/>
          </p:grpSpPr>
          <p:sp>
            <p:nvSpPr>
              <p:cNvPr id="50225" name="Rectangle 216">
                <a:extLst>
                  <a:ext uri="{FF2B5EF4-FFF2-40B4-BE49-F238E27FC236}">
                    <a16:creationId xmlns:a16="http://schemas.microsoft.com/office/drawing/2014/main" id="{6CAF73E1-BE24-E705-13B9-D8E233AFF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3781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26" name="Rectangle 152">
                <a:extLst>
                  <a:ext uri="{FF2B5EF4-FFF2-40B4-BE49-F238E27FC236}">
                    <a16:creationId xmlns:a16="http://schemas.microsoft.com/office/drawing/2014/main" id="{9E610A4B-71ED-A5B6-8E8D-79E91B86C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" y="3787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11.772.367,0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7" name="Group 219">
              <a:extLst>
                <a:ext uri="{FF2B5EF4-FFF2-40B4-BE49-F238E27FC236}">
                  <a16:creationId xmlns:a16="http://schemas.microsoft.com/office/drawing/2014/main" id="{85040FFE-583D-65B6-C693-EE7388360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3781"/>
              <a:ext cx="1643" cy="415"/>
              <a:chOff x="3539" y="3781"/>
              <a:chExt cx="1643" cy="415"/>
            </a:xfrm>
            <a:grpFill/>
          </p:grpSpPr>
          <p:sp>
            <p:nvSpPr>
              <p:cNvPr id="50223" name="Rectangle 218">
                <a:extLst>
                  <a:ext uri="{FF2B5EF4-FFF2-40B4-BE49-F238E27FC236}">
                    <a16:creationId xmlns:a16="http://schemas.microsoft.com/office/drawing/2014/main" id="{A8DFD54E-8012-5A7C-9B64-F142EA9E6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3781"/>
                <a:ext cx="1643" cy="4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sp>
            <p:nvSpPr>
              <p:cNvPr id="50224" name="Rectangle 153">
                <a:extLst>
                  <a:ext uri="{FF2B5EF4-FFF2-40B4-BE49-F238E27FC236}">
                    <a16:creationId xmlns:a16="http://schemas.microsoft.com/office/drawing/2014/main" id="{614A0398-FF2C-3567-F3A5-CE70D0187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3787"/>
                <a:ext cx="1631" cy="3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en-US" sz="1200" b="1">
                    <a:solidFill>
                      <a:srgbClr val="FFFFFF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1.541.002</a:t>
                </a:r>
                <a:endParaRPr lang="pt-BR" altLang="en-US" sz="1200"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</p:grpSp>
        <p:grpSp>
          <p:nvGrpSpPr>
            <p:cNvPr id="50218" name="Group 221">
              <a:extLst>
                <a:ext uri="{FF2B5EF4-FFF2-40B4-BE49-F238E27FC236}">
                  <a16:creationId xmlns:a16="http://schemas.microsoft.com/office/drawing/2014/main" id="{45B93C1E-9C42-D4ED-B4A2-AC5F73D25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184"/>
              <a:ext cx="128" cy="300"/>
              <a:chOff x="0" y="4184"/>
              <a:chExt cx="128" cy="300"/>
            </a:xfrm>
            <a:grpFill/>
          </p:grpSpPr>
          <p:sp>
            <p:nvSpPr>
              <p:cNvPr id="50219" name="Rectangle 220">
                <a:extLst>
                  <a:ext uri="{FF2B5EF4-FFF2-40B4-BE49-F238E27FC236}">
                    <a16:creationId xmlns:a16="http://schemas.microsoft.com/office/drawing/2014/main" id="{EAC67CA2-7C9B-C57C-0CFF-3777C2A31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184"/>
                <a:ext cx="128" cy="3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pt-BR" altLang="en-US" sz="2400"/>
              </a:p>
            </p:txBody>
          </p:sp>
          <p:grpSp>
            <p:nvGrpSpPr>
              <p:cNvPr id="50220" name="Group 157">
                <a:extLst>
                  <a:ext uri="{FF2B5EF4-FFF2-40B4-BE49-F238E27FC236}">
                    <a16:creationId xmlns:a16="http://schemas.microsoft.com/office/drawing/2014/main" id="{DC2A23F8-3F40-7062-8ECD-3B3F8D6DE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4190"/>
                <a:ext cx="116" cy="288"/>
                <a:chOff x="-58" y="11925"/>
                <a:chExt cx="116" cy="301"/>
              </a:xfrm>
              <a:grpFill/>
            </p:grpSpPr>
            <p:sp>
              <p:nvSpPr>
                <p:cNvPr id="50221" name="Rectangle 154">
                  <a:extLst>
                    <a:ext uri="{FF2B5EF4-FFF2-40B4-BE49-F238E27FC236}">
                      <a16:creationId xmlns:a16="http://schemas.microsoft.com/office/drawing/2014/main" id="{C093A408-9047-B283-1CFC-46655AF89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940"/>
                  <a:ext cx="0" cy="24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  <p:sp>
              <p:nvSpPr>
                <p:cNvPr id="50222" name="Rectangle 156">
                  <a:extLst>
                    <a:ext uri="{FF2B5EF4-FFF2-40B4-BE49-F238E27FC236}">
                      <a16:creationId xmlns:a16="http://schemas.microsoft.com/office/drawing/2014/main" id="{50452B29-8935-C60C-D71E-E2C9A0A97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8" y="11925"/>
                  <a:ext cx="116" cy="30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pt-BR" altLang="en-US" sz="2400"/>
                </a:p>
              </p:txBody>
            </p:sp>
          </p:grpSp>
        </p:grpSp>
      </p:grpSp>
      <p:sp>
        <p:nvSpPr>
          <p:cNvPr id="63494" name="Rectangle 223">
            <a:extLst>
              <a:ext uri="{FF2B5EF4-FFF2-40B4-BE49-F238E27FC236}">
                <a16:creationId xmlns:a16="http://schemas.microsoft.com/office/drawing/2014/main" id="{9DC1E2D6-74BB-F138-88C0-0B1F1FBB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404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400">
                <a:latin typeface="Verdana" panose="020B0604030504040204" pitchFamily="34" charset="0"/>
                <a:cs typeface="Times New Roman" panose="02020603050405020304" pitchFamily="18" charset="0"/>
              </a:rPr>
              <a:t>Fonte: COCIN/SPS/MS </a:t>
            </a:r>
            <a:r>
              <a:rPr lang="pt-BR" altLang="en-US" sz="1400">
                <a:latin typeface="Arial" panose="020B0604020202020204" pitchFamily="34" charset="0"/>
                <a:cs typeface="Arial" panose="020B0604020202020204" pitchFamily="34" charset="0"/>
              </a:rPr>
              <a:t>*IH - Infecção Hospitalar</a:t>
            </a:r>
            <a:br>
              <a:rPr lang="pt-BR" alt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en-US" sz="1400">
                <a:latin typeface="Arial" panose="020B0604020202020204" pitchFamily="34" charset="0"/>
                <a:cs typeface="Arial" panose="020B0604020202020204" pitchFamily="34" charset="0"/>
              </a:rPr>
              <a:t>**SUS - Sistema Único de Saúde</a:t>
            </a:r>
            <a:r>
              <a:rPr lang="en-US" altLang="en-US" sz="1400">
                <a:latin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4" name="Text Box 224">
            <a:extLst>
              <a:ext uri="{FF2B5EF4-FFF2-40B4-BE49-F238E27FC236}">
                <a16:creationId xmlns:a16="http://schemas.microsoft.com/office/drawing/2014/main" id="{33EA4C10-8D7B-18D1-D921-798555C5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0"/>
            <a:ext cx="8674100" cy="708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>
                <a:solidFill>
                  <a:schemeClr val="accent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Estimativa de Pacientes com Infecção Hospitalar nos Hospitais das Capitais Brasileiras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3496" name="Rectangle 225">
            <a:extLst>
              <a:ext uri="{FF2B5EF4-FFF2-40B4-BE49-F238E27FC236}">
                <a16:creationId xmlns:a16="http://schemas.microsoft.com/office/drawing/2014/main" id="{A57C7FCA-29FA-2A72-E2CB-7F41BADC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213100"/>
            <a:ext cx="71437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63497" name="Rectangle 226">
            <a:extLst>
              <a:ext uri="{FF2B5EF4-FFF2-40B4-BE49-F238E27FC236}">
                <a16:creationId xmlns:a16="http://schemas.microsoft.com/office/drawing/2014/main" id="{A7343D42-3B0B-96B7-6D2E-B47BF954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860800"/>
            <a:ext cx="84248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63498" name="Text Box 6">
            <a:extLst>
              <a:ext uri="{FF2B5EF4-FFF2-40B4-BE49-F238E27FC236}">
                <a16:creationId xmlns:a16="http://schemas.microsoft.com/office/drawing/2014/main" id="{E49903D4-9FD6-D9C0-E73F-A619F84F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5F03ABF8-93B5-C038-F5D0-DF338534E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9600"/>
            <a:ext cx="5157788" cy="1952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dirty="0">
                <a:solidFill>
                  <a:srgbClr val="C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Prevalência de Infecções Hospitalares por </a:t>
            </a:r>
            <a:r>
              <a:rPr lang="pt-BR" altLang="en-US" sz="1800" u="sng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Região:</a:t>
            </a:r>
            <a:endParaRPr lang="pt-BR" altLang="en-US" sz="1800" u="sng" dirty="0">
              <a:solidFill>
                <a:schemeClr val="bg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dirty="0">
                <a:solidFill>
                  <a:schemeClr val="bg1"/>
                </a:solidFill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         </a:t>
            </a:r>
            <a:r>
              <a:rPr lang="pt-BR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Sudeste: 16,4% - ( 37 hospitais);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dirty="0">
                <a:solidFill>
                  <a:schemeClr val="bg1"/>
                </a:solidFill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         </a:t>
            </a:r>
            <a:r>
              <a:rPr lang="pt-BR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Norte: 11,5% - ( 8 hospitais);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dirty="0">
                <a:solidFill>
                  <a:schemeClr val="bg1"/>
                </a:solidFill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         </a:t>
            </a:r>
            <a:r>
              <a:rPr lang="pt-BR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Nordeste: 13,1% - ( 27 hospitais);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dirty="0">
                <a:solidFill>
                  <a:schemeClr val="bg1"/>
                </a:solidFill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         </a:t>
            </a:r>
            <a:r>
              <a:rPr lang="pt-BR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Sul: 9,0% - ( 15 hospitais);</a:t>
            </a:r>
            <a:r>
              <a:rPr lang="pt-BR" altLang="en-US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Oeste: 7,2% - ( 12 hospitais).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1202" name="Rectangle 4">
            <a:extLst>
              <a:ext uri="{FF2B5EF4-FFF2-40B4-BE49-F238E27FC236}">
                <a16:creationId xmlns:a16="http://schemas.microsoft.com/office/drawing/2014/main" id="{461680DE-C8E4-2996-887E-7B9B2CBE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7772400" cy="2986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000" dirty="0">
                <a:solidFill>
                  <a:srgbClr val="C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Prevalência de Infecção Hospitalar por natureza dos hospitais:</a:t>
            </a:r>
            <a:r>
              <a:rPr lang="pt-BR" altLang="en-US" sz="2000" dirty="0">
                <a:solidFill>
                  <a:srgbClr val="C0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Público: 18,4%;</a:t>
            </a:r>
            <a:r>
              <a:rPr lang="pt-BR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Filantrópico: 10,1%;</a:t>
            </a:r>
            <a:r>
              <a:rPr lang="pt-BR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Ensino: 11,8%;</a:t>
            </a:r>
            <a:r>
              <a:rPr lang="pt-BR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Privados sem fins lucrativos: 10,0%;</a:t>
            </a:r>
            <a:r>
              <a:rPr lang="pt-BR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Privativos com fins lucrativos: 10,2%;</a:t>
            </a:r>
            <a:r>
              <a:rPr lang="pt-BR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Misto: 15,0%.</a:t>
            </a:r>
            <a:r>
              <a:rPr lang="pt-BR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médio de internação no SUS: 6 dias tempo médio de internação dos pacientes com IH: 21,7 dias.</a:t>
            </a:r>
            <a:endParaRPr lang="pt-BR" altLang="en-US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Trabalho realizado pela </a:t>
            </a:r>
            <a:r>
              <a:rPr lang="pt-BR" alt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COCIN</a:t>
            </a:r>
            <a:r>
              <a:rPr lang="pt-BR" alt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alt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r>
              <a:rPr lang="pt-BR" alt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/MS em 1994 e publicado na Revista do Controle de Infecção Hospitalar, nº 2, ano 2, 1995.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4515" name="Text Box 6">
            <a:extLst>
              <a:ext uri="{FF2B5EF4-FFF2-40B4-BE49-F238E27FC236}">
                <a16:creationId xmlns:a16="http://schemas.microsoft.com/office/drawing/2014/main" id="{912BA52D-39A9-0F2C-AC31-B5FD1124A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>
            <a:extLst>
              <a:ext uri="{FF2B5EF4-FFF2-40B4-BE49-F238E27FC236}">
                <a16:creationId xmlns:a16="http://schemas.microsoft.com/office/drawing/2014/main" id="{4B2318B4-5CCA-4DE0-2983-138955B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6553200" cy="6370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b="1" dirty="0">
                <a:solidFill>
                  <a:srgbClr val="C0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Infecções Hospitalares mais prevalentes: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2400" dirty="0">
                <a:cs typeface="Times New Roman" panose="02020603050405020304" pitchFamily="18" charset="0"/>
              </a:rPr>
              <a:t>         </a:t>
            </a:r>
            <a:r>
              <a:rPr lang="pt-BR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Respiratória: 28,9%;</a:t>
            </a:r>
            <a:r>
              <a:rPr lang="pt-BR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2400" dirty="0">
                <a:cs typeface="Times New Roman" panose="02020603050405020304" pitchFamily="18" charset="0"/>
              </a:rPr>
              <a:t>         </a:t>
            </a:r>
            <a:r>
              <a:rPr lang="pt-BR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Cirúrgica: 15,6%;</a:t>
            </a:r>
            <a:r>
              <a:rPr lang="pt-BR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2400" dirty="0">
                <a:cs typeface="Times New Roman" panose="02020603050405020304" pitchFamily="18" charset="0"/>
              </a:rPr>
              <a:t>         </a:t>
            </a:r>
            <a:r>
              <a:rPr lang="pt-BR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Pele: 15,5,%;</a:t>
            </a:r>
            <a:r>
              <a:rPr lang="pt-BR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latin typeface="Symbol" pitchFamily="2" charset="2"/>
                <a:cs typeface="Times New Roman" panose="02020603050405020304" pitchFamily="18" charset="0"/>
              </a:rPr>
              <a:t>·</a:t>
            </a:r>
            <a:r>
              <a:rPr lang="pt-BR" altLang="en-US" sz="2400" dirty="0">
                <a:cs typeface="Times New Roman" panose="02020603050405020304" pitchFamily="18" charset="0"/>
              </a:rPr>
              <a:t>         </a:t>
            </a:r>
            <a:r>
              <a:rPr lang="pt-BR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Urinária: 11%;</a:t>
            </a:r>
            <a:r>
              <a:rPr lang="pt-BR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    45,5% dos pacientes com traqueostomia portavam Infecção Hospitalar respiratória</a:t>
            </a:r>
            <a:r>
              <a:rPr lang="en-US" altLang="en-US" sz="2400" dirty="0"/>
              <a:t> </a:t>
            </a:r>
          </a:p>
        </p:txBody>
      </p:sp>
      <p:sp>
        <p:nvSpPr>
          <p:cNvPr id="65538" name="Text Box 6">
            <a:extLst>
              <a:ext uri="{FF2B5EF4-FFF2-40B4-BE49-F238E27FC236}">
                <a16:creationId xmlns:a16="http://schemas.microsoft.com/office/drawing/2014/main" id="{F26B8391-E274-F71B-1291-38B21197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5DCCB23A-4D17-FA15-93FC-C0695B87D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5976937" cy="457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latin typeface="Times New Roman" panose="02020603050405020304" pitchFamily="18" charset="0"/>
              </a:rPr>
              <a:t>Antibióticos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3255058B-E363-6B06-12BF-8274CB41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773238"/>
            <a:ext cx="4967287" cy="19383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/>
              <a:t>- 1929: Fleming descobre a penicilina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2400" dirty="0"/>
          </a:p>
          <a:p>
            <a:pPr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/>
              <a:t>- 1940: </a:t>
            </a:r>
            <a:r>
              <a:rPr lang="pt-BR" altLang="en-US" sz="2400" dirty="0" err="1"/>
              <a:t>Florey</a:t>
            </a:r>
            <a:r>
              <a:rPr lang="pt-BR" altLang="en-US" sz="2400" dirty="0"/>
              <a:t> e Chain conseguem a  		      produção da penicilina</a:t>
            </a:r>
            <a:endParaRPr lang="pt-BR" altLang="en-US" sz="2400" b="1" dirty="0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2253D026-5B9A-FE03-0941-C3C508BD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125538"/>
            <a:ext cx="39862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D7FFCFE3-628A-1927-7356-865BA93F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949950"/>
            <a:ext cx="3960813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Fleming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D7FFB1E7-A13D-7C71-33C7-8C52F41E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>
            <a:extLst>
              <a:ext uri="{FF2B5EF4-FFF2-40B4-BE49-F238E27FC236}">
                <a16:creationId xmlns:a16="http://schemas.microsoft.com/office/drawing/2014/main" id="{7E793E30-9BB1-7F48-CB0D-FFD3E431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"/>
          <a:stretch>
            <a:fillRect/>
          </a:stretch>
        </p:blipFill>
        <p:spPr bwMode="auto">
          <a:xfrm>
            <a:off x="1271588" y="201613"/>
            <a:ext cx="91440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Line 5">
            <a:extLst>
              <a:ext uri="{FF2B5EF4-FFF2-40B4-BE49-F238E27FC236}">
                <a16:creationId xmlns:a16="http://schemas.microsoft.com/office/drawing/2014/main" id="{A2BAF6F9-9A4E-8D91-9A1C-C16C0353B8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1625" y="4797425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3" name="Line 6">
            <a:extLst>
              <a:ext uri="{FF2B5EF4-FFF2-40B4-BE49-F238E27FC236}">
                <a16:creationId xmlns:a16="http://schemas.microsoft.com/office/drawing/2014/main" id="{0D6F190E-C824-C92D-8283-EF3CAE5D86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0" y="486886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4" name="Line 7">
            <a:extLst>
              <a:ext uri="{FF2B5EF4-FFF2-40B4-BE49-F238E27FC236}">
                <a16:creationId xmlns:a16="http://schemas.microsoft.com/office/drawing/2014/main" id="{F72CADEE-F9A3-00AD-57A7-C37AD06E99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83563" y="4581525"/>
            <a:ext cx="720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5" name="Line 9">
            <a:extLst>
              <a:ext uri="{FF2B5EF4-FFF2-40B4-BE49-F238E27FC236}">
                <a16:creationId xmlns:a16="http://schemas.microsoft.com/office/drawing/2014/main" id="{496F3541-DE56-ADC6-F054-ED6B92813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3357563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6" name="Line 10">
            <a:extLst>
              <a:ext uri="{FF2B5EF4-FFF2-40B4-BE49-F238E27FC236}">
                <a16:creationId xmlns:a16="http://schemas.microsoft.com/office/drawing/2014/main" id="{E2F3E2B7-90CA-1CA3-28E6-C1716D8051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5500" y="3213100"/>
            <a:ext cx="10810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7" name="Line 11">
            <a:extLst>
              <a:ext uri="{FF2B5EF4-FFF2-40B4-BE49-F238E27FC236}">
                <a16:creationId xmlns:a16="http://schemas.microsoft.com/office/drawing/2014/main" id="{D120F2FF-1CF3-5CF4-33EC-44457D0463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2263" y="29241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8" name="Line 12">
            <a:extLst>
              <a:ext uri="{FF2B5EF4-FFF2-40B4-BE49-F238E27FC236}">
                <a16:creationId xmlns:a16="http://schemas.microsoft.com/office/drawing/2014/main" id="{98AC5AB4-9069-D55A-5607-CD77E46A74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7800" y="2492375"/>
            <a:ext cx="17287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9" name="Oval 13">
            <a:extLst>
              <a:ext uri="{FF2B5EF4-FFF2-40B4-BE49-F238E27FC236}">
                <a16:creationId xmlns:a16="http://schemas.microsoft.com/office/drawing/2014/main" id="{D914E2B6-F589-CC70-7DCC-A1FE5E30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4149725"/>
            <a:ext cx="1871662" cy="792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400">
                <a:latin typeface="Times New Roman" panose="02020603050405020304" pitchFamily="18" charset="0"/>
              </a:rPr>
              <a:t>Cocos  Gram-positivos</a:t>
            </a:r>
          </a:p>
        </p:txBody>
      </p:sp>
      <p:sp>
        <p:nvSpPr>
          <p:cNvPr id="66570" name="Oval 14">
            <a:extLst>
              <a:ext uri="{FF2B5EF4-FFF2-40B4-BE49-F238E27FC236}">
                <a16:creationId xmlns:a16="http://schemas.microsoft.com/office/drawing/2014/main" id="{1312E09B-2CFC-0B0F-A090-C5C88601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565400"/>
            <a:ext cx="2016125" cy="792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400">
                <a:latin typeface="Times New Roman" panose="02020603050405020304" pitchFamily="18" charset="0"/>
              </a:rPr>
              <a:t>B acilos  Gram-negativos </a:t>
            </a:r>
          </a:p>
        </p:txBody>
      </p:sp>
      <p:sp>
        <p:nvSpPr>
          <p:cNvPr id="66571" name="Text Box 6">
            <a:extLst>
              <a:ext uri="{FF2B5EF4-FFF2-40B4-BE49-F238E27FC236}">
                <a16:creationId xmlns:a16="http://schemas.microsoft.com/office/drawing/2014/main" id="{496D4726-C320-79E1-5A88-EB68D89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>
            <a:extLst>
              <a:ext uri="{FF2B5EF4-FFF2-40B4-BE49-F238E27FC236}">
                <a16:creationId xmlns:a16="http://schemas.microsoft.com/office/drawing/2014/main" id="{874C2E26-9A3C-3A60-C835-D6837D5A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04800"/>
            <a:ext cx="4938713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6">
            <a:extLst>
              <a:ext uri="{FF2B5EF4-FFF2-40B4-BE49-F238E27FC236}">
                <a16:creationId xmlns:a16="http://schemas.microsoft.com/office/drawing/2014/main" id="{95569191-FA23-9BEB-C1E9-327362F7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CF0EAF8-F835-F939-410A-2D04FFE8B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457200"/>
            <a:ext cx="8569325" cy="5524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Retorno à era pré-antibiótica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Pseudomonas 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resistente aos </a:t>
            </a:r>
            <a:r>
              <a:rPr lang="pt-BR" alt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carbapenenos</a:t>
            </a:r>
            <a:r>
              <a:rPr lang="pt-BR" alt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cefalosporinas, penicilinas, quinolonas e aminoglicosídeos</a:t>
            </a:r>
            <a:r>
              <a:rPr lang="pt-BR" altLang="en-US" sz="1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produtora de carbapenemase </a:t>
            </a:r>
            <a:r>
              <a:rPr lang="pt-BR" alt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foi primeiramente detectada no Japão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mas rapidamente se disseminou para vários países. Na Universidade de Pittsburgh estas bactérias produzem a enzima VIM-1, que media a resistência ao Imipenem e Meropenem.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Estas bactérias também são resistentes a Piperacilina, Ceftazidima, Cefepima, Ciprofloxacina e aos aminoglicosídeos. Eles foram isolados em casos de colangite, pneumonia, infecção do acesso vascular e do trato urinário. Os casos foram medicados com colistina, único antibiótico susceptível, porém, pacientes desenvolveram durante a terapêutica. O prognóstico foi altamente desfavorável, com evolução para infecção crônica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endovascular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(endocardite, aneurisma micótico e infecção da prótese vascular).</a:t>
            </a:r>
            <a:r>
              <a:rPr lang="pt-B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200" dirty="0">
              <a:cs typeface="Times New Roman" panose="02020603050405020304" pitchFamily="18" charset="0"/>
            </a:endParaRPr>
          </a:p>
          <a:p>
            <a:pPr indent="0"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200" dirty="0">
                <a:cs typeface="Times New Roman" panose="02020603050405020304" pitchFamily="18" charset="0"/>
              </a:rPr>
              <a:t>1.</a:t>
            </a:r>
            <a:r>
              <a:rPr lang="pt-BR" altLang="en-US" sz="700" dirty="0">
                <a:cs typeface="Times New Roman" panose="02020603050405020304" pitchFamily="18" charset="0"/>
              </a:rPr>
              <a:t>      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Chen FJ, McDonald LC, Ho M, Lo </a:t>
            </a:r>
            <a:r>
              <a:rPr lang="en-US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HJ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. Molecular epidemiology of ciprofloxacin reduced susceptible </a:t>
            </a:r>
            <a:r>
              <a:rPr lang="en-US" altLang="en-US" sz="1000" i="1" dirty="0">
                <a:latin typeface="Verdana" panose="020B0604030504040204" pitchFamily="34" charset="0"/>
                <a:cs typeface="Times New Roman" panose="02020603050405020304" pitchFamily="18" charset="0"/>
              </a:rPr>
              <a:t>Escherichia coli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: a herald for emerging resistance. Program and abstracts of the 41st </a:t>
            </a:r>
            <a:r>
              <a:rPr lang="en-US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Interscience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Conference on Antimicrobial Agents and Chemotherapy; December 16-19, 2001; Chicago, Illinois</a:t>
            </a: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</a:p>
          <a:p>
            <a:pPr indent="0"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1000" dirty="0" err="1">
                <a:latin typeface="Verdana" panose="020B0604030504040204" pitchFamily="34" charset="0"/>
              </a:rPr>
              <a:t>Saénz</a:t>
            </a:r>
            <a:r>
              <a:rPr lang="en-US" altLang="en-US" sz="1000" dirty="0">
                <a:latin typeface="Verdana" panose="020B0604030504040204" pitchFamily="34" charset="0"/>
              </a:rPr>
              <a:t> Y, </a:t>
            </a:r>
            <a:r>
              <a:rPr lang="en-US" altLang="en-US" sz="1000" dirty="0" err="1">
                <a:latin typeface="Verdana" panose="020B0604030504040204" pitchFamily="34" charset="0"/>
              </a:rPr>
              <a:t>Zarazaga</a:t>
            </a:r>
            <a:r>
              <a:rPr lang="en-US" altLang="en-US" sz="1000" dirty="0">
                <a:latin typeface="Verdana" panose="020B0604030504040204" pitchFamily="34" charset="0"/>
              </a:rPr>
              <a:t> M, </a:t>
            </a:r>
            <a:r>
              <a:rPr lang="en-US" altLang="en-US" sz="1000" dirty="0" err="1">
                <a:latin typeface="Verdana" panose="020B0604030504040204" pitchFamily="34" charset="0"/>
              </a:rPr>
              <a:t>Briñas</a:t>
            </a:r>
            <a:r>
              <a:rPr lang="en-US" altLang="en-US" sz="1000" dirty="0">
                <a:latin typeface="Verdana" panose="020B0604030504040204" pitchFamily="34" charset="0"/>
              </a:rPr>
              <a:t> L, Tenorio C, Portillo A, Torres C. Mutations in </a:t>
            </a:r>
            <a:r>
              <a:rPr lang="en-US" altLang="en-US" sz="1000" dirty="0" err="1">
                <a:latin typeface="Verdana" panose="020B0604030504040204" pitchFamily="34" charset="0"/>
              </a:rPr>
              <a:t>gyrA</a:t>
            </a:r>
            <a:r>
              <a:rPr lang="en-US" altLang="en-US" sz="1000" dirty="0">
                <a:latin typeface="Verdana" panose="020B0604030504040204" pitchFamily="34" charset="0"/>
              </a:rPr>
              <a:t>, </a:t>
            </a:r>
            <a:r>
              <a:rPr lang="en-US" altLang="en-US" sz="1000" dirty="0" err="1">
                <a:latin typeface="Verdana" panose="020B0604030504040204" pitchFamily="34" charset="0"/>
              </a:rPr>
              <a:t>gyrB</a:t>
            </a:r>
            <a:r>
              <a:rPr lang="en-US" altLang="en-US" sz="1000" dirty="0">
                <a:latin typeface="Verdana" panose="020B0604030504040204" pitchFamily="34" charset="0"/>
              </a:rPr>
              <a:t> and </a:t>
            </a:r>
            <a:r>
              <a:rPr lang="en-US" altLang="en-US" sz="1000" dirty="0" err="1">
                <a:latin typeface="Verdana" panose="020B0604030504040204" pitchFamily="34" charset="0"/>
              </a:rPr>
              <a:t>parC</a:t>
            </a:r>
            <a:r>
              <a:rPr lang="en-US" altLang="en-US" sz="1000" dirty="0">
                <a:latin typeface="Verdana" panose="020B0604030504040204" pitchFamily="34" charset="0"/>
              </a:rPr>
              <a:t> genes in nalidixic acid resistant </a:t>
            </a:r>
            <a:r>
              <a:rPr lang="en-US" altLang="en-US" sz="1000" i="1" dirty="0">
                <a:latin typeface="Verdana" panose="020B0604030504040204" pitchFamily="34" charset="0"/>
              </a:rPr>
              <a:t>Escherichia coli</a:t>
            </a:r>
            <a:r>
              <a:rPr lang="en-US" altLang="en-US" sz="1000" dirty="0">
                <a:latin typeface="Verdana" panose="020B0604030504040204" pitchFamily="34" charset="0"/>
              </a:rPr>
              <a:t> isolates obtained from food and from human and animal fecal samples. Program and abstracts of the 41st </a:t>
            </a:r>
            <a:r>
              <a:rPr lang="en-US" altLang="en-US" sz="1000" dirty="0" err="1">
                <a:latin typeface="Verdana" panose="020B0604030504040204" pitchFamily="34" charset="0"/>
              </a:rPr>
              <a:t>Interscience</a:t>
            </a:r>
            <a:r>
              <a:rPr lang="en-US" altLang="en-US" sz="1000" dirty="0">
                <a:latin typeface="Verdana" panose="020B0604030504040204" pitchFamily="34" charset="0"/>
              </a:rPr>
              <a:t> Conference on Antimicrobial Agents and Chemotherapy; December 16-19, 2001; Chicago, Illinois.</a:t>
            </a:r>
            <a:r>
              <a:rPr lang="en-US" altLang="en-US" sz="1000" dirty="0"/>
              <a:t> </a:t>
            </a:r>
          </a:p>
          <a:p>
            <a:pPr indent="0"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dirty="0">
                <a:latin typeface="Verdana" panose="020B0604030504040204" pitchFamily="34" charset="0"/>
              </a:rPr>
              <a:t>3. Lautenbach E., Fishman N. O., Bilker W. B., Castiglioni A., </a:t>
            </a:r>
            <a:r>
              <a:rPr lang="en-US" altLang="en-US" sz="1000" dirty="0" err="1">
                <a:latin typeface="Verdana" panose="020B0604030504040204" pitchFamily="34" charset="0"/>
              </a:rPr>
              <a:t>Metlay</a:t>
            </a:r>
            <a:r>
              <a:rPr lang="en-US" altLang="en-US" sz="1000" dirty="0">
                <a:latin typeface="Verdana" panose="020B0604030504040204" pitchFamily="34" charset="0"/>
              </a:rPr>
              <a:t> J. P., Edelstein P. H., Strom B. L. Impact of the Long-Term Care Facility (</a:t>
            </a:r>
            <a:r>
              <a:rPr lang="en-US" altLang="en-US" sz="1000" dirty="0" err="1">
                <a:latin typeface="Verdana" panose="020B0604030504040204" pitchFamily="34" charset="0"/>
              </a:rPr>
              <a:t>LTCF</a:t>
            </a:r>
            <a:r>
              <a:rPr lang="en-US" altLang="en-US" sz="1000" dirty="0">
                <a:latin typeface="Verdana" panose="020B0604030504040204" pitchFamily="34" charset="0"/>
              </a:rPr>
              <a:t>) on the Emergence of Fluoroquinolone (</a:t>
            </a:r>
            <a:r>
              <a:rPr lang="en-US" altLang="en-US" sz="1000" dirty="0" err="1">
                <a:latin typeface="Verdana" panose="020B0604030504040204" pitchFamily="34" charset="0"/>
              </a:rPr>
              <a:t>FQ</a:t>
            </a:r>
            <a:r>
              <a:rPr lang="en-US" altLang="en-US" sz="1000" dirty="0">
                <a:latin typeface="Verdana" panose="020B0604030504040204" pitchFamily="34" charset="0"/>
              </a:rPr>
              <a:t>) Resistance in Nosocomial </a:t>
            </a:r>
            <a:r>
              <a:rPr lang="en-US" altLang="en-US" sz="1000" i="1" dirty="0">
                <a:latin typeface="Verdana" panose="020B0604030504040204" pitchFamily="34" charset="0"/>
              </a:rPr>
              <a:t>Escherichia coli</a:t>
            </a:r>
            <a:r>
              <a:rPr lang="en-US" altLang="en-US" sz="1000" dirty="0">
                <a:latin typeface="Verdana" panose="020B0604030504040204" pitchFamily="34" charset="0"/>
              </a:rPr>
              <a:t> (EC) and </a:t>
            </a:r>
            <a:r>
              <a:rPr lang="en-US" altLang="en-US" sz="1000" i="1" dirty="0">
                <a:latin typeface="Verdana" panose="020B0604030504040204" pitchFamily="34" charset="0"/>
              </a:rPr>
              <a:t>Klebsiella pneumoniae</a:t>
            </a:r>
            <a:r>
              <a:rPr lang="en-US" altLang="en-US" sz="1000" dirty="0">
                <a:latin typeface="Verdana" panose="020B0604030504040204" pitchFamily="34" charset="0"/>
              </a:rPr>
              <a:t> (</a:t>
            </a:r>
            <a:r>
              <a:rPr lang="en-US" altLang="en-US" sz="1000" dirty="0" err="1">
                <a:latin typeface="Verdana" panose="020B0604030504040204" pitchFamily="34" charset="0"/>
              </a:rPr>
              <a:t>KP</a:t>
            </a:r>
            <a:r>
              <a:rPr lang="en-US" altLang="en-US" sz="1000" dirty="0">
                <a:latin typeface="Verdana" panose="020B0604030504040204" pitchFamily="34" charset="0"/>
              </a:rPr>
              <a:t>) Infections. Program and abstracts of the 41st </a:t>
            </a:r>
            <a:r>
              <a:rPr lang="en-US" altLang="en-US" sz="1000" dirty="0" err="1">
                <a:latin typeface="Verdana" panose="020B0604030504040204" pitchFamily="34" charset="0"/>
              </a:rPr>
              <a:t>Interscience</a:t>
            </a:r>
            <a:r>
              <a:rPr lang="en-US" altLang="en-US" sz="1000" dirty="0">
                <a:latin typeface="Verdana" panose="020B0604030504040204" pitchFamily="34" charset="0"/>
              </a:rPr>
              <a:t> Conference on Antimicrobial Agents and Chemotherapy; December 16-19, 2001; Chicago, Illinois.</a:t>
            </a:r>
            <a:r>
              <a:rPr lang="en-US" altLang="en-US" sz="1000" dirty="0"/>
              <a:t> </a:t>
            </a:r>
          </a:p>
          <a:p>
            <a:pPr indent="0"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dirty="0">
                <a:latin typeface="Verdana" panose="020B0604030504040204" pitchFamily="34" charset="0"/>
              </a:rPr>
              <a:t>4. Paterson D. L., </a:t>
            </a:r>
            <a:r>
              <a:rPr lang="en-US" altLang="en-US" sz="1000" dirty="0" err="1">
                <a:latin typeface="Verdana" panose="020B0604030504040204" pitchFamily="34" charset="0"/>
              </a:rPr>
              <a:t>Cornaglia</a:t>
            </a:r>
            <a:r>
              <a:rPr lang="en-US" altLang="en-US" sz="1000" dirty="0">
                <a:latin typeface="Verdana" panose="020B0604030504040204" pitchFamily="34" charset="0"/>
              </a:rPr>
              <a:t> G., </a:t>
            </a:r>
            <a:r>
              <a:rPr lang="en-US" altLang="en-US" sz="1000" dirty="0" err="1">
                <a:latin typeface="Verdana" panose="020B0604030504040204" pitchFamily="34" charset="0"/>
              </a:rPr>
              <a:t>Mazzariol</a:t>
            </a:r>
            <a:r>
              <a:rPr lang="en-US" altLang="en-US" sz="1000" dirty="0">
                <a:latin typeface="Verdana" panose="020B0604030504040204" pitchFamily="34" charset="0"/>
              </a:rPr>
              <a:t> A., </a:t>
            </a:r>
            <a:r>
              <a:rPr lang="en-US" altLang="en-US" sz="1000" dirty="0" err="1">
                <a:latin typeface="Verdana" panose="020B0604030504040204" pitchFamily="34" charset="0"/>
              </a:rPr>
              <a:t>Lamonaca</a:t>
            </a:r>
            <a:r>
              <a:rPr lang="en-US" altLang="en-US" sz="1000" dirty="0">
                <a:latin typeface="Verdana" panose="020B0604030504040204" pitchFamily="34" charset="0"/>
              </a:rPr>
              <a:t> V., </a:t>
            </a:r>
            <a:r>
              <a:rPr lang="en-US" altLang="en-US" sz="1000" dirty="0" err="1">
                <a:latin typeface="Verdana" panose="020B0604030504040204" pitchFamily="34" charset="0"/>
              </a:rPr>
              <a:t>Gruttadauria</a:t>
            </a:r>
            <a:r>
              <a:rPr lang="en-US" altLang="en-US" sz="1000" dirty="0">
                <a:latin typeface="Verdana" panose="020B0604030504040204" pitchFamily="34" charset="0"/>
              </a:rPr>
              <a:t> S., Marino I. A True Return to the Pre-Antibiotic Era? Endovascular Infections as Sequelae of Bacteremia with </a:t>
            </a:r>
            <a:r>
              <a:rPr lang="en-US" altLang="en-US" sz="1000" i="1" dirty="0">
                <a:latin typeface="Verdana" panose="020B0604030504040204" pitchFamily="34" charset="0"/>
              </a:rPr>
              <a:t>Pseudomonas aeruginosa</a:t>
            </a:r>
            <a:r>
              <a:rPr lang="en-US" altLang="en-US" sz="1000" dirty="0">
                <a:latin typeface="Verdana" panose="020B0604030504040204" pitchFamily="34" charset="0"/>
              </a:rPr>
              <a:t> Producing VIM-1, Resistant to Carbapenems, Cephalosporins, </a:t>
            </a:r>
            <a:r>
              <a:rPr lang="en-US" altLang="en-US" sz="1000" dirty="0" err="1">
                <a:latin typeface="Verdana" panose="020B0604030504040204" pitchFamily="34" charset="0"/>
              </a:rPr>
              <a:t>Penicillins</a:t>
            </a:r>
            <a:r>
              <a:rPr lang="en-US" altLang="en-US" sz="1000" dirty="0">
                <a:latin typeface="Verdana" panose="020B0604030504040204" pitchFamily="34" charset="0"/>
              </a:rPr>
              <a:t>, Quinolones and Aminoglycosides. Program and abstracts of the 41st </a:t>
            </a:r>
            <a:r>
              <a:rPr lang="en-US" altLang="en-US" sz="1000" dirty="0" err="1">
                <a:latin typeface="Verdana" panose="020B0604030504040204" pitchFamily="34" charset="0"/>
              </a:rPr>
              <a:t>Interscience</a:t>
            </a:r>
            <a:r>
              <a:rPr lang="en-US" altLang="en-US" sz="1000" dirty="0">
                <a:latin typeface="Verdana" panose="020B0604030504040204" pitchFamily="34" charset="0"/>
              </a:rPr>
              <a:t> Conference on Antimicrobial Agents and Chemotherapy; December 16-19, 2001; Chicago, Illinois.</a:t>
            </a:r>
            <a:endParaRPr lang="en-US" altLang="en-US" sz="1000" dirty="0"/>
          </a:p>
        </p:txBody>
      </p:sp>
      <p:sp>
        <p:nvSpPr>
          <p:cNvPr id="68610" name="Text Box 6">
            <a:extLst>
              <a:ext uri="{FF2B5EF4-FFF2-40B4-BE49-F238E27FC236}">
                <a16:creationId xmlns:a16="http://schemas.microsoft.com/office/drawing/2014/main" id="{8B60310C-8F7D-B163-C24B-059AA7C8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90AC9D5F-782F-97A7-A516-2B3480CF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620713"/>
            <a:ext cx="9018588" cy="5016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Enterococo</a:t>
            </a:r>
            <a:r>
              <a:rPr lang="pt-BR" alt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resistente a vancomicina em hospitais brasileiros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Dois estudos foram apresentados no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ICAAC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abordando este tema. O primeiro </a:t>
            </a:r>
            <a:r>
              <a:rPr lang="pt-BR" alt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Enterococo resistente à vancomicina (</a:t>
            </a:r>
            <a:r>
              <a:rPr lang="pt-BR" alt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</a:t>
            </a:r>
            <a:r>
              <a:rPr lang="pt-BR" alt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alt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identificado em hospitais brasileiros foi encontrado em Curitiba no ano de 1.996 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 foi o </a:t>
            </a: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pt-BR" altLang="en-US" sz="1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portador do gene 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vanD2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Até o ano 2.000 o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VRE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só havia sido encontrado também em São Paulo, mas nesse mesmo ano foi observado no Rio de Janeiro e em Porto Alegre. No Rio, os casos ficaram limitados a um surto em uma única unidade hospitalar, mas em Porto Alegre foram isolados 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trinta e dois casos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em diferentes hospitais, sugerindo disseminação interinstitucional. As cepas isoladas nestes surtos pertenciam a dois clones distintos, mas em todos estes casos foi identificado o gene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Estudo apresentado pela equipe do Dr. Cordeiro avaliou 32 cepas isoladas de cinco diferentes hospitais de São Paulo, obtidas entre fevereiro e abril de 2.000. A resistência a vancomicina foi confirmada pelo E-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o gene envolvido foi também o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As cepas pertenciam a quatro subtipos distintos e todas eram sensíveis a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linezolida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estreptomicina, ampicilina e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doxiciclina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Eram resistentes a vancomicina,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teicoplanina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gentamicina em altas doses, eritromicina e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rifampicina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Os resultados sugerem disseminação das cepas dentro do hospital e para outras instituições e cidades. Apresentações: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200" dirty="0">
                <a:cs typeface="Times New Roman" panose="02020603050405020304" pitchFamily="18" charset="0"/>
              </a:rPr>
              <a:t>1.</a:t>
            </a:r>
            <a:r>
              <a:rPr lang="pt-BR" altLang="en-US" sz="700" dirty="0">
                <a:cs typeface="Times New Roman" panose="02020603050405020304" pitchFamily="18" charset="0"/>
              </a:rPr>
              <a:t>      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Teixeira L. M., D'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azevedo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P., Dias C. G.,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Sukiennik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T.,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Hentges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J. D., Gonçalves A. L.,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Merquior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V. L. C., Carvalho M. G. S.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Genetic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Relationship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Vancomycin-Resistant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i="1" dirty="0">
                <a:latin typeface="Verdana" panose="020B0604030504040204" pitchFamily="34" charset="0"/>
                <a:cs typeface="Times New Roman" panose="02020603050405020304" pitchFamily="18" charset="0"/>
              </a:rPr>
              <a:t>Enterococcus faecalis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Strains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Carrying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vanA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Gene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Isolated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in Porto Alegre City,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Brazil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Program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abstracts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41st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Interscience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Conference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on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Antimicrobial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Agents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Chemotherapy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pt-BR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December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16-19, 2001; Chicago, Illinois.</a:t>
            </a: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pt-BR" altLang="en-US" sz="1000" dirty="0">
                <a:latin typeface="Verdana" panose="020B0604030504040204" pitchFamily="34" charset="0"/>
              </a:rPr>
              <a:t>Cordeiro J. C., </a:t>
            </a:r>
            <a:r>
              <a:rPr lang="pt-BR" altLang="en-US" sz="1000" dirty="0" err="1">
                <a:latin typeface="Verdana" panose="020B0604030504040204" pitchFamily="34" charset="0"/>
              </a:rPr>
              <a:t>Silbert</a:t>
            </a:r>
            <a:r>
              <a:rPr lang="pt-BR" altLang="en-US" sz="1000" dirty="0">
                <a:latin typeface="Verdana" panose="020B0604030504040204" pitchFamily="34" charset="0"/>
              </a:rPr>
              <a:t> S., Reis A. O., Castanheira M., </a:t>
            </a:r>
            <a:r>
              <a:rPr lang="pt-BR" altLang="en-US" sz="1000" dirty="0" err="1">
                <a:latin typeface="Verdana" panose="020B0604030504040204" pitchFamily="34" charset="0"/>
              </a:rPr>
              <a:t>Sader</a:t>
            </a:r>
            <a:r>
              <a:rPr lang="pt-BR" altLang="en-US" sz="1000" dirty="0">
                <a:latin typeface="Verdana" panose="020B0604030504040204" pitchFamily="34" charset="0"/>
              </a:rPr>
              <a:t> H. S. </a:t>
            </a:r>
            <a:r>
              <a:rPr lang="pt-BR" altLang="en-US" sz="1000" dirty="0" err="1">
                <a:latin typeface="Verdana" panose="020B0604030504040204" pitchFamily="34" charset="0"/>
              </a:rPr>
              <a:t>Inter-Hospital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Dissemination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of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Vancomycin-Resistant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i="1" dirty="0">
                <a:latin typeface="Verdana" panose="020B0604030504040204" pitchFamily="34" charset="0"/>
              </a:rPr>
              <a:t>Enterococcus faecalis</a:t>
            </a:r>
            <a:r>
              <a:rPr lang="pt-BR" altLang="en-US" sz="1000" dirty="0">
                <a:latin typeface="Verdana" panose="020B0604030504040204" pitchFamily="34" charset="0"/>
              </a:rPr>
              <a:t> (</a:t>
            </a:r>
            <a:r>
              <a:rPr lang="pt-BR" altLang="en-US" sz="1000" dirty="0" err="1">
                <a:latin typeface="Verdana" panose="020B0604030504040204" pitchFamily="34" charset="0"/>
              </a:rPr>
              <a:t>VREf</a:t>
            </a:r>
            <a:r>
              <a:rPr lang="pt-BR" altLang="en-US" sz="1000" dirty="0">
                <a:latin typeface="Verdana" panose="020B0604030504040204" pitchFamily="34" charset="0"/>
              </a:rPr>
              <a:t>) in </a:t>
            </a:r>
            <a:r>
              <a:rPr lang="pt-BR" altLang="en-US" sz="1000" dirty="0" err="1">
                <a:latin typeface="Verdana" panose="020B0604030504040204" pitchFamily="34" charset="0"/>
              </a:rPr>
              <a:t>Brazil</a:t>
            </a:r>
            <a:r>
              <a:rPr lang="pt-BR" altLang="en-US" sz="1000" dirty="0">
                <a:latin typeface="Verdana" panose="020B0604030504040204" pitchFamily="34" charset="0"/>
              </a:rPr>
              <a:t>. </a:t>
            </a:r>
            <a:r>
              <a:rPr lang="pt-BR" altLang="en-US" sz="1000" dirty="0" err="1">
                <a:latin typeface="Verdana" panose="020B0604030504040204" pitchFamily="34" charset="0"/>
              </a:rPr>
              <a:t>Program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and</a:t>
            </a:r>
            <a:r>
              <a:rPr lang="pt-BR" altLang="en-US" sz="1000" dirty="0">
                <a:latin typeface="Verdana" panose="020B0604030504040204" pitchFamily="34" charset="0"/>
              </a:rPr>
              <a:t> abstracts </a:t>
            </a:r>
            <a:r>
              <a:rPr lang="pt-BR" altLang="en-US" sz="1000" dirty="0" err="1">
                <a:latin typeface="Verdana" panose="020B0604030504040204" pitchFamily="34" charset="0"/>
              </a:rPr>
              <a:t>of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the</a:t>
            </a:r>
            <a:r>
              <a:rPr lang="pt-BR" altLang="en-US" sz="1000" dirty="0">
                <a:latin typeface="Verdana" panose="020B0604030504040204" pitchFamily="34" charset="0"/>
              </a:rPr>
              <a:t> 41st </a:t>
            </a:r>
            <a:r>
              <a:rPr lang="pt-BR" altLang="en-US" sz="1000" dirty="0" err="1">
                <a:latin typeface="Verdana" panose="020B0604030504040204" pitchFamily="34" charset="0"/>
              </a:rPr>
              <a:t>Interscience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Conference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on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Antimicrobial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Agents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and</a:t>
            </a:r>
            <a:r>
              <a:rPr lang="pt-BR" altLang="en-US" sz="1000" dirty="0">
                <a:latin typeface="Verdana" panose="020B0604030504040204" pitchFamily="34" charset="0"/>
              </a:rPr>
              <a:t> </a:t>
            </a:r>
            <a:r>
              <a:rPr lang="pt-BR" altLang="en-US" sz="1000" dirty="0" err="1">
                <a:latin typeface="Verdana" panose="020B0604030504040204" pitchFamily="34" charset="0"/>
              </a:rPr>
              <a:t>Chemotherapy</a:t>
            </a:r>
            <a:r>
              <a:rPr lang="pt-BR" altLang="en-US" sz="1000" dirty="0">
                <a:latin typeface="Verdana" panose="020B0604030504040204" pitchFamily="34" charset="0"/>
              </a:rPr>
              <a:t>; </a:t>
            </a:r>
            <a:r>
              <a:rPr lang="pt-BR" altLang="en-US" sz="1000" dirty="0" err="1">
                <a:latin typeface="Verdana" panose="020B0604030504040204" pitchFamily="34" charset="0"/>
              </a:rPr>
              <a:t>December</a:t>
            </a:r>
            <a:r>
              <a:rPr lang="pt-BR" altLang="en-US" sz="1000" dirty="0">
                <a:latin typeface="Verdana" panose="020B0604030504040204" pitchFamily="34" charset="0"/>
              </a:rPr>
              <a:t> 16-19, 2001; Chicago, Illinois.</a:t>
            </a:r>
            <a:r>
              <a:rPr lang="pt-BR" altLang="en-US" sz="1000" dirty="0"/>
              <a:t> </a:t>
            </a:r>
          </a:p>
        </p:txBody>
      </p:sp>
      <p:sp>
        <p:nvSpPr>
          <p:cNvPr id="69634" name="Text Box 6">
            <a:extLst>
              <a:ext uri="{FF2B5EF4-FFF2-40B4-BE49-F238E27FC236}">
                <a16:creationId xmlns:a16="http://schemas.microsoft.com/office/drawing/2014/main" id="{CA666C12-C4F6-3A24-A1B9-6A6BC643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  <p:sp>
        <p:nvSpPr>
          <p:cNvPr id="69635" name="Text Box 6">
            <a:extLst>
              <a:ext uri="{FF2B5EF4-FFF2-40B4-BE49-F238E27FC236}">
                <a16:creationId xmlns:a16="http://schemas.microsoft.com/office/drawing/2014/main" id="{94CD2F1C-B405-D746-C25B-9E2AB7EF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ECCAFAF-9218-2441-3680-4E5F536C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36613"/>
            <a:ext cx="6864350" cy="49545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br>
              <a:rPr lang="pt-BR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t-BR" alt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Enterococo resistente à </a:t>
            </a:r>
            <a:r>
              <a:rPr lang="pt-B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Linezolida</a:t>
            </a:r>
            <a:endParaRPr lang="pt-BR" altLang="en-US" sz="1800" dirty="0">
              <a:solidFill>
                <a:schemeClr val="accent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Outro ponto bastante preocupante é a facilidade para o desenvolvimento e disseminação da resistência do Enterococo à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linezolida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. Nos pacientes utilizando o medicamento ela surge por pressão seletiva, mas também parece ser facilmente transmissível apesar do uso de medidas de Isolamento (quarto privativo, luvas e aventais) e Precauções Padrão.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A equipe de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Immaculada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Herrero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da Clínica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Mayo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de Rochester, Minnesota, recomenda prudência no emprego deste antibiótico. Novos antibióticos estão sendo pesquisados, destacando-se a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Oritavancina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Tigilciclina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pt-BR" altLang="en-US" sz="16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Daptomicina</a:t>
            </a:r>
            <a:r>
              <a:rPr lang="pt-BR" altLang="en-US" sz="1600" dirty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pt-BR" altLang="en-US" sz="16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Herrero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IA,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Issa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N, Piper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, et al. Nosocomial spread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linezolid-resistant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vancomycin-resistant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Enterococcus </a:t>
            </a:r>
            <a:r>
              <a:rPr lang="pt-BR" altLang="en-US" sz="1400" i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faecium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LRVREF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): a new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threat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Program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abstracts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41st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Interscience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Conference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on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Antimicrobial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Agents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Chemotherapy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pt-BR" altLang="en-US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December</a:t>
            </a:r>
            <a:r>
              <a:rPr lang="pt-BR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16-19, 2001; Chicago, Illinois</a:t>
            </a:r>
            <a:r>
              <a:rPr lang="pt-BR" altLang="en-US" sz="1400" dirty="0"/>
              <a:t> </a:t>
            </a:r>
          </a:p>
        </p:txBody>
      </p:sp>
      <p:sp>
        <p:nvSpPr>
          <p:cNvPr id="70658" name="Text Box 6">
            <a:extLst>
              <a:ext uri="{FF2B5EF4-FFF2-40B4-BE49-F238E27FC236}">
                <a16:creationId xmlns:a16="http://schemas.microsoft.com/office/drawing/2014/main" id="{551208E5-8A92-4333-232C-1DC50E4B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1FA29C40-FABC-1EA8-420E-A0ECD116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350838"/>
            <a:ext cx="9721850" cy="5664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Resistência às quinolonas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en-US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infecção do trato urinári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está em segundo lugar dentre os processos infecciosos nos Estados Unidos, respondendo por cerca de sete milhões de episódios anuais. 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en-US" sz="1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pt-BR" alt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responde por 50 a 80% dos casos 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altLang="en-US" sz="1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saprophyticus</a:t>
            </a:r>
            <a:r>
              <a:rPr lang="pt-BR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 de 5 a 15% 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dos episódios entre mulheres jovens. A droga de escolha para casos comunitários é o </a:t>
            </a:r>
            <a:r>
              <a:rPr lang="pt-BR" alt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cotrimoxazol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sendo substituído por uma </a:t>
            </a:r>
            <a:r>
              <a:rPr lang="pt-BR" alt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quinolona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quando a resistência excede 20%. Entretanto, estudos recentes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Health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Taiwan e da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La Rioja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Logroño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(Espanha) </a:t>
            </a:r>
            <a:r>
              <a:rPr lang="pt-BR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sugerem a emergência de alto nível de resistência a estes antibióticos e pode comprometer esta opção terapêutica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Estudos por biologia molecular dos mecanismos de resistência, empregando métodos do PCR, para determinar a sequência de DNA nas 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cepas de </a:t>
            </a: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resistentes a </a:t>
            </a:r>
            <a:r>
              <a:rPr lang="pt-BR" alt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ciprofloxacina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(11,3% de alto nível e 21,7% de baixo nível) identificadas em 44 hospitais de Taiwan, permitiram determinar o loco genético envolvido </a:t>
            </a:r>
            <a:r>
              <a:rPr lang="pt-BR" alt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mutação, que produz </a:t>
            </a:r>
            <a:r>
              <a:rPr lang="pt-BR" altLang="en-US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topoisomerases</a:t>
            </a:r>
            <a:r>
              <a:rPr lang="pt-BR" alt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ligação reduzida às quinolonas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O mecanismo de ação das quinolonas é sobre a DNA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girase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topoisomerase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Sobre a primeira enzima já eram conhecidas mutações que induziam baixo nível de resistência, que se associadas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seqüencialmente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à mutação na segunda enzima, levam ao desenvolvimento de alto nível de resistência, fazendo com que se redimensione a importância clínica da resistência de baixo nível a estes antibióticos.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resistência às quinolonas tem aumentado acentuadamente nos últimos anos, principalmente da </a:t>
            </a: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da </a:t>
            </a:r>
            <a:r>
              <a:rPr lang="pt-BR" altLang="en-US" sz="1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pneumoniae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en-US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representam acima de 25,0% das infecções hospitalares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Equipe da universidade da Pensilvânia comparou 123 pacientes com infecções resistentes a estes antibióticos a um grupo de 70 pacientes com infecções susceptíveis. As principais topografias envolvidas nas infecções resistentes foram urinária (68,0%) e corrente sanguínea (13,0%). Os fatores de risco independentes foram (os números entre parênteses correspondem ao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Odds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ao intervalo de confiança): uso recente de quinolonas (5,25; 1,81-15,26); internação prévia em unidades para pacientes crônicos (3,65; 1,64-8,15); uso recente de aminoglicosídeos (8,86; 1,71-45,99); idade avançada (1,03; 1,01-106). Assim, os esforços para controlar a resistência ás quinolonas devem focar a redução do uso inapropriado destes antibióticos e dos aminoglicosídeos </a:t>
            </a:r>
          </a:p>
        </p:txBody>
      </p:sp>
      <p:sp>
        <p:nvSpPr>
          <p:cNvPr id="71682" name="Text Box 6">
            <a:extLst>
              <a:ext uri="{FF2B5EF4-FFF2-40B4-BE49-F238E27FC236}">
                <a16:creationId xmlns:a16="http://schemas.microsoft.com/office/drawing/2014/main" id="{3DA6D14A-544A-0B70-009B-749E8ACB4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D7477FBF-ABE1-F224-86C3-958191D35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188913"/>
            <a:ext cx="8615362" cy="6394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Resistência aos macrolídeos: cepas comunitárias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2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pt-BR" altLang="en-US" sz="1200" b="1" dirty="0">
                <a:latin typeface="Verdana" panose="020B0604030504040204" pitchFamily="34" charset="0"/>
                <a:cs typeface="Times New Roman" panose="02020603050405020304" pitchFamily="18" charset="0"/>
              </a:rPr>
              <a:t>eritromicina</a:t>
            </a:r>
            <a:r>
              <a:rPr lang="pt-BR" alt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ou os mais novos macrolídeos como </a:t>
            </a:r>
            <a:r>
              <a:rPr lang="pt-BR" altLang="en-US" sz="1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azitromicina</a:t>
            </a:r>
            <a:r>
              <a:rPr lang="pt-BR" alt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ou </a:t>
            </a:r>
            <a:r>
              <a:rPr lang="pt-BR" altLang="en-US" sz="1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claritromicina</a:t>
            </a:r>
            <a:r>
              <a:rPr lang="pt-BR" alt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são antibióticos amplamente empregados em infecções bacterianas 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das vias aéreas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europeus que revelam um aumento da resistência do </a:t>
            </a: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pneumoniae 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estas drogas foi confirmado por estudo realizado em Pittsburgh, no qual 38% das cepas eram resistentes. Durante os dois primeiros anos do estudo, esta resistência não foi detectada, surgindo em janeiro de 2.001, aumentando em curto espaço de tempo. Esta resistência era a altos níveis do antibiótico e não era cruzada com a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clindamicina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que se manteve ativa. Todos os casos foram de um único clone,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emm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 a resistência estava relacionada a um mecanismo de efluxo do antibiótico. O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está estudando o problema, mas estes dados comprometem a padronização deste grupo de antibióticos nestas infecções, sem estudo de seu padrão local de sensibilidade.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altLang="en-US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pneumoniae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é a principal causa de pneumonia comunitária e está associado a uma letalidade de 15 a 20% quando acompanhada de bacteremia secundária. Os </a:t>
            </a:r>
            <a:r>
              <a:rPr lang="pt-BR" altLang="en-US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beta-lactâmicos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são a primeira opção para o tratamento, sendo </a:t>
            </a:r>
            <a:r>
              <a:rPr lang="pt-B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substituídos pelos macrolídeos nos pacientes alérgicos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Infelizmente, a resistência vem aumentando para estes dois grupos de antimicrobianos, de acordo com os testes 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Porém, esta resistência é de baixo nível, com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próximo do ponto de corte dos testes de acordo com as recomendações do </a:t>
            </a:r>
            <a:r>
              <a:rPr lang="pt-B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NCCLS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havendo sucesso no tratamento com os macrolídeos mesmo quando os testes indicam resistência. A equipe do Dr. Farrell do </a:t>
            </a:r>
            <a:r>
              <a:rPr lang="pt-B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 Micro </a:t>
            </a:r>
            <a:r>
              <a:rPr lang="pt-B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pt-B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Londres, Inglaterra, detectou um novo padrão de resistência em cepas da Coréia do Sul, no qual os dois mecanismos estão envolvidos concomitantemente, alteração no alvo e efluxo do antibiótico. Deste modo esta resistência passa a ser de alto nível, podendo agora representar um sério problema para o tratamento destas infecções</a:t>
            </a:r>
            <a:r>
              <a:rPr lang="pt-BR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pt-BR" altLang="en-US" sz="12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>
                <a:cs typeface="Times New Roman" panose="02020603050405020304" pitchFamily="18" charset="0"/>
              </a:rPr>
              <a:t>1.</a:t>
            </a:r>
            <a:r>
              <a:rPr lang="en-US" altLang="en-US" sz="700" dirty="0">
                <a:cs typeface="Times New Roman" panose="02020603050405020304" pitchFamily="18" charset="0"/>
              </a:rPr>
              <a:t>      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Martin J, Wald E, </a:t>
            </a:r>
            <a:r>
              <a:rPr lang="en-US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Barbadora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K, Green M. Very high frequency of erythromycin resistance (ER) in pharyngeal isolates of group A streptococcus (GAS) in elementary school children. Program and abstracts of the 41st </a:t>
            </a:r>
            <a:r>
              <a:rPr lang="en-US" altLang="en-US" sz="10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Interscience</a:t>
            </a:r>
            <a:r>
              <a:rPr lang="en-US" altLang="en-US" sz="1000" dirty="0">
                <a:latin typeface="Verdana" panose="020B0604030504040204" pitchFamily="34" charset="0"/>
                <a:cs typeface="Times New Roman" panose="02020603050405020304" pitchFamily="18" charset="0"/>
              </a:rPr>
              <a:t> Conference on Antimicrobial Agents and Chemotherapy; December 16-19, 2001; Chicago, Illinois.</a:t>
            </a: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endParaRPr lang="pt-BR" altLang="en-US" sz="12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1000" dirty="0">
                <a:latin typeface="Verdana" panose="020B0604030504040204" pitchFamily="34" charset="0"/>
              </a:rPr>
              <a:t>Farrell JD, Morrissey I, Bakker S, </a:t>
            </a:r>
            <a:r>
              <a:rPr lang="en-US" altLang="en-US" sz="1000" dirty="0" err="1">
                <a:latin typeface="Verdana" panose="020B0604030504040204" pitchFamily="34" charset="0"/>
              </a:rPr>
              <a:t>Felmingham</a:t>
            </a:r>
            <a:r>
              <a:rPr lang="en-US" altLang="en-US" sz="1000" dirty="0">
                <a:latin typeface="Verdana" panose="020B0604030504040204" pitchFamily="34" charset="0"/>
              </a:rPr>
              <a:t> D. Determination of macrolide resistance (</a:t>
            </a:r>
            <a:r>
              <a:rPr lang="en-US" altLang="en-US" sz="1000" dirty="0" err="1">
                <a:latin typeface="Verdana" panose="020B0604030504040204" pitchFamily="34" charset="0"/>
              </a:rPr>
              <a:t>Macr</a:t>
            </a:r>
            <a:r>
              <a:rPr lang="en-US" altLang="en-US" sz="1000" dirty="0">
                <a:latin typeface="Verdana" panose="020B0604030504040204" pitchFamily="34" charset="0"/>
              </a:rPr>
              <a:t>) mechanisms in </a:t>
            </a:r>
            <a:r>
              <a:rPr lang="en-US" altLang="en-US" sz="1000" i="1" dirty="0">
                <a:latin typeface="Verdana" panose="020B0604030504040204" pitchFamily="34" charset="0"/>
              </a:rPr>
              <a:t>Streptococcus pneumoniae</a:t>
            </a:r>
            <a:r>
              <a:rPr lang="en-US" altLang="en-US" sz="1000" dirty="0">
                <a:latin typeface="Verdana" panose="020B0604030504040204" pitchFamily="34" charset="0"/>
              </a:rPr>
              <a:t> (</a:t>
            </a:r>
            <a:r>
              <a:rPr lang="en-US" altLang="en-US" sz="1000" dirty="0" err="1">
                <a:latin typeface="Verdana" panose="020B0604030504040204" pitchFamily="34" charset="0"/>
              </a:rPr>
              <a:t>SPN</a:t>
            </a:r>
            <a:r>
              <a:rPr lang="en-US" altLang="en-US" sz="1000" dirty="0">
                <a:latin typeface="Verdana" panose="020B0604030504040204" pitchFamily="34" charset="0"/>
              </a:rPr>
              <a:t>) isolated in the </a:t>
            </a:r>
            <a:r>
              <a:rPr lang="en-US" altLang="en-US" sz="1000" dirty="0" err="1">
                <a:latin typeface="Verdana" panose="020B0604030504040204" pitchFamily="34" charset="0"/>
              </a:rPr>
              <a:t>PROTEKT</a:t>
            </a:r>
            <a:r>
              <a:rPr lang="en-US" altLang="en-US" sz="1000" dirty="0">
                <a:latin typeface="Verdana" panose="020B0604030504040204" pitchFamily="34" charset="0"/>
              </a:rPr>
              <a:t> 2000 study. Program and abstracts of the 41st </a:t>
            </a:r>
            <a:r>
              <a:rPr lang="en-US" altLang="en-US" sz="1000" dirty="0" err="1">
                <a:latin typeface="Verdana" panose="020B0604030504040204" pitchFamily="34" charset="0"/>
              </a:rPr>
              <a:t>Interscience</a:t>
            </a:r>
            <a:r>
              <a:rPr lang="en-US" altLang="en-US" sz="1000" dirty="0">
                <a:latin typeface="Verdana" panose="020B0604030504040204" pitchFamily="34" charset="0"/>
              </a:rPr>
              <a:t> Conference on Antimicrobial Agents and Chemotherapy; December 16-19, 2001; Chicago, Illinois. </a:t>
            </a:r>
          </a:p>
        </p:txBody>
      </p:sp>
      <p:sp>
        <p:nvSpPr>
          <p:cNvPr id="72706" name="Text Box 6">
            <a:extLst>
              <a:ext uri="{FF2B5EF4-FFF2-40B4-BE49-F238E27FC236}">
                <a16:creationId xmlns:a16="http://schemas.microsoft.com/office/drawing/2014/main" id="{29A6A92D-FA9F-A0FA-E9E2-4B80F3CA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>
            <a:extLst>
              <a:ext uri="{FF2B5EF4-FFF2-40B4-BE49-F238E27FC236}">
                <a16:creationId xmlns:a16="http://schemas.microsoft.com/office/drawing/2014/main" id="{D21C4B69-56C4-C90F-CC6D-C871BEE0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087563"/>
            <a:ext cx="7561262" cy="39703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/>
              <a:t>Os Antibióticos são produzidos por microrganismos: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800" dirty="0"/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2400" dirty="0"/>
              <a:t>70%: por bactérias do gênero </a:t>
            </a:r>
            <a:r>
              <a:rPr lang="pt-BR" altLang="en-US" sz="2400" i="1" dirty="0"/>
              <a:t>Streptomyces,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endParaRPr lang="pt-BR" altLang="en-US" sz="1200" dirty="0"/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2400" dirty="0"/>
              <a:t>20%:  por fungos filamentosos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/>
              <a:t>              </a:t>
            </a:r>
            <a:r>
              <a:rPr lang="pt-BR" altLang="en-US" sz="2400" i="1" dirty="0"/>
              <a:t>Penicillium</a:t>
            </a:r>
            <a:r>
              <a:rPr lang="pt-BR" altLang="en-US" sz="2400" dirty="0"/>
              <a:t>       e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i="1" dirty="0"/>
              <a:t>             Cephalosporium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pt-BR" altLang="en-US" sz="1200" i="1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2400" dirty="0"/>
              <a:t>- 10%:   Outras bactérias e  outros fungos</a:t>
            </a:r>
            <a:endParaRPr lang="pt-BR" altLang="en-US" sz="2400" b="1" dirty="0"/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51345251-9FA8-DF84-202A-5B33B9BE6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241425"/>
            <a:ext cx="1800225" cy="466725"/>
          </a:xfrm>
          <a:prstGeom prst="rect">
            <a:avLst/>
          </a:prstGeom>
          <a:solidFill>
            <a:srgbClr val="00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Atualmente: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AF2E2B7B-BB97-5BA0-A3F7-8FFCA56B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49238"/>
            <a:ext cx="5976937" cy="584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3200" b="1">
                <a:latin typeface="Times New Roman" panose="02020603050405020304" pitchFamily="18" charset="0"/>
              </a:rPr>
              <a:t>2. Antibióticos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9D904908-6BB8-5EF4-E6A8-E375B2AC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>
            <a:extLst>
              <a:ext uri="{FF2B5EF4-FFF2-40B4-BE49-F238E27FC236}">
                <a16:creationId xmlns:a16="http://schemas.microsoft.com/office/drawing/2014/main" id="{4363CC2C-B0BE-F2A4-8E0E-76FF4C72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15888"/>
            <a:ext cx="5976938" cy="58578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3200" b="1">
                <a:latin typeface="Times New Roman" panose="02020603050405020304" pitchFamily="18" charset="0"/>
              </a:rPr>
              <a:t>Antibióticos</a:t>
            </a:r>
          </a:p>
        </p:txBody>
      </p:sp>
      <p:sp>
        <p:nvSpPr>
          <p:cNvPr id="18434" name="Text Box 6">
            <a:extLst>
              <a:ext uri="{FF2B5EF4-FFF2-40B4-BE49-F238E27FC236}">
                <a16:creationId xmlns:a16="http://schemas.microsoft.com/office/drawing/2014/main" id="{32EFA44F-8DFF-A6B0-DE78-E51426A8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863600"/>
            <a:ext cx="8369300" cy="587851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alt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Propriedades ideais:</a:t>
            </a:r>
            <a:r>
              <a:rPr lang="pt-BR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altLang="en-US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TOXICIDADE SELETIVA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2. Permanecer ativo na presença de plasma, sangue, fluidos e exu dados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3. Atingir rapidamente a concentração inibitória mantendo-se ativo por período prolongado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4. Ação preferencialmente BACTERICIDA (</a:t>
            </a:r>
            <a:r>
              <a:rPr lang="pt-B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sendo ou não </a:t>
            </a:r>
            <a:r>
              <a:rPr lang="pt-BR" altLang="en-US" sz="18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Bacteriolítico</a:t>
            </a: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 ou    BACTERIOSTÁTICA ?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5. Não ser alergênico ou produzir efeitos colaterais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6. Não propiciar o surgimento de linhagens resistentes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7. Ter  AMPLO  ESPECTRO de ação ?</a:t>
            </a: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CD1147ED-FFD6-825E-F69A-E80E49F4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C63C4966-0903-3FF8-1E0E-2135E58B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82550"/>
            <a:ext cx="5976938" cy="457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latin typeface="Times New Roman" panose="02020603050405020304" pitchFamily="18" charset="0"/>
              </a:rPr>
              <a:t>Antibióticos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549890F6-5207-1EC9-3E22-E3FEC472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268413"/>
            <a:ext cx="7848600" cy="535463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Os antibióticos, pela própria definição de terem  </a:t>
            </a:r>
            <a:r>
              <a:rPr lang="pt-BR" altLang="en-US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TOXICIDADE SELETIVA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agem em alvos presentes na estrutura da célula bacteriana, promovendo: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alt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INIBIÇÃO DA SÍNTESE DE PAREDE CELULAR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pt-BR" alt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ALTERAÇÕES FUNCIONAIS DA MEMBRANA CELULAR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pt-BR" alt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INIBIÇÃO DA SÍNTESE PROTEICA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pt-BR" alt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INIBIÇÃO DA SÍNTESE DE ÁCIDOS NUCLÉICOS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pt-BR" alt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ALTERAÇÕES NO METABOLISMO BACTERIANO</a:t>
            </a:r>
            <a:endParaRPr lang="pt-BR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13FF56C6-D8DC-145B-10E7-74D36261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588963"/>
            <a:ext cx="3703638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Mecanismos de Ação:</a:t>
            </a:r>
            <a:r>
              <a:rPr lang="pt-BR" alt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0462-693A-363D-993B-1AFA073F985D}"/>
              </a:ext>
            </a:extLst>
          </p:cNvPr>
          <p:cNvSpPr txBox="1"/>
          <p:nvPr/>
        </p:nvSpPr>
        <p:spPr>
          <a:xfrm rot="20827978">
            <a:off x="8075613" y="4514850"/>
            <a:ext cx="2130425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93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bg2"/>
                </a:solidFill>
                <a:latin typeface="Candara" panose="020E0502030303020204" pitchFamily="34" charset="0"/>
              </a:rPr>
              <a:t>Vamos ver isto tudo  com mais detalhes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11BF2F64-48F5-3118-B72C-E024B94B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7DA92233-2F19-E0C8-BAC7-489E020A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23813"/>
            <a:ext cx="5976938" cy="457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>
                <a:latin typeface="Times New Roman" panose="02020603050405020304" pitchFamily="18" charset="0"/>
              </a:rPr>
              <a:t>Antibióticos</a:t>
            </a: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1293586A-94EA-B846-7EC5-CF806EFC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922338"/>
            <a:ext cx="8932862" cy="60420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914400" indent="-4572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371600" indent="-4572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828800" indent="-4572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286000" indent="-4572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INIBIÇÃO DA SÍNTESE DE PAREDE CELULAR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pt-BR" altLang="en-US" sz="1400" b="1">
                <a:latin typeface="Symbol" pitchFamily="2" charset="2"/>
                <a:cs typeface="Calibri" panose="020F0502020204030204" pitchFamily="34" charset="0"/>
              </a:rPr>
              <a:t>b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 Lactâmicos:  - Penicilinas – Exs.: </a:t>
            </a:r>
            <a:r>
              <a:rPr lang="pt-BR" altLang="en-US" sz="1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Amoxacilina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en-US" sz="1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Ampicilina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, etc     ; e,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- Cefalosporinas – </a:t>
            </a:r>
            <a:r>
              <a:rPr lang="pt-BR" altLang="en-US" sz="1400" b="1" u="sng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 : </a:t>
            </a:r>
            <a:r>
              <a:rPr lang="pt-BR" altLang="en-US" sz="14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Cefepima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- Carbapenenos e Monobactâmicos </a:t>
            </a:r>
          </a:p>
          <a:p>
            <a:pPr eaLnBrk="1" hangingPunct="1">
              <a:spcBef>
                <a:spcPct val="50000"/>
              </a:spcBef>
            </a:pPr>
            <a:endParaRPr lang="pt-BR" altLang="en-US" sz="8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ALTERAÇÕES FUNCIONAIS DA MEMBRANA CELULAR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	- Polimixinas (A-E): </a:t>
            </a:r>
            <a:r>
              <a:rPr lang="pt-BR" altLang="en-US" sz="1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Colistina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	- Polienos (</a:t>
            </a:r>
            <a:r>
              <a:rPr lang="pt-BR" altLang="en-US" sz="1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Anfotericina B</a:t>
            </a:r>
            <a:r>
              <a:rPr lang="pt-BR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en-US" sz="1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Nistatina</a:t>
            </a:r>
            <a:r>
              <a:rPr lang="pt-BR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endParaRPr lang="pt-BR" altLang="en-US" sz="8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INIBIÇÃO DA SÍNTESE PROTEÍCA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pt-BR" altLang="en-US" sz="12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t-BR" altLang="en-US" sz="12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1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pt-BR" alt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INIBIÇÃO DA SÍNTESE DE ÁCIDOS NUCLÉICOS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Síntese de DNA:  Quinolônicos   </a:t>
            </a:r>
            <a:r>
              <a:rPr lang="pt-BR" alt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Ex.:  </a:t>
            </a:r>
            <a:r>
              <a:rPr lang="pt-BR" altLang="en-US" sz="14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Ciprofloxacina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	Síntese de RNA: </a:t>
            </a:r>
            <a:r>
              <a:rPr lang="pt-BR" altLang="en-US" sz="1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Rifampicina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ALTERAÇÕES NO METABOLISMO BACTERIANO</a:t>
            </a:r>
          </a:p>
          <a:p>
            <a:pPr eaLnBrk="1" hangingPunct="1">
              <a:spcBef>
                <a:spcPts val="600"/>
              </a:spcBef>
            </a:pPr>
            <a:r>
              <a:rPr lang="pt-BR" altLang="en-US"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Sulfas, </a:t>
            </a:r>
            <a:r>
              <a:rPr lang="pt-BR" altLang="en-US" sz="1400" b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 </a:t>
            </a:r>
            <a:r>
              <a:rPr lang="pt-BR" altLang="en-US" sz="14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Sufonamida</a:t>
            </a:r>
          </a:p>
          <a:p>
            <a:pPr eaLnBrk="1" hangingPunct="1">
              <a:spcBef>
                <a:spcPts val="600"/>
              </a:spcBef>
            </a:pP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	Trimetoprim</a:t>
            </a:r>
          </a:p>
          <a:p>
            <a:pPr eaLnBrk="1" hangingPunct="1">
              <a:spcBef>
                <a:spcPts val="600"/>
              </a:spcBef>
            </a:pPr>
            <a:r>
              <a:rPr lang="pt-BR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	Isoniazida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B871DDF2-8FF9-09CD-A37B-9194AF7C1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2125"/>
            <a:ext cx="2800350" cy="4302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sz="2200" b="1" u="sng">
                <a:latin typeface="Calibri" panose="020F0502020204030204" pitchFamily="34" charset="0"/>
                <a:cs typeface="Calibri" panose="020F0502020204030204" pitchFamily="34" charset="0"/>
              </a:rPr>
              <a:t>Mecanismos de Ação:</a:t>
            </a:r>
            <a:r>
              <a:rPr lang="pt-BR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40998" name="Group 38">
            <a:extLst>
              <a:ext uri="{FF2B5EF4-FFF2-40B4-BE49-F238E27FC236}">
                <a16:creationId xmlns:a16="http://schemas.microsoft.com/office/drawing/2014/main" id="{63C04A8F-6892-380F-DA44-71301F76378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703388" y="3573463"/>
          <a:ext cx="7993062" cy="1030287"/>
        </p:xfrm>
        <a:graphic>
          <a:graphicData uri="http://schemas.openxmlformats.org/drawingml/2006/table">
            <a:tbl>
              <a:tblPr/>
              <a:tblGrid>
                <a:gridCol w="518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kumimoji="0" lang="pt-B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Aminoglicosídeos – </a:t>
                      </a:r>
                      <a:r>
                        <a:rPr kumimoji="0" lang="pt-B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Exs</a:t>
                      </a:r>
                      <a:r>
                        <a:rPr kumimoji="0" lang="pt-B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:. </a:t>
                      </a:r>
                      <a:r>
                        <a:rPr kumimoji="0" lang="pt-BR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Estreptomicina,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Canamicina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t-BR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Gentamicina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kumimoji="0" lang="pt-BR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Tetraciclina</a:t>
                      </a:r>
                    </a:p>
                  </a:txBody>
                  <a:tcPr marL="91442" marR="91442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50S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Cloranfenicol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Clindamicina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Lincomicina, 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Macrolídeo: 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Ex.: </a:t>
                      </a:r>
                      <a:r>
                        <a:rPr kumimoji="0" lang="pt-B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Eritromicina</a:t>
                      </a:r>
                    </a:p>
                  </a:txBody>
                  <a:tcPr marL="91442" marR="91442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56" name="Text Box 6">
            <a:extLst>
              <a:ext uri="{FF2B5EF4-FFF2-40B4-BE49-F238E27FC236}">
                <a16:creationId xmlns:a16="http://schemas.microsoft.com/office/drawing/2014/main" id="{B6B8C554-0211-2DF2-DC87-6329F339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>
            <a:extLst>
              <a:ext uri="{FF2B5EF4-FFF2-40B4-BE49-F238E27FC236}">
                <a16:creationId xmlns:a16="http://schemas.microsoft.com/office/drawing/2014/main" id="{E9926DF2-4B09-C376-5057-73978546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749425"/>
            <a:ext cx="8856662" cy="4608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A7AD396-C87F-17D5-345D-78B70E28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6396038"/>
            <a:ext cx="3057525" cy="2143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en-US" sz="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MICROBIOLOGIA DE BROCK, 14ª,edição, 2016.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33D7F21-81C6-2BC1-FCBE-01D88AB1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15900"/>
            <a:ext cx="5659438" cy="4619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pt-BR" altLang="en-US" b="1" u="sng">
                <a:latin typeface="Times New Roman" panose="02020603050405020304" pitchFamily="18" charset="0"/>
              </a:rPr>
              <a:t>- Principais ALVOS dos ANTIBIÓTICOS</a:t>
            </a:r>
            <a:endParaRPr lang="pt-BR" altLang="en-US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F9B2E-4A59-5AF2-48B1-2127A1CEBDFE}"/>
              </a:ext>
            </a:extLst>
          </p:cNvPr>
          <p:cNvSpPr txBox="1"/>
          <p:nvPr/>
        </p:nvSpPr>
        <p:spPr>
          <a:xfrm rot="21382602">
            <a:off x="450850" y="1139825"/>
            <a:ext cx="2130425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2"/>
                </a:solidFill>
                <a:latin typeface="Candara" panose="020E0502030303020204" pitchFamily="34" charset="0"/>
              </a:rPr>
              <a:t>Agora considerando um esquema das estruturas da célula bacteriana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E16FE-87EF-A475-4B15-4BD9BD163D02}"/>
              </a:ext>
            </a:extLst>
          </p:cNvPr>
          <p:cNvSpPr txBox="1"/>
          <p:nvPr/>
        </p:nvSpPr>
        <p:spPr>
          <a:xfrm>
            <a:off x="3881438" y="1414463"/>
            <a:ext cx="360362" cy="33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2"/>
                </a:solidFill>
                <a:latin typeface="+mn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C6D3B-562D-A996-35B0-2E39D8A03C2B}"/>
              </a:ext>
            </a:extLst>
          </p:cNvPr>
          <p:cNvSpPr txBox="1"/>
          <p:nvPr/>
        </p:nvSpPr>
        <p:spPr>
          <a:xfrm>
            <a:off x="10742613" y="4052888"/>
            <a:ext cx="360362" cy="33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D9975DF-3032-9EE3-A299-7A0BD5EFFB6C}"/>
              </a:ext>
            </a:extLst>
          </p:cNvPr>
          <p:cNvSpPr/>
          <p:nvPr/>
        </p:nvSpPr>
        <p:spPr>
          <a:xfrm>
            <a:off x="10526713" y="2778125"/>
            <a:ext cx="215900" cy="2859088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982BE-9049-94F0-4A47-627248850A9C}"/>
              </a:ext>
            </a:extLst>
          </p:cNvPr>
          <p:cNvSpPr txBox="1"/>
          <p:nvPr/>
        </p:nvSpPr>
        <p:spPr>
          <a:xfrm>
            <a:off x="3597275" y="4637088"/>
            <a:ext cx="360363" cy="33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432FF"/>
                </a:solidFill>
                <a:latin typeface="+mn-lt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B5168-F7CA-848E-EB22-0C4DA805D86A}"/>
              </a:ext>
            </a:extLst>
          </p:cNvPr>
          <p:cNvSpPr txBox="1"/>
          <p:nvPr/>
        </p:nvSpPr>
        <p:spPr>
          <a:xfrm>
            <a:off x="7418388" y="1073150"/>
            <a:ext cx="360362" cy="338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+mn-lt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B8548-B748-5D7D-70E0-A23C45C14693}"/>
              </a:ext>
            </a:extLst>
          </p:cNvPr>
          <p:cNvSpPr txBox="1"/>
          <p:nvPr/>
        </p:nvSpPr>
        <p:spPr>
          <a:xfrm>
            <a:off x="3251200" y="3259138"/>
            <a:ext cx="358775" cy="33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D7ECA4A-69F2-54D6-5060-BF8CD5B143DA}"/>
              </a:ext>
            </a:extLst>
          </p:cNvPr>
          <p:cNvSpPr/>
          <p:nvPr/>
        </p:nvSpPr>
        <p:spPr>
          <a:xfrm rot="16200000">
            <a:off x="7427913" y="-925512"/>
            <a:ext cx="339725" cy="4918075"/>
          </a:xfrm>
          <a:prstGeom prst="righ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52FF4-8500-A4A6-66C7-D72D987B1541}"/>
              </a:ext>
            </a:extLst>
          </p:cNvPr>
          <p:cNvSpPr/>
          <p:nvPr/>
        </p:nvSpPr>
        <p:spPr>
          <a:xfrm>
            <a:off x="155575" y="2801938"/>
            <a:ext cx="2143125" cy="2554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-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alt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INIBIÇÃO DA SÍNTESE DE PAREDE CELULAR</a:t>
            </a:r>
          </a:p>
          <a:p>
            <a:pPr indent="-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altLang="en-US" sz="12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ALTERAÇÕES FUNCIONAIS DA MEMBRANA CELULAR</a:t>
            </a:r>
          </a:p>
          <a:p>
            <a:pPr indent="-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alt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INIBIÇÃO DA SÍNTESE PROTEICA</a:t>
            </a:r>
          </a:p>
          <a:p>
            <a:pPr indent="-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alt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altLang="en-US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INIBIÇÃO DA SÍNTESE DE ÁCIDOS NUCLÉICOS</a:t>
            </a:r>
          </a:p>
          <a:p>
            <a:pPr indent="-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alt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altLang="en-US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ALTERAÇÕES NO METABOLISMO BACTERIANO</a:t>
            </a:r>
          </a:p>
        </p:txBody>
      </p:sp>
      <p:sp>
        <p:nvSpPr>
          <p:cNvPr id="33805" name="Text Box 6">
            <a:extLst>
              <a:ext uri="{FF2B5EF4-FFF2-40B4-BE49-F238E27FC236}">
                <a16:creationId xmlns:a16="http://schemas.microsoft.com/office/drawing/2014/main" id="{DCC6862E-FC5B-252F-F84A-1DDFD58F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215900"/>
          </a:xfrm>
          <a:prstGeom prst="rect">
            <a:avLst/>
          </a:prstGeom>
          <a:solidFill>
            <a:srgbClr val="DCFFD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80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EJV ICB/USP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{49092C4E-D546-D440-82B8-DDB8C1962A48}tf10001122</Template>
  <TotalTime>1419</TotalTime>
  <Words>5174</Words>
  <Application>Microsoft Macintosh PowerPoint</Application>
  <PresentationFormat>Widescreen</PresentationFormat>
  <Paragraphs>576</Paragraphs>
  <Slides>46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62" baseType="lpstr">
      <vt:lpstr>Tw Cen MT</vt:lpstr>
      <vt:lpstr>Arial</vt:lpstr>
      <vt:lpstr>Calibri</vt:lpstr>
      <vt:lpstr>Trebuchet MS</vt:lpstr>
      <vt:lpstr>Futura Medium</vt:lpstr>
      <vt:lpstr>Century Gothic</vt:lpstr>
      <vt:lpstr>Times New Roman</vt:lpstr>
      <vt:lpstr>Verdana</vt:lpstr>
      <vt:lpstr>Candara</vt:lpstr>
      <vt:lpstr>Symbol</vt:lpstr>
      <vt:lpstr>Wingdings</vt:lpstr>
      <vt:lpstr>Avenir Next</vt:lpstr>
      <vt:lpstr>Comic Sans MS</vt:lpstr>
      <vt:lpstr>Circuit</vt:lpstr>
      <vt:lpstr>Imagem de Bitmap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Diante de uma infeção bacteriana  1) Como fazer a escolha do antibiótico para o tratamento ?  2) Como saber a dose certa para o tratamento? </vt:lpstr>
      <vt:lpstr>Apresentação do PowerPoint</vt:lpstr>
      <vt:lpstr>Apresentação do PowerPoint</vt:lpstr>
      <vt:lpstr>Apresentação do PowerPoint</vt:lpstr>
      <vt:lpstr>Diante de uma infeção bacteriana,   posso usar  DOIS  ou mais antibióticos para o tratamento ?</vt:lpstr>
      <vt:lpstr>Diante de uma infeção bacteriana   posso usar 2 ou mais antibióticos para o tratamento 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Elizabete</dc:creator>
  <cp:lastModifiedBy>Elisabete José Vicente</cp:lastModifiedBy>
  <cp:revision>82</cp:revision>
  <dcterms:created xsi:type="dcterms:W3CDTF">2002-05-27T01:59:52Z</dcterms:created>
  <dcterms:modified xsi:type="dcterms:W3CDTF">2022-09-18T21:45:57Z</dcterms:modified>
</cp:coreProperties>
</file>