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8" r:id="rId4"/>
    <p:sldId id="259" r:id="rId5"/>
    <p:sldId id="260" r:id="rId6"/>
    <p:sldId id="262" r:id="rId7"/>
    <p:sldId id="264" r:id="rId8"/>
    <p:sldId id="265" r:id="rId9"/>
    <p:sldId id="291" r:id="rId10"/>
    <p:sldId id="267" r:id="rId11"/>
    <p:sldId id="268" r:id="rId12"/>
    <p:sldId id="270" r:id="rId13"/>
    <p:sldId id="306" r:id="rId14"/>
    <p:sldId id="271" r:id="rId15"/>
    <p:sldId id="307" r:id="rId16"/>
    <p:sldId id="272" r:id="rId17"/>
    <p:sldId id="308" r:id="rId18"/>
    <p:sldId id="274" r:id="rId19"/>
    <p:sldId id="275" r:id="rId20"/>
    <p:sldId id="276" r:id="rId21"/>
    <p:sldId id="277" r:id="rId22"/>
    <p:sldId id="278" r:id="rId23"/>
    <p:sldId id="279" r:id="rId24"/>
    <p:sldId id="280" r:id="rId25"/>
    <p:sldId id="287" r:id="rId26"/>
    <p:sldId id="281" r:id="rId27"/>
    <p:sldId id="282" r:id="rId28"/>
    <p:sldId id="283" r:id="rId29"/>
    <p:sldId id="286" r:id="rId30"/>
    <p:sldId id="284" r:id="rId31"/>
    <p:sldId id="285" r:id="rId32"/>
    <p:sldId id="288" r:id="rId33"/>
    <p:sldId id="289" r:id="rId34"/>
    <p:sldId id="290" r:id="rId35"/>
    <p:sldId id="292" r:id="rId36"/>
    <p:sldId id="293" r:id="rId37"/>
    <p:sldId id="294" r:id="rId38"/>
    <p:sldId id="295" r:id="rId39"/>
    <p:sldId id="296" r:id="rId40"/>
    <p:sldId id="297" r:id="rId41"/>
    <p:sldId id="298" r:id="rId42"/>
    <p:sldId id="300" r:id="rId43"/>
    <p:sldId id="301" r:id="rId44"/>
    <p:sldId id="302" r:id="rId45"/>
    <p:sldId id="303" r:id="rId46"/>
    <p:sldId id="304" r:id="rId47"/>
    <p:sldId id="305" r:id="rId48"/>
    <p:sldId id="299"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3E369429-DF13-42BF-8453-515227FAB8C1}" type="datetimeFigureOut">
              <a:rPr lang="pt-BR" smtClean="0"/>
              <a:t>28/09/2020</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59317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E369429-DF13-42BF-8453-515227FAB8C1}" type="datetimeFigureOut">
              <a:rPr lang="pt-BR" smtClean="0"/>
              <a:t>28/09/2020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24770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E369429-DF13-42BF-8453-515227FAB8C1}" type="datetimeFigureOut">
              <a:rPr lang="pt-BR" smtClean="0"/>
              <a:t>28/09/2020</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A00148-57E5-49D4-A236-3CB0A5AC5C45}"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181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3E369429-DF13-42BF-8453-515227FAB8C1}" type="datetimeFigureOut">
              <a:rPr lang="pt-BR" smtClean="0"/>
              <a:t>28/09/2020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40540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3E369429-DF13-42BF-8453-515227FAB8C1}" type="datetimeFigureOut">
              <a:rPr lang="pt-BR" smtClean="0"/>
              <a:t>28/09/2020</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0148-57E5-49D4-A236-3CB0A5AC5C45}"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206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3E369429-DF13-42BF-8453-515227FAB8C1}" type="datetimeFigureOut">
              <a:rPr lang="pt-BR" smtClean="0"/>
              <a:t>28/09/2020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88749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E369429-DF13-42BF-8453-515227FAB8C1}" type="datetimeFigureOut">
              <a:rPr lang="pt-BR" smtClean="0"/>
              <a:t>28/09/2020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06360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E369429-DF13-42BF-8453-515227FAB8C1}" type="datetimeFigureOut">
              <a:rPr lang="pt-BR" smtClean="0"/>
              <a:t>28/09/2020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280220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E369429-DF13-42BF-8453-515227FAB8C1}" type="datetimeFigureOut">
              <a:rPr lang="pt-BR" smtClean="0"/>
              <a:t>28/09/2020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92662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E369429-DF13-42BF-8453-515227FAB8C1}" type="datetimeFigureOut">
              <a:rPr lang="pt-BR" smtClean="0"/>
              <a:t>28/09/2020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27669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3E369429-DF13-42BF-8453-515227FAB8C1}" type="datetimeFigureOut">
              <a:rPr lang="pt-BR" smtClean="0"/>
              <a:t>28/09/2020</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40005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3E369429-DF13-42BF-8453-515227FAB8C1}" type="datetimeFigureOut">
              <a:rPr lang="pt-BR" smtClean="0"/>
              <a:t>28/09/2020</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224442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3E369429-DF13-42BF-8453-515227FAB8C1}" type="datetimeFigureOut">
              <a:rPr lang="pt-BR" smtClean="0"/>
              <a:t>28/09/2020</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05763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69429-DF13-42BF-8453-515227FAB8C1}" type="datetimeFigureOut">
              <a:rPr lang="pt-BR" smtClean="0"/>
              <a:t>28/09/2020</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111154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E369429-DF13-42BF-8453-515227FAB8C1}" type="datetimeFigureOut">
              <a:rPr lang="pt-BR" smtClean="0"/>
              <a:t>28/09/2020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291207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E369429-DF13-42BF-8453-515227FAB8C1}" type="datetimeFigureOut">
              <a:rPr lang="pt-BR" smtClean="0"/>
              <a:t>28/09/2020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0148-57E5-49D4-A236-3CB0A5AC5C45}" type="slidenum">
              <a:rPr lang="pt-BR" smtClean="0"/>
              <a:t>‹nº›</a:t>
            </a:fld>
            <a:endParaRPr lang="pt-BR"/>
          </a:p>
        </p:txBody>
      </p:sp>
    </p:spTree>
    <p:extLst>
      <p:ext uri="{BB962C8B-B14F-4D97-AF65-F5344CB8AC3E}">
        <p14:creationId xmlns:p14="http://schemas.microsoft.com/office/powerpoint/2010/main" val="90553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E369429-DF13-42BF-8453-515227FAB8C1}" type="datetimeFigureOut">
              <a:rPr lang="pt-BR" smtClean="0"/>
              <a:t>28/09/2020</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A00148-57E5-49D4-A236-3CB0A5AC5C45}" type="slidenum">
              <a:rPr lang="pt-BR" smtClean="0"/>
              <a:t>‹nº›</a:t>
            </a:fld>
            <a:endParaRPr lang="pt-BR"/>
          </a:p>
        </p:txBody>
      </p:sp>
    </p:spTree>
    <p:extLst>
      <p:ext uri="{BB962C8B-B14F-4D97-AF65-F5344CB8AC3E}">
        <p14:creationId xmlns:p14="http://schemas.microsoft.com/office/powerpoint/2010/main" val="174008748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FvYyYSYIGS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2" y="1922172"/>
            <a:ext cx="8915399" cy="2262781"/>
          </a:xfrm>
        </p:spPr>
        <p:txBody>
          <a:bodyPr>
            <a:normAutofit fontScale="90000"/>
          </a:bodyPr>
          <a:lstStyle/>
          <a:p>
            <a:r>
              <a:rPr lang="pt-BR" dirty="0" smtClean="0">
                <a:latin typeface="Times New Roman" panose="02020603050405020304" pitchFamily="18" charset="0"/>
                <a:cs typeface="Times New Roman" panose="02020603050405020304" pitchFamily="18" charset="0"/>
              </a:rPr>
              <a:t>Principais Instrumentos de Política Agrícola: política de abastecimento</a:t>
            </a:r>
            <a:endParaRPr lang="pt-BR"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p:txBody>
          <a:bodyPr/>
          <a:lstStyle/>
          <a:p>
            <a:r>
              <a:rPr lang="pt-BR" dirty="0" smtClean="0">
                <a:latin typeface="Times New Roman" panose="02020603050405020304" pitchFamily="18" charset="0"/>
                <a:cs typeface="Times New Roman" panose="02020603050405020304" pitchFamily="18" charset="0"/>
              </a:rPr>
              <a:t>Felipe José Gurgel do Amaral</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51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a:bodyPr>
          <a:lstStyle/>
          <a:p>
            <a:pPr algn="just">
              <a:buFont typeface="Wingdings 3" panose="05040102010807070707" pitchFamily="18" charset="2"/>
              <a:buChar char="´"/>
            </a:pPr>
            <a:r>
              <a:rPr lang="pt-BR" sz="2400" b="1" dirty="0" smtClean="0">
                <a:latin typeface="Times New Roman" panose="02020603050405020304" pitchFamily="18" charset="0"/>
                <a:cs typeface="Times New Roman" panose="02020603050405020304" pitchFamily="18" charset="0"/>
              </a:rPr>
              <a:t>Mudança na conjuntura nos anos 70 e 80: </a:t>
            </a:r>
            <a:r>
              <a:rPr lang="pt-BR" sz="2400" dirty="0" smtClean="0">
                <a:latin typeface="Times New Roman" panose="02020603050405020304" pitchFamily="18" charset="0"/>
                <a:cs typeface="Times New Roman" panose="02020603050405020304" pitchFamily="18" charset="0"/>
              </a:rPr>
              <a:t>prioridade para a produção agropecuária</a:t>
            </a:r>
          </a:p>
          <a:p>
            <a:pPr>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O principal fator impulsionador da agricultura no período foi a política de crédito rural subsidiado =&gt; rápida expansão da fronteira agrícola</a:t>
            </a:r>
          </a:p>
          <a:p>
            <a:pPr>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Apesar de a produção agrícola fosse suficiente para atender às necessidades nutricionais, mesmo considerando a crescente exportação de produtos agrícolas, os preços dos alimentos continuavam elevados e a questão da fome já se destacava na realidade brasileira associada à questão de carestia dos alimentos e inflação.  </a:t>
            </a:r>
          </a:p>
          <a:p>
            <a:pPr marL="0" indent="0">
              <a:buNone/>
            </a:pPr>
            <a:endParaRPr lang="pt-BR" dirty="0"/>
          </a:p>
        </p:txBody>
      </p:sp>
    </p:spTree>
    <p:extLst>
      <p:ext uri="{BB962C8B-B14F-4D97-AF65-F5344CB8AC3E}">
        <p14:creationId xmlns:p14="http://schemas.microsoft.com/office/powerpoint/2010/main" val="1375174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fontScale="92500" lnSpcReduction="20000"/>
          </a:bodyPr>
          <a:lstStyle/>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Fatores que contribuíram para o aumento da inflação entre as décadas de 1970 e 1990: Câmbio valorizado nos custos de insumos agrícolas, menores ganhos de produtividade no campo, desvios de produção para o mercado externo</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Aspectos fundamentais para compreender a reversão de políticas que ocorreu nos anos 90:</a:t>
            </a:r>
          </a:p>
          <a:p>
            <a:pPr marL="457200" indent="-457200" algn="just">
              <a:buFont typeface="+mj-lt"/>
              <a:buAutoNum type="arabicParenR"/>
            </a:pPr>
            <a:r>
              <a:rPr lang="pt-BR" sz="1800" dirty="0" smtClean="0">
                <a:latin typeface="Times New Roman" panose="02020603050405020304" pitchFamily="18" charset="0"/>
                <a:cs typeface="Times New Roman" panose="02020603050405020304" pitchFamily="18" charset="0"/>
              </a:rPr>
              <a:t>Ineficiência das estruturas de comercialização;</a:t>
            </a:r>
          </a:p>
          <a:p>
            <a:pPr marL="457200" indent="-457200" algn="just">
              <a:buFont typeface="+mj-lt"/>
              <a:buAutoNum type="arabicParenR"/>
            </a:pPr>
            <a:r>
              <a:rPr lang="pt-BR" sz="1800" dirty="0" smtClean="0">
                <a:latin typeface="Times New Roman" panose="02020603050405020304" pitchFamily="18" charset="0"/>
                <a:cs typeface="Times New Roman" panose="02020603050405020304" pitchFamily="18" charset="0"/>
              </a:rPr>
              <a:t>Importância cada vez maior do peso dos produtos industrializados na cesta de consumo da população =&gt; urbanização, a mudança de hábitos alimentares da população e mudanças no mercado de trabalho</a:t>
            </a:r>
          </a:p>
          <a:p>
            <a:pPr marL="457200" indent="-457200" algn="just">
              <a:buFont typeface="+mj-lt"/>
              <a:buAutoNum type="arabicParenR"/>
            </a:pPr>
            <a:r>
              <a:rPr lang="pt-BR" sz="1800" dirty="0" smtClean="0">
                <a:latin typeface="Times New Roman" panose="02020603050405020304" pitchFamily="18" charset="0"/>
                <a:cs typeface="Times New Roman" panose="02020603050405020304" pitchFamily="18" charset="0"/>
              </a:rPr>
              <a:t>Contexto neoliberal</a:t>
            </a:r>
          </a:p>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Esses elementos permitem mostrar que a ação do Estado na regulação da distribuição e no combate aos problemas da fome mudou nos seus fundamentos. Nos anos 90 ocorre o desmonte das estruturas antigas e o ressurgimento de políticas de assistência direta à população carente.</a:t>
            </a:r>
          </a:p>
          <a:p>
            <a:pPr>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Poucas ações efetivas do Estado em direção a uma política de abastecimento e combate à fome.</a:t>
            </a:r>
          </a:p>
          <a:p>
            <a:pPr marL="0" indent="0" algn="just">
              <a:buNone/>
            </a:pPr>
            <a:endParaRPr lang="pt-BR" sz="1800" dirty="0" smtClean="0"/>
          </a:p>
          <a:p>
            <a:pPr marL="0" indent="0">
              <a:buNone/>
            </a:pPr>
            <a:endParaRPr lang="pt-BR" dirty="0"/>
          </a:p>
        </p:txBody>
      </p:sp>
    </p:spTree>
    <p:extLst>
      <p:ext uri="{BB962C8B-B14F-4D97-AF65-F5344CB8AC3E}">
        <p14:creationId xmlns:p14="http://schemas.microsoft.com/office/powerpoint/2010/main" val="74649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a:bodyPr>
          <a:lstStyle/>
          <a:p>
            <a:pPr>
              <a:buFont typeface="Wingdings 3" panose="05040102010807070707" pitchFamily="18" charset="2"/>
              <a:buChar char="´"/>
            </a:pPr>
            <a:r>
              <a:rPr lang="pt-BR" sz="2400" b="1" dirty="0" smtClean="0">
                <a:latin typeface="Times New Roman" panose="02020603050405020304" pitchFamily="18" charset="0"/>
                <a:cs typeface="Times New Roman" panose="02020603050405020304" pitchFamily="18" charset="0"/>
              </a:rPr>
              <a:t>A retomada da questão da fome nos anos 90:</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Embora nunca tenha saído da pauta de problemas nacionais, nem de reivindicações dos movimentos sociais, houve um arrefecimento da discussão sobre o problema da fome e da miséria no País desde a mobilização promovida pela Ação da Cidadania contra a Fome, a Miséria e pela Vida e da extinção do Conselho Nacional de Segurança Alimentar (</a:t>
            </a:r>
            <a:r>
              <a:rPr lang="pt-BR" dirty="0" err="1" smtClean="0">
                <a:latin typeface="Times New Roman" panose="02020603050405020304" pitchFamily="18" charset="0"/>
                <a:cs typeface="Times New Roman" panose="02020603050405020304" pitchFamily="18" charset="0"/>
              </a:rPr>
              <a:t>Consea</a:t>
            </a:r>
            <a:r>
              <a:rPr lang="pt-BR" dirty="0" smtClean="0">
                <a:latin typeface="Times New Roman" panose="02020603050405020304" pitchFamily="18" charset="0"/>
                <a:cs typeface="Times New Roman" panose="02020603050405020304" pitchFamily="18" charset="0"/>
              </a:rPr>
              <a:t>), em 1995.</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Duas tendências nas políticas de combate à fome do governo federal:</a:t>
            </a:r>
          </a:p>
          <a:p>
            <a:pPr marL="0" indent="0" algn="just">
              <a:buNone/>
            </a:pPr>
            <a:r>
              <a:rPr lang="pt-BR" dirty="0" smtClean="0">
                <a:latin typeface="Times New Roman" panose="02020603050405020304" pitchFamily="18" charset="0"/>
                <a:cs typeface="Times New Roman" panose="02020603050405020304" pitchFamily="18" charset="0"/>
              </a:rPr>
              <a:t>a) Um esvaziamento das políticas universais e sua substituição por políticas compensatórias localizadas; b) substituição de programas baseados na distribuição de bens em espécie (como cesta básica e leite) por um valor mensal em dinheiro.</a:t>
            </a:r>
          </a:p>
        </p:txBody>
      </p:sp>
    </p:spTree>
    <p:extLst>
      <p:ext uri="{BB962C8B-B14F-4D97-AF65-F5344CB8AC3E}">
        <p14:creationId xmlns:p14="http://schemas.microsoft.com/office/powerpoint/2010/main" val="2010949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smtClean="0">
                <a:latin typeface="Times New Roman" panose="02020603050405020304" pitchFamily="18" charset="0"/>
                <a:ea typeface="Tahoma" panose="020B0604030504040204" pitchFamily="34" charset="0"/>
                <a:cs typeface="Times New Roman" panose="02020603050405020304" pitchFamily="18" charset="0"/>
              </a:rPr>
              <a:t>A retomada da questão da fome nos anos 2000 se deve a alguns fatores:</a:t>
            </a:r>
          </a:p>
          <a:p>
            <a:pPr algn="just">
              <a:buFont typeface="+mj-lt"/>
              <a:buAutoNum type="arabicParenR"/>
            </a:pPr>
            <a:r>
              <a:rPr lang="pt-BR" dirty="0" smtClean="0">
                <a:latin typeface="Times New Roman" panose="02020603050405020304" pitchFamily="18" charset="0"/>
                <a:ea typeface="Tahoma" panose="020B0604030504040204" pitchFamily="34" charset="0"/>
                <a:cs typeface="Times New Roman" panose="02020603050405020304" pitchFamily="18" charset="0"/>
              </a:rPr>
              <a:t>Agravamento da situação de pobreza e da vulnerabilidade das famílias no país, especialmente nas grandes cidades;</a:t>
            </a:r>
          </a:p>
          <a:p>
            <a:pPr algn="just">
              <a:buFont typeface="+mj-lt"/>
              <a:buAutoNum type="arabicParenR"/>
            </a:pPr>
            <a:r>
              <a:rPr lang="pt-BR" dirty="0" smtClean="0">
                <a:latin typeface="Times New Roman" panose="02020603050405020304" pitchFamily="18" charset="0"/>
                <a:ea typeface="Tahoma" panose="020B0604030504040204" pitchFamily="34" charset="0"/>
                <a:cs typeface="Times New Roman" panose="02020603050405020304" pitchFamily="18" charset="0"/>
              </a:rPr>
              <a:t>Iniciativas de organismos internacionais, como ONU, FAO e o Banco Mundial, sobre o tema da fome e da pobreza;</a:t>
            </a:r>
          </a:p>
          <a:p>
            <a:pPr algn="just">
              <a:buFont typeface="Wingdings" panose="05000000000000000000" pitchFamily="2" charset="2"/>
              <a:buChar char="Ø"/>
            </a:pPr>
            <a:r>
              <a:rPr lang="pt-BR" dirty="0" smtClean="0">
                <a:latin typeface="Times New Roman" panose="02020603050405020304" pitchFamily="18" charset="0"/>
                <a:ea typeface="Tahoma" panose="020B0604030504040204" pitchFamily="34" charset="0"/>
                <a:cs typeface="Times New Roman" panose="02020603050405020304" pitchFamily="18" charset="0"/>
              </a:rPr>
              <a:t>Essas preocupações e ações refletem o fato de que a manutenção da pobreza e de níveis agudos de fome (e até mesmo seu aumento em alguns países) é o “calcanhar de </a:t>
            </a:r>
            <a:r>
              <a:rPr lang="pt-BR" dirty="0" err="1" smtClean="0">
                <a:latin typeface="Times New Roman" panose="02020603050405020304" pitchFamily="18" charset="0"/>
                <a:ea typeface="Tahoma" panose="020B0604030504040204" pitchFamily="34" charset="0"/>
                <a:cs typeface="Times New Roman" panose="02020603050405020304" pitchFamily="18" charset="0"/>
              </a:rPr>
              <a:t>aquiles</a:t>
            </a:r>
            <a:r>
              <a:rPr lang="pt-BR" dirty="0" smtClean="0">
                <a:latin typeface="Times New Roman" panose="02020603050405020304" pitchFamily="18" charset="0"/>
                <a:ea typeface="Tahoma" panose="020B0604030504040204" pitchFamily="34" charset="0"/>
                <a:cs typeface="Times New Roman" panose="02020603050405020304" pitchFamily="18" charset="0"/>
              </a:rPr>
              <a:t>” para o “sucesso” do “modelo de desenvolvimento equilibrado” dessas economias.</a:t>
            </a:r>
            <a:endParaRPr lang="pt-BR"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3129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a:bodyPr>
          <a:lstStyle/>
          <a:p>
            <a:pPr>
              <a:buFont typeface="Wingdings 3" panose="05040102010807070707" pitchFamily="18" charset="2"/>
              <a:buChar char="´"/>
            </a:pPr>
            <a:r>
              <a:rPr lang="pt-BR" sz="2400" b="1" dirty="0" smtClean="0">
                <a:latin typeface="Times New Roman" panose="02020603050405020304" pitchFamily="18" charset="0"/>
                <a:cs typeface="Times New Roman" panose="02020603050405020304" pitchFamily="18" charset="0"/>
              </a:rPr>
              <a:t>Propostas para o combate à fome:</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Ponto de vista dos autores: o problema da fome no Brasil está relacionado com uma insuficiência de demanda efetiva, que inibe a maior produção de alimentos por parte da agricultura comercial e da agroindústria do País.</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Razões da escassez de demanda efetiva são estruturais: concentração excessiva da renda, baixos salários, elevados níveis de desemprego e baixos índices de crescimento, especialmente daqueles setores que poderiam expandir o emprego.</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Solução: intervenção do Estado com um autêntico programa </a:t>
            </a:r>
            <a:r>
              <a:rPr lang="pt-BR" sz="1800" dirty="0" err="1" smtClean="0">
                <a:latin typeface="Times New Roman" panose="02020603050405020304" pitchFamily="18" charset="0"/>
                <a:cs typeface="Times New Roman" panose="02020603050405020304" pitchFamily="18" charset="0"/>
              </a:rPr>
              <a:t>keynesiano</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38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3536482" y="1760109"/>
            <a:ext cx="7024571" cy="4703302"/>
          </a:xfrm>
          <a:prstGeom prst="rect">
            <a:avLst/>
          </a:prstGeom>
        </p:spPr>
      </p:pic>
    </p:spTree>
    <p:extLst>
      <p:ext uri="{BB962C8B-B14F-4D97-AF65-F5344CB8AC3E}">
        <p14:creationId xmlns:p14="http://schemas.microsoft.com/office/powerpoint/2010/main" val="405803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fontScale="92500" lnSpcReduction="20000"/>
          </a:bodyPr>
          <a:lstStyle/>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Trata-se de criar mecanismos no sentido de: baratear o acesso à alimentação para a população de mais baixa renda, em situação de vulnerabilidade à fome; incentivar o crescimento da oferta de alimentos baratos, mesmo que seja através do autoconsumo e/ou da produção de subsistência; e incluir as famílias através do aumento da  renda, da universalização dos direitos sociais e do fornecimento de direitos de compras de alimentos, dado que o acesso à alimentação básica é direito inalienável de qualquer ser humano.</a:t>
            </a:r>
          </a:p>
          <a:p>
            <a:pPr marL="342900" indent="-342900" algn="just">
              <a:buFont typeface="+mj-lt"/>
              <a:buAutoNum type="arabicParenR"/>
            </a:pPr>
            <a:r>
              <a:rPr lang="pt-BR" sz="1800" dirty="0" smtClean="0">
                <a:latin typeface="Times New Roman" panose="02020603050405020304" pitchFamily="18" charset="0"/>
                <a:cs typeface="Times New Roman" panose="02020603050405020304" pitchFamily="18" charset="0"/>
              </a:rPr>
              <a:t>Melhoria da renda; </a:t>
            </a:r>
          </a:p>
          <a:p>
            <a:pPr marL="342900" indent="-342900" algn="just">
              <a:buFont typeface="+mj-lt"/>
              <a:buAutoNum type="arabicParenR"/>
            </a:pPr>
            <a:r>
              <a:rPr lang="pt-BR" sz="1800" dirty="0" smtClean="0">
                <a:latin typeface="Times New Roman" panose="02020603050405020304" pitchFamily="18" charset="0"/>
                <a:cs typeface="Times New Roman" panose="02020603050405020304" pitchFamily="18" charset="0"/>
              </a:rPr>
              <a:t>Barateamento da Alimentação; </a:t>
            </a:r>
          </a:p>
          <a:p>
            <a:pPr marL="342900" indent="-342900" algn="just">
              <a:buFont typeface="+mj-lt"/>
              <a:buAutoNum type="arabicParenR"/>
            </a:pPr>
            <a:r>
              <a:rPr lang="pt-BR" sz="1800" dirty="0">
                <a:latin typeface="Times New Roman" panose="02020603050405020304" pitchFamily="18" charset="0"/>
                <a:cs typeface="Times New Roman" panose="02020603050405020304" pitchFamily="18" charset="0"/>
              </a:rPr>
              <a:t>Ações Específicas (fornecimento de cupons alimentação): além de servir para as famílias se alimentarem, essa medida visa incentivar o comércio local (através de parcerias com os estabelecimentos cadastrados) e o consumo de produtos locais;</a:t>
            </a:r>
          </a:p>
          <a:p>
            <a:pPr marL="342900" indent="-342900" algn="just">
              <a:buFont typeface="+mj-lt"/>
              <a:buAutoNum type="arabicParenR"/>
            </a:pPr>
            <a:r>
              <a:rPr lang="pt-BR" sz="1800" dirty="0">
                <a:latin typeface="Times New Roman" panose="02020603050405020304" pitchFamily="18" charset="0"/>
                <a:cs typeface="Times New Roman" panose="02020603050405020304" pitchFamily="18" charset="0"/>
              </a:rPr>
              <a:t>Combate ao Desperdício (criação do Banco dos Alimentos – Programa Mesa São Paulo, do Sesc)</a:t>
            </a:r>
          </a:p>
          <a:p>
            <a:pPr marL="342900" indent="-342900" algn="just">
              <a:buFont typeface="+mj-lt"/>
              <a:buAutoNum type="arabicParenR"/>
            </a:pPr>
            <a:r>
              <a:rPr lang="pt-BR" sz="1800" dirty="0">
                <a:latin typeface="Times New Roman" panose="02020603050405020304" pitchFamily="18" charset="0"/>
                <a:cs typeface="Times New Roman" panose="02020603050405020304" pitchFamily="18" charset="0"/>
              </a:rPr>
              <a:t>Aumento da Oferta de Alimentos Básicos</a:t>
            </a:r>
          </a:p>
          <a:p>
            <a:pPr>
              <a:buFont typeface="Wingdings" panose="05000000000000000000" pitchFamily="2" charset="2"/>
              <a:buChar char="Ø"/>
            </a:pPr>
            <a:endParaRPr lang="pt-BR" sz="1800" dirty="0"/>
          </a:p>
        </p:txBody>
      </p:sp>
    </p:spTree>
    <p:extLst>
      <p:ext uri="{BB962C8B-B14F-4D97-AF65-F5344CB8AC3E}">
        <p14:creationId xmlns:p14="http://schemas.microsoft.com/office/powerpoint/2010/main" val="3953071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3335338" y="1442250"/>
            <a:ext cx="7426859" cy="5415750"/>
          </a:xfrm>
          <a:prstGeom prst="rect">
            <a:avLst/>
          </a:prstGeom>
        </p:spPr>
      </p:pic>
    </p:spTree>
    <p:extLst>
      <p:ext uri="{BB962C8B-B14F-4D97-AF65-F5344CB8AC3E}">
        <p14:creationId xmlns:p14="http://schemas.microsoft.com/office/powerpoint/2010/main" val="1734877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Novas </a:t>
            </a:r>
            <a:r>
              <a:rPr lang="pt-BR" sz="2800" dirty="0" smtClean="0">
                <a:latin typeface="Times New Roman" panose="02020603050405020304" pitchFamily="18" charset="0"/>
                <a:cs typeface="Times New Roman" panose="02020603050405020304" pitchFamily="18" charset="0"/>
              </a:rPr>
              <a:t>formas </a:t>
            </a:r>
            <a:r>
              <a:rPr lang="pt-BR" sz="2800" dirty="0">
                <a:latin typeface="Times New Roman" panose="02020603050405020304" pitchFamily="18" charset="0"/>
                <a:cs typeface="Times New Roman" panose="02020603050405020304" pitchFamily="18" charset="0"/>
              </a:rPr>
              <a:t>de </a:t>
            </a:r>
            <a:r>
              <a:rPr lang="pt-BR" sz="2800" dirty="0" smtClean="0">
                <a:latin typeface="Times New Roman" panose="02020603050405020304" pitchFamily="18" charset="0"/>
                <a:cs typeface="Times New Roman" panose="02020603050405020304" pitchFamily="18" charset="0"/>
              </a:rPr>
              <a:t>coordenação </a:t>
            </a:r>
            <a:r>
              <a:rPr lang="pt-BR" sz="2800" dirty="0">
                <a:latin typeface="Times New Roman" panose="02020603050405020304" pitchFamily="18" charset="0"/>
                <a:cs typeface="Times New Roman" panose="02020603050405020304" pitchFamily="18" charset="0"/>
              </a:rPr>
              <a:t>das </a:t>
            </a:r>
            <a:r>
              <a:rPr lang="pt-BR" sz="2800" dirty="0" smtClean="0">
                <a:latin typeface="Times New Roman" panose="02020603050405020304" pitchFamily="18" charset="0"/>
                <a:cs typeface="Times New Roman" panose="02020603050405020304" pitchFamily="18" charset="0"/>
              </a:rPr>
              <a:t>atividades </a:t>
            </a:r>
            <a:r>
              <a:rPr lang="pt-BR" sz="2800" dirty="0">
                <a:latin typeface="Times New Roman" panose="02020603050405020304" pitchFamily="18" charset="0"/>
                <a:cs typeface="Times New Roman" panose="02020603050405020304" pitchFamily="18" charset="0"/>
              </a:rPr>
              <a:t>de </a:t>
            </a:r>
            <a:r>
              <a:rPr lang="pt-BR" sz="2800" dirty="0" smtClean="0">
                <a:latin typeface="Times New Roman" panose="02020603050405020304" pitchFamily="18" charset="0"/>
                <a:cs typeface="Times New Roman" panose="02020603050405020304" pitchFamily="18" charset="0"/>
              </a:rPr>
              <a:t>abastecimento </a:t>
            </a:r>
            <a:r>
              <a:rPr lang="pt-BR" sz="2800" dirty="0">
                <a:latin typeface="Times New Roman" panose="02020603050405020304" pitchFamily="18" charset="0"/>
                <a:cs typeface="Times New Roman" panose="02020603050405020304" pitchFamily="18" charset="0"/>
              </a:rPr>
              <a:t>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a:bodyPr>
          <a:lstStyle/>
          <a:p>
            <a:pPr>
              <a:buFont typeface="Wingdings 3" panose="05040102010807070707" pitchFamily="18" charset="2"/>
              <a:buChar char="´"/>
            </a:pPr>
            <a:r>
              <a:rPr lang="pt-BR" sz="2400" b="1" dirty="0" smtClean="0">
                <a:latin typeface="Times New Roman" panose="02020603050405020304" pitchFamily="18" charset="0"/>
                <a:cs typeface="Times New Roman" panose="02020603050405020304" pitchFamily="18" charset="0"/>
              </a:rPr>
              <a:t>Introdução:</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O abastecimento alimentar das cidades sempre foi um problema estratégico. Por esta razão, historicamente, o Estado sempre assumiu direta ou indiretamente a responsabilidade de organizar o abastecimento das populações das grandes cidades.</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Mudanças: produção e no sistema de abastecimento com a chegada de novos atores, como as grandes redes de distribuição e de varejo =&gt; abastecimento continua sendo um grande desafio para a segurança alimentar.</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Objetivo: Identificar e analisar as novas relações público privado que estão surgindo na América Latina, no setor de distribuição de frutas e hortaliças, tradicionalmente ocupado pelas </a:t>
            </a:r>
            <a:r>
              <a:rPr lang="pt-BR" sz="1800" smtClean="0">
                <a:latin typeface="Times New Roman" panose="02020603050405020304" pitchFamily="18" charset="0"/>
                <a:cs typeface="Times New Roman" panose="02020603050405020304" pitchFamily="18" charset="0"/>
              </a:rPr>
              <a:t>centrais atacadistas.</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58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7015" y="302138"/>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lnSpcReduction="10000"/>
          </a:bodyPr>
          <a:lstStyle/>
          <a:p>
            <a:pPr>
              <a:buFont typeface="Wingdings 3" panose="05040102010807070707" pitchFamily="18" charset="2"/>
              <a:buChar char="´"/>
            </a:pPr>
            <a:r>
              <a:rPr lang="pt-BR" sz="2400" b="1" dirty="0" smtClean="0">
                <a:latin typeface="Times New Roman" panose="02020603050405020304" pitchFamily="18" charset="0"/>
                <a:cs typeface="Times New Roman" panose="02020603050405020304" pitchFamily="18" charset="0"/>
              </a:rPr>
              <a:t>Passado recente e </a:t>
            </a:r>
            <a:r>
              <a:rPr lang="pt-BR" sz="2400" b="1" dirty="0">
                <a:latin typeface="Times New Roman" panose="02020603050405020304" pitchFamily="18" charset="0"/>
                <a:cs typeface="Times New Roman" panose="02020603050405020304" pitchFamily="18" charset="0"/>
              </a:rPr>
              <a:t>c</a:t>
            </a:r>
            <a:r>
              <a:rPr lang="pt-BR" sz="2400" b="1" dirty="0" smtClean="0">
                <a:latin typeface="Times New Roman" panose="02020603050405020304" pitchFamily="18" charset="0"/>
                <a:cs typeface="Times New Roman" panose="02020603050405020304" pitchFamily="18" charset="0"/>
              </a:rPr>
              <a:t>enário atual</a:t>
            </a:r>
            <a:r>
              <a:rPr lang="pt-BR" sz="2400" dirty="0" smtClean="0">
                <a:latin typeface="Times New Roman" panose="02020603050405020304" pitchFamily="18" charset="0"/>
                <a:cs typeface="Times New Roman" panose="02020603050405020304" pitchFamily="18" charset="0"/>
              </a:rPr>
              <a:t>: período anos 60/70</a:t>
            </a:r>
          </a:p>
          <a:p>
            <a:pPr algn="just">
              <a:buFont typeface="Wingdings" panose="05000000000000000000" pitchFamily="2" charset="2"/>
              <a:buChar char="Ø"/>
            </a:pPr>
            <a:r>
              <a:rPr lang="pt-BR" sz="1800" dirty="0">
                <a:latin typeface="Times New Roman" panose="02020603050405020304" pitchFamily="18" charset="0"/>
                <a:cs typeface="Times New Roman" panose="02020603050405020304" pitchFamily="18" charset="0"/>
              </a:rPr>
              <a:t>C</a:t>
            </a:r>
            <a:r>
              <a:rPr lang="pt-BR" sz="1800" dirty="0" smtClean="0">
                <a:latin typeface="Times New Roman" panose="02020603050405020304" pitchFamily="18" charset="0"/>
                <a:cs typeface="Times New Roman" panose="02020603050405020304" pitchFamily="18" charset="0"/>
              </a:rPr>
              <a:t>aracterísticas: a) uma forte taxa de crescimento da população em todo o continente latino americano; b) e uma acentuada migração campo cidade =&gt; escassez de oferta de alimentos.</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Consequência dessa situação: intervenção do Estado é direta (em termos de: a) implantação e financiamento de mercados atacadistas e suas estruturais organizacionais; b) organização destes mercados ou ainda através de instrumentos de regulação de preços e políticas de incentivo à produção).</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Capital comercial privado: direcionado à produção de exportação.</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Autoridade pública: Responsabilidade para garantir o abastecimento interno.</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Programas da FAO e o instrumento de crédito subsidiado: Incentivar a produção e organizar a oferta, a fim de superar as dificuldades de abastecimento da população das grandes cidades.</a:t>
            </a:r>
          </a:p>
          <a:p>
            <a:pPr algn="just">
              <a:buFont typeface="Wingdings" panose="05000000000000000000" pitchFamily="2" charset="2"/>
              <a:buChar char="Ø"/>
            </a:pPr>
            <a:endParaRPr lang="pt-BR" sz="2000" dirty="0" smtClean="0"/>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2007740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Times New Roman" panose="02020603050405020304" pitchFamily="18" charset="0"/>
                <a:cs typeface="Times New Roman" panose="02020603050405020304" pitchFamily="18" charset="0"/>
              </a:rPr>
              <a:t>Agenda</a:t>
            </a:r>
            <a:endParaRPr lang="pt-BR" dirty="0"/>
          </a:p>
        </p:txBody>
      </p:sp>
      <p:sp>
        <p:nvSpPr>
          <p:cNvPr id="3" name="Espaço Reservado para Conteúdo 2"/>
          <p:cNvSpPr>
            <a:spLocks noGrp="1"/>
          </p:cNvSpPr>
          <p:nvPr>
            <p:ph idx="1"/>
          </p:nvPr>
        </p:nvSpPr>
        <p:spPr/>
        <p:txBody>
          <a:bodyPr/>
          <a:lstStyle/>
          <a:p>
            <a:pPr marL="514350" indent="-514350">
              <a:buFont typeface="+mj-lt"/>
              <a:buAutoNum type="arabicPeriod"/>
            </a:pPr>
            <a:r>
              <a:rPr lang="pt-BR" dirty="0" smtClean="0">
                <a:latin typeface="Times New Roman" panose="02020603050405020304" pitchFamily="18" charset="0"/>
                <a:cs typeface="Times New Roman" panose="02020603050405020304" pitchFamily="18" charset="0"/>
              </a:rPr>
              <a:t>Políticas de combate à fome no Brasil (BELIK et al, 2001)</a:t>
            </a:r>
          </a:p>
          <a:p>
            <a:pPr marL="514350" indent="-514350">
              <a:buFont typeface="+mj-lt"/>
              <a:buAutoNum type="arabicPeriod"/>
            </a:pPr>
            <a:r>
              <a:rPr lang="pt-BR" dirty="0" smtClean="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 (FAVERO, 2006)</a:t>
            </a:r>
          </a:p>
          <a:p>
            <a:pPr marL="514350" indent="-514350">
              <a:buFont typeface="+mj-lt"/>
              <a:buAutoNum type="arabicPeriod"/>
            </a:pPr>
            <a:r>
              <a:rPr lang="pt-BR" dirty="0" smtClean="0">
                <a:latin typeface="Times New Roman" panose="02020603050405020304" pitchFamily="18" charset="0"/>
                <a:cs typeface="Times New Roman" panose="02020603050405020304" pitchFamily="18" charset="0"/>
              </a:rPr>
              <a:t>Contribuições do Programa de Aquisição de Alimentos à segurança alimentar e nutricional e à criação de mercados para a agricultura familiar (GRISA et al, 2011)</a:t>
            </a:r>
          </a:p>
          <a:p>
            <a:endParaRPr lang="pt-BR" dirty="0"/>
          </a:p>
        </p:txBody>
      </p:sp>
    </p:spTree>
    <p:extLst>
      <p:ext uri="{BB962C8B-B14F-4D97-AF65-F5344CB8AC3E}">
        <p14:creationId xmlns:p14="http://schemas.microsoft.com/office/powerpoint/2010/main" val="3069367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160470"/>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85000" lnSpcReduction="20000"/>
          </a:bodyPr>
          <a:lstStyle/>
          <a:p>
            <a:pPr>
              <a:buFont typeface="Wingdings 3" panose="05040102010807070707" pitchFamily="18" charset="2"/>
              <a:buChar char="´"/>
            </a:pPr>
            <a:r>
              <a:rPr lang="pt-BR" sz="2400" b="1" dirty="0">
                <a:latin typeface="Times New Roman" panose="02020603050405020304" pitchFamily="18" charset="0"/>
                <a:cs typeface="Times New Roman" panose="02020603050405020304" pitchFamily="18" charset="0"/>
              </a:rPr>
              <a:t>Passado recente e cenário atual</a:t>
            </a:r>
            <a:r>
              <a:rPr lang="pt-BR" sz="2400" dirty="0">
                <a:latin typeface="Times New Roman" panose="02020603050405020304" pitchFamily="18" charset="0"/>
                <a:cs typeface="Times New Roman" panose="02020603050405020304" pitchFamily="18" charset="0"/>
              </a:rPr>
              <a:t>: período anos </a:t>
            </a:r>
            <a:r>
              <a:rPr lang="pt-BR" sz="2400" dirty="0" smtClean="0">
                <a:latin typeface="Times New Roman" panose="02020603050405020304" pitchFamily="18" charset="0"/>
                <a:cs typeface="Times New Roman" panose="02020603050405020304" pitchFamily="18" charset="0"/>
              </a:rPr>
              <a:t>80/2000</a:t>
            </a:r>
          </a:p>
          <a:p>
            <a:pPr algn="just">
              <a:buFont typeface="Wingdings" panose="05000000000000000000" pitchFamily="2" charset="2"/>
              <a:buChar char="Ø"/>
            </a:pPr>
            <a:r>
              <a:rPr lang="pt-BR" sz="2100" dirty="0" smtClean="0">
                <a:latin typeface="Times New Roman" panose="02020603050405020304" pitchFamily="18" charset="0"/>
                <a:cs typeface="Times New Roman" panose="02020603050405020304" pitchFamily="18" charset="0"/>
              </a:rPr>
              <a:t>Marcado por grandes mudanças nos aspectos ligados à produção, distribuição de produtos </a:t>
            </a:r>
            <a:r>
              <a:rPr lang="pt-BR" sz="2100" dirty="0" err="1" smtClean="0">
                <a:latin typeface="Times New Roman" panose="02020603050405020304" pitchFamily="18" charset="0"/>
                <a:cs typeface="Times New Roman" panose="02020603050405020304" pitchFamily="18" charset="0"/>
              </a:rPr>
              <a:t>hortifrutícolas</a:t>
            </a:r>
            <a:r>
              <a:rPr lang="pt-BR" sz="2100" dirty="0" smtClean="0">
                <a:latin typeface="Times New Roman" panose="02020603050405020304" pitchFamily="18" charset="0"/>
                <a:cs typeface="Times New Roman" panose="02020603050405020304" pitchFamily="18" charset="0"/>
              </a:rPr>
              <a:t>, e na atuação do poder público, suas políticas de investimento e de gestão dos mercados atacadistas.</a:t>
            </a:r>
          </a:p>
          <a:p>
            <a:pPr algn="just">
              <a:buFont typeface="Wingdings" panose="05000000000000000000" pitchFamily="2" charset="2"/>
              <a:buChar char="Ø"/>
            </a:pPr>
            <a:r>
              <a:rPr lang="pt-BR" sz="2100" dirty="0" smtClean="0">
                <a:latin typeface="Times New Roman" panose="02020603050405020304" pitchFamily="18" charset="0"/>
                <a:cs typeface="Times New Roman" panose="02020603050405020304" pitchFamily="18" charset="0"/>
              </a:rPr>
              <a:t>Principais elementos deste período:</a:t>
            </a:r>
          </a:p>
          <a:p>
            <a:pPr marL="457200" indent="-457200" algn="just">
              <a:buFont typeface="+mj-lt"/>
              <a:buAutoNum type="arabicParenR"/>
            </a:pPr>
            <a:r>
              <a:rPr lang="pt-BR" sz="2100" dirty="0" smtClean="0">
                <a:latin typeface="Times New Roman" panose="02020603050405020304" pitchFamily="18" charset="0"/>
                <a:cs typeface="Times New Roman" panose="02020603050405020304" pitchFamily="18" charset="0"/>
              </a:rPr>
              <a:t>Aumento da produção e, consequentemente, da oferta de produtos frescos;</a:t>
            </a:r>
          </a:p>
          <a:p>
            <a:pPr marL="457200" indent="-457200" algn="just">
              <a:buFont typeface="+mj-lt"/>
              <a:buAutoNum type="arabicParenR"/>
            </a:pPr>
            <a:r>
              <a:rPr lang="pt-BR" sz="2100" dirty="0" smtClean="0">
                <a:latin typeface="Times New Roman" panose="02020603050405020304" pitchFamily="18" charset="0"/>
                <a:cs typeface="Times New Roman" panose="02020603050405020304" pitchFamily="18" charset="0"/>
              </a:rPr>
              <a:t>Consolidação da agroindústria e das grandes redes de distribuição, os </a:t>
            </a:r>
            <a:r>
              <a:rPr lang="pt-BR" sz="2100" dirty="0" err="1" smtClean="0">
                <a:latin typeface="Times New Roman" panose="02020603050405020304" pitchFamily="18" charset="0"/>
                <a:cs typeface="Times New Roman" panose="02020603050405020304" pitchFamily="18" charset="0"/>
              </a:rPr>
              <a:t>super</a:t>
            </a:r>
            <a:r>
              <a:rPr lang="pt-BR" sz="2100" dirty="0" smtClean="0">
                <a:latin typeface="Times New Roman" panose="02020603050405020304" pitchFamily="18" charset="0"/>
                <a:cs typeface="Times New Roman" panose="02020603050405020304" pitchFamily="18" charset="0"/>
              </a:rPr>
              <a:t> e hipermercados, passam a dominar a distribuição e o abastecimento das famílias;</a:t>
            </a:r>
          </a:p>
          <a:p>
            <a:pPr marL="457200" indent="-457200" algn="just">
              <a:buFont typeface="+mj-lt"/>
              <a:buAutoNum type="arabicParenR"/>
            </a:pPr>
            <a:r>
              <a:rPr lang="pt-BR" sz="2100" dirty="0" smtClean="0">
                <a:latin typeface="Times New Roman" panose="02020603050405020304" pitchFamily="18" charset="0"/>
                <a:cs typeface="Times New Roman" panose="02020603050405020304" pitchFamily="18" charset="0"/>
              </a:rPr>
              <a:t>Aumento e concentração das atividades de serviços nos grandes centros urbanos com expressivo crescimento das formas de alimentação fora do domicílio;</a:t>
            </a:r>
          </a:p>
          <a:p>
            <a:pPr marL="457200" indent="-457200" algn="just">
              <a:buFont typeface="+mj-lt"/>
              <a:buAutoNum type="arabicParenR"/>
            </a:pPr>
            <a:r>
              <a:rPr lang="pt-BR" sz="2100" dirty="0" smtClean="0">
                <a:latin typeface="Times New Roman" panose="02020603050405020304" pitchFamily="18" charset="0"/>
                <a:cs typeface="Times New Roman" panose="02020603050405020304" pitchFamily="18" charset="0"/>
              </a:rPr>
              <a:t>A qualidade dos produtos, praticidade e eficiência na distribuição constituem as novas exigências dos consumidores;</a:t>
            </a:r>
            <a:endParaRPr lang="pt-BR" sz="2100"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955767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340775"/>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a:bodyPr>
          <a:lstStyle/>
          <a:p>
            <a:pPr marL="0" indent="0" algn="just">
              <a:buNone/>
            </a:pPr>
            <a:r>
              <a:rPr lang="pt-BR" sz="1800" dirty="0" smtClean="0">
                <a:latin typeface="Times New Roman" panose="02020603050405020304" pitchFamily="18" charset="0"/>
                <a:cs typeface="Times New Roman" panose="02020603050405020304" pitchFamily="18" charset="0"/>
              </a:rPr>
              <a:t>5) Desenvolvimento de novas tecnologias de conservação e movimentação de produtos frescos e processados, cadeia do frio, logística, facilitando a movimentação de produtos perecíveis como frutas e hortaliças;</a:t>
            </a:r>
          </a:p>
          <a:p>
            <a:pPr marL="0" indent="0" algn="just">
              <a:buNone/>
            </a:pPr>
            <a:r>
              <a:rPr lang="pt-BR" sz="1800" dirty="0" smtClean="0">
                <a:latin typeface="Times New Roman" panose="02020603050405020304" pitchFamily="18" charset="0"/>
                <a:cs typeface="Times New Roman" panose="02020603050405020304" pitchFamily="18" charset="0"/>
              </a:rPr>
              <a:t>6) Crescimento do intercâmbio internacional e no âmbito da região, em decorrência das mudanças tecnológicas, das mudanças tarifárias e a constituição de blocos econômicos regionais com o objetivo de conseguir a expansão e a diversificação das atividades de intercâmbio;</a:t>
            </a:r>
          </a:p>
          <a:p>
            <a:pPr marL="0" indent="0" algn="just">
              <a:buNone/>
            </a:pPr>
            <a:r>
              <a:rPr lang="pt-BR" sz="1800" dirty="0" smtClean="0">
                <a:latin typeface="Times New Roman" panose="02020603050405020304" pitchFamily="18" charset="0"/>
                <a:cs typeface="Times New Roman" panose="02020603050405020304" pitchFamily="18" charset="0"/>
              </a:rPr>
              <a:t>7) As políticas de ajuste econômico assumidas pela maioria dos países latino americanos, levando o Estado a reduzir a sua presença em atividades ditas essenciais, modificaram a sua função diminuindo os investimentos públicos em infraestrutura física e na manutenção das atividades dos mercados atacadistas </a:t>
            </a:r>
            <a:r>
              <a:rPr lang="pt-BR" sz="1800" dirty="0" err="1" smtClean="0">
                <a:latin typeface="Times New Roman" panose="02020603050405020304" pitchFamily="18" charset="0"/>
                <a:cs typeface="Times New Roman" panose="02020603050405020304" pitchFamily="18" charset="0"/>
              </a:rPr>
              <a:t>hortifrutícolas</a:t>
            </a:r>
            <a:r>
              <a:rPr lang="pt-BR" sz="1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6318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50623"/>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25000" lnSpcReduction="20000"/>
          </a:bodyPr>
          <a:lstStyle/>
          <a:p>
            <a:pPr>
              <a:buFont typeface="Wingdings 3" panose="05040102010807070707" pitchFamily="18" charset="2"/>
              <a:buChar char="´"/>
            </a:pPr>
            <a:r>
              <a:rPr lang="pt-BR" sz="5600" b="1" dirty="0" smtClean="0">
                <a:latin typeface="Times New Roman" panose="02020603050405020304" pitchFamily="18" charset="0"/>
                <a:cs typeface="Times New Roman" panose="02020603050405020304" pitchFamily="18" charset="0"/>
              </a:rPr>
              <a:t>Cenário Atual:</a:t>
            </a:r>
          </a:p>
          <a:p>
            <a:pPr>
              <a:buFont typeface="Wingdings" panose="05000000000000000000" pitchFamily="2" charset="2"/>
              <a:buChar char="Ø"/>
            </a:pPr>
            <a:r>
              <a:rPr lang="pt-BR" sz="5600" dirty="0" smtClean="0">
                <a:latin typeface="Times New Roman" panose="02020603050405020304" pitchFamily="18" charset="0"/>
                <a:cs typeface="Times New Roman" panose="02020603050405020304" pitchFamily="18" charset="0"/>
              </a:rPr>
              <a:t>Elementos:</a:t>
            </a:r>
          </a:p>
          <a:p>
            <a:pPr marL="342900" indent="-342900" algn="just">
              <a:buFont typeface="+mj-lt"/>
              <a:buAutoNum type="arabicParenR"/>
            </a:pPr>
            <a:r>
              <a:rPr lang="pt-BR" sz="5600" dirty="0" smtClean="0">
                <a:latin typeface="Times New Roman" panose="02020603050405020304" pitchFamily="18" charset="0"/>
                <a:cs typeface="Times New Roman" panose="02020603050405020304" pitchFamily="18" charset="0"/>
              </a:rPr>
              <a:t>Um ambiente que exige mudanças profundas nas estruturas físicas e nos sistemas de distribuição de frutas e hortaliças frescas para atender faixas de consumidores que exigem qualidade e produtos diferenciados;</a:t>
            </a:r>
          </a:p>
          <a:p>
            <a:pPr marL="342900" indent="-342900">
              <a:buFont typeface="+mj-lt"/>
              <a:buAutoNum type="arabicParenR"/>
            </a:pPr>
            <a:r>
              <a:rPr lang="pt-BR" sz="5600" dirty="0" smtClean="0">
                <a:latin typeface="Times New Roman" panose="02020603050405020304" pitchFamily="18" charset="0"/>
                <a:cs typeface="Times New Roman" panose="02020603050405020304" pitchFamily="18" charset="0"/>
              </a:rPr>
              <a:t>Baixo poder de compra de grandes contingentes da população que ainda não têm acesso a bens alimentares essenciais;</a:t>
            </a:r>
          </a:p>
          <a:p>
            <a:pPr marL="342900" indent="-342900">
              <a:buFont typeface="+mj-lt"/>
              <a:buAutoNum type="arabicParenR"/>
            </a:pPr>
            <a:r>
              <a:rPr lang="pt-BR" sz="5600" dirty="0" smtClean="0">
                <a:latin typeface="Times New Roman" panose="02020603050405020304" pitchFamily="18" charset="0"/>
                <a:cs typeface="Times New Roman" panose="02020603050405020304" pitchFamily="18" charset="0"/>
              </a:rPr>
              <a:t>Ineficiência de toda a cadeia produtiva que ocasiona elevadas perdas principalmente no setor mais tradicional da distribuição de frutas hortaliças;</a:t>
            </a:r>
          </a:p>
          <a:p>
            <a:pPr marL="342900" indent="-342900">
              <a:buFont typeface="+mj-lt"/>
              <a:buAutoNum type="arabicParenR"/>
            </a:pPr>
            <a:r>
              <a:rPr lang="pt-BR" sz="5600" dirty="0" smtClean="0">
                <a:latin typeface="Times New Roman" panose="02020603050405020304" pitchFamily="18" charset="0"/>
                <a:cs typeface="Times New Roman" panose="02020603050405020304" pitchFamily="18" charset="0"/>
              </a:rPr>
              <a:t>Incipientes e assimétricos sistemas de padronização, classificação e embalagens que dificultam a rastreabilidade dos produtos e o próprio desenvolvimento das operações de mercado;</a:t>
            </a:r>
          </a:p>
          <a:p>
            <a:pPr marL="342900" indent="-342900">
              <a:buFont typeface="+mj-lt"/>
              <a:buAutoNum type="arabicParenR"/>
            </a:pPr>
            <a:r>
              <a:rPr lang="pt-BR" sz="5600" dirty="0" smtClean="0">
                <a:latin typeface="Times New Roman" panose="02020603050405020304" pitchFamily="18" charset="0"/>
                <a:cs typeface="Times New Roman" panose="02020603050405020304" pitchFamily="18" charset="0"/>
              </a:rPr>
              <a:t>Falta de recursos públicos, financeiros e técnicos, para modernização do sistema atacadista de distribuição de frutas e hortaliças.</a:t>
            </a:r>
          </a:p>
          <a:p>
            <a:pPr>
              <a:buFont typeface="Wingdings" panose="05000000000000000000" pitchFamily="2" charset="2"/>
              <a:buChar char="Ø"/>
            </a:pPr>
            <a:r>
              <a:rPr lang="pt-BR" sz="5600" dirty="0" smtClean="0">
                <a:latin typeface="Times New Roman" panose="02020603050405020304" pitchFamily="18" charset="0"/>
                <a:cs typeface="Times New Roman" panose="02020603050405020304" pitchFamily="18" charset="0"/>
              </a:rPr>
              <a:t>Isso gera novas formas de organização e de relacionamento entre o setor público e os atores privados que atuam nos mercados atacadistas de frutas e hortaliças, formas de coordenação alternativas e estratégias diferenciadas.</a:t>
            </a:r>
          </a:p>
          <a:p>
            <a:pPr>
              <a:buFont typeface="Wingdings" panose="05000000000000000000" pitchFamily="2" charset="2"/>
              <a:buChar char="Ø"/>
            </a:pPr>
            <a:endParaRPr lang="pt-BR" sz="1800" dirty="0" smtClean="0"/>
          </a:p>
          <a:p>
            <a:pPr>
              <a:buFont typeface="Wingdings" panose="05000000000000000000" pitchFamily="2" charset="2"/>
              <a:buChar char="Ø"/>
            </a:pPr>
            <a:endParaRPr lang="pt-BR" dirty="0" smtClean="0"/>
          </a:p>
          <a:p>
            <a:pPr>
              <a:buFont typeface="Wingdings" panose="05000000000000000000" pitchFamily="2" charset="2"/>
              <a:buChar char="Ø"/>
            </a:pPr>
            <a:endParaRPr lang="pt-BR" dirty="0" smtClean="0"/>
          </a:p>
          <a:p>
            <a:endParaRPr lang="pt-BR" dirty="0"/>
          </a:p>
        </p:txBody>
      </p:sp>
    </p:spTree>
    <p:extLst>
      <p:ext uri="{BB962C8B-B14F-4D97-AF65-F5344CB8AC3E}">
        <p14:creationId xmlns:p14="http://schemas.microsoft.com/office/powerpoint/2010/main" val="2507874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92291"/>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62500" lnSpcReduction="20000"/>
          </a:bodyPr>
          <a:lstStyle/>
          <a:p>
            <a:pPr algn="just">
              <a:buFont typeface="Wingdings" panose="05000000000000000000" pitchFamily="2" charset="2"/>
              <a:buChar char="Ø"/>
            </a:pPr>
            <a:r>
              <a:rPr lang="pt-BR" sz="2600" dirty="0" smtClean="0">
                <a:latin typeface="Times New Roman" panose="02020603050405020304" pitchFamily="18" charset="0"/>
                <a:cs typeface="Times New Roman" panose="02020603050405020304" pitchFamily="18" charset="0"/>
              </a:rPr>
              <a:t>Brasil: situação mais crítica, marcada por um total descaso do setor público com a qualidade e a organização do abastecimento interno de frutas e hortaliças, em contraste com a fiscalização e controle exercidos no caso dos produtos de exportação, que devem possuir todos os requisitos sanitários, fitossanitários, classificação e embalagens exigidos pelo mercado internacional.</a:t>
            </a:r>
          </a:p>
          <a:p>
            <a:pPr>
              <a:buFont typeface="Wingdings 3" panose="05040102010807070707" pitchFamily="18" charset="2"/>
              <a:buChar char="´"/>
            </a:pPr>
            <a:r>
              <a:rPr lang="pt-BR" sz="2600" b="1" dirty="0" smtClean="0">
                <a:latin typeface="Times New Roman" panose="02020603050405020304" pitchFamily="18" charset="0"/>
                <a:cs typeface="Times New Roman" panose="02020603050405020304" pitchFamily="18" charset="0"/>
              </a:rPr>
              <a:t>Os países e mercados analisados pela pesquisa</a:t>
            </a:r>
            <a:r>
              <a:rPr lang="pt-BR" sz="2600" dirty="0" smtClean="0">
                <a:latin typeface="Times New Roman" panose="02020603050405020304" pitchFamily="18" charset="0"/>
                <a:cs typeface="Times New Roman" panose="02020603050405020304" pitchFamily="18" charset="0"/>
              </a:rPr>
              <a:t>: o caso da Argentina</a:t>
            </a:r>
          </a:p>
          <a:p>
            <a:pPr>
              <a:buFont typeface="Wingdings" panose="05000000000000000000" pitchFamily="2" charset="2"/>
              <a:buChar char="Ø"/>
            </a:pPr>
            <a:r>
              <a:rPr lang="pt-BR" sz="2600" dirty="0" smtClean="0">
                <a:latin typeface="Times New Roman" panose="02020603050405020304" pitchFamily="18" charset="0"/>
                <a:cs typeface="Times New Roman" panose="02020603050405020304" pitchFamily="18" charset="0"/>
              </a:rPr>
              <a:t>A área metropolitana de Buenos Aires e mais 26 cidades satélites constituem o principal centro de consumo do país.</a:t>
            </a:r>
          </a:p>
          <a:p>
            <a:pPr>
              <a:buFont typeface="Wingdings" panose="05000000000000000000" pitchFamily="2" charset="2"/>
              <a:buChar char="Ø"/>
            </a:pPr>
            <a:r>
              <a:rPr lang="pt-BR" sz="2600" dirty="0" smtClean="0">
                <a:latin typeface="Times New Roman" panose="02020603050405020304" pitchFamily="18" charset="0"/>
                <a:cs typeface="Times New Roman" panose="02020603050405020304" pitchFamily="18" charset="0"/>
              </a:rPr>
              <a:t>A Argentina possui uma rede nacional de mercados atacadistas de frutas e hortaliças composta de 61 equipamentos.</a:t>
            </a:r>
          </a:p>
          <a:p>
            <a:pPr>
              <a:buFont typeface="Wingdings" panose="05000000000000000000" pitchFamily="2" charset="2"/>
              <a:buChar char="Ø"/>
            </a:pPr>
            <a:r>
              <a:rPr lang="pt-BR" sz="2600" dirty="0" smtClean="0">
                <a:latin typeface="Times New Roman" panose="02020603050405020304" pitchFamily="18" charset="0"/>
                <a:cs typeface="Times New Roman" panose="02020603050405020304" pitchFamily="18" charset="0"/>
              </a:rPr>
              <a:t>O Mercado Central de Buenos Aires tem uma área total de 540 hectares, sendo apenas 240 hectares destinados à comercialização de frutas e hortaliças, onde atuam aproximadamente 503 empresas permissionárias. É o maior mercado atacadista do país.</a:t>
            </a:r>
          </a:p>
          <a:p>
            <a:pPr>
              <a:buFont typeface="Wingdings" panose="05000000000000000000" pitchFamily="2" charset="2"/>
              <a:buChar char="Ø"/>
            </a:pPr>
            <a:r>
              <a:rPr lang="pt-BR" sz="2600" dirty="0" smtClean="0">
                <a:latin typeface="Times New Roman" panose="02020603050405020304" pitchFamily="18" charset="0"/>
                <a:cs typeface="Times New Roman" panose="02020603050405020304" pitchFamily="18" charset="0"/>
              </a:rPr>
              <a:t>A Corporação Mercado Central de Buenos Aires é um equipamento público. Foi constituído em 1967 com a participação do governo central, o governo provincial e a municipalidade da central atacadista.</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2211734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250623"/>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Autofit/>
          </a:bodyPr>
          <a:lstStyle/>
          <a:p>
            <a:pPr>
              <a:buFont typeface="Wingdings" panose="05000000000000000000" pitchFamily="2" charset="2"/>
              <a:buChar char="Ø"/>
            </a:pPr>
            <a:r>
              <a:rPr lang="pt-BR" sz="1600" dirty="0">
                <a:latin typeface="Times New Roman" panose="02020603050405020304" pitchFamily="18" charset="0"/>
                <a:cs typeface="Times New Roman" panose="02020603050405020304" pitchFamily="18" charset="0"/>
              </a:rPr>
              <a:t>A regulamentação governamental impede a definição e a implementação de estratégias de médio e longo prazos, além de impedir a formação de uma cultura organizacional</a:t>
            </a:r>
            <a:r>
              <a:rPr lang="pt-BR" sz="16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Essa forma de ação do poder público, além de gerar descontinuidades administrativas e impedir decisões de longo prazo, cria um clima de instabilidade junto aos funcionários estáveis, responsáveis por atividades junto aos operadores e usuários.</a:t>
            </a:r>
          </a:p>
          <a:p>
            <a:pPr>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Como resultado desta situação, os procedimentos operativos, os controles e os serviços prestados são ineficientes, gerando desconforto para os operadores e clientes.</a:t>
            </a:r>
          </a:p>
          <a:p>
            <a:pPr>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Dados da pesquisa:</a:t>
            </a:r>
          </a:p>
          <a:p>
            <a:pPr marL="342900" indent="-342900">
              <a:buFont typeface="+mj-lt"/>
              <a:buAutoNum type="arabicParenR"/>
            </a:pPr>
            <a:r>
              <a:rPr lang="pt-BR" sz="1600" dirty="0" smtClean="0">
                <a:latin typeface="Times New Roman" panose="02020603050405020304" pitchFamily="18" charset="0"/>
                <a:cs typeface="Times New Roman" panose="02020603050405020304" pitchFamily="18" charset="0"/>
              </a:rPr>
              <a:t> Das 503 empresas instaladas na CMC, 456 atuam no setor de frutas e hortaliças, com pouca diversificação e poucos produtos destinados a atender novos nichos de mercado.</a:t>
            </a:r>
          </a:p>
          <a:p>
            <a:pPr marL="342900" indent="-342900">
              <a:buFont typeface="+mj-lt"/>
              <a:buAutoNum type="arabicParenR"/>
            </a:pPr>
            <a:r>
              <a:rPr lang="pt-BR" sz="1600" dirty="0" smtClean="0">
                <a:latin typeface="Times New Roman" panose="02020603050405020304" pitchFamily="18" charset="0"/>
                <a:cs typeface="Times New Roman" panose="02020603050405020304" pitchFamily="18" charset="0"/>
              </a:rPr>
              <a:t>No setor de frutas e hortaliças, apenas 2,5% da área é ocupada por empresas de serviços e atividades complementares, o mesmo ocorrendo com o espaço ocupado pelas plataformas de suprimento da grande distribuição</a:t>
            </a:r>
            <a:r>
              <a:rPr lang="pt-BR"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7287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pic>
        <p:nvPicPr>
          <p:cNvPr id="4" name="Espaço Reservado para Conteúdo 3"/>
          <p:cNvPicPr>
            <a:picLocks noGrp="1" noChangeAspect="1"/>
          </p:cNvPicPr>
          <p:nvPr>
            <p:ph idx="1"/>
          </p:nvPr>
        </p:nvPicPr>
        <p:blipFill>
          <a:blip r:embed="rId2"/>
          <a:stretch>
            <a:fillRect/>
          </a:stretch>
        </p:blipFill>
        <p:spPr>
          <a:xfrm>
            <a:off x="3805805" y="2175334"/>
            <a:ext cx="6482215" cy="3694782"/>
          </a:xfrm>
          <a:prstGeom prst="rect">
            <a:avLst/>
          </a:prstGeom>
        </p:spPr>
      </p:pic>
    </p:spTree>
    <p:extLst>
      <p:ext uri="{BB962C8B-B14F-4D97-AF65-F5344CB8AC3E}">
        <p14:creationId xmlns:p14="http://schemas.microsoft.com/office/powerpoint/2010/main" val="615670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63502"/>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85000" lnSpcReduction="10000"/>
          </a:bodyPr>
          <a:lstStyle/>
          <a:p>
            <a:pPr>
              <a:buFont typeface="Wingdings 3" panose="05040102010807070707" pitchFamily="18" charset="2"/>
              <a:buChar char=""/>
            </a:pPr>
            <a:r>
              <a:rPr lang="pt-BR" sz="1900" b="1" dirty="0">
                <a:latin typeface="Times New Roman" panose="02020603050405020304" pitchFamily="18" charset="0"/>
                <a:cs typeface="Times New Roman" panose="02020603050405020304" pitchFamily="18" charset="0"/>
              </a:rPr>
              <a:t>Os países e mercados analisados pela pesquisa</a:t>
            </a:r>
            <a:r>
              <a:rPr lang="pt-BR" sz="1900" dirty="0">
                <a:latin typeface="Times New Roman" panose="02020603050405020304" pitchFamily="18" charset="0"/>
                <a:cs typeface="Times New Roman" panose="02020603050405020304" pitchFamily="18" charset="0"/>
              </a:rPr>
              <a:t>: o caso </a:t>
            </a:r>
            <a:r>
              <a:rPr lang="pt-BR" sz="1900" dirty="0" smtClean="0">
                <a:latin typeface="Times New Roman" panose="02020603050405020304" pitchFamily="18" charset="0"/>
                <a:cs typeface="Times New Roman" panose="02020603050405020304" pitchFamily="18" charset="0"/>
              </a:rPr>
              <a:t>do Brasil (CEAGESP)</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A extinção da Companhia Brasileira de Alimentos (COBAL), em 1991, sem consulta aos atores envolvidos e sem um modelo alternativo de central de abastecimento, provocou de imediato a quebra da visão sistêmica que orientava o abastecimento alimentar de produtos frescos nas grandes cidades brasileiras, com sérias consequências para todo o agronegócio </a:t>
            </a:r>
            <a:r>
              <a:rPr lang="pt-BR" sz="1900" dirty="0" err="1" smtClean="0">
                <a:latin typeface="Times New Roman" panose="02020603050405020304" pitchFamily="18" charset="0"/>
                <a:cs typeface="Times New Roman" panose="02020603050405020304" pitchFamily="18" charset="0"/>
              </a:rPr>
              <a:t>hortifrutícola</a:t>
            </a:r>
            <a:r>
              <a:rPr lang="pt-BR" sz="19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Atualmente, a situação dos equipamentos que operam no Brasil é a seguinte:</a:t>
            </a:r>
          </a:p>
          <a:p>
            <a:pPr marL="342900" indent="-342900" algn="just">
              <a:buFont typeface="+mj-lt"/>
              <a:buAutoNum type="arabicParenR"/>
            </a:pPr>
            <a:r>
              <a:rPr lang="pt-BR" sz="1900" dirty="0" smtClean="0">
                <a:latin typeface="Times New Roman" panose="02020603050405020304" pitchFamily="18" charset="0"/>
                <a:cs typeface="Times New Roman" panose="02020603050405020304" pitchFamily="18" charset="0"/>
              </a:rPr>
              <a:t>Estruturas físicas dos mercados em processo de deterioração e obsoletismo;</a:t>
            </a:r>
          </a:p>
          <a:p>
            <a:pPr marL="342900" indent="-342900" algn="just">
              <a:buFont typeface="+mj-lt"/>
              <a:buAutoNum type="arabicParenR"/>
            </a:pPr>
            <a:r>
              <a:rPr lang="pt-BR" sz="1900" dirty="0" smtClean="0">
                <a:latin typeface="Times New Roman" panose="02020603050405020304" pitchFamily="18" charset="0"/>
                <a:cs typeface="Times New Roman" panose="02020603050405020304" pitchFamily="18" charset="0"/>
              </a:rPr>
              <a:t>Infraestrutura de apoio (acesso, circulação, estacionamento, segurança, limpeza) deficiente, gerando custo adicional aos agentes operadores;</a:t>
            </a:r>
          </a:p>
          <a:p>
            <a:pPr marL="342900" indent="-342900" algn="just">
              <a:buFont typeface="+mj-lt"/>
              <a:buAutoNum type="arabicParenR"/>
            </a:pPr>
            <a:r>
              <a:rPr lang="pt-BR" sz="1900" dirty="0" smtClean="0">
                <a:latin typeface="Times New Roman" panose="02020603050405020304" pitchFamily="18" charset="0"/>
                <a:cs typeface="Times New Roman" panose="02020603050405020304" pitchFamily="18" charset="0"/>
              </a:rPr>
              <a:t>Perda significativa de competitividade dos produtores e atacadistas nos mercados;</a:t>
            </a:r>
          </a:p>
          <a:p>
            <a:pPr marL="342900" indent="-342900" algn="just">
              <a:buFont typeface="+mj-lt"/>
              <a:buAutoNum type="arabicParenR"/>
            </a:pPr>
            <a:r>
              <a:rPr lang="pt-BR" sz="1900" dirty="0" smtClean="0">
                <a:latin typeface="Times New Roman" panose="02020603050405020304" pitchFamily="18" charset="0"/>
                <a:cs typeface="Times New Roman" panose="02020603050405020304" pitchFamily="18" charset="0"/>
              </a:rPr>
              <a:t>Redução da oferta de recursos humanos com especialização na gestão operacional dos mercados;</a:t>
            </a:r>
          </a:p>
          <a:p>
            <a:pPr marL="342900" indent="-342900" algn="just">
              <a:buFont typeface="+mj-lt"/>
              <a:buAutoNum type="arabicParenR"/>
            </a:pPr>
            <a:r>
              <a:rPr lang="pt-BR" sz="1900" dirty="0" smtClean="0">
                <a:latin typeface="Times New Roman" panose="02020603050405020304" pitchFamily="18" charset="0"/>
                <a:cs typeface="Times New Roman" panose="02020603050405020304" pitchFamily="18" charset="0"/>
              </a:rPr>
              <a:t>Baixo uso das tecnologias da informação;</a:t>
            </a:r>
            <a:endParaRPr lang="pt-BR" sz="1900"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786001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379412"/>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92500" lnSpcReduction="20000"/>
          </a:bodyPr>
          <a:lstStyle/>
          <a:p>
            <a:pPr marL="0" indent="0" algn="just">
              <a:buNone/>
            </a:pPr>
            <a:r>
              <a:rPr lang="pt-BR" sz="1800" dirty="0" smtClean="0">
                <a:latin typeface="Times New Roman" panose="02020603050405020304" pitchFamily="18" charset="0"/>
                <a:cs typeface="Times New Roman" panose="02020603050405020304" pitchFamily="18" charset="0"/>
              </a:rPr>
              <a:t>6) Falta de modernização dos métodos e processos de gestão e avaliação;</a:t>
            </a:r>
          </a:p>
          <a:p>
            <a:pPr marL="0" indent="0" algn="just">
              <a:buNone/>
            </a:pPr>
            <a:r>
              <a:rPr lang="pt-BR" sz="1800" dirty="0" smtClean="0">
                <a:latin typeface="Times New Roman" panose="02020603050405020304" pitchFamily="18" charset="0"/>
                <a:cs typeface="Times New Roman" panose="02020603050405020304" pitchFamily="18" charset="0"/>
              </a:rPr>
              <a:t>7) Deficiência na visão estratégica do sistema – focos de gestão voltados para a gestão operacional e não ao complexo de mercado;</a:t>
            </a:r>
          </a:p>
          <a:p>
            <a:pPr marL="0" indent="0" algn="just">
              <a:buNone/>
            </a:pPr>
            <a:r>
              <a:rPr lang="pt-BR" sz="1800" dirty="0" smtClean="0">
                <a:latin typeface="Times New Roman" panose="02020603050405020304" pitchFamily="18" charset="0"/>
                <a:cs typeface="Times New Roman" panose="02020603050405020304" pitchFamily="18" charset="0"/>
              </a:rPr>
              <a:t>8) Falta de interação entre os agentes envolvidos no processo de produção, comercialização, distribuição e consumo.</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 fragmentação das ações voltadas para o setor vem induzindo iniciativas localizadas e pontuais, contrariamente a um modelo sistêmico capaz de articular a conjugação de interesses e necessidades dos agentes envolvidos, e de alavancar, de forma indutora, o processo de modernização do setor, notadamente no que se refere aos pequenos e médios produtores, inseridos no contexto da agricultura familiar (CONAB-PROHORT, 2004)</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Uma das consequências mais visíveis desta situação é a postura da grande distribuição varejista que chegou a integrar verticalmente os seus negócios de frutas e hortaliças para assegurar a regularidade da oferta e a qualidade dos produtos, seja produzindo em fazendas próprias, seja implantando grandes e custosas centrais de compras e centrais de distribuição. </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398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418048"/>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a:bodyPr>
          <a:lstStyle/>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 modernização das transações do setor </a:t>
            </a:r>
            <a:r>
              <a:rPr lang="pt-BR" sz="1800" dirty="0" err="1" smtClean="0">
                <a:latin typeface="Times New Roman" panose="02020603050405020304" pitchFamily="18" charset="0"/>
                <a:cs typeface="Times New Roman" panose="02020603050405020304" pitchFamily="18" charset="0"/>
              </a:rPr>
              <a:t>hortifrutícola</a:t>
            </a:r>
            <a:r>
              <a:rPr lang="pt-BR" sz="1800" dirty="0" smtClean="0">
                <a:latin typeface="Times New Roman" panose="02020603050405020304" pitchFamily="18" charset="0"/>
                <a:cs typeface="Times New Roman" panose="02020603050405020304" pitchFamily="18" charset="0"/>
              </a:rPr>
              <a:t>, impulsionada pela grande distribuição, também foi na contra mão da orientação seguida pelos mercados atacadistas tradicionais, provocando queda nas suas transações comerciais.</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 falta de uma coordenação central e de visão estratégica por parte das CEASAS induziu estas a travarem uma guerra contra as grandes redes de supermercado ao invés de atraí-las para seu espaço físico ou estabelecer parcerias logísticas e operacionais.</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 perda de competitividade das principais centrais atacadistas brasileiras nestes últimos anos pode ser ilustrada pela situação do entreposto atacadista da Companhia de Entrepostos e Armazéns Gerais de São Paulo (CEAGESP), a qual na década de 90 perdeu cerca de 15% da movimentação física de mercadorias.</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Desde a década de 90 que a CEAGESP está no processo de privatização. A previsão que a privatização possa ser concluída em 2021. </a:t>
            </a:r>
          </a:p>
          <a:p>
            <a:pPr algn="just"/>
            <a:endParaRPr lang="pt-BR" sz="1800" dirty="0"/>
          </a:p>
        </p:txBody>
      </p:sp>
    </p:spTree>
    <p:extLst>
      <p:ext uri="{BB962C8B-B14F-4D97-AF65-F5344CB8AC3E}">
        <p14:creationId xmlns:p14="http://schemas.microsoft.com/office/powerpoint/2010/main" val="1280653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2721"/>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3376075" y="2394512"/>
            <a:ext cx="5439849" cy="3213563"/>
          </a:xfrm>
          <a:prstGeom prst="rect">
            <a:avLst/>
          </a:prstGeom>
        </p:spPr>
      </p:pic>
    </p:spTree>
    <p:extLst>
      <p:ext uri="{BB962C8B-B14F-4D97-AF65-F5344CB8AC3E}">
        <p14:creationId xmlns:p14="http://schemas.microsoft.com/office/powerpoint/2010/main" val="2801216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a:bodyPr>
          <a:lstStyle/>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Dificuldades de mensuração, de forma direta, o contingente de pessoas que passam fome.</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No Brasil, um dos primeiros estudos para mensurar diretamente o número de pessoas que passam fome foi o </a:t>
            </a:r>
            <a:r>
              <a:rPr lang="pt-BR" sz="1800" dirty="0" err="1" smtClean="0">
                <a:latin typeface="Times New Roman" panose="02020603050405020304" pitchFamily="18" charset="0"/>
                <a:cs typeface="Times New Roman" panose="02020603050405020304" pitchFamily="18" charset="0"/>
              </a:rPr>
              <a:t>Endef</a:t>
            </a:r>
            <a:r>
              <a:rPr lang="pt-BR" sz="1800" dirty="0" smtClean="0">
                <a:latin typeface="Times New Roman" panose="02020603050405020304" pitchFamily="18" charset="0"/>
                <a:cs typeface="Times New Roman" panose="02020603050405020304" pitchFamily="18" charset="0"/>
              </a:rPr>
              <a:t> (Estudo Nacional de Despesa Familiar), de 1974-1975.</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Ante a ausência de pesquisas diretas, inúmeros pesquisadores do IPEA, Cepal, do IBGE e de universidades desenvolveram metodologias diversas para seu dimensionamento: mensuração indireta da “fome” a partir da insuficiência de renda monetária para alimentar-se adequadamente.</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678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11986"/>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85000" lnSpcReduction="20000"/>
          </a:bodyPr>
          <a:lstStyle/>
          <a:p>
            <a:pPr>
              <a:buFont typeface="Wingdings 3" panose="05040102010807070707" pitchFamily="18" charset="2"/>
              <a:buChar char=""/>
            </a:pPr>
            <a:r>
              <a:rPr lang="pt-BR" sz="1900" b="1" dirty="0">
                <a:latin typeface="Times New Roman" panose="02020603050405020304" pitchFamily="18" charset="0"/>
                <a:cs typeface="Times New Roman" panose="02020603050405020304" pitchFamily="18" charset="0"/>
              </a:rPr>
              <a:t>Os países e mercados analisados pela pesquisa</a:t>
            </a:r>
            <a:r>
              <a:rPr lang="pt-BR" sz="1900" dirty="0">
                <a:latin typeface="Times New Roman" panose="02020603050405020304" pitchFamily="18" charset="0"/>
                <a:cs typeface="Times New Roman" panose="02020603050405020304" pitchFamily="18" charset="0"/>
              </a:rPr>
              <a:t>: o caso do </a:t>
            </a:r>
            <a:r>
              <a:rPr lang="pt-BR" sz="1900" dirty="0" smtClean="0">
                <a:latin typeface="Times New Roman" panose="02020603050405020304" pitchFamily="18" charset="0"/>
                <a:cs typeface="Times New Roman" panose="02020603050405020304" pitchFamily="18" charset="0"/>
              </a:rPr>
              <a:t>Chile </a:t>
            </a:r>
            <a:r>
              <a:rPr lang="pt-BR" sz="1900" dirty="0">
                <a:latin typeface="Times New Roman" panose="02020603050405020304" pitchFamily="18" charset="0"/>
                <a:cs typeface="Times New Roman" panose="02020603050405020304" pitchFamily="18" charset="0"/>
              </a:rPr>
              <a:t>(</a:t>
            </a:r>
            <a:r>
              <a:rPr lang="pt-BR" sz="1900" dirty="0" smtClean="0">
                <a:latin typeface="Times New Roman" panose="02020603050405020304" pitchFamily="18" charset="0"/>
                <a:cs typeface="Times New Roman" panose="02020603050405020304" pitchFamily="18" charset="0"/>
              </a:rPr>
              <a:t>Central de Abastecimento </a:t>
            </a:r>
            <a:r>
              <a:rPr lang="pt-BR" sz="1900" dirty="0" err="1" smtClean="0">
                <a:latin typeface="Times New Roman" panose="02020603050405020304" pitchFamily="18" charset="0"/>
                <a:cs typeface="Times New Roman" panose="02020603050405020304" pitchFamily="18" charset="0"/>
              </a:rPr>
              <a:t>lo</a:t>
            </a:r>
            <a:r>
              <a:rPr lang="pt-BR" sz="1900" dirty="0" smtClean="0">
                <a:latin typeface="Times New Roman" panose="02020603050405020304" pitchFamily="18" charset="0"/>
                <a:cs typeface="Times New Roman" panose="02020603050405020304" pitchFamily="18" charset="0"/>
              </a:rPr>
              <a:t> </a:t>
            </a:r>
            <a:r>
              <a:rPr lang="pt-BR" sz="1900" dirty="0" err="1" smtClean="0">
                <a:latin typeface="Times New Roman" panose="02020603050405020304" pitchFamily="18" charset="0"/>
                <a:cs typeface="Times New Roman" panose="02020603050405020304" pitchFamily="18" charset="0"/>
              </a:rPr>
              <a:t>Valledor</a:t>
            </a:r>
            <a:r>
              <a:rPr lang="pt-BR" sz="19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Em 1968, diante do crescimento da população de Santiago e as dificuldades para o abastecimento da capital chilena, o governo central implanta um novo mercado atacadista de frutas e hortaliças: a Central de Abastecimento </a:t>
            </a:r>
            <a:r>
              <a:rPr lang="pt-BR" sz="1900" dirty="0" err="1" smtClean="0">
                <a:latin typeface="Times New Roman" panose="02020603050405020304" pitchFamily="18" charset="0"/>
                <a:cs typeface="Times New Roman" panose="02020603050405020304" pitchFamily="18" charset="0"/>
              </a:rPr>
              <a:t>lo</a:t>
            </a:r>
            <a:r>
              <a:rPr lang="pt-BR" sz="1900" dirty="0" smtClean="0">
                <a:latin typeface="Times New Roman" panose="02020603050405020304" pitchFamily="18" charset="0"/>
                <a:cs typeface="Times New Roman" panose="02020603050405020304" pitchFamily="18" charset="0"/>
              </a:rPr>
              <a:t> </a:t>
            </a:r>
            <a:r>
              <a:rPr lang="pt-BR" sz="1900" dirty="0" err="1" smtClean="0">
                <a:latin typeface="Times New Roman" panose="02020603050405020304" pitchFamily="18" charset="0"/>
                <a:cs typeface="Times New Roman" panose="02020603050405020304" pitchFamily="18" charset="0"/>
              </a:rPr>
              <a:t>Valledor</a:t>
            </a:r>
            <a:r>
              <a:rPr lang="pt-BR" sz="1900" dirty="0" smtClean="0">
                <a:latin typeface="Times New Roman" panose="02020603050405020304" pitchFamily="18" charset="0"/>
                <a:cs typeface="Times New Roman" panose="02020603050405020304" pitchFamily="18" charset="0"/>
              </a:rPr>
              <a:t>, constituindo-se no terceiro mercado atacadista da região metropolitana.</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Após a privatização, que ocorreu em meados da década de 1980, a nova organização facilitou as operações entre todos os elos da cadeia de distribuição, incluindo os produtores e consumidores que passaram a ser considerados como atores privilegiados de um moderno sistema de comercialização de produtos </a:t>
            </a:r>
            <a:r>
              <a:rPr lang="pt-BR" sz="1900" dirty="0" err="1" smtClean="0">
                <a:latin typeface="Times New Roman" panose="02020603050405020304" pitchFamily="18" charset="0"/>
                <a:cs typeface="Times New Roman" panose="02020603050405020304" pitchFamily="18" charset="0"/>
              </a:rPr>
              <a:t>hortifrutícolas</a:t>
            </a:r>
            <a:r>
              <a:rPr lang="pt-BR" sz="19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O volume das transações atuais é cerca de 1.600 mil toneladas anuais, tornando-se o maior e mais importante mercado atacadista da capital, comercializando 90% das frutas e hortaliças consumidas em Santiago e 65% de todo o Chile.</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Com aproximadamente 2.000 empresas, constituídas por operadores de mercado, e com cerca de 20% de prestadoras de serviços complementares, modernas plataformas de distribuição, </a:t>
            </a:r>
            <a:r>
              <a:rPr lang="pt-BR" sz="1900" dirty="0" err="1" smtClean="0">
                <a:latin typeface="Times New Roman" panose="02020603050405020304" pitchFamily="18" charset="0"/>
                <a:cs typeface="Times New Roman" panose="02020603050405020304" pitchFamily="18" charset="0"/>
              </a:rPr>
              <a:t>lo</a:t>
            </a:r>
            <a:r>
              <a:rPr lang="pt-BR" sz="1900" dirty="0" smtClean="0">
                <a:latin typeface="Times New Roman" panose="02020603050405020304" pitchFamily="18" charset="0"/>
                <a:cs typeface="Times New Roman" panose="02020603050405020304" pitchFamily="18" charset="0"/>
              </a:rPr>
              <a:t> </a:t>
            </a:r>
            <a:r>
              <a:rPr lang="pt-BR" sz="1900" dirty="0" err="1" smtClean="0">
                <a:latin typeface="Times New Roman" panose="02020603050405020304" pitchFamily="18" charset="0"/>
                <a:cs typeface="Times New Roman" panose="02020603050405020304" pitchFamily="18" charset="0"/>
              </a:rPr>
              <a:t>Valledor</a:t>
            </a:r>
            <a:r>
              <a:rPr lang="pt-BR" sz="1900" dirty="0" smtClean="0">
                <a:latin typeface="Times New Roman" panose="02020603050405020304" pitchFamily="18" charset="0"/>
                <a:cs typeface="Times New Roman" panose="02020603050405020304" pitchFamily="18" charset="0"/>
              </a:rPr>
              <a:t> está entre as principais centrais atacadistas da América Latina.</a:t>
            </a:r>
            <a:endParaRPr lang="pt-BR" sz="1900"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902040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pic>
        <p:nvPicPr>
          <p:cNvPr id="4" name="Espaço Reservado para Conteúdo 3"/>
          <p:cNvPicPr>
            <a:picLocks noGrp="1" noChangeAspect="1"/>
          </p:cNvPicPr>
          <p:nvPr>
            <p:ph idx="1"/>
          </p:nvPr>
        </p:nvPicPr>
        <p:blipFill>
          <a:blip r:embed="rId2"/>
          <a:stretch>
            <a:fillRect/>
          </a:stretch>
        </p:blipFill>
        <p:spPr>
          <a:xfrm>
            <a:off x="3934376" y="2133600"/>
            <a:ext cx="6225073" cy="3778250"/>
          </a:xfrm>
          <a:prstGeom prst="rect">
            <a:avLst/>
          </a:prstGeom>
        </p:spPr>
      </p:pic>
    </p:spTree>
    <p:extLst>
      <p:ext uri="{BB962C8B-B14F-4D97-AF65-F5344CB8AC3E}">
        <p14:creationId xmlns:p14="http://schemas.microsoft.com/office/powerpoint/2010/main" val="1758458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89260"/>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85000" lnSpcReduction="10000"/>
          </a:bodyPr>
          <a:lstStyle/>
          <a:p>
            <a:pPr>
              <a:buFont typeface="Wingdings 3" panose="05040102010807070707" pitchFamily="18" charset="2"/>
              <a:buChar char=""/>
            </a:pPr>
            <a:r>
              <a:rPr lang="pt-BR" sz="1900" b="1" dirty="0" smtClean="0">
                <a:latin typeface="Times New Roman" panose="02020603050405020304" pitchFamily="18" charset="0"/>
                <a:cs typeface="Times New Roman" panose="02020603050405020304" pitchFamily="18" charset="0"/>
              </a:rPr>
              <a:t>Os </a:t>
            </a:r>
            <a:r>
              <a:rPr lang="pt-BR" sz="1900" b="1" dirty="0">
                <a:latin typeface="Times New Roman" panose="02020603050405020304" pitchFamily="18" charset="0"/>
                <a:cs typeface="Times New Roman" panose="02020603050405020304" pitchFamily="18" charset="0"/>
              </a:rPr>
              <a:t>países e mercados analisados pela pesquisa</a:t>
            </a:r>
            <a:r>
              <a:rPr lang="pt-BR" sz="1900" dirty="0">
                <a:latin typeface="Times New Roman" panose="02020603050405020304" pitchFamily="18" charset="0"/>
                <a:cs typeface="Times New Roman" panose="02020603050405020304" pitchFamily="18" charset="0"/>
              </a:rPr>
              <a:t>: o caso do </a:t>
            </a:r>
            <a:r>
              <a:rPr lang="pt-BR" sz="1900" dirty="0" smtClean="0">
                <a:latin typeface="Times New Roman" panose="02020603050405020304" pitchFamily="18" charset="0"/>
                <a:cs typeface="Times New Roman" panose="02020603050405020304" pitchFamily="18" charset="0"/>
              </a:rPr>
              <a:t>México (Central </a:t>
            </a:r>
            <a:r>
              <a:rPr lang="pt-BR" sz="1900" dirty="0">
                <a:latin typeface="Times New Roman" panose="02020603050405020304" pitchFamily="18" charset="0"/>
                <a:cs typeface="Times New Roman" panose="02020603050405020304" pitchFamily="18" charset="0"/>
              </a:rPr>
              <a:t>de </a:t>
            </a:r>
            <a:r>
              <a:rPr lang="pt-BR" sz="1900" dirty="0" smtClean="0">
                <a:latin typeface="Times New Roman" panose="02020603050405020304" pitchFamily="18" charset="0"/>
                <a:cs typeface="Times New Roman" panose="02020603050405020304" pitchFamily="18" charset="0"/>
              </a:rPr>
              <a:t>Abasto da Cidade do México)</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O princípio que norteou a criação em 1962 do que atualmente é a Central de Abasto da Cidade do México foi o mesmo das demais centrais analisadas.</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Maior central atacadista da América Latina e a maior do mundo em área física, com 300 hectares.</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A Central de Abasto da Cidade do México é um equipamento público controlado pelo governo federal em parceria com a municipalidade da Cidade do México, a quem cabe nomear o Diretor Executivo.</a:t>
            </a:r>
          </a:p>
          <a:p>
            <a:pPr algn="just">
              <a:buFont typeface="Wingdings" panose="05000000000000000000" pitchFamily="2" charset="2"/>
              <a:buChar char="Ø"/>
            </a:pPr>
            <a:r>
              <a:rPr lang="pt-BR" sz="1900" dirty="0" smtClean="0">
                <a:latin typeface="Times New Roman" panose="02020603050405020304" pitchFamily="18" charset="0"/>
                <a:cs typeface="Times New Roman" panose="02020603050405020304" pitchFamily="18" charset="0"/>
              </a:rPr>
              <a:t>O fato mais relevante deste modelo de coordenação está principalmente no aumento da confiança dos operadores que, mesmo na condição de concessionários dos espaços comerciais e áreas de serviços complementares, praticam agressivas estratégias de investimento em modernização, plataformas de distribuição, câmaras de refrigeração ou integram modernos sistemas eletrônicos de comercialização e de gestão dos fluxos logísticos.</a:t>
            </a:r>
          </a:p>
          <a:p>
            <a:pPr marL="0" indent="0" algn="just">
              <a:buNone/>
            </a:pPr>
            <a:r>
              <a:rPr lang="pt-BR" sz="1800" dirty="0" smtClean="0"/>
              <a:t> </a:t>
            </a:r>
            <a:endParaRPr lang="pt-BR" sz="1800" dirty="0"/>
          </a:p>
        </p:txBody>
      </p:sp>
    </p:spTree>
    <p:extLst>
      <p:ext uri="{BB962C8B-B14F-4D97-AF65-F5344CB8AC3E}">
        <p14:creationId xmlns:p14="http://schemas.microsoft.com/office/powerpoint/2010/main" val="436762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9894" y="186229"/>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fontScale="47500" lnSpcReduction="20000"/>
          </a:bodyPr>
          <a:lstStyle/>
          <a:p>
            <a:pPr algn="just">
              <a:buFont typeface="Wingdings" panose="05000000000000000000" pitchFamily="2" charset="2"/>
              <a:buChar char="Ø"/>
            </a:pPr>
            <a:r>
              <a:rPr lang="pt-BR" sz="2900" dirty="0" smtClean="0">
                <a:latin typeface="Times New Roman" panose="02020603050405020304" pitchFamily="18" charset="0"/>
                <a:cs typeface="Times New Roman" panose="02020603050405020304" pitchFamily="18" charset="0"/>
              </a:rPr>
              <a:t>Com volume de comercialização médio diário de 18.000 toneladas de produtos, 40% da produção nacional de frutas e hortaliças, a CEDA experimentou um incremento anual de 25% desde sua implantação até 2003.</a:t>
            </a:r>
          </a:p>
          <a:p>
            <a:pPr algn="just">
              <a:buFont typeface="Wingdings" panose="05000000000000000000" pitchFamily="2" charset="2"/>
              <a:buChar char="Ø"/>
            </a:pPr>
            <a:r>
              <a:rPr lang="pt-BR" sz="2900" dirty="0" smtClean="0">
                <a:latin typeface="Times New Roman" panose="02020603050405020304" pitchFamily="18" charset="0"/>
                <a:cs typeface="Times New Roman" panose="02020603050405020304" pitchFamily="18" charset="0"/>
              </a:rPr>
              <a:t>Seu raio de atividades extrapola atualmente a região metropolitana, abastecendo outras centrais atacadistas do país e as principais redes de distribuição de varejo nacionais ou internacionais.</a:t>
            </a:r>
          </a:p>
          <a:p>
            <a:pPr algn="just">
              <a:buFont typeface="Wingdings 3" panose="05040102010807070707" pitchFamily="18" charset="2"/>
              <a:buChar char=""/>
            </a:pPr>
            <a:r>
              <a:rPr lang="pt-BR" sz="2900" dirty="0" smtClean="0">
                <a:latin typeface="Times New Roman" panose="02020603050405020304" pitchFamily="18" charset="0"/>
                <a:cs typeface="Times New Roman" panose="02020603050405020304" pitchFamily="18" charset="0"/>
              </a:rPr>
              <a:t>Conclusões</a:t>
            </a:r>
          </a:p>
          <a:p>
            <a:pPr algn="just">
              <a:buFont typeface="Wingdings" panose="05000000000000000000" pitchFamily="2" charset="2"/>
              <a:buChar char="Ø"/>
            </a:pPr>
            <a:r>
              <a:rPr lang="pt-BR" sz="2900" dirty="0" smtClean="0">
                <a:latin typeface="Times New Roman" panose="02020603050405020304" pitchFamily="18" charset="0"/>
                <a:cs typeface="Times New Roman" panose="02020603050405020304" pitchFamily="18" charset="0"/>
              </a:rPr>
              <a:t>O momento atual exige profundas mudanças nas estruturas e nas funções exercidas pelo Estado no sistema de distribuição alimentar tradicional, principalmente na cadeia dos produtos </a:t>
            </a:r>
            <a:r>
              <a:rPr lang="pt-BR" sz="2900" dirty="0" err="1" smtClean="0">
                <a:latin typeface="Times New Roman" panose="02020603050405020304" pitchFamily="18" charset="0"/>
                <a:cs typeface="Times New Roman" panose="02020603050405020304" pitchFamily="18" charset="0"/>
              </a:rPr>
              <a:t>hortifrutícolas</a:t>
            </a:r>
            <a:r>
              <a:rPr lang="pt-BR" sz="29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pt-BR" sz="2900" dirty="0" smtClean="0">
                <a:latin typeface="Times New Roman" panose="02020603050405020304" pitchFamily="18" charset="0"/>
                <a:cs typeface="Times New Roman" panose="02020603050405020304" pitchFamily="18" charset="0"/>
              </a:rPr>
              <a:t>Ineficiência do conjunto da cadeia de distribuição do agronegócio de frutas e hortaliças provoca perdas e desperdícios, que em alguns casos se situam entre 30% e 35%.</a:t>
            </a:r>
          </a:p>
          <a:p>
            <a:pPr algn="just">
              <a:buFont typeface="Wingdings" panose="05000000000000000000" pitchFamily="2" charset="2"/>
              <a:buChar char="Ø"/>
            </a:pPr>
            <a:r>
              <a:rPr lang="pt-BR" sz="2900" dirty="0" smtClean="0">
                <a:latin typeface="Times New Roman" panose="02020603050405020304" pitchFamily="18" charset="0"/>
                <a:cs typeface="Times New Roman" panose="02020603050405020304" pitchFamily="18" charset="0"/>
              </a:rPr>
              <a:t>Os estados nacionais não dispõem de recursos ou não priorizam políticas de investimentos na adequação e modernização dos seus sistemas atacadistas de distribuição de frutas e hortaliças.</a:t>
            </a:r>
          </a:p>
          <a:p>
            <a:pPr algn="just">
              <a:buFont typeface="Wingdings" panose="05000000000000000000" pitchFamily="2" charset="2"/>
              <a:buChar char="Ø"/>
            </a:pPr>
            <a:r>
              <a:rPr lang="pt-BR" sz="2900" dirty="0" smtClean="0">
                <a:latin typeface="Times New Roman" panose="02020603050405020304" pitchFamily="18" charset="0"/>
                <a:cs typeface="Times New Roman" panose="02020603050405020304" pitchFamily="18" charset="0"/>
              </a:rPr>
              <a:t>Face às mudanças ocorridas no sistema de abastecimento alimentar, provocadas por aspectos sociais e econômicos e a globalização dos modos de consumo, a pesquisa mostrou que os atores públicos e privados aportaram soluções distintas segundo seus interesses e seu poder de coordenação. </a:t>
            </a:r>
          </a:p>
          <a:p>
            <a:pPr algn="just"/>
            <a:endParaRPr lang="pt-BR" sz="1800" dirty="0"/>
          </a:p>
        </p:txBody>
      </p:sp>
    </p:spTree>
    <p:extLst>
      <p:ext uri="{BB962C8B-B14F-4D97-AF65-F5344CB8AC3E}">
        <p14:creationId xmlns:p14="http://schemas.microsoft.com/office/powerpoint/2010/main" val="1417142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340775"/>
            <a:ext cx="8911687" cy="1280890"/>
          </a:xfrm>
        </p:spPr>
        <p:txBody>
          <a:bodyPr>
            <a:noAutofit/>
          </a:bodyPr>
          <a:lstStyle/>
          <a:p>
            <a:pPr algn="just"/>
            <a:r>
              <a:rPr lang="pt-BR" sz="2800" dirty="0">
                <a:latin typeface="Times New Roman" panose="02020603050405020304" pitchFamily="18" charset="0"/>
                <a:cs typeface="Times New Roman" panose="02020603050405020304" pitchFamily="18" charset="0"/>
              </a:rPr>
              <a:t>Novas formas de coordenação das atividades de abastecimento nos mercados atacadistas de frutas e hortaliças da América Latina</a:t>
            </a:r>
            <a:endParaRPr lang="pt-BR" sz="2800" dirty="0"/>
          </a:p>
        </p:txBody>
      </p:sp>
      <p:sp>
        <p:nvSpPr>
          <p:cNvPr id="3" name="Espaço Reservado para Conteúdo 2"/>
          <p:cNvSpPr>
            <a:spLocks noGrp="1"/>
          </p:cNvSpPr>
          <p:nvPr>
            <p:ph idx="1"/>
          </p:nvPr>
        </p:nvSpPr>
        <p:spPr/>
        <p:txBody>
          <a:bodyPr>
            <a:normAutofit lnSpcReduction="10000"/>
          </a:bodyPr>
          <a:lstStyle/>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 situação do Brasil mostra que a retirada do governo federal da coordenação central do sistema de centrais de abastecimento, transferindo as responsabilidades para os estados, sem um plano estratégico de médio e longo prazo e sem um diálogo com os concessionários privados, provocou a desorganização do sistema, o sucateamento dos equipamentos públicos e o fim de um modelo operacional considerado internacionalmente como referência.</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 experiência do México aparenta ser o modelo de coordenação e de organização funcional mais adequado à realidade da América Latina.</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As experiências latino americanas indicam que o poder público nas suas diferentes instâncias pode ocupar um lugar de destaque no centro de um novo modelo de distribuição atacadista ou minimamente na coordenação deste novo sistema, tanto em função dos aspectos ligados à segurança alimentar quanto ao ponto de vista econômico, considerando seus impactos indutores a montante e a jusante de toda a cadeia do agronegócio.</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231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smtClean="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Contexto da criação do PAA:</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Debate sobre o combate à fome e a garantia da segurança alimentar e nutricional da população brasileira;</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Debate reconhecendo a importância da agricultura familiar como categoria social nas políticas públicas.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Objetivos do PAA (Ministério da Cidadania, 2020): </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Promover o acesso à alimentação;</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Incentivar a agricultura familiar.</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3743415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Para o alcance desses dois objetivos, o programa compra alimentos produzidos pela agricultura familiar, com dispensa de licitação, e os destina às pessoas em situação de insegurança alimentar e nutricional e àquelas atendidas pela rede </a:t>
            </a:r>
            <a:r>
              <a:rPr lang="pt-BR" dirty="0" err="1" smtClean="0">
                <a:latin typeface="Times New Roman" panose="02020603050405020304" pitchFamily="18" charset="0"/>
                <a:cs typeface="Times New Roman" panose="02020603050405020304" pitchFamily="18" charset="0"/>
              </a:rPr>
              <a:t>socioassistencial</a:t>
            </a:r>
            <a:r>
              <a:rPr lang="pt-BR" dirty="0" smtClean="0">
                <a:latin typeface="Times New Roman" panose="02020603050405020304" pitchFamily="18" charset="0"/>
                <a:cs typeface="Times New Roman" panose="02020603050405020304" pitchFamily="18" charset="0"/>
              </a:rPr>
              <a:t>, pelos equipamentos públicos de segurança alimentar e nutricional e pela rede pública e filantrópica de ensino (Ministério da Cidadania, 2020).</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PAA também contribui para a constituição de estoques públicos de alimentos produzidos por agricultores familiares e para a formação de estoques pelas organizações da agricultura familiar. Além disso, o programa promove o abastecimento alimentar por meio de compras governamentais de alimentos; fortalece circuitos locais e regionais e redes de comercialização; valoriza a biodiversidade e a produção orgânica e agroecológica de alimentos; incentiva hábitos alimentares saudáveis e estimula o cooperativismo e o associativismo (</a:t>
            </a:r>
            <a:r>
              <a:rPr lang="pt-BR" dirty="0">
                <a:latin typeface="Times New Roman" panose="02020603050405020304" pitchFamily="18" charset="0"/>
                <a:cs typeface="Times New Roman" panose="02020603050405020304" pitchFamily="18" charset="0"/>
              </a:rPr>
              <a:t>Ministério da Cidadania, </a:t>
            </a:r>
            <a:r>
              <a:rPr lang="pt-BR" dirty="0" smtClean="0">
                <a:latin typeface="Times New Roman" panose="02020603050405020304" pitchFamily="18" charset="0"/>
                <a:cs typeface="Times New Roman" panose="02020603050405020304" pitchFamily="18" charset="0"/>
              </a:rPr>
              <a:t>2020).</a:t>
            </a:r>
          </a:p>
          <a:p>
            <a:pPr algn="just">
              <a:buFont typeface="Wingdings" panose="05000000000000000000" pitchFamily="2" charset="2"/>
              <a:buChar char="Ø"/>
            </a:pP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7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PAA foi criado como uma das ações estruturantes do Programa Fome Zero, tendo sido acompanhado ao longo de sua formulação e implementação pelo Conselho Nacional de Segurança Alimentar e Nutricional (</a:t>
            </a:r>
            <a:r>
              <a:rPr lang="pt-BR" dirty="0" err="1" smtClean="0">
                <a:latin typeface="Times New Roman" panose="02020603050405020304" pitchFamily="18" charset="0"/>
                <a:cs typeface="Times New Roman" panose="02020603050405020304" pitchFamily="18" charset="0"/>
              </a:rPr>
              <a:t>Consea</a:t>
            </a:r>
            <a:r>
              <a:rPr lang="pt-BR" dirty="0" smtClean="0">
                <a:latin typeface="Times New Roman" panose="02020603050405020304" pitchFamily="18" charset="0"/>
                <a:cs typeface="Times New Roman" panose="02020603050405020304" pitchFamily="18" charset="0"/>
              </a:rPr>
              <a:t>) e por diferentes organizações da sociedade civil. Sua operacionalização envolve diferentes mecanismos de aquisição de produtos da agricultura familiar pelo Governo Federal (Quadro 1), sendo alguns deles executados pela Companhia Nacional de Abastecimento (Conab) e outros implementados por meio de convênios estabelecidos pelo Ministério de Desenvolvimento Social e Combate à Fome (MDS) com governos estaduais e municipais.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Alguns dados mencionados no texto:</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Entre 2003 e 2010, o governo federal investiu um total de R$ 3,5 bilhões, uma quantia bem inferior se comparada ao Pronaf. De qualquer forma, esses recursos permitiram que, em média, cerca de 112 mil agricultores familiares fossem beneficiados por ano no PAA.</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198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3935707" y="2133599"/>
            <a:ext cx="6645085" cy="4034898"/>
          </a:xfrm>
          <a:prstGeom prst="rect">
            <a:avLst/>
          </a:prstGeom>
        </p:spPr>
      </p:pic>
    </p:spTree>
    <p:extLst>
      <p:ext uri="{BB962C8B-B14F-4D97-AF65-F5344CB8AC3E}">
        <p14:creationId xmlns:p14="http://schemas.microsoft.com/office/powerpoint/2010/main" val="484746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4642566" y="2133600"/>
            <a:ext cx="4808693" cy="3778250"/>
          </a:xfrm>
          <a:prstGeom prst="rect">
            <a:avLst/>
          </a:prstGeom>
        </p:spPr>
      </p:pic>
    </p:spTree>
    <p:extLst>
      <p:ext uri="{BB962C8B-B14F-4D97-AF65-F5344CB8AC3E}">
        <p14:creationId xmlns:p14="http://schemas.microsoft.com/office/powerpoint/2010/main" val="4180658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a:bodyPr>
          <a:lstStyle/>
          <a:p>
            <a:pPr>
              <a:buFont typeface="Wingdings 3" panose="05040102010807070707" pitchFamily="18" charset="2"/>
              <a:buChar char="´"/>
            </a:pPr>
            <a:r>
              <a:rPr lang="pt-BR" sz="1700" b="1" dirty="0" smtClean="0">
                <a:latin typeface="Times New Roman" panose="02020603050405020304" pitchFamily="18" charset="0"/>
                <a:cs typeface="Times New Roman" panose="02020603050405020304" pitchFamily="18" charset="0"/>
              </a:rPr>
              <a:t>Estudos sobre a mensuração da indigência e da pobreza no Brasil:</a:t>
            </a:r>
          </a:p>
          <a:p>
            <a:pPr marL="514350" indent="-514350">
              <a:buFont typeface="+mj-lt"/>
              <a:buAutoNum type="arabicParenR"/>
            </a:pPr>
            <a:r>
              <a:rPr lang="pt-BR" sz="1700" dirty="0" smtClean="0">
                <a:latin typeface="Times New Roman" panose="02020603050405020304" pitchFamily="18" charset="0"/>
                <a:cs typeface="Times New Roman" panose="02020603050405020304" pitchFamily="18" charset="0"/>
              </a:rPr>
              <a:t>Revisão de Literatura de </a:t>
            </a:r>
            <a:r>
              <a:rPr lang="pt-BR" sz="1700" dirty="0" err="1" smtClean="0">
                <a:latin typeface="Times New Roman" panose="02020603050405020304" pitchFamily="18" charset="0"/>
                <a:cs typeface="Times New Roman" panose="02020603050405020304" pitchFamily="18" charset="0"/>
              </a:rPr>
              <a:t>Takagi</a:t>
            </a:r>
            <a:r>
              <a:rPr lang="pt-BR" sz="1700" dirty="0" smtClean="0">
                <a:latin typeface="Times New Roman" panose="02020603050405020304" pitchFamily="18" charset="0"/>
                <a:cs typeface="Times New Roman" panose="02020603050405020304" pitchFamily="18" charset="0"/>
              </a:rPr>
              <a:t>, Graziano da Silva e Del Grossi (2001):</a:t>
            </a:r>
          </a:p>
          <a:p>
            <a:pPr>
              <a:buFont typeface="Wingdings" panose="05000000000000000000" pitchFamily="2" charset="2"/>
              <a:buChar char="Ø"/>
            </a:pPr>
            <a:r>
              <a:rPr lang="pt-BR" sz="1700" dirty="0" smtClean="0">
                <a:latin typeface="Times New Roman" panose="02020603050405020304" pitchFamily="18" charset="0"/>
                <a:cs typeface="Times New Roman" panose="02020603050405020304" pitchFamily="18" charset="0"/>
              </a:rPr>
              <a:t>Constataram disparidade muito grande nos resultados, variando de 8,7% de indigentes a 29%, a partir de dados da PNAD de 1999.</a:t>
            </a:r>
          </a:p>
          <a:p>
            <a:pPr marL="514350" indent="-514350">
              <a:buAutoNum type="arabicParenR" startAt="2"/>
            </a:pPr>
            <a:r>
              <a:rPr lang="pt-BR" sz="1700" dirty="0" smtClean="0">
                <a:latin typeface="Times New Roman" panose="02020603050405020304" pitchFamily="18" charset="0"/>
                <a:cs typeface="Times New Roman" panose="02020603050405020304" pitchFamily="18" charset="0"/>
              </a:rPr>
              <a:t>Mapa do Fim da Fome:</a:t>
            </a:r>
          </a:p>
          <a:p>
            <a:pPr>
              <a:buFont typeface="Wingdings" panose="05000000000000000000" pitchFamily="2" charset="2"/>
              <a:buChar char="Ø"/>
            </a:pPr>
            <a:r>
              <a:rPr lang="pt-BR" sz="1700" dirty="0" smtClean="0">
                <a:latin typeface="Times New Roman" panose="02020603050405020304" pitchFamily="18" charset="0"/>
                <a:cs typeface="Times New Roman" panose="02020603050405020304" pitchFamily="18" charset="0"/>
              </a:rPr>
              <a:t>49,8 milhões de indigentes ou 29,3% da população, em 1999, considerando uma linha de indigência de R$ 80,00, referente à Região Metropolitana de São Paulo.</a:t>
            </a:r>
          </a:p>
          <a:p>
            <a:pPr marL="514350" indent="-514350">
              <a:buAutoNum type="arabicParenR" startAt="3"/>
            </a:pPr>
            <a:r>
              <a:rPr lang="pt-BR" sz="1700" dirty="0" smtClean="0">
                <a:latin typeface="Times New Roman" panose="02020603050405020304" pitchFamily="18" charset="0"/>
                <a:cs typeface="Times New Roman" panose="02020603050405020304" pitchFamily="18" charset="0"/>
              </a:rPr>
              <a:t>Instituto Cidadania:</a:t>
            </a:r>
          </a:p>
          <a:p>
            <a:pPr>
              <a:buFont typeface="Wingdings" panose="05000000000000000000" pitchFamily="2" charset="2"/>
              <a:buChar char="Ø"/>
            </a:pPr>
            <a:r>
              <a:rPr lang="pt-BR" sz="1700" dirty="0" smtClean="0">
                <a:latin typeface="Times New Roman" panose="02020603050405020304" pitchFamily="18" charset="0"/>
                <a:cs typeface="Times New Roman" panose="02020603050405020304" pitchFamily="18" charset="0"/>
              </a:rPr>
              <a:t>9,3 milhões de famílias e 44 milhões de pessoas muito pobres, com renda familiar </a:t>
            </a:r>
            <a:r>
              <a:rPr lang="pt-BR" sz="1700" i="1" dirty="0" smtClean="0">
                <a:latin typeface="Times New Roman" panose="02020603050405020304" pitchFamily="18" charset="0"/>
                <a:cs typeface="Times New Roman" panose="02020603050405020304" pitchFamily="18" charset="0"/>
              </a:rPr>
              <a:t>per capita </a:t>
            </a:r>
            <a:r>
              <a:rPr lang="pt-BR" sz="1700" dirty="0" smtClean="0">
                <a:latin typeface="Times New Roman" panose="02020603050405020304" pitchFamily="18" charset="0"/>
                <a:cs typeface="Times New Roman" panose="02020603050405020304" pitchFamily="18" charset="0"/>
              </a:rPr>
              <a:t>abaixo de um dólar diário, em 1999.</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3775530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lgn="just"/>
            <a:r>
              <a:rPr lang="pt-BR" dirty="0" smtClean="0">
                <a:latin typeface="Times New Roman" panose="02020603050405020304" pitchFamily="18" charset="0"/>
                <a:cs typeface="Times New Roman" panose="02020603050405020304" pitchFamily="18" charset="0"/>
              </a:rPr>
              <a:t>Alteração na matriz produtiva da agricultura familiar:</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Diversificação produtiva =&gt; restaurar a policultura;</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Incentiva a produção em bases agroecológicas ou orgânicas – </a:t>
            </a:r>
            <a:r>
              <a:rPr lang="pt-BR" dirty="0" err="1" smtClean="0">
                <a:latin typeface="Times New Roman" panose="02020603050405020304" pitchFamily="18" charset="0"/>
                <a:cs typeface="Times New Roman" panose="02020603050405020304" pitchFamily="18" charset="0"/>
              </a:rPr>
              <a:t>Ex</a:t>
            </a:r>
            <a:r>
              <a:rPr lang="pt-BR" dirty="0" smtClean="0">
                <a:latin typeface="Times New Roman" panose="02020603050405020304" pitchFamily="18" charset="0"/>
                <a:cs typeface="Times New Roman" panose="02020603050405020304" pitchFamily="18" charset="0"/>
              </a:rPr>
              <a:t>: os casos do PAA em São Lourenço do Sul e Pelotas (R$);</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Estimula a produção e o consumo de alimentos regionais, o que implica num resgate e preservação de muitos costumes, hábitos e culturas que vinham sendo esquecidos ao longo de gerações. </a:t>
            </a:r>
            <a:r>
              <a:rPr lang="pt-BR" dirty="0" err="1" smtClean="0">
                <a:latin typeface="Times New Roman" panose="02020603050405020304" pitchFamily="18" charset="0"/>
                <a:cs typeface="Times New Roman" panose="02020603050405020304" pitchFamily="18" charset="0"/>
              </a:rPr>
              <a:t>Ex</a:t>
            </a:r>
            <a:r>
              <a:rPr lang="pt-BR" dirty="0" smtClean="0">
                <a:latin typeface="Times New Roman" panose="02020603050405020304" pitchFamily="18" charset="0"/>
                <a:cs typeface="Times New Roman" panose="02020603050405020304" pitchFamily="18" charset="0"/>
              </a:rPr>
              <a:t>: No Norte de Minas Gerais, o PAA contribui para a geração de renda por meio do aproveitamento das frutas nativas do Cerrado.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687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lgn="just"/>
            <a:r>
              <a:rPr lang="pt-BR" dirty="0" smtClean="0">
                <a:latin typeface="Times New Roman" panose="02020603050405020304" pitchFamily="18" charset="0"/>
                <a:cs typeface="Times New Roman" panose="02020603050405020304" pitchFamily="18" charset="0"/>
              </a:rPr>
              <a:t>Alteração no consumo da agricultura familiar e das famílias beneficiadas com os alimentos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PAA tem sido responsável também por incluir produtos na dieta das famílias dos agricultores de Mirandiba, principalmente frutas e verduras que elas pouco consumiam antes (...) Antes do projeto muitos agricultores não tinham árvores frutíferas em suas unidades produtivas e/ou não davam valor às frutas nativas” (Zimmermann; Ferreira, 2008 apud Grisa et al, 2011, p. 37). </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Pessoas/famílias beneficiadas com os alimentos: mudanças observadas no padrão alimentar das crianças em idade escolar </a:t>
            </a:r>
          </a:p>
          <a:p>
            <a:endParaRPr lang="pt-BR" dirty="0"/>
          </a:p>
        </p:txBody>
      </p:sp>
    </p:spTree>
    <p:extLst>
      <p:ext uri="{BB962C8B-B14F-4D97-AF65-F5344CB8AC3E}">
        <p14:creationId xmlns:p14="http://schemas.microsoft.com/office/powerpoint/2010/main" val="4106967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r>
              <a:rPr lang="pt-BR" dirty="0" smtClean="0">
                <a:latin typeface="Times New Roman" panose="02020603050405020304" pitchFamily="18" charset="0"/>
                <a:cs typeface="Times New Roman" panose="02020603050405020304" pitchFamily="18" charset="0"/>
              </a:rPr>
              <a:t>Preços, criação de novos mercados e alternativas de renda</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PAA sinaliza um novo estágio no que se refere às políticas de fortalecimento da agricultura familiar, sobretudo porque abre um canal de comercialização para essa categoria social, garantindo a aquisição de seus produtos pelo Estado por meio de mecanismos diferenciados. A garantia de comercialização traz um novo alento a essas famílias, que podem lançar mão de suas especificidades, de seus valores e suas práticas locais para articular-se com diversos públicos consumidores.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PAA significa novas possibilidades de ingressar no mercado e, ao mesmo tempo, sobretudo para as famílias do Sul e Centro-Oeste do Brasil, oportunidades para distanciar-se dos mercados de </a:t>
            </a:r>
            <a:r>
              <a:rPr lang="pt-BR" i="1" dirty="0" smtClean="0">
                <a:latin typeface="Times New Roman" panose="02020603050405020304" pitchFamily="18" charset="0"/>
                <a:cs typeface="Times New Roman" panose="02020603050405020304" pitchFamily="18" charset="0"/>
              </a:rPr>
              <a:t>commodities</a:t>
            </a:r>
            <a:r>
              <a:rPr lang="pt-BR" dirty="0" smtClean="0">
                <a:latin typeface="Times New Roman" panose="02020603050405020304" pitchFamily="18" charset="0"/>
                <a:cs typeface="Times New Roman" panose="02020603050405020304" pitchFamily="18" charset="0"/>
              </a:rPr>
              <a:t> agrícolas que se mostram inadequados às especificidades dessa categoria social, principalmente no que se refere à escala de produção e ao padrão tecnológico.</a:t>
            </a:r>
          </a:p>
          <a:p>
            <a:pPr>
              <a:buFont typeface="Wingdings" panose="05000000000000000000" pitchFamily="2" charset="2"/>
              <a:buChar char="Ø"/>
            </a:pP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807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Além da garantia de mercado, as normas do PAA permitem que as aquisições sejam feitas com base em preços de referência, que devem levar em conta as diferenças regionais e a realidade da agricultura familiar. Trata-se de uma inovação, considerando que a PGPM sempre utilizou mecanismos de aquisição de caráter universal. Ao submeter grupos distintos às mesmas exigências na hora da comercialização, a PGPM reduzia o acesso dos agricultores familiares aos seus instrumentos.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programa também tem colaborado para a recuperação dos preços regionais recebidos pelos agricultores, havendo casos em que o simples anúncio da compra pública foi suficiente para elevar a cotação de um produto. Em algumas situações, o mercado local absorve produção antes mesmo das compras públicas serem efetuadas, dispensando-as.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738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PAA tem incitado igualmente o fortalecimento ou a criação de novos mercados, revelando o potencial do programa na geração de efeitos sinérgicos. A criação desses novos mercados é estratégica diante da preocupação de que os agricultores familiares não se tornem dependentes do PAA. O objetivo é fazer deste apenas um </a:t>
            </a:r>
            <a:r>
              <a:rPr lang="pt-BR" dirty="0" err="1" smtClean="0">
                <a:latin typeface="Times New Roman" panose="02020603050405020304" pitchFamily="18" charset="0"/>
                <a:cs typeface="Times New Roman" panose="02020603050405020304" pitchFamily="18" charset="0"/>
              </a:rPr>
              <a:t>ponta-pé</a:t>
            </a:r>
            <a:r>
              <a:rPr lang="pt-BR" dirty="0" smtClean="0">
                <a:latin typeface="Times New Roman" panose="02020603050405020304" pitchFamily="18" charset="0"/>
                <a:cs typeface="Times New Roman" panose="02020603050405020304" pitchFamily="18" charset="0"/>
              </a:rPr>
              <a:t> inicial para a inserção nos mercados.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A garantia de comercialização e seus efeitos sobre os preços e a criação de novos mercados são fatores que podem repercutir em uma elevação da renda obtida pelos agricultores. </a:t>
            </a:r>
          </a:p>
          <a:p>
            <a:pPr marL="0" indent="0">
              <a:buNone/>
            </a:pPr>
            <a:endParaRPr lang="pt-BR" dirty="0"/>
          </a:p>
        </p:txBody>
      </p:sp>
    </p:spTree>
    <p:extLst>
      <p:ext uri="{BB962C8B-B14F-4D97-AF65-F5344CB8AC3E}">
        <p14:creationId xmlns:p14="http://schemas.microsoft.com/office/powerpoint/2010/main" val="4112513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r>
              <a:rPr lang="pt-BR" dirty="0" smtClean="0">
                <a:latin typeface="Times New Roman" panose="02020603050405020304" pitchFamily="18" charset="0"/>
                <a:cs typeface="Times New Roman" panose="02020603050405020304" pitchFamily="18" charset="0"/>
              </a:rPr>
              <a:t>Capital social e fortalecimento das organizações sociais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Observa-se que o acesso de associações/cooperativas ao PAA e o envolvimento destas com outras instituições têm contribuído para o seu próprio fortalecimento. As associações/cooperativas passam a ter maior conhecimento sobre gestão administrativa e mercados, assim como constroem um capital social que lhes concede maior reconhecimento social, político e econômico, permitindo o acesso a outros recursos fundamentais.</a:t>
            </a:r>
          </a:p>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PAA tem incitado o surgimento de novas organizações, seja para viabilizar o acesso ao programa, seja para, a partir desse engajamento, alcançar novos mercados e/ou mobilizar recursos políticos e econômicos. Em Pernambuco, por exemplo, a Cooperativa das Associações dos Agricultores Familiares de Mirandiba (</a:t>
            </a:r>
            <a:r>
              <a:rPr lang="pt-BR" dirty="0" err="1" smtClean="0">
                <a:latin typeface="Times New Roman" panose="02020603050405020304" pitchFamily="18" charset="0"/>
                <a:cs typeface="Times New Roman" panose="02020603050405020304" pitchFamily="18" charset="0"/>
              </a:rPr>
              <a:t>Cooafam</a:t>
            </a:r>
            <a:r>
              <a:rPr lang="pt-BR" dirty="0" smtClean="0">
                <a:latin typeface="Times New Roman" panose="02020603050405020304" pitchFamily="18" charset="0"/>
                <a:cs typeface="Times New Roman" panose="02020603050405020304" pitchFamily="18" charset="0"/>
              </a:rPr>
              <a:t>) foi criada em 2007 pelas associações que efetuam as entregas dos alimentos.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20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Quanto maior o envolvimento de associações, cooperativas, entre outros atores sociais, e quanto mais consolidadas forem estas instituições, mais efetivos são os resultados do PAA.</a:t>
            </a:r>
          </a:p>
          <a:p>
            <a:pPr>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Relações sinérgicas entre organizações e administrações locais contribuir para ampliar os resultados do PAA.</a:t>
            </a:r>
          </a:p>
          <a:p>
            <a:pPr>
              <a:buFont typeface="Wingdings 3" panose="05040102010807070707" pitchFamily="18" charset="2"/>
              <a:buChar char=""/>
            </a:pPr>
            <a:r>
              <a:rPr lang="pt-BR" dirty="0" smtClean="0">
                <a:latin typeface="Times New Roman" panose="02020603050405020304" pitchFamily="18" charset="0"/>
                <a:cs typeface="Times New Roman" panose="02020603050405020304" pitchFamily="18" charset="0"/>
              </a:rPr>
              <a:t>Limitações do PAA</a:t>
            </a:r>
          </a:p>
          <a:p>
            <a:pPr>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Ausência de clareza dos beneficiários em relação ao programa, seus objetivos, modalidades e procedimentos;</a:t>
            </a:r>
          </a:p>
          <a:p>
            <a:pPr>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O Programa tem enfrentado dificuldades para contemplar os beneficiários (povos e comunidades tradicionais, indígenas, pescadores, acampados e assentados da Reforma Agrária, agricultores familiares pobres e suas organizações);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238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pt-BR" sz="2800" dirty="0">
                <a:latin typeface="Times New Roman" panose="02020603050405020304" pitchFamily="18" charset="0"/>
                <a:cs typeface="Times New Roman" panose="02020603050405020304" pitchFamily="18" charset="0"/>
              </a:rPr>
              <a:t>Contribuições do Programa de Aquisições de Alimentos à segurança alimentar e nutricional e à criação de mercados para agricultura familiar</a:t>
            </a:r>
            <a:endParaRPr lang="pt-BR" sz="2800" dirty="0"/>
          </a:p>
        </p:txBody>
      </p:sp>
      <p:sp>
        <p:nvSpPr>
          <p:cNvPr id="3" name="Espaço Reservado para Conteúdo 2"/>
          <p:cNvSpPr>
            <a:spLocks noGrp="1"/>
          </p:cNvSpPr>
          <p:nvPr>
            <p:ph idx="1"/>
          </p:nvPr>
        </p:nvSpPr>
        <p:spPr/>
        <p:txBody>
          <a:bodyPr/>
          <a:lstStyle/>
          <a:p>
            <a:pPr algn="just">
              <a:buFont typeface="Wingdings" panose="05000000000000000000" pitchFamily="2" charset="2"/>
              <a:buChar char="Ø"/>
            </a:pPr>
            <a:r>
              <a:rPr lang="pt-BR" dirty="0" smtClean="0">
                <a:latin typeface="Times New Roman" panose="02020603050405020304" pitchFamily="18" charset="0"/>
                <a:cs typeface="Times New Roman" panose="02020603050405020304" pitchFamily="18" charset="0"/>
              </a:rPr>
              <a:t>Aspectos operacionais e logísticos</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Declaração de Aptidão ao Pronaf</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Informalidade de instituições beneficiárias</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Atraso na liberação dos recursos</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Dificuldade para transportar os produtos do local de produção até o local de consumo</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Falta de assistência técnica</a:t>
            </a:r>
          </a:p>
          <a:p>
            <a:pPr algn="just">
              <a:buFont typeface="+mj-lt"/>
              <a:buAutoNum type="arabicParenR"/>
            </a:pPr>
            <a:r>
              <a:rPr lang="pt-BR" dirty="0" smtClean="0">
                <a:latin typeface="Times New Roman" panose="02020603050405020304" pitchFamily="18" charset="0"/>
                <a:cs typeface="Times New Roman" panose="02020603050405020304" pitchFamily="18" charset="0"/>
              </a:rPr>
              <a:t>Estruturas inadequadas de armazenamento e conservação dos alimentos até o momento do consumo e a carência de serviços de inspeção sanitária com metodologias de ação adaptadas à realidade dos produtores</a:t>
            </a:r>
          </a:p>
          <a:p>
            <a:pPr marL="0" indent="0">
              <a:buNone/>
            </a:pPr>
            <a:endParaRPr lang="pt-BR" dirty="0"/>
          </a:p>
        </p:txBody>
      </p:sp>
    </p:spTree>
    <p:extLst>
      <p:ext uri="{BB962C8B-B14F-4D97-AF65-F5344CB8AC3E}">
        <p14:creationId xmlns:p14="http://schemas.microsoft.com/office/powerpoint/2010/main" val="1081454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FvYyYSYIGSM"/>
          <p:cNvPicPr>
            <a:picLocks noGrp="1" noRot="1" noChangeAspect="1"/>
          </p:cNvPicPr>
          <p:nvPr>
            <p:ph idx="1"/>
            <a:videoFile r:link="rId1"/>
          </p:nvPr>
        </p:nvPicPr>
        <p:blipFill>
          <a:blip r:embed="rId3"/>
          <a:stretch>
            <a:fillRect/>
          </a:stretch>
        </p:blipFill>
        <p:spPr>
          <a:xfrm>
            <a:off x="4760913" y="2736850"/>
            <a:ext cx="4572000" cy="2571750"/>
          </a:xfrm>
          <a:prstGeom prst="rect">
            <a:avLst/>
          </a:prstGeom>
        </p:spPr>
      </p:pic>
    </p:spTree>
    <p:extLst>
      <p:ext uri="{BB962C8B-B14F-4D97-AF65-F5344CB8AC3E}">
        <p14:creationId xmlns:p14="http://schemas.microsoft.com/office/powerpoint/2010/main" val="3526371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fontScale="92500" lnSpcReduction="20000"/>
          </a:bodyPr>
          <a:lstStyle/>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Conclusão desses estudos: o problema da fome no País é a falta de renda para alimentar-se adequadamente, e de que essa falta de renda, traduzida por pobreza, é o reflexo da desigualdade de renda existente no País (HENRIQUES, 2000), agravada pelos altos níveis de desemprego, e das taxas de crescimento econômico insuficientes para incorporar as pessoas que a cada ano querem ingressar no mercado de trabalho, além da falta de políticas públicas no campo da segurança alimentar.</a:t>
            </a:r>
          </a:p>
          <a:p>
            <a:pPr algn="just">
              <a:buFont typeface="Wingdings" panose="05000000000000000000" pitchFamily="2" charset="2"/>
              <a:buChar char="Ø"/>
            </a:pPr>
            <a:r>
              <a:rPr lang="pt-BR" sz="2000" dirty="0">
                <a:latin typeface="Times New Roman" panose="02020603050405020304" pitchFamily="18" charset="0"/>
                <a:cs typeface="Times New Roman" panose="02020603050405020304" pitchFamily="18" charset="0"/>
              </a:rPr>
              <a:t>O diagnóstico e as políticas receitadas para o combate à fome no Brasil passaram por três fases:</a:t>
            </a:r>
          </a:p>
          <a:p>
            <a:pPr marL="514350" indent="-514350" algn="just">
              <a:buFont typeface="+mj-lt"/>
              <a:buAutoNum type="arabicParenR"/>
            </a:pPr>
            <a:r>
              <a:rPr lang="pt-BR" sz="1800" dirty="0">
                <a:latin typeface="Times New Roman" panose="02020603050405020304" pitchFamily="18" charset="0"/>
                <a:cs typeface="Times New Roman" panose="02020603050405020304" pitchFamily="18" charset="0"/>
              </a:rPr>
              <a:t>Até os anos 1930: os problemas de abastecimento eram associados à questão de oferta de alimentos;</a:t>
            </a:r>
          </a:p>
          <a:p>
            <a:pPr marL="514350" indent="-514350" algn="just">
              <a:buFont typeface="+mj-lt"/>
              <a:buAutoNum type="arabicParenR"/>
            </a:pPr>
            <a:r>
              <a:rPr lang="pt-BR" sz="1800" dirty="0">
                <a:latin typeface="Times New Roman" panose="02020603050405020304" pitchFamily="18" charset="0"/>
                <a:cs typeface="Times New Roman" panose="02020603050405020304" pitchFamily="18" charset="0"/>
              </a:rPr>
              <a:t>De 1930 até 1980: a fome passou a ser encarada como um problema de intermediação e as políticas se voltaram para a regulação de preços e controle da oferta.</a:t>
            </a:r>
          </a:p>
          <a:p>
            <a:pPr marL="514350" indent="-514350" algn="just">
              <a:buFont typeface="+mj-lt"/>
              <a:buAutoNum type="arabicParenR"/>
            </a:pPr>
            <a:r>
              <a:rPr lang="pt-BR" sz="1800" dirty="0">
                <a:latin typeface="Times New Roman" panose="02020603050405020304" pitchFamily="18" charset="0"/>
                <a:cs typeface="Times New Roman" panose="02020603050405020304" pitchFamily="18" charset="0"/>
              </a:rPr>
              <a:t>A partir de 1990: os problemas de abastecimento passaram a ser combatidos, supostamente, através da desregulamentação do mercado na esperança de que o crescimento econômico pudesse proporcionar renda, emancipando as famílias pobres e alcançando a cidadania.</a:t>
            </a:r>
          </a:p>
          <a:p>
            <a:pPr marL="0" indent="0">
              <a:buNone/>
            </a:pPr>
            <a:endParaRPr lang="pt-BR" sz="1800" dirty="0"/>
          </a:p>
        </p:txBody>
      </p:sp>
    </p:spTree>
    <p:extLst>
      <p:ext uri="{BB962C8B-B14F-4D97-AF65-F5344CB8AC3E}">
        <p14:creationId xmlns:p14="http://schemas.microsoft.com/office/powerpoint/2010/main" val="4086531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fontScale="92500" lnSpcReduction="10000"/>
          </a:bodyPr>
          <a:lstStyle/>
          <a:p>
            <a:pPr>
              <a:buFont typeface="Wingdings 3" panose="05040102010807070707" pitchFamily="18" charset="2"/>
              <a:buChar char="´"/>
            </a:pPr>
            <a:r>
              <a:rPr lang="pt-BR" sz="2600" b="1" dirty="0" smtClean="0">
                <a:latin typeface="Times New Roman" panose="02020603050405020304" pitchFamily="18" charset="0"/>
                <a:cs typeface="Times New Roman" panose="02020603050405020304" pitchFamily="18" charset="0"/>
              </a:rPr>
              <a:t>Intervenções na área do abastecimento:</a:t>
            </a:r>
          </a:p>
          <a:p>
            <a:pPr algn="just">
              <a:buFont typeface="Wingdings" panose="05000000000000000000" pitchFamily="2" charset="2"/>
              <a:buChar char="Ø"/>
            </a:pPr>
            <a:r>
              <a:rPr lang="pt-BR" sz="1700" dirty="0" smtClean="0">
                <a:latin typeface="Times New Roman" panose="02020603050405020304" pitchFamily="18" charset="0"/>
                <a:cs typeface="Times New Roman" panose="02020603050405020304" pitchFamily="18" charset="0"/>
              </a:rPr>
              <a:t>A preocupação com as culturas alimentares surge já no século XVI em função da monocultura, que não deixava espaço para a produção de mantimentos.</a:t>
            </a:r>
          </a:p>
          <a:p>
            <a:pPr algn="just">
              <a:buFont typeface="Wingdings" panose="05000000000000000000" pitchFamily="2" charset="2"/>
              <a:buChar char="Ø"/>
            </a:pPr>
            <a:r>
              <a:rPr lang="pt-BR" sz="1700" dirty="0" smtClean="0">
                <a:latin typeface="Times New Roman" panose="02020603050405020304" pitchFamily="18" charset="0"/>
                <a:cs typeface="Times New Roman" panose="02020603050405020304" pitchFamily="18" charset="0"/>
              </a:rPr>
              <a:t>Dilema entre produzir e comercializar alimentos em condições não remuneradoras e a alternativa de produzir para a exportação. Por esse motivo, a produção de alimentos esteve ligada muito mais ao </a:t>
            </a:r>
            <a:r>
              <a:rPr lang="pt-BR" sz="1700" dirty="0" err="1" smtClean="0">
                <a:latin typeface="Times New Roman" panose="02020603050405020304" pitchFamily="18" charset="0"/>
                <a:cs typeface="Times New Roman" panose="02020603050405020304" pitchFamily="18" charset="0"/>
              </a:rPr>
              <a:t>autoabastecimento</a:t>
            </a:r>
            <a:r>
              <a:rPr lang="pt-BR" sz="1700" dirty="0" smtClean="0">
                <a:latin typeface="Times New Roman" panose="02020603050405020304" pitchFamily="18" charset="0"/>
                <a:cs typeface="Times New Roman" panose="02020603050405020304" pitchFamily="18" charset="0"/>
              </a:rPr>
              <a:t> das propriedades que às demandas colocadas pelo mercado. </a:t>
            </a:r>
          </a:p>
          <a:p>
            <a:pPr algn="just">
              <a:buFont typeface="Wingdings" panose="05000000000000000000" pitchFamily="2" charset="2"/>
              <a:buChar char="Ø"/>
            </a:pPr>
            <a:r>
              <a:rPr lang="pt-BR" sz="1700" dirty="0">
                <a:latin typeface="Times New Roman" panose="02020603050405020304" pitchFamily="18" charset="0"/>
                <a:cs typeface="Times New Roman" panose="02020603050405020304" pitchFamily="18" charset="0"/>
              </a:rPr>
              <a:t>Com a introdução do café e a cessação do tráfico negreiro, o problema da oferta de alimentos se agravou, sobretudo em períodos de alta do preço do café, quando a mão-de-obra disponível era totalmente aproveitada para o desenvolvimento dessa cultura de exportação. </a:t>
            </a:r>
          </a:p>
          <a:p>
            <a:pPr algn="just">
              <a:buFont typeface="Wingdings" panose="05000000000000000000" pitchFamily="2" charset="2"/>
              <a:buChar char="Ø"/>
            </a:pPr>
            <a:r>
              <a:rPr lang="pt-BR" sz="1700" dirty="0">
                <a:latin typeface="Times New Roman" panose="02020603050405020304" pitchFamily="18" charset="0"/>
                <a:cs typeface="Times New Roman" panose="02020603050405020304" pitchFamily="18" charset="0"/>
              </a:rPr>
              <a:t>Ano de 1917: </a:t>
            </a:r>
            <a:r>
              <a:rPr lang="pt-BR" sz="1700" dirty="0" smtClean="0">
                <a:latin typeface="Times New Roman" panose="02020603050405020304" pitchFamily="18" charset="0"/>
                <a:cs typeface="Times New Roman" panose="02020603050405020304" pitchFamily="18" charset="0"/>
              </a:rPr>
              <a:t>Marco </a:t>
            </a:r>
            <a:r>
              <a:rPr lang="pt-BR" sz="1700" dirty="0">
                <a:latin typeface="Times New Roman" panose="02020603050405020304" pitchFamily="18" charset="0"/>
                <a:cs typeface="Times New Roman" panose="02020603050405020304" pitchFamily="18" charset="0"/>
              </a:rPr>
              <a:t>nos problemas de alimentação, com o problema da carestia apresentando-se como o estopim para a deflagração de manifestações e da primeira greve geral operária da história, que aconteceu na cidade de São Paulo. Na realidade, a escassez era decorrente dos crescentes embarques de alimentos brasileiros para o abastecimento das nações europeias em guerra.</a:t>
            </a:r>
          </a:p>
          <a:p>
            <a:pPr>
              <a:buFont typeface="Wingdings" panose="05000000000000000000" pitchFamily="2" charset="2"/>
              <a:buChar char="Ø"/>
            </a:pPr>
            <a:endParaRPr lang="pt-BR" sz="1800" dirty="0"/>
          </a:p>
        </p:txBody>
      </p:sp>
    </p:spTree>
    <p:extLst>
      <p:ext uri="{BB962C8B-B14F-4D97-AF65-F5344CB8AC3E}">
        <p14:creationId xmlns:p14="http://schemas.microsoft.com/office/powerpoint/2010/main" val="3456295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Autofit/>
          </a:bodyPr>
          <a:lstStyle/>
          <a:p>
            <a:pPr algn="just">
              <a:buFont typeface="Wingdings" panose="05000000000000000000" pitchFamily="2" charset="2"/>
              <a:buChar char="Ø"/>
            </a:pPr>
            <a:r>
              <a:rPr lang="pt-BR" sz="1800" b="1" dirty="0" smtClean="0">
                <a:latin typeface="Times New Roman" panose="02020603050405020304" pitchFamily="18" charset="0"/>
                <a:cs typeface="Times New Roman" panose="02020603050405020304" pitchFamily="18" charset="0"/>
              </a:rPr>
              <a:t>Crise dos anos 30: </a:t>
            </a:r>
            <a:r>
              <a:rPr lang="pt-BR" sz="1800" dirty="0" smtClean="0">
                <a:latin typeface="Times New Roman" panose="02020603050405020304" pitchFamily="18" charset="0"/>
                <a:cs typeface="Times New Roman" panose="02020603050405020304" pitchFamily="18" charset="0"/>
              </a:rPr>
              <a:t>Implantação de um longo aparato de intervenção no qual cada autarquia (açúcar e álcool, mate, sal, café, trigo, etc.) deveria zelar pelo equilíbrio dos mercados interno e externo e pelos preços remuneradores aos produtores. É justamente nesse período que se agrava o problema da oferta, tendo em vista a desestruturação da agricultura cafeeira. Esta, por um lado, contribuía para a oferta de gêneros de primeira necessidade e, por outro, segurava um grande contingente populacional no campo. </a:t>
            </a:r>
          </a:p>
          <a:p>
            <a:pPr algn="just">
              <a:buFont typeface="Wingdings" panose="05000000000000000000" pitchFamily="2" charset="2"/>
              <a:buChar char="Ø"/>
            </a:pPr>
            <a:r>
              <a:rPr lang="pt-BR" sz="1800" dirty="0" smtClean="0">
                <a:latin typeface="Times New Roman" panose="02020603050405020304" pitchFamily="18" charset="0"/>
                <a:cs typeface="Times New Roman" panose="02020603050405020304" pitchFamily="18" charset="0"/>
              </a:rPr>
              <a:t>A Comissão de Abastecimento, criada em 1939:</a:t>
            </a:r>
          </a:p>
          <a:p>
            <a:pPr marL="457200" indent="-457200" algn="just">
              <a:buFont typeface="+mj-lt"/>
              <a:buAutoNum type="arabicParenR"/>
            </a:pPr>
            <a:r>
              <a:rPr lang="pt-BR" sz="1800" dirty="0" smtClean="0">
                <a:latin typeface="Times New Roman" panose="02020603050405020304" pitchFamily="18" charset="0"/>
                <a:cs typeface="Times New Roman" panose="02020603050405020304" pitchFamily="18" charset="0"/>
              </a:rPr>
              <a:t>Objetivo: regular tanto a produção como o comércio de alimentos, drogas, material de construção e combustíveis, a fim de segurar a alta dos preços.</a:t>
            </a:r>
          </a:p>
          <a:p>
            <a:pPr marL="457200" indent="-457200" algn="just">
              <a:buFont typeface="+mj-lt"/>
              <a:buAutoNum type="arabicParenR"/>
            </a:pPr>
            <a:r>
              <a:rPr lang="pt-BR" sz="1800" dirty="0" smtClean="0">
                <a:latin typeface="Times New Roman" panose="02020603050405020304" pitchFamily="18" charset="0"/>
                <a:cs typeface="Times New Roman" panose="02020603050405020304" pitchFamily="18" charset="0"/>
              </a:rPr>
              <a:t>Deixou iniciativas importantes: restaurantes populares e instrumentos de incentivo e apoio à produção agrícola. </a:t>
            </a:r>
            <a:endParaRPr lang="pt-B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479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Autofit/>
          </a:bodyPr>
          <a:lstStyle/>
          <a:p>
            <a:pPr algn="just">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Nos anos 40, os preços dos alimentos continuavam a subir, devido à desvalorização do câmbio.</a:t>
            </a:r>
          </a:p>
          <a:p>
            <a:pPr algn="just">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Nesse período, a questão da fome e da carestia começa a receber uma atenção especial dos governantes</a:t>
            </a:r>
          </a:p>
          <a:p>
            <a:pPr algn="just">
              <a:buFont typeface="Wingdings" panose="05000000000000000000" pitchFamily="2" charset="2"/>
              <a:buChar char="Ø"/>
            </a:pPr>
            <a:r>
              <a:rPr lang="pt-BR" sz="1600" dirty="0" smtClean="0">
                <a:latin typeface="Times New Roman" panose="02020603050405020304" pitchFamily="18" charset="0"/>
                <a:cs typeface="Times New Roman" panose="02020603050405020304" pitchFamily="18" charset="0"/>
              </a:rPr>
              <a:t>Aspectos concernentes às questões de produção, consumo e distribuição, bem como ao fato de querer entrar na “modernidade”.</a:t>
            </a:r>
          </a:p>
          <a:p>
            <a:pPr algn="just">
              <a:buFont typeface="Wingdings" panose="05000000000000000000" pitchFamily="2" charset="2"/>
              <a:buChar char="Ø"/>
            </a:pPr>
            <a:r>
              <a:rPr lang="pt-BR" sz="1600" b="1" dirty="0" smtClean="0">
                <a:latin typeface="Times New Roman" panose="02020603050405020304" pitchFamily="18" charset="0"/>
                <a:cs typeface="Times New Roman" panose="02020603050405020304" pitchFamily="18" charset="0"/>
              </a:rPr>
              <a:t>Anos 1950: </a:t>
            </a:r>
            <a:r>
              <a:rPr lang="pt-BR" sz="1600" dirty="0" smtClean="0">
                <a:latin typeface="Times New Roman" panose="02020603050405020304" pitchFamily="18" charset="0"/>
                <a:cs typeface="Times New Roman" panose="02020603050405020304" pitchFamily="18" charset="0"/>
              </a:rPr>
              <a:t>ênfase na política de abastecimento – Criação da Comissão Federal de Abastecimento e Preços (Cofap) em 1951.</a:t>
            </a:r>
          </a:p>
          <a:p>
            <a:pPr algn="just">
              <a:buFont typeface="Wingdings" panose="05000000000000000000" pitchFamily="2" charset="2"/>
              <a:buChar char="Ø"/>
            </a:pPr>
            <a:r>
              <a:rPr lang="pt-BR" sz="1600" b="1" dirty="0">
                <a:latin typeface="Times New Roman" panose="02020603050405020304" pitchFamily="18" charset="0"/>
                <a:cs typeface="Times New Roman" panose="02020603050405020304" pitchFamily="18" charset="0"/>
              </a:rPr>
              <a:t>Anos 1960: </a:t>
            </a:r>
          </a:p>
          <a:p>
            <a:pPr marL="342900" indent="-342900" algn="just">
              <a:buFont typeface="+mj-lt"/>
              <a:buAutoNum type="arabicParenR"/>
            </a:pPr>
            <a:r>
              <a:rPr lang="pt-BR" sz="1600" dirty="0" smtClean="0">
                <a:latin typeface="Times New Roman" panose="02020603050405020304" pitchFamily="18" charset="0"/>
                <a:cs typeface="Times New Roman" panose="02020603050405020304" pitchFamily="18" charset="0"/>
              </a:rPr>
              <a:t>Nesse período e na década seguinte, o Brasil experimentou uma forte migração campo cidade, provocada pela modernização conservadora da agricultura e pela forte atração exercida pelas ofertas de emprego nos centros urbanos (</a:t>
            </a:r>
            <a:r>
              <a:rPr lang="pt-BR" sz="1600" dirty="0" err="1" smtClean="0">
                <a:latin typeface="Times New Roman" panose="02020603050405020304" pitchFamily="18" charset="0"/>
                <a:cs typeface="Times New Roman" panose="02020603050405020304" pitchFamily="18" charset="0"/>
              </a:rPr>
              <a:t>Favero</a:t>
            </a:r>
            <a:r>
              <a:rPr lang="pt-BR" sz="1600" dirty="0" smtClean="0">
                <a:latin typeface="Times New Roman" panose="02020603050405020304" pitchFamily="18" charset="0"/>
                <a:cs typeface="Times New Roman" panose="02020603050405020304" pitchFamily="18" charset="0"/>
              </a:rPr>
              <a:t>, 2006);</a:t>
            </a:r>
          </a:p>
          <a:p>
            <a:pPr marL="342900" indent="-342900" algn="just">
              <a:buFont typeface="+mj-lt"/>
              <a:buAutoNum type="arabicParenR"/>
            </a:pPr>
            <a:r>
              <a:rPr lang="pt-BR" sz="1600" dirty="0" smtClean="0">
                <a:latin typeface="Times New Roman" panose="02020603050405020304" pitchFamily="18" charset="0"/>
                <a:cs typeface="Times New Roman" panose="02020603050405020304" pitchFamily="18" charset="0"/>
              </a:rPr>
              <a:t>Com </a:t>
            </a:r>
            <a:r>
              <a:rPr lang="pt-BR" sz="1600" dirty="0">
                <a:latin typeface="Times New Roman" panose="02020603050405020304" pitchFamily="18" charset="0"/>
                <a:cs typeface="Times New Roman" panose="02020603050405020304" pitchFamily="18" charset="0"/>
              </a:rPr>
              <a:t>a criação da </a:t>
            </a:r>
            <a:r>
              <a:rPr lang="pt-BR" sz="1600" dirty="0" err="1">
                <a:latin typeface="Times New Roman" panose="02020603050405020304" pitchFamily="18" charset="0"/>
                <a:cs typeface="Times New Roman" panose="02020603050405020304" pitchFamily="18" charset="0"/>
              </a:rPr>
              <a:t>Cobal</a:t>
            </a:r>
            <a:r>
              <a:rPr lang="pt-BR" sz="1600" dirty="0">
                <a:latin typeface="Times New Roman" panose="02020603050405020304" pitchFamily="18" charset="0"/>
                <a:cs typeface="Times New Roman" panose="02020603050405020304" pitchFamily="18" charset="0"/>
              </a:rPr>
              <a:t> e do Entreposto terminal de São Paulo, o Estado assume a responsabilidade de distribuir e fazer chegar até o consumidor os alimentos </a:t>
            </a:r>
            <a:r>
              <a:rPr lang="pt-BR" sz="1600" dirty="0" smtClean="0">
                <a:latin typeface="Times New Roman" panose="02020603050405020304" pitchFamily="18" charset="0"/>
                <a:cs typeface="Times New Roman" panose="02020603050405020304" pitchFamily="18" charset="0"/>
              </a:rPr>
              <a:t>necessários;</a:t>
            </a:r>
            <a:endParaRPr lang="pt-BR" sz="1600" dirty="0">
              <a:latin typeface="Times New Roman" panose="02020603050405020304" pitchFamily="18" charset="0"/>
              <a:cs typeface="Times New Roman" panose="02020603050405020304" pitchFamily="18" charset="0"/>
            </a:endParaRPr>
          </a:p>
          <a:p>
            <a:pPr marL="342900" indent="-342900" algn="just">
              <a:buFont typeface="+mj-lt"/>
              <a:buAutoNum type="arabicParenR"/>
            </a:pPr>
            <a:r>
              <a:rPr lang="pt-BR" sz="1600" dirty="0">
                <a:latin typeface="Times New Roman" panose="02020603050405020304" pitchFamily="18" charset="0"/>
                <a:cs typeface="Times New Roman" panose="02020603050405020304" pitchFamily="18" charset="0"/>
              </a:rPr>
              <a:t>A preocupação principal aqui do governo era fornecer alimentos com baixos preços à população</a:t>
            </a:r>
            <a:r>
              <a:rPr lang="pt-BR" sz="1600" dirty="0" smtClean="0">
                <a:latin typeface="Times New Roman" panose="02020603050405020304" pitchFamily="18" charset="0"/>
                <a:cs typeface="Times New Roman" panose="02020603050405020304" pitchFamily="18" charset="0"/>
              </a:rPr>
              <a:t>.;</a:t>
            </a:r>
            <a:endParaRPr lang="pt-B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381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a:latin typeface="Times New Roman" panose="02020603050405020304" pitchFamily="18" charset="0"/>
                <a:cs typeface="Times New Roman" panose="02020603050405020304" pitchFamily="18" charset="0"/>
              </a:rPr>
              <a:t>Políticas de combate à fome no Brasil</a:t>
            </a:r>
            <a:endParaRPr lang="pt-BR" sz="2800" dirty="0"/>
          </a:p>
        </p:txBody>
      </p:sp>
      <p:sp>
        <p:nvSpPr>
          <p:cNvPr id="3" name="Espaço Reservado para Conteúdo 2"/>
          <p:cNvSpPr>
            <a:spLocks noGrp="1"/>
          </p:cNvSpPr>
          <p:nvPr>
            <p:ph idx="1"/>
          </p:nvPr>
        </p:nvSpPr>
        <p:spPr/>
        <p:txBody>
          <a:bodyPr>
            <a:normAutofit fontScale="92500"/>
          </a:bodyPr>
          <a:lstStyle/>
          <a:p>
            <a:pPr marL="0" indent="0" algn="just">
              <a:buNone/>
            </a:pPr>
            <a:r>
              <a:rPr lang="pt-BR" dirty="0" smtClean="0">
                <a:latin typeface="Times New Roman" panose="02020603050405020304" pitchFamily="18" charset="0"/>
                <a:cs typeface="Times New Roman" panose="02020603050405020304" pitchFamily="18" charset="0"/>
              </a:rPr>
              <a:t>4) Instituição </a:t>
            </a:r>
            <a:r>
              <a:rPr lang="pt-BR" dirty="0">
                <a:latin typeface="Times New Roman" panose="02020603050405020304" pitchFamily="18" charset="0"/>
                <a:cs typeface="Times New Roman" panose="02020603050405020304" pitchFamily="18" charset="0"/>
              </a:rPr>
              <a:t>de uma extensa rede de centrais de abastecimento (47 entrepostos) e mais de uma centena de instalações varejistas (Rede Somar). </a:t>
            </a:r>
            <a:endParaRPr lang="pt-BR"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pt-BR" sz="1800" b="1" dirty="0" smtClean="0">
                <a:latin typeface="Times New Roman" panose="02020603050405020304" pitchFamily="18" charset="0"/>
                <a:cs typeface="Times New Roman" panose="02020603050405020304" pitchFamily="18" charset="0"/>
              </a:rPr>
              <a:t>Anos </a:t>
            </a:r>
            <a:r>
              <a:rPr lang="pt-BR" sz="1800" b="1" dirty="0">
                <a:latin typeface="Times New Roman" panose="02020603050405020304" pitchFamily="18" charset="0"/>
                <a:cs typeface="Times New Roman" panose="02020603050405020304" pitchFamily="18" charset="0"/>
              </a:rPr>
              <a:t>1970 e 1980: </a:t>
            </a:r>
            <a:r>
              <a:rPr lang="pt-BR" sz="1800" dirty="0">
                <a:latin typeface="Times New Roman" panose="02020603050405020304" pitchFamily="18" charset="0"/>
                <a:cs typeface="Times New Roman" panose="02020603050405020304" pitchFamily="18" charset="0"/>
              </a:rPr>
              <a:t>de iniciativa </a:t>
            </a:r>
            <a:r>
              <a:rPr lang="pt-BR" sz="1800" dirty="0" smtClean="0">
                <a:latin typeface="Times New Roman" panose="02020603050405020304" pitchFamily="18" charset="0"/>
                <a:cs typeface="Times New Roman" panose="02020603050405020304" pitchFamily="18" charset="0"/>
              </a:rPr>
              <a:t>federal, </a:t>
            </a:r>
            <a:r>
              <a:rPr lang="pt-BR" sz="1800" dirty="0">
                <a:latin typeface="Times New Roman" panose="02020603050405020304" pitchFamily="18" charset="0"/>
                <a:cs typeface="Times New Roman" panose="02020603050405020304" pitchFamily="18" charset="0"/>
              </a:rPr>
              <a:t>apenas o Programa Nacional do Leite para Crianças Carentes (PNLCC), lançado no Governo Sarney</a:t>
            </a:r>
            <a:r>
              <a:rPr lang="pt-BR" sz="1800" dirty="0" smtClean="0">
                <a:latin typeface="Times New Roman" panose="02020603050405020304" pitchFamily="18" charset="0"/>
                <a:cs typeface="Times New Roman" panose="02020603050405020304" pitchFamily="18" charset="0"/>
              </a:rPr>
              <a:t>.</a:t>
            </a:r>
          </a:p>
          <a:p>
            <a:pPr marL="342900" indent="-342900" algn="just">
              <a:buFont typeface="+mj-lt"/>
              <a:buAutoNum type="arabicParenR"/>
            </a:pPr>
            <a:r>
              <a:rPr lang="pt-BR" sz="1800" dirty="0" smtClean="0">
                <a:latin typeface="Times New Roman" panose="02020603050405020304" pitchFamily="18" charset="0"/>
                <a:cs typeface="Times New Roman" panose="02020603050405020304" pitchFamily="18" charset="0"/>
              </a:rPr>
              <a:t>Atendia família com renda mensal total de até 2 salários mínimo e crianças de até 7 anos de idade.</a:t>
            </a:r>
          </a:p>
          <a:p>
            <a:pPr marL="342900" indent="-342900" algn="just">
              <a:buFont typeface="+mj-lt"/>
              <a:buAutoNum type="arabicParenR"/>
            </a:pPr>
            <a:r>
              <a:rPr lang="pt-BR" sz="1800" dirty="0" smtClean="0">
                <a:latin typeface="Times New Roman" panose="02020603050405020304" pitchFamily="18" charset="0"/>
                <a:cs typeface="Times New Roman" panose="02020603050405020304" pitchFamily="18" charset="0"/>
              </a:rPr>
              <a:t>O programa foi muito malsucedido em sua abrangência e gestão (Cohn, 1995 apud </a:t>
            </a:r>
            <a:r>
              <a:rPr lang="pt-BR" sz="1800" dirty="0" err="1" smtClean="0">
                <a:latin typeface="Times New Roman" panose="02020603050405020304" pitchFamily="18" charset="0"/>
                <a:cs typeface="Times New Roman" panose="02020603050405020304" pitchFamily="18" charset="0"/>
              </a:rPr>
              <a:t>Belik</a:t>
            </a:r>
            <a:r>
              <a:rPr lang="pt-BR" sz="1800" dirty="0" smtClean="0">
                <a:latin typeface="Times New Roman" panose="02020603050405020304" pitchFamily="18" charset="0"/>
                <a:cs typeface="Times New Roman" panose="02020603050405020304" pitchFamily="18" charset="0"/>
              </a:rPr>
              <a:t> et al., 2001, p. 122). Entretanto, foi a primeira experiência em grande escala de distribuição de cupons de alimentos no Brasil.</a:t>
            </a:r>
          </a:p>
          <a:p>
            <a:pPr marL="342900" indent="-342900" algn="just">
              <a:buFont typeface="+mj-lt"/>
              <a:buAutoNum type="arabicParenR"/>
            </a:pPr>
            <a:r>
              <a:rPr lang="pt-BR" dirty="0" smtClean="0">
                <a:latin typeface="Times New Roman" panose="02020603050405020304" pitchFamily="18" charset="0"/>
                <a:cs typeface="Times New Roman" panose="02020603050405020304" pitchFamily="18" charset="0"/>
              </a:rPr>
              <a:t>O PNLCC controlava a oferta (produção e importação de leite) e o sistema de distribuição. Os cupons, conhecidos como “tíquetes do Sarney” eram distribuídos às famílias carentes previamente cadastradas em entidades de base, na proporção de um litro de leite por criança.</a:t>
            </a:r>
            <a:endParaRPr lang="pt-BR" sz="1800" dirty="0" smtClean="0">
              <a:latin typeface="Times New Roman" panose="02020603050405020304" pitchFamily="18" charset="0"/>
              <a:cs typeface="Times New Roman" panose="02020603050405020304" pitchFamily="18" charset="0"/>
            </a:endParaRPr>
          </a:p>
          <a:p>
            <a:pPr marL="342900" indent="-342900" algn="just">
              <a:buFont typeface="+mj-lt"/>
              <a:buAutoNum type="arabicParenR"/>
            </a:pPr>
            <a:endParaRPr lang="pt-BR" sz="1800" dirty="0" smtClean="0">
              <a:latin typeface="Times New Roman" panose="02020603050405020304" pitchFamily="18" charset="0"/>
              <a:cs typeface="Times New Roman" panose="02020603050405020304" pitchFamily="18" charset="0"/>
            </a:endParaRPr>
          </a:p>
          <a:p>
            <a:pPr marL="342900" indent="-342900" algn="just">
              <a:buFont typeface="+mj-lt"/>
              <a:buAutoNum type="arabicParenR"/>
            </a:pPr>
            <a:endParaRPr lang="pt-BR" sz="1800"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847715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TM02892315[[fn=Cacho]]</Template>
  <TotalTime>1526</TotalTime>
  <Words>5926</Words>
  <Application>Microsoft Office PowerPoint</Application>
  <PresentationFormat>Widescreen</PresentationFormat>
  <Paragraphs>232</Paragraphs>
  <Slides>48</Slides>
  <Notes>0</Notes>
  <HiddenSlides>0</HiddenSlides>
  <MMClips>1</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48</vt:i4>
      </vt:variant>
    </vt:vector>
  </HeadingPairs>
  <TitlesOfParts>
    <vt:vector size="55" baseType="lpstr">
      <vt:lpstr>Arial</vt:lpstr>
      <vt:lpstr>Century Gothic</vt:lpstr>
      <vt:lpstr>Tahoma</vt:lpstr>
      <vt:lpstr>Times New Roman</vt:lpstr>
      <vt:lpstr>Wingdings</vt:lpstr>
      <vt:lpstr>Wingdings 3</vt:lpstr>
      <vt:lpstr>Cacho</vt:lpstr>
      <vt:lpstr>Principais Instrumentos de Política Agrícola: política de abastecimento</vt:lpstr>
      <vt:lpstr>Agenda</vt:lpstr>
      <vt:lpstr>Políticas de combate à fome no Brasil</vt:lpstr>
      <vt:lpstr>Políticas de combate à fome no Brasil</vt:lpstr>
      <vt:lpstr>Políticas de combate à fome no Brasil</vt:lpstr>
      <vt:lpstr>Políticas de combate à fome no Brasil</vt:lpstr>
      <vt:lpstr>Políticas de combate à fome no Brasil</vt:lpstr>
      <vt:lpstr>Políticas de combate à fome no Brasil</vt:lpstr>
      <vt:lpstr>Políticas de combate à fome no Brasil</vt:lpstr>
      <vt:lpstr>Políticas de combate à fome no Brasil</vt:lpstr>
      <vt:lpstr>Políticas de combate à fome no Brasil</vt:lpstr>
      <vt:lpstr>Políticas de combate à fome no Brasil</vt:lpstr>
      <vt:lpstr>Apresentação do PowerPoint</vt:lpstr>
      <vt:lpstr>Políticas de combate à fome no Brasil</vt:lpstr>
      <vt:lpstr>Apresentação do PowerPoint</vt:lpstr>
      <vt:lpstr>Políticas de combate à fome no Brasil</vt:lpstr>
      <vt:lpstr>Apresentação do PowerPoint</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Novas formas de coordenação das atividades de abastecimento nos mercados atacadistas de frutas e hortaliças da América Latina</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Apresentação do PowerPoint</vt:lpstr>
      <vt:lpstr>Apresentação do PowerPoint</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Contribuições do Programa de Aquisições de Alimentos à segurança alimentar e nutricional e à criação de mercados para agricultura familiar</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Principais Instrumentos de Política Agrícola: política de abastecimento</dc:title>
  <dc:creator>Felipe Amaral</dc:creator>
  <cp:lastModifiedBy>USP</cp:lastModifiedBy>
  <cp:revision>85</cp:revision>
  <dcterms:created xsi:type="dcterms:W3CDTF">2020-09-19T16:38:28Z</dcterms:created>
  <dcterms:modified xsi:type="dcterms:W3CDTF">2020-09-28T15:05:00Z</dcterms:modified>
</cp:coreProperties>
</file>