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7" r:id="rId5"/>
    <p:sldId id="276" r:id="rId6"/>
    <p:sldId id="278" r:id="rId7"/>
    <p:sldId id="265" r:id="rId8"/>
    <p:sldId id="258" r:id="rId9"/>
    <p:sldId id="259" r:id="rId10"/>
    <p:sldId id="271" r:id="rId11"/>
    <p:sldId id="257" r:id="rId12"/>
    <p:sldId id="272" r:id="rId13"/>
    <p:sldId id="273" r:id="rId14"/>
    <p:sldId id="279" r:id="rId15"/>
    <p:sldId id="260" r:id="rId16"/>
    <p:sldId id="262" r:id="rId17"/>
    <p:sldId id="261" r:id="rId18"/>
    <p:sldId id="263" r:id="rId19"/>
    <p:sldId id="264" r:id="rId20"/>
    <p:sldId id="266" r:id="rId21"/>
    <p:sldId id="267" r:id="rId22"/>
    <p:sldId id="268" r:id="rId23"/>
    <p:sldId id="269" r:id="rId24"/>
    <p:sldId id="270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1"/>
          <c:order val="0"/>
          <c:marker>
            <c:symbol val="none"/>
          </c:marker>
          <c:cat>
            <c:numRef>
              <c:f>Plan1!$A$2:$A$16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Plan1!$B$2:$B$16</c:f>
              <c:numCache>
                <c:formatCode>###\ ###\ ##0;\(\-\)###\ ###\ ##0</c:formatCode>
                <c:ptCount val="15"/>
                <c:pt idx="0">
                  <c:v>1199092.1110000019</c:v>
                </c:pt>
                <c:pt idx="1">
                  <c:v>1315755.47899999</c:v>
                </c:pt>
                <c:pt idx="2">
                  <c:v>1488787.2559999959</c:v>
                </c:pt>
                <c:pt idx="3">
                  <c:v>1717950.4089999902</c:v>
                </c:pt>
                <c:pt idx="4">
                  <c:v>1957751.2169999941</c:v>
                </c:pt>
                <c:pt idx="5">
                  <c:v>2170584.5149999997</c:v>
                </c:pt>
                <c:pt idx="6">
                  <c:v>2409449.8829999892</c:v>
                </c:pt>
                <c:pt idx="7">
                  <c:v>2720262.9660000019</c:v>
                </c:pt>
                <c:pt idx="8">
                  <c:v>3109803.0930000059</c:v>
                </c:pt>
                <c:pt idx="9">
                  <c:v>3333039.3110000165</c:v>
                </c:pt>
                <c:pt idx="10">
                  <c:v>3885847</c:v>
                </c:pt>
                <c:pt idx="11">
                  <c:v>4376382</c:v>
                </c:pt>
                <c:pt idx="12">
                  <c:v>4814760</c:v>
                </c:pt>
                <c:pt idx="13">
                  <c:v>5331619</c:v>
                </c:pt>
                <c:pt idx="14">
                  <c:v>5778953</c:v>
                </c:pt>
              </c:numCache>
            </c:numRef>
          </c:val>
        </c:ser>
        <c:marker val="1"/>
        <c:axId val="113876992"/>
        <c:axId val="113878912"/>
      </c:lineChart>
      <c:catAx>
        <c:axId val="11387699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3878912"/>
        <c:crosses val="autoZero"/>
        <c:auto val="1"/>
        <c:lblAlgn val="ctr"/>
        <c:lblOffset val="100"/>
      </c:catAx>
      <c:valAx>
        <c:axId val="113878912"/>
        <c:scaling>
          <c:orientation val="minMax"/>
          <c:max val="6000000"/>
        </c:scaling>
        <c:axPos val="l"/>
        <c:majorGridlines/>
        <c:numFmt formatCode="###\ ###\ ##0;\(\-\)###\ ###\ ##0" sourceLinked="1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387699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Plan1!$C$2</c:f>
              <c:strCache>
                <c:ptCount val="1"/>
                <c:pt idx="0">
                  <c:v>(Moeda corrente)</c:v>
                </c:pt>
              </c:strCache>
            </c:strRef>
          </c:tx>
          <c:marker>
            <c:symbol val="none"/>
          </c:marker>
          <c:cat>
            <c:strRef>
              <c:f>Plan1!$A$3:$A$51</c:f>
              <c:strCache>
                <c:ptCount val="49"/>
                <c:pt idx="0">
                  <c:v>2013.02</c:v>
                </c:pt>
                <c:pt idx="1">
                  <c:v>2013.03</c:v>
                </c:pt>
                <c:pt idx="2">
                  <c:v>2013.04</c:v>
                </c:pt>
                <c:pt idx="3">
                  <c:v>2013.05</c:v>
                </c:pt>
                <c:pt idx="4">
                  <c:v>2013.06</c:v>
                </c:pt>
                <c:pt idx="5">
                  <c:v>2013.07</c:v>
                </c:pt>
                <c:pt idx="6">
                  <c:v>2013.08</c:v>
                </c:pt>
                <c:pt idx="7">
                  <c:v>2013.09</c:v>
                </c:pt>
                <c:pt idx="8">
                  <c:v>2013.10</c:v>
                </c:pt>
                <c:pt idx="9">
                  <c:v>2013.11</c:v>
                </c:pt>
                <c:pt idx="10">
                  <c:v>2013.12</c:v>
                </c:pt>
                <c:pt idx="11">
                  <c:v>2014.01</c:v>
                </c:pt>
                <c:pt idx="12">
                  <c:v>2014.02</c:v>
                </c:pt>
                <c:pt idx="13">
                  <c:v>2014.03</c:v>
                </c:pt>
                <c:pt idx="14">
                  <c:v>2014.04</c:v>
                </c:pt>
                <c:pt idx="15">
                  <c:v>2014.05</c:v>
                </c:pt>
                <c:pt idx="16">
                  <c:v>2014.06</c:v>
                </c:pt>
                <c:pt idx="17">
                  <c:v>2014.07</c:v>
                </c:pt>
                <c:pt idx="18">
                  <c:v>2014.08</c:v>
                </c:pt>
                <c:pt idx="19">
                  <c:v>2014.09</c:v>
                </c:pt>
                <c:pt idx="20">
                  <c:v>2014.10</c:v>
                </c:pt>
                <c:pt idx="21">
                  <c:v>2014.11</c:v>
                </c:pt>
                <c:pt idx="22">
                  <c:v>2014.12</c:v>
                </c:pt>
                <c:pt idx="23">
                  <c:v>2015.01</c:v>
                </c:pt>
                <c:pt idx="24">
                  <c:v>2015.02</c:v>
                </c:pt>
                <c:pt idx="25">
                  <c:v>2015.03</c:v>
                </c:pt>
                <c:pt idx="26">
                  <c:v>2015.04</c:v>
                </c:pt>
                <c:pt idx="27">
                  <c:v>2015.05</c:v>
                </c:pt>
                <c:pt idx="28">
                  <c:v>2015.06</c:v>
                </c:pt>
                <c:pt idx="29">
                  <c:v>2015.07</c:v>
                </c:pt>
                <c:pt idx="30">
                  <c:v>2015.08</c:v>
                </c:pt>
                <c:pt idx="31">
                  <c:v>2015.09</c:v>
                </c:pt>
                <c:pt idx="32">
                  <c:v>2015.10</c:v>
                </c:pt>
                <c:pt idx="33">
                  <c:v>2015.11</c:v>
                </c:pt>
                <c:pt idx="34">
                  <c:v>2015.12</c:v>
                </c:pt>
                <c:pt idx="35">
                  <c:v>2016.01</c:v>
                </c:pt>
                <c:pt idx="36">
                  <c:v>2016.02</c:v>
                </c:pt>
                <c:pt idx="37">
                  <c:v>2016.03</c:v>
                </c:pt>
                <c:pt idx="38">
                  <c:v>2016.04</c:v>
                </c:pt>
                <c:pt idx="39">
                  <c:v>2016.05</c:v>
                </c:pt>
                <c:pt idx="40">
                  <c:v>2016.06</c:v>
                </c:pt>
                <c:pt idx="41">
                  <c:v>2016.07</c:v>
                </c:pt>
                <c:pt idx="42">
                  <c:v>2016.08</c:v>
                </c:pt>
                <c:pt idx="43">
                  <c:v>2016.09</c:v>
                </c:pt>
                <c:pt idx="44">
                  <c:v>2016.10</c:v>
                </c:pt>
                <c:pt idx="45">
                  <c:v>2016.11</c:v>
                </c:pt>
                <c:pt idx="46">
                  <c:v>2016.12</c:v>
                </c:pt>
                <c:pt idx="47">
                  <c:v>2017.01</c:v>
                </c:pt>
                <c:pt idx="48">
                  <c:v>2017.02</c:v>
                </c:pt>
              </c:strCache>
            </c:strRef>
          </c:cat>
          <c:val>
            <c:numRef>
              <c:f>Plan1!$C$3:$C$50</c:f>
              <c:numCache>
                <c:formatCode>#,##0.00</c:formatCode>
                <c:ptCount val="48"/>
                <c:pt idx="0">
                  <c:v>48.557599999999994</c:v>
                </c:pt>
                <c:pt idx="1">
                  <c:v>48.977000000000004</c:v>
                </c:pt>
                <c:pt idx="2">
                  <c:v>47.821799999999996</c:v>
                </c:pt>
                <c:pt idx="3">
                  <c:v>48.502900000000011</c:v>
                </c:pt>
                <c:pt idx="4">
                  <c:v>50.148600000000002</c:v>
                </c:pt>
                <c:pt idx="5">
                  <c:v>49.482800000000005</c:v>
                </c:pt>
                <c:pt idx="6">
                  <c:v>49.037800000000004</c:v>
                </c:pt>
                <c:pt idx="7">
                  <c:v>50.008600000000001</c:v>
                </c:pt>
                <c:pt idx="8">
                  <c:v>49.510400000000004</c:v>
                </c:pt>
                <c:pt idx="9">
                  <c:v>48.612100000000012</c:v>
                </c:pt>
                <c:pt idx="10">
                  <c:v>50.896800000000006</c:v>
                </c:pt>
                <c:pt idx="11">
                  <c:v>48.906000000000006</c:v>
                </c:pt>
                <c:pt idx="12">
                  <c:v>49.935300000000012</c:v>
                </c:pt>
                <c:pt idx="13">
                  <c:v>51.8917</c:v>
                </c:pt>
                <c:pt idx="14">
                  <c:v>53.150600000000004</c:v>
                </c:pt>
                <c:pt idx="15">
                  <c:v>52.152000000000001</c:v>
                </c:pt>
                <c:pt idx="16">
                  <c:v>43.310399999999994</c:v>
                </c:pt>
                <c:pt idx="17">
                  <c:v>48.894800000000004</c:v>
                </c:pt>
                <c:pt idx="18">
                  <c:v>50.169300000000035</c:v>
                </c:pt>
                <c:pt idx="19">
                  <c:v>47.183100000000003</c:v>
                </c:pt>
                <c:pt idx="20">
                  <c:v>47.743900000000011</c:v>
                </c:pt>
                <c:pt idx="21">
                  <c:v>47.941199999999995</c:v>
                </c:pt>
                <c:pt idx="22">
                  <c:v>47.929500000000012</c:v>
                </c:pt>
                <c:pt idx="23">
                  <c:v>48.133200000000002</c:v>
                </c:pt>
                <c:pt idx="24">
                  <c:v>48.107400000000005</c:v>
                </c:pt>
                <c:pt idx="25">
                  <c:v>48.023500000000013</c:v>
                </c:pt>
                <c:pt idx="26">
                  <c:v>47.924000000000007</c:v>
                </c:pt>
                <c:pt idx="27">
                  <c:v>47.840399999999995</c:v>
                </c:pt>
                <c:pt idx="28">
                  <c:v>47.757300000000001</c:v>
                </c:pt>
                <c:pt idx="29">
                  <c:v>47.188200000000002</c:v>
                </c:pt>
                <c:pt idx="30">
                  <c:v>46.746500000000012</c:v>
                </c:pt>
                <c:pt idx="31">
                  <c:v>46.464700000000001</c:v>
                </c:pt>
                <c:pt idx="32">
                  <c:v>49.892400000000002</c:v>
                </c:pt>
                <c:pt idx="33">
                  <c:v>52.512100000000011</c:v>
                </c:pt>
                <c:pt idx="34">
                  <c:v>52.050999999999995</c:v>
                </c:pt>
                <c:pt idx="35">
                  <c:v>56.664900000000003</c:v>
                </c:pt>
                <c:pt idx="36">
                  <c:v>58.999200000000002</c:v>
                </c:pt>
                <c:pt idx="37">
                  <c:v>58.197500000000012</c:v>
                </c:pt>
                <c:pt idx="38">
                  <c:v>56.319599999999994</c:v>
                </c:pt>
                <c:pt idx="39">
                  <c:v>55.760000000000012</c:v>
                </c:pt>
                <c:pt idx="40">
                  <c:v>61.224600000000002</c:v>
                </c:pt>
                <c:pt idx="41">
                  <c:v>67.97</c:v>
                </c:pt>
                <c:pt idx="42">
                  <c:v>68.111599999999996</c:v>
                </c:pt>
                <c:pt idx="43">
                  <c:v>67.816300000000012</c:v>
                </c:pt>
                <c:pt idx="44">
                  <c:v>65.006399999999999</c:v>
                </c:pt>
                <c:pt idx="45">
                  <c:v>65.007900000000006</c:v>
                </c:pt>
                <c:pt idx="46">
                  <c:v>63.789100000000012</c:v>
                </c:pt>
                <c:pt idx="47">
                  <c:v>62.0501</c:v>
                </c:pt>
              </c:numCache>
            </c:numRef>
          </c:val>
        </c:ser>
        <c:ser>
          <c:idx val="1"/>
          <c:order val="1"/>
          <c:tx>
            <c:strRef>
              <c:f>Plan1!$D$2</c:f>
              <c:strCache>
                <c:ptCount val="1"/>
                <c:pt idx="0">
                  <c:v>(Moeda constante - fev. 2013)</c:v>
                </c:pt>
              </c:strCache>
            </c:strRef>
          </c:tx>
          <c:marker>
            <c:symbol val="none"/>
          </c:marker>
          <c:cat>
            <c:strRef>
              <c:f>Plan1!$A$3:$A$51</c:f>
              <c:strCache>
                <c:ptCount val="49"/>
                <c:pt idx="0">
                  <c:v>2013.02</c:v>
                </c:pt>
                <c:pt idx="1">
                  <c:v>2013.03</c:v>
                </c:pt>
                <c:pt idx="2">
                  <c:v>2013.04</c:v>
                </c:pt>
                <c:pt idx="3">
                  <c:v>2013.05</c:v>
                </c:pt>
                <c:pt idx="4">
                  <c:v>2013.06</c:v>
                </c:pt>
                <c:pt idx="5">
                  <c:v>2013.07</c:v>
                </c:pt>
                <c:pt idx="6">
                  <c:v>2013.08</c:v>
                </c:pt>
                <c:pt idx="7">
                  <c:v>2013.09</c:v>
                </c:pt>
                <c:pt idx="8">
                  <c:v>2013.10</c:v>
                </c:pt>
                <c:pt idx="9">
                  <c:v>2013.11</c:v>
                </c:pt>
                <c:pt idx="10">
                  <c:v>2013.12</c:v>
                </c:pt>
                <c:pt idx="11">
                  <c:v>2014.01</c:v>
                </c:pt>
                <c:pt idx="12">
                  <c:v>2014.02</c:v>
                </c:pt>
                <c:pt idx="13">
                  <c:v>2014.03</c:v>
                </c:pt>
                <c:pt idx="14">
                  <c:v>2014.04</c:v>
                </c:pt>
                <c:pt idx="15">
                  <c:v>2014.05</c:v>
                </c:pt>
                <c:pt idx="16">
                  <c:v>2014.06</c:v>
                </c:pt>
                <c:pt idx="17">
                  <c:v>2014.07</c:v>
                </c:pt>
                <c:pt idx="18">
                  <c:v>2014.08</c:v>
                </c:pt>
                <c:pt idx="19">
                  <c:v>2014.09</c:v>
                </c:pt>
                <c:pt idx="20">
                  <c:v>2014.10</c:v>
                </c:pt>
                <c:pt idx="21">
                  <c:v>2014.11</c:v>
                </c:pt>
                <c:pt idx="22">
                  <c:v>2014.12</c:v>
                </c:pt>
                <c:pt idx="23">
                  <c:v>2015.01</c:v>
                </c:pt>
                <c:pt idx="24">
                  <c:v>2015.02</c:v>
                </c:pt>
                <c:pt idx="25">
                  <c:v>2015.03</c:v>
                </c:pt>
                <c:pt idx="26">
                  <c:v>2015.04</c:v>
                </c:pt>
                <c:pt idx="27">
                  <c:v>2015.05</c:v>
                </c:pt>
                <c:pt idx="28">
                  <c:v>2015.06</c:v>
                </c:pt>
                <c:pt idx="29">
                  <c:v>2015.07</c:v>
                </c:pt>
                <c:pt idx="30">
                  <c:v>2015.08</c:v>
                </c:pt>
                <c:pt idx="31">
                  <c:v>2015.09</c:v>
                </c:pt>
                <c:pt idx="32">
                  <c:v>2015.10</c:v>
                </c:pt>
                <c:pt idx="33">
                  <c:v>2015.11</c:v>
                </c:pt>
                <c:pt idx="34">
                  <c:v>2015.12</c:v>
                </c:pt>
                <c:pt idx="35">
                  <c:v>2016.01</c:v>
                </c:pt>
                <c:pt idx="36">
                  <c:v>2016.02</c:v>
                </c:pt>
                <c:pt idx="37">
                  <c:v>2016.03</c:v>
                </c:pt>
                <c:pt idx="38">
                  <c:v>2016.04</c:v>
                </c:pt>
                <c:pt idx="39">
                  <c:v>2016.05</c:v>
                </c:pt>
                <c:pt idx="40">
                  <c:v>2016.06</c:v>
                </c:pt>
                <c:pt idx="41">
                  <c:v>2016.07</c:v>
                </c:pt>
                <c:pt idx="42">
                  <c:v>2016.08</c:v>
                </c:pt>
                <c:pt idx="43">
                  <c:v>2016.09</c:v>
                </c:pt>
                <c:pt idx="44">
                  <c:v>2016.10</c:v>
                </c:pt>
                <c:pt idx="45">
                  <c:v>2016.11</c:v>
                </c:pt>
                <c:pt idx="46">
                  <c:v>2016.12</c:v>
                </c:pt>
                <c:pt idx="47">
                  <c:v>2017.01</c:v>
                </c:pt>
                <c:pt idx="48">
                  <c:v>2017.02</c:v>
                </c:pt>
              </c:strCache>
            </c:strRef>
          </c:cat>
          <c:val>
            <c:numRef>
              <c:f>Plan1!$D$3:$D$50</c:f>
              <c:numCache>
                <c:formatCode>#,##0.00</c:formatCode>
                <c:ptCount val="48"/>
                <c:pt idx="0">
                  <c:v>48.557599999999994</c:v>
                </c:pt>
                <c:pt idx="1">
                  <c:v>48.684922758587938</c:v>
                </c:pt>
                <c:pt idx="2">
                  <c:v>47.257778801855409</c:v>
                </c:pt>
                <c:pt idx="3">
                  <c:v>47.763648623754918</c:v>
                </c:pt>
                <c:pt idx="4">
                  <c:v>49.246322437333887</c:v>
                </c:pt>
                <c:pt idx="5">
                  <c:v>48.65576496095553</c:v>
                </c:pt>
                <c:pt idx="6">
                  <c:v>48.141207924583341</c:v>
                </c:pt>
                <c:pt idx="7">
                  <c:v>48.961998708859511</c:v>
                </c:pt>
                <c:pt idx="8">
                  <c:v>48.180335107248254</c:v>
                </c:pt>
                <c:pt idx="9">
                  <c:v>47.052123141228137</c:v>
                </c:pt>
                <c:pt idx="10">
                  <c:v>48.911277902155675</c:v>
                </c:pt>
                <c:pt idx="11">
                  <c:v>46.703988278042992</c:v>
                </c:pt>
                <c:pt idx="12">
                  <c:v>47.383654826648488</c:v>
                </c:pt>
                <c:pt idx="13">
                  <c:v>48.839574847600176</c:v>
                </c:pt>
                <c:pt idx="14">
                  <c:v>49.637299900879739</c:v>
                </c:pt>
                <c:pt idx="15">
                  <c:v>48.414258653943193</c:v>
                </c:pt>
                <c:pt idx="16">
                  <c:v>40.102025172777232</c:v>
                </c:pt>
                <c:pt idx="17">
                  <c:v>45.213977342990937</c:v>
                </c:pt>
                <c:pt idx="18">
                  <c:v>46.309130611820031</c:v>
                </c:pt>
                <c:pt idx="19">
                  <c:v>43.340395360598606</c:v>
                </c:pt>
                <c:pt idx="20">
                  <c:v>43.689513177159611</c:v>
                </c:pt>
                <c:pt idx="21">
                  <c:v>43.638751956370562</c:v>
                </c:pt>
                <c:pt idx="22">
                  <c:v>43.359274296145657</c:v>
                </c:pt>
                <c:pt idx="23">
                  <c:v>42.908572513269817</c:v>
                </c:pt>
                <c:pt idx="24">
                  <c:v>42.393711901026265</c:v>
                </c:pt>
                <c:pt idx="25">
                  <c:v>41.69033083137159</c:v>
                </c:pt>
                <c:pt idx="26">
                  <c:v>41.310674781797132</c:v>
                </c:pt>
                <c:pt idx="27">
                  <c:v>40.834291916645704</c:v>
                </c:pt>
                <c:pt idx="28">
                  <c:v>40.451958118695721</c:v>
                </c:pt>
                <c:pt idx="29">
                  <c:v>39.739390626501404</c:v>
                </c:pt>
                <c:pt idx="30">
                  <c:v>39.269223128549662</c:v>
                </c:pt>
                <c:pt idx="31">
                  <c:v>38.834446187162293</c:v>
                </c:pt>
                <c:pt idx="32">
                  <c:v>41.380642105124146</c:v>
                </c:pt>
                <c:pt idx="33">
                  <c:v>43.075260507356774</c:v>
                </c:pt>
                <c:pt idx="34">
                  <c:v>42.316174567222063</c:v>
                </c:pt>
                <c:pt idx="35">
                  <c:v>45.381892764171496</c:v>
                </c:pt>
                <c:pt idx="36">
                  <c:v>46.8067730425539</c:v>
                </c:pt>
                <c:pt idx="37">
                  <c:v>45.968409033273524</c:v>
                </c:pt>
                <c:pt idx="38">
                  <c:v>44.202281289242293</c:v>
                </c:pt>
                <c:pt idx="39">
                  <c:v>43.338351601893194</c:v>
                </c:pt>
                <c:pt idx="40">
                  <c:v>47.362997871397042</c:v>
                </c:pt>
                <c:pt idx="41">
                  <c:v>52.246811593907296</c:v>
                </c:pt>
                <c:pt idx="42">
                  <c:v>52.19384490415036</c:v>
                </c:pt>
                <c:pt idx="43">
                  <c:v>51.926063454251775</c:v>
                </c:pt>
                <c:pt idx="44">
                  <c:v>49.690060887307773</c:v>
                </c:pt>
                <c:pt idx="45">
                  <c:v>49.656460977893559</c:v>
                </c:pt>
                <c:pt idx="46">
                  <c:v>48.657331559996528</c:v>
                </c:pt>
                <c:pt idx="47">
                  <c:v>47.132903434021408</c:v>
                </c:pt>
              </c:numCache>
            </c:numRef>
          </c:val>
        </c:ser>
        <c:ser>
          <c:idx val="2"/>
          <c:order val="2"/>
          <c:tx>
            <c:strRef>
              <c:f>Plan1!$E$2</c:f>
              <c:strCache>
                <c:ptCount val="1"/>
                <c:pt idx="0">
                  <c:v>(Moeda constante - fev. 2017)</c:v>
                </c:pt>
              </c:strCache>
            </c:strRef>
          </c:tx>
          <c:marker>
            <c:symbol val="none"/>
          </c:marker>
          <c:cat>
            <c:strRef>
              <c:f>Plan1!$A$3:$A$51</c:f>
              <c:strCache>
                <c:ptCount val="49"/>
                <c:pt idx="0">
                  <c:v>2013.02</c:v>
                </c:pt>
                <c:pt idx="1">
                  <c:v>2013.03</c:v>
                </c:pt>
                <c:pt idx="2">
                  <c:v>2013.04</c:v>
                </c:pt>
                <c:pt idx="3">
                  <c:v>2013.05</c:v>
                </c:pt>
                <c:pt idx="4">
                  <c:v>2013.06</c:v>
                </c:pt>
                <c:pt idx="5">
                  <c:v>2013.07</c:v>
                </c:pt>
                <c:pt idx="6">
                  <c:v>2013.08</c:v>
                </c:pt>
                <c:pt idx="7">
                  <c:v>2013.09</c:v>
                </c:pt>
                <c:pt idx="8">
                  <c:v>2013.10</c:v>
                </c:pt>
                <c:pt idx="9">
                  <c:v>2013.11</c:v>
                </c:pt>
                <c:pt idx="10">
                  <c:v>2013.12</c:v>
                </c:pt>
                <c:pt idx="11">
                  <c:v>2014.01</c:v>
                </c:pt>
                <c:pt idx="12">
                  <c:v>2014.02</c:v>
                </c:pt>
                <c:pt idx="13">
                  <c:v>2014.03</c:v>
                </c:pt>
                <c:pt idx="14">
                  <c:v>2014.04</c:v>
                </c:pt>
                <c:pt idx="15">
                  <c:v>2014.05</c:v>
                </c:pt>
                <c:pt idx="16">
                  <c:v>2014.06</c:v>
                </c:pt>
                <c:pt idx="17">
                  <c:v>2014.07</c:v>
                </c:pt>
                <c:pt idx="18">
                  <c:v>2014.08</c:v>
                </c:pt>
                <c:pt idx="19">
                  <c:v>2014.09</c:v>
                </c:pt>
                <c:pt idx="20">
                  <c:v>2014.10</c:v>
                </c:pt>
                <c:pt idx="21">
                  <c:v>2014.11</c:v>
                </c:pt>
                <c:pt idx="22">
                  <c:v>2014.12</c:v>
                </c:pt>
                <c:pt idx="23">
                  <c:v>2015.01</c:v>
                </c:pt>
                <c:pt idx="24">
                  <c:v>2015.02</c:v>
                </c:pt>
                <c:pt idx="25">
                  <c:v>2015.03</c:v>
                </c:pt>
                <c:pt idx="26">
                  <c:v>2015.04</c:v>
                </c:pt>
                <c:pt idx="27">
                  <c:v>2015.05</c:v>
                </c:pt>
                <c:pt idx="28">
                  <c:v>2015.06</c:v>
                </c:pt>
                <c:pt idx="29">
                  <c:v>2015.07</c:v>
                </c:pt>
                <c:pt idx="30">
                  <c:v>2015.08</c:v>
                </c:pt>
                <c:pt idx="31">
                  <c:v>2015.09</c:v>
                </c:pt>
                <c:pt idx="32">
                  <c:v>2015.10</c:v>
                </c:pt>
                <c:pt idx="33">
                  <c:v>2015.11</c:v>
                </c:pt>
                <c:pt idx="34">
                  <c:v>2015.12</c:v>
                </c:pt>
                <c:pt idx="35">
                  <c:v>2016.01</c:v>
                </c:pt>
                <c:pt idx="36">
                  <c:v>2016.02</c:v>
                </c:pt>
                <c:pt idx="37">
                  <c:v>2016.03</c:v>
                </c:pt>
                <c:pt idx="38">
                  <c:v>2016.04</c:v>
                </c:pt>
                <c:pt idx="39">
                  <c:v>2016.05</c:v>
                </c:pt>
                <c:pt idx="40">
                  <c:v>2016.06</c:v>
                </c:pt>
                <c:pt idx="41">
                  <c:v>2016.07</c:v>
                </c:pt>
                <c:pt idx="42">
                  <c:v>2016.08</c:v>
                </c:pt>
                <c:pt idx="43">
                  <c:v>2016.09</c:v>
                </c:pt>
                <c:pt idx="44">
                  <c:v>2016.10</c:v>
                </c:pt>
                <c:pt idx="45">
                  <c:v>2016.11</c:v>
                </c:pt>
                <c:pt idx="46">
                  <c:v>2016.12</c:v>
                </c:pt>
                <c:pt idx="47">
                  <c:v>2017.01</c:v>
                </c:pt>
                <c:pt idx="48">
                  <c:v>2017.02</c:v>
                </c:pt>
              </c:strCache>
            </c:strRef>
          </c:cat>
          <c:val>
            <c:numRef>
              <c:f>Plan1!$E$3:$E$50</c:f>
              <c:numCache>
                <c:formatCode>#,##0.00</c:formatCode>
                <c:ptCount val="48"/>
                <c:pt idx="0">
                  <c:v>63.92570192451084</c:v>
                </c:pt>
                <c:pt idx="1">
                  <c:v>64.093321343792184</c:v>
                </c:pt>
                <c:pt idx="2">
                  <c:v>62.214497448429753</c:v>
                </c:pt>
                <c:pt idx="3">
                  <c:v>62.880471126028191</c:v>
                </c:pt>
                <c:pt idx="4">
                  <c:v>64.832399645109177</c:v>
                </c:pt>
                <c:pt idx="5">
                  <c:v>64.054935330475473</c:v>
                </c:pt>
                <c:pt idx="6">
                  <c:v>63.377525002735105</c:v>
                </c:pt>
                <c:pt idx="7">
                  <c:v>64.458089672694499</c:v>
                </c:pt>
                <c:pt idx="8">
                  <c:v>63.429035633742075</c:v>
                </c:pt>
                <c:pt idx="9">
                  <c:v>61.94375337416853</c:v>
                </c:pt>
                <c:pt idx="10">
                  <c:v>64.391316126005279</c:v>
                </c:pt>
                <c:pt idx="11">
                  <c:v>61.485436540274272</c:v>
                </c:pt>
                <c:pt idx="12">
                  <c:v>62.380212253946617</c:v>
                </c:pt>
                <c:pt idx="13">
                  <c:v>64.296919613562522</c:v>
                </c:pt>
                <c:pt idx="14">
                  <c:v>65.347118428447601</c:v>
                </c:pt>
                <c:pt idx="15">
                  <c:v>63.736994159681345</c:v>
                </c:pt>
                <c:pt idx="16">
                  <c:v>52.794003570279116</c:v>
                </c:pt>
                <c:pt idx="17">
                  <c:v>59.523848757962057</c:v>
                </c:pt>
                <c:pt idx="18">
                  <c:v>60.965609500355136</c:v>
                </c:pt>
                <c:pt idx="19">
                  <c:v>57.057292681517922</c:v>
                </c:pt>
                <c:pt idx="20">
                  <c:v>57.516903565869995</c:v>
                </c:pt>
                <c:pt idx="21">
                  <c:v>57.450076814352485</c:v>
                </c:pt>
                <c:pt idx="22">
                  <c:v>57.082146653016387</c:v>
                </c:pt>
                <c:pt idx="23">
                  <c:v>56.488801268792933</c:v>
                </c:pt>
                <c:pt idx="24">
                  <c:v>55.81099128578407</c:v>
                </c:pt>
                <c:pt idx="25">
                  <c:v>54.884995589989998</c:v>
                </c:pt>
                <c:pt idx="26">
                  <c:v>54.385181359901921</c:v>
                </c:pt>
                <c:pt idx="27">
                  <c:v>53.758027031030245</c:v>
                </c:pt>
                <c:pt idx="28">
                  <c:v>53.254687566076868</c:v>
                </c:pt>
                <c:pt idx="29">
                  <c:v>52.316598016611621</c:v>
                </c:pt>
                <c:pt idx="30">
                  <c:v>51.697626170213674</c:v>
                </c:pt>
                <c:pt idx="31">
                  <c:v>51.12524571568602</c:v>
                </c:pt>
                <c:pt idx="32">
                  <c:v>54.477292795711193</c:v>
                </c:pt>
                <c:pt idx="33">
                  <c:v>56.708244713782001</c:v>
                </c:pt>
                <c:pt idx="34">
                  <c:v>55.708913990185067</c:v>
                </c:pt>
                <c:pt idx="35">
                  <c:v>59.744908101152852</c:v>
                </c:pt>
                <c:pt idx="36">
                  <c:v>61.62075188161122</c:v>
                </c:pt>
                <c:pt idx="37">
                  <c:v>60.517052197905862</c:v>
                </c:pt>
                <c:pt idx="38">
                  <c:v>58.191958788726964</c:v>
                </c:pt>
                <c:pt idx="39">
                  <c:v>57.054602089112016</c:v>
                </c:pt>
                <c:pt idx="40">
                  <c:v>62.353017533365865</c:v>
                </c:pt>
                <c:pt idx="41">
                  <c:v>68.782520232840838</c:v>
                </c:pt>
                <c:pt idx="42">
                  <c:v>68.712789998617367</c:v>
                </c:pt>
                <c:pt idx="43">
                  <c:v>68.36025780701128</c:v>
                </c:pt>
                <c:pt idx="44">
                  <c:v>65.416577855841879</c:v>
                </c:pt>
                <c:pt idx="45">
                  <c:v>65.372343836987852</c:v>
                </c:pt>
                <c:pt idx="46">
                  <c:v>64.056997745902464</c:v>
                </c:pt>
                <c:pt idx="47">
                  <c:v>62.0501</c:v>
                </c:pt>
              </c:numCache>
            </c:numRef>
          </c:val>
        </c:ser>
        <c:marker val="1"/>
        <c:axId val="58050432"/>
        <c:axId val="58051968"/>
      </c:lineChart>
      <c:catAx>
        <c:axId val="58050432"/>
        <c:scaling>
          <c:orientation val="minMax"/>
        </c:scaling>
        <c:axPos val="b"/>
        <c:tickLblPos val="nextTo"/>
        <c:crossAx val="58051968"/>
        <c:crosses val="autoZero"/>
        <c:auto val="1"/>
        <c:lblAlgn val="ctr"/>
        <c:lblOffset val="100"/>
      </c:catAx>
      <c:valAx>
        <c:axId val="58051968"/>
        <c:scaling>
          <c:orientation val="minMax"/>
          <c:min val="35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580504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pt-B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7.9556878524599708E-2"/>
          <c:y val="3.4324560651855546E-2"/>
          <c:w val="0.90034324884845141"/>
          <c:h val="0.82410616216932042"/>
        </c:manualLayout>
      </c:layout>
      <c:lineChart>
        <c:grouping val="standard"/>
        <c:ser>
          <c:idx val="0"/>
          <c:order val="0"/>
          <c:spPr>
            <a:ln w="34925"/>
          </c:spPr>
          <c:marker>
            <c:symbol val="none"/>
          </c:marker>
          <c:cat>
            <c:strRef>
              <c:f>Plan1!$A$1:$A$206</c:f>
              <c:strCache>
                <c:ptCount val="206"/>
                <c:pt idx="0">
                  <c:v>2000.01</c:v>
                </c:pt>
                <c:pt idx="1">
                  <c:v>2000.02</c:v>
                </c:pt>
                <c:pt idx="2">
                  <c:v>2000.03</c:v>
                </c:pt>
                <c:pt idx="3">
                  <c:v>2000.04</c:v>
                </c:pt>
                <c:pt idx="4">
                  <c:v>2000.05</c:v>
                </c:pt>
                <c:pt idx="5">
                  <c:v>2000.06</c:v>
                </c:pt>
                <c:pt idx="6">
                  <c:v>2000.07</c:v>
                </c:pt>
                <c:pt idx="7">
                  <c:v>2000.08</c:v>
                </c:pt>
                <c:pt idx="8">
                  <c:v>2000.09</c:v>
                </c:pt>
                <c:pt idx="9">
                  <c:v>2000.10</c:v>
                </c:pt>
                <c:pt idx="10">
                  <c:v>2000.11</c:v>
                </c:pt>
                <c:pt idx="11">
                  <c:v>2000.12</c:v>
                </c:pt>
                <c:pt idx="12">
                  <c:v>2001.01</c:v>
                </c:pt>
                <c:pt idx="13">
                  <c:v>2001.02</c:v>
                </c:pt>
                <c:pt idx="14">
                  <c:v>2001.03</c:v>
                </c:pt>
                <c:pt idx="15">
                  <c:v>2001.04</c:v>
                </c:pt>
                <c:pt idx="16">
                  <c:v>2001.05</c:v>
                </c:pt>
                <c:pt idx="17">
                  <c:v>2001.06</c:v>
                </c:pt>
                <c:pt idx="18">
                  <c:v>2001.07</c:v>
                </c:pt>
                <c:pt idx="19">
                  <c:v>2001.08</c:v>
                </c:pt>
                <c:pt idx="20">
                  <c:v>2001.09</c:v>
                </c:pt>
                <c:pt idx="21">
                  <c:v>2001.10</c:v>
                </c:pt>
                <c:pt idx="22">
                  <c:v>2001.11</c:v>
                </c:pt>
                <c:pt idx="23">
                  <c:v>2001.12</c:v>
                </c:pt>
                <c:pt idx="24">
                  <c:v>2002.01</c:v>
                </c:pt>
                <c:pt idx="25">
                  <c:v>2002.02</c:v>
                </c:pt>
                <c:pt idx="26">
                  <c:v>2002.03</c:v>
                </c:pt>
                <c:pt idx="27">
                  <c:v>2002.04</c:v>
                </c:pt>
                <c:pt idx="28">
                  <c:v>2002.05</c:v>
                </c:pt>
                <c:pt idx="29">
                  <c:v>2002.06</c:v>
                </c:pt>
                <c:pt idx="30">
                  <c:v>2002.07</c:v>
                </c:pt>
                <c:pt idx="31">
                  <c:v>2002.08</c:v>
                </c:pt>
                <c:pt idx="32">
                  <c:v>2002.09</c:v>
                </c:pt>
                <c:pt idx="33">
                  <c:v>2002.10</c:v>
                </c:pt>
                <c:pt idx="34">
                  <c:v>2002.11</c:v>
                </c:pt>
                <c:pt idx="35">
                  <c:v>2002.12</c:v>
                </c:pt>
                <c:pt idx="36">
                  <c:v>2003.01</c:v>
                </c:pt>
                <c:pt idx="37">
                  <c:v>2003.02</c:v>
                </c:pt>
                <c:pt idx="38">
                  <c:v>2003.03</c:v>
                </c:pt>
                <c:pt idx="39">
                  <c:v>2003.04</c:v>
                </c:pt>
                <c:pt idx="40">
                  <c:v>2003.05</c:v>
                </c:pt>
                <c:pt idx="41">
                  <c:v>2003.06</c:v>
                </c:pt>
                <c:pt idx="42">
                  <c:v>2003.07</c:v>
                </c:pt>
                <c:pt idx="43">
                  <c:v>2003.08</c:v>
                </c:pt>
                <c:pt idx="44">
                  <c:v>2003.09</c:v>
                </c:pt>
                <c:pt idx="45">
                  <c:v>2003.10</c:v>
                </c:pt>
                <c:pt idx="46">
                  <c:v>2003.11</c:v>
                </c:pt>
                <c:pt idx="47">
                  <c:v>2003.12</c:v>
                </c:pt>
                <c:pt idx="48">
                  <c:v>2004.01</c:v>
                </c:pt>
                <c:pt idx="49">
                  <c:v>2004.02</c:v>
                </c:pt>
                <c:pt idx="50">
                  <c:v>2004.03</c:v>
                </c:pt>
                <c:pt idx="51">
                  <c:v>2004.04</c:v>
                </c:pt>
                <c:pt idx="52">
                  <c:v>2004.05</c:v>
                </c:pt>
                <c:pt idx="53">
                  <c:v>2004.06</c:v>
                </c:pt>
                <c:pt idx="54">
                  <c:v>2004.07</c:v>
                </c:pt>
                <c:pt idx="55">
                  <c:v>2004.08</c:v>
                </c:pt>
                <c:pt idx="56">
                  <c:v>2004.09</c:v>
                </c:pt>
                <c:pt idx="57">
                  <c:v>2004.10</c:v>
                </c:pt>
                <c:pt idx="58">
                  <c:v>2004.11</c:v>
                </c:pt>
                <c:pt idx="59">
                  <c:v>2004.12</c:v>
                </c:pt>
                <c:pt idx="60">
                  <c:v>2005.01</c:v>
                </c:pt>
                <c:pt idx="61">
                  <c:v>2005.02</c:v>
                </c:pt>
                <c:pt idx="62">
                  <c:v>2005.03</c:v>
                </c:pt>
                <c:pt idx="63">
                  <c:v>2005.04</c:v>
                </c:pt>
                <c:pt idx="64">
                  <c:v>2005.05</c:v>
                </c:pt>
                <c:pt idx="65">
                  <c:v>2005.06</c:v>
                </c:pt>
                <c:pt idx="66">
                  <c:v>2005.07</c:v>
                </c:pt>
                <c:pt idx="67">
                  <c:v>2005.08</c:v>
                </c:pt>
                <c:pt idx="68">
                  <c:v>2005.09</c:v>
                </c:pt>
                <c:pt idx="69">
                  <c:v>2005.10</c:v>
                </c:pt>
                <c:pt idx="70">
                  <c:v>2005.11</c:v>
                </c:pt>
                <c:pt idx="71">
                  <c:v>2005.12</c:v>
                </c:pt>
                <c:pt idx="72">
                  <c:v>2006.01</c:v>
                </c:pt>
                <c:pt idx="73">
                  <c:v>2006.02</c:v>
                </c:pt>
                <c:pt idx="74">
                  <c:v>2006.03</c:v>
                </c:pt>
                <c:pt idx="75">
                  <c:v>2006.04</c:v>
                </c:pt>
                <c:pt idx="76">
                  <c:v>2006.05</c:v>
                </c:pt>
                <c:pt idx="77">
                  <c:v>2006.06</c:v>
                </c:pt>
                <c:pt idx="78">
                  <c:v>2006.07</c:v>
                </c:pt>
                <c:pt idx="79">
                  <c:v>2006.08</c:v>
                </c:pt>
                <c:pt idx="80">
                  <c:v>2006.09</c:v>
                </c:pt>
                <c:pt idx="81">
                  <c:v>2006.10</c:v>
                </c:pt>
                <c:pt idx="82">
                  <c:v>2006.11</c:v>
                </c:pt>
                <c:pt idx="83">
                  <c:v>2006.12</c:v>
                </c:pt>
                <c:pt idx="84">
                  <c:v>2007.01</c:v>
                </c:pt>
                <c:pt idx="85">
                  <c:v>2007.02</c:v>
                </c:pt>
                <c:pt idx="86">
                  <c:v>2007.03</c:v>
                </c:pt>
                <c:pt idx="87">
                  <c:v>2007.04</c:v>
                </c:pt>
                <c:pt idx="88">
                  <c:v>2007.05</c:v>
                </c:pt>
                <c:pt idx="89">
                  <c:v>2007.06</c:v>
                </c:pt>
                <c:pt idx="90">
                  <c:v>2007.07</c:v>
                </c:pt>
                <c:pt idx="91">
                  <c:v>2007.08</c:v>
                </c:pt>
                <c:pt idx="92">
                  <c:v>2007.09</c:v>
                </c:pt>
                <c:pt idx="93">
                  <c:v>2007.10</c:v>
                </c:pt>
                <c:pt idx="94">
                  <c:v>2007.11</c:v>
                </c:pt>
                <c:pt idx="95">
                  <c:v>2007.12</c:v>
                </c:pt>
                <c:pt idx="96">
                  <c:v>2008.01</c:v>
                </c:pt>
                <c:pt idx="97">
                  <c:v>2008.02</c:v>
                </c:pt>
                <c:pt idx="98">
                  <c:v>2008.03</c:v>
                </c:pt>
                <c:pt idx="99">
                  <c:v>2008.04</c:v>
                </c:pt>
                <c:pt idx="100">
                  <c:v>2008.05</c:v>
                </c:pt>
                <c:pt idx="101">
                  <c:v>2008.06</c:v>
                </c:pt>
                <c:pt idx="102">
                  <c:v>2008.07</c:v>
                </c:pt>
                <c:pt idx="103">
                  <c:v>2008.08</c:v>
                </c:pt>
                <c:pt idx="104">
                  <c:v>2008.09</c:v>
                </c:pt>
                <c:pt idx="105">
                  <c:v>2008.10</c:v>
                </c:pt>
                <c:pt idx="106">
                  <c:v>2008.11</c:v>
                </c:pt>
                <c:pt idx="107">
                  <c:v>2008.12</c:v>
                </c:pt>
                <c:pt idx="108">
                  <c:v>2009.01</c:v>
                </c:pt>
                <c:pt idx="109">
                  <c:v>2009.02</c:v>
                </c:pt>
                <c:pt idx="110">
                  <c:v>2009.03</c:v>
                </c:pt>
                <c:pt idx="111">
                  <c:v>2009.04</c:v>
                </c:pt>
                <c:pt idx="112">
                  <c:v>2009.05</c:v>
                </c:pt>
                <c:pt idx="113">
                  <c:v>2009.06</c:v>
                </c:pt>
                <c:pt idx="114">
                  <c:v>2009.07</c:v>
                </c:pt>
                <c:pt idx="115">
                  <c:v>2009.08</c:v>
                </c:pt>
                <c:pt idx="116">
                  <c:v>2009.09</c:v>
                </c:pt>
                <c:pt idx="117">
                  <c:v>2009.10</c:v>
                </c:pt>
                <c:pt idx="118">
                  <c:v>2009.11</c:v>
                </c:pt>
                <c:pt idx="119">
                  <c:v>2009.12</c:v>
                </c:pt>
                <c:pt idx="120">
                  <c:v>2010.01</c:v>
                </c:pt>
                <c:pt idx="121">
                  <c:v>2010.02</c:v>
                </c:pt>
                <c:pt idx="122">
                  <c:v>2010.03</c:v>
                </c:pt>
                <c:pt idx="123">
                  <c:v>2010.04</c:v>
                </c:pt>
                <c:pt idx="124">
                  <c:v>2010.05</c:v>
                </c:pt>
                <c:pt idx="125">
                  <c:v>2010.06</c:v>
                </c:pt>
                <c:pt idx="126">
                  <c:v>2010.07</c:v>
                </c:pt>
                <c:pt idx="127">
                  <c:v>2010.08</c:v>
                </c:pt>
                <c:pt idx="128">
                  <c:v>2010.09</c:v>
                </c:pt>
                <c:pt idx="129">
                  <c:v>2010.10</c:v>
                </c:pt>
                <c:pt idx="130">
                  <c:v>2010.11</c:v>
                </c:pt>
                <c:pt idx="131">
                  <c:v>2010.12</c:v>
                </c:pt>
                <c:pt idx="132">
                  <c:v>2011.01</c:v>
                </c:pt>
                <c:pt idx="133">
                  <c:v>2011.02</c:v>
                </c:pt>
                <c:pt idx="134">
                  <c:v>2011.03</c:v>
                </c:pt>
                <c:pt idx="135">
                  <c:v>2011.04</c:v>
                </c:pt>
                <c:pt idx="136">
                  <c:v>2011.05</c:v>
                </c:pt>
                <c:pt idx="137">
                  <c:v>2011.06</c:v>
                </c:pt>
                <c:pt idx="138">
                  <c:v>2011.07</c:v>
                </c:pt>
                <c:pt idx="139">
                  <c:v>2011.08</c:v>
                </c:pt>
                <c:pt idx="140">
                  <c:v>2011.09</c:v>
                </c:pt>
                <c:pt idx="141">
                  <c:v>2011.10</c:v>
                </c:pt>
                <c:pt idx="142">
                  <c:v>2011.11</c:v>
                </c:pt>
                <c:pt idx="143">
                  <c:v>2011.12</c:v>
                </c:pt>
                <c:pt idx="144">
                  <c:v>2012.01</c:v>
                </c:pt>
                <c:pt idx="145">
                  <c:v>2012.02</c:v>
                </c:pt>
                <c:pt idx="146">
                  <c:v>2012.03</c:v>
                </c:pt>
                <c:pt idx="147">
                  <c:v>2012.04</c:v>
                </c:pt>
                <c:pt idx="148">
                  <c:v>2012.05</c:v>
                </c:pt>
                <c:pt idx="149">
                  <c:v>2012.06</c:v>
                </c:pt>
                <c:pt idx="150">
                  <c:v>2012.07</c:v>
                </c:pt>
                <c:pt idx="151">
                  <c:v>2012.08</c:v>
                </c:pt>
                <c:pt idx="152">
                  <c:v>2012.09</c:v>
                </c:pt>
                <c:pt idx="153">
                  <c:v>2012.10</c:v>
                </c:pt>
                <c:pt idx="154">
                  <c:v>2012.11</c:v>
                </c:pt>
                <c:pt idx="155">
                  <c:v>2012.12</c:v>
                </c:pt>
                <c:pt idx="156">
                  <c:v>2013.01</c:v>
                </c:pt>
                <c:pt idx="157">
                  <c:v>2013.02</c:v>
                </c:pt>
                <c:pt idx="158">
                  <c:v>2013.03</c:v>
                </c:pt>
                <c:pt idx="159">
                  <c:v>2013.04</c:v>
                </c:pt>
                <c:pt idx="160">
                  <c:v>2013.05</c:v>
                </c:pt>
                <c:pt idx="161">
                  <c:v>2013.06</c:v>
                </c:pt>
                <c:pt idx="162">
                  <c:v>2013.07</c:v>
                </c:pt>
                <c:pt idx="163">
                  <c:v>2013.08</c:v>
                </c:pt>
                <c:pt idx="164">
                  <c:v>2013.09</c:v>
                </c:pt>
                <c:pt idx="165">
                  <c:v>2013.10</c:v>
                </c:pt>
                <c:pt idx="166">
                  <c:v>2013.11</c:v>
                </c:pt>
                <c:pt idx="167">
                  <c:v>2013.12</c:v>
                </c:pt>
                <c:pt idx="168">
                  <c:v>2014.01</c:v>
                </c:pt>
                <c:pt idx="169">
                  <c:v>2014.02</c:v>
                </c:pt>
                <c:pt idx="170">
                  <c:v>2014.03</c:v>
                </c:pt>
                <c:pt idx="171">
                  <c:v>2014.04</c:v>
                </c:pt>
                <c:pt idx="172">
                  <c:v>2014.05</c:v>
                </c:pt>
                <c:pt idx="173">
                  <c:v>2014.06</c:v>
                </c:pt>
                <c:pt idx="174">
                  <c:v>2014.07</c:v>
                </c:pt>
                <c:pt idx="175">
                  <c:v>2014.08</c:v>
                </c:pt>
                <c:pt idx="176">
                  <c:v>2014.09</c:v>
                </c:pt>
                <c:pt idx="177">
                  <c:v>2014.10</c:v>
                </c:pt>
                <c:pt idx="178">
                  <c:v>2014.11</c:v>
                </c:pt>
                <c:pt idx="179">
                  <c:v>2014.12</c:v>
                </c:pt>
                <c:pt idx="180">
                  <c:v>2015.01</c:v>
                </c:pt>
                <c:pt idx="181">
                  <c:v>2015.02</c:v>
                </c:pt>
                <c:pt idx="182">
                  <c:v>2015.03</c:v>
                </c:pt>
                <c:pt idx="183">
                  <c:v>2015.04</c:v>
                </c:pt>
                <c:pt idx="184">
                  <c:v>2015.05</c:v>
                </c:pt>
                <c:pt idx="185">
                  <c:v>2015.06</c:v>
                </c:pt>
                <c:pt idx="186">
                  <c:v>2015.07</c:v>
                </c:pt>
                <c:pt idx="187">
                  <c:v>2015.08</c:v>
                </c:pt>
                <c:pt idx="188">
                  <c:v>2015.09</c:v>
                </c:pt>
                <c:pt idx="189">
                  <c:v>2015.10</c:v>
                </c:pt>
                <c:pt idx="190">
                  <c:v>2015.11</c:v>
                </c:pt>
                <c:pt idx="191">
                  <c:v>2015.12</c:v>
                </c:pt>
                <c:pt idx="192">
                  <c:v>2016.01</c:v>
                </c:pt>
                <c:pt idx="193">
                  <c:v>2016.02</c:v>
                </c:pt>
                <c:pt idx="194">
                  <c:v>2016.03</c:v>
                </c:pt>
                <c:pt idx="195">
                  <c:v>2016.04</c:v>
                </c:pt>
                <c:pt idx="196">
                  <c:v>2016.05</c:v>
                </c:pt>
                <c:pt idx="197">
                  <c:v>2016.06</c:v>
                </c:pt>
                <c:pt idx="198">
                  <c:v>2016.07</c:v>
                </c:pt>
                <c:pt idx="199">
                  <c:v>2016.08</c:v>
                </c:pt>
                <c:pt idx="200">
                  <c:v>2016.09</c:v>
                </c:pt>
                <c:pt idx="201">
                  <c:v>2016.10</c:v>
                </c:pt>
                <c:pt idx="202">
                  <c:v>2016.11</c:v>
                </c:pt>
                <c:pt idx="203">
                  <c:v>2016.12</c:v>
                </c:pt>
                <c:pt idx="204">
                  <c:v>2017.01</c:v>
                </c:pt>
                <c:pt idx="205">
                  <c:v>2017.02</c:v>
                </c:pt>
              </c:strCache>
            </c:strRef>
          </c:cat>
          <c:val>
            <c:numRef>
              <c:f>Plan1!$B$1:$B$206</c:f>
              <c:numCache>
                <c:formatCode>#,##0.00</c:formatCode>
                <c:ptCount val="206"/>
                <c:pt idx="0">
                  <c:v>1598.41</c:v>
                </c:pt>
                <c:pt idx="1">
                  <c:v>1600.49</c:v>
                </c:pt>
                <c:pt idx="2">
                  <c:v>1604.01</c:v>
                </c:pt>
                <c:pt idx="3">
                  <c:v>1610.75</c:v>
                </c:pt>
                <c:pt idx="4">
                  <c:v>1610.91</c:v>
                </c:pt>
                <c:pt idx="5">
                  <c:v>1614.62</c:v>
                </c:pt>
                <c:pt idx="6">
                  <c:v>1640.62</c:v>
                </c:pt>
                <c:pt idx="7">
                  <c:v>1662.11</c:v>
                </c:pt>
                <c:pt idx="8">
                  <c:v>1665.93</c:v>
                </c:pt>
                <c:pt idx="9">
                  <c:v>1668.26</c:v>
                </c:pt>
                <c:pt idx="10">
                  <c:v>1673.6</c:v>
                </c:pt>
                <c:pt idx="11">
                  <c:v>1683.47</c:v>
                </c:pt>
                <c:pt idx="12">
                  <c:v>1693.07</c:v>
                </c:pt>
                <c:pt idx="13">
                  <c:v>1700.86</c:v>
                </c:pt>
                <c:pt idx="14">
                  <c:v>1707.32</c:v>
                </c:pt>
                <c:pt idx="15">
                  <c:v>1717.22</c:v>
                </c:pt>
                <c:pt idx="16">
                  <c:v>1724.26</c:v>
                </c:pt>
                <c:pt idx="17">
                  <c:v>1733.23</c:v>
                </c:pt>
                <c:pt idx="18">
                  <c:v>1756.28</c:v>
                </c:pt>
                <c:pt idx="19">
                  <c:v>1768.57</c:v>
                </c:pt>
                <c:pt idx="20">
                  <c:v>1773.52</c:v>
                </c:pt>
                <c:pt idx="21">
                  <c:v>1788.24</c:v>
                </c:pt>
                <c:pt idx="22">
                  <c:v>1800.94</c:v>
                </c:pt>
                <c:pt idx="23">
                  <c:v>1812.6499999999999</c:v>
                </c:pt>
                <c:pt idx="24">
                  <c:v>1822.08</c:v>
                </c:pt>
                <c:pt idx="25">
                  <c:v>1828.6399999999999</c:v>
                </c:pt>
                <c:pt idx="26">
                  <c:v>1839.61</c:v>
                </c:pt>
                <c:pt idx="27">
                  <c:v>1854.33</c:v>
                </c:pt>
                <c:pt idx="28">
                  <c:v>1858.22</c:v>
                </c:pt>
                <c:pt idx="29">
                  <c:v>1866.02</c:v>
                </c:pt>
                <c:pt idx="30">
                  <c:v>1888.23</c:v>
                </c:pt>
                <c:pt idx="31">
                  <c:v>1900.5</c:v>
                </c:pt>
                <c:pt idx="32">
                  <c:v>1914.1799999999998</c:v>
                </c:pt>
                <c:pt idx="33">
                  <c:v>1939.26</c:v>
                </c:pt>
                <c:pt idx="34">
                  <c:v>1997.83</c:v>
                </c:pt>
                <c:pt idx="35">
                  <c:v>2039.78</c:v>
                </c:pt>
                <c:pt idx="36">
                  <c:v>2085.6799999999998</c:v>
                </c:pt>
                <c:pt idx="37">
                  <c:v>2118.4299999999998</c:v>
                </c:pt>
                <c:pt idx="38">
                  <c:v>2144.4899999999998</c:v>
                </c:pt>
                <c:pt idx="39">
                  <c:v>2165.29</c:v>
                </c:pt>
                <c:pt idx="40">
                  <c:v>2178.5</c:v>
                </c:pt>
                <c:pt idx="41">
                  <c:v>2175.23</c:v>
                </c:pt>
                <c:pt idx="42">
                  <c:v>2179.58</c:v>
                </c:pt>
                <c:pt idx="43">
                  <c:v>2186.9899999999998</c:v>
                </c:pt>
                <c:pt idx="44">
                  <c:v>2204.0500000000002</c:v>
                </c:pt>
                <c:pt idx="45">
                  <c:v>2210.44</c:v>
                </c:pt>
                <c:pt idx="46">
                  <c:v>2217.96</c:v>
                </c:pt>
                <c:pt idx="47">
                  <c:v>2229.4899999999998</c:v>
                </c:pt>
                <c:pt idx="48">
                  <c:v>2246.4299999999998</c:v>
                </c:pt>
                <c:pt idx="49">
                  <c:v>2260.13</c:v>
                </c:pt>
                <c:pt idx="50">
                  <c:v>2270.75</c:v>
                </c:pt>
                <c:pt idx="51">
                  <c:v>2279.15</c:v>
                </c:pt>
                <c:pt idx="52">
                  <c:v>2290.77</c:v>
                </c:pt>
                <c:pt idx="53">
                  <c:v>2307.0300000000002</c:v>
                </c:pt>
                <c:pt idx="54">
                  <c:v>2328.02</c:v>
                </c:pt>
                <c:pt idx="55">
                  <c:v>2344.08</c:v>
                </c:pt>
                <c:pt idx="56">
                  <c:v>2351.8200000000002</c:v>
                </c:pt>
                <c:pt idx="57">
                  <c:v>2362.17</c:v>
                </c:pt>
                <c:pt idx="58">
                  <c:v>2378.4699999999998</c:v>
                </c:pt>
                <c:pt idx="59">
                  <c:v>2398.92</c:v>
                </c:pt>
                <c:pt idx="60">
                  <c:v>2412.8300000000013</c:v>
                </c:pt>
                <c:pt idx="61">
                  <c:v>2427.0700000000002</c:v>
                </c:pt>
                <c:pt idx="62">
                  <c:v>2441.8700000000013</c:v>
                </c:pt>
                <c:pt idx="63">
                  <c:v>2463.11</c:v>
                </c:pt>
                <c:pt idx="64">
                  <c:v>2475.1799999999998</c:v>
                </c:pt>
                <c:pt idx="65">
                  <c:v>2474.6799999999998</c:v>
                </c:pt>
                <c:pt idx="66">
                  <c:v>2480.8700000000013</c:v>
                </c:pt>
                <c:pt idx="67">
                  <c:v>2485.09</c:v>
                </c:pt>
                <c:pt idx="68">
                  <c:v>2493.79</c:v>
                </c:pt>
                <c:pt idx="69">
                  <c:v>2512.4899999999998</c:v>
                </c:pt>
                <c:pt idx="70">
                  <c:v>2526.3100000000013</c:v>
                </c:pt>
                <c:pt idx="71">
                  <c:v>2535.4</c:v>
                </c:pt>
                <c:pt idx="72">
                  <c:v>2550.36</c:v>
                </c:pt>
                <c:pt idx="73">
                  <c:v>2560.8200000000002</c:v>
                </c:pt>
                <c:pt idx="74">
                  <c:v>2571.8300000000013</c:v>
                </c:pt>
                <c:pt idx="75">
                  <c:v>2577.23</c:v>
                </c:pt>
                <c:pt idx="76">
                  <c:v>2579.8100000000013</c:v>
                </c:pt>
                <c:pt idx="77">
                  <c:v>2574.3900000000012</c:v>
                </c:pt>
                <c:pt idx="78">
                  <c:v>2579.2799999999997</c:v>
                </c:pt>
                <c:pt idx="79">
                  <c:v>2580.5700000000002</c:v>
                </c:pt>
                <c:pt idx="80">
                  <c:v>2585.9899999999998</c:v>
                </c:pt>
                <c:pt idx="81">
                  <c:v>2594.52</c:v>
                </c:pt>
                <c:pt idx="82">
                  <c:v>2602.56</c:v>
                </c:pt>
                <c:pt idx="83">
                  <c:v>2615.0500000000002</c:v>
                </c:pt>
                <c:pt idx="84">
                  <c:v>2626.56</c:v>
                </c:pt>
                <c:pt idx="85">
                  <c:v>2638.12</c:v>
                </c:pt>
                <c:pt idx="86">
                  <c:v>2647.88</c:v>
                </c:pt>
                <c:pt idx="87">
                  <c:v>2654.5</c:v>
                </c:pt>
                <c:pt idx="88">
                  <c:v>2661.9300000000012</c:v>
                </c:pt>
                <c:pt idx="89">
                  <c:v>2669.38</c:v>
                </c:pt>
                <c:pt idx="90">
                  <c:v>2675.79</c:v>
                </c:pt>
                <c:pt idx="91">
                  <c:v>2688.3700000000013</c:v>
                </c:pt>
                <c:pt idx="92">
                  <c:v>2693.21</c:v>
                </c:pt>
                <c:pt idx="93">
                  <c:v>2701.29</c:v>
                </c:pt>
                <c:pt idx="94">
                  <c:v>2711.55</c:v>
                </c:pt>
                <c:pt idx="95">
                  <c:v>2731.62</c:v>
                </c:pt>
                <c:pt idx="96">
                  <c:v>2746.3700000000013</c:v>
                </c:pt>
                <c:pt idx="97">
                  <c:v>2759.8300000000013</c:v>
                </c:pt>
                <c:pt idx="98">
                  <c:v>2773.08</c:v>
                </c:pt>
                <c:pt idx="99">
                  <c:v>2788.3300000000013</c:v>
                </c:pt>
                <c:pt idx="100">
                  <c:v>2810.36</c:v>
                </c:pt>
                <c:pt idx="101">
                  <c:v>2831.16</c:v>
                </c:pt>
                <c:pt idx="102">
                  <c:v>2846.16</c:v>
                </c:pt>
                <c:pt idx="103">
                  <c:v>2854.13</c:v>
                </c:pt>
                <c:pt idx="104">
                  <c:v>2861.55</c:v>
                </c:pt>
                <c:pt idx="105">
                  <c:v>2874.4300000000012</c:v>
                </c:pt>
                <c:pt idx="106">
                  <c:v>2884.7799999999997</c:v>
                </c:pt>
                <c:pt idx="107">
                  <c:v>2892.86</c:v>
                </c:pt>
                <c:pt idx="108">
                  <c:v>2906.74</c:v>
                </c:pt>
                <c:pt idx="109">
                  <c:v>2922.73</c:v>
                </c:pt>
                <c:pt idx="110">
                  <c:v>2928.57</c:v>
                </c:pt>
                <c:pt idx="111">
                  <c:v>2942.63</c:v>
                </c:pt>
                <c:pt idx="112">
                  <c:v>2956.46</c:v>
                </c:pt>
                <c:pt idx="113">
                  <c:v>2967.1</c:v>
                </c:pt>
                <c:pt idx="114">
                  <c:v>2974.22</c:v>
                </c:pt>
                <c:pt idx="115">
                  <c:v>2978.68</c:v>
                </c:pt>
                <c:pt idx="116">
                  <c:v>2985.8300000000013</c:v>
                </c:pt>
                <c:pt idx="117">
                  <c:v>2994.19</c:v>
                </c:pt>
                <c:pt idx="118">
                  <c:v>3006.4700000000012</c:v>
                </c:pt>
                <c:pt idx="119">
                  <c:v>3017.59</c:v>
                </c:pt>
                <c:pt idx="120">
                  <c:v>3040.22</c:v>
                </c:pt>
                <c:pt idx="121">
                  <c:v>3063.9300000000012</c:v>
                </c:pt>
                <c:pt idx="122">
                  <c:v>3079.86</c:v>
                </c:pt>
                <c:pt idx="123">
                  <c:v>3097.42</c:v>
                </c:pt>
                <c:pt idx="124">
                  <c:v>3110.74</c:v>
                </c:pt>
                <c:pt idx="125">
                  <c:v>3110.74</c:v>
                </c:pt>
                <c:pt idx="126">
                  <c:v>3111.05</c:v>
                </c:pt>
                <c:pt idx="127">
                  <c:v>3112.29</c:v>
                </c:pt>
                <c:pt idx="128">
                  <c:v>3126.29</c:v>
                </c:pt>
                <c:pt idx="129">
                  <c:v>3149.74</c:v>
                </c:pt>
                <c:pt idx="130">
                  <c:v>3175.88</c:v>
                </c:pt>
                <c:pt idx="131">
                  <c:v>3195.8900000000012</c:v>
                </c:pt>
                <c:pt idx="132">
                  <c:v>3222.42</c:v>
                </c:pt>
                <c:pt idx="133">
                  <c:v>3248.2</c:v>
                </c:pt>
                <c:pt idx="134">
                  <c:v>3273.86</c:v>
                </c:pt>
                <c:pt idx="135">
                  <c:v>3299.07</c:v>
                </c:pt>
                <c:pt idx="136">
                  <c:v>3314.58</c:v>
                </c:pt>
                <c:pt idx="137">
                  <c:v>3319.55</c:v>
                </c:pt>
                <c:pt idx="138">
                  <c:v>3324.86</c:v>
                </c:pt>
                <c:pt idx="139">
                  <c:v>3337.16</c:v>
                </c:pt>
                <c:pt idx="140">
                  <c:v>3354.8500000000013</c:v>
                </c:pt>
                <c:pt idx="141">
                  <c:v>3369.2799999999997</c:v>
                </c:pt>
                <c:pt idx="142">
                  <c:v>3386.8</c:v>
                </c:pt>
                <c:pt idx="143">
                  <c:v>3403.73</c:v>
                </c:pt>
                <c:pt idx="144">
                  <c:v>3422.79</c:v>
                </c:pt>
                <c:pt idx="145">
                  <c:v>3438.19</c:v>
                </c:pt>
                <c:pt idx="146">
                  <c:v>3445.4100000000012</c:v>
                </c:pt>
                <c:pt idx="147">
                  <c:v>3467.46</c:v>
                </c:pt>
                <c:pt idx="148">
                  <c:v>3479.94</c:v>
                </c:pt>
                <c:pt idx="149">
                  <c:v>3482.72</c:v>
                </c:pt>
                <c:pt idx="150">
                  <c:v>3497.7</c:v>
                </c:pt>
                <c:pt idx="151">
                  <c:v>3512.04</c:v>
                </c:pt>
                <c:pt idx="152">
                  <c:v>3532.06</c:v>
                </c:pt>
                <c:pt idx="153">
                  <c:v>3552.9</c:v>
                </c:pt>
                <c:pt idx="154">
                  <c:v>3574.22</c:v>
                </c:pt>
                <c:pt idx="155">
                  <c:v>3602.46</c:v>
                </c:pt>
                <c:pt idx="156">
                  <c:v>3633.44</c:v>
                </c:pt>
                <c:pt idx="157">
                  <c:v>3655.24</c:v>
                </c:pt>
                <c:pt idx="158">
                  <c:v>3672.42</c:v>
                </c:pt>
                <c:pt idx="159">
                  <c:v>3692.62</c:v>
                </c:pt>
                <c:pt idx="160">
                  <c:v>3706.2799999999997</c:v>
                </c:pt>
                <c:pt idx="161">
                  <c:v>3715.92</c:v>
                </c:pt>
                <c:pt idx="162">
                  <c:v>3717.03</c:v>
                </c:pt>
                <c:pt idx="163">
                  <c:v>3725.9500000000012</c:v>
                </c:pt>
                <c:pt idx="164">
                  <c:v>3738.9900000000002</c:v>
                </c:pt>
                <c:pt idx="165">
                  <c:v>3760.3</c:v>
                </c:pt>
                <c:pt idx="166">
                  <c:v>3780.61</c:v>
                </c:pt>
                <c:pt idx="167">
                  <c:v>3815.3900000000012</c:v>
                </c:pt>
                <c:pt idx="168">
                  <c:v>3836.3700000000013</c:v>
                </c:pt>
                <c:pt idx="169">
                  <c:v>3862.84</c:v>
                </c:pt>
                <c:pt idx="170">
                  <c:v>3898.38</c:v>
                </c:pt>
                <c:pt idx="171">
                  <c:v>3924.5</c:v>
                </c:pt>
                <c:pt idx="172">
                  <c:v>3942.55</c:v>
                </c:pt>
                <c:pt idx="173">
                  <c:v>3958.32</c:v>
                </c:pt>
                <c:pt idx="174">
                  <c:v>3958.72</c:v>
                </c:pt>
                <c:pt idx="175">
                  <c:v>3968.62</c:v>
                </c:pt>
                <c:pt idx="176">
                  <c:v>3991.24</c:v>
                </c:pt>
                <c:pt idx="177">
                  <c:v>4008</c:v>
                </c:pt>
                <c:pt idx="178">
                  <c:v>4028.44</c:v>
                </c:pt>
                <c:pt idx="179">
                  <c:v>4059.86</c:v>
                </c:pt>
                <c:pt idx="180">
                  <c:v>4110.2</c:v>
                </c:pt>
                <c:pt idx="181">
                  <c:v>4160.34</c:v>
                </c:pt>
                <c:pt idx="182">
                  <c:v>4215.26</c:v>
                </c:pt>
                <c:pt idx="183">
                  <c:v>4245.1900000000014</c:v>
                </c:pt>
                <c:pt idx="184">
                  <c:v>4276.6000000000004</c:v>
                </c:pt>
                <c:pt idx="185">
                  <c:v>4310.3900000000003</c:v>
                </c:pt>
                <c:pt idx="186">
                  <c:v>4337.1100000000024</c:v>
                </c:pt>
                <c:pt idx="187">
                  <c:v>4346.6500000000024</c:v>
                </c:pt>
                <c:pt idx="188">
                  <c:v>4370.1200000000026</c:v>
                </c:pt>
                <c:pt idx="189">
                  <c:v>4405.95</c:v>
                </c:pt>
                <c:pt idx="190">
                  <c:v>4450.45</c:v>
                </c:pt>
                <c:pt idx="191">
                  <c:v>4493.17</c:v>
                </c:pt>
                <c:pt idx="192">
                  <c:v>4550.2300000000005</c:v>
                </c:pt>
                <c:pt idx="193">
                  <c:v>4591.18</c:v>
                </c:pt>
                <c:pt idx="194">
                  <c:v>4610.92</c:v>
                </c:pt>
                <c:pt idx="195">
                  <c:v>4639.05</c:v>
                </c:pt>
                <c:pt idx="196">
                  <c:v>4675.2300000000005</c:v>
                </c:pt>
                <c:pt idx="197">
                  <c:v>4691.59</c:v>
                </c:pt>
                <c:pt idx="198">
                  <c:v>4715.99</c:v>
                </c:pt>
                <c:pt idx="199">
                  <c:v>4736.74</c:v>
                </c:pt>
                <c:pt idx="200">
                  <c:v>4740.53</c:v>
                </c:pt>
                <c:pt idx="201">
                  <c:v>4752.8600000000024</c:v>
                </c:pt>
                <c:pt idx="202">
                  <c:v>4761.42</c:v>
                </c:pt>
                <c:pt idx="203">
                  <c:v>4775.7</c:v>
                </c:pt>
                <c:pt idx="204">
                  <c:v>4793.8500000000004</c:v>
                </c:pt>
                <c:pt idx="205">
                  <c:v>4809.67</c:v>
                </c:pt>
              </c:numCache>
            </c:numRef>
          </c:val>
        </c:ser>
        <c:marker val="1"/>
        <c:axId val="62866944"/>
        <c:axId val="62868480"/>
      </c:lineChart>
      <c:catAx>
        <c:axId val="62866944"/>
        <c:scaling>
          <c:orientation val="minMax"/>
        </c:scaling>
        <c:axPos val="b"/>
        <c:majorTickMark val="none"/>
        <c:tickLblPos val="nextTo"/>
        <c:crossAx val="62868480"/>
        <c:crosses val="autoZero"/>
        <c:auto val="1"/>
        <c:lblAlgn val="ctr"/>
        <c:lblOffset val="100"/>
      </c:catAx>
      <c:valAx>
        <c:axId val="62868480"/>
        <c:scaling>
          <c:orientation val="minMax"/>
        </c:scaling>
        <c:axPos val="l"/>
        <c:majorGridlines/>
        <c:numFmt formatCode="#,##0" sourceLinked="0"/>
        <c:tickLblPos val="nextTo"/>
        <c:crossAx val="6286694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Plan1!$E$1</c:f>
              <c:strCache>
                <c:ptCount val="1"/>
                <c:pt idx="0">
                  <c:v>Base 2000 </c:v>
                </c:pt>
              </c:strCache>
            </c:strRef>
          </c:tx>
          <c:marker>
            <c:symbol val="none"/>
          </c:marker>
          <c:cat>
            <c:numRef>
              <c:f>Plan1!$D$2:$D$17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Plan1!$E$2:$E$17</c:f>
              <c:numCache>
                <c:formatCode>General</c:formatCode>
                <c:ptCount val="16"/>
                <c:pt idx="0">
                  <c:v>100</c:v>
                </c:pt>
                <c:pt idx="1">
                  <c:v>110.2</c:v>
                </c:pt>
                <c:pt idx="2">
                  <c:v>140.69999999999999</c:v>
                </c:pt>
                <c:pt idx="3">
                  <c:v>150.5</c:v>
                </c:pt>
                <c:pt idx="4">
                  <c:v>168.4</c:v>
                </c:pt>
                <c:pt idx="5">
                  <c:v>170.8</c:v>
                </c:pt>
                <c:pt idx="6">
                  <c:v>177</c:v>
                </c:pt>
                <c:pt idx="7">
                  <c:v>191.5</c:v>
                </c:pt>
                <c:pt idx="8">
                  <c:v>207.9</c:v>
                </c:pt>
                <c:pt idx="9">
                  <c:v>205.9</c:v>
                </c:pt>
                <c:pt idx="10">
                  <c:v>229.2</c:v>
                </c:pt>
                <c:pt idx="11">
                  <c:v>239.8</c:v>
                </c:pt>
                <c:pt idx="12">
                  <c:v>259.2</c:v>
                </c:pt>
                <c:pt idx="13">
                  <c:v>273.7</c:v>
                </c:pt>
                <c:pt idx="14">
                  <c:v>284.39999999999998</c:v>
                </c:pt>
                <c:pt idx="15">
                  <c:v>316.2</c:v>
                </c:pt>
              </c:numCache>
            </c:numRef>
          </c:val>
        </c:ser>
        <c:ser>
          <c:idx val="1"/>
          <c:order val="1"/>
          <c:tx>
            <c:strRef>
              <c:f>Plan1!$F$1</c:f>
              <c:strCache>
                <c:ptCount val="1"/>
                <c:pt idx="0">
                  <c:v>Base 2010</c:v>
                </c:pt>
              </c:strCache>
            </c:strRef>
          </c:tx>
          <c:marker>
            <c:symbol val="none"/>
          </c:marker>
          <c:cat>
            <c:numRef>
              <c:f>Plan1!$D$2:$D$17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Plan1!$F$2:$F$17</c:f>
              <c:numCache>
                <c:formatCode>General</c:formatCode>
                <c:ptCount val="16"/>
                <c:pt idx="0">
                  <c:v>43.6</c:v>
                </c:pt>
                <c:pt idx="1">
                  <c:v>48.1</c:v>
                </c:pt>
                <c:pt idx="2">
                  <c:v>61.4</c:v>
                </c:pt>
                <c:pt idx="3">
                  <c:v>65.7</c:v>
                </c:pt>
                <c:pt idx="4">
                  <c:v>73.5</c:v>
                </c:pt>
                <c:pt idx="5">
                  <c:v>74.5</c:v>
                </c:pt>
                <c:pt idx="6">
                  <c:v>77.2</c:v>
                </c:pt>
                <c:pt idx="7">
                  <c:v>83.6</c:v>
                </c:pt>
                <c:pt idx="8">
                  <c:v>90.7</c:v>
                </c:pt>
                <c:pt idx="9">
                  <c:v>89.9</c:v>
                </c:pt>
                <c:pt idx="10">
                  <c:v>100</c:v>
                </c:pt>
                <c:pt idx="11">
                  <c:v>104.6</c:v>
                </c:pt>
                <c:pt idx="12">
                  <c:v>113.1</c:v>
                </c:pt>
                <c:pt idx="13">
                  <c:v>119.4</c:v>
                </c:pt>
                <c:pt idx="14">
                  <c:v>124.1</c:v>
                </c:pt>
                <c:pt idx="15">
                  <c:v>138</c:v>
                </c:pt>
              </c:numCache>
            </c:numRef>
          </c:val>
        </c:ser>
        <c:marker val="1"/>
        <c:axId val="81061376"/>
        <c:axId val="81531264"/>
      </c:lineChart>
      <c:catAx>
        <c:axId val="81061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81531264"/>
        <c:crosses val="autoZero"/>
        <c:auto val="1"/>
        <c:lblAlgn val="ctr"/>
        <c:lblOffset val="100"/>
      </c:catAx>
      <c:valAx>
        <c:axId val="81531264"/>
        <c:scaling>
          <c:orientation val="minMax"/>
        </c:scaling>
        <c:axPos val="l"/>
        <c:majorGridlines/>
        <c:numFmt formatCode="General" sourceLinked="1"/>
        <c:tickLblPos val="nextTo"/>
        <c:crossAx val="81061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FE16D-3EC7-4555-B2F8-688D1DCC1EEC}" type="datetimeFigureOut">
              <a:rPr lang="pt-BR" smtClean="0"/>
              <a:pPr/>
              <a:t>06/09/2018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Números Índice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Índice de Quantidades de </a:t>
            </a:r>
            <a:r>
              <a:rPr lang="pt-BR" dirty="0" err="1" smtClean="0"/>
              <a:t>Laspèyres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368675" y="1882775"/>
          <a:ext cx="2336800" cy="1600200"/>
        </p:xfrm>
        <a:graphic>
          <a:graphicData uri="http://schemas.openxmlformats.org/presentationml/2006/ole">
            <p:oleObj spid="_x0000_s29698" name="Equação" r:id="rId3" imgW="1168200" imgH="79992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3728" y="501317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da cesta adquirida no período 0 (base), aos preços vigentes no período 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2195736" y="4941168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Valor da cesta adquirida no </a:t>
            </a:r>
            <a:r>
              <a:rPr lang="pt-BR" b="1" dirty="0" smtClean="0"/>
              <a:t>período </a:t>
            </a:r>
            <a:r>
              <a:rPr lang="pt-BR" b="1" dirty="0" smtClean="0"/>
              <a:t>t</a:t>
            </a:r>
            <a:r>
              <a:rPr lang="pt-BR" dirty="0" smtClean="0"/>
              <a:t>, </a:t>
            </a:r>
            <a:r>
              <a:rPr lang="pt-BR" dirty="0" smtClean="0"/>
              <a:t>aos preços vigentes no </a:t>
            </a:r>
            <a:r>
              <a:rPr lang="pt-BR" b="1" dirty="0" smtClean="0"/>
              <a:t>período </a:t>
            </a:r>
            <a:r>
              <a:rPr lang="pt-BR" b="1" dirty="0" smtClean="0"/>
              <a:t>0 </a:t>
            </a:r>
            <a:r>
              <a:rPr lang="pt-BR" dirty="0" smtClean="0"/>
              <a:t>(base)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9632" y="45828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err="1" smtClean="0"/>
              <a:t>L</a:t>
            </a:r>
            <a:r>
              <a:rPr lang="pt-BR" sz="3600" baseline="-25000" dirty="0" err="1" smtClean="0"/>
              <a:t>q</a:t>
            </a:r>
            <a:r>
              <a:rPr lang="pt-BR" sz="3600" dirty="0" smtClean="0"/>
              <a:t> </a:t>
            </a:r>
            <a:r>
              <a:rPr lang="pt-BR" sz="3600" dirty="0" smtClean="0"/>
              <a:t>=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47690" y="464005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2800" dirty="0" smtClean="0"/>
              <a:t>x 100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de </a:t>
            </a:r>
            <a:r>
              <a:rPr lang="pt-BR" dirty="0" err="1" smtClean="0"/>
              <a:t>Paasche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381375" y="1882775"/>
          <a:ext cx="2311400" cy="1600200"/>
        </p:xfrm>
        <a:graphic>
          <a:graphicData uri="http://schemas.openxmlformats.org/presentationml/2006/ole">
            <p:oleObj spid="_x0000_s1026" name="Equação" r:id="rId3" imgW="1155600" imgH="79992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3728" y="501317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da cesta adquirida no </a:t>
            </a:r>
            <a:r>
              <a:rPr lang="pt-BR" b="1" dirty="0" smtClean="0"/>
              <a:t>período </a:t>
            </a:r>
            <a:r>
              <a:rPr lang="pt-BR" b="1" dirty="0" smtClean="0"/>
              <a:t>t </a:t>
            </a:r>
            <a:r>
              <a:rPr lang="pt-BR" dirty="0" smtClean="0"/>
              <a:t>(</a:t>
            </a:r>
            <a:r>
              <a:rPr lang="pt-BR" dirty="0" smtClean="0"/>
              <a:t>base), </a:t>
            </a:r>
            <a:r>
              <a:rPr lang="pt-BR" dirty="0" smtClean="0"/>
              <a:t>aos preços vigentes </a:t>
            </a:r>
            <a:r>
              <a:rPr lang="pt-BR" b="1" dirty="0" smtClean="0"/>
              <a:t>no período </a:t>
            </a:r>
            <a:r>
              <a:rPr lang="pt-BR" b="1" dirty="0" smtClean="0"/>
              <a:t>0</a:t>
            </a:r>
            <a:endParaRPr lang="pt-BR" b="1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2195736" y="4941168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Valor da cesta adquirida no período </a:t>
            </a:r>
            <a:r>
              <a:rPr lang="pt-BR" dirty="0" smtClean="0"/>
              <a:t>t </a:t>
            </a:r>
            <a:r>
              <a:rPr lang="pt-BR" dirty="0" smtClean="0"/>
              <a:t>(base), aos preços vigentes </a:t>
            </a:r>
            <a:r>
              <a:rPr lang="pt-BR" b="1" dirty="0" smtClean="0"/>
              <a:t>no período </a:t>
            </a:r>
            <a:r>
              <a:rPr lang="pt-BR" b="1" dirty="0" smtClean="0"/>
              <a:t>t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9632" y="45828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err="1" smtClean="0"/>
              <a:t>P</a:t>
            </a:r>
            <a:r>
              <a:rPr lang="pt-BR" sz="3600" baseline="-25000" dirty="0" err="1" smtClean="0"/>
              <a:t>p</a:t>
            </a:r>
            <a:r>
              <a:rPr lang="pt-BR" sz="3600" dirty="0" smtClean="0"/>
              <a:t> </a:t>
            </a:r>
            <a:r>
              <a:rPr lang="pt-BR" sz="3600" dirty="0" smtClean="0"/>
              <a:t>=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47690" y="464005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2800" dirty="0" smtClean="0"/>
              <a:t>x 100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</a:t>
            </a:r>
            <a:r>
              <a:rPr lang="pt-BR" dirty="0" smtClean="0"/>
              <a:t>quantidades </a:t>
            </a:r>
            <a:r>
              <a:rPr lang="pt-BR" dirty="0" smtClean="0"/>
              <a:t>de </a:t>
            </a:r>
            <a:r>
              <a:rPr lang="pt-BR" dirty="0" err="1" smtClean="0"/>
              <a:t>Paasche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381375" y="1882775"/>
          <a:ext cx="2311400" cy="1600200"/>
        </p:xfrm>
        <a:graphic>
          <a:graphicData uri="http://schemas.openxmlformats.org/presentationml/2006/ole">
            <p:oleObj spid="_x0000_s30722" name="Equação" r:id="rId3" imgW="1155600" imgH="79992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3728" y="501317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da cesta adquirida no </a:t>
            </a:r>
            <a:r>
              <a:rPr lang="pt-BR" b="1" dirty="0" smtClean="0"/>
              <a:t>período 0</a:t>
            </a:r>
            <a:r>
              <a:rPr lang="pt-BR" dirty="0" smtClean="0"/>
              <a:t>, aos preços vigentes </a:t>
            </a:r>
            <a:r>
              <a:rPr lang="pt-BR" b="1" dirty="0" smtClean="0"/>
              <a:t>no período 1 </a:t>
            </a:r>
            <a:r>
              <a:rPr lang="pt-BR" dirty="0" smtClean="0"/>
              <a:t>(base)</a:t>
            </a:r>
            <a:endParaRPr lang="pt-BR" b="1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2195736" y="4941168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Valor da cesta adquirida no período </a:t>
            </a:r>
            <a:r>
              <a:rPr lang="pt-BR" dirty="0" smtClean="0"/>
              <a:t>t </a:t>
            </a:r>
            <a:r>
              <a:rPr lang="pt-BR" dirty="0" smtClean="0"/>
              <a:t>(base), aos preços vigentes no </a:t>
            </a:r>
            <a:r>
              <a:rPr lang="pt-BR" b="1" dirty="0" smtClean="0"/>
              <a:t>período </a:t>
            </a:r>
            <a:r>
              <a:rPr lang="pt-BR" b="1" dirty="0" smtClean="0"/>
              <a:t>t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9632" y="45828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err="1" smtClean="0"/>
              <a:t>P</a:t>
            </a:r>
            <a:r>
              <a:rPr lang="pt-BR" sz="3600" baseline="-25000" dirty="0" err="1" smtClean="0"/>
              <a:t>q</a:t>
            </a:r>
            <a:r>
              <a:rPr lang="pt-BR" sz="3600" dirty="0" smtClean="0"/>
              <a:t> </a:t>
            </a:r>
            <a:r>
              <a:rPr lang="pt-BR" sz="3600" dirty="0" smtClean="0"/>
              <a:t>=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47690" y="464005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2800" dirty="0" smtClean="0"/>
              <a:t>x 100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Índices de preços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INPC – Índice Nacional de Preços ao Consumidor </a:t>
            </a:r>
          </a:p>
          <a:p>
            <a:pPr lvl="1"/>
            <a:r>
              <a:rPr lang="pt-BR" dirty="0" smtClean="0"/>
              <a:t>IBGE; 1 a 6 salários mínimos; 11 regiões metropolitanas</a:t>
            </a:r>
          </a:p>
          <a:p>
            <a:r>
              <a:rPr lang="pt-BR" dirty="0" smtClean="0"/>
              <a:t>IPCA – Índice de Preços ao Consumidor Ampliado</a:t>
            </a:r>
          </a:p>
          <a:p>
            <a:pPr lvl="1"/>
            <a:r>
              <a:rPr lang="pt-BR" dirty="0" smtClean="0"/>
              <a:t>IBGE; 1 a 40 s.m; 11 regiões metropolitanas</a:t>
            </a:r>
          </a:p>
          <a:p>
            <a:r>
              <a:rPr lang="pt-BR" dirty="0" smtClean="0"/>
              <a:t>IPC – Índice de Preços ao consumidor</a:t>
            </a:r>
          </a:p>
          <a:p>
            <a:pPr lvl="1"/>
            <a:r>
              <a:rPr lang="pt-BR" dirty="0" smtClean="0"/>
              <a:t>FGV; 1 a 33 </a:t>
            </a:r>
            <a:r>
              <a:rPr lang="pt-BR" dirty="0" err="1" smtClean="0"/>
              <a:t>s.m.</a:t>
            </a:r>
            <a:r>
              <a:rPr lang="pt-BR" dirty="0" smtClean="0"/>
              <a:t>; 7 capitais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Índices de preços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IPA – Índice de Preços no Atacado </a:t>
            </a:r>
          </a:p>
          <a:p>
            <a:pPr lvl="1"/>
            <a:r>
              <a:rPr lang="pt-BR" dirty="0" smtClean="0"/>
              <a:t>FGV; 18 estados</a:t>
            </a:r>
          </a:p>
          <a:p>
            <a:r>
              <a:rPr lang="pt-BR" dirty="0" smtClean="0"/>
              <a:t>INCC – Índice Nacional da Construção Civil</a:t>
            </a:r>
          </a:p>
          <a:p>
            <a:pPr lvl="1"/>
            <a:r>
              <a:rPr lang="pt-BR" dirty="0" smtClean="0"/>
              <a:t>FGV; </a:t>
            </a:r>
            <a:r>
              <a:rPr lang="pt-BR" dirty="0" smtClean="0"/>
              <a:t>7 capitais</a:t>
            </a:r>
            <a:endParaRPr lang="pt-BR" dirty="0" smtClean="0"/>
          </a:p>
          <a:p>
            <a:r>
              <a:rPr lang="pt-BR" dirty="0" smtClean="0"/>
              <a:t>IGP – Índice Geral de Preços</a:t>
            </a:r>
          </a:p>
          <a:p>
            <a:pPr lvl="1"/>
            <a:r>
              <a:rPr lang="pt-BR" dirty="0" smtClean="0"/>
              <a:t>FGV; 60% IPA + 30% IPC + 10% INCC</a:t>
            </a:r>
          </a:p>
          <a:p>
            <a:r>
              <a:rPr lang="pt-BR" dirty="0" smtClean="0"/>
              <a:t>ICV – Índice do Custo de Vida</a:t>
            </a:r>
          </a:p>
          <a:p>
            <a:pPr lvl="1"/>
            <a:r>
              <a:rPr lang="pt-BR" dirty="0" smtClean="0"/>
              <a:t>Dieese; 1 a 30 </a:t>
            </a:r>
            <a:r>
              <a:rPr lang="pt-BR" dirty="0" err="1" smtClean="0"/>
              <a:t>s.m.</a:t>
            </a:r>
            <a:r>
              <a:rPr lang="pt-BR" dirty="0" smtClean="0"/>
              <a:t>; Município de São Paulo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Deflacionando preços</a:t>
            </a:r>
            <a:endParaRPr lang="pt-BR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42628"/>
            <a:ext cx="77343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4139952" y="4869160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>
            <a:off x="4860032" y="4869160"/>
            <a:ext cx="2448272" cy="360040"/>
            <a:chOff x="4860032" y="4869160"/>
            <a:chExt cx="2448272" cy="360040"/>
          </a:xfrm>
        </p:grpSpPr>
        <p:sp>
          <p:nvSpPr>
            <p:cNvPr id="5" name="Elipse 4"/>
            <p:cNvSpPr/>
            <p:nvPr/>
          </p:nvSpPr>
          <p:spPr>
            <a:xfrm>
              <a:off x="6732240" y="4869160"/>
              <a:ext cx="576064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" name="Conector de seta reta 6"/>
            <p:cNvCxnSpPr/>
            <p:nvPr/>
          </p:nvCxnSpPr>
          <p:spPr>
            <a:xfrm>
              <a:off x="4860032" y="5013176"/>
              <a:ext cx="18002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/>
        </p:nvGrpSpPr>
        <p:grpSpPr>
          <a:xfrm>
            <a:off x="1835696" y="2060848"/>
            <a:ext cx="720080" cy="3096344"/>
            <a:chOff x="1835696" y="2060848"/>
            <a:chExt cx="720080" cy="3096344"/>
          </a:xfrm>
        </p:grpSpPr>
        <p:sp>
          <p:nvSpPr>
            <p:cNvPr id="9" name="Retângulo 8"/>
            <p:cNvSpPr/>
            <p:nvPr/>
          </p:nvSpPr>
          <p:spPr>
            <a:xfrm>
              <a:off x="1835696" y="2060848"/>
              <a:ext cx="720080" cy="288032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835696" y="4869160"/>
              <a:ext cx="720080" cy="288032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Deflacionando preços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25413" y="1819275"/>
          <a:ext cx="8839200" cy="3962400"/>
        </p:xfrm>
        <a:graphic>
          <a:graphicData uri="http://schemas.openxmlformats.org/presentationml/2006/ole">
            <p:oleObj spid="_x0000_s18434" name="Equação" r:id="rId3" imgW="4419360" imgH="1981080" progId="Equation.3">
              <p:embed/>
            </p:oleObj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179512" y="1052736"/>
            <a:ext cx="4392488" cy="1152128"/>
            <a:chOff x="251520" y="1484784"/>
            <a:chExt cx="4392488" cy="1152128"/>
          </a:xfrm>
        </p:grpSpPr>
        <p:sp>
          <p:nvSpPr>
            <p:cNvPr id="4" name="Elipse 3"/>
            <p:cNvSpPr/>
            <p:nvPr/>
          </p:nvSpPr>
          <p:spPr>
            <a:xfrm>
              <a:off x="251520" y="2276872"/>
              <a:ext cx="576064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755576" y="1484784"/>
              <a:ext cx="3888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Bradley Hand ITC" pitchFamily="66" charset="0"/>
                </a:rPr>
                <a:t>Preço do arroz em fevereiro de 2014 , a preços de fevereiro de 2013</a:t>
              </a:r>
              <a:endParaRPr lang="pt-BR" b="1" dirty="0">
                <a:solidFill>
                  <a:srgbClr val="FF0000"/>
                </a:solidFill>
                <a:latin typeface="Bradley Hand ITC" pitchFamily="66" charset="0"/>
              </a:endParaRPr>
            </a:p>
          </p:txBody>
        </p:sp>
        <p:cxnSp>
          <p:nvCxnSpPr>
            <p:cNvPr id="9" name="Conector reto 8"/>
            <p:cNvCxnSpPr>
              <a:endCxn id="5" idx="1"/>
            </p:cNvCxnSpPr>
            <p:nvPr/>
          </p:nvCxnSpPr>
          <p:spPr>
            <a:xfrm flipV="1">
              <a:off x="611560" y="1807950"/>
              <a:ext cx="144016" cy="3969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/>
          <p:cNvGrpSpPr/>
          <p:nvPr/>
        </p:nvGrpSpPr>
        <p:grpSpPr>
          <a:xfrm>
            <a:off x="179512" y="2204864"/>
            <a:ext cx="5436096" cy="1078379"/>
            <a:chOff x="179512" y="2204864"/>
            <a:chExt cx="5436096" cy="1078379"/>
          </a:xfrm>
        </p:grpSpPr>
        <p:sp>
          <p:nvSpPr>
            <p:cNvPr id="6" name="Retângulo 5"/>
            <p:cNvSpPr/>
            <p:nvPr/>
          </p:nvSpPr>
          <p:spPr>
            <a:xfrm>
              <a:off x="1043608" y="2636912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b="1" dirty="0" smtClean="0">
                  <a:solidFill>
                    <a:schemeClr val="tx2"/>
                  </a:solidFill>
                  <a:latin typeface="Bradley Hand ITC" pitchFamily="66" charset="0"/>
                </a:rPr>
                <a:t>Preço do arroz em fevereiro de 2014 , a preços de fevereiro de 2014</a:t>
              </a:r>
              <a:endParaRPr lang="pt-BR" b="1" dirty="0">
                <a:solidFill>
                  <a:schemeClr val="tx2"/>
                </a:solidFill>
                <a:latin typeface="Bradley Hand ITC" pitchFamily="66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179512" y="2204864"/>
              <a:ext cx="792088" cy="50405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/>
            <p:cNvCxnSpPr>
              <a:stCxn id="7" idx="4"/>
              <a:endCxn id="6" idx="1"/>
            </p:cNvCxnSpPr>
            <p:nvPr/>
          </p:nvCxnSpPr>
          <p:spPr>
            <a:xfrm>
              <a:off x="575556" y="2708920"/>
              <a:ext cx="468052" cy="25115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>
            <a:off x="2699792" y="1772816"/>
            <a:ext cx="2088232" cy="369332"/>
            <a:chOff x="2699792" y="1772816"/>
            <a:chExt cx="2088232" cy="369332"/>
          </a:xfrm>
        </p:grpSpPr>
        <p:sp>
          <p:nvSpPr>
            <p:cNvPr id="14" name="CaixaDeTexto 13"/>
            <p:cNvSpPr txBox="1"/>
            <p:nvPr/>
          </p:nvSpPr>
          <p:spPr>
            <a:xfrm>
              <a:off x="3131840" y="1772816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6699"/>
                  </a:solidFill>
                </a:rPr>
                <a:t>INPC fev.2013</a:t>
              </a:r>
              <a:endParaRPr lang="pt-BR" b="1" dirty="0">
                <a:solidFill>
                  <a:srgbClr val="FF6699"/>
                </a:solidFill>
              </a:endParaRPr>
            </a:p>
          </p:txBody>
        </p:sp>
        <p:cxnSp>
          <p:nvCxnSpPr>
            <p:cNvPr id="17" name="Conector reto 16"/>
            <p:cNvCxnSpPr>
              <a:endCxn id="14" idx="1"/>
            </p:cNvCxnSpPr>
            <p:nvPr/>
          </p:nvCxnSpPr>
          <p:spPr>
            <a:xfrm flipV="1">
              <a:off x="2699792" y="1957482"/>
              <a:ext cx="432048" cy="31358"/>
            </a:xfrm>
            <a:prstGeom prst="line">
              <a:avLst/>
            </a:prstGeom>
            <a:ln w="254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/>
          <p:cNvGrpSpPr/>
          <p:nvPr/>
        </p:nvGrpSpPr>
        <p:grpSpPr>
          <a:xfrm>
            <a:off x="2699792" y="2204864"/>
            <a:ext cx="2016224" cy="369332"/>
            <a:chOff x="2699792" y="2204864"/>
            <a:chExt cx="2016224" cy="369332"/>
          </a:xfrm>
        </p:grpSpPr>
        <p:sp>
          <p:nvSpPr>
            <p:cNvPr id="15" name="CaixaDeTexto 14"/>
            <p:cNvSpPr txBox="1"/>
            <p:nvPr/>
          </p:nvSpPr>
          <p:spPr>
            <a:xfrm>
              <a:off x="3059832" y="2204864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accent4">
                      <a:lumMod val="75000"/>
                    </a:schemeClr>
                  </a:solidFill>
                </a:rPr>
                <a:t>INPC fev.2014</a:t>
              </a:r>
              <a:endParaRPr lang="pt-BR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2699792" y="2348880"/>
              <a:ext cx="360040" cy="0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Arroz – Preços ao produtor - PR</a:t>
            </a:r>
            <a:br>
              <a:rPr lang="pt-BR" dirty="0" smtClean="0"/>
            </a:br>
            <a:r>
              <a:rPr lang="pt-BR" dirty="0" smtClean="0"/>
              <a:t> nominais e reais </a:t>
            </a: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1115616" y="1628800"/>
          <a:ext cx="7056784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Inflação no período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170080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Medida pela taxa de variação do índice de preços</a:t>
            </a:r>
            <a:endParaRPr lang="pt-BR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24944"/>
            <a:ext cx="19621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475656" y="24208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IPCA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3275856" y="2924944"/>
          <a:ext cx="5203825" cy="2284413"/>
        </p:xfrm>
        <a:graphic>
          <a:graphicData uri="http://schemas.openxmlformats.org/presentationml/2006/ole">
            <p:oleObj spid="_x0000_s20483" name="Equação" r:id="rId4" imgW="260316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Nível de preços e inflação</a:t>
            </a: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1475656" y="1844824"/>
          <a:ext cx="631844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lipse 3"/>
          <p:cNvSpPr/>
          <p:nvPr/>
        </p:nvSpPr>
        <p:spPr>
          <a:xfrm>
            <a:off x="5220072" y="357301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>
            <a:endCxn id="4" idx="2"/>
          </p:cNvCxnSpPr>
          <p:nvPr/>
        </p:nvCxnSpPr>
        <p:spPr>
          <a:xfrm>
            <a:off x="1979712" y="3645024"/>
            <a:ext cx="324036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1979712" y="3212976"/>
            <a:ext cx="4968552" cy="1296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979712" y="4509120"/>
            <a:ext cx="230425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o 11"/>
          <p:cNvSpPr/>
          <p:nvPr/>
        </p:nvSpPr>
        <p:spPr>
          <a:xfrm>
            <a:off x="2555776" y="4293096"/>
            <a:ext cx="144016" cy="50405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Symbol" pitchFamily="18" charset="2"/>
              </a:rPr>
              <a:t>a</a:t>
            </a:r>
            <a:endParaRPr lang="pt-BR" dirty="0">
              <a:latin typeface="Symbol" pitchFamily="18" charset="2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88024" y="4293096"/>
            <a:ext cx="349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Inflação no período  </a:t>
            </a:r>
            <a:r>
              <a:rPr lang="pt-BR" sz="2400" dirty="0" smtClean="0"/>
              <a:t>= </a:t>
            </a:r>
            <a:r>
              <a:rPr lang="pt-BR" sz="2400" dirty="0" err="1" smtClean="0"/>
              <a:t>tg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Symbol" pitchFamily="18" charset="2"/>
              </a:rPr>
              <a:t>a</a:t>
            </a:r>
            <a:endParaRPr lang="pt-BR" sz="24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build="allAtOnce"/>
      <p:bldP spid="1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t-BR" dirty="0" smtClean="0"/>
              <a:t>Em 01.01.2000, o salário mínimo foi fixado em R$ 151,00; em 01.01.2018, em R$ 954,00. </a:t>
            </a:r>
            <a:br>
              <a:rPr lang="pt-BR" dirty="0" smtClean="0"/>
            </a:br>
            <a:r>
              <a:rPr lang="pt-BR" dirty="0" smtClean="0"/>
              <a:t>O poder de compra do salário mínimo aumentou 532% no período?</a:t>
            </a:r>
          </a:p>
          <a:p>
            <a:r>
              <a:rPr lang="pt-BR" dirty="0" smtClean="0"/>
              <a:t>Em setembro de 2006 o preço do leite recebido pelo produtor no Vale do Paraíba foi, em média, R$ 0,467 / litro; em agosto de 2018 esse valor subiu para R$ 1,561. A pecuária leiteira tornou-se mais rentável?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Obtendo a série de índices a partir das taxas de variação</a:t>
            </a:r>
            <a:endParaRPr lang="pt-BR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933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41270"/>
            <a:ext cx="7891939" cy="405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Obtendo a série de índices a partir das taxas de variação</a:t>
            </a: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Escolha uma base (Índice 2000 = 100)</a:t>
            </a:r>
          </a:p>
          <a:p>
            <a:r>
              <a:rPr lang="pt-BR" dirty="0" smtClean="0"/>
              <a:t>Componha as taxas de variação de cada período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4933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823913" y="5157788"/>
          <a:ext cx="7642225" cy="482600"/>
        </p:xfrm>
        <a:graphic>
          <a:graphicData uri="http://schemas.openxmlformats.org/presentationml/2006/ole">
            <p:oleObj spid="_x0000_s25602" name="Equação" r:id="rId4" imgW="3822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Obtendo a série de índices a partir das taxas de variação</a:t>
            </a:r>
            <a:endParaRPr lang="pt-BR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933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483769" y="2492889"/>
          <a:ext cx="4104456" cy="3744422"/>
        </p:xfrm>
        <a:graphic>
          <a:graphicData uri="http://schemas.openxmlformats.org/drawingml/2006/table">
            <a:tbl>
              <a:tblPr/>
              <a:tblGrid>
                <a:gridCol w="720079"/>
                <a:gridCol w="1224136"/>
                <a:gridCol w="2160241"/>
              </a:tblGrid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9,5164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10,2299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110,2299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27,659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140,7184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6,9462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150,493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11,8747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168,3636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1,4213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170,7565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3,6412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176,9741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8,1924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191,4725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8,5701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207,8819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-0,941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205,9257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11,2832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229,1608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4,6437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239,8023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8,1011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259,2289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5,5687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273,6646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3,9208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284,3944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11,1748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316,1749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Base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841625" y="2349500"/>
          <a:ext cx="2667000" cy="1371600"/>
        </p:xfrm>
        <a:graphic>
          <a:graphicData uri="http://schemas.openxmlformats.org/presentationml/2006/ole">
            <p:oleObj spid="_x0000_s27650" name="Equação" r:id="rId3" imgW="888840" imgH="457200" progId="Equation.3">
              <p:embed/>
            </p:oleObj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611560" y="2348880"/>
            <a:ext cx="3168352" cy="1296144"/>
            <a:chOff x="899592" y="2996952"/>
            <a:chExt cx="3168352" cy="1296144"/>
          </a:xfrm>
        </p:grpSpPr>
        <p:sp>
          <p:nvSpPr>
            <p:cNvPr id="5" name="CaixaDeTexto 4"/>
            <p:cNvSpPr txBox="1"/>
            <p:nvPr/>
          </p:nvSpPr>
          <p:spPr>
            <a:xfrm>
              <a:off x="899592" y="3356992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Índice do período t, na base S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2987824" y="2996952"/>
              <a:ext cx="1080120" cy="12961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851920" y="1628800"/>
            <a:ext cx="3600400" cy="1368152"/>
            <a:chOff x="4211960" y="2204864"/>
            <a:chExt cx="3600400" cy="1368152"/>
          </a:xfrm>
        </p:grpSpPr>
        <p:sp>
          <p:nvSpPr>
            <p:cNvPr id="8" name="CaixaDeTexto 7"/>
            <p:cNvSpPr txBox="1"/>
            <p:nvPr/>
          </p:nvSpPr>
          <p:spPr>
            <a:xfrm>
              <a:off x="5076056" y="2204864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Índice do período t, na base T</a:t>
              </a:r>
              <a:endParaRPr lang="pt-BR" b="1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4211960" y="2780928"/>
              <a:ext cx="1080120" cy="7920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707904" y="3070701"/>
            <a:ext cx="3744416" cy="1006371"/>
            <a:chOff x="4067944" y="3645024"/>
            <a:chExt cx="3744416" cy="1006371"/>
          </a:xfrm>
        </p:grpSpPr>
        <p:sp>
          <p:nvSpPr>
            <p:cNvPr id="11" name="Elipse 10"/>
            <p:cNvSpPr/>
            <p:nvPr/>
          </p:nvSpPr>
          <p:spPr>
            <a:xfrm>
              <a:off x="4067944" y="3645024"/>
              <a:ext cx="1512168" cy="7200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724128" y="4005064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02060"/>
                  </a:solidFill>
                </a:rPr>
                <a:t>Índice do período S, na base T</a:t>
              </a:r>
              <a:endParaRPr lang="pt-BR" b="1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1323975" y="4868863"/>
          <a:ext cx="6829425" cy="914400"/>
        </p:xfrm>
        <a:graphic>
          <a:graphicData uri="http://schemas.openxmlformats.org/presentationml/2006/ole">
            <p:oleObj spid="_x0000_s27651" name="Equação" r:id="rId4" imgW="34160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Base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59832" y="1772816"/>
          <a:ext cx="2895600" cy="4038600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  <a:gridCol w="1143000"/>
              </a:tblGrid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Base 2000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Base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65,7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170,8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191,5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229,2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239,8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284,4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124,1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Base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/>
          <a:lstStyle/>
          <a:p>
            <a:r>
              <a:rPr lang="pt-BR" dirty="0" smtClean="0"/>
              <a:t>Transformação de uma série em determinada base, em outra série com outra base</a:t>
            </a:r>
          </a:p>
          <a:p>
            <a:r>
              <a:rPr lang="pt-BR" dirty="0" smtClean="0"/>
              <a:t>Transformação: alguns atributos ou relações entre objetos mudam, mas pelo menos um atributo ou relação é preservado</a:t>
            </a:r>
            <a:endParaRPr lang="pt-BR" dirty="0"/>
          </a:p>
        </p:txBody>
      </p:sp>
      <p:pic>
        <p:nvPicPr>
          <p:cNvPr id="36868" name="Picture 4" descr="Resultado de imagem para massa de mode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357694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Base</a:t>
            </a: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1785918" y="2000240"/>
          <a:ext cx="5357834" cy="36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3286116" y="2214554"/>
            <a:ext cx="1428760" cy="2786082"/>
            <a:chOff x="3286116" y="2214554"/>
            <a:chExt cx="1428760" cy="2786082"/>
          </a:xfrm>
        </p:grpSpPr>
        <p:cxnSp>
          <p:nvCxnSpPr>
            <p:cNvPr id="5" name="Conector reto 4"/>
            <p:cNvCxnSpPr/>
            <p:nvPr/>
          </p:nvCxnSpPr>
          <p:spPr>
            <a:xfrm rot="5400000" flipH="1" flipV="1">
              <a:off x="1893075" y="3607595"/>
              <a:ext cx="278608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rot="5400000" flipH="1" flipV="1">
              <a:off x="3321835" y="3607595"/>
              <a:ext cx="278608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o 16"/>
          <p:cNvGrpSpPr/>
          <p:nvPr/>
        </p:nvGrpSpPr>
        <p:grpSpPr>
          <a:xfrm>
            <a:off x="1928794" y="4059800"/>
            <a:ext cx="3133748" cy="583646"/>
            <a:chOff x="1928794" y="4059800"/>
            <a:chExt cx="3133748" cy="583646"/>
          </a:xfrm>
        </p:grpSpPr>
        <p:cxnSp>
          <p:nvCxnSpPr>
            <p:cNvPr id="7" name="Conector reto 6"/>
            <p:cNvCxnSpPr/>
            <p:nvPr/>
          </p:nvCxnSpPr>
          <p:spPr>
            <a:xfrm flipV="1">
              <a:off x="2214546" y="4419608"/>
              <a:ext cx="2847996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V="1">
              <a:off x="2214546" y="4205294"/>
              <a:ext cx="2847996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ixaDeTexto 12"/>
            <p:cNvSpPr txBox="1"/>
            <p:nvPr/>
          </p:nvSpPr>
          <p:spPr>
            <a:xfrm>
              <a:off x="1928794" y="405980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A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928794" y="427411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B</a:t>
              </a:r>
              <a:endParaRPr lang="pt-B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928794" y="2928934"/>
            <a:ext cx="3133748" cy="928694"/>
            <a:chOff x="1928794" y="2928934"/>
            <a:chExt cx="3133748" cy="928694"/>
          </a:xfrm>
        </p:grpSpPr>
        <p:cxnSp>
          <p:nvCxnSpPr>
            <p:cNvPr id="10" name="Conector reto 9"/>
            <p:cNvCxnSpPr/>
            <p:nvPr/>
          </p:nvCxnSpPr>
          <p:spPr>
            <a:xfrm flipV="1">
              <a:off x="2214546" y="3633790"/>
              <a:ext cx="2847996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flipV="1">
              <a:off x="2214546" y="3143248"/>
              <a:ext cx="2847996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1928794" y="29289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</a:t>
              </a:r>
              <a:endParaRPr lang="pt-BR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928794" y="348829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</a:t>
              </a:r>
              <a:endParaRPr lang="pt-BR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aphicFrame>
        <p:nvGraphicFramePr>
          <p:cNvPr id="19" name="Objeto 18"/>
          <p:cNvGraphicFramePr>
            <a:graphicFrameLocks noChangeAspect="1"/>
          </p:cNvGraphicFramePr>
          <p:nvPr/>
        </p:nvGraphicFramePr>
        <p:xfrm>
          <a:off x="6429388" y="4500570"/>
          <a:ext cx="2132150" cy="857256"/>
        </p:xfrm>
        <a:graphic>
          <a:graphicData uri="http://schemas.openxmlformats.org/presentationml/2006/ole">
            <p:oleObj spid="_x0000_s40962" name="Equação" r:id="rId4" imgW="12315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 algn="just"/>
            <a:r>
              <a:rPr lang="pt-BR" dirty="0" smtClean="0"/>
              <a:t>Na Bolsa de Nova Iorque (NYSE) são transacionadas ações de mais de 2.400 empresas. Como ter uma avaliação global da tendência do mercado? </a:t>
            </a:r>
            <a:r>
              <a:rPr lang="pt-BR" i="1" dirty="0" smtClean="0"/>
              <a:t>Bull </a:t>
            </a:r>
            <a:r>
              <a:rPr lang="pt-BR" i="1" dirty="0" err="1" smtClean="0"/>
              <a:t>or</a:t>
            </a:r>
            <a:r>
              <a:rPr lang="pt-BR" i="1" dirty="0" smtClean="0"/>
              <a:t> </a:t>
            </a:r>
            <a:r>
              <a:rPr lang="pt-BR" i="1" dirty="0" err="1" smtClean="0"/>
              <a:t>Bear</a:t>
            </a:r>
            <a:r>
              <a:rPr lang="pt-BR" i="1" dirty="0" smtClean="0"/>
              <a:t>?</a:t>
            </a:r>
            <a:endParaRPr lang="pt-BR" i="1" dirty="0"/>
          </a:p>
        </p:txBody>
      </p:sp>
      <p:pic>
        <p:nvPicPr>
          <p:cNvPr id="31746" name="Picture 2" descr="Resultado de imagem para wall street b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714752"/>
            <a:ext cx="285750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 – PIB (R$ milhões correntes)</a:t>
            </a: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1357290" y="1857364"/>
          <a:ext cx="5929354" cy="395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357686" y="4286256"/>
            <a:ext cx="407196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Quanto se deve ao aumento dos preços, e quanto à quantidade produzida?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00166" y="578645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IBGE, Sistema de Contas Nacionais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Índices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número índice é o quociente que expressa uma dada quantidade em comparação a uma quantidade base.</a:t>
            </a:r>
          </a:p>
          <a:p>
            <a:r>
              <a:rPr lang="pt-BR" dirty="0" smtClean="0"/>
              <a:t>São valores relativos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índice de valor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581275" y="2243138"/>
          <a:ext cx="3641725" cy="2185987"/>
        </p:xfrm>
        <a:graphic>
          <a:graphicData uri="http://schemas.openxmlformats.org/presentationml/2006/ole">
            <p:oleObj spid="_x0000_s35842" name="Equação" r:id="rId3" imgW="1333440" imgH="79992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928662" y="4643446"/>
            <a:ext cx="764386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 valor dos bens e serviços finais (PIB) produzidos no Brasil em 2014 correspondeu a 4,82 vezes o valor correspondente ao observado em 2000 (crescimento de 382%) 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2000</a:t>
            </a:r>
            <a:r>
              <a:rPr lang="pt-BR" dirty="0" smtClean="0"/>
              <a:t> = 1.199.092  V</a:t>
            </a:r>
            <a:r>
              <a:rPr lang="pt-BR" baseline="-25000" dirty="0" smtClean="0"/>
              <a:t>2014</a:t>
            </a:r>
            <a:r>
              <a:rPr lang="pt-BR" dirty="0" smtClean="0"/>
              <a:t> = 5.778.953    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2000</a:t>
            </a:r>
            <a:r>
              <a:rPr lang="pt-BR" baseline="-25000" dirty="0" smtClean="0"/>
              <a:t>, 2014 </a:t>
            </a:r>
            <a:r>
              <a:rPr lang="pt-BR" dirty="0" smtClean="0"/>
              <a:t>= 100 x 5.778.953 / 1.199.092 = 482</a:t>
            </a:r>
          </a:p>
          <a:p>
            <a:r>
              <a:rPr lang="pt-BR" dirty="0" smtClean="0"/>
              <a:t>V</a:t>
            </a:r>
            <a:r>
              <a:rPr lang="pt-BR" baseline="-25000" dirty="0" smtClean="0"/>
              <a:t>2000, </a:t>
            </a:r>
            <a:r>
              <a:rPr lang="pt-BR" baseline="-25000" dirty="0" smtClean="0"/>
              <a:t>2000 </a:t>
            </a:r>
            <a:r>
              <a:rPr lang="pt-BR" dirty="0" smtClean="0"/>
              <a:t>= 100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de </a:t>
            </a:r>
            <a:r>
              <a:rPr lang="pt-BR" dirty="0" err="1" smtClean="0"/>
              <a:t>Laspèyres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343275" y="1882775"/>
          <a:ext cx="2387600" cy="1600200"/>
        </p:xfrm>
        <a:graphic>
          <a:graphicData uri="http://schemas.openxmlformats.org/presentationml/2006/ole">
            <p:oleObj spid="_x0000_s21506" name="Equação" r:id="rId3" imgW="1193760" imgH="799920" progId="Equation.3">
              <p:embed/>
            </p:oleObj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2500298" y="4214818"/>
            <a:ext cx="4572000" cy="1438419"/>
            <a:chOff x="2123728" y="4221088"/>
            <a:chExt cx="4572000" cy="1438419"/>
          </a:xfrm>
        </p:grpSpPr>
        <p:sp>
          <p:nvSpPr>
            <p:cNvPr id="4" name="CaixaDeTexto 3"/>
            <p:cNvSpPr txBox="1"/>
            <p:nvPr/>
          </p:nvSpPr>
          <p:spPr>
            <a:xfrm>
              <a:off x="2123728" y="5013176"/>
              <a:ext cx="4392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Valor da cesta adquirida no período 0 (base), aos preços vigentes no período 0</a:t>
              </a:r>
              <a:endParaRPr lang="pt-BR" dirty="0"/>
            </a:p>
          </p:txBody>
        </p:sp>
        <p:cxnSp>
          <p:nvCxnSpPr>
            <p:cNvPr id="6" name="Conector reto 5"/>
            <p:cNvCxnSpPr/>
            <p:nvPr/>
          </p:nvCxnSpPr>
          <p:spPr>
            <a:xfrm>
              <a:off x="2195736" y="4941168"/>
              <a:ext cx="410445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ângulo 6"/>
            <p:cNvSpPr/>
            <p:nvPr/>
          </p:nvSpPr>
          <p:spPr>
            <a:xfrm>
              <a:off x="2123728" y="4221088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dirty="0" smtClean="0"/>
                <a:t>Valor da cesta adquirida no período 0 (base), aos preços vigentes no </a:t>
              </a:r>
              <a:r>
                <a:rPr lang="pt-BR" b="1" dirty="0" smtClean="0"/>
                <a:t>período </a:t>
              </a:r>
              <a:r>
                <a:rPr lang="pt-BR" b="1" dirty="0" smtClean="0"/>
                <a:t>t</a:t>
              </a:r>
              <a:endParaRPr lang="pt-BR" b="1" dirty="0"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659002" y="4582869"/>
            <a:ext cx="912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 L =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715140" y="45720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2800" dirty="0" smtClean="0"/>
              <a:t>x 100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</a:t>
            </a:r>
            <a:r>
              <a:rPr lang="pt-BR" dirty="0" smtClean="0"/>
              <a:t>Preços </a:t>
            </a:r>
            <a:r>
              <a:rPr lang="pt-BR" dirty="0" smtClean="0"/>
              <a:t>de </a:t>
            </a:r>
            <a:r>
              <a:rPr lang="pt-BR" dirty="0" err="1" smtClean="0"/>
              <a:t>Laspèyres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143240" y="2000240"/>
          <a:ext cx="2725792" cy="1708163"/>
        </p:xfrm>
        <a:graphic>
          <a:graphicData uri="http://schemas.openxmlformats.org/presentationml/2006/ole">
            <p:oleObj spid="_x0000_s2050" name="Equação" r:id="rId3" imgW="952200" imgH="596880" progId="Equation.3">
              <p:embed/>
            </p:oleObj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767013" y="4143375"/>
          <a:ext cx="3546475" cy="1258888"/>
        </p:xfrm>
        <a:graphic>
          <a:graphicData uri="http://schemas.openxmlformats.org/presentationml/2006/ole">
            <p:oleObj spid="_x0000_s2051" name="Equação" r:id="rId4" imgW="1180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INPC – Região Metropolitana </a:t>
            </a:r>
            <a:br>
              <a:rPr lang="pt-BR" dirty="0" smtClean="0"/>
            </a:br>
            <a:r>
              <a:rPr lang="pt-BR" dirty="0" smtClean="0"/>
              <a:t>de São Paulo</a:t>
            </a:r>
            <a:endParaRPr lang="pt-B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00113" y="1652588"/>
          <a:ext cx="7410450" cy="3448050"/>
        </p:xfrm>
        <a:graphic>
          <a:graphicData uri="http://schemas.openxmlformats.org/presentationml/2006/ole">
            <p:oleObj spid="_x0000_s3074" name="Worksheet" r:id="rId3" imgW="7410572" imgH="344799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758</Words>
  <Application>Microsoft Office PowerPoint</Application>
  <PresentationFormat>Apresentação na tela (4:3)</PresentationFormat>
  <Paragraphs>187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Tema do Office</vt:lpstr>
      <vt:lpstr>Microsoft Equation 3.0</vt:lpstr>
      <vt:lpstr>Planilha do Microsoft Office Excel 97-2003</vt:lpstr>
      <vt:lpstr>Equação</vt:lpstr>
      <vt:lpstr>Números Índice</vt:lpstr>
      <vt:lpstr>Problemas</vt:lpstr>
      <vt:lpstr>Problemas</vt:lpstr>
      <vt:lpstr>Brasil – PIB (R$ milhões correntes)</vt:lpstr>
      <vt:lpstr>Números Índices</vt:lpstr>
      <vt:lpstr>Números índice de valor</vt:lpstr>
      <vt:lpstr>Índice de Preços de Laspèyres</vt:lpstr>
      <vt:lpstr>Índice de Preços de Laspèyres</vt:lpstr>
      <vt:lpstr>INPC – Região Metropolitana  de São Paulo</vt:lpstr>
      <vt:lpstr>Índice de Quantidades de Laspèyres</vt:lpstr>
      <vt:lpstr>Índice de preços de Paasche</vt:lpstr>
      <vt:lpstr>Índice de quantidades de Paasche</vt:lpstr>
      <vt:lpstr>Índices de preços</vt:lpstr>
      <vt:lpstr>Índices de preços</vt:lpstr>
      <vt:lpstr>Deflacionando preços</vt:lpstr>
      <vt:lpstr>Deflacionando preços</vt:lpstr>
      <vt:lpstr>Arroz – Preços ao produtor - PR  nominais e reais </vt:lpstr>
      <vt:lpstr>Inflação no período</vt:lpstr>
      <vt:lpstr>Nível de preços e inflação</vt:lpstr>
      <vt:lpstr>Obtendo a série de índices a partir das taxas de variação</vt:lpstr>
      <vt:lpstr>Obtendo a série de índices a partir das taxas de variação</vt:lpstr>
      <vt:lpstr>Obtendo a série de índices a partir das taxas de variação</vt:lpstr>
      <vt:lpstr>Mudança de Base</vt:lpstr>
      <vt:lpstr>Mudança de Base</vt:lpstr>
      <vt:lpstr>Mudança de Base</vt:lpstr>
      <vt:lpstr>Mudança de Base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 índice</dc:title>
  <dc:creator>Autor</dc:creator>
  <cp:lastModifiedBy>User</cp:lastModifiedBy>
  <cp:revision>84</cp:revision>
  <dcterms:created xsi:type="dcterms:W3CDTF">2017-03-21T13:26:50Z</dcterms:created>
  <dcterms:modified xsi:type="dcterms:W3CDTF">2018-09-06T19:49:10Z</dcterms:modified>
</cp:coreProperties>
</file>