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7"/>
  </p:normalViewPr>
  <p:slideViewPr>
    <p:cSldViewPr snapToGrid="0" snapToObjects="1">
      <p:cViewPr varScale="1">
        <p:scale>
          <a:sx n="123" d="100"/>
          <a:sy n="123" d="100"/>
        </p:scale>
        <p:origin x="7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238753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6780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3065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151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084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8287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6498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2083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9846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1004125" y="1827652"/>
            <a:ext cx="7136700" cy="1022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Resumo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da Aula </a:t>
            </a:r>
            <a:r>
              <a:rPr lang="en" dirty="0" smtClean="0">
                <a:latin typeface="Century Gothic" charset="0"/>
                <a:ea typeface="Century Gothic" charset="0"/>
                <a:cs typeface="Century Gothic" charset="0"/>
              </a:rPr>
              <a:t>11</a:t>
            </a:r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2400" i="1" dirty="0" err="1" smtClean="0">
                <a:solidFill>
                  <a:schemeClr val="bg2"/>
                </a:solidFill>
                <a:latin typeface="Century Gothic" charset="0"/>
                <a:ea typeface="Century Gothic" charset="0"/>
                <a:cs typeface="Century Gothic" charset="0"/>
              </a:rPr>
              <a:t>Grupo</a:t>
            </a:r>
            <a:r>
              <a:rPr lang="en-US" sz="2400" i="1" dirty="0" smtClean="0">
                <a:solidFill>
                  <a:schemeClr val="bg2"/>
                </a:solidFill>
                <a:latin typeface="Century Gothic" charset="0"/>
                <a:ea typeface="Century Gothic" charset="0"/>
                <a:cs typeface="Century Gothic" charset="0"/>
              </a:rPr>
              <a:t> 11</a:t>
            </a:r>
            <a:endParaRPr lang="en" sz="2400" i="1" dirty="0">
              <a:solidFill>
                <a:schemeClr val="bg2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2137225" y="2850052"/>
            <a:ext cx="4870500" cy="102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100" dirty="0">
                <a:latin typeface="Century Gothic" charset="0"/>
                <a:ea typeface="Century Gothic" charset="0"/>
                <a:cs typeface="Century Gothic" charset="0"/>
              </a:rPr>
              <a:t>Carolina </a:t>
            </a:r>
            <a:r>
              <a:rPr lang="en" sz="1100" dirty="0" err="1">
                <a:latin typeface="Century Gothic" charset="0"/>
                <a:ea typeface="Century Gothic" charset="0"/>
                <a:cs typeface="Century Gothic" charset="0"/>
              </a:rPr>
              <a:t>Hibner</a:t>
            </a:r>
            <a:r>
              <a:rPr lang="en" sz="1100" dirty="0">
                <a:latin typeface="Century Gothic" charset="0"/>
                <a:ea typeface="Century Gothic" charset="0"/>
                <a:cs typeface="Century Gothic" charset="0"/>
              </a:rPr>
              <a:t> 9834601</a:t>
            </a:r>
          </a:p>
          <a:p>
            <a:pPr lvl="0">
              <a:spcBef>
                <a:spcPts val="0"/>
              </a:spcBef>
              <a:buNone/>
            </a:pPr>
            <a:r>
              <a:rPr lang="en" sz="1100" dirty="0">
                <a:latin typeface="Century Gothic" charset="0"/>
                <a:ea typeface="Century Gothic" charset="0"/>
                <a:cs typeface="Century Gothic" charset="0"/>
              </a:rPr>
              <a:t>Daniela Campion 9834921</a:t>
            </a:r>
          </a:p>
          <a:p>
            <a:pPr lvl="0">
              <a:spcBef>
                <a:spcPts val="0"/>
              </a:spcBef>
              <a:buNone/>
            </a:pPr>
            <a:r>
              <a:rPr lang="en" sz="1100" dirty="0">
                <a:latin typeface="Century Gothic" charset="0"/>
                <a:ea typeface="Century Gothic" charset="0"/>
                <a:cs typeface="Century Gothic" charset="0"/>
              </a:rPr>
              <a:t>Gabriela </a:t>
            </a:r>
            <a:r>
              <a:rPr lang="en" sz="1100" dirty="0" err="1">
                <a:latin typeface="Century Gothic" charset="0"/>
                <a:ea typeface="Century Gothic" charset="0"/>
                <a:cs typeface="Century Gothic" charset="0"/>
              </a:rPr>
              <a:t>Chueri</a:t>
            </a:r>
            <a:r>
              <a:rPr lang="en" sz="1100" dirty="0">
                <a:latin typeface="Century Gothic" charset="0"/>
                <a:ea typeface="Century Gothic" charset="0"/>
                <a:cs typeface="Century Gothic" charset="0"/>
              </a:rPr>
              <a:t> 9834452</a:t>
            </a:r>
          </a:p>
          <a:p>
            <a:pPr lvl="0">
              <a:spcBef>
                <a:spcPts val="0"/>
              </a:spcBef>
              <a:buNone/>
            </a:pPr>
            <a:r>
              <a:rPr lang="en" sz="1100" dirty="0">
                <a:latin typeface="Century Gothic" charset="0"/>
                <a:ea typeface="Century Gothic" charset="0"/>
                <a:cs typeface="Century Gothic" charset="0"/>
              </a:rPr>
              <a:t>Julia Duarte 9834535</a:t>
            </a:r>
          </a:p>
          <a:p>
            <a:pPr lvl="0">
              <a:spcBef>
                <a:spcPts val="0"/>
              </a:spcBef>
              <a:buNone/>
            </a:pPr>
            <a:r>
              <a:rPr lang="en" sz="1100" dirty="0">
                <a:latin typeface="Century Gothic" charset="0"/>
                <a:ea typeface="Century Gothic" charset="0"/>
                <a:cs typeface="Century Gothic" charset="0"/>
              </a:rPr>
              <a:t>Natasha Ribeiro 9834577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309944"/>
            <a:ext cx="8520600" cy="3555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dirty="0" err="1">
                <a:latin typeface="Century Gothic" charset="0"/>
                <a:ea typeface="Century Gothic" charset="0"/>
                <a:cs typeface="Century Gothic" charset="0"/>
              </a:rPr>
              <a:t>Discurso</a:t>
            </a:r>
            <a:r>
              <a:rPr lang="en" sz="3000" dirty="0">
                <a:latin typeface="Century Gothic" charset="0"/>
                <a:ea typeface="Century Gothic" charset="0"/>
                <a:cs typeface="Century Gothic" charset="0"/>
              </a:rPr>
              <a:t> do </a:t>
            </a:r>
            <a:r>
              <a:rPr lang="en" sz="3000" dirty="0" err="1">
                <a:latin typeface="Century Gothic" charset="0"/>
                <a:ea typeface="Century Gothic" charset="0"/>
                <a:cs typeface="Century Gothic" charset="0"/>
              </a:rPr>
              <a:t>Método</a:t>
            </a:r>
            <a:endParaRPr lang="en" sz="3000" dirty="0">
              <a:latin typeface="Century Gothic" charset="0"/>
              <a:ea typeface="Century Gothic" charset="0"/>
              <a:cs typeface="Century Gothic" charset="0"/>
            </a:endParaRPr>
          </a:p>
          <a:p>
            <a:pPr lvl="0">
              <a:spcBef>
                <a:spcPts val="0"/>
              </a:spcBef>
              <a:buNone/>
            </a:pPr>
            <a:endParaRPr sz="3000" dirty="0">
              <a:latin typeface="Century Gothic" charset="0"/>
              <a:ea typeface="Century Gothic" charset="0"/>
              <a:cs typeface="Century Gothic" charset="0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3000" dirty="0">
                <a:latin typeface="Century Gothic" charset="0"/>
                <a:ea typeface="Century Gothic" charset="0"/>
                <a:cs typeface="Century Gothic" charset="0"/>
              </a:rPr>
              <a:t>Understanding problem building: ergonomic work analysis</a:t>
            </a:r>
          </a:p>
          <a:p>
            <a:pPr lvl="0">
              <a:spcBef>
                <a:spcPts val="0"/>
              </a:spcBef>
              <a:buNone/>
            </a:pPr>
            <a:endParaRPr sz="3000" dirty="0">
              <a:latin typeface="Century Gothic" charset="0"/>
              <a:ea typeface="Century Gothic" charset="0"/>
              <a:cs typeface="Century Gothic" charset="0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3000" dirty="0" err="1">
                <a:latin typeface="Century Gothic" charset="0"/>
                <a:ea typeface="Century Gothic" charset="0"/>
                <a:cs typeface="Century Gothic" charset="0"/>
              </a:rPr>
              <a:t>Modelos</a:t>
            </a:r>
            <a:r>
              <a:rPr lang="en" sz="3000" dirty="0">
                <a:latin typeface="Century Gothic" charset="0"/>
                <a:ea typeface="Century Gothic" charset="0"/>
                <a:cs typeface="Century Gothic" charset="0"/>
              </a:rPr>
              <a:t> para a </a:t>
            </a:r>
            <a:r>
              <a:rPr lang="en" sz="3000" dirty="0" err="1">
                <a:latin typeface="Century Gothic" charset="0"/>
                <a:ea typeface="Century Gothic" charset="0"/>
                <a:cs typeface="Century Gothic" charset="0"/>
              </a:rPr>
              <a:t>produção</a:t>
            </a:r>
            <a:r>
              <a:rPr lang="en" sz="3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" sz="3000" dirty="0" err="1">
                <a:latin typeface="Century Gothic" charset="0"/>
                <a:ea typeface="Century Gothic" charset="0"/>
                <a:cs typeface="Century Gothic" charset="0"/>
              </a:rPr>
              <a:t>produção</a:t>
            </a:r>
            <a:r>
              <a:rPr lang="en" sz="3000" dirty="0">
                <a:latin typeface="Century Gothic" charset="0"/>
                <a:ea typeface="Century Gothic" charset="0"/>
                <a:cs typeface="Century Gothic" charset="0"/>
              </a:rPr>
              <a:t> de </a:t>
            </a:r>
            <a:r>
              <a:rPr lang="en" sz="3000" dirty="0" err="1">
                <a:latin typeface="Century Gothic" charset="0"/>
                <a:ea typeface="Century Gothic" charset="0"/>
                <a:cs typeface="Century Gothic" charset="0"/>
              </a:rPr>
              <a:t>modelos</a:t>
            </a:r>
            <a:endParaRPr lang="en" sz="3000" dirty="0">
              <a:latin typeface="Century Gothic" charset="0"/>
              <a:ea typeface="Century Gothic" charset="0"/>
              <a:cs typeface="Century Gothic" charset="0"/>
            </a:endParaRPr>
          </a:p>
          <a:p>
            <a:pPr lvl="0">
              <a:spcBef>
                <a:spcPts val="0"/>
              </a:spcBef>
              <a:buNone/>
            </a:pPr>
            <a:endParaRPr sz="3000" dirty="0">
              <a:latin typeface="Century Gothic" charset="0"/>
              <a:ea typeface="Century Gothic" charset="0"/>
              <a:cs typeface="Century Gothic" charset="0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3000" dirty="0">
                <a:latin typeface="Century Gothic" charset="0"/>
                <a:ea typeface="Century Gothic" charset="0"/>
                <a:cs typeface="Century Gothic" charset="0"/>
              </a:rPr>
              <a:t>A </a:t>
            </a:r>
            <a:r>
              <a:rPr lang="en" sz="3000" dirty="0" err="1">
                <a:latin typeface="Century Gothic" charset="0"/>
                <a:ea typeface="Century Gothic" charset="0"/>
                <a:cs typeface="Century Gothic" charset="0"/>
              </a:rPr>
              <a:t>resolução</a:t>
            </a:r>
            <a:r>
              <a:rPr lang="en" sz="3000" dirty="0">
                <a:latin typeface="Century Gothic" charset="0"/>
                <a:ea typeface="Century Gothic" charset="0"/>
                <a:cs typeface="Century Gothic" charset="0"/>
              </a:rPr>
              <a:t> do </a:t>
            </a:r>
            <a:r>
              <a:rPr lang="en" sz="3000" dirty="0" err="1">
                <a:latin typeface="Century Gothic" charset="0"/>
                <a:ea typeface="Century Gothic" charset="0"/>
                <a:cs typeface="Century Gothic" charset="0"/>
              </a:rPr>
              <a:t>problema</a:t>
            </a:r>
            <a:r>
              <a:rPr lang="en" sz="3000" dirty="0">
                <a:latin typeface="Century Gothic" charset="0"/>
                <a:ea typeface="Century Gothic" charset="0"/>
                <a:cs typeface="Century Gothic" charset="0"/>
              </a:rPr>
              <a:t> de </a:t>
            </a:r>
            <a:r>
              <a:rPr lang="en" sz="3000" dirty="0" err="1">
                <a:latin typeface="Century Gothic" charset="0"/>
                <a:ea typeface="Century Gothic" charset="0"/>
                <a:cs typeface="Century Gothic" charset="0"/>
              </a:rPr>
              <a:t>métodos</a:t>
            </a:r>
            <a:endParaRPr lang="en" sz="3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25075" y="125850"/>
            <a:ext cx="8520600" cy="4891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spcBef>
                <a:spcPts val="0"/>
              </a:spcBef>
              <a:buChar char="-"/>
            </a:pPr>
            <a:r>
              <a:rPr lang="en" dirty="0" err="1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Método</a:t>
            </a:r>
            <a:r>
              <a:rPr lang="en" dirty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Cartesiano</a:t>
            </a:r>
            <a:r>
              <a:rPr lang="en" dirty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: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 forma de se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buscar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conhecimento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verdadeiro</a:t>
            </a:r>
            <a:r>
              <a:rPr lang="en" dirty="0" smtClean="0">
                <a:latin typeface="Century Gothic" charset="0"/>
                <a:ea typeface="Century Gothic" charset="0"/>
                <a:cs typeface="Century Gothic" charset="0"/>
              </a:rPr>
              <a:t>.</a:t>
            </a:r>
            <a:endParaRPr lang="en-US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lvl="0" indent="-228600" algn="just" rtl="0">
              <a:spcBef>
                <a:spcPts val="0"/>
              </a:spcBef>
              <a:buChar char="-"/>
            </a:pPr>
            <a:endParaRPr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lvl="0" indent="-228600" algn="just" rtl="0">
              <a:spcBef>
                <a:spcPts val="0"/>
              </a:spcBef>
              <a:buChar char="-"/>
            </a:pP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Deixa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lado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os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dogmas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religiosos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inquestionáveis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em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busca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das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demonstrações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para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provar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hipóteses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.</a:t>
            </a:r>
          </a:p>
          <a:p>
            <a:pPr lvl="0" algn="just" rtl="0">
              <a:spcBef>
                <a:spcPts val="0"/>
              </a:spcBef>
              <a:buNone/>
            </a:pPr>
            <a:endParaRPr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lvl="0" indent="-228600" algn="just" rtl="0">
              <a:spcBef>
                <a:spcPts val="0"/>
              </a:spcBef>
              <a:buChar char="-"/>
            </a:pPr>
            <a:r>
              <a:rPr lang="en" b="1" dirty="0" err="1">
                <a:latin typeface="Century Gothic" charset="0"/>
                <a:ea typeface="Century Gothic" charset="0"/>
                <a:cs typeface="Century Gothic" charset="0"/>
              </a:rPr>
              <a:t>Visão</a:t>
            </a:r>
            <a:r>
              <a:rPr lang="en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b="1" dirty="0" err="1">
                <a:latin typeface="Century Gothic" charset="0"/>
                <a:ea typeface="Century Gothic" charset="0"/>
                <a:cs typeface="Century Gothic" charset="0"/>
              </a:rPr>
              <a:t>fragmentada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: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necessidade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analisar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pequenas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partes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do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problema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independentemente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para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sintetizar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então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ter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a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noção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do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todo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.</a:t>
            </a:r>
          </a:p>
          <a:p>
            <a:pPr lvl="0" algn="just" rtl="0">
              <a:spcBef>
                <a:spcPts val="0"/>
              </a:spcBef>
              <a:buNone/>
            </a:pPr>
            <a:endParaRPr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lvl="0" indent="-228600" algn="just" rtl="0">
              <a:spcBef>
                <a:spcPts val="0"/>
              </a:spcBef>
              <a:buChar char="-"/>
            </a:pP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As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ideias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dos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modos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produção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de Ford e Taylor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foram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inspiradas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nas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ideias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de Descartes.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253400" y="312675"/>
            <a:ext cx="8520600" cy="437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>
              <a:spcBef>
                <a:spcPts val="0"/>
              </a:spcBef>
              <a:buNone/>
            </a:pP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Os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modelos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clássico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japonês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são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reflexo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das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situações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vividas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pelo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Ocidente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Oriente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no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período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pós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Segunda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Guerra.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         </a:t>
            </a:r>
            <a:r>
              <a:rPr lang="en" u="sng" dirty="0" err="1">
                <a:latin typeface="Century Gothic" charset="0"/>
                <a:ea typeface="Century Gothic" charset="0"/>
                <a:cs typeface="Century Gothic" charset="0"/>
              </a:rPr>
              <a:t>Modelo</a:t>
            </a:r>
            <a:r>
              <a:rPr lang="en" u="sng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u="sng" dirty="0" err="1">
                <a:latin typeface="Century Gothic" charset="0"/>
                <a:ea typeface="Century Gothic" charset="0"/>
                <a:cs typeface="Century Gothic" charset="0"/>
              </a:rPr>
              <a:t>clássico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: Mercado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emergente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e 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fragmentação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do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trabalho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otimiza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o tempo. (Descartes)    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Premissa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sobre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o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ser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humano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: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é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uma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máquina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trabalho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Trabalhador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e a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fábrica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analisados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isoladamente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especialização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do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trabalhador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trabalho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contínuo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repetido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.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          </a:t>
            </a:r>
            <a:r>
              <a:rPr lang="en" u="sng" dirty="0" err="1">
                <a:latin typeface="Century Gothic" charset="0"/>
                <a:ea typeface="Century Gothic" charset="0"/>
                <a:cs typeface="Century Gothic" charset="0"/>
              </a:rPr>
              <a:t>Modelo</a:t>
            </a:r>
            <a:r>
              <a:rPr lang="en" u="sng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u="sng" dirty="0" err="1">
                <a:latin typeface="Century Gothic" charset="0"/>
                <a:ea typeface="Century Gothic" charset="0"/>
                <a:cs typeface="Century Gothic" charset="0"/>
              </a:rPr>
              <a:t>japonês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: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derrotado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na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guerra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cria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um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modelo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excelência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produzindo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sob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demanda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diminui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os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custos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da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produção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. O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trabalhador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está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ciente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todas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as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partes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da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produção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.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en" sz="2400" b="1" dirty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- </a:t>
            </a:r>
            <a:r>
              <a:rPr lang="en" sz="2400" b="1" dirty="0" err="1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Enquanto</a:t>
            </a:r>
            <a:r>
              <a:rPr lang="en" sz="2400" b="1" dirty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 </a:t>
            </a:r>
            <a:r>
              <a:rPr lang="en" sz="2400" b="1" dirty="0" err="1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produção</a:t>
            </a:r>
            <a:r>
              <a:rPr lang="en" sz="2400" b="1" dirty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 for </a:t>
            </a:r>
            <a:r>
              <a:rPr lang="en" sz="2400" b="1" dirty="0" err="1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trabalho</a:t>
            </a:r>
            <a:r>
              <a:rPr lang="en" sz="2400" b="1" dirty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, </a:t>
            </a:r>
            <a:r>
              <a:rPr lang="en" sz="2400" b="1" dirty="0" err="1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trabalho</a:t>
            </a:r>
            <a:r>
              <a:rPr lang="en" sz="2400" b="1" dirty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 </a:t>
            </a:r>
            <a:r>
              <a:rPr lang="en" sz="2400" b="1" dirty="0" err="1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vai</a:t>
            </a:r>
            <a:r>
              <a:rPr lang="en" sz="2400" b="1" dirty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 </a:t>
            </a:r>
            <a:r>
              <a:rPr lang="en" sz="2400" b="1" dirty="0" err="1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ser</a:t>
            </a:r>
            <a:r>
              <a:rPr lang="en" sz="2400" b="1" dirty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 </a:t>
            </a:r>
            <a:r>
              <a:rPr lang="en" sz="2400" b="1" dirty="0" err="1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problema</a:t>
            </a:r>
            <a:r>
              <a:rPr lang="en" sz="2400" b="1" dirty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 de </a:t>
            </a:r>
            <a:r>
              <a:rPr lang="en" sz="2400" b="1" dirty="0" err="1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engenharia</a:t>
            </a:r>
            <a:r>
              <a:rPr lang="en" sz="2400" b="1" dirty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171750" y="115650"/>
            <a:ext cx="8520600" cy="4969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Entre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os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modelos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criados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destacam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-se o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Fordismo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e o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Toyotismo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.</a:t>
            </a:r>
          </a:p>
          <a:p>
            <a:pPr lvl="0" algn="just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u="sng" dirty="0" err="1">
                <a:latin typeface="Century Gothic" charset="0"/>
                <a:ea typeface="Century Gothic" charset="0"/>
                <a:cs typeface="Century Gothic" charset="0"/>
              </a:rPr>
              <a:t>Fordismo</a:t>
            </a:r>
            <a:r>
              <a:rPr lang="en" u="sng" dirty="0">
                <a:latin typeface="Century Gothic" charset="0"/>
                <a:ea typeface="Century Gothic" charset="0"/>
                <a:cs typeface="Century Gothic" charset="0"/>
              </a:rPr>
              <a:t> Puro</a:t>
            </a:r>
            <a:r>
              <a:rPr lang="en" dirty="0" smtClean="0">
                <a:latin typeface="Century Gothic" charset="0"/>
                <a:ea typeface="Century Gothic" charset="0"/>
                <a:cs typeface="Century Gothic" charset="0"/>
              </a:rPr>
              <a:t>:</a:t>
            </a:r>
            <a:endParaRPr lang="en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1371600" lvl="2" indent="-342900" algn="just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SzPct val="100000"/>
              <a:buFont typeface="Open Sans" charset="0"/>
              <a:buChar char="-"/>
            </a:pP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Pouca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sz="1800" dirty="0" err="1" smtClean="0">
                <a:latin typeface="Century Gothic" charset="0"/>
                <a:ea typeface="Century Gothic" charset="0"/>
                <a:cs typeface="Century Gothic" charset="0"/>
              </a:rPr>
              <a:t>adaptabilidade</a:t>
            </a:r>
            <a:r>
              <a:rPr lang="en" sz="1800" dirty="0" smtClean="0">
                <a:latin typeface="Century Gothic" charset="0"/>
                <a:ea typeface="Century Gothic" charset="0"/>
                <a:cs typeface="Century Gothic" charset="0"/>
              </a:rPr>
              <a:t>;</a:t>
            </a:r>
            <a:endParaRPr lang="en-US" sz="18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marL="1371600" lvl="2" indent="-342900" algn="just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SzPct val="100000"/>
              <a:buFont typeface="Open Sans" charset="0"/>
              <a:buChar char="-"/>
            </a:pPr>
            <a:r>
              <a:rPr lang="en" sz="1800" dirty="0" err="1" smtClean="0">
                <a:latin typeface="Century Gothic" charset="0"/>
                <a:ea typeface="Century Gothic" charset="0"/>
                <a:cs typeface="Century Gothic" charset="0"/>
              </a:rPr>
              <a:t>Escala</a:t>
            </a:r>
            <a:r>
              <a:rPr lang="en" sz="180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menor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 de </a:t>
            </a: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produção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;</a:t>
            </a:r>
          </a:p>
          <a:p>
            <a:pPr marL="1371600" lvl="2" indent="-342900" algn="just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SzPct val="100000"/>
              <a:buFont typeface="Open Sans" charset="0"/>
              <a:buChar char="-"/>
            </a:pP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Focado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em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estrutura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interna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.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u="sng" dirty="0" err="1">
                <a:latin typeface="Century Gothic" charset="0"/>
                <a:ea typeface="Century Gothic" charset="0"/>
                <a:cs typeface="Century Gothic" charset="0"/>
              </a:rPr>
              <a:t>Fordismo</a:t>
            </a:r>
            <a:r>
              <a:rPr lang="en" u="sng" dirty="0">
                <a:latin typeface="Century Gothic" charset="0"/>
                <a:ea typeface="Century Gothic" charset="0"/>
                <a:cs typeface="Century Gothic" charset="0"/>
              </a:rPr>
              <a:t> Maduro:</a:t>
            </a:r>
          </a:p>
          <a:p>
            <a:pPr marL="1371600" lvl="2" indent="-342900" algn="just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SzPct val="100000"/>
              <a:buChar char="-"/>
            </a:pP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Adotado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nos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anos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 60;</a:t>
            </a:r>
          </a:p>
          <a:p>
            <a:pPr marL="1371600" lvl="2" indent="-342900" algn="just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SzPct val="100000"/>
              <a:buChar char="-"/>
            </a:pP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Superação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 de </a:t>
            </a: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limites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impostos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à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produtividade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  e </a:t>
            </a: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à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qualidade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 dos </a:t>
            </a: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processos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 de </a:t>
            </a: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produtos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;</a:t>
            </a:r>
          </a:p>
          <a:p>
            <a:pPr marL="1371600" lvl="2" indent="-342900" algn="just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SzPct val="100000"/>
              <a:buChar char="-"/>
            </a:pP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Grande </a:t>
            </a: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adaptabilidade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;</a:t>
            </a:r>
          </a:p>
          <a:p>
            <a:pPr marL="1371600" lvl="2" indent="-342900" algn="just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SzPct val="100000"/>
              <a:buChar char="-"/>
            </a:pP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Fatores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externos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como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 parte da </a:t>
            </a: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produção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;</a:t>
            </a:r>
          </a:p>
          <a:p>
            <a:pPr marL="1371600" lvl="2" indent="-342900" algn="just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SzPct val="100000"/>
              <a:buChar char="-"/>
            </a:pP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Produção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mais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enxuta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; </a:t>
            </a:r>
          </a:p>
          <a:p>
            <a:pPr marL="1371600" lvl="2" indent="-342900" algn="just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SzPct val="100000"/>
              <a:buChar char="-"/>
            </a:pP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Gera </a:t>
            </a:r>
            <a:r>
              <a:rPr lang="en" sz="1800" dirty="0" smtClean="0">
                <a:latin typeface="Century Gothic" charset="0"/>
                <a:ea typeface="Century Gothic" charset="0"/>
                <a:cs typeface="Century Gothic" charset="0"/>
              </a:rPr>
              <a:t>m</a:t>
            </a:r>
            <a:r>
              <a:rPr lang="en-US" sz="1800" dirty="0" err="1" smtClean="0">
                <a:latin typeface="Century Gothic" charset="0"/>
                <a:ea typeface="Century Gothic" charset="0"/>
                <a:cs typeface="Century Gothic" charset="0"/>
              </a:rPr>
              <a:t>enos</a:t>
            </a:r>
            <a:r>
              <a:rPr lang="en" sz="180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sz="1800" dirty="0" err="1">
                <a:latin typeface="Century Gothic" charset="0"/>
                <a:ea typeface="Century Gothic" charset="0"/>
                <a:cs typeface="Century Gothic" charset="0"/>
              </a:rPr>
              <a:t>estoques</a:t>
            </a:r>
            <a:r>
              <a:rPr lang="en" sz="1800" dirty="0">
                <a:latin typeface="Century Gothic" charset="0"/>
                <a:ea typeface="Century Gothic" charset="0"/>
                <a:cs typeface="Century Gothic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0"/>
            <a:ext cx="8520600" cy="5038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" b="1" dirty="0" err="1">
                <a:latin typeface="Century Gothic" charset="0"/>
                <a:ea typeface="Century Gothic" charset="0"/>
                <a:cs typeface="Century Gothic" charset="0"/>
              </a:rPr>
              <a:t>Visão</a:t>
            </a:r>
            <a:r>
              <a:rPr lang="en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b="1" dirty="0" err="1">
                <a:latin typeface="Century Gothic" charset="0"/>
                <a:ea typeface="Century Gothic" charset="0"/>
                <a:cs typeface="Century Gothic" charset="0"/>
              </a:rPr>
              <a:t>sistêmica</a:t>
            </a:r>
            <a:r>
              <a:rPr lang="en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→ 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Contradiz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visão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fragmentada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proposta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por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Descartes.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Formular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o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problema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analisando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todo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o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processo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envolvido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, 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não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repartido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, para que as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soluções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encontradas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englobem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todos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os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fatores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presentes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Não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sabemos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se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quem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leu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o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texto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conectou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, mas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usamos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esse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método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em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nosso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trabalho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de PNV no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primeiro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semestre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" dirty="0" err="1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Engenharia</a:t>
            </a:r>
            <a:r>
              <a:rPr lang="en" dirty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: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trabalhar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em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um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universo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incertezas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, com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poucas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racionalidades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→ 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encontrar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várias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soluções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devido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aos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diferentes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modos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ver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o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mundo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→ 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chegar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à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melhor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solução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496550"/>
            <a:ext cx="8520600" cy="387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dirty="0" err="1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Análise</a:t>
            </a:r>
            <a:r>
              <a:rPr lang="en" sz="2400" dirty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 </a:t>
            </a:r>
            <a:r>
              <a:rPr lang="en" sz="2400" dirty="0" err="1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ergonômica</a:t>
            </a:r>
            <a:r>
              <a:rPr lang="en" sz="2400" dirty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 do </a:t>
            </a:r>
            <a:r>
              <a:rPr lang="en" sz="2400" dirty="0" err="1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trabalho</a:t>
            </a:r>
            <a:r>
              <a:rPr lang="en" dirty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: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entender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as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necessidades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das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pessoas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chegar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a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uma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forma de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otimizar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as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condições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trabalho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humano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por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métodos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tecnológicos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Análise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passo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a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passo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, dos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ambientes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, dos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trabalhadores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, para se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chegar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a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uma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análise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do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problema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final.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Logicamente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como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concluído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anteriormente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pelo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método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proposto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cada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pessoa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que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tentar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identificar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o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problema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terá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uma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abordagem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diferente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sobre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ele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diferentes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soluções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surgirão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Características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humanas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frente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à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condições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trabalho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precárias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: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energia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limitada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tédio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desmotivação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desinteresse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408225"/>
            <a:ext cx="8520600" cy="4082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Premissa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da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análise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ergonômica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: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adaptar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o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trabalho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ao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ser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humano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O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modelo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produção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é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inerente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a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cada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pessoa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, mas “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É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mais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fácil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mudar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a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situação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do que as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pessoas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.” (Alexandre).</a:t>
            </a:r>
          </a:p>
          <a:p>
            <a:pPr lvl="0">
              <a:spcBef>
                <a:spcPts val="0"/>
              </a:spcBef>
              <a:buNone/>
            </a:pP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É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preciso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destrinchar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o que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está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implícito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; o que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realmente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importa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é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o que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está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por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trás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dos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modelos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 de </a:t>
            </a:r>
            <a:r>
              <a:rPr lang="en" dirty="0" err="1">
                <a:latin typeface="Century Gothic" charset="0"/>
                <a:ea typeface="Century Gothic" charset="0"/>
                <a:cs typeface="Century Gothic" charset="0"/>
              </a:rPr>
              <a:t>produção</a:t>
            </a:r>
            <a:r>
              <a:rPr lang="en" dirty="0">
                <a:latin typeface="Century Gothic" charset="0"/>
                <a:ea typeface="Century Gothic" charset="0"/>
                <a:cs typeface="Century Gothic" charset="0"/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endParaRPr dirty="0">
              <a:latin typeface="Century Gothic" charset="0"/>
              <a:ea typeface="Century Gothic" charset="0"/>
              <a:cs typeface="Century Gothic" charset="0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3600" b="1" dirty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“O </a:t>
            </a:r>
            <a:r>
              <a:rPr lang="en" sz="3600" b="1" dirty="0" err="1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trabalho</a:t>
            </a:r>
            <a:r>
              <a:rPr lang="en" sz="3600" b="1" dirty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 </a:t>
            </a:r>
            <a:r>
              <a:rPr lang="en" sz="3600" b="1" dirty="0" err="1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é</a:t>
            </a:r>
            <a:r>
              <a:rPr lang="en" sz="3600" b="1" dirty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 o </a:t>
            </a:r>
            <a:r>
              <a:rPr lang="en" sz="3600" b="1" dirty="0" err="1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protagonista</a:t>
            </a:r>
            <a:r>
              <a:rPr lang="en" sz="3600" b="1" dirty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 da </a:t>
            </a:r>
            <a:r>
              <a:rPr lang="en" sz="3600" b="1" dirty="0" err="1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produção</a:t>
            </a:r>
            <a:r>
              <a:rPr lang="en" sz="3600" b="1" dirty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.” - </a:t>
            </a:r>
            <a:r>
              <a:rPr lang="en" sz="3600" b="1" dirty="0" err="1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  <a:sym typeface="PT Sans Narrow"/>
              </a:rPr>
              <a:t>Laerte</a:t>
            </a:r>
            <a:endParaRPr lang="en" sz="3600" b="1" dirty="0">
              <a:solidFill>
                <a:schemeClr val="accent1"/>
              </a:solidFill>
              <a:latin typeface="Century Gothic" charset="0"/>
              <a:ea typeface="Century Gothic" charset="0"/>
              <a:cs typeface="Century Gothic" charset="0"/>
              <a:sym typeface="PT Sans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539</Words>
  <Application>Microsoft Macintosh PowerPoint</Application>
  <PresentationFormat>On-screen Show (16:9)</PresentationFormat>
  <Paragraphs>51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Century Gothic</vt:lpstr>
      <vt:lpstr>Open Sans</vt:lpstr>
      <vt:lpstr>PT Sans Narrow</vt:lpstr>
      <vt:lpstr>Arial</vt:lpstr>
      <vt:lpstr>tropic</vt:lpstr>
      <vt:lpstr>Resumo da Aula 11 Grupo 11</vt:lpstr>
      <vt:lpstr>Discurso do Método  Understanding problem building: ergonomic work analysis  Modelos para a produção, produção de modelos  A resolução do problema de métodos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Resumo da Aula 11 Grupo 11</dc:title>
  <cp:lastModifiedBy>Carolina A. Hibner</cp:lastModifiedBy>
  <cp:revision>3</cp:revision>
  <dcterms:modified xsi:type="dcterms:W3CDTF">2017-05-11T11:09:13Z</dcterms:modified>
</cp:coreProperties>
</file>