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8" r:id="rId4"/>
    <p:sldId id="288" r:id="rId5"/>
    <p:sldId id="283" r:id="rId6"/>
    <p:sldId id="308" r:id="rId7"/>
    <p:sldId id="258" r:id="rId8"/>
    <p:sldId id="309" r:id="rId9"/>
    <p:sldId id="310" r:id="rId10"/>
    <p:sldId id="311" r:id="rId11"/>
    <p:sldId id="312" r:id="rId12"/>
    <p:sldId id="259" r:id="rId13"/>
    <p:sldId id="290" r:id="rId14"/>
    <p:sldId id="260" r:id="rId15"/>
    <p:sldId id="287" r:id="rId16"/>
    <p:sldId id="285" r:id="rId17"/>
    <p:sldId id="286" r:id="rId18"/>
    <p:sldId id="284" r:id="rId19"/>
    <p:sldId id="261" r:id="rId20"/>
    <p:sldId id="262" r:id="rId21"/>
    <p:sldId id="263" r:id="rId22"/>
    <p:sldId id="264" r:id="rId23"/>
    <p:sldId id="282" r:id="rId24"/>
    <p:sldId id="265" r:id="rId25"/>
    <p:sldId id="307" r:id="rId26"/>
    <p:sldId id="291" r:id="rId27"/>
    <p:sldId id="281" r:id="rId28"/>
    <p:sldId id="266" r:id="rId29"/>
    <p:sldId id="267" r:id="rId30"/>
    <p:sldId id="268" r:id="rId31"/>
    <p:sldId id="269" r:id="rId32"/>
    <p:sldId id="279" r:id="rId33"/>
    <p:sldId id="270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</p:sldIdLst>
  <p:sldSz cx="9144000" cy="6858000" type="screen4x3"/>
  <p:notesSz cx="6881813" cy="100155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6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01E6B-23AF-4ECF-9D2A-EE5A784AA91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721B2A5-9732-4CAA-A496-512B887D7298}">
      <dgm:prSet phldrT="[Texto]" custT="1"/>
      <dgm:spPr/>
      <dgm:t>
        <a:bodyPr/>
        <a:lstStyle/>
        <a:p>
          <a:pPr algn="ctr"/>
          <a:r>
            <a:rPr lang="pt-BR" sz="1800" b="1" dirty="0" smtClean="0"/>
            <a:t>Mistura/Moagem</a:t>
          </a:r>
          <a:endParaRPr lang="pt-BR" sz="1800" b="1" dirty="0"/>
        </a:p>
      </dgm:t>
    </dgm:pt>
    <dgm:pt modelId="{28F01165-1546-4CC4-8DC3-FD216D99113D}" type="parTrans" cxnId="{0A5A9B17-4756-4E7A-BA9B-AC79A326E684}">
      <dgm:prSet/>
      <dgm:spPr/>
      <dgm:t>
        <a:bodyPr/>
        <a:lstStyle/>
        <a:p>
          <a:pPr algn="ctr"/>
          <a:endParaRPr lang="pt-BR"/>
        </a:p>
      </dgm:t>
    </dgm:pt>
    <dgm:pt modelId="{6D4919EA-4BCD-43FD-B1B3-AD9B53B8FB7B}" type="sibTrans" cxnId="{0A5A9B17-4756-4E7A-BA9B-AC79A326E684}">
      <dgm:prSet/>
      <dgm:spPr/>
      <dgm:t>
        <a:bodyPr/>
        <a:lstStyle/>
        <a:p>
          <a:pPr algn="ctr"/>
          <a:endParaRPr lang="pt-BR"/>
        </a:p>
      </dgm:t>
    </dgm:pt>
    <dgm:pt modelId="{4455FCA2-AC62-4C05-B863-D8AFB504A9B4}">
      <dgm:prSet phldrT="[Texto]" custT="1"/>
      <dgm:spPr/>
      <dgm:t>
        <a:bodyPr/>
        <a:lstStyle/>
        <a:p>
          <a:pPr algn="ctr"/>
          <a:r>
            <a:rPr lang="pt-BR" sz="1800" b="1" dirty="0" smtClean="0"/>
            <a:t>Secagem</a:t>
          </a:r>
          <a:endParaRPr lang="pt-BR" sz="1800" b="1" dirty="0"/>
        </a:p>
      </dgm:t>
    </dgm:pt>
    <dgm:pt modelId="{61037ACE-39FD-4ADB-9B93-79D2E96A00BA}" type="parTrans" cxnId="{FD736908-C20D-4411-9CEF-734B169048B8}">
      <dgm:prSet/>
      <dgm:spPr/>
      <dgm:t>
        <a:bodyPr/>
        <a:lstStyle/>
        <a:p>
          <a:pPr algn="ctr"/>
          <a:endParaRPr lang="pt-BR"/>
        </a:p>
      </dgm:t>
    </dgm:pt>
    <dgm:pt modelId="{8F7C3ED1-2B9B-4D97-8B39-283C7081DFD4}" type="sibTrans" cxnId="{FD736908-C20D-4411-9CEF-734B169048B8}">
      <dgm:prSet/>
      <dgm:spPr/>
      <dgm:t>
        <a:bodyPr/>
        <a:lstStyle/>
        <a:p>
          <a:pPr algn="ctr"/>
          <a:endParaRPr lang="pt-BR"/>
        </a:p>
      </dgm:t>
    </dgm:pt>
    <dgm:pt modelId="{33D5199C-5495-4C02-8FF4-A9E47C718442}">
      <dgm:prSet custT="1"/>
      <dgm:spPr/>
      <dgm:t>
        <a:bodyPr/>
        <a:lstStyle/>
        <a:p>
          <a:pPr algn="ctr"/>
          <a:r>
            <a:rPr lang="pt-BR" sz="1800" b="1" dirty="0" smtClean="0"/>
            <a:t>Conformação</a:t>
          </a:r>
          <a:endParaRPr lang="pt-BR" sz="1800" b="1" dirty="0"/>
        </a:p>
      </dgm:t>
    </dgm:pt>
    <dgm:pt modelId="{5D4FB17F-5605-4601-B0F9-7433B3A3AE73}" type="parTrans" cxnId="{CA08090F-1E1D-44C6-AD02-8335B1FCDC31}">
      <dgm:prSet/>
      <dgm:spPr/>
      <dgm:t>
        <a:bodyPr/>
        <a:lstStyle/>
        <a:p>
          <a:pPr algn="ctr"/>
          <a:endParaRPr lang="pt-BR"/>
        </a:p>
      </dgm:t>
    </dgm:pt>
    <dgm:pt modelId="{DC62C286-8745-4522-806F-C36004C92E36}" type="sibTrans" cxnId="{CA08090F-1E1D-44C6-AD02-8335B1FCDC31}">
      <dgm:prSet/>
      <dgm:spPr/>
      <dgm:t>
        <a:bodyPr/>
        <a:lstStyle/>
        <a:p>
          <a:pPr algn="ctr"/>
          <a:endParaRPr lang="pt-BR"/>
        </a:p>
      </dgm:t>
    </dgm:pt>
    <dgm:pt modelId="{2D9A43E1-742F-43BF-B4B2-980F9B7FA3F8}">
      <dgm:prSet custT="1"/>
      <dgm:spPr/>
      <dgm:t>
        <a:bodyPr/>
        <a:lstStyle/>
        <a:p>
          <a:pPr algn="ctr"/>
          <a:r>
            <a:rPr lang="pt-BR" sz="1800" b="1" dirty="0" smtClean="0"/>
            <a:t>Secagem</a:t>
          </a:r>
          <a:endParaRPr lang="pt-BR" sz="1800" b="1" dirty="0"/>
        </a:p>
      </dgm:t>
    </dgm:pt>
    <dgm:pt modelId="{9D55D787-A7C6-4433-B239-7AFE331C11D3}" type="parTrans" cxnId="{CD23A4BC-D9D8-4D5F-A5C9-5EC8186BF2C8}">
      <dgm:prSet/>
      <dgm:spPr/>
      <dgm:t>
        <a:bodyPr/>
        <a:lstStyle/>
        <a:p>
          <a:pPr algn="ctr"/>
          <a:endParaRPr lang="pt-BR"/>
        </a:p>
      </dgm:t>
    </dgm:pt>
    <dgm:pt modelId="{27E2B523-3412-4305-8A8B-1BE3CD89C8AD}" type="sibTrans" cxnId="{CD23A4BC-D9D8-4D5F-A5C9-5EC8186BF2C8}">
      <dgm:prSet/>
      <dgm:spPr/>
      <dgm:t>
        <a:bodyPr/>
        <a:lstStyle/>
        <a:p>
          <a:pPr algn="ctr"/>
          <a:endParaRPr lang="pt-BR"/>
        </a:p>
      </dgm:t>
    </dgm:pt>
    <dgm:pt modelId="{F40B715B-1180-44AB-97E7-2143EDD3DBE7}">
      <dgm:prSet custT="1"/>
      <dgm:spPr/>
      <dgm:t>
        <a:bodyPr/>
        <a:lstStyle/>
        <a:p>
          <a:pPr algn="ctr"/>
          <a:r>
            <a:rPr lang="pt-BR" sz="1800" b="1" dirty="0" smtClean="0"/>
            <a:t>Sinterização</a:t>
          </a:r>
          <a:endParaRPr lang="pt-BR" sz="1800" b="1" dirty="0"/>
        </a:p>
      </dgm:t>
    </dgm:pt>
    <dgm:pt modelId="{C9E476D8-45B7-4350-A1F0-0C3A14968927}" type="parTrans" cxnId="{772A3FB4-910F-42EC-AFCD-F7DC1D280210}">
      <dgm:prSet/>
      <dgm:spPr/>
      <dgm:t>
        <a:bodyPr/>
        <a:lstStyle/>
        <a:p>
          <a:pPr algn="ctr"/>
          <a:endParaRPr lang="pt-BR"/>
        </a:p>
      </dgm:t>
    </dgm:pt>
    <dgm:pt modelId="{44866DA2-E779-47B2-BF9B-74024E54134E}" type="sibTrans" cxnId="{772A3FB4-910F-42EC-AFCD-F7DC1D280210}">
      <dgm:prSet/>
      <dgm:spPr/>
      <dgm:t>
        <a:bodyPr/>
        <a:lstStyle/>
        <a:p>
          <a:pPr algn="ctr"/>
          <a:endParaRPr lang="pt-BR"/>
        </a:p>
      </dgm:t>
    </dgm:pt>
    <dgm:pt modelId="{CB72A46D-9EE6-4C5B-9B00-9A6D57E2DC7F}" type="asst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b="1" dirty="0" smtClean="0"/>
            <a:t>Acabamento a verde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dirty="0"/>
        </a:p>
      </dgm:t>
    </dgm:pt>
    <dgm:pt modelId="{1C6C30C6-BB83-4E6C-A799-F43DE974C02C}" type="parTrans" cxnId="{11CDA39D-A8A4-48E7-B4AE-50F2A52B753B}">
      <dgm:prSet/>
      <dgm:spPr/>
      <dgm:t>
        <a:bodyPr/>
        <a:lstStyle/>
        <a:p>
          <a:pPr algn="ctr"/>
          <a:endParaRPr lang="pt-BR"/>
        </a:p>
      </dgm:t>
    </dgm:pt>
    <dgm:pt modelId="{B9A85BF5-382C-4EFB-87E5-A09701635A1C}" type="sibTrans" cxnId="{11CDA39D-A8A4-48E7-B4AE-50F2A52B753B}">
      <dgm:prSet/>
      <dgm:spPr/>
      <dgm:t>
        <a:bodyPr/>
        <a:lstStyle/>
        <a:p>
          <a:pPr algn="ctr"/>
          <a:endParaRPr lang="pt-BR"/>
        </a:p>
      </dgm:t>
    </dgm:pt>
    <dgm:pt modelId="{4BC7EC0E-23BB-4AE4-A392-7FEAC03C55C8}" type="asst">
      <dgm:prSet custT="1"/>
      <dgm:spPr/>
      <dgm:t>
        <a:bodyPr/>
        <a:lstStyle/>
        <a:p>
          <a:pPr algn="ctr"/>
          <a:r>
            <a:rPr lang="pt-BR" sz="1800" b="1" dirty="0" smtClean="0"/>
            <a:t>Usinagem/acabamento</a:t>
          </a:r>
          <a:endParaRPr lang="pt-BR" sz="1800" b="1" dirty="0"/>
        </a:p>
      </dgm:t>
    </dgm:pt>
    <dgm:pt modelId="{3A08220C-7582-4CF3-A621-41C442516623}" type="sibTrans" cxnId="{52028A39-BFFD-45A0-84CA-745BC3E0C533}">
      <dgm:prSet/>
      <dgm:spPr/>
      <dgm:t>
        <a:bodyPr/>
        <a:lstStyle/>
        <a:p>
          <a:pPr algn="ctr"/>
          <a:endParaRPr lang="pt-BR"/>
        </a:p>
      </dgm:t>
    </dgm:pt>
    <dgm:pt modelId="{3AFE6B04-0FBC-410E-A747-BAAC4A234EE8}" type="parTrans" cxnId="{52028A39-BFFD-45A0-84CA-745BC3E0C533}">
      <dgm:prSet/>
      <dgm:spPr/>
      <dgm:t>
        <a:bodyPr/>
        <a:lstStyle/>
        <a:p>
          <a:pPr algn="ctr"/>
          <a:endParaRPr lang="pt-BR"/>
        </a:p>
      </dgm:t>
    </dgm:pt>
    <dgm:pt modelId="{02E96BC3-1930-4A40-B825-4AE746CCB794}" type="pres">
      <dgm:prSet presAssocID="{FA201E6B-23AF-4ECF-9D2A-EE5A784AA91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C8F3EB70-783C-40E3-B959-0B89FFBB5AC7}" type="pres">
      <dgm:prSet presAssocID="{0721B2A5-9732-4CAA-A496-512B887D7298}" presName="hierRoot1" presStyleCnt="0">
        <dgm:presLayoutVars>
          <dgm:hierBranch val="init"/>
        </dgm:presLayoutVars>
      </dgm:prSet>
      <dgm:spPr/>
    </dgm:pt>
    <dgm:pt modelId="{D5D97520-A997-4937-B5D5-A1DA2B84C9F9}" type="pres">
      <dgm:prSet presAssocID="{0721B2A5-9732-4CAA-A496-512B887D7298}" presName="rootComposite1" presStyleCnt="0"/>
      <dgm:spPr/>
    </dgm:pt>
    <dgm:pt modelId="{D11B8798-D932-47E6-9273-389A6C456BC2}" type="pres">
      <dgm:prSet presAssocID="{0721B2A5-9732-4CAA-A496-512B887D7298}" presName="rootText1" presStyleLbl="node0" presStyleIdx="0" presStyleCnt="1" custScaleX="16330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B8B9333-5DB3-4AE4-B7F8-B3054701E1B9}" type="pres">
      <dgm:prSet presAssocID="{0721B2A5-9732-4CAA-A496-512B887D7298}" presName="rootConnector1" presStyleLbl="node1" presStyleIdx="0" presStyleCnt="0"/>
      <dgm:spPr/>
      <dgm:t>
        <a:bodyPr/>
        <a:lstStyle/>
        <a:p>
          <a:endParaRPr lang="pt-BR"/>
        </a:p>
      </dgm:t>
    </dgm:pt>
    <dgm:pt modelId="{2C18EBB5-BEA6-463A-9844-BFC4A2AF330A}" type="pres">
      <dgm:prSet presAssocID="{0721B2A5-9732-4CAA-A496-512B887D7298}" presName="hierChild2" presStyleCnt="0"/>
      <dgm:spPr/>
    </dgm:pt>
    <dgm:pt modelId="{5E443AEA-23C4-4E8B-8D1B-CB06384629C0}" type="pres">
      <dgm:prSet presAssocID="{61037ACE-39FD-4ADB-9B93-79D2E96A00BA}" presName="Name37" presStyleLbl="parChTrans1D2" presStyleIdx="0" presStyleCnt="1"/>
      <dgm:spPr/>
      <dgm:t>
        <a:bodyPr/>
        <a:lstStyle/>
        <a:p>
          <a:endParaRPr lang="pt-BR"/>
        </a:p>
      </dgm:t>
    </dgm:pt>
    <dgm:pt modelId="{13D1F1F2-4507-4F84-B893-30BD48BAA780}" type="pres">
      <dgm:prSet presAssocID="{4455FCA2-AC62-4C05-B863-D8AFB504A9B4}" presName="hierRoot2" presStyleCnt="0">
        <dgm:presLayoutVars>
          <dgm:hierBranch val="init"/>
        </dgm:presLayoutVars>
      </dgm:prSet>
      <dgm:spPr/>
    </dgm:pt>
    <dgm:pt modelId="{0072AFFD-C464-4156-A876-8B43D1CAB89C}" type="pres">
      <dgm:prSet presAssocID="{4455FCA2-AC62-4C05-B863-D8AFB504A9B4}" presName="rootComposite" presStyleCnt="0"/>
      <dgm:spPr/>
    </dgm:pt>
    <dgm:pt modelId="{FED82A08-D6DA-48EB-9FD7-42C5685810B5}" type="pres">
      <dgm:prSet presAssocID="{4455FCA2-AC62-4C05-B863-D8AFB504A9B4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0591AA0-259E-4D1C-965F-7E5ABF311013}" type="pres">
      <dgm:prSet presAssocID="{4455FCA2-AC62-4C05-B863-D8AFB504A9B4}" presName="rootConnector" presStyleLbl="node2" presStyleIdx="0" presStyleCnt="1"/>
      <dgm:spPr/>
      <dgm:t>
        <a:bodyPr/>
        <a:lstStyle/>
        <a:p>
          <a:endParaRPr lang="pt-BR"/>
        </a:p>
      </dgm:t>
    </dgm:pt>
    <dgm:pt modelId="{B7D51A8C-B81D-400F-A8A3-C1FF21FB23BC}" type="pres">
      <dgm:prSet presAssocID="{4455FCA2-AC62-4C05-B863-D8AFB504A9B4}" presName="hierChild4" presStyleCnt="0"/>
      <dgm:spPr/>
    </dgm:pt>
    <dgm:pt modelId="{8C14395A-AD20-4087-9217-E9366E0F810D}" type="pres">
      <dgm:prSet presAssocID="{5D4FB17F-5605-4601-B0F9-7433B3A3AE73}" presName="Name37" presStyleLbl="parChTrans1D3" presStyleIdx="0" presStyleCnt="1"/>
      <dgm:spPr/>
      <dgm:t>
        <a:bodyPr/>
        <a:lstStyle/>
        <a:p>
          <a:endParaRPr lang="pt-BR"/>
        </a:p>
      </dgm:t>
    </dgm:pt>
    <dgm:pt modelId="{F340CF77-7951-4F44-B2CC-8240B6F42479}" type="pres">
      <dgm:prSet presAssocID="{33D5199C-5495-4C02-8FF4-A9E47C718442}" presName="hierRoot2" presStyleCnt="0">
        <dgm:presLayoutVars>
          <dgm:hierBranch val="init"/>
        </dgm:presLayoutVars>
      </dgm:prSet>
      <dgm:spPr/>
    </dgm:pt>
    <dgm:pt modelId="{E58E57E4-15A9-4BDF-ADD0-C3E1C4FAAF13}" type="pres">
      <dgm:prSet presAssocID="{33D5199C-5495-4C02-8FF4-A9E47C718442}" presName="rootComposite" presStyleCnt="0"/>
      <dgm:spPr/>
    </dgm:pt>
    <dgm:pt modelId="{29F9ADE4-8011-464A-A6AC-89F4EDA57B0B}" type="pres">
      <dgm:prSet presAssocID="{33D5199C-5495-4C02-8FF4-A9E47C718442}" presName="rootText" presStyleLbl="node3" presStyleIdx="0" presStyleCnt="1" custLinFactNeighborX="-21482" custLinFactNeighborY="-1335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4522E87-4ACA-445E-8CB8-83CA230B005A}" type="pres">
      <dgm:prSet presAssocID="{33D5199C-5495-4C02-8FF4-A9E47C718442}" presName="rootConnector" presStyleLbl="node3" presStyleIdx="0" presStyleCnt="1"/>
      <dgm:spPr/>
      <dgm:t>
        <a:bodyPr/>
        <a:lstStyle/>
        <a:p>
          <a:endParaRPr lang="pt-BR"/>
        </a:p>
      </dgm:t>
    </dgm:pt>
    <dgm:pt modelId="{2DCCF01C-1F8E-49C0-8D5D-AB2BC24EC06D}" type="pres">
      <dgm:prSet presAssocID="{33D5199C-5495-4C02-8FF4-A9E47C718442}" presName="hierChild4" presStyleCnt="0"/>
      <dgm:spPr/>
    </dgm:pt>
    <dgm:pt modelId="{D54CD186-67AE-4035-9CAD-E5F70DB30FCB}" type="pres">
      <dgm:prSet presAssocID="{9D55D787-A7C6-4433-B239-7AFE331C11D3}" presName="Name37" presStyleLbl="parChTrans1D4" presStyleIdx="0" presStyleCnt="4"/>
      <dgm:spPr/>
      <dgm:t>
        <a:bodyPr/>
        <a:lstStyle/>
        <a:p>
          <a:endParaRPr lang="pt-BR"/>
        </a:p>
      </dgm:t>
    </dgm:pt>
    <dgm:pt modelId="{58A94D4B-31F1-4218-9A70-83710EEEEE5A}" type="pres">
      <dgm:prSet presAssocID="{2D9A43E1-742F-43BF-B4B2-980F9B7FA3F8}" presName="hierRoot2" presStyleCnt="0">
        <dgm:presLayoutVars>
          <dgm:hierBranch val="init"/>
        </dgm:presLayoutVars>
      </dgm:prSet>
      <dgm:spPr/>
    </dgm:pt>
    <dgm:pt modelId="{547999F9-56F5-46FB-9147-FC110CC2A230}" type="pres">
      <dgm:prSet presAssocID="{2D9A43E1-742F-43BF-B4B2-980F9B7FA3F8}" presName="rootComposite" presStyleCnt="0"/>
      <dgm:spPr/>
    </dgm:pt>
    <dgm:pt modelId="{2120CCF1-A663-4893-9DB0-B7C6C0E184B6}" type="pres">
      <dgm:prSet presAssocID="{2D9A43E1-742F-43BF-B4B2-980F9B7FA3F8}" presName="rootText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CAC0442-D0EE-490A-8F55-3147041F5B3D}" type="pres">
      <dgm:prSet presAssocID="{2D9A43E1-742F-43BF-B4B2-980F9B7FA3F8}" presName="rootConnector" presStyleLbl="node4" presStyleIdx="0" presStyleCnt="2"/>
      <dgm:spPr/>
      <dgm:t>
        <a:bodyPr/>
        <a:lstStyle/>
        <a:p>
          <a:endParaRPr lang="pt-BR"/>
        </a:p>
      </dgm:t>
    </dgm:pt>
    <dgm:pt modelId="{9D259A9D-3F41-4C6A-B52E-0F7F0341F36D}" type="pres">
      <dgm:prSet presAssocID="{2D9A43E1-742F-43BF-B4B2-980F9B7FA3F8}" presName="hierChild4" presStyleCnt="0"/>
      <dgm:spPr/>
    </dgm:pt>
    <dgm:pt modelId="{1D439FC9-B452-4481-A3BE-6BFD986653AF}" type="pres">
      <dgm:prSet presAssocID="{C9E476D8-45B7-4350-A1F0-0C3A14968927}" presName="Name37" presStyleLbl="parChTrans1D4" presStyleIdx="1" presStyleCnt="4"/>
      <dgm:spPr/>
      <dgm:t>
        <a:bodyPr/>
        <a:lstStyle/>
        <a:p>
          <a:endParaRPr lang="pt-BR"/>
        </a:p>
      </dgm:t>
    </dgm:pt>
    <dgm:pt modelId="{0869DEB2-50CD-4A1C-B9C9-88D64685CFA6}" type="pres">
      <dgm:prSet presAssocID="{F40B715B-1180-44AB-97E7-2143EDD3DBE7}" presName="hierRoot2" presStyleCnt="0">
        <dgm:presLayoutVars>
          <dgm:hierBranch val="init"/>
        </dgm:presLayoutVars>
      </dgm:prSet>
      <dgm:spPr/>
    </dgm:pt>
    <dgm:pt modelId="{1A5E72BD-A23E-4026-A1FA-D9403062F372}" type="pres">
      <dgm:prSet presAssocID="{F40B715B-1180-44AB-97E7-2143EDD3DBE7}" presName="rootComposite" presStyleCnt="0"/>
      <dgm:spPr/>
    </dgm:pt>
    <dgm:pt modelId="{37EBB90B-F337-4D75-9394-179A1494DEDB}" type="pres">
      <dgm:prSet presAssocID="{F40B715B-1180-44AB-97E7-2143EDD3DBE7}" presName="rootText" presStyleLbl="node4" presStyleIdx="1" presStyleCnt="2" custLinFactNeighborX="3518" custLinFactNeighborY="-4185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5ACE2F4-4EA5-43EB-8BD0-C4BDBF457675}" type="pres">
      <dgm:prSet presAssocID="{F40B715B-1180-44AB-97E7-2143EDD3DBE7}" presName="rootConnector" presStyleLbl="node4" presStyleIdx="1" presStyleCnt="2"/>
      <dgm:spPr/>
      <dgm:t>
        <a:bodyPr/>
        <a:lstStyle/>
        <a:p>
          <a:endParaRPr lang="pt-BR"/>
        </a:p>
      </dgm:t>
    </dgm:pt>
    <dgm:pt modelId="{802A215D-D649-45B3-A0D9-CEABEC75158E}" type="pres">
      <dgm:prSet presAssocID="{F40B715B-1180-44AB-97E7-2143EDD3DBE7}" presName="hierChild4" presStyleCnt="0"/>
      <dgm:spPr/>
    </dgm:pt>
    <dgm:pt modelId="{39048690-AAD5-461A-AA2D-975D229F0D0D}" type="pres">
      <dgm:prSet presAssocID="{F40B715B-1180-44AB-97E7-2143EDD3DBE7}" presName="hierChild5" presStyleCnt="0"/>
      <dgm:spPr/>
    </dgm:pt>
    <dgm:pt modelId="{B371B86E-172E-4097-A4FF-08CD4992B872}" type="pres">
      <dgm:prSet presAssocID="{3AFE6B04-0FBC-410E-A747-BAAC4A234EE8}" presName="Name111" presStyleLbl="parChTrans1D4" presStyleIdx="2" presStyleCnt="4"/>
      <dgm:spPr/>
      <dgm:t>
        <a:bodyPr/>
        <a:lstStyle/>
        <a:p>
          <a:endParaRPr lang="pt-BR"/>
        </a:p>
      </dgm:t>
    </dgm:pt>
    <dgm:pt modelId="{3EFDBD67-D128-4DE1-8F7D-991E40FA9AC8}" type="pres">
      <dgm:prSet presAssocID="{4BC7EC0E-23BB-4AE4-A392-7FEAC03C55C8}" presName="hierRoot3" presStyleCnt="0">
        <dgm:presLayoutVars>
          <dgm:hierBranch val="init"/>
        </dgm:presLayoutVars>
      </dgm:prSet>
      <dgm:spPr/>
    </dgm:pt>
    <dgm:pt modelId="{D9E6DF56-1D39-4EC7-907C-9B91695A5253}" type="pres">
      <dgm:prSet presAssocID="{4BC7EC0E-23BB-4AE4-A392-7FEAC03C55C8}" presName="rootComposite3" presStyleCnt="0"/>
      <dgm:spPr/>
    </dgm:pt>
    <dgm:pt modelId="{8BCB9BA7-3AC8-4607-9D2D-424D34ECD12C}" type="pres">
      <dgm:prSet presAssocID="{4BC7EC0E-23BB-4AE4-A392-7FEAC03C55C8}" presName="rootText3" presStyleLbl="asst4" presStyleIdx="0" presStyleCnt="2" custScaleX="193259" custLinFactX="11014" custLinFactNeighborX="100000" custLinFactNeighborY="-1936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23EA8EE-C898-4BF2-94C4-1D9207F5B2F1}" type="pres">
      <dgm:prSet presAssocID="{4BC7EC0E-23BB-4AE4-A392-7FEAC03C55C8}" presName="rootConnector3" presStyleLbl="asst4" presStyleIdx="0" presStyleCnt="2"/>
      <dgm:spPr/>
      <dgm:t>
        <a:bodyPr/>
        <a:lstStyle/>
        <a:p>
          <a:endParaRPr lang="pt-BR"/>
        </a:p>
      </dgm:t>
    </dgm:pt>
    <dgm:pt modelId="{51979A34-5F71-483E-A042-5ABEBBD35BB2}" type="pres">
      <dgm:prSet presAssocID="{4BC7EC0E-23BB-4AE4-A392-7FEAC03C55C8}" presName="hierChild6" presStyleCnt="0"/>
      <dgm:spPr/>
    </dgm:pt>
    <dgm:pt modelId="{CB95F73A-C722-483E-9686-0299BD997946}" type="pres">
      <dgm:prSet presAssocID="{4BC7EC0E-23BB-4AE4-A392-7FEAC03C55C8}" presName="hierChild7" presStyleCnt="0"/>
      <dgm:spPr/>
    </dgm:pt>
    <dgm:pt modelId="{BFF4D267-FA7B-425B-9533-E40F3A6CA3B5}" type="pres">
      <dgm:prSet presAssocID="{2D9A43E1-742F-43BF-B4B2-980F9B7FA3F8}" presName="hierChild5" presStyleCnt="0"/>
      <dgm:spPr/>
    </dgm:pt>
    <dgm:pt modelId="{9393E8A2-4B30-451F-A019-258A4311319C}" type="pres">
      <dgm:prSet presAssocID="{1C6C30C6-BB83-4E6C-A799-F43DE974C02C}" presName="Name111" presStyleLbl="parChTrans1D4" presStyleIdx="3" presStyleCnt="4"/>
      <dgm:spPr/>
      <dgm:t>
        <a:bodyPr/>
        <a:lstStyle/>
        <a:p>
          <a:endParaRPr lang="pt-BR"/>
        </a:p>
      </dgm:t>
    </dgm:pt>
    <dgm:pt modelId="{59BB69A6-646E-4016-AD65-CAC1BA853CB2}" type="pres">
      <dgm:prSet presAssocID="{CB72A46D-9EE6-4C5B-9B00-9A6D57E2DC7F}" presName="hierRoot3" presStyleCnt="0">
        <dgm:presLayoutVars>
          <dgm:hierBranch val="init"/>
        </dgm:presLayoutVars>
      </dgm:prSet>
      <dgm:spPr/>
    </dgm:pt>
    <dgm:pt modelId="{960FE243-E63A-4B7D-AD93-F81F3424F61F}" type="pres">
      <dgm:prSet presAssocID="{CB72A46D-9EE6-4C5B-9B00-9A6D57E2DC7F}" presName="rootComposite3" presStyleCnt="0"/>
      <dgm:spPr/>
    </dgm:pt>
    <dgm:pt modelId="{70595D5E-17B3-4186-B391-BB514042FBC2}" type="pres">
      <dgm:prSet presAssocID="{CB72A46D-9EE6-4C5B-9B00-9A6D57E2DC7F}" presName="rootText3" presStyleLbl="asst4" presStyleIdx="1" presStyleCnt="2" custScaleX="194960" custLinFactNeighborX="-372" custLinFactNeighborY="-2322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E20FA7A-78B3-47BB-A3C4-3FD9370422C3}" type="pres">
      <dgm:prSet presAssocID="{CB72A46D-9EE6-4C5B-9B00-9A6D57E2DC7F}" presName="rootConnector3" presStyleLbl="asst4" presStyleIdx="1" presStyleCnt="2"/>
      <dgm:spPr/>
      <dgm:t>
        <a:bodyPr/>
        <a:lstStyle/>
        <a:p>
          <a:endParaRPr lang="pt-BR"/>
        </a:p>
      </dgm:t>
    </dgm:pt>
    <dgm:pt modelId="{2DE03D3B-2063-4D95-AB66-85F219B85160}" type="pres">
      <dgm:prSet presAssocID="{CB72A46D-9EE6-4C5B-9B00-9A6D57E2DC7F}" presName="hierChild6" presStyleCnt="0"/>
      <dgm:spPr/>
    </dgm:pt>
    <dgm:pt modelId="{81E535EB-E99E-492F-8ABB-E328DA57BD72}" type="pres">
      <dgm:prSet presAssocID="{CB72A46D-9EE6-4C5B-9B00-9A6D57E2DC7F}" presName="hierChild7" presStyleCnt="0"/>
      <dgm:spPr/>
    </dgm:pt>
    <dgm:pt modelId="{57DC1A27-4963-44F9-AC41-F87D42B9A8A0}" type="pres">
      <dgm:prSet presAssocID="{33D5199C-5495-4C02-8FF4-A9E47C718442}" presName="hierChild5" presStyleCnt="0"/>
      <dgm:spPr/>
    </dgm:pt>
    <dgm:pt modelId="{253F3C59-1BC0-4D74-814E-66555817D587}" type="pres">
      <dgm:prSet presAssocID="{4455FCA2-AC62-4C05-B863-D8AFB504A9B4}" presName="hierChild5" presStyleCnt="0"/>
      <dgm:spPr/>
    </dgm:pt>
    <dgm:pt modelId="{1DD18487-4788-432A-85FA-47754F774012}" type="pres">
      <dgm:prSet presAssocID="{0721B2A5-9732-4CAA-A496-512B887D7298}" presName="hierChild3" presStyleCnt="0"/>
      <dgm:spPr/>
    </dgm:pt>
  </dgm:ptLst>
  <dgm:cxnLst>
    <dgm:cxn modelId="{31D1E9B7-7529-4914-947A-266D7FE497A8}" type="presOf" srcId="{2D9A43E1-742F-43BF-B4B2-980F9B7FA3F8}" destId="{FCAC0442-D0EE-490A-8F55-3147041F5B3D}" srcOrd="1" destOrd="0" presId="urn:microsoft.com/office/officeart/2005/8/layout/orgChart1"/>
    <dgm:cxn modelId="{504B044C-7EAF-4872-9F61-94E40E220AD9}" type="presOf" srcId="{CB72A46D-9EE6-4C5B-9B00-9A6D57E2DC7F}" destId="{BE20FA7A-78B3-47BB-A3C4-3FD9370422C3}" srcOrd="1" destOrd="0" presId="urn:microsoft.com/office/officeart/2005/8/layout/orgChart1"/>
    <dgm:cxn modelId="{B73D0CA5-7A34-43C9-9B16-A9FEEF7196B7}" type="presOf" srcId="{4BC7EC0E-23BB-4AE4-A392-7FEAC03C55C8}" destId="{8BCB9BA7-3AC8-4607-9D2D-424D34ECD12C}" srcOrd="0" destOrd="0" presId="urn:microsoft.com/office/officeart/2005/8/layout/orgChart1"/>
    <dgm:cxn modelId="{7601B4C4-A0DF-41A7-B4A3-A6DCFF475417}" type="presOf" srcId="{F40B715B-1180-44AB-97E7-2143EDD3DBE7}" destId="{37EBB90B-F337-4D75-9394-179A1494DEDB}" srcOrd="0" destOrd="0" presId="urn:microsoft.com/office/officeart/2005/8/layout/orgChart1"/>
    <dgm:cxn modelId="{FD736908-C20D-4411-9CEF-734B169048B8}" srcId="{0721B2A5-9732-4CAA-A496-512B887D7298}" destId="{4455FCA2-AC62-4C05-B863-D8AFB504A9B4}" srcOrd="0" destOrd="0" parTransId="{61037ACE-39FD-4ADB-9B93-79D2E96A00BA}" sibTransId="{8F7C3ED1-2B9B-4D97-8B39-283C7081DFD4}"/>
    <dgm:cxn modelId="{0DBD9B3E-40E0-4464-B7C3-53E66DDBC6CB}" type="presOf" srcId="{1C6C30C6-BB83-4E6C-A799-F43DE974C02C}" destId="{9393E8A2-4B30-451F-A019-258A4311319C}" srcOrd="0" destOrd="0" presId="urn:microsoft.com/office/officeart/2005/8/layout/orgChart1"/>
    <dgm:cxn modelId="{53754AD1-A5AB-47CF-89C2-F31AB0A5A771}" type="presOf" srcId="{0721B2A5-9732-4CAA-A496-512B887D7298}" destId="{D11B8798-D932-47E6-9273-389A6C456BC2}" srcOrd="0" destOrd="0" presId="urn:microsoft.com/office/officeart/2005/8/layout/orgChart1"/>
    <dgm:cxn modelId="{CD23A4BC-D9D8-4D5F-A5C9-5EC8186BF2C8}" srcId="{33D5199C-5495-4C02-8FF4-A9E47C718442}" destId="{2D9A43E1-742F-43BF-B4B2-980F9B7FA3F8}" srcOrd="0" destOrd="0" parTransId="{9D55D787-A7C6-4433-B239-7AFE331C11D3}" sibTransId="{27E2B523-3412-4305-8A8B-1BE3CD89C8AD}"/>
    <dgm:cxn modelId="{BD95F044-9FD6-4359-A319-58DBB10C8472}" type="presOf" srcId="{2D9A43E1-742F-43BF-B4B2-980F9B7FA3F8}" destId="{2120CCF1-A663-4893-9DB0-B7C6C0E184B6}" srcOrd="0" destOrd="0" presId="urn:microsoft.com/office/officeart/2005/8/layout/orgChart1"/>
    <dgm:cxn modelId="{3BEAE3E5-8166-420F-BFE5-54BC85824A50}" type="presOf" srcId="{4455FCA2-AC62-4C05-B863-D8AFB504A9B4}" destId="{FED82A08-D6DA-48EB-9FD7-42C5685810B5}" srcOrd="0" destOrd="0" presId="urn:microsoft.com/office/officeart/2005/8/layout/orgChart1"/>
    <dgm:cxn modelId="{11CDA39D-A8A4-48E7-B4AE-50F2A52B753B}" srcId="{2D9A43E1-742F-43BF-B4B2-980F9B7FA3F8}" destId="{CB72A46D-9EE6-4C5B-9B00-9A6D57E2DC7F}" srcOrd="1" destOrd="0" parTransId="{1C6C30C6-BB83-4E6C-A799-F43DE974C02C}" sibTransId="{B9A85BF5-382C-4EFB-87E5-A09701635A1C}"/>
    <dgm:cxn modelId="{497D261C-8558-4BAE-9FAD-4BEA4457E0E9}" type="presOf" srcId="{61037ACE-39FD-4ADB-9B93-79D2E96A00BA}" destId="{5E443AEA-23C4-4E8B-8D1B-CB06384629C0}" srcOrd="0" destOrd="0" presId="urn:microsoft.com/office/officeart/2005/8/layout/orgChart1"/>
    <dgm:cxn modelId="{97583F82-FE5B-4946-92E8-B1C709783ED1}" type="presOf" srcId="{4455FCA2-AC62-4C05-B863-D8AFB504A9B4}" destId="{F0591AA0-259E-4D1C-965F-7E5ABF311013}" srcOrd="1" destOrd="0" presId="urn:microsoft.com/office/officeart/2005/8/layout/orgChart1"/>
    <dgm:cxn modelId="{772A3FB4-910F-42EC-AFCD-F7DC1D280210}" srcId="{2D9A43E1-742F-43BF-B4B2-980F9B7FA3F8}" destId="{F40B715B-1180-44AB-97E7-2143EDD3DBE7}" srcOrd="0" destOrd="0" parTransId="{C9E476D8-45B7-4350-A1F0-0C3A14968927}" sibTransId="{44866DA2-E779-47B2-BF9B-74024E54134E}"/>
    <dgm:cxn modelId="{B593BF84-B646-4624-AD13-8733D776CC0F}" type="presOf" srcId="{F40B715B-1180-44AB-97E7-2143EDD3DBE7}" destId="{55ACE2F4-4EA5-43EB-8BD0-C4BDBF457675}" srcOrd="1" destOrd="0" presId="urn:microsoft.com/office/officeart/2005/8/layout/orgChart1"/>
    <dgm:cxn modelId="{56013477-8E9A-4E77-B7E9-9EB9BB9923BC}" type="presOf" srcId="{4BC7EC0E-23BB-4AE4-A392-7FEAC03C55C8}" destId="{023EA8EE-C898-4BF2-94C4-1D9207F5B2F1}" srcOrd="1" destOrd="0" presId="urn:microsoft.com/office/officeart/2005/8/layout/orgChart1"/>
    <dgm:cxn modelId="{0A5A9B17-4756-4E7A-BA9B-AC79A326E684}" srcId="{FA201E6B-23AF-4ECF-9D2A-EE5A784AA91F}" destId="{0721B2A5-9732-4CAA-A496-512B887D7298}" srcOrd="0" destOrd="0" parTransId="{28F01165-1546-4CC4-8DC3-FD216D99113D}" sibTransId="{6D4919EA-4BCD-43FD-B1B3-AD9B53B8FB7B}"/>
    <dgm:cxn modelId="{A9F21CF8-B1D4-440E-AE80-70CED4561AB2}" type="presOf" srcId="{3AFE6B04-0FBC-410E-A747-BAAC4A234EE8}" destId="{B371B86E-172E-4097-A4FF-08CD4992B872}" srcOrd="0" destOrd="0" presId="urn:microsoft.com/office/officeart/2005/8/layout/orgChart1"/>
    <dgm:cxn modelId="{8C601267-EEC1-48CF-A035-6284B79E23EF}" type="presOf" srcId="{33D5199C-5495-4C02-8FF4-A9E47C718442}" destId="{44522E87-4ACA-445E-8CB8-83CA230B005A}" srcOrd="1" destOrd="0" presId="urn:microsoft.com/office/officeart/2005/8/layout/orgChart1"/>
    <dgm:cxn modelId="{C442D703-C551-47B8-B3ED-E1679535BC07}" type="presOf" srcId="{9D55D787-A7C6-4433-B239-7AFE331C11D3}" destId="{D54CD186-67AE-4035-9CAD-E5F70DB30FCB}" srcOrd="0" destOrd="0" presId="urn:microsoft.com/office/officeart/2005/8/layout/orgChart1"/>
    <dgm:cxn modelId="{2E998387-E720-47BC-BADB-B970BA47392A}" type="presOf" srcId="{33D5199C-5495-4C02-8FF4-A9E47C718442}" destId="{29F9ADE4-8011-464A-A6AC-89F4EDA57B0B}" srcOrd="0" destOrd="0" presId="urn:microsoft.com/office/officeart/2005/8/layout/orgChart1"/>
    <dgm:cxn modelId="{CA08090F-1E1D-44C6-AD02-8335B1FCDC31}" srcId="{4455FCA2-AC62-4C05-B863-D8AFB504A9B4}" destId="{33D5199C-5495-4C02-8FF4-A9E47C718442}" srcOrd="0" destOrd="0" parTransId="{5D4FB17F-5605-4601-B0F9-7433B3A3AE73}" sibTransId="{DC62C286-8745-4522-806F-C36004C92E36}"/>
    <dgm:cxn modelId="{AC34F4A3-0E61-4AA1-ACC3-C61644A5819E}" type="presOf" srcId="{CB72A46D-9EE6-4C5B-9B00-9A6D57E2DC7F}" destId="{70595D5E-17B3-4186-B391-BB514042FBC2}" srcOrd="0" destOrd="0" presId="urn:microsoft.com/office/officeart/2005/8/layout/orgChart1"/>
    <dgm:cxn modelId="{5F769D12-DC27-404A-A4C8-D6A42F90B4C6}" type="presOf" srcId="{5D4FB17F-5605-4601-B0F9-7433B3A3AE73}" destId="{8C14395A-AD20-4087-9217-E9366E0F810D}" srcOrd="0" destOrd="0" presId="urn:microsoft.com/office/officeart/2005/8/layout/orgChart1"/>
    <dgm:cxn modelId="{43588720-4E0D-4A23-9090-843200CB08C0}" type="presOf" srcId="{0721B2A5-9732-4CAA-A496-512B887D7298}" destId="{2B8B9333-5DB3-4AE4-B7F8-B3054701E1B9}" srcOrd="1" destOrd="0" presId="urn:microsoft.com/office/officeart/2005/8/layout/orgChart1"/>
    <dgm:cxn modelId="{78BA3C75-5D32-4871-B69B-D9C313A14FF1}" type="presOf" srcId="{FA201E6B-23AF-4ECF-9D2A-EE5A784AA91F}" destId="{02E96BC3-1930-4A40-B825-4AE746CCB794}" srcOrd="0" destOrd="0" presId="urn:microsoft.com/office/officeart/2005/8/layout/orgChart1"/>
    <dgm:cxn modelId="{7AD4B1E5-41E3-4AA2-B3BD-206D26DCE4FE}" type="presOf" srcId="{C9E476D8-45B7-4350-A1F0-0C3A14968927}" destId="{1D439FC9-B452-4481-A3BE-6BFD986653AF}" srcOrd="0" destOrd="0" presId="urn:microsoft.com/office/officeart/2005/8/layout/orgChart1"/>
    <dgm:cxn modelId="{52028A39-BFFD-45A0-84CA-745BC3E0C533}" srcId="{F40B715B-1180-44AB-97E7-2143EDD3DBE7}" destId="{4BC7EC0E-23BB-4AE4-A392-7FEAC03C55C8}" srcOrd="0" destOrd="0" parTransId="{3AFE6B04-0FBC-410E-A747-BAAC4A234EE8}" sibTransId="{3A08220C-7582-4CF3-A621-41C442516623}"/>
    <dgm:cxn modelId="{F5BD5B0F-20A4-4F09-A9DC-0FBEBBEFE3F2}" type="presParOf" srcId="{02E96BC3-1930-4A40-B825-4AE746CCB794}" destId="{C8F3EB70-783C-40E3-B959-0B89FFBB5AC7}" srcOrd="0" destOrd="0" presId="urn:microsoft.com/office/officeart/2005/8/layout/orgChart1"/>
    <dgm:cxn modelId="{3BFD7DE5-6E97-4025-9385-F9C3EBFBE473}" type="presParOf" srcId="{C8F3EB70-783C-40E3-B959-0B89FFBB5AC7}" destId="{D5D97520-A997-4937-B5D5-A1DA2B84C9F9}" srcOrd="0" destOrd="0" presId="urn:microsoft.com/office/officeart/2005/8/layout/orgChart1"/>
    <dgm:cxn modelId="{20686A41-FB82-409D-88F3-F3A3315B761B}" type="presParOf" srcId="{D5D97520-A997-4937-B5D5-A1DA2B84C9F9}" destId="{D11B8798-D932-47E6-9273-389A6C456BC2}" srcOrd="0" destOrd="0" presId="urn:microsoft.com/office/officeart/2005/8/layout/orgChart1"/>
    <dgm:cxn modelId="{2A7285CB-90DF-4A6E-B768-7192C2BE6B94}" type="presParOf" srcId="{D5D97520-A997-4937-B5D5-A1DA2B84C9F9}" destId="{2B8B9333-5DB3-4AE4-B7F8-B3054701E1B9}" srcOrd="1" destOrd="0" presId="urn:microsoft.com/office/officeart/2005/8/layout/orgChart1"/>
    <dgm:cxn modelId="{2CC64A22-DCD6-42D5-8AA3-9B5B589EF793}" type="presParOf" srcId="{C8F3EB70-783C-40E3-B959-0B89FFBB5AC7}" destId="{2C18EBB5-BEA6-463A-9844-BFC4A2AF330A}" srcOrd="1" destOrd="0" presId="urn:microsoft.com/office/officeart/2005/8/layout/orgChart1"/>
    <dgm:cxn modelId="{7EC672B4-D749-4A51-A6E0-0A5488049250}" type="presParOf" srcId="{2C18EBB5-BEA6-463A-9844-BFC4A2AF330A}" destId="{5E443AEA-23C4-4E8B-8D1B-CB06384629C0}" srcOrd="0" destOrd="0" presId="urn:microsoft.com/office/officeart/2005/8/layout/orgChart1"/>
    <dgm:cxn modelId="{5466E143-8E3C-4C66-B7B9-DC12E5314E27}" type="presParOf" srcId="{2C18EBB5-BEA6-463A-9844-BFC4A2AF330A}" destId="{13D1F1F2-4507-4F84-B893-30BD48BAA780}" srcOrd="1" destOrd="0" presId="urn:microsoft.com/office/officeart/2005/8/layout/orgChart1"/>
    <dgm:cxn modelId="{176F31D5-4917-4705-965E-87290E0300EA}" type="presParOf" srcId="{13D1F1F2-4507-4F84-B893-30BD48BAA780}" destId="{0072AFFD-C464-4156-A876-8B43D1CAB89C}" srcOrd="0" destOrd="0" presId="urn:microsoft.com/office/officeart/2005/8/layout/orgChart1"/>
    <dgm:cxn modelId="{09363C38-5226-4541-AF4B-7F1A46FFD3A0}" type="presParOf" srcId="{0072AFFD-C464-4156-A876-8B43D1CAB89C}" destId="{FED82A08-D6DA-48EB-9FD7-42C5685810B5}" srcOrd="0" destOrd="0" presId="urn:microsoft.com/office/officeart/2005/8/layout/orgChart1"/>
    <dgm:cxn modelId="{897A7ECA-3BA1-4F07-BAEF-D263FB93E3A8}" type="presParOf" srcId="{0072AFFD-C464-4156-A876-8B43D1CAB89C}" destId="{F0591AA0-259E-4D1C-965F-7E5ABF311013}" srcOrd="1" destOrd="0" presId="urn:microsoft.com/office/officeart/2005/8/layout/orgChart1"/>
    <dgm:cxn modelId="{0FAC430E-D70B-4F26-871C-52491263082E}" type="presParOf" srcId="{13D1F1F2-4507-4F84-B893-30BD48BAA780}" destId="{B7D51A8C-B81D-400F-A8A3-C1FF21FB23BC}" srcOrd="1" destOrd="0" presId="urn:microsoft.com/office/officeart/2005/8/layout/orgChart1"/>
    <dgm:cxn modelId="{21A1E042-2EDC-49CA-ABD0-DE8477698ED9}" type="presParOf" srcId="{B7D51A8C-B81D-400F-A8A3-C1FF21FB23BC}" destId="{8C14395A-AD20-4087-9217-E9366E0F810D}" srcOrd="0" destOrd="0" presId="urn:microsoft.com/office/officeart/2005/8/layout/orgChart1"/>
    <dgm:cxn modelId="{6435A93B-B606-4E7E-BF2B-88D09E21472B}" type="presParOf" srcId="{B7D51A8C-B81D-400F-A8A3-C1FF21FB23BC}" destId="{F340CF77-7951-4F44-B2CC-8240B6F42479}" srcOrd="1" destOrd="0" presId="urn:microsoft.com/office/officeart/2005/8/layout/orgChart1"/>
    <dgm:cxn modelId="{19764D06-573E-4159-A66A-D5282DB89482}" type="presParOf" srcId="{F340CF77-7951-4F44-B2CC-8240B6F42479}" destId="{E58E57E4-15A9-4BDF-ADD0-C3E1C4FAAF13}" srcOrd="0" destOrd="0" presId="urn:microsoft.com/office/officeart/2005/8/layout/orgChart1"/>
    <dgm:cxn modelId="{80636CB9-B8DB-412F-9C04-00F93F783DEF}" type="presParOf" srcId="{E58E57E4-15A9-4BDF-ADD0-C3E1C4FAAF13}" destId="{29F9ADE4-8011-464A-A6AC-89F4EDA57B0B}" srcOrd="0" destOrd="0" presId="urn:microsoft.com/office/officeart/2005/8/layout/orgChart1"/>
    <dgm:cxn modelId="{087608D1-7BF1-4F08-9118-E2CFD6E3B3C1}" type="presParOf" srcId="{E58E57E4-15A9-4BDF-ADD0-C3E1C4FAAF13}" destId="{44522E87-4ACA-445E-8CB8-83CA230B005A}" srcOrd="1" destOrd="0" presId="urn:microsoft.com/office/officeart/2005/8/layout/orgChart1"/>
    <dgm:cxn modelId="{730E5CD4-2053-471D-A004-AFB88F835BB1}" type="presParOf" srcId="{F340CF77-7951-4F44-B2CC-8240B6F42479}" destId="{2DCCF01C-1F8E-49C0-8D5D-AB2BC24EC06D}" srcOrd="1" destOrd="0" presId="urn:microsoft.com/office/officeart/2005/8/layout/orgChart1"/>
    <dgm:cxn modelId="{14141B06-4050-4CB4-809E-DE580099F7F9}" type="presParOf" srcId="{2DCCF01C-1F8E-49C0-8D5D-AB2BC24EC06D}" destId="{D54CD186-67AE-4035-9CAD-E5F70DB30FCB}" srcOrd="0" destOrd="0" presId="urn:microsoft.com/office/officeart/2005/8/layout/orgChart1"/>
    <dgm:cxn modelId="{E0F19C03-5AC9-43EF-87C1-C454CA8639E6}" type="presParOf" srcId="{2DCCF01C-1F8E-49C0-8D5D-AB2BC24EC06D}" destId="{58A94D4B-31F1-4218-9A70-83710EEEEE5A}" srcOrd="1" destOrd="0" presId="urn:microsoft.com/office/officeart/2005/8/layout/orgChart1"/>
    <dgm:cxn modelId="{3759366E-E0F2-4BB3-A4C0-69687DB3BC67}" type="presParOf" srcId="{58A94D4B-31F1-4218-9A70-83710EEEEE5A}" destId="{547999F9-56F5-46FB-9147-FC110CC2A230}" srcOrd="0" destOrd="0" presId="urn:microsoft.com/office/officeart/2005/8/layout/orgChart1"/>
    <dgm:cxn modelId="{A85C82E4-A694-4FD9-8BB2-ABBD486F3E3F}" type="presParOf" srcId="{547999F9-56F5-46FB-9147-FC110CC2A230}" destId="{2120CCF1-A663-4893-9DB0-B7C6C0E184B6}" srcOrd="0" destOrd="0" presId="urn:microsoft.com/office/officeart/2005/8/layout/orgChart1"/>
    <dgm:cxn modelId="{6A3F1D29-5E51-4360-ADC3-7116718CF72F}" type="presParOf" srcId="{547999F9-56F5-46FB-9147-FC110CC2A230}" destId="{FCAC0442-D0EE-490A-8F55-3147041F5B3D}" srcOrd="1" destOrd="0" presId="urn:microsoft.com/office/officeart/2005/8/layout/orgChart1"/>
    <dgm:cxn modelId="{84723291-30DA-4AA7-BD3A-88E19BC78F86}" type="presParOf" srcId="{58A94D4B-31F1-4218-9A70-83710EEEEE5A}" destId="{9D259A9D-3F41-4C6A-B52E-0F7F0341F36D}" srcOrd="1" destOrd="0" presId="urn:microsoft.com/office/officeart/2005/8/layout/orgChart1"/>
    <dgm:cxn modelId="{31D939FB-CDE9-44D6-852C-FBA1CD6989A4}" type="presParOf" srcId="{9D259A9D-3F41-4C6A-B52E-0F7F0341F36D}" destId="{1D439FC9-B452-4481-A3BE-6BFD986653AF}" srcOrd="0" destOrd="0" presId="urn:microsoft.com/office/officeart/2005/8/layout/orgChart1"/>
    <dgm:cxn modelId="{6232125F-8D83-412D-A418-937270FC5188}" type="presParOf" srcId="{9D259A9D-3F41-4C6A-B52E-0F7F0341F36D}" destId="{0869DEB2-50CD-4A1C-B9C9-88D64685CFA6}" srcOrd="1" destOrd="0" presId="urn:microsoft.com/office/officeart/2005/8/layout/orgChart1"/>
    <dgm:cxn modelId="{F8CFE8AF-F1AF-404A-9255-CB9D32111E79}" type="presParOf" srcId="{0869DEB2-50CD-4A1C-B9C9-88D64685CFA6}" destId="{1A5E72BD-A23E-4026-A1FA-D9403062F372}" srcOrd="0" destOrd="0" presId="urn:microsoft.com/office/officeart/2005/8/layout/orgChart1"/>
    <dgm:cxn modelId="{96DFE610-CEFF-418E-B44A-934D0FCFB9CB}" type="presParOf" srcId="{1A5E72BD-A23E-4026-A1FA-D9403062F372}" destId="{37EBB90B-F337-4D75-9394-179A1494DEDB}" srcOrd="0" destOrd="0" presId="urn:microsoft.com/office/officeart/2005/8/layout/orgChart1"/>
    <dgm:cxn modelId="{F87B4E47-C7CB-4B63-8ACA-64B94118D342}" type="presParOf" srcId="{1A5E72BD-A23E-4026-A1FA-D9403062F372}" destId="{55ACE2F4-4EA5-43EB-8BD0-C4BDBF457675}" srcOrd="1" destOrd="0" presId="urn:microsoft.com/office/officeart/2005/8/layout/orgChart1"/>
    <dgm:cxn modelId="{B7B3CFCC-EB0F-46B3-8B95-7BB968A2B43C}" type="presParOf" srcId="{0869DEB2-50CD-4A1C-B9C9-88D64685CFA6}" destId="{802A215D-D649-45B3-A0D9-CEABEC75158E}" srcOrd="1" destOrd="0" presId="urn:microsoft.com/office/officeart/2005/8/layout/orgChart1"/>
    <dgm:cxn modelId="{62F54071-EF98-424E-AD68-A03E37FC48B4}" type="presParOf" srcId="{0869DEB2-50CD-4A1C-B9C9-88D64685CFA6}" destId="{39048690-AAD5-461A-AA2D-975D229F0D0D}" srcOrd="2" destOrd="0" presId="urn:microsoft.com/office/officeart/2005/8/layout/orgChart1"/>
    <dgm:cxn modelId="{2D3BB5CE-0AF7-4687-86F5-9B099038FE09}" type="presParOf" srcId="{39048690-AAD5-461A-AA2D-975D229F0D0D}" destId="{B371B86E-172E-4097-A4FF-08CD4992B872}" srcOrd="0" destOrd="0" presId="urn:microsoft.com/office/officeart/2005/8/layout/orgChart1"/>
    <dgm:cxn modelId="{1D5E12F4-4FBA-4BBA-904A-6F609BFF039B}" type="presParOf" srcId="{39048690-AAD5-461A-AA2D-975D229F0D0D}" destId="{3EFDBD67-D128-4DE1-8F7D-991E40FA9AC8}" srcOrd="1" destOrd="0" presId="urn:microsoft.com/office/officeart/2005/8/layout/orgChart1"/>
    <dgm:cxn modelId="{C18069C8-A8F5-469B-8BB5-BB165415F116}" type="presParOf" srcId="{3EFDBD67-D128-4DE1-8F7D-991E40FA9AC8}" destId="{D9E6DF56-1D39-4EC7-907C-9B91695A5253}" srcOrd="0" destOrd="0" presId="urn:microsoft.com/office/officeart/2005/8/layout/orgChart1"/>
    <dgm:cxn modelId="{3DD4D412-3BFF-4A25-8B87-D4C11CE60154}" type="presParOf" srcId="{D9E6DF56-1D39-4EC7-907C-9B91695A5253}" destId="{8BCB9BA7-3AC8-4607-9D2D-424D34ECD12C}" srcOrd="0" destOrd="0" presId="urn:microsoft.com/office/officeart/2005/8/layout/orgChart1"/>
    <dgm:cxn modelId="{F5A38EA4-8BCB-4A9F-AF37-7C6D47239E8F}" type="presParOf" srcId="{D9E6DF56-1D39-4EC7-907C-9B91695A5253}" destId="{023EA8EE-C898-4BF2-94C4-1D9207F5B2F1}" srcOrd="1" destOrd="0" presId="urn:microsoft.com/office/officeart/2005/8/layout/orgChart1"/>
    <dgm:cxn modelId="{5ABB3765-4DD9-4B35-AE91-AB122C66E28E}" type="presParOf" srcId="{3EFDBD67-D128-4DE1-8F7D-991E40FA9AC8}" destId="{51979A34-5F71-483E-A042-5ABEBBD35BB2}" srcOrd="1" destOrd="0" presId="urn:microsoft.com/office/officeart/2005/8/layout/orgChart1"/>
    <dgm:cxn modelId="{3843AB71-56D9-481B-AFDE-26811E94F9FA}" type="presParOf" srcId="{3EFDBD67-D128-4DE1-8F7D-991E40FA9AC8}" destId="{CB95F73A-C722-483E-9686-0299BD997946}" srcOrd="2" destOrd="0" presId="urn:microsoft.com/office/officeart/2005/8/layout/orgChart1"/>
    <dgm:cxn modelId="{0D0E47BF-5DC9-4F19-90E7-409785C9F0B4}" type="presParOf" srcId="{58A94D4B-31F1-4218-9A70-83710EEEEE5A}" destId="{BFF4D267-FA7B-425B-9533-E40F3A6CA3B5}" srcOrd="2" destOrd="0" presId="urn:microsoft.com/office/officeart/2005/8/layout/orgChart1"/>
    <dgm:cxn modelId="{39E73C34-C7E7-4C91-B513-347AA932F150}" type="presParOf" srcId="{BFF4D267-FA7B-425B-9533-E40F3A6CA3B5}" destId="{9393E8A2-4B30-451F-A019-258A4311319C}" srcOrd="0" destOrd="0" presId="urn:microsoft.com/office/officeart/2005/8/layout/orgChart1"/>
    <dgm:cxn modelId="{4EF110A0-A737-4CE9-A582-507505DFDCF8}" type="presParOf" srcId="{BFF4D267-FA7B-425B-9533-E40F3A6CA3B5}" destId="{59BB69A6-646E-4016-AD65-CAC1BA853CB2}" srcOrd="1" destOrd="0" presId="urn:microsoft.com/office/officeart/2005/8/layout/orgChart1"/>
    <dgm:cxn modelId="{F772D703-57F1-4BE6-8716-B8863DA4C6E1}" type="presParOf" srcId="{59BB69A6-646E-4016-AD65-CAC1BA853CB2}" destId="{960FE243-E63A-4B7D-AD93-F81F3424F61F}" srcOrd="0" destOrd="0" presId="urn:microsoft.com/office/officeart/2005/8/layout/orgChart1"/>
    <dgm:cxn modelId="{946BEC69-609D-4016-9E85-C5601EC9491B}" type="presParOf" srcId="{960FE243-E63A-4B7D-AD93-F81F3424F61F}" destId="{70595D5E-17B3-4186-B391-BB514042FBC2}" srcOrd="0" destOrd="0" presId="urn:microsoft.com/office/officeart/2005/8/layout/orgChart1"/>
    <dgm:cxn modelId="{2A87D375-452E-454A-AC7F-7EBE0827A60D}" type="presParOf" srcId="{960FE243-E63A-4B7D-AD93-F81F3424F61F}" destId="{BE20FA7A-78B3-47BB-A3C4-3FD9370422C3}" srcOrd="1" destOrd="0" presId="urn:microsoft.com/office/officeart/2005/8/layout/orgChart1"/>
    <dgm:cxn modelId="{8616CBC7-8E2C-452B-88EB-D991BEC4B794}" type="presParOf" srcId="{59BB69A6-646E-4016-AD65-CAC1BA853CB2}" destId="{2DE03D3B-2063-4D95-AB66-85F219B85160}" srcOrd="1" destOrd="0" presId="urn:microsoft.com/office/officeart/2005/8/layout/orgChart1"/>
    <dgm:cxn modelId="{5C71BD97-B6E2-49BB-BB35-C6AC06FBF9FC}" type="presParOf" srcId="{59BB69A6-646E-4016-AD65-CAC1BA853CB2}" destId="{81E535EB-E99E-492F-8ABB-E328DA57BD72}" srcOrd="2" destOrd="0" presId="urn:microsoft.com/office/officeart/2005/8/layout/orgChart1"/>
    <dgm:cxn modelId="{F9D160C8-BA26-4EA9-BA40-D533EE619118}" type="presParOf" srcId="{F340CF77-7951-4F44-B2CC-8240B6F42479}" destId="{57DC1A27-4963-44F9-AC41-F87D42B9A8A0}" srcOrd="2" destOrd="0" presId="urn:microsoft.com/office/officeart/2005/8/layout/orgChart1"/>
    <dgm:cxn modelId="{BDA0BE98-8D70-43FD-B9C1-88861C3E1B2B}" type="presParOf" srcId="{13D1F1F2-4507-4F84-B893-30BD48BAA780}" destId="{253F3C59-1BC0-4D74-814E-66555817D587}" srcOrd="2" destOrd="0" presId="urn:microsoft.com/office/officeart/2005/8/layout/orgChart1"/>
    <dgm:cxn modelId="{D588E215-0605-4388-A3E2-BBDEBC3C7BF1}" type="presParOf" srcId="{C8F3EB70-783C-40E3-B959-0B89FFBB5AC7}" destId="{1DD18487-4788-432A-85FA-47754F7740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E8A2-4B30-451F-A019-258A4311319C}">
      <dsp:nvSpPr>
        <dsp:cNvPr id="0" name=""/>
        <dsp:cNvSpPr/>
      </dsp:nvSpPr>
      <dsp:spPr>
        <a:xfrm>
          <a:off x="5286868" y="3684891"/>
          <a:ext cx="152299" cy="481743"/>
        </a:xfrm>
        <a:custGeom>
          <a:avLst/>
          <a:gdLst/>
          <a:ahLst/>
          <a:cxnLst/>
          <a:rect l="0" t="0" r="0" b="0"/>
          <a:pathLst>
            <a:path>
              <a:moveTo>
                <a:pt x="152299" y="0"/>
              </a:moveTo>
              <a:lnTo>
                <a:pt x="152299" y="481743"/>
              </a:lnTo>
              <a:lnTo>
                <a:pt x="0" y="4817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1B86E-172E-4097-A4FF-08CD4992B872}">
      <dsp:nvSpPr>
        <dsp:cNvPr id="0" name=""/>
        <dsp:cNvSpPr/>
      </dsp:nvSpPr>
      <dsp:spPr>
        <a:xfrm>
          <a:off x="4139954" y="5380942"/>
          <a:ext cx="1348495" cy="801920"/>
        </a:xfrm>
        <a:custGeom>
          <a:avLst/>
          <a:gdLst/>
          <a:ahLst/>
          <a:cxnLst/>
          <a:rect l="0" t="0" r="0" b="0"/>
          <a:pathLst>
            <a:path>
              <a:moveTo>
                <a:pt x="1348495" y="0"/>
              </a:moveTo>
              <a:lnTo>
                <a:pt x="0" y="8019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39FC9-B452-4481-A3BE-6BFD986653AF}">
      <dsp:nvSpPr>
        <dsp:cNvPr id="0" name=""/>
        <dsp:cNvSpPr/>
      </dsp:nvSpPr>
      <dsp:spPr>
        <a:xfrm>
          <a:off x="5393448" y="3684891"/>
          <a:ext cx="91440" cy="9956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48540"/>
              </a:lnTo>
              <a:lnTo>
                <a:pt x="95001" y="848540"/>
              </a:lnTo>
              <a:lnTo>
                <a:pt x="95001" y="99562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CD186-67AE-4035-9CAD-E5F70DB30FCB}">
      <dsp:nvSpPr>
        <dsp:cNvPr id="0" name=""/>
        <dsp:cNvSpPr/>
      </dsp:nvSpPr>
      <dsp:spPr>
        <a:xfrm>
          <a:off x="5138238" y="2596736"/>
          <a:ext cx="300929" cy="387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44"/>
              </a:lnTo>
              <a:lnTo>
                <a:pt x="300929" y="240644"/>
              </a:lnTo>
              <a:lnTo>
                <a:pt x="300929" y="38773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4395A-AD20-4087-9217-E9366E0F810D}">
      <dsp:nvSpPr>
        <dsp:cNvPr id="0" name=""/>
        <dsp:cNvSpPr/>
      </dsp:nvSpPr>
      <dsp:spPr>
        <a:xfrm>
          <a:off x="5138238" y="1695691"/>
          <a:ext cx="300929" cy="200621"/>
        </a:xfrm>
        <a:custGeom>
          <a:avLst/>
          <a:gdLst/>
          <a:ahLst/>
          <a:cxnLst/>
          <a:rect l="0" t="0" r="0" b="0"/>
          <a:pathLst>
            <a:path>
              <a:moveTo>
                <a:pt x="300929" y="0"/>
              </a:moveTo>
              <a:lnTo>
                <a:pt x="300929" y="53533"/>
              </a:lnTo>
              <a:lnTo>
                <a:pt x="0" y="53533"/>
              </a:lnTo>
              <a:lnTo>
                <a:pt x="0" y="2006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43AEA-23C4-4E8B-8D1B-CB06384629C0}">
      <dsp:nvSpPr>
        <dsp:cNvPr id="0" name=""/>
        <dsp:cNvSpPr/>
      </dsp:nvSpPr>
      <dsp:spPr>
        <a:xfrm>
          <a:off x="5393448" y="701091"/>
          <a:ext cx="91440" cy="2941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1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B8798-D932-47E6-9273-389A6C456BC2}">
      <dsp:nvSpPr>
        <dsp:cNvPr id="0" name=""/>
        <dsp:cNvSpPr/>
      </dsp:nvSpPr>
      <dsp:spPr>
        <a:xfrm>
          <a:off x="4295329" y="669"/>
          <a:ext cx="2287677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Mistura/Moagem</a:t>
          </a:r>
          <a:endParaRPr lang="pt-BR" sz="1800" b="1" kern="1200" dirty="0"/>
        </a:p>
      </dsp:txBody>
      <dsp:txXfrm>
        <a:off x="4295329" y="669"/>
        <a:ext cx="2287677" cy="700422"/>
      </dsp:txXfrm>
    </dsp:sp>
    <dsp:sp modelId="{FED82A08-D6DA-48EB-9FD7-42C5685810B5}">
      <dsp:nvSpPr>
        <dsp:cNvPr id="0" name=""/>
        <dsp:cNvSpPr/>
      </dsp:nvSpPr>
      <dsp:spPr>
        <a:xfrm>
          <a:off x="4738746" y="995269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Secagem</a:t>
          </a:r>
          <a:endParaRPr lang="pt-BR" sz="1800" b="1" kern="1200" dirty="0"/>
        </a:p>
      </dsp:txBody>
      <dsp:txXfrm>
        <a:off x="4738746" y="995269"/>
        <a:ext cx="1400844" cy="700422"/>
      </dsp:txXfrm>
    </dsp:sp>
    <dsp:sp modelId="{29F9ADE4-8011-464A-A6AC-89F4EDA57B0B}">
      <dsp:nvSpPr>
        <dsp:cNvPr id="0" name=""/>
        <dsp:cNvSpPr/>
      </dsp:nvSpPr>
      <dsp:spPr>
        <a:xfrm>
          <a:off x="4437816" y="1896313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Conformação</a:t>
          </a:r>
          <a:endParaRPr lang="pt-BR" sz="1800" b="1" kern="1200" dirty="0"/>
        </a:p>
      </dsp:txBody>
      <dsp:txXfrm>
        <a:off x="4437816" y="1896313"/>
        <a:ext cx="1400844" cy="700422"/>
      </dsp:txXfrm>
    </dsp:sp>
    <dsp:sp modelId="{2120CCF1-A663-4893-9DB0-B7C6C0E184B6}">
      <dsp:nvSpPr>
        <dsp:cNvPr id="0" name=""/>
        <dsp:cNvSpPr/>
      </dsp:nvSpPr>
      <dsp:spPr>
        <a:xfrm>
          <a:off x="4738746" y="2984468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Secagem</a:t>
          </a:r>
          <a:endParaRPr lang="pt-BR" sz="1800" b="1" kern="1200" dirty="0"/>
        </a:p>
      </dsp:txBody>
      <dsp:txXfrm>
        <a:off x="4738746" y="2984468"/>
        <a:ext cx="1400844" cy="700422"/>
      </dsp:txXfrm>
    </dsp:sp>
    <dsp:sp modelId="{37EBB90B-F337-4D75-9394-179A1494DEDB}">
      <dsp:nvSpPr>
        <dsp:cNvPr id="0" name=""/>
        <dsp:cNvSpPr/>
      </dsp:nvSpPr>
      <dsp:spPr>
        <a:xfrm>
          <a:off x="4788027" y="4680520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Sinterização</a:t>
          </a:r>
          <a:endParaRPr lang="pt-BR" sz="1800" b="1" kern="1200" dirty="0"/>
        </a:p>
      </dsp:txBody>
      <dsp:txXfrm>
        <a:off x="4788027" y="4680520"/>
        <a:ext cx="1400844" cy="700422"/>
      </dsp:txXfrm>
    </dsp:sp>
    <dsp:sp modelId="{8BCB9BA7-3AC8-4607-9D2D-424D34ECD12C}">
      <dsp:nvSpPr>
        <dsp:cNvPr id="0" name=""/>
        <dsp:cNvSpPr/>
      </dsp:nvSpPr>
      <dsp:spPr>
        <a:xfrm>
          <a:off x="4139954" y="5832652"/>
          <a:ext cx="2707258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Usinagem/acabamento</a:t>
          </a:r>
          <a:endParaRPr lang="pt-BR" sz="1800" b="1" kern="1200" dirty="0"/>
        </a:p>
      </dsp:txBody>
      <dsp:txXfrm>
        <a:off x="4139954" y="5832652"/>
        <a:ext cx="2707258" cy="700422"/>
      </dsp:txXfrm>
    </dsp:sp>
    <dsp:sp modelId="{70595D5E-17B3-4186-B391-BB514042FBC2}">
      <dsp:nvSpPr>
        <dsp:cNvPr id="0" name=""/>
        <dsp:cNvSpPr/>
      </dsp:nvSpPr>
      <dsp:spPr>
        <a:xfrm>
          <a:off x="2555781" y="3816423"/>
          <a:ext cx="2731086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b="1" kern="1200" dirty="0" smtClean="0"/>
            <a:t>Acabamento a verde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 dirty="0"/>
        </a:p>
      </dsp:txBody>
      <dsp:txXfrm>
        <a:off x="2555781" y="3816423"/>
        <a:ext cx="2731086" cy="700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DD3298-73FD-4CF7-9168-A01091ED19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9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67F02B-5E04-4E83-8B62-8CE1F1A2F84E}" type="datetimeFigureOut">
              <a:rPr lang="pt-BR" smtClean="0"/>
              <a:t>2/8/2013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Introdução a Materiais não-metálicos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Prof. Vera Lúcia Arantes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187624" y="1484784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SMM-0194</a:t>
            </a:r>
          </a:p>
          <a:p>
            <a:pPr algn="ctr"/>
            <a:r>
              <a:rPr lang="pt-BR" sz="3600" b="1" dirty="0" smtClean="0"/>
              <a:t> </a:t>
            </a:r>
            <a:r>
              <a:rPr lang="pt-BR" sz="3600" b="1" dirty="0"/>
              <a:t>Engenharia e Ciência dos Materiais II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168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Propriedades determinadas no </a:t>
            </a:r>
            <a:br>
              <a:rPr lang="pt-BR" dirty="0" smtClean="0"/>
            </a:br>
            <a:r>
              <a:rPr lang="pt-BR" dirty="0" smtClean="0"/>
              <a:t>ensaio de tração (ou flexão)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299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4" name="Group 139"/>
          <p:cNvGrpSpPr>
            <a:grpSpLocks/>
          </p:cNvGrpSpPr>
          <p:nvPr/>
        </p:nvGrpSpPr>
        <p:grpSpPr bwMode="auto">
          <a:xfrm>
            <a:off x="1763688" y="1686090"/>
            <a:ext cx="5616624" cy="4911262"/>
            <a:chOff x="3216" y="240"/>
            <a:chExt cx="2160" cy="2312"/>
          </a:xfrm>
        </p:grpSpPr>
        <p:pic>
          <p:nvPicPr>
            <p:cNvPr id="5" name="Picture 8" descr="F1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59"/>
            <a:stretch>
              <a:fillRect/>
            </a:stretch>
          </p:blipFill>
          <p:spPr bwMode="auto">
            <a:xfrm>
              <a:off x="3216" y="240"/>
              <a:ext cx="2160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Object 10"/>
            <p:cNvGraphicFramePr>
              <a:graphicFrameLocks noChangeAspect="1"/>
            </p:cNvGraphicFramePr>
            <p:nvPr/>
          </p:nvGraphicFramePr>
          <p:xfrm>
            <a:off x="4462" y="368"/>
            <a:ext cx="282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1" name="Equation" r:id="rId4" imgW="228600" imgH="241200" progId="Equation.3">
                    <p:embed/>
                  </p:oleObj>
                </mc:Choice>
                <mc:Fallback>
                  <p:oleObj name="Equation" r:id="rId4" imgW="228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2" y="368"/>
                          <a:ext cx="282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1"/>
            <p:cNvGraphicFramePr>
              <a:graphicFrameLocks noChangeAspect="1"/>
            </p:cNvGraphicFramePr>
            <p:nvPr/>
          </p:nvGraphicFramePr>
          <p:xfrm>
            <a:off x="4669" y="1823"/>
            <a:ext cx="283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2" name="Equation" r:id="rId6" imgW="228600" imgH="241200" progId="Equation.3">
                    <p:embed/>
                  </p:oleObj>
                </mc:Choice>
                <mc:Fallback>
                  <p:oleObj name="Equation" r:id="rId6" imgW="228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9" y="1823"/>
                          <a:ext cx="283" cy="2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138"/>
            <p:cNvSpPr txBox="1">
              <a:spLocks noChangeArrowheads="1"/>
            </p:cNvSpPr>
            <p:nvPr/>
          </p:nvSpPr>
          <p:spPr bwMode="auto">
            <a:xfrm>
              <a:off x="3936" y="1392"/>
              <a:ext cx="1200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 err="1">
                  <a:solidFill>
                    <a:srgbClr val="CC0000"/>
                  </a:solidFill>
                </a:rPr>
                <a:t>Ductilidade</a:t>
              </a:r>
              <a:r>
                <a:rPr lang="en-US" dirty="0">
                  <a:solidFill>
                    <a:srgbClr val="CC0000"/>
                  </a:solidFill>
                </a:rPr>
                <a:t> inferior a 0.1%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6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Gerais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sz="3600" dirty="0" smtClean="0"/>
              <a:t>Fratura frágil</a:t>
            </a:r>
          </a:p>
          <a:p>
            <a:pPr>
              <a:buFont typeface="Wingdings" pitchFamily="2" charset="2"/>
              <a:buChar char="v"/>
            </a:pPr>
            <a:r>
              <a:rPr lang="pt-BR" sz="3600" dirty="0" smtClean="0"/>
              <a:t>Presença de defeitos críticos provenientes do processamento</a:t>
            </a:r>
          </a:p>
          <a:p>
            <a:pPr>
              <a:buFont typeface="Wingdings" pitchFamily="2" charset="2"/>
              <a:buChar char="v"/>
            </a:pPr>
            <a:r>
              <a:rPr lang="pt-BR" sz="3600" dirty="0" smtClean="0"/>
              <a:t>Mudança de comportamento em altas temperaturas</a:t>
            </a:r>
          </a:p>
          <a:p>
            <a:pPr>
              <a:buFont typeface="Wingdings" pitchFamily="2" charset="2"/>
              <a:buChar char="v"/>
            </a:pPr>
            <a:endParaRPr lang="pt-BR" sz="3600" dirty="0"/>
          </a:p>
          <a:p>
            <a:pPr>
              <a:buFont typeface="Wingdings" pitchFamily="2" charset="2"/>
              <a:buChar char="q"/>
            </a:pPr>
            <a:r>
              <a:rPr lang="pt-BR" sz="3600" dirty="0" smtClean="0"/>
              <a:t>Resistência a compressão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3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mecânicas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67544" y="1556792"/>
            <a:ext cx="820891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2800" dirty="0"/>
              <a:t>Descreve a maneira como um material responde a aplicação de força, carga e impacto.</a:t>
            </a:r>
          </a:p>
          <a:p>
            <a:pPr algn="just">
              <a:lnSpc>
                <a:spcPct val="125000"/>
              </a:lnSpc>
            </a:pPr>
            <a:r>
              <a:rPr lang="pt-BR" sz="2800" dirty="0"/>
              <a:t>Os materiais cerâmicos </a:t>
            </a:r>
            <a:r>
              <a:rPr lang="pt-BR" sz="2800" dirty="0" smtClean="0"/>
              <a:t>, em temperatura ambiente são: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 smtClean="0"/>
              <a:t> </a:t>
            </a:r>
            <a:r>
              <a:rPr lang="pt-BR" sz="2800" dirty="0"/>
              <a:t>Duros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Resistentes ao desgaste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Resistentes à corrosão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Frágeis (não sofrem deformação plástica)</a:t>
            </a:r>
          </a:p>
        </p:txBody>
      </p:sp>
    </p:spTree>
    <p:extLst>
      <p:ext uri="{BB962C8B-B14F-4D97-AF65-F5344CB8AC3E}">
        <p14:creationId xmlns:p14="http://schemas.microsoft.com/office/powerpoint/2010/main" val="278004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elétrica 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Blip>
                <a:blip r:embed="rId2"/>
              </a:buBlip>
            </a:pPr>
            <a:r>
              <a:rPr lang="pt-BR" dirty="0" smtClean="0"/>
              <a:t>isolantes</a:t>
            </a:r>
            <a:r>
              <a:rPr lang="pt-BR" dirty="0"/>
              <a:t>: Alumina, vidro de sílica (SiO</a:t>
            </a:r>
            <a:r>
              <a:rPr lang="pt-BR" baseline="-25000" dirty="0"/>
              <a:t>2</a:t>
            </a:r>
            <a:r>
              <a:rPr lang="pt-BR" dirty="0"/>
              <a:t>)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pt-BR" dirty="0"/>
              <a:t> semicondutores: </a:t>
            </a:r>
            <a:r>
              <a:rPr lang="pt-BR" dirty="0" err="1"/>
              <a:t>SiC</a:t>
            </a:r>
            <a:r>
              <a:rPr lang="pt-BR" dirty="0"/>
              <a:t>, B</a:t>
            </a:r>
            <a:r>
              <a:rPr lang="pt-BR" baseline="-25000" dirty="0"/>
              <a:t>4</a:t>
            </a:r>
            <a:r>
              <a:rPr lang="pt-BR" dirty="0"/>
              <a:t>C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pt-BR" dirty="0"/>
              <a:t> supercondutores: (La, </a:t>
            </a:r>
            <a:r>
              <a:rPr lang="pt-BR" dirty="0" err="1"/>
              <a:t>Sr</a:t>
            </a:r>
            <a:r>
              <a:rPr lang="pt-BR" dirty="0"/>
              <a:t>)</a:t>
            </a:r>
            <a:r>
              <a:rPr lang="pt-BR" baseline="-25000" dirty="0"/>
              <a:t>2</a:t>
            </a:r>
            <a:r>
              <a:rPr lang="pt-BR" dirty="0"/>
              <a:t>CuO</a:t>
            </a:r>
            <a:r>
              <a:rPr lang="pt-BR" baseline="-25000" dirty="0"/>
              <a:t>4</a:t>
            </a:r>
            <a:r>
              <a:rPr lang="pt-BR" dirty="0"/>
              <a:t>, TiBa</a:t>
            </a:r>
            <a:r>
              <a:rPr lang="pt-BR" baseline="-25000" dirty="0"/>
              <a:t>2</a:t>
            </a:r>
            <a:r>
              <a:rPr lang="pt-BR" dirty="0"/>
              <a:t>Ca</a:t>
            </a:r>
            <a:r>
              <a:rPr lang="pt-BR" baseline="-25000" dirty="0"/>
              <a:t>3</a:t>
            </a:r>
            <a:r>
              <a:rPr lang="pt-BR" dirty="0"/>
              <a:t>Cu</a:t>
            </a:r>
            <a:r>
              <a:rPr lang="pt-BR" baseline="-25000" dirty="0"/>
              <a:t>4</a:t>
            </a:r>
            <a:r>
              <a:rPr lang="pt-BR" dirty="0"/>
              <a:t>O</a:t>
            </a:r>
            <a:r>
              <a:rPr lang="pt-BR" baseline="-25000" dirty="0"/>
              <a:t>11</a:t>
            </a:r>
            <a:endParaRPr lang="pt-BR" dirty="0"/>
          </a:p>
          <a:p>
            <a:pPr>
              <a:buFont typeface="Wingdings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4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elétrica 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q"/>
            </a:pPr>
            <a:r>
              <a:rPr lang="pt-BR" dirty="0"/>
              <a:t>http://global.kyocera.com/company/use_scene/home.html</a:t>
            </a:r>
          </a:p>
        </p:txBody>
      </p:sp>
    </p:spTree>
    <p:extLst>
      <p:ext uri="{BB962C8B-B14F-4D97-AF65-F5344CB8AC3E}">
        <p14:creationId xmlns:p14="http://schemas.microsoft.com/office/powerpoint/2010/main" val="20904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 smtClean="0"/>
              <a:t> capacidade calorífica ( </a:t>
            </a:r>
            <a:r>
              <a:rPr lang="pt-BR" dirty="0" smtClean="0">
                <a:sym typeface="Symbol" pitchFamily="18" charset="2"/>
              </a:rPr>
              <a:t> )</a:t>
            </a:r>
            <a:endParaRPr lang="pt-BR" dirty="0" smtClean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 smtClean="0"/>
              <a:t> </a:t>
            </a:r>
            <a:r>
              <a:rPr lang="pt-BR" dirty="0"/>
              <a:t>coeficiente de expansão térmica ( </a:t>
            </a:r>
            <a:r>
              <a:rPr lang="pt-BR" dirty="0">
                <a:sym typeface="Symbol" pitchFamily="18" charset="2"/>
              </a:rPr>
              <a:t> )</a:t>
            </a:r>
            <a:endParaRPr lang="pt-BR" dirty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/>
              <a:t> 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8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06544" y="1555151"/>
            <a:ext cx="8298504" cy="46832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 marL="0" indent="0">
              <a:spcBef>
                <a:spcPct val="50000"/>
              </a:spcBef>
              <a:buNone/>
            </a:pPr>
            <a:endParaRPr lang="pt-BR" dirty="0"/>
          </a:p>
        </p:txBody>
      </p:sp>
      <p:grpSp>
        <p:nvGrpSpPr>
          <p:cNvPr id="4" name="Group 695"/>
          <p:cNvGrpSpPr>
            <a:grpSpLocks/>
          </p:cNvGrpSpPr>
          <p:nvPr/>
        </p:nvGrpSpPr>
        <p:grpSpPr bwMode="auto">
          <a:xfrm>
            <a:off x="8452" y="2373648"/>
            <a:ext cx="9146049" cy="4192588"/>
            <a:chOff x="-3" y="-3"/>
            <a:chExt cx="5420" cy="3650"/>
          </a:xfrm>
        </p:grpSpPr>
        <p:grpSp>
          <p:nvGrpSpPr>
            <p:cNvPr id="5" name="Group 693"/>
            <p:cNvGrpSpPr>
              <a:grpSpLocks/>
            </p:cNvGrpSpPr>
            <p:nvPr/>
          </p:nvGrpSpPr>
          <p:grpSpPr bwMode="auto">
            <a:xfrm>
              <a:off x="0" y="0"/>
              <a:ext cx="5414" cy="3644"/>
              <a:chOff x="0" y="0"/>
              <a:chExt cx="5414" cy="3644"/>
            </a:xfrm>
          </p:grpSpPr>
          <p:grpSp>
            <p:nvGrpSpPr>
              <p:cNvPr id="7" name="Group 630"/>
              <p:cNvGrpSpPr>
                <a:grpSpLocks/>
              </p:cNvGrpSpPr>
              <p:nvPr/>
            </p:nvGrpSpPr>
            <p:grpSpPr bwMode="auto">
              <a:xfrm>
                <a:off x="0" y="0"/>
                <a:ext cx="1346" cy="690"/>
                <a:chOff x="0" y="0"/>
                <a:chExt cx="1346" cy="690"/>
              </a:xfrm>
            </p:grpSpPr>
            <p:sp>
              <p:nvSpPr>
                <p:cNvPr id="101" name="Rectangle 597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9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Material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102" name="Rectangle 6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4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632"/>
              <p:cNvGrpSpPr>
                <a:grpSpLocks/>
              </p:cNvGrpSpPr>
              <p:nvPr/>
            </p:nvGrpSpPr>
            <p:grpSpPr bwMode="auto">
              <a:xfrm>
                <a:off x="1346" y="0"/>
                <a:ext cx="1196" cy="690"/>
                <a:chOff x="1346" y="0"/>
                <a:chExt cx="1196" cy="690"/>
              </a:xfrm>
            </p:grpSpPr>
            <p:sp>
              <p:nvSpPr>
                <p:cNvPr id="99" name="Rectangle 598"/>
                <p:cNvSpPr>
                  <a:spLocks noChangeArrowheads="1"/>
                </p:cNvSpPr>
                <p:nvPr/>
              </p:nvSpPr>
              <p:spPr bwMode="auto">
                <a:xfrm>
                  <a:off x="1374" y="0"/>
                  <a:ext cx="114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Capacidade calorífica (J/</a:t>
                  </a:r>
                  <a:r>
                    <a:rPr lang="pt-BR" b="1" dirty="0" err="1">
                      <a:cs typeface="Times New Roman" pitchFamily="18" charset="0"/>
                    </a:rPr>
                    <a:t>Kg.K</a:t>
                  </a:r>
                  <a:r>
                    <a:rPr lang="pt-BR" b="1" dirty="0">
                      <a:cs typeface="Times New Roman" pitchFamily="18" charset="0"/>
                    </a:rPr>
                    <a:t>)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100" name="Rectangle 631"/>
                <p:cNvSpPr>
                  <a:spLocks noChangeArrowheads="1"/>
                </p:cNvSpPr>
                <p:nvPr/>
              </p:nvSpPr>
              <p:spPr bwMode="auto">
                <a:xfrm>
                  <a:off x="1346" y="0"/>
                  <a:ext cx="119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" name="Group 634"/>
              <p:cNvGrpSpPr>
                <a:grpSpLocks/>
              </p:cNvGrpSpPr>
              <p:nvPr/>
            </p:nvGrpSpPr>
            <p:grpSpPr bwMode="auto">
              <a:xfrm>
                <a:off x="2542" y="0"/>
                <a:ext cx="1796" cy="690"/>
                <a:chOff x="2542" y="0"/>
                <a:chExt cx="1796" cy="690"/>
              </a:xfrm>
            </p:grpSpPr>
            <p:sp>
              <p:nvSpPr>
                <p:cNvPr id="97" name="Rectangle 599"/>
                <p:cNvSpPr>
                  <a:spLocks noChangeArrowheads="1"/>
                </p:cNvSpPr>
                <p:nvPr/>
              </p:nvSpPr>
              <p:spPr bwMode="auto">
                <a:xfrm>
                  <a:off x="2570" y="0"/>
                  <a:ext cx="174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Coeficiente linear de expansão </a:t>
                  </a:r>
                  <a:r>
                    <a:rPr lang="pt-BR" b="1" dirty="0" smtClean="0">
                      <a:cs typeface="Times New Roman" pitchFamily="18" charset="0"/>
                    </a:rPr>
                    <a:t>térmica</a:t>
                  </a:r>
                  <a:r>
                    <a:rPr lang="pt-BR" sz="1600" b="1" dirty="0" smtClean="0">
                      <a:cs typeface="Times New Roman" pitchFamily="18" charset="0"/>
                    </a:rPr>
                    <a:t>((°</a:t>
                  </a:r>
                  <a:r>
                    <a:rPr lang="pt-BR" sz="1600" b="1" dirty="0">
                      <a:cs typeface="Times New Roman" pitchFamily="18" charset="0"/>
                    </a:rPr>
                    <a:t>C)</a:t>
                  </a:r>
                  <a:r>
                    <a:rPr lang="pt-BR" sz="1600" b="1" baseline="30000" dirty="0">
                      <a:cs typeface="Times New Roman" pitchFamily="18" charset="0"/>
                    </a:rPr>
                    <a:t>-1</a:t>
                  </a:r>
                  <a:r>
                    <a:rPr lang="pt-BR" sz="1600" b="1" dirty="0">
                      <a:cs typeface="Times New Roman" pitchFamily="18" charset="0"/>
                    </a:rPr>
                    <a:t>x10</a:t>
                  </a:r>
                  <a:r>
                    <a:rPr lang="pt-BR" sz="1600" b="1" baseline="30000" dirty="0">
                      <a:cs typeface="Times New Roman" pitchFamily="18" charset="0"/>
                    </a:rPr>
                    <a:t>-6</a:t>
                  </a:r>
                  <a:r>
                    <a:rPr lang="pt-BR" b="1" dirty="0">
                      <a:cs typeface="Times New Roman" pitchFamily="18" charset="0"/>
                    </a:rPr>
                    <a:t>)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8" name="Rectangle 633"/>
                <p:cNvSpPr>
                  <a:spLocks noChangeArrowheads="1"/>
                </p:cNvSpPr>
                <p:nvPr/>
              </p:nvSpPr>
              <p:spPr bwMode="auto">
                <a:xfrm>
                  <a:off x="2542" y="0"/>
                  <a:ext cx="179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0" name="Group 636"/>
              <p:cNvGrpSpPr>
                <a:grpSpLocks/>
              </p:cNvGrpSpPr>
              <p:nvPr/>
            </p:nvGrpSpPr>
            <p:grpSpPr bwMode="auto">
              <a:xfrm>
                <a:off x="4338" y="0"/>
                <a:ext cx="1076" cy="690"/>
                <a:chOff x="4338" y="0"/>
                <a:chExt cx="1076" cy="690"/>
              </a:xfrm>
            </p:grpSpPr>
            <p:sp>
              <p:nvSpPr>
                <p:cNvPr id="95" name="Rectangle 600"/>
                <p:cNvSpPr>
                  <a:spLocks noChangeArrowheads="1"/>
                </p:cNvSpPr>
                <p:nvPr/>
              </p:nvSpPr>
              <p:spPr bwMode="auto">
                <a:xfrm>
                  <a:off x="4366" y="0"/>
                  <a:ext cx="102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Condutividade térmica </a:t>
                  </a:r>
                  <a:r>
                    <a:rPr lang="pt-BR" sz="1600" b="1" dirty="0">
                      <a:cs typeface="Times New Roman" pitchFamily="18" charset="0"/>
                    </a:rPr>
                    <a:t>(W/</a:t>
                  </a:r>
                  <a:r>
                    <a:rPr lang="pt-BR" sz="1600" b="1" dirty="0" err="1">
                      <a:cs typeface="Times New Roman" pitchFamily="18" charset="0"/>
                    </a:rPr>
                    <a:t>m.K</a:t>
                  </a:r>
                  <a:r>
                    <a:rPr lang="pt-BR" sz="1600" b="1" dirty="0">
                      <a:cs typeface="Times New Roman" pitchFamily="18" charset="0"/>
                    </a:rPr>
                    <a:t>)</a:t>
                  </a:r>
                  <a:endParaRPr lang="pt-BR" sz="1600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6" name="Rectangle 635"/>
                <p:cNvSpPr>
                  <a:spLocks noChangeArrowheads="1"/>
                </p:cNvSpPr>
                <p:nvPr/>
              </p:nvSpPr>
              <p:spPr bwMode="auto">
                <a:xfrm>
                  <a:off x="4338" y="0"/>
                  <a:ext cx="107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1" name="Group 638"/>
              <p:cNvGrpSpPr>
                <a:grpSpLocks/>
              </p:cNvGrpSpPr>
              <p:nvPr/>
            </p:nvGrpSpPr>
            <p:grpSpPr bwMode="auto">
              <a:xfrm>
                <a:off x="0" y="690"/>
                <a:ext cx="1346" cy="422"/>
                <a:chOff x="0" y="690"/>
                <a:chExt cx="1346" cy="422"/>
              </a:xfrm>
            </p:grpSpPr>
            <p:sp>
              <p:nvSpPr>
                <p:cNvPr id="93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" y="690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dirty="0">
                      <a:cs typeface="Times New Roman" pitchFamily="18" charset="0"/>
                    </a:rPr>
                    <a:t>Alumínio</a:t>
                  </a: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4" name="Rectangle 637"/>
                <p:cNvSpPr>
                  <a:spLocks noChangeArrowheads="1"/>
                </p:cNvSpPr>
                <p:nvPr/>
              </p:nvSpPr>
              <p:spPr bwMode="auto">
                <a:xfrm>
                  <a:off x="0" y="690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2" name="Group 640"/>
              <p:cNvGrpSpPr>
                <a:grpSpLocks/>
              </p:cNvGrpSpPr>
              <p:nvPr/>
            </p:nvGrpSpPr>
            <p:grpSpPr bwMode="auto">
              <a:xfrm>
                <a:off x="1346" y="690"/>
                <a:ext cx="1196" cy="422"/>
                <a:chOff x="1346" y="690"/>
                <a:chExt cx="1196" cy="422"/>
              </a:xfrm>
            </p:grpSpPr>
            <p:sp>
              <p:nvSpPr>
                <p:cNvPr id="91" name="Rectangle 602"/>
                <p:cNvSpPr>
                  <a:spLocks noChangeArrowheads="1"/>
                </p:cNvSpPr>
                <p:nvPr/>
              </p:nvSpPr>
              <p:spPr bwMode="auto">
                <a:xfrm>
                  <a:off x="1374" y="690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900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92" name="Rectangle 639"/>
                <p:cNvSpPr>
                  <a:spLocks noChangeArrowheads="1"/>
                </p:cNvSpPr>
                <p:nvPr/>
              </p:nvSpPr>
              <p:spPr bwMode="auto">
                <a:xfrm>
                  <a:off x="1346" y="690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3" name="Group 642"/>
              <p:cNvGrpSpPr>
                <a:grpSpLocks/>
              </p:cNvGrpSpPr>
              <p:nvPr/>
            </p:nvGrpSpPr>
            <p:grpSpPr bwMode="auto">
              <a:xfrm>
                <a:off x="2542" y="690"/>
                <a:ext cx="1796" cy="422"/>
                <a:chOff x="2542" y="690"/>
                <a:chExt cx="1796" cy="422"/>
              </a:xfrm>
            </p:grpSpPr>
            <p:sp>
              <p:nvSpPr>
                <p:cNvPr id="89" name="Rectangle 603"/>
                <p:cNvSpPr>
                  <a:spLocks noChangeArrowheads="1"/>
                </p:cNvSpPr>
                <p:nvPr/>
              </p:nvSpPr>
              <p:spPr bwMode="auto">
                <a:xfrm>
                  <a:off x="2570" y="690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23,6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90" name="Rectangle 641"/>
                <p:cNvSpPr>
                  <a:spLocks noChangeArrowheads="1"/>
                </p:cNvSpPr>
                <p:nvPr/>
              </p:nvSpPr>
              <p:spPr bwMode="auto">
                <a:xfrm>
                  <a:off x="2542" y="690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4" name="Group 644"/>
              <p:cNvGrpSpPr>
                <a:grpSpLocks/>
              </p:cNvGrpSpPr>
              <p:nvPr/>
            </p:nvGrpSpPr>
            <p:grpSpPr bwMode="auto">
              <a:xfrm>
                <a:off x="4338" y="690"/>
                <a:ext cx="1076" cy="422"/>
                <a:chOff x="4338" y="690"/>
                <a:chExt cx="1076" cy="422"/>
              </a:xfrm>
            </p:grpSpPr>
            <p:sp>
              <p:nvSpPr>
                <p:cNvPr id="87" name="Rectangle 604"/>
                <p:cNvSpPr>
                  <a:spLocks noChangeArrowheads="1"/>
                </p:cNvSpPr>
                <p:nvPr/>
              </p:nvSpPr>
              <p:spPr bwMode="auto">
                <a:xfrm>
                  <a:off x="4366" y="690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247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8" name="Rectangle 643"/>
                <p:cNvSpPr>
                  <a:spLocks noChangeArrowheads="1"/>
                </p:cNvSpPr>
                <p:nvPr/>
              </p:nvSpPr>
              <p:spPr bwMode="auto">
                <a:xfrm>
                  <a:off x="4338" y="690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5" name="Group 646"/>
              <p:cNvGrpSpPr>
                <a:grpSpLocks/>
              </p:cNvGrpSpPr>
              <p:nvPr/>
            </p:nvGrpSpPr>
            <p:grpSpPr bwMode="auto">
              <a:xfrm>
                <a:off x="0" y="1112"/>
                <a:ext cx="1346" cy="422"/>
                <a:chOff x="0" y="1112"/>
                <a:chExt cx="1346" cy="422"/>
              </a:xfrm>
            </p:grpSpPr>
            <p:sp>
              <p:nvSpPr>
                <p:cNvPr id="85" name="Rectangle 605"/>
                <p:cNvSpPr>
                  <a:spLocks noChangeArrowheads="1"/>
                </p:cNvSpPr>
                <p:nvPr/>
              </p:nvSpPr>
              <p:spPr bwMode="auto">
                <a:xfrm>
                  <a:off x="28" y="1112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Cobre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6" name="Rectangle 645"/>
                <p:cNvSpPr>
                  <a:spLocks noChangeArrowheads="1"/>
                </p:cNvSpPr>
                <p:nvPr/>
              </p:nvSpPr>
              <p:spPr bwMode="auto">
                <a:xfrm>
                  <a:off x="0" y="1112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6" name="Group 648"/>
              <p:cNvGrpSpPr>
                <a:grpSpLocks/>
              </p:cNvGrpSpPr>
              <p:nvPr/>
            </p:nvGrpSpPr>
            <p:grpSpPr bwMode="auto">
              <a:xfrm>
                <a:off x="1346" y="1112"/>
                <a:ext cx="1196" cy="422"/>
                <a:chOff x="1346" y="1112"/>
                <a:chExt cx="1196" cy="422"/>
              </a:xfrm>
            </p:grpSpPr>
            <p:sp>
              <p:nvSpPr>
                <p:cNvPr id="83" name="Rectangle 606"/>
                <p:cNvSpPr>
                  <a:spLocks noChangeArrowheads="1"/>
                </p:cNvSpPr>
                <p:nvPr/>
              </p:nvSpPr>
              <p:spPr bwMode="auto">
                <a:xfrm>
                  <a:off x="1374" y="1112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386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4" name="Rectangle 647"/>
                <p:cNvSpPr>
                  <a:spLocks noChangeArrowheads="1"/>
                </p:cNvSpPr>
                <p:nvPr/>
              </p:nvSpPr>
              <p:spPr bwMode="auto">
                <a:xfrm>
                  <a:off x="1346" y="1112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" name="Group 650"/>
              <p:cNvGrpSpPr>
                <a:grpSpLocks/>
              </p:cNvGrpSpPr>
              <p:nvPr/>
            </p:nvGrpSpPr>
            <p:grpSpPr bwMode="auto">
              <a:xfrm>
                <a:off x="2542" y="1112"/>
                <a:ext cx="1796" cy="422"/>
                <a:chOff x="2542" y="1112"/>
                <a:chExt cx="1796" cy="422"/>
              </a:xfrm>
            </p:grpSpPr>
            <p:sp>
              <p:nvSpPr>
                <p:cNvPr id="81" name="Rectangle 607"/>
                <p:cNvSpPr>
                  <a:spLocks noChangeArrowheads="1"/>
                </p:cNvSpPr>
                <p:nvPr/>
              </p:nvSpPr>
              <p:spPr bwMode="auto">
                <a:xfrm>
                  <a:off x="2570" y="1112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16,5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2" name="Rectangle 649"/>
                <p:cNvSpPr>
                  <a:spLocks noChangeArrowheads="1"/>
                </p:cNvSpPr>
                <p:nvPr/>
              </p:nvSpPr>
              <p:spPr bwMode="auto">
                <a:xfrm>
                  <a:off x="2542" y="1112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8" name="Group 652"/>
              <p:cNvGrpSpPr>
                <a:grpSpLocks/>
              </p:cNvGrpSpPr>
              <p:nvPr/>
            </p:nvGrpSpPr>
            <p:grpSpPr bwMode="auto">
              <a:xfrm>
                <a:off x="4338" y="1112"/>
                <a:ext cx="1076" cy="422"/>
                <a:chOff x="4338" y="1112"/>
                <a:chExt cx="1076" cy="422"/>
              </a:xfrm>
            </p:grpSpPr>
            <p:sp>
              <p:nvSpPr>
                <p:cNvPr id="79" name="Rectangle 608"/>
                <p:cNvSpPr>
                  <a:spLocks noChangeArrowheads="1"/>
                </p:cNvSpPr>
                <p:nvPr/>
              </p:nvSpPr>
              <p:spPr bwMode="auto">
                <a:xfrm>
                  <a:off x="4366" y="1112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398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0" name="Rectangle 651"/>
                <p:cNvSpPr>
                  <a:spLocks noChangeArrowheads="1"/>
                </p:cNvSpPr>
                <p:nvPr/>
              </p:nvSpPr>
              <p:spPr bwMode="auto">
                <a:xfrm>
                  <a:off x="4338" y="1112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9" name="Group 654"/>
              <p:cNvGrpSpPr>
                <a:grpSpLocks/>
              </p:cNvGrpSpPr>
              <p:nvPr/>
            </p:nvGrpSpPr>
            <p:grpSpPr bwMode="auto">
              <a:xfrm>
                <a:off x="0" y="1534"/>
                <a:ext cx="1346" cy="422"/>
                <a:chOff x="0" y="1534"/>
                <a:chExt cx="1346" cy="422"/>
              </a:xfrm>
            </p:grpSpPr>
            <p:sp>
              <p:nvSpPr>
                <p:cNvPr id="77" name="Rectangle 609"/>
                <p:cNvSpPr>
                  <a:spLocks noChangeArrowheads="1"/>
                </p:cNvSpPr>
                <p:nvPr/>
              </p:nvSpPr>
              <p:spPr bwMode="auto">
                <a:xfrm>
                  <a:off x="28" y="1534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Alumina (Al</a:t>
                  </a:r>
                  <a:r>
                    <a:rPr lang="pt-BR" baseline="-30000">
                      <a:cs typeface="Times New Roman" pitchFamily="18" charset="0"/>
                    </a:rPr>
                    <a:t>2</a:t>
                  </a:r>
                  <a:r>
                    <a:rPr lang="pt-BR">
                      <a:cs typeface="Times New Roman" pitchFamily="18" charset="0"/>
                    </a:rPr>
                    <a:t>O</a:t>
                  </a:r>
                  <a:r>
                    <a:rPr lang="pt-BR" baseline="-30000">
                      <a:cs typeface="Times New Roman" pitchFamily="18" charset="0"/>
                    </a:rPr>
                    <a:t>3</a:t>
                  </a:r>
                  <a:r>
                    <a:rPr lang="pt-BR">
                      <a:cs typeface="Times New Roman" pitchFamily="18" charset="0"/>
                    </a:rPr>
                    <a:t>)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8" name="Rectangle 653"/>
                <p:cNvSpPr>
                  <a:spLocks noChangeArrowheads="1"/>
                </p:cNvSpPr>
                <p:nvPr/>
              </p:nvSpPr>
              <p:spPr bwMode="auto">
                <a:xfrm>
                  <a:off x="0" y="1534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0" name="Group 656"/>
              <p:cNvGrpSpPr>
                <a:grpSpLocks/>
              </p:cNvGrpSpPr>
              <p:nvPr/>
            </p:nvGrpSpPr>
            <p:grpSpPr bwMode="auto">
              <a:xfrm>
                <a:off x="1346" y="1534"/>
                <a:ext cx="1196" cy="422"/>
                <a:chOff x="1346" y="1534"/>
                <a:chExt cx="1196" cy="422"/>
              </a:xfrm>
            </p:grpSpPr>
            <p:sp>
              <p:nvSpPr>
                <p:cNvPr id="75" name="Rectangle 610"/>
                <p:cNvSpPr>
                  <a:spLocks noChangeArrowheads="1"/>
                </p:cNvSpPr>
                <p:nvPr/>
              </p:nvSpPr>
              <p:spPr bwMode="auto">
                <a:xfrm>
                  <a:off x="1374" y="1534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775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6" name="Rectangle 655"/>
                <p:cNvSpPr>
                  <a:spLocks noChangeArrowheads="1"/>
                </p:cNvSpPr>
                <p:nvPr/>
              </p:nvSpPr>
              <p:spPr bwMode="auto">
                <a:xfrm>
                  <a:off x="1346" y="1534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" name="Group 658"/>
              <p:cNvGrpSpPr>
                <a:grpSpLocks/>
              </p:cNvGrpSpPr>
              <p:nvPr/>
            </p:nvGrpSpPr>
            <p:grpSpPr bwMode="auto">
              <a:xfrm>
                <a:off x="2542" y="1534"/>
                <a:ext cx="1796" cy="422"/>
                <a:chOff x="2542" y="1534"/>
                <a:chExt cx="1796" cy="422"/>
              </a:xfrm>
            </p:grpSpPr>
            <p:sp>
              <p:nvSpPr>
                <p:cNvPr id="73" name="Rectangle 611"/>
                <p:cNvSpPr>
                  <a:spLocks noChangeArrowheads="1"/>
                </p:cNvSpPr>
                <p:nvPr/>
              </p:nvSpPr>
              <p:spPr bwMode="auto">
                <a:xfrm>
                  <a:off x="2570" y="1534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8,8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4" name="Rectangle 657"/>
                <p:cNvSpPr>
                  <a:spLocks noChangeArrowheads="1"/>
                </p:cNvSpPr>
                <p:nvPr/>
              </p:nvSpPr>
              <p:spPr bwMode="auto">
                <a:xfrm>
                  <a:off x="2542" y="1534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660"/>
              <p:cNvGrpSpPr>
                <a:grpSpLocks/>
              </p:cNvGrpSpPr>
              <p:nvPr/>
            </p:nvGrpSpPr>
            <p:grpSpPr bwMode="auto">
              <a:xfrm>
                <a:off x="4338" y="1534"/>
                <a:ext cx="1076" cy="422"/>
                <a:chOff x="4338" y="1534"/>
                <a:chExt cx="1076" cy="422"/>
              </a:xfrm>
            </p:grpSpPr>
            <p:sp>
              <p:nvSpPr>
                <p:cNvPr id="71" name="Rectangle 612"/>
                <p:cNvSpPr>
                  <a:spLocks noChangeArrowheads="1"/>
                </p:cNvSpPr>
                <p:nvPr/>
              </p:nvSpPr>
              <p:spPr bwMode="auto">
                <a:xfrm>
                  <a:off x="4366" y="1534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30,1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2" name="Rectangle 659"/>
                <p:cNvSpPr>
                  <a:spLocks noChangeArrowheads="1"/>
                </p:cNvSpPr>
                <p:nvPr/>
              </p:nvSpPr>
              <p:spPr bwMode="auto">
                <a:xfrm>
                  <a:off x="4338" y="1534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3" name="Group 662"/>
              <p:cNvGrpSpPr>
                <a:grpSpLocks/>
              </p:cNvGrpSpPr>
              <p:nvPr/>
            </p:nvGrpSpPr>
            <p:grpSpPr bwMode="auto">
              <a:xfrm>
                <a:off x="0" y="1956"/>
                <a:ext cx="1346" cy="422"/>
                <a:chOff x="0" y="1956"/>
                <a:chExt cx="1346" cy="422"/>
              </a:xfrm>
            </p:grpSpPr>
            <p:sp>
              <p:nvSpPr>
                <p:cNvPr id="69" name="Rectangle 613"/>
                <p:cNvSpPr>
                  <a:spLocks noChangeArrowheads="1"/>
                </p:cNvSpPr>
                <p:nvPr/>
              </p:nvSpPr>
              <p:spPr bwMode="auto">
                <a:xfrm>
                  <a:off x="28" y="1956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Sílica fundida (SiO</a:t>
                  </a:r>
                  <a:r>
                    <a:rPr lang="pt-BR" baseline="-30000">
                      <a:cs typeface="Times New Roman" pitchFamily="18" charset="0"/>
                    </a:rPr>
                    <a:t>2</a:t>
                  </a:r>
                  <a:r>
                    <a:rPr lang="pt-BR">
                      <a:cs typeface="Times New Roman" pitchFamily="18" charset="0"/>
                    </a:rPr>
                    <a:t>)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0" name="Rectangle 661"/>
                <p:cNvSpPr>
                  <a:spLocks noChangeArrowheads="1"/>
                </p:cNvSpPr>
                <p:nvPr/>
              </p:nvSpPr>
              <p:spPr bwMode="auto">
                <a:xfrm>
                  <a:off x="0" y="1956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4" name="Group 664"/>
              <p:cNvGrpSpPr>
                <a:grpSpLocks/>
              </p:cNvGrpSpPr>
              <p:nvPr/>
            </p:nvGrpSpPr>
            <p:grpSpPr bwMode="auto">
              <a:xfrm>
                <a:off x="1346" y="1956"/>
                <a:ext cx="1196" cy="422"/>
                <a:chOff x="1346" y="1956"/>
                <a:chExt cx="1196" cy="422"/>
              </a:xfrm>
            </p:grpSpPr>
            <p:sp>
              <p:nvSpPr>
                <p:cNvPr id="67" name="Rectangle 614"/>
                <p:cNvSpPr>
                  <a:spLocks noChangeArrowheads="1"/>
                </p:cNvSpPr>
                <p:nvPr/>
              </p:nvSpPr>
              <p:spPr bwMode="auto">
                <a:xfrm>
                  <a:off x="1374" y="1956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740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8" name="Rectangle 663"/>
                <p:cNvSpPr>
                  <a:spLocks noChangeArrowheads="1"/>
                </p:cNvSpPr>
                <p:nvPr/>
              </p:nvSpPr>
              <p:spPr bwMode="auto">
                <a:xfrm>
                  <a:off x="1346" y="1956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5" name="Group 666"/>
              <p:cNvGrpSpPr>
                <a:grpSpLocks/>
              </p:cNvGrpSpPr>
              <p:nvPr/>
            </p:nvGrpSpPr>
            <p:grpSpPr bwMode="auto">
              <a:xfrm>
                <a:off x="2542" y="1956"/>
                <a:ext cx="1796" cy="422"/>
                <a:chOff x="2542" y="1956"/>
                <a:chExt cx="1796" cy="422"/>
              </a:xfrm>
            </p:grpSpPr>
            <p:sp>
              <p:nvSpPr>
                <p:cNvPr id="65" name="Rectangle 615"/>
                <p:cNvSpPr>
                  <a:spLocks noChangeArrowheads="1"/>
                </p:cNvSpPr>
                <p:nvPr/>
              </p:nvSpPr>
              <p:spPr bwMode="auto">
                <a:xfrm>
                  <a:off x="2570" y="1956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6" name="Rectangle 665"/>
                <p:cNvSpPr>
                  <a:spLocks noChangeArrowheads="1"/>
                </p:cNvSpPr>
                <p:nvPr/>
              </p:nvSpPr>
              <p:spPr bwMode="auto">
                <a:xfrm>
                  <a:off x="2542" y="1956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6" name="Group 668"/>
              <p:cNvGrpSpPr>
                <a:grpSpLocks/>
              </p:cNvGrpSpPr>
              <p:nvPr/>
            </p:nvGrpSpPr>
            <p:grpSpPr bwMode="auto">
              <a:xfrm>
                <a:off x="4338" y="1956"/>
                <a:ext cx="1076" cy="422"/>
                <a:chOff x="4338" y="1956"/>
                <a:chExt cx="1076" cy="422"/>
              </a:xfrm>
            </p:grpSpPr>
            <p:sp>
              <p:nvSpPr>
                <p:cNvPr id="63" name="Rectangle 616"/>
                <p:cNvSpPr>
                  <a:spLocks noChangeArrowheads="1"/>
                </p:cNvSpPr>
                <p:nvPr/>
              </p:nvSpPr>
              <p:spPr bwMode="auto">
                <a:xfrm>
                  <a:off x="4366" y="1956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2,0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4" name="Rectangle 667"/>
                <p:cNvSpPr>
                  <a:spLocks noChangeArrowheads="1"/>
                </p:cNvSpPr>
                <p:nvPr/>
              </p:nvSpPr>
              <p:spPr bwMode="auto">
                <a:xfrm>
                  <a:off x="4338" y="1956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7" name="Group 670"/>
              <p:cNvGrpSpPr>
                <a:grpSpLocks/>
              </p:cNvGrpSpPr>
              <p:nvPr/>
            </p:nvGrpSpPr>
            <p:grpSpPr bwMode="auto">
              <a:xfrm>
                <a:off x="0" y="2378"/>
                <a:ext cx="1346" cy="422"/>
                <a:chOff x="0" y="2378"/>
                <a:chExt cx="1346" cy="422"/>
              </a:xfrm>
            </p:grpSpPr>
            <p:sp>
              <p:nvSpPr>
                <p:cNvPr id="61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" y="2378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Vidro de cal de soda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2" name="Rectangle 669"/>
                <p:cNvSpPr>
                  <a:spLocks noChangeArrowheads="1"/>
                </p:cNvSpPr>
                <p:nvPr/>
              </p:nvSpPr>
              <p:spPr bwMode="auto">
                <a:xfrm>
                  <a:off x="0" y="2378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8" name="Group 672"/>
              <p:cNvGrpSpPr>
                <a:grpSpLocks/>
              </p:cNvGrpSpPr>
              <p:nvPr/>
            </p:nvGrpSpPr>
            <p:grpSpPr bwMode="auto">
              <a:xfrm>
                <a:off x="1346" y="2378"/>
                <a:ext cx="1196" cy="422"/>
                <a:chOff x="1346" y="2378"/>
                <a:chExt cx="1196" cy="422"/>
              </a:xfrm>
            </p:grpSpPr>
            <p:sp>
              <p:nvSpPr>
                <p:cNvPr id="59" name="Rectangle 618"/>
                <p:cNvSpPr>
                  <a:spLocks noChangeArrowheads="1"/>
                </p:cNvSpPr>
                <p:nvPr/>
              </p:nvSpPr>
              <p:spPr bwMode="auto">
                <a:xfrm>
                  <a:off x="1374" y="2378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840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0" name="Rectangle 671"/>
                <p:cNvSpPr>
                  <a:spLocks noChangeArrowheads="1"/>
                </p:cNvSpPr>
                <p:nvPr/>
              </p:nvSpPr>
              <p:spPr bwMode="auto">
                <a:xfrm>
                  <a:off x="1346" y="2378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9" name="Group 674"/>
              <p:cNvGrpSpPr>
                <a:grpSpLocks/>
              </p:cNvGrpSpPr>
              <p:nvPr/>
            </p:nvGrpSpPr>
            <p:grpSpPr bwMode="auto">
              <a:xfrm>
                <a:off x="2542" y="2378"/>
                <a:ext cx="1796" cy="422"/>
                <a:chOff x="2542" y="2378"/>
                <a:chExt cx="1796" cy="422"/>
              </a:xfrm>
            </p:grpSpPr>
            <p:sp>
              <p:nvSpPr>
                <p:cNvPr id="57" name="Rectangle 619"/>
                <p:cNvSpPr>
                  <a:spLocks noChangeArrowheads="1"/>
                </p:cNvSpPr>
                <p:nvPr/>
              </p:nvSpPr>
              <p:spPr bwMode="auto">
                <a:xfrm>
                  <a:off x="2570" y="2378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9,0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8" name="Rectangle 673"/>
                <p:cNvSpPr>
                  <a:spLocks noChangeArrowheads="1"/>
                </p:cNvSpPr>
                <p:nvPr/>
              </p:nvSpPr>
              <p:spPr bwMode="auto">
                <a:xfrm>
                  <a:off x="2542" y="2378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0" name="Group 676"/>
              <p:cNvGrpSpPr>
                <a:grpSpLocks/>
              </p:cNvGrpSpPr>
              <p:nvPr/>
            </p:nvGrpSpPr>
            <p:grpSpPr bwMode="auto">
              <a:xfrm>
                <a:off x="4338" y="2378"/>
                <a:ext cx="1076" cy="422"/>
                <a:chOff x="4338" y="2378"/>
                <a:chExt cx="1076" cy="422"/>
              </a:xfrm>
            </p:grpSpPr>
            <p:sp>
              <p:nvSpPr>
                <p:cNvPr id="55" name="Rectangle 620"/>
                <p:cNvSpPr>
                  <a:spLocks noChangeArrowheads="1"/>
                </p:cNvSpPr>
                <p:nvPr/>
              </p:nvSpPr>
              <p:spPr bwMode="auto">
                <a:xfrm>
                  <a:off x="4366" y="2378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1,7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6" name="Rectangle 675"/>
                <p:cNvSpPr>
                  <a:spLocks noChangeArrowheads="1"/>
                </p:cNvSpPr>
                <p:nvPr/>
              </p:nvSpPr>
              <p:spPr bwMode="auto">
                <a:xfrm>
                  <a:off x="4338" y="2378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1" name="Group 678"/>
              <p:cNvGrpSpPr>
                <a:grpSpLocks/>
              </p:cNvGrpSpPr>
              <p:nvPr/>
            </p:nvGrpSpPr>
            <p:grpSpPr bwMode="auto">
              <a:xfrm>
                <a:off x="0" y="2800"/>
                <a:ext cx="1346" cy="422"/>
                <a:chOff x="0" y="2800"/>
                <a:chExt cx="1346" cy="422"/>
              </a:xfrm>
            </p:grpSpPr>
            <p:sp>
              <p:nvSpPr>
                <p:cNvPr id="53" name="Rectangle 621"/>
                <p:cNvSpPr>
                  <a:spLocks noChangeArrowheads="1"/>
                </p:cNvSpPr>
                <p:nvPr/>
              </p:nvSpPr>
              <p:spPr bwMode="auto">
                <a:xfrm>
                  <a:off x="28" y="2800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Polietileno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4" name="Rectangle 677"/>
                <p:cNvSpPr>
                  <a:spLocks noChangeArrowheads="1"/>
                </p:cNvSpPr>
                <p:nvPr/>
              </p:nvSpPr>
              <p:spPr bwMode="auto">
                <a:xfrm>
                  <a:off x="0" y="2800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2" name="Group 680"/>
              <p:cNvGrpSpPr>
                <a:grpSpLocks/>
              </p:cNvGrpSpPr>
              <p:nvPr/>
            </p:nvGrpSpPr>
            <p:grpSpPr bwMode="auto">
              <a:xfrm>
                <a:off x="1346" y="2800"/>
                <a:ext cx="1196" cy="422"/>
                <a:chOff x="1346" y="2800"/>
                <a:chExt cx="1196" cy="422"/>
              </a:xfrm>
            </p:grpSpPr>
            <p:sp>
              <p:nvSpPr>
                <p:cNvPr id="51" name="Rectangle 622"/>
                <p:cNvSpPr>
                  <a:spLocks noChangeArrowheads="1"/>
                </p:cNvSpPr>
                <p:nvPr/>
              </p:nvSpPr>
              <p:spPr bwMode="auto">
                <a:xfrm>
                  <a:off x="1374" y="2800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2100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2" name="Rectangle 679"/>
                <p:cNvSpPr>
                  <a:spLocks noChangeArrowheads="1"/>
                </p:cNvSpPr>
                <p:nvPr/>
              </p:nvSpPr>
              <p:spPr bwMode="auto">
                <a:xfrm>
                  <a:off x="1346" y="2800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3" name="Group 682"/>
              <p:cNvGrpSpPr>
                <a:grpSpLocks/>
              </p:cNvGrpSpPr>
              <p:nvPr/>
            </p:nvGrpSpPr>
            <p:grpSpPr bwMode="auto">
              <a:xfrm>
                <a:off x="2542" y="2800"/>
                <a:ext cx="1796" cy="422"/>
                <a:chOff x="2542" y="2800"/>
                <a:chExt cx="1796" cy="422"/>
              </a:xfrm>
            </p:grpSpPr>
            <p:sp>
              <p:nvSpPr>
                <p:cNvPr id="49" name="Rectangle 623"/>
                <p:cNvSpPr>
                  <a:spLocks noChangeArrowheads="1"/>
                </p:cNvSpPr>
                <p:nvPr/>
              </p:nvSpPr>
              <p:spPr bwMode="auto">
                <a:xfrm>
                  <a:off x="2570" y="2800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60-220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0" name="Rectangle 681"/>
                <p:cNvSpPr>
                  <a:spLocks noChangeArrowheads="1"/>
                </p:cNvSpPr>
                <p:nvPr/>
              </p:nvSpPr>
              <p:spPr bwMode="auto">
                <a:xfrm>
                  <a:off x="2542" y="2800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4" name="Group 684"/>
              <p:cNvGrpSpPr>
                <a:grpSpLocks/>
              </p:cNvGrpSpPr>
              <p:nvPr/>
            </p:nvGrpSpPr>
            <p:grpSpPr bwMode="auto">
              <a:xfrm>
                <a:off x="4338" y="2800"/>
                <a:ext cx="1076" cy="422"/>
                <a:chOff x="4338" y="2800"/>
                <a:chExt cx="1076" cy="422"/>
              </a:xfrm>
            </p:grpSpPr>
            <p:sp>
              <p:nvSpPr>
                <p:cNvPr id="47" name="Rectangle 624"/>
                <p:cNvSpPr>
                  <a:spLocks noChangeArrowheads="1"/>
                </p:cNvSpPr>
                <p:nvPr/>
              </p:nvSpPr>
              <p:spPr bwMode="auto">
                <a:xfrm>
                  <a:off x="4366" y="2800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0,38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8" name="Rectangle 683"/>
                <p:cNvSpPr>
                  <a:spLocks noChangeArrowheads="1"/>
                </p:cNvSpPr>
                <p:nvPr/>
              </p:nvSpPr>
              <p:spPr bwMode="auto">
                <a:xfrm>
                  <a:off x="4338" y="2800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5" name="Group 686"/>
              <p:cNvGrpSpPr>
                <a:grpSpLocks/>
              </p:cNvGrpSpPr>
              <p:nvPr/>
            </p:nvGrpSpPr>
            <p:grpSpPr bwMode="auto">
              <a:xfrm>
                <a:off x="0" y="3222"/>
                <a:ext cx="1346" cy="422"/>
                <a:chOff x="0" y="3222"/>
                <a:chExt cx="1346" cy="422"/>
              </a:xfrm>
            </p:grpSpPr>
            <p:sp>
              <p:nvSpPr>
                <p:cNvPr id="45" name="Rectangle 625"/>
                <p:cNvSpPr>
                  <a:spLocks noChangeArrowheads="1"/>
                </p:cNvSpPr>
                <p:nvPr/>
              </p:nvSpPr>
              <p:spPr bwMode="auto">
                <a:xfrm>
                  <a:off x="28" y="3222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Poliestireno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6" name="Rectangle 685"/>
                <p:cNvSpPr>
                  <a:spLocks noChangeArrowheads="1"/>
                </p:cNvSpPr>
                <p:nvPr/>
              </p:nvSpPr>
              <p:spPr bwMode="auto">
                <a:xfrm>
                  <a:off x="0" y="3222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6" name="Group 688"/>
              <p:cNvGrpSpPr>
                <a:grpSpLocks/>
              </p:cNvGrpSpPr>
              <p:nvPr/>
            </p:nvGrpSpPr>
            <p:grpSpPr bwMode="auto">
              <a:xfrm>
                <a:off x="1346" y="3222"/>
                <a:ext cx="1196" cy="422"/>
                <a:chOff x="1346" y="3222"/>
                <a:chExt cx="1196" cy="422"/>
              </a:xfrm>
            </p:grpSpPr>
            <p:sp>
              <p:nvSpPr>
                <p:cNvPr id="43" name="Rectangle 626"/>
                <p:cNvSpPr>
                  <a:spLocks noChangeArrowheads="1"/>
                </p:cNvSpPr>
                <p:nvPr/>
              </p:nvSpPr>
              <p:spPr bwMode="auto">
                <a:xfrm>
                  <a:off x="1374" y="3222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1360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687"/>
                <p:cNvSpPr>
                  <a:spLocks noChangeArrowheads="1"/>
                </p:cNvSpPr>
                <p:nvPr/>
              </p:nvSpPr>
              <p:spPr bwMode="auto">
                <a:xfrm>
                  <a:off x="1346" y="3222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7" name="Group 690"/>
              <p:cNvGrpSpPr>
                <a:grpSpLocks/>
              </p:cNvGrpSpPr>
              <p:nvPr/>
            </p:nvGrpSpPr>
            <p:grpSpPr bwMode="auto">
              <a:xfrm>
                <a:off x="2542" y="3222"/>
                <a:ext cx="1796" cy="422"/>
                <a:chOff x="2542" y="3222"/>
                <a:chExt cx="1796" cy="422"/>
              </a:xfrm>
            </p:grpSpPr>
            <p:sp>
              <p:nvSpPr>
                <p:cNvPr id="41" name="Rectangle 627"/>
                <p:cNvSpPr>
                  <a:spLocks noChangeArrowheads="1"/>
                </p:cNvSpPr>
                <p:nvPr/>
              </p:nvSpPr>
              <p:spPr bwMode="auto">
                <a:xfrm>
                  <a:off x="2570" y="3222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50-85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2" name="Rectangle 689"/>
                <p:cNvSpPr>
                  <a:spLocks noChangeArrowheads="1"/>
                </p:cNvSpPr>
                <p:nvPr/>
              </p:nvSpPr>
              <p:spPr bwMode="auto">
                <a:xfrm>
                  <a:off x="2542" y="3222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8" name="Group 692"/>
              <p:cNvGrpSpPr>
                <a:grpSpLocks/>
              </p:cNvGrpSpPr>
              <p:nvPr/>
            </p:nvGrpSpPr>
            <p:grpSpPr bwMode="auto">
              <a:xfrm>
                <a:off x="4338" y="3222"/>
                <a:ext cx="1076" cy="422"/>
                <a:chOff x="4338" y="3222"/>
                <a:chExt cx="1076" cy="422"/>
              </a:xfrm>
            </p:grpSpPr>
            <p:sp>
              <p:nvSpPr>
                <p:cNvPr id="39" name="Rectangle 628"/>
                <p:cNvSpPr>
                  <a:spLocks noChangeArrowheads="1"/>
                </p:cNvSpPr>
                <p:nvPr/>
              </p:nvSpPr>
              <p:spPr bwMode="auto">
                <a:xfrm>
                  <a:off x="4366" y="3222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0,13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691"/>
                <p:cNvSpPr>
                  <a:spLocks noChangeArrowheads="1"/>
                </p:cNvSpPr>
                <p:nvPr/>
              </p:nvSpPr>
              <p:spPr bwMode="auto">
                <a:xfrm>
                  <a:off x="4338" y="3222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6" name="Rectangle 694"/>
            <p:cNvSpPr>
              <a:spLocks noChangeArrowheads="1"/>
            </p:cNvSpPr>
            <p:nvPr/>
          </p:nvSpPr>
          <p:spPr bwMode="auto">
            <a:xfrm>
              <a:off x="-3" y="-3"/>
              <a:ext cx="5420" cy="3650"/>
            </a:xfrm>
            <a:prstGeom prst="rect">
              <a:avLst/>
            </a:prstGeom>
            <a:noFill/>
            <a:ln w="11112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419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86536" cy="99060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Alguns valores de condutividade térmica</a:t>
            </a:r>
            <a:br>
              <a:rPr lang="pt-BR" sz="3600" dirty="0"/>
            </a:br>
            <a:r>
              <a:rPr lang="pt-BR" sz="3600" dirty="0" smtClean="0"/>
              <a:t>                       </a:t>
            </a:r>
            <a:r>
              <a:rPr lang="pl-PL" sz="2700" dirty="0" smtClean="0"/>
              <a:t>(W/m</a:t>
            </a:r>
            <a:r>
              <a:rPr lang="pl-PL" sz="2700" dirty="0"/>
              <a:t>.°K </a:t>
            </a:r>
            <a:r>
              <a:rPr lang="pl-PL" sz="2700" dirty="0" smtClean="0"/>
              <a:t>=J/m.s.°K</a:t>
            </a:r>
            <a:r>
              <a:rPr lang="pl-PL" sz="2700" dirty="0"/>
              <a:t>)</a:t>
            </a:r>
            <a:r>
              <a:rPr lang="pl-PL" sz="3600" dirty="0"/>
              <a:t/>
            </a:r>
            <a:br>
              <a:rPr lang="pl-PL" sz="3600" dirty="0"/>
            </a:b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Diamante </a:t>
            </a:r>
            <a:r>
              <a:rPr lang="it-IT" dirty="0"/>
              <a:t>tipo </a:t>
            </a:r>
            <a:r>
              <a:rPr lang="it-IT" dirty="0" smtClean="0"/>
              <a:t>Iia: </a:t>
            </a:r>
            <a:r>
              <a:rPr lang="it-IT" dirty="0"/>
              <a:t>2,3 x 10</a:t>
            </a:r>
            <a:r>
              <a:rPr lang="it-IT" baseline="30000" dirty="0"/>
              <a:t>3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b="1" dirty="0" smtClean="0">
                <a:solidFill>
                  <a:srgbClr val="C00000"/>
                </a:solidFill>
              </a:rPr>
              <a:t>SiO</a:t>
            </a:r>
            <a:r>
              <a:rPr lang="it-IT" b="1" baseline="-25000" dirty="0" smtClean="0">
                <a:solidFill>
                  <a:srgbClr val="C00000"/>
                </a:solidFill>
              </a:rPr>
              <a:t>2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: </a:t>
            </a:r>
            <a:r>
              <a:rPr lang="it-IT" b="1" dirty="0" smtClean="0">
                <a:solidFill>
                  <a:srgbClr val="C00000"/>
                </a:solidFill>
              </a:rPr>
              <a:t>1,4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pt-BR" b="1" dirty="0" err="1" smtClean="0">
                <a:solidFill>
                  <a:srgbClr val="C00000"/>
                </a:solidFill>
              </a:rPr>
              <a:t>SiC</a:t>
            </a:r>
            <a:r>
              <a:rPr lang="pt-BR" b="1" dirty="0" smtClean="0">
                <a:solidFill>
                  <a:srgbClr val="C00000"/>
                </a:solidFill>
              </a:rPr>
              <a:t>: </a:t>
            </a:r>
            <a:r>
              <a:rPr lang="pt-BR" b="1" dirty="0">
                <a:solidFill>
                  <a:srgbClr val="C00000"/>
                </a:solidFill>
              </a:rPr>
              <a:t>4,9 x 10</a:t>
            </a:r>
            <a:r>
              <a:rPr lang="pt-BR" b="1" baseline="30000" dirty="0">
                <a:solidFill>
                  <a:srgbClr val="C00000"/>
                </a:solidFill>
              </a:rPr>
              <a:t>2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endParaRPr lang="pt-BR" b="1" dirty="0" smtClean="0">
              <a:solidFill>
                <a:srgbClr val="C0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</a:rPr>
              <a:t>concreto: 9,3 </a:t>
            </a:r>
            <a:r>
              <a:rPr lang="pt-BR" dirty="0">
                <a:solidFill>
                  <a:srgbClr val="C00000"/>
                </a:solidFill>
              </a:rPr>
              <a:t>x </a:t>
            </a:r>
            <a:r>
              <a:rPr lang="pt-BR" dirty="0" smtClean="0">
                <a:solidFill>
                  <a:srgbClr val="C00000"/>
                </a:solidFill>
              </a:rPr>
              <a:t>10 </a:t>
            </a:r>
            <a:r>
              <a:rPr lang="pt-BR" baseline="30000" dirty="0" smtClean="0">
                <a:solidFill>
                  <a:srgbClr val="C00000"/>
                </a:solidFill>
              </a:rPr>
              <a:t>-</a:t>
            </a:r>
            <a:r>
              <a:rPr lang="pt-BR" baseline="30000" dirty="0">
                <a:solidFill>
                  <a:srgbClr val="C00000"/>
                </a:solidFill>
              </a:rPr>
              <a:t>1</a:t>
            </a:r>
          </a:p>
          <a:p>
            <a:r>
              <a:rPr lang="sv-SE" dirty="0" smtClean="0"/>
              <a:t>Prata</a:t>
            </a:r>
            <a:r>
              <a:rPr lang="pt-BR" dirty="0" smtClean="0"/>
              <a:t>: </a:t>
            </a:r>
            <a:r>
              <a:rPr lang="sv-SE" dirty="0" smtClean="0"/>
              <a:t>4,29 </a:t>
            </a:r>
            <a:r>
              <a:rPr lang="sv-SE" dirty="0"/>
              <a:t>x 10</a:t>
            </a:r>
            <a:r>
              <a:rPr lang="sv-SE" baseline="30000" dirty="0"/>
              <a:t>2</a:t>
            </a:r>
            <a:r>
              <a:rPr lang="sv-SE" dirty="0"/>
              <a:t> </a:t>
            </a:r>
            <a:endParaRPr lang="sv-SE" dirty="0" smtClean="0"/>
          </a:p>
          <a:p>
            <a:r>
              <a:rPr lang="sv-SE" dirty="0" smtClean="0">
                <a:solidFill>
                  <a:srgbClr val="C00000"/>
                </a:solidFill>
              </a:rPr>
              <a:t>vidro</a:t>
            </a:r>
            <a:r>
              <a:rPr lang="pt-BR" dirty="0" smtClean="0">
                <a:solidFill>
                  <a:srgbClr val="C00000"/>
                </a:solidFill>
              </a:rPr>
              <a:t>: </a:t>
            </a:r>
            <a:r>
              <a:rPr lang="sv-SE" dirty="0" smtClean="0">
                <a:solidFill>
                  <a:srgbClr val="C00000"/>
                </a:solidFill>
              </a:rPr>
              <a:t>9,5 </a:t>
            </a:r>
            <a:r>
              <a:rPr lang="sv-SE" dirty="0">
                <a:solidFill>
                  <a:srgbClr val="C00000"/>
                </a:solidFill>
              </a:rPr>
              <a:t>x 10</a:t>
            </a:r>
            <a:r>
              <a:rPr lang="sv-SE" baseline="30000" dirty="0">
                <a:solidFill>
                  <a:srgbClr val="C00000"/>
                </a:solidFill>
              </a:rPr>
              <a:t>-1</a:t>
            </a:r>
          </a:p>
          <a:p>
            <a:r>
              <a:rPr lang="pt-BR" dirty="0" smtClean="0"/>
              <a:t>Cobre: 4,01 </a:t>
            </a:r>
            <a:r>
              <a:rPr lang="pt-BR" dirty="0"/>
              <a:t>x 10</a:t>
            </a:r>
            <a:r>
              <a:rPr lang="pt-BR" baseline="30000" dirty="0"/>
              <a:t>2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polietileno: </a:t>
            </a:r>
            <a:r>
              <a:rPr lang="pt-BR" dirty="0"/>
              <a:t>3,8 x 10</a:t>
            </a:r>
            <a:r>
              <a:rPr lang="pt-BR" baseline="30000" dirty="0"/>
              <a:t>-1</a:t>
            </a:r>
          </a:p>
          <a:p>
            <a:r>
              <a:rPr lang="pt-BR" dirty="0" smtClean="0"/>
              <a:t>Alumínio </a:t>
            </a:r>
            <a:r>
              <a:rPr lang="pt-BR" dirty="0"/>
              <a:t>: </a:t>
            </a:r>
            <a:r>
              <a:rPr lang="pt-BR" dirty="0" smtClean="0"/>
              <a:t>2,37 </a:t>
            </a:r>
            <a:r>
              <a:rPr lang="pt-BR" dirty="0"/>
              <a:t>x 10</a:t>
            </a:r>
            <a:r>
              <a:rPr lang="pt-BR" baseline="30000" dirty="0"/>
              <a:t>2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Teflon: </a:t>
            </a:r>
            <a:r>
              <a:rPr lang="pt-BR" dirty="0"/>
              <a:t>2,25 x 10</a:t>
            </a:r>
            <a:r>
              <a:rPr lang="pt-BR" baseline="30000" dirty="0"/>
              <a:t>-1</a:t>
            </a:r>
          </a:p>
          <a:p>
            <a:r>
              <a:rPr lang="pt-BR" dirty="0" smtClean="0"/>
              <a:t>Ferro: </a:t>
            </a:r>
            <a:r>
              <a:rPr lang="pt-BR" dirty="0"/>
              <a:t>8,02 x 10</a:t>
            </a:r>
            <a:r>
              <a:rPr lang="pt-BR" baseline="30000" dirty="0"/>
              <a:t>1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madeira</a:t>
            </a:r>
            <a:r>
              <a:rPr lang="pt-BR" dirty="0"/>
              <a:t> :</a:t>
            </a:r>
            <a:r>
              <a:rPr lang="pt-BR" dirty="0" smtClean="0"/>
              <a:t> </a:t>
            </a:r>
            <a:r>
              <a:rPr lang="pt-BR" dirty="0"/>
              <a:t>1,6 x 10</a:t>
            </a:r>
            <a:r>
              <a:rPr lang="pt-BR" baseline="30000" dirty="0"/>
              <a:t>-1</a:t>
            </a:r>
          </a:p>
          <a:p>
            <a:r>
              <a:rPr lang="pt-BR" b="1" dirty="0" smtClean="0">
                <a:solidFill>
                  <a:srgbClr val="C00000"/>
                </a:solidFill>
              </a:rPr>
              <a:t>Al</a:t>
            </a:r>
            <a:r>
              <a:rPr lang="pt-BR" b="1" baseline="-25000" dirty="0" smtClean="0">
                <a:solidFill>
                  <a:srgbClr val="C00000"/>
                </a:solidFill>
              </a:rPr>
              <a:t>2</a:t>
            </a:r>
            <a:r>
              <a:rPr lang="pt-BR" b="1" dirty="0" smtClean="0">
                <a:solidFill>
                  <a:srgbClr val="C00000"/>
                </a:solidFill>
              </a:rPr>
              <a:t>O</a:t>
            </a:r>
            <a:r>
              <a:rPr lang="pt-BR" b="1" baseline="-25000" dirty="0" smtClean="0">
                <a:solidFill>
                  <a:srgbClr val="C00000"/>
                </a:solidFill>
              </a:rPr>
              <a:t>3</a:t>
            </a:r>
            <a:r>
              <a:rPr lang="pt-BR" b="1" dirty="0" smtClean="0">
                <a:solidFill>
                  <a:srgbClr val="C00000"/>
                </a:solidFill>
              </a:rPr>
              <a:t>: 3,5 </a:t>
            </a:r>
            <a:r>
              <a:rPr lang="pt-BR" b="1" dirty="0">
                <a:solidFill>
                  <a:srgbClr val="C00000"/>
                </a:solidFill>
              </a:rPr>
              <a:t>x 10</a:t>
            </a:r>
            <a:r>
              <a:rPr lang="pt-BR" b="1" baseline="30000" dirty="0">
                <a:solidFill>
                  <a:srgbClr val="C00000"/>
                </a:solidFill>
              </a:rPr>
              <a:t>1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endParaRPr lang="pt-BR" b="1" dirty="0" smtClean="0">
              <a:solidFill>
                <a:srgbClr val="C00000"/>
              </a:solidFill>
            </a:endParaRPr>
          </a:p>
          <a:p>
            <a:r>
              <a:rPr lang="pt-BR" b="1" dirty="0" smtClean="0">
                <a:solidFill>
                  <a:srgbClr val="C00000"/>
                </a:solidFill>
              </a:rPr>
              <a:t>Fibra </a:t>
            </a:r>
            <a:r>
              <a:rPr lang="pt-BR" b="1" dirty="0">
                <a:solidFill>
                  <a:srgbClr val="C00000"/>
                </a:solidFill>
              </a:rPr>
              <a:t>de </a:t>
            </a:r>
            <a:r>
              <a:rPr lang="pt-BR" b="1" dirty="0" smtClean="0">
                <a:solidFill>
                  <a:srgbClr val="C00000"/>
                </a:solidFill>
              </a:rPr>
              <a:t>vidro</a:t>
            </a:r>
            <a:r>
              <a:rPr lang="pt-BR" b="1" dirty="0">
                <a:solidFill>
                  <a:srgbClr val="C00000"/>
                </a:solidFill>
              </a:rPr>
              <a:t> :</a:t>
            </a:r>
            <a:r>
              <a:rPr lang="pt-BR" b="1" dirty="0" smtClean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5 x 10</a:t>
            </a:r>
            <a:r>
              <a:rPr lang="pt-BR" b="1" baseline="30000" dirty="0">
                <a:solidFill>
                  <a:srgbClr val="C00000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254034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110"/>
            <a:ext cx="8153400" cy="990600"/>
          </a:xfrm>
        </p:spPr>
        <p:txBody>
          <a:bodyPr/>
          <a:lstStyle/>
          <a:p>
            <a:pPr algn="ctr"/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908720"/>
            <a:ext cx="8153400" cy="504326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Estabilidade química</a:t>
            </a:r>
            <a:endParaRPr lang="pt-BR" dirty="0"/>
          </a:p>
        </p:txBody>
      </p:sp>
      <p:pic>
        <p:nvPicPr>
          <p:cNvPr id="1025" name="Picture 1" descr="Image : Chemical Resistance Graph  Alumina and Silicon Carbide (Measuring method / Measurements conform to JIS R 1614-1993 / ISO 17092: 200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465278"/>
            <a:ext cx="6883254" cy="521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/>
          <a:lstStyle/>
          <a:p>
            <a:r>
              <a:rPr lang="pt-BR" dirty="0" smtClean="0"/>
              <a:t>Metais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/>
              <a:t>Cerâmicas</a:t>
            </a:r>
          </a:p>
          <a:p>
            <a:pPr lvl="4"/>
            <a:r>
              <a:rPr lang="pt-BR" dirty="0" smtClean="0"/>
              <a:t>Diamante</a:t>
            </a:r>
            <a:endParaRPr lang="pt-BR" dirty="0"/>
          </a:p>
          <a:p>
            <a:r>
              <a:rPr lang="pt-BR" dirty="0" smtClean="0"/>
              <a:t>Polímeros</a:t>
            </a:r>
          </a:p>
          <a:p>
            <a:endParaRPr lang="pt-BR" dirty="0" smtClean="0"/>
          </a:p>
          <a:p>
            <a:r>
              <a:rPr lang="pt-BR" dirty="0" smtClean="0"/>
              <a:t>Semicondutores</a:t>
            </a:r>
          </a:p>
          <a:p>
            <a:endParaRPr lang="pt-BR" dirty="0"/>
          </a:p>
          <a:p>
            <a:r>
              <a:rPr lang="pt-BR" dirty="0" smtClean="0"/>
              <a:t>Compósitos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9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Propriedades óticas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Transparência – Janelas, lentes, artigos de laboratório etc.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Conversão de luz em eletricidade – Laser, eletrônica (</a:t>
            </a:r>
            <a:r>
              <a:rPr lang="pt-BR" sz="3200" dirty="0" err="1"/>
              <a:t>LED’s</a:t>
            </a:r>
            <a:r>
              <a:rPr lang="pt-BR" sz="3200" dirty="0"/>
              <a:t>).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Luminescência – Lâmpadas elétricas e telas de TV.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Reflexão – Fibras óticas (telefonia, TV a cabo </a:t>
            </a:r>
            <a:r>
              <a:rPr lang="pt-BR" sz="3200" dirty="0" err="1"/>
              <a:t>etc</a:t>
            </a:r>
            <a:r>
              <a:rPr lang="pt-BR" sz="3200" dirty="0"/>
              <a:t>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9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370512" cy="4997152"/>
          </a:xfrm>
        </p:spPr>
        <p:txBody>
          <a:bodyPr/>
          <a:lstStyle/>
          <a:p>
            <a:pPr marL="0" indent="0">
              <a:buNone/>
            </a:pPr>
            <a:r>
              <a:rPr lang="pt-BR" sz="3200" dirty="0" smtClean="0"/>
              <a:t>Cerâmicas tradicionais X Cerâmicas avançadas</a:t>
            </a:r>
          </a:p>
          <a:p>
            <a:endParaRPr lang="pt-BR" dirty="0"/>
          </a:p>
          <a:p>
            <a:r>
              <a:rPr lang="pt-BR" sz="3200" b="1" dirty="0" smtClean="0">
                <a:solidFill>
                  <a:srgbClr val="C00000"/>
                </a:solidFill>
              </a:rPr>
              <a:t>Tradicionais</a:t>
            </a:r>
            <a:r>
              <a:rPr lang="pt-BR" sz="3200" dirty="0" smtClean="0"/>
              <a:t>: As </a:t>
            </a:r>
            <a:r>
              <a:rPr lang="pt-BR" sz="3200" dirty="0"/>
              <a:t>matérias-primas são naturais, com poucas etapas e custos envolvidos no tratamento das </a:t>
            </a:r>
            <a:r>
              <a:rPr lang="pt-BR" sz="3200" dirty="0" smtClean="0"/>
              <a:t>mesmas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pt-BR" sz="3200" b="1" dirty="0" smtClean="0">
                <a:solidFill>
                  <a:srgbClr val="C00000"/>
                </a:solidFill>
              </a:rPr>
              <a:t>Avançadas</a:t>
            </a:r>
            <a:r>
              <a:rPr lang="pt-BR" sz="3200" dirty="0" smtClean="0">
                <a:solidFill>
                  <a:srgbClr val="CC3300"/>
                </a:solidFill>
              </a:rPr>
              <a:t>: </a:t>
            </a:r>
            <a:r>
              <a:rPr lang="pt-BR" sz="3200" dirty="0" smtClean="0"/>
              <a:t> </a:t>
            </a:r>
            <a:r>
              <a:rPr lang="pt-BR" sz="3200" dirty="0"/>
              <a:t>As MPs passam por diversas etapas de tratamento, como purificação  e processos de diminuição de tamanho de partículas.</a:t>
            </a:r>
          </a:p>
          <a:p>
            <a:endParaRPr lang="pt-BR" sz="32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3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3500" b="1" dirty="0" smtClean="0">
                <a:solidFill>
                  <a:srgbClr val="C00000"/>
                </a:solidFill>
              </a:rPr>
              <a:t>Critério: estrutura cristalina</a:t>
            </a:r>
          </a:p>
          <a:p>
            <a:endParaRPr lang="pt-BR" dirty="0"/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chemeClr val="accent2"/>
                </a:solidFill>
              </a:rPr>
              <a:t>Cerâmicas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t-BR" dirty="0"/>
              <a:t>   Materiais cristalinos, com arranjo periódico e repetitivo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chemeClr val="accent2"/>
                </a:solidFill>
              </a:rPr>
              <a:t>Vidros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/>
              <a:t>   Materiais amorfos, com propriedades bastante características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/>
              <a:t>O processo de fabricação dessas duas classes é bastante distinto (queima e fusão)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22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500" b="1" dirty="0" smtClean="0">
                <a:solidFill>
                  <a:srgbClr val="C00000"/>
                </a:solidFill>
              </a:rPr>
              <a:t>Critério: ligação química</a:t>
            </a:r>
          </a:p>
          <a:p>
            <a:endParaRPr lang="pt-BR" dirty="0"/>
          </a:p>
          <a:p>
            <a:r>
              <a:rPr lang="pt-BR" b="1" dirty="0">
                <a:solidFill>
                  <a:schemeClr val="hlink"/>
                </a:solidFill>
              </a:rPr>
              <a:t>Iônicas</a:t>
            </a:r>
            <a:r>
              <a:rPr lang="pt-BR" b="1" dirty="0"/>
              <a:t> </a:t>
            </a:r>
            <a:r>
              <a:rPr lang="pt-BR" dirty="0"/>
              <a:t>: óxidos e silicatos (alumina, silicatos hidratados de alumínio e de magnésio – talco)</a:t>
            </a:r>
          </a:p>
          <a:p>
            <a:pPr>
              <a:buFontTx/>
              <a:buNone/>
            </a:pPr>
            <a:endParaRPr lang="pt-BR" dirty="0"/>
          </a:p>
          <a:p>
            <a:r>
              <a:rPr lang="pt-BR" b="1" dirty="0">
                <a:solidFill>
                  <a:schemeClr val="hlink"/>
                </a:solidFill>
              </a:rPr>
              <a:t>Covalentes</a:t>
            </a:r>
            <a:r>
              <a:rPr lang="pt-BR" dirty="0"/>
              <a:t>: </a:t>
            </a:r>
            <a:r>
              <a:rPr lang="pt-BR" dirty="0" err="1"/>
              <a:t>nitretos</a:t>
            </a:r>
            <a:r>
              <a:rPr lang="pt-BR" dirty="0"/>
              <a:t>, </a:t>
            </a:r>
            <a:r>
              <a:rPr lang="pt-BR" dirty="0" err="1"/>
              <a:t>carbetos</a:t>
            </a:r>
            <a:r>
              <a:rPr lang="pt-BR" dirty="0"/>
              <a:t>, </a:t>
            </a:r>
            <a:r>
              <a:rPr lang="pt-BR" dirty="0" err="1"/>
              <a:t>boretos</a:t>
            </a:r>
            <a:r>
              <a:rPr lang="pt-BR" dirty="0"/>
              <a:t> e </a:t>
            </a:r>
            <a:r>
              <a:rPr lang="pt-BR" dirty="0" err="1"/>
              <a:t>silicetos</a:t>
            </a: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 smtClean="0"/>
              <a:t>Obs.: nenhuma cerâmica apresenta ligação química puramente iônica ou 100% covalente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03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8153400" cy="60811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Classificação por categorias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658544" cy="4248472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1200"/>
              </a:spcAft>
            </a:pPr>
            <a:r>
              <a:rPr lang="pt-BR" dirty="0" smtClean="0"/>
              <a:t> </a:t>
            </a:r>
            <a:r>
              <a:rPr lang="pt-BR" sz="9600" dirty="0" smtClean="0"/>
              <a:t>Produtos </a:t>
            </a:r>
            <a:r>
              <a:rPr lang="pt-BR" sz="9600" dirty="0"/>
              <a:t>estruturais de argila (tijolo, tubulação de esgoto, coberturas e parede de azulejo, </a:t>
            </a:r>
            <a:r>
              <a:rPr lang="pt-BR" sz="9600" dirty="0" smtClean="0"/>
              <a:t>fornos </a:t>
            </a:r>
            <a:r>
              <a:rPr lang="pt-BR" sz="9600" dirty="0"/>
              <a:t>de combustão,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i="1" dirty="0" err="1">
                <a:solidFill>
                  <a:srgbClr val="7030A0"/>
                </a:solidFill>
              </a:rPr>
              <a:t>Whitewares</a:t>
            </a:r>
            <a:r>
              <a:rPr lang="pt-BR" sz="9600" dirty="0"/>
              <a:t> (</a:t>
            </a:r>
            <a:r>
              <a:rPr lang="pt-BR" sz="9600" dirty="0" smtClean="0"/>
              <a:t>telha, </a:t>
            </a:r>
            <a:r>
              <a:rPr lang="pt-BR" sz="9600" dirty="0"/>
              <a:t>louça piso e parede, porcelana elétrica,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>
                <a:solidFill>
                  <a:srgbClr val="7030A0"/>
                </a:solidFill>
              </a:rPr>
              <a:t>Refratários</a:t>
            </a:r>
            <a:r>
              <a:rPr lang="pt-BR" sz="9600" dirty="0"/>
              <a:t> (tijolo e produtos monolíticos usados </a:t>
            </a:r>
            <a:r>
              <a:rPr lang="pt-BR" sz="9600" dirty="0" smtClean="0"/>
              <a:t>na produção de metais, vidros, </a:t>
            </a:r>
            <a:r>
              <a:rPr lang="pt-BR" sz="9600" dirty="0"/>
              <a:t>cimento, </a:t>
            </a:r>
            <a:r>
              <a:rPr lang="pt-BR" sz="9600" dirty="0" smtClean="0"/>
              <a:t>cerâmicas, </a:t>
            </a:r>
            <a:r>
              <a:rPr lang="pt-BR" sz="9600" dirty="0"/>
              <a:t>conversão de energia, petróleo, produtos químicos e indústrias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 smtClean="0">
                <a:solidFill>
                  <a:srgbClr val="7030A0"/>
                </a:solidFill>
              </a:rPr>
              <a:t>Vidros</a:t>
            </a:r>
            <a:r>
              <a:rPr lang="pt-BR" sz="9600" dirty="0" smtClean="0"/>
              <a:t> </a:t>
            </a:r>
            <a:r>
              <a:rPr lang="pt-BR" sz="9600" dirty="0"/>
              <a:t>(vidro plano </a:t>
            </a:r>
            <a:r>
              <a:rPr lang="pt-BR" sz="9600" dirty="0" smtClean="0"/>
              <a:t>(janelas), </a:t>
            </a:r>
            <a:r>
              <a:rPr lang="pt-BR" sz="9600" dirty="0"/>
              <a:t>recipiente de vidro (garrafas), </a:t>
            </a:r>
            <a:r>
              <a:rPr lang="pt-BR" sz="9600" dirty="0" smtClean="0"/>
              <a:t>vidro prensado </a:t>
            </a:r>
            <a:r>
              <a:rPr lang="pt-BR" sz="9600" dirty="0"/>
              <a:t>​​e </a:t>
            </a:r>
            <a:r>
              <a:rPr lang="pt-BR" sz="9600" dirty="0" smtClean="0"/>
              <a:t>soprado </a:t>
            </a:r>
            <a:r>
              <a:rPr lang="pt-BR" sz="9600" dirty="0"/>
              <a:t>(louça), fibras de vidro (isolamento em casa), e vidro avançado / especialidade (fibras ópticas</a:t>
            </a:r>
            <a:r>
              <a:rPr lang="pt-BR" sz="9600" dirty="0" smtClean="0"/>
              <a:t>))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>
                <a:solidFill>
                  <a:srgbClr val="7030A0"/>
                </a:solidFill>
              </a:rPr>
              <a:t>Abrasivos</a:t>
            </a:r>
            <a:r>
              <a:rPr lang="pt-BR" sz="9600" dirty="0"/>
              <a:t> (abrasivos naturais (granada, diamante, </a:t>
            </a:r>
            <a:r>
              <a:rPr lang="pt-BR" sz="9600" dirty="0" err="1"/>
              <a:t>etc</a:t>
            </a:r>
            <a:r>
              <a:rPr lang="pt-BR" sz="9600" dirty="0"/>
              <a:t>) e sintéticos (carboneto de silício, diamante, alumina fundida, </a:t>
            </a:r>
            <a:r>
              <a:rPr lang="pt-BR" sz="9600" dirty="0" err="1"/>
              <a:t>etc</a:t>
            </a:r>
            <a:r>
              <a:rPr lang="pt-BR" sz="9600" dirty="0"/>
              <a:t>) são usados ​​para moagem, corte, polimento, lapidação, ou jateamento a pressão dos materiais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b="1" dirty="0" smtClean="0">
                <a:solidFill>
                  <a:srgbClr val="7030A0"/>
                </a:solidFill>
              </a:rPr>
              <a:t>Cimentos</a:t>
            </a:r>
            <a:r>
              <a:rPr lang="pt-BR" sz="9600" dirty="0" smtClean="0"/>
              <a:t> </a:t>
            </a:r>
            <a:r>
              <a:rPr lang="pt-BR" sz="9600" dirty="0"/>
              <a:t>(para estradas, pontes, edifícios, barragens e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24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>
                <a:solidFill>
                  <a:srgbClr val="0070C0"/>
                </a:solidFill>
              </a:rPr>
              <a:t>Cerâmicas </a:t>
            </a:r>
            <a:r>
              <a:rPr lang="pt-BR" b="1" dirty="0">
                <a:solidFill>
                  <a:srgbClr val="0070C0"/>
                </a:solidFill>
              </a:rPr>
              <a:t>avançadas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Estruturais</a:t>
            </a:r>
            <a:r>
              <a:rPr lang="pt-BR" sz="3200" dirty="0" smtClean="0"/>
              <a:t> </a:t>
            </a:r>
            <a:r>
              <a:rPr lang="pt-BR" sz="3200" dirty="0"/>
              <a:t>(peças de desgaste, </a:t>
            </a:r>
            <a:r>
              <a:rPr lang="pt-BR" sz="3200" dirty="0" err="1" smtClean="0"/>
              <a:t>biocerâmica</a:t>
            </a:r>
            <a:r>
              <a:rPr lang="pt-BR" sz="3200" dirty="0"/>
              <a:t>, ferramentas de corte, e componentes de motores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Elétrica</a:t>
            </a:r>
            <a:r>
              <a:rPr lang="pt-BR" sz="3200" dirty="0" smtClean="0"/>
              <a:t> </a:t>
            </a:r>
            <a:r>
              <a:rPr lang="pt-BR" sz="3200" dirty="0"/>
              <a:t>(capacitores, isoladores, substratos, pacotes de circuitos integrados, piezelétrica, ímãs e supercondutores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Revestimentos</a:t>
            </a:r>
            <a:r>
              <a:rPr lang="pt-BR" sz="3200" dirty="0" smtClean="0"/>
              <a:t> </a:t>
            </a:r>
            <a:r>
              <a:rPr lang="pt-BR" sz="3200" dirty="0"/>
              <a:t>(componentes de motor, ferramentas de corte, e peças de desgaste industriais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Cerâmicas </a:t>
            </a:r>
            <a:r>
              <a:rPr lang="pt-BR" sz="3200" b="1" dirty="0">
                <a:solidFill>
                  <a:srgbClr val="FF0000"/>
                </a:solidFill>
              </a:rPr>
              <a:t>químicas e ambientais</a:t>
            </a:r>
            <a:r>
              <a:rPr lang="pt-BR" sz="3200" dirty="0"/>
              <a:t> (filtros, membranas, catalisadores, e suportes de catalisador)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1758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59" name="Group 143"/>
          <p:cNvGraphicFramePr>
            <a:graphicFrameLocks noGrp="1"/>
          </p:cNvGraphicFramePr>
          <p:nvPr/>
        </p:nvGraphicFramePr>
        <p:xfrm>
          <a:off x="0" y="0"/>
          <a:ext cx="9109075" cy="6954839"/>
        </p:xfrm>
        <a:graphic>
          <a:graphicData uri="http://schemas.openxmlformats.org/drawingml/2006/table">
            <a:tbl>
              <a:tblPr/>
              <a:tblGrid>
                <a:gridCol w="2744788"/>
                <a:gridCol w="6364287"/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Segmento industrial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Exemplos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Cerâmica vermelha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Tijolos, manilhas, telhas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 branca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 de hotel, revestimentos, louça sanitária,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porcelana elétrica, artigos decorativos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811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Refratários e isolantes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Tijolos e peças monolíticas usadas na fabricação de aço e outras ligas, vidros, cerâmicas e indústrias química e petrolíferas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Vidros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Vidros planos (janelas), artigos para casa, fibras de vidro, fibras óticas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Abrasivos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Carbeto de silício, diamante, alumina fundida são usadas como abrasivos particulados, rebolos, esmeril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Cimentos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Usados para produção de cimentos e concreto na indústria de construção civil: pontes, prédios, represas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estruturais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Engrenagens, biocerâmicas, ferramentas de corte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elétricas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Capacitores, isoladores de alta tensão, substratos, circuitos integrados, piezoelétricos, supercondutores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Recobrimentos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Peças de motores, ferramentas de corte e engrenagens industriais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químicas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Filtros, membranas, catalisadores e suportes para catalisadores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</a:tbl>
          </a:graphicData>
        </a:graphic>
      </p:graphicFrame>
      <p:sp>
        <p:nvSpPr>
          <p:cNvPr id="34955" name="Rectangle 139"/>
          <p:cNvSpPr>
            <a:spLocks noChangeArrowheads="1"/>
          </p:cNvSpPr>
          <p:nvPr/>
        </p:nvSpPr>
        <p:spPr bwMode="auto">
          <a:xfrm>
            <a:off x="0" y="6218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175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610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Ligação química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88457" y="914990"/>
            <a:ext cx="7851775" cy="5346218"/>
            <a:chOff x="632" y="768"/>
            <a:chExt cx="4496" cy="316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32" y="768"/>
              <a:ext cx="4496" cy="3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760" y="3360"/>
              <a:ext cx="1540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/>
              <a:r>
                <a:rPr lang="en-US" sz="2000" b="1">
                  <a:solidFill>
                    <a:srgbClr val="CC0000"/>
                  </a:solidFill>
                  <a:latin typeface="Arial Rounded MT Bold" pitchFamily="34" charset="0"/>
                </a:rPr>
                <a:t>Electropositive elements:</a:t>
              </a:r>
            </a:p>
            <a:p>
              <a:pPr defTabSz="1019175"/>
              <a:r>
                <a:rPr lang="en-US" sz="2000" b="1">
                  <a:solidFill>
                    <a:srgbClr val="CC0000"/>
                  </a:solidFill>
                  <a:latin typeface="Arial Rounded MT Bold" pitchFamily="34" charset="0"/>
                </a:rPr>
                <a:t>Readily give up electrons</a:t>
              </a:r>
            </a:p>
            <a:p>
              <a:pPr defTabSz="1019175"/>
              <a:r>
                <a:rPr lang="en-US" sz="2000" b="1">
                  <a:solidFill>
                    <a:srgbClr val="CC0000"/>
                  </a:solidFill>
                  <a:latin typeface="Arial Rounded MT Bold" pitchFamily="34" charset="0"/>
                </a:rPr>
                <a:t>to become + ions.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256" y="3360"/>
              <a:ext cx="149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/>
              <a:r>
                <a:rPr lang="en-US" sz="2000">
                  <a:solidFill>
                    <a:srgbClr val="0000FF"/>
                  </a:solidFill>
                  <a:latin typeface="Arial Rounded MT Bold" pitchFamily="34" charset="0"/>
                </a:rPr>
                <a:t>Electronegative elements:</a:t>
              </a:r>
            </a:p>
            <a:p>
              <a:pPr defTabSz="1019175"/>
              <a:r>
                <a:rPr lang="en-US" sz="2000">
                  <a:solidFill>
                    <a:srgbClr val="0000FF"/>
                  </a:solidFill>
                  <a:latin typeface="Arial Rounded MT Bold" pitchFamily="34" charset="0"/>
                </a:rPr>
                <a:t>Readily acquire electrons</a:t>
              </a:r>
            </a:p>
            <a:p>
              <a:pPr defTabSz="1019175"/>
              <a:r>
                <a:rPr lang="en-US" sz="2000">
                  <a:solidFill>
                    <a:srgbClr val="0000FF"/>
                  </a:solidFill>
                  <a:latin typeface="Arial Rounded MT Bold" pitchFamily="34" charset="0"/>
                </a:rPr>
                <a:t>to become - ions.</a:t>
              </a:r>
              <a:endParaRPr lang="en-US" sz="2000">
                <a:solidFill>
                  <a:srgbClr val="0000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640" y="1343"/>
              <a:ext cx="210" cy="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" y="1592"/>
              <a:ext cx="4000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624" y="1728"/>
              <a:ext cx="224" cy="1304"/>
            </a:xfrm>
            <a:prstGeom prst="rect">
              <a:avLst/>
            </a:prstGeom>
            <a:noFill/>
            <a:ln w="25400">
              <a:solidFill>
                <a:srgbClr val="FF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664" y="1792"/>
              <a:ext cx="16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664" y="1792"/>
              <a:ext cx="1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He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816" y="179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664" y="2000"/>
              <a:ext cx="16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664" y="2000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752" y="2000"/>
              <a:ext cx="5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4816" y="200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672" y="2216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672" y="2216"/>
              <a:ext cx="12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Ar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800" y="22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672" y="2432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4672" y="2432"/>
              <a:ext cx="1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Kr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4800" y="243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672" y="2648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672" y="2648"/>
              <a:ext cx="13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Xe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4808" y="264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4664" y="2864"/>
              <a:ext cx="16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664" y="286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Rn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4816" y="28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4416" y="1952"/>
              <a:ext cx="192" cy="1080"/>
            </a:xfrm>
            <a:prstGeom prst="rect">
              <a:avLst/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4192" y="1952"/>
              <a:ext cx="208" cy="1088"/>
            </a:xfrm>
            <a:prstGeom prst="rect">
              <a:avLst/>
            </a:prstGeom>
            <a:noFill/>
            <a:ln w="25400">
              <a:solidFill>
                <a:srgbClr val="99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 rot="16200000">
              <a:off x="4722" y="874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 rot="16200000">
              <a:off x="4474" y="1250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66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 rot="16200000">
              <a:off x="4258" y="1250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99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888" y="1728"/>
              <a:ext cx="224" cy="15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1120" y="1944"/>
              <a:ext cx="208" cy="1328"/>
            </a:xfrm>
            <a:prstGeom prst="rect">
              <a:avLst/>
            </a:prstGeom>
            <a:noFill/>
            <a:ln w="25400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328" y="2384"/>
              <a:ext cx="224" cy="888"/>
            </a:xfrm>
            <a:prstGeom prst="rect">
              <a:avLst/>
            </a:prstGeom>
            <a:noFill/>
            <a:ln w="25400">
              <a:solidFill>
                <a:srgbClr val="FF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 rot="16200000">
              <a:off x="1170" y="1202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 rot="16200000">
              <a:off x="1378" y="1266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FF9999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4480" y="2016"/>
              <a:ext cx="8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4480" y="201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F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544" y="20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960" y="1992"/>
              <a:ext cx="112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960" y="1992"/>
              <a:ext cx="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Li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1056" y="199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1152" y="2016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1152" y="2016"/>
              <a:ext cx="12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Be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1296" y="20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2888" y="1416"/>
              <a:ext cx="304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2888" y="1416"/>
              <a:ext cx="2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300" b="1">
                  <a:solidFill>
                    <a:srgbClr val="000000"/>
                  </a:solidFill>
                  <a:latin typeface="Arial Rounded MT Bold" pitchFamily="34" charset="0"/>
                </a:rPr>
                <a:t>Metal</a:t>
              </a:r>
              <a:endParaRPr lang="en-US" sz="1300" b="1">
                <a:latin typeface="Times New Roman" pitchFamily="18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3184" y="14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2888" y="1688"/>
              <a:ext cx="528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2888" y="1688"/>
              <a:ext cx="40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300" b="1">
                  <a:solidFill>
                    <a:srgbClr val="000000"/>
                  </a:solidFill>
                  <a:latin typeface="Arial Rounded MT Bold" pitchFamily="34" charset="0"/>
                </a:rPr>
                <a:t>Nonmeta</a:t>
              </a:r>
              <a:r>
                <a:rPr lang="en-US" sz="1600" b="1">
                  <a:solidFill>
                    <a:srgbClr val="000000"/>
                  </a:solidFill>
                  <a:latin typeface="Arial Rounded MT Bold" pitchFamily="34" charset="0"/>
                </a:rPr>
                <a:t>l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3408" y="168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2888" y="1952"/>
              <a:ext cx="704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2888" y="1952"/>
              <a:ext cx="53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300" b="1">
                  <a:solidFill>
                    <a:srgbClr val="000000"/>
                  </a:solidFill>
                  <a:latin typeface="Arial Rounded MT Bold" pitchFamily="34" charset="0"/>
                </a:rPr>
                <a:t>Intermediate</a:t>
              </a:r>
              <a:endParaRPr lang="en-US" sz="1300" b="1">
                <a:latin typeface="Times New Roman" pitchFamily="18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584" y="195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960" y="1776"/>
              <a:ext cx="9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960" y="177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H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1048" y="177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928" y="2216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928" y="2216"/>
              <a:ext cx="1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Na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1080" y="22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4456" y="2224"/>
              <a:ext cx="128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4456" y="2224"/>
              <a:ext cx="11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Cl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4568" y="22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4448" y="2440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4448" y="2440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Br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4576" y="244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4496" y="2656"/>
              <a:ext cx="48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4496" y="2656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I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4528" y="265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4448" y="2864"/>
              <a:ext cx="136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4448" y="2864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At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4568" y="28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4240" y="2016"/>
              <a:ext cx="10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4240" y="201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4328" y="20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4248" y="2224"/>
              <a:ext cx="88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4248" y="2224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4320" y="22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1136" y="2208"/>
              <a:ext cx="17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1136" y="2208"/>
              <a:ext cx="1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Mg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1296" y="220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/>
          </p:nvSpPr>
          <p:spPr bwMode="auto">
            <a:xfrm>
              <a:off x="1144" y="2424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Rectangle 84"/>
            <p:cNvSpPr>
              <a:spLocks noChangeArrowheads="1"/>
            </p:cNvSpPr>
            <p:nvPr/>
          </p:nvSpPr>
          <p:spPr bwMode="auto">
            <a:xfrm>
              <a:off x="1144" y="2424"/>
              <a:ext cx="12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Ca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/>
          </p:nvSpPr>
          <p:spPr bwMode="auto">
            <a:xfrm>
              <a:off x="1296" y="24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/>
          </p:nvSpPr>
          <p:spPr bwMode="auto">
            <a:xfrm>
              <a:off x="1160" y="2632"/>
              <a:ext cx="13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Rectangle 87"/>
            <p:cNvSpPr>
              <a:spLocks noChangeArrowheads="1"/>
            </p:cNvSpPr>
            <p:nvPr/>
          </p:nvSpPr>
          <p:spPr bwMode="auto">
            <a:xfrm>
              <a:off x="1160" y="2632"/>
              <a:ext cx="10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Sr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/>
          </p:nvSpPr>
          <p:spPr bwMode="auto">
            <a:xfrm>
              <a:off x="1280" y="263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1144" y="2848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Rectangle 90"/>
            <p:cNvSpPr>
              <a:spLocks noChangeArrowheads="1"/>
            </p:cNvSpPr>
            <p:nvPr/>
          </p:nvSpPr>
          <p:spPr bwMode="auto">
            <a:xfrm>
              <a:off x="1144" y="2848"/>
              <a:ext cx="12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Ba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288" y="284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/>
          </p:nvSpPr>
          <p:spPr bwMode="auto">
            <a:xfrm>
              <a:off x="1144" y="3064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1144" y="3064"/>
              <a:ext cx="12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Ra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/>
          </p:nvSpPr>
          <p:spPr bwMode="auto">
            <a:xfrm>
              <a:off x="1288" y="30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960" y="2424"/>
              <a:ext cx="9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960" y="242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K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1040" y="24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/>
          </p:nvSpPr>
          <p:spPr bwMode="auto">
            <a:xfrm>
              <a:off x="928" y="2640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" name="Rectangle 99"/>
            <p:cNvSpPr>
              <a:spLocks noChangeArrowheads="1"/>
            </p:cNvSpPr>
            <p:nvPr/>
          </p:nvSpPr>
          <p:spPr bwMode="auto">
            <a:xfrm>
              <a:off x="928" y="264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Rb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/>
          </p:nvSpPr>
          <p:spPr bwMode="auto">
            <a:xfrm>
              <a:off x="1080" y="264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/>
          </p:nvSpPr>
          <p:spPr bwMode="auto">
            <a:xfrm>
              <a:off x="936" y="2848"/>
              <a:ext cx="152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" name="Rectangle 102"/>
            <p:cNvSpPr>
              <a:spLocks noChangeArrowheads="1"/>
            </p:cNvSpPr>
            <p:nvPr/>
          </p:nvSpPr>
          <p:spPr bwMode="auto">
            <a:xfrm>
              <a:off x="936" y="2848"/>
              <a:ext cx="1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Cs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/>
          </p:nvSpPr>
          <p:spPr bwMode="auto">
            <a:xfrm>
              <a:off x="1080" y="284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/>
          </p:nvSpPr>
          <p:spPr bwMode="auto">
            <a:xfrm>
              <a:off x="944" y="3064"/>
              <a:ext cx="128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Rectangle 105"/>
            <p:cNvSpPr>
              <a:spLocks noChangeArrowheads="1"/>
            </p:cNvSpPr>
            <p:nvPr/>
          </p:nvSpPr>
          <p:spPr bwMode="auto">
            <a:xfrm>
              <a:off x="944" y="3064"/>
              <a:ext cx="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Fr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1064" y="30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1360" y="2424"/>
              <a:ext cx="152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1360" y="2424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Sc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1504" y="24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1400" y="2632"/>
              <a:ext cx="8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1400" y="2632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Y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1472" y="263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5" name="Freeform 113"/>
            <p:cNvSpPr>
              <a:spLocks/>
            </p:cNvSpPr>
            <p:nvPr/>
          </p:nvSpPr>
          <p:spPr bwMode="auto">
            <a:xfrm>
              <a:off x="4200" y="2384"/>
              <a:ext cx="168" cy="192"/>
            </a:xfrm>
            <a:custGeom>
              <a:avLst/>
              <a:gdLst>
                <a:gd name="T0" fmla="*/ 0 w 168"/>
                <a:gd name="T1" fmla="*/ 192 h 192"/>
                <a:gd name="T2" fmla="*/ 168 w 168"/>
                <a:gd name="T3" fmla="*/ 0 h 192"/>
                <a:gd name="T4" fmla="*/ 168 w 168"/>
                <a:gd name="T5" fmla="*/ 184 h 192"/>
                <a:gd name="T6" fmla="*/ 0 w 168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92">
                  <a:moveTo>
                    <a:pt x="0" y="192"/>
                  </a:moveTo>
                  <a:lnTo>
                    <a:pt x="168" y="0"/>
                  </a:lnTo>
                  <a:lnTo>
                    <a:pt x="168" y="184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BBBB"/>
            </a:solidFill>
            <a:ln w="12700">
              <a:solidFill>
                <a:srgbClr val="BBBB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" name="Freeform 114"/>
            <p:cNvSpPr>
              <a:spLocks/>
            </p:cNvSpPr>
            <p:nvPr/>
          </p:nvSpPr>
          <p:spPr bwMode="auto">
            <a:xfrm>
              <a:off x="4200" y="2392"/>
              <a:ext cx="176" cy="184"/>
            </a:xfrm>
            <a:custGeom>
              <a:avLst/>
              <a:gdLst>
                <a:gd name="T0" fmla="*/ 0 w 176"/>
                <a:gd name="T1" fmla="*/ 184 h 184"/>
                <a:gd name="T2" fmla="*/ 176 w 176"/>
                <a:gd name="T3" fmla="*/ 0 h 184"/>
                <a:gd name="T4" fmla="*/ 176 w 176"/>
                <a:gd name="T5" fmla="*/ 184 h 184"/>
                <a:gd name="T6" fmla="*/ 0 w 176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84">
                  <a:moveTo>
                    <a:pt x="0" y="184"/>
                  </a:moveTo>
                  <a:lnTo>
                    <a:pt x="176" y="0"/>
                  </a:lnTo>
                  <a:lnTo>
                    <a:pt x="176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12700">
              <a:solidFill>
                <a:srgbClr val="BBBB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7" name="Rectangle 115"/>
            <p:cNvSpPr>
              <a:spLocks noChangeArrowheads="1"/>
            </p:cNvSpPr>
            <p:nvPr/>
          </p:nvSpPr>
          <p:spPr bwMode="auto">
            <a:xfrm>
              <a:off x="4216" y="2440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Se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4360" y="244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4200" y="2600"/>
              <a:ext cx="168" cy="192"/>
            </a:xfrm>
            <a:custGeom>
              <a:avLst/>
              <a:gdLst>
                <a:gd name="T0" fmla="*/ 0 w 168"/>
                <a:gd name="T1" fmla="*/ 192 h 192"/>
                <a:gd name="T2" fmla="*/ 168 w 168"/>
                <a:gd name="T3" fmla="*/ 0 h 192"/>
                <a:gd name="T4" fmla="*/ 168 w 168"/>
                <a:gd name="T5" fmla="*/ 184 h 192"/>
                <a:gd name="T6" fmla="*/ 0 w 168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92">
                  <a:moveTo>
                    <a:pt x="0" y="192"/>
                  </a:moveTo>
                  <a:lnTo>
                    <a:pt x="168" y="0"/>
                  </a:lnTo>
                  <a:lnTo>
                    <a:pt x="168" y="184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BBBB"/>
            </a:solidFill>
            <a:ln w="12700">
              <a:solidFill>
                <a:srgbClr val="BBBB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4200" y="2608"/>
              <a:ext cx="176" cy="184"/>
            </a:xfrm>
            <a:custGeom>
              <a:avLst/>
              <a:gdLst>
                <a:gd name="T0" fmla="*/ 0 w 176"/>
                <a:gd name="T1" fmla="*/ 184 h 184"/>
                <a:gd name="T2" fmla="*/ 176 w 176"/>
                <a:gd name="T3" fmla="*/ 0 h 184"/>
                <a:gd name="T4" fmla="*/ 176 w 176"/>
                <a:gd name="T5" fmla="*/ 184 h 184"/>
                <a:gd name="T6" fmla="*/ 0 w 176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84">
                  <a:moveTo>
                    <a:pt x="0" y="184"/>
                  </a:moveTo>
                  <a:lnTo>
                    <a:pt x="176" y="0"/>
                  </a:lnTo>
                  <a:lnTo>
                    <a:pt x="176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12700">
              <a:solidFill>
                <a:srgbClr val="BBBB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4200" y="2816"/>
              <a:ext cx="168" cy="192"/>
            </a:xfrm>
            <a:custGeom>
              <a:avLst/>
              <a:gdLst>
                <a:gd name="T0" fmla="*/ 0 w 168"/>
                <a:gd name="T1" fmla="*/ 192 h 192"/>
                <a:gd name="T2" fmla="*/ 168 w 168"/>
                <a:gd name="T3" fmla="*/ 0 h 192"/>
                <a:gd name="T4" fmla="*/ 168 w 168"/>
                <a:gd name="T5" fmla="*/ 184 h 192"/>
                <a:gd name="T6" fmla="*/ 0 w 168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92">
                  <a:moveTo>
                    <a:pt x="0" y="192"/>
                  </a:moveTo>
                  <a:lnTo>
                    <a:pt x="168" y="0"/>
                  </a:lnTo>
                  <a:lnTo>
                    <a:pt x="168" y="184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BBBB"/>
            </a:solidFill>
            <a:ln w="12700">
              <a:solidFill>
                <a:srgbClr val="BBBB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4200" y="2824"/>
              <a:ext cx="176" cy="184"/>
            </a:xfrm>
            <a:custGeom>
              <a:avLst/>
              <a:gdLst>
                <a:gd name="T0" fmla="*/ 0 w 176"/>
                <a:gd name="T1" fmla="*/ 184 h 184"/>
                <a:gd name="T2" fmla="*/ 176 w 176"/>
                <a:gd name="T3" fmla="*/ 0 h 184"/>
                <a:gd name="T4" fmla="*/ 176 w 176"/>
                <a:gd name="T5" fmla="*/ 184 h 184"/>
                <a:gd name="T6" fmla="*/ 0 w 176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84">
                  <a:moveTo>
                    <a:pt x="0" y="184"/>
                  </a:moveTo>
                  <a:lnTo>
                    <a:pt x="176" y="0"/>
                  </a:lnTo>
                  <a:lnTo>
                    <a:pt x="176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12700">
              <a:solidFill>
                <a:srgbClr val="BBBB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Rectangle 121"/>
            <p:cNvSpPr>
              <a:spLocks noChangeArrowheads="1"/>
            </p:cNvSpPr>
            <p:nvPr/>
          </p:nvSpPr>
          <p:spPr bwMode="auto">
            <a:xfrm>
              <a:off x="4216" y="2656"/>
              <a:ext cx="1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Te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/>
          </p:nvSpPr>
          <p:spPr bwMode="auto">
            <a:xfrm>
              <a:off x="4352" y="265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/>
          </p:nvSpPr>
          <p:spPr bwMode="auto">
            <a:xfrm>
              <a:off x="4216" y="2864"/>
              <a:ext cx="1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Po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/>
          </p:nvSpPr>
          <p:spPr bwMode="auto">
            <a:xfrm>
              <a:off x="4360" y="28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flipH="1">
              <a:off x="760" y="3312"/>
              <a:ext cx="1392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8" name="Line 126"/>
            <p:cNvSpPr>
              <a:spLocks noChangeShapeType="1"/>
            </p:cNvSpPr>
            <p:nvPr/>
          </p:nvSpPr>
          <p:spPr bwMode="auto">
            <a:xfrm>
              <a:off x="3264" y="3312"/>
              <a:ext cx="129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072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 (FUTURO)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Cerâmicas estruturais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Redução de preços dos produtos finais</a:t>
            </a:r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Aumento de confiabilidade</a:t>
            </a:r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Aumento de reprodutibilidade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299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Cerâmicas eletrônicas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Integração com a tecnologia de semicondutores já existente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Otimização do processamento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Compatibilização com outros materiais</a:t>
            </a:r>
          </a:p>
          <a:p>
            <a:pPr>
              <a:buFont typeface="Wingdings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15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/>
          </a:bodyPr>
          <a:lstStyle/>
          <a:p>
            <a:r>
              <a:rPr lang="pt-BR" sz="2800" dirty="0"/>
              <a:t>A palavra </a:t>
            </a:r>
            <a:r>
              <a:rPr lang="pt-BR" sz="2800" b="1" dirty="0"/>
              <a:t>cerâmicas</a:t>
            </a:r>
            <a:r>
              <a:rPr lang="pt-BR" sz="2800" dirty="0"/>
              <a:t> vem do grego </a:t>
            </a:r>
            <a:r>
              <a:rPr lang="pt-BR" sz="2800" i="1" dirty="0" err="1"/>
              <a:t>keramos</a:t>
            </a:r>
            <a:r>
              <a:rPr lang="pt-BR" sz="2800" dirty="0"/>
              <a:t>, que significa olaria. A palavra </a:t>
            </a:r>
            <a:r>
              <a:rPr lang="pt-BR" sz="2800" b="1" i="1" dirty="0" err="1">
                <a:solidFill>
                  <a:schemeClr val="accent2"/>
                </a:solidFill>
              </a:rPr>
              <a:t>Keramos</a:t>
            </a:r>
            <a:r>
              <a:rPr lang="pt-BR" sz="2800" b="1" i="1" dirty="0">
                <a:solidFill>
                  <a:schemeClr val="accent2"/>
                </a:solidFill>
              </a:rPr>
              <a:t> </a:t>
            </a:r>
            <a:r>
              <a:rPr lang="pt-BR" sz="2800" dirty="0"/>
              <a:t> está relacionada ao sânscrito significando  “queimar</a:t>
            </a:r>
            <a:r>
              <a:rPr lang="pt-BR" sz="2800" dirty="0" smtClean="0"/>
              <a:t>”.</a:t>
            </a:r>
          </a:p>
          <a:p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r>
              <a:rPr lang="pt-BR" sz="2800" dirty="0" err="1" smtClean="0"/>
              <a:t>Kingery</a:t>
            </a:r>
            <a:r>
              <a:rPr lang="pt-BR" sz="2800" dirty="0" smtClean="0"/>
              <a:t> et al. (1976):</a:t>
            </a:r>
          </a:p>
          <a:p>
            <a:pPr marL="0" indent="0">
              <a:buNone/>
            </a:pPr>
            <a:r>
              <a:rPr lang="pt-BR" sz="2800" dirty="0" smtClean="0"/>
              <a:t>“Cerâmicas são sólidos inorgânicos, não metálicos”.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Outros autores incluem “uso e ou processamento em altas temperaturas”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108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err="1" smtClean="0">
                <a:solidFill>
                  <a:srgbClr val="FF0000"/>
                </a:solidFill>
              </a:rPr>
              <a:t>Biocerâmicas</a:t>
            </a:r>
            <a:endParaRPr lang="pt-BR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b="1" dirty="0"/>
              <a:t>Compatibilização entre </a:t>
            </a:r>
            <a:r>
              <a:rPr lang="pt-BR" b="1" dirty="0" smtClean="0"/>
              <a:t>propriedades mecânicas do material sintético e do corpo humano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Otimização do processamento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Compatibilização com outros materiais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58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Revestimentos e filmes</a:t>
            </a: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Elucidação do fenômeno de deposição e crescimento de filmes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Otimização da adesão entre o filme e substrato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Aumento de reprodutibilidade</a:t>
            </a:r>
            <a:endParaRPr lang="pt-BR" b="1" dirty="0" smtClean="0"/>
          </a:p>
          <a:p>
            <a:pPr>
              <a:buFont typeface="Wingdings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Desafios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err="1" smtClean="0">
                <a:solidFill>
                  <a:srgbClr val="FF0000"/>
                </a:solidFill>
              </a:rPr>
              <a:t>Nanocerâmicas</a:t>
            </a:r>
            <a:endParaRPr lang="pt-B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Desenvolvimento de novas composições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Integração com outros </a:t>
            </a:r>
            <a:r>
              <a:rPr lang="pt-BR" b="1" dirty="0" smtClean="0"/>
              <a:t>dispositivos</a:t>
            </a:r>
            <a:endParaRPr lang="pt-BR" b="1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Conhecimento do impacto sobre a sociedade</a:t>
            </a:r>
          </a:p>
          <a:p>
            <a:pPr>
              <a:buFont typeface="Wingdings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61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19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2468782"/>
              </p:ext>
            </p:extLst>
          </p:nvPr>
        </p:nvGraphicFramePr>
        <p:xfrm>
          <a:off x="0" y="18864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6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260350"/>
            <a:ext cx="9144000" cy="6985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t-BR" sz="2800" b="1" i="1">
                <a:solidFill>
                  <a:srgbClr val="CC3300"/>
                </a:solidFill>
              </a:rPr>
              <a:t>Cerâmica Branca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pt-BR" sz="2800" b="1" i="1">
                <a:solidFill>
                  <a:srgbClr val="CC3300"/>
                </a:solidFill>
              </a:rPr>
              <a:t/>
            </a:r>
            <a:br>
              <a:rPr lang="pt-BR" sz="2800" b="1" i="1">
                <a:solidFill>
                  <a:srgbClr val="CC3300"/>
                </a:solidFill>
              </a:rPr>
            </a:br>
            <a:r>
              <a:rPr lang="pt-BR" sz="2400" b="1"/>
              <a:t>Este grupo é bastante diversificado, compreendendo materiais constituídos por um corpo branco e em geral recobertos por uma camada vítrea transparente e incolor e que eram assim agrupados pela cor branca da massa, necessária por razões estéticas e/ou técnicas. Com o advento dos vidrados opacificados, muitos dos produtos enquadrados neste grupo passaram a ser fabricados , sem prejuízo das características para uma dada aplicação, com matérias-primas com certo grau de impurezas, responsáveis pela coloração. 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400" b="1"/>
          </a:p>
          <a:p>
            <a:pPr>
              <a:lnSpc>
                <a:spcPct val="80000"/>
              </a:lnSpc>
            </a:pPr>
            <a:r>
              <a:rPr lang="pt-BR" sz="2400" b="1"/>
              <a:t>louça sanitária </a:t>
            </a:r>
          </a:p>
          <a:p>
            <a:pPr>
              <a:lnSpc>
                <a:spcPct val="80000"/>
              </a:lnSpc>
            </a:pPr>
            <a:r>
              <a:rPr lang="pt-BR" sz="2400" b="1"/>
              <a:t>louça de mesa </a:t>
            </a:r>
          </a:p>
          <a:p>
            <a:pPr>
              <a:lnSpc>
                <a:spcPct val="80000"/>
              </a:lnSpc>
            </a:pPr>
            <a:r>
              <a:rPr lang="pt-BR" sz="2400" b="1"/>
              <a:t>isoladores elétricos para alta e baixa tensão </a:t>
            </a:r>
          </a:p>
          <a:p>
            <a:pPr>
              <a:lnSpc>
                <a:spcPct val="80000"/>
              </a:lnSpc>
            </a:pPr>
            <a:r>
              <a:rPr lang="pt-BR" sz="2400" b="1"/>
              <a:t>cerâmica artística (decorativa e utilitária). </a:t>
            </a:r>
          </a:p>
          <a:p>
            <a:pPr>
              <a:lnSpc>
                <a:spcPct val="80000"/>
              </a:lnSpc>
            </a:pPr>
            <a:r>
              <a:rPr lang="pt-BR" sz="2400" b="1"/>
              <a:t>cerâmica técnica para fins diversos, tais como: químico, elétrico, térmico e mecânico. </a:t>
            </a:r>
          </a:p>
          <a:p>
            <a:pPr>
              <a:lnSpc>
                <a:spcPct val="80000"/>
              </a:lnSpc>
            </a:pPr>
            <a:endParaRPr lang="pt-BR" sz="2400" b="1"/>
          </a:p>
        </p:txBody>
      </p:sp>
    </p:spTree>
    <p:extLst>
      <p:ext uri="{BB962C8B-B14F-4D97-AF65-F5344CB8AC3E}">
        <p14:creationId xmlns:p14="http://schemas.microsoft.com/office/powerpoint/2010/main" val="3966939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709613"/>
            <a:ext cx="8893175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3200" b="1" i="1">
                <a:solidFill>
                  <a:srgbClr val="CC3300"/>
                </a:solidFill>
              </a:rPr>
              <a:t>Materiais Refratários</a:t>
            </a:r>
            <a:br>
              <a:rPr lang="pt-BR" sz="3200" b="1" i="1">
                <a:solidFill>
                  <a:srgbClr val="CC3300"/>
                </a:solidFill>
              </a:rPr>
            </a:br>
            <a:endParaRPr lang="pt-BR" b="1" i="1"/>
          </a:p>
          <a:p>
            <a:r>
              <a:rPr lang="pt-BR" sz="2400" b="1"/>
              <a:t>Este grupo compreende uma diversidade de produtos, que têm como finalidade suportar </a:t>
            </a:r>
            <a:r>
              <a:rPr lang="pt-BR" sz="2400" b="1">
                <a:solidFill>
                  <a:schemeClr val="accent2"/>
                </a:solidFill>
              </a:rPr>
              <a:t>temperaturas elevadas</a:t>
            </a:r>
            <a:r>
              <a:rPr lang="pt-BR" sz="2400" b="1"/>
              <a:t> nas condições específicas de processo e de operação dos equipamentos industriais, que em geral envolvem esforços mecânicos, ataques químicos, variações bruscas de temperatura e outras solicitações. Para suportar estas solicitações e em função da natureza das mesmas, foram desenvolvidos inúmeros tipos de produtos, a partir de diferentes matérias-primas ou mistura destas. Dessa forma, podemos classificar os produtos refratários quanto a matéria-prima ou componente químico principal em: sílica, sílico-aluminoso, aluminoso, mulita, magnesianocromítico, cromítico-magnesiano, carbeto de silício, grafita, carbono, zircônia, zirconita, espinélio e outros. </a:t>
            </a:r>
          </a:p>
        </p:txBody>
      </p:sp>
    </p:spTree>
    <p:extLst>
      <p:ext uri="{BB962C8B-B14F-4D97-AF65-F5344CB8AC3E}">
        <p14:creationId xmlns:p14="http://schemas.microsoft.com/office/powerpoint/2010/main" val="4014194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30175"/>
            <a:ext cx="91440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400" b="1" i="1">
                <a:solidFill>
                  <a:schemeClr val="accent2"/>
                </a:solidFill>
              </a:rPr>
              <a:t>Isolantes Térmicos</a:t>
            </a:r>
          </a:p>
          <a:p>
            <a:pPr algn="ctr"/>
            <a:r>
              <a:rPr lang="pt-BR" sz="2400" b="1" i="1"/>
              <a:t/>
            </a:r>
            <a:br>
              <a:rPr lang="pt-BR" sz="2400" b="1" i="1"/>
            </a:br>
            <a:r>
              <a:rPr lang="pt-BR" sz="2400" b="1"/>
              <a:t>Os produtos deste segmento podem ser classificados em: </a:t>
            </a:r>
          </a:p>
          <a:p>
            <a:pPr algn="just"/>
            <a:r>
              <a:rPr lang="pt-BR" sz="2400" b="1"/>
              <a:t>a) refratários isolantes que se enquadram no segmento de refratários,</a:t>
            </a:r>
            <a:br>
              <a:rPr lang="pt-BR" sz="2400" b="1"/>
            </a:br>
            <a:endParaRPr lang="pt-BR" sz="2400" b="1"/>
          </a:p>
          <a:p>
            <a:pPr algn="just"/>
            <a:r>
              <a:rPr lang="pt-BR" sz="2400" b="1"/>
              <a:t>b) isolantes térmicos não refratários, compreendendo produtos como vermiculita expandida, sílica diatomácea, diatomito, silicato de cálcio, lã de vidro e lã de rocha, que são obtidos por processos distintos aos do item a) e que podem ser utilizados, dependendo do tipo de produto até 1100 ºC</a:t>
            </a:r>
          </a:p>
          <a:p>
            <a:pPr algn="just"/>
            <a:endParaRPr lang="pt-BR" sz="2400" b="1"/>
          </a:p>
          <a:p>
            <a:pPr algn="just"/>
            <a:r>
              <a:rPr lang="pt-BR" sz="2400" b="1"/>
              <a:t> c) fibras ou lãs cerâmicas que apresentam características físicas semelhantes as citadas no item b), porém apresentam composições tais como sílica, sílica-alumina, alumina e zircônia, que dependendo do tipo, podem chegar a temperaturas de utilização de 2000º C ou mais. </a:t>
            </a:r>
          </a:p>
        </p:txBody>
      </p:sp>
    </p:spTree>
    <p:extLst>
      <p:ext uri="{BB962C8B-B14F-4D97-AF65-F5344CB8AC3E}">
        <p14:creationId xmlns:p14="http://schemas.microsoft.com/office/powerpoint/2010/main" val="1855472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377825"/>
            <a:ext cx="914400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800" b="1" i="1">
                <a:solidFill>
                  <a:srgbClr val="CC3300"/>
                </a:solidFill>
              </a:rPr>
              <a:t>Fritas e Corantes</a:t>
            </a:r>
          </a:p>
          <a:p>
            <a:pPr algn="ctr"/>
            <a:endParaRPr lang="pt-BR" sz="2800" b="1" i="1">
              <a:solidFill>
                <a:srgbClr val="CC3300"/>
              </a:solidFill>
            </a:endParaRPr>
          </a:p>
          <a:p>
            <a:pPr algn="ctr"/>
            <a:r>
              <a:rPr lang="pt-BR" sz="2000" b="1"/>
              <a:t>Estes dois produtos são importantes matérias-primas para diversos segmentos cerâmicos que requerem determinados acabamentos.</a:t>
            </a:r>
          </a:p>
          <a:p>
            <a:pPr algn="ctr"/>
            <a:r>
              <a:rPr lang="pt-BR" sz="2000" b="1">
                <a:solidFill>
                  <a:srgbClr val="CC3300"/>
                </a:solidFill>
              </a:rPr>
              <a:t> </a:t>
            </a:r>
          </a:p>
          <a:p>
            <a:pPr algn="ctr"/>
            <a:r>
              <a:rPr lang="pt-BR" sz="2000" b="1">
                <a:solidFill>
                  <a:srgbClr val="CC3300"/>
                </a:solidFill>
              </a:rPr>
              <a:t>Frita</a:t>
            </a:r>
            <a:r>
              <a:rPr lang="pt-BR" sz="2000" b="1"/>
              <a:t> (ou vidrado fritado) é um vidro moído, fabricado por indústrias especializadas a partir da fusão da mistura de diferentes matérias-primas. É aplicado na superfície do corpo cerâmico que, após a queima, adquire aspecto vítreo. Este acabamento tem por finalidade aprimorar a estética, tornar a peça impermeável, aumentar a resistência mecânica e melhorar ou proporcionar outras características. </a:t>
            </a:r>
          </a:p>
          <a:p>
            <a:pPr algn="ctr"/>
            <a:endParaRPr lang="pt-BR" sz="2000" b="1"/>
          </a:p>
          <a:p>
            <a:pPr algn="ctr"/>
            <a:r>
              <a:rPr lang="pt-BR" sz="2000" b="1">
                <a:solidFill>
                  <a:srgbClr val="CC3300"/>
                </a:solidFill>
              </a:rPr>
              <a:t>Corantes </a:t>
            </a:r>
            <a:r>
              <a:rPr lang="pt-BR" sz="2000" b="1"/>
              <a:t>constituem-se de óxidos puros ou pigmentos inorgânicos sintéticos obtidos a partir da mistura de óxidos ou de seus compostos. Os pigmentos são fabricados por empresas especializadas, inclusive por muitas das que produzem fritas, cuja obtenção envolve a mistura das matérias-primas, calcinação e moagem. Os corantes são adicionados aos esmaltes (vidrados) ou aos corpos cerâmicos para conferir-lhes colorações das mais diversas tonalidades e efeitos especiais. </a:t>
            </a:r>
          </a:p>
        </p:txBody>
      </p:sp>
    </p:spTree>
    <p:extLst>
      <p:ext uri="{BB962C8B-B14F-4D97-AF65-F5344CB8AC3E}">
        <p14:creationId xmlns:p14="http://schemas.microsoft.com/office/powerpoint/2010/main" val="874744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5900" y="917575"/>
            <a:ext cx="89281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800" b="1" i="1">
                <a:solidFill>
                  <a:srgbClr val="CC3300"/>
                </a:solidFill>
              </a:rPr>
              <a:t>Abrasivos</a:t>
            </a:r>
            <a:br>
              <a:rPr lang="pt-BR" sz="2800" b="1" i="1">
                <a:solidFill>
                  <a:srgbClr val="CC3300"/>
                </a:solidFill>
              </a:rPr>
            </a:br>
            <a:endParaRPr lang="pt-BR" sz="2800" b="1" i="1">
              <a:solidFill>
                <a:srgbClr val="CC3300"/>
              </a:solidFill>
            </a:endParaRPr>
          </a:p>
          <a:p>
            <a:r>
              <a:rPr lang="pt-BR" sz="2800"/>
              <a:t>Parte da indústria de abrasivos, por utilizarem matérias-primas e processos semelhantes aos da cerâmica, constituem-se num segmento cerâmico. Entre os produtos mais conhecidos podemos citar o óxido de alumínio eletrofundido e o carbeto de silício. </a:t>
            </a:r>
          </a:p>
        </p:txBody>
      </p:sp>
    </p:spTree>
    <p:extLst>
      <p:ext uri="{BB962C8B-B14F-4D97-AF65-F5344CB8AC3E}">
        <p14:creationId xmlns:p14="http://schemas.microsoft.com/office/powerpoint/2010/main" val="134604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http://global.kyocera.com/company/use_scene/home.html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395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55650" y="1344613"/>
            <a:ext cx="72009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sz="3200" b="1" i="1"/>
              <a:t>Vidro, Cimento e Cal</a:t>
            </a:r>
            <a:br>
              <a:rPr lang="pt-BR" sz="3200" b="1" i="1"/>
            </a:br>
            <a:endParaRPr lang="pt-BR" sz="3200" b="1" i="1"/>
          </a:p>
          <a:p>
            <a:r>
              <a:rPr lang="pt-BR" sz="3200"/>
              <a:t>São três importantes segmentos cerâmicos e que, por suas particularidades, são muitas vezes considerados à parte da cerâmica. </a:t>
            </a:r>
          </a:p>
        </p:txBody>
      </p:sp>
    </p:spTree>
    <p:extLst>
      <p:ext uri="{BB962C8B-B14F-4D97-AF65-F5344CB8AC3E}">
        <p14:creationId xmlns:p14="http://schemas.microsoft.com/office/powerpoint/2010/main" val="3719126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57188"/>
            <a:ext cx="91440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000" b="1" i="1">
                <a:solidFill>
                  <a:srgbClr val="CC3300"/>
                </a:solidFill>
              </a:rPr>
              <a:t>Cerâmica de Alta Tecnologia/Cerâmica Avançada</a:t>
            </a:r>
            <a:br>
              <a:rPr lang="pt-BR" sz="2000" b="1" i="1">
                <a:solidFill>
                  <a:srgbClr val="CC3300"/>
                </a:solidFill>
              </a:rPr>
            </a:br>
            <a:endParaRPr lang="pt-BR" sz="2000" b="1" i="1">
              <a:solidFill>
                <a:srgbClr val="CC3300"/>
              </a:solidFill>
            </a:endParaRPr>
          </a:p>
          <a:p>
            <a:r>
              <a:rPr lang="pt-BR" sz="2000"/>
              <a:t>O aprofundamento dos conhecimentos da ciência dos materiais proporcionaram ao homem o desenvolvimento de novas tecnologias e aprimoramento das existentes nas mais diferentes áreas, como aeroespacial, eletrônica, nuclear e muitas outras e que passaram a exigir materiais com qualidade excepcionalmente elevada. Tais materiais passaram a ser desenvolvidos a partir de </a:t>
            </a:r>
            <a:r>
              <a:rPr lang="pt-BR" sz="2000" b="1">
                <a:solidFill>
                  <a:schemeClr val="accent2"/>
                </a:solidFill>
              </a:rPr>
              <a:t>matérias-primas sintéticas de altíssima pureza</a:t>
            </a:r>
            <a:r>
              <a:rPr lang="pt-BR" sz="2000"/>
              <a:t> e por meio de </a:t>
            </a:r>
            <a:r>
              <a:rPr lang="pt-BR" sz="2000" b="1">
                <a:solidFill>
                  <a:schemeClr val="accent2"/>
                </a:solidFill>
              </a:rPr>
              <a:t>processos rigorosamente controlados</a:t>
            </a:r>
            <a:r>
              <a:rPr lang="pt-BR" sz="2000"/>
              <a:t>. Estes produtos, que podem apresentar os mais diferentes formatos, são fabricados pelo chamado segmento cerâmico de alta tecnologia ou cerâmica avançada. Eles são classificados, de acordo com suas funções, em: </a:t>
            </a:r>
            <a:r>
              <a:rPr lang="pt-BR" sz="2000" b="1">
                <a:solidFill>
                  <a:srgbClr val="CC3300"/>
                </a:solidFill>
              </a:rPr>
              <a:t>eletroeletrônicos, magnéticos, ópticos, químicos, térmicos, mecânicos, biológicos e nucleares</a:t>
            </a:r>
            <a:r>
              <a:rPr lang="pt-BR" sz="2000"/>
              <a:t>. Os produtos deste segmento são de uso intenso e a cada dia tende a se ampliar. Como alguns exemplos, podemos citar: </a:t>
            </a:r>
            <a:r>
              <a:rPr lang="pt-BR" sz="2000" b="1">
                <a:solidFill>
                  <a:srgbClr val="CC3300"/>
                </a:solidFill>
              </a:rPr>
              <a:t>naves espaciais, satélites, usinas nucleares, materiais para implantes em seres humanos, aparelhos de som e de vídeo, suporte de catalisadores para automóveis, sensores (umidade, gases e outros), ferramentas de corte, brinquedos, acendedor de fogão, etc</a:t>
            </a:r>
            <a:r>
              <a:rPr lang="pt-BR" sz="20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5698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539750" y="333375"/>
          <a:ext cx="132397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3" imgW="1984000" imgH="4694857" progId="CorelPhotoPaint.Image.9">
                  <p:embed/>
                </p:oleObj>
              </mc:Choice>
              <mc:Fallback>
                <p:oleObj r:id="rId3" imgW="1984000" imgH="4694857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33375"/>
                        <a:ext cx="1323975" cy="314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268538" y="1484313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Vela de ignição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217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21" name="Object 9"/>
          <p:cNvGraphicFramePr>
            <a:graphicFrameLocks noChangeAspect="1"/>
          </p:cNvGraphicFramePr>
          <p:nvPr/>
        </p:nvGraphicFramePr>
        <p:xfrm>
          <a:off x="5148263" y="260350"/>
          <a:ext cx="29718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5" imgW="2967234" imgH="2505143" progId="CorelPhotoPaint.Image.9">
                  <p:embed/>
                </p:oleObj>
              </mc:Choice>
              <mc:Fallback>
                <p:oleObj r:id="rId5" imgW="2967234" imgH="250514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60350"/>
                        <a:ext cx="2971800" cy="250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795963" y="27813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Guias de fios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190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24" name="Object 12"/>
          <p:cNvGraphicFramePr>
            <a:graphicFrameLocks noChangeAspect="1"/>
          </p:cNvGraphicFramePr>
          <p:nvPr/>
        </p:nvGraphicFramePr>
        <p:xfrm>
          <a:off x="2555875" y="3573463"/>
          <a:ext cx="561022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7" imgW="6217932" imgH="3387429" progId="CorelPhotoPaint.Image.9">
                  <p:embed/>
                </p:oleObj>
              </mc:Choice>
              <mc:Fallback>
                <p:oleObj r:id="rId7" imgW="6217932" imgH="3387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573463"/>
                        <a:ext cx="5610225" cy="305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514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tone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49275"/>
            <a:ext cx="3441700" cy="321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130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4716463" y="981075"/>
          <a:ext cx="3781425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4" imgW="3785624" imgH="4242824" progId="CorelPhotoPaint.Image.9">
                  <p:embed/>
                </p:oleObj>
              </mc:Choice>
              <mc:Fallback>
                <p:oleObj r:id="rId4" imgW="3785624" imgH="424282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981075"/>
                        <a:ext cx="3781425" cy="423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500563" y="5510213"/>
            <a:ext cx="4248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b="1"/>
              <a:t>Peças a base de nitreto de silício para aplicações que exigem resistência a abrasão</a:t>
            </a:r>
          </a:p>
        </p:txBody>
      </p:sp>
    </p:spTree>
    <p:extLst>
      <p:ext uri="{BB962C8B-B14F-4D97-AF65-F5344CB8AC3E}">
        <p14:creationId xmlns:p14="http://schemas.microsoft.com/office/powerpoint/2010/main" val="1195960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852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5368" name="Object 8"/>
          <p:cNvGraphicFramePr>
            <a:graphicFrameLocks noGrp="1" noChangeAspect="1"/>
          </p:cNvGraphicFramePr>
          <p:nvPr>
            <p:ph/>
          </p:nvPr>
        </p:nvGraphicFramePr>
        <p:xfrm>
          <a:off x="1433513" y="274638"/>
          <a:ext cx="627697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Foto do Photo Editor" r:id="rId3" imgW="11965070" imgH="11155332" progId="MSPhotoEd.3">
                  <p:embed/>
                </p:oleObj>
              </mc:Choice>
              <mc:Fallback>
                <p:oleObj name="Foto do Photo Editor" r:id="rId3" imgW="11965070" imgH="1115533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274638"/>
                        <a:ext cx="6276975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6225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220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827088" y="692150"/>
          <a:ext cx="3152775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r:id="rId3" imgW="3150114" imgH="2454857" progId="CorelPhotoPaint.Image.9">
                  <p:embed/>
                </p:oleObj>
              </mc:Choice>
              <mc:Fallback>
                <p:oleObj r:id="rId3" imgW="3150114" imgH="2454857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692150"/>
                        <a:ext cx="3152775" cy="2457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176338" y="3357563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Cerâmicas eletrônicas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4932363" y="1125538"/>
          <a:ext cx="3635375" cy="334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5" imgW="6382525" imgH="5870460" progId="CorelPhotoPaint.Image.9">
                  <p:embed/>
                </p:oleObj>
              </mc:Choice>
              <mc:Fallback>
                <p:oleObj r:id="rId5" imgW="6382525" imgH="587046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125538"/>
                        <a:ext cx="3635375" cy="334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5562600" y="4724400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Cerâmicas piezoelétricas</a:t>
            </a:r>
          </a:p>
        </p:txBody>
      </p:sp>
    </p:spTree>
    <p:extLst>
      <p:ext uri="{BB962C8B-B14F-4D97-AF65-F5344CB8AC3E}">
        <p14:creationId xmlns:p14="http://schemas.microsoft.com/office/powerpoint/2010/main" val="3828021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385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692275" y="908050"/>
          <a:ext cx="5610225" cy="408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r:id="rId3" imgW="6245364" imgH="4553721" progId="CorelPhotoPaint.Image.9">
                  <p:embed/>
                </p:oleObj>
              </mc:Choice>
              <mc:Fallback>
                <p:oleObj r:id="rId3" imgW="6245364" imgH="4553721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908050"/>
                        <a:ext cx="5610225" cy="408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354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217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403350" y="620713"/>
          <a:ext cx="5545138" cy="420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3" imgW="3300991" imgH="2505143" progId="CorelPhotoPaint.Image.9">
                  <p:embed/>
                </p:oleObj>
              </mc:Choice>
              <mc:Fallback>
                <p:oleObj r:id="rId3" imgW="3300991" imgH="250514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620713"/>
                        <a:ext cx="5545138" cy="420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989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900113" y="333375"/>
          <a:ext cx="7489825" cy="61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r:id="rId3" imgW="6963170" imgH="5724155" progId="CorelPhotoPaint.Image.9">
                  <p:embed/>
                </p:oleObj>
              </mc:Choice>
              <mc:Fallback>
                <p:oleObj r:id="rId3" imgW="6963170" imgH="5724155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3375"/>
                        <a:ext cx="7489825" cy="6154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14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153400" cy="4495800"/>
          </a:xfrm>
        </p:spPr>
        <p:txBody>
          <a:bodyPr/>
          <a:lstStyle/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sz="3200" dirty="0"/>
              <a:t>materiais cerâmicos são compostos </a:t>
            </a:r>
            <a:r>
              <a:rPr lang="pt-BR" sz="3200" dirty="0" smtClean="0"/>
              <a:t>pela combinação de </a:t>
            </a:r>
            <a:r>
              <a:rPr lang="pt-BR" sz="3200" dirty="0"/>
              <a:t>elementos metálicos e não </a:t>
            </a:r>
            <a:r>
              <a:rPr lang="pt-BR" sz="3200" dirty="0" smtClean="0"/>
              <a:t>metálicos ou de elementos metálicos. </a:t>
            </a:r>
            <a:r>
              <a:rPr lang="pt-BR" sz="3200" dirty="0"/>
              <a:t>Podem ser simples ou complexos.</a:t>
            </a:r>
          </a:p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sz="3200" dirty="0"/>
              <a:t>Exemplos: </a:t>
            </a:r>
            <a:r>
              <a:rPr lang="pt-BR" sz="3200" dirty="0" smtClean="0"/>
              <a:t>SiO</a:t>
            </a:r>
            <a:r>
              <a:rPr lang="pt-BR" sz="3200" baseline="-25000" dirty="0" smtClean="0"/>
              <a:t>2</a:t>
            </a:r>
            <a:r>
              <a:rPr lang="pt-BR" sz="3200" dirty="0" smtClean="0"/>
              <a:t>(sílica</a:t>
            </a:r>
            <a:r>
              <a:rPr lang="pt-BR" sz="3200" dirty="0"/>
              <a:t>), Al</a:t>
            </a:r>
            <a:r>
              <a:rPr lang="pt-BR" sz="3200" baseline="-25000" dirty="0"/>
              <a:t>2</a:t>
            </a:r>
            <a:r>
              <a:rPr lang="pt-BR" sz="3200" dirty="0"/>
              <a:t>O</a:t>
            </a:r>
            <a:r>
              <a:rPr lang="pt-BR" sz="3200" baseline="-25000" dirty="0"/>
              <a:t>3</a:t>
            </a:r>
            <a:r>
              <a:rPr lang="pt-BR" sz="3200" dirty="0"/>
              <a:t> (alumina) , Mg</a:t>
            </a:r>
            <a:r>
              <a:rPr lang="pt-BR" sz="3200" baseline="-25000" dirty="0"/>
              <a:t>3</a:t>
            </a:r>
            <a:r>
              <a:rPr lang="pt-BR" sz="3200" dirty="0"/>
              <a:t>Si</a:t>
            </a:r>
            <a:r>
              <a:rPr lang="pt-BR" sz="3200" baseline="-25000" dirty="0"/>
              <a:t>4</a:t>
            </a:r>
            <a:r>
              <a:rPr lang="pt-BR" sz="3200" dirty="0"/>
              <a:t>O</a:t>
            </a:r>
            <a:r>
              <a:rPr lang="pt-BR" sz="3200" baseline="-25000" dirty="0"/>
              <a:t>10</a:t>
            </a:r>
            <a:r>
              <a:rPr lang="pt-BR" sz="3200" dirty="0"/>
              <a:t>(OH)</a:t>
            </a:r>
            <a:r>
              <a:rPr lang="pt-BR" sz="3200" baseline="-25000" dirty="0"/>
              <a:t>2</a:t>
            </a:r>
            <a:r>
              <a:rPr lang="pt-BR" sz="3200" dirty="0"/>
              <a:t> (talco)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257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8153400" cy="4495800"/>
          </a:xfrm>
        </p:spPr>
        <p:txBody>
          <a:bodyPr>
            <a:normAutofit fontScale="85000" lnSpcReduction="20000"/>
          </a:bodyPr>
          <a:lstStyle/>
          <a:p>
            <a:endParaRPr lang="pt-BR" dirty="0"/>
          </a:p>
          <a:p>
            <a:r>
              <a:rPr lang="pt-BR" sz="3000" b="1" dirty="0" smtClean="0"/>
              <a:t>Sílica </a:t>
            </a:r>
            <a:r>
              <a:rPr lang="pt-BR" sz="3000" b="1" dirty="0"/>
              <a:t>e alumina –SiO</a:t>
            </a:r>
            <a:r>
              <a:rPr lang="pt-BR" sz="3000" b="1" baseline="-25000" dirty="0"/>
              <a:t>2</a:t>
            </a:r>
            <a:r>
              <a:rPr lang="pt-BR" sz="3000" b="1" dirty="0"/>
              <a:t>e Al</a:t>
            </a:r>
            <a:r>
              <a:rPr lang="pt-BR" sz="3000" b="1" baseline="-25000" dirty="0"/>
              <a:t>2</a:t>
            </a:r>
            <a:r>
              <a:rPr lang="pt-BR" sz="3000" b="1" dirty="0"/>
              <a:t>O</a:t>
            </a:r>
            <a:r>
              <a:rPr lang="pt-BR" sz="3000" b="1" baseline="-25000" dirty="0"/>
              <a:t>3</a:t>
            </a:r>
            <a:r>
              <a:rPr lang="pt-BR" sz="3000" b="1" dirty="0"/>
              <a:t>–(principais constituintes da crosta terrestre) e outros óxidos: </a:t>
            </a:r>
            <a:r>
              <a:rPr lang="pt-BR" sz="3000" b="1" dirty="0" err="1"/>
              <a:t>MgO</a:t>
            </a:r>
            <a:r>
              <a:rPr lang="pt-BR" sz="3000" b="1" dirty="0"/>
              <a:t>, Bi</a:t>
            </a:r>
            <a:r>
              <a:rPr lang="pt-BR" sz="3000" b="1" baseline="-25000" dirty="0"/>
              <a:t>3</a:t>
            </a:r>
            <a:r>
              <a:rPr lang="pt-BR" sz="3000" b="1" dirty="0"/>
              <a:t>O</a:t>
            </a:r>
            <a:r>
              <a:rPr lang="pt-BR" sz="3000" b="1" baseline="-25000" dirty="0"/>
              <a:t>2</a:t>
            </a:r>
            <a:r>
              <a:rPr lang="pt-BR" sz="3000" b="1" dirty="0"/>
              <a:t>, </a:t>
            </a:r>
            <a:r>
              <a:rPr lang="pt-BR" sz="3000" b="1" dirty="0" err="1" smtClean="0"/>
              <a:t>ZnO</a:t>
            </a:r>
            <a:r>
              <a:rPr lang="pt-BR" sz="3000" b="1" dirty="0" smtClean="0"/>
              <a:t>, </a:t>
            </a:r>
            <a:r>
              <a:rPr lang="pt-BR" sz="3000" b="1" dirty="0"/>
              <a:t>ZrO</a:t>
            </a:r>
            <a:r>
              <a:rPr lang="pt-BR" sz="3000" b="1" baseline="-25000" dirty="0"/>
              <a:t>2</a:t>
            </a:r>
            <a:r>
              <a:rPr lang="pt-BR" sz="3000" b="1" dirty="0"/>
              <a:t>, Y</a:t>
            </a:r>
            <a:r>
              <a:rPr lang="pt-BR" sz="3000" b="1" baseline="-25000" dirty="0"/>
              <a:t>2</a:t>
            </a:r>
            <a:r>
              <a:rPr lang="pt-BR" sz="3000" b="1" dirty="0"/>
              <a:t>O</a:t>
            </a:r>
            <a:r>
              <a:rPr lang="pt-BR" sz="3000" b="1" baseline="-25000" dirty="0"/>
              <a:t>3</a:t>
            </a:r>
            <a:r>
              <a:rPr lang="pt-BR" sz="3000" b="1" dirty="0"/>
              <a:t>, </a:t>
            </a:r>
            <a:r>
              <a:rPr lang="pt-BR" sz="3000" b="1" dirty="0" err="1" smtClean="0"/>
              <a:t>etc</a:t>
            </a:r>
            <a:endParaRPr lang="pt-BR" sz="3000" b="1" dirty="0"/>
          </a:p>
          <a:p>
            <a:endParaRPr lang="pt-BR" sz="3000" b="1" dirty="0"/>
          </a:p>
          <a:p>
            <a:r>
              <a:rPr lang="pt-BR" sz="3000" b="1" dirty="0"/>
              <a:t>●Carbonatos, fosfatos, halogenetos alcalinos (</a:t>
            </a:r>
            <a:r>
              <a:rPr lang="pt-BR" sz="3000" b="1" dirty="0" err="1"/>
              <a:t>NaCl</a:t>
            </a:r>
            <a:r>
              <a:rPr lang="pt-BR" sz="3000" b="1" dirty="0"/>
              <a:t>) ...</a:t>
            </a:r>
          </a:p>
          <a:p>
            <a:endParaRPr lang="pt-BR" sz="3000" b="1" dirty="0"/>
          </a:p>
          <a:p>
            <a:r>
              <a:rPr lang="pt-BR" sz="3000" b="1" dirty="0"/>
              <a:t>●</a:t>
            </a:r>
            <a:r>
              <a:rPr lang="pt-BR" sz="3000" b="1" dirty="0" err="1"/>
              <a:t>Carbetos</a:t>
            </a:r>
            <a:r>
              <a:rPr lang="pt-BR" sz="3000" b="1" dirty="0"/>
              <a:t> (</a:t>
            </a:r>
            <a:r>
              <a:rPr lang="pt-BR" sz="3000" b="1" dirty="0" err="1"/>
              <a:t>TiC</a:t>
            </a:r>
            <a:r>
              <a:rPr lang="pt-BR" sz="3000" b="1" dirty="0"/>
              <a:t>, </a:t>
            </a:r>
            <a:r>
              <a:rPr lang="pt-BR" sz="3000" b="1" dirty="0" smtClean="0"/>
              <a:t>Si</a:t>
            </a:r>
            <a:r>
              <a:rPr lang="pt-BR" sz="3000" b="1" baseline="-25000" dirty="0" smtClean="0"/>
              <a:t>3</a:t>
            </a:r>
            <a:r>
              <a:rPr lang="pt-BR" sz="3000" b="1" dirty="0" smtClean="0"/>
              <a:t>C</a:t>
            </a:r>
            <a:r>
              <a:rPr lang="pt-BR" sz="3000" b="1" baseline="-25000" dirty="0" smtClean="0"/>
              <a:t>4</a:t>
            </a:r>
            <a:r>
              <a:rPr lang="pt-BR" sz="3000" b="1" dirty="0"/>
              <a:t>...), </a:t>
            </a:r>
            <a:r>
              <a:rPr lang="pt-BR" sz="3000" b="1" dirty="0" err="1"/>
              <a:t>nitretos</a:t>
            </a:r>
            <a:r>
              <a:rPr lang="pt-BR" sz="3000" b="1" dirty="0"/>
              <a:t> (</a:t>
            </a:r>
            <a:r>
              <a:rPr lang="pt-BR" sz="3000" b="1" dirty="0" err="1"/>
              <a:t>GaN</a:t>
            </a:r>
            <a:r>
              <a:rPr lang="pt-BR" sz="3000" b="1" dirty="0"/>
              <a:t> ...), </a:t>
            </a:r>
            <a:r>
              <a:rPr lang="pt-BR" sz="3000" b="1" dirty="0" err="1"/>
              <a:t>boretos</a:t>
            </a:r>
            <a:r>
              <a:rPr lang="pt-BR" sz="3000" b="1" dirty="0"/>
              <a:t> ...</a:t>
            </a:r>
          </a:p>
          <a:p>
            <a:endParaRPr lang="pt-BR" sz="3000" b="1" dirty="0"/>
          </a:p>
          <a:p>
            <a:r>
              <a:rPr lang="pt-BR" sz="3000" b="1" dirty="0"/>
              <a:t>●Óxidos, fluoretos, </a:t>
            </a:r>
            <a:r>
              <a:rPr lang="pt-BR" sz="3000" b="1" dirty="0" err="1"/>
              <a:t>carbetos</a:t>
            </a:r>
            <a:r>
              <a:rPr lang="pt-BR" sz="3000" b="1" dirty="0"/>
              <a:t> complexos: BaTiO</a:t>
            </a:r>
            <a:r>
              <a:rPr lang="pt-BR" sz="3000" b="1" baseline="-25000" dirty="0"/>
              <a:t>3</a:t>
            </a:r>
            <a:r>
              <a:rPr lang="pt-BR" sz="3000" b="1" dirty="0"/>
              <a:t>, YBa</a:t>
            </a:r>
            <a:r>
              <a:rPr lang="pt-BR" sz="3000" b="1" baseline="-25000" dirty="0"/>
              <a:t>2</a:t>
            </a:r>
            <a:r>
              <a:rPr lang="pt-BR" sz="3000" b="1" dirty="0"/>
              <a:t>Cu</a:t>
            </a:r>
            <a:r>
              <a:rPr lang="pt-BR" sz="3000" b="1" baseline="-25000" dirty="0"/>
              <a:t>3</a:t>
            </a:r>
            <a:r>
              <a:rPr lang="pt-BR" sz="3000" b="1" dirty="0"/>
              <a:t>O</a:t>
            </a:r>
            <a:r>
              <a:rPr lang="pt-BR" sz="3000" b="1" baseline="-25000" dirty="0"/>
              <a:t>7</a:t>
            </a:r>
            <a:r>
              <a:rPr lang="pt-BR" sz="3000" b="1" dirty="0"/>
              <a:t>, BaLiF</a:t>
            </a:r>
            <a:r>
              <a:rPr lang="pt-BR" sz="3000" b="1" baseline="-25000" dirty="0"/>
              <a:t>3</a:t>
            </a:r>
            <a:r>
              <a:rPr lang="pt-BR" sz="3000" b="1" dirty="0"/>
              <a:t>, LiCaAlF</a:t>
            </a:r>
            <a:r>
              <a:rPr lang="pt-BR" sz="3000" b="1" baseline="-25000" dirty="0"/>
              <a:t>6</a:t>
            </a:r>
            <a:r>
              <a:rPr lang="pt-BR" sz="3000" b="1" dirty="0"/>
              <a:t>, Ti</a:t>
            </a:r>
            <a:r>
              <a:rPr lang="pt-BR" sz="3000" b="1" baseline="-25000" dirty="0"/>
              <a:t>3</a:t>
            </a:r>
            <a:r>
              <a:rPr lang="pt-BR" sz="3000" b="1" dirty="0"/>
              <a:t>SiC</a:t>
            </a:r>
            <a:r>
              <a:rPr lang="pt-BR" sz="3000" b="1" baseline="-25000" dirty="0"/>
              <a:t>2</a:t>
            </a:r>
            <a:r>
              <a:rPr lang="pt-BR" sz="3000" b="1" dirty="0"/>
              <a:t>, ...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022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gerais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É frágil?</a:t>
            </a:r>
          </a:p>
          <a:p>
            <a:endParaRPr lang="pt-BR" sz="3200" dirty="0"/>
          </a:p>
          <a:p>
            <a:r>
              <a:rPr lang="pt-BR" sz="3200" dirty="0" smtClean="0"/>
              <a:t>“Cerâmicas são isolantes”?</a:t>
            </a:r>
          </a:p>
          <a:p>
            <a:endParaRPr lang="pt-BR" sz="3200" dirty="0"/>
          </a:p>
          <a:p>
            <a:r>
              <a:rPr lang="pt-BR" sz="3200" dirty="0" smtClean="0"/>
              <a:t>Todos os materiais cerâmicos são isolantes térmicos?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884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Materiais metálicos</a:t>
            </a:r>
          </a:p>
          <a:p>
            <a:pPr marL="0" indent="0" algn="ctr">
              <a:buNone/>
            </a:pPr>
            <a:r>
              <a:rPr lang="pt-BR" sz="6000" b="1" dirty="0">
                <a:solidFill>
                  <a:srgbClr val="FF0000"/>
                </a:solidFill>
              </a:rPr>
              <a:t> </a:t>
            </a:r>
            <a:r>
              <a:rPr lang="pt-BR" sz="6000" b="1" dirty="0" smtClean="0">
                <a:solidFill>
                  <a:srgbClr val="FF0000"/>
                </a:solidFill>
              </a:rPr>
              <a:t>X</a:t>
            </a:r>
          </a:p>
          <a:p>
            <a:pPr marL="0" indent="0" algn="ctr"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Materiais cerâmicos</a:t>
            </a:r>
            <a:endParaRPr lang="pt-B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0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Relembrando......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Propriedades mecânicas</a:t>
            </a:r>
            <a:endParaRPr lang="pt-BR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648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93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1384</Words>
  <Application>Microsoft Office PowerPoint</Application>
  <PresentationFormat>Apresentação na tela (4:3)</PresentationFormat>
  <Paragraphs>345</Paragraphs>
  <Slides>48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48</vt:i4>
      </vt:variant>
    </vt:vector>
  </HeadingPairs>
  <TitlesOfParts>
    <vt:vector size="52" baseType="lpstr">
      <vt:lpstr>Mediano</vt:lpstr>
      <vt:lpstr>CorelPhotoPaint.Image.9</vt:lpstr>
      <vt:lpstr>Foto do Photo Editor</vt:lpstr>
      <vt:lpstr>Microsoft Equation 3.0</vt:lpstr>
      <vt:lpstr>Introdução a Materiais não-metálicos</vt:lpstr>
      <vt:lpstr>Definições</vt:lpstr>
      <vt:lpstr>Definições</vt:lpstr>
      <vt:lpstr>Apresentação do PowerPoint</vt:lpstr>
      <vt:lpstr>Apresentação do PowerPoint</vt:lpstr>
      <vt:lpstr>Apresentação do PowerPoint</vt:lpstr>
      <vt:lpstr>Propriedades gerais</vt:lpstr>
      <vt:lpstr>Apresentação do PowerPoint</vt:lpstr>
      <vt:lpstr>Relembrando......</vt:lpstr>
      <vt:lpstr>Propriedades determinadas no  ensaio de tração (ou flexão)</vt:lpstr>
      <vt:lpstr>Apresentação do PowerPoint</vt:lpstr>
      <vt:lpstr>Propriedades Gerais</vt:lpstr>
      <vt:lpstr>Propriedades mecânicas</vt:lpstr>
      <vt:lpstr>Propriedades Gerais</vt:lpstr>
      <vt:lpstr>Propriedades Gerais</vt:lpstr>
      <vt:lpstr>Propriedades Gerais</vt:lpstr>
      <vt:lpstr>Propriedades Gerais</vt:lpstr>
      <vt:lpstr>Alguns valores de condutividade térmica                        (W/m.°K =J/m.s.°K) </vt:lpstr>
      <vt:lpstr>Propriedades Gerais</vt:lpstr>
      <vt:lpstr>Propriedades Gerais</vt:lpstr>
      <vt:lpstr>Classificação</vt:lpstr>
      <vt:lpstr>Classificação</vt:lpstr>
      <vt:lpstr>Classificação</vt:lpstr>
      <vt:lpstr>Classificação por categorias </vt:lpstr>
      <vt:lpstr> Cerâmicas avançadas </vt:lpstr>
      <vt:lpstr>Apresentação do PowerPoint</vt:lpstr>
      <vt:lpstr>Ligação química</vt:lpstr>
      <vt:lpstr>Desafios (FUTURO)</vt:lpstr>
      <vt:lpstr>Desafios</vt:lpstr>
      <vt:lpstr>Desafios</vt:lpstr>
      <vt:lpstr>Desafios</vt:lpstr>
      <vt:lpstr>Desafios</vt:lpstr>
      <vt:lpstr>Processamento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a Materiais não-metálicos</dc:title>
  <dc:creator>Vera</dc:creator>
  <cp:lastModifiedBy>Vera</cp:lastModifiedBy>
  <cp:revision>40</cp:revision>
  <cp:lastPrinted>2013-08-02T11:27:53Z</cp:lastPrinted>
  <dcterms:created xsi:type="dcterms:W3CDTF">2012-06-22T18:11:18Z</dcterms:created>
  <dcterms:modified xsi:type="dcterms:W3CDTF">2013-08-02T14:36:13Z</dcterms:modified>
</cp:coreProperties>
</file>