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8" r:id="rId3"/>
    <p:sldId id="257" r:id="rId4"/>
    <p:sldId id="357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298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7A658-2258-484A-A89B-F1EBF0161B28}" type="datetimeFigureOut">
              <a:rPr lang="pt-BR" smtClean="0"/>
              <a:t>17/04/2017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95558-8B91-40AA-AFA0-108B56391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76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D46-4C33-4380-8B9B-05A1F7C6C3C1}" type="datetime1">
              <a:rPr lang="pt-BR" smtClean="0"/>
              <a:t>17/04/2017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00DF-CA84-44C6-93EB-343BE10D85F4}" type="datetime1">
              <a:rPr lang="pt-BR" smtClean="0"/>
              <a:t>17/04/2017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444D-54FA-405C-AE83-D6A748E2CC7E}" type="datetime1">
              <a:rPr lang="pt-BR" smtClean="0"/>
              <a:t>17/04/2017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2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1AA6-42E6-4BA5-9F7E-CEA8C247421D}" type="datetime1">
              <a:rPr lang="pt-BR" smtClean="0"/>
              <a:t>17/04/2017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85B1-8A6B-4009-9973-096CECA0B8C4}" type="datetime1">
              <a:rPr lang="pt-BR" smtClean="0"/>
              <a:t>17/04/2017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6DB6-AD4F-4A10-8E01-0D3488A21C7D}" type="datetime1">
              <a:rPr lang="pt-BR" smtClean="0"/>
              <a:t>17/04/2017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FA61-64C5-4F21-8BD8-04F0DBBB60E6}" type="datetime1">
              <a:rPr lang="pt-BR" smtClean="0"/>
              <a:t>17/04/2017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8D56-D90A-4AFE-A851-E8EA5FB5D291}" type="datetime1">
              <a:rPr lang="pt-BR" smtClean="0"/>
              <a:t>17/04/2017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32C-E9FF-4784-AC2E-0ABDAC4B929C}" type="datetime1">
              <a:rPr lang="pt-BR" smtClean="0"/>
              <a:t>17/04/2017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DC3F-EE31-4A87-A098-2472FA322D89}" type="datetime1">
              <a:rPr lang="pt-BR" smtClean="0"/>
              <a:t>17/04/2017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662-26D6-476F-8F6C-5EB7B08B659C}" type="datetime1">
              <a:rPr lang="pt-BR" smtClean="0"/>
              <a:t>17/04/2017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78E253-25F9-4D91-B8C3-E3CF28743BC7}" type="datetime1">
              <a:rPr lang="pt-BR" smtClean="0"/>
              <a:t>17/04/2017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Probabilidade e Estatística Aplicadas à Contabilidade II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400" smtClean="0">
                <a:solidFill>
                  <a:schemeClr val="tx1"/>
                </a:solidFill>
              </a:rPr>
              <a:t>Prof. Dr. </a:t>
            </a:r>
            <a:r>
              <a:rPr lang="pt-BR" sz="2400" dirty="0" smtClean="0">
                <a:solidFill>
                  <a:schemeClr val="tx1"/>
                </a:solidFill>
              </a:rPr>
              <a:t>Marcelo Botelho da Costa Moraes</a:t>
            </a:r>
          </a:p>
          <a:p>
            <a:r>
              <a:rPr lang="pt-BR" sz="2400" smtClean="0">
                <a:solidFill>
                  <a:schemeClr val="tx1"/>
                </a:solidFill>
              </a:rPr>
              <a:t>mbotelho@usp.br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08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Inferência sobre a Diferença entre Duas Médias Populacionais: </a:t>
            </a:r>
            <a:r>
              <a:rPr lang="el-GR" sz="3200" i="1" dirty="0"/>
              <a:t>σ</a:t>
            </a:r>
            <a:r>
              <a:rPr lang="pt-BR" sz="3200" baseline="-25000" dirty="0"/>
              <a:t>1</a:t>
            </a:r>
            <a:r>
              <a:rPr lang="pt-BR" sz="3200" dirty="0"/>
              <a:t> e </a:t>
            </a:r>
            <a:r>
              <a:rPr lang="el-GR" sz="3200" i="1" dirty="0"/>
              <a:t>σ</a:t>
            </a:r>
            <a:r>
              <a:rPr lang="pt-BR" sz="3200" baseline="-25000" dirty="0"/>
              <a:t>2 </a:t>
            </a:r>
            <a:r>
              <a:rPr lang="pt-BR" sz="3200" dirty="0"/>
              <a:t>Desconhecidos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10</a:t>
            </a:fld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6912768" cy="534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140349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Devemos Rejeitar </a:t>
            </a:r>
            <a:r>
              <a:rPr lang="pt-BR" sz="2800" b="1" i="1" dirty="0" smtClean="0">
                <a:solidFill>
                  <a:srgbClr val="FF0000"/>
                </a:solidFill>
              </a:rPr>
              <a:t>H</a:t>
            </a:r>
            <a:r>
              <a:rPr lang="pt-BR" sz="2800" b="1" baseline="-25000" dirty="0" smtClean="0">
                <a:solidFill>
                  <a:srgbClr val="FF0000"/>
                </a:solidFill>
              </a:rPr>
              <a:t>0</a:t>
            </a:r>
            <a:endParaRPr lang="pt-BR" sz="28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6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/>
              <a:t>Inferência sobre a Diferença entre Duas Médias </a:t>
            </a:r>
            <a:r>
              <a:rPr lang="pt-BR" sz="4000" dirty="0" smtClean="0"/>
              <a:t>Populacionais em Par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t-BR" b="1" dirty="0" smtClean="0"/>
              <a:t>Tempos de Produção</a:t>
            </a:r>
          </a:p>
          <a:p>
            <a:r>
              <a:rPr lang="pt-BR" dirty="0" smtClean="0"/>
              <a:t>Exemplo Método 1 e Método 2</a:t>
            </a:r>
          </a:p>
          <a:p>
            <a:pPr lvl="1"/>
            <a:r>
              <a:rPr lang="pt-BR" dirty="0" smtClean="0"/>
              <a:t>Planilha: Matched.xls</a:t>
            </a:r>
          </a:p>
          <a:p>
            <a:r>
              <a:rPr lang="pt-BR" dirty="0" smtClean="0"/>
              <a:t>Presume-se </a:t>
            </a:r>
            <a:r>
              <a:rPr lang="el-GR" i="1" dirty="0" smtClean="0"/>
              <a:t>σ</a:t>
            </a:r>
            <a:r>
              <a:rPr lang="pt-BR" baseline="-25000" dirty="0" smtClean="0"/>
              <a:t>1</a:t>
            </a:r>
            <a:r>
              <a:rPr lang="pt-BR" i="1" dirty="0" smtClean="0"/>
              <a:t> </a:t>
            </a:r>
            <a:r>
              <a:rPr lang="pt-BR" dirty="0" smtClean="0"/>
              <a:t>e</a:t>
            </a:r>
            <a:r>
              <a:rPr lang="pt-BR" i="1" dirty="0" smtClean="0"/>
              <a:t> </a:t>
            </a:r>
            <a:r>
              <a:rPr lang="el-GR" i="1" dirty="0" smtClean="0"/>
              <a:t>σ</a:t>
            </a:r>
            <a:r>
              <a:rPr lang="pt-BR" baseline="-25000" dirty="0" smtClean="0"/>
              <a:t>2</a:t>
            </a:r>
            <a:r>
              <a:rPr lang="pt-BR" i="1" dirty="0" smtClean="0"/>
              <a:t> </a:t>
            </a:r>
            <a:r>
              <a:rPr lang="pt-BR" dirty="0" smtClean="0"/>
              <a:t>desconhecidos</a:t>
            </a:r>
          </a:p>
          <a:p>
            <a:r>
              <a:rPr lang="pt-BR" dirty="0" smtClean="0"/>
              <a:t>Hipóteses:</a:t>
            </a:r>
          </a:p>
          <a:p>
            <a:pPr marL="114300" indent="0" algn="ctr">
              <a:buNone/>
            </a:pPr>
            <a:r>
              <a:rPr lang="pt-BR" i="1" dirty="0" smtClean="0"/>
              <a:t>H</a:t>
            </a:r>
            <a:r>
              <a:rPr lang="pt-BR" baseline="-25000" dirty="0" smtClean="0"/>
              <a:t>0</a:t>
            </a:r>
            <a:r>
              <a:rPr lang="pt-BR" dirty="0" smtClean="0"/>
              <a:t>: </a:t>
            </a:r>
            <a:r>
              <a:rPr lang="pt-BR" i="1" dirty="0" smtClean="0"/>
              <a:t>µ</a:t>
            </a:r>
            <a:r>
              <a:rPr lang="pt-BR" baseline="-25000" dirty="0" smtClean="0"/>
              <a:t>d</a:t>
            </a:r>
            <a:r>
              <a:rPr lang="pt-BR" dirty="0" smtClean="0"/>
              <a:t> = 0</a:t>
            </a:r>
            <a:endParaRPr lang="pt-BR" baseline="-25000" dirty="0" smtClean="0"/>
          </a:p>
          <a:p>
            <a:pPr marL="0" indent="0" algn="ctr">
              <a:spcBef>
                <a:spcPts val="0"/>
              </a:spcBef>
              <a:buClrTx/>
              <a:buNone/>
              <a:defRPr/>
            </a:pPr>
            <a:r>
              <a:rPr lang="pt-BR" i="1" dirty="0" smtClean="0"/>
              <a:t>H</a:t>
            </a:r>
            <a:r>
              <a:rPr lang="pt-BR" baseline="-25000" dirty="0" smtClean="0"/>
              <a:t>1</a:t>
            </a:r>
            <a:r>
              <a:rPr lang="pt-BR" dirty="0" smtClean="0"/>
              <a:t>: </a:t>
            </a:r>
            <a:r>
              <a:rPr lang="pt-BR" i="1" smtClean="0"/>
              <a:t>µ</a:t>
            </a:r>
            <a:r>
              <a:rPr lang="pt-BR" baseline="-25000" smtClean="0"/>
              <a:t>d</a:t>
            </a:r>
            <a:r>
              <a:rPr lang="pt-BR" smtClean="0"/>
              <a:t> ≠ </a:t>
            </a:r>
            <a:r>
              <a:rPr lang="pt-BR" dirty="0" smtClean="0"/>
              <a:t>0</a:t>
            </a:r>
            <a:endParaRPr lang="pt-BR" baseline="-25000" dirty="0" smtClean="0"/>
          </a:p>
          <a:p>
            <a:pPr marL="11430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59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/>
              <a:t>Inferência sobre a Diferença entre Duas Médias Populacionais em Par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t-BR" b="1" dirty="0" smtClean="0"/>
              <a:t>Amostras em Par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o menu </a:t>
            </a:r>
            <a:r>
              <a:rPr lang="pt-BR" b="1" dirty="0" smtClean="0"/>
              <a:t>Dados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Análise de Dados*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err="1" smtClean="0"/>
              <a:t>Teste-t</a:t>
            </a:r>
            <a:r>
              <a:rPr lang="pt-BR" b="1" dirty="0" smtClean="0"/>
              <a:t>: Duas Amostras em Par para Médias </a:t>
            </a:r>
            <a:r>
              <a:rPr lang="pt-BR" dirty="0" smtClean="0"/>
              <a:t>na lista Ferramentas de Análise e Clique em </a:t>
            </a:r>
            <a:r>
              <a:rPr lang="pt-BR" b="1" dirty="0" smtClean="0"/>
              <a:t>OK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22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dirty="0"/>
              <a:t>Inferência sobre a Diferença entre Duas Médias Populacionais em Par</a:t>
            </a:r>
            <a:endParaRPr lang="pt-BR" sz="4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pt-BR" b="1" dirty="0" smtClean="0"/>
              <a:t>Amostras em Par</a:t>
            </a:r>
            <a:endParaRPr lang="pt-BR" b="1" dirty="0"/>
          </a:p>
          <a:p>
            <a:pPr marL="1154430" lvl="1" indent="-742950">
              <a:buFont typeface="+mj-lt"/>
              <a:buAutoNum type="arabicPeriod" startAt="4"/>
            </a:pPr>
            <a:r>
              <a:rPr lang="pt-BR" dirty="0" smtClean="0"/>
              <a:t>Quando a caixa </a:t>
            </a:r>
            <a:r>
              <a:rPr lang="pt-BR" b="1" dirty="0" err="1"/>
              <a:t>Teste-t</a:t>
            </a:r>
            <a:r>
              <a:rPr lang="pt-BR" b="1" dirty="0"/>
              <a:t>: Duas Amostras em Par para Médias</a:t>
            </a:r>
            <a:r>
              <a:rPr lang="pt-BR" b="1" dirty="0" smtClean="0"/>
              <a:t> </a:t>
            </a:r>
            <a:r>
              <a:rPr lang="pt-BR" dirty="0" smtClean="0"/>
              <a:t>aparecer: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A1:A7 no </a:t>
            </a:r>
            <a:r>
              <a:rPr lang="pt-BR" b="1" dirty="0" smtClean="0"/>
              <a:t>Intervalo da variável 1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/>
              <a:t>Selecione </a:t>
            </a:r>
            <a:r>
              <a:rPr lang="pt-BR" dirty="0" smtClean="0"/>
              <a:t>B1:B7 </a:t>
            </a:r>
            <a:r>
              <a:rPr lang="pt-BR" dirty="0"/>
              <a:t>no </a:t>
            </a:r>
            <a:r>
              <a:rPr lang="pt-BR" b="1" dirty="0"/>
              <a:t>Intervalo da variável </a:t>
            </a:r>
            <a:r>
              <a:rPr lang="pt-BR" b="1" dirty="0" smtClean="0"/>
              <a:t>2</a:t>
            </a:r>
            <a:endParaRPr lang="pt-BR" b="1" dirty="0"/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Digite 0 na caixa </a:t>
            </a:r>
            <a:r>
              <a:rPr lang="pt-BR" b="1" dirty="0" smtClean="0"/>
              <a:t>Hipótese de Diferença de Média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Rótulos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Digite 0,05 na caixa </a:t>
            </a:r>
            <a:r>
              <a:rPr lang="pt-BR" b="1" dirty="0" smtClean="0"/>
              <a:t>Alfa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Digite C1 no </a:t>
            </a:r>
            <a:r>
              <a:rPr lang="pt-BR" b="1" dirty="0" smtClean="0"/>
              <a:t>Intervalo de Saída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Clique em </a:t>
            </a:r>
            <a:r>
              <a:rPr lang="pt-BR" b="1" dirty="0" smtClean="0"/>
              <a:t>OK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7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dirty="0"/>
              <a:t>Inferência sobre a Diferença entre Duas Médias Populacionais em Par</a:t>
            </a:r>
            <a:endParaRPr lang="pt-BR" sz="41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14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7308812" cy="526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140349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Não Podemos Rejeitar </a:t>
            </a:r>
            <a:r>
              <a:rPr lang="pt-BR" sz="2800" b="1" i="1" dirty="0" smtClean="0">
                <a:solidFill>
                  <a:srgbClr val="FF0000"/>
                </a:solidFill>
              </a:rPr>
              <a:t>H</a:t>
            </a:r>
            <a:r>
              <a:rPr lang="pt-BR" sz="2800" b="1" baseline="-25000" dirty="0" smtClean="0">
                <a:solidFill>
                  <a:srgbClr val="FF0000"/>
                </a:solidFill>
              </a:rPr>
              <a:t>0</a:t>
            </a:r>
            <a:endParaRPr lang="pt-BR" sz="28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3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Análise de Variância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t-BR" b="1" dirty="0" smtClean="0"/>
              <a:t>Notas dos Exames dos Empregados em 3 Fábricas</a:t>
            </a:r>
          </a:p>
          <a:p>
            <a:r>
              <a:rPr lang="pt-BR" dirty="0" smtClean="0"/>
              <a:t>Exemplo Atlanta, Dalas e Seattle</a:t>
            </a:r>
          </a:p>
          <a:p>
            <a:pPr lvl="1"/>
            <a:r>
              <a:rPr lang="pt-BR" dirty="0" smtClean="0"/>
              <a:t>Planilha: NCP.xls</a:t>
            </a:r>
          </a:p>
          <a:p>
            <a:r>
              <a:rPr lang="pt-BR" dirty="0" smtClean="0"/>
              <a:t>Hipóteses:</a:t>
            </a:r>
          </a:p>
          <a:p>
            <a:pPr marL="114300" indent="0" algn="ctr">
              <a:buNone/>
            </a:pPr>
            <a:r>
              <a:rPr lang="pt-BR" i="1" dirty="0" smtClean="0"/>
              <a:t>H</a:t>
            </a:r>
            <a:r>
              <a:rPr lang="pt-BR" baseline="-25000" dirty="0" smtClean="0"/>
              <a:t>0</a:t>
            </a:r>
            <a:r>
              <a:rPr lang="pt-BR" dirty="0" smtClean="0"/>
              <a:t>: </a:t>
            </a:r>
            <a:r>
              <a:rPr lang="pt-BR" i="1" dirty="0" smtClean="0"/>
              <a:t>µ</a:t>
            </a:r>
            <a:r>
              <a:rPr lang="pt-BR" baseline="-25000" dirty="0" smtClean="0"/>
              <a:t>1</a:t>
            </a:r>
            <a:r>
              <a:rPr lang="pt-BR" dirty="0" smtClean="0"/>
              <a:t> = </a:t>
            </a:r>
            <a:r>
              <a:rPr lang="pt-BR" i="1" dirty="0" smtClean="0"/>
              <a:t>µ</a:t>
            </a:r>
            <a:r>
              <a:rPr lang="pt-BR" baseline="-25000" dirty="0" smtClean="0"/>
              <a:t>2</a:t>
            </a:r>
            <a:r>
              <a:rPr lang="pt-BR" dirty="0" smtClean="0"/>
              <a:t> = </a:t>
            </a:r>
            <a:r>
              <a:rPr lang="pt-BR" i="1" dirty="0" smtClean="0"/>
              <a:t>µ</a:t>
            </a:r>
            <a:r>
              <a:rPr lang="pt-BR" baseline="-25000" dirty="0" smtClean="0"/>
              <a:t>3</a:t>
            </a:r>
          </a:p>
          <a:p>
            <a:pPr marL="0" indent="0" algn="ctr">
              <a:spcBef>
                <a:spcPts val="0"/>
              </a:spcBef>
              <a:buClrTx/>
              <a:buNone/>
              <a:defRPr/>
            </a:pPr>
            <a:r>
              <a:rPr lang="pt-BR" i="1" dirty="0" smtClean="0"/>
              <a:t>H</a:t>
            </a:r>
            <a:r>
              <a:rPr lang="pt-BR" baseline="-25000" dirty="0" smtClean="0"/>
              <a:t>1</a:t>
            </a:r>
            <a:r>
              <a:rPr lang="pt-BR" dirty="0" smtClean="0"/>
              <a:t>: Nem todas as médias são iguais</a:t>
            </a:r>
            <a:endParaRPr lang="pt-BR" baseline="-25000" dirty="0" smtClean="0"/>
          </a:p>
          <a:p>
            <a:pPr marL="11430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8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/>
              <a:t>Análise de Variância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t-BR" b="1" dirty="0" smtClean="0"/>
              <a:t>Igualdade de </a:t>
            </a:r>
            <a:r>
              <a:rPr lang="pt-BR" b="1" i="1" dirty="0" smtClean="0"/>
              <a:t>k</a:t>
            </a:r>
            <a:r>
              <a:rPr lang="pt-BR" b="1" dirty="0" smtClean="0"/>
              <a:t> Médias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o menu </a:t>
            </a:r>
            <a:r>
              <a:rPr lang="pt-BR" b="1" dirty="0" smtClean="0"/>
              <a:t>Dados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Análise de Dados*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Anova: Fator Único </a:t>
            </a:r>
            <a:r>
              <a:rPr lang="pt-BR" dirty="0" smtClean="0"/>
              <a:t>na lista Ferramentas de Análise e Clique em </a:t>
            </a:r>
            <a:r>
              <a:rPr lang="pt-BR" b="1" dirty="0" smtClean="0"/>
              <a:t>OK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05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/>
              <a:t>Análise de Variância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t-BR" b="1" dirty="0"/>
              <a:t>Igualdade de </a:t>
            </a:r>
            <a:r>
              <a:rPr lang="pt-BR" b="1" i="1" dirty="0"/>
              <a:t>k</a:t>
            </a:r>
            <a:r>
              <a:rPr lang="pt-BR" b="1" dirty="0"/>
              <a:t> Médias</a:t>
            </a:r>
          </a:p>
          <a:p>
            <a:pPr marL="1154430" lvl="1" indent="-742950">
              <a:buFont typeface="+mj-lt"/>
              <a:buAutoNum type="arabicPeriod" startAt="4"/>
            </a:pPr>
            <a:r>
              <a:rPr lang="pt-BR" dirty="0" smtClean="0"/>
              <a:t>Quando a caixa </a:t>
            </a:r>
            <a:r>
              <a:rPr lang="pt-BR" b="1" dirty="0"/>
              <a:t>Anova: Fator Único</a:t>
            </a:r>
            <a:r>
              <a:rPr lang="pt-BR" b="1" dirty="0" smtClean="0"/>
              <a:t> </a:t>
            </a:r>
            <a:r>
              <a:rPr lang="pt-BR" dirty="0" smtClean="0"/>
              <a:t>aparecer: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B1:D7 no </a:t>
            </a:r>
            <a:r>
              <a:rPr lang="pt-BR" b="1" dirty="0" smtClean="0"/>
              <a:t>Intervalo de Entrada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Colunas</a:t>
            </a:r>
            <a:endParaRPr lang="pt-BR" b="1" dirty="0"/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Rótulos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Digite 0,05 na caixa </a:t>
            </a:r>
            <a:r>
              <a:rPr lang="pt-BR" b="1" dirty="0" smtClean="0"/>
              <a:t>Alfa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Digite F1 no </a:t>
            </a:r>
            <a:r>
              <a:rPr lang="pt-BR" b="1" dirty="0" smtClean="0"/>
              <a:t>Intervalo de Saída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Clique em </a:t>
            </a:r>
            <a:r>
              <a:rPr lang="pt-BR" b="1" dirty="0" smtClean="0"/>
              <a:t>OK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/>
              <a:t>Análise de Variância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18</a:t>
            </a:fld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352928" cy="4855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796136" y="5517232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Devemos Rejeitar </a:t>
            </a:r>
            <a:r>
              <a:rPr lang="pt-BR" sz="2800" b="1" i="1" dirty="0" smtClean="0">
                <a:solidFill>
                  <a:srgbClr val="FF0000"/>
                </a:solidFill>
              </a:rPr>
              <a:t>H</a:t>
            </a:r>
            <a:r>
              <a:rPr lang="pt-BR" sz="2800" b="1" baseline="-25000" dirty="0" smtClean="0">
                <a:solidFill>
                  <a:srgbClr val="FF0000"/>
                </a:solidFill>
              </a:rPr>
              <a:t>0</a:t>
            </a:r>
            <a:endParaRPr lang="pt-BR" sz="28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</a:t>
            </a:r>
            <a:r>
              <a:rPr lang="pt-BR" smtClean="0"/>
              <a:t>Atenção!!!</a:t>
            </a:r>
            <a:endParaRPr lang="pt-BR" sz="32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Prof. Dr. Marcelo Botelho da Costa Moraes</a:t>
            </a:r>
          </a:p>
          <a:p>
            <a:r>
              <a:rPr lang="pt-BR" dirty="0">
                <a:solidFill>
                  <a:schemeClr val="tx1"/>
                </a:solidFill>
              </a:rPr>
              <a:t>mbotelho@usp.br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68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Comparações Envolvendo Médias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Capítulo 10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8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Inferência sobre a Diferença entre </a:t>
            </a:r>
            <a:r>
              <a:rPr lang="pt-BR" sz="3200" dirty="0" smtClean="0"/>
              <a:t>Duas </a:t>
            </a:r>
            <a:r>
              <a:rPr lang="pt-BR" sz="3200" dirty="0"/>
              <a:t>Médias </a:t>
            </a:r>
            <a:r>
              <a:rPr lang="pt-BR" sz="3200" dirty="0" smtClean="0"/>
              <a:t>Populacionais: </a:t>
            </a:r>
            <a:r>
              <a:rPr lang="el-GR" sz="3200" i="1" dirty="0"/>
              <a:t>σ</a:t>
            </a:r>
            <a:r>
              <a:rPr lang="pt-BR" sz="3200" baseline="-25000" dirty="0"/>
              <a:t>1</a:t>
            </a:r>
            <a:r>
              <a:rPr lang="pt-BR" sz="3200" dirty="0"/>
              <a:t> e </a:t>
            </a:r>
            <a:r>
              <a:rPr lang="el-GR" sz="3200" i="1" dirty="0"/>
              <a:t>σ</a:t>
            </a:r>
            <a:r>
              <a:rPr lang="pt-BR" sz="3200" baseline="-25000" dirty="0"/>
              <a:t>2 </a:t>
            </a:r>
            <a:r>
              <a:rPr lang="pt-BR" sz="3200" dirty="0"/>
              <a:t>Conhecidos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pt-BR" b="1" dirty="0" smtClean="0"/>
              <a:t>Notas de Exames referentes a dois centros de ensino</a:t>
            </a:r>
            <a:endParaRPr lang="pt-BR" b="1" dirty="0"/>
          </a:p>
          <a:p>
            <a:r>
              <a:rPr lang="pt-BR" dirty="0" smtClean="0"/>
              <a:t>Exemplo Centro A e B</a:t>
            </a:r>
          </a:p>
          <a:p>
            <a:pPr lvl="1"/>
            <a:r>
              <a:rPr lang="pt-BR" dirty="0" smtClean="0"/>
              <a:t>Planilha: ExamScores.xls</a:t>
            </a:r>
          </a:p>
          <a:p>
            <a:r>
              <a:rPr lang="pt-BR" dirty="0" smtClean="0"/>
              <a:t>Presume-se </a:t>
            </a:r>
            <a:r>
              <a:rPr lang="el-GR" i="1" dirty="0" smtClean="0"/>
              <a:t>σ</a:t>
            </a:r>
            <a:r>
              <a:rPr lang="pt-BR" baseline="-25000" dirty="0" smtClean="0"/>
              <a:t>1</a:t>
            </a:r>
            <a:r>
              <a:rPr lang="pt-BR" i="1" dirty="0" smtClean="0"/>
              <a:t> </a:t>
            </a:r>
            <a:r>
              <a:rPr lang="pt-BR" dirty="0" smtClean="0"/>
              <a:t>= 10 e </a:t>
            </a:r>
            <a:r>
              <a:rPr lang="el-GR" i="1" dirty="0" smtClean="0"/>
              <a:t>σ</a:t>
            </a:r>
            <a:r>
              <a:rPr lang="pt-BR" baseline="-25000" dirty="0" smtClean="0"/>
              <a:t>2</a:t>
            </a:r>
            <a:r>
              <a:rPr lang="pt-BR" i="1" dirty="0" smtClean="0"/>
              <a:t> </a:t>
            </a:r>
            <a:r>
              <a:rPr lang="pt-BR" dirty="0"/>
              <a:t>= 10 </a:t>
            </a:r>
            <a:r>
              <a:rPr lang="pt-BR" dirty="0" smtClean="0"/>
              <a:t>conhecidos</a:t>
            </a:r>
          </a:p>
          <a:p>
            <a:r>
              <a:rPr lang="pt-BR" dirty="0" smtClean="0"/>
              <a:t>O Excel solicita as variâncias: </a:t>
            </a:r>
            <a:r>
              <a:rPr lang="el-GR" i="1" dirty="0" smtClean="0"/>
              <a:t>σ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2</a:t>
            </a:r>
            <a:r>
              <a:rPr lang="pt-BR" i="1" dirty="0" smtClean="0"/>
              <a:t> </a:t>
            </a:r>
            <a:r>
              <a:rPr lang="pt-BR" dirty="0"/>
              <a:t>= </a:t>
            </a:r>
            <a:r>
              <a:rPr lang="pt-BR" dirty="0" smtClean="0"/>
              <a:t>100 </a:t>
            </a:r>
            <a:r>
              <a:rPr lang="pt-BR" dirty="0"/>
              <a:t>e </a:t>
            </a:r>
            <a:r>
              <a:rPr lang="el-GR" i="1" dirty="0"/>
              <a:t>σ</a:t>
            </a:r>
            <a:r>
              <a:rPr lang="pt-BR" baseline="-25000" dirty="0" smtClean="0"/>
              <a:t>2</a:t>
            </a:r>
            <a:r>
              <a:rPr lang="pt-BR" baseline="30000" dirty="0"/>
              <a:t>2</a:t>
            </a:r>
            <a:r>
              <a:rPr lang="pt-BR" i="1" dirty="0" smtClean="0"/>
              <a:t> </a:t>
            </a:r>
            <a:r>
              <a:rPr lang="pt-BR" dirty="0"/>
              <a:t>= </a:t>
            </a:r>
            <a:r>
              <a:rPr lang="pt-BR" dirty="0" smtClean="0"/>
              <a:t>100</a:t>
            </a:r>
          </a:p>
          <a:p>
            <a:r>
              <a:rPr lang="pt-BR" dirty="0" smtClean="0"/>
              <a:t>Hipóteses:</a:t>
            </a:r>
          </a:p>
          <a:p>
            <a:pPr marL="114300" indent="0" algn="ctr">
              <a:buNone/>
            </a:pPr>
            <a:r>
              <a:rPr lang="pt-BR" i="1" dirty="0"/>
              <a:t>H</a:t>
            </a:r>
            <a:r>
              <a:rPr lang="pt-BR" baseline="-25000" dirty="0"/>
              <a:t>0</a:t>
            </a:r>
            <a:r>
              <a:rPr lang="pt-BR" dirty="0"/>
              <a:t>: </a:t>
            </a:r>
            <a:r>
              <a:rPr lang="pt-BR" i="1" dirty="0"/>
              <a:t>µ</a:t>
            </a:r>
            <a:r>
              <a:rPr lang="pt-BR" baseline="-25000" dirty="0"/>
              <a:t>1</a:t>
            </a:r>
            <a:r>
              <a:rPr lang="pt-BR" dirty="0"/>
              <a:t> - </a:t>
            </a:r>
            <a:r>
              <a:rPr lang="pt-BR" i="1" dirty="0"/>
              <a:t>µ</a:t>
            </a:r>
            <a:r>
              <a:rPr lang="pt-BR" baseline="-25000" dirty="0"/>
              <a:t>2</a:t>
            </a:r>
            <a:r>
              <a:rPr lang="pt-BR" dirty="0"/>
              <a:t> = </a:t>
            </a:r>
            <a:r>
              <a:rPr lang="pt-BR" dirty="0" smtClean="0"/>
              <a:t>0</a:t>
            </a:r>
            <a:endParaRPr lang="pt-BR" baseline="-25000" dirty="0"/>
          </a:p>
          <a:p>
            <a:pPr marL="0" indent="0" algn="ctr">
              <a:spcBef>
                <a:spcPts val="0"/>
              </a:spcBef>
              <a:buClrTx/>
              <a:buNone/>
              <a:defRPr/>
            </a:pPr>
            <a:r>
              <a:rPr lang="pt-BR" i="1" dirty="0"/>
              <a:t>H</a:t>
            </a:r>
            <a:r>
              <a:rPr lang="pt-BR" baseline="-25000" dirty="0"/>
              <a:t>1</a:t>
            </a:r>
            <a:r>
              <a:rPr lang="pt-BR" dirty="0"/>
              <a:t>: </a:t>
            </a:r>
            <a:r>
              <a:rPr lang="pt-BR" i="1" dirty="0"/>
              <a:t>µ</a:t>
            </a:r>
            <a:r>
              <a:rPr lang="pt-BR" baseline="-25000" dirty="0"/>
              <a:t>1</a:t>
            </a:r>
            <a:r>
              <a:rPr lang="pt-BR" dirty="0"/>
              <a:t> - </a:t>
            </a:r>
            <a:r>
              <a:rPr lang="pt-BR" i="1" dirty="0"/>
              <a:t>µ</a:t>
            </a:r>
            <a:r>
              <a:rPr lang="pt-BR" baseline="-25000" dirty="0"/>
              <a:t>2</a:t>
            </a:r>
            <a:r>
              <a:rPr lang="pt-BR" dirty="0"/>
              <a:t> ≠ 0</a:t>
            </a:r>
            <a:endParaRPr lang="pt-BR" baseline="-25000" dirty="0"/>
          </a:p>
          <a:p>
            <a:pPr marL="11430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13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Inferência sobre a Diferença entre Duas Médias Populacionais: </a:t>
            </a:r>
            <a:r>
              <a:rPr lang="el-GR" sz="3200" i="1" dirty="0"/>
              <a:t>σ</a:t>
            </a:r>
            <a:r>
              <a:rPr lang="pt-BR" sz="3200" baseline="-25000" dirty="0"/>
              <a:t>1</a:t>
            </a:r>
            <a:r>
              <a:rPr lang="pt-BR" sz="3200" dirty="0"/>
              <a:t> e </a:t>
            </a:r>
            <a:r>
              <a:rPr lang="el-GR" sz="3200" i="1" dirty="0"/>
              <a:t>σ</a:t>
            </a:r>
            <a:r>
              <a:rPr lang="pt-BR" sz="3200" baseline="-25000" dirty="0"/>
              <a:t>2 </a:t>
            </a:r>
            <a:r>
              <a:rPr lang="pt-BR" sz="3200" dirty="0" smtClean="0"/>
              <a:t>Conhecidos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t-BR" b="1" dirty="0" smtClean="0"/>
              <a:t>Média da População: </a:t>
            </a:r>
            <a:r>
              <a:rPr lang="el-GR" b="1" i="1" dirty="0" smtClean="0"/>
              <a:t>σ</a:t>
            </a:r>
            <a:r>
              <a:rPr lang="pt-BR" b="1" baseline="-25000" dirty="0" smtClean="0"/>
              <a:t>1</a:t>
            </a:r>
            <a:r>
              <a:rPr lang="pt-BR" b="1" dirty="0" smtClean="0"/>
              <a:t> e </a:t>
            </a:r>
            <a:r>
              <a:rPr lang="el-GR" b="1" i="1" dirty="0" smtClean="0"/>
              <a:t>σ</a:t>
            </a:r>
            <a:r>
              <a:rPr lang="pt-BR" b="1" baseline="-25000" dirty="0" smtClean="0"/>
              <a:t>2 </a:t>
            </a:r>
            <a:r>
              <a:rPr lang="pt-BR" b="1" dirty="0" smtClean="0"/>
              <a:t>Conhecidos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o menu </a:t>
            </a:r>
            <a:r>
              <a:rPr lang="pt-BR" b="1" dirty="0" smtClean="0"/>
              <a:t>Dados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Análise de Dados*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err="1" smtClean="0"/>
              <a:t>Teste-z</a:t>
            </a:r>
            <a:r>
              <a:rPr lang="pt-BR" b="1" dirty="0" smtClean="0"/>
              <a:t>: Duas Amostras para as Médias </a:t>
            </a:r>
            <a:r>
              <a:rPr lang="pt-BR" dirty="0" smtClean="0"/>
              <a:t>na lista Ferramentas de Análise e Clique em </a:t>
            </a:r>
            <a:r>
              <a:rPr lang="pt-BR" b="1" dirty="0" smtClean="0"/>
              <a:t>OK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34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Inferência sobre a Diferença entre Duas Médias Populacionais: </a:t>
            </a:r>
            <a:r>
              <a:rPr lang="el-GR" sz="3200" i="1" dirty="0"/>
              <a:t>σ</a:t>
            </a:r>
            <a:r>
              <a:rPr lang="pt-BR" sz="3200" baseline="-25000" dirty="0"/>
              <a:t>1</a:t>
            </a:r>
            <a:r>
              <a:rPr lang="pt-BR" sz="3200" dirty="0"/>
              <a:t> e </a:t>
            </a:r>
            <a:r>
              <a:rPr lang="el-GR" sz="3200" i="1" dirty="0"/>
              <a:t>σ</a:t>
            </a:r>
            <a:r>
              <a:rPr lang="pt-BR" sz="3200" baseline="-25000" dirty="0"/>
              <a:t>2 </a:t>
            </a:r>
            <a:r>
              <a:rPr lang="pt-BR" sz="3200" dirty="0" smtClean="0"/>
              <a:t>Conhecidos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pt-BR" b="1" dirty="0" smtClean="0"/>
              <a:t>Média da População: </a:t>
            </a:r>
            <a:r>
              <a:rPr lang="el-GR" b="1" i="1" dirty="0" smtClean="0"/>
              <a:t>σ</a:t>
            </a:r>
            <a:r>
              <a:rPr lang="pt-BR" b="1" baseline="-25000" dirty="0" smtClean="0"/>
              <a:t>1</a:t>
            </a:r>
            <a:r>
              <a:rPr lang="pt-BR" b="1" dirty="0" smtClean="0"/>
              <a:t> e </a:t>
            </a:r>
            <a:r>
              <a:rPr lang="el-GR" b="1" i="1" dirty="0" smtClean="0"/>
              <a:t>σ</a:t>
            </a:r>
            <a:r>
              <a:rPr lang="pt-BR" b="1" baseline="-25000" dirty="0" smtClean="0"/>
              <a:t>2 </a:t>
            </a:r>
            <a:r>
              <a:rPr lang="pt-BR" b="1" dirty="0" smtClean="0"/>
              <a:t>Conhecidos</a:t>
            </a:r>
          </a:p>
          <a:p>
            <a:pPr marL="1154430" lvl="1" indent="-742950">
              <a:buFont typeface="+mj-lt"/>
              <a:buAutoNum type="arabicPeriod" startAt="4"/>
            </a:pPr>
            <a:r>
              <a:rPr lang="pt-BR" dirty="0" smtClean="0"/>
              <a:t>Quando a caixa </a:t>
            </a:r>
            <a:r>
              <a:rPr lang="pt-BR" b="1" dirty="0" err="1"/>
              <a:t>Teste-z</a:t>
            </a:r>
            <a:r>
              <a:rPr lang="pt-BR" b="1" dirty="0"/>
              <a:t>: Duas Amostras para as </a:t>
            </a:r>
            <a:r>
              <a:rPr lang="pt-BR" b="1" dirty="0" smtClean="0"/>
              <a:t>Médias </a:t>
            </a:r>
            <a:r>
              <a:rPr lang="pt-BR" dirty="0" smtClean="0"/>
              <a:t>aparecer: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A1:A31 no </a:t>
            </a:r>
            <a:r>
              <a:rPr lang="pt-BR" b="1" dirty="0" smtClean="0"/>
              <a:t>Intervalo da variável 1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/>
              <a:t>Selecione </a:t>
            </a:r>
            <a:r>
              <a:rPr lang="pt-BR" dirty="0" smtClean="0"/>
              <a:t>B1:B41 </a:t>
            </a:r>
            <a:r>
              <a:rPr lang="pt-BR" dirty="0"/>
              <a:t>no </a:t>
            </a:r>
            <a:r>
              <a:rPr lang="pt-BR" b="1" dirty="0"/>
              <a:t>Intervalo da variável </a:t>
            </a:r>
            <a:r>
              <a:rPr lang="pt-BR" b="1" dirty="0" smtClean="0"/>
              <a:t>2</a:t>
            </a:r>
            <a:endParaRPr lang="pt-BR" b="1" dirty="0"/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Digite 0 na caixa </a:t>
            </a:r>
            <a:r>
              <a:rPr lang="pt-BR" b="1" dirty="0" smtClean="0"/>
              <a:t>Hipótese de Diferença de Média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/>
              <a:t>Digite </a:t>
            </a:r>
            <a:r>
              <a:rPr lang="pt-BR" dirty="0" smtClean="0"/>
              <a:t>100 </a:t>
            </a:r>
            <a:r>
              <a:rPr lang="pt-BR" dirty="0"/>
              <a:t>na caixa </a:t>
            </a:r>
            <a:r>
              <a:rPr lang="pt-BR" b="1" dirty="0" smtClean="0"/>
              <a:t>Variância da variável 1</a:t>
            </a:r>
            <a:endParaRPr lang="pt-BR" b="1" dirty="0"/>
          </a:p>
          <a:p>
            <a:pPr marL="1520190" lvl="2" indent="-742950">
              <a:buFont typeface="+mj-lt"/>
              <a:buAutoNum type="arabicPeriod"/>
            </a:pPr>
            <a:r>
              <a:rPr lang="pt-BR" dirty="0"/>
              <a:t>Digite </a:t>
            </a:r>
            <a:r>
              <a:rPr lang="pt-BR" dirty="0" smtClean="0"/>
              <a:t>100 </a:t>
            </a:r>
            <a:r>
              <a:rPr lang="pt-BR" dirty="0"/>
              <a:t>na caixa </a:t>
            </a:r>
            <a:r>
              <a:rPr lang="pt-BR" b="1" dirty="0"/>
              <a:t>Variância da variável </a:t>
            </a:r>
            <a:r>
              <a:rPr lang="pt-BR" b="1" dirty="0" smtClean="0"/>
              <a:t>2</a:t>
            </a:r>
            <a:endParaRPr lang="pt-BR" b="1" dirty="0"/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Rótulos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Digite 0,05 na caixa </a:t>
            </a:r>
            <a:r>
              <a:rPr lang="pt-BR" b="1" dirty="0" smtClean="0"/>
              <a:t>Alfa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Digite C1 no </a:t>
            </a:r>
            <a:r>
              <a:rPr lang="pt-BR" b="1" dirty="0" smtClean="0"/>
              <a:t>Intervalo de Saída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Clique em </a:t>
            </a:r>
            <a:r>
              <a:rPr lang="pt-BR" b="1" dirty="0" smtClean="0"/>
              <a:t>OK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5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Inferência sobre a Diferença entre Duas Médias Populacionais: </a:t>
            </a:r>
            <a:r>
              <a:rPr lang="el-GR" sz="3200" i="1" dirty="0"/>
              <a:t>σ</a:t>
            </a:r>
            <a:r>
              <a:rPr lang="pt-BR" sz="3200" baseline="-25000" dirty="0"/>
              <a:t>1</a:t>
            </a:r>
            <a:r>
              <a:rPr lang="pt-BR" sz="3200" dirty="0"/>
              <a:t> e </a:t>
            </a:r>
            <a:r>
              <a:rPr lang="el-GR" sz="3200" i="1" dirty="0"/>
              <a:t>σ</a:t>
            </a:r>
            <a:r>
              <a:rPr lang="pt-BR" sz="3200" baseline="-25000" dirty="0"/>
              <a:t>2 </a:t>
            </a:r>
            <a:r>
              <a:rPr lang="pt-BR" sz="3200" dirty="0" smtClean="0"/>
              <a:t>Conhecidos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6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7416824" cy="523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140349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Não Podemos Rejeitar </a:t>
            </a:r>
            <a:r>
              <a:rPr lang="pt-BR" sz="2800" b="1" i="1" dirty="0" smtClean="0">
                <a:solidFill>
                  <a:srgbClr val="FF0000"/>
                </a:solidFill>
              </a:rPr>
              <a:t>H</a:t>
            </a:r>
            <a:r>
              <a:rPr lang="pt-BR" sz="2800" b="1" baseline="-25000" dirty="0" smtClean="0">
                <a:solidFill>
                  <a:srgbClr val="FF0000"/>
                </a:solidFill>
              </a:rPr>
              <a:t>0</a:t>
            </a:r>
            <a:endParaRPr lang="pt-BR" sz="28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Inferência sobre a Diferença entre </a:t>
            </a:r>
            <a:r>
              <a:rPr lang="pt-BR" sz="3200" dirty="0" smtClean="0"/>
              <a:t>Duas </a:t>
            </a:r>
            <a:r>
              <a:rPr lang="pt-BR" sz="3200" dirty="0"/>
              <a:t>Médias </a:t>
            </a:r>
            <a:r>
              <a:rPr lang="pt-BR" sz="3200" dirty="0" smtClean="0"/>
              <a:t>Populacionais: </a:t>
            </a:r>
            <a:r>
              <a:rPr lang="el-GR" sz="3200" i="1" dirty="0"/>
              <a:t>σ</a:t>
            </a:r>
            <a:r>
              <a:rPr lang="pt-BR" sz="3200" baseline="-25000" dirty="0"/>
              <a:t>1</a:t>
            </a:r>
            <a:r>
              <a:rPr lang="pt-BR" sz="3200" dirty="0"/>
              <a:t> e </a:t>
            </a:r>
            <a:r>
              <a:rPr lang="el-GR" sz="3200" i="1" dirty="0"/>
              <a:t>σ</a:t>
            </a:r>
            <a:r>
              <a:rPr lang="pt-BR" sz="3200" baseline="-25000" dirty="0"/>
              <a:t>2 </a:t>
            </a:r>
            <a:r>
              <a:rPr lang="pt-BR" sz="3200" dirty="0" smtClean="0"/>
              <a:t>Desconhecidos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t-BR" b="1" dirty="0" smtClean="0"/>
              <a:t>Testes de Software</a:t>
            </a:r>
            <a:endParaRPr lang="pt-BR" b="1" dirty="0"/>
          </a:p>
          <a:p>
            <a:r>
              <a:rPr lang="pt-BR" dirty="0" smtClean="0"/>
              <a:t>Exemplo Software Atual e Novo</a:t>
            </a:r>
          </a:p>
          <a:p>
            <a:pPr lvl="1"/>
            <a:r>
              <a:rPr lang="pt-BR" dirty="0" smtClean="0"/>
              <a:t>Planilha: SoftwareTest.xls</a:t>
            </a:r>
          </a:p>
          <a:p>
            <a:r>
              <a:rPr lang="pt-BR" dirty="0" smtClean="0"/>
              <a:t>Presume-se </a:t>
            </a:r>
            <a:r>
              <a:rPr lang="el-GR" i="1" dirty="0" smtClean="0"/>
              <a:t>σ</a:t>
            </a:r>
            <a:r>
              <a:rPr lang="pt-BR" baseline="-25000" dirty="0" smtClean="0"/>
              <a:t>1</a:t>
            </a:r>
            <a:r>
              <a:rPr lang="pt-BR" i="1" dirty="0" smtClean="0"/>
              <a:t> </a:t>
            </a:r>
            <a:r>
              <a:rPr lang="pt-BR" dirty="0" smtClean="0"/>
              <a:t>e</a:t>
            </a:r>
            <a:r>
              <a:rPr lang="pt-BR" i="1" dirty="0" smtClean="0"/>
              <a:t> </a:t>
            </a:r>
            <a:r>
              <a:rPr lang="el-GR" i="1" dirty="0" smtClean="0"/>
              <a:t>σ</a:t>
            </a:r>
            <a:r>
              <a:rPr lang="pt-BR" baseline="-25000" dirty="0" smtClean="0"/>
              <a:t>2</a:t>
            </a:r>
            <a:r>
              <a:rPr lang="pt-BR" i="1" dirty="0" smtClean="0"/>
              <a:t> </a:t>
            </a:r>
            <a:r>
              <a:rPr lang="pt-BR" dirty="0" smtClean="0"/>
              <a:t>desconhecidos e diferentes</a:t>
            </a:r>
          </a:p>
          <a:p>
            <a:r>
              <a:rPr lang="pt-BR" dirty="0" smtClean="0"/>
              <a:t>Hipóteses:</a:t>
            </a:r>
          </a:p>
          <a:p>
            <a:pPr marL="114300" indent="0" algn="ctr">
              <a:buNone/>
            </a:pPr>
            <a:r>
              <a:rPr lang="pt-BR" i="1" dirty="0"/>
              <a:t>H</a:t>
            </a:r>
            <a:r>
              <a:rPr lang="pt-BR" baseline="-25000" dirty="0"/>
              <a:t>0</a:t>
            </a:r>
            <a:r>
              <a:rPr lang="pt-BR" dirty="0"/>
              <a:t>: </a:t>
            </a:r>
            <a:r>
              <a:rPr lang="pt-BR" i="1" dirty="0"/>
              <a:t>µ</a:t>
            </a:r>
            <a:r>
              <a:rPr lang="pt-BR" baseline="-25000" dirty="0"/>
              <a:t>1</a:t>
            </a:r>
            <a:r>
              <a:rPr lang="pt-BR" dirty="0"/>
              <a:t> - </a:t>
            </a:r>
            <a:r>
              <a:rPr lang="pt-BR" i="1" dirty="0" smtClean="0"/>
              <a:t>µ</a:t>
            </a:r>
            <a:r>
              <a:rPr lang="pt-BR" baseline="-25000" dirty="0" smtClean="0"/>
              <a:t>2</a:t>
            </a:r>
            <a:r>
              <a:rPr lang="pt-BR" dirty="0"/>
              <a:t> </a:t>
            </a:r>
            <a:r>
              <a:rPr lang="pt-BR" dirty="0" smtClean="0"/>
              <a:t>≤ 0</a:t>
            </a:r>
            <a:endParaRPr lang="pt-BR" baseline="-25000" dirty="0"/>
          </a:p>
          <a:p>
            <a:pPr marL="0" indent="0" algn="ctr">
              <a:spcBef>
                <a:spcPts val="0"/>
              </a:spcBef>
              <a:buClrTx/>
              <a:buNone/>
              <a:defRPr/>
            </a:pPr>
            <a:r>
              <a:rPr lang="pt-BR" i="1" dirty="0"/>
              <a:t>H</a:t>
            </a:r>
            <a:r>
              <a:rPr lang="pt-BR" baseline="-25000" dirty="0"/>
              <a:t>1</a:t>
            </a:r>
            <a:r>
              <a:rPr lang="pt-BR" dirty="0"/>
              <a:t>: </a:t>
            </a:r>
            <a:r>
              <a:rPr lang="pt-BR" i="1" dirty="0"/>
              <a:t>µ</a:t>
            </a:r>
            <a:r>
              <a:rPr lang="pt-BR" baseline="-25000" dirty="0"/>
              <a:t>1</a:t>
            </a:r>
            <a:r>
              <a:rPr lang="pt-BR" dirty="0"/>
              <a:t> - </a:t>
            </a:r>
            <a:r>
              <a:rPr lang="pt-BR" i="1" dirty="0"/>
              <a:t>µ</a:t>
            </a:r>
            <a:r>
              <a:rPr lang="pt-BR" baseline="-25000" dirty="0"/>
              <a:t>2</a:t>
            </a:r>
            <a:r>
              <a:rPr lang="pt-BR" dirty="0"/>
              <a:t> </a:t>
            </a:r>
            <a:r>
              <a:rPr lang="pt-BR" dirty="0" smtClean="0"/>
              <a:t>&gt; </a:t>
            </a:r>
            <a:r>
              <a:rPr lang="pt-BR" dirty="0"/>
              <a:t>0</a:t>
            </a:r>
            <a:endParaRPr lang="pt-BR" baseline="-25000" dirty="0"/>
          </a:p>
          <a:p>
            <a:pPr marL="11430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46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Inferência sobre a Diferença entre Duas Médias Populacionais: </a:t>
            </a:r>
            <a:r>
              <a:rPr lang="el-GR" sz="3200" i="1" dirty="0"/>
              <a:t>σ</a:t>
            </a:r>
            <a:r>
              <a:rPr lang="pt-BR" sz="3200" baseline="-25000" dirty="0"/>
              <a:t>1</a:t>
            </a:r>
            <a:r>
              <a:rPr lang="pt-BR" sz="3200" dirty="0"/>
              <a:t> e </a:t>
            </a:r>
            <a:r>
              <a:rPr lang="el-GR" sz="3200" i="1" dirty="0"/>
              <a:t>σ</a:t>
            </a:r>
            <a:r>
              <a:rPr lang="pt-BR" sz="3200" baseline="-25000" dirty="0"/>
              <a:t>2 </a:t>
            </a:r>
            <a:r>
              <a:rPr lang="pt-BR" sz="3200" dirty="0" smtClean="0"/>
              <a:t>Desconhecidos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t-BR" b="1" dirty="0" smtClean="0"/>
              <a:t>Média da População: </a:t>
            </a:r>
            <a:r>
              <a:rPr lang="el-GR" b="1" i="1" dirty="0" smtClean="0"/>
              <a:t>σ</a:t>
            </a:r>
            <a:r>
              <a:rPr lang="pt-BR" b="1" baseline="-25000" dirty="0" smtClean="0"/>
              <a:t>1</a:t>
            </a:r>
            <a:r>
              <a:rPr lang="pt-BR" b="1" dirty="0" smtClean="0"/>
              <a:t> e </a:t>
            </a:r>
            <a:r>
              <a:rPr lang="el-GR" b="1" i="1" dirty="0" smtClean="0"/>
              <a:t>σ</a:t>
            </a:r>
            <a:r>
              <a:rPr lang="pt-BR" b="1" baseline="-25000" dirty="0" smtClean="0"/>
              <a:t>2 </a:t>
            </a:r>
            <a:r>
              <a:rPr lang="pt-BR" b="1" dirty="0" smtClean="0"/>
              <a:t>Desconhecidos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o menu </a:t>
            </a:r>
            <a:r>
              <a:rPr lang="pt-BR" b="1" dirty="0" smtClean="0"/>
              <a:t>Dados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Análise de Dados*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err="1" smtClean="0"/>
              <a:t>Teste-t</a:t>
            </a:r>
            <a:r>
              <a:rPr lang="pt-BR" b="1" dirty="0" smtClean="0"/>
              <a:t>: Duas Amostras Presumindo Variâncias Diferentes </a:t>
            </a:r>
            <a:r>
              <a:rPr lang="pt-BR" dirty="0" smtClean="0"/>
              <a:t>na lista Ferramentas de Análise e Clique em </a:t>
            </a:r>
            <a:r>
              <a:rPr lang="pt-BR" b="1" dirty="0" smtClean="0"/>
              <a:t>OK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32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Inferência sobre a Diferença entre Duas Médias Populacionais: </a:t>
            </a:r>
            <a:r>
              <a:rPr lang="el-GR" sz="3200" i="1" dirty="0"/>
              <a:t>σ</a:t>
            </a:r>
            <a:r>
              <a:rPr lang="pt-BR" sz="3200" baseline="-25000" dirty="0"/>
              <a:t>1</a:t>
            </a:r>
            <a:r>
              <a:rPr lang="pt-BR" sz="3200" dirty="0"/>
              <a:t> e </a:t>
            </a:r>
            <a:r>
              <a:rPr lang="el-GR" sz="3200" i="1" dirty="0"/>
              <a:t>σ</a:t>
            </a:r>
            <a:r>
              <a:rPr lang="pt-BR" sz="3200" baseline="-25000" dirty="0"/>
              <a:t>2 </a:t>
            </a:r>
            <a:r>
              <a:rPr lang="pt-BR" sz="3200" dirty="0"/>
              <a:t>Desconhecidos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pt-BR" b="1" dirty="0" smtClean="0"/>
              <a:t>Média da População: </a:t>
            </a:r>
            <a:r>
              <a:rPr lang="el-GR" b="1" i="1" dirty="0" smtClean="0"/>
              <a:t>σ</a:t>
            </a:r>
            <a:r>
              <a:rPr lang="pt-BR" b="1" baseline="-25000" dirty="0" smtClean="0"/>
              <a:t>1</a:t>
            </a:r>
            <a:r>
              <a:rPr lang="pt-BR" b="1" dirty="0" smtClean="0"/>
              <a:t> e </a:t>
            </a:r>
            <a:r>
              <a:rPr lang="el-GR" b="1" i="1" dirty="0" smtClean="0"/>
              <a:t>σ</a:t>
            </a:r>
            <a:r>
              <a:rPr lang="pt-BR" b="1" baseline="-25000" dirty="0" smtClean="0"/>
              <a:t>2 </a:t>
            </a:r>
            <a:r>
              <a:rPr lang="pt-BR" b="1" dirty="0" smtClean="0"/>
              <a:t>Desconhecidos</a:t>
            </a:r>
          </a:p>
          <a:p>
            <a:pPr marL="1154430" lvl="1" indent="-742950">
              <a:buFont typeface="+mj-lt"/>
              <a:buAutoNum type="arabicPeriod" startAt="4"/>
            </a:pPr>
            <a:r>
              <a:rPr lang="pt-BR" dirty="0" smtClean="0"/>
              <a:t>Quando a caixa </a:t>
            </a:r>
            <a:r>
              <a:rPr lang="pt-BR" b="1" dirty="0" err="1"/>
              <a:t>Teste-t</a:t>
            </a:r>
            <a:r>
              <a:rPr lang="pt-BR" b="1" dirty="0"/>
              <a:t>: Duas Amostras Presumindo Variâncias </a:t>
            </a:r>
            <a:r>
              <a:rPr lang="pt-BR" b="1" dirty="0" smtClean="0"/>
              <a:t>Diferentes </a:t>
            </a:r>
            <a:r>
              <a:rPr lang="pt-BR" dirty="0" smtClean="0"/>
              <a:t>aparecer: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A1:A13 no </a:t>
            </a:r>
            <a:r>
              <a:rPr lang="pt-BR" b="1" dirty="0" smtClean="0"/>
              <a:t>Intervalo da variável 1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/>
              <a:t>Selecione </a:t>
            </a:r>
            <a:r>
              <a:rPr lang="pt-BR" dirty="0" smtClean="0"/>
              <a:t>B1:B13 </a:t>
            </a:r>
            <a:r>
              <a:rPr lang="pt-BR" dirty="0"/>
              <a:t>no </a:t>
            </a:r>
            <a:r>
              <a:rPr lang="pt-BR" b="1" dirty="0"/>
              <a:t>Intervalo da variável </a:t>
            </a:r>
            <a:r>
              <a:rPr lang="pt-BR" b="1" dirty="0" smtClean="0"/>
              <a:t>2</a:t>
            </a:r>
            <a:endParaRPr lang="pt-BR" b="1" dirty="0"/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Digite 0 na caixa </a:t>
            </a:r>
            <a:r>
              <a:rPr lang="pt-BR" b="1" dirty="0" smtClean="0"/>
              <a:t>Hipótese de Diferença de Média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Rótulos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Digite 0,05 na caixa </a:t>
            </a:r>
            <a:r>
              <a:rPr lang="pt-BR" b="1" dirty="0" smtClean="0"/>
              <a:t>Alfa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Digite C1 no </a:t>
            </a:r>
            <a:r>
              <a:rPr lang="pt-BR" b="1" dirty="0" smtClean="0"/>
              <a:t>Intervalo de Saída</a:t>
            </a:r>
          </a:p>
          <a:p>
            <a:pPr marL="1520190" lvl="2" indent="-742950">
              <a:buFont typeface="+mj-lt"/>
              <a:buAutoNum type="arabicPeriod"/>
            </a:pPr>
            <a:r>
              <a:rPr lang="pt-BR" dirty="0" smtClean="0"/>
              <a:t>Clique em </a:t>
            </a:r>
            <a:r>
              <a:rPr lang="pt-BR" b="1" dirty="0" smtClean="0"/>
              <a:t>OK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9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1046</TotalTime>
  <Words>760</Words>
  <Application>Microsoft Office PowerPoint</Application>
  <PresentationFormat>Apresentação na tela (4:3)</PresentationFormat>
  <Paragraphs>128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Adjacência</vt:lpstr>
      <vt:lpstr>Probabilidade e Estatística Aplicadas à Contabilidade II</vt:lpstr>
      <vt:lpstr>Comparações Envolvendo Médias</vt:lpstr>
      <vt:lpstr>Inferência sobre a Diferença entre Duas Médias Populacionais: σ1 e σ2 Conhecidos</vt:lpstr>
      <vt:lpstr>Inferência sobre a Diferença entre Duas Médias Populacionais: σ1 e σ2 Conhecidos</vt:lpstr>
      <vt:lpstr>Inferência sobre a Diferença entre Duas Médias Populacionais: σ1 e σ2 Conhecidos</vt:lpstr>
      <vt:lpstr>Inferência sobre a Diferença entre Duas Médias Populacionais: σ1 e σ2 Conhecidos</vt:lpstr>
      <vt:lpstr>Inferência sobre a Diferença entre Duas Médias Populacionais: σ1 e σ2 Desconhecidos</vt:lpstr>
      <vt:lpstr>Inferência sobre a Diferença entre Duas Médias Populacionais: σ1 e σ2 Desconhecidos</vt:lpstr>
      <vt:lpstr>Inferência sobre a Diferença entre Duas Médias Populacionais: σ1 e σ2 Desconhecidos</vt:lpstr>
      <vt:lpstr>Inferência sobre a Diferença entre Duas Médias Populacionais: σ1 e σ2 Desconhecidos</vt:lpstr>
      <vt:lpstr>Inferência sobre a Diferença entre Duas Médias Populacionais em Par</vt:lpstr>
      <vt:lpstr>Inferência sobre a Diferença entre Duas Médias Populacionais em Par</vt:lpstr>
      <vt:lpstr>Inferência sobre a Diferença entre Duas Médias Populacionais em Par</vt:lpstr>
      <vt:lpstr>Inferência sobre a Diferença entre Duas Médias Populacionais em Par</vt:lpstr>
      <vt:lpstr>Análise de Variância</vt:lpstr>
      <vt:lpstr>Análise de Variância</vt:lpstr>
      <vt:lpstr>Análise de Variância</vt:lpstr>
      <vt:lpstr>Análise de Variância</vt:lpstr>
      <vt:lpstr>Obrigado pela Atenção!!!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 e Estatística Aplicadas à Contabilidade</dc:title>
  <dc:creator>Marcelo Botelho da Costa Moraes</dc:creator>
  <cp:lastModifiedBy>Marcelo Botelho .</cp:lastModifiedBy>
  <cp:revision>96</cp:revision>
  <dcterms:created xsi:type="dcterms:W3CDTF">2012-02-29T19:02:28Z</dcterms:created>
  <dcterms:modified xsi:type="dcterms:W3CDTF">2017-04-17T14:11:42Z</dcterms:modified>
</cp:coreProperties>
</file>