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35"/>
  </p:notesMasterIdLst>
  <p:sldIdLst>
    <p:sldId id="256" r:id="rId5"/>
    <p:sldId id="656" r:id="rId6"/>
    <p:sldId id="653" r:id="rId7"/>
    <p:sldId id="654" r:id="rId8"/>
    <p:sldId id="664" r:id="rId9"/>
    <p:sldId id="662" r:id="rId10"/>
    <p:sldId id="660" r:id="rId11"/>
    <p:sldId id="661" r:id="rId12"/>
    <p:sldId id="657" r:id="rId13"/>
    <p:sldId id="257" r:id="rId14"/>
    <p:sldId id="258" r:id="rId15"/>
    <p:sldId id="655" r:id="rId16"/>
    <p:sldId id="587" r:id="rId17"/>
    <p:sldId id="545" r:id="rId18"/>
    <p:sldId id="651" r:id="rId19"/>
    <p:sldId id="652" r:id="rId20"/>
    <p:sldId id="260" r:id="rId21"/>
    <p:sldId id="265" r:id="rId22"/>
    <p:sldId id="261" r:id="rId23"/>
    <p:sldId id="267" r:id="rId24"/>
    <p:sldId id="280" r:id="rId25"/>
    <p:sldId id="278" r:id="rId26"/>
    <p:sldId id="279" r:id="rId27"/>
    <p:sldId id="263" r:id="rId28"/>
    <p:sldId id="665" r:id="rId29"/>
    <p:sldId id="667" r:id="rId30"/>
    <p:sldId id="268" r:id="rId31"/>
    <p:sldId id="269" r:id="rId32"/>
    <p:sldId id="666" r:id="rId33"/>
    <p:sldId id="663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4861B-1975-41F2-9010-B64E653D14DD}" v="50" dt="2022-05-05T10:36:50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>
        <p:scale>
          <a:sx n="83" d="100"/>
          <a:sy n="83" d="100"/>
        </p:scale>
        <p:origin x="54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A527F-40EA-4BDB-9F9C-5D8F2B4DE98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37AE46-3BCC-4B86-8EE7-81B8D76CA748}">
      <dgm:prSet/>
      <dgm:spPr/>
      <dgm:t>
        <a:bodyPr/>
        <a:lstStyle/>
        <a:p>
          <a:pPr algn="ctr"/>
          <a:r>
            <a:rPr lang="pt-BR" dirty="0"/>
            <a:t>DANO AO MEIO AMBIENTE</a:t>
          </a:r>
        </a:p>
        <a:p>
          <a:pPr algn="ctr"/>
          <a:r>
            <a:rPr lang="pt-BR" dirty="0"/>
            <a:t>Alteração dos elementos do meio ambiente</a:t>
          </a:r>
          <a:endParaRPr lang="en-US" dirty="0"/>
        </a:p>
      </dgm:t>
    </dgm:pt>
    <dgm:pt modelId="{7A59C88D-05E5-49AA-8BCF-A2B9C0DBED71}" type="parTrans" cxnId="{E444D53B-AD60-455A-A8AD-B629F4EF4510}">
      <dgm:prSet/>
      <dgm:spPr/>
      <dgm:t>
        <a:bodyPr/>
        <a:lstStyle/>
        <a:p>
          <a:endParaRPr lang="en-US"/>
        </a:p>
      </dgm:t>
    </dgm:pt>
    <dgm:pt modelId="{EF95D7DD-CBDE-4C48-91DF-BCA4F5EE560A}" type="sibTrans" cxnId="{E444D53B-AD60-455A-A8AD-B629F4EF4510}">
      <dgm:prSet/>
      <dgm:spPr/>
      <dgm:t>
        <a:bodyPr/>
        <a:lstStyle/>
        <a:p>
          <a:endParaRPr lang="en-US"/>
        </a:p>
      </dgm:t>
    </dgm:pt>
    <dgm:pt modelId="{8E741E6C-DB08-4560-891C-47BA740D4279}">
      <dgm:prSet/>
      <dgm:spPr/>
      <dgm:t>
        <a:bodyPr/>
        <a:lstStyle/>
        <a:p>
          <a:r>
            <a:rPr lang="pt-BR" dirty="0"/>
            <a:t>DANO POR INTERMÉDIO DO DANO AO MEIO AMBEINTE</a:t>
          </a:r>
        </a:p>
        <a:p>
          <a:r>
            <a:rPr lang="pt-BR" dirty="0"/>
            <a:t>Efeitos que gera na saúde e interesses das pessoas</a:t>
          </a:r>
          <a:endParaRPr lang="en-US" dirty="0"/>
        </a:p>
      </dgm:t>
    </dgm:pt>
    <dgm:pt modelId="{2B12D70E-856A-4797-8A8C-CCCEE651CD7E}" type="parTrans" cxnId="{3E874E84-DA8D-454F-A41C-8B954D3BF8D5}">
      <dgm:prSet/>
      <dgm:spPr/>
      <dgm:t>
        <a:bodyPr/>
        <a:lstStyle/>
        <a:p>
          <a:endParaRPr lang="pt-BR"/>
        </a:p>
      </dgm:t>
    </dgm:pt>
    <dgm:pt modelId="{77E31383-8D82-41B8-8759-B2BBE34ED0C3}" type="sibTrans" cxnId="{3E874E84-DA8D-454F-A41C-8B954D3BF8D5}">
      <dgm:prSet/>
      <dgm:spPr/>
      <dgm:t>
        <a:bodyPr/>
        <a:lstStyle/>
        <a:p>
          <a:endParaRPr lang="pt-BR"/>
        </a:p>
      </dgm:t>
    </dgm:pt>
    <dgm:pt modelId="{16755A3B-45D1-4779-8CB6-C8FEE34921F8}" type="pres">
      <dgm:prSet presAssocID="{7D6A527F-40EA-4BDB-9F9C-5D8F2B4DE989}" presName="linear" presStyleCnt="0">
        <dgm:presLayoutVars>
          <dgm:dir/>
          <dgm:animLvl val="lvl"/>
          <dgm:resizeHandles val="exact"/>
        </dgm:presLayoutVars>
      </dgm:prSet>
      <dgm:spPr/>
    </dgm:pt>
    <dgm:pt modelId="{73D99B14-1889-4FA0-95AB-E2B440137AF6}" type="pres">
      <dgm:prSet presAssocID="{E537AE46-3BCC-4B86-8EE7-81B8D76CA748}" presName="parentLin" presStyleCnt="0"/>
      <dgm:spPr/>
    </dgm:pt>
    <dgm:pt modelId="{266393ED-3C45-40B8-AA9F-EC6BD573B2CE}" type="pres">
      <dgm:prSet presAssocID="{E537AE46-3BCC-4B86-8EE7-81B8D76CA748}" presName="parentLeftMargin" presStyleLbl="node1" presStyleIdx="0" presStyleCnt="2"/>
      <dgm:spPr/>
    </dgm:pt>
    <dgm:pt modelId="{E44E5E57-B0A7-4F4E-BD16-2F3C9C91FF41}" type="pres">
      <dgm:prSet presAssocID="{E537AE46-3BCC-4B86-8EE7-81B8D76CA748}" presName="parentText" presStyleLbl="node1" presStyleIdx="0" presStyleCnt="2" custScaleX="102358" custScaleY="233978">
        <dgm:presLayoutVars>
          <dgm:chMax val="0"/>
          <dgm:bulletEnabled val="1"/>
        </dgm:presLayoutVars>
      </dgm:prSet>
      <dgm:spPr/>
    </dgm:pt>
    <dgm:pt modelId="{31D4B3D5-2FA9-4978-A5FD-C073FBD000E9}" type="pres">
      <dgm:prSet presAssocID="{E537AE46-3BCC-4B86-8EE7-81B8D76CA748}" presName="negativeSpace" presStyleCnt="0"/>
      <dgm:spPr/>
    </dgm:pt>
    <dgm:pt modelId="{C2DA42AF-6F7F-4D03-9F2B-94FBF702B8A0}" type="pres">
      <dgm:prSet presAssocID="{E537AE46-3BCC-4B86-8EE7-81B8D76CA748}" presName="childText" presStyleLbl="conFgAcc1" presStyleIdx="0" presStyleCnt="2">
        <dgm:presLayoutVars>
          <dgm:bulletEnabled val="1"/>
        </dgm:presLayoutVars>
      </dgm:prSet>
      <dgm:spPr/>
    </dgm:pt>
    <dgm:pt modelId="{30EE7DFD-14F9-4B45-BC37-7D5A1CF9E9AA}" type="pres">
      <dgm:prSet presAssocID="{EF95D7DD-CBDE-4C48-91DF-BCA4F5EE560A}" presName="spaceBetweenRectangles" presStyleCnt="0"/>
      <dgm:spPr/>
    </dgm:pt>
    <dgm:pt modelId="{0EFBD169-1057-45ED-AE05-E3D5A693C0F5}" type="pres">
      <dgm:prSet presAssocID="{8E741E6C-DB08-4560-891C-47BA740D4279}" presName="parentLin" presStyleCnt="0"/>
      <dgm:spPr/>
    </dgm:pt>
    <dgm:pt modelId="{E56FFF6F-F3AF-45C6-8F92-C8DAFA45B3F1}" type="pres">
      <dgm:prSet presAssocID="{8E741E6C-DB08-4560-891C-47BA740D4279}" presName="parentLeftMargin" presStyleLbl="node1" presStyleIdx="0" presStyleCnt="2"/>
      <dgm:spPr/>
    </dgm:pt>
    <dgm:pt modelId="{41275E13-5751-4EB1-94D6-13C730375882}" type="pres">
      <dgm:prSet presAssocID="{8E741E6C-DB08-4560-891C-47BA740D4279}" presName="parentText" presStyleLbl="node1" presStyleIdx="1" presStyleCnt="2" custScaleX="104781" custScaleY="274590">
        <dgm:presLayoutVars>
          <dgm:chMax val="0"/>
          <dgm:bulletEnabled val="1"/>
        </dgm:presLayoutVars>
      </dgm:prSet>
      <dgm:spPr/>
    </dgm:pt>
    <dgm:pt modelId="{150F0848-8D99-43C5-A91E-8D3B621ED94D}" type="pres">
      <dgm:prSet presAssocID="{8E741E6C-DB08-4560-891C-47BA740D4279}" presName="negativeSpace" presStyleCnt="0"/>
      <dgm:spPr/>
    </dgm:pt>
    <dgm:pt modelId="{E1B94CCA-0F4D-44EA-A7C5-6AB3E2288E69}" type="pres">
      <dgm:prSet presAssocID="{8E741E6C-DB08-4560-891C-47BA740D42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444D53B-AD60-455A-A8AD-B629F4EF4510}" srcId="{7D6A527F-40EA-4BDB-9F9C-5D8F2B4DE989}" destId="{E537AE46-3BCC-4B86-8EE7-81B8D76CA748}" srcOrd="0" destOrd="0" parTransId="{7A59C88D-05E5-49AA-8BCF-A2B9C0DBED71}" sibTransId="{EF95D7DD-CBDE-4C48-91DF-BCA4F5EE560A}"/>
    <dgm:cxn modelId="{3E874E84-DA8D-454F-A41C-8B954D3BF8D5}" srcId="{7D6A527F-40EA-4BDB-9F9C-5D8F2B4DE989}" destId="{8E741E6C-DB08-4560-891C-47BA740D4279}" srcOrd="1" destOrd="0" parTransId="{2B12D70E-856A-4797-8A8C-CCCEE651CD7E}" sibTransId="{77E31383-8D82-41B8-8759-B2BBE34ED0C3}"/>
    <dgm:cxn modelId="{09E3A68A-9DBE-464B-AC1D-5A6C97E3A1F9}" type="presOf" srcId="{E537AE46-3BCC-4B86-8EE7-81B8D76CA748}" destId="{266393ED-3C45-40B8-AA9F-EC6BD573B2CE}" srcOrd="0" destOrd="0" presId="urn:microsoft.com/office/officeart/2005/8/layout/list1"/>
    <dgm:cxn modelId="{A4FC4A9A-7EB3-42D6-B7DC-BEF4DA3D5341}" type="presOf" srcId="{8E741E6C-DB08-4560-891C-47BA740D4279}" destId="{41275E13-5751-4EB1-94D6-13C730375882}" srcOrd="1" destOrd="0" presId="urn:microsoft.com/office/officeart/2005/8/layout/list1"/>
    <dgm:cxn modelId="{82749CB2-F237-44D0-87E3-16879A16DD8E}" type="presOf" srcId="{7D6A527F-40EA-4BDB-9F9C-5D8F2B4DE989}" destId="{16755A3B-45D1-4779-8CB6-C8FEE34921F8}" srcOrd="0" destOrd="0" presId="urn:microsoft.com/office/officeart/2005/8/layout/list1"/>
    <dgm:cxn modelId="{FD31E2B5-AE11-4ED8-B392-BF4A5EC961E7}" type="presOf" srcId="{8E741E6C-DB08-4560-891C-47BA740D4279}" destId="{E56FFF6F-F3AF-45C6-8F92-C8DAFA45B3F1}" srcOrd="0" destOrd="0" presId="urn:microsoft.com/office/officeart/2005/8/layout/list1"/>
    <dgm:cxn modelId="{235965FE-15C6-4AC3-ACD6-6F42E4E11BD3}" type="presOf" srcId="{E537AE46-3BCC-4B86-8EE7-81B8D76CA748}" destId="{E44E5E57-B0A7-4F4E-BD16-2F3C9C91FF41}" srcOrd="1" destOrd="0" presId="urn:microsoft.com/office/officeart/2005/8/layout/list1"/>
    <dgm:cxn modelId="{4EBB9B47-905E-4E52-A1FA-FFE57A04ED48}" type="presParOf" srcId="{16755A3B-45D1-4779-8CB6-C8FEE34921F8}" destId="{73D99B14-1889-4FA0-95AB-E2B440137AF6}" srcOrd="0" destOrd="0" presId="urn:microsoft.com/office/officeart/2005/8/layout/list1"/>
    <dgm:cxn modelId="{605C6D43-A9D0-4327-8CE7-4B4B420DA3BD}" type="presParOf" srcId="{73D99B14-1889-4FA0-95AB-E2B440137AF6}" destId="{266393ED-3C45-40B8-AA9F-EC6BD573B2CE}" srcOrd="0" destOrd="0" presId="urn:microsoft.com/office/officeart/2005/8/layout/list1"/>
    <dgm:cxn modelId="{AAA84EE5-D84F-4210-BA17-98688AACB670}" type="presParOf" srcId="{73D99B14-1889-4FA0-95AB-E2B440137AF6}" destId="{E44E5E57-B0A7-4F4E-BD16-2F3C9C91FF41}" srcOrd="1" destOrd="0" presId="urn:microsoft.com/office/officeart/2005/8/layout/list1"/>
    <dgm:cxn modelId="{5307CDD8-36EF-40F5-B351-639626432BC6}" type="presParOf" srcId="{16755A3B-45D1-4779-8CB6-C8FEE34921F8}" destId="{31D4B3D5-2FA9-4978-A5FD-C073FBD000E9}" srcOrd="1" destOrd="0" presId="urn:microsoft.com/office/officeart/2005/8/layout/list1"/>
    <dgm:cxn modelId="{8B7BDCB7-F9F1-474E-A4AB-C14E08D2B030}" type="presParOf" srcId="{16755A3B-45D1-4779-8CB6-C8FEE34921F8}" destId="{C2DA42AF-6F7F-4D03-9F2B-94FBF702B8A0}" srcOrd="2" destOrd="0" presId="urn:microsoft.com/office/officeart/2005/8/layout/list1"/>
    <dgm:cxn modelId="{5FB0C13B-0E60-49E5-8840-B5B6C9DBFD35}" type="presParOf" srcId="{16755A3B-45D1-4779-8CB6-C8FEE34921F8}" destId="{30EE7DFD-14F9-4B45-BC37-7D5A1CF9E9AA}" srcOrd="3" destOrd="0" presId="urn:microsoft.com/office/officeart/2005/8/layout/list1"/>
    <dgm:cxn modelId="{A60E6443-057E-4A8C-B7B5-8C8EFAE38708}" type="presParOf" srcId="{16755A3B-45D1-4779-8CB6-C8FEE34921F8}" destId="{0EFBD169-1057-45ED-AE05-E3D5A693C0F5}" srcOrd="4" destOrd="0" presId="urn:microsoft.com/office/officeart/2005/8/layout/list1"/>
    <dgm:cxn modelId="{366B7DF0-F781-416B-9B69-8651A21FD28B}" type="presParOf" srcId="{0EFBD169-1057-45ED-AE05-E3D5A693C0F5}" destId="{E56FFF6F-F3AF-45C6-8F92-C8DAFA45B3F1}" srcOrd="0" destOrd="0" presId="urn:microsoft.com/office/officeart/2005/8/layout/list1"/>
    <dgm:cxn modelId="{1630A5A3-2566-474C-B7B2-35F9AA2C7EF0}" type="presParOf" srcId="{0EFBD169-1057-45ED-AE05-E3D5A693C0F5}" destId="{41275E13-5751-4EB1-94D6-13C730375882}" srcOrd="1" destOrd="0" presId="urn:microsoft.com/office/officeart/2005/8/layout/list1"/>
    <dgm:cxn modelId="{ABDC2E58-4C25-4F60-9935-B4C42DEB18F0}" type="presParOf" srcId="{16755A3B-45D1-4779-8CB6-C8FEE34921F8}" destId="{150F0848-8D99-43C5-A91E-8D3B621ED94D}" srcOrd="5" destOrd="0" presId="urn:microsoft.com/office/officeart/2005/8/layout/list1"/>
    <dgm:cxn modelId="{DCB30D35-82BD-48B7-897A-A5AF354C7AEA}" type="presParOf" srcId="{16755A3B-45D1-4779-8CB6-C8FEE34921F8}" destId="{E1B94CCA-0F4D-44EA-A7C5-6AB3E2288E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2ED26-F861-4395-938C-E16FF2E584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2E4E3-B3A1-48FE-A847-D67A442E96D9}">
      <dgm:prSet custT="1"/>
      <dgm:spPr/>
      <dgm:t>
        <a:bodyPr/>
        <a:lstStyle/>
        <a:p>
          <a:r>
            <a:rPr lang="en-US" sz="2100" dirty="0" err="1"/>
            <a:t>Danos</a:t>
          </a:r>
          <a:r>
            <a:rPr lang="en-US" sz="2100" dirty="0"/>
            <a:t> </a:t>
          </a:r>
          <a:r>
            <a:rPr lang="en-US" sz="2100" dirty="0" err="1"/>
            <a:t>causados</a:t>
          </a:r>
          <a:r>
            <a:rPr lang="en-US" sz="2100" dirty="0"/>
            <a:t> </a:t>
          </a:r>
          <a:r>
            <a:rPr lang="en-US" sz="2100" dirty="0" err="1"/>
            <a:t>às</a:t>
          </a:r>
          <a:r>
            <a:rPr lang="en-US" sz="2100" dirty="0"/>
            <a:t> </a:t>
          </a:r>
          <a:r>
            <a:rPr lang="en-US" sz="2100" dirty="0" err="1"/>
            <a:t>espécies</a:t>
          </a:r>
          <a:r>
            <a:rPr lang="en-US" sz="2100" dirty="0"/>
            <a:t> e habitats </a:t>
          </a:r>
          <a:r>
            <a:rPr lang="en-US" sz="2100" dirty="0" err="1"/>
            <a:t>naturais</a:t>
          </a:r>
          <a:r>
            <a:rPr lang="en-US" sz="2100" dirty="0"/>
            <a:t> </a:t>
          </a:r>
          <a:r>
            <a:rPr lang="en-US" sz="2100" dirty="0" err="1"/>
            <a:t>protegidos</a:t>
          </a:r>
          <a:r>
            <a:rPr lang="en-US" sz="2100" dirty="0"/>
            <a:t>, </a:t>
          </a:r>
          <a:r>
            <a:rPr lang="en-US" sz="2100" dirty="0" err="1"/>
            <a:t>isto</a:t>
          </a:r>
          <a:r>
            <a:rPr lang="en-US" sz="2100" dirty="0"/>
            <a:t> é, </a:t>
          </a:r>
          <a:r>
            <a:rPr lang="en-US" sz="2100" dirty="0" err="1"/>
            <a:t>quaisquer</a:t>
          </a:r>
          <a:r>
            <a:rPr lang="en-US" sz="2100" dirty="0"/>
            <a:t> </a:t>
          </a:r>
          <a:r>
            <a:rPr lang="en-US" sz="2100" dirty="0" err="1"/>
            <a:t>danos</a:t>
          </a:r>
          <a:r>
            <a:rPr lang="en-US" sz="2100" dirty="0"/>
            <a:t> com </a:t>
          </a:r>
          <a:r>
            <a:rPr lang="en-US" sz="2100" dirty="0" err="1"/>
            <a:t>efeitos</a:t>
          </a:r>
          <a:r>
            <a:rPr lang="en-US" sz="2100" dirty="0"/>
            <a:t> </a:t>
          </a:r>
          <a:r>
            <a:rPr lang="en-US" sz="2100" dirty="0" err="1"/>
            <a:t>significativos</a:t>
          </a:r>
          <a:r>
            <a:rPr lang="en-US" sz="2100" dirty="0"/>
            <a:t> </a:t>
          </a:r>
          <a:r>
            <a:rPr lang="en-US" sz="2100" dirty="0" err="1"/>
            <a:t>adversos</a:t>
          </a:r>
          <a:r>
            <a:rPr lang="en-US" sz="2100" dirty="0"/>
            <a:t> para a </a:t>
          </a:r>
          <a:r>
            <a:rPr lang="en-US" sz="2100" dirty="0" err="1"/>
            <a:t>consecução</a:t>
          </a:r>
          <a:r>
            <a:rPr lang="en-US" sz="2100" dirty="0"/>
            <a:t> </a:t>
          </a:r>
          <a:r>
            <a:rPr lang="en-US" sz="2100" dirty="0" err="1"/>
            <a:t>ou</a:t>
          </a:r>
          <a:r>
            <a:rPr lang="en-US" sz="2100" dirty="0"/>
            <a:t> a </a:t>
          </a:r>
          <a:r>
            <a:rPr lang="en-US" sz="2100" dirty="0" err="1"/>
            <a:t>manutenção</a:t>
          </a:r>
          <a:r>
            <a:rPr lang="en-US" sz="2100" dirty="0"/>
            <a:t> do </a:t>
          </a:r>
          <a:r>
            <a:rPr lang="en-US" sz="2100" dirty="0" err="1"/>
            <a:t>estado</a:t>
          </a:r>
          <a:r>
            <a:rPr lang="en-US" sz="2100" dirty="0"/>
            <a:t> de </a:t>
          </a:r>
          <a:r>
            <a:rPr lang="en-US" sz="2100" dirty="0" err="1"/>
            <a:t>conservação</a:t>
          </a:r>
          <a:r>
            <a:rPr lang="en-US" sz="2100" dirty="0"/>
            <a:t> </a:t>
          </a:r>
          <a:r>
            <a:rPr lang="en-US" sz="2100" dirty="0" err="1"/>
            <a:t>favorável</a:t>
          </a:r>
          <a:r>
            <a:rPr lang="en-US" sz="2100" dirty="0"/>
            <a:t> </a:t>
          </a:r>
          <a:r>
            <a:rPr lang="en-US" sz="2100" dirty="0" err="1"/>
            <a:t>desses</a:t>
          </a:r>
          <a:r>
            <a:rPr lang="en-US" sz="2100" dirty="0"/>
            <a:t> habitats </a:t>
          </a:r>
          <a:r>
            <a:rPr lang="en-US" sz="2100" dirty="0" err="1"/>
            <a:t>ou</a:t>
          </a:r>
          <a:r>
            <a:rPr lang="en-US" sz="2100" dirty="0"/>
            <a:t> </a:t>
          </a:r>
          <a:r>
            <a:rPr lang="en-US" sz="2100" dirty="0" err="1"/>
            <a:t>espécies</a:t>
          </a:r>
          <a:r>
            <a:rPr lang="en-US" sz="2100" dirty="0"/>
            <a:t>;</a:t>
          </a:r>
        </a:p>
      </dgm:t>
    </dgm:pt>
    <dgm:pt modelId="{6D221D72-6E6E-4AF2-BF30-C496FC6F2C0D}" type="parTrans" cxnId="{DB277323-36DB-4572-A59F-FFCA2888E02E}">
      <dgm:prSet/>
      <dgm:spPr/>
      <dgm:t>
        <a:bodyPr/>
        <a:lstStyle/>
        <a:p>
          <a:endParaRPr lang="en-US"/>
        </a:p>
      </dgm:t>
    </dgm:pt>
    <dgm:pt modelId="{79D15375-F9B7-4AE8-BA94-0E4C5210CECF}" type="sibTrans" cxnId="{DB277323-36DB-4572-A59F-FFCA2888E02E}">
      <dgm:prSet/>
      <dgm:spPr/>
      <dgm:t>
        <a:bodyPr/>
        <a:lstStyle/>
        <a:p>
          <a:endParaRPr lang="en-US"/>
        </a:p>
      </dgm:t>
    </dgm:pt>
    <dgm:pt modelId="{94600742-EEF7-477F-8AA0-73131F4B85F3}">
      <dgm:prSet custT="1"/>
      <dgm:spPr/>
      <dgm:t>
        <a:bodyPr/>
        <a:lstStyle/>
        <a:p>
          <a:r>
            <a:rPr lang="en-US" sz="2100" dirty="0" err="1"/>
            <a:t>Danos</a:t>
          </a:r>
          <a:r>
            <a:rPr lang="en-US" sz="2100" dirty="0"/>
            <a:t> </a:t>
          </a:r>
          <a:r>
            <a:rPr lang="en-US" sz="2100" dirty="0" err="1"/>
            <a:t>causados</a:t>
          </a:r>
          <a:r>
            <a:rPr lang="en-US" sz="2100" dirty="0"/>
            <a:t> à </a:t>
          </a:r>
          <a:r>
            <a:rPr lang="en-US" sz="2100" dirty="0" err="1"/>
            <a:t>água</a:t>
          </a:r>
          <a:r>
            <a:rPr lang="en-US" sz="2100" dirty="0"/>
            <a:t>, </a:t>
          </a:r>
          <a:r>
            <a:rPr lang="en-US" sz="2100" dirty="0" err="1"/>
            <a:t>isto</a:t>
          </a:r>
          <a:r>
            <a:rPr lang="en-US" sz="2100" dirty="0"/>
            <a:t> é, </a:t>
          </a:r>
          <a:r>
            <a:rPr lang="en-US" sz="2100" dirty="0" err="1"/>
            <a:t>quaisquer</a:t>
          </a:r>
          <a:r>
            <a:rPr lang="en-US" sz="2100" dirty="0"/>
            <a:t> </a:t>
          </a:r>
          <a:r>
            <a:rPr lang="en-US" sz="2100" dirty="0" err="1"/>
            <a:t>danos</a:t>
          </a:r>
          <a:r>
            <a:rPr lang="en-US" sz="2100" dirty="0"/>
            <a:t> que </a:t>
          </a:r>
          <a:r>
            <a:rPr lang="en-US" sz="2100" dirty="0" err="1"/>
            <a:t>afectem</a:t>
          </a:r>
          <a:r>
            <a:rPr lang="en-US" sz="2100" dirty="0"/>
            <a:t> </a:t>
          </a:r>
          <a:r>
            <a:rPr lang="en-US" sz="2100" dirty="0" err="1"/>
            <a:t>adversa</a:t>
          </a:r>
          <a:r>
            <a:rPr lang="en-US" sz="2100" dirty="0"/>
            <a:t> e </a:t>
          </a:r>
          <a:r>
            <a:rPr lang="en-US" sz="2100" dirty="0" err="1"/>
            <a:t>significativamente</a:t>
          </a:r>
          <a:r>
            <a:rPr lang="en-US" sz="2100" dirty="0"/>
            <a:t> o </a:t>
          </a:r>
          <a:r>
            <a:rPr lang="en-US" sz="2100" dirty="0" err="1"/>
            <a:t>estado</a:t>
          </a:r>
          <a:r>
            <a:rPr lang="en-US" sz="2100" dirty="0"/>
            <a:t> </a:t>
          </a:r>
          <a:r>
            <a:rPr lang="en-US" sz="2100" dirty="0" err="1"/>
            <a:t>ecológico</a:t>
          </a:r>
          <a:r>
            <a:rPr lang="en-US" sz="2100" dirty="0"/>
            <a:t>, </a:t>
          </a:r>
          <a:r>
            <a:rPr lang="en-US" sz="2100" dirty="0" err="1"/>
            <a:t>químico</a:t>
          </a:r>
          <a:r>
            <a:rPr lang="en-US" sz="2100" dirty="0"/>
            <a:t> e/</a:t>
          </a:r>
          <a:r>
            <a:rPr lang="en-US" sz="2100" dirty="0" err="1"/>
            <a:t>ou</a:t>
          </a:r>
          <a:r>
            <a:rPr lang="en-US" sz="2100" dirty="0"/>
            <a:t> </a:t>
          </a:r>
          <a:r>
            <a:rPr lang="en-US" sz="2100" dirty="0" err="1"/>
            <a:t>quantitativo</a:t>
          </a:r>
          <a:r>
            <a:rPr lang="en-US" sz="2100" dirty="0"/>
            <a:t> e/</a:t>
          </a:r>
          <a:r>
            <a:rPr lang="en-US" sz="2100" dirty="0" err="1"/>
            <a:t>ou</a:t>
          </a:r>
          <a:r>
            <a:rPr lang="en-US" sz="2100" dirty="0"/>
            <a:t> o </a:t>
          </a:r>
          <a:r>
            <a:rPr lang="en-US" sz="2100" dirty="0" err="1"/>
            <a:t>potencial</a:t>
          </a:r>
          <a:r>
            <a:rPr lang="en-US" sz="2100" dirty="0"/>
            <a:t> </a:t>
          </a:r>
          <a:r>
            <a:rPr lang="en-US" sz="2100" dirty="0" err="1"/>
            <a:t>ecológico</a:t>
          </a:r>
          <a:r>
            <a:rPr lang="en-US" sz="2100" dirty="0"/>
            <a:t> das </a:t>
          </a:r>
          <a:r>
            <a:rPr lang="en-US" sz="2100" dirty="0" err="1"/>
            <a:t>águas</a:t>
          </a:r>
          <a:r>
            <a:rPr lang="en-US" sz="2100" dirty="0"/>
            <a:t> </a:t>
          </a:r>
          <a:r>
            <a:rPr lang="en-US" sz="2100" dirty="0" err="1"/>
            <a:t>em</a:t>
          </a:r>
          <a:r>
            <a:rPr lang="en-US" sz="2100" dirty="0"/>
            <a:t> </a:t>
          </a:r>
          <a:r>
            <a:rPr lang="en-US" sz="2100" dirty="0" err="1"/>
            <a:t>questão</a:t>
          </a:r>
          <a:r>
            <a:rPr lang="en-US" sz="2100" dirty="0"/>
            <a:t>;</a:t>
          </a:r>
        </a:p>
      </dgm:t>
    </dgm:pt>
    <dgm:pt modelId="{A32FC63F-A924-432B-BF1F-C16C6B02BE8D}" type="parTrans" cxnId="{A7626056-B800-411B-8152-71C578BF716B}">
      <dgm:prSet/>
      <dgm:spPr/>
      <dgm:t>
        <a:bodyPr/>
        <a:lstStyle/>
        <a:p>
          <a:endParaRPr lang="en-US"/>
        </a:p>
      </dgm:t>
    </dgm:pt>
    <dgm:pt modelId="{34A5E352-8946-4411-87A4-D365546F74C4}" type="sibTrans" cxnId="{A7626056-B800-411B-8152-71C578BF716B}">
      <dgm:prSet/>
      <dgm:spPr/>
      <dgm:t>
        <a:bodyPr/>
        <a:lstStyle/>
        <a:p>
          <a:endParaRPr lang="en-US"/>
        </a:p>
      </dgm:t>
    </dgm:pt>
    <dgm:pt modelId="{0CA7A9A8-F1E2-458F-A800-E7ED4B0881D7}">
      <dgm:prSet custT="1"/>
      <dgm:spPr/>
      <dgm:t>
        <a:bodyPr/>
        <a:lstStyle/>
        <a:p>
          <a:r>
            <a:rPr lang="en-US" sz="2100" dirty="0" err="1"/>
            <a:t>Danos</a:t>
          </a:r>
          <a:r>
            <a:rPr lang="en-US" sz="2100" dirty="0"/>
            <a:t> </a:t>
          </a:r>
          <a:r>
            <a:rPr lang="en-US" sz="2100" dirty="0" err="1"/>
            <a:t>causados</a:t>
          </a:r>
          <a:r>
            <a:rPr lang="en-US" sz="2100" dirty="0"/>
            <a:t> </a:t>
          </a:r>
          <a:r>
            <a:rPr lang="en-US" sz="2100" dirty="0" err="1"/>
            <a:t>ao</a:t>
          </a:r>
          <a:r>
            <a:rPr lang="en-US" sz="2100" dirty="0"/>
            <a:t> solo, </a:t>
          </a:r>
          <a:r>
            <a:rPr lang="en-US" sz="2100" dirty="0" err="1"/>
            <a:t>isto</a:t>
          </a:r>
          <a:r>
            <a:rPr lang="en-US" sz="2100" dirty="0"/>
            <a:t> é, </a:t>
          </a:r>
          <a:r>
            <a:rPr lang="en-US" sz="2100" dirty="0" err="1"/>
            <a:t>qualquer</a:t>
          </a:r>
          <a:r>
            <a:rPr lang="en-US" sz="2100" dirty="0"/>
            <a:t> </a:t>
          </a:r>
          <a:r>
            <a:rPr lang="en-US" sz="2100" dirty="0" err="1"/>
            <a:t>contaminação</a:t>
          </a:r>
          <a:r>
            <a:rPr lang="en-US" sz="2100" dirty="0"/>
            <a:t> do solo que </a:t>
          </a:r>
          <a:r>
            <a:rPr lang="en-US" sz="2100" dirty="0" err="1"/>
            <a:t>crie</a:t>
          </a:r>
          <a:r>
            <a:rPr lang="en-US" sz="2100" dirty="0"/>
            <a:t> um </a:t>
          </a:r>
          <a:r>
            <a:rPr lang="en-US" sz="2100" dirty="0" err="1"/>
            <a:t>risco</a:t>
          </a:r>
          <a:r>
            <a:rPr lang="en-US" sz="2100" dirty="0"/>
            <a:t> </a:t>
          </a:r>
          <a:r>
            <a:rPr lang="en-US" sz="2100" dirty="0" err="1"/>
            <a:t>significativo</a:t>
          </a:r>
          <a:r>
            <a:rPr lang="en-US" sz="2100" dirty="0"/>
            <a:t> de a </a:t>
          </a:r>
          <a:r>
            <a:rPr lang="en-US" sz="2100" dirty="0" err="1"/>
            <a:t>saúde</a:t>
          </a:r>
          <a:r>
            <a:rPr lang="en-US" sz="2100" dirty="0"/>
            <a:t> </a:t>
          </a:r>
          <a:r>
            <a:rPr lang="en-US" sz="2100" dirty="0" err="1"/>
            <a:t>humana</a:t>
          </a:r>
          <a:r>
            <a:rPr lang="en-US" sz="2100" dirty="0"/>
            <a:t> ser </a:t>
          </a:r>
          <a:r>
            <a:rPr lang="en-US" sz="2100" dirty="0" err="1"/>
            <a:t>afectada</a:t>
          </a:r>
          <a:r>
            <a:rPr lang="en-US" sz="2100" dirty="0"/>
            <a:t> </a:t>
          </a:r>
          <a:r>
            <a:rPr lang="en-US" sz="2100" dirty="0" err="1"/>
            <a:t>adversamente</a:t>
          </a:r>
          <a:r>
            <a:rPr lang="en-US" sz="2100" dirty="0"/>
            <a:t> </a:t>
          </a:r>
          <a:r>
            <a:rPr lang="en-US" sz="2100" dirty="0" err="1"/>
            <a:t>devido</a:t>
          </a:r>
          <a:r>
            <a:rPr lang="en-US" sz="2100" dirty="0"/>
            <a:t> à </a:t>
          </a:r>
          <a:r>
            <a:rPr lang="en-US" sz="2100" dirty="0" err="1"/>
            <a:t>introdução</a:t>
          </a:r>
          <a:r>
            <a:rPr lang="en-US" sz="2100" dirty="0"/>
            <a:t>, </a:t>
          </a:r>
          <a:r>
            <a:rPr lang="en-US" sz="2100" dirty="0" err="1"/>
            <a:t>directa</a:t>
          </a:r>
          <a:r>
            <a:rPr lang="en-US" sz="2100" dirty="0"/>
            <a:t> </a:t>
          </a:r>
          <a:r>
            <a:rPr lang="en-US" sz="2100" dirty="0" err="1"/>
            <a:t>ou</a:t>
          </a:r>
          <a:r>
            <a:rPr lang="en-US" sz="2100" dirty="0"/>
            <a:t> </a:t>
          </a:r>
          <a:r>
            <a:rPr lang="en-US" sz="2100" dirty="0" err="1"/>
            <a:t>indirecta</a:t>
          </a:r>
          <a:r>
            <a:rPr lang="en-US" sz="2100" dirty="0"/>
            <a:t>, no solo </a:t>
          </a:r>
          <a:r>
            <a:rPr lang="en-US" sz="2100" dirty="0" err="1"/>
            <a:t>ou</a:t>
          </a:r>
          <a:r>
            <a:rPr lang="en-US" sz="2100" dirty="0"/>
            <a:t> à </a:t>
          </a:r>
          <a:r>
            <a:rPr lang="en-US" sz="2100" dirty="0" err="1"/>
            <a:t>sua</a:t>
          </a:r>
          <a:r>
            <a:rPr lang="en-US" sz="2100" dirty="0"/>
            <a:t> </a:t>
          </a:r>
          <a:r>
            <a:rPr lang="en-US" sz="2100" dirty="0" err="1"/>
            <a:t>superfície</a:t>
          </a:r>
          <a:r>
            <a:rPr lang="en-US" sz="2100" dirty="0"/>
            <a:t>, de </a:t>
          </a:r>
          <a:r>
            <a:rPr lang="en-US" sz="2100" dirty="0" err="1"/>
            <a:t>substâncias</a:t>
          </a:r>
          <a:r>
            <a:rPr lang="en-US" sz="2100" dirty="0"/>
            <a:t>, </a:t>
          </a:r>
          <a:r>
            <a:rPr lang="en-US" sz="2100" dirty="0" err="1"/>
            <a:t>preparações</a:t>
          </a:r>
          <a:r>
            <a:rPr lang="en-US" sz="2100" dirty="0"/>
            <a:t>, </a:t>
          </a:r>
          <a:r>
            <a:rPr lang="en-US" sz="2100" dirty="0" err="1"/>
            <a:t>organismos</a:t>
          </a:r>
          <a:r>
            <a:rPr lang="en-US" sz="2100" dirty="0"/>
            <a:t> </a:t>
          </a:r>
          <a:r>
            <a:rPr lang="en-US" sz="2100" dirty="0" err="1"/>
            <a:t>ou</a:t>
          </a:r>
          <a:r>
            <a:rPr lang="en-US" sz="2100" dirty="0"/>
            <a:t> </a:t>
          </a:r>
          <a:r>
            <a:rPr lang="en-US" sz="2100" dirty="0" err="1"/>
            <a:t>microrganismos</a:t>
          </a:r>
          <a:r>
            <a:rPr lang="en-US" sz="2100" dirty="0"/>
            <a:t>; </a:t>
          </a:r>
        </a:p>
      </dgm:t>
    </dgm:pt>
    <dgm:pt modelId="{0F6BDBF9-D4A3-48E9-B2AA-F1DFECB420EF}" type="parTrans" cxnId="{4C81CD2A-7BED-4FF4-A173-D0B635EC978A}">
      <dgm:prSet/>
      <dgm:spPr/>
      <dgm:t>
        <a:bodyPr/>
        <a:lstStyle/>
        <a:p>
          <a:endParaRPr lang="en-US"/>
        </a:p>
      </dgm:t>
    </dgm:pt>
    <dgm:pt modelId="{51D5473C-B37B-4F88-9FC6-A22E5EA30FB8}" type="sibTrans" cxnId="{4C81CD2A-7BED-4FF4-A173-D0B635EC978A}">
      <dgm:prSet/>
      <dgm:spPr/>
      <dgm:t>
        <a:bodyPr/>
        <a:lstStyle/>
        <a:p>
          <a:endParaRPr lang="en-US"/>
        </a:p>
      </dgm:t>
    </dgm:pt>
    <dgm:pt modelId="{E6AEDA86-AD7F-4C0B-AE69-170C3BDBA84F}" type="pres">
      <dgm:prSet presAssocID="{9B52ED26-F861-4395-938C-E16FF2E58411}" presName="linear" presStyleCnt="0">
        <dgm:presLayoutVars>
          <dgm:animLvl val="lvl"/>
          <dgm:resizeHandles val="exact"/>
        </dgm:presLayoutVars>
      </dgm:prSet>
      <dgm:spPr/>
    </dgm:pt>
    <dgm:pt modelId="{410F8695-38BF-4301-B11C-8A643F2D40DC}" type="pres">
      <dgm:prSet presAssocID="{09D2E4E3-B3A1-48FE-A847-D67A442E96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67D22F-0B40-4B93-A89E-BB464EB2525F}" type="pres">
      <dgm:prSet presAssocID="{79D15375-F9B7-4AE8-BA94-0E4C5210CECF}" presName="spacer" presStyleCnt="0"/>
      <dgm:spPr/>
    </dgm:pt>
    <dgm:pt modelId="{01320EC9-69F9-4893-8008-72135E788B78}" type="pres">
      <dgm:prSet presAssocID="{94600742-EEF7-477F-8AA0-73131F4B85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9C1FCE-20FD-42E5-9AC3-8AF65B74536D}" type="pres">
      <dgm:prSet presAssocID="{34A5E352-8946-4411-87A4-D365546F74C4}" presName="spacer" presStyleCnt="0"/>
      <dgm:spPr/>
    </dgm:pt>
    <dgm:pt modelId="{7E93755A-461D-4EC9-AC04-4C424BD200E2}" type="pres">
      <dgm:prSet presAssocID="{0CA7A9A8-F1E2-458F-A800-E7ED4B0881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4C6B918-0EA9-413D-8E75-ED78A398C52B}" type="presOf" srcId="{09D2E4E3-B3A1-48FE-A847-D67A442E96D9}" destId="{410F8695-38BF-4301-B11C-8A643F2D40DC}" srcOrd="0" destOrd="0" presId="urn:microsoft.com/office/officeart/2005/8/layout/vList2"/>
    <dgm:cxn modelId="{B896D518-D178-4D17-A075-DA4ECEB9707F}" type="presOf" srcId="{9B52ED26-F861-4395-938C-E16FF2E58411}" destId="{E6AEDA86-AD7F-4C0B-AE69-170C3BDBA84F}" srcOrd="0" destOrd="0" presId="urn:microsoft.com/office/officeart/2005/8/layout/vList2"/>
    <dgm:cxn modelId="{DB277323-36DB-4572-A59F-FFCA2888E02E}" srcId="{9B52ED26-F861-4395-938C-E16FF2E58411}" destId="{09D2E4E3-B3A1-48FE-A847-D67A442E96D9}" srcOrd="0" destOrd="0" parTransId="{6D221D72-6E6E-4AF2-BF30-C496FC6F2C0D}" sibTransId="{79D15375-F9B7-4AE8-BA94-0E4C5210CECF}"/>
    <dgm:cxn modelId="{4C81CD2A-7BED-4FF4-A173-D0B635EC978A}" srcId="{9B52ED26-F861-4395-938C-E16FF2E58411}" destId="{0CA7A9A8-F1E2-458F-A800-E7ED4B0881D7}" srcOrd="2" destOrd="0" parTransId="{0F6BDBF9-D4A3-48E9-B2AA-F1DFECB420EF}" sibTransId="{51D5473C-B37B-4F88-9FC6-A22E5EA30FB8}"/>
    <dgm:cxn modelId="{FBE63835-B489-4212-B6AC-D3785B9EAADD}" type="presOf" srcId="{0CA7A9A8-F1E2-458F-A800-E7ED4B0881D7}" destId="{7E93755A-461D-4EC9-AC04-4C424BD200E2}" srcOrd="0" destOrd="0" presId="urn:microsoft.com/office/officeart/2005/8/layout/vList2"/>
    <dgm:cxn modelId="{A7626056-B800-411B-8152-71C578BF716B}" srcId="{9B52ED26-F861-4395-938C-E16FF2E58411}" destId="{94600742-EEF7-477F-8AA0-73131F4B85F3}" srcOrd="1" destOrd="0" parTransId="{A32FC63F-A924-432B-BF1F-C16C6B02BE8D}" sibTransId="{34A5E352-8946-4411-87A4-D365546F74C4}"/>
    <dgm:cxn modelId="{2E6C5A84-1DA3-4676-AEAF-8D61111ABD51}" type="presOf" srcId="{94600742-EEF7-477F-8AA0-73131F4B85F3}" destId="{01320EC9-69F9-4893-8008-72135E788B78}" srcOrd="0" destOrd="0" presId="urn:microsoft.com/office/officeart/2005/8/layout/vList2"/>
    <dgm:cxn modelId="{86D5B9BC-5F46-4696-A4DE-3A2A652C7468}" type="presParOf" srcId="{E6AEDA86-AD7F-4C0B-AE69-170C3BDBA84F}" destId="{410F8695-38BF-4301-B11C-8A643F2D40DC}" srcOrd="0" destOrd="0" presId="urn:microsoft.com/office/officeart/2005/8/layout/vList2"/>
    <dgm:cxn modelId="{E93FF21A-A1CB-4941-B7C6-2AC7B3DBACE1}" type="presParOf" srcId="{E6AEDA86-AD7F-4C0B-AE69-170C3BDBA84F}" destId="{7467D22F-0B40-4B93-A89E-BB464EB2525F}" srcOrd="1" destOrd="0" presId="urn:microsoft.com/office/officeart/2005/8/layout/vList2"/>
    <dgm:cxn modelId="{B1F30FD3-BC14-4AF7-B5B3-D1673F9CA743}" type="presParOf" srcId="{E6AEDA86-AD7F-4C0B-AE69-170C3BDBA84F}" destId="{01320EC9-69F9-4893-8008-72135E788B78}" srcOrd="2" destOrd="0" presId="urn:microsoft.com/office/officeart/2005/8/layout/vList2"/>
    <dgm:cxn modelId="{B6790D5F-01D8-47C9-A562-07C142760D62}" type="presParOf" srcId="{E6AEDA86-AD7F-4C0B-AE69-170C3BDBA84F}" destId="{569C1FCE-20FD-42E5-9AC3-8AF65B74536D}" srcOrd="3" destOrd="0" presId="urn:microsoft.com/office/officeart/2005/8/layout/vList2"/>
    <dgm:cxn modelId="{819D514C-E8FC-4975-B208-58D4DF9A4ED8}" type="presParOf" srcId="{E6AEDA86-AD7F-4C0B-AE69-170C3BDBA84F}" destId="{7E93755A-461D-4EC9-AC04-4C424BD200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A527F-40EA-4BDB-9F9C-5D8F2B4DE98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37AE46-3BCC-4B86-8EE7-81B8D76CA748}">
      <dgm:prSet/>
      <dgm:spPr/>
      <dgm:t>
        <a:bodyPr/>
        <a:lstStyle/>
        <a:p>
          <a:pPr algn="ctr"/>
          <a:r>
            <a:rPr lang="pt-BR" dirty="0"/>
            <a:t>LEI NÃO DEFINE </a:t>
          </a:r>
          <a:endParaRPr lang="en-US" dirty="0"/>
        </a:p>
      </dgm:t>
    </dgm:pt>
    <dgm:pt modelId="{7A59C88D-05E5-49AA-8BCF-A2B9C0DBED71}" type="parTrans" cxnId="{E444D53B-AD60-455A-A8AD-B629F4EF4510}">
      <dgm:prSet/>
      <dgm:spPr/>
      <dgm:t>
        <a:bodyPr/>
        <a:lstStyle/>
        <a:p>
          <a:endParaRPr lang="en-US"/>
        </a:p>
      </dgm:t>
    </dgm:pt>
    <dgm:pt modelId="{EF95D7DD-CBDE-4C48-91DF-BCA4F5EE560A}" type="sibTrans" cxnId="{E444D53B-AD60-455A-A8AD-B629F4EF4510}">
      <dgm:prSet/>
      <dgm:spPr/>
      <dgm:t>
        <a:bodyPr/>
        <a:lstStyle/>
        <a:p>
          <a:endParaRPr lang="en-US"/>
        </a:p>
      </dgm:t>
    </dgm:pt>
    <dgm:pt modelId="{36F0DE53-A22D-45EB-A60B-78C8381EA890}">
      <dgm:prSet/>
      <dgm:spPr/>
      <dgm:t>
        <a:bodyPr/>
        <a:lstStyle/>
        <a:p>
          <a:r>
            <a:rPr lang="pt-BR" dirty="0"/>
            <a:t>Conceito construído</a:t>
          </a:r>
          <a:endParaRPr lang="en-US" dirty="0"/>
        </a:p>
      </dgm:t>
    </dgm:pt>
    <dgm:pt modelId="{84967944-9604-44FB-8B3D-E52AD1946C21}" type="parTrans" cxnId="{D6B70C72-E796-4487-837E-9EBFE625960A}">
      <dgm:prSet/>
      <dgm:spPr/>
      <dgm:t>
        <a:bodyPr/>
        <a:lstStyle/>
        <a:p>
          <a:endParaRPr lang="en-US"/>
        </a:p>
      </dgm:t>
    </dgm:pt>
    <dgm:pt modelId="{300FDDC3-F615-4CAF-8A6D-9FB704466FAA}" type="sibTrans" cxnId="{D6B70C72-E796-4487-837E-9EBFE625960A}">
      <dgm:prSet/>
      <dgm:spPr/>
      <dgm:t>
        <a:bodyPr/>
        <a:lstStyle/>
        <a:p>
          <a:endParaRPr lang="en-US"/>
        </a:p>
      </dgm:t>
    </dgm:pt>
    <dgm:pt modelId="{8A35F276-E371-43FD-A564-A9ECF77D28DB}">
      <dgm:prSet/>
      <dgm:spPr/>
      <dgm:t>
        <a:bodyPr/>
        <a:lstStyle/>
        <a:p>
          <a:r>
            <a:rPr lang="pt-BR"/>
            <a:t>Meio ambiente</a:t>
          </a:r>
          <a:endParaRPr lang="en-US"/>
        </a:p>
      </dgm:t>
    </dgm:pt>
    <dgm:pt modelId="{B3A6E7F7-B219-4D45-B3C2-C8CC227B50F2}" type="parTrans" cxnId="{2E8549AE-80A1-4CF5-A716-EEB715431D15}">
      <dgm:prSet/>
      <dgm:spPr/>
      <dgm:t>
        <a:bodyPr/>
        <a:lstStyle/>
        <a:p>
          <a:endParaRPr lang="en-US"/>
        </a:p>
      </dgm:t>
    </dgm:pt>
    <dgm:pt modelId="{5755FB79-CC65-4FBA-8DE5-B9A4A2973890}" type="sibTrans" cxnId="{2E8549AE-80A1-4CF5-A716-EEB715431D15}">
      <dgm:prSet/>
      <dgm:spPr/>
      <dgm:t>
        <a:bodyPr/>
        <a:lstStyle/>
        <a:p>
          <a:endParaRPr lang="en-US"/>
        </a:p>
      </dgm:t>
    </dgm:pt>
    <dgm:pt modelId="{066F2750-AC2A-4A36-B9A0-4C3BA1BB7CA3}">
      <dgm:prSet/>
      <dgm:spPr/>
      <dgm:t>
        <a:bodyPr/>
        <a:lstStyle/>
        <a:p>
          <a:r>
            <a:rPr lang="pt-BR"/>
            <a:t>Degradação ambiental</a:t>
          </a:r>
          <a:endParaRPr lang="en-US"/>
        </a:p>
      </dgm:t>
    </dgm:pt>
    <dgm:pt modelId="{55E05390-721C-4290-A1FD-7953CDE7682F}" type="parTrans" cxnId="{A7FC2D5F-8EEE-4A5A-AFE4-4F770E571FE0}">
      <dgm:prSet/>
      <dgm:spPr/>
      <dgm:t>
        <a:bodyPr/>
        <a:lstStyle/>
        <a:p>
          <a:endParaRPr lang="en-US"/>
        </a:p>
      </dgm:t>
    </dgm:pt>
    <dgm:pt modelId="{21B19343-9358-41B1-B245-62FE1F694509}" type="sibTrans" cxnId="{A7FC2D5F-8EEE-4A5A-AFE4-4F770E571FE0}">
      <dgm:prSet/>
      <dgm:spPr/>
      <dgm:t>
        <a:bodyPr/>
        <a:lstStyle/>
        <a:p>
          <a:endParaRPr lang="en-US"/>
        </a:p>
      </dgm:t>
    </dgm:pt>
    <dgm:pt modelId="{4F991541-043A-4570-89EE-BA29D3E1AC90}">
      <dgm:prSet/>
      <dgm:spPr/>
      <dgm:t>
        <a:bodyPr/>
        <a:lstStyle/>
        <a:p>
          <a:r>
            <a:rPr lang="pt-BR"/>
            <a:t>Poluição</a:t>
          </a:r>
          <a:endParaRPr lang="en-US"/>
        </a:p>
      </dgm:t>
    </dgm:pt>
    <dgm:pt modelId="{52F96C99-2C20-464F-9BD8-9278893CF232}" type="parTrans" cxnId="{9A5216E5-BC23-4394-90B2-43ECBB70891D}">
      <dgm:prSet/>
      <dgm:spPr/>
      <dgm:t>
        <a:bodyPr/>
        <a:lstStyle/>
        <a:p>
          <a:endParaRPr lang="en-US"/>
        </a:p>
      </dgm:t>
    </dgm:pt>
    <dgm:pt modelId="{4DD8A75D-41E6-4F1F-A9C0-71AD775B4107}" type="sibTrans" cxnId="{9A5216E5-BC23-4394-90B2-43ECBB70891D}">
      <dgm:prSet/>
      <dgm:spPr/>
      <dgm:t>
        <a:bodyPr/>
        <a:lstStyle/>
        <a:p>
          <a:endParaRPr lang="en-US"/>
        </a:p>
      </dgm:t>
    </dgm:pt>
    <dgm:pt modelId="{8E741E6C-DB08-4560-891C-47BA740D4279}">
      <dgm:prSet/>
      <dgm:spPr/>
      <dgm:t>
        <a:bodyPr/>
        <a:lstStyle/>
        <a:p>
          <a:r>
            <a:rPr lang="pt-BR" dirty="0"/>
            <a:t>DANO AMBIENTAL – dano ao meio ambiente</a:t>
          </a:r>
          <a:endParaRPr lang="en-US" dirty="0"/>
        </a:p>
      </dgm:t>
    </dgm:pt>
    <dgm:pt modelId="{2B12D70E-856A-4797-8A8C-CCCEE651CD7E}" type="parTrans" cxnId="{3E874E84-DA8D-454F-A41C-8B954D3BF8D5}">
      <dgm:prSet/>
      <dgm:spPr/>
      <dgm:t>
        <a:bodyPr/>
        <a:lstStyle/>
        <a:p>
          <a:endParaRPr lang="pt-BR"/>
        </a:p>
      </dgm:t>
    </dgm:pt>
    <dgm:pt modelId="{77E31383-8D82-41B8-8759-B2BBE34ED0C3}" type="sibTrans" cxnId="{3E874E84-DA8D-454F-A41C-8B954D3BF8D5}">
      <dgm:prSet/>
      <dgm:spPr/>
      <dgm:t>
        <a:bodyPr/>
        <a:lstStyle/>
        <a:p>
          <a:endParaRPr lang="pt-BR"/>
        </a:p>
      </dgm:t>
    </dgm:pt>
    <dgm:pt modelId="{16755A3B-45D1-4779-8CB6-C8FEE34921F8}" type="pres">
      <dgm:prSet presAssocID="{7D6A527F-40EA-4BDB-9F9C-5D8F2B4DE989}" presName="linear" presStyleCnt="0">
        <dgm:presLayoutVars>
          <dgm:dir/>
          <dgm:animLvl val="lvl"/>
          <dgm:resizeHandles val="exact"/>
        </dgm:presLayoutVars>
      </dgm:prSet>
      <dgm:spPr/>
    </dgm:pt>
    <dgm:pt modelId="{73D99B14-1889-4FA0-95AB-E2B440137AF6}" type="pres">
      <dgm:prSet presAssocID="{E537AE46-3BCC-4B86-8EE7-81B8D76CA748}" presName="parentLin" presStyleCnt="0"/>
      <dgm:spPr/>
    </dgm:pt>
    <dgm:pt modelId="{266393ED-3C45-40B8-AA9F-EC6BD573B2CE}" type="pres">
      <dgm:prSet presAssocID="{E537AE46-3BCC-4B86-8EE7-81B8D76CA748}" presName="parentLeftMargin" presStyleLbl="node1" presStyleIdx="0" presStyleCnt="3"/>
      <dgm:spPr/>
    </dgm:pt>
    <dgm:pt modelId="{E44E5E57-B0A7-4F4E-BD16-2F3C9C91FF41}" type="pres">
      <dgm:prSet presAssocID="{E537AE46-3BCC-4B86-8EE7-81B8D76CA7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D4B3D5-2FA9-4978-A5FD-C073FBD000E9}" type="pres">
      <dgm:prSet presAssocID="{E537AE46-3BCC-4B86-8EE7-81B8D76CA748}" presName="negativeSpace" presStyleCnt="0"/>
      <dgm:spPr/>
    </dgm:pt>
    <dgm:pt modelId="{C2DA42AF-6F7F-4D03-9F2B-94FBF702B8A0}" type="pres">
      <dgm:prSet presAssocID="{E537AE46-3BCC-4B86-8EE7-81B8D76CA748}" presName="childText" presStyleLbl="conFgAcc1" presStyleIdx="0" presStyleCnt="3">
        <dgm:presLayoutVars>
          <dgm:bulletEnabled val="1"/>
        </dgm:presLayoutVars>
      </dgm:prSet>
      <dgm:spPr/>
    </dgm:pt>
    <dgm:pt modelId="{30EE7DFD-14F9-4B45-BC37-7D5A1CF9E9AA}" type="pres">
      <dgm:prSet presAssocID="{EF95D7DD-CBDE-4C48-91DF-BCA4F5EE560A}" presName="spaceBetweenRectangles" presStyleCnt="0"/>
      <dgm:spPr/>
    </dgm:pt>
    <dgm:pt modelId="{0EFBD169-1057-45ED-AE05-E3D5A693C0F5}" type="pres">
      <dgm:prSet presAssocID="{8E741E6C-DB08-4560-891C-47BA740D4279}" presName="parentLin" presStyleCnt="0"/>
      <dgm:spPr/>
    </dgm:pt>
    <dgm:pt modelId="{E56FFF6F-F3AF-45C6-8F92-C8DAFA45B3F1}" type="pres">
      <dgm:prSet presAssocID="{8E741E6C-DB08-4560-891C-47BA740D4279}" presName="parentLeftMargin" presStyleLbl="node1" presStyleIdx="0" presStyleCnt="3"/>
      <dgm:spPr/>
    </dgm:pt>
    <dgm:pt modelId="{41275E13-5751-4EB1-94D6-13C730375882}" type="pres">
      <dgm:prSet presAssocID="{8E741E6C-DB08-4560-891C-47BA740D42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0F0848-8D99-43C5-A91E-8D3B621ED94D}" type="pres">
      <dgm:prSet presAssocID="{8E741E6C-DB08-4560-891C-47BA740D4279}" presName="negativeSpace" presStyleCnt="0"/>
      <dgm:spPr/>
    </dgm:pt>
    <dgm:pt modelId="{E1B94CCA-0F4D-44EA-A7C5-6AB3E2288E69}" type="pres">
      <dgm:prSet presAssocID="{8E741E6C-DB08-4560-891C-47BA740D4279}" presName="childText" presStyleLbl="conFgAcc1" presStyleIdx="1" presStyleCnt="3">
        <dgm:presLayoutVars>
          <dgm:bulletEnabled val="1"/>
        </dgm:presLayoutVars>
      </dgm:prSet>
      <dgm:spPr/>
    </dgm:pt>
    <dgm:pt modelId="{AE57BF66-EFE4-400B-AF97-D8799068FAF0}" type="pres">
      <dgm:prSet presAssocID="{77E31383-8D82-41B8-8759-B2BBE34ED0C3}" presName="spaceBetweenRectangles" presStyleCnt="0"/>
      <dgm:spPr/>
    </dgm:pt>
    <dgm:pt modelId="{9504F300-A0F5-4F02-9B0A-BB48647AC520}" type="pres">
      <dgm:prSet presAssocID="{36F0DE53-A22D-45EB-A60B-78C8381EA890}" presName="parentLin" presStyleCnt="0"/>
      <dgm:spPr/>
    </dgm:pt>
    <dgm:pt modelId="{C1EB95BD-FD52-4B52-900F-C75193F97234}" type="pres">
      <dgm:prSet presAssocID="{36F0DE53-A22D-45EB-A60B-78C8381EA890}" presName="parentLeftMargin" presStyleLbl="node1" presStyleIdx="1" presStyleCnt="3"/>
      <dgm:spPr/>
    </dgm:pt>
    <dgm:pt modelId="{8252D17D-2371-435A-8407-2477D7D17CDA}" type="pres">
      <dgm:prSet presAssocID="{36F0DE53-A22D-45EB-A60B-78C8381EA8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4A951C-69CD-4D7F-B7E3-2CAC9E9B19DA}" type="pres">
      <dgm:prSet presAssocID="{36F0DE53-A22D-45EB-A60B-78C8381EA890}" presName="negativeSpace" presStyleCnt="0"/>
      <dgm:spPr/>
    </dgm:pt>
    <dgm:pt modelId="{29A8AD9C-4B65-4E29-A648-1D0D84694F48}" type="pres">
      <dgm:prSet presAssocID="{36F0DE53-A22D-45EB-A60B-78C8381EA8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44D53B-AD60-455A-A8AD-B629F4EF4510}" srcId="{7D6A527F-40EA-4BDB-9F9C-5D8F2B4DE989}" destId="{E537AE46-3BCC-4B86-8EE7-81B8D76CA748}" srcOrd="0" destOrd="0" parTransId="{7A59C88D-05E5-49AA-8BCF-A2B9C0DBED71}" sibTransId="{EF95D7DD-CBDE-4C48-91DF-BCA4F5EE560A}"/>
    <dgm:cxn modelId="{A7FC2D5F-8EEE-4A5A-AFE4-4F770E571FE0}" srcId="{36F0DE53-A22D-45EB-A60B-78C8381EA890}" destId="{066F2750-AC2A-4A36-B9A0-4C3BA1BB7CA3}" srcOrd="1" destOrd="0" parTransId="{55E05390-721C-4290-A1FD-7953CDE7682F}" sibTransId="{21B19343-9358-41B1-B245-62FE1F694509}"/>
    <dgm:cxn modelId="{19235F51-7408-485D-BBED-7182A76CD4DA}" type="presOf" srcId="{066F2750-AC2A-4A36-B9A0-4C3BA1BB7CA3}" destId="{29A8AD9C-4B65-4E29-A648-1D0D84694F48}" srcOrd="0" destOrd="1" presId="urn:microsoft.com/office/officeart/2005/8/layout/list1"/>
    <dgm:cxn modelId="{D6B70C72-E796-4487-837E-9EBFE625960A}" srcId="{7D6A527F-40EA-4BDB-9F9C-5D8F2B4DE989}" destId="{36F0DE53-A22D-45EB-A60B-78C8381EA890}" srcOrd="2" destOrd="0" parTransId="{84967944-9604-44FB-8B3D-E52AD1946C21}" sibTransId="{300FDDC3-F615-4CAF-8A6D-9FB704466FAA}"/>
    <dgm:cxn modelId="{48294A74-E987-4B9C-9781-B2B0F946E4FF}" type="presOf" srcId="{8A35F276-E371-43FD-A564-A9ECF77D28DB}" destId="{29A8AD9C-4B65-4E29-A648-1D0D84694F48}" srcOrd="0" destOrd="0" presId="urn:microsoft.com/office/officeart/2005/8/layout/list1"/>
    <dgm:cxn modelId="{F2643E5A-D78F-4CAC-BE0A-52043545A298}" type="presOf" srcId="{36F0DE53-A22D-45EB-A60B-78C8381EA890}" destId="{8252D17D-2371-435A-8407-2477D7D17CDA}" srcOrd="1" destOrd="0" presId="urn:microsoft.com/office/officeart/2005/8/layout/list1"/>
    <dgm:cxn modelId="{3E874E84-DA8D-454F-A41C-8B954D3BF8D5}" srcId="{7D6A527F-40EA-4BDB-9F9C-5D8F2B4DE989}" destId="{8E741E6C-DB08-4560-891C-47BA740D4279}" srcOrd="1" destOrd="0" parTransId="{2B12D70E-856A-4797-8A8C-CCCEE651CD7E}" sibTransId="{77E31383-8D82-41B8-8759-B2BBE34ED0C3}"/>
    <dgm:cxn modelId="{09E3A68A-9DBE-464B-AC1D-5A6C97E3A1F9}" type="presOf" srcId="{E537AE46-3BCC-4B86-8EE7-81B8D76CA748}" destId="{266393ED-3C45-40B8-AA9F-EC6BD573B2CE}" srcOrd="0" destOrd="0" presId="urn:microsoft.com/office/officeart/2005/8/layout/list1"/>
    <dgm:cxn modelId="{A4FC4A9A-7EB3-42D6-B7DC-BEF4DA3D5341}" type="presOf" srcId="{8E741E6C-DB08-4560-891C-47BA740D4279}" destId="{41275E13-5751-4EB1-94D6-13C730375882}" srcOrd="1" destOrd="0" presId="urn:microsoft.com/office/officeart/2005/8/layout/list1"/>
    <dgm:cxn modelId="{2E8549AE-80A1-4CF5-A716-EEB715431D15}" srcId="{36F0DE53-A22D-45EB-A60B-78C8381EA890}" destId="{8A35F276-E371-43FD-A564-A9ECF77D28DB}" srcOrd="0" destOrd="0" parTransId="{B3A6E7F7-B219-4D45-B3C2-C8CC227B50F2}" sibTransId="{5755FB79-CC65-4FBA-8DE5-B9A4A2973890}"/>
    <dgm:cxn modelId="{82749CB2-F237-44D0-87E3-16879A16DD8E}" type="presOf" srcId="{7D6A527F-40EA-4BDB-9F9C-5D8F2B4DE989}" destId="{16755A3B-45D1-4779-8CB6-C8FEE34921F8}" srcOrd="0" destOrd="0" presId="urn:microsoft.com/office/officeart/2005/8/layout/list1"/>
    <dgm:cxn modelId="{51A66BB4-297C-44F8-8493-89E9A44D75FF}" type="presOf" srcId="{4F991541-043A-4570-89EE-BA29D3E1AC90}" destId="{29A8AD9C-4B65-4E29-A648-1D0D84694F48}" srcOrd="0" destOrd="2" presId="urn:microsoft.com/office/officeart/2005/8/layout/list1"/>
    <dgm:cxn modelId="{087CAEB5-81E5-406B-A7CD-FCAF85A12C4B}" type="presOf" srcId="{36F0DE53-A22D-45EB-A60B-78C8381EA890}" destId="{C1EB95BD-FD52-4B52-900F-C75193F97234}" srcOrd="0" destOrd="0" presId="urn:microsoft.com/office/officeart/2005/8/layout/list1"/>
    <dgm:cxn modelId="{FD31E2B5-AE11-4ED8-B392-BF4A5EC961E7}" type="presOf" srcId="{8E741E6C-DB08-4560-891C-47BA740D4279}" destId="{E56FFF6F-F3AF-45C6-8F92-C8DAFA45B3F1}" srcOrd="0" destOrd="0" presId="urn:microsoft.com/office/officeart/2005/8/layout/list1"/>
    <dgm:cxn modelId="{9A5216E5-BC23-4394-90B2-43ECBB70891D}" srcId="{36F0DE53-A22D-45EB-A60B-78C8381EA890}" destId="{4F991541-043A-4570-89EE-BA29D3E1AC90}" srcOrd="2" destOrd="0" parTransId="{52F96C99-2C20-464F-9BD8-9278893CF232}" sibTransId="{4DD8A75D-41E6-4F1F-A9C0-71AD775B4107}"/>
    <dgm:cxn modelId="{235965FE-15C6-4AC3-ACD6-6F42E4E11BD3}" type="presOf" srcId="{E537AE46-3BCC-4B86-8EE7-81B8D76CA748}" destId="{E44E5E57-B0A7-4F4E-BD16-2F3C9C91FF41}" srcOrd="1" destOrd="0" presId="urn:microsoft.com/office/officeart/2005/8/layout/list1"/>
    <dgm:cxn modelId="{4EBB9B47-905E-4E52-A1FA-FFE57A04ED48}" type="presParOf" srcId="{16755A3B-45D1-4779-8CB6-C8FEE34921F8}" destId="{73D99B14-1889-4FA0-95AB-E2B440137AF6}" srcOrd="0" destOrd="0" presId="urn:microsoft.com/office/officeart/2005/8/layout/list1"/>
    <dgm:cxn modelId="{605C6D43-A9D0-4327-8CE7-4B4B420DA3BD}" type="presParOf" srcId="{73D99B14-1889-4FA0-95AB-E2B440137AF6}" destId="{266393ED-3C45-40B8-AA9F-EC6BD573B2CE}" srcOrd="0" destOrd="0" presId="urn:microsoft.com/office/officeart/2005/8/layout/list1"/>
    <dgm:cxn modelId="{AAA84EE5-D84F-4210-BA17-98688AACB670}" type="presParOf" srcId="{73D99B14-1889-4FA0-95AB-E2B440137AF6}" destId="{E44E5E57-B0A7-4F4E-BD16-2F3C9C91FF41}" srcOrd="1" destOrd="0" presId="urn:microsoft.com/office/officeart/2005/8/layout/list1"/>
    <dgm:cxn modelId="{5307CDD8-36EF-40F5-B351-639626432BC6}" type="presParOf" srcId="{16755A3B-45D1-4779-8CB6-C8FEE34921F8}" destId="{31D4B3D5-2FA9-4978-A5FD-C073FBD000E9}" srcOrd="1" destOrd="0" presId="urn:microsoft.com/office/officeart/2005/8/layout/list1"/>
    <dgm:cxn modelId="{8B7BDCB7-F9F1-474E-A4AB-C14E08D2B030}" type="presParOf" srcId="{16755A3B-45D1-4779-8CB6-C8FEE34921F8}" destId="{C2DA42AF-6F7F-4D03-9F2B-94FBF702B8A0}" srcOrd="2" destOrd="0" presId="urn:microsoft.com/office/officeart/2005/8/layout/list1"/>
    <dgm:cxn modelId="{5FB0C13B-0E60-49E5-8840-B5B6C9DBFD35}" type="presParOf" srcId="{16755A3B-45D1-4779-8CB6-C8FEE34921F8}" destId="{30EE7DFD-14F9-4B45-BC37-7D5A1CF9E9AA}" srcOrd="3" destOrd="0" presId="urn:microsoft.com/office/officeart/2005/8/layout/list1"/>
    <dgm:cxn modelId="{A60E6443-057E-4A8C-B7B5-8C8EFAE38708}" type="presParOf" srcId="{16755A3B-45D1-4779-8CB6-C8FEE34921F8}" destId="{0EFBD169-1057-45ED-AE05-E3D5A693C0F5}" srcOrd="4" destOrd="0" presId="urn:microsoft.com/office/officeart/2005/8/layout/list1"/>
    <dgm:cxn modelId="{366B7DF0-F781-416B-9B69-8651A21FD28B}" type="presParOf" srcId="{0EFBD169-1057-45ED-AE05-E3D5A693C0F5}" destId="{E56FFF6F-F3AF-45C6-8F92-C8DAFA45B3F1}" srcOrd="0" destOrd="0" presId="urn:microsoft.com/office/officeart/2005/8/layout/list1"/>
    <dgm:cxn modelId="{1630A5A3-2566-474C-B7B2-35F9AA2C7EF0}" type="presParOf" srcId="{0EFBD169-1057-45ED-AE05-E3D5A693C0F5}" destId="{41275E13-5751-4EB1-94D6-13C730375882}" srcOrd="1" destOrd="0" presId="urn:microsoft.com/office/officeart/2005/8/layout/list1"/>
    <dgm:cxn modelId="{ABDC2E58-4C25-4F60-9935-B4C42DEB18F0}" type="presParOf" srcId="{16755A3B-45D1-4779-8CB6-C8FEE34921F8}" destId="{150F0848-8D99-43C5-A91E-8D3B621ED94D}" srcOrd="5" destOrd="0" presId="urn:microsoft.com/office/officeart/2005/8/layout/list1"/>
    <dgm:cxn modelId="{DCB30D35-82BD-48B7-897A-A5AF354C7AEA}" type="presParOf" srcId="{16755A3B-45D1-4779-8CB6-C8FEE34921F8}" destId="{E1B94CCA-0F4D-44EA-A7C5-6AB3E2288E69}" srcOrd="6" destOrd="0" presId="urn:microsoft.com/office/officeart/2005/8/layout/list1"/>
    <dgm:cxn modelId="{70191F83-DDE3-455E-955A-D65E536B7B2B}" type="presParOf" srcId="{16755A3B-45D1-4779-8CB6-C8FEE34921F8}" destId="{AE57BF66-EFE4-400B-AF97-D8799068FAF0}" srcOrd="7" destOrd="0" presId="urn:microsoft.com/office/officeart/2005/8/layout/list1"/>
    <dgm:cxn modelId="{371A7ACD-432A-4907-A06A-4E98FFE2D662}" type="presParOf" srcId="{16755A3B-45D1-4779-8CB6-C8FEE34921F8}" destId="{9504F300-A0F5-4F02-9B0A-BB48647AC520}" srcOrd="8" destOrd="0" presId="urn:microsoft.com/office/officeart/2005/8/layout/list1"/>
    <dgm:cxn modelId="{761C5C2A-2FA0-4D9A-89EB-18BE3FB3E00F}" type="presParOf" srcId="{9504F300-A0F5-4F02-9B0A-BB48647AC520}" destId="{C1EB95BD-FD52-4B52-900F-C75193F97234}" srcOrd="0" destOrd="0" presId="urn:microsoft.com/office/officeart/2005/8/layout/list1"/>
    <dgm:cxn modelId="{A98733F4-107A-4C1D-854F-FF88D2D7F121}" type="presParOf" srcId="{9504F300-A0F5-4F02-9B0A-BB48647AC520}" destId="{8252D17D-2371-435A-8407-2477D7D17CDA}" srcOrd="1" destOrd="0" presId="urn:microsoft.com/office/officeart/2005/8/layout/list1"/>
    <dgm:cxn modelId="{255EB491-4E59-4CD9-A3F2-7B619D98E508}" type="presParOf" srcId="{16755A3B-45D1-4779-8CB6-C8FEE34921F8}" destId="{DC4A951C-69CD-4D7F-B7E3-2CAC9E9B19DA}" srcOrd="9" destOrd="0" presId="urn:microsoft.com/office/officeart/2005/8/layout/list1"/>
    <dgm:cxn modelId="{CDD68251-DDC5-48A3-81E1-7475695F3ED6}" type="presParOf" srcId="{16755A3B-45D1-4779-8CB6-C8FEE34921F8}" destId="{29A8AD9C-4B65-4E29-A648-1D0D84694F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05BB3-4A35-47EE-8350-A53D02DA51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4D6175-4635-4026-9AF7-0017AE525808}">
      <dgm:prSet/>
      <dgm:spPr/>
      <dgm:t>
        <a:bodyPr/>
        <a:lstStyle/>
        <a:p>
          <a:r>
            <a:rPr lang="pt-BR" dirty="0"/>
            <a:t>DANO MORAL: EM SENTIDO PRÓPRIO (dano moral </a:t>
          </a:r>
          <a:r>
            <a:rPr lang="pt-BR" i="1" dirty="0"/>
            <a:t>in natura</a:t>
          </a:r>
          <a:r>
            <a:rPr lang="pt-BR" dirty="0"/>
            <a:t>) – </a:t>
          </a:r>
        </a:p>
        <a:p>
          <a:r>
            <a:rPr lang="pt-BR" dirty="0"/>
            <a:t>Aquilo que a pessoa sente, causando na pessoa dor, tristeza, vexame, humilhação, angústia.</a:t>
          </a:r>
          <a:endParaRPr lang="en-US" dirty="0"/>
        </a:p>
      </dgm:t>
    </dgm:pt>
    <dgm:pt modelId="{9BBEF549-93EB-4389-BF3A-F3E6AD978C01}" type="parTrans" cxnId="{BEDBA13F-3935-4109-9835-2C9F309CA562}">
      <dgm:prSet/>
      <dgm:spPr/>
      <dgm:t>
        <a:bodyPr/>
        <a:lstStyle/>
        <a:p>
          <a:endParaRPr lang="en-US"/>
        </a:p>
      </dgm:t>
    </dgm:pt>
    <dgm:pt modelId="{BDBFBA3A-89DA-4E2C-A60E-A8F5EAA3AB6C}" type="sibTrans" cxnId="{BEDBA13F-3935-4109-9835-2C9F309CA562}">
      <dgm:prSet/>
      <dgm:spPr/>
      <dgm:t>
        <a:bodyPr/>
        <a:lstStyle/>
        <a:p>
          <a:endParaRPr lang="en-US"/>
        </a:p>
      </dgm:t>
    </dgm:pt>
    <dgm:pt modelId="{6D9C4132-4774-4DF1-9187-6D126CA2204E}">
      <dgm:prSet/>
      <dgm:spPr/>
      <dgm:t>
        <a:bodyPr/>
        <a:lstStyle/>
        <a:p>
          <a:r>
            <a:rPr lang="pt-BR" dirty="0"/>
            <a:t>DANO MORAL: EM SENTIDO IMPRÓPRIO ou em sentido amplo </a:t>
          </a:r>
        </a:p>
        <a:p>
          <a:r>
            <a:rPr lang="pt-BR" dirty="0"/>
            <a:t>Lesão aos direitos da personalidade. </a:t>
          </a:r>
        </a:p>
        <a:p>
          <a:r>
            <a:rPr lang="pt-BR" dirty="0"/>
            <a:t>Não necessita da prova de sofrimento.</a:t>
          </a:r>
          <a:endParaRPr lang="en-US" dirty="0"/>
        </a:p>
      </dgm:t>
    </dgm:pt>
    <dgm:pt modelId="{A9A7BAD8-7BBA-49D6-A9BB-BFEB400EE0AC}" type="parTrans" cxnId="{1CE7818A-A7ED-4790-9B8D-DE9563048957}">
      <dgm:prSet/>
      <dgm:spPr/>
      <dgm:t>
        <a:bodyPr/>
        <a:lstStyle/>
        <a:p>
          <a:endParaRPr lang="en-US"/>
        </a:p>
      </dgm:t>
    </dgm:pt>
    <dgm:pt modelId="{7C0DB607-6582-4FA5-9602-08399677318A}" type="sibTrans" cxnId="{1CE7818A-A7ED-4790-9B8D-DE9563048957}">
      <dgm:prSet/>
      <dgm:spPr/>
      <dgm:t>
        <a:bodyPr/>
        <a:lstStyle/>
        <a:p>
          <a:endParaRPr lang="en-US"/>
        </a:p>
      </dgm:t>
    </dgm:pt>
    <dgm:pt modelId="{124757F5-0C69-4C10-9EC7-98276EDDF40D}" type="pres">
      <dgm:prSet presAssocID="{08A05BB3-4A35-47EE-8350-A53D02DA511C}" presName="linear" presStyleCnt="0">
        <dgm:presLayoutVars>
          <dgm:animLvl val="lvl"/>
          <dgm:resizeHandles val="exact"/>
        </dgm:presLayoutVars>
      </dgm:prSet>
      <dgm:spPr/>
    </dgm:pt>
    <dgm:pt modelId="{28911039-D4CA-4A36-98D6-A3020F91BA08}" type="pres">
      <dgm:prSet presAssocID="{4F4D6175-4635-4026-9AF7-0017AE5258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0A68A3-B760-4F80-8A80-0A46B62AD05C}" type="pres">
      <dgm:prSet presAssocID="{BDBFBA3A-89DA-4E2C-A60E-A8F5EAA3AB6C}" presName="spacer" presStyleCnt="0"/>
      <dgm:spPr/>
    </dgm:pt>
    <dgm:pt modelId="{EE1DD0CF-49AB-46C8-8F12-2895DF54EEA8}" type="pres">
      <dgm:prSet presAssocID="{6D9C4132-4774-4DF1-9187-6D126CA220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DBA13F-3935-4109-9835-2C9F309CA562}" srcId="{08A05BB3-4A35-47EE-8350-A53D02DA511C}" destId="{4F4D6175-4635-4026-9AF7-0017AE525808}" srcOrd="0" destOrd="0" parTransId="{9BBEF549-93EB-4389-BF3A-F3E6AD978C01}" sibTransId="{BDBFBA3A-89DA-4E2C-A60E-A8F5EAA3AB6C}"/>
    <dgm:cxn modelId="{9B31E66D-C144-4B59-9D1E-8462312693B4}" type="presOf" srcId="{4F4D6175-4635-4026-9AF7-0017AE525808}" destId="{28911039-D4CA-4A36-98D6-A3020F91BA08}" srcOrd="0" destOrd="0" presId="urn:microsoft.com/office/officeart/2005/8/layout/vList2"/>
    <dgm:cxn modelId="{20245574-8FEC-41D0-A01B-CAFB577DE867}" type="presOf" srcId="{08A05BB3-4A35-47EE-8350-A53D02DA511C}" destId="{124757F5-0C69-4C10-9EC7-98276EDDF40D}" srcOrd="0" destOrd="0" presId="urn:microsoft.com/office/officeart/2005/8/layout/vList2"/>
    <dgm:cxn modelId="{1CE7818A-A7ED-4790-9B8D-DE9563048957}" srcId="{08A05BB3-4A35-47EE-8350-A53D02DA511C}" destId="{6D9C4132-4774-4DF1-9187-6D126CA2204E}" srcOrd="1" destOrd="0" parTransId="{A9A7BAD8-7BBA-49D6-A9BB-BFEB400EE0AC}" sibTransId="{7C0DB607-6582-4FA5-9602-08399677318A}"/>
    <dgm:cxn modelId="{7D36A1C7-E503-4A30-8463-A103DDC36A6C}" type="presOf" srcId="{6D9C4132-4774-4DF1-9187-6D126CA2204E}" destId="{EE1DD0CF-49AB-46C8-8F12-2895DF54EEA8}" srcOrd="0" destOrd="0" presId="urn:microsoft.com/office/officeart/2005/8/layout/vList2"/>
    <dgm:cxn modelId="{EE9650B8-C49A-4CFC-A28C-A9366CAD03B6}" type="presParOf" srcId="{124757F5-0C69-4C10-9EC7-98276EDDF40D}" destId="{28911039-D4CA-4A36-98D6-A3020F91BA08}" srcOrd="0" destOrd="0" presId="urn:microsoft.com/office/officeart/2005/8/layout/vList2"/>
    <dgm:cxn modelId="{E7B13D8E-9151-49C7-98E2-025C878BBFF8}" type="presParOf" srcId="{124757F5-0C69-4C10-9EC7-98276EDDF40D}" destId="{D50A68A3-B760-4F80-8A80-0A46B62AD05C}" srcOrd="1" destOrd="0" presId="urn:microsoft.com/office/officeart/2005/8/layout/vList2"/>
    <dgm:cxn modelId="{7B79F634-EC1D-4076-A9D0-D78854722AE4}" type="presParOf" srcId="{124757F5-0C69-4C10-9EC7-98276EDDF40D}" destId="{EE1DD0CF-49AB-46C8-8F12-2895DF54EE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BACA0-02A4-4E91-A27F-D6F9CFEC86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2B8B9-F491-4DB4-B1A2-B9DF53131418}">
      <dgm:prSet/>
      <dgm:spPr/>
      <dgm:t>
        <a:bodyPr/>
        <a:lstStyle/>
        <a:p>
          <a:r>
            <a:rPr lang="pt-BR" b="1" dirty="0"/>
            <a:t>1º Grau</a:t>
          </a:r>
          <a:r>
            <a:rPr lang="pt-BR" dirty="0"/>
            <a:t>: condenação desfazimento da obra irregular, retirada de entulhos e plantio de 2800 mudas de espécies nativas no prazo de 90 dias;</a:t>
          </a:r>
          <a:endParaRPr lang="en-US" dirty="0"/>
        </a:p>
      </dgm:t>
    </dgm:pt>
    <dgm:pt modelId="{7630D2D9-4793-4DC5-9176-CAC53C8A1D71}" type="parTrans" cxnId="{5BCB12DC-0A0F-44EA-AF86-C68037EE9802}">
      <dgm:prSet/>
      <dgm:spPr/>
      <dgm:t>
        <a:bodyPr/>
        <a:lstStyle/>
        <a:p>
          <a:endParaRPr lang="en-US"/>
        </a:p>
      </dgm:t>
    </dgm:pt>
    <dgm:pt modelId="{BD397C71-23C7-4CC9-9421-C7A538751ED8}" type="sibTrans" cxnId="{5BCB12DC-0A0F-44EA-AF86-C68037EE9802}">
      <dgm:prSet/>
      <dgm:spPr/>
      <dgm:t>
        <a:bodyPr/>
        <a:lstStyle/>
        <a:p>
          <a:endParaRPr lang="en-US"/>
        </a:p>
      </dgm:t>
    </dgm:pt>
    <dgm:pt modelId="{2418991F-C94E-4F1A-99B7-B158617DE1DB}">
      <dgm:prSet/>
      <dgm:spPr/>
      <dgm:t>
        <a:bodyPr/>
        <a:lstStyle/>
        <a:p>
          <a:r>
            <a:rPr lang="pt-BR" b="1" dirty="0"/>
            <a:t>2º Grau:</a:t>
          </a:r>
          <a:r>
            <a:rPr lang="pt-BR" dirty="0"/>
            <a:t> Apelação do Município para danos morais. Confirmou sentença + pagamento de 200 s.m. em favor do Fundo para Recuperação de Bens Lesados</a:t>
          </a:r>
          <a:endParaRPr lang="en-US" dirty="0"/>
        </a:p>
      </dgm:t>
    </dgm:pt>
    <dgm:pt modelId="{27F4CE52-FA0C-41F2-A452-4FEAE7160E55}" type="parTrans" cxnId="{5525C45B-8D4A-4E2D-9AB9-E816D1861508}">
      <dgm:prSet/>
      <dgm:spPr/>
      <dgm:t>
        <a:bodyPr/>
        <a:lstStyle/>
        <a:p>
          <a:endParaRPr lang="en-US"/>
        </a:p>
      </dgm:t>
    </dgm:pt>
    <dgm:pt modelId="{CC76D25D-ACB3-469B-A08C-03DA1117AC3B}" type="sibTrans" cxnId="{5525C45B-8D4A-4E2D-9AB9-E816D1861508}">
      <dgm:prSet/>
      <dgm:spPr/>
      <dgm:t>
        <a:bodyPr/>
        <a:lstStyle/>
        <a:p>
          <a:endParaRPr lang="en-US"/>
        </a:p>
      </dgm:t>
    </dgm:pt>
    <dgm:pt modelId="{592F85C7-C70E-43AB-ADE7-4D44A476199E}">
      <dgm:prSet/>
      <dgm:spPr/>
      <dgm:t>
        <a:bodyPr/>
        <a:lstStyle/>
        <a:p>
          <a:r>
            <a:rPr lang="pt-BR" b="1" dirty="0"/>
            <a:t>Fundamento</a:t>
          </a:r>
          <a:r>
            <a:rPr lang="pt-BR" dirty="0"/>
            <a:t>: </a:t>
          </a:r>
          <a:r>
            <a:rPr lang="pt-BR" dirty="0">
              <a:highlight>
                <a:srgbClr val="FFFF00"/>
              </a:highlight>
            </a:rPr>
            <a:t>perda da qualidade ambiental </a:t>
          </a:r>
          <a:r>
            <a:rPr lang="pt-BR" dirty="0"/>
            <a:t>e </a:t>
          </a:r>
          <a:r>
            <a:rPr lang="pt-BR" dirty="0">
              <a:highlight>
                <a:srgbClr val="FFFF00"/>
              </a:highlight>
            </a:rPr>
            <a:t>paisagística da coletividade </a:t>
          </a:r>
          <a:r>
            <a:rPr lang="pt-BR" dirty="0"/>
            <a:t>pelo corte de arvores e obras: perda da qualidade de vida. </a:t>
          </a:r>
          <a:endParaRPr lang="en-US" dirty="0"/>
        </a:p>
      </dgm:t>
    </dgm:pt>
    <dgm:pt modelId="{68F32E15-F73C-4724-AF00-5BAD6C7EA4A7}" type="parTrans" cxnId="{6B4B34B6-D2D4-45DE-87F3-3017824F3442}">
      <dgm:prSet/>
      <dgm:spPr/>
      <dgm:t>
        <a:bodyPr/>
        <a:lstStyle/>
        <a:p>
          <a:endParaRPr lang="en-US"/>
        </a:p>
      </dgm:t>
    </dgm:pt>
    <dgm:pt modelId="{BFDFBD56-10BA-4E64-8A59-E0D352D533BA}" type="sibTrans" cxnId="{6B4B34B6-D2D4-45DE-87F3-3017824F3442}">
      <dgm:prSet/>
      <dgm:spPr/>
      <dgm:t>
        <a:bodyPr/>
        <a:lstStyle/>
        <a:p>
          <a:endParaRPr lang="en-US"/>
        </a:p>
      </dgm:t>
    </dgm:pt>
    <dgm:pt modelId="{6D0C32B5-79E7-4494-95F6-4771244B0157}">
      <dgm:prSet/>
      <dgm:spPr/>
      <dgm:t>
        <a:bodyPr/>
        <a:lstStyle/>
        <a:p>
          <a:r>
            <a:rPr lang="pt-BR" dirty="0">
              <a:highlight>
                <a:srgbClr val="FFFF00"/>
              </a:highlight>
            </a:rPr>
            <a:t>Piora no microclima local </a:t>
          </a:r>
          <a:r>
            <a:rPr lang="pt-BR" dirty="0"/>
            <a:t>e diminuição de retenção de poluentes e ruídos, afetando </a:t>
          </a:r>
          <a:r>
            <a:rPr lang="pt-BR" dirty="0">
              <a:highlight>
                <a:srgbClr val="FFFF00"/>
              </a:highlight>
            </a:rPr>
            <a:t>sossego e saúde da coletividade</a:t>
          </a:r>
          <a:r>
            <a:rPr lang="pt-BR" dirty="0"/>
            <a:t>.</a:t>
          </a:r>
          <a:endParaRPr lang="en-US" dirty="0"/>
        </a:p>
      </dgm:t>
    </dgm:pt>
    <dgm:pt modelId="{9B026663-6EFC-4214-A00D-471AEF577C58}" type="parTrans" cxnId="{572F8209-12B9-45FB-B40F-23B45BC91206}">
      <dgm:prSet/>
      <dgm:spPr/>
      <dgm:t>
        <a:bodyPr/>
        <a:lstStyle/>
        <a:p>
          <a:endParaRPr lang="en-US"/>
        </a:p>
      </dgm:t>
    </dgm:pt>
    <dgm:pt modelId="{2D54A229-5CA6-4FB7-9ED4-0C534789243F}" type="sibTrans" cxnId="{572F8209-12B9-45FB-B40F-23B45BC91206}">
      <dgm:prSet/>
      <dgm:spPr/>
      <dgm:t>
        <a:bodyPr/>
        <a:lstStyle/>
        <a:p>
          <a:endParaRPr lang="en-US"/>
        </a:p>
      </dgm:t>
    </dgm:pt>
    <dgm:pt modelId="{A1640357-CD74-462D-98AB-2E0305B1A683}" type="pres">
      <dgm:prSet presAssocID="{A77BACA0-02A4-4E91-A27F-D6F9CFEC86C7}" presName="vert0" presStyleCnt="0">
        <dgm:presLayoutVars>
          <dgm:dir/>
          <dgm:animOne val="branch"/>
          <dgm:animLvl val="lvl"/>
        </dgm:presLayoutVars>
      </dgm:prSet>
      <dgm:spPr/>
    </dgm:pt>
    <dgm:pt modelId="{D49B596D-E489-40E6-925B-CBC7852DF326}" type="pres">
      <dgm:prSet presAssocID="{87B2B8B9-F491-4DB4-B1A2-B9DF53131418}" presName="thickLine" presStyleLbl="alignNode1" presStyleIdx="0" presStyleCnt="4"/>
      <dgm:spPr/>
    </dgm:pt>
    <dgm:pt modelId="{7C94CF28-AEBA-423E-8CAF-DD4B6550570E}" type="pres">
      <dgm:prSet presAssocID="{87B2B8B9-F491-4DB4-B1A2-B9DF53131418}" presName="horz1" presStyleCnt="0"/>
      <dgm:spPr/>
    </dgm:pt>
    <dgm:pt modelId="{A8130364-A48D-46F6-9846-3D3C9B38DEED}" type="pres">
      <dgm:prSet presAssocID="{87B2B8B9-F491-4DB4-B1A2-B9DF53131418}" presName="tx1" presStyleLbl="revTx" presStyleIdx="0" presStyleCnt="4"/>
      <dgm:spPr/>
    </dgm:pt>
    <dgm:pt modelId="{CDB61E2F-E8AB-418E-95BD-19735C282D66}" type="pres">
      <dgm:prSet presAssocID="{87B2B8B9-F491-4DB4-B1A2-B9DF53131418}" presName="vert1" presStyleCnt="0"/>
      <dgm:spPr/>
    </dgm:pt>
    <dgm:pt modelId="{2F685E45-D039-40FA-A12C-925A4470BEC0}" type="pres">
      <dgm:prSet presAssocID="{2418991F-C94E-4F1A-99B7-B158617DE1DB}" presName="thickLine" presStyleLbl="alignNode1" presStyleIdx="1" presStyleCnt="4"/>
      <dgm:spPr/>
    </dgm:pt>
    <dgm:pt modelId="{5A3FAF20-C90E-4C03-A92E-63F482A5FD0C}" type="pres">
      <dgm:prSet presAssocID="{2418991F-C94E-4F1A-99B7-B158617DE1DB}" presName="horz1" presStyleCnt="0"/>
      <dgm:spPr/>
    </dgm:pt>
    <dgm:pt modelId="{FF33A4CB-7213-4017-AF35-436CEDA4615C}" type="pres">
      <dgm:prSet presAssocID="{2418991F-C94E-4F1A-99B7-B158617DE1DB}" presName="tx1" presStyleLbl="revTx" presStyleIdx="1" presStyleCnt="4"/>
      <dgm:spPr/>
    </dgm:pt>
    <dgm:pt modelId="{DF99DD92-B2E6-42CF-8EB3-55BE6F058503}" type="pres">
      <dgm:prSet presAssocID="{2418991F-C94E-4F1A-99B7-B158617DE1DB}" presName="vert1" presStyleCnt="0"/>
      <dgm:spPr/>
    </dgm:pt>
    <dgm:pt modelId="{4D61D988-144D-412D-B316-61C9D3B5429F}" type="pres">
      <dgm:prSet presAssocID="{592F85C7-C70E-43AB-ADE7-4D44A476199E}" presName="thickLine" presStyleLbl="alignNode1" presStyleIdx="2" presStyleCnt="4"/>
      <dgm:spPr/>
    </dgm:pt>
    <dgm:pt modelId="{77DE1621-8369-4585-AC98-8E410F6E5B0A}" type="pres">
      <dgm:prSet presAssocID="{592F85C7-C70E-43AB-ADE7-4D44A476199E}" presName="horz1" presStyleCnt="0"/>
      <dgm:spPr/>
    </dgm:pt>
    <dgm:pt modelId="{79130655-D0DE-4389-B317-A9C12EB95CE1}" type="pres">
      <dgm:prSet presAssocID="{592F85C7-C70E-43AB-ADE7-4D44A476199E}" presName="tx1" presStyleLbl="revTx" presStyleIdx="2" presStyleCnt="4"/>
      <dgm:spPr/>
    </dgm:pt>
    <dgm:pt modelId="{21C3A007-29D4-41EB-9245-B9B28696C449}" type="pres">
      <dgm:prSet presAssocID="{592F85C7-C70E-43AB-ADE7-4D44A476199E}" presName="vert1" presStyleCnt="0"/>
      <dgm:spPr/>
    </dgm:pt>
    <dgm:pt modelId="{871CCB33-8D6F-49F6-BE88-08241AD55080}" type="pres">
      <dgm:prSet presAssocID="{6D0C32B5-79E7-4494-95F6-4771244B0157}" presName="thickLine" presStyleLbl="alignNode1" presStyleIdx="3" presStyleCnt="4"/>
      <dgm:spPr/>
    </dgm:pt>
    <dgm:pt modelId="{7ACF9B74-E275-4D77-8C04-E377B453C38D}" type="pres">
      <dgm:prSet presAssocID="{6D0C32B5-79E7-4494-95F6-4771244B0157}" presName="horz1" presStyleCnt="0"/>
      <dgm:spPr/>
    </dgm:pt>
    <dgm:pt modelId="{EF86AC0B-1D33-45EF-BEDE-06434F068DA9}" type="pres">
      <dgm:prSet presAssocID="{6D0C32B5-79E7-4494-95F6-4771244B0157}" presName="tx1" presStyleLbl="revTx" presStyleIdx="3" presStyleCnt="4"/>
      <dgm:spPr/>
    </dgm:pt>
    <dgm:pt modelId="{D0D61B46-A8F7-47DB-8DBF-562FA938B59E}" type="pres">
      <dgm:prSet presAssocID="{6D0C32B5-79E7-4494-95F6-4771244B0157}" presName="vert1" presStyleCnt="0"/>
      <dgm:spPr/>
    </dgm:pt>
  </dgm:ptLst>
  <dgm:cxnLst>
    <dgm:cxn modelId="{572F8209-12B9-45FB-B40F-23B45BC91206}" srcId="{A77BACA0-02A4-4E91-A27F-D6F9CFEC86C7}" destId="{6D0C32B5-79E7-4494-95F6-4771244B0157}" srcOrd="3" destOrd="0" parTransId="{9B026663-6EFC-4214-A00D-471AEF577C58}" sibTransId="{2D54A229-5CA6-4FB7-9ED4-0C534789243F}"/>
    <dgm:cxn modelId="{5C37DC1C-AD61-4538-88F4-A87E8E6284B9}" type="presOf" srcId="{A77BACA0-02A4-4E91-A27F-D6F9CFEC86C7}" destId="{A1640357-CD74-462D-98AB-2E0305B1A683}" srcOrd="0" destOrd="0" presId="urn:microsoft.com/office/officeart/2008/layout/LinedList"/>
    <dgm:cxn modelId="{F9F7272C-3EC1-4EEA-876E-B4A1AFDA9EFD}" type="presOf" srcId="{87B2B8B9-F491-4DB4-B1A2-B9DF53131418}" destId="{A8130364-A48D-46F6-9846-3D3C9B38DEED}" srcOrd="0" destOrd="0" presId="urn:microsoft.com/office/officeart/2008/layout/LinedList"/>
    <dgm:cxn modelId="{5525C45B-8D4A-4E2D-9AB9-E816D1861508}" srcId="{A77BACA0-02A4-4E91-A27F-D6F9CFEC86C7}" destId="{2418991F-C94E-4F1A-99B7-B158617DE1DB}" srcOrd="1" destOrd="0" parTransId="{27F4CE52-FA0C-41F2-A452-4FEAE7160E55}" sibTransId="{CC76D25D-ACB3-469B-A08C-03DA1117AC3B}"/>
    <dgm:cxn modelId="{9677784C-309B-479F-9B96-D58827234A4E}" type="presOf" srcId="{2418991F-C94E-4F1A-99B7-B158617DE1DB}" destId="{FF33A4CB-7213-4017-AF35-436CEDA4615C}" srcOrd="0" destOrd="0" presId="urn:microsoft.com/office/officeart/2008/layout/LinedList"/>
    <dgm:cxn modelId="{2A14339B-387E-4C02-8201-9EF79DA77940}" type="presOf" srcId="{592F85C7-C70E-43AB-ADE7-4D44A476199E}" destId="{79130655-D0DE-4389-B317-A9C12EB95CE1}" srcOrd="0" destOrd="0" presId="urn:microsoft.com/office/officeart/2008/layout/LinedList"/>
    <dgm:cxn modelId="{6B4B34B6-D2D4-45DE-87F3-3017824F3442}" srcId="{A77BACA0-02A4-4E91-A27F-D6F9CFEC86C7}" destId="{592F85C7-C70E-43AB-ADE7-4D44A476199E}" srcOrd="2" destOrd="0" parTransId="{68F32E15-F73C-4724-AF00-5BAD6C7EA4A7}" sibTransId="{BFDFBD56-10BA-4E64-8A59-E0D352D533BA}"/>
    <dgm:cxn modelId="{BBE71FD5-F7D4-4306-ABD5-5AA51B92DDFC}" type="presOf" srcId="{6D0C32B5-79E7-4494-95F6-4771244B0157}" destId="{EF86AC0B-1D33-45EF-BEDE-06434F068DA9}" srcOrd="0" destOrd="0" presId="urn:microsoft.com/office/officeart/2008/layout/LinedList"/>
    <dgm:cxn modelId="{5BCB12DC-0A0F-44EA-AF86-C68037EE9802}" srcId="{A77BACA0-02A4-4E91-A27F-D6F9CFEC86C7}" destId="{87B2B8B9-F491-4DB4-B1A2-B9DF53131418}" srcOrd="0" destOrd="0" parTransId="{7630D2D9-4793-4DC5-9176-CAC53C8A1D71}" sibTransId="{BD397C71-23C7-4CC9-9421-C7A538751ED8}"/>
    <dgm:cxn modelId="{7AFDCF9A-A16B-4980-81DD-7758B98981ED}" type="presParOf" srcId="{A1640357-CD74-462D-98AB-2E0305B1A683}" destId="{D49B596D-E489-40E6-925B-CBC7852DF326}" srcOrd="0" destOrd="0" presId="urn:microsoft.com/office/officeart/2008/layout/LinedList"/>
    <dgm:cxn modelId="{ECBC32C9-D54A-4F2A-8E41-18EA68A733E3}" type="presParOf" srcId="{A1640357-CD74-462D-98AB-2E0305B1A683}" destId="{7C94CF28-AEBA-423E-8CAF-DD4B6550570E}" srcOrd="1" destOrd="0" presId="urn:microsoft.com/office/officeart/2008/layout/LinedList"/>
    <dgm:cxn modelId="{06AFE405-2E24-4ECA-8CDC-D31AFBE8245C}" type="presParOf" srcId="{7C94CF28-AEBA-423E-8CAF-DD4B6550570E}" destId="{A8130364-A48D-46F6-9846-3D3C9B38DEED}" srcOrd="0" destOrd="0" presId="urn:microsoft.com/office/officeart/2008/layout/LinedList"/>
    <dgm:cxn modelId="{3D21CCCE-13F9-4D94-9C1A-9A7516C5DC26}" type="presParOf" srcId="{7C94CF28-AEBA-423E-8CAF-DD4B6550570E}" destId="{CDB61E2F-E8AB-418E-95BD-19735C282D66}" srcOrd="1" destOrd="0" presId="urn:microsoft.com/office/officeart/2008/layout/LinedList"/>
    <dgm:cxn modelId="{34DCC3B8-45D5-45DF-B6D3-34D78E388359}" type="presParOf" srcId="{A1640357-CD74-462D-98AB-2E0305B1A683}" destId="{2F685E45-D039-40FA-A12C-925A4470BEC0}" srcOrd="2" destOrd="0" presId="urn:microsoft.com/office/officeart/2008/layout/LinedList"/>
    <dgm:cxn modelId="{64BDBFC1-F475-4909-92EB-FA5A74A564A0}" type="presParOf" srcId="{A1640357-CD74-462D-98AB-2E0305B1A683}" destId="{5A3FAF20-C90E-4C03-A92E-63F482A5FD0C}" srcOrd="3" destOrd="0" presId="urn:microsoft.com/office/officeart/2008/layout/LinedList"/>
    <dgm:cxn modelId="{F3B3671B-A990-4A7B-BE30-82B7F83BC654}" type="presParOf" srcId="{5A3FAF20-C90E-4C03-A92E-63F482A5FD0C}" destId="{FF33A4CB-7213-4017-AF35-436CEDA4615C}" srcOrd="0" destOrd="0" presId="urn:microsoft.com/office/officeart/2008/layout/LinedList"/>
    <dgm:cxn modelId="{30D243AC-9FF8-4034-B8CF-D9DD004C5AAE}" type="presParOf" srcId="{5A3FAF20-C90E-4C03-A92E-63F482A5FD0C}" destId="{DF99DD92-B2E6-42CF-8EB3-55BE6F058503}" srcOrd="1" destOrd="0" presId="urn:microsoft.com/office/officeart/2008/layout/LinedList"/>
    <dgm:cxn modelId="{6EA9E8FA-CCB1-4158-8880-E52EFACC6313}" type="presParOf" srcId="{A1640357-CD74-462D-98AB-2E0305B1A683}" destId="{4D61D988-144D-412D-B316-61C9D3B5429F}" srcOrd="4" destOrd="0" presId="urn:microsoft.com/office/officeart/2008/layout/LinedList"/>
    <dgm:cxn modelId="{759DCE38-AE1E-4705-BB9B-B723929D2846}" type="presParOf" srcId="{A1640357-CD74-462D-98AB-2E0305B1A683}" destId="{77DE1621-8369-4585-AC98-8E410F6E5B0A}" srcOrd="5" destOrd="0" presId="urn:microsoft.com/office/officeart/2008/layout/LinedList"/>
    <dgm:cxn modelId="{29BBDD13-2BA1-4C4F-ACAF-222489391D4C}" type="presParOf" srcId="{77DE1621-8369-4585-AC98-8E410F6E5B0A}" destId="{79130655-D0DE-4389-B317-A9C12EB95CE1}" srcOrd="0" destOrd="0" presId="urn:microsoft.com/office/officeart/2008/layout/LinedList"/>
    <dgm:cxn modelId="{DDA07766-05DD-4586-9492-CCDF3E7D37F1}" type="presParOf" srcId="{77DE1621-8369-4585-AC98-8E410F6E5B0A}" destId="{21C3A007-29D4-41EB-9245-B9B28696C449}" srcOrd="1" destOrd="0" presId="urn:microsoft.com/office/officeart/2008/layout/LinedList"/>
    <dgm:cxn modelId="{AF6E1066-6A21-4CD9-9367-EEBEBCE6C708}" type="presParOf" srcId="{A1640357-CD74-462D-98AB-2E0305B1A683}" destId="{871CCB33-8D6F-49F6-BE88-08241AD55080}" srcOrd="6" destOrd="0" presId="urn:microsoft.com/office/officeart/2008/layout/LinedList"/>
    <dgm:cxn modelId="{AC9B2387-22E0-4A35-BE8A-CB6F6E6792E4}" type="presParOf" srcId="{A1640357-CD74-462D-98AB-2E0305B1A683}" destId="{7ACF9B74-E275-4D77-8C04-E377B453C38D}" srcOrd="7" destOrd="0" presId="urn:microsoft.com/office/officeart/2008/layout/LinedList"/>
    <dgm:cxn modelId="{A1A1A779-583B-4ABE-8357-27BCFB4121BC}" type="presParOf" srcId="{7ACF9B74-E275-4D77-8C04-E377B453C38D}" destId="{EF86AC0B-1D33-45EF-BEDE-06434F068DA9}" srcOrd="0" destOrd="0" presId="urn:microsoft.com/office/officeart/2008/layout/LinedList"/>
    <dgm:cxn modelId="{FD923197-13F8-4F36-931E-B70215564BBC}" type="presParOf" srcId="{7ACF9B74-E275-4D77-8C04-E377B453C38D}" destId="{D0D61B46-A8F7-47DB-8DBF-562FA938B5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A42AF-6F7F-4D03-9F2B-94FBF702B8A0}">
      <dsp:nvSpPr>
        <dsp:cNvPr id="0" name=""/>
        <dsp:cNvSpPr/>
      </dsp:nvSpPr>
      <dsp:spPr>
        <a:xfrm>
          <a:off x="0" y="2436558"/>
          <a:ext cx="879777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E5E57-B0A7-4F4E-BD16-2F3C9C91FF41}">
      <dsp:nvSpPr>
        <dsp:cNvPr id="0" name=""/>
        <dsp:cNvSpPr/>
      </dsp:nvSpPr>
      <dsp:spPr>
        <a:xfrm>
          <a:off x="439888" y="1404662"/>
          <a:ext cx="6303655" cy="13123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4" tIns="0" rIns="23277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DANO AO MEIO AMBIENTE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Alteração dos elementos do meio ambiente</a:t>
          </a:r>
          <a:endParaRPr lang="en-US" sz="1900" kern="1200" dirty="0"/>
        </a:p>
      </dsp:txBody>
      <dsp:txXfrm>
        <a:off x="503951" y="1468725"/>
        <a:ext cx="6175529" cy="1184209"/>
      </dsp:txXfrm>
    </dsp:sp>
    <dsp:sp modelId="{E1B94CCA-0F4D-44EA-A7C5-6AB3E2288E69}">
      <dsp:nvSpPr>
        <dsp:cNvPr id="0" name=""/>
        <dsp:cNvSpPr/>
      </dsp:nvSpPr>
      <dsp:spPr>
        <a:xfrm>
          <a:off x="0" y="4277639"/>
          <a:ext cx="879777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75E13-5751-4EB1-94D6-13C730375882}">
      <dsp:nvSpPr>
        <dsp:cNvPr id="0" name=""/>
        <dsp:cNvSpPr/>
      </dsp:nvSpPr>
      <dsp:spPr>
        <a:xfrm>
          <a:off x="439888" y="3017958"/>
          <a:ext cx="6452874" cy="1540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4" tIns="0" rIns="23277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DANO POR INTERMÉDIO DO DANO AO MEIO AMBEINTE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Efeitos que gera na saúde e interesses das pessoas</a:t>
          </a:r>
          <a:endParaRPr lang="en-US" sz="1900" kern="1200" dirty="0"/>
        </a:p>
      </dsp:txBody>
      <dsp:txXfrm>
        <a:off x="515070" y="3093140"/>
        <a:ext cx="6302510" cy="138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F8695-38BF-4301-B11C-8A643F2D40DC}">
      <dsp:nvSpPr>
        <dsp:cNvPr id="0" name=""/>
        <dsp:cNvSpPr/>
      </dsp:nvSpPr>
      <dsp:spPr>
        <a:xfrm>
          <a:off x="0" y="382"/>
          <a:ext cx="7012370" cy="1560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Danos</a:t>
          </a:r>
          <a:r>
            <a:rPr lang="en-US" sz="2100" kern="1200" dirty="0"/>
            <a:t> </a:t>
          </a:r>
          <a:r>
            <a:rPr lang="en-US" sz="2100" kern="1200" dirty="0" err="1"/>
            <a:t>causados</a:t>
          </a:r>
          <a:r>
            <a:rPr lang="en-US" sz="2100" kern="1200" dirty="0"/>
            <a:t> </a:t>
          </a:r>
          <a:r>
            <a:rPr lang="en-US" sz="2100" kern="1200" dirty="0" err="1"/>
            <a:t>às</a:t>
          </a:r>
          <a:r>
            <a:rPr lang="en-US" sz="2100" kern="1200" dirty="0"/>
            <a:t> </a:t>
          </a:r>
          <a:r>
            <a:rPr lang="en-US" sz="2100" kern="1200" dirty="0" err="1"/>
            <a:t>espécies</a:t>
          </a:r>
          <a:r>
            <a:rPr lang="en-US" sz="2100" kern="1200" dirty="0"/>
            <a:t> e habitats </a:t>
          </a:r>
          <a:r>
            <a:rPr lang="en-US" sz="2100" kern="1200" dirty="0" err="1"/>
            <a:t>naturais</a:t>
          </a:r>
          <a:r>
            <a:rPr lang="en-US" sz="2100" kern="1200" dirty="0"/>
            <a:t> </a:t>
          </a:r>
          <a:r>
            <a:rPr lang="en-US" sz="2100" kern="1200" dirty="0" err="1"/>
            <a:t>protegidos</a:t>
          </a:r>
          <a:r>
            <a:rPr lang="en-US" sz="2100" kern="1200" dirty="0"/>
            <a:t>, </a:t>
          </a:r>
          <a:r>
            <a:rPr lang="en-US" sz="2100" kern="1200" dirty="0" err="1"/>
            <a:t>isto</a:t>
          </a:r>
          <a:r>
            <a:rPr lang="en-US" sz="2100" kern="1200" dirty="0"/>
            <a:t> é, </a:t>
          </a:r>
          <a:r>
            <a:rPr lang="en-US" sz="2100" kern="1200" dirty="0" err="1"/>
            <a:t>quaisquer</a:t>
          </a:r>
          <a:r>
            <a:rPr lang="en-US" sz="2100" kern="1200" dirty="0"/>
            <a:t> </a:t>
          </a:r>
          <a:r>
            <a:rPr lang="en-US" sz="2100" kern="1200" dirty="0" err="1"/>
            <a:t>danos</a:t>
          </a:r>
          <a:r>
            <a:rPr lang="en-US" sz="2100" kern="1200" dirty="0"/>
            <a:t> com </a:t>
          </a:r>
          <a:r>
            <a:rPr lang="en-US" sz="2100" kern="1200" dirty="0" err="1"/>
            <a:t>efeitos</a:t>
          </a:r>
          <a:r>
            <a:rPr lang="en-US" sz="2100" kern="1200" dirty="0"/>
            <a:t> </a:t>
          </a:r>
          <a:r>
            <a:rPr lang="en-US" sz="2100" kern="1200" dirty="0" err="1"/>
            <a:t>significativos</a:t>
          </a:r>
          <a:r>
            <a:rPr lang="en-US" sz="2100" kern="1200" dirty="0"/>
            <a:t> </a:t>
          </a:r>
          <a:r>
            <a:rPr lang="en-US" sz="2100" kern="1200" dirty="0" err="1"/>
            <a:t>adversos</a:t>
          </a:r>
          <a:r>
            <a:rPr lang="en-US" sz="2100" kern="1200" dirty="0"/>
            <a:t> para a </a:t>
          </a:r>
          <a:r>
            <a:rPr lang="en-US" sz="2100" kern="1200" dirty="0" err="1"/>
            <a:t>consecução</a:t>
          </a:r>
          <a:r>
            <a:rPr lang="en-US" sz="2100" kern="1200" dirty="0"/>
            <a:t> </a:t>
          </a:r>
          <a:r>
            <a:rPr lang="en-US" sz="2100" kern="1200" dirty="0" err="1"/>
            <a:t>ou</a:t>
          </a:r>
          <a:r>
            <a:rPr lang="en-US" sz="2100" kern="1200" dirty="0"/>
            <a:t> a </a:t>
          </a:r>
          <a:r>
            <a:rPr lang="en-US" sz="2100" kern="1200" dirty="0" err="1"/>
            <a:t>manutenção</a:t>
          </a:r>
          <a:r>
            <a:rPr lang="en-US" sz="2100" kern="1200" dirty="0"/>
            <a:t> do </a:t>
          </a:r>
          <a:r>
            <a:rPr lang="en-US" sz="2100" kern="1200" dirty="0" err="1"/>
            <a:t>estado</a:t>
          </a:r>
          <a:r>
            <a:rPr lang="en-US" sz="2100" kern="1200" dirty="0"/>
            <a:t> de </a:t>
          </a:r>
          <a:r>
            <a:rPr lang="en-US" sz="2100" kern="1200" dirty="0" err="1"/>
            <a:t>conservação</a:t>
          </a:r>
          <a:r>
            <a:rPr lang="en-US" sz="2100" kern="1200" dirty="0"/>
            <a:t> </a:t>
          </a:r>
          <a:r>
            <a:rPr lang="en-US" sz="2100" kern="1200" dirty="0" err="1"/>
            <a:t>favorável</a:t>
          </a:r>
          <a:r>
            <a:rPr lang="en-US" sz="2100" kern="1200" dirty="0"/>
            <a:t> </a:t>
          </a:r>
          <a:r>
            <a:rPr lang="en-US" sz="2100" kern="1200" dirty="0" err="1"/>
            <a:t>desses</a:t>
          </a:r>
          <a:r>
            <a:rPr lang="en-US" sz="2100" kern="1200" dirty="0"/>
            <a:t> habitats </a:t>
          </a:r>
          <a:r>
            <a:rPr lang="en-US" sz="2100" kern="1200" dirty="0" err="1"/>
            <a:t>ou</a:t>
          </a:r>
          <a:r>
            <a:rPr lang="en-US" sz="2100" kern="1200" dirty="0"/>
            <a:t> </a:t>
          </a:r>
          <a:r>
            <a:rPr lang="en-US" sz="2100" kern="1200" dirty="0" err="1"/>
            <a:t>espécies</a:t>
          </a:r>
          <a:r>
            <a:rPr lang="en-US" sz="2100" kern="1200" dirty="0"/>
            <a:t>;</a:t>
          </a:r>
        </a:p>
      </dsp:txBody>
      <dsp:txXfrm>
        <a:off x="76172" y="76554"/>
        <a:ext cx="6860026" cy="1408054"/>
      </dsp:txXfrm>
    </dsp:sp>
    <dsp:sp modelId="{01320EC9-69F9-4893-8008-72135E788B78}">
      <dsp:nvSpPr>
        <dsp:cNvPr id="0" name=""/>
        <dsp:cNvSpPr/>
      </dsp:nvSpPr>
      <dsp:spPr>
        <a:xfrm>
          <a:off x="0" y="1574366"/>
          <a:ext cx="7012370" cy="1560398"/>
        </a:xfrm>
        <a:prstGeom prst="roundRect">
          <a:avLst/>
        </a:prstGeom>
        <a:gradFill rotWithShape="0">
          <a:gsLst>
            <a:gs pos="0">
              <a:schemeClr val="accent2">
                <a:hueOff val="756687"/>
                <a:satOff val="-3269"/>
                <a:lumOff val="98"/>
                <a:alphaOff val="0"/>
                <a:tint val="98000"/>
                <a:lumMod val="110000"/>
              </a:schemeClr>
            </a:gs>
            <a:gs pos="84000">
              <a:schemeClr val="accent2">
                <a:hueOff val="756687"/>
                <a:satOff val="-3269"/>
                <a:lumOff val="9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Danos</a:t>
          </a:r>
          <a:r>
            <a:rPr lang="en-US" sz="2100" kern="1200" dirty="0"/>
            <a:t> </a:t>
          </a:r>
          <a:r>
            <a:rPr lang="en-US" sz="2100" kern="1200" dirty="0" err="1"/>
            <a:t>causados</a:t>
          </a:r>
          <a:r>
            <a:rPr lang="en-US" sz="2100" kern="1200" dirty="0"/>
            <a:t> à </a:t>
          </a:r>
          <a:r>
            <a:rPr lang="en-US" sz="2100" kern="1200" dirty="0" err="1"/>
            <a:t>água</a:t>
          </a:r>
          <a:r>
            <a:rPr lang="en-US" sz="2100" kern="1200" dirty="0"/>
            <a:t>, </a:t>
          </a:r>
          <a:r>
            <a:rPr lang="en-US" sz="2100" kern="1200" dirty="0" err="1"/>
            <a:t>isto</a:t>
          </a:r>
          <a:r>
            <a:rPr lang="en-US" sz="2100" kern="1200" dirty="0"/>
            <a:t> é, </a:t>
          </a:r>
          <a:r>
            <a:rPr lang="en-US" sz="2100" kern="1200" dirty="0" err="1"/>
            <a:t>quaisquer</a:t>
          </a:r>
          <a:r>
            <a:rPr lang="en-US" sz="2100" kern="1200" dirty="0"/>
            <a:t> </a:t>
          </a:r>
          <a:r>
            <a:rPr lang="en-US" sz="2100" kern="1200" dirty="0" err="1"/>
            <a:t>danos</a:t>
          </a:r>
          <a:r>
            <a:rPr lang="en-US" sz="2100" kern="1200" dirty="0"/>
            <a:t> que </a:t>
          </a:r>
          <a:r>
            <a:rPr lang="en-US" sz="2100" kern="1200" dirty="0" err="1"/>
            <a:t>afectem</a:t>
          </a:r>
          <a:r>
            <a:rPr lang="en-US" sz="2100" kern="1200" dirty="0"/>
            <a:t> </a:t>
          </a:r>
          <a:r>
            <a:rPr lang="en-US" sz="2100" kern="1200" dirty="0" err="1"/>
            <a:t>adversa</a:t>
          </a:r>
          <a:r>
            <a:rPr lang="en-US" sz="2100" kern="1200" dirty="0"/>
            <a:t> e </a:t>
          </a:r>
          <a:r>
            <a:rPr lang="en-US" sz="2100" kern="1200" dirty="0" err="1"/>
            <a:t>significativamente</a:t>
          </a:r>
          <a:r>
            <a:rPr lang="en-US" sz="2100" kern="1200" dirty="0"/>
            <a:t> o </a:t>
          </a:r>
          <a:r>
            <a:rPr lang="en-US" sz="2100" kern="1200" dirty="0" err="1"/>
            <a:t>estado</a:t>
          </a:r>
          <a:r>
            <a:rPr lang="en-US" sz="2100" kern="1200" dirty="0"/>
            <a:t> </a:t>
          </a:r>
          <a:r>
            <a:rPr lang="en-US" sz="2100" kern="1200" dirty="0" err="1"/>
            <a:t>ecológico</a:t>
          </a:r>
          <a:r>
            <a:rPr lang="en-US" sz="2100" kern="1200" dirty="0"/>
            <a:t>, </a:t>
          </a:r>
          <a:r>
            <a:rPr lang="en-US" sz="2100" kern="1200" dirty="0" err="1"/>
            <a:t>químico</a:t>
          </a:r>
          <a:r>
            <a:rPr lang="en-US" sz="2100" kern="1200" dirty="0"/>
            <a:t> e/</a:t>
          </a:r>
          <a:r>
            <a:rPr lang="en-US" sz="2100" kern="1200" dirty="0" err="1"/>
            <a:t>ou</a:t>
          </a:r>
          <a:r>
            <a:rPr lang="en-US" sz="2100" kern="1200" dirty="0"/>
            <a:t> </a:t>
          </a:r>
          <a:r>
            <a:rPr lang="en-US" sz="2100" kern="1200" dirty="0" err="1"/>
            <a:t>quantitativo</a:t>
          </a:r>
          <a:r>
            <a:rPr lang="en-US" sz="2100" kern="1200" dirty="0"/>
            <a:t> e/</a:t>
          </a:r>
          <a:r>
            <a:rPr lang="en-US" sz="2100" kern="1200" dirty="0" err="1"/>
            <a:t>ou</a:t>
          </a:r>
          <a:r>
            <a:rPr lang="en-US" sz="2100" kern="1200" dirty="0"/>
            <a:t> o </a:t>
          </a:r>
          <a:r>
            <a:rPr lang="en-US" sz="2100" kern="1200" dirty="0" err="1"/>
            <a:t>potencial</a:t>
          </a:r>
          <a:r>
            <a:rPr lang="en-US" sz="2100" kern="1200" dirty="0"/>
            <a:t> </a:t>
          </a:r>
          <a:r>
            <a:rPr lang="en-US" sz="2100" kern="1200" dirty="0" err="1"/>
            <a:t>ecológico</a:t>
          </a:r>
          <a:r>
            <a:rPr lang="en-US" sz="2100" kern="1200" dirty="0"/>
            <a:t> das </a:t>
          </a:r>
          <a:r>
            <a:rPr lang="en-US" sz="2100" kern="1200" dirty="0" err="1"/>
            <a:t>águas</a:t>
          </a:r>
          <a:r>
            <a:rPr lang="en-US" sz="2100" kern="1200" dirty="0"/>
            <a:t> </a:t>
          </a:r>
          <a:r>
            <a:rPr lang="en-US" sz="2100" kern="1200" dirty="0" err="1"/>
            <a:t>em</a:t>
          </a:r>
          <a:r>
            <a:rPr lang="en-US" sz="2100" kern="1200" dirty="0"/>
            <a:t> </a:t>
          </a:r>
          <a:r>
            <a:rPr lang="en-US" sz="2100" kern="1200" dirty="0" err="1"/>
            <a:t>questão</a:t>
          </a:r>
          <a:r>
            <a:rPr lang="en-US" sz="2100" kern="1200" dirty="0"/>
            <a:t>;</a:t>
          </a:r>
        </a:p>
      </dsp:txBody>
      <dsp:txXfrm>
        <a:off x="76172" y="1650538"/>
        <a:ext cx="6860026" cy="1408054"/>
      </dsp:txXfrm>
    </dsp:sp>
    <dsp:sp modelId="{7E93755A-461D-4EC9-AC04-4C424BD200E2}">
      <dsp:nvSpPr>
        <dsp:cNvPr id="0" name=""/>
        <dsp:cNvSpPr/>
      </dsp:nvSpPr>
      <dsp:spPr>
        <a:xfrm>
          <a:off x="0" y="3148349"/>
          <a:ext cx="7012370" cy="1560398"/>
        </a:xfrm>
        <a:prstGeom prst="roundRect">
          <a:avLst/>
        </a:prstGeom>
        <a:gradFill rotWithShape="0">
          <a:gsLst>
            <a:gs pos="0">
              <a:schemeClr val="accent2">
                <a:hueOff val="1513374"/>
                <a:satOff val="-6539"/>
                <a:lumOff val="196"/>
                <a:alphaOff val="0"/>
                <a:tint val="98000"/>
                <a:lumMod val="110000"/>
              </a:schemeClr>
            </a:gs>
            <a:gs pos="84000">
              <a:schemeClr val="accent2">
                <a:hueOff val="1513374"/>
                <a:satOff val="-6539"/>
                <a:lumOff val="19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Danos</a:t>
          </a:r>
          <a:r>
            <a:rPr lang="en-US" sz="2100" kern="1200" dirty="0"/>
            <a:t> </a:t>
          </a:r>
          <a:r>
            <a:rPr lang="en-US" sz="2100" kern="1200" dirty="0" err="1"/>
            <a:t>causados</a:t>
          </a:r>
          <a:r>
            <a:rPr lang="en-US" sz="2100" kern="1200" dirty="0"/>
            <a:t> </a:t>
          </a:r>
          <a:r>
            <a:rPr lang="en-US" sz="2100" kern="1200" dirty="0" err="1"/>
            <a:t>ao</a:t>
          </a:r>
          <a:r>
            <a:rPr lang="en-US" sz="2100" kern="1200" dirty="0"/>
            <a:t> solo, </a:t>
          </a:r>
          <a:r>
            <a:rPr lang="en-US" sz="2100" kern="1200" dirty="0" err="1"/>
            <a:t>isto</a:t>
          </a:r>
          <a:r>
            <a:rPr lang="en-US" sz="2100" kern="1200" dirty="0"/>
            <a:t> é, </a:t>
          </a:r>
          <a:r>
            <a:rPr lang="en-US" sz="2100" kern="1200" dirty="0" err="1"/>
            <a:t>qualquer</a:t>
          </a:r>
          <a:r>
            <a:rPr lang="en-US" sz="2100" kern="1200" dirty="0"/>
            <a:t> </a:t>
          </a:r>
          <a:r>
            <a:rPr lang="en-US" sz="2100" kern="1200" dirty="0" err="1"/>
            <a:t>contaminação</a:t>
          </a:r>
          <a:r>
            <a:rPr lang="en-US" sz="2100" kern="1200" dirty="0"/>
            <a:t> do solo que </a:t>
          </a:r>
          <a:r>
            <a:rPr lang="en-US" sz="2100" kern="1200" dirty="0" err="1"/>
            <a:t>crie</a:t>
          </a:r>
          <a:r>
            <a:rPr lang="en-US" sz="2100" kern="1200" dirty="0"/>
            <a:t> um </a:t>
          </a:r>
          <a:r>
            <a:rPr lang="en-US" sz="2100" kern="1200" dirty="0" err="1"/>
            <a:t>risco</a:t>
          </a:r>
          <a:r>
            <a:rPr lang="en-US" sz="2100" kern="1200" dirty="0"/>
            <a:t> </a:t>
          </a:r>
          <a:r>
            <a:rPr lang="en-US" sz="2100" kern="1200" dirty="0" err="1"/>
            <a:t>significativo</a:t>
          </a:r>
          <a:r>
            <a:rPr lang="en-US" sz="2100" kern="1200" dirty="0"/>
            <a:t> de a </a:t>
          </a:r>
          <a:r>
            <a:rPr lang="en-US" sz="2100" kern="1200" dirty="0" err="1"/>
            <a:t>saúde</a:t>
          </a:r>
          <a:r>
            <a:rPr lang="en-US" sz="2100" kern="1200" dirty="0"/>
            <a:t> </a:t>
          </a:r>
          <a:r>
            <a:rPr lang="en-US" sz="2100" kern="1200" dirty="0" err="1"/>
            <a:t>humana</a:t>
          </a:r>
          <a:r>
            <a:rPr lang="en-US" sz="2100" kern="1200" dirty="0"/>
            <a:t> ser </a:t>
          </a:r>
          <a:r>
            <a:rPr lang="en-US" sz="2100" kern="1200" dirty="0" err="1"/>
            <a:t>afectada</a:t>
          </a:r>
          <a:r>
            <a:rPr lang="en-US" sz="2100" kern="1200" dirty="0"/>
            <a:t> </a:t>
          </a:r>
          <a:r>
            <a:rPr lang="en-US" sz="2100" kern="1200" dirty="0" err="1"/>
            <a:t>adversamente</a:t>
          </a:r>
          <a:r>
            <a:rPr lang="en-US" sz="2100" kern="1200" dirty="0"/>
            <a:t> </a:t>
          </a:r>
          <a:r>
            <a:rPr lang="en-US" sz="2100" kern="1200" dirty="0" err="1"/>
            <a:t>devido</a:t>
          </a:r>
          <a:r>
            <a:rPr lang="en-US" sz="2100" kern="1200" dirty="0"/>
            <a:t> à </a:t>
          </a:r>
          <a:r>
            <a:rPr lang="en-US" sz="2100" kern="1200" dirty="0" err="1"/>
            <a:t>introdução</a:t>
          </a:r>
          <a:r>
            <a:rPr lang="en-US" sz="2100" kern="1200" dirty="0"/>
            <a:t>, </a:t>
          </a:r>
          <a:r>
            <a:rPr lang="en-US" sz="2100" kern="1200" dirty="0" err="1"/>
            <a:t>directa</a:t>
          </a:r>
          <a:r>
            <a:rPr lang="en-US" sz="2100" kern="1200" dirty="0"/>
            <a:t> </a:t>
          </a:r>
          <a:r>
            <a:rPr lang="en-US" sz="2100" kern="1200" dirty="0" err="1"/>
            <a:t>ou</a:t>
          </a:r>
          <a:r>
            <a:rPr lang="en-US" sz="2100" kern="1200" dirty="0"/>
            <a:t> </a:t>
          </a:r>
          <a:r>
            <a:rPr lang="en-US" sz="2100" kern="1200" dirty="0" err="1"/>
            <a:t>indirecta</a:t>
          </a:r>
          <a:r>
            <a:rPr lang="en-US" sz="2100" kern="1200" dirty="0"/>
            <a:t>, no solo </a:t>
          </a:r>
          <a:r>
            <a:rPr lang="en-US" sz="2100" kern="1200" dirty="0" err="1"/>
            <a:t>ou</a:t>
          </a:r>
          <a:r>
            <a:rPr lang="en-US" sz="2100" kern="1200" dirty="0"/>
            <a:t> à </a:t>
          </a:r>
          <a:r>
            <a:rPr lang="en-US" sz="2100" kern="1200" dirty="0" err="1"/>
            <a:t>sua</a:t>
          </a:r>
          <a:r>
            <a:rPr lang="en-US" sz="2100" kern="1200" dirty="0"/>
            <a:t> </a:t>
          </a:r>
          <a:r>
            <a:rPr lang="en-US" sz="2100" kern="1200" dirty="0" err="1"/>
            <a:t>superfície</a:t>
          </a:r>
          <a:r>
            <a:rPr lang="en-US" sz="2100" kern="1200" dirty="0"/>
            <a:t>, de </a:t>
          </a:r>
          <a:r>
            <a:rPr lang="en-US" sz="2100" kern="1200" dirty="0" err="1"/>
            <a:t>substâncias</a:t>
          </a:r>
          <a:r>
            <a:rPr lang="en-US" sz="2100" kern="1200" dirty="0"/>
            <a:t>, </a:t>
          </a:r>
          <a:r>
            <a:rPr lang="en-US" sz="2100" kern="1200" dirty="0" err="1"/>
            <a:t>preparações</a:t>
          </a:r>
          <a:r>
            <a:rPr lang="en-US" sz="2100" kern="1200" dirty="0"/>
            <a:t>, </a:t>
          </a:r>
          <a:r>
            <a:rPr lang="en-US" sz="2100" kern="1200" dirty="0" err="1"/>
            <a:t>organismos</a:t>
          </a:r>
          <a:r>
            <a:rPr lang="en-US" sz="2100" kern="1200" dirty="0"/>
            <a:t> </a:t>
          </a:r>
          <a:r>
            <a:rPr lang="en-US" sz="2100" kern="1200" dirty="0" err="1"/>
            <a:t>ou</a:t>
          </a:r>
          <a:r>
            <a:rPr lang="en-US" sz="2100" kern="1200" dirty="0"/>
            <a:t> </a:t>
          </a:r>
          <a:r>
            <a:rPr lang="en-US" sz="2100" kern="1200" dirty="0" err="1"/>
            <a:t>microrganismos</a:t>
          </a:r>
          <a:r>
            <a:rPr lang="en-US" sz="2100" kern="1200" dirty="0"/>
            <a:t>; </a:t>
          </a:r>
        </a:p>
      </dsp:txBody>
      <dsp:txXfrm>
        <a:off x="76172" y="3224521"/>
        <a:ext cx="6860026" cy="1408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A42AF-6F7F-4D03-9F2B-94FBF702B8A0}">
      <dsp:nvSpPr>
        <dsp:cNvPr id="0" name=""/>
        <dsp:cNvSpPr/>
      </dsp:nvSpPr>
      <dsp:spPr>
        <a:xfrm>
          <a:off x="0" y="518621"/>
          <a:ext cx="826328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E5E57-B0A7-4F4E-BD16-2F3C9C91FF41}">
      <dsp:nvSpPr>
        <dsp:cNvPr id="0" name=""/>
        <dsp:cNvSpPr/>
      </dsp:nvSpPr>
      <dsp:spPr>
        <a:xfrm>
          <a:off x="413164" y="75821"/>
          <a:ext cx="5784299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33" tIns="0" rIns="218633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LEI NÃO DEFINE </a:t>
          </a:r>
          <a:endParaRPr lang="en-US" sz="3000" kern="1200" dirty="0"/>
        </a:p>
      </dsp:txBody>
      <dsp:txXfrm>
        <a:off x="456395" y="119052"/>
        <a:ext cx="5697837" cy="799138"/>
      </dsp:txXfrm>
    </dsp:sp>
    <dsp:sp modelId="{E1B94CCA-0F4D-44EA-A7C5-6AB3E2288E69}">
      <dsp:nvSpPr>
        <dsp:cNvPr id="0" name=""/>
        <dsp:cNvSpPr/>
      </dsp:nvSpPr>
      <dsp:spPr>
        <a:xfrm>
          <a:off x="0" y="1879421"/>
          <a:ext cx="826328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75E13-5751-4EB1-94D6-13C730375882}">
      <dsp:nvSpPr>
        <dsp:cNvPr id="0" name=""/>
        <dsp:cNvSpPr/>
      </dsp:nvSpPr>
      <dsp:spPr>
        <a:xfrm>
          <a:off x="413164" y="1436621"/>
          <a:ext cx="5784299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33" tIns="0" rIns="21863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DANO AMBIENTAL – dano ao meio ambiente</a:t>
          </a:r>
          <a:endParaRPr lang="en-US" sz="3000" kern="1200" dirty="0"/>
        </a:p>
      </dsp:txBody>
      <dsp:txXfrm>
        <a:off x="456395" y="1479852"/>
        <a:ext cx="5697837" cy="799138"/>
      </dsp:txXfrm>
    </dsp:sp>
    <dsp:sp modelId="{29A8AD9C-4B65-4E29-A648-1D0D84694F48}">
      <dsp:nvSpPr>
        <dsp:cNvPr id="0" name=""/>
        <dsp:cNvSpPr/>
      </dsp:nvSpPr>
      <dsp:spPr>
        <a:xfrm>
          <a:off x="0" y="3240221"/>
          <a:ext cx="8263285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23" tIns="624840" rIns="64132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/>
            <a:t>Meio ambiente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/>
            <a:t>Degradação ambiental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/>
            <a:t>Poluição</a:t>
          </a:r>
          <a:endParaRPr lang="en-US" sz="3000" kern="1200"/>
        </a:p>
      </dsp:txBody>
      <dsp:txXfrm>
        <a:off x="0" y="3240221"/>
        <a:ext cx="8263285" cy="2126250"/>
      </dsp:txXfrm>
    </dsp:sp>
    <dsp:sp modelId="{8252D17D-2371-435A-8407-2477D7D17CDA}">
      <dsp:nvSpPr>
        <dsp:cNvPr id="0" name=""/>
        <dsp:cNvSpPr/>
      </dsp:nvSpPr>
      <dsp:spPr>
        <a:xfrm>
          <a:off x="413164" y="2797421"/>
          <a:ext cx="5784299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33" tIns="0" rIns="21863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Conceito construído</a:t>
          </a:r>
          <a:endParaRPr lang="en-US" sz="3000" kern="1200" dirty="0"/>
        </a:p>
      </dsp:txBody>
      <dsp:txXfrm>
        <a:off x="456395" y="2840652"/>
        <a:ext cx="5697837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11039-D4CA-4A36-98D6-A3020F91BA08}">
      <dsp:nvSpPr>
        <dsp:cNvPr id="0" name=""/>
        <dsp:cNvSpPr/>
      </dsp:nvSpPr>
      <dsp:spPr>
        <a:xfrm>
          <a:off x="0" y="20949"/>
          <a:ext cx="7327708" cy="286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DANO MORAL: EM SENTIDO PRÓPRIO (dano moral </a:t>
          </a:r>
          <a:r>
            <a:rPr lang="pt-BR" sz="3400" i="1" kern="1200" dirty="0"/>
            <a:t>in natura</a:t>
          </a:r>
          <a:r>
            <a:rPr lang="pt-BR" sz="3400" kern="1200" dirty="0"/>
            <a:t>) –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Aquilo que a pessoa sente, causando na pessoa dor, tristeza, vexame, humilhação, angústia.</a:t>
          </a:r>
          <a:endParaRPr lang="en-US" sz="3400" kern="1200" dirty="0"/>
        </a:p>
      </dsp:txBody>
      <dsp:txXfrm>
        <a:off x="139817" y="160766"/>
        <a:ext cx="7048074" cy="2584526"/>
      </dsp:txXfrm>
    </dsp:sp>
    <dsp:sp modelId="{EE1DD0CF-49AB-46C8-8F12-2895DF54EEA8}">
      <dsp:nvSpPr>
        <dsp:cNvPr id="0" name=""/>
        <dsp:cNvSpPr/>
      </dsp:nvSpPr>
      <dsp:spPr>
        <a:xfrm>
          <a:off x="0" y="2983029"/>
          <a:ext cx="7327708" cy="2864160"/>
        </a:xfrm>
        <a:prstGeom prst="roundRect">
          <a:avLst/>
        </a:prstGeom>
        <a:solidFill>
          <a:schemeClr val="accent2">
            <a:hueOff val="1513374"/>
            <a:satOff val="-6539"/>
            <a:lumOff val="19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DANO MORAL: EM SENTIDO IMPRÓPRIO ou em sentido amplo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Lesão aos direitos da personalidade.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Não necessita da prova de sofrimento.</a:t>
          </a:r>
          <a:endParaRPr lang="en-US" sz="3400" kern="1200" dirty="0"/>
        </a:p>
      </dsp:txBody>
      <dsp:txXfrm>
        <a:off x="139817" y="3122846"/>
        <a:ext cx="7048074" cy="2584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B596D-E489-40E6-925B-CBC7852DF326}">
      <dsp:nvSpPr>
        <dsp:cNvPr id="0" name=""/>
        <dsp:cNvSpPr/>
      </dsp:nvSpPr>
      <dsp:spPr>
        <a:xfrm>
          <a:off x="0" y="0"/>
          <a:ext cx="755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0364-A48D-46F6-9846-3D3C9B38DEED}">
      <dsp:nvSpPr>
        <dsp:cNvPr id="0" name=""/>
        <dsp:cNvSpPr/>
      </dsp:nvSpPr>
      <dsp:spPr>
        <a:xfrm>
          <a:off x="0" y="0"/>
          <a:ext cx="7556044" cy="144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1º Grau</a:t>
          </a:r>
          <a:r>
            <a:rPr lang="pt-BR" sz="2700" kern="1200" dirty="0"/>
            <a:t>: condenação desfazimento da obra irregular, retirada de entulhos e plantio de 2800 mudas de espécies nativas no prazo de 90 dias;</a:t>
          </a:r>
          <a:endParaRPr lang="en-US" sz="2700" kern="1200" dirty="0"/>
        </a:p>
      </dsp:txBody>
      <dsp:txXfrm>
        <a:off x="0" y="0"/>
        <a:ext cx="7556044" cy="1444657"/>
      </dsp:txXfrm>
    </dsp:sp>
    <dsp:sp modelId="{2F685E45-D039-40FA-A12C-925A4470BEC0}">
      <dsp:nvSpPr>
        <dsp:cNvPr id="0" name=""/>
        <dsp:cNvSpPr/>
      </dsp:nvSpPr>
      <dsp:spPr>
        <a:xfrm>
          <a:off x="0" y="1444657"/>
          <a:ext cx="755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3A4CB-7213-4017-AF35-436CEDA4615C}">
      <dsp:nvSpPr>
        <dsp:cNvPr id="0" name=""/>
        <dsp:cNvSpPr/>
      </dsp:nvSpPr>
      <dsp:spPr>
        <a:xfrm>
          <a:off x="0" y="1444657"/>
          <a:ext cx="7556044" cy="144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2º Grau:</a:t>
          </a:r>
          <a:r>
            <a:rPr lang="pt-BR" sz="2700" kern="1200" dirty="0"/>
            <a:t> Apelação do Município para danos morais. Confirmou sentença + pagamento de 200 s.m. em favor do Fundo para Recuperação de Bens Lesados</a:t>
          </a:r>
          <a:endParaRPr lang="en-US" sz="2700" kern="1200" dirty="0"/>
        </a:p>
      </dsp:txBody>
      <dsp:txXfrm>
        <a:off x="0" y="1444657"/>
        <a:ext cx="7556044" cy="1444657"/>
      </dsp:txXfrm>
    </dsp:sp>
    <dsp:sp modelId="{4D61D988-144D-412D-B316-61C9D3B5429F}">
      <dsp:nvSpPr>
        <dsp:cNvPr id="0" name=""/>
        <dsp:cNvSpPr/>
      </dsp:nvSpPr>
      <dsp:spPr>
        <a:xfrm>
          <a:off x="0" y="2889315"/>
          <a:ext cx="755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30655-D0DE-4389-B317-A9C12EB95CE1}">
      <dsp:nvSpPr>
        <dsp:cNvPr id="0" name=""/>
        <dsp:cNvSpPr/>
      </dsp:nvSpPr>
      <dsp:spPr>
        <a:xfrm>
          <a:off x="0" y="2889315"/>
          <a:ext cx="7556044" cy="144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Fundamento</a:t>
          </a:r>
          <a:r>
            <a:rPr lang="pt-BR" sz="2700" kern="1200" dirty="0"/>
            <a:t>: </a:t>
          </a:r>
          <a:r>
            <a:rPr lang="pt-BR" sz="2700" kern="1200" dirty="0">
              <a:highlight>
                <a:srgbClr val="FFFF00"/>
              </a:highlight>
            </a:rPr>
            <a:t>perda da qualidade ambiental </a:t>
          </a:r>
          <a:r>
            <a:rPr lang="pt-BR" sz="2700" kern="1200" dirty="0"/>
            <a:t>e </a:t>
          </a:r>
          <a:r>
            <a:rPr lang="pt-BR" sz="2700" kern="1200" dirty="0">
              <a:highlight>
                <a:srgbClr val="FFFF00"/>
              </a:highlight>
            </a:rPr>
            <a:t>paisagística da coletividade </a:t>
          </a:r>
          <a:r>
            <a:rPr lang="pt-BR" sz="2700" kern="1200" dirty="0"/>
            <a:t>pelo corte de arvores e obras: perda da qualidade de vida. </a:t>
          </a:r>
          <a:endParaRPr lang="en-US" sz="2700" kern="1200" dirty="0"/>
        </a:p>
      </dsp:txBody>
      <dsp:txXfrm>
        <a:off x="0" y="2889315"/>
        <a:ext cx="7556044" cy="1444657"/>
      </dsp:txXfrm>
    </dsp:sp>
    <dsp:sp modelId="{871CCB33-8D6F-49F6-BE88-08241AD55080}">
      <dsp:nvSpPr>
        <dsp:cNvPr id="0" name=""/>
        <dsp:cNvSpPr/>
      </dsp:nvSpPr>
      <dsp:spPr>
        <a:xfrm>
          <a:off x="0" y="4333973"/>
          <a:ext cx="755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6AC0B-1D33-45EF-BEDE-06434F068DA9}">
      <dsp:nvSpPr>
        <dsp:cNvPr id="0" name=""/>
        <dsp:cNvSpPr/>
      </dsp:nvSpPr>
      <dsp:spPr>
        <a:xfrm>
          <a:off x="0" y="4333973"/>
          <a:ext cx="7556044" cy="144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highlight>
                <a:srgbClr val="FFFF00"/>
              </a:highlight>
            </a:rPr>
            <a:t>Piora no microclima local </a:t>
          </a:r>
          <a:r>
            <a:rPr lang="pt-BR" sz="2700" kern="1200" dirty="0"/>
            <a:t>e diminuição de retenção de poluentes e ruídos, afetando </a:t>
          </a:r>
          <a:r>
            <a:rPr lang="pt-BR" sz="2700" kern="1200" dirty="0">
              <a:highlight>
                <a:srgbClr val="FFFF00"/>
              </a:highlight>
            </a:rPr>
            <a:t>sossego e saúde da coletividade</a:t>
          </a:r>
          <a:r>
            <a:rPr lang="pt-BR" sz="2700" kern="1200" dirty="0"/>
            <a:t>.</a:t>
          </a:r>
          <a:endParaRPr lang="en-US" sz="2700" kern="1200" dirty="0"/>
        </a:p>
      </dsp:txBody>
      <dsp:txXfrm>
        <a:off x="0" y="4333973"/>
        <a:ext cx="7556044" cy="1444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62BED-FFAE-4B99-B8EC-520E60209472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8193-DC68-4DA5-A7A2-F9A037011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41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971D5-0015-4CFF-8F45-826C009A463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13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1200" dirty="0">
                <a:latin typeface="Abadi" panose="020B0604020104020204" pitchFamily="34" charset="0"/>
              </a:rPr>
              <a:t>3. No presente caso, a pretensão reparatória de dano moral coletivo, deduzida pelo Ministério Público estadual na ação civil pública, tem por causas de pedir a alienação de terrenos em loteamento irregular (ante a violação de normas de uso e ocupação do solo) e a veiculação de publicidade enganosa a consumidores de baixa renda, que teriam sido submetidos a condições precárias de moradia. </a:t>
            </a:r>
          </a:p>
          <a:p>
            <a:pPr marL="0" indent="0" algn="just">
              <a:buNone/>
            </a:pPr>
            <a:r>
              <a:rPr lang="pt-BR" sz="1200" dirty="0">
                <a:latin typeface="Abadi" panose="020B0604020104020204" pitchFamily="34" charset="0"/>
              </a:rPr>
              <a:t>4. As instâncias ordinárias reconheceram a ilicitude da conduta dos réus, que, utilizando-se de ardil e omitindo informações relevantes para os consumidores/adquirentes, anunciaram a venda de terrenos em loteamento irregular - com precárias condições urbanísticas - como se o empreendimento tivesse sido aprovado pela municipalidade e devidamente registrado no cartório imobiliário competente; nada obstante, o pedido de indenização por dano moral coletivo foi julgado improcedente. 5. No afã de resguardar os direitos básicos de informação adequada e de livre escolha dos consumidores - protegendo-os, de forma efetiva, contra métodos desleais e práticas comerciais abusivas -, o CDC procedeu à criminalização das condutas relacionadas à fraude em oferta e à publicidade abusiva ou enganosa (artigos 66 e 67), tipos penais de mera conduta voltados à proteção do valor ético-jurídico encartado no princípio constitucional da dignidade humana, conformador do próprio conceito de Estado Democrático de Direito, que não se coaduna com a permanência de profundas desigualdades, tal como a existente entre o fornecedor e a parte vulnerável no mercado de consumo.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971D5-0015-4CFF-8F45-826C009A463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3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latin typeface="Abadi" panose="020B0604020104020204" pitchFamily="34" charset="0"/>
              </a:rPr>
              <a:t>6. Nesse contexto, afigura-se evidente o caráter reprovável da conduta perpetrada pelos réus em detrimento do direito transindividual da coletividade de não ser ludibriada, exposta à oferta fraudulenta ou à publicidade enganosa ou abusiva, motivo pelo qual a condenação ao pagamento de indenização por dano extrapatrimonial coletivo é medida de rigor, a fim de evitar a banalização do ato reprovável e inibir a ocorrência de novas e similares lesões.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971D5-0015-4CFF-8F45-826C009A463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75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1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5/4/2022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1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9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 branca com folhas verdes&#10;&#10;Descrição gerada automaticamente">
            <a:extLst>
              <a:ext uri="{FF2B5EF4-FFF2-40B4-BE49-F238E27FC236}">
                <a16:creationId xmlns:a16="http://schemas.microsoft.com/office/drawing/2014/main" id="{6FA57156-3FDF-471F-9643-6F293119F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9" b="19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684602-4295-4FA1-896E-13F921BE1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5500" dirty="0">
                <a:solidFill>
                  <a:schemeClr val="bg1"/>
                </a:solidFill>
              </a:rPr>
              <a:t>DANO AMBIENTAL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FE62C-E43E-4B82-92EE-2C709EF7D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        </a:t>
            </a:r>
          </a:p>
          <a:p>
            <a:pPr algn="ctr"/>
            <a:r>
              <a:rPr lang="pt-BR" sz="1800" dirty="0">
                <a:solidFill>
                  <a:schemeClr val="bg1"/>
                </a:solidFill>
              </a:rPr>
              <a:t>Vanessa Ferrari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68047DAC-260A-46D1-9D9D-0A89FEB43BB4}"/>
              </a:ext>
            </a:extLst>
          </p:cNvPr>
          <p:cNvSpPr txBox="1">
            <a:spLocks/>
          </p:cNvSpPr>
          <p:nvPr/>
        </p:nvSpPr>
        <p:spPr>
          <a:xfrm>
            <a:off x="-3047" y="5997389"/>
            <a:ext cx="12191999" cy="86061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FFFFFF"/>
                </a:solidFill>
              </a:rPr>
              <a:t>UNIVERSIDADE DE SÃO PAULO</a:t>
            </a:r>
          </a:p>
          <a:p>
            <a:pPr algn="ctr"/>
            <a:r>
              <a:rPr lang="pt-BR" sz="2000" b="1" dirty="0">
                <a:solidFill>
                  <a:srgbClr val="FFFFFF"/>
                </a:solidFill>
              </a:rPr>
              <a:t>PROGRAMA DE GRADUAÇÃO EM DIREITO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5C87BB9-503F-4EA4-9B70-5B34CBAE7331}"/>
              </a:ext>
            </a:extLst>
          </p:cNvPr>
          <p:cNvSpPr txBox="1"/>
          <p:nvPr/>
        </p:nvSpPr>
        <p:spPr>
          <a:xfrm>
            <a:off x="6021234" y="6488669"/>
            <a:ext cx="616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dirty="0">
                <a:solidFill>
                  <a:schemeClr val="bg1"/>
                </a:solidFill>
              </a:rPr>
              <a:t>05.05.2022</a:t>
            </a:r>
          </a:p>
        </p:txBody>
      </p:sp>
    </p:spTree>
    <p:extLst>
      <p:ext uri="{BB962C8B-B14F-4D97-AF65-F5344CB8AC3E}">
        <p14:creationId xmlns:p14="http://schemas.microsoft.com/office/powerpoint/2010/main" val="413265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B3AA6A-78DB-4523-83D6-6BDACBAB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 b="1" dirty="0"/>
              <a:t>Conceito de dano ambiental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Espaço Reservado para Conteúdo 2">
            <a:extLst>
              <a:ext uri="{FF2B5EF4-FFF2-40B4-BE49-F238E27FC236}">
                <a16:creationId xmlns:a16="http://schemas.microsoft.com/office/drawing/2014/main" id="{DD3114C3-6638-4EAD-AC32-D274FA297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59487"/>
              </p:ext>
            </p:extLst>
          </p:nvPr>
        </p:nvGraphicFramePr>
        <p:xfrm>
          <a:off x="3476625" y="790575"/>
          <a:ext cx="8263285" cy="544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CAD5C0B-7693-403D-AA6C-D45D53D9A349}"/>
              </a:ext>
            </a:extLst>
          </p:cNvPr>
          <p:cNvSpPr txBox="1"/>
          <p:nvPr/>
        </p:nvSpPr>
        <p:spPr>
          <a:xfrm>
            <a:off x="446534" y="671662"/>
            <a:ext cx="318579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/>
              <a:t>DIREITO PÁTRIO</a:t>
            </a:r>
          </a:p>
        </p:txBody>
      </p:sp>
    </p:spTree>
    <p:extLst>
      <p:ext uri="{BB962C8B-B14F-4D97-AF65-F5344CB8AC3E}">
        <p14:creationId xmlns:p14="http://schemas.microsoft.com/office/powerpoint/2010/main" val="7567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 b="1">
                <a:solidFill>
                  <a:srgbClr val="FFFEFF"/>
                </a:solidFill>
              </a:rPr>
              <a:t>Conceito de meio ambiente</a:t>
            </a:r>
          </a:p>
        </p:txBody>
      </p:sp>
      <p:sp>
        <p:nvSpPr>
          <p:cNvPr id="38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796568"/>
            <a:ext cx="7210531" cy="1572068"/>
          </a:xfrm>
        </p:spPr>
        <p:txBody>
          <a:bodyPr>
            <a:noAutofit/>
          </a:bodyPr>
          <a:lstStyle/>
          <a:p>
            <a:r>
              <a:rPr lang="pt-BR" sz="2500" dirty="0">
                <a:latin typeface="Abadi" panose="020B0604020104020204" pitchFamily="34" charset="0"/>
              </a:rPr>
              <a:t>CF/88</a:t>
            </a:r>
          </a:p>
          <a:p>
            <a:r>
              <a:rPr lang="pt-BR" sz="2500" dirty="0">
                <a:latin typeface="Abadi" panose="020B0604020104020204" pitchFamily="34" charset="0"/>
              </a:rPr>
              <a:t>Art. 3º I da LPNMA</a:t>
            </a:r>
          </a:p>
          <a:p>
            <a:r>
              <a:rPr lang="pt-BR" sz="2500" dirty="0">
                <a:latin typeface="Abadi" panose="020B0604020104020204" pitchFamily="34" charset="0"/>
              </a:rPr>
              <a:t>Doutrina e ADIN 3540/DF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9139FC-A5D8-4D65-AB96-BBD30CCB7CC7}"/>
              </a:ext>
            </a:extLst>
          </p:cNvPr>
          <p:cNvSpPr/>
          <p:nvPr/>
        </p:nvSpPr>
        <p:spPr>
          <a:xfrm>
            <a:off x="4596388" y="2737850"/>
            <a:ext cx="7149078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DANO AO MACROBEM AMBIENTAL </a:t>
            </a:r>
            <a:r>
              <a:rPr lang="pt-BR" sz="2600" dirty="0"/>
              <a:t>– bem incorpóreo e imaterial e de uso comum do povo. Lesão ao direito subjetivo fundamental que todos têm de gozar o meio ambiente apropriado.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CA06D23-9413-4787-A976-A4DB4908B3E8}"/>
              </a:ext>
            </a:extLst>
          </p:cNvPr>
          <p:cNvSpPr/>
          <p:nvPr/>
        </p:nvSpPr>
        <p:spPr>
          <a:xfrm>
            <a:off x="4596388" y="4708029"/>
            <a:ext cx="7149078" cy="16927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600">
                <a:solidFill>
                  <a:schemeClr val="accent1">
                    <a:lumMod val="75000"/>
                  </a:schemeClr>
                </a:solidFill>
              </a:rPr>
              <a:t>DANO AO MICROBEM AMBIENTAL – </a:t>
            </a:r>
            <a:r>
              <a:rPr lang="pt-BR" sz="2600"/>
              <a:t>efeitos que a modificação ao meio ambiente ecologicamente equilibrado gera à saúde das pessoas e aos seus interesses.</a:t>
            </a:r>
          </a:p>
        </p:txBody>
      </p:sp>
    </p:spTree>
    <p:extLst>
      <p:ext uri="{BB962C8B-B14F-4D97-AF65-F5344CB8AC3E}">
        <p14:creationId xmlns:p14="http://schemas.microsoft.com/office/powerpoint/2010/main" val="12555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8"/>
            <a:ext cx="3054093" cy="2841306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rgbClr val="FFFEFF"/>
                </a:solidFill>
              </a:rPr>
              <a:t>Conceito de DEGRADAÇÃO AMBIENTAL </a:t>
            </a:r>
            <a:br>
              <a:rPr lang="pt-BR" b="1" dirty="0">
                <a:solidFill>
                  <a:srgbClr val="FFFEFF"/>
                </a:solidFill>
              </a:rPr>
            </a:br>
            <a:r>
              <a:rPr lang="pt-BR" b="1" dirty="0">
                <a:solidFill>
                  <a:srgbClr val="FFFEFF"/>
                </a:solidFill>
              </a:rPr>
              <a:t>E DE POLUIÇÃO</a:t>
            </a:r>
            <a:br>
              <a:rPr lang="pt-BR" b="1" dirty="0">
                <a:solidFill>
                  <a:srgbClr val="FFFEFF"/>
                </a:solidFill>
              </a:rPr>
            </a:br>
            <a:endParaRPr lang="pt-BR" b="1" dirty="0">
              <a:solidFill>
                <a:srgbClr val="FFFEFF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9139FC-A5D8-4D65-AB96-BBD30CCB7CC7}"/>
              </a:ext>
            </a:extLst>
          </p:cNvPr>
          <p:cNvSpPr/>
          <p:nvPr/>
        </p:nvSpPr>
        <p:spPr>
          <a:xfrm>
            <a:off x="4271774" y="605021"/>
            <a:ext cx="7473692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DEGRADAÇÃO AMBIENTAL </a:t>
            </a:r>
          </a:p>
          <a:p>
            <a:r>
              <a:rPr lang="pt-BR" sz="2600" dirty="0"/>
              <a:t>a alteração adversa das características do meio ambiente;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CA06D23-9413-4787-A976-A4DB4908B3E8}"/>
              </a:ext>
            </a:extLst>
          </p:cNvPr>
          <p:cNvSpPr/>
          <p:nvPr/>
        </p:nvSpPr>
        <p:spPr>
          <a:xfrm>
            <a:off x="4271774" y="1907262"/>
            <a:ext cx="7473692" cy="4493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accent1">
                    <a:lumMod val="75000"/>
                  </a:schemeClr>
                </a:solidFill>
              </a:rPr>
              <a:t>POLUIÇÃO – </a:t>
            </a:r>
            <a:r>
              <a:rPr lang="pt-BR" sz="2500" dirty="0"/>
              <a:t>a degradação da qualidade ambiental resultante de atividades que direta ou indiretamente: </a:t>
            </a:r>
          </a:p>
          <a:p>
            <a:r>
              <a:rPr lang="pt-BR" sz="2500" dirty="0"/>
              <a:t>a) prejudiquem a saúde, a segurança e o bem-estar da população; </a:t>
            </a:r>
          </a:p>
          <a:p>
            <a:r>
              <a:rPr lang="pt-BR" sz="2500" dirty="0"/>
              <a:t>b) criem condições adversas às atividades sociais e econômicas; </a:t>
            </a:r>
          </a:p>
          <a:p>
            <a:r>
              <a:rPr lang="pt-BR" sz="2500" dirty="0"/>
              <a:t>c) afetem desfavoravelmente a biota; </a:t>
            </a:r>
          </a:p>
          <a:p>
            <a:r>
              <a:rPr lang="pt-BR" sz="2500" dirty="0"/>
              <a:t>d) afetem as condições estéticas ou sanitárias do meio ambiente; </a:t>
            </a:r>
          </a:p>
          <a:p>
            <a:r>
              <a:rPr lang="pt-BR" sz="2500" dirty="0"/>
              <a:t>e) lancem matérias ou energia em desacordo com os padrões ambientais estabelecidos;</a:t>
            </a:r>
          </a:p>
        </p:txBody>
      </p:sp>
    </p:spTree>
    <p:extLst>
      <p:ext uri="{BB962C8B-B14F-4D97-AF65-F5344CB8AC3E}">
        <p14:creationId xmlns:p14="http://schemas.microsoft.com/office/powerpoint/2010/main" val="37193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D9175B96-36B4-4B2F-B8A5-82D1006DA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3"/>
          <a:stretch/>
        </p:blipFill>
        <p:spPr>
          <a:xfrm>
            <a:off x="20" y="10"/>
            <a:ext cx="6095980" cy="6867134"/>
          </a:xfrm>
          <a:prstGeom prst="rect">
            <a:avLst/>
          </a:prstGeom>
        </p:spPr>
      </p:pic>
      <p:pic>
        <p:nvPicPr>
          <p:cNvPr id="19" name="Imagem 18" descr="Uma imagem contendo texto, captura de tela&#10;&#10;Descrição gerada automaticamente">
            <a:extLst>
              <a:ext uri="{FF2B5EF4-FFF2-40B4-BE49-F238E27FC236}">
                <a16:creationId xmlns:a16="http://schemas.microsoft.com/office/drawing/2014/main" id="{F14C3AEF-7ED7-4D7E-9036-31860DB29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0" b="13182"/>
          <a:stretch/>
        </p:blipFill>
        <p:spPr>
          <a:xfrm>
            <a:off x="6096000" y="10"/>
            <a:ext cx="6096000" cy="68671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EDF965-E110-47B3-B8AC-CEA1C6C0B8A0}"/>
              </a:ext>
            </a:extLst>
          </p:cNvPr>
          <p:cNvSpPr txBox="1"/>
          <p:nvPr/>
        </p:nvSpPr>
        <p:spPr>
          <a:xfrm>
            <a:off x="267419" y="701060"/>
            <a:ext cx="5698835" cy="6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/>
              <a:t>DANO AMBIENTAL?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E1222B-0552-4B55-85DE-88A4740E1743}"/>
              </a:ext>
            </a:extLst>
          </p:cNvPr>
          <p:cNvSpPr txBox="1"/>
          <p:nvPr/>
        </p:nvSpPr>
        <p:spPr>
          <a:xfrm>
            <a:off x="3639845" y="2033052"/>
            <a:ext cx="295876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/>
              <a:t>DANO EVENTO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/>
              <a:t>DANO PREJUÍZO</a:t>
            </a:r>
          </a:p>
        </p:txBody>
      </p:sp>
    </p:spTree>
    <p:extLst>
      <p:ext uri="{BB962C8B-B14F-4D97-AF65-F5344CB8AC3E}">
        <p14:creationId xmlns:p14="http://schemas.microsoft.com/office/powerpoint/2010/main" val="19947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luz&#10;&#10;Descrição gerada automaticamente">
            <a:extLst>
              <a:ext uri="{FF2B5EF4-FFF2-40B4-BE49-F238E27FC236}">
                <a16:creationId xmlns:a16="http://schemas.microsoft.com/office/drawing/2014/main" id="{2C543EC7-890C-412C-A32A-D947A5F4E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074"/>
          <a:stretch/>
        </p:blipFill>
        <p:spPr>
          <a:xfrm>
            <a:off x="20" y="10"/>
            <a:ext cx="6095980" cy="6867134"/>
          </a:xfrm>
          <a:prstGeom prst="rect">
            <a:avLst/>
          </a:prstGeom>
        </p:spPr>
      </p:pic>
      <p:pic>
        <p:nvPicPr>
          <p:cNvPr id="24" name="Imagem 2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36D69C05-AC99-4251-9E1C-E929B799D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13"/>
          <a:stretch/>
        </p:blipFill>
        <p:spPr>
          <a:xfrm>
            <a:off x="6096000" y="10"/>
            <a:ext cx="6096000" cy="68671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BC6BCE-A1CE-4251-A8F6-657A0635DBA1}"/>
              </a:ext>
            </a:extLst>
          </p:cNvPr>
          <p:cNvSpPr txBox="1"/>
          <p:nvPr/>
        </p:nvSpPr>
        <p:spPr>
          <a:xfrm>
            <a:off x="249383" y="905153"/>
            <a:ext cx="5698835" cy="6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500" b="1"/>
              <a:t>DANO AMBIENTAL?</a:t>
            </a:r>
            <a:endParaRPr lang="pt-BR" sz="35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82BA3B-D42C-4A5B-98D4-0E66BB057164}"/>
              </a:ext>
            </a:extLst>
          </p:cNvPr>
          <p:cNvSpPr txBox="1"/>
          <p:nvPr/>
        </p:nvSpPr>
        <p:spPr>
          <a:xfrm>
            <a:off x="4358937" y="5265662"/>
            <a:ext cx="289662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/>
              <a:t>DANO EVENTO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/>
              <a:t>DANO PREJUÍZO</a:t>
            </a:r>
          </a:p>
        </p:txBody>
      </p:sp>
    </p:spTree>
    <p:extLst>
      <p:ext uri="{BB962C8B-B14F-4D97-AF65-F5344CB8AC3E}">
        <p14:creationId xmlns:p14="http://schemas.microsoft.com/office/powerpoint/2010/main" val="27211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46424" y="240246"/>
            <a:ext cx="11600872" cy="6197599"/>
          </a:xfr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</a:pPr>
            <a:r>
              <a:rPr lang="pt-BR" altLang="pt-BR" sz="3200" dirty="0"/>
              <a:t> </a:t>
            </a:r>
          </a:p>
          <a:p>
            <a:pPr marL="0" indent="0" algn="just">
              <a:buNone/>
            </a:pPr>
            <a:endParaRPr lang="pt-BR" altLang="pt-BR" sz="3200" dirty="0"/>
          </a:p>
          <a:p>
            <a:pPr marL="0" indent="0" algn="just">
              <a:buNone/>
            </a:pPr>
            <a:endParaRPr lang="pt-BR" altLang="pt-BR" sz="3200" dirty="0"/>
          </a:p>
          <a:p>
            <a:pPr marL="0" indent="0" algn="just">
              <a:buNone/>
            </a:pPr>
            <a:r>
              <a:rPr lang="pt-BR" altLang="pt-BR" sz="3200" b="1" dirty="0"/>
              <a:t>DANO AMBIENTAL</a:t>
            </a:r>
          </a:p>
          <a:p>
            <a:pPr marL="0" indent="0">
              <a:buNone/>
            </a:pPr>
            <a:r>
              <a:rPr lang="pt-BR" altLang="pt-BR" sz="3200" b="1" dirty="0"/>
              <a:t>    (amplitude)</a:t>
            </a:r>
          </a:p>
          <a:p>
            <a:pPr marL="0" indent="0">
              <a:buNone/>
            </a:pPr>
            <a:r>
              <a:rPr lang="pt-BR" altLang="pt-BR" sz="2400" dirty="0"/>
              <a:t>(José Rubens Morato Leite)</a:t>
            </a:r>
            <a:r>
              <a:rPr lang="pt-BR" altLang="pt-BR" sz="2667" dirty="0"/>
              <a:t> 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3915832" y="1189567"/>
            <a:ext cx="668867" cy="4250267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Retângulo 2"/>
          <p:cNvSpPr/>
          <p:nvPr/>
        </p:nvSpPr>
        <p:spPr>
          <a:xfrm>
            <a:off x="4986867" y="604308"/>
            <a:ext cx="2692400" cy="926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DANO ECOLOGICO PURO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77051" y="2685087"/>
            <a:ext cx="2751667" cy="10096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DANO AMBIENTAL </a:t>
            </a:r>
            <a:r>
              <a:rPr lang="pt-BR" sz="2400" i="1" dirty="0"/>
              <a:t>LATO SENSU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72050" y="5126951"/>
            <a:ext cx="2836333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DANO INDIVIDUAL AMBIENTAL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70333" y="2493958"/>
            <a:ext cx="3242733" cy="1455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Atinge os componentes de todos os aspectos de meio ambiente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8170334" y="420155"/>
            <a:ext cx="3242733" cy="1281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Atinge os componentes do meio ambiente natural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8195734" y="4741334"/>
            <a:ext cx="3217333" cy="1617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Lesão a direito individual em decorrência de dano ambiental</a:t>
            </a:r>
          </a:p>
        </p:txBody>
      </p:sp>
    </p:spTree>
    <p:extLst>
      <p:ext uri="{BB962C8B-B14F-4D97-AF65-F5344CB8AC3E}">
        <p14:creationId xmlns:p14="http://schemas.microsoft.com/office/powerpoint/2010/main" val="35576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nimBg="1"/>
      <p:bldP spid="2" grpId="0" animBg="1"/>
      <p:bldP spid="3" grpId="0" animBg="1"/>
      <p:bldP spid="5" grpId="0" animBg="1"/>
      <p:bldP spid="6" grpId="0" animBg="1"/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06015" y="260613"/>
            <a:ext cx="11583170" cy="6199908"/>
          </a:xfr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</a:pPr>
            <a:r>
              <a:rPr lang="pt-BR" altLang="pt-BR" sz="3200" dirty="0"/>
              <a:t> </a:t>
            </a:r>
          </a:p>
          <a:p>
            <a:pPr marL="0" indent="0" algn="just">
              <a:buNone/>
            </a:pPr>
            <a:endParaRPr lang="pt-BR" altLang="pt-BR" sz="3200" dirty="0"/>
          </a:p>
          <a:p>
            <a:pPr marL="0" indent="0" algn="just">
              <a:buNone/>
            </a:pPr>
            <a:endParaRPr lang="pt-BR" altLang="pt-BR" sz="3200" dirty="0"/>
          </a:p>
          <a:p>
            <a:pPr marL="0" indent="0" algn="just">
              <a:buNone/>
            </a:pPr>
            <a:r>
              <a:rPr lang="pt-BR" altLang="pt-BR" sz="3200" b="1" dirty="0"/>
              <a:t>DANO AMBIENTAL</a:t>
            </a:r>
          </a:p>
          <a:p>
            <a:pPr marL="0" indent="0">
              <a:buNone/>
            </a:pPr>
            <a:r>
              <a:rPr lang="pt-BR" altLang="pt-BR" sz="3200" b="1" dirty="0"/>
              <a:t>     (extensão)</a:t>
            </a:r>
          </a:p>
          <a:p>
            <a:pPr marL="0" indent="0">
              <a:buNone/>
            </a:pPr>
            <a:r>
              <a:rPr lang="pt-BR" altLang="pt-BR" sz="2400" dirty="0"/>
              <a:t>(José Rubens Morato Leite)</a:t>
            </a:r>
            <a:r>
              <a:rPr lang="pt-BR" altLang="pt-BR" sz="2667" dirty="0"/>
              <a:t> 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3959898" y="1766888"/>
            <a:ext cx="491067" cy="298555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Retângulo 2"/>
          <p:cNvSpPr/>
          <p:nvPr/>
        </p:nvSpPr>
        <p:spPr>
          <a:xfrm>
            <a:off x="4572000" y="601131"/>
            <a:ext cx="2692400" cy="14361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DANO PATRIMONIAL AMBIENTAL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32133" y="3901547"/>
            <a:ext cx="2836333" cy="170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DANO EXTRAPATRIMONIAL AMBIENTAL OU MORAL AMBIENTAL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7468466" y="601130"/>
            <a:ext cx="2840566" cy="14361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Restituição, recuperação ou indenização do bem ambiental lesado </a:t>
            </a:r>
          </a:p>
        </p:txBody>
      </p:sp>
      <p:sp>
        <p:nvSpPr>
          <p:cNvPr id="9" name="Retângulo 8"/>
          <p:cNvSpPr/>
          <p:nvPr/>
        </p:nvSpPr>
        <p:spPr>
          <a:xfrm>
            <a:off x="7649634" y="5310102"/>
            <a:ext cx="3670300" cy="8837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67" dirty="0"/>
              <a:t>Coletivo: tutela se refere ao </a:t>
            </a:r>
            <a:r>
              <a:rPr lang="pt-BR" sz="2267" dirty="0" err="1"/>
              <a:t>macrobem</a:t>
            </a:r>
            <a:r>
              <a:rPr lang="pt-BR" sz="2267" dirty="0"/>
              <a:t> ambiental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7649633" y="3360567"/>
            <a:ext cx="3738803" cy="1081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67" dirty="0"/>
              <a:t>Individual reflexo: tutela se refere ao </a:t>
            </a:r>
            <a:r>
              <a:rPr lang="pt-BR" sz="2267" dirty="0" err="1"/>
              <a:t>microbem</a:t>
            </a:r>
            <a:r>
              <a:rPr lang="pt-BR" sz="2267" dirty="0"/>
              <a:t> ambiental</a:t>
            </a:r>
            <a:endParaRPr lang="pt-BR" sz="24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397780-27CE-43FF-91E4-B53DE60B5FE0}"/>
              </a:ext>
            </a:extLst>
          </p:cNvPr>
          <p:cNvSpPr/>
          <p:nvPr/>
        </p:nvSpPr>
        <p:spPr>
          <a:xfrm>
            <a:off x="10388599" y="735899"/>
            <a:ext cx="1397386" cy="474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67" dirty="0"/>
              <a:t>Individual</a:t>
            </a:r>
            <a:endParaRPr lang="pt-BR" sz="24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F9F7F2-6DFF-436A-9606-F00E81A6A5EF}"/>
              </a:ext>
            </a:extLst>
          </p:cNvPr>
          <p:cNvSpPr/>
          <p:nvPr/>
        </p:nvSpPr>
        <p:spPr>
          <a:xfrm>
            <a:off x="10404041" y="1399034"/>
            <a:ext cx="1397386" cy="367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67" dirty="0"/>
              <a:t>Coletivo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398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nimBg="1"/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71" y="1005840"/>
            <a:ext cx="3961959" cy="4709131"/>
          </a:xfrm>
        </p:spPr>
        <p:txBody>
          <a:bodyPr anchor="ctr">
            <a:normAutofit/>
          </a:bodyPr>
          <a:lstStyle/>
          <a:p>
            <a:r>
              <a:rPr lang="pt-BR" b="1" dirty="0">
                <a:highlight>
                  <a:srgbClr val="C0C0C0"/>
                </a:highlight>
              </a:rPr>
              <a:t>DANO EXTRAPATRIMONIAL</a:t>
            </a:r>
            <a:br>
              <a:rPr lang="pt-BR" b="1" dirty="0">
                <a:highlight>
                  <a:srgbClr val="C0C0C0"/>
                </a:highlight>
              </a:rPr>
            </a:br>
            <a:r>
              <a:rPr lang="pt-BR" b="1" dirty="0">
                <a:highlight>
                  <a:srgbClr val="C0C0C0"/>
                </a:highlight>
              </a:rPr>
              <a:t>(OU MORAL)</a:t>
            </a:r>
          </a:p>
        </p:txBody>
      </p:sp>
      <p:graphicFrame>
        <p:nvGraphicFramePr>
          <p:cNvPr id="33" name="Espaço Reservado para Conteúdo 2">
            <a:extLst>
              <a:ext uri="{FF2B5EF4-FFF2-40B4-BE49-F238E27FC236}">
                <a16:creationId xmlns:a16="http://schemas.microsoft.com/office/drawing/2014/main" id="{166071EC-5291-4B5F-898F-8C428C16B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7864"/>
              </p:ext>
            </p:extLst>
          </p:nvPr>
        </p:nvGraphicFramePr>
        <p:xfrm>
          <a:off x="4412202" y="710215"/>
          <a:ext cx="7327708" cy="586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2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30" y="1113764"/>
            <a:ext cx="3358319" cy="1921667"/>
          </a:xfrm>
        </p:spPr>
        <p:txBody>
          <a:bodyPr anchor="ctr">
            <a:normAutofit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AFASTA dano extrapatrimonial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r>
              <a:rPr lang="pt-BR" sz="2400" dirty="0">
                <a:latin typeface="Abadi" panose="020B0604020104020204" pitchFamily="34" charset="0"/>
              </a:rPr>
              <a:t>PROCESSUAL CIVIL. AÇÃO CIVIL PÚBLICA. DANO AMBIENTAL. DANO MORAL COLETIVO. </a:t>
            </a:r>
            <a:r>
              <a:rPr lang="pt-BR" sz="2400" dirty="0">
                <a:highlight>
                  <a:srgbClr val="FFFF00"/>
                </a:highlight>
                <a:latin typeface="Abadi" panose="020B0604020104020204" pitchFamily="34" charset="0"/>
              </a:rPr>
              <a:t>NECESSÁRIA VINCULAÇÃO DO DANO MORAL À NOÇÃO DE DOR, DE SOFRIMENTO PSÍQUICO, DE CARÁTER INDIVIDUAL. INCOMPATIBILIDADE COM A NOÇÃO DE TRANSINDIVIDUALIDADE </a:t>
            </a:r>
            <a:r>
              <a:rPr lang="pt-BR" sz="2400" dirty="0">
                <a:latin typeface="Abadi" panose="020B0604020104020204" pitchFamily="34" charset="0"/>
              </a:rPr>
              <a:t>(INDETERMINABILIDADE DO SUJEITO PASSIVO E INDIVISIBILIDADE DA OFENSA E DA REPARAÇÃO). RECURSO ESPECIAL IMPROVIDO.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6684E9-8738-42E3-8099-BCBBC6E3BCDC}"/>
              </a:ext>
            </a:extLst>
          </p:cNvPr>
          <p:cNvSpPr txBox="1"/>
          <p:nvPr/>
        </p:nvSpPr>
        <p:spPr>
          <a:xfrm>
            <a:off x="718795" y="5738091"/>
            <a:ext cx="3598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STJ – 1ª TURMA </a:t>
            </a:r>
            <a:r>
              <a:rPr lang="pt-BR" sz="1400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REsp</a:t>
            </a:r>
            <a:r>
              <a:rPr lang="pt-BR" sz="14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: 598281 MG Relator: Ministro Luiz Fux</a:t>
            </a:r>
          </a:p>
        </p:txBody>
      </p:sp>
    </p:spTree>
    <p:extLst>
      <p:ext uri="{BB962C8B-B14F-4D97-AF65-F5344CB8AC3E}">
        <p14:creationId xmlns:p14="http://schemas.microsoft.com/office/powerpoint/2010/main" val="13939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700" b="1">
                <a:solidFill>
                  <a:schemeClr val="tx2"/>
                </a:solidFill>
              </a:rPr>
              <a:t>Direito fundamental ao meio ambiente ecologicamente equilibrado</a:t>
            </a:r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3" name="Picture 42" descr="Estendendo a mão para o sol">
            <a:extLst>
              <a:ext uri="{FF2B5EF4-FFF2-40B4-BE49-F238E27FC236}">
                <a16:creationId xmlns:a16="http://schemas.microsoft.com/office/drawing/2014/main" id="{D1F8195A-DD42-0431-49E9-D578E99B9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7" r="19323" b="2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41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highlight>
                  <a:srgbClr val="FFFF00"/>
                </a:highlight>
                <a:latin typeface="Abadi" panose="020B0604020104020204" pitchFamily="34" charset="0"/>
              </a:rPr>
              <a:t>Direitos de personalidade</a:t>
            </a:r>
            <a:r>
              <a:rPr lang="pt-BR" sz="2000" dirty="0">
                <a:latin typeface="Abadi" panose="020B0604020104020204" pitchFamily="34" charset="0"/>
              </a:rPr>
              <a:t> (cláusula aberta)</a:t>
            </a:r>
          </a:p>
          <a:p>
            <a:pPr lvl="1"/>
            <a:r>
              <a:rPr lang="pt-BR" sz="2000" dirty="0">
                <a:latin typeface="Abadi" panose="020B0604020104020204" pitchFamily="34" charset="0"/>
              </a:rPr>
              <a:t>Direitos de personalidade são aqueles direitos inerentes à pessoa humana e a sua dignidade.</a:t>
            </a:r>
          </a:p>
          <a:p>
            <a:pPr lvl="1"/>
            <a:r>
              <a:rPr lang="pt-BR" sz="2000" dirty="0">
                <a:latin typeface="Abadi" panose="020B0604020104020204" pitchFamily="34" charset="0"/>
              </a:rPr>
              <a:t>Fundamento: Direito Natural.</a:t>
            </a:r>
          </a:p>
          <a:p>
            <a:pPr lvl="3"/>
            <a:r>
              <a:rPr lang="pt-BR" sz="2000" i="1" dirty="0">
                <a:latin typeface="Abadi" panose="020B0604020104020204" pitchFamily="34" charset="0"/>
              </a:rPr>
              <a:t>Direitos da personalidade e direito ao meio ambiente ecologicamente equilibrado: simbiose necessária. Patrícia </a:t>
            </a:r>
            <a:r>
              <a:rPr lang="pt-BR" sz="2000" i="1" dirty="0" err="1">
                <a:latin typeface="Abadi" panose="020B0604020104020204" pitchFamily="34" charset="0"/>
              </a:rPr>
              <a:t>Iglecias</a:t>
            </a:r>
            <a:r>
              <a:rPr lang="pt-BR" sz="2000" i="1" dirty="0">
                <a:latin typeface="Abadi" panose="020B0604020104020204" pitchFamily="34" charset="0"/>
              </a:rPr>
              <a:t>, in Direitos da Personalidade. A contribuição de Silmara J. A. </a:t>
            </a:r>
            <a:r>
              <a:rPr lang="pt-BR" sz="2000" i="1" dirty="0" err="1">
                <a:latin typeface="Abadi" panose="020B0604020104020204" pitchFamily="34" charset="0"/>
              </a:rPr>
              <a:t>Chinellato</a:t>
            </a:r>
            <a:endParaRPr lang="pt-BR" sz="2000" i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8CACE5-7832-4329-BEC6-6E513095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805070"/>
            <a:ext cx="6425893" cy="5053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“O dano ambiental é multifacetário (ética, temporal, ecológica e patrimonialmente falando, sensível ainda à diversidade do vasto universo de vítimas, que vão do indivíduo isolado à coletividade, às gerações futuras e aos próprios processos ecológicos em si mesmos considerados).”</a:t>
            </a:r>
            <a:r>
              <a:rPr lang="pt-BR" sz="3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5" name="Imagem 4" descr="Mão segurando pássaro verde e amarelo&#10;&#10;Descrição gerada automaticamente">
            <a:extLst>
              <a:ext uri="{FF2B5EF4-FFF2-40B4-BE49-F238E27FC236}">
                <a16:creationId xmlns:a16="http://schemas.microsoft.com/office/drawing/2014/main" id="{6E674BE7-5E30-4538-880E-87F9E1FAF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r="21499"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4C53C73-1A9B-49D0-B073-564551D46806}"/>
              </a:ext>
            </a:extLst>
          </p:cNvPr>
          <p:cNvSpPr txBox="1"/>
          <p:nvPr/>
        </p:nvSpPr>
        <p:spPr>
          <a:xfrm>
            <a:off x="822948" y="598906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Ministro HERMAN BENJAMIN (</a:t>
            </a:r>
            <a:r>
              <a:rPr lang="pt-BR" sz="18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</a:t>
            </a:r>
            <a:r>
              <a:rPr lang="pt-BR" sz="18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1.198.727 MG)</a:t>
            </a:r>
            <a:endParaRPr lang="pt-BR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Reconhecimento de dano extrapatrimonial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i="1" dirty="0">
                <a:latin typeface="Abadi" panose="020B0604020104020204" pitchFamily="34" charset="0"/>
              </a:rPr>
              <a:t>3. O dano ao meio ambiente, por ser bem público, gera </a:t>
            </a:r>
            <a:r>
              <a:rPr lang="pt-BR" sz="2200" i="1" dirty="0">
                <a:highlight>
                  <a:srgbClr val="FFFF00"/>
                </a:highlight>
                <a:latin typeface="Abadi" panose="020B0604020104020204" pitchFamily="34" charset="0"/>
              </a:rPr>
              <a:t>repercussão geral, impondo conscientização coletiva </a:t>
            </a:r>
            <a:r>
              <a:rPr lang="pt-BR" sz="2200" i="1" dirty="0">
                <a:latin typeface="Abadi" panose="020B0604020104020204" pitchFamily="34" charset="0"/>
              </a:rPr>
              <a:t>à sua reparação, a fim de resguardar o direito das futuras gerações a um meio ambiente ecologicamente equilibrado. </a:t>
            </a:r>
          </a:p>
          <a:p>
            <a:pPr marL="0" indent="0">
              <a:buNone/>
            </a:pPr>
            <a:r>
              <a:rPr lang="pt-BR" sz="2200" i="1" dirty="0">
                <a:latin typeface="Abadi" panose="020B0604020104020204" pitchFamily="34" charset="0"/>
              </a:rPr>
              <a:t>4. O dano moral coletivo ambiental atinge </a:t>
            </a:r>
            <a:r>
              <a:rPr lang="pt-BR" sz="2200" i="1" dirty="0">
                <a:highlight>
                  <a:srgbClr val="FFFF00"/>
                </a:highlight>
                <a:latin typeface="Abadi" panose="020B0604020104020204" pitchFamily="34" charset="0"/>
              </a:rPr>
              <a:t>direitos de personalidade do grupo massificado</a:t>
            </a:r>
            <a:r>
              <a:rPr lang="pt-BR" sz="2200" i="1" dirty="0">
                <a:latin typeface="Abadi" panose="020B0604020104020204" pitchFamily="34" charset="0"/>
              </a:rPr>
              <a:t>, sendo desnecessária a demonstração de que a coletividade sinta a dor, a repulsa, a indignação, tal qual fosse um indivíduo isolado.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51D1C2-6D89-4AC6-AF4B-93D464881394}"/>
              </a:ext>
            </a:extLst>
          </p:cNvPr>
          <p:cNvSpPr txBox="1"/>
          <p:nvPr/>
        </p:nvSpPr>
        <p:spPr>
          <a:xfrm>
            <a:off x="652807" y="5238649"/>
            <a:ext cx="3692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STJ – 2ª TURMA </a:t>
            </a:r>
            <a:r>
              <a:rPr lang="pt-BR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REsp</a:t>
            </a: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: 1269494 MG Relator: Ministra ELIANA CALMON</a:t>
            </a:r>
          </a:p>
        </p:txBody>
      </p:sp>
    </p:spTree>
    <p:extLst>
      <p:ext uri="{BB962C8B-B14F-4D97-AF65-F5344CB8AC3E}">
        <p14:creationId xmlns:p14="http://schemas.microsoft.com/office/powerpoint/2010/main" val="1912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433734" cy="1591729"/>
          </a:xfrm>
        </p:spPr>
        <p:txBody>
          <a:bodyPr anchor="ctr"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Reconhecimento de dano extrapatrimonial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636" y="571417"/>
            <a:ext cx="7551557" cy="613418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b="1" dirty="0">
                <a:latin typeface="Abadi" panose="020B0604020104020204" pitchFamily="34" charset="0"/>
              </a:rPr>
              <a:t>ADMINISTRATIVO E PROCESSUAL CIVIL. AGRAVO INTERNO NO AGRAVO EM RECURSO ESPECIAL. AÇÃO CIVIL PÚBLICA. DESMATAMENTO IRREGULAR. DANOS AMBIENTAIS. DANO MORAL COLETIVO. ALEGADA VIOLAÇÃO AO ART. 1.022 DO CPC/2015. INEXISTÊNCIA DE VÍCIOS, NO ACÓRDÃO RECORRIDO. INCONFORMISMO. CONFIGURAÇÃO DE OFENSA A VALORES FUNDAMENTAIS DA COLETIVIDADE. ACÓRDÃO RECORRIDO QUE, À LUZ DAS PROVAS DOS AUTOS, CONCLUIU PELA NÃO OCORRÊNCIA DE DANO MORAL COLETIVO. IMPOSSIBILIDADE DE REVISÃO, NA VIA ESPECIAL. SÚMULA 7/STJ. AGRAVO INTERNO IMPROVIDO.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latin typeface="Abadi" panose="020B0604020104020204" pitchFamily="34" charset="0"/>
              </a:rPr>
              <a:t>IV. A jurisprudência desta Corte firmou-se no sentido de que "</a:t>
            </a:r>
            <a:r>
              <a:rPr lang="pt-BR" sz="1800" dirty="0">
                <a:highlight>
                  <a:srgbClr val="FFFF00"/>
                </a:highlight>
                <a:latin typeface="Abadi" panose="020B0604020104020204" pitchFamily="34" charset="0"/>
              </a:rPr>
              <a:t>é possível exigir-se a comprovação da violação de valores fundamentais da coletividade para configuração do dano moral coletivo, o que não se confunde com a demonstração dos abalos psicológicos experimentados por seus membros</a:t>
            </a:r>
            <a:r>
              <a:rPr lang="pt-BR" sz="1800" dirty="0">
                <a:latin typeface="Abadi" panose="020B0604020104020204" pitchFamily="34" charset="0"/>
              </a:rPr>
              <a:t>" (STJ, </a:t>
            </a:r>
            <a:r>
              <a:rPr lang="pt-BR" sz="1800" dirty="0" err="1">
                <a:latin typeface="Abadi" panose="020B0604020104020204" pitchFamily="34" charset="0"/>
              </a:rPr>
              <a:t>AgInt</a:t>
            </a:r>
            <a:r>
              <a:rPr lang="pt-BR" sz="1800" dirty="0">
                <a:latin typeface="Abadi" panose="020B0604020104020204" pitchFamily="34" charset="0"/>
              </a:rPr>
              <a:t> no </a:t>
            </a:r>
            <a:r>
              <a:rPr lang="pt-BR" sz="1800" dirty="0" err="1">
                <a:latin typeface="Abadi" panose="020B0604020104020204" pitchFamily="34" charset="0"/>
              </a:rPr>
              <a:t>REsp</a:t>
            </a:r>
            <a:r>
              <a:rPr lang="pt-BR" sz="1800" dirty="0">
                <a:latin typeface="Abadi" panose="020B0604020104020204" pitchFamily="34" charset="0"/>
              </a:rPr>
              <a:t> 1.297.882/GO, Rel. Ministro OG FERNANDES, SEGUNDA TURMA, </a:t>
            </a:r>
            <a:r>
              <a:rPr lang="pt-BR" sz="1800" dirty="0" err="1">
                <a:latin typeface="Abadi" panose="020B0604020104020204" pitchFamily="34" charset="0"/>
              </a:rPr>
              <a:t>DJe</a:t>
            </a:r>
            <a:r>
              <a:rPr lang="pt-BR" sz="1800" dirty="0">
                <a:latin typeface="Abadi" panose="020B0604020104020204" pitchFamily="34" charset="0"/>
              </a:rPr>
              <a:t> de 15/10/2019).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latin typeface="Abadi" panose="020B0604020104020204" pitchFamily="34" charset="0"/>
              </a:rPr>
              <a:t>V. O Tribunal de origem, à luz das provas dos autos, considerou estarem ausentes os elementos necessários à configuração do dano moral coletivo, uma vez que "</a:t>
            </a:r>
            <a:r>
              <a:rPr lang="pt-BR" sz="1800" dirty="0">
                <a:highlight>
                  <a:srgbClr val="FFFF00"/>
                </a:highlight>
                <a:latin typeface="Abadi" panose="020B0604020104020204" pitchFamily="34" charset="0"/>
              </a:rPr>
              <a:t>não restou comprovada situação excepcional ensejadora de sofrimento coletivo, nem mesmo a irreparabilidade ao meio ambiente</a:t>
            </a:r>
            <a:r>
              <a:rPr lang="pt-BR" sz="1800" dirty="0">
                <a:latin typeface="Abadi" panose="020B0604020104020204" pitchFamily="34" charset="0"/>
              </a:rPr>
              <a:t>".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F3BD0DB-FF5A-4A57-AE51-4649A83E94C1}"/>
              </a:ext>
            </a:extLst>
          </p:cNvPr>
          <p:cNvSpPr txBox="1"/>
          <p:nvPr/>
        </p:nvSpPr>
        <p:spPr>
          <a:xfrm>
            <a:off x="636224" y="5181047"/>
            <a:ext cx="3883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(STJ - </a:t>
            </a:r>
            <a:r>
              <a:rPr lang="pt-BR" sz="1500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AgInt</a:t>
            </a:r>
            <a:r>
              <a:rPr lang="pt-BR" sz="15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 no </a:t>
            </a:r>
            <a:r>
              <a:rPr lang="pt-BR" sz="1500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AREsp</a:t>
            </a:r>
            <a:r>
              <a:rPr lang="pt-BR" sz="15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: 1678409 MG 2020/0063228-0, Relator: Ministra ASSUSETE MAGALHÃES, T2 - SEGUNDA TURMA, </a:t>
            </a:r>
            <a:r>
              <a:rPr lang="pt-BR" sz="1500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DJe</a:t>
            </a:r>
            <a:r>
              <a:rPr lang="pt-BR" sz="15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 16/09/2020)</a:t>
            </a:r>
            <a:endParaRPr lang="pt-BR" sz="1500" i="1" dirty="0">
              <a:solidFill>
                <a:schemeClr val="bg2">
                  <a:lumMod val="9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407EDE-047F-47D4-BBE3-1F881C87DABB}"/>
              </a:ext>
            </a:extLst>
          </p:cNvPr>
          <p:cNvSpPr txBox="1"/>
          <p:nvPr/>
        </p:nvSpPr>
        <p:spPr>
          <a:xfrm>
            <a:off x="188142" y="3469064"/>
            <a:ext cx="4550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highlight>
                  <a:srgbClr val="FFFF00"/>
                </a:highlight>
                <a:latin typeface="Abadi" panose="020B0604020104020204" pitchFamily="34" charset="0"/>
              </a:rPr>
              <a:t>violação de valores fundamentais da coletividade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9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26" y="1166937"/>
            <a:ext cx="3778213" cy="1318151"/>
          </a:xfrm>
        </p:spPr>
        <p:txBody>
          <a:bodyPr anchor="ctr"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Reconhecimento de dano extrapatrimonial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560" y="339243"/>
            <a:ext cx="7194628" cy="6146397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1550" dirty="0">
                <a:latin typeface="Abadi" panose="020B0604020104020204" pitchFamily="34" charset="0"/>
              </a:rPr>
              <a:t>RECURSO ESPECIAL. AÇÃO CIVIL PÚBLICA. DANO MORAL COLETIVO. ALIENAÇÃO DE TERRENOS A CONSUMIDORES DE BAIXA RENDA EM LOTEAMENTO IRREGULAR. PUBLICIDADE ENGANOSA. ORDENAMENTO URBANÍSTICO E DEFESA DO MEIO AMBIENTE ECOLOGICAMENTE EQUILIBRADO. </a:t>
            </a:r>
            <a:r>
              <a:rPr lang="pt-BR" sz="1550" dirty="0">
                <a:highlight>
                  <a:srgbClr val="FFFF00"/>
                </a:highlight>
                <a:latin typeface="Abadi" panose="020B0604020104020204" pitchFamily="34" charset="0"/>
              </a:rPr>
              <a:t>CONCEPÇÃO OBJETIVA DO DANO EXTRAPATRIMONIAL TRANSINDIVIDUAL</a:t>
            </a:r>
            <a:r>
              <a:rPr lang="pt-BR" sz="1550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1550" dirty="0">
                <a:latin typeface="Abadi" panose="020B0604020104020204" pitchFamily="34" charset="0"/>
              </a:rPr>
              <a:t>1. O dano moral coletivo caracteriza-se pela prática de conduta antijurídica que, de forma absolutamente injusta e intolerável, </a:t>
            </a:r>
            <a:r>
              <a:rPr lang="pt-BR" sz="1550" dirty="0">
                <a:highlight>
                  <a:srgbClr val="FFFF00"/>
                </a:highlight>
                <a:latin typeface="Abadi" panose="020B0604020104020204" pitchFamily="34" charset="0"/>
              </a:rPr>
              <a:t>viola valores éticos essenciais da sociedade</a:t>
            </a:r>
            <a:r>
              <a:rPr lang="pt-BR" sz="1550" dirty="0">
                <a:latin typeface="Abadi" panose="020B0604020104020204" pitchFamily="34" charset="0"/>
              </a:rPr>
              <a:t>, implicando um dever de reparação, que tem por finalidade </a:t>
            </a:r>
            <a:r>
              <a:rPr lang="pt-BR" sz="1550" dirty="0">
                <a:highlight>
                  <a:srgbClr val="FFFF00"/>
                </a:highlight>
                <a:latin typeface="Abadi" panose="020B0604020104020204" pitchFamily="34" charset="0"/>
              </a:rPr>
              <a:t>prevenir</a:t>
            </a:r>
            <a:r>
              <a:rPr lang="pt-BR" sz="1550" dirty="0">
                <a:latin typeface="Abadi" panose="020B0604020104020204" pitchFamily="34" charset="0"/>
              </a:rPr>
              <a:t> novas condutas antissociais (função dissuasória), </a:t>
            </a:r>
            <a:r>
              <a:rPr lang="pt-BR" sz="1550" dirty="0">
                <a:highlight>
                  <a:srgbClr val="FFFF00"/>
                </a:highlight>
                <a:latin typeface="Abadi" panose="020B0604020104020204" pitchFamily="34" charset="0"/>
              </a:rPr>
              <a:t>punir</a:t>
            </a:r>
            <a:r>
              <a:rPr lang="pt-BR" sz="1550" dirty="0">
                <a:latin typeface="Abadi" panose="020B0604020104020204" pitchFamily="34" charset="0"/>
              </a:rPr>
              <a:t> o comportamento ilícito (função sancionatório-pedagógica) e </a:t>
            </a:r>
            <a:r>
              <a:rPr lang="pt-BR" sz="1550" dirty="0">
                <a:highlight>
                  <a:srgbClr val="FFFF00"/>
                </a:highlight>
                <a:latin typeface="Abadi" panose="020B0604020104020204" pitchFamily="34" charset="0"/>
              </a:rPr>
              <a:t>reverter, em favor da comunidade</a:t>
            </a:r>
            <a:r>
              <a:rPr lang="pt-BR" sz="1550" dirty="0">
                <a:latin typeface="Abadi" panose="020B0604020104020204" pitchFamily="34" charset="0"/>
              </a:rPr>
              <a:t>, o eventual proveito patrimonial obtido pelo ofensor (função compensatória indireta). </a:t>
            </a:r>
          </a:p>
          <a:p>
            <a:pPr marL="0" indent="0" algn="just">
              <a:buNone/>
            </a:pPr>
            <a:r>
              <a:rPr lang="pt-BR" sz="1550" dirty="0">
                <a:latin typeface="Abadi" panose="020B0604020104020204" pitchFamily="34" charset="0"/>
              </a:rPr>
              <a:t>2. Tal categoria de dano moral - que não se confunde com a indenização por dano extrapatrimonial decorrente de tutela de direitos individuais homogêneos - é aferível in </a:t>
            </a:r>
            <a:r>
              <a:rPr lang="pt-BR" sz="1550" dirty="0" err="1">
                <a:latin typeface="Abadi" panose="020B0604020104020204" pitchFamily="34" charset="0"/>
              </a:rPr>
              <a:t>re</a:t>
            </a:r>
            <a:r>
              <a:rPr lang="pt-BR" sz="1550" dirty="0">
                <a:latin typeface="Abadi" panose="020B0604020104020204" pitchFamily="34" charset="0"/>
              </a:rPr>
              <a:t> </a:t>
            </a:r>
            <a:r>
              <a:rPr lang="pt-BR" sz="1550" dirty="0" err="1">
                <a:latin typeface="Abadi" panose="020B0604020104020204" pitchFamily="34" charset="0"/>
              </a:rPr>
              <a:t>ipsa</a:t>
            </a:r>
            <a:r>
              <a:rPr lang="pt-BR" sz="1550" dirty="0">
                <a:latin typeface="Abadi" panose="020B0604020104020204" pitchFamily="34" charset="0"/>
              </a:rPr>
              <a:t>, pois dimana da lesão em si a "interesses essencialmente coletivos" (interesses difusos ou coletivos stricto sensu) que "atinja um alto grau de reprovabilidade e transborde os lindes do individualismo, afetando, por sua gravidade e repercussão, o círculo primordial de valores sociais" (</a:t>
            </a:r>
            <a:r>
              <a:rPr lang="pt-BR" sz="1550" dirty="0" err="1">
                <a:latin typeface="Abadi" panose="020B0604020104020204" pitchFamily="34" charset="0"/>
              </a:rPr>
              <a:t>REsp</a:t>
            </a:r>
            <a:r>
              <a:rPr lang="pt-BR" sz="1550" dirty="0">
                <a:latin typeface="Abadi" panose="020B0604020104020204" pitchFamily="34" charset="0"/>
              </a:rPr>
              <a:t> 1.473.846/SP, Rel. Ministro Ricardo Villas Bôas </a:t>
            </a:r>
            <a:r>
              <a:rPr lang="pt-BR" sz="1550" dirty="0" err="1">
                <a:latin typeface="Abadi" panose="020B0604020104020204" pitchFamily="34" charset="0"/>
              </a:rPr>
              <a:t>Cueva</a:t>
            </a:r>
            <a:r>
              <a:rPr lang="pt-BR" sz="1550" dirty="0">
                <a:latin typeface="Abadi" panose="020B0604020104020204" pitchFamily="34" charset="0"/>
              </a:rPr>
              <a:t>, Terceira Turma, julgado em 21.02.2017, </a:t>
            </a:r>
            <a:r>
              <a:rPr lang="pt-BR" sz="1550" dirty="0" err="1">
                <a:latin typeface="Abadi" panose="020B0604020104020204" pitchFamily="34" charset="0"/>
              </a:rPr>
              <a:t>DJe</a:t>
            </a:r>
            <a:r>
              <a:rPr lang="pt-BR" sz="1550" dirty="0">
                <a:latin typeface="Abadi" panose="020B0604020104020204" pitchFamily="34" charset="0"/>
              </a:rPr>
              <a:t> 24.02.2017), revelando-se despicienda a demonstração de prejuízos concretos ou de efetivo abalo à integridade psicofísica da coletividade.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A583E7-8BEE-4668-B5D0-81BE4B17E6B8}"/>
              </a:ext>
            </a:extLst>
          </p:cNvPr>
          <p:cNvSpPr txBox="1"/>
          <p:nvPr/>
        </p:nvSpPr>
        <p:spPr>
          <a:xfrm>
            <a:off x="574516" y="5090898"/>
            <a:ext cx="3945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(STJ - </a:t>
            </a:r>
            <a:r>
              <a:rPr lang="pt-BR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REsp</a:t>
            </a: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: 1539056 MG 2015/0144640-6, Relator: Ministro LUIS FELIPE SALOMÃO, T4 - QUARTA TURMA, </a:t>
            </a:r>
            <a:r>
              <a:rPr lang="pt-BR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DJe</a:t>
            </a: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 18/05/2021)</a:t>
            </a:r>
          </a:p>
        </p:txBody>
      </p:sp>
    </p:spTree>
    <p:extLst>
      <p:ext uri="{BB962C8B-B14F-4D97-AF65-F5344CB8AC3E}">
        <p14:creationId xmlns:p14="http://schemas.microsoft.com/office/powerpoint/2010/main" val="22100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26" y="1166937"/>
            <a:ext cx="3778213" cy="1318151"/>
          </a:xfrm>
        </p:spPr>
        <p:txBody>
          <a:bodyPr anchor="ctr">
            <a:normAutofit fontScale="90000"/>
          </a:bodyPr>
          <a:lstStyle/>
          <a:p>
            <a:r>
              <a:rPr lang="pt-BR" sz="2700" b="1" dirty="0">
                <a:solidFill>
                  <a:schemeClr val="tx1"/>
                </a:solidFill>
              </a:rPr>
              <a:t>Reconhecimento de dano extrapatrimonial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069" y="485678"/>
            <a:ext cx="7122952" cy="6022126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1500" dirty="0">
                <a:latin typeface="Abadi" panose="020B0604020104020204" pitchFamily="34" charset="0"/>
              </a:rPr>
              <a:t>7. Outrossim, verifica-se que o comportamento dos demandados também pode ter violado o objeto jurídico protegido pelos tipos penais descritos na Lei 6.766/1979 (que dispõe sobre o parcelamento do solo para fins urbanos), qual seja: o respeito ao ordenamento urbanístico e, por conseguinte, </a:t>
            </a:r>
            <a:r>
              <a:rPr lang="pt-BR" sz="1500" dirty="0">
                <a:highlight>
                  <a:srgbClr val="FFFF00"/>
                </a:highlight>
                <a:latin typeface="Abadi" panose="020B0604020104020204" pitchFamily="34" charset="0"/>
              </a:rPr>
              <a:t>a defesa do meio ambiente ecologicamente equilibrado, valor ético social - intergeracional e fundamental - consagrado pela Constituição de 1988 (artigo 225), que é vulnerado, de forma grave, pela prática do loteamento irregular </a:t>
            </a:r>
            <a:r>
              <a:rPr lang="pt-BR" sz="1500" dirty="0">
                <a:latin typeface="Abadi" panose="020B0604020104020204" pitchFamily="34" charset="0"/>
              </a:rPr>
              <a:t>(ou clandestino). </a:t>
            </a:r>
          </a:p>
          <a:p>
            <a:pPr marL="0" indent="0" algn="just">
              <a:buNone/>
            </a:pPr>
            <a:r>
              <a:rPr lang="pt-BR" sz="1500" dirty="0">
                <a:latin typeface="Abadi" panose="020B0604020104020204" pitchFamily="34" charset="0"/>
              </a:rPr>
              <a:t>8. A </a:t>
            </a:r>
            <a:r>
              <a:rPr lang="pt-BR" sz="1500" dirty="0">
                <a:highlight>
                  <a:srgbClr val="FFFF00"/>
                </a:highlight>
                <a:latin typeface="Abadi" panose="020B0604020104020204" pitchFamily="34" charset="0"/>
              </a:rPr>
              <a:t>quantificação</a:t>
            </a:r>
            <a:r>
              <a:rPr lang="pt-BR" sz="1500" dirty="0">
                <a:latin typeface="Abadi" panose="020B0604020104020204" pitchFamily="34" charset="0"/>
              </a:rPr>
              <a:t> do dano moral coletivo reclama o exame das peculiaridades de cada caso concreto, observando-se a relevância do interesse transindividual lesado, a gravidade e a repercussão da lesão, a situação econômica do ofensor, o proveito obtido com a conduta ilícita, o grau da culpa ou do dolo (se presente), a verificação da reincidência e o grau de reprovabilidade social (MEDEIROS NETO, Xisto Tiago de. Dano moral coletivo. 2. ed. São Paulo: </a:t>
            </a:r>
            <a:r>
              <a:rPr lang="pt-BR" sz="1500" dirty="0" err="1">
                <a:latin typeface="Abadi" panose="020B0604020104020204" pitchFamily="34" charset="0"/>
              </a:rPr>
              <a:t>LTr</a:t>
            </a:r>
            <a:r>
              <a:rPr lang="pt-BR" sz="1500" dirty="0">
                <a:latin typeface="Abadi" panose="020B0604020104020204" pitchFamily="34" charset="0"/>
              </a:rPr>
              <a:t>, 2007, p. 163-165). O quantum não deve destoar, contudo, dos postulados da equidade e da razoabilidade nem olvidar os fins almejados pelo sistema jurídico com a tutela dos interesses injustamente violados. 9. Suprimidas as circunstâncias específicas da lesão a direitos individuais de conteúdo extrapatrimonial, revela-se possível o emprego do método bifásico para a quantificação do dano moral coletivo a fim de garantir o arbitramento equitativo da quantia indenizatória, valorados o interesse jurídico lesado e as circunstâncias do caso. 10. Recurso especial provido para, reconhecendo o cabimento do dano moral coletivo, arbitrar a indenização em R$ 30.000,00 (trinta mil reais), com a incidência de juros de mora desde o evento danoso.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247896-3D84-474D-B489-B21BABFF41CF}"/>
              </a:ext>
            </a:extLst>
          </p:cNvPr>
          <p:cNvSpPr txBox="1"/>
          <p:nvPr/>
        </p:nvSpPr>
        <p:spPr>
          <a:xfrm>
            <a:off x="574516" y="5090898"/>
            <a:ext cx="3945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(STJ - </a:t>
            </a:r>
            <a:r>
              <a:rPr lang="pt-BR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REsp</a:t>
            </a: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: 1539056 MG 2015/0144640-6, Relator: Ministro LUIS FELIPE SALOMÃO, T4 - QUARTA TURMA, </a:t>
            </a:r>
            <a:r>
              <a:rPr lang="pt-BR" dirty="0" err="1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DJe</a:t>
            </a: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 18/05/2021)</a:t>
            </a:r>
          </a:p>
        </p:txBody>
      </p:sp>
    </p:spTree>
    <p:extLst>
      <p:ext uri="{BB962C8B-B14F-4D97-AF65-F5344CB8AC3E}">
        <p14:creationId xmlns:p14="http://schemas.microsoft.com/office/powerpoint/2010/main" val="38425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 b="1">
                <a:solidFill>
                  <a:srgbClr val="FFFEFF"/>
                </a:solidFill>
              </a:rPr>
              <a:t>PRINCÍPIO DA REPARAÇÃO </a:t>
            </a:r>
            <a:r>
              <a:rPr lang="pt-BR" b="1" i="1">
                <a:solidFill>
                  <a:srgbClr val="FFFEFF"/>
                </a:solidFill>
              </a:rPr>
              <a:t>IN INTEGRUM</a:t>
            </a:r>
            <a:endParaRPr lang="pt-BR" b="1">
              <a:solidFill>
                <a:srgbClr val="FFFE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1800" dirty="0">
                <a:latin typeface="Abadi" panose="020B0604020104020204" pitchFamily="34" charset="0"/>
              </a:rPr>
              <a:t>art. 944, CC/2002: a indenização deve ser medida pela extensão dos </a:t>
            </a:r>
            <a:r>
              <a:rPr lang="pt-BR" sz="1800" dirty="0">
                <a:highlight>
                  <a:srgbClr val="FFFF00"/>
                </a:highlight>
                <a:latin typeface="Abadi" panose="020B0604020104020204" pitchFamily="34" charset="0"/>
              </a:rPr>
              <a:t>prejuízos sofridos </a:t>
            </a:r>
            <a:r>
              <a:rPr lang="pt-BR" sz="1800" dirty="0">
                <a:latin typeface="Abadi" panose="020B0604020104020204" pitchFamily="34" charset="0"/>
              </a:rPr>
              <a:t>pelo lesado.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latin typeface="Abadi" panose="020B0604020104020204" pitchFamily="34" charset="0"/>
              </a:rPr>
              <a:t>Reparação do dano ambiental em todos seus vieses </a:t>
            </a:r>
            <a:r>
              <a:rPr lang="pt-BR" sz="1800" dirty="0">
                <a:highlight>
                  <a:srgbClr val="FFFF00"/>
                </a:highlight>
                <a:latin typeface="Abadi" panose="020B0604020104020204" pitchFamily="34" charset="0"/>
              </a:rPr>
              <a:t>a fim de coibir qualquer margem de lucro </a:t>
            </a:r>
            <a:r>
              <a:rPr lang="pt-BR" sz="1800" dirty="0">
                <a:latin typeface="Abadi" panose="020B0604020104020204" pitchFamily="34" charset="0"/>
              </a:rPr>
              <a:t>para os responsáveis.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highlight>
                  <a:srgbClr val="C0C0C0"/>
                </a:highlight>
                <a:latin typeface="Abadi" panose="020B0604020104020204" pitchFamily="34" charset="0"/>
              </a:rPr>
              <a:t>STJ – 2ª TURMA </a:t>
            </a:r>
            <a:r>
              <a:rPr lang="pt-BR" sz="1800" dirty="0" err="1">
                <a:highlight>
                  <a:srgbClr val="C0C0C0"/>
                </a:highlight>
                <a:latin typeface="Abadi" panose="020B0604020104020204" pitchFamily="34" charset="0"/>
              </a:rPr>
              <a:t>REsp</a:t>
            </a:r>
            <a:r>
              <a:rPr lang="pt-BR" sz="1800" dirty="0">
                <a:highlight>
                  <a:srgbClr val="C0C0C0"/>
                </a:highlight>
                <a:latin typeface="Abadi" panose="020B0604020104020204" pitchFamily="34" charset="0"/>
              </a:rPr>
              <a:t>: 1.198.727 MG Relator: Ministro HERMAN BENJAMIN</a:t>
            </a:r>
          </a:p>
          <a:p>
            <a:pPr marL="324000" lvl="1" indent="0">
              <a:lnSpc>
                <a:spcPct val="90000"/>
              </a:lnSpc>
              <a:buNone/>
            </a:pPr>
            <a:r>
              <a:rPr lang="pt-BR" sz="1800" i="1" dirty="0">
                <a:latin typeface="Abadi" panose="020B0604020104020204" pitchFamily="34" charset="0"/>
              </a:rPr>
              <a:t>5. Nas demandas ambientais, por força dos princípios do poluidor-pagador e da reparação in </a:t>
            </a:r>
            <a:r>
              <a:rPr lang="pt-BR" sz="1800" i="1" dirty="0" err="1">
                <a:latin typeface="Abadi" panose="020B0604020104020204" pitchFamily="34" charset="0"/>
              </a:rPr>
              <a:t>integrum</a:t>
            </a:r>
            <a:r>
              <a:rPr lang="pt-BR" sz="1800" i="1" dirty="0">
                <a:latin typeface="Abadi" panose="020B0604020104020204" pitchFamily="34" charset="0"/>
              </a:rPr>
              <a:t>, admite-se a condenação do réu, simultânea e agregadamente, em obrigação de fazer, não fazer e indenizar. Aí se encontra típica obrigação cumulativa ou conjuntiva. Assim, na interpretação dos </a:t>
            </a:r>
            <a:r>
              <a:rPr lang="pt-BR" sz="1800" i="1" dirty="0" err="1">
                <a:latin typeface="Abadi" panose="020B0604020104020204" pitchFamily="34" charset="0"/>
              </a:rPr>
              <a:t>arts</a:t>
            </a:r>
            <a:r>
              <a:rPr lang="pt-BR" sz="1800" i="1" dirty="0">
                <a:latin typeface="Abadi" panose="020B0604020104020204" pitchFamily="34" charset="0"/>
              </a:rPr>
              <a:t>. 4º, VII, e 14, § 1º, da Lei da Política Nacional do Meio Ambiente (Lei 6.938/81), e do art. 3º da Lei 7.347/85, a conjunção "ou" opera com valor aditivo, não introduz alternativa excludente. Essa posição jurisprudencial leva em conta que o </a:t>
            </a:r>
            <a:r>
              <a:rPr lang="pt-BR" sz="1800" i="1" dirty="0">
                <a:highlight>
                  <a:srgbClr val="FFFF00"/>
                </a:highlight>
                <a:latin typeface="Abadi" panose="020B0604020104020204" pitchFamily="34" charset="0"/>
              </a:rPr>
              <a:t>dano ambiental é multifacetário </a:t>
            </a:r>
            <a:r>
              <a:rPr lang="pt-BR" sz="1800" i="1" dirty="0">
                <a:latin typeface="Abadi" panose="020B0604020104020204" pitchFamily="34" charset="0"/>
              </a:rPr>
              <a:t>(ética, temporal, ecológica e patrimonialmente falando, sensível ainda à diversidade do vasto universo de vítimas, que vão do indivíduo isolado à coletividade, às gerações futuras e aos próprios processos ecológicos em si mesmos considerados). </a:t>
            </a:r>
          </a:p>
        </p:txBody>
      </p:sp>
    </p:spTree>
    <p:extLst>
      <p:ext uri="{BB962C8B-B14F-4D97-AF65-F5344CB8AC3E}">
        <p14:creationId xmlns:p14="http://schemas.microsoft.com/office/powerpoint/2010/main" val="16607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 b="1">
                <a:solidFill>
                  <a:srgbClr val="FFFEFF"/>
                </a:solidFill>
              </a:rPr>
              <a:t>PRINCÍPIO DA REPARAÇÃO </a:t>
            </a:r>
            <a:r>
              <a:rPr lang="pt-BR" b="1" i="1">
                <a:solidFill>
                  <a:srgbClr val="FFFEFF"/>
                </a:solidFill>
              </a:rPr>
              <a:t>IN INTEGRUM</a:t>
            </a:r>
            <a:endParaRPr lang="pt-BR" b="1">
              <a:solidFill>
                <a:srgbClr val="FFFE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591" y="854765"/>
            <a:ext cx="8050696" cy="553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200" b="1" dirty="0">
                <a:highlight>
                  <a:srgbClr val="C0C0C0"/>
                </a:highlight>
                <a:latin typeface="Abadi" panose="020B0604020104020204" pitchFamily="34" charset="0"/>
              </a:rPr>
              <a:t>STJ – 2ª TURMA </a:t>
            </a:r>
            <a:r>
              <a:rPr lang="pt-BR" sz="2200" b="1" dirty="0" err="1">
                <a:highlight>
                  <a:srgbClr val="C0C0C0"/>
                </a:highlight>
                <a:latin typeface="Abadi" panose="020B0604020104020204" pitchFamily="34" charset="0"/>
              </a:rPr>
              <a:t>REsp</a:t>
            </a:r>
            <a:r>
              <a:rPr lang="pt-BR" sz="2200" b="1" dirty="0">
                <a:highlight>
                  <a:srgbClr val="C0C0C0"/>
                </a:highlight>
                <a:latin typeface="Abadi" panose="020B0604020104020204" pitchFamily="34" charset="0"/>
              </a:rPr>
              <a:t>: 1.198.727 MG Relator: Ministro HERMAN BENJAMIN</a:t>
            </a:r>
          </a:p>
          <a:p>
            <a:pPr marL="324000" lvl="1" indent="0">
              <a:lnSpc>
                <a:spcPct val="90000"/>
              </a:lnSpc>
              <a:buNone/>
            </a:pPr>
            <a:r>
              <a:rPr lang="pt-BR" sz="2150" i="1" dirty="0">
                <a:latin typeface="Abadi" panose="020B0604020104020204" pitchFamily="34" charset="0"/>
              </a:rPr>
              <a:t>10. Essa degradação transitória, remanescente ou reflexa do meio ambiente inclui: a) o prejuízo ecológico que medeia, temporalmente, o instante da ação ou omissão danosa e o pleno restabelecimento ou recomposição da biota, vale dizer, o hiato passadiço de deterioração, total ou parcial, na fruição do bem de uso comum do povo (= dano interino ou intermediário), algo frequente na hipótese, p. ex., em que o comando judicial, restritivamente, se satisfaz com a exclusiva regeneração natural e a perder de vista da flora ilegalmente suprimida, b) a ruína ambiental que subsista ou perdure, não obstante todos os esforços de restauração (= dano residual ou permanente), e c) </a:t>
            </a:r>
            <a:r>
              <a:rPr lang="pt-BR" sz="2150" i="1" dirty="0">
                <a:highlight>
                  <a:srgbClr val="FFFF00"/>
                </a:highlight>
                <a:latin typeface="Abadi" panose="020B0604020104020204" pitchFamily="34" charset="0"/>
              </a:rPr>
              <a:t>o dano moral coletivo</a:t>
            </a:r>
            <a:r>
              <a:rPr lang="pt-BR" sz="2150" i="1" dirty="0">
                <a:latin typeface="Abadi" panose="020B0604020104020204" pitchFamily="34" charset="0"/>
              </a:rPr>
              <a:t>. Também </a:t>
            </a:r>
            <a:r>
              <a:rPr lang="pt-BR" sz="2150" i="1" dirty="0">
                <a:highlight>
                  <a:srgbClr val="FFFF00"/>
                </a:highlight>
                <a:latin typeface="Abadi" panose="020B0604020104020204" pitchFamily="34" charset="0"/>
              </a:rPr>
              <a:t>deve ser reembolsado </a:t>
            </a:r>
            <a:r>
              <a:rPr lang="pt-BR" sz="2150" i="1" dirty="0">
                <a:latin typeface="Abadi" panose="020B0604020104020204" pitchFamily="34" charset="0"/>
              </a:rPr>
              <a:t>ao patrimônio público e </a:t>
            </a:r>
            <a:r>
              <a:rPr lang="pt-BR" sz="2150" i="1" dirty="0">
                <a:highlight>
                  <a:srgbClr val="FFFF00"/>
                </a:highlight>
                <a:latin typeface="Abadi" panose="020B0604020104020204" pitchFamily="34" charset="0"/>
              </a:rPr>
              <a:t>à coletividade o proveito econômico do agente </a:t>
            </a:r>
            <a:r>
              <a:rPr lang="pt-BR" sz="2150" i="1" dirty="0">
                <a:latin typeface="Abadi" panose="020B0604020104020204" pitchFamily="34" charset="0"/>
              </a:rPr>
              <a:t>com a atividade ou empreendimento degradador, a </a:t>
            </a:r>
            <a:r>
              <a:rPr lang="pt-BR" sz="2150" i="1" dirty="0">
                <a:highlight>
                  <a:srgbClr val="FFFF00"/>
                </a:highlight>
                <a:latin typeface="Abadi" panose="020B0604020104020204" pitchFamily="34" charset="0"/>
              </a:rPr>
              <a:t>mais-valia ecológica ilícita que auferiu </a:t>
            </a:r>
            <a:r>
              <a:rPr lang="pt-BR" sz="2150" i="1" dirty="0">
                <a:latin typeface="Abadi" panose="020B0604020104020204" pitchFamily="34" charset="0"/>
              </a:rPr>
              <a:t>(p. ex., madeira ou minério retirados irregularmente da área degradada ou benefício com seu uso espúrio para fim </a:t>
            </a:r>
            <a:r>
              <a:rPr lang="pt-BR" sz="2150" i="1" dirty="0" err="1">
                <a:latin typeface="Abadi" panose="020B0604020104020204" pitchFamily="34" charset="0"/>
              </a:rPr>
              <a:t>agrossilvopastoril</a:t>
            </a:r>
            <a:r>
              <a:rPr lang="pt-BR" sz="2150" i="1" dirty="0">
                <a:latin typeface="Abadi" panose="020B0604020104020204" pitchFamily="34" charset="0"/>
              </a:rPr>
              <a:t>, turístico, comercial).</a:t>
            </a:r>
          </a:p>
        </p:txBody>
      </p:sp>
    </p:spTree>
    <p:extLst>
      <p:ext uri="{BB962C8B-B14F-4D97-AF65-F5344CB8AC3E}">
        <p14:creationId xmlns:p14="http://schemas.microsoft.com/office/powerpoint/2010/main" val="19328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08E55-EBC6-4977-B112-7075FC8F6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4" y="908054"/>
            <a:ext cx="7239406" cy="497061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2CFF317-1239-9AF4-792A-E8D5F4591F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9565" y="1170968"/>
            <a:ext cx="6446386" cy="4474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exemplos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92874-EB6E-497E-88EA-BC2A8F551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8" y="908054"/>
            <a:ext cx="3378706" cy="49706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EF4DBE-A60E-4AAE-9D62-1147461C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751211"/>
            <a:ext cx="72420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955649-790D-4997-9D50-C1D8E32C1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54768"/>
            <a:ext cx="33832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839B1D-4A8C-403C-9D1B-B83CF1DB6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5946475"/>
            <a:ext cx="72420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818AF9-99F4-4DD9-A3EB-0A3477509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5950032"/>
            <a:ext cx="33832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51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23" y="763571"/>
            <a:ext cx="3530204" cy="5313955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/>
          <a:p>
            <a:r>
              <a:rPr lang="pt-BR" sz="2200" b="1" dirty="0">
                <a:highlight>
                  <a:srgbClr val="C0C0C0"/>
                </a:highlight>
              </a:rPr>
              <a:t>EXEMPLO (TJRJ - Ap. Cível n. 2001.001.14586)</a:t>
            </a:r>
            <a:br>
              <a:rPr lang="pt-BR" sz="2200" b="1" dirty="0">
                <a:highlight>
                  <a:srgbClr val="C0C0C0"/>
                </a:highlight>
              </a:rPr>
            </a:br>
            <a:br>
              <a:rPr lang="pt-BR" sz="2200" b="1" dirty="0">
                <a:highlight>
                  <a:srgbClr val="C0C0C0"/>
                </a:highlight>
              </a:rPr>
            </a:br>
            <a:r>
              <a:rPr lang="pt-BR" sz="2200" dirty="0"/>
              <a:t>Município do RJ propôs ACP. </a:t>
            </a:r>
            <a:br>
              <a:rPr lang="pt-BR" sz="2200" dirty="0"/>
            </a:br>
            <a:r>
              <a:rPr lang="pt-BR" sz="2200" dirty="0"/>
              <a:t>Réu realizou cortes de árvores, gerando supressão de sub-bosque, próximo a uma UC, com construção de obra não licenciada pelo Município.</a:t>
            </a:r>
            <a:br>
              <a:rPr lang="en-US" sz="2200" dirty="0"/>
            </a:br>
            <a:endParaRPr lang="pt-BR" sz="2200" b="1" dirty="0">
              <a:highlight>
                <a:srgbClr val="C0C0C0"/>
              </a:highlight>
            </a:endParaRPr>
          </a:p>
        </p:txBody>
      </p:sp>
      <p:graphicFrame>
        <p:nvGraphicFramePr>
          <p:cNvPr id="73" name="Espaço Reservado para Conteúdo 2">
            <a:extLst>
              <a:ext uri="{FF2B5EF4-FFF2-40B4-BE49-F238E27FC236}">
                <a16:creationId xmlns:a16="http://schemas.microsoft.com/office/drawing/2014/main" id="{BA8426F1-C8CF-4561-AAE9-0B3D5E68C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739844"/>
              </p:ext>
            </p:extLst>
          </p:nvPr>
        </p:nvGraphicFramePr>
        <p:xfrm>
          <a:off x="4054765" y="763571"/>
          <a:ext cx="7556044" cy="577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4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5">
            <a:extLst>
              <a:ext uri="{FF2B5EF4-FFF2-40B4-BE49-F238E27FC236}">
                <a16:creationId xmlns:a16="http://schemas.microsoft.com/office/drawing/2014/main" id="{18FFF8BA-E008-4068-851C-2CED296AC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4076153" cy="5156642"/>
          </a:xfrm>
        </p:spPr>
        <p:txBody>
          <a:bodyPr anchor="ctr">
            <a:normAutofit/>
          </a:bodyPr>
          <a:lstStyle/>
          <a:p>
            <a:r>
              <a:rPr lang="pt-BR" b="1">
                <a:solidFill>
                  <a:schemeClr val="tx2"/>
                </a:solidFill>
              </a:rPr>
              <a:t>TJRJ - Ap. Cível n. 2001.001.14586</a:t>
            </a:r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832B0DA7-13B0-4805-B9BD-9BFACCB2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199"/>
            <a:ext cx="4210812" cy="94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D5D17921-1EF4-488E-A9AA-AC6B7F3CE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6743" y="457201"/>
            <a:ext cx="6834067" cy="94996"/>
          </a:xfrm>
          <a:prstGeom prst="rect">
            <a:avLst/>
          </a:prstGeom>
          <a:solidFill>
            <a:srgbClr val="3C4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43" y="702156"/>
            <a:ext cx="6484091" cy="5156643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pt-BR">
                <a:latin typeface="Abadi" panose="020B0604020104020204" pitchFamily="34" charset="0"/>
              </a:rPr>
              <a:t>Dano ambiental </a:t>
            </a:r>
            <a:r>
              <a:rPr lang="pt-BR" b="1">
                <a:latin typeface="Abadi" panose="020B0604020104020204" pitchFamily="34" charset="0"/>
              </a:rPr>
              <a:t>PATRIMONIAL COLETIVO </a:t>
            </a:r>
            <a:r>
              <a:rPr lang="pt-BR">
                <a:latin typeface="Abadi" panose="020B0604020104020204" pitchFamily="34" charset="0"/>
              </a:rPr>
              <a:t>(</a:t>
            </a:r>
            <a:r>
              <a:rPr lang="pt-BR" err="1">
                <a:latin typeface="Abadi" panose="020B0604020104020204" pitchFamily="34" charset="0"/>
              </a:rPr>
              <a:t>macrobem</a:t>
            </a:r>
            <a:r>
              <a:rPr lang="pt-BR">
                <a:latin typeface="Abadi" panose="020B0604020104020204" pitchFamily="34" charset="0"/>
              </a:rPr>
              <a:t>): </a:t>
            </a:r>
          </a:p>
          <a:p>
            <a:pPr marL="0" indent="0">
              <a:buNone/>
            </a:pPr>
            <a:r>
              <a:rPr lang="pt-BR">
                <a:latin typeface="Abadi" panose="020B0604020104020204" pitchFamily="34" charset="0"/>
              </a:rPr>
              <a:t>custo com desfazimento da obra irregular, retirada de entulhos e plantio de 2800 mudas de espécies nativas no prazo de 90 dias;</a:t>
            </a:r>
          </a:p>
          <a:p>
            <a:pPr marL="0" indent="0">
              <a:buNone/>
            </a:pPr>
            <a:endParaRPr lang="pt-BR">
              <a:latin typeface="Abadi" panose="020B0604020104020204" pitchFamily="34" charset="0"/>
            </a:endParaRPr>
          </a:p>
          <a:p>
            <a:pPr marL="457200" indent="-457200">
              <a:buAutoNum type="alphaLcParenR" startAt="2"/>
            </a:pPr>
            <a:r>
              <a:rPr lang="pt-BR">
                <a:latin typeface="Abadi" panose="020B0604020104020204" pitchFamily="34" charset="0"/>
              </a:rPr>
              <a:t>Dano ambiental </a:t>
            </a:r>
            <a:r>
              <a:rPr lang="pt-BR" b="1">
                <a:latin typeface="Abadi" panose="020B0604020104020204" pitchFamily="34" charset="0"/>
              </a:rPr>
              <a:t>EXTRAPATRIMONIAL COLETIVO </a:t>
            </a:r>
            <a:r>
              <a:rPr lang="pt-BR">
                <a:latin typeface="Abadi" panose="020B0604020104020204" pitchFamily="34" charset="0"/>
              </a:rPr>
              <a:t>(</a:t>
            </a:r>
            <a:r>
              <a:rPr lang="pt-BR" err="1">
                <a:latin typeface="Abadi" panose="020B0604020104020204" pitchFamily="34" charset="0"/>
              </a:rPr>
              <a:t>macrobem</a:t>
            </a:r>
            <a:r>
              <a:rPr lang="pt-BR">
                <a:latin typeface="Abadi" panose="020B0604020104020204" pitchFamily="34" charset="0"/>
              </a:rPr>
              <a:t>): </a:t>
            </a:r>
          </a:p>
          <a:p>
            <a:pPr marL="0" indent="0">
              <a:buNone/>
            </a:pPr>
            <a:r>
              <a:rPr lang="pt-BR">
                <a:latin typeface="Abadi" panose="020B0604020104020204" pitchFamily="34" charset="0"/>
              </a:rPr>
              <a:t>prejuízo ao direito fundamental ao meio ambiente ecologicamente equilibrado, pois presentes e futuras gerações sofrerão piora no microclima local e diminuição de retenção de poluentes e ruídos, afetando sossego e saúde da coletividade.</a:t>
            </a:r>
          </a:p>
          <a:p>
            <a:r>
              <a:rPr lang="pt-BR">
                <a:latin typeface="Abadi" panose="020B0604020104020204" pitchFamily="34" charset="0"/>
              </a:rPr>
              <a:t>Fundo de Recomposição de bens lesados</a:t>
            </a:r>
          </a:p>
        </p:txBody>
      </p:sp>
    </p:spTree>
    <p:extLst>
      <p:ext uri="{BB962C8B-B14F-4D97-AF65-F5344CB8AC3E}">
        <p14:creationId xmlns:p14="http://schemas.microsoft.com/office/powerpoint/2010/main" val="25782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850611"/>
            <a:ext cx="2992640" cy="1809461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rgbClr val="FFFEFF"/>
                </a:solidFill>
              </a:rPr>
              <a:t>PORTO DE PARANAGUA - 2001</a:t>
            </a:r>
          </a:p>
        </p:txBody>
      </p:sp>
      <p:sp>
        <p:nvSpPr>
          <p:cNvPr id="36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30" y="850611"/>
            <a:ext cx="7503636" cy="555018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Abadi" panose="020B0604020104020204" pitchFamily="34" charset="0"/>
              </a:rPr>
              <a:t>Acidente no Porto de Paranaguá (2001): dano ambiental impedindo pescador profissional de trabalhar. </a:t>
            </a:r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t-BR" sz="2000" b="1" dirty="0">
                <a:latin typeface="Abadi" panose="020B0604020104020204" pitchFamily="34" charset="0"/>
              </a:rPr>
              <a:t>DANO AMBIENTAL EXTRAPATRIMONIAL COLETIVO </a:t>
            </a:r>
            <a:r>
              <a:rPr lang="pt-BR" sz="2000" dirty="0">
                <a:latin typeface="Abadi" panose="020B0604020104020204" pitchFamily="34" charset="0"/>
              </a:rPr>
              <a:t>(</a:t>
            </a:r>
            <a:r>
              <a:rPr lang="pt-BR" sz="2000" dirty="0" err="1">
                <a:latin typeface="Abadi" panose="020B0604020104020204" pitchFamily="34" charset="0"/>
              </a:rPr>
              <a:t>macrobem</a:t>
            </a:r>
            <a:r>
              <a:rPr lang="pt-BR" sz="2000" dirty="0">
                <a:latin typeface="Abadi" panose="020B0604020104020204" pitchFamily="34" charset="0"/>
              </a:rPr>
              <a:t>):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Abadi" panose="020B0604020104020204" pitchFamily="34" charset="0"/>
              </a:rPr>
              <a:t>prejuízo ao direito fundamental ao meio ambiente ecologicamente equilibrado, pois presentes e futuras gerações sofrerão do equilíbrio do sistema marinho;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highlight>
                  <a:srgbClr val="FFFF00"/>
                </a:highlight>
                <a:latin typeface="Abadi" panose="020B0604020104020204" pitchFamily="34" charset="0"/>
              </a:rPr>
              <a:t>Como calcular o valor?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  <a:latin typeface="Abadi" panose="020B0604020104020204" pitchFamily="34" charset="0"/>
              </a:rPr>
              <a:t>Gravidade da lesão?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  <a:latin typeface="Abadi" panose="020B0604020104020204" pitchFamily="34" charset="0"/>
              </a:rPr>
              <a:t>tempo para se recompor e afetação direta da saúde das pessoas? </a:t>
            </a:r>
          </a:p>
          <a:p>
            <a:pPr marL="457200" indent="-457200">
              <a:lnSpc>
                <a:spcPct val="90000"/>
              </a:lnSpc>
              <a:buAutoNum type="alphaLcParenR" startAt="2"/>
            </a:pPr>
            <a:r>
              <a:rPr lang="pt-BR" sz="2000" dirty="0">
                <a:latin typeface="Abadi" panose="020B0604020104020204" pitchFamily="34" charset="0"/>
              </a:rPr>
              <a:t>DANO AMBIENTAL PATRIMONIAL INDIVIDUAL (</a:t>
            </a:r>
            <a:r>
              <a:rPr lang="pt-BR" sz="2000" dirty="0" err="1">
                <a:latin typeface="Abadi" panose="020B0604020104020204" pitchFamily="34" charset="0"/>
              </a:rPr>
              <a:t>microbem</a:t>
            </a:r>
            <a:r>
              <a:rPr lang="pt-BR" sz="2000" dirty="0">
                <a:latin typeface="Abadi" panose="020B0604020104020204" pitchFamily="34" charset="0"/>
              </a:rPr>
              <a:t>):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Abadi" panose="020B0604020104020204" pitchFamily="34" charset="0"/>
              </a:rPr>
              <a:t>diminuição ou perda da atividade laborativa;</a:t>
            </a:r>
          </a:p>
          <a:p>
            <a:pPr marL="457200" indent="-457200">
              <a:lnSpc>
                <a:spcPct val="90000"/>
              </a:lnSpc>
              <a:buAutoNum type="alphaLcParenR" startAt="3"/>
            </a:pPr>
            <a:r>
              <a:rPr lang="pt-BR" sz="2000" dirty="0">
                <a:latin typeface="Abadi" panose="020B0604020104020204" pitchFamily="34" charset="0"/>
              </a:rPr>
              <a:t>DANO AMBIENTAL EXTRAPATRIMONIAL INDIVIDUAL (</a:t>
            </a:r>
            <a:r>
              <a:rPr lang="pt-BR" sz="2000" dirty="0" err="1">
                <a:latin typeface="Abadi" panose="020B0604020104020204" pitchFamily="34" charset="0"/>
              </a:rPr>
              <a:t>microbem</a:t>
            </a:r>
            <a:r>
              <a:rPr lang="pt-BR" sz="2000" dirty="0">
                <a:latin typeface="Abadi" panose="020B0604020104020204" pitchFamily="34" charset="0"/>
              </a:rPr>
              <a:t>):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Abadi" panose="020B0604020104020204" pitchFamily="34" charset="0"/>
              </a:rPr>
              <a:t>sofrimento causado pela privação das condições de trabalho, por conta do dano ambiental;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6E9499-FDB9-CF3B-CF1C-720898892E78}"/>
              </a:ext>
            </a:extLst>
          </p:cNvPr>
          <p:cNvSpPr txBox="1"/>
          <p:nvPr/>
        </p:nvSpPr>
        <p:spPr>
          <a:xfrm>
            <a:off x="446534" y="5833222"/>
            <a:ext cx="37033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</a:t>
            </a:r>
            <a:r>
              <a:rPr lang="pt-BR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1114398/PR - Relator Ministro SIDNEI BENETI - SEGUNDA SEÇÃO - 08/02/2012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E39D6994-D135-4E34-49A3-1379C687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9940" y="2913040"/>
            <a:ext cx="1995055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AF3FD6AA-9B12-40A6-9115-8E6CF210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5" y="1754909"/>
            <a:ext cx="4525528" cy="4193309"/>
          </a:xfrm>
        </p:spPr>
        <p:txBody>
          <a:bodyPr>
            <a:noAutofit/>
          </a:bodyPr>
          <a:lstStyle/>
          <a:p>
            <a:r>
              <a:rPr lang="en-US" sz="3500" dirty="0"/>
              <a:t>EMPRESA SAMARCO</a:t>
            </a:r>
          </a:p>
          <a:p>
            <a:r>
              <a:rPr lang="en-US" sz="3500" dirty="0"/>
              <a:t>62 </a:t>
            </a:r>
            <a:r>
              <a:rPr lang="en-US" sz="3500" dirty="0" err="1"/>
              <a:t>milhões</a:t>
            </a:r>
            <a:r>
              <a:rPr lang="en-US" sz="3500" dirty="0"/>
              <a:t> m³ de </a:t>
            </a:r>
            <a:r>
              <a:rPr lang="en-US" sz="3500" dirty="0" err="1"/>
              <a:t>rejeitos</a:t>
            </a:r>
            <a:endParaRPr lang="en-US" sz="3500" dirty="0"/>
          </a:p>
          <a:p>
            <a:r>
              <a:rPr lang="en-US" sz="3500" dirty="0" err="1"/>
              <a:t>Maior</a:t>
            </a:r>
            <a:r>
              <a:rPr lang="en-US" sz="3500" dirty="0"/>
              <a:t> </a:t>
            </a:r>
            <a:r>
              <a:rPr lang="en-US" sz="3500" dirty="0" err="1"/>
              <a:t>acidente</a:t>
            </a:r>
            <a:r>
              <a:rPr lang="en-US" sz="3500" dirty="0"/>
              <a:t> </a:t>
            </a:r>
            <a:r>
              <a:rPr lang="en-US" sz="3500" dirty="0" err="1"/>
              <a:t>ambiental</a:t>
            </a:r>
            <a:endParaRPr lang="en-US" sz="3500" dirty="0"/>
          </a:p>
        </p:txBody>
      </p:sp>
      <p:pic>
        <p:nvPicPr>
          <p:cNvPr id="21" name="Espaço Reservado para Conteúdo 4">
            <a:extLst>
              <a:ext uri="{FF2B5EF4-FFF2-40B4-BE49-F238E27FC236}">
                <a16:creationId xmlns:a16="http://schemas.microsoft.com/office/drawing/2014/main" id="{FFD4777B-FC38-4084-9E62-AD3F9B752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3" r="19484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7EAAA55-03A9-4453-A2D5-538C431E5D10}"/>
              </a:ext>
            </a:extLst>
          </p:cNvPr>
          <p:cNvSpPr txBox="1">
            <a:spLocks/>
          </p:cNvSpPr>
          <p:nvPr/>
        </p:nvSpPr>
        <p:spPr>
          <a:xfrm>
            <a:off x="0" y="-27709"/>
            <a:ext cx="4619543" cy="125989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ROMPIMENTO DE BARRAGEM –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MARIANA 2015</a:t>
            </a:r>
          </a:p>
        </p:txBody>
      </p:sp>
    </p:spTree>
    <p:extLst>
      <p:ext uri="{BB962C8B-B14F-4D97-AF65-F5344CB8AC3E}">
        <p14:creationId xmlns:p14="http://schemas.microsoft.com/office/powerpoint/2010/main" val="37032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E7653-DC58-4A33-81D6-C63CB41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55" y="782647"/>
            <a:ext cx="2958170" cy="1938315"/>
          </a:xfrm>
        </p:spPr>
        <p:txBody>
          <a:bodyPr anchor="ctr">
            <a:normAutofit fontScale="90000"/>
          </a:bodyPr>
          <a:lstStyle/>
          <a:p>
            <a:r>
              <a:rPr lang="pt-BR" b="1" dirty="0">
                <a:solidFill>
                  <a:srgbClr val="FFFEFF"/>
                </a:solidFill>
              </a:rPr>
              <a:t>ACIDENTE NAVIO HAIDAR BEIRUT</a:t>
            </a:r>
            <a:br>
              <a:rPr lang="pt-BR" b="1" dirty="0">
                <a:solidFill>
                  <a:srgbClr val="FFFEFF"/>
                </a:solidFill>
              </a:rPr>
            </a:br>
            <a:r>
              <a:rPr lang="pt-BR" b="1" dirty="0">
                <a:solidFill>
                  <a:srgbClr val="FFFEFF"/>
                </a:solidFill>
              </a:rPr>
              <a:t>(Barcarena)</a:t>
            </a:r>
          </a:p>
        </p:txBody>
      </p:sp>
      <p:sp>
        <p:nvSpPr>
          <p:cNvPr id="36" name="Espaço Reservado para Conteúdo 2">
            <a:extLst>
              <a:ext uri="{FF2B5EF4-FFF2-40B4-BE49-F238E27FC236}">
                <a16:creationId xmlns:a16="http://schemas.microsoft.com/office/drawing/2014/main" id="{02B6FD66-58A8-47FB-8AB6-CC06CF4B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30" y="716069"/>
            <a:ext cx="7711797" cy="542586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OBRIGAÇÃO DE FAZER: </a:t>
            </a:r>
            <a:r>
              <a:rPr lang="pt-BR" sz="2000" dirty="0">
                <a:solidFill>
                  <a:schemeClr val="tx1"/>
                </a:solidFill>
                <a:latin typeface="Abadi" panose="020B0604020104020204" pitchFamily="34" charset="0"/>
              </a:rPr>
              <a:t>limpeza das praias, solo e corpos hídricos e destinação final ambientalmente adequada;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INDENIZAÇÃO DOS DANOS MATERIAIS </a:t>
            </a:r>
            <a:r>
              <a:rPr lang="pt-BR" sz="2000" dirty="0">
                <a:solidFill>
                  <a:schemeClr val="tx1"/>
                </a:solidFill>
                <a:latin typeface="Abadi" panose="020B0604020104020204" pitchFamily="34" charset="0"/>
              </a:rPr>
              <a:t>não suscetíveis de reparação</a:t>
            </a:r>
          </a:p>
          <a:p>
            <a:pPr marL="781200" lvl="1" indent="-457200">
              <a:buAutoNum type="alphaLcParenR"/>
            </a:pPr>
            <a:r>
              <a:rPr lang="pt-BR" sz="2000" dirty="0">
                <a:solidFill>
                  <a:schemeClr val="tx1"/>
                </a:solidFill>
                <a:latin typeface="Abadi" panose="020B0604020104020204" pitchFamily="34" charset="0"/>
              </a:rPr>
              <a:t>MUNICÍPIO DE BARCARENA: valor de 35.000.000,00 (trinta e cinco milhões de reais), equivalente à 10% (dez por cento) da LDO de 2015;</a:t>
            </a:r>
          </a:p>
          <a:p>
            <a:pPr marL="781200" lvl="1" indent="-457200">
              <a:buAutoNum type="alphaLcParenR"/>
            </a:pPr>
            <a:r>
              <a:rPr lang="pt-BR" sz="2000" dirty="0">
                <a:solidFill>
                  <a:schemeClr val="tx1"/>
                </a:solidFill>
                <a:latin typeface="Abadi" panose="020B0604020104020204" pitchFamily="34" charset="0"/>
              </a:rPr>
              <a:t>MUNICÍPIO DE ABAETETUBA: valor de R$ 1.412.644,00 (um milhão, quatrocentos e doze mil e seiscentos e quarenta e quatro reais), o equivalente à 1 (um) ano do funcionamento da Secretaria Municipal de Abaetetuba; </a:t>
            </a:r>
          </a:p>
          <a:p>
            <a:pPr marL="457200" indent="-457200"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DANOS MORAIS COLETIVOS: </a:t>
            </a:r>
            <a:r>
              <a:rPr lang="pt-BR" sz="2000" dirty="0">
                <a:solidFill>
                  <a:schemeClr val="tx1"/>
                </a:solidFill>
                <a:latin typeface="Abadi" panose="020B0604020104020204" pitchFamily="34" charset="0"/>
              </a:rPr>
              <a:t>valor de R$ 20.000.000,00;</a:t>
            </a:r>
          </a:p>
          <a:p>
            <a:pPr marL="457200" indent="-457200"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MAUS-TRATOS E CRUELDADE CONTRA OS ANIMAIS: </a:t>
            </a:r>
            <a:r>
              <a:rPr lang="pt-BR" sz="2000" dirty="0">
                <a:solidFill>
                  <a:schemeClr val="tx1"/>
                </a:solidFill>
                <a:latin typeface="Abadi" panose="020B0604020104020204" pitchFamily="34" charset="0"/>
              </a:rPr>
              <a:t>valor de R$ 15.000.000,00;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457200" indent="-457200"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INDENIZAÇÃO VÍTIMAS DO ACIDENTE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B385F5-5796-4521-A506-82B354EBD9EF}"/>
              </a:ext>
            </a:extLst>
          </p:cNvPr>
          <p:cNvSpPr/>
          <p:nvPr/>
        </p:nvSpPr>
        <p:spPr>
          <a:xfrm>
            <a:off x="744255" y="2848563"/>
            <a:ext cx="2958170" cy="2215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Morte de carga viva, poluição das águas e do solo pelas mortes e pelo vazamento do óleo e espalhamento do feno</a:t>
            </a:r>
          </a:p>
        </p:txBody>
      </p:sp>
    </p:spTree>
    <p:extLst>
      <p:ext uri="{BB962C8B-B14F-4D97-AF65-F5344CB8AC3E}">
        <p14:creationId xmlns:p14="http://schemas.microsoft.com/office/powerpoint/2010/main" val="26791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592FA-1C61-43C7-9525-46C15B37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709"/>
            <a:ext cx="4619543" cy="139487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t-BR" sz="3500" b="1" dirty="0">
                <a:solidFill>
                  <a:schemeClr val="bg1"/>
                </a:solidFill>
              </a:rPr>
              <a:t>ROMPIMENTO DE BARRAGEM - BRUMADINHO 2019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1FFFC9-3F32-4A26-8DC1-273D01BC0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2133601"/>
            <a:ext cx="4425696" cy="2609850"/>
          </a:xfrm>
        </p:spPr>
        <p:txBody>
          <a:bodyPr>
            <a:noAutofit/>
          </a:bodyPr>
          <a:lstStyle/>
          <a:p>
            <a:r>
              <a:rPr lang="en-US" sz="3500" dirty="0"/>
              <a:t>EMPRESA SAMARCO</a:t>
            </a:r>
          </a:p>
          <a:p>
            <a:r>
              <a:rPr lang="en-US" sz="3500" dirty="0" err="1"/>
              <a:t>Repetição</a:t>
            </a:r>
            <a:r>
              <a:rPr lang="en-US" sz="3500" dirty="0"/>
              <a:t> de </a:t>
            </a:r>
            <a:r>
              <a:rPr lang="en-US" sz="3500" dirty="0" err="1"/>
              <a:t>danos</a:t>
            </a:r>
            <a:endParaRPr lang="en-US" sz="3500" dirty="0"/>
          </a:p>
          <a:p>
            <a:r>
              <a:rPr lang="en-US" sz="3500" dirty="0" err="1"/>
              <a:t>Abuso</a:t>
            </a:r>
            <a:r>
              <a:rPr lang="en-US" sz="3500" dirty="0"/>
              <a:t> de </a:t>
            </a:r>
            <a:r>
              <a:rPr lang="en-US" sz="3500" dirty="0" err="1"/>
              <a:t>direito</a:t>
            </a:r>
            <a:r>
              <a:rPr lang="en-US" sz="3500" dirty="0"/>
              <a:t>?</a:t>
            </a:r>
          </a:p>
        </p:txBody>
      </p:sp>
      <p:pic>
        <p:nvPicPr>
          <p:cNvPr id="8" name="Espaço Reservado para Conteúdo 4" descr="Uma imagem contendo vale, chão, natureza, ao ar livre&#10;&#10;Descrição gerada automaticamente">
            <a:extLst>
              <a:ext uri="{FF2B5EF4-FFF2-40B4-BE49-F238E27FC236}">
                <a16:creationId xmlns:a16="http://schemas.microsoft.com/office/drawing/2014/main" id="{18C5A116-2EB7-4237-954A-A24A1A43E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04" r="1" b="1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AA6A-78DB-4523-83D6-6BDACBAB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90" y="1074434"/>
            <a:ext cx="3054091" cy="470913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pt-BR" sz="4000" b="1" dirty="0"/>
              <a:t>Dano</a:t>
            </a:r>
            <a:br>
              <a:rPr lang="pt-BR" sz="4000" b="1" dirty="0"/>
            </a:br>
            <a:r>
              <a:rPr lang="pt-BR" sz="4000" b="1" dirty="0"/>
              <a:t>AMBIENTAL</a:t>
            </a:r>
            <a:endParaRPr lang="pt-BR" b="1" dirty="0"/>
          </a:p>
        </p:txBody>
      </p:sp>
      <p:graphicFrame>
        <p:nvGraphicFramePr>
          <p:cNvPr id="37" name="Espaço Reservado para Conteúdo 2">
            <a:extLst>
              <a:ext uri="{FF2B5EF4-FFF2-40B4-BE49-F238E27FC236}">
                <a16:creationId xmlns:a16="http://schemas.microsoft.com/office/drawing/2014/main" id="{DD3114C3-6638-4EAD-AC32-D274FA297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52558"/>
              </p:ext>
            </p:extLst>
          </p:nvPr>
        </p:nvGraphicFramePr>
        <p:xfrm>
          <a:off x="3195961" y="266331"/>
          <a:ext cx="8797771" cy="616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9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4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45377F-5808-4578-8BF5-47C67C43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81" y="1067094"/>
            <a:ext cx="3403626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DIRETIVA EUROPEIA DE 21/04/2004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1" name="CaixaDeTexto 4">
            <a:extLst>
              <a:ext uri="{FF2B5EF4-FFF2-40B4-BE49-F238E27FC236}">
                <a16:creationId xmlns:a16="http://schemas.microsoft.com/office/drawing/2014/main" id="{560D3814-9955-4327-A573-9DE40ACB1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30869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7B346E3C-504D-4A3A-A6BC-E8C1FE296115}"/>
              </a:ext>
            </a:extLst>
          </p:cNvPr>
          <p:cNvSpPr txBox="1"/>
          <p:nvPr/>
        </p:nvSpPr>
        <p:spPr>
          <a:xfrm>
            <a:off x="6203823" y="599613"/>
            <a:ext cx="3801600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DANOS AMBIENTAIS</a:t>
            </a:r>
          </a:p>
        </p:txBody>
      </p:sp>
    </p:spTree>
    <p:extLst>
      <p:ext uri="{BB962C8B-B14F-4D97-AF65-F5344CB8AC3E}">
        <p14:creationId xmlns:p14="http://schemas.microsoft.com/office/powerpoint/2010/main" val="243955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1" grpId="0">
        <p:bldAsOne/>
      </p:bldGraphic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9719E70A-E51E-48AE-BE07-96349AB31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586192"/>
              </p:ext>
            </p:extLst>
          </p:nvPr>
        </p:nvGraphicFramePr>
        <p:xfrm>
          <a:off x="631923" y="683435"/>
          <a:ext cx="10938646" cy="554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5768">
                  <a:extLst>
                    <a:ext uri="{9D8B030D-6E8A-4147-A177-3AD203B41FA5}">
                      <a16:colId xmlns:a16="http://schemas.microsoft.com/office/drawing/2014/main" val="3451112923"/>
                    </a:ext>
                  </a:extLst>
                </a:gridCol>
                <a:gridCol w="221795">
                  <a:extLst>
                    <a:ext uri="{9D8B030D-6E8A-4147-A177-3AD203B41FA5}">
                      <a16:colId xmlns:a16="http://schemas.microsoft.com/office/drawing/2014/main" val="1109308272"/>
                    </a:ext>
                  </a:extLst>
                </a:gridCol>
                <a:gridCol w="3291083">
                  <a:extLst>
                    <a:ext uri="{9D8B030D-6E8A-4147-A177-3AD203B41FA5}">
                      <a16:colId xmlns:a16="http://schemas.microsoft.com/office/drawing/2014/main" val="3641125520"/>
                    </a:ext>
                  </a:extLst>
                </a:gridCol>
              </a:tblGrid>
              <a:tr h="8117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RECONHECEM DANO ECOLÓGICO PURO</a:t>
                      </a:r>
                    </a:p>
                    <a:p>
                      <a:endParaRPr lang="pt-BR" sz="1900" dirty="0"/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/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260" marR="97260" marT="48630" marB="48630"/>
                </a:tc>
                <a:extLst>
                  <a:ext uri="{0D108BD9-81ED-4DB2-BD59-A6C34878D82A}">
                    <a16:rowId xmlns:a16="http://schemas.microsoft.com/office/drawing/2014/main" val="918155534"/>
                  </a:ext>
                </a:extLst>
              </a:tr>
              <a:tr h="155684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FRANÇA</a:t>
                      </a:r>
                    </a:p>
                    <a:p>
                      <a:r>
                        <a:rPr lang="pt-BR" sz="2000" dirty="0"/>
                        <a:t>Dano significativo aos elementos ou entidades dos ecossistemas ou aos benefícios coletivos retirados pelo homem (Art. 1247 CC)</a:t>
                      </a:r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“Danos ambientais” expressão utilizada pela doutrina e tribunais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Regras de responsabilidade civil</a:t>
                      </a:r>
                    </a:p>
                  </a:txBody>
                  <a:tcPr marL="97260" marR="97260" marT="48630" marB="48630"/>
                </a:tc>
                <a:extLst>
                  <a:ext uri="{0D108BD9-81ED-4DB2-BD59-A6C34878D82A}">
                    <a16:rowId xmlns:a16="http://schemas.microsoft.com/office/drawing/2014/main" val="3001246112"/>
                  </a:ext>
                </a:extLst>
              </a:tr>
              <a:tr h="1556848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ROMÊNIA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Modificação negativa significativa de um recurso natural ou </a:t>
                      </a:r>
                      <a:r>
                        <a:rPr lang="pt-BR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deteriorização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significativa de um serviço ligado aos recursos naturais, que pode ocorrer direta ou indiretamente. </a:t>
                      </a:r>
                      <a:endParaRPr lang="pt-BR" sz="2000" dirty="0"/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Conceito anterior à Diretiva Europeia de 2004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Ligada ao direito de vizinhança e de propriedade</a:t>
                      </a:r>
                    </a:p>
                  </a:txBody>
                  <a:tcPr marL="97260" marR="97260" marT="48630" marB="48630"/>
                </a:tc>
                <a:extLst>
                  <a:ext uri="{0D108BD9-81ED-4DB2-BD59-A6C34878D82A}">
                    <a16:rowId xmlns:a16="http://schemas.microsoft.com/office/drawing/2014/main" val="2205086365"/>
                  </a:ext>
                </a:extLst>
              </a:tr>
              <a:tr h="149331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/>
                        <a:t>ITÁLIA</a:t>
                      </a:r>
                      <a:r>
                        <a:rPr lang="pt-BR" sz="2000" dirty="0"/>
                        <a:t> </a:t>
                      </a:r>
                    </a:p>
                    <a:p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dano ambiental  qualquer deterioração significativa e mensurável, direta ou indireta de um recurso natural ou utilidade assegurada por este último.</a:t>
                      </a:r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7260" marR="97260" marT="48630" marB="4863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Legitimidade Ministério do Meio Ambiente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Conceito desde 1986</a:t>
                      </a:r>
                    </a:p>
                  </a:txBody>
                  <a:tcPr marL="97260" marR="97260" marT="48630" marB="48630"/>
                </a:tc>
                <a:extLst>
                  <a:ext uri="{0D108BD9-81ED-4DB2-BD59-A6C34878D82A}">
                    <a16:rowId xmlns:a16="http://schemas.microsoft.com/office/drawing/2014/main" val="404387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9719E70A-E51E-48AE-BE07-96349AB31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10751"/>
              </p:ext>
            </p:extLst>
          </p:nvPr>
        </p:nvGraphicFramePr>
        <p:xfrm>
          <a:off x="842655" y="643467"/>
          <a:ext cx="10561945" cy="53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285">
                  <a:extLst>
                    <a:ext uri="{9D8B030D-6E8A-4147-A177-3AD203B41FA5}">
                      <a16:colId xmlns:a16="http://schemas.microsoft.com/office/drawing/2014/main" val="3451112923"/>
                    </a:ext>
                  </a:extLst>
                </a:gridCol>
                <a:gridCol w="385270">
                  <a:extLst>
                    <a:ext uri="{9D8B030D-6E8A-4147-A177-3AD203B41FA5}">
                      <a16:colId xmlns:a16="http://schemas.microsoft.com/office/drawing/2014/main" val="1109308272"/>
                    </a:ext>
                  </a:extLst>
                </a:gridCol>
                <a:gridCol w="6812390">
                  <a:extLst>
                    <a:ext uri="{9D8B030D-6E8A-4147-A177-3AD203B41FA5}">
                      <a16:colId xmlns:a16="http://schemas.microsoft.com/office/drawing/2014/main" val="3641125520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RECONHECEM DANO ECOLÓGICO PURO</a:t>
                      </a:r>
                    </a:p>
                    <a:p>
                      <a:endParaRPr lang="pt-BR" sz="1400" dirty="0"/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72729" marR="72729" marT="36365" marB="36365"/>
                </a:tc>
                <a:extLst>
                  <a:ext uri="{0D108BD9-81ED-4DB2-BD59-A6C34878D82A}">
                    <a16:rowId xmlns:a16="http://schemas.microsoft.com/office/drawing/2014/main" val="918155534"/>
                  </a:ext>
                </a:extLst>
              </a:tr>
              <a:tr h="1435192">
                <a:tc>
                  <a:txBody>
                    <a:bodyPr/>
                    <a:lstStyle/>
                    <a:p>
                      <a:r>
                        <a:rPr lang="pt-BR" sz="2000" b="1" dirty="0"/>
                        <a:t>ALEMANHA</a:t>
                      </a:r>
                    </a:p>
                    <a:p>
                      <a:endParaRPr lang="pt-BR" sz="2000" dirty="0"/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tem definição de dano ecológico. 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Desconforto emocional decorrente de danos culposos dando origem direito de compensação.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Construção: “privatização” de bens ecológicos e direito de personalidade. </a:t>
                      </a:r>
                    </a:p>
                  </a:txBody>
                  <a:tcPr marL="72729" marR="72729" marT="36365" marB="36365"/>
                </a:tc>
                <a:extLst>
                  <a:ext uri="{0D108BD9-81ED-4DB2-BD59-A6C34878D82A}">
                    <a16:rowId xmlns:a16="http://schemas.microsoft.com/office/drawing/2014/main" val="3001246112"/>
                  </a:ext>
                </a:extLst>
              </a:tr>
              <a:tr h="1557379"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/>
                        <a:t>SUIÇA</a:t>
                      </a:r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Afastou conceito de dano ecológico puro. 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Degradação ambiental não é dano. 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Código de obrigações: o direito da vítima deve ser violado. 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 gerado pelas medidas podem ser imputados ao autor. </a:t>
                      </a:r>
                    </a:p>
                  </a:txBody>
                  <a:tcPr marL="72729" marR="72729" marT="36365" marB="36365"/>
                </a:tc>
                <a:extLst>
                  <a:ext uri="{0D108BD9-81ED-4DB2-BD59-A6C34878D82A}">
                    <a16:rowId xmlns:a16="http://schemas.microsoft.com/office/drawing/2014/main" val="2205086365"/>
                  </a:ext>
                </a:extLst>
              </a:tr>
              <a:tr h="1168518">
                <a:tc>
                  <a:txBody>
                    <a:bodyPr/>
                    <a:lstStyle/>
                    <a:p>
                      <a:r>
                        <a:rPr lang="pt-BR" sz="2000" b="1" dirty="0"/>
                        <a:t>ESPANHA</a:t>
                      </a:r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72729" marR="72729" marT="36365" marB="36365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Apenas doutrina utiliza expressão dano ecológico puro (recursos naturais sem dono ou que pertencem a todos)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Não cabe indenização: dano ecológico não é dano do ponto de vista do direito civil</a:t>
                      </a:r>
                    </a:p>
                  </a:txBody>
                  <a:tcPr marL="72729" marR="72729" marT="36365" marB="36365"/>
                </a:tc>
                <a:extLst>
                  <a:ext uri="{0D108BD9-81ED-4DB2-BD59-A6C34878D82A}">
                    <a16:rowId xmlns:a16="http://schemas.microsoft.com/office/drawing/2014/main" val="404387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2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8CACE5-7832-4329-BEC6-6E513095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612559"/>
            <a:ext cx="6859289" cy="55751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30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“A própria ideia de um tratamento não cruel dos animais deve buscar o seu fundamento não mais na dignidade humana ou na compaixão humana, mas sim na própria dignidade inerente às existências dos animais não humanos. Na verdade, o que devemos repensar e discutir é que esses seres vivos não humanos deixem de ser apenas meios para que a espécie humana possa garantir a sua própria dignidade e sobrevivência.... Ademais, tendo essa reflexão como ponto de partida, não é difícil chegar à conclusão de que a relação que se deve estabelecer entre o ser humano e a natureza é muito mais uma inter-relação marcada pela interdependência, do que uma relação de dominação do ser humano sobre os demais seres da coletividade planetária”</a:t>
            </a:r>
            <a:r>
              <a:rPr lang="pt-BR" sz="3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pic>
        <p:nvPicPr>
          <p:cNvPr id="5" name="Imagem 4" descr="Mão segurando pássaro verde e amarelo&#10;&#10;Descrição gerada automaticamente">
            <a:extLst>
              <a:ext uri="{FF2B5EF4-FFF2-40B4-BE49-F238E27FC236}">
                <a16:creationId xmlns:a16="http://schemas.microsoft.com/office/drawing/2014/main" id="{6E674BE7-5E30-4538-880E-87F9E1FAF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r="21499"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4C53C73-1A9B-49D0-B073-564551D46806}"/>
              </a:ext>
            </a:extLst>
          </p:cNvPr>
          <p:cNvSpPr txBox="1"/>
          <p:nvPr/>
        </p:nvSpPr>
        <p:spPr>
          <a:xfrm>
            <a:off x="1029425" y="6187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8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Ministro OG FERNANDES (</a:t>
            </a:r>
            <a:r>
              <a:rPr lang="pt-BR" sz="18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</a:t>
            </a:r>
            <a:r>
              <a:rPr lang="pt-BR" sz="18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1.797.175 SP)</a:t>
            </a:r>
            <a:endParaRPr lang="pt-BR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382FD4-0590-47E2-BB4E-4CDEEFA325DB}"/>
              </a:ext>
            </a:extLst>
          </p:cNvPr>
          <p:cNvSpPr txBox="1"/>
          <p:nvPr/>
        </p:nvSpPr>
        <p:spPr>
          <a:xfrm>
            <a:off x="440267" y="301000"/>
            <a:ext cx="708101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PARADIGMA BIOCÉNTRICO</a:t>
            </a:r>
          </a:p>
        </p:txBody>
      </p:sp>
    </p:spTree>
    <p:extLst>
      <p:ext uri="{BB962C8B-B14F-4D97-AF65-F5344CB8AC3E}">
        <p14:creationId xmlns:p14="http://schemas.microsoft.com/office/powerpoint/2010/main" val="16636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413824"/>
      </a:dk2>
      <a:lt2>
        <a:srgbClr val="E2E6E8"/>
      </a:lt2>
      <a:accent1>
        <a:srgbClr val="C36D4D"/>
      </a:accent1>
      <a:accent2>
        <a:srgbClr val="B18C3B"/>
      </a:accent2>
      <a:accent3>
        <a:srgbClr val="9FAA43"/>
      </a:accent3>
      <a:accent4>
        <a:srgbClr val="74B13B"/>
      </a:accent4>
      <a:accent5>
        <a:srgbClr val="4FB748"/>
      </a:accent5>
      <a:accent6>
        <a:srgbClr val="3BB165"/>
      </a:accent6>
      <a:hlink>
        <a:srgbClr val="398CAB"/>
      </a:hlink>
      <a:folHlink>
        <a:srgbClr val="828282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ED35F41B505D46BF9B04FD84D10126" ma:contentTypeVersion="5" ma:contentTypeDescription="Crie um novo documento." ma:contentTypeScope="" ma:versionID="c0d10477b26f7d1a79050caeecb6fe0d">
  <xsd:schema xmlns:xsd="http://www.w3.org/2001/XMLSchema" xmlns:xs="http://www.w3.org/2001/XMLSchema" xmlns:p="http://schemas.microsoft.com/office/2006/metadata/properties" xmlns:ns3="95271425-bb6a-421a-99be-8bbb50d2958e" xmlns:ns4="cd16391d-0c4d-4e24-a5e0-03d9f58d3cef" targetNamespace="http://schemas.microsoft.com/office/2006/metadata/properties" ma:root="true" ma:fieldsID="26c11ae5bc1ff05d11e9f41d42a5d374" ns3:_="" ns4:_="">
    <xsd:import namespace="95271425-bb6a-421a-99be-8bbb50d2958e"/>
    <xsd:import namespace="cd16391d-0c4d-4e24-a5e0-03d9f58d3c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71425-bb6a-421a-99be-8bbb50d2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6391d-0c4d-4e24-a5e0-03d9f58d3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B039EA-9543-4567-B49E-17B47934F67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d16391d-0c4d-4e24-a5e0-03d9f58d3cef"/>
    <ds:schemaRef ds:uri="http://purl.org/dc/elements/1.1/"/>
    <ds:schemaRef ds:uri="http://purl.org/dc/dcmitype/"/>
    <ds:schemaRef ds:uri="http://schemas.microsoft.com/office/infopath/2007/PartnerControls"/>
    <ds:schemaRef ds:uri="95271425-bb6a-421a-99be-8bbb50d2958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D40019-F164-4750-A5D0-CB622D91E252}">
  <ds:schemaRefs>
    <ds:schemaRef ds:uri="95271425-bb6a-421a-99be-8bbb50d2958e"/>
    <ds:schemaRef ds:uri="cd16391d-0c4d-4e24-a5e0-03d9f58d3c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C8FEA0-627B-4F8C-BE6B-A972BE3869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3338</Words>
  <Application>Microsoft Office PowerPoint</Application>
  <PresentationFormat>Widescreen</PresentationFormat>
  <Paragraphs>191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Abadi</vt:lpstr>
      <vt:lpstr>Arial</vt:lpstr>
      <vt:lpstr>Calibri</vt:lpstr>
      <vt:lpstr>Tw Cen MT</vt:lpstr>
      <vt:lpstr>Wingdings 2</vt:lpstr>
      <vt:lpstr>DividendVTI</vt:lpstr>
      <vt:lpstr>DANO AMBIENTAL </vt:lpstr>
      <vt:lpstr>Apresentação do PowerPoint</vt:lpstr>
      <vt:lpstr>Apresentação do PowerPoint</vt:lpstr>
      <vt:lpstr>ROMPIMENTO DE BARRAGEM - BRUMADINHO 2019</vt:lpstr>
      <vt:lpstr>Dano AMBIENTAL</vt:lpstr>
      <vt:lpstr>DIRETIVA EUROPEIA DE 21/04/2004</vt:lpstr>
      <vt:lpstr>Apresentação do PowerPoint</vt:lpstr>
      <vt:lpstr>Apresentação do PowerPoint</vt:lpstr>
      <vt:lpstr>Apresentação do PowerPoint</vt:lpstr>
      <vt:lpstr>Conceito de dano ambiental </vt:lpstr>
      <vt:lpstr>Conceito de meio ambiente</vt:lpstr>
      <vt:lpstr>Conceito de DEGRADAÇÃO AMBIENTAL  E DE POLUIÇÃO </vt:lpstr>
      <vt:lpstr>Apresentação do PowerPoint</vt:lpstr>
      <vt:lpstr>Apresentação do PowerPoint</vt:lpstr>
      <vt:lpstr>Apresentação do PowerPoint</vt:lpstr>
      <vt:lpstr>Apresentação do PowerPoint</vt:lpstr>
      <vt:lpstr>DANO EXTRAPATRIMONIAL (OU MORAL)</vt:lpstr>
      <vt:lpstr>AFASTA dano extrapatrimonial ambiental</vt:lpstr>
      <vt:lpstr>Direito fundamental ao meio ambiente ecologicamente equilibrado</vt:lpstr>
      <vt:lpstr>Reconhecimento de dano extrapatrimonial ambiental</vt:lpstr>
      <vt:lpstr>Reconhecimento de dano extrapatrimonial ambiental</vt:lpstr>
      <vt:lpstr>Reconhecimento de dano extrapatrimonial ambiental</vt:lpstr>
      <vt:lpstr>Reconhecimento de dano extrapatrimonial ambiental</vt:lpstr>
      <vt:lpstr>PRINCÍPIO DA REPARAÇÃO IN INTEGRUM</vt:lpstr>
      <vt:lpstr>PRINCÍPIO DA REPARAÇÃO IN INTEGRUM</vt:lpstr>
      <vt:lpstr> exemplos</vt:lpstr>
      <vt:lpstr>EXEMPLO (TJRJ - Ap. Cível n. 2001.001.14586)  Município do RJ propôs ACP.  Réu realizou cortes de árvores, gerando supressão de sub-bosque, próximo a uma UC, com construção de obra não licenciada pelo Município. </vt:lpstr>
      <vt:lpstr>TJRJ - Ap. Cível n. 2001.001.14586</vt:lpstr>
      <vt:lpstr>PORTO DE PARANAGUA - 2001</vt:lpstr>
      <vt:lpstr>ACIDENTE NAVIO HAIDAR BEIRUT (Barcarena)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DANO AMBIENTAL</dc:title>
  <dc:creator>Vanessa Ferrari</dc:creator>
  <cp:lastModifiedBy>Vanessa Ferrari</cp:lastModifiedBy>
  <cp:revision>35</cp:revision>
  <dcterms:created xsi:type="dcterms:W3CDTF">2020-09-30T00:56:08Z</dcterms:created>
  <dcterms:modified xsi:type="dcterms:W3CDTF">2022-05-05T10:39:39Z</dcterms:modified>
</cp:coreProperties>
</file>