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82" r:id="rId2"/>
    <p:sldId id="283" r:id="rId3"/>
    <p:sldId id="284" r:id="rId4"/>
    <p:sldId id="285" r:id="rId5"/>
    <p:sldId id="286" r:id="rId6"/>
    <p:sldId id="289" r:id="rId7"/>
    <p:sldId id="287" r:id="rId8"/>
    <p:sldId id="288" r:id="rId9"/>
    <p:sldId id="290" r:id="rId10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6600"/>
    <a:srgbClr val="0033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0398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15C867-B671-475B-8CD9-E426CB2940C1}" type="datetimeFigureOut">
              <a:rPr lang="pt-BR" smtClean="0"/>
              <a:t>28/02/2019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6A032E-C5DA-43CF-9A3E-E695BC939A0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52893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g5010484f2a_0_1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Google Shape;108;g5010484f2a_0_12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B75E4089-6EC2-44AE-869B-DD6CC960EA20}" type="datetimeFigureOut">
              <a:rPr lang="pt-BR" smtClean="0"/>
              <a:t>27/02/2019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D9563CA-6287-427A-94E1-F271E79C9748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E4089-6EC2-44AE-869B-DD6CC960EA20}" type="datetimeFigureOut">
              <a:rPr lang="pt-BR" smtClean="0"/>
              <a:t>27/02/2019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563CA-6287-427A-94E1-F271E79C9748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B75E4089-6EC2-44AE-869B-DD6CC960EA20}" type="datetimeFigureOut">
              <a:rPr lang="pt-BR" smtClean="0"/>
              <a:t>27/02/2019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pt-BR"/>
          </a:p>
        </p:txBody>
      </p:sp>
      <p:sp>
        <p:nvSpPr>
          <p:cNvPr id="7" name="Retângulo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BD9563CA-6287-427A-94E1-F271E79C9748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2" name="Google Shape;22;p4"/>
          <p:cNvCxnSpPr/>
          <p:nvPr/>
        </p:nvCxnSpPr>
        <p:spPr>
          <a:xfrm>
            <a:off x="2477724" y="554200"/>
            <a:ext cx="6244200" cy="0"/>
          </a:xfrm>
          <a:prstGeom prst="straightConnector1">
            <a:avLst/>
          </a:prstGeom>
          <a:noFill/>
          <a:ln w="3810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23" name="Google Shape;23;p4"/>
          <p:cNvCxnSpPr/>
          <p:nvPr/>
        </p:nvCxnSpPr>
        <p:spPr>
          <a:xfrm>
            <a:off x="2477724" y="6320000"/>
            <a:ext cx="62442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24" name="Google Shape;24;p4"/>
          <p:cNvCxnSpPr/>
          <p:nvPr/>
        </p:nvCxnSpPr>
        <p:spPr>
          <a:xfrm>
            <a:off x="425198" y="554200"/>
            <a:ext cx="1833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25" name="Google Shape;25;p4"/>
          <p:cNvSpPr txBox="1">
            <a:spLocks noGrp="1"/>
          </p:cNvSpPr>
          <p:nvPr>
            <p:ph type="title"/>
          </p:nvPr>
        </p:nvSpPr>
        <p:spPr>
          <a:xfrm>
            <a:off x="2400250" y="767933"/>
            <a:ext cx="6321600" cy="847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body" idx="1"/>
          </p:nvPr>
        </p:nvSpPr>
        <p:spPr>
          <a:xfrm>
            <a:off x="2410112" y="2127701"/>
            <a:ext cx="6321600" cy="4003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7" name="Google Shape;27;p4"/>
          <p:cNvSpPr txBox="1">
            <a:spLocks noGrp="1"/>
          </p:cNvSpPr>
          <p:nvPr>
            <p:ph type="sldNum" idx="12"/>
          </p:nvPr>
        </p:nvSpPr>
        <p:spPr>
          <a:xfrm>
            <a:off x="8497999" y="6251679"/>
            <a:ext cx="5487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077038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E4089-6EC2-44AE-869B-DD6CC960EA20}" type="datetimeFigureOut">
              <a:rPr lang="pt-BR" smtClean="0"/>
              <a:t>27/02/2019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D9563CA-6287-427A-94E1-F271E79C9748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7" name="Retângulo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12" name="Espaço Reservado para Data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E4089-6EC2-44AE-869B-DD6CC960EA20}" type="datetimeFigureOut">
              <a:rPr lang="pt-BR" smtClean="0"/>
              <a:t>27/02/2019</a:t>
            </a:fld>
            <a:endParaRPr lang="pt-BR"/>
          </a:p>
        </p:txBody>
      </p:sp>
      <p:sp>
        <p:nvSpPr>
          <p:cNvPr id="13" name="Espaço Reservado para Número de Slide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BD9563CA-6287-427A-94E1-F271E79C9748}" type="slidenum">
              <a:rPr lang="pt-BR" smtClean="0"/>
              <a:t>‹nº›</a:t>
            </a:fld>
            <a:endParaRPr lang="pt-BR"/>
          </a:p>
        </p:txBody>
      </p:sp>
      <p:sp>
        <p:nvSpPr>
          <p:cNvPr id="14" name="Espaço Reservado para Rodapé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8" name="Espaço Reservado para Data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B75E4089-6EC2-44AE-869B-DD6CC960EA20}" type="datetimeFigureOut">
              <a:rPr lang="pt-BR" smtClean="0"/>
              <a:t>27/02/2019</a:t>
            </a:fld>
            <a:endParaRPr lang="pt-BR"/>
          </a:p>
        </p:txBody>
      </p:sp>
      <p:sp>
        <p:nvSpPr>
          <p:cNvPr id="10" name="Espaço Reservado para Número de Slide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D9563CA-6287-427A-94E1-F271E79C9748}" type="slidenum">
              <a:rPr lang="pt-BR" smtClean="0"/>
              <a:t>‹nº›</a:t>
            </a:fld>
            <a:endParaRPr lang="pt-BR"/>
          </a:p>
        </p:txBody>
      </p:sp>
      <p:sp>
        <p:nvSpPr>
          <p:cNvPr id="12" name="Espaço Reservado para Rodapé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B75E4089-6EC2-44AE-869B-DD6CC960EA20}" type="datetimeFigureOut">
              <a:rPr lang="pt-BR" smtClean="0"/>
              <a:t>27/02/2019</a:t>
            </a:fld>
            <a:endParaRPr lang="pt-BR"/>
          </a:p>
        </p:txBody>
      </p:sp>
      <p:sp>
        <p:nvSpPr>
          <p:cNvPr id="12" name="Espaço Reservado para Número de Slide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D9563CA-6287-427A-94E1-F271E79C9748}" type="slidenum">
              <a:rPr lang="pt-BR" smtClean="0"/>
              <a:t>‹nº›</a:t>
            </a:fld>
            <a:endParaRPr lang="pt-BR"/>
          </a:p>
        </p:txBody>
      </p:sp>
      <p:sp>
        <p:nvSpPr>
          <p:cNvPr id="14" name="Espaço Reservado para Rodapé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pt-BR"/>
          </a:p>
        </p:txBody>
      </p:sp>
      <p:sp>
        <p:nvSpPr>
          <p:cNvPr id="16" name="Espaço Reservado para Texto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15" name="Espaço Reservado para Texto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E4089-6EC2-44AE-869B-DD6CC960EA20}" type="datetimeFigureOut">
              <a:rPr lang="pt-BR" smtClean="0"/>
              <a:t>27/02/2019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D9563CA-6287-427A-94E1-F271E79C9748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E4089-6EC2-44AE-869B-DD6CC960EA20}" type="datetimeFigureOut">
              <a:rPr lang="pt-BR" smtClean="0"/>
              <a:t>27/02/2019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D9563CA-6287-427A-94E1-F271E79C9748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E4089-6EC2-44AE-869B-DD6CC960EA20}" type="datetimeFigureOut">
              <a:rPr lang="pt-BR" smtClean="0"/>
              <a:t>27/02/2019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D9563CA-6287-427A-94E1-F271E79C9748}" type="slidenum">
              <a:rPr lang="pt-BR" smtClean="0"/>
              <a:t>‹nº›</a:t>
            </a:fld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8" name="Retângulo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11" name="Retângulo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Espaço Reservado para Data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B75E4089-6EC2-44AE-869B-DD6CC960EA20}" type="datetimeFigureOut">
              <a:rPr lang="pt-BR" smtClean="0"/>
              <a:t>27/02/2019</a:t>
            </a:fld>
            <a:endParaRPr lang="pt-BR"/>
          </a:p>
        </p:txBody>
      </p:sp>
      <p:sp>
        <p:nvSpPr>
          <p:cNvPr id="13" name="Espaço Reservado para Número de Slide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BD9563CA-6287-427A-94E1-F271E79C9748}" type="slidenum">
              <a:rPr lang="pt-BR" smtClean="0"/>
              <a:t>‹nº›</a:t>
            </a:fld>
            <a:endParaRPr lang="pt-BR"/>
          </a:p>
        </p:txBody>
      </p:sp>
      <p:sp>
        <p:nvSpPr>
          <p:cNvPr id="14" name="Espaço Reservado para Rodapé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75E4089-6EC2-44AE-869B-DD6CC960EA20}" type="datetimeFigureOut">
              <a:rPr lang="pt-BR" smtClean="0"/>
              <a:t>27/02/2019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7" name="Retângulo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D9563CA-6287-427A-94E1-F271E79C9748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edisciplinas.usp.br/course/view.php?id=66424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11560" y="2492896"/>
            <a:ext cx="7344816" cy="1828800"/>
          </a:xfrm>
        </p:spPr>
        <p:txBody>
          <a:bodyPr>
            <a:normAutofit fontScale="90000"/>
          </a:bodyPr>
          <a:lstStyle/>
          <a:p>
            <a:r>
              <a:rPr lang="pt-BR" sz="5400" dirty="0"/>
              <a:t>Disciplina: LCF0662 - Projetos de Educação Ambiental</a:t>
            </a:r>
            <a:endParaRPr lang="pt-BR" sz="5400" b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21027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OBJETIVOS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709120"/>
          </a:xfrm>
        </p:spPr>
        <p:txBody>
          <a:bodyPr/>
          <a:lstStyle/>
          <a:p>
            <a:pPr marL="0" lvl="0" indent="0" algn="just">
              <a:spcBef>
                <a:spcPts val="0"/>
              </a:spcBef>
              <a:buClr>
                <a:schemeClr val="dk2"/>
              </a:buClr>
              <a:buSzPts val="1100"/>
              <a:buNone/>
            </a:pPr>
            <a:r>
              <a:rPr lang="pt-BR" dirty="0">
                <a:solidFill>
                  <a:srgbClr val="003300"/>
                </a:solidFill>
              </a:rPr>
              <a:t>- Contribuir para a capacitação dos/das estudantes na análise, planejamento, implantação e avaliação de projetos de educação ambiental, Agroecologia e </a:t>
            </a:r>
            <a:r>
              <a:rPr lang="pt-BR" dirty="0" err="1">
                <a:solidFill>
                  <a:srgbClr val="003300"/>
                </a:solidFill>
              </a:rPr>
              <a:t>Permacultura</a:t>
            </a:r>
            <a:r>
              <a:rPr lang="pt-BR" dirty="0">
                <a:solidFill>
                  <a:srgbClr val="003300"/>
                </a:solidFill>
              </a:rPr>
              <a:t>;</a:t>
            </a:r>
          </a:p>
          <a:p>
            <a:pPr marL="0" lvl="0" indent="0" algn="just">
              <a:spcBef>
                <a:spcPts val="1600"/>
              </a:spcBef>
              <a:buClr>
                <a:schemeClr val="dk2"/>
              </a:buClr>
              <a:buSzPts val="1100"/>
              <a:buNone/>
            </a:pPr>
            <a:r>
              <a:rPr lang="pt-BR" dirty="0">
                <a:solidFill>
                  <a:srgbClr val="003300"/>
                </a:solidFill>
              </a:rPr>
              <a:t>- Contribuir para a formação ambiental e pedagógica dos/das estudantes;</a:t>
            </a:r>
          </a:p>
          <a:p>
            <a:pPr marL="0" lvl="0" indent="0" algn="just">
              <a:spcBef>
                <a:spcPts val="1600"/>
              </a:spcBef>
              <a:buClr>
                <a:schemeClr val="dk2"/>
              </a:buClr>
              <a:buSzPts val="1100"/>
              <a:buNone/>
            </a:pPr>
            <a:r>
              <a:rPr lang="pt-BR" dirty="0">
                <a:solidFill>
                  <a:srgbClr val="003300"/>
                </a:solidFill>
              </a:rPr>
              <a:t>- Aprofundar os conhecimentos teóricos e prático dos/das participantes sobre a questão educacional voltada à resolução de problemas ambientais.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1106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PROGRAMA RESUMIDO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539552" y="1700808"/>
            <a:ext cx="8153400" cy="4495800"/>
          </a:xfrm>
        </p:spPr>
        <p:txBody>
          <a:bodyPr>
            <a:normAutofit lnSpcReduction="10000"/>
          </a:bodyPr>
          <a:lstStyle/>
          <a:p>
            <a:pPr>
              <a:spcBef>
                <a:spcPts val="0"/>
              </a:spcBef>
              <a:buClr>
                <a:schemeClr val="dk2"/>
              </a:buClr>
              <a:buSzPts val="1100"/>
            </a:pPr>
            <a:r>
              <a:rPr lang="pt-BR" dirty="0">
                <a:solidFill>
                  <a:srgbClr val="003300"/>
                </a:solidFill>
              </a:rPr>
              <a:t>Análise de Projetos de Educação Ambiental;</a:t>
            </a:r>
          </a:p>
          <a:p>
            <a:pPr>
              <a:spcBef>
                <a:spcPts val="1600"/>
              </a:spcBef>
              <a:buClr>
                <a:schemeClr val="dk2"/>
              </a:buClr>
              <a:buSzPts val="1100"/>
            </a:pPr>
            <a:r>
              <a:rPr lang="pt-BR" dirty="0">
                <a:solidFill>
                  <a:srgbClr val="003300"/>
                </a:solidFill>
              </a:rPr>
              <a:t>Identificação de todas etapas para elaboração de um projeto;</a:t>
            </a:r>
          </a:p>
          <a:p>
            <a:pPr>
              <a:spcBef>
                <a:spcPts val="1600"/>
              </a:spcBef>
              <a:buClr>
                <a:schemeClr val="dk2"/>
              </a:buClr>
              <a:buSzPts val="1100"/>
            </a:pPr>
            <a:r>
              <a:rPr lang="pt-BR" dirty="0">
                <a:solidFill>
                  <a:srgbClr val="003300"/>
                </a:solidFill>
              </a:rPr>
              <a:t>Elaboração de um projeto de educação ambiental;</a:t>
            </a:r>
          </a:p>
          <a:p>
            <a:pPr>
              <a:spcBef>
                <a:spcPts val="1600"/>
              </a:spcBef>
              <a:buClr>
                <a:schemeClr val="dk2"/>
              </a:buClr>
              <a:buSzPts val="1100"/>
            </a:pPr>
            <a:r>
              <a:rPr lang="pt-BR" dirty="0">
                <a:solidFill>
                  <a:srgbClr val="003300"/>
                </a:solidFill>
              </a:rPr>
              <a:t>Leitura de textos, conferências e debates sobre diferentes propostas de educação ambiental;</a:t>
            </a:r>
          </a:p>
          <a:p>
            <a:pPr>
              <a:spcBef>
                <a:spcPts val="1600"/>
              </a:spcBef>
              <a:buClr>
                <a:schemeClr val="dk2"/>
              </a:buClr>
              <a:buSzPts val="1100"/>
            </a:pPr>
            <a:r>
              <a:rPr lang="pt-BR" dirty="0">
                <a:solidFill>
                  <a:srgbClr val="003300"/>
                </a:solidFill>
              </a:rPr>
              <a:t>Pesquisa-intervenção e educação ambiental;</a:t>
            </a:r>
          </a:p>
          <a:p>
            <a:pPr>
              <a:spcBef>
                <a:spcPts val="1600"/>
              </a:spcBef>
              <a:buClr>
                <a:schemeClr val="dk2"/>
              </a:buClr>
              <a:buSzPts val="1100"/>
            </a:pPr>
            <a:r>
              <a:rPr lang="pt-BR" dirty="0">
                <a:solidFill>
                  <a:srgbClr val="003300"/>
                </a:solidFill>
              </a:rPr>
              <a:t>Proposição de um projeto de educação </a:t>
            </a:r>
            <a:r>
              <a:rPr lang="pt-BR" dirty="0" smtClean="0">
                <a:solidFill>
                  <a:srgbClr val="003300"/>
                </a:solidFill>
              </a:rPr>
              <a:t>ambiental;</a:t>
            </a:r>
            <a:endParaRPr lang="pt-BR" dirty="0">
              <a:solidFill>
                <a:srgbClr val="003300"/>
              </a:solidFill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14833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Eixos de atuação na disciplina</a:t>
            </a:r>
          </a:p>
        </p:txBody>
      </p:sp>
      <p:sp>
        <p:nvSpPr>
          <p:cNvPr id="4" name="Google Shape;92;p16"/>
          <p:cNvSpPr/>
          <p:nvPr/>
        </p:nvSpPr>
        <p:spPr>
          <a:xfrm>
            <a:off x="2074534" y="2309008"/>
            <a:ext cx="2683800" cy="2254800"/>
          </a:xfrm>
          <a:prstGeom prst="ellipse">
            <a:avLst/>
          </a:prstGeom>
          <a:solidFill>
            <a:srgbClr val="93C47D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400" b="1" i="1">
                <a:latin typeface="Raleway"/>
                <a:ea typeface="Raleway"/>
                <a:cs typeface="Raleway"/>
                <a:sym typeface="Raleway"/>
              </a:rPr>
              <a:t>PRÁXIS</a:t>
            </a:r>
            <a:endParaRPr sz="2400" b="1" i="1"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5" name="Google Shape;93;p16"/>
          <p:cNvSpPr/>
          <p:nvPr/>
        </p:nvSpPr>
        <p:spPr>
          <a:xfrm>
            <a:off x="4465734" y="2309008"/>
            <a:ext cx="2683800" cy="2254800"/>
          </a:xfrm>
          <a:prstGeom prst="ellipse">
            <a:avLst/>
          </a:prstGeom>
          <a:solidFill>
            <a:srgbClr val="FFE599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400" b="1" i="1">
                <a:latin typeface="Raleway"/>
                <a:ea typeface="Raleway"/>
                <a:cs typeface="Raleway"/>
                <a:sym typeface="Raleway"/>
              </a:rPr>
              <a:t>TEMÁTICAS</a:t>
            </a:r>
            <a:endParaRPr sz="2400" b="1" i="1"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6" name="Google Shape;94;p16"/>
          <p:cNvSpPr/>
          <p:nvPr/>
        </p:nvSpPr>
        <p:spPr>
          <a:xfrm>
            <a:off x="3161584" y="3818683"/>
            <a:ext cx="2683800" cy="2254800"/>
          </a:xfrm>
          <a:prstGeom prst="ellipse">
            <a:avLst/>
          </a:prstGeom>
          <a:solidFill>
            <a:srgbClr val="6FA8DC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400" b="1" i="1">
                <a:latin typeface="Raleway"/>
                <a:ea typeface="Raleway"/>
                <a:cs typeface="Raleway"/>
                <a:sym typeface="Raleway"/>
              </a:rPr>
              <a:t>DIÁLOGO</a:t>
            </a:r>
            <a:endParaRPr sz="2400" b="1" i="1">
              <a:latin typeface="Raleway"/>
              <a:ea typeface="Raleway"/>
              <a:cs typeface="Raleway"/>
              <a:sym typeface="Raleway"/>
            </a:endParaRPr>
          </a:p>
        </p:txBody>
      </p:sp>
    </p:spTree>
    <p:extLst>
      <p:ext uri="{BB962C8B-B14F-4D97-AF65-F5344CB8AC3E}">
        <p14:creationId xmlns:p14="http://schemas.microsoft.com/office/powerpoint/2010/main" val="3414833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pt-BR" dirty="0"/>
              <a:t>Eixos de atuação na disciplina</a:t>
            </a:r>
            <a:br>
              <a:rPr lang="pt-BR" dirty="0"/>
            </a:br>
            <a:endParaRPr lang="pt-BR" dirty="0"/>
          </a:p>
        </p:txBody>
      </p:sp>
      <p:sp>
        <p:nvSpPr>
          <p:cNvPr id="4" name="Google Shape;99;p17"/>
          <p:cNvSpPr txBox="1">
            <a:spLocks/>
          </p:cNvSpPr>
          <p:nvPr/>
        </p:nvSpPr>
        <p:spPr>
          <a:xfrm>
            <a:off x="2439270" y="1368474"/>
            <a:ext cx="6321600" cy="5084861"/>
          </a:xfrm>
          <a:prstGeom prst="rect">
            <a:avLst/>
          </a:prstGeom>
        </p:spPr>
        <p:txBody>
          <a:bodyPr spcFirstLastPara="1" vert="horz" wrap="square" lIns="91425" tIns="91425" rIns="91425" bIns="91425" anchor="t" anchorCtr="0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endParaRPr lang="pt-BR" dirty="0" smtClean="0"/>
          </a:p>
          <a:p>
            <a:pPr>
              <a:spcBef>
                <a:spcPts val="0"/>
              </a:spcBef>
            </a:pPr>
            <a:endParaRPr lang="pt-BR" dirty="0"/>
          </a:p>
        </p:txBody>
      </p:sp>
      <p:sp>
        <p:nvSpPr>
          <p:cNvPr id="5" name="Google Shape;101;p17"/>
          <p:cNvSpPr/>
          <p:nvPr/>
        </p:nvSpPr>
        <p:spPr>
          <a:xfrm>
            <a:off x="168520" y="1628800"/>
            <a:ext cx="2109300" cy="1812600"/>
          </a:xfrm>
          <a:prstGeom prst="ellipse">
            <a:avLst/>
          </a:prstGeom>
          <a:solidFill>
            <a:srgbClr val="6FA8DC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200" b="1" i="1">
                <a:latin typeface="Raleway"/>
                <a:ea typeface="Raleway"/>
                <a:cs typeface="Raleway"/>
                <a:sym typeface="Raleway"/>
              </a:rPr>
              <a:t>DIÁLOGO</a:t>
            </a:r>
            <a:endParaRPr sz="2200" b="1" i="1"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6" name="Google Shape;102;p17"/>
          <p:cNvSpPr/>
          <p:nvPr/>
        </p:nvSpPr>
        <p:spPr>
          <a:xfrm>
            <a:off x="227845" y="3228250"/>
            <a:ext cx="2306100" cy="1880100"/>
          </a:xfrm>
          <a:prstGeom prst="ellipse">
            <a:avLst/>
          </a:prstGeom>
          <a:solidFill>
            <a:srgbClr val="FFE599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100" b="1" i="1">
                <a:latin typeface="Raleway"/>
                <a:ea typeface="Raleway"/>
                <a:cs typeface="Raleway"/>
                <a:sym typeface="Raleway"/>
              </a:rPr>
              <a:t>TEMÁTICAS</a:t>
            </a:r>
            <a:endParaRPr sz="2100" b="1" i="1"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7" name="Google Shape;105;p17"/>
          <p:cNvSpPr/>
          <p:nvPr/>
        </p:nvSpPr>
        <p:spPr>
          <a:xfrm>
            <a:off x="227845" y="4730250"/>
            <a:ext cx="2306100" cy="1880100"/>
          </a:xfrm>
          <a:prstGeom prst="ellipse">
            <a:avLst/>
          </a:prstGeom>
          <a:solidFill>
            <a:srgbClr val="6AA84F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100" b="1" i="1">
                <a:latin typeface="Raleway"/>
                <a:ea typeface="Raleway"/>
                <a:cs typeface="Raleway"/>
                <a:sym typeface="Raleway"/>
              </a:rPr>
              <a:t>PRÁXIS</a:t>
            </a:r>
            <a:endParaRPr sz="2100" b="1" i="1"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2771800" y="1916832"/>
            <a:ext cx="598907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pt-BR" sz="2000" i="1" dirty="0" smtClean="0">
                <a:solidFill>
                  <a:srgbClr val="0070C0"/>
                </a:solidFill>
              </a:rPr>
              <a:t>“</a:t>
            </a:r>
            <a:r>
              <a:rPr lang="pt-BR" sz="2000" i="1" dirty="0">
                <a:solidFill>
                  <a:srgbClr val="0070C0"/>
                </a:solidFill>
              </a:rPr>
              <a:t>Ninguém ignora tudo. Ninguém sabe tudo. Todos nós sabemos alguma coisa. Todos nós ignoramos alguma coisa. Por isso aprendemos sempre”</a:t>
            </a:r>
            <a:r>
              <a:rPr lang="pt-BR" sz="2000" dirty="0">
                <a:solidFill>
                  <a:srgbClr val="0070C0"/>
                </a:solidFill>
              </a:rPr>
              <a:t> Paulo Freire</a:t>
            </a:r>
            <a:endParaRPr lang="pt-BR" sz="2000" dirty="0">
              <a:solidFill>
                <a:srgbClr val="0070C0"/>
              </a:solidFill>
            </a:endParaRPr>
          </a:p>
        </p:txBody>
      </p:sp>
      <p:sp>
        <p:nvSpPr>
          <p:cNvPr id="9" name="Retângulo 8"/>
          <p:cNvSpPr/>
          <p:nvPr/>
        </p:nvSpPr>
        <p:spPr>
          <a:xfrm>
            <a:off x="2801339" y="3172240"/>
            <a:ext cx="5929991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1600"/>
              </a:spcAft>
            </a:pPr>
            <a:r>
              <a:rPr lang="pt-BR" sz="2000" i="1" dirty="0">
                <a:solidFill>
                  <a:schemeClr val="accent4">
                    <a:lumMod val="75000"/>
                  </a:schemeClr>
                </a:solidFill>
              </a:rPr>
              <a:t>“Somos o solo, somos o ar, somos a semente, somos a água. E  a  comida  que  cultivamos  na  terra  se  converte  em  nosso corpo, nosso sangue, nossas células. A comida é a força da vida,  é  a  rede  da  vida,  e  é  a  continuidade  da  vida,  da Terra e de nós mesmos” </a:t>
            </a:r>
            <a:r>
              <a:rPr lang="pt-BR" sz="2000" i="1" dirty="0" err="1">
                <a:solidFill>
                  <a:schemeClr val="accent4">
                    <a:lumMod val="75000"/>
                  </a:schemeClr>
                </a:solidFill>
              </a:rPr>
              <a:t>Vandana</a:t>
            </a:r>
            <a:r>
              <a:rPr lang="pt-BR" sz="2000" i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pt-BR" sz="2000" i="1" dirty="0" err="1">
                <a:solidFill>
                  <a:schemeClr val="accent4">
                    <a:lumMod val="75000"/>
                  </a:schemeClr>
                </a:solidFill>
              </a:rPr>
              <a:t>Shiva</a:t>
            </a:r>
            <a:endParaRPr lang="pt-BR" sz="2000" i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10" name="Retângulo 9"/>
          <p:cNvSpPr/>
          <p:nvPr/>
        </p:nvSpPr>
        <p:spPr>
          <a:xfrm>
            <a:off x="2810306" y="5221649"/>
            <a:ext cx="592102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pt-BR" sz="2000" dirty="0">
                <a:solidFill>
                  <a:srgbClr val="003300"/>
                </a:solidFill>
              </a:rPr>
              <a:t>“</a:t>
            </a:r>
            <a:r>
              <a:rPr lang="pt-BR" sz="2000" i="1" dirty="0">
                <a:solidFill>
                  <a:srgbClr val="003300"/>
                </a:solidFill>
              </a:rPr>
              <a:t>A atitude dialógica é, antes de tudo, uma atitude de amor, humildade e fé nos homens, no seu poder de fazer e de refazer, de criar e de recriar</a:t>
            </a:r>
            <a:r>
              <a:rPr lang="pt-BR" sz="2000" dirty="0">
                <a:solidFill>
                  <a:srgbClr val="003300"/>
                </a:solidFill>
              </a:rPr>
              <a:t>”. Paulo Freire</a:t>
            </a:r>
            <a:endParaRPr lang="pt-BR" sz="2000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4833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8"/>
          <p:cNvSpPr txBox="1">
            <a:spLocks noGrp="1"/>
          </p:cNvSpPr>
          <p:nvPr>
            <p:ph type="title"/>
          </p:nvPr>
        </p:nvSpPr>
        <p:spPr>
          <a:xfrm>
            <a:off x="1547664" y="332656"/>
            <a:ext cx="6321600" cy="847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dirty="0"/>
              <a:t>Atividades </a:t>
            </a:r>
            <a:r>
              <a:rPr lang="pt-BR" dirty="0" err="1"/>
              <a:t>educand@s</a:t>
            </a:r>
            <a:r>
              <a:rPr lang="pt-BR" dirty="0"/>
              <a:t> 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11" name="Google Shape;111;p18"/>
          <p:cNvSpPr txBox="1">
            <a:spLocks noGrp="1"/>
          </p:cNvSpPr>
          <p:nvPr>
            <p:ph type="body" idx="1"/>
          </p:nvPr>
        </p:nvSpPr>
        <p:spPr>
          <a:xfrm>
            <a:off x="323528" y="1628800"/>
            <a:ext cx="8496944" cy="573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400" b="1" dirty="0">
                <a:solidFill>
                  <a:srgbClr val="336600"/>
                </a:solidFill>
              </a:rPr>
              <a:t>Projeto/Oficina em Grupo (PO)</a:t>
            </a:r>
            <a:br>
              <a:rPr lang="pt-BR" sz="2400" b="1" dirty="0">
                <a:solidFill>
                  <a:srgbClr val="336600"/>
                </a:solidFill>
              </a:rPr>
            </a:br>
            <a:r>
              <a:rPr lang="pt-BR" sz="2400" dirty="0">
                <a:solidFill>
                  <a:srgbClr val="336600"/>
                </a:solidFill>
              </a:rPr>
              <a:t>-Elaborar o projeto de uma oficina ligada à Casa do Bem Viver, Agroecologia e </a:t>
            </a:r>
            <a:r>
              <a:rPr lang="pt-BR" sz="2400" dirty="0" err="1">
                <a:solidFill>
                  <a:srgbClr val="336600"/>
                </a:solidFill>
              </a:rPr>
              <a:t>Permacultura</a:t>
            </a:r>
            <a:r>
              <a:rPr lang="pt-BR" sz="2400" dirty="0">
                <a:solidFill>
                  <a:srgbClr val="336600"/>
                </a:solidFill>
              </a:rPr>
              <a:t/>
            </a:r>
            <a:br>
              <a:rPr lang="pt-BR" sz="2400" dirty="0">
                <a:solidFill>
                  <a:srgbClr val="336600"/>
                </a:solidFill>
              </a:rPr>
            </a:br>
            <a:r>
              <a:rPr lang="pt-BR" sz="2400" dirty="0">
                <a:solidFill>
                  <a:srgbClr val="336600"/>
                </a:solidFill>
              </a:rPr>
              <a:t>-Executar a oficina</a:t>
            </a:r>
            <a:br>
              <a:rPr lang="pt-BR" sz="2400" dirty="0">
                <a:solidFill>
                  <a:srgbClr val="336600"/>
                </a:solidFill>
              </a:rPr>
            </a:br>
            <a:r>
              <a:rPr lang="pt-BR" sz="2400" dirty="0">
                <a:solidFill>
                  <a:srgbClr val="336600"/>
                </a:solidFill>
              </a:rPr>
              <a:t>-Avaliar o processo da construção e execução (levando em conta os indicadores)</a:t>
            </a:r>
            <a:endParaRPr sz="2400" dirty="0">
              <a:solidFill>
                <a:srgbClr val="336600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pt-BR" sz="2400" b="1" dirty="0">
                <a:solidFill>
                  <a:srgbClr val="336600"/>
                </a:solidFill>
              </a:rPr>
              <a:t>Projeto Individual (PI)</a:t>
            </a:r>
            <a:r>
              <a:rPr lang="pt-BR" sz="2400" dirty="0">
                <a:solidFill>
                  <a:srgbClr val="336600"/>
                </a:solidFill>
              </a:rPr>
              <a:t/>
            </a:r>
            <a:br>
              <a:rPr lang="pt-BR" sz="2400" dirty="0">
                <a:solidFill>
                  <a:srgbClr val="336600"/>
                </a:solidFill>
              </a:rPr>
            </a:br>
            <a:r>
              <a:rPr lang="pt-BR" sz="2400" dirty="0">
                <a:solidFill>
                  <a:srgbClr val="336600"/>
                </a:solidFill>
              </a:rPr>
              <a:t>-Elaborar a escrita de um projeto.</a:t>
            </a:r>
            <a:endParaRPr sz="2400" dirty="0">
              <a:solidFill>
                <a:srgbClr val="336600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pt-BR" sz="2400" b="1" dirty="0">
                <a:solidFill>
                  <a:srgbClr val="336600"/>
                </a:solidFill>
              </a:rPr>
              <a:t>Memória e lanche </a:t>
            </a:r>
            <a:r>
              <a:rPr lang="pt-BR" sz="2400" dirty="0">
                <a:solidFill>
                  <a:srgbClr val="336600"/>
                </a:solidFill>
              </a:rPr>
              <a:t/>
            </a:r>
            <a:br>
              <a:rPr lang="pt-BR" sz="2400" dirty="0">
                <a:solidFill>
                  <a:srgbClr val="336600"/>
                </a:solidFill>
              </a:rPr>
            </a:br>
            <a:r>
              <a:rPr lang="pt-BR" sz="2400" dirty="0">
                <a:solidFill>
                  <a:srgbClr val="336600"/>
                </a:solidFill>
              </a:rPr>
              <a:t>-Trazer a memória da aula anterior e trazer lanche coletivo</a:t>
            </a:r>
            <a:endParaRPr sz="2400" dirty="0">
              <a:solidFill>
                <a:srgbClr val="336600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pt-BR" sz="2400" b="1" dirty="0">
                <a:solidFill>
                  <a:srgbClr val="336600"/>
                </a:solidFill>
              </a:rPr>
              <a:t>Leituras e Caderno de campo</a:t>
            </a:r>
            <a:endParaRPr sz="2400" b="1" dirty="0">
              <a:solidFill>
                <a:srgbClr val="336600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91530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Transversal às </a:t>
            </a:r>
            <a:r>
              <a:rPr lang="pt-BR" dirty="0" smtClean="0"/>
              <a:t>aulas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67544" y="1772816"/>
            <a:ext cx="8153400" cy="4925144"/>
          </a:xfrm>
        </p:spPr>
        <p:txBody>
          <a:bodyPr>
            <a:normAutofit/>
          </a:bodyPr>
          <a:lstStyle/>
          <a:p>
            <a:pPr marL="457200" lvl="0" indent="-342900">
              <a:spcBef>
                <a:spcPts val="0"/>
              </a:spcBef>
              <a:buSzPts val="1800"/>
              <a:buChar char="●"/>
            </a:pPr>
            <a:r>
              <a:rPr lang="pt-BR" dirty="0">
                <a:solidFill>
                  <a:srgbClr val="336600"/>
                </a:solidFill>
              </a:rPr>
              <a:t>Metodologias participativas diversas</a:t>
            </a:r>
          </a:p>
          <a:p>
            <a:pPr marL="457200" lvl="0" indent="-342900">
              <a:spcBef>
                <a:spcPts val="0"/>
              </a:spcBef>
              <a:buSzPts val="1800"/>
              <a:buChar char="●"/>
            </a:pPr>
            <a:r>
              <a:rPr lang="pt-BR" dirty="0">
                <a:solidFill>
                  <a:srgbClr val="336600"/>
                </a:solidFill>
              </a:rPr>
              <a:t>Construção projetos individuais</a:t>
            </a:r>
          </a:p>
          <a:p>
            <a:pPr marL="457200" lvl="0" indent="-342900">
              <a:spcBef>
                <a:spcPts val="0"/>
              </a:spcBef>
              <a:buSzPts val="1800"/>
              <a:buChar char="●"/>
            </a:pPr>
            <a:r>
              <a:rPr lang="pt-BR" dirty="0">
                <a:solidFill>
                  <a:srgbClr val="336600"/>
                </a:solidFill>
              </a:rPr>
              <a:t>Presentes</a:t>
            </a:r>
          </a:p>
          <a:p>
            <a:pPr marL="457200" lvl="0" indent="-342900">
              <a:spcBef>
                <a:spcPts val="0"/>
              </a:spcBef>
              <a:buSzPts val="1800"/>
              <a:buChar char="●"/>
            </a:pPr>
            <a:r>
              <a:rPr lang="pt-BR" dirty="0">
                <a:solidFill>
                  <a:srgbClr val="336600"/>
                </a:solidFill>
              </a:rPr>
              <a:t>Memória e Relatoria</a:t>
            </a:r>
          </a:p>
          <a:p>
            <a:pPr marL="457200" lvl="0" indent="-342900">
              <a:spcBef>
                <a:spcPts val="0"/>
              </a:spcBef>
              <a:buSzPts val="1800"/>
              <a:buChar char="●"/>
            </a:pPr>
            <a:r>
              <a:rPr lang="pt-BR" dirty="0">
                <a:solidFill>
                  <a:srgbClr val="336600"/>
                </a:solidFill>
              </a:rPr>
              <a:t>Lanche coletivo</a:t>
            </a:r>
          </a:p>
          <a:p>
            <a:pPr marL="457200" lvl="0" indent="-342900">
              <a:spcBef>
                <a:spcPts val="0"/>
              </a:spcBef>
              <a:buSzPts val="1800"/>
              <a:buChar char="●"/>
            </a:pPr>
            <a:r>
              <a:rPr lang="pt-BR" dirty="0">
                <a:solidFill>
                  <a:srgbClr val="336600"/>
                </a:solidFill>
              </a:rPr>
              <a:t>Leitura de textos/caderno de campo</a:t>
            </a:r>
          </a:p>
          <a:p>
            <a:pPr marL="457200" lvl="0" indent="-342900">
              <a:spcBef>
                <a:spcPts val="0"/>
              </a:spcBef>
              <a:buSzPts val="1800"/>
              <a:buChar char="●"/>
            </a:pPr>
            <a:r>
              <a:rPr lang="pt-BR" dirty="0">
                <a:solidFill>
                  <a:srgbClr val="336600"/>
                </a:solidFill>
              </a:rPr>
              <a:t>Avaliação</a:t>
            </a:r>
          </a:p>
          <a:p>
            <a:pPr marL="457200" lvl="0" indent="-342900">
              <a:spcBef>
                <a:spcPts val="0"/>
              </a:spcBef>
              <a:buSzPts val="1800"/>
              <a:buChar char="●"/>
            </a:pPr>
            <a:r>
              <a:rPr lang="pt-BR" dirty="0">
                <a:solidFill>
                  <a:srgbClr val="336600"/>
                </a:solidFill>
              </a:rPr>
              <a:t>Leituras cruzadas sobre os projetos</a:t>
            </a:r>
          </a:p>
          <a:p>
            <a:pPr marL="457200" lvl="0" indent="-342900">
              <a:spcBef>
                <a:spcPts val="0"/>
              </a:spcBef>
              <a:buSzPts val="1800"/>
              <a:buChar char="●"/>
            </a:pPr>
            <a:r>
              <a:rPr lang="pt-BR" dirty="0">
                <a:solidFill>
                  <a:srgbClr val="336600"/>
                </a:solidFill>
              </a:rPr>
              <a:t>Acompanhamento individual</a:t>
            </a:r>
          </a:p>
          <a:p>
            <a:pPr marL="457200" lvl="0" indent="-342900">
              <a:spcBef>
                <a:spcPts val="0"/>
              </a:spcBef>
              <a:buSzPts val="1800"/>
              <a:buChar char="●"/>
            </a:pPr>
            <a:r>
              <a:rPr lang="pt-BR" dirty="0">
                <a:solidFill>
                  <a:srgbClr val="336600"/>
                </a:solidFill>
              </a:rPr>
              <a:t>Estudo de casos</a:t>
            </a:r>
            <a:endParaRPr lang="pt-BR" dirty="0">
              <a:solidFill>
                <a:srgbClr val="33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4833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Metodologia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1048" y="1988840"/>
            <a:ext cx="8153400" cy="4495800"/>
          </a:xfrm>
        </p:spPr>
        <p:txBody>
          <a:bodyPr/>
          <a:lstStyle/>
          <a:p>
            <a:pPr marL="457200" lvl="0" indent="-342900">
              <a:spcBef>
                <a:spcPts val="0"/>
              </a:spcBef>
              <a:buSzPts val="1800"/>
              <a:buChar char="●"/>
            </a:pPr>
            <a:r>
              <a:rPr lang="pt-BR" sz="3200" dirty="0">
                <a:solidFill>
                  <a:srgbClr val="336600"/>
                </a:solidFill>
              </a:rPr>
              <a:t>Presentes</a:t>
            </a:r>
          </a:p>
          <a:p>
            <a:pPr marL="457200" lvl="0" indent="-342900">
              <a:spcBef>
                <a:spcPts val="0"/>
              </a:spcBef>
              <a:buSzPts val="1800"/>
              <a:buChar char="●"/>
            </a:pPr>
            <a:r>
              <a:rPr lang="pt-BR" sz="3200" dirty="0">
                <a:solidFill>
                  <a:srgbClr val="336600"/>
                </a:solidFill>
              </a:rPr>
              <a:t>Memória da aula passada</a:t>
            </a:r>
          </a:p>
          <a:p>
            <a:pPr marL="457200" lvl="0" indent="-342900">
              <a:spcBef>
                <a:spcPts val="0"/>
              </a:spcBef>
              <a:buSzPts val="1800"/>
              <a:buChar char="●"/>
            </a:pPr>
            <a:r>
              <a:rPr lang="pt-BR" sz="3200" dirty="0">
                <a:solidFill>
                  <a:srgbClr val="336600"/>
                </a:solidFill>
              </a:rPr>
              <a:t>Apresentação das atividades de casa</a:t>
            </a:r>
          </a:p>
          <a:p>
            <a:pPr marL="457200" lvl="0" indent="-342900">
              <a:spcBef>
                <a:spcPts val="0"/>
              </a:spcBef>
              <a:buSzPts val="1800"/>
              <a:buChar char="●"/>
            </a:pPr>
            <a:r>
              <a:rPr lang="pt-BR" sz="3200" dirty="0">
                <a:solidFill>
                  <a:srgbClr val="336600"/>
                </a:solidFill>
              </a:rPr>
              <a:t>TEMA DO DIA</a:t>
            </a:r>
          </a:p>
          <a:p>
            <a:pPr marL="457200" lvl="0" indent="-342900">
              <a:spcBef>
                <a:spcPts val="0"/>
              </a:spcBef>
              <a:buSzPts val="1800"/>
              <a:buChar char="●"/>
            </a:pPr>
            <a:r>
              <a:rPr lang="pt-BR" sz="3200" dirty="0">
                <a:solidFill>
                  <a:srgbClr val="336600"/>
                </a:solidFill>
              </a:rPr>
              <a:t>Lanche coletivo</a:t>
            </a:r>
          </a:p>
          <a:p>
            <a:pPr marL="457200" lvl="0" indent="-342900">
              <a:spcBef>
                <a:spcPts val="0"/>
              </a:spcBef>
              <a:buSzPts val="1800"/>
              <a:buChar char="●"/>
            </a:pPr>
            <a:r>
              <a:rPr lang="pt-BR" sz="3200" dirty="0">
                <a:solidFill>
                  <a:srgbClr val="336600"/>
                </a:solidFill>
              </a:rPr>
              <a:t>Avaliação</a:t>
            </a:r>
          </a:p>
          <a:p>
            <a:pPr marL="457200" lvl="0" indent="-342900">
              <a:spcBef>
                <a:spcPts val="0"/>
              </a:spcBef>
              <a:buSzPts val="1800"/>
              <a:buChar char="●"/>
            </a:pPr>
            <a:r>
              <a:rPr lang="pt-BR" sz="3200" dirty="0">
                <a:solidFill>
                  <a:srgbClr val="336600"/>
                </a:solidFill>
              </a:rPr>
              <a:t>Encaminhamentos</a:t>
            </a:r>
          </a:p>
          <a:p>
            <a:endParaRPr lang="pt-BR" dirty="0"/>
          </a:p>
        </p:txBody>
      </p:sp>
      <p:pic>
        <p:nvPicPr>
          <p:cNvPr id="4" name="Google Shape;130;p21">
            <a:hlinkClick r:id="rId2"/>
          </p:cNvPr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148330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Avaliação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2267744" y="1484784"/>
            <a:ext cx="6498304" cy="5760640"/>
          </a:xfrm>
        </p:spPr>
        <p:txBody>
          <a:bodyPr>
            <a:normAutofit fontScale="40000" lnSpcReduction="20000"/>
          </a:bodyPr>
          <a:lstStyle/>
          <a:p>
            <a:pPr marL="0" lvl="0" indent="457200">
              <a:spcBef>
                <a:spcPts val="0"/>
              </a:spcBef>
              <a:buClr>
                <a:schemeClr val="dk2"/>
              </a:buClr>
              <a:buSzPts val="1100"/>
              <a:buNone/>
            </a:pPr>
            <a:endParaRPr lang="pt-BR" sz="3200" b="1" dirty="0">
              <a:solidFill>
                <a:schemeClr val="accent1">
                  <a:lumMod val="75000"/>
                </a:schemeClr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298450">
              <a:spcBef>
                <a:spcPts val="0"/>
              </a:spcBef>
              <a:buSzPts val="1100"/>
              <a:buFont typeface="Arial"/>
              <a:buChar char="●"/>
            </a:pPr>
            <a:r>
              <a:rPr lang="pt-BR" sz="5300" b="1" dirty="0" err="1">
                <a:solidFill>
                  <a:schemeClr val="accent1">
                    <a:lumMod val="75000"/>
                  </a:schemeClr>
                </a:solidFill>
                <a:sym typeface="Arial"/>
              </a:rPr>
              <a:t>Autoavaliação</a:t>
            </a:r>
            <a:r>
              <a:rPr lang="pt-BR" sz="5300" b="1" dirty="0">
                <a:solidFill>
                  <a:schemeClr val="accent1">
                    <a:lumMod val="75000"/>
                  </a:schemeClr>
                </a:solidFill>
                <a:sym typeface="Arial"/>
              </a:rPr>
              <a:t> (A)</a:t>
            </a:r>
          </a:p>
          <a:p>
            <a:pPr marL="457200" lvl="0" indent="0">
              <a:spcBef>
                <a:spcPts val="0"/>
              </a:spcBef>
              <a:buClr>
                <a:schemeClr val="dk2"/>
              </a:buClr>
              <a:buSzPts val="1100"/>
              <a:buNone/>
            </a:pPr>
            <a:r>
              <a:rPr lang="pt-BR" sz="5300" dirty="0" smtClean="0">
                <a:solidFill>
                  <a:srgbClr val="336600"/>
                </a:solidFill>
                <a:sym typeface="Arial"/>
              </a:rPr>
              <a:t>	-</a:t>
            </a:r>
            <a:r>
              <a:rPr lang="pt-BR" sz="5300" dirty="0">
                <a:solidFill>
                  <a:srgbClr val="336600"/>
                </a:solidFill>
                <a:sym typeface="Arial"/>
              </a:rPr>
              <a:t>Seguindo os critérios de participação e envolvimento nas atividades durante a </a:t>
            </a:r>
            <a:r>
              <a:rPr lang="pt-BR" sz="5300" dirty="0" smtClean="0">
                <a:solidFill>
                  <a:srgbClr val="336600"/>
                </a:solidFill>
                <a:sym typeface="Arial"/>
              </a:rPr>
              <a:t>disciplina</a:t>
            </a:r>
          </a:p>
          <a:p>
            <a:pPr marL="457200" lvl="0" indent="0">
              <a:spcBef>
                <a:spcPts val="0"/>
              </a:spcBef>
              <a:buClr>
                <a:schemeClr val="dk2"/>
              </a:buClr>
              <a:buSzPts val="1100"/>
              <a:buNone/>
            </a:pPr>
            <a:endParaRPr lang="pt-BR" sz="5300" dirty="0">
              <a:solidFill>
                <a:srgbClr val="336600"/>
              </a:solidFill>
              <a:sym typeface="Arial"/>
            </a:endParaRPr>
          </a:p>
          <a:p>
            <a:pPr marL="457200" indent="-298450">
              <a:spcBef>
                <a:spcPts val="0"/>
              </a:spcBef>
              <a:buSzPts val="1100"/>
              <a:buFont typeface="Arial"/>
              <a:buChar char="●"/>
            </a:pPr>
            <a:r>
              <a:rPr lang="pt-BR" sz="5300" b="1" dirty="0">
                <a:solidFill>
                  <a:schemeClr val="accent1">
                    <a:lumMod val="75000"/>
                  </a:schemeClr>
                </a:solidFill>
                <a:sym typeface="Arial"/>
              </a:rPr>
              <a:t>Projeto/Oficina em Grupo (PO)</a:t>
            </a:r>
          </a:p>
          <a:p>
            <a:pPr marL="457200" lvl="0" indent="0">
              <a:spcBef>
                <a:spcPts val="0"/>
              </a:spcBef>
              <a:buClr>
                <a:schemeClr val="dk2"/>
              </a:buClr>
              <a:buSzPts val="1100"/>
              <a:buNone/>
            </a:pPr>
            <a:r>
              <a:rPr lang="pt-BR" sz="5300" dirty="0">
                <a:solidFill>
                  <a:srgbClr val="336600"/>
                </a:solidFill>
                <a:sym typeface="Arial"/>
              </a:rPr>
              <a:t>-Elaborar o projeto de uma oficina ligada à Casa do Bem Viver, Agroecologia e </a:t>
            </a:r>
            <a:r>
              <a:rPr lang="pt-BR" sz="5300" dirty="0" err="1">
                <a:solidFill>
                  <a:srgbClr val="336600"/>
                </a:solidFill>
                <a:sym typeface="Arial"/>
              </a:rPr>
              <a:t>Permacultura</a:t>
            </a:r>
            <a:endParaRPr lang="pt-BR" sz="5300" dirty="0">
              <a:solidFill>
                <a:srgbClr val="336600"/>
              </a:solidFill>
              <a:sym typeface="Arial"/>
            </a:endParaRPr>
          </a:p>
          <a:p>
            <a:pPr marL="457200" lvl="0" indent="0">
              <a:spcBef>
                <a:spcPts val="0"/>
              </a:spcBef>
              <a:buClr>
                <a:schemeClr val="dk2"/>
              </a:buClr>
              <a:buSzPts val="1100"/>
              <a:buNone/>
            </a:pPr>
            <a:r>
              <a:rPr lang="pt-BR" sz="5300" dirty="0">
                <a:solidFill>
                  <a:srgbClr val="336600"/>
                </a:solidFill>
                <a:sym typeface="Arial"/>
              </a:rPr>
              <a:t>-Executar a oficina</a:t>
            </a:r>
          </a:p>
          <a:p>
            <a:pPr marL="457200" lvl="0" indent="0">
              <a:spcBef>
                <a:spcPts val="0"/>
              </a:spcBef>
              <a:buClr>
                <a:schemeClr val="dk2"/>
              </a:buClr>
              <a:buSzPts val="1100"/>
              <a:buNone/>
            </a:pPr>
            <a:r>
              <a:rPr lang="pt-BR" sz="5300" dirty="0">
                <a:solidFill>
                  <a:srgbClr val="336600"/>
                </a:solidFill>
                <a:sym typeface="Arial"/>
              </a:rPr>
              <a:t>-Avaliar o processo da construção e execução (levando em conta os indicadores)</a:t>
            </a:r>
          </a:p>
          <a:p>
            <a:pPr marL="457200" lvl="0" indent="-298450">
              <a:spcBef>
                <a:spcPts val="0"/>
              </a:spcBef>
              <a:buSzPts val="1100"/>
              <a:buFont typeface="Arial"/>
              <a:buChar char="●"/>
            </a:pPr>
            <a:r>
              <a:rPr lang="pt-BR" sz="5300" dirty="0">
                <a:solidFill>
                  <a:srgbClr val="336600"/>
                </a:solidFill>
                <a:sym typeface="Arial"/>
              </a:rPr>
              <a:t>Projeto Individual (PI)</a:t>
            </a:r>
          </a:p>
          <a:p>
            <a:pPr marL="457200" lvl="0" indent="0">
              <a:spcBef>
                <a:spcPts val="0"/>
              </a:spcBef>
              <a:buClr>
                <a:schemeClr val="dk2"/>
              </a:buClr>
              <a:buSzPts val="1100"/>
              <a:buNone/>
            </a:pPr>
            <a:r>
              <a:rPr lang="pt-BR" sz="5300" dirty="0">
                <a:solidFill>
                  <a:srgbClr val="336600"/>
                </a:solidFill>
                <a:sym typeface="Arial"/>
              </a:rPr>
              <a:t>-Elaborar a escrita de um </a:t>
            </a:r>
            <a:r>
              <a:rPr lang="pt-BR" sz="5300" dirty="0" smtClean="0">
                <a:solidFill>
                  <a:srgbClr val="336600"/>
                </a:solidFill>
                <a:sym typeface="Arial"/>
              </a:rPr>
              <a:t>projeto.</a:t>
            </a:r>
          </a:p>
          <a:p>
            <a:pPr marL="457200" lvl="0" indent="0">
              <a:spcBef>
                <a:spcPts val="0"/>
              </a:spcBef>
              <a:buClr>
                <a:schemeClr val="dk2"/>
              </a:buClr>
              <a:buSzPts val="1100"/>
              <a:buNone/>
            </a:pPr>
            <a:endParaRPr lang="pt-BR" sz="5300" dirty="0" smtClean="0">
              <a:solidFill>
                <a:srgbClr val="336600"/>
              </a:solidFill>
              <a:sym typeface="Arial"/>
            </a:endParaRPr>
          </a:p>
          <a:p>
            <a:pPr marL="457200" lvl="0" indent="-298450">
              <a:spcBef>
                <a:spcPts val="0"/>
              </a:spcBef>
              <a:buSzPts val="1100"/>
              <a:buFont typeface="Arial"/>
              <a:buChar char="●"/>
            </a:pPr>
            <a:r>
              <a:rPr lang="pt-BR" sz="5300" b="1" dirty="0">
                <a:solidFill>
                  <a:schemeClr val="accent1">
                    <a:lumMod val="75000"/>
                  </a:schemeClr>
                </a:solidFill>
                <a:sym typeface="Arial"/>
              </a:rPr>
              <a:t>Critérios</a:t>
            </a:r>
            <a:endParaRPr lang="pt-BR" sz="5300" b="1" dirty="0">
              <a:solidFill>
                <a:schemeClr val="accent1">
                  <a:lumMod val="75000"/>
                </a:schemeClr>
              </a:solidFill>
              <a:sym typeface="Arial"/>
            </a:endParaRPr>
          </a:p>
          <a:p>
            <a:pPr marL="457200" lvl="0" indent="0">
              <a:spcBef>
                <a:spcPts val="0"/>
              </a:spcBef>
              <a:buClr>
                <a:schemeClr val="dk2"/>
              </a:buClr>
              <a:buSzPts val="1100"/>
              <a:buNone/>
            </a:pPr>
            <a:r>
              <a:rPr lang="pt-BR" sz="5300" dirty="0" smtClean="0">
                <a:solidFill>
                  <a:srgbClr val="336600"/>
                </a:solidFill>
                <a:sym typeface="Arial"/>
              </a:rPr>
              <a:t>- </a:t>
            </a:r>
            <a:r>
              <a:rPr lang="pt-BR" sz="5300" dirty="0">
                <a:solidFill>
                  <a:srgbClr val="336600"/>
                </a:solidFill>
                <a:sym typeface="Arial"/>
              </a:rPr>
              <a:t>Participação em todas as atividades; </a:t>
            </a:r>
          </a:p>
          <a:p>
            <a:pPr marL="0" lvl="0" indent="457200" algn="just">
              <a:spcBef>
                <a:spcPts val="0"/>
              </a:spcBef>
              <a:buClr>
                <a:schemeClr val="dk2"/>
              </a:buClr>
              <a:buSzPts val="1100"/>
              <a:buNone/>
            </a:pPr>
            <a:r>
              <a:rPr lang="pt-BR" sz="5300" dirty="0">
                <a:solidFill>
                  <a:srgbClr val="336600"/>
                </a:solidFill>
                <a:sym typeface="Arial"/>
              </a:rPr>
              <a:t>- Envolvimento nas atividades;</a:t>
            </a:r>
          </a:p>
          <a:p>
            <a:pPr marL="0" lvl="0" indent="457200" algn="just">
              <a:spcBef>
                <a:spcPts val="0"/>
              </a:spcBef>
              <a:buClr>
                <a:schemeClr val="dk2"/>
              </a:buClr>
              <a:buSzPts val="1100"/>
              <a:buNone/>
            </a:pPr>
            <a:r>
              <a:rPr lang="pt-BR" sz="5300" dirty="0">
                <a:solidFill>
                  <a:srgbClr val="336600"/>
                </a:solidFill>
                <a:sym typeface="Arial"/>
              </a:rPr>
              <a:t>- Textos críticos sobre as mesmas; </a:t>
            </a:r>
          </a:p>
          <a:p>
            <a:pPr marL="0" lvl="0" indent="457200" algn="just">
              <a:spcBef>
                <a:spcPts val="0"/>
              </a:spcBef>
              <a:buClr>
                <a:schemeClr val="dk2"/>
              </a:buClr>
              <a:buSzPts val="1100"/>
              <a:buNone/>
            </a:pPr>
            <a:r>
              <a:rPr lang="pt-BR" sz="5300" dirty="0">
                <a:solidFill>
                  <a:srgbClr val="336600"/>
                </a:solidFill>
                <a:sym typeface="Arial"/>
              </a:rPr>
              <a:t>- Elaboração de um projeto de educação</a:t>
            </a:r>
            <a:br>
              <a:rPr lang="pt-BR" sz="5300" dirty="0">
                <a:solidFill>
                  <a:srgbClr val="336600"/>
                </a:solidFill>
                <a:sym typeface="Arial"/>
              </a:rPr>
            </a:br>
            <a:r>
              <a:rPr lang="pt-BR" sz="5300" dirty="0">
                <a:solidFill>
                  <a:srgbClr val="336600"/>
                </a:solidFill>
                <a:sym typeface="Arial"/>
              </a:rPr>
              <a:t>ambiental, seguindo as orientações e textos base para o mesmo.</a:t>
            </a:r>
          </a:p>
        </p:txBody>
      </p:sp>
      <p:pic>
        <p:nvPicPr>
          <p:cNvPr id="4" name="Google Shape;137;p22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115682" y="3429000"/>
            <a:ext cx="2322497" cy="6354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61271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o">
  <a:themeElements>
    <a:clrScheme name="Mediano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o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o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6792</TotalTime>
  <Words>329</Words>
  <Application>Microsoft Office PowerPoint</Application>
  <PresentationFormat>Apresentação na tela (4:3)</PresentationFormat>
  <Paragraphs>67</Paragraphs>
  <Slides>9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0" baseType="lpstr">
      <vt:lpstr>Mediano</vt:lpstr>
      <vt:lpstr>Disciplina: LCF0662 - Projetos de Educação Ambiental</vt:lpstr>
      <vt:lpstr>OBJETIVOS</vt:lpstr>
      <vt:lpstr>PROGRAMA RESUMIDO</vt:lpstr>
      <vt:lpstr>Eixos de atuação na disciplina</vt:lpstr>
      <vt:lpstr>Eixos de atuação na disciplina </vt:lpstr>
      <vt:lpstr>Atividades educand@s   </vt:lpstr>
      <vt:lpstr>Transversal às aulas</vt:lpstr>
      <vt:lpstr>Metodologia</vt:lpstr>
      <vt:lpstr>Avaliação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João</dc:creator>
  <cp:lastModifiedBy>João</cp:lastModifiedBy>
  <cp:revision>96</cp:revision>
  <dcterms:created xsi:type="dcterms:W3CDTF">2019-02-13T16:18:16Z</dcterms:created>
  <dcterms:modified xsi:type="dcterms:W3CDTF">2019-02-28T17:04:06Z</dcterms:modified>
</cp:coreProperties>
</file>