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3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4.xml" ContentType="application/vnd.openxmlformats-officedocument.theme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  <p:sldMasterId id="2147483908" r:id="rId2"/>
    <p:sldMasterId id="2147483928" r:id="rId3"/>
    <p:sldMasterId id="2147483948" r:id="rId4"/>
    <p:sldMasterId id="2147485233" r:id="rId5"/>
  </p:sldMasterIdLst>
  <p:notesMasterIdLst>
    <p:notesMasterId r:id="rId64"/>
  </p:notesMasterIdLst>
  <p:sldIdLst>
    <p:sldId id="802" r:id="rId6"/>
    <p:sldId id="393" r:id="rId7"/>
    <p:sldId id="376" r:id="rId8"/>
    <p:sldId id="615" r:id="rId9"/>
    <p:sldId id="613" r:id="rId10"/>
    <p:sldId id="616" r:id="rId11"/>
    <p:sldId id="617" r:id="rId12"/>
    <p:sldId id="622" r:id="rId13"/>
    <p:sldId id="623" r:id="rId14"/>
    <p:sldId id="614" r:id="rId15"/>
    <p:sldId id="624" r:id="rId16"/>
    <p:sldId id="629" r:id="rId17"/>
    <p:sldId id="630" r:id="rId18"/>
    <p:sldId id="644" r:id="rId19"/>
    <p:sldId id="640" r:id="rId20"/>
    <p:sldId id="646" r:id="rId21"/>
    <p:sldId id="801" r:id="rId22"/>
    <p:sldId id="760" r:id="rId23"/>
    <p:sldId id="774" r:id="rId24"/>
    <p:sldId id="775" r:id="rId25"/>
    <p:sldId id="776" r:id="rId26"/>
    <p:sldId id="786" r:id="rId27"/>
    <p:sldId id="780" r:id="rId28"/>
    <p:sldId id="653" r:id="rId29"/>
    <p:sldId id="793" r:id="rId30"/>
    <p:sldId id="654" r:id="rId31"/>
    <p:sldId id="794" r:id="rId32"/>
    <p:sldId id="795" r:id="rId33"/>
    <p:sldId id="655" r:id="rId34"/>
    <p:sldId id="679" r:id="rId35"/>
    <p:sldId id="691" r:id="rId36"/>
    <p:sldId id="692" r:id="rId37"/>
    <p:sldId id="787" r:id="rId38"/>
    <p:sldId id="693" r:id="rId39"/>
    <p:sldId id="789" r:id="rId40"/>
    <p:sldId id="790" r:id="rId41"/>
    <p:sldId id="741" r:id="rId42"/>
    <p:sldId id="688" r:id="rId43"/>
    <p:sldId id="689" r:id="rId44"/>
    <p:sldId id="551" r:id="rId45"/>
    <p:sldId id="543" r:id="rId46"/>
    <p:sldId id="721" r:id="rId47"/>
    <p:sldId id="722" r:id="rId48"/>
    <p:sldId id="727" r:id="rId49"/>
    <p:sldId id="728" r:id="rId50"/>
    <p:sldId id="749" r:id="rId51"/>
    <p:sldId id="748" r:id="rId52"/>
    <p:sldId id="771" r:id="rId53"/>
    <p:sldId id="769" r:id="rId54"/>
    <p:sldId id="770" r:id="rId55"/>
    <p:sldId id="736" r:id="rId56"/>
    <p:sldId id="737" r:id="rId57"/>
    <p:sldId id="695" r:id="rId58"/>
    <p:sldId id="796" r:id="rId59"/>
    <p:sldId id="756" r:id="rId60"/>
    <p:sldId id="798" r:id="rId61"/>
    <p:sldId id="799" r:id="rId62"/>
    <p:sldId id="803" r:id="rId63"/>
  </p:sldIdLst>
  <p:sldSz cx="10287000" cy="6858000" type="35mm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2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FF66FF"/>
    <a:srgbClr val="FF0066"/>
    <a:srgbClr val="99CCFF"/>
    <a:srgbClr val="FF00FF"/>
    <a:srgbClr val="FF9900"/>
    <a:srgbClr val="FFFF00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Estilo com Tema 1 - Ênfase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505E3EF-67EA-436B-97B2-0124C06EBD24}" styleName="Estilo Médio 4 - Ênfase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22" autoAdjust="0"/>
    <p:restoredTop sz="77019" autoAdjust="0"/>
  </p:normalViewPr>
  <p:slideViewPr>
    <p:cSldViewPr>
      <p:cViewPr>
        <p:scale>
          <a:sx n="84" d="100"/>
          <a:sy n="84" d="100"/>
        </p:scale>
        <p:origin x="-246" y="-72"/>
      </p:cViewPr>
      <p:guideLst>
        <p:guide orient="horz" pos="2160"/>
        <p:guide pos="32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63" Type="http://schemas.openxmlformats.org/officeDocument/2006/relationships/slide" Target="slides/slide58.xml"/><Relationship Id="rId68" Type="http://schemas.openxmlformats.org/officeDocument/2006/relationships/tableStyles" Target="tableStyles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66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61" Type="http://schemas.openxmlformats.org/officeDocument/2006/relationships/slide" Target="slides/slide56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notesMaster" Target="notesMasters/notesMaster1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theme" Target="theme/theme1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126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7250" y="685800"/>
            <a:ext cx="51435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450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50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10024E95-1FE1-47FE-912F-C3789C5E8C2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880486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37C45E8-28DD-4451-9F0D-09E6C09BBA79}" type="slidenum">
              <a:rPr lang="pt-BR" smtClean="0"/>
              <a:pPr>
                <a:defRPr/>
              </a:pPr>
              <a:t>1</a:t>
            </a:fld>
            <a:endParaRPr lang="pt-BR" smtClean="0"/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19667396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7763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0E6D9AB-3557-4D0E-933E-5274F31FB715}" type="slidenum">
              <a:rPr lang="pt-BR" smtClean="0"/>
              <a:pPr>
                <a:defRPr/>
              </a:pPr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543689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1859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pt-BR" dirty="0" smtClean="0"/>
              <a:t>****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4C4643D-CF43-4BC2-9BFE-430A559095C9}" type="slidenum">
              <a:rPr lang="pt-BR" smtClean="0"/>
              <a:pPr>
                <a:defRPr/>
              </a:pPr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478568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024E95-1FE1-47FE-912F-C3789C5E8C2F}" type="slidenum">
              <a:rPr lang="pt-BR" smtClean="0"/>
              <a:pPr>
                <a:defRPr/>
              </a:pPr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17751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4931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16FC074-B8A5-4F9F-A487-1B9DA75EE495}" type="slidenum">
              <a:rPr lang="pt-BR" smtClean="0"/>
              <a:pPr>
                <a:defRPr/>
              </a:pPr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065482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4931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16FC074-B8A5-4F9F-A487-1B9DA75EE495}" type="slidenum">
              <a:rPr lang="pt-BR" smtClean="0"/>
              <a:pPr>
                <a:defRPr/>
              </a:pPr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065482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024E95-1FE1-47FE-912F-C3789C5E8C2F}" type="slidenum">
              <a:rPr lang="pt-BR" smtClean="0"/>
              <a:pPr>
                <a:defRPr/>
              </a:pPr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567655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dirty="0" smtClean="0"/>
          </a:p>
        </p:txBody>
      </p:sp>
      <p:sp>
        <p:nvSpPr>
          <p:cNvPr id="6349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BD57282-3DD1-4752-A276-2B4E551F5796}" type="slidenum">
              <a:rPr lang="pt-BR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/>
              <a:t>22</a:t>
            </a:fld>
            <a:endParaRPr lang="pt-BR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33146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6979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6BAAA90-4923-4C85-BEB4-58EFE15A8F21}" type="slidenum">
              <a:rPr lang="pt-BR" smtClean="0"/>
              <a:pPr>
                <a:defRPr/>
              </a:pPr>
              <a:t>24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366244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1075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B775C23-55BC-4B88-AC0C-45D0E6F03E9C}" type="slidenum">
              <a:rPr lang="pt-BR" smtClean="0"/>
              <a:pPr>
                <a:defRPr/>
              </a:pPr>
              <a:t>25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9390405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8003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6F94B9C-6C7E-44B8-B2FD-6108D3C589A0}" type="slidenum">
              <a:rPr lang="pt-BR" smtClean="0"/>
              <a:pPr>
                <a:defRPr/>
              </a:pPr>
              <a:t>26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1705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4691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7F5EA44-A6B3-482D-B02F-00E9E762D218}" type="slidenum">
              <a:rPr lang="pt-BR" smtClean="0"/>
              <a:pPr>
                <a:defRPr/>
              </a:pPr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1782390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8003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6F94B9C-6C7E-44B8-B2FD-6108D3C589A0}" type="slidenum">
              <a:rPr lang="pt-BR" smtClean="0"/>
              <a:pPr>
                <a:defRPr/>
              </a:pPr>
              <a:t>27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17051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8003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6F94B9C-6C7E-44B8-B2FD-6108D3C589A0}" type="slidenum">
              <a:rPr lang="pt-BR" smtClean="0"/>
              <a:pPr>
                <a:defRPr/>
              </a:pPr>
              <a:t>28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17051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Seleção de doador falecido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024E95-1FE1-47FE-912F-C3789C5E8C2F}" type="slidenum">
              <a:rPr lang="pt-BR" smtClean="0"/>
              <a:pPr>
                <a:defRPr/>
              </a:pPr>
              <a:t>37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2289529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23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C1A69C9-A663-4637-8E7F-1B4ACCB9E63E}" type="slidenum">
              <a:rPr lang="pt-BR" smtClean="0"/>
              <a:pPr>
                <a:defRPr/>
              </a:pPr>
              <a:t>38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7972904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4147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720143D-CF60-47F7-B4BF-846118175E0C}" type="slidenum">
              <a:rPr lang="pt-BR" smtClean="0"/>
              <a:pPr>
                <a:defRPr/>
              </a:pPr>
              <a:t>39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8556881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8243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E07042D-1FE9-4F86-AD19-B3184E8D6CA6}" type="slidenum">
              <a:rPr lang="pt-BR" smtClean="0"/>
              <a:pPr>
                <a:defRPr/>
              </a:pPr>
              <a:t>40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3789652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6435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5FB7423-7D50-4B82-B401-0ECF7595384C}" type="slidenum">
              <a:rPr lang="pt-BR" smtClean="0"/>
              <a:pPr>
                <a:defRPr/>
              </a:pPr>
              <a:t>41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9285158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6435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5FB7423-7D50-4B82-B401-0ECF7595384C}" type="slidenum">
              <a:rPr lang="pt-BR" smtClean="0"/>
              <a:pPr>
                <a:defRPr/>
              </a:pPr>
              <a:t>42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9745595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6435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5FB7423-7D50-4B82-B401-0ECF7595384C}" type="slidenum">
              <a:rPr lang="pt-BR" smtClean="0"/>
              <a:pPr>
                <a:defRPr/>
              </a:pPr>
              <a:t>43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1584986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024E95-1FE1-47FE-912F-C3789C5E8C2F}" type="slidenum">
              <a:rPr lang="pt-BR" smtClean="0"/>
              <a:pPr>
                <a:defRPr/>
              </a:pPr>
              <a:t>46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657793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5715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1F84E12-7D36-4F0E-8E2B-BF08D0A889F6}" type="slidenum">
              <a:rPr lang="pt-BR" smtClean="0"/>
              <a:pPr>
                <a:defRPr/>
              </a:pPr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5157788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024E95-1FE1-47FE-912F-C3789C5E8C2F}" type="slidenum">
              <a:rPr lang="pt-BR" smtClean="0"/>
              <a:pPr>
                <a:defRPr/>
              </a:pPr>
              <a:t>47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830193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5411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1F84715-9C62-4C82-85B7-4685FDEC4741}" type="slidenum">
              <a:rPr lang="pt-BR" smtClean="0"/>
              <a:pPr>
                <a:defRPr/>
              </a:pPr>
              <a:t>51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2341199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8483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8EA77FA-C760-48F9-A8F4-F226457FAC6C}" type="slidenum">
              <a:rPr lang="pt-BR" smtClean="0"/>
              <a:pPr>
                <a:defRPr/>
              </a:pPr>
              <a:t>52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573261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8483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8EA77FA-C760-48F9-A8F4-F226457FAC6C}" type="slidenum">
              <a:rPr lang="pt-BR" smtClean="0"/>
              <a:pPr>
                <a:defRPr/>
              </a:pPr>
              <a:t>54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573261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8483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8EA77FA-C760-48F9-A8F4-F226457FAC6C}" type="slidenum">
              <a:rPr lang="pt-BR" smtClean="0"/>
              <a:pPr>
                <a:defRPr/>
              </a:pPr>
              <a:t>55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800183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defRPr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024E95-1FE1-47FE-912F-C3789C5E8C2F}" type="slidenum">
              <a:rPr lang="pt-BR" smtClean="0"/>
              <a:pPr>
                <a:defRPr/>
              </a:pPr>
              <a:t>56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6856548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defRPr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024E95-1FE1-47FE-912F-C3789C5E8C2F}" type="slidenum">
              <a:rPr lang="pt-BR" smtClean="0"/>
              <a:pPr>
                <a:defRPr/>
              </a:pPr>
              <a:t>57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6856548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defRPr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024E95-1FE1-47FE-912F-C3789C5E8C2F}" type="slidenum">
              <a:rPr lang="pt-BR" smtClean="0"/>
              <a:pPr>
                <a:defRPr/>
              </a:pPr>
              <a:t>58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318127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 dirty="0" smtClean="0"/>
          </a:p>
        </p:txBody>
      </p:sp>
      <p:sp>
        <p:nvSpPr>
          <p:cNvPr id="2560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0CB01F7-704B-4768-8A6A-20DCBA3B3EE8}" type="slidenum">
              <a:rPr lang="pt-BR" altLang="pt-BR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9005722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 dirty="0" smtClean="0"/>
          </a:p>
        </p:txBody>
      </p:sp>
      <p:sp>
        <p:nvSpPr>
          <p:cNvPr id="2867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04D3726-2AC1-4661-B0F2-496820E56A07}" type="slidenum">
              <a:rPr lang="pt-BR" altLang="pt-BR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7755275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024E95-1FE1-47FE-912F-C3789C5E8C2F}" type="slidenum">
              <a:rPr lang="pt-BR" smtClean="0"/>
              <a:pPr>
                <a:defRPr/>
              </a:pPr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457052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024E95-1FE1-47FE-912F-C3789C5E8C2F}" type="slidenum">
              <a:rPr lang="pt-BR" smtClean="0"/>
              <a:pPr>
                <a:defRPr/>
              </a:pPr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663059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024E95-1FE1-47FE-912F-C3789C5E8C2F}" type="slidenum">
              <a:rPr lang="pt-BR" smtClean="0"/>
              <a:pPr>
                <a:defRPr/>
              </a:pPr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2403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6739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z="1200" kern="120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pt-BR" sz="1200" kern="120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endParaRPr lang="pt-BR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9370F6B-E1FE-4974-AC7F-1680CCAB01CD}" type="slidenum">
              <a:rPr lang="pt-BR" smtClean="0"/>
              <a:pPr>
                <a:defRPr/>
              </a:pPr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831888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 userDrawn="1"/>
        </p:nvSpPr>
        <p:spPr>
          <a:xfrm>
            <a:off x="80963" y="71438"/>
            <a:ext cx="10125075" cy="6715125"/>
          </a:xfrm>
          <a:prstGeom prst="rect">
            <a:avLst/>
          </a:prstGeom>
          <a:noFill/>
          <a:ln w="127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solidFill>
                <a:prstClr val="white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71525" y="2130426"/>
            <a:ext cx="8743950" cy="1470025"/>
          </a:xfrm>
        </p:spPr>
        <p:txBody>
          <a:bodyPr/>
          <a:lstStyle>
            <a:lvl1pPr algn="ctr">
              <a:defRPr sz="4400" b="1"/>
            </a:lvl1pPr>
          </a:lstStyle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dirty="0" smtClean="0"/>
              <a:t>Clique para editar o estilo do subtítulo mestre</a:t>
            </a:r>
            <a:endParaRPr lang="pt-BR" dirty="0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34BF19-E110-4668-A4C7-E5C89D018CA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514350" y="6356350"/>
            <a:ext cx="2400300" cy="365125"/>
          </a:xfrm>
          <a:prstGeom prst="rect">
            <a:avLst/>
          </a:prstGeom>
        </p:spPr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EB5846E-F092-4C0A-B305-8C8AC0943A3D}" type="datetimeFigureOut">
              <a:rPr lang="pt-BR"/>
              <a:pPr>
                <a:defRPr/>
              </a:pPr>
              <a:t>03/10/2016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514725" y="6356350"/>
            <a:ext cx="3257550" cy="365125"/>
          </a:xfrm>
          <a:prstGeom prst="rect">
            <a:avLst/>
          </a:prstGeom>
        </p:spPr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F529B1-B79A-463F-8FB0-6CD2AB1D420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458075" y="274639"/>
            <a:ext cx="2314575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14350" y="274639"/>
            <a:ext cx="6772275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514350" y="6356350"/>
            <a:ext cx="2400300" cy="365125"/>
          </a:xfrm>
          <a:prstGeom prst="rect">
            <a:avLst/>
          </a:prstGeom>
        </p:spPr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1D4D33E-862C-47CD-8A2F-5BB6426FE93B}" type="datetimeFigureOut">
              <a:rPr lang="pt-BR"/>
              <a:pPr>
                <a:defRPr/>
              </a:pPr>
              <a:t>03/10/2016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514725" y="6356350"/>
            <a:ext cx="3257550" cy="365125"/>
          </a:xfrm>
          <a:prstGeom prst="rect">
            <a:avLst/>
          </a:prstGeom>
        </p:spPr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930D6A-0919-45E5-B117-E822707DF1E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ítulo e texto e 2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14350" y="457200"/>
            <a:ext cx="9258300" cy="137160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514350" y="1981200"/>
            <a:ext cx="4543425" cy="38862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5229225" y="1981200"/>
            <a:ext cx="4543425" cy="18669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3"/>
          </p:nvPr>
        </p:nvSpPr>
        <p:spPr>
          <a:xfrm>
            <a:off x="5229225" y="4000500"/>
            <a:ext cx="4543425" cy="18669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ítulo e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14350" y="457200"/>
            <a:ext cx="9258300" cy="137160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abela 2"/>
          <p:cNvSpPr>
            <a:spLocks noGrp="1"/>
          </p:cNvSpPr>
          <p:nvPr>
            <p:ph type="tbl" idx="1"/>
          </p:nvPr>
        </p:nvSpPr>
        <p:spPr>
          <a:xfrm>
            <a:off x="514350" y="1981200"/>
            <a:ext cx="9258300" cy="3886200"/>
          </a:xfrm>
        </p:spPr>
        <p:txBody>
          <a:bodyPr rtlCol="0">
            <a:normAutofit/>
          </a:bodyPr>
          <a:lstStyle/>
          <a:p>
            <a:pPr lvl="0"/>
            <a:endParaRPr lang="pt-BR" noProof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E7AF51-925E-4346-86A3-844543AE0BF9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ítulo e grá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14351" y="274639"/>
            <a:ext cx="9290447" cy="1011237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Gráfico 2"/>
          <p:cNvSpPr>
            <a:spLocks noGrp="1"/>
          </p:cNvSpPr>
          <p:nvPr>
            <p:ph type="chart" idx="1"/>
          </p:nvPr>
        </p:nvSpPr>
        <p:spPr>
          <a:xfrm>
            <a:off x="514350" y="1500189"/>
            <a:ext cx="9258300" cy="4625975"/>
          </a:xfrm>
        </p:spPr>
        <p:txBody>
          <a:bodyPr/>
          <a:lstStyle/>
          <a:p>
            <a:pPr lvl="0"/>
            <a:endParaRPr lang="pt-BR" noProof="0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CD513F-3329-4F84-BF1D-082F3A62FA6B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71525" y="2130426"/>
            <a:ext cx="874395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CBE301-6A65-4A5E-9170-2AA98AD4C258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ítulo, conteúdo e 2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14351" y="274639"/>
            <a:ext cx="9290447" cy="1011237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514350" y="1500189"/>
            <a:ext cx="4543425" cy="4625975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5229225" y="1500189"/>
            <a:ext cx="4543425" cy="2236787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3"/>
          </p:nvPr>
        </p:nvSpPr>
        <p:spPr>
          <a:xfrm>
            <a:off x="5229225" y="3889375"/>
            <a:ext cx="4543425" cy="2236788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9E27D4-7288-45D7-8BE3-DF6C128C95E8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ítulo, text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14351" y="274639"/>
            <a:ext cx="9290447" cy="1011237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514350" y="1500189"/>
            <a:ext cx="4543425" cy="4625975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229225" y="1500189"/>
            <a:ext cx="4543425" cy="4625975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932CC4-3BF9-4411-A95C-2759DD399116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/>
          </p:nvPr>
        </p:nvSpPr>
        <p:spPr>
          <a:xfrm>
            <a:off x="514351" y="274639"/>
            <a:ext cx="9290447" cy="5851525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3" name="Espaço Reservado para Número de Slide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AB5166-4F23-4952-BD1B-39FA42690852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8245699" cy="939784"/>
          </a:xfrm>
        </p:spPr>
        <p:txBody>
          <a:bodyPr/>
          <a:lstStyle>
            <a:lvl1pPr>
              <a:defRPr/>
            </a:lvl1pPr>
          </a:lstStyle>
          <a:p>
            <a:r>
              <a:rPr lang="pt-BR" dirty="0" smtClean="0"/>
              <a:t>Clique para editar o estilo do título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4350" y="1500175"/>
            <a:ext cx="9258300" cy="4625989"/>
          </a:xfrm>
        </p:spPr>
        <p:txBody>
          <a:bodyPr/>
          <a:lstStyle/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9E288-A5F2-49BA-A403-FC808282B60A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 userDrawn="1"/>
        </p:nvSpPr>
        <p:spPr>
          <a:xfrm>
            <a:off x="80963" y="71438"/>
            <a:ext cx="10125075" cy="6715125"/>
          </a:xfrm>
          <a:prstGeom prst="rect">
            <a:avLst/>
          </a:prstGeom>
          <a:noFill/>
          <a:ln w="127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solidFill>
                <a:prstClr val="white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71525" y="2130426"/>
            <a:ext cx="8743950" cy="1470025"/>
          </a:xfrm>
        </p:spPr>
        <p:txBody>
          <a:bodyPr/>
          <a:lstStyle>
            <a:lvl1pPr algn="ctr">
              <a:defRPr sz="4400" b="1"/>
            </a:lvl1pPr>
          </a:lstStyle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dirty="0" smtClean="0"/>
              <a:t>Clique para editar o estilo do subtítulo mestre</a:t>
            </a:r>
            <a:endParaRPr lang="pt-BR" dirty="0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2B63D8-E09A-47B0-92FB-A9507918B44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8245699" cy="939784"/>
          </a:xfrm>
        </p:spPr>
        <p:txBody>
          <a:bodyPr/>
          <a:lstStyle>
            <a:lvl1pPr>
              <a:defRPr/>
            </a:lvl1pPr>
          </a:lstStyle>
          <a:p>
            <a:r>
              <a:rPr lang="pt-BR" dirty="0" smtClean="0"/>
              <a:t>Clique para editar o estilo do título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4350" y="1500175"/>
            <a:ext cx="9258300" cy="4625989"/>
          </a:xfrm>
        </p:spPr>
        <p:txBody>
          <a:bodyPr/>
          <a:lstStyle/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29A397-6184-4934-ACE1-10FA7AD546BC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12602" y="4406901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12602" y="2906713"/>
            <a:ext cx="874395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514350" y="6356350"/>
            <a:ext cx="2400300" cy="365125"/>
          </a:xfrm>
          <a:prstGeom prst="rect">
            <a:avLst/>
          </a:prstGeom>
        </p:spPr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ED3B6E1-3176-4316-87D0-46182427345F}" type="datetimeFigureOut">
              <a:rPr lang="pt-BR"/>
              <a:pPr>
                <a:defRPr/>
              </a:pPr>
              <a:t>03/10/2016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514725" y="6356350"/>
            <a:ext cx="3257550" cy="365125"/>
          </a:xfrm>
          <a:prstGeom prst="rect">
            <a:avLst/>
          </a:prstGeom>
        </p:spPr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4C09FD-A7D4-4CD1-B324-6FCBFF72CF3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514350" y="1600201"/>
            <a:ext cx="45434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229225" y="1600201"/>
            <a:ext cx="45434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514350" y="6356350"/>
            <a:ext cx="2400300" cy="365125"/>
          </a:xfrm>
          <a:prstGeom prst="rect">
            <a:avLst/>
          </a:prstGeom>
        </p:spPr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503728A-D15E-4E1D-B6D4-FE11C812F908}" type="datetimeFigureOut">
              <a:rPr lang="pt-BR"/>
              <a:pPr>
                <a:defRPr/>
              </a:pPr>
              <a:t>03/10/2016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514725" y="6356350"/>
            <a:ext cx="3257550" cy="365125"/>
          </a:xfrm>
          <a:prstGeom prst="rect">
            <a:avLst/>
          </a:prstGeom>
        </p:spPr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999BC0-2AF0-48DB-B068-59FCEF2BDBD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14350" y="1357299"/>
            <a:ext cx="8326067" cy="500066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dirty="0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14350" y="1928803"/>
            <a:ext cx="8326067" cy="419736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5" name="Espaço Reservado para Data 6"/>
          <p:cNvSpPr>
            <a:spLocks noGrp="1"/>
          </p:cNvSpPr>
          <p:nvPr>
            <p:ph type="dt" sz="half" idx="10"/>
          </p:nvPr>
        </p:nvSpPr>
        <p:spPr>
          <a:xfrm>
            <a:off x="514350" y="6356350"/>
            <a:ext cx="2400300" cy="365125"/>
          </a:xfrm>
          <a:prstGeom prst="rect">
            <a:avLst/>
          </a:prstGeom>
        </p:spPr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5623FA6-8C7B-4726-8D18-1613104BC90A}" type="datetimeFigureOut">
              <a:rPr lang="pt-BR"/>
              <a:pPr>
                <a:defRPr/>
              </a:pPr>
              <a:t>03/10/2016</a:t>
            </a:fld>
            <a:endParaRPr lang="pt-BR"/>
          </a:p>
        </p:txBody>
      </p:sp>
      <p:sp>
        <p:nvSpPr>
          <p:cNvPr id="6" name="Espaço Reservado para Rodapé 7"/>
          <p:cNvSpPr>
            <a:spLocks noGrp="1"/>
          </p:cNvSpPr>
          <p:nvPr>
            <p:ph type="ftr" sz="quarter" idx="11"/>
          </p:nvPr>
        </p:nvSpPr>
        <p:spPr>
          <a:xfrm>
            <a:off x="3514725" y="6356350"/>
            <a:ext cx="3257550" cy="365125"/>
          </a:xfrm>
          <a:prstGeom prst="rect">
            <a:avLst/>
          </a:prstGeom>
        </p:spPr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C3D16B-75CD-46F6-958A-47345B90371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514350" y="6356350"/>
            <a:ext cx="2400300" cy="365125"/>
          </a:xfrm>
          <a:prstGeom prst="rect">
            <a:avLst/>
          </a:prstGeom>
        </p:spPr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648B089-29DE-49A2-9879-CDAC64450B04}" type="datetimeFigureOut">
              <a:rPr lang="pt-BR"/>
              <a:pPr>
                <a:defRPr/>
              </a:pPr>
              <a:t>03/10/2016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3514725" y="6356350"/>
            <a:ext cx="3257550" cy="365125"/>
          </a:xfrm>
          <a:prstGeom prst="rect">
            <a:avLst/>
          </a:prstGeom>
        </p:spPr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C0DC3B-2B8F-425A-A7DE-EF45A02F956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>
          <a:xfrm>
            <a:off x="514350" y="6356350"/>
            <a:ext cx="2400300" cy="365125"/>
          </a:xfrm>
          <a:prstGeom prst="rect">
            <a:avLst/>
          </a:prstGeom>
        </p:spPr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7357E92-C2E8-48C1-B52D-3A052086A173}" type="datetimeFigureOut">
              <a:rPr lang="pt-BR"/>
              <a:pPr>
                <a:defRPr/>
              </a:pPr>
              <a:t>03/10/2016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>
          <a:xfrm>
            <a:off x="3514725" y="6356350"/>
            <a:ext cx="3257550" cy="365125"/>
          </a:xfrm>
          <a:prstGeom prst="rect">
            <a:avLst/>
          </a:prstGeom>
        </p:spPr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6E319A-7FE0-44A5-A9E0-CCD1CBEEF8B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14351" y="273050"/>
            <a:ext cx="338435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021931" y="273051"/>
            <a:ext cx="575071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514351" y="1435101"/>
            <a:ext cx="338435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514350" y="6356350"/>
            <a:ext cx="2400300" cy="365125"/>
          </a:xfrm>
          <a:prstGeom prst="rect">
            <a:avLst/>
          </a:prstGeom>
        </p:spPr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CFE58CF-DAF6-4CA4-A20E-4C77BCD1F0A7}" type="datetimeFigureOut">
              <a:rPr lang="pt-BR"/>
              <a:pPr>
                <a:defRPr/>
              </a:pPr>
              <a:t>03/10/2016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514725" y="6356350"/>
            <a:ext cx="3257550" cy="365125"/>
          </a:xfrm>
          <a:prstGeom prst="rect">
            <a:avLst/>
          </a:prstGeom>
        </p:spPr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D4098E-082F-4292-9401-402B8C9F276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16324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016324" y="612775"/>
            <a:ext cx="6172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016324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514350" y="6356350"/>
            <a:ext cx="2400300" cy="365125"/>
          </a:xfrm>
          <a:prstGeom prst="rect">
            <a:avLst/>
          </a:prstGeom>
        </p:spPr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1E9D401-4F58-48BF-B964-7DEDFFD85CB3}" type="datetimeFigureOut">
              <a:rPr lang="pt-BR"/>
              <a:pPr>
                <a:defRPr/>
              </a:pPr>
              <a:t>03/10/2016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514725" y="6356350"/>
            <a:ext cx="3257550" cy="365125"/>
          </a:xfrm>
          <a:prstGeom prst="rect">
            <a:avLst/>
          </a:prstGeom>
        </p:spPr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87847E-7B31-4F1A-9797-F95B05FF0E4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514350" y="6356350"/>
            <a:ext cx="2400300" cy="365125"/>
          </a:xfrm>
          <a:prstGeom prst="rect">
            <a:avLst/>
          </a:prstGeom>
        </p:spPr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2681C4D-87AE-416D-89C2-01434C08D87D}" type="datetimeFigureOut">
              <a:rPr lang="pt-BR"/>
              <a:pPr>
                <a:defRPr/>
              </a:pPr>
              <a:t>03/10/2016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514725" y="6356350"/>
            <a:ext cx="3257550" cy="365125"/>
          </a:xfrm>
          <a:prstGeom prst="rect">
            <a:avLst/>
          </a:prstGeom>
        </p:spPr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61BBAA-55B6-4A9F-9BC4-F2A40FB20EF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12602" y="4406901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12602" y="2906713"/>
            <a:ext cx="874395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514350" y="6356350"/>
            <a:ext cx="2400300" cy="365125"/>
          </a:xfrm>
          <a:prstGeom prst="rect">
            <a:avLst/>
          </a:prstGeom>
        </p:spPr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B8D4902-5659-4A2C-A85A-01D12D114BD6}" type="datetimeFigureOut">
              <a:rPr lang="pt-BR"/>
              <a:pPr>
                <a:defRPr/>
              </a:pPr>
              <a:t>03/10/2016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514725" y="6356350"/>
            <a:ext cx="3257550" cy="365125"/>
          </a:xfrm>
          <a:prstGeom prst="rect">
            <a:avLst/>
          </a:prstGeom>
        </p:spPr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A31318-FFE7-435E-8D9A-295641AAF8C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458075" y="274639"/>
            <a:ext cx="2314575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14350" y="274639"/>
            <a:ext cx="6772275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514350" y="6356350"/>
            <a:ext cx="2400300" cy="365125"/>
          </a:xfrm>
          <a:prstGeom prst="rect">
            <a:avLst/>
          </a:prstGeom>
        </p:spPr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EC6FB12-99D4-4E10-8824-BEEFAA93AFE2}" type="datetimeFigureOut">
              <a:rPr lang="pt-BR"/>
              <a:pPr>
                <a:defRPr/>
              </a:pPr>
              <a:t>03/10/2016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514725" y="6356350"/>
            <a:ext cx="3257550" cy="365125"/>
          </a:xfrm>
          <a:prstGeom prst="rect">
            <a:avLst/>
          </a:prstGeom>
        </p:spPr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0FFACF-6B03-4E58-8393-C0B6A53E3C5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ítulo e texto e 2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14350" y="457200"/>
            <a:ext cx="9258300" cy="137160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514350" y="1981200"/>
            <a:ext cx="4543425" cy="38862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5229225" y="1981200"/>
            <a:ext cx="4543425" cy="18669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3"/>
          </p:nvPr>
        </p:nvSpPr>
        <p:spPr>
          <a:xfrm>
            <a:off x="5229225" y="4000500"/>
            <a:ext cx="4543425" cy="18669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ítulo e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14350" y="457200"/>
            <a:ext cx="9258300" cy="137160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abela 2"/>
          <p:cNvSpPr>
            <a:spLocks noGrp="1"/>
          </p:cNvSpPr>
          <p:nvPr>
            <p:ph type="tbl" idx="1"/>
          </p:nvPr>
        </p:nvSpPr>
        <p:spPr>
          <a:xfrm>
            <a:off x="514350" y="1981200"/>
            <a:ext cx="9258300" cy="3886200"/>
          </a:xfrm>
        </p:spPr>
        <p:txBody>
          <a:bodyPr rtlCol="0">
            <a:normAutofit/>
          </a:bodyPr>
          <a:lstStyle/>
          <a:p>
            <a:pPr lvl="0"/>
            <a:endParaRPr lang="pt-BR" noProof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DD1D3F-B466-468D-B9C1-9EE3058F1C4A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ítulo e grá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14351" y="274639"/>
            <a:ext cx="9290447" cy="1011237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Gráfico 2"/>
          <p:cNvSpPr>
            <a:spLocks noGrp="1"/>
          </p:cNvSpPr>
          <p:nvPr>
            <p:ph type="chart" idx="1"/>
          </p:nvPr>
        </p:nvSpPr>
        <p:spPr>
          <a:xfrm>
            <a:off x="514350" y="1500189"/>
            <a:ext cx="9258300" cy="4625975"/>
          </a:xfrm>
        </p:spPr>
        <p:txBody>
          <a:bodyPr/>
          <a:lstStyle/>
          <a:p>
            <a:pPr lvl="0"/>
            <a:endParaRPr lang="pt-BR" noProof="0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93A165-1CE6-469C-8D57-1544DB5E6CFD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71525" y="2130426"/>
            <a:ext cx="874395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AB69FB-59F3-4BCA-8930-519A0B4FCD74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ítulo, conteúdo e 2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14351" y="274639"/>
            <a:ext cx="9290447" cy="1011237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514350" y="1500189"/>
            <a:ext cx="4543425" cy="4625975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5229225" y="1500189"/>
            <a:ext cx="4543425" cy="2236787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3"/>
          </p:nvPr>
        </p:nvSpPr>
        <p:spPr>
          <a:xfrm>
            <a:off x="5229225" y="3889375"/>
            <a:ext cx="4543425" cy="2236788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5B09E-BFA4-4299-A9F5-1A5A14F35C51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ítulo, text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14351" y="274639"/>
            <a:ext cx="9290447" cy="1011237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514350" y="1500189"/>
            <a:ext cx="4543425" cy="4625975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229225" y="1500189"/>
            <a:ext cx="4543425" cy="4625975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72EC68-9B3F-4B8E-8E44-08A14A60693B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/>
          </p:nvPr>
        </p:nvSpPr>
        <p:spPr>
          <a:xfrm>
            <a:off x="514351" y="274639"/>
            <a:ext cx="9290447" cy="5851525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3" name="Espaço Reservado para Número de Slide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9F9099-EC1C-4777-BEBF-48E6626710E0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 userDrawn="1"/>
        </p:nvSpPr>
        <p:spPr>
          <a:xfrm>
            <a:off x="80963" y="71438"/>
            <a:ext cx="10125075" cy="6715125"/>
          </a:xfrm>
          <a:prstGeom prst="rect">
            <a:avLst/>
          </a:prstGeom>
          <a:noFill/>
          <a:ln w="127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solidFill>
                <a:prstClr val="white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71525" y="2130426"/>
            <a:ext cx="8743950" cy="1470025"/>
          </a:xfrm>
        </p:spPr>
        <p:txBody>
          <a:bodyPr/>
          <a:lstStyle>
            <a:lvl1pPr algn="ctr">
              <a:defRPr sz="4400" b="1"/>
            </a:lvl1pPr>
          </a:lstStyle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dirty="0" smtClean="0"/>
              <a:t>Clique para editar o estilo do subtítulo mestre</a:t>
            </a:r>
            <a:endParaRPr lang="pt-BR" dirty="0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A88F61-3C9B-4FF9-B4AC-F6845C25BA7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514350" y="1600201"/>
            <a:ext cx="45434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229225" y="1600201"/>
            <a:ext cx="45434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514350" y="6356350"/>
            <a:ext cx="2400300" cy="365125"/>
          </a:xfrm>
          <a:prstGeom prst="rect">
            <a:avLst/>
          </a:prstGeom>
        </p:spPr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6CAFED1-745C-47AF-9E07-C1D3DE9C0339}" type="datetimeFigureOut">
              <a:rPr lang="pt-BR"/>
              <a:pPr>
                <a:defRPr/>
              </a:pPr>
              <a:t>03/10/2016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514725" y="6356350"/>
            <a:ext cx="3257550" cy="365125"/>
          </a:xfrm>
          <a:prstGeom prst="rect">
            <a:avLst/>
          </a:prstGeom>
        </p:spPr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3A325B-0AC2-4688-A387-9E910FF78A9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8245699" cy="939784"/>
          </a:xfrm>
        </p:spPr>
        <p:txBody>
          <a:bodyPr/>
          <a:lstStyle>
            <a:lvl1pPr>
              <a:defRPr/>
            </a:lvl1pPr>
          </a:lstStyle>
          <a:p>
            <a:r>
              <a:rPr lang="pt-BR" dirty="0" smtClean="0"/>
              <a:t>Clique para editar o estilo do título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4350" y="1500175"/>
            <a:ext cx="9258300" cy="4625989"/>
          </a:xfrm>
        </p:spPr>
        <p:txBody>
          <a:bodyPr/>
          <a:lstStyle/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593682-D49D-4569-BDAF-9DA06750C3BE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12602" y="4406901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12602" y="2906713"/>
            <a:ext cx="874395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514350" y="6356350"/>
            <a:ext cx="2400300" cy="365125"/>
          </a:xfrm>
          <a:prstGeom prst="rect">
            <a:avLst/>
          </a:prstGeom>
        </p:spPr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397503C-1A27-41AC-931F-C8E539BD9E42}" type="datetimeFigureOut">
              <a:rPr lang="pt-BR"/>
              <a:pPr>
                <a:defRPr/>
              </a:pPr>
              <a:t>03/10/2016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514725" y="6356350"/>
            <a:ext cx="3257550" cy="365125"/>
          </a:xfrm>
          <a:prstGeom prst="rect">
            <a:avLst/>
          </a:prstGeom>
        </p:spPr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6C2DC5-2B6D-4C39-BA2C-916A98466D6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514350" y="1600201"/>
            <a:ext cx="45434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229225" y="1600201"/>
            <a:ext cx="45434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514350" y="6356350"/>
            <a:ext cx="2400300" cy="365125"/>
          </a:xfrm>
          <a:prstGeom prst="rect">
            <a:avLst/>
          </a:prstGeom>
        </p:spPr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0EF73D6-17D8-4F3D-8714-47FEB5981371}" type="datetimeFigureOut">
              <a:rPr lang="pt-BR"/>
              <a:pPr>
                <a:defRPr/>
              </a:pPr>
              <a:t>03/10/2016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514725" y="6356350"/>
            <a:ext cx="3257550" cy="365125"/>
          </a:xfrm>
          <a:prstGeom prst="rect">
            <a:avLst/>
          </a:prstGeom>
        </p:spPr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51612D-07EB-4432-AFAF-62522431DE8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14350" y="1357299"/>
            <a:ext cx="8326067" cy="500066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dirty="0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14350" y="1928803"/>
            <a:ext cx="8326067" cy="419736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5" name="Espaço Reservado para Data 6"/>
          <p:cNvSpPr>
            <a:spLocks noGrp="1"/>
          </p:cNvSpPr>
          <p:nvPr>
            <p:ph type="dt" sz="half" idx="10"/>
          </p:nvPr>
        </p:nvSpPr>
        <p:spPr>
          <a:xfrm>
            <a:off x="514350" y="6356350"/>
            <a:ext cx="2400300" cy="365125"/>
          </a:xfrm>
          <a:prstGeom prst="rect">
            <a:avLst/>
          </a:prstGeom>
        </p:spPr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812A785-F85C-4095-AD28-6A09204544E1}" type="datetimeFigureOut">
              <a:rPr lang="pt-BR"/>
              <a:pPr>
                <a:defRPr/>
              </a:pPr>
              <a:t>03/10/2016</a:t>
            </a:fld>
            <a:endParaRPr lang="pt-BR"/>
          </a:p>
        </p:txBody>
      </p:sp>
      <p:sp>
        <p:nvSpPr>
          <p:cNvPr id="6" name="Espaço Reservado para Rodapé 7"/>
          <p:cNvSpPr>
            <a:spLocks noGrp="1"/>
          </p:cNvSpPr>
          <p:nvPr>
            <p:ph type="ftr" sz="quarter" idx="11"/>
          </p:nvPr>
        </p:nvSpPr>
        <p:spPr>
          <a:xfrm>
            <a:off x="3514725" y="6356350"/>
            <a:ext cx="3257550" cy="365125"/>
          </a:xfrm>
          <a:prstGeom prst="rect">
            <a:avLst/>
          </a:prstGeom>
        </p:spPr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53C9E9-41CC-4034-9176-450A0716C4B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514350" y="6356350"/>
            <a:ext cx="2400300" cy="365125"/>
          </a:xfrm>
          <a:prstGeom prst="rect">
            <a:avLst/>
          </a:prstGeom>
        </p:spPr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8FD4B6D-E877-46CF-9DE3-70DC5AD9E5F9}" type="datetimeFigureOut">
              <a:rPr lang="pt-BR"/>
              <a:pPr>
                <a:defRPr/>
              </a:pPr>
              <a:t>03/10/2016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3514725" y="6356350"/>
            <a:ext cx="3257550" cy="365125"/>
          </a:xfrm>
          <a:prstGeom prst="rect">
            <a:avLst/>
          </a:prstGeom>
        </p:spPr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A71F36-905F-4063-997E-0040343D1DC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>
          <a:xfrm>
            <a:off x="514350" y="6356350"/>
            <a:ext cx="2400300" cy="365125"/>
          </a:xfrm>
          <a:prstGeom prst="rect">
            <a:avLst/>
          </a:prstGeom>
        </p:spPr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2EDF50E-B1FC-439C-9377-E3CFBF5ACF1E}" type="datetimeFigureOut">
              <a:rPr lang="pt-BR"/>
              <a:pPr>
                <a:defRPr/>
              </a:pPr>
              <a:t>03/10/2016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>
          <a:xfrm>
            <a:off x="3514725" y="6356350"/>
            <a:ext cx="3257550" cy="365125"/>
          </a:xfrm>
          <a:prstGeom prst="rect">
            <a:avLst/>
          </a:prstGeom>
        </p:spPr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4970C9-548D-4A16-8A11-92776AA6055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14351" y="273050"/>
            <a:ext cx="338435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021931" y="273051"/>
            <a:ext cx="575071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514351" y="1435101"/>
            <a:ext cx="338435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514350" y="6356350"/>
            <a:ext cx="2400300" cy="365125"/>
          </a:xfrm>
          <a:prstGeom prst="rect">
            <a:avLst/>
          </a:prstGeom>
        </p:spPr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2A940B2-7532-4DDD-A64F-95FFFF7802B2}" type="datetimeFigureOut">
              <a:rPr lang="pt-BR"/>
              <a:pPr>
                <a:defRPr/>
              </a:pPr>
              <a:t>03/10/2016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514725" y="6356350"/>
            <a:ext cx="3257550" cy="365125"/>
          </a:xfrm>
          <a:prstGeom prst="rect">
            <a:avLst/>
          </a:prstGeom>
        </p:spPr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8CDADF-4EAC-4096-B396-3F78058F5CC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16324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016324" y="612775"/>
            <a:ext cx="6172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016324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514350" y="6356350"/>
            <a:ext cx="2400300" cy="365125"/>
          </a:xfrm>
          <a:prstGeom prst="rect">
            <a:avLst/>
          </a:prstGeom>
        </p:spPr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D5B1CF0-E808-4C6A-A9DA-0041BC817B7D}" type="datetimeFigureOut">
              <a:rPr lang="pt-BR"/>
              <a:pPr>
                <a:defRPr/>
              </a:pPr>
              <a:t>03/10/2016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514725" y="6356350"/>
            <a:ext cx="3257550" cy="365125"/>
          </a:xfrm>
          <a:prstGeom prst="rect">
            <a:avLst/>
          </a:prstGeom>
        </p:spPr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EE9116-361C-40CD-A73F-265618B6E36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514350" y="6356350"/>
            <a:ext cx="2400300" cy="365125"/>
          </a:xfrm>
          <a:prstGeom prst="rect">
            <a:avLst/>
          </a:prstGeom>
        </p:spPr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FA1EC39-C517-4560-851A-4DE4A3DFD3E6}" type="datetimeFigureOut">
              <a:rPr lang="pt-BR"/>
              <a:pPr>
                <a:defRPr/>
              </a:pPr>
              <a:t>03/10/2016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514725" y="6356350"/>
            <a:ext cx="3257550" cy="365125"/>
          </a:xfrm>
          <a:prstGeom prst="rect">
            <a:avLst/>
          </a:prstGeom>
        </p:spPr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6D534A-7B28-44B9-B6B2-5AA42958B41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458075" y="274639"/>
            <a:ext cx="2314575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14350" y="274639"/>
            <a:ext cx="6772275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514350" y="6356350"/>
            <a:ext cx="2400300" cy="365125"/>
          </a:xfrm>
          <a:prstGeom prst="rect">
            <a:avLst/>
          </a:prstGeom>
        </p:spPr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3B51E8A-8A71-4B76-8ADC-C87D11667E98}" type="datetimeFigureOut">
              <a:rPr lang="pt-BR"/>
              <a:pPr>
                <a:defRPr/>
              </a:pPr>
              <a:t>03/10/2016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514725" y="6356350"/>
            <a:ext cx="3257550" cy="365125"/>
          </a:xfrm>
          <a:prstGeom prst="rect">
            <a:avLst/>
          </a:prstGeom>
        </p:spPr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DB09AA-2C70-4DE2-B5DB-F959B4456FF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14350" y="1357299"/>
            <a:ext cx="8326067" cy="500066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dirty="0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14350" y="1928803"/>
            <a:ext cx="8326067" cy="419736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5" name="Espaço Reservado para Data 6"/>
          <p:cNvSpPr>
            <a:spLocks noGrp="1"/>
          </p:cNvSpPr>
          <p:nvPr>
            <p:ph type="dt" sz="half" idx="10"/>
          </p:nvPr>
        </p:nvSpPr>
        <p:spPr>
          <a:xfrm>
            <a:off x="514350" y="6356350"/>
            <a:ext cx="2400300" cy="365125"/>
          </a:xfrm>
          <a:prstGeom prst="rect">
            <a:avLst/>
          </a:prstGeom>
        </p:spPr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2BEBD44-9EA3-4BE2-9F52-B8FF194711AA}" type="datetimeFigureOut">
              <a:rPr lang="pt-BR"/>
              <a:pPr>
                <a:defRPr/>
              </a:pPr>
              <a:t>03/10/2016</a:t>
            </a:fld>
            <a:endParaRPr lang="pt-BR"/>
          </a:p>
        </p:txBody>
      </p:sp>
      <p:sp>
        <p:nvSpPr>
          <p:cNvPr id="6" name="Espaço Reservado para Rodapé 7"/>
          <p:cNvSpPr>
            <a:spLocks noGrp="1"/>
          </p:cNvSpPr>
          <p:nvPr>
            <p:ph type="ftr" sz="quarter" idx="11"/>
          </p:nvPr>
        </p:nvSpPr>
        <p:spPr>
          <a:xfrm>
            <a:off x="3514725" y="6356350"/>
            <a:ext cx="3257550" cy="365125"/>
          </a:xfrm>
          <a:prstGeom prst="rect">
            <a:avLst/>
          </a:prstGeom>
        </p:spPr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A7B16A-6A5F-4530-AD2A-24497105D13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ítulo e texto e 2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14350" y="457200"/>
            <a:ext cx="9258300" cy="137160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514350" y="1981200"/>
            <a:ext cx="4543425" cy="38862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5229225" y="1981200"/>
            <a:ext cx="4543425" cy="18669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3"/>
          </p:nvPr>
        </p:nvSpPr>
        <p:spPr>
          <a:xfrm>
            <a:off x="5229225" y="4000500"/>
            <a:ext cx="4543425" cy="18669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ítulo e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14350" y="457200"/>
            <a:ext cx="9258300" cy="137160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abela 2"/>
          <p:cNvSpPr>
            <a:spLocks noGrp="1"/>
          </p:cNvSpPr>
          <p:nvPr>
            <p:ph type="tbl" idx="1"/>
          </p:nvPr>
        </p:nvSpPr>
        <p:spPr>
          <a:xfrm>
            <a:off x="514350" y="1981200"/>
            <a:ext cx="9258300" cy="3886200"/>
          </a:xfrm>
        </p:spPr>
        <p:txBody>
          <a:bodyPr rtlCol="0">
            <a:normAutofit/>
          </a:bodyPr>
          <a:lstStyle/>
          <a:p>
            <a:pPr lvl="0"/>
            <a:endParaRPr lang="pt-BR" noProof="0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C35D7F-43B9-461B-B7FE-14C70F753796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ítulo e grá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14351" y="274639"/>
            <a:ext cx="9290447" cy="1011237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Gráfico 2"/>
          <p:cNvSpPr>
            <a:spLocks noGrp="1"/>
          </p:cNvSpPr>
          <p:nvPr>
            <p:ph type="chart" idx="1"/>
          </p:nvPr>
        </p:nvSpPr>
        <p:spPr>
          <a:xfrm>
            <a:off x="514350" y="1500189"/>
            <a:ext cx="9258300" cy="4625975"/>
          </a:xfrm>
        </p:spPr>
        <p:txBody>
          <a:bodyPr/>
          <a:lstStyle/>
          <a:p>
            <a:pPr lvl="0"/>
            <a:endParaRPr lang="pt-BR" noProof="0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68CE99-E8B5-4EF2-9E01-B7EB26363E98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71525" y="2130426"/>
            <a:ext cx="874395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15D6BA-DFD8-496C-9352-C3A46EE8C422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ítulo, conteúdo e 2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14351" y="274639"/>
            <a:ext cx="9290447" cy="1011237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514350" y="1500189"/>
            <a:ext cx="4543425" cy="4625975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5229225" y="1500189"/>
            <a:ext cx="4543425" cy="2236787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3"/>
          </p:nvPr>
        </p:nvSpPr>
        <p:spPr>
          <a:xfrm>
            <a:off x="5229225" y="3889375"/>
            <a:ext cx="4543425" cy="2236788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C29CD4-287A-45EF-A6B2-7D7EB5FA8809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ítulo, text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14351" y="274639"/>
            <a:ext cx="9290447" cy="1011237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514350" y="1500189"/>
            <a:ext cx="4543425" cy="4625975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229225" y="1500189"/>
            <a:ext cx="4543425" cy="4625975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F22F6F-02F4-4BD9-A799-CEBABA99C004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/>
          </p:nvPr>
        </p:nvSpPr>
        <p:spPr>
          <a:xfrm>
            <a:off x="514351" y="274639"/>
            <a:ext cx="9290447" cy="5851525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3" name="Espaço Reservado para Número de Slide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3CB107-0621-49BD-8E2B-AFF5AF55828E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 userDrawn="1"/>
        </p:nvSpPr>
        <p:spPr>
          <a:xfrm>
            <a:off x="80963" y="71438"/>
            <a:ext cx="10125075" cy="6715125"/>
          </a:xfrm>
          <a:prstGeom prst="rect">
            <a:avLst/>
          </a:prstGeom>
          <a:noFill/>
          <a:ln w="127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solidFill>
                <a:prstClr val="white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71525" y="2130426"/>
            <a:ext cx="8743950" cy="1470025"/>
          </a:xfrm>
        </p:spPr>
        <p:txBody>
          <a:bodyPr/>
          <a:lstStyle>
            <a:lvl1pPr algn="ctr">
              <a:defRPr sz="4400" b="1"/>
            </a:lvl1pPr>
          </a:lstStyle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dirty="0" smtClean="0"/>
              <a:t>Clique para editar o estilo do subtítulo mestre</a:t>
            </a:r>
            <a:endParaRPr lang="pt-BR" dirty="0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8458D0-D431-4102-98B1-9B4F3627DC3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8245699" cy="939784"/>
          </a:xfrm>
        </p:spPr>
        <p:txBody>
          <a:bodyPr/>
          <a:lstStyle>
            <a:lvl1pPr>
              <a:defRPr/>
            </a:lvl1pPr>
          </a:lstStyle>
          <a:p>
            <a:r>
              <a:rPr lang="pt-BR" dirty="0" smtClean="0"/>
              <a:t>Clique para editar o estilo do título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4350" y="1500175"/>
            <a:ext cx="9258300" cy="4625989"/>
          </a:xfrm>
        </p:spPr>
        <p:txBody>
          <a:bodyPr/>
          <a:lstStyle/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FC4FA1-0325-4607-8A9D-981EF76CDD29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514350" y="6356350"/>
            <a:ext cx="2400300" cy="365125"/>
          </a:xfrm>
          <a:prstGeom prst="rect">
            <a:avLst/>
          </a:prstGeom>
        </p:spPr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94C87CF-8B9C-4906-B50D-BE0E02D94B1B}" type="datetimeFigureOut">
              <a:rPr lang="pt-BR"/>
              <a:pPr>
                <a:defRPr/>
              </a:pPr>
              <a:t>03/10/2016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3514725" y="6356350"/>
            <a:ext cx="3257550" cy="365125"/>
          </a:xfrm>
          <a:prstGeom prst="rect">
            <a:avLst/>
          </a:prstGeom>
        </p:spPr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BC52E2-0322-4946-9A77-75C7E4FCC6A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12602" y="4406901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12602" y="2906713"/>
            <a:ext cx="874395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514350" y="6356350"/>
            <a:ext cx="2400300" cy="365125"/>
          </a:xfrm>
          <a:prstGeom prst="rect">
            <a:avLst/>
          </a:prstGeom>
        </p:spPr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34B59CD-0D01-49F2-9368-18F97F2424E4}" type="datetimeFigureOut">
              <a:rPr lang="pt-BR"/>
              <a:pPr>
                <a:defRPr/>
              </a:pPr>
              <a:t>03/10/2016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514725" y="6356350"/>
            <a:ext cx="3257550" cy="365125"/>
          </a:xfrm>
          <a:prstGeom prst="rect">
            <a:avLst/>
          </a:prstGeom>
        </p:spPr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52B43B-A186-48B9-A5A9-601BA4CE4F9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514350" y="1600201"/>
            <a:ext cx="45434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229225" y="1600201"/>
            <a:ext cx="45434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514350" y="6356350"/>
            <a:ext cx="2400300" cy="365125"/>
          </a:xfrm>
          <a:prstGeom prst="rect">
            <a:avLst/>
          </a:prstGeom>
        </p:spPr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26833A8-8476-40AA-A830-4CC353CE7094}" type="datetimeFigureOut">
              <a:rPr lang="pt-BR"/>
              <a:pPr>
                <a:defRPr/>
              </a:pPr>
              <a:t>03/10/2016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514725" y="6356350"/>
            <a:ext cx="3257550" cy="365125"/>
          </a:xfrm>
          <a:prstGeom prst="rect">
            <a:avLst/>
          </a:prstGeom>
        </p:spPr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7FD1B9-2810-4A54-9E3A-F2E349C3556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14350" y="1357299"/>
            <a:ext cx="8326067" cy="500066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dirty="0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14350" y="1928803"/>
            <a:ext cx="8326067" cy="419736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5" name="Espaço Reservado para Data 6"/>
          <p:cNvSpPr>
            <a:spLocks noGrp="1"/>
          </p:cNvSpPr>
          <p:nvPr>
            <p:ph type="dt" sz="half" idx="10"/>
          </p:nvPr>
        </p:nvSpPr>
        <p:spPr>
          <a:xfrm>
            <a:off x="514350" y="6356350"/>
            <a:ext cx="2400300" cy="365125"/>
          </a:xfrm>
          <a:prstGeom prst="rect">
            <a:avLst/>
          </a:prstGeom>
        </p:spPr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C59A665-1254-4FA6-9BDB-51821D9565EA}" type="datetimeFigureOut">
              <a:rPr lang="pt-BR"/>
              <a:pPr>
                <a:defRPr/>
              </a:pPr>
              <a:t>03/10/2016</a:t>
            </a:fld>
            <a:endParaRPr lang="pt-BR"/>
          </a:p>
        </p:txBody>
      </p:sp>
      <p:sp>
        <p:nvSpPr>
          <p:cNvPr id="6" name="Espaço Reservado para Rodapé 7"/>
          <p:cNvSpPr>
            <a:spLocks noGrp="1"/>
          </p:cNvSpPr>
          <p:nvPr>
            <p:ph type="ftr" sz="quarter" idx="11"/>
          </p:nvPr>
        </p:nvSpPr>
        <p:spPr>
          <a:xfrm>
            <a:off x="3514725" y="6356350"/>
            <a:ext cx="3257550" cy="365125"/>
          </a:xfrm>
          <a:prstGeom prst="rect">
            <a:avLst/>
          </a:prstGeom>
        </p:spPr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D3DC9E-59C1-493C-939D-D1F51E3974A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514350" y="6356350"/>
            <a:ext cx="2400300" cy="365125"/>
          </a:xfrm>
          <a:prstGeom prst="rect">
            <a:avLst/>
          </a:prstGeom>
        </p:spPr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822B880-96EA-4FDD-BD93-ED0B887DD474}" type="datetimeFigureOut">
              <a:rPr lang="pt-BR"/>
              <a:pPr>
                <a:defRPr/>
              </a:pPr>
              <a:t>03/10/2016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3514725" y="6356350"/>
            <a:ext cx="3257550" cy="365125"/>
          </a:xfrm>
          <a:prstGeom prst="rect">
            <a:avLst/>
          </a:prstGeom>
        </p:spPr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5E2989-DD3A-44E7-8082-CE9E88BE5F1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>
          <a:xfrm>
            <a:off x="514350" y="6356350"/>
            <a:ext cx="2400300" cy="365125"/>
          </a:xfrm>
          <a:prstGeom prst="rect">
            <a:avLst/>
          </a:prstGeom>
        </p:spPr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4029A4C-4419-4DD0-A74F-F7C7B7E9673F}" type="datetimeFigureOut">
              <a:rPr lang="pt-BR"/>
              <a:pPr>
                <a:defRPr/>
              </a:pPr>
              <a:t>03/10/2016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>
          <a:xfrm>
            <a:off x="3514725" y="6356350"/>
            <a:ext cx="3257550" cy="365125"/>
          </a:xfrm>
          <a:prstGeom prst="rect">
            <a:avLst/>
          </a:prstGeom>
        </p:spPr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E6284D-D91A-47C4-838B-6451ABD1007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14351" y="273050"/>
            <a:ext cx="338435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021931" y="273051"/>
            <a:ext cx="575071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514351" y="1435101"/>
            <a:ext cx="338435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514350" y="6356350"/>
            <a:ext cx="2400300" cy="365125"/>
          </a:xfrm>
          <a:prstGeom prst="rect">
            <a:avLst/>
          </a:prstGeom>
        </p:spPr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263D702-D19B-4E74-9AFD-6B51467AB770}" type="datetimeFigureOut">
              <a:rPr lang="pt-BR"/>
              <a:pPr>
                <a:defRPr/>
              </a:pPr>
              <a:t>03/10/2016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514725" y="6356350"/>
            <a:ext cx="3257550" cy="365125"/>
          </a:xfrm>
          <a:prstGeom prst="rect">
            <a:avLst/>
          </a:prstGeom>
        </p:spPr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9F9B9F-990D-4244-BD2F-CB0E16314C5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16324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016324" y="612775"/>
            <a:ext cx="6172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016324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514350" y="6356350"/>
            <a:ext cx="2400300" cy="365125"/>
          </a:xfrm>
          <a:prstGeom prst="rect">
            <a:avLst/>
          </a:prstGeom>
        </p:spPr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3331493-09B8-4502-9099-7E1EB7E7C72D}" type="datetimeFigureOut">
              <a:rPr lang="pt-BR"/>
              <a:pPr>
                <a:defRPr/>
              </a:pPr>
              <a:t>03/10/2016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514725" y="6356350"/>
            <a:ext cx="3257550" cy="365125"/>
          </a:xfrm>
          <a:prstGeom prst="rect">
            <a:avLst/>
          </a:prstGeom>
        </p:spPr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3B901F-4003-4629-90B0-EF4A97EBC4B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514350" y="6356350"/>
            <a:ext cx="2400300" cy="365125"/>
          </a:xfrm>
          <a:prstGeom prst="rect">
            <a:avLst/>
          </a:prstGeom>
        </p:spPr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70C420D-A6CD-42BF-B32D-53BF3D1D0380}" type="datetimeFigureOut">
              <a:rPr lang="pt-BR"/>
              <a:pPr>
                <a:defRPr/>
              </a:pPr>
              <a:t>03/10/2016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514725" y="6356350"/>
            <a:ext cx="3257550" cy="365125"/>
          </a:xfrm>
          <a:prstGeom prst="rect">
            <a:avLst/>
          </a:prstGeom>
        </p:spPr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244D07-08F7-46D1-AC01-352D1045F7E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458075" y="274639"/>
            <a:ext cx="2314575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14350" y="274639"/>
            <a:ext cx="6772275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514350" y="6356350"/>
            <a:ext cx="2400300" cy="365125"/>
          </a:xfrm>
          <a:prstGeom prst="rect">
            <a:avLst/>
          </a:prstGeom>
        </p:spPr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DF4259E-9084-4AE8-8584-55CE9D0897A9}" type="datetimeFigureOut">
              <a:rPr lang="pt-BR"/>
              <a:pPr>
                <a:defRPr/>
              </a:pPr>
              <a:t>03/10/2016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514725" y="6356350"/>
            <a:ext cx="3257550" cy="365125"/>
          </a:xfrm>
          <a:prstGeom prst="rect">
            <a:avLst/>
          </a:prstGeom>
        </p:spPr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6B38BA-4946-4512-814D-36F6E5E8B19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ítulo e texto e 2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14350" y="457200"/>
            <a:ext cx="9258300" cy="137160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514350" y="1981200"/>
            <a:ext cx="4543425" cy="38862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5229225" y="1981200"/>
            <a:ext cx="4543425" cy="18669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3"/>
          </p:nvPr>
        </p:nvSpPr>
        <p:spPr>
          <a:xfrm>
            <a:off x="5229225" y="4000500"/>
            <a:ext cx="4543425" cy="18669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>
          <a:xfrm>
            <a:off x="514350" y="6356350"/>
            <a:ext cx="2400300" cy="365125"/>
          </a:xfrm>
          <a:prstGeom prst="rect">
            <a:avLst/>
          </a:prstGeom>
        </p:spPr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EBC0D79-E604-4BAC-ACF8-5A352BDCAC9B}" type="datetimeFigureOut">
              <a:rPr lang="pt-BR"/>
              <a:pPr>
                <a:defRPr/>
              </a:pPr>
              <a:t>03/10/2016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>
          <a:xfrm>
            <a:off x="3514725" y="6356350"/>
            <a:ext cx="3257550" cy="365125"/>
          </a:xfrm>
          <a:prstGeom prst="rect">
            <a:avLst/>
          </a:prstGeom>
        </p:spPr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7BC9C1-0261-4B97-9A4D-9BF9BEF6ECB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ítulo e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14350" y="457200"/>
            <a:ext cx="9258300" cy="137160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abela 2"/>
          <p:cNvSpPr>
            <a:spLocks noGrp="1"/>
          </p:cNvSpPr>
          <p:nvPr>
            <p:ph type="tbl" idx="1"/>
          </p:nvPr>
        </p:nvSpPr>
        <p:spPr>
          <a:xfrm>
            <a:off x="514350" y="1981200"/>
            <a:ext cx="9258300" cy="3886200"/>
          </a:xfrm>
        </p:spPr>
        <p:txBody>
          <a:bodyPr rtlCol="0">
            <a:normAutofit/>
          </a:bodyPr>
          <a:lstStyle/>
          <a:p>
            <a:pPr lvl="0"/>
            <a:endParaRPr lang="pt-BR" noProof="0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4EAAEA-353E-496A-8754-D82073D5EB1A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ítulo e grá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14351" y="274639"/>
            <a:ext cx="9290447" cy="1011237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Gráfico 2"/>
          <p:cNvSpPr>
            <a:spLocks noGrp="1"/>
          </p:cNvSpPr>
          <p:nvPr>
            <p:ph type="chart" idx="1"/>
          </p:nvPr>
        </p:nvSpPr>
        <p:spPr>
          <a:xfrm>
            <a:off x="514350" y="1500189"/>
            <a:ext cx="9258300" cy="4625975"/>
          </a:xfrm>
        </p:spPr>
        <p:txBody>
          <a:bodyPr/>
          <a:lstStyle/>
          <a:p>
            <a:pPr lvl="0"/>
            <a:endParaRPr lang="pt-BR" noProof="0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186EF1-2AE6-410A-B2D9-00AF48AF4E1D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71525" y="2130426"/>
            <a:ext cx="874395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C01812-5784-4F52-826C-E72A1FE23434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ítulo, conteúdo e 2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14351" y="274639"/>
            <a:ext cx="9290447" cy="1011237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514350" y="1500189"/>
            <a:ext cx="4543425" cy="4625975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5229225" y="1500189"/>
            <a:ext cx="4543425" cy="2236787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3"/>
          </p:nvPr>
        </p:nvSpPr>
        <p:spPr>
          <a:xfrm>
            <a:off x="5229225" y="3889375"/>
            <a:ext cx="4543425" cy="2236788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340ECE-793E-4149-BC29-7DFC3E351746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ítulo, text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14351" y="274639"/>
            <a:ext cx="9290447" cy="1011237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514350" y="1500189"/>
            <a:ext cx="4543425" cy="4625975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229225" y="1500189"/>
            <a:ext cx="4543425" cy="4625975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2EE7F7-F16C-4E1A-8454-6439667253D4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/>
          </p:nvPr>
        </p:nvSpPr>
        <p:spPr>
          <a:xfrm>
            <a:off x="514351" y="274639"/>
            <a:ext cx="9290447" cy="5851525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3" name="Espaço Reservado para Número de Slide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99BC0A-4DB8-4B6B-9C36-CF264703415D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71525" y="2130426"/>
            <a:ext cx="874395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43B778-D4EE-4D17-8789-66EB3F3DF971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3556390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F18315-F58B-4759-B44B-03903B83DD21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354334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12602" y="4406901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12602" y="2906713"/>
            <a:ext cx="874395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4B5E50-D59C-4FFE-A143-439F636C0956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725964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14351" y="273050"/>
            <a:ext cx="338435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021931" y="273051"/>
            <a:ext cx="575071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514351" y="1435101"/>
            <a:ext cx="338435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514350" y="6356350"/>
            <a:ext cx="2400300" cy="365125"/>
          </a:xfrm>
          <a:prstGeom prst="rect">
            <a:avLst/>
          </a:prstGeom>
        </p:spPr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F17F003-75C2-49F8-84A3-616D6A306CDF}" type="datetimeFigureOut">
              <a:rPr lang="pt-BR"/>
              <a:pPr>
                <a:defRPr/>
              </a:pPr>
              <a:t>03/10/2016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514725" y="6356350"/>
            <a:ext cx="3257550" cy="365125"/>
          </a:xfrm>
          <a:prstGeom prst="rect">
            <a:avLst/>
          </a:prstGeom>
        </p:spPr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040DC0-58AF-41B7-B1F6-04F07D0CF77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514350" y="1600201"/>
            <a:ext cx="45434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229225" y="1600201"/>
            <a:ext cx="45434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38B58C-0EE2-41C6-A9FD-48689EFFA341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7767152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21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21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225654" y="1535113"/>
            <a:ext cx="454699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225654" y="2174875"/>
            <a:ext cx="454699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6E6C07-96D0-4400-8634-108B7B56E90B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2519526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63467A-E3F8-4220-8053-E25989BF5384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3419190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6F599E-F098-44ED-A295-9E98354FEF55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5944457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14351" y="273050"/>
            <a:ext cx="338435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021931" y="273051"/>
            <a:ext cx="575071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514351" y="1435101"/>
            <a:ext cx="338435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ED732C-13AC-4C80-9ECB-8654A205C916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461069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16324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016324" y="612775"/>
            <a:ext cx="6172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t-BR" noProof="0" smtClean="0"/>
              <a:t>Clique no ícone para adicionar uma imagem</a:t>
            </a:r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016324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C95D7F-4319-4E88-87E2-2B6EB1CE89F5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1445887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4FFD48-E607-416F-8BCC-30EE6DAC3EA4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900012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458075" y="274639"/>
            <a:ext cx="2314575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14350" y="274639"/>
            <a:ext cx="6772275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993112-B657-41CA-B106-200752A007A3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4966493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ítulo e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abela 2"/>
          <p:cNvSpPr>
            <a:spLocks noGrp="1"/>
          </p:cNvSpPr>
          <p:nvPr>
            <p:ph type="tbl" idx="1"/>
          </p:nvPr>
        </p:nvSpPr>
        <p:spPr>
          <a:xfrm>
            <a:off x="514350" y="1600201"/>
            <a:ext cx="9258300" cy="4525963"/>
          </a:xfrm>
        </p:spPr>
        <p:txBody>
          <a:bodyPr/>
          <a:lstStyle/>
          <a:p>
            <a:pPr lvl="0"/>
            <a:endParaRPr lang="pt-BR" noProof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542F81-07DE-4EF5-97F8-7909BAC21D8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00691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16324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016324" y="612775"/>
            <a:ext cx="6172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016324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514350" y="6356350"/>
            <a:ext cx="2400300" cy="365125"/>
          </a:xfrm>
          <a:prstGeom prst="rect">
            <a:avLst/>
          </a:prstGeom>
        </p:spPr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CA35278-7E32-4F7D-B70D-90322CF4B9BD}" type="datetimeFigureOut">
              <a:rPr lang="pt-BR"/>
              <a:pPr>
                <a:defRPr/>
              </a:pPr>
              <a:t>03/10/2016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514725" y="6356350"/>
            <a:ext cx="3257550" cy="365125"/>
          </a:xfrm>
          <a:prstGeom prst="rect">
            <a:avLst/>
          </a:prstGeom>
        </p:spPr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1AE140-754F-4E09-AE6C-8505E02AB59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1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17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1.xml"/><Relationship Id="rId16" Type="http://schemas.openxmlformats.org/officeDocument/2006/relationships/slideLayout" Target="../slideLayouts/slideLayout35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9.xml"/><Relationship Id="rId19" Type="http://schemas.openxmlformats.org/officeDocument/2006/relationships/slideLayout" Target="../slideLayouts/slideLayout38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51.xml"/><Relationship Id="rId18" Type="http://schemas.openxmlformats.org/officeDocument/2006/relationships/slideLayout" Target="../slideLayouts/slideLayout56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17" Type="http://schemas.openxmlformats.org/officeDocument/2006/relationships/slideLayout" Target="../slideLayouts/slideLayout55.xml"/><Relationship Id="rId2" Type="http://schemas.openxmlformats.org/officeDocument/2006/relationships/slideLayout" Target="../slideLayouts/slideLayout40.xml"/><Relationship Id="rId16" Type="http://schemas.openxmlformats.org/officeDocument/2006/relationships/slideLayout" Target="../slideLayouts/slideLayout54.xml"/><Relationship Id="rId20" Type="http://schemas.openxmlformats.org/officeDocument/2006/relationships/theme" Target="../theme/theme3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48.xml"/><Relationship Id="rId19" Type="http://schemas.openxmlformats.org/officeDocument/2006/relationships/slideLayout" Target="../slideLayouts/slideLayout57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5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slideLayout" Target="../slideLayouts/slideLayout70.xml"/><Relationship Id="rId18" Type="http://schemas.openxmlformats.org/officeDocument/2006/relationships/slideLayout" Target="../slideLayouts/slideLayout75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slideLayout" Target="../slideLayouts/slideLayout69.xml"/><Relationship Id="rId17" Type="http://schemas.openxmlformats.org/officeDocument/2006/relationships/slideLayout" Target="../slideLayouts/slideLayout74.xml"/><Relationship Id="rId2" Type="http://schemas.openxmlformats.org/officeDocument/2006/relationships/slideLayout" Target="../slideLayouts/slideLayout59.xml"/><Relationship Id="rId16" Type="http://schemas.openxmlformats.org/officeDocument/2006/relationships/slideLayout" Target="../slideLayouts/slideLayout73.xml"/><Relationship Id="rId20" Type="http://schemas.openxmlformats.org/officeDocument/2006/relationships/theme" Target="../theme/theme4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67.xml"/><Relationship Id="rId19" Type="http://schemas.openxmlformats.org/officeDocument/2006/relationships/slideLayout" Target="../slideLayouts/slideLayout76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Relationship Id="rId14" Type="http://schemas.openxmlformats.org/officeDocument/2006/relationships/slideLayout" Target="../slideLayouts/slideLayout7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4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79.xml"/><Relationship Id="rId7" Type="http://schemas.openxmlformats.org/officeDocument/2006/relationships/slideLayout" Target="../slideLayouts/slideLayout83.xml"/><Relationship Id="rId12" Type="http://schemas.openxmlformats.org/officeDocument/2006/relationships/slideLayout" Target="../slideLayouts/slideLayout88.xml"/><Relationship Id="rId2" Type="http://schemas.openxmlformats.org/officeDocument/2006/relationships/slideLayout" Target="../slideLayouts/slideLayout78.xml"/><Relationship Id="rId1" Type="http://schemas.openxmlformats.org/officeDocument/2006/relationships/slideLayout" Target="../slideLayouts/slideLayout77.xml"/><Relationship Id="rId6" Type="http://schemas.openxmlformats.org/officeDocument/2006/relationships/slideLayout" Target="../slideLayouts/slideLayout82.xml"/><Relationship Id="rId11" Type="http://schemas.openxmlformats.org/officeDocument/2006/relationships/slideLayout" Target="../slideLayouts/slideLayout87.xml"/><Relationship Id="rId5" Type="http://schemas.openxmlformats.org/officeDocument/2006/relationships/slideLayout" Target="../slideLayouts/slideLayout81.xml"/><Relationship Id="rId10" Type="http://schemas.openxmlformats.org/officeDocument/2006/relationships/slideLayout" Target="../slideLayouts/slideLayout86.xml"/><Relationship Id="rId4" Type="http://schemas.openxmlformats.org/officeDocument/2006/relationships/slideLayout" Target="../slideLayouts/slideLayout80.xml"/><Relationship Id="rId9" Type="http://schemas.openxmlformats.org/officeDocument/2006/relationships/slideLayout" Target="../slideLayouts/slideLayout8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luxograma: Processo 11"/>
          <p:cNvSpPr/>
          <p:nvPr/>
        </p:nvSpPr>
        <p:spPr>
          <a:xfrm>
            <a:off x="80963" y="6500813"/>
            <a:ext cx="10125075" cy="285750"/>
          </a:xfrm>
          <a:prstGeom prst="flowChartProcess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solidFill>
                <a:prstClr val="white"/>
              </a:solidFill>
            </a:endParaRPr>
          </a:p>
        </p:txBody>
      </p:sp>
      <p:sp>
        <p:nvSpPr>
          <p:cNvPr id="3075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514350" y="274638"/>
            <a:ext cx="9290050" cy="1011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</a:t>
            </a:r>
          </a:p>
        </p:txBody>
      </p:sp>
      <p:sp>
        <p:nvSpPr>
          <p:cNvPr id="3076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514350" y="1500188"/>
            <a:ext cx="9258300" cy="462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7554913" y="6500813"/>
            <a:ext cx="2217737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B212868-83D2-4258-8E3E-D25D0B605F08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  <p:sp>
        <p:nvSpPr>
          <p:cNvPr id="11" name="Retângulo 10"/>
          <p:cNvSpPr/>
          <p:nvPr/>
        </p:nvSpPr>
        <p:spPr>
          <a:xfrm>
            <a:off x="80963" y="71438"/>
            <a:ext cx="10125075" cy="6715125"/>
          </a:xfrm>
          <a:prstGeom prst="rect">
            <a:avLst/>
          </a:prstGeom>
          <a:noFill/>
          <a:ln w="127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46" r:id="rId1"/>
    <p:sldLayoutId id="2147485117" r:id="rId2"/>
    <p:sldLayoutId id="2147485147" r:id="rId3"/>
    <p:sldLayoutId id="2147485148" r:id="rId4"/>
    <p:sldLayoutId id="2147485149" r:id="rId5"/>
    <p:sldLayoutId id="2147485150" r:id="rId6"/>
    <p:sldLayoutId id="2147485151" r:id="rId7"/>
    <p:sldLayoutId id="2147485152" r:id="rId8"/>
    <p:sldLayoutId id="2147485153" r:id="rId9"/>
    <p:sldLayoutId id="2147485154" r:id="rId10"/>
    <p:sldLayoutId id="2147485155" r:id="rId11"/>
    <p:sldLayoutId id="2147485156" r:id="rId12"/>
    <p:sldLayoutId id="2147485157" r:id="rId13"/>
    <p:sldLayoutId id="2147485118" r:id="rId14"/>
    <p:sldLayoutId id="2147485119" r:id="rId15"/>
    <p:sldLayoutId id="2147485120" r:id="rId16"/>
    <p:sldLayoutId id="2147485121" r:id="rId17"/>
    <p:sldLayoutId id="2147485122" r:id="rId18"/>
    <p:sldLayoutId id="2147485123" r:id="rId19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78923D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78923D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78923D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78923D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78923D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rgbClr val="78923D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rgbClr val="78923D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rgbClr val="78923D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rgbClr val="78923D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luxograma: Processo 11"/>
          <p:cNvSpPr/>
          <p:nvPr/>
        </p:nvSpPr>
        <p:spPr>
          <a:xfrm>
            <a:off x="80963" y="6500813"/>
            <a:ext cx="10125075" cy="285750"/>
          </a:xfrm>
          <a:prstGeom prst="flowChartProcess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solidFill>
                <a:prstClr val="white"/>
              </a:solidFill>
            </a:endParaRPr>
          </a:p>
        </p:txBody>
      </p:sp>
      <p:sp>
        <p:nvSpPr>
          <p:cNvPr id="4099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514350" y="274638"/>
            <a:ext cx="9290050" cy="1011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</a:t>
            </a:r>
          </a:p>
        </p:txBody>
      </p:sp>
      <p:sp>
        <p:nvSpPr>
          <p:cNvPr id="4100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514350" y="1500188"/>
            <a:ext cx="9258300" cy="462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7554913" y="6500813"/>
            <a:ext cx="2217737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D7C3CEA-CA56-4528-A20E-03E31DA59C15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  <p:sp>
        <p:nvSpPr>
          <p:cNvPr id="11" name="Retângulo 10"/>
          <p:cNvSpPr/>
          <p:nvPr/>
        </p:nvSpPr>
        <p:spPr>
          <a:xfrm>
            <a:off x="80963" y="71438"/>
            <a:ext cx="10125075" cy="6715125"/>
          </a:xfrm>
          <a:prstGeom prst="rect">
            <a:avLst/>
          </a:prstGeom>
          <a:noFill/>
          <a:ln w="127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58" r:id="rId1"/>
    <p:sldLayoutId id="2147485124" r:id="rId2"/>
    <p:sldLayoutId id="2147485159" r:id="rId3"/>
    <p:sldLayoutId id="2147485160" r:id="rId4"/>
    <p:sldLayoutId id="2147485161" r:id="rId5"/>
    <p:sldLayoutId id="2147485162" r:id="rId6"/>
    <p:sldLayoutId id="2147485163" r:id="rId7"/>
    <p:sldLayoutId id="2147485164" r:id="rId8"/>
    <p:sldLayoutId id="2147485165" r:id="rId9"/>
    <p:sldLayoutId id="2147485166" r:id="rId10"/>
    <p:sldLayoutId id="2147485167" r:id="rId11"/>
    <p:sldLayoutId id="2147485168" r:id="rId12"/>
    <p:sldLayoutId id="2147485169" r:id="rId13"/>
    <p:sldLayoutId id="2147485125" r:id="rId14"/>
    <p:sldLayoutId id="2147485126" r:id="rId15"/>
    <p:sldLayoutId id="2147485127" r:id="rId16"/>
    <p:sldLayoutId id="2147485128" r:id="rId17"/>
    <p:sldLayoutId id="2147485129" r:id="rId18"/>
    <p:sldLayoutId id="2147485130" r:id="rId19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78923D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78923D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78923D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78923D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78923D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rgbClr val="78923D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rgbClr val="78923D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rgbClr val="78923D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rgbClr val="78923D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luxograma: Processo 11"/>
          <p:cNvSpPr/>
          <p:nvPr/>
        </p:nvSpPr>
        <p:spPr>
          <a:xfrm>
            <a:off x="80963" y="6500813"/>
            <a:ext cx="10125075" cy="285750"/>
          </a:xfrm>
          <a:prstGeom prst="flowChartProcess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solidFill>
                <a:prstClr val="white"/>
              </a:solidFill>
            </a:endParaRPr>
          </a:p>
        </p:txBody>
      </p:sp>
      <p:sp>
        <p:nvSpPr>
          <p:cNvPr id="5123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514350" y="274638"/>
            <a:ext cx="9290050" cy="1011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</a:t>
            </a:r>
          </a:p>
        </p:txBody>
      </p:sp>
      <p:sp>
        <p:nvSpPr>
          <p:cNvPr id="5124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514350" y="1500188"/>
            <a:ext cx="9258300" cy="462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7554913" y="6500813"/>
            <a:ext cx="2217737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6F4CD2E-8F70-42DC-8B8C-A43BBE559ED9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  <p:sp>
        <p:nvSpPr>
          <p:cNvPr id="11" name="Retângulo 10"/>
          <p:cNvSpPr/>
          <p:nvPr/>
        </p:nvSpPr>
        <p:spPr>
          <a:xfrm>
            <a:off x="80963" y="71438"/>
            <a:ext cx="10125075" cy="6715125"/>
          </a:xfrm>
          <a:prstGeom prst="rect">
            <a:avLst/>
          </a:prstGeom>
          <a:noFill/>
          <a:ln w="127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70" r:id="rId1"/>
    <p:sldLayoutId id="2147485131" r:id="rId2"/>
    <p:sldLayoutId id="2147485171" r:id="rId3"/>
    <p:sldLayoutId id="2147485172" r:id="rId4"/>
    <p:sldLayoutId id="2147485173" r:id="rId5"/>
    <p:sldLayoutId id="2147485174" r:id="rId6"/>
    <p:sldLayoutId id="2147485175" r:id="rId7"/>
    <p:sldLayoutId id="2147485176" r:id="rId8"/>
    <p:sldLayoutId id="2147485177" r:id="rId9"/>
    <p:sldLayoutId id="2147485178" r:id="rId10"/>
    <p:sldLayoutId id="2147485179" r:id="rId11"/>
    <p:sldLayoutId id="2147485180" r:id="rId12"/>
    <p:sldLayoutId id="2147485181" r:id="rId13"/>
    <p:sldLayoutId id="2147485132" r:id="rId14"/>
    <p:sldLayoutId id="2147485133" r:id="rId15"/>
    <p:sldLayoutId id="2147485134" r:id="rId16"/>
    <p:sldLayoutId id="2147485135" r:id="rId17"/>
    <p:sldLayoutId id="2147485136" r:id="rId18"/>
    <p:sldLayoutId id="2147485137" r:id="rId19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78923D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78923D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78923D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78923D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78923D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rgbClr val="78923D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rgbClr val="78923D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rgbClr val="78923D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rgbClr val="78923D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luxograma: Processo 11"/>
          <p:cNvSpPr/>
          <p:nvPr/>
        </p:nvSpPr>
        <p:spPr>
          <a:xfrm>
            <a:off x="80963" y="6500813"/>
            <a:ext cx="10125075" cy="285750"/>
          </a:xfrm>
          <a:prstGeom prst="flowChartProcess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solidFill>
                <a:prstClr val="white"/>
              </a:solidFill>
            </a:endParaRPr>
          </a:p>
        </p:txBody>
      </p:sp>
      <p:sp>
        <p:nvSpPr>
          <p:cNvPr id="6147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514350" y="274638"/>
            <a:ext cx="9290050" cy="1011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</a:t>
            </a:r>
          </a:p>
        </p:txBody>
      </p:sp>
      <p:sp>
        <p:nvSpPr>
          <p:cNvPr id="6148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514350" y="1500188"/>
            <a:ext cx="9258300" cy="462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7554913" y="6500813"/>
            <a:ext cx="2217737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450F9B4-D885-4527-A4CA-7C0CDBBB7E5D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  <p:sp>
        <p:nvSpPr>
          <p:cNvPr id="11" name="Retângulo 10"/>
          <p:cNvSpPr/>
          <p:nvPr/>
        </p:nvSpPr>
        <p:spPr>
          <a:xfrm>
            <a:off x="80963" y="71438"/>
            <a:ext cx="10125075" cy="6715125"/>
          </a:xfrm>
          <a:prstGeom prst="rect">
            <a:avLst/>
          </a:prstGeom>
          <a:noFill/>
          <a:ln w="127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82" r:id="rId1"/>
    <p:sldLayoutId id="2147485138" r:id="rId2"/>
    <p:sldLayoutId id="2147485183" r:id="rId3"/>
    <p:sldLayoutId id="2147485184" r:id="rId4"/>
    <p:sldLayoutId id="2147485185" r:id="rId5"/>
    <p:sldLayoutId id="2147485186" r:id="rId6"/>
    <p:sldLayoutId id="2147485187" r:id="rId7"/>
    <p:sldLayoutId id="2147485188" r:id="rId8"/>
    <p:sldLayoutId id="2147485189" r:id="rId9"/>
    <p:sldLayoutId id="2147485190" r:id="rId10"/>
    <p:sldLayoutId id="2147485191" r:id="rId11"/>
    <p:sldLayoutId id="2147485192" r:id="rId12"/>
    <p:sldLayoutId id="2147485193" r:id="rId13"/>
    <p:sldLayoutId id="2147485139" r:id="rId14"/>
    <p:sldLayoutId id="2147485140" r:id="rId15"/>
    <p:sldLayoutId id="2147485141" r:id="rId16"/>
    <p:sldLayoutId id="2147485142" r:id="rId17"/>
    <p:sldLayoutId id="2147485143" r:id="rId18"/>
    <p:sldLayoutId id="2147485144" r:id="rId19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78923D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78923D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78923D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78923D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78923D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rgbClr val="78923D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rgbClr val="78923D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rgbClr val="78923D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rgbClr val="78923D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514350" y="274638"/>
            <a:ext cx="92583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514350" y="1600201"/>
            <a:ext cx="92583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514350" y="6356351"/>
            <a:ext cx="2400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white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2FE83F4-D89F-4FA8-A264-5367CB3869BB}" type="datetimeFigureOut">
              <a:rPr lang="pt-BR"/>
              <a:pPr>
                <a:defRPr/>
              </a:pPr>
              <a:t>03/10/2016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514725" y="6356351"/>
            <a:ext cx="32575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white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7372350" y="6356351"/>
            <a:ext cx="2400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white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B212868-83D2-4258-8E3E-D25D0B605F08}" type="slidenum">
              <a:rPr lang="pt-BR" smtClean="0"/>
              <a:pPr>
                <a:defRPr/>
              </a:pPr>
              <a:t>‹nº›</a:t>
            </a:fld>
            <a:endParaRPr lang="pt-BR" dirty="0"/>
          </a:p>
        </p:txBody>
      </p:sp>
      <p:sp>
        <p:nvSpPr>
          <p:cNvPr id="7" name="AutoShape 3"/>
          <p:cNvSpPr>
            <a:spLocks noChangeArrowheads="1"/>
          </p:cNvSpPr>
          <p:nvPr userDrawn="1"/>
        </p:nvSpPr>
        <p:spPr bwMode="auto">
          <a:xfrm>
            <a:off x="-3643313" y="685800"/>
            <a:ext cx="4629151" cy="3124200"/>
          </a:xfrm>
          <a:custGeom>
            <a:avLst/>
            <a:gdLst>
              <a:gd name="T0" fmla="*/ 2147483647 w 64000"/>
              <a:gd name="T1" fmla="*/ 668409849 h 64000"/>
              <a:gd name="T2" fmla="*/ 2147483647 w 64000"/>
              <a:gd name="T3" fmla="*/ 2147483647 h 64000"/>
              <a:gd name="T4" fmla="*/ 2147483647 w 64000"/>
              <a:gd name="T5" fmla="*/ 2147483647 h 64000"/>
              <a:gd name="T6" fmla="*/ 2147483647 w 64000"/>
              <a:gd name="T7" fmla="*/ 2147483647 h 64000"/>
              <a:gd name="T8" fmla="*/ 2147483647 w 64000"/>
              <a:gd name="T9" fmla="*/ 2147483647 h 64000"/>
              <a:gd name="T10" fmla="*/ 2147483647 w 64000"/>
              <a:gd name="T11" fmla="*/ 2147483647 h 64000"/>
              <a:gd name="T12" fmla="*/ 2147483647 w 64000"/>
              <a:gd name="T13" fmla="*/ 668409849 h 64000"/>
              <a:gd name="T14" fmla="*/ 2147483647 w 64000"/>
              <a:gd name="T15" fmla="*/ 668409849 h 64000"/>
              <a:gd name="T16" fmla="*/ 2147483647 w 64000"/>
              <a:gd name="T17" fmla="*/ 668409849 h 6400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50296 w 64000"/>
              <a:gd name="T28" fmla="*/ -26254 h 64000"/>
              <a:gd name="T29" fmla="*/ 50296 w 64000"/>
              <a:gd name="T30" fmla="*/ 26254 h 6400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64000" h="64000">
                <a:moveTo>
                  <a:pt x="50296" y="5746"/>
                </a:moveTo>
                <a:cubicBezTo>
                  <a:pt x="58882" y="11730"/>
                  <a:pt x="64000" y="21534"/>
                  <a:pt x="64000" y="32000"/>
                </a:cubicBezTo>
                <a:cubicBezTo>
                  <a:pt x="64000" y="42465"/>
                  <a:pt x="58882" y="52269"/>
                  <a:pt x="50296" y="58253"/>
                </a:cubicBezTo>
                <a:cubicBezTo>
                  <a:pt x="50296" y="58253"/>
                  <a:pt x="50296" y="58253"/>
                  <a:pt x="50295" y="58253"/>
                </a:cubicBezTo>
                <a:lnTo>
                  <a:pt x="50296" y="58254"/>
                </a:lnTo>
                <a:lnTo>
                  <a:pt x="50296" y="5746"/>
                </a:lnTo>
                <a:lnTo>
                  <a:pt x="50295" y="5746"/>
                </a:lnTo>
                <a:cubicBezTo>
                  <a:pt x="50296" y="5746"/>
                  <a:pt x="50296" y="5746"/>
                  <a:pt x="50296" y="5746"/>
                </a:cubicBezTo>
                <a:close/>
              </a:path>
            </a:pathLst>
          </a:cu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8" name="AutoShape 4"/>
          <p:cNvSpPr>
            <a:spLocks noChangeArrowheads="1"/>
          </p:cNvSpPr>
          <p:nvPr userDrawn="1"/>
        </p:nvSpPr>
        <p:spPr bwMode="auto">
          <a:xfrm>
            <a:off x="-2728913" y="0"/>
            <a:ext cx="3481388" cy="3154363"/>
          </a:xfrm>
          <a:custGeom>
            <a:avLst/>
            <a:gdLst>
              <a:gd name="T0" fmla="*/ 2147483647 w 64000"/>
              <a:gd name="T1" fmla="*/ 669876397 h 64000"/>
              <a:gd name="T2" fmla="*/ 2147483647 w 64000"/>
              <a:gd name="T3" fmla="*/ 2147483647 h 64000"/>
              <a:gd name="T4" fmla="*/ 2147483647 w 64000"/>
              <a:gd name="T5" fmla="*/ 2147483647 h 64000"/>
              <a:gd name="T6" fmla="*/ 2147483647 w 64000"/>
              <a:gd name="T7" fmla="*/ 2147483647 h 64000"/>
              <a:gd name="T8" fmla="*/ 2147483647 w 64000"/>
              <a:gd name="T9" fmla="*/ 2147483647 h 64000"/>
              <a:gd name="T10" fmla="*/ 2147483647 w 64000"/>
              <a:gd name="T11" fmla="*/ 2147483647 h 64000"/>
              <a:gd name="T12" fmla="*/ 2147483647 w 64000"/>
              <a:gd name="T13" fmla="*/ 669876397 h 64000"/>
              <a:gd name="T14" fmla="*/ 2147483647 w 64000"/>
              <a:gd name="T15" fmla="*/ 669876397 h 64000"/>
              <a:gd name="T16" fmla="*/ 2147483647 w 64000"/>
              <a:gd name="T17" fmla="*/ 669876397 h 6400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50077 w 64000"/>
              <a:gd name="T28" fmla="*/ -26405 h 64000"/>
              <a:gd name="T29" fmla="*/ 50077 w 64000"/>
              <a:gd name="T30" fmla="*/ 26405 h 6400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64000" h="64000">
                <a:moveTo>
                  <a:pt x="50077" y="5595"/>
                </a:moveTo>
                <a:cubicBezTo>
                  <a:pt x="58790" y="11560"/>
                  <a:pt x="64000" y="21440"/>
                  <a:pt x="64000" y="32000"/>
                </a:cubicBezTo>
                <a:cubicBezTo>
                  <a:pt x="64000" y="42559"/>
                  <a:pt x="58790" y="52439"/>
                  <a:pt x="50077" y="58404"/>
                </a:cubicBezTo>
                <a:cubicBezTo>
                  <a:pt x="50077" y="58404"/>
                  <a:pt x="50077" y="58404"/>
                  <a:pt x="50076" y="58404"/>
                </a:cubicBezTo>
                <a:lnTo>
                  <a:pt x="50077" y="58405"/>
                </a:lnTo>
                <a:lnTo>
                  <a:pt x="50077" y="5595"/>
                </a:lnTo>
                <a:lnTo>
                  <a:pt x="50076" y="5595"/>
                </a:lnTo>
                <a:cubicBezTo>
                  <a:pt x="50077" y="5595"/>
                  <a:pt x="50077" y="5595"/>
                  <a:pt x="50077" y="5595"/>
                </a:cubicBezTo>
                <a:close/>
              </a:path>
            </a:pathLst>
          </a:cu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6679889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5234" r:id="rId1"/>
    <p:sldLayoutId id="2147485235" r:id="rId2"/>
    <p:sldLayoutId id="2147485236" r:id="rId3"/>
    <p:sldLayoutId id="2147485237" r:id="rId4"/>
    <p:sldLayoutId id="2147485238" r:id="rId5"/>
    <p:sldLayoutId id="2147485239" r:id="rId6"/>
    <p:sldLayoutId id="2147485240" r:id="rId7"/>
    <p:sldLayoutId id="2147485241" r:id="rId8"/>
    <p:sldLayoutId id="2147485242" r:id="rId9"/>
    <p:sldLayoutId id="2147485243" r:id="rId10"/>
    <p:sldLayoutId id="2147485244" r:id="rId11"/>
    <p:sldLayoutId id="2147485245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3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78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1.png"/><Relationship Id="rId4" Type="http://schemas.openxmlformats.org/officeDocument/2006/relationships/oleObject" Target="../embeddings/oleObject1.bin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8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8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8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8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8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8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3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8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8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8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8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8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8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8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8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8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3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ChangeArrowheads="1"/>
          </p:cNvSpPr>
          <p:nvPr/>
        </p:nvSpPr>
        <p:spPr bwMode="auto">
          <a:xfrm>
            <a:off x="2500294" y="1928803"/>
            <a:ext cx="5214975" cy="5570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BR" sz="2800" b="1" dirty="0" smtClean="0">
                <a:latin typeface="+mn-lt"/>
              </a:rPr>
              <a:t>Disciplina de Nefrologia</a:t>
            </a:r>
          </a:p>
          <a:p>
            <a:pPr algn="ctr"/>
            <a:endParaRPr lang="pt-BR" sz="2800" b="1" dirty="0" smtClean="0">
              <a:latin typeface="+mn-lt"/>
            </a:endParaRPr>
          </a:p>
          <a:p>
            <a:pPr algn="ctr"/>
            <a:r>
              <a:rPr lang="pt-BR" sz="2800" b="1" dirty="0" smtClean="0">
                <a:latin typeface="+mn-lt"/>
              </a:rPr>
              <a:t>Departamento de Clínica Médica</a:t>
            </a:r>
          </a:p>
          <a:p>
            <a:pPr algn="ctr"/>
            <a:endParaRPr lang="pt-BR" sz="2800" b="1" dirty="0" smtClean="0">
              <a:latin typeface="+mn-lt"/>
            </a:endParaRPr>
          </a:p>
          <a:p>
            <a:pPr algn="ctr"/>
            <a:endParaRPr lang="pt-BR" sz="2800" b="1" dirty="0" smtClean="0">
              <a:latin typeface="+mn-lt"/>
            </a:endParaRPr>
          </a:p>
          <a:p>
            <a:pPr algn="ctr"/>
            <a:endParaRPr lang="pt-BR" sz="2800" b="1" dirty="0" smtClean="0">
              <a:latin typeface="+mn-lt"/>
            </a:endParaRPr>
          </a:p>
          <a:p>
            <a:pPr algn="ctr"/>
            <a:endParaRPr lang="pt-BR" sz="2800" b="1" dirty="0" smtClean="0">
              <a:latin typeface="+mn-lt"/>
            </a:endParaRPr>
          </a:p>
          <a:p>
            <a:pPr algn="ctr"/>
            <a:r>
              <a:rPr lang="pt-BR" sz="2800" dirty="0" err="1" smtClean="0">
                <a:latin typeface="+mn-lt"/>
              </a:rPr>
              <a:t>Profª</a:t>
            </a:r>
            <a:r>
              <a:rPr lang="pt-BR" sz="2800" dirty="0" smtClean="0">
                <a:latin typeface="+mn-lt"/>
              </a:rPr>
              <a:t>. </a:t>
            </a:r>
            <a:r>
              <a:rPr lang="pt-BR" sz="2800" dirty="0" err="1" smtClean="0">
                <a:latin typeface="+mn-lt"/>
              </a:rPr>
              <a:t>Drª</a:t>
            </a:r>
            <a:r>
              <a:rPr lang="pt-BR" sz="2800" dirty="0" smtClean="0">
                <a:latin typeface="+mn-lt"/>
              </a:rPr>
              <a:t>. </a:t>
            </a:r>
            <a:r>
              <a:rPr lang="pt-BR" sz="2800" dirty="0" err="1" smtClean="0">
                <a:latin typeface="+mn-lt"/>
              </a:rPr>
              <a:t>Elen</a:t>
            </a:r>
            <a:r>
              <a:rPr lang="pt-BR" sz="2800" dirty="0" smtClean="0">
                <a:latin typeface="+mn-lt"/>
              </a:rPr>
              <a:t> Almeida Romão</a:t>
            </a:r>
          </a:p>
          <a:p>
            <a:pPr algn="ctr">
              <a:spcBef>
                <a:spcPct val="50000"/>
              </a:spcBef>
              <a:defRPr/>
            </a:pPr>
            <a:r>
              <a:rPr lang="pt-BR" sz="2800" dirty="0" smtClean="0">
                <a:latin typeface="+mn-lt"/>
              </a:rPr>
              <a:t>Ribeirão Preto </a:t>
            </a:r>
          </a:p>
          <a:p>
            <a:pPr algn="ctr">
              <a:spcBef>
                <a:spcPct val="50000"/>
              </a:spcBef>
              <a:defRPr/>
            </a:pPr>
            <a:r>
              <a:rPr lang="pt-BR" sz="2800" dirty="0" smtClean="0">
                <a:latin typeface="+mn-lt"/>
              </a:rPr>
              <a:t>2014</a:t>
            </a:r>
          </a:p>
          <a:p>
            <a:pPr algn="ctr"/>
            <a:endParaRPr lang="pt-BR" sz="2400" dirty="0" smtClean="0">
              <a:solidFill>
                <a:schemeClr val="tx2"/>
              </a:solidFill>
              <a:latin typeface="Arial" charset="0"/>
            </a:endParaRPr>
          </a:p>
          <a:p>
            <a:pPr algn="ctr"/>
            <a:endParaRPr lang="pt-BR" sz="2400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1031" name="Text Box 7"/>
          <p:cNvSpPr txBox="1">
            <a:spLocks noChangeArrowheads="1"/>
          </p:cNvSpPr>
          <p:nvPr/>
        </p:nvSpPr>
        <p:spPr bwMode="auto">
          <a:xfrm>
            <a:off x="428592" y="428604"/>
            <a:ext cx="9515475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t-BR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rPr>
              <a:t>Transplante Renal: Aspectos Clínicos</a:t>
            </a:r>
            <a:endParaRPr lang="pt-B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  <a:p>
            <a:pPr algn="ctr" eaLnBrk="0" hangingPunct="0">
              <a:defRPr/>
            </a:pPr>
            <a:endParaRPr lang="pt-BR" sz="2400" dirty="0" smtClean="0">
              <a:cs typeface="+mn-cs"/>
            </a:endParaRPr>
          </a:p>
        </p:txBody>
      </p:sp>
      <p:sp>
        <p:nvSpPr>
          <p:cNvPr id="57351" name="Rectangle 10"/>
          <p:cNvSpPr>
            <a:spLocks noChangeArrowheads="1"/>
          </p:cNvSpPr>
          <p:nvPr/>
        </p:nvSpPr>
        <p:spPr bwMode="auto">
          <a:xfrm>
            <a:off x="3429000" y="6096000"/>
            <a:ext cx="10287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t-BR"/>
          </a:p>
        </p:txBody>
      </p:sp>
      <p:pic>
        <p:nvPicPr>
          <p:cNvPr id="57353" name="Picture 9" descr="http://www.esalq.usp.br/instituicao/images/brasao_usp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1020" y="1785926"/>
            <a:ext cx="2016824" cy="29003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7355" name="Picture 11" descr="http://www.encontroaaarl.com.br/img/logofaculdad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4" y="1785926"/>
            <a:ext cx="1928826" cy="2937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14350" y="274638"/>
            <a:ext cx="9258300" cy="706090"/>
          </a:xfrm>
        </p:spPr>
        <p:txBody>
          <a:bodyPr/>
          <a:lstStyle/>
          <a:p>
            <a:pPr eaLnBrk="1" hangingPunct="1">
              <a:defRPr/>
            </a:pPr>
            <a:r>
              <a:rPr lang="pt-BR" sz="3600" b="0" i="1" dirty="0" smtClean="0">
                <a:solidFill>
                  <a:srgbClr val="FFFF00"/>
                </a:solidFill>
              </a:rPr>
              <a:t>HISTÓRICO</a:t>
            </a:r>
          </a:p>
        </p:txBody>
      </p:sp>
      <p:sp>
        <p:nvSpPr>
          <p:cNvPr id="122883" name="Rectangle 3"/>
          <p:cNvSpPr>
            <a:spLocks noGrp="1" noChangeArrowheads="1"/>
          </p:cNvSpPr>
          <p:nvPr>
            <p:ph idx="1"/>
          </p:nvPr>
        </p:nvSpPr>
        <p:spPr>
          <a:xfrm>
            <a:off x="571468" y="1000108"/>
            <a:ext cx="9258300" cy="1257295"/>
          </a:xfrm>
        </p:spPr>
        <p:txBody>
          <a:bodyPr/>
          <a:lstStyle/>
          <a:p>
            <a:pPr algn="just" eaLnBrk="1" hangingPunct="1">
              <a:defRPr/>
            </a:pPr>
            <a:r>
              <a:rPr lang="pt-BR" dirty="0" smtClean="0">
                <a:solidFill>
                  <a:srgbClr val="FFFFFF"/>
                </a:solidFill>
              </a:rPr>
              <a:t>1966 – 1º Transplante renal com doador vivo  realizado no Brasil (HC-FMUSP)</a:t>
            </a:r>
          </a:p>
        </p:txBody>
      </p:sp>
      <p:pic>
        <p:nvPicPr>
          <p:cNvPr id="20486" name="Picture 6" descr="http://www.hcnet.usp.br/historiahc/images/historia/atua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04" y="2428868"/>
            <a:ext cx="5286412" cy="409697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46749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690" y="2060848"/>
            <a:ext cx="9965531" cy="454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CaixaDeTexto 2"/>
          <p:cNvSpPr txBox="1">
            <a:spLocks noChangeArrowheads="1"/>
          </p:cNvSpPr>
          <p:nvPr/>
        </p:nvSpPr>
        <p:spPr bwMode="auto">
          <a:xfrm>
            <a:off x="6846520" y="2607295"/>
            <a:ext cx="3134320" cy="461665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pt-BR" altLang="pt-BR" sz="2400" b="1" dirty="0"/>
              <a:t>16/fevereiro /1968</a:t>
            </a:r>
          </a:p>
        </p:txBody>
      </p:sp>
      <p:sp>
        <p:nvSpPr>
          <p:cNvPr id="4" name="Rectangle 2"/>
          <p:cNvSpPr txBox="1">
            <a:spLocks noRot="1" noChangeArrowheads="1"/>
          </p:cNvSpPr>
          <p:nvPr/>
        </p:nvSpPr>
        <p:spPr>
          <a:xfrm>
            <a:off x="514349" y="188640"/>
            <a:ext cx="9258300" cy="706090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pt-BR" sz="3600" i="1" dirty="0" smtClean="0">
                <a:solidFill>
                  <a:srgbClr val="FFFF00"/>
                </a:solidFill>
              </a:rPr>
              <a:t>HISTÓRICO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364969" y="934932"/>
            <a:ext cx="9615871" cy="12670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ctr">
              <a:lnSpc>
                <a:spcPts val="35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pt-BR" sz="3200" dirty="0">
                <a:solidFill>
                  <a:srgbClr val="FFFF00"/>
                </a:solidFill>
                <a:latin typeface="Calibri"/>
              </a:rPr>
              <a:t>1968</a:t>
            </a:r>
            <a:r>
              <a:rPr lang="pt-BR" sz="3200" dirty="0">
                <a:solidFill>
                  <a:srgbClr val="FFFFFF"/>
                </a:solidFill>
                <a:latin typeface="Calibri"/>
              </a:rPr>
              <a:t> – 1º Transplante renal com doador </a:t>
            </a:r>
            <a:r>
              <a:rPr lang="pt-BR" sz="3200" dirty="0" smtClean="0">
                <a:solidFill>
                  <a:srgbClr val="FFFFFF"/>
                </a:solidFill>
                <a:latin typeface="Calibri"/>
              </a:rPr>
              <a:t>falecido realizado </a:t>
            </a:r>
            <a:r>
              <a:rPr lang="pt-BR" sz="3200" dirty="0">
                <a:solidFill>
                  <a:srgbClr val="FFFFFF"/>
                </a:solidFill>
                <a:latin typeface="Calibri"/>
              </a:rPr>
              <a:t>no Brasil </a:t>
            </a:r>
            <a:r>
              <a:rPr lang="pt-BR" sz="3200" dirty="0">
                <a:solidFill>
                  <a:srgbClr val="FFFF00"/>
                </a:solidFill>
                <a:latin typeface="Calibri"/>
              </a:rPr>
              <a:t>(</a:t>
            </a:r>
            <a:r>
              <a:rPr lang="pt-BR" sz="3200" dirty="0" smtClean="0">
                <a:solidFill>
                  <a:srgbClr val="FFFF00"/>
                </a:solidFill>
                <a:latin typeface="Calibri"/>
              </a:rPr>
              <a:t>HC FMRP-USP)</a:t>
            </a:r>
            <a:endParaRPr lang="pt-BR" sz="3200" dirty="0">
              <a:solidFill>
                <a:srgbClr val="FFFF00"/>
              </a:solidFill>
              <a:latin typeface="Calibri"/>
            </a:endParaRPr>
          </a:p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096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ítulo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850106"/>
          </a:xfrm>
        </p:spPr>
        <p:txBody>
          <a:bodyPr/>
          <a:lstStyle/>
          <a:p>
            <a:r>
              <a:rPr lang="pt-BR" sz="3600" dirty="0" err="1" smtClean="0">
                <a:solidFill>
                  <a:srgbClr val="FFFF00"/>
                </a:solidFill>
              </a:rPr>
              <a:t>Tx</a:t>
            </a:r>
            <a:r>
              <a:rPr lang="pt-BR" sz="3600" dirty="0" smtClean="0">
                <a:solidFill>
                  <a:srgbClr val="FFFF00"/>
                </a:solidFill>
              </a:rPr>
              <a:t> - Vantagens</a:t>
            </a:r>
          </a:p>
        </p:txBody>
      </p:sp>
      <p:sp>
        <p:nvSpPr>
          <p:cNvPr id="60419" name="Espaço Reservado para Conteúdo 2"/>
          <p:cNvSpPr>
            <a:spLocks noGrp="1"/>
          </p:cNvSpPr>
          <p:nvPr>
            <p:ph idx="1"/>
          </p:nvPr>
        </p:nvSpPr>
        <p:spPr>
          <a:xfrm>
            <a:off x="1471092" y="1268760"/>
            <a:ext cx="8228012" cy="5184576"/>
          </a:xfrm>
        </p:spPr>
        <p:txBody>
          <a:bodyPr/>
          <a:lstStyle/>
          <a:p>
            <a:pPr marL="216000" eaLnBrk="1" hangingPunct="1">
              <a:spcBef>
                <a:spcPts val="2400"/>
              </a:spcBef>
              <a:defRPr/>
            </a:pPr>
            <a:r>
              <a:rPr lang="pt-BR" sz="2800" dirty="0" smtClean="0"/>
              <a:t>Melhor qualidade de vida</a:t>
            </a:r>
          </a:p>
          <a:p>
            <a:pPr marL="216000" eaLnBrk="1" hangingPunct="1">
              <a:spcBef>
                <a:spcPts val="2400"/>
              </a:spcBef>
              <a:defRPr/>
            </a:pPr>
            <a:r>
              <a:rPr lang="pt-BR" sz="2800" dirty="0" smtClean="0"/>
              <a:t>Retorno às atividades produtivas normais</a:t>
            </a:r>
          </a:p>
          <a:p>
            <a:pPr marL="216000" eaLnBrk="1" hangingPunct="1">
              <a:spcBef>
                <a:spcPts val="2400"/>
              </a:spcBef>
              <a:defRPr/>
            </a:pPr>
            <a:r>
              <a:rPr lang="pt-BR" sz="2800" dirty="0" smtClean="0"/>
              <a:t>Sobrevida do paciente: transplante &gt; diálise</a:t>
            </a:r>
          </a:p>
          <a:p>
            <a:pPr marL="216000" eaLnBrk="1" hangingPunct="1">
              <a:spcBef>
                <a:spcPts val="2400"/>
              </a:spcBef>
              <a:defRPr/>
            </a:pPr>
            <a:r>
              <a:rPr lang="pt-BR" sz="2800" dirty="0" smtClean="0"/>
              <a:t>Custo / manutenção / menor</a:t>
            </a:r>
          </a:p>
          <a:p>
            <a:pPr marL="216000" eaLnBrk="1" hangingPunct="1">
              <a:spcBef>
                <a:spcPts val="2400"/>
              </a:spcBef>
              <a:defRPr/>
            </a:pPr>
            <a:r>
              <a:rPr lang="pt-BR" sz="2800" dirty="0" smtClean="0"/>
              <a:t>Melhor controle das comorbidades: </a:t>
            </a:r>
          </a:p>
          <a:p>
            <a:pPr marL="616050" lvl="1">
              <a:spcBef>
                <a:spcPts val="2400"/>
              </a:spcBef>
              <a:defRPr/>
            </a:pPr>
            <a:r>
              <a:rPr lang="pt-BR" sz="2400" dirty="0" smtClean="0"/>
              <a:t>Doença cardiovascular </a:t>
            </a:r>
          </a:p>
          <a:p>
            <a:pPr marL="616050" lvl="1">
              <a:spcBef>
                <a:spcPts val="2400"/>
              </a:spcBef>
              <a:defRPr/>
            </a:pPr>
            <a:r>
              <a:rPr lang="pt-BR" sz="2400" dirty="0"/>
              <a:t>D</a:t>
            </a:r>
            <a:r>
              <a:rPr lang="pt-BR" sz="2400" dirty="0" smtClean="0"/>
              <a:t>oença  do metabolismo mineral e ósseo sec.  à DRC.</a:t>
            </a:r>
          </a:p>
          <a:p>
            <a:pPr>
              <a:defRPr/>
            </a:pP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1355624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>
                <a:solidFill>
                  <a:srgbClr val="FFFF00"/>
                </a:solidFill>
              </a:rPr>
              <a:t>Tx - Desvantagens</a:t>
            </a:r>
          </a:p>
        </p:txBody>
      </p:sp>
      <p:sp>
        <p:nvSpPr>
          <p:cNvPr id="61443" name="Espaço Reservado para Conteúdo 2"/>
          <p:cNvSpPr>
            <a:spLocks noGrp="1"/>
          </p:cNvSpPr>
          <p:nvPr>
            <p:ph idx="1"/>
          </p:nvPr>
        </p:nvSpPr>
        <p:spPr>
          <a:xfrm>
            <a:off x="1541463" y="1827213"/>
            <a:ext cx="8228012" cy="3744912"/>
          </a:xfrm>
        </p:spPr>
        <p:txBody>
          <a:bodyPr/>
          <a:lstStyle/>
          <a:p>
            <a:pPr marL="252000">
              <a:spcBef>
                <a:spcPts val="3000"/>
              </a:spcBef>
              <a:defRPr/>
            </a:pPr>
            <a:r>
              <a:rPr lang="pt-BR" dirty="0" smtClean="0"/>
              <a:t>Implica em uso de drogas imunossupressoras </a:t>
            </a:r>
          </a:p>
          <a:p>
            <a:pPr marL="252000">
              <a:spcBef>
                <a:spcPts val="3000"/>
              </a:spcBef>
              <a:defRPr/>
            </a:pPr>
            <a:r>
              <a:rPr lang="pt-BR" dirty="0" smtClean="0"/>
              <a:t>Risco de infecções aumentado</a:t>
            </a:r>
          </a:p>
          <a:p>
            <a:pPr marL="252000">
              <a:spcBef>
                <a:spcPts val="3000"/>
              </a:spcBef>
              <a:defRPr/>
            </a:pPr>
            <a:r>
              <a:rPr lang="pt-BR" dirty="0" smtClean="0"/>
              <a:t>Aumento do risco de neoplasias</a:t>
            </a:r>
          </a:p>
          <a:p>
            <a:pPr marL="252000">
              <a:spcBef>
                <a:spcPts val="3000"/>
              </a:spcBef>
              <a:defRPr/>
            </a:pPr>
            <a:r>
              <a:rPr lang="pt-BR" dirty="0" smtClean="0"/>
              <a:t>Risco de complicações cirúrgicas</a:t>
            </a:r>
          </a:p>
          <a:p>
            <a:pPr algn="r">
              <a:defRPr/>
            </a:pP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2168329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6092" y="2420888"/>
            <a:ext cx="9954816" cy="387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9565" y="969221"/>
            <a:ext cx="10058400" cy="133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514350" y="188640"/>
            <a:ext cx="9258300" cy="792088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t-BR" sz="3600" dirty="0" smtClean="0">
                <a:solidFill>
                  <a:srgbClr val="FFFF00"/>
                </a:solidFill>
              </a:rPr>
              <a:t>INDICAÇÃO</a:t>
            </a:r>
            <a:r>
              <a:rPr lang="pt-BR" dirty="0" smtClean="0">
                <a:solidFill>
                  <a:srgbClr val="FFFF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38430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ítulo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634082"/>
          </a:xfrm>
        </p:spPr>
        <p:txBody>
          <a:bodyPr/>
          <a:lstStyle/>
          <a:p>
            <a:r>
              <a:rPr lang="pt-BR" sz="3600" dirty="0" smtClean="0">
                <a:solidFill>
                  <a:srgbClr val="FFFF00"/>
                </a:solidFill>
              </a:rPr>
              <a:t>Modalidades de </a:t>
            </a:r>
            <a:r>
              <a:rPr lang="pt-BR" sz="3600" dirty="0" err="1" smtClean="0">
                <a:solidFill>
                  <a:srgbClr val="FFFF00"/>
                </a:solidFill>
              </a:rPr>
              <a:t>Tx</a:t>
            </a:r>
            <a:endParaRPr lang="pt-BR" sz="3600" dirty="0" smtClean="0">
              <a:solidFill>
                <a:srgbClr val="FFFF00"/>
              </a:solidFill>
            </a:endParaRPr>
          </a:p>
        </p:txBody>
      </p:sp>
      <p:sp>
        <p:nvSpPr>
          <p:cNvPr id="65539" name="Espaço Reservado para Conteúdo 2"/>
          <p:cNvSpPr>
            <a:spLocks noGrp="1"/>
          </p:cNvSpPr>
          <p:nvPr>
            <p:ph idx="1"/>
          </p:nvPr>
        </p:nvSpPr>
        <p:spPr>
          <a:xfrm>
            <a:off x="534988" y="1196752"/>
            <a:ext cx="9289032" cy="4968552"/>
          </a:xfrm>
        </p:spPr>
        <p:txBody>
          <a:bodyPr/>
          <a:lstStyle/>
          <a:p>
            <a:pPr>
              <a:lnSpc>
                <a:spcPts val="3700"/>
              </a:lnSpc>
            </a:pPr>
            <a:r>
              <a:rPr lang="pt-BR" dirty="0" smtClean="0">
                <a:solidFill>
                  <a:srgbClr val="FFFF00"/>
                </a:solidFill>
              </a:rPr>
              <a:t>Doador cadáver (falecido)</a:t>
            </a:r>
          </a:p>
          <a:p>
            <a:pPr lvl="1">
              <a:lnSpc>
                <a:spcPts val="3700"/>
              </a:lnSpc>
            </a:pPr>
            <a:r>
              <a:rPr lang="pt-BR" dirty="0" smtClean="0"/>
              <a:t>Morte encefálica</a:t>
            </a:r>
          </a:p>
          <a:p>
            <a:pPr lvl="1">
              <a:lnSpc>
                <a:spcPts val="3700"/>
              </a:lnSpc>
            </a:pPr>
            <a:r>
              <a:rPr lang="pt-BR" dirty="0" smtClean="0"/>
              <a:t>Pós PCR</a:t>
            </a:r>
          </a:p>
          <a:p>
            <a:pPr>
              <a:lnSpc>
                <a:spcPts val="3700"/>
              </a:lnSpc>
            </a:pPr>
            <a:r>
              <a:rPr lang="pt-BR" dirty="0" smtClean="0">
                <a:solidFill>
                  <a:srgbClr val="FFFF00"/>
                </a:solidFill>
              </a:rPr>
              <a:t>Doador Vivo</a:t>
            </a:r>
          </a:p>
          <a:p>
            <a:pPr lvl="1">
              <a:lnSpc>
                <a:spcPts val="3700"/>
              </a:lnSpc>
            </a:pPr>
            <a:r>
              <a:rPr lang="pt-BR" dirty="0" smtClean="0"/>
              <a:t>Relacionado</a:t>
            </a:r>
          </a:p>
          <a:p>
            <a:pPr lvl="1">
              <a:lnSpc>
                <a:spcPts val="3700"/>
              </a:lnSpc>
            </a:pPr>
            <a:r>
              <a:rPr lang="pt-BR" dirty="0" smtClean="0"/>
              <a:t>Não relacionado</a:t>
            </a:r>
          </a:p>
          <a:p>
            <a:pPr lvl="1">
              <a:lnSpc>
                <a:spcPts val="3700"/>
              </a:lnSpc>
            </a:pPr>
            <a:r>
              <a:rPr lang="pt-BR" b="1" i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Proibição da comercialização rins</a:t>
            </a:r>
          </a:p>
        </p:txBody>
      </p:sp>
    </p:spTree>
    <p:extLst>
      <p:ext uri="{BB962C8B-B14F-4D97-AF65-F5344CB8AC3E}">
        <p14:creationId xmlns:p14="http://schemas.microsoft.com/office/powerpoint/2010/main" val="4143518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62980" y="-27384"/>
            <a:ext cx="9258300" cy="1008112"/>
          </a:xfrm>
        </p:spPr>
        <p:txBody>
          <a:bodyPr/>
          <a:lstStyle/>
          <a:p>
            <a:pPr eaLnBrk="1" hangingPunct="1">
              <a:defRPr/>
            </a:pPr>
            <a:r>
              <a:rPr lang="pt-BR" sz="3200" b="0" i="1" dirty="0" smtClean="0">
                <a:solidFill>
                  <a:srgbClr val="FFFF00"/>
                </a:solidFill>
              </a:rPr>
              <a:t>GRAUS DE PARENTESCO PERMITIDOS POR LEI</a:t>
            </a:r>
          </a:p>
        </p:txBody>
      </p:sp>
      <p:pic>
        <p:nvPicPr>
          <p:cNvPr id="68622" name="Picture 14" descr="Doador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857352" y="731756"/>
            <a:ext cx="5357850" cy="4983260"/>
          </a:xfrm>
          <a:noFill/>
          <a:ln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Rectangle 1027"/>
          <p:cNvSpPr txBox="1">
            <a:spLocks noChangeArrowheads="1"/>
          </p:cNvSpPr>
          <p:nvPr/>
        </p:nvSpPr>
        <p:spPr bwMode="auto">
          <a:xfrm>
            <a:off x="500030" y="5715016"/>
            <a:ext cx="8661140" cy="1024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ts val="3400"/>
              </a:lnSpc>
              <a:buFont typeface="Arial" charset="0"/>
              <a:buNone/>
              <a:defRPr/>
            </a:pPr>
            <a:r>
              <a:rPr lang="pt-BR" sz="2000" i="1" dirty="0" smtClean="0">
                <a:solidFill>
                  <a:srgbClr val="FFFFFF"/>
                </a:solidFill>
              </a:rPr>
              <a:t>LEI 10.2111 (23 DE MARÇO 2001) ATIGO 9º - ATÉ 4º GRAU DE CONSAGÜINIDADE, CÔNJUGES. FORA ESTAS SITUAÇÕES AUTORIZAÇÃO JUDICIAL</a:t>
            </a:r>
          </a:p>
          <a:p>
            <a:pPr>
              <a:defRPr/>
            </a:pPr>
            <a:endParaRPr lang="pt-BR" sz="2800" i="1" dirty="0" smtClean="0">
              <a:solidFill>
                <a:srgbClr val="FFFFFF"/>
              </a:solidFill>
            </a:endParaRPr>
          </a:p>
        </p:txBody>
      </p:sp>
      <p:pic>
        <p:nvPicPr>
          <p:cNvPr id="6" name="Picture 14" descr="Doador"/>
          <p:cNvPicPr>
            <a:picLocks noChangeAspect="1" noChangeArrowheads="1"/>
          </p:cNvPicPr>
          <p:nvPr/>
        </p:nvPicPr>
        <p:blipFill>
          <a:blip r:embed="rId3" cstate="print"/>
          <a:srcRect l="14637" t="66031" r="56088"/>
          <a:stretch>
            <a:fillRect/>
          </a:stretch>
        </p:blipFill>
        <p:spPr bwMode="auto">
          <a:xfrm>
            <a:off x="5929318" y="3429000"/>
            <a:ext cx="1143008" cy="1306681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tângulo 6"/>
          <p:cNvSpPr/>
          <p:nvPr/>
        </p:nvSpPr>
        <p:spPr>
          <a:xfrm>
            <a:off x="5929318" y="2928934"/>
            <a:ext cx="1285884" cy="85725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rgbClr val="FFC000"/>
                </a:solidFill>
              </a:rPr>
              <a:t>4º grau</a:t>
            </a:r>
          </a:p>
          <a:p>
            <a:pPr algn="ctr"/>
            <a:r>
              <a:rPr lang="pt-BR" b="1" dirty="0" smtClean="0">
                <a:solidFill>
                  <a:schemeClr val="bg1"/>
                </a:solidFill>
              </a:rPr>
              <a:t>Primos</a:t>
            </a:r>
            <a:endParaRPr lang="pt-BR" b="1" dirty="0">
              <a:solidFill>
                <a:schemeClr val="bg1"/>
              </a:solidFill>
            </a:endParaRPr>
          </a:p>
        </p:txBody>
      </p:sp>
      <p:cxnSp>
        <p:nvCxnSpPr>
          <p:cNvPr id="9" name="Conector reto 8"/>
          <p:cNvCxnSpPr/>
          <p:nvPr/>
        </p:nvCxnSpPr>
        <p:spPr>
          <a:xfrm rot="5400000">
            <a:off x="6500028" y="2786058"/>
            <a:ext cx="429422" cy="794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0052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9970" name="Picture 2"/>
          <p:cNvPicPr>
            <a:picLocks noChangeAspect="1" noChangeArrowheads="1"/>
          </p:cNvPicPr>
          <p:nvPr/>
        </p:nvPicPr>
        <p:blipFill>
          <a:blip r:embed="rId3"/>
          <a:srcRect l="5724" t="25950" r="48355" b="16045"/>
          <a:stretch>
            <a:fillRect/>
          </a:stretch>
        </p:blipFill>
        <p:spPr bwMode="auto">
          <a:xfrm>
            <a:off x="1214410" y="214290"/>
            <a:ext cx="7929618" cy="6260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2"/>
          <p:cNvSpPr txBox="1">
            <a:spLocks noRot="1" noChangeArrowheads="1"/>
          </p:cNvSpPr>
          <p:nvPr/>
        </p:nvSpPr>
        <p:spPr bwMode="auto">
          <a:xfrm>
            <a:off x="285716" y="6286520"/>
            <a:ext cx="9072626" cy="571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Registro Brasileiro de Transplantes. </a:t>
            </a:r>
            <a:r>
              <a:rPr lang="pt-BR" sz="2400" b="1" dirty="0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ABTO -2013</a:t>
            </a:r>
            <a:endParaRPr kumimoji="0" lang="pt-BR" sz="24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723271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Espaço Reservado para Conteúdo 2"/>
          <p:cNvSpPr>
            <a:spLocks noGrp="1"/>
          </p:cNvSpPr>
          <p:nvPr>
            <p:ph idx="1"/>
          </p:nvPr>
        </p:nvSpPr>
        <p:spPr>
          <a:xfrm>
            <a:off x="500030" y="1714488"/>
            <a:ext cx="9258300" cy="4525963"/>
          </a:xfrm>
        </p:spPr>
        <p:txBody>
          <a:bodyPr/>
          <a:lstStyle/>
          <a:p>
            <a:pPr marL="215900">
              <a:spcBef>
                <a:spcPts val="3000"/>
              </a:spcBef>
            </a:pPr>
            <a:r>
              <a:rPr lang="pt-BR" sz="2800" dirty="0" smtClean="0"/>
              <a:t>Desejo de ser transplantado</a:t>
            </a:r>
          </a:p>
          <a:p>
            <a:pPr marL="215900">
              <a:spcBef>
                <a:spcPts val="3000"/>
              </a:spcBef>
            </a:pPr>
            <a:r>
              <a:rPr lang="pt-BR" sz="2800" dirty="0" smtClean="0"/>
              <a:t>Ter condições físicas e psicológicas para transplante (entender o processo)</a:t>
            </a:r>
          </a:p>
          <a:p>
            <a:pPr marL="215900">
              <a:spcBef>
                <a:spcPts val="3000"/>
              </a:spcBef>
            </a:pPr>
            <a:r>
              <a:rPr lang="pt-BR" sz="2800" dirty="0" smtClean="0"/>
              <a:t>Ter aderência ao tratamento</a:t>
            </a:r>
          </a:p>
          <a:p>
            <a:pPr marL="215900">
              <a:spcBef>
                <a:spcPts val="3000"/>
              </a:spcBef>
            </a:pPr>
            <a:r>
              <a:rPr lang="pt-BR" sz="2800" dirty="0" smtClean="0"/>
              <a:t>Avaliar o tipo de doador: doença de base e disponibilidade de doador.</a:t>
            </a:r>
          </a:p>
        </p:txBody>
      </p:sp>
      <p:sp>
        <p:nvSpPr>
          <p:cNvPr id="5" name="Título 1"/>
          <p:cNvSpPr txBox="1">
            <a:spLocks/>
          </p:cNvSpPr>
          <p:nvPr/>
        </p:nvSpPr>
        <p:spPr bwMode="auto">
          <a:xfrm>
            <a:off x="390972" y="341784"/>
            <a:ext cx="92583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s-ES" sz="3600" dirty="0" err="1" smtClean="0">
                <a:solidFill>
                  <a:srgbClr val="FFFF00"/>
                </a:solidFill>
              </a:rPr>
              <a:t>Avaliação</a:t>
            </a:r>
            <a:r>
              <a:rPr lang="es-ES" sz="3600" dirty="0" smtClean="0">
                <a:solidFill>
                  <a:srgbClr val="FFFF00"/>
                </a:solidFill>
              </a:rPr>
              <a:t> do paciente adulto candidato a </a:t>
            </a:r>
            <a:r>
              <a:rPr lang="es-ES" sz="3600" dirty="0" err="1" smtClean="0">
                <a:solidFill>
                  <a:srgbClr val="FFFF00"/>
                </a:solidFill>
              </a:rPr>
              <a:t>Transplante</a:t>
            </a:r>
            <a:r>
              <a:rPr lang="es-ES" sz="3600" dirty="0" smtClean="0">
                <a:solidFill>
                  <a:srgbClr val="FFFF00"/>
                </a:solidFill>
              </a:rPr>
              <a:t> Renal</a:t>
            </a:r>
            <a:endParaRPr lang="pt-BR" sz="3600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3271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2326263"/>
              </p:ext>
            </p:extLst>
          </p:nvPr>
        </p:nvGraphicFramePr>
        <p:xfrm>
          <a:off x="282178" y="1124744"/>
          <a:ext cx="9559064" cy="564876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2389766"/>
                <a:gridCol w="2389766"/>
                <a:gridCol w="2389766"/>
                <a:gridCol w="2389766"/>
              </a:tblGrid>
              <a:tr h="648072">
                <a:tc>
                  <a:txBody>
                    <a:bodyPr/>
                    <a:lstStyle/>
                    <a:p>
                      <a:pPr algn="ctr"/>
                      <a:r>
                        <a:rPr lang="es-ES" b="0" dirty="0" err="1" smtClean="0"/>
                        <a:t>uréia</a:t>
                      </a:r>
                      <a:endParaRPr lang="pt-BR" b="0" dirty="0"/>
                    </a:p>
                  </a:txBody>
                  <a:tcPr marL="102870" marR="1028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0" dirty="0" smtClean="0"/>
                        <a:t>ácido úrico</a:t>
                      </a:r>
                      <a:endParaRPr lang="pt-BR" b="0" dirty="0"/>
                    </a:p>
                  </a:txBody>
                  <a:tcPr marL="102870" marR="1028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0" dirty="0" err="1" smtClean="0"/>
                        <a:t>triglicerídeos</a:t>
                      </a:r>
                      <a:endParaRPr lang="pt-BR" b="0" dirty="0"/>
                    </a:p>
                  </a:txBody>
                  <a:tcPr marL="102870" marR="1028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0" dirty="0" smtClean="0"/>
                        <a:t> Marcadores para Hepatite B </a:t>
                      </a:r>
                      <a:endParaRPr lang="pt-BR" b="0" dirty="0"/>
                    </a:p>
                  </a:txBody>
                  <a:tcPr marL="102870" marR="1028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66"/>
                    </a:solidFill>
                  </a:tcPr>
                </a:tc>
              </a:tr>
              <a:tr h="703008">
                <a:tc>
                  <a:txBody>
                    <a:bodyPr/>
                    <a:lstStyle/>
                    <a:p>
                      <a:pPr algn="ctr"/>
                      <a:r>
                        <a:rPr lang="pt-BR" sz="1800" b="0" dirty="0" smtClean="0"/>
                        <a:t> </a:t>
                      </a:r>
                      <a:r>
                        <a:rPr lang="pt-BR" sz="1800" b="0" dirty="0" err="1" smtClean="0"/>
                        <a:t>creatinina</a:t>
                      </a:r>
                      <a:endParaRPr lang="pt-BR" b="0" dirty="0"/>
                    </a:p>
                  </a:txBody>
                  <a:tcPr marL="102870" marR="10287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0" dirty="0" err="1" smtClean="0"/>
                        <a:t>cálcio</a:t>
                      </a:r>
                      <a:endParaRPr lang="pt-BR" b="0" dirty="0"/>
                    </a:p>
                  </a:txBody>
                  <a:tcPr marL="102870" marR="10287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0" dirty="0" smtClean="0"/>
                        <a:t> </a:t>
                      </a:r>
                      <a:r>
                        <a:rPr lang="pt-BR" sz="1800" b="0" dirty="0" err="1" smtClean="0"/>
                        <a:t>coagulograma</a:t>
                      </a:r>
                      <a:r>
                        <a:rPr lang="pt-BR" sz="1800" b="0" dirty="0" smtClean="0"/>
                        <a:t> completo</a:t>
                      </a:r>
                      <a:endParaRPr lang="pt-BR" b="0" dirty="0"/>
                    </a:p>
                  </a:txBody>
                  <a:tcPr marL="102870" marR="1028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0" dirty="0" smtClean="0"/>
                        <a:t>Anti-HCV</a:t>
                      </a:r>
                      <a:endParaRPr lang="pt-BR" b="0" dirty="0"/>
                    </a:p>
                  </a:txBody>
                  <a:tcPr marL="102870" marR="1028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66"/>
                    </a:solidFill>
                  </a:tcPr>
                </a:tc>
              </a:tr>
              <a:tr h="385361">
                <a:tc>
                  <a:txBody>
                    <a:bodyPr/>
                    <a:lstStyle/>
                    <a:p>
                      <a:pPr algn="ctr"/>
                      <a:r>
                        <a:rPr lang="pt-BR" sz="1800" b="0" dirty="0" smtClean="0"/>
                        <a:t> sódio</a:t>
                      </a:r>
                      <a:endParaRPr lang="pt-BR" b="0" dirty="0"/>
                    </a:p>
                  </a:txBody>
                  <a:tcPr marL="102870" marR="102870" anchor="ctr"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0" dirty="0" smtClean="0"/>
                        <a:t>TGP</a:t>
                      </a:r>
                      <a:endParaRPr lang="pt-BR" b="0" dirty="0"/>
                    </a:p>
                  </a:txBody>
                  <a:tcPr marL="102870" marR="102870" anchor="ctr"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0" dirty="0" err="1" smtClean="0"/>
                        <a:t>Tipagem</a:t>
                      </a:r>
                      <a:r>
                        <a:rPr lang="pt-BR" sz="1800" b="0" dirty="0" smtClean="0"/>
                        <a:t> ABO + RH</a:t>
                      </a:r>
                      <a:endParaRPr lang="pt-BR" b="0" dirty="0" smtClean="0"/>
                    </a:p>
                    <a:p>
                      <a:pPr algn="ctr"/>
                      <a:endParaRPr lang="pt-BR" b="0" dirty="0"/>
                    </a:p>
                  </a:txBody>
                  <a:tcPr marL="102870" marR="10287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0" dirty="0" smtClean="0"/>
                        <a:t>Anti-HIV</a:t>
                      </a:r>
                      <a:endParaRPr lang="pt-BR" b="0" dirty="0"/>
                    </a:p>
                  </a:txBody>
                  <a:tcPr marL="102870" marR="10287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0066"/>
                    </a:solidFill>
                  </a:tcPr>
                </a:tc>
              </a:tr>
              <a:tr h="385361">
                <a:tc>
                  <a:txBody>
                    <a:bodyPr/>
                    <a:lstStyle/>
                    <a:p>
                      <a:pPr algn="ctr"/>
                      <a:r>
                        <a:rPr lang="pt-BR" sz="1800" b="0" dirty="0" smtClean="0"/>
                        <a:t>potássio</a:t>
                      </a:r>
                      <a:endParaRPr lang="pt-BR" b="0" dirty="0"/>
                    </a:p>
                  </a:txBody>
                  <a:tcPr marL="102870" marR="102870" anchor="ctr"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0" dirty="0" smtClean="0"/>
                        <a:t>TGO</a:t>
                      </a:r>
                      <a:endParaRPr lang="pt-BR" b="0" dirty="0"/>
                    </a:p>
                  </a:txBody>
                  <a:tcPr marL="102870" marR="102870" anchor="ctr"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b="0" dirty="0" err="1" smtClean="0"/>
                        <a:t>Urina</a:t>
                      </a:r>
                      <a:r>
                        <a:rPr lang="es-ES" b="0" dirty="0" smtClean="0"/>
                        <a:t> </a:t>
                      </a:r>
                      <a:r>
                        <a:rPr lang="es-ES" b="0" dirty="0" err="1" smtClean="0"/>
                        <a:t>rotina</a:t>
                      </a:r>
                      <a:endParaRPr lang="pt-BR" b="0" dirty="0" smtClean="0"/>
                    </a:p>
                    <a:p>
                      <a:pPr algn="ctr"/>
                      <a:endParaRPr lang="pt-BR" b="0" dirty="0"/>
                    </a:p>
                  </a:txBody>
                  <a:tcPr marL="102870" marR="102870" anchor="ctr"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0" dirty="0" smtClean="0"/>
                        <a:t>Parasitológico de </a:t>
                      </a:r>
                      <a:r>
                        <a:rPr lang="es-ES" b="0" dirty="0" err="1" smtClean="0"/>
                        <a:t>fezes</a:t>
                      </a:r>
                      <a:endParaRPr lang="pt-BR" b="0" dirty="0"/>
                    </a:p>
                  </a:txBody>
                  <a:tcPr marL="102870" marR="102870" anchor="ctr">
                    <a:solidFill>
                      <a:srgbClr val="000066"/>
                    </a:solidFill>
                  </a:tcPr>
                </a:tc>
              </a:tr>
              <a:tr h="385361">
                <a:tc>
                  <a:txBody>
                    <a:bodyPr/>
                    <a:lstStyle/>
                    <a:p>
                      <a:pPr algn="ctr"/>
                      <a:r>
                        <a:rPr lang="pt-BR" sz="1800" b="0" dirty="0" smtClean="0"/>
                        <a:t>glicemia</a:t>
                      </a:r>
                      <a:endParaRPr lang="pt-BR" b="0" dirty="0"/>
                    </a:p>
                  </a:txBody>
                  <a:tcPr marL="102870" marR="102870" anchor="ctr"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0" dirty="0" smtClean="0"/>
                        <a:t>Gama GT</a:t>
                      </a:r>
                      <a:endParaRPr lang="pt-BR" b="0" dirty="0"/>
                    </a:p>
                  </a:txBody>
                  <a:tcPr marL="102870" marR="102870" anchor="ctr"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0" dirty="0" err="1" smtClean="0"/>
                        <a:t>urocultura</a:t>
                      </a:r>
                      <a:endParaRPr lang="pt-BR" b="0" dirty="0"/>
                    </a:p>
                  </a:txBody>
                  <a:tcPr marL="102870" marR="102870" anchor="ctr"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b="0" dirty="0" err="1" smtClean="0"/>
                        <a:t>Sorologias</a:t>
                      </a:r>
                      <a:r>
                        <a:rPr lang="es-ES" b="0" dirty="0" smtClean="0"/>
                        <a:t>: </a:t>
                      </a:r>
                      <a:r>
                        <a:rPr lang="pt-BR" sz="1800" b="0" dirty="0" smtClean="0"/>
                        <a:t>Toxoplasmose, Chagas  (ELISA e RIF)</a:t>
                      </a:r>
                      <a:endParaRPr lang="pt-BR" b="0" dirty="0" smtClean="0"/>
                    </a:p>
                    <a:p>
                      <a:pPr algn="ctr"/>
                      <a:endParaRPr lang="pt-BR" b="0" dirty="0"/>
                    </a:p>
                  </a:txBody>
                  <a:tcPr marL="102870" marR="102870" anchor="ctr">
                    <a:solidFill>
                      <a:srgbClr val="000066"/>
                    </a:solidFill>
                  </a:tcPr>
                </a:tc>
              </a:tr>
              <a:tr h="66514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0" dirty="0" smtClean="0"/>
                        <a:t>hemograma completo + plaquetas</a:t>
                      </a:r>
                      <a:endParaRPr lang="pt-BR" b="0" dirty="0" smtClean="0"/>
                    </a:p>
                    <a:p>
                      <a:pPr algn="ctr"/>
                      <a:endParaRPr lang="pt-BR" b="0" dirty="0"/>
                    </a:p>
                  </a:txBody>
                  <a:tcPr marL="102870" marR="102870" anchor="ctr"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0" dirty="0" err="1" smtClean="0"/>
                        <a:t>Fosfatase</a:t>
                      </a:r>
                      <a:r>
                        <a:rPr lang="es-ES" b="0" dirty="0" smtClean="0"/>
                        <a:t> alcalina</a:t>
                      </a:r>
                      <a:endParaRPr lang="pt-BR" b="0" dirty="0"/>
                    </a:p>
                  </a:txBody>
                  <a:tcPr marL="102870" marR="102870" anchor="ctr"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0" dirty="0" smtClean="0"/>
                        <a:t>bilirrubinas totais e frações</a:t>
                      </a:r>
                      <a:endParaRPr lang="pt-BR" b="0" dirty="0"/>
                    </a:p>
                  </a:txBody>
                  <a:tcPr marL="102870" marR="102870" anchor="ctr"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b="0" dirty="0" err="1" smtClean="0"/>
                        <a:t>Sorologias</a:t>
                      </a:r>
                      <a:r>
                        <a:rPr lang="es-ES" b="0" dirty="0" smtClean="0"/>
                        <a:t>: </a:t>
                      </a:r>
                      <a:r>
                        <a:rPr lang="pt-BR" sz="1800" b="0" dirty="0" smtClean="0"/>
                        <a:t> VDRL, </a:t>
                      </a:r>
                      <a:r>
                        <a:rPr lang="pt-BR" sz="1800" b="0" dirty="0" err="1" smtClean="0"/>
                        <a:t>Epistein</a:t>
                      </a:r>
                      <a:r>
                        <a:rPr lang="pt-BR" sz="1800" b="0" dirty="0" smtClean="0"/>
                        <a:t> </a:t>
                      </a:r>
                      <a:r>
                        <a:rPr lang="pt-BR" sz="1800" b="0" dirty="0" err="1" smtClean="0"/>
                        <a:t>Baar</a:t>
                      </a:r>
                      <a:endParaRPr lang="pt-BR" b="0" dirty="0" smtClean="0"/>
                    </a:p>
                    <a:p>
                      <a:pPr algn="ctr"/>
                      <a:endParaRPr lang="pt-BR" b="0" dirty="0"/>
                    </a:p>
                  </a:txBody>
                  <a:tcPr marL="102870" marR="102870" anchor="ctr">
                    <a:solidFill>
                      <a:srgbClr val="000066"/>
                    </a:solidFill>
                  </a:tcPr>
                </a:tc>
              </a:tr>
              <a:tr h="38536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0" dirty="0" smtClean="0"/>
                        <a:t>proteínas totais e frações</a:t>
                      </a:r>
                      <a:endParaRPr lang="pt-BR" b="0" dirty="0" smtClean="0"/>
                    </a:p>
                    <a:p>
                      <a:pPr algn="ctr"/>
                      <a:endParaRPr lang="pt-BR" b="0" dirty="0"/>
                    </a:p>
                  </a:txBody>
                  <a:tcPr marL="102870" marR="102870" anchor="ctr"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0" dirty="0" smtClean="0"/>
                        <a:t>Colesterol total e </a:t>
                      </a:r>
                      <a:r>
                        <a:rPr lang="es-ES" b="0" dirty="0" err="1" smtClean="0"/>
                        <a:t>frações</a:t>
                      </a:r>
                      <a:endParaRPr lang="pt-BR" b="0" dirty="0"/>
                    </a:p>
                  </a:txBody>
                  <a:tcPr marL="102870" marR="102870" anchor="ctr"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0" dirty="0" smtClean="0"/>
                        <a:t>fósforo</a:t>
                      </a:r>
                      <a:endParaRPr lang="pt-BR" b="0" dirty="0" smtClean="0"/>
                    </a:p>
                  </a:txBody>
                  <a:tcPr marL="102870" marR="102870" anchor="ctr"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0" dirty="0" err="1" smtClean="0"/>
                        <a:t>Sorologia</a:t>
                      </a:r>
                      <a:r>
                        <a:rPr lang="es-ES" b="0" dirty="0" smtClean="0"/>
                        <a:t> para </a:t>
                      </a:r>
                      <a:r>
                        <a:rPr lang="es-ES" b="0" dirty="0" err="1" smtClean="0"/>
                        <a:t>citomegalovírus</a:t>
                      </a:r>
                      <a:r>
                        <a:rPr lang="es-ES" b="0" dirty="0" smtClean="0"/>
                        <a:t> </a:t>
                      </a:r>
                      <a:r>
                        <a:rPr lang="pt-BR" sz="1800" b="0" dirty="0" smtClean="0"/>
                        <a:t>(ELISA </a:t>
                      </a:r>
                      <a:r>
                        <a:rPr lang="pt-BR" sz="1800" b="0" dirty="0" err="1" smtClean="0"/>
                        <a:t>IgG</a:t>
                      </a:r>
                      <a:r>
                        <a:rPr lang="pt-BR" sz="1800" b="0" dirty="0" smtClean="0"/>
                        <a:t> e </a:t>
                      </a:r>
                      <a:r>
                        <a:rPr lang="pt-BR" sz="1800" b="0" dirty="0" err="1" smtClean="0"/>
                        <a:t>IgM</a:t>
                      </a:r>
                      <a:r>
                        <a:rPr lang="pt-BR" sz="1800" b="0" dirty="0" smtClean="0"/>
                        <a:t>) </a:t>
                      </a:r>
                      <a:endParaRPr lang="pt-BR" b="0" dirty="0"/>
                    </a:p>
                  </a:txBody>
                  <a:tcPr marL="102870" marR="102870" anchor="ctr">
                    <a:solidFill>
                      <a:srgbClr val="000066"/>
                    </a:solidFill>
                  </a:tcPr>
                </a:tc>
              </a:tr>
            </a:tbl>
          </a:graphicData>
        </a:graphic>
      </p:graphicFrame>
      <p:sp>
        <p:nvSpPr>
          <p:cNvPr id="37938" name="Título 1"/>
          <p:cNvSpPr>
            <a:spLocks noGrp="1"/>
          </p:cNvSpPr>
          <p:nvPr>
            <p:ph type="title"/>
          </p:nvPr>
        </p:nvSpPr>
        <p:spPr>
          <a:xfrm>
            <a:off x="444699" y="0"/>
            <a:ext cx="9258300" cy="1143000"/>
          </a:xfrm>
        </p:spPr>
        <p:txBody>
          <a:bodyPr/>
          <a:lstStyle/>
          <a:p>
            <a:pPr eaLnBrk="1" hangingPunct="1"/>
            <a:r>
              <a:rPr lang="pt-BR" b="1" dirty="0" smtClean="0"/>
              <a:t/>
            </a:r>
            <a:br>
              <a:rPr lang="pt-BR" b="1" dirty="0" smtClean="0"/>
            </a:br>
            <a:r>
              <a:rPr lang="pt-BR" sz="2800" b="1" dirty="0" smtClean="0">
                <a:solidFill>
                  <a:srgbClr val="FFFF00"/>
                </a:solidFill>
              </a:rPr>
              <a:t> Preparo do Receptor para Transplante</a:t>
            </a:r>
            <a:br>
              <a:rPr lang="pt-BR" sz="2800" b="1" dirty="0" smtClean="0">
                <a:solidFill>
                  <a:srgbClr val="FFFF00"/>
                </a:solidFill>
              </a:rPr>
            </a:br>
            <a:r>
              <a:rPr lang="pt-BR" sz="2800" b="1" dirty="0" smtClean="0"/>
              <a:t> Exames Laboratoriais </a:t>
            </a:r>
            <a:r>
              <a:rPr lang="pt-BR" sz="3600" dirty="0" smtClean="0">
                <a:solidFill>
                  <a:srgbClr val="FFFF00"/>
                </a:solidFill>
              </a:rPr>
              <a:t/>
            </a:r>
            <a:br>
              <a:rPr lang="pt-BR" sz="3600" dirty="0" smtClean="0">
                <a:solidFill>
                  <a:srgbClr val="FFFF00"/>
                </a:solidFill>
              </a:rPr>
            </a:br>
            <a:endParaRPr lang="pt-BR" sz="3600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ítulo 1"/>
          <p:cNvSpPr>
            <a:spLocks noGrp="1"/>
          </p:cNvSpPr>
          <p:nvPr>
            <p:ph type="title"/>
          </p:nvPr>
        </p:nvSpPr>
        <p:spPr>
          <a:xfrm>
            <a:off x="857220" y="428604"/>
            <a:ext cx="8226425" cy="896938"/>
          </a:xfrm>
        </p:spPr>
        <p:txBody>
          <a:bodyPr/>
          <a:lstStyle/>
          <a:p>
            <a:pPr algn="ctr"/>
            <a:r>
              <a:rPr lang="pt-BR" sz="4000" dirty="0" smtClean="0">
                <a:solidFill>
                  <a:srgbClr val="FFFF00"/>
                </a:solidFill>
              </a:rPr>
              <a:t>Objetivos</a:t>
            </a:r>
          </a:p>
        </p:txBody>
      </p:sp>
      <p:sp>
        <p:nvSpPr>
          <p:cNvPr id="58371" name="Espaço Reservado para Conteúdo 2"/>
          <p:cNvSpPr>
            <a:spLocks noGrp="1"/>
          </p:cNvSpPr>
          <p:nvPr>
            <p:ph idx="1"/>
          </p:nvPr>
        </p:nvSpPr>
        <p:spPr>
          <a:xfrm>
            <a:off x="785782" y="1785926"/>
            <a:ext cx="8804275" cy="4643470"/>
          </a:xfrm>
          <a:solidFill>
            <a:srgbClr val="002060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/>
          <a:lstStyle/>
          <a:p>
            <a:pPr marL="387450" indent="-514350" algn="just">
              <a:lnSpc>
                <a:spcPct val="150000"/>
              </a:lnSpc>
              <a:spcBef>
                <a:spcPts val="2400"/>
              </a:spcBef>
              <a:buFont typeface="+mj-lt"/>
              <a:buAutoNum type="arabicPeriod"/>
              <a:defRPr/>
            </a:pPr>
            <a:r>
              <a:rPr lang="pt-BR" sz="2400" dirty="0" smtClean="0"/>
              <a:t>Entender as indicações e contra-indicações para o transplante renal.</a:t>
            </a:r>
          </a:p>
          <a:p>
            <a:pPr marL="387450" indent="-514350" algn="just">
              <a:lnSpc>
                <a:spcPct val="150000"/>
              </a:lnSpc>
              <a:spcBef>
                <a:spcPts val="2400"/>
              </a:spcBef>
              <a:buFont typeface="+mj-lt"/>
              <a:buAutoNum type="arabicPeriod"/>
              <a:defRPr/>
            </a:pPr>
            <a:r>
              <a:rPr lang="pt-BR" sz="2400" dirty="0" smtClean="0"/>
              <a:t>Conhecer  as diferenças básicas entre doadores vivos e falecidos.</a:t>
            </a:r>
          </a:p>
          <a:p>
            <a:pPr marL="387450" indent="-514350" algn="just">
              <a:lnSpc>
                <a:spcPct val="150000"/>
              </a:lnSpc>
              <a:spcBef>
                <a:spcPts val="2400"/>
              </a:spcBef>
              <a:buFont typeface="+mj-lt"/>
              <a:buAutoNum type="arabicPeriod"/>
              <a:defRPr/>
            </a:pPr>
            <a:r>
              <a:rPr lang="pt-BR" sz="2400" dirty="0" smtClean="0"/>
              <a:t> Ser capaz de apontar as principais complicações clínicas agudas e crônicas do Transplante (</a:t>
            </a:r>
            <a:r>
              <a:rPr lang="pt-BR" sz="2400" dirty="0" err="1" smtClean="0"/>
              <a:t>Tx</a:t>
            </a:r>
            <a:r>
              <a:rPr lang="pt-BR" sz="2400" dirty="0" smtClean="0"/>
              <a:t>) renal.</a:t>
            </a:r>
          </a:p>
          <a:p>
            <a:pPr marL="387450" indent="-514350" algn="just">
              <a:lnSpc>
                <a:spcPct val="150000"/>
              </a:lnSpc>
              <a:spcBef>
                <a:spcPts val="2400"/>
              </a:spcBef>
              <a:buFont typeface="+mj-lt"/>
              <a:buAutoNum type="arabicPeriod"/>
              <a:defRPr/>
            </a:pPr>
            <a:r>
              <a:rPr lang="pt-BR" sz="2400" dirty="0" smtClean="0"/>
              <a:t>Conhecer noções básicas de terapêutica imunossupressora.</a:t>
            </a:r>
          </a:p>
          <a:p>
            <a:pPr marL="387450" indent="-514350" algn="just">
              <a:lnSpc>
                <a:spcPct val="150000"/>
              </a:lnSpc>
              <a:spcBef>
                <a:spcPts val="2400"/>
              </a:spcBef>
              <a:buNone/>
              <a:defRPr/>
            </a:pPr>
            <a:endParaRPr lang="pt-BR" sz="2400" dirty="0" smtClean="0"/>
          </a:p>
          <a:p>
            <a:pPr algn="just">
              <a:buFont typeface="Wingdings" pitchFamily="2" charset="2"/>
              <a:buChar char=""/>
              <a:defRPr/>
            </a:pPr>
            <a:endParaRPr lang="pt-B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282178" y="1916113"/>
          <a:ext cx="9640072" cy="4090056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4820036"/>
                <a:gridCol w="4820036"/>
              </a:tblGrid>
              <a:tr h="1022514">
                <a:tc>
                  <a:txBody>
                    <a:bodyPr/>
                    <a:lstStyle/>
                    <a:p>
                      <a:pPr algn="ctr"/>
                      <a:r>
                        <a:rPr lang="es-ES" sz="2000" b="1" dirty="0" smtClean="0"/>
                        <a:t>Endoscopia</a:t>
                      </a:r>
                      <a:r>
                        <a:rPr lang="es-ES" sz="2000" b="1" baseline="0" dirty="0" smtClean="0"/>
                        <a:t> Digestiva Alta</a:t>
                      </a:r>
                      <a:endParaRPr lang="pt-BR" sz="2000" b="1" dirty="0"/>
                    </a:p>
                  </a:txBody>
                  <a:tcPr marL="102870" marR="1028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66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dirty="0" smtClean="0"/>
                        <a:t>Ultrassom </a:t>
                      </a:r>
                      <a:r>
                        <a:rPr lang="pt-BR" sz="2000" b="1" dirty="0" err="1" smtClean="0"/>
                        <a:t>doppler</a:t>
                      </a:r>
                      <a:r>
                        <a:rPr lang="pt-BR" sz="2000" b="1" dirty="0" smtClean="0"/>
                        <a:t> de vasos ilíacos e aorta para  pacientes portadores de </a:t>
                      </a:r>
                      <a:r>
                        <a:rPr lang="pt-BR" sz="2000" b="1" dirty="0" err="1" smtClean="0"/>
                        <a:t>nefropatia</a:t>
                      </a:r>
                      <a:r>
                        <a:rPr lang="pt-BR" sz="2000" b="1" dirty="0" smtClean="0"/>
                        <a:t> diabética, hipertensos e/ou com idade superior a 50 anos</a:t>
                      </a:r>
                      <a:endParaRPr lang="pt-BR" sz="2000" b="1" dirty="0"/>
                    </a:p>
                  </a:txBody>
                  <a:tcPr marL="102870" marR="1028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66"/>
                    </a:solidFill>
                  </a:tcPr>
                </a:tc>
              </a:tr>
              <a:tr h="102251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dirty="0" err="1" smtClean="0"/>
                        <a:t>Uretrocistografia</a:t>
                      </a:r>
                      <a:r>
                        <a:rPr lang="pt-BR" sz="2000" b="1" dirty="0" smtClean="0"/>
                        <a:t> </a:t>
                      </a:r>
                      <a:r>
                        <a:rPr lang="pt-BR" sz="2000" b="1" dirty="0" err="1" smtClean="0"/>
                        <a:t>Miccional</a:t>
                      </a:r>
                      <a:endParaRPr lang="pt-BR" sz="2000" b="1" dirty="0"/>
                    </a:p>
                  </a:txBody>
                  <a:tcPr marL="102870" marR="1028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66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pt-BR" b="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0066"/>
                    </a:solidFill>
                  </a:tcPr>
                </a:tc>
              </a:tr>
              <a:tr h="102251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dirty="0" smtClean="0"/>
                        <a:t>Ultrassom de Abdome Total</a:t>
                      </a:r>
                    </a:p>
                    <a:p>
                      <a:pPr algn="ctr"/>
                      <a:endParaRPr lang="pt-BR" sz="2000" b="1" dirty="0"/>
                    </a:p>
                  </a:txBody>
                  <a:tcPr marL="102870" marR="1028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dirty="0" err="1" smtClean="0"/>
                        <a:t>E.C.G.</a:t>
                      </a:r>
                      <a:endParaRPr lang="pt-BR" sz="2000" b="1" dirty="0" smtClean="0"/>
                    </a:p>
                    <a:p>
                      <a:pPr algn="ctr"/>
                      <a:endParaRPr lang="pt-BR" sz="2000" b="1" dirty="0"/>
                    </a:p>
                  </a:txBody>
                  <a:tcPr marL="102870" marR="1028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66"/>
                    </a:solidFill>
                  </a:tcPr>
                </a:tc>
              </a:tr>
              <a:tr h="102251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dirty="0" smtClean="0"/>
                        <a:t>RX de Tórax</a:t>
                      </a:r>
                    </a:p>
                    <a:p>
                      <a:pPr algn="ctr"/>
                      <a:endParaRPr lang="pt-BR" sz="2000" b="1" dirty="0"/>
                    </a:p>
                  </a:txBody>
                  <a:tcPr marL="102870" marR="1028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dirty="0" err="1" smtClean="0"/>
                        <a:t>Ecocardiograma</a:t>
                      </a:r>
                      <a:endParaRPr lang="pt-BR" sz="2000" b="1" dirty="0" smtClean="0"/>
                    </a:p>
                    <a:p>
                      <a:pPr algn="ctr"/>
                      <a:endParaRPr lang="pt-BR" sz="2000" b="1" dirty="0"/>
                    </a:p>
                  </a:txBody>
                  <a:tcPr marL="102870" marR="1028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66"/>
                    </a:solidFill>
                  </a:tcPr>
                </a:tc>
              </a:tr>
            </a:tbl>
          </a:graphicData>
        </a:graphic>
      </p:graphicFrame>
      <p:sp>
        <p:nvSpPr>
          <p:cNvPr id="38930" name="Título 1"/>
          <p:cNvSpPr>
            <a:spLocks noGrp="1"/>
          </p:cNvSpPr>
          <p:nvPr>
            <p:ph type="title"/>
          </p:nvPr>
        </p:nvSpPr>
        <p:spPr>
          <a:xfrm>
            <a:off x="444699" y="188914"/>
            <a:ext cx="9258300" cy="954087"/>
          </a:xfrm>
        </p:spPr>
        <p:txBody>
          <a:bodyPr/>
          <a:lstStyle/>
          <a:p>
            <a:pPr eaLnBrk="1" hangingPunct="1"/>
            <a:r>
              <a:rPr lang="pt-BR" sz="2800" b="1" smtClean="0">
                <a:solidFill>
                  <a:srgbClr val="FFFF00"/>
                </a:solidFill>
              </a:rPr>
              <a:t> Preparo do Receptor para Transplante</a:t>
            </a:r>
            <a:br>
              <a:rPr lang="pt-BR" sz="2800" b="1" smtClean="0">
                <a:solidFill>
                  <a:srgbClr val="FFFF00"/>
                </a:solidFill>
              </a:rPr>
            </a:br>
            <a:r>
              <a:rPr lang="pt-BR" sz="2800" b="1" smtClean="0"/>
              <a:t> Exames Complementares</a:t>
            </a:r>
            <a:endParaRPr lang="pt-BR" sz="360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201812" y="1916113"/>
          <a:ext cx="9802090" cy="3888434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4901045"/>
                <a:gridCol w="4901045"/>
              </a:tblGrid>
              <a:tr h="1090429">
                <a:tc>
                  <a:txBody>
                    <a:bodyPr/>
                    <a:lstStyle/>
                    <a:p>
                      <a:endParaRPr lang="es-ES" sz="2000" b="1" dirty="0" smtClean="0"/>
                    </a:p>
                    <a:p>
                      <a:pPr algn="ctr"/>
                      <a:r>
                        <a:rPr lang="es-ES" sz="2000" b="1" dirty="0" err="1" smtClean="0"/>
                        <a:t>Avaliação</a:t>
                      </a:r>
                      <a:r>
                        <a:rPr lang="es-ES" sz="2000" b="1" dirty="0" smtClean="0"/>
                        <a:t> odontológica</a:t>
                      </a:r>
                      <a:endParaRPr lang="pt-BR" sz="2000" b="1" dirty="0" smtClean="0"/>
                    </a:p>
                    <a:p>
                      <a:pPr algn="ctr"/>
                      <a:endParaRPr lang="pt-BR" sz="2000" b="1" dirty="0"/>
                    </a:p>
                  </a:txBody>
                  <a:tcPr marL="102870" marR="1028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dirty="0" smtClean="0"/>
                        <a:t>PSA (homens  ≥ 40 anos)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2000" b="1" dirty="0"/>
                    </a:p>
                  </a:txBody>
                  <a:tcPr marL="102870" marR="1028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66"/>
                    </a:solidFill>
                  </a:tcPr>
                </a:tc>
              </a:tr>
              <a:tr h="1090429"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 smtClean="0"/>
                        <a:t>Avaliação ginecológica (mulheres)</a:t>
                      </a:r>
                      <a:endParaRPr lang="pt-BR" sz="2000" b="1" dirty="0"/>
                    </a:p>
                  </a:txBody>
                  <a:tcPr marL="102870" marR="10287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dirty="0" smtClean="0"/>
                        <a:t>Avaliação urológica (toque ou ultrassom </a:t>
                      </a:r>
                      <a:r>
                        <a:rPr lang="pt-BR" sz="2000" b="1" dirty="0" err="1" smtClean="0"/>
                        <a:t>transrretal</a:t>
                      </a:r>
                      <a:r>
                        <a:rPr lang="pt-BR" sz="2000" b="1" dirty="0" smtClean="0"/>
                        <a:t>)</a:t>
                      </a:r>
                    </a:p>
                    <a:p>
                      <a:pPr algn="ctr"/>
                      <a:endParaRPr lang="pt-BR" sz="2000" b="1" dirty="0"/>
                    </a:p>
                  </a:txBody>
                  <a:tcPr marL="102870" marR="1028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66"/>
                    </a:solidFill>
                  </a:tcPr>
                </a:tc>
              </a:tr>
              <a:tr h="853788"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 smtClean="0"/>
                        <a:t>Teste de  gravidez para mulheres em idade fértil</a:t>
                      </a:r>
                      <a:endParaRPr lang="pt-BR" sz="2000" b="1" dirty="0"/>
                    </a:p>
                  </a:txBody>
                  <a:tcPr marL="102870" marR="102870" anchor="ctr"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dirty="0" smtClean="0"/>
                        <a:t>Avaliação psicológica (grupo </a:t>
                      </a:r>
                      <a:r>
                        <a:rPr lang="pt-BR" sz="2000" b="1" dirty="0" err="1" smtClean="0"/>
                        <a:t>pré-Tx</a:t>
                      </a:r>
                      <a:r>
                        <a:rPr lang="pt-BR" sz="2000" b="1" dirty="0" smtClean="0"/>
                        <a:t>)</a:t>
                      </a:r>
                    </a:p>
                    <a:p>
                      <a:pPr algn="ctr"/>
                      <a:endParaRPr lang="pt-BR" sz="2000" b="1" dirty="0"/>
                    </a:p>
                  </a:txBody>
                  <a:tcPr marL="102870" marR="10287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0066"/>
                    </a:solidFill>
                  </a:tcPr>
                </a:tc>
              </a:tr>
              <a:tr h="853788"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 smtClean="0"/>
                        <a:t>Mamografia (mulheres ≥ 40 anos)</a:t>
                      </a:r>
                      <a:endParaRPr lang="pt-BR" sz="2000" b="1" dirty="0"/>
                    </a:p>
                  </a:txBody>
                  <a:tcPr marL="102870" marR="102870" anchor="ctr"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2000" b="1" dirty="0"/>
                    </a:p>
                  </a:txBody>
                  <a:tcPr marL="102870" marR="102870" anchor="ctr">
                    <a:solidFill>
                      <a:srgbClr val="000066"/>
                    </a:solidFill>
                  </a:tcPr>
                </a:tc>
              </a:tr>
            </a:tbl>
          </a:graphicData>
        </a:graphic>
      </p:graphicFrame>
      <p:sp>
        <p:nvSpPr>
          <p:cNvPr id="39959" name="Título 1"/>
          <p:cNvSpPr>
            <a:spLocks noGrp="1"/>
          </p:cNvSpPr>
          <p:nvPr>
            <p:ph type="title"/>
          </p:nvPr>
        </p:nvSpPr>
        <p:spPr>
          <a:xfrm>
            <a:off x="364331" y="333375"/>
            <a:ext cx="9258300" cy="1241425"/>
          </a:xfrm>
        </p:spPr>
        <p:txBody>
          <a:bodyPr/>
          <a:lstStyle/>
          <a:p>
            <a:pPr eaLnBrk="1" hangingPunct="1"/>
            <a:r>
              <a:rPr lang="pt-BR" sz="2800" b="1" smtClean="0">
                <a:solidFill>
                  <a:srgbClr val="FFFF00"/>
                </a:solidFill>
              </a:rPr>
              <a:t> Preparo do Receptor para Transplante</a:t>
            </a:r>
            <a:br>
              <a:rPr lang="pt-BR" sz="2800" b="1" smtClean="0">
                <a:solidFill>
                  <a:srgbClr val="FFFF00"/>
                </a:solidFill>
              </a:rPr>
            </a:br>
            <a:r>
              <a:rPr lang="pt-BR" sz="2800" b="1" smtClean="0">
                <a:solidFill>
                  <a:srgbClr val="FFFF00"/>
                </a:solidFill>
              </a:rPr>
              <a:t/>
            </a:r>
            <a:br>
              <a:rPr lang="pt-BR" sz="2800" b="1" smtClean="0">
                <a:solidFill>
                  <a:srgbClr val="FFFF00"/>
                </a:solidFill>
              </a:rPr>
            </a:br>
            <a:r>
              <a:rPr lang="pt-BR" sz="2800" b="1" smtClean="0"/>
              <a:t>Avaliações especializadas</a:t>
            </a:r>
            <a:endParaRPr lang="pt-BR" sz="360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Título 1"/>
          <p:cNvSpPr>
            <a:spLocks noGrp="1"/>
          </p:cNvSpPr>
          <p:nvPr>
            <p:ph type="title"/>
          </p:nvPr>
        </p:nvSpPr>
        <p:spPr>
          <a:xfrm>
            <a:off x="282179" y="332656"/>
            <a:ext cx="9704784" cy="863600"/>
          </a:xfrm>
        </p:spPr>
        <p:txBody>
          <a:bodyPr/>
          <a:lstStyle/>
          <a:p>
            <a:pPr eaLnBrk="1" hangingPunct="1"/>
            <a:r>
              <a:rPr lang="pt-BR" sz="3200" b="1" dirty="0" smtClean="0"/>
              <a:t/>
            </a:r>
            <a:br>
              <a:rPr lang="pt-BR" sz="3200" b="1" dirty="0" smtClean="0"/>
            </a:br>
            <a:r>
              <a:rPr lang="pt-BR" sz="2800" b="1" dirty="0" smtClean="0">
                <a:solidFill>
                  <a:srgbClr val="FFFF00"/>
                </a:solidFill>
              </a:rPr>
              <a:t> Recomendações para </a:t>
            </a:r>
            <a:r>
              <a:rPr lang="pt-BR" sz="2800" b="1" dirty="0" err="1" smtClean="0">
                <a:solidFill>
                  <a:srgbClr val="FFFF00"/>
                </a:solidFill>
              </a:rPr>
              <a:t>contra-indicação</a:t>
            </a:r>
            <a:r>
              <a:rPr lang="pt-BR" sz="2800" b="1" dirty="0" smtClean="0">
                <a:solidFill>
                  <a:srgbClr val="FFFF00"/>
                </a:solidFill>
              </a:rPr>
              <a:t> de </a:t>
            </a:r>
            <a:r>
              <a:rPr lang="pt-BR" sz="2800" b="1" dirty="0" err="1" smtClean="0">
                <a:solidFill>
                  <a:srgbClr val="FFFF00"/>
                </a:solidFill>
              </a:rPr>
              <a:t>Tx</a:t>
            </a:r>
            <a:r>
              <a:rPr lang="pt-BR" sz="2800" b="1" dirty="0" smtClean="0">
                <a:solidFill>
                  <a:srgbClr val="FFFF00"/>
                </a:solidFill>
              </a:rPr>
              <a:t> Renal</a:t>
            </a:r>
            <a:r>
              <a:rPr lang="pt-BR" sz="2800" dirty="0" smtClean="0"/>
              <a:t/>
            </a:r>
            <a:br>
              <a:rPr lang="pt-BR" sz="2800" dirty="0" smtClean="0"/>
            </a:br>
            <a:endParaRPr lang="pt-BR" sz="2800" dirty="0" smtClean="0"/>
          </a:p>
        </p:txBody>
      </p:sp>
      <p:sp>
        <p:nvSpPr>
          <p:cNvPr id="31746" name="Espaço Reservado para Conteúdo 2"/>
          <p:cNvSpPr>
            <a:spLocks noGrp="1"/>
          </p:cNvSpPr>
          <p:nvPr>
            <p:ph idx="1"/>
          </p:nvPr>
        </p:nvSpPr>
        <p:spPr>
          <a:xfrm>
            <a:off x="642906" y="2071678"/>
            <a:ext cx="9258300" cy="4294260"/>
          </a:xfrm>
        </p:spPr>
        <p:txBody>
          <a:bodyPr/>
          <a:lstStyle/>
          <a:p>
            <a:pPr algn="just">
              <a:lnSpc>
                <a:spcPct val="150000"/>
              </a:lnSpc>
              <a:spcAft>
                <a:spcPts val="300"/>
              </a:spcAft>
            </a:pPr>
            <a:r>
              <a:rPr lang="pt-BR" sz="2800" dirty="0" smtClean="0"/>
              <a:t>Obesidade </a:t>
            </a:r>
            <a:r>
              <a:rPr lang="pt-BR" sz="2800" dirty="0"/>
              <a:t>mórbida (IMC &gt; </a:t>
            </a:r>
            <a:r>
              <a:rPr lang="pt-BR" sz="2800" dirty="0" smtClean="0"/>
              <a:t>40)</a:t>
            </a:r>
          </a:p>
          <a:p>
            <a:pPr algn="just">
              <a:lnSpc>
                <a:spcPct val="150000"/>
              </a:lnSpc>
              <a:spcAft>
                <a:spcPts val="300"/>
              </a:spcAft>
            </a:pPr>
            <a:r>
              <a:rPr lang="pt-BR" sz="2800" dirty="0" smtClean="0"/>
              <a:t>Doença </a:t>
            </a:r>
            <a:r>
              <a:rPr lang="pt-BR" sz="2800" dirty="0"/>
              <a:t>pulmonar </a:t>
            </a:r>
            <a:r>
              <a:rPr lang="pt-BR" sz="2800" dirty="0" smtClean="0"/>
              <a:t>ou cardíaca graves; </a:t>
            </a:r>
          </a:p>
          <a:p>
            <a:pPr algn="just">
              <a:lnSpc>
                <a:spcPct val="150000"/>
              </a:lnSpc>
              <a:spcAft>
                <a:spcPts val="300"/>
              </a:spcAft>
            </a:pPr>
            <a:r>
              <a:rPr lang="pt-BR" sz="2800" dirty="0" smtClean="0"/>
              <a:t>Diabetes </a:t>
            </a:r>
            <a:r>
              <a:rPr lang="pt-BR" sz="2800" dirty="0"/>
              <a:t>Mellitus  com elevado grau de micro e </a:t>
            </a:r>
            <a:r>
              <a:rPr lang="pt-BR" sz="2800" dirty="0" err="1"/>
              <a:t>macroangiopatia</a:t>
            </a:r>
            <a:r>
              <a:rPr lang="pt-BR" sz="2800" dirty="0"/>
              <a:t> produzindo sequelas irrecuperáveis e avançadas. </a:t>
            </a:r>
            <a:endParaRPr lang="pt-BR" sz="2800" dirty="0" smtClean="0"/>
          </a:p>
          <a:p>
            <a:pPr algn="just">
              <a:lnSpc>
                <a:spcPct val="150000"/>
              </a:lnSpc>
              <a:spcAft>
                <a:spcPts val="300"/>
              </a:spcAft>
            </a:pPr>
            <a:r>
              <a:rPr lang="pt-BR" sz="2800" dirty="0" err="1" smtClean="0"/>
              <a:t>Vasculopatia</a:t>
            </a:r>
            <a:r>
              <a:rPr lang="pt-BR" sz="2800" dirty="0" smtClean="0"/>
              <a:t> periférica grave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526059" y="1412776"/>
            <a:ext cx="9217024" cy="58477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42900" lvl="0" indent="-342900" algn="just">
              <a:spcBef>
                <a:spcPct val="20000"/>
              </a:spcBef>
            </a:pPr>
            <a:r>
              <a:rPr lang="pt-BR" sz="3200" dirty="0">
                <a:solidFill>
                  <a:srgbClr val="FFFF00"/>
                </a:solidFill>
                <a:latin typeface="Calibri"/>
                <a:cs typeface="+mn-cs"/>
              </a:rPr>
              <a:t>Patologias que limitem a vida do candidato a receptor.</a:t>
            </a:r>
          </a:p>
        </p:txBody>
      </p:sp>
    </p:spTree>
    <p:extLst>
      <p:ext uri="{BB962C8B-B14F-4D97-AF65-F5344CB8AC3E}">
        <p14:creationId xmlns:p14="http://schemas.microsoft.com/office/powerpoint/2010/main" val="3507648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Título 1"/>
          <p:cNvSpPr>
            <a:spLocks noGrp="1"/>
          </p:cNvSpPr>
          <p:nvPr>
            <p:ph type="title"/>
          </p:nvPr>
        </p:nvSpPr>
        <p:spPr>
          <a:xfrm>
            <a:off x="282179" y="549275"/>
            <a:ext cx="9704784" cy="863600"/>
          </a:xfrm>
        </p:spPr>
        <p:txBody>
          <a:bodyPr/>
          <a:lstStyle/>
          <a:p>
            <a:pPr eaLnBrk="1" hangingPunct="1"/>
            <a:r>
              <a:rPr lang="pt-BR" sz="3200" b="1" smtClean="0"/>
              <a:t/>
            </a:r>
            <a:br>
              <a:rPr lang="pt-BR" sz="3200" b="1" smtClean="0"/>
            </a:br>
            <a:r>
              <a:rPr lang="pt-BR" sz="2800" b="1" smtClean="0">
                <a:solidFill>
                  <a:srgbClr val="FFFF00"/>
                </a:solidFill>
              </a:rPr>
              <a:t> Recomendações para contra-indicação de Tx Renal</a:t>
            </a:r>
            <a:r>
              <a:rPr lang="pt-BR" smtClean="0"/>
              <a:t/>
            </a:r>
            <a:br>
              <a:rPr lang="pt-BR" smtClean="0"/>
            </a:br>
            <a:endParaRPr lang="pt-BR" smtClean="0"/>
          </a:p>
        </p:txBody>
      </p:sp>
      <p:sp>
        <p:nvSpPr>
          <p:cNvPr id="30722" name="Espaço Reservado para Conteúdo 2"/>
          <p:cNvSpPr>
            <a:spLocks noGrp="1"/>
          </p:cNvSpPr>
          <p:nvPr>
            <p:ph idx="1"/>
          </p:nvPr>
        </p:nvSpPr>
        <p:spPr>
          <a:xfrm>
            <a:off x="514350" y="1600200"/>
            <a:ext cx="9258300" cy="4781550"/>
          </a:xfrm>
        </p:spPr>
        <p:txBody>
          <a:bodyPr/>
          <a:lstStyle/>
          <a:p>
            <a:pPr algn="just" eaLnBrk="1" hangingPunct="1">
              <a:lnSpc>
                <a:spcPct val="150000"/>
              </a:lnSpc>
              <a:buClr>
                <a:srgbClr val="FFFF00"/>
              </a:buClr>
            </a:pPr>
            <a:r>
              <a:rPr lang="pt-BR" sz="2800" b="1" i="1" dirty="0" smtClean="0">
                <a:solidFill>
                  <a:srgbClr val="FFFF00"/>
                </a:solidFill>
              </a:rPr>
              <a:t>Doenças virais em atividade</a:t>
            </a:r>
          </a:p>
          <a:p>
            <a:pPr lvl="1" algn="just">
              <a:lnSpc>
                <a:spcPct val="150000"/>
              </a:lnSpc>
              <a:buClr>
                <a:srgbClr val="FFFF00"/>
              </a:buClr>
            </a:pPr>
            <a:r>
              <a:rPr lang="pt-BR" sz="2400" b="1" i="1" dirty="0" smtClean="0">
                <a:solidFill>
                  <a:srgbClr val="FFFF00"/>
                </a:solidFill>
              </a:rPr>
              <a:t>Pacientes portadores de </a:t>
            </a:r>
            <a:r>
              <a:rPr lang="pt-BR" sz="2400" b="1" i="1" dirty="0" err="1" smtClean="0">
                <a:solidFill>
                  <a:srgbClr val="FFFF00"/>
                </a:solidFill>
              </a:rPr>
              <a:t>HbsAg</a:t>
            </a:r>
            <a:r>
              <a:rPr lang="pt-BR" sz="2400" b="1" i="1" dirty="0" smtClean="0">
                <a:solidFill>
                  <a:srgbClr val="FFFF00"/>
                </a:solidFill>
              </a:rPr>
              <a:t> e ou HCV</a:t>
            </a:r>
            <a:r>
              <a:rPr lang="pt-BR" sz="2400" i="1" dirty="0" smtClean="0"/>
              <a:t> </a:t>
            </a:r>
            <a:r>
              <a:rPr lang="pt-BR" sz="2400" dirty="0" smtClean="0"/>
              <a:t>que tiverem hepatopatia crônica avançada que não tenham respondido a tratamento específico ou não tenha indicação para o mesmo.</a:t>
            </a:r>
          </a:p>
          <a:p>
            <a:pPr lvl="1">
              <a:lnSpc>
                <a:spcPct val="150000"/>
              </a:lnSpc>
              <a:buClr>
                <a:srgbClr val="FFFF00"/>
              </a:buClr>
            </a:pPr>
            <a:r>
              <a:rPr lang="pt-BR" sz="2400" b="1" dirty="0" smtClean="0">
                <a:solidFill>
                  <a:srgbClr val="FFFF00"/>
                </a:solidFill>
              </a:rPr>
              <a:t>Portadores do vírus HIV. </a:t>
            </a:r>
          </a:p>
          <a:p>
            <a:pPr lvl="1">
              <a:lnSpc>
                <a:spcPct val="150000"/>
              </a:lnSpc>
              <a:buClr>
                <a:srgbClr val="FFFF00"/>
              </a:buClr>
            </a:pPr>
            <a:r>
              <a:rPr lang="pt-BR" sz="2400" b="1" dirty="0" err="1" smtClean="0">
                <a:solidFill>
                  <a:srgbClr val="FFFF00"/>
                </a:solidFill>
              </a:rPr>
              <a:t>Citomegolovirose</a:t>
            </a:r>
            <a:r>
              <a:rPr lang="pt-BR" sz="2400" b="1" dirty="0" smtClean="0">
                <a:solidFill>
                  <a:srgbClr val="FFFF00"/>
                </a:solidFill>
              </a:rPr>
              <a:t>, toxoplasmose, etc.</a:t>
            </a:r>
          </a:p>
          <a:p>
            <a:pPr algn="just" eaLnBrk="1" hangingPunct="1">
              <a:lnSpc>
                <a:spcPct val="150000"/>
              </a:lnSpc>
            </a:pPr>
            <a:endParaRPr lang="pt-BR" sz="2800" dirty="0" smtClean="0"/>
          </a:p>
        </p:txBody>
      </p:sp>
    </p:spTree>
    <p:extLst>
      <p:ext uri="{BB962C8B-B14F-4D97-AF65-F5344CB8AC3E}">
        <p14:creationId xmlns:p14="http://schemas.microsoft.com/office/powerpoint/2010/main" val="751734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462980" y="404664"/>
            <a:ext cx="9258300" cy="1143000"/>
          </a:xfrm>
        </p:spPr>
        <p:txBody>
          <a:bodyPr/>
          <a:lstStyle/>
          <a:p>
            <a:pPr eaLnBrk="1" hangingPunct="1"/>
            <a:r>
              <a:rPr lang="pt-BR" sz="3600" dirty="0" smtClean="0">
                <a:solidFill>
                  <a:srgbClr val="FFFF00"/>
                </a:solidFill>
              </a:rPr>
              <a:t>DOADOR VIVO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4988" y="1628800"/>
            <a:ext cx="9258300" cy="460824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ts val="3000"/>
              </a:spcBef>
              <a:defRPr/>
            </a:pPr>
            <a:r>
              <a:rPr lang="pt-BR" sz="2800" dirty="0" smtClean="0"/>
              <a:t>Doação espontânea                        </a:t>
            </a:r>
          </a:p>
          <a:p>
            <a:pPr marL="216000" indent="-263525" eaLnBrk="1" hangingPunct="1">
              <a:lnSpc>
                <a:spcPct val="90000"/>
              </a:lnSpc>
              <a:spcBef>
                <a:spcPts val="3000"/>
              </a:spcBef>
              <a:defRPr/>
            </a:pPr>
            <a:r>
              <a:rPr lang="pt-BR" sz="2800" dirty="0" smtClean="0"/>
              <a:t>Idade &gt; 21 anos / máximo de 70 anos</a:t>
            </a:r>
          </a:p>
          <a:p>
            <a:pPr marL="216000" indent="-263525" eaLnBrk="1" hangingPunct="1">
              <a:lnSpc>
                <a:spcPct val="90000"/>
              </a:lnSpc>
              <a:spcBef>
                <a:spcPts val="3000"/>
              </a:spcBef>
              <a:defRPr/>
            </a:pPr>
            <a:r>
              <a:rPr lang="pt-BR" sz="2800" dirty="0" smtClean="0"/>
              <a:t>Função renal normal</a:t>
            </a:r>
          </a:p>
          <a:p>
            <a:pPr marL="216000" indent="-263525" eaLnBrk="1" hangingPunct="1">
              <a:lnSpc>
                <a:spcPct val="90000"/>
              </a:lnSpc>
              <a:spcBef>
                <a:spcPts val="3000"/>
              </a:spcBef>
              <a:defRPr/>
            </a:pPr>
            <a:r>
              <a:rPr lang="pt-BR" sz="2800" dirty="0" smtClean="0"/>
              <a:t>Compatibilidade ABO</a:t>
            </a:r>
          </a:p>
          <a:p>
            <a:pPr marL="216000" indent="-263525" eaLnBrk="1" hangingPunct="1">
              <a:lnSpc>
                <a:spcPct val="90000"/>
              </a:lnSpc>
              <a:spcBef>
                <a:spcPts val="3000"/>
              </a:spcBef>
              <a:defRPr/>
            </a:pPr>
            <a:r>
              <a:rPr lang="pt-BR" sz="2800" dirty="0" smtClean="0"/>
              <a:t>Compatibilidade HLA</a:t>
            </a:r>
          </a:p>
        </p:txBody>
      </p:sp>
    </p:spTree>
    <p:extLst>
      <p:ext uri="{BB962C8B-B14F-4D97-AF65-F5344CB8AC3E}">
        <p14:creationId xmlns:p14="http://schemas.microsoft.com/office/powerpoint/2010/main" val="2188528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4"/>
          <p:cNvSpPr>
            <a:spLocks noGrp="1" noChangeArrowheads="1"/>
          </p:cNvSpPr>
          <p:nvPr>
            <p:ph type="title"/>
          </p:nvPr>
        </p:nvSpPr>
        <p:spPr>
          <a:xfrm>
            <a:off x="514350" y="274638"/>
            <a:ext cx="9258300" cy="706090"/>
          </a:xfrm>
        </p:spPr>
        <p:txBody>
          <a:bodyPr/>
          <a:lstStyle/>
          <a:p>
            <a:r>
              <a:rPr lang="pt-BR" sz="3200" dirty="0" smtClean="0">
                <a:solidFill>
                  <a:srgbClr val="FFFF00"/>
                </a:solidFill>
              </a:rPr>
              <a:t>DOADOR VIVO - </a:t>
            </a:r>
            <a:r>
              <a:rPr lang="pt-BR" sz="3200" b="1" dirty="0" smtClean="0">
                <a:solidFill>
                  <a:srgbClr val="66FFFF"/>
                </a:solidFill>
              </a:rPr>
              <a:t>CRITÉRIOS DE EXCLUSÃO</a:t>
            </a:r>
            <a:endParaRPr lang="pt-BR" sz="3200" dirty="0" smtClean="0">
              <a:solidFill>
                <a:srgbClr val="FFFF00"/>
              </a:solidFill>
            </a:endParaRPr>
          </a:p>
        </p:txBody>
      </p:sp>
      <p:sp>
        <p:nvSpPr>
          <p:cNvPr id="78851" name="Rectangle 5"/>
          <p:cNvSpPr>
            <a:spLocks noGrp="1" noChangeArrowheads="1"/>
          </p:cNvSpPr>
          <p:nvPr>
            <p:ph idx="1"/>
          </p:nvPr>
        </p:nvSpPr>
        <p:spPr>
          <a:xfrm>
            <a:off x="246956" y="1340768"/>
            <a:ext cx="5184576" cy="5517232"/>
          </a:xfrm>
        </p:spPr>
        <p:txBody>
          <a:bodyPr/>
          <a:lstStyle/>
          <a:p>
            <a:pPr eaLnBrk="1" hangingPunct="1">
              <a:lnSpc>
                <a:spcPts val="4000"/>
              </a:lnSpc>
              <a:spcBef>
                <a:spcPts val="1800"/>
              </a:spcBef>
            </a:pPr>
            <a:r>
              <a:rPr lang="pt-BR" sz="2800" dirty="0" err="1" smtClean="0"/>
              <a:t>Proteinúria</a:t>
            </a:r>
            <a:r>
              <a:rPr lang="pt-BR" sz="2800" dirty="0" smtClean="0"/>
              <a:t> &gt; 300mg / dia</a:t>
            </a:r>
          </a:p>
          <a:p>
            <a:pPr eaLnBrk="1" hangingPunct="1">
              <a:lnSpc>
                <a:spcPts val="4000"/>
              </a:lnSpc>
              <a:spcBef>
                <a:spcPts val="1800"/>
              </a:spcBef>
            </a:pPr>
            <a:r>
              <a:rPr lang="pt-BR" sz="2800" dirty="0" smtClean="0"/>
              <a:t>Litíase renal / múltipla / </a:t>
            </a:r>
            <a:r>
              <a:rPr lang="pt-BR" sz="2800" dirty="0" err="1" smtClean="0"/>
              <a:t>recidivante</a:t>
            </a:r>
            <a:endParaRPr lang="pt-BR" sz="2800" dirty="0" smtClean="0"/>
          </a:p>
          <a:p>
            <a:pPr eaLnBrk="1" hangingPunct="1">
              <a:lnSpc>
                <a:spcPts val="4000"/>
              </a:lnSpc>
              <a:spcBef>
                <a:spcPts val="1800"/>
              </a:spcBef>
            </a:pPr>
            <a:r>
              <a:rPr lang="pt-BR" sz="2800" dirty="0" smtClean="0"/>
              <a:t>Múltiplos cistos renais</a:t>
            </a:r>
          </a:p>
          <a:p>
            <a:pPr eaLnBrk="1" hangingPunct="1">
              <a:lnSpc>
                <a:spcPts val="4000"/>
              </a:lnSpc>
              <a:spcBef>
                <a:spcPts val="1800"/>
              </a:spcBef>
            </a:pPr>
            <a:r>
              <a:rPr lang="pt-BR" sz="2800" dirty="0" smtClean="0"/>
              <a:t>Múltiplas artérias renais</a:t>
            </a:r>
          </a:p>
          <a:p>
            <a:pPr eaLnBrk="1" hangingPunct="1">
              <a:lnSpc>
                <a:spcPts val="4000"/>
              </a:lnSpc>
              <a:spcBef>
                <a:spcPts val="1800"/>
              </a:spcBef>
            </a:pPr>
            <a:r>
              <a:rPr lang="pt-BR" sz="2800" dirty="0" smtClean="0"/>
              <a:t>Neoplasias malignas</a:t>
            </a:r>
          </a:p>
          <a:p>
            <a:pPr eaLnBrk="1" hangingPunct="1">
              <a:lnSpc>
                <a:spcPts val="4000"/>
              </a:lnSpc>
              <a:spcBef>
                <a:spcPts val="1800"/>
              </a:spcBef>
            </a:pPr>
            <a:r>
              <a:rPr lang="pt-BR" sz="2800" dirty="0" smtClean="0"/>
              <a:t>Dependente de drogas ilícitas</a:t>
            </a:r>
          </a:p>
        </p:txBody>
      </p:sp>
      <p:sp>
        <p:nvSpPr>
          <p:cNvPr id="4" name="Rectangle 5"/>
          <p:cNvSpPr txBox="1">
            <a:spLocks noChangeArrowheads="1"/>
          </p:cNvSpPr>
          <p:nvPr/>
        </p:nvSpPr>
        <p:spPr bwMode="auto">
          <a:xfrm>
            <a:off x="5102424" y="1340768"/>
            <a:ext cx="5184576" cy="5517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ts val="4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pt-B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Doenças neurológicas graves e irrecuperáveis</a:t>
            </a:r>
          </a:p>
          <a:p>
            <a:pPr marL="342900" marR="0" lvl="0" indent="-342900" algn="l" defTabSz="914400" rtl="0" eaLnBrk="1" fontAlgn="base" latinLnBrk="0" hangingPunct="1">
              <a:lnSpc>
                <a:spcPts val="4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s-E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Diabetes</a:t>
            </a:r>
            <a:r>
              <a:rPr kumimoji="0" lang="es-E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E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mellitus</a:t>
            </a:r>
            <a:endParaRPr kumimoji="0" lang="es-ES" sz="28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ts val="4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s-ES" sz="2800" baseline="0" dirty="0" err="1" smtClean="0">
                <a:latin typeface="+mn-lt"/>
                <a:cs typeface="+mn-cs"/>
              </a:rPr>
              <a:t>Indivíduo</a:t>
            </a:r>
            <a:r>
              <a:rPr lang="es-ES" sz="2800" dirty="0" smtClean="0">
                <a:latin typeface="+mn-lt"/>
                <a:cs typeface="+mn-cs"/>
              </a:rPr>
              <a:t> HCV positivo</a:t>
            </a:r>
          </a:p>
          <a:p>
            <a:pPr marL="342900" marR="0" lvl="0" indent="-342900" algn="l" defTabSz="914400" rtl="0" eaLnBrk="1" fontAlgn="base" latinLnBrk="0" hangingPunct="1">
              <a:lnSpc>
                <a:spcPts val="4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s-E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Indivíduo</a:t>
            </a:r>
            <a:r>
              <a:rPr kumimoji="0" lang="es-E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HBV positivo</a:t>
            </a:r>
          </a:p>
          <a:p>
            <a:pPr marL="342900" marR="0" lvl="0" indent="-342900" algn="l" defTabSz="914400" rtl="0" eaLnBrk="1" fontAlgn="base" latinLnBrk="0" hangingPunct="1">
              <a:lnSpc>
                <a:spcPts val="4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s-ES" sz="2800" baseline="0" dirty="0" err="1" smtClean="0">
                <a:latin typeface="+mn-lt"/>
                <a:cs typeface="+mn-cs"/>
              </a:rPr>
              <a:t>Indivíduo</a:t>
            </a:r>
            <a:r>
              <a:rPr lang="es-ES" sz="2800" dirty="0" smtClean="0">
                <a:latin typeface="+mn-lt"/>
                <a:cs typeface="+mn-cs"/>
              </a:rPr>
              <a:t> HIV positivo</a:t>
            </a:r>
          </a:p>
          <a:p>
            <a:pPr marL="342900" marR="0" lvl="0" indent="-342900" algn="l" defTabSz="914400" rtl="0" eaLnBrk="1" fontAlgn="base" latinLnBrk="0" hangingPunct="1">
              <a:lnSpc>
                <a:spcPts val="4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s-E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Outra</a:t>
            </a:r>
            <a:r>
              <a:rPr kumimoji="0" lang="es-E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E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doença</a:t>
            </a:r>
            <a:r>
              <a:rPr kumimoji="0" lang="es-E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E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crônica</a:t>
            </a:r>
            <a:endParaRPr kumimoji="0" lang="pt-BR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1192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z="3600" dirty="0" smtClean="0">
                <a:solidFill>
                  <a:srgbClr val="FFFF00"/>
                </a:solidFill>
              </a:rPr>
              <a:t>Seleção do Doador Vivo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2906" y="1643050"/>
            <a:ext cx="8038676" cy="4737708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pt-BR" dirty="0" smtClean="0">
                <a:solidFill>
                  <a:srgbClr val="66FFFF"/>
                </a:solidFill>
              </a:rPr>
              <a:t>Critérios de exclusão</a:t>
            </a:r>
          </a:p>
          <a:p>
            <a:pPr>
              <a:lnSpc>
                <a:spcPct val="90000"/>
              </a:lnSpc>
              <a:spcBef>
                <a:spcPts val="2400"/>
              </a:spcBef>
            </a:pPr>
            <a:endParaRPr lang="pt-BR" sz="2800" i="1" dirty="0" smtClean="0"/>
          </a:p>
          <a:p>
            <a:pPr>
              <a:lnSpc>
                <a:spcPct val="90000"/>
              </a:lnSpc>
              <a:spcBef>
                <a:spcPts val="2400"/>
              </a:spcBef>
            </a:pPr>
            <a:r>
              <a:rPr lang="pt-BR" sz="2800" i="1" dirty="0" err="1" smtClean="0"/>
              <a:t>Cross-matching</a:t>
            </a:r>
            <a:r>
              <a:rPr lang="pt-BR" sz="2800" i="1" dirty="0" smtClean="0"/>
              <a:t> </a:t>
            </a:r>
            <a:r>
              <a:rPr lang="pt-BR" sz="2800" dirty="0" smtClean="0"/>
              <a:t>positivo</a:t>
            </a:r>
          </a:p>
          <a:p>
            <a:pPr>
              <a:lnSpc>
                <a:spcPct val="90000"/>
              </a:lnSpc>
              <a:spcBef>
                <a:spcPts val="2400"/>
              </a:spcBef>
            </a:pPr>
            <a:r>
              <a:rPr lang="pt-BR" sz="2800" dirty="0" smtClean="0"/>
              <a:t>Incompatibilidade ABO / HLA</a:t>
            </a:r>
          </a:p>
          <a:p>
            <a:pPr eaLnBrk="1" hangingPunct="1">
              <a:lnSpc>
                <a:spcPct val="90000"/>
              </a:lnSpc>
              <a:spcBef>
                <a:spcPts val="2400"/>
              </a:spcBef>
            </a:pPr>
            <a:endParaRPr lang="pt-BR" sz="2800" dirty="0" smtClean="0"/>
          </a:p>
        </p:txBody>
      </p:sp>
    </p:spTree>
    <p:extLst>
      <p:ext uri="{BB962C8B-B14F-4D97-AF65-F5344CB8AC3E}">
        <p14:creationId xmlns:p14="http://schemas.microsoft.com/office/powerpoint/2010/main" val="37294126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285848" y="1428736"/>
            <a:ext cx="7179499" cy="5081785"/>
          </a:xfrm>
          <a:noFill/>
        </p:spPr>
      </p:pic>
      <p:sp>
        <p:nvSpPr>
          <p:cNvPr id="7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14350" y="222010"/>
            <a:ext cx="9258300" cy="778098"/>
          </a:xfrm>
        </p:spPr>
        <p:txBody>
          <a:bodyPr/>
          <a:lstStyle/>
          <a:p>
            <a:pPr eaLnBrk="1" hangingPunct="1">
              <a:defRPr/>
            </a:pPr>
            <a:r>
              <a:rPr lang="pt-BR" sz="3600" b="0" i="1" dirty="0" smtClean="0">
                <a:solidFill>
                  <a:srgbClr val="FFFF00"/>
                </a:solidFill>
              </a:rPr>
              <a:t>PROVA CRUZADA - CROSSMATCH</a:t>
            </a:r>
          </a:p>
        </p:txBody>
      </p:sp>
    </p:spTree>
    <p:extLst>
      <p:ext uri="{BB962C8B-B14F-4D97-AF65-F5344CB8AC3E}">
        <p14:creationId xmlns:p14="http://schemas.microsoft.com/office/powerpoint/2010/main" val="37294126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Rot="1" noChangeArrowheads="1"/>
          </p:cNvSpPr>
          <p:nvPr/>
        </p:nvSpPr>
        <p:spPr bwMode="auto">
          <a:xfrm>
            <a:off x="666750" y="1752601"/>
            <a:ext cx="92583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pt-BR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Células do doador  x  soro do receptor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pt-B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pt-BR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 houver lise celular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kumimoji="0" lang="pt-B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Presença de anticorpos pré-formados contra o doador (</a:t>
            </a:r>
            <a:r>
              <a:rPr kumimoji="0" lang="pt-BR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cross-match</a:t>
            </a:r>
            <a:r>
              <a:rPr kumimoji="0" lang="pt-B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positivo)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kumimoji="0" lang="pt-B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Transplante contra-indicado</a:t>
            </a: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Rejeição </a:t>
            </a:r>
            <a:r>
              <a:rPr kumimoji="0" lang="pt-B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hiperaguda</a:t>
            </a:r>
            <a: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(na sala de cirurgia)</a:t>
            </a:r>
          </a:p>
        </p:txBody>
      </p:sp>
      <p:sp>
        <p:nvSpPr>
          <p:cNvPr id="7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/>
          <a:p>
            <a:pPr algn="ctr" eaLnBrk="1" hangingPunct="1"/>
            <a:r>
              <a:rPr lang="pt-BR" sz="3600" dirty="0" smtClean="0">
                <a:solidFill>
                  <a:srgbClr val="FFFF00"/>
                </a:solidFill>
              </a:rPr>
              <a:t>Cross-match (Prova cruzada)</a:t>
            </a:r>
          </a:p>
        </p:txBody>
      </p:sp>
    </p:spTree>
    <p:extLst>
      <p:ext uri="{BB962C8B-B14F-4D97-AF65-F5344CB8AC3E}">
        <p14:creationId xmlns:p14="http://schemas.microsoft.com/office/powerpoint/2010/main" val="37294126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pt-BR" sz="3600" dirty="0" smtClean="0">
                <a:solidFill>
                  <a:srgbClr val="FFFF00"/>
                </a:solidFill>
              </a:rPr>
              <a:t>TIPAGEM ABO Rh</a:t>
            </a:r>
          </a:p>
        </p:txBody>
      </p:sp>
      <p:sp>
        <p:nvSpPr>
          <p:cNvPr id="7270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606996" y="1340768"/>
            <a:ext cx="9258300" cy="4525963"/>
          </a:xfrm>
        </p:spPr>
        <p:txBody>
          <a:bodyPr/>
          <a:lstStyle/>
          <a:p>
            <a:pPr eaLnBrk="1" hangingPunct="1">
              <a:lnSpc>
                <a:spcPts val="3900"/>
              </a:lnSpc>
            </a:pPr>
            <a:r>
              <a:rPr lang="pt-BR" sz="2800" dirty="0" smtClean="0">
                <a:solidFill>
                  <a:srgbClr val="FFC000"/>
                </a:solidFill>
              </a:rPr>
              <a:t>Tipo ABO</a:t>
            </a:r>
          </a:p>
          <a:p>
            <a:pPr lvl="1" eaLnBrk="1" hangingPunct="1">
              <a:lnSpc>
                <a:spcPts val="3900"/>
              </a:lnSpc>
            </a:pPr>
            <a:r>
              <a:rPr lang="pt-BR" dirty="0" smtClean="0"/>
              <a:t>Deve haver compatibilidade</a:t>
            </a:r>
          </a:p>
          <a:p>
            <a:pPr lvl="2" eaLnBrk="1" hangingPunct="1">
              <a:lnSpc>
                <a:spcPts val="3900"/>
              </a:lnSpc>
            </a:pPr>
            <a:r>
              <a:rPr lang="pt-BR" sz="2800" dirty="0" smtClean="0"/>
              <a:t>Tipo A doa para A e AB</a:t>
            </a:r>
          </a:p>
          <a:p>
            <a:pPr lvl="2" eaLnBrk="1" hangingPunct="1">
              <a:lnSpc>
                <a:spcPts val="3900"/>
              </a:lnSpc>
            </a:pPr>
            <a:r>
              <a:rPr lang="pt-BR" sz="2800" dirty="0" smtClean="0"/>
              <a:t>Tipo B doa para B e AB</a:t>
            </a:r>
          </a:p>
          <a:p>
            <a:pPr lvl="2" eaLnBrk="1" hangingPunct="1">
              <a:lnSpc>
                <a:spcPts val="3900"/>
              </a:lnSpc>
            </a:pPr>
            <a:r>
              <a:rPr lang="pt-BR" sz="2800" dirty="0" smtClean="0"/>
              <a:t>Tipo AB doa para AB (receptor universal)</a:t>
            </a:r>
          </a:p>
          <a:p>
            <a:pPr lvl="2" eaLnBrk="1" hangingPunct="1">
              <a:lnSpc>
                <a:spcPts val="3900"/>
              </a:lnSpc>
            </a:pPr>
            <a:r>
              <a:rPr lang="pt-BR" sz="2800" dirty="0" smtClean="0"/>
              <a:t>Tipo O doa para todos (doador universal)</a:t>
            </a:r>
          </a:p>
          <a:p>
            <a:pPr eaLnBrk="1" hangingPunct="1">
              <a:lnSpc>
                <a:spcPts val="3900"/>
              </a:lnSpc>
            </a:pPr>
            <a:r>
              <a:rPr lang="pt-BR" sz="2800" dirty="0" smtClean="0">
                <a:solidFill>
                  <a:srgbClr val="FFC000"/>
                </a:solidFill>
              </a:rPr>
              <a:t>Fator Rh</a:t>
            </a:r>
          </a:p>
          <a:p>
            <a:pPr lvl="1" eaLnBrk="1" hangingPunct="1">
              <a:lnSpc>
                <a:spcPts val="3900"/>
              </a:lnSpc>
            </a:pPr>
            <a:r>
              <a:rPr lang="pt-BR" dirty="0" smtClean="0"/>
              <a:t>Não tem importância em transplante</a:t>
            </a:r>
          </a:p>
        </p:txBody>
      </p:sp>
    </p:spTree>
    <p:extLst>
      <p:ext uri="{BB962C8B-B14F-4D97-AF65-F5344CB8AC3E}">
        <p14:creationId xmlns:p14="http://schemas.microsoft.com/office/powerpoint/2010/main" val="1290940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52"/>
          <p:cNvSpPr>
            <a:spLocks noGrp="1" noChangeArrowheads="1"/>
          </p:cNvSpPr>
          <p:nvPr>
            <p:ph type="title"/>
          </p:nvPr>
        </p:nvSpPr>
        <p:spPr>
          <a:xfrm>
            <a:off x="1541463" y="301625"/>
            <a:ext cx="8228012" cy="534988"/>
          </a:xfrm>
        </p:spPr>
        <p:txBody>
          <a:bodyPr>
            <a:noAutofit/>
          </a:bodyPr>
          <a:lstStyle/>
          <a:p>
            <a:pPr eaLnBrk="1" hangingPunct="1"/>
            <a:r>
              <a:rPr lang="pt-BR" sz="3200" b="1" dirty="0" smtClean="0">
                <a:solidFill>
                  <a:srgbClr val="FFFF00"/>
                </a:solidFill>
              </a:rPr>
              <a:t>Transplante: Considerações gerais</a:t>
            </a:r>
          </a:p>
        </p:txBody>
      </p:sp>
      <p:sp>
        <p:nvSpPr>
          <p:cNvPr id="59395" name="Espaço Reservado para Conteúdo 1"/>
          <p:cNvSpPr>
            <a:spLocks noGrp="1"/>
          </p:cNvSpPr>
          <p:nvPr>
            <p:ph idx="1"/>
          </p:nvPr>
        </p:nvSpPr>
        <p:spPr>
          <a:xfrm>
            <a:off x="428592" y="1000108"/>
            <a:ext cx="9429816" cy="5715040"/>
          </a:xfrm>
        </p:spPr>
        <p:txBody>
          <a:bodyPr/>
          <a:lstStyle/>
          <a:p>
            <a:pPr marL="252000" algn="just">
              <a:lnSpc>
                <a:spcPct val="150000"/>
              </a:lnSpc>
              <a:spcBef>
                <a:spcPts val="2400"/>
              </a:spcBef>
              <a:defRPr/>
            </a:pPr>
            <a:r>
              <a:rPr lang="pt-BR" sz="2800" dirty="0" smtClean="0"/>
              <a:t>Transplante é uma das modalidades de tratamento para a DRC terminal.</a:t>
            </a:r>
          </a:p>
          <a:p>
            <a:pPr marL="252000" algn="just">
              <a:lnSpc>
                <a:spcPct val="150000"/>
              </a:lnSpc>
              <a:spcBef>
                <a:spcPts val="2400"/>
              </a:spcBef>
              <a:defRPr/>
            </a:pPr>
            <a:r>
              <a:rPr lang="pt-BR" sz="2800" dirty="0" err="1" smtClean="0"/>
              <a:t>Tx</a:t>
            </a:r>
            <a:r>
              <a:rPr lang="pt-BR" sz="2800" dirty="0" smtClean="0"/>
              <a:t> renal implica em imunossupressão crônica.</a:t>
            </a:r>
          </a:p>
          <a:p>
            <a:pPr marL="252000" algn="just">
              <a:lnSpc>
                <a:spcPct val="150000"/>
              </a:lnSpc>
              <a:spcBef>
                <a:spcPts val="2400"/>
              </a:spcBef>
              <a:defRPr/>
            </a:pPr>
            <a:r>
              <a:rPr lang="pt-BR" sz="2800" dirty="0" smtClean="0"/>
              <a:t>O </a:t>
            </a:r>
            <a:r>
              <a:rPr lang="pt-BR" sz="2800" dirty="0" err="1" smtClean="0"/>
              <a:t>Tx</a:t>
            </a:r>
            <a:r>
              <a:rPr lang="pt-BR" sz="2800" dirty="0" smtClean="0"/>
              <a:t> renal tem uma sobrevida limitada.</a:t>
            </a:r>
          </a:p>
          <a:p>
            <a:pPr marL="252000" algn="just">
              <a:lnSpc>
                <a:spcPct val="150000"/>
              </a:lnSpc>
              <a:spcBef>
                <a:spcPts val="2400"/>
              </a:spcBef>
              <a:defRPr/>
            </a:pPr>
            <a:r>
              <a:rPr lang="pt-BR" sz="2800" dirty="0" smtClean="0"/>
              <a:t>Não são todos os pacientes com DRCT que podem receber um </a:t>
            </a:r>
            <a:r>
              <a:rPr lang="pt-BR" sz="2800" dirty="0" err="1" smtClean="0"/>
              <a:t>Tx</a:t>
            </a:r>
            <a:r>
              <a:rPr lang="pt-BR" sz="2800" dirty="0" smtClean="0"/>
              <a:t> renal.</a:t>
            </a:r>
          </a:p>
          <a:p>
            <a:pPr marL="252000" algn="just">
              <a:lnSpc>
                <a:spcPct val="150000"/>
              </a:lnSpc>
              <a:spcBef>
                <a:spcPts val="2400"/>
              </a:spcBef>
              <a:defRPr/>
            </a:pPr>
            <a:r>
              <a:rPr lang="pt-BR" sz="2800" dirty="0" smtClean="0"/>
              <a:t>Não há doadores para todos.</a:t>
            </a:r>
          </a:p>
          <a:p>
            <a:pPr>
              <a:defRPr/>
            </a:pPr>
            <a:endParaRPr lang="pt-B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14350" y="44624"/>
            <a:ext cx="9258300" cy="1143000"/>
          </a:xfrm>
        </p:spPr>
        <p:txBody>
          <a:bodyPr/>
          <a:lstStyle/>
          <a:p>
            <a:pPr eaLnBrk="1" hangingPunct="1">
              <a:defRPr/>
            </a:pPr>
            <a:r>
              <a:rPr lang="pt-BR" sz="3600" b="0" i="1" dirty="0" smtClean="0">
                <a:solidFill>
                  <a:srgbClr val="FFFF00"/>
                </a:solidFill>
              </a:rPr>
              <a:t>ANTÍGENOS DE HISTOCOMPATIBILIDADE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idx="1"/>
          </p:nvPr>
        </p:nvSpPr>
        <p:spPr>
          <a:xfrm>
            <a:off x="514350" y="1268760"/>
            <a:ext cx="9258300" cy="5256584"/>
          </a:xfrm>
        </p:spPr>
        <p:txBody>
          <a:bodyPr/>
          <a:lstStyle/>
          <a:p>
            <a:pPr algn="just" eaLnBrk="1" hangingPunct="1">
              <a:lnSpc>
                <a:spcPts val="4200"/>
              </a:lnSpc>
              <a:defRPr/>
            </a:pPr>
            <a:r>
              <a:rPr lang="pt-BR" sz="2800" dirty="0" smtClean="0">
                <a:solidFill>
                  <a:srgbClr val="FFFF00"/>
                </a:solidFill>
              </a:rPr>
              <a:t>Moléculas de classe I (HLA </a:t>
            </a:r>
            <a:r>
              <a:rPr lang="pt-BR" sz="28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A, B</a:t>
            </a:r>
            <a:r>
              <a:rPr lang="pt-BR" sz="2800" b="1" dirty="0" smtClean="0">
                <a:solidFill>
                  <a:srgbClr val="FFFF00"/>
                </a:solidFill>
              </a:rPr>
              <a:t>, </a:t>
            </a:r>
            <a:r>
              <a:rPr lang="pt-BR" sz="2800" dirty="0" smtClean="0">
                <a:solidFill>
                  <a:srgbClr val="FFFF00"/>
                </a:solidFill>
              </a:rPr>
              <a:t>C) </a:t>
            </a:r>
          </a:p>
          <a:p>
            <a:pPr algn="just" eaLnBrk="1" hangingPunct="1">
              <a:lnSpc>
                <a:spcPts val="4200"/>
              </a:lnSpc>
              <a:buFont typeface="Wingdings" pitchFamily="2" charset="2"/>
              <a:buNone/>
              <a:defRPr/>
            </a:pPr>
            <a:r>
              <a:rPr lang="pt-BR" sz="2800" dirty="0" smtClean="0">
                <a:solidFill>
                  <a:srgbClr val="00FF00"/>
                </a:solidFill>
              </a:rPr>
              <a:t>	</a:t>
            </a:r>
            <a:r>
              <a:rPr lang="pt-BR" sz="2800" dirty="0" smtClean="0">
                <a:solidFill>
                  <a:srgbClr val="FFFFFF"/>
                </a:solidFill>
              </a:rPr>
              <a:t>- são encontradas na membrana plasmática da maioria das células e tecidos.</a:t>
            </a:r>
          </a:p>
          <a:p>
            <a:pPr algn="just" eaLnBrk="1" hangingPunct="1">
              <a:lnSpc>
                <a:spcPts val="4200"/>
              </a:lnSpc>
              <a:buFont typeface="Wingdings" pitchFamily="2" charset="2"/>
              <a:buNone/>
              <a:defRPr/>
            </a:pPr>
            <a:endParaRPr lang="pt-BR" sz="2800" dirty="0" smtClean="0">
              <a:solidFill>
                <a:srgbClr val="FFFFFF"/>
              </a:solidFill>
            </a:endParaRPr>
          </a:p>
          <a:p>
            <a:pPr algn="just" eaLnBrk="1" hangingPunct="1">
              <a:lnSpc>
                <a:spcPts val="4200"/>
              </a:lnSpc>
              <a:buFont typeface="Wingdings" pitchFamily="2" charset="2"/>
              <a:buNone/>
              <a:defRPr/>
            </a:pPr>
            <a:r>
              <a:rPr lang="pt-BR" sz="2800" dirty="0" smtClean="0">
                <a:solidFill>
                  <a:srgbClr val="FFFF00"/>
                </a:solidFill>
              </a:rPr>
              <a:t>	Moléculas de classe II (</a:t>
            </a:r>
            <a:r>
              <a:rPr lang="pt-BR" sz="28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DR</a:t>
            </a:r>
            <a:r>
              <a:rPr lang="pt-BR" sz="2800" dirty="0" smtClean="0">
                <a:solidFill>
                  <a:srgbClr val="FFFF00"/>
                </a:solidFill>
              </a:rPr>
              <a:t>, DQ, DP)</a:t>
            </a:r>
          </a:p>
          <a:p>
            <a:pPr algn="just" eaLnBrk="1" hangingPunct="1">
              <a:lnSpc>
                <a:spcPts val="4200"/>
              </a:lnSpc>
              <a:buFont typeface="Wingdings" pitchFamily="2" charset="2"/>
              <a:buNone/>
              <a:defRPr/>
            </a:pPr>
            <a:r>
              <a:rPr lang="pt-BR" sz="2800" dirty="0" smtClean="0">
                <a:solidFill>
                  <a:srgbClr val="00FF00"/>
                </a:solidFill>
              </a:rPr>
              <a:t>	</a:t>
            </a:r>
            <a:r>
              <a:rPr lang="pt-BR" sz="2800" dirty="0" smtClean="0">
                <a:solidFill>
                  <a:srgbClr val="FFFFFF"/>
                </a:solidFill>
              </a:rPr>
              <a:t>- são expressas em menor número de células, incluindo linfócitos B, macrófagos e células </a:t>
            </a:r>
            <a:r>
              <a:rPr lang="pt-BR" sz="2800" dirty="0" err="1" smtClean="0">
                <a:solidFill>
                  <a:srgbClr val="FFFFFF"/>
                </a:solidFill>
              </a:rPr>
              <a:t>dendríticas</a:t>
            </a:r>
            <a:r>
              <a:rPr lang="pt-BR" sz="2800" dirty="0" smtClean="0">
                <a:solidFill>
                  <a:srgbClr val="FFFFFF"/>
                </a:solidFill>
              </a:rPr>
              <a:t>.</a:t>
            </a:r>
          </a:p>
          <a:p>
            <a:pPr algn="just" eaLnBrk="1" hangingPunct="1">
              <a:lnSpc>
                <a:spcPts val="4200"/>
              </a:lnSpc>
              <a:buFont typeface="Wingdings" pitchFamily="2" charset="2"/>
              <a:buNone/>
              <a:defRPr/>
            </a:pPr>
            <a:r>
              <a:rPr lang="pt-BR" sz="2800" dirty="0" smtClean="0">
                <a:solidFill>
                  <a:srgbClr val="FFFFFF"/>
                </a:solidFill>
              </a:rPr>
              <a:t>   - aparecem também na superfície de linfócitos T, células endoteliais e células tubulares. </a:t>
            </a:r>
          </a:p>
          <a:p>
            <a:pPr algn="just" eaLnBrk="1" hangingPunct="1">
              <a:lnSpc>
                <a:spcPts val="4200"/>
              </a:lnSpc>
              <a:defRPr/>
            </a:pP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4209791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pt-BR" sz="3600" dirty="0" smtClean="0">
                <a:solidFill>
                  <a:srgbClr val="FFFF00"/>
                </a:solidFill>
              </a:rPr>
              <a:t>SISTEMA HLA</a:t>
            </a:r>
          </a:p>
        </p:txBody>
      </p:sp>
      <p:sp>
        <p:nvSpPr>
          <p:cNvPr id="7373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606996" y="1412776"/>
            <a:ext cx="9295507" cy="4191000"/>
          </a:xfrm>
        </p:spPr>
        <p:txBody>
          <a:bodyPr/>
          <a:lstStyle/>
          <a:p>
            <a:pPr eaLnBrk="1" hangingPunct="1">
              <a:lnSpc>
                <a:spcPts val="4000"/>
              </a:lnSpc>
            </a:pPr>
            <a:r>
              <a:rPr lang="pt-BR" dirty="0" smtClean="0">
                <a:solidFill>
                  <a:srgbClr val="FFC000"/>
                </a:solidFill>
              </a:rPr>
              <a:t>Transmissão em bloco por cromossomo</a:t>
            </a:r>
          </a:p>
          <a:p>
            <a:pPr lvl="1" eaLnBrk="1" hangingPunct="1">
              <a:lnSpc>
                <a:spcPts val="4000"/>
              </a:lnSpc>
            </a:pPr>
            <a:r>
              <a:rPr lang="pt-BR" sz="3200" dirty="0" smtClean="0"/>
              <a:t>A, B, C, DR fixos em cada cromossomo</a:t>
            </a:r>
          </a:p>
          <a:p>
            <a:pPr lvl="1" eaLnBrk="1" hangingPunct="1">
              <a:lnSpc>
                <a:spcPts val="4000"/>
              </a:lnSpc>
            </a:pPr>
            <a:r>
              <a:rPr lang="pt-BR" sz="3200" dirty="0" smtClean="0"/>
              <a:t>A, B, C (HLA classe I)</a:t>
            </a:r>
          </a:p>
          <a:p>
            <a:pPr lvl="1" eaLnBrk="1" hangingPunct="1">
              <a:lnSpc>
                <a:spcPts val="4000"/>
              </a:lnSpc>
            </a:pPr>
            <a:r>
              <a:rPr lang="pt-BR" sz="3200" dirty="0" smtClean="0"/>
              <a:t>DR (HLA classe II)</a:t>
            </a:r>
          </a:p>
          <a:p>
            <a:pPr lvl="1" eaLnBrk="1" hangingPunct="1">
              <a:lnSpc>
                <a:spcPts val="4000"/>
              </a:lnSpc>
            </a:pPr>
            <a:endParaRPr lang="pt-BR" dirty="0" smtClean="0"/>
          </a:p>
          <a:p>
            <a:pPr lvl="2" eaLnBrk="1" hangingPunct="1">
              <a:lnSpc>
                <a:spcPts val="4000"/>
              </a:lnSpc>
            </a:pPr>
            <a:endParaRPr lang="pt-BR" sz="2800" dirty="0" smtClean="0"/>
          </a:p>
        </p:txBody>
      </p:sp>
    </p:spTree>
    <p:extLst>
      <p:ext uri="{BB962C8B-B14F-4D97-AF65-F5344CB8AC3E}">
        <p14:creationId xmlns:p14="http://schemas.microsoft.com/office/powerpoint/2010/main" val="842847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ext Box 2"/>
          <p:cNvSpPr txBox="1">
            <a:spLocks noChangeArrowheads="1"/>
          </p:cNvSpPr>
          <p:nvPr/>
        </p:nvSpPr>
        <p:spPr bwMode="auto">
          <a:xfrm>
            <a:off x="1800225" y="76200"/>
            <a:ext cx="4800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3200" b="1" dirty="0">
                <a:latin typeface="Times New Roman" pitchFamily="18" charset="0"/>
              </a:rPr>
              <a:t>A1    B2    </a:t>
            </a:r>
            <a:r>
              <a:rPr lang="pt-BR" sz="3200" b="1" dirty="0" smtClean="0">
                <a:latin typeface="Times New Roman" pitchFamily="18" charset="0"/>
              </a:rPr>
              <a:t>   C3     </a:t>
            </a:r>
            <a:r>
              <a:rPr lang="pt-BR" sz="3200" b="1" dirty="0">
                <a:latin typeface="Times New Roman" pitchFamily="18" charset="0"/>
              </a:rPr>
              <a:t>DR4</a:t>
            </a:r>
          </a:p>
        </p:txBody>
      </p:sp>
      <p:sp>
        <p:nvSpPr>
          <p:cNvPr id="74755" name="Text Box 3"/>
          <p:cNvSpPr txBox="1">
            <a:spLocks noChangeArrowheads="1"/>
          </p:cNvSpPr>
          <p:nvPr/>
        </p:nvSpPr>
        <p:spPr bwMode="auto">
          <a:xfrm>
            <a:off x="6943725" y="1524000"/>
            <a:ext cx="1371600" cy="369888"/>
          </a:xfrm>
          <a:prstGeom prst="rect">
            <a:avLst/>
          </a:prstGeom>
          <a:solidFill>
            <a:schemeClr val="bg2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b="1">
                <a:latin typeface="Times New Roman" pitchFamily="18" charset="0"/>
              </a:rPr>
              <a:t>PAI</a:t>
            </a:r>
          </a:p>
        </p:txBody>
      </p:sp>
      <p:sp>
        <p:nvSpPr>
          <p:cNvPr id="74756" name="Text Box 4"/>
          <p:cNvSpPr txBox="1">
            <a:spLocks noChangeArrowheads="1"/>
          </p:cNvSpPr>
          <p:nvPr/>
        </p:nvSpPr>
        <p:spPr bwMode="auto">
          <a:xfrm>
            <a:off x="1439863" y="1066800"/>
            <a:ext cx="4818062" cy="369888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t-BR">
              <a:latin typeface="Times New Roman" pitchFamily="18" charset="0"/>
            </a:endParaRPr>
          </a:p>
        </p:txBody>
      </p:sp>
      <p:sp>
        <p:nvSpPr>
          <p:cNvPr id="74757" name="Text Box 5"/>
          <p:cNvSpPr txBox="1">
            <a:spLocks noChangeArrowheads="1"/>
          </p:cNvSpPr>
          <p:nvPr/>
        </p:nvSpPr>
        <p:spPr bwMode="auto">
          <a:xfrm>
            <a:off x="1868488" y="609600"/>
            <a:ext cx="531812" cy="369888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t-BR">
              <a:latin typeface="Times New Roman" pitchFamily="18" charset="0"/>
            </a:endParaRPr>
          </a:p>
        </p:txBody>
      </p:sp>
      <p:sp>
        <p:nvSpPr>
          <p:cNvPr id="74758" name="Text Box 6"/>
          <p:cNvSpPr txBox="1">
            <a:spLocks noChangeArrowheads="1"/>
          </p:cNvSpPr>
          <p:nvPr/>
        </p:nvSpPr>
        <p:spPr bwMode="auto">
          <a:xfrm>
            <a:off x="2897188" y="609600"/>
            <a:ext cx="531812" cy="369888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t-BR">
              <a:latin typeface="Times New Roman" pitchFamily="18" charset="0"/>
            </a:endParaRPr>
          </a:p>
        </p:txBody>
      </p:sp>
      <p:sp>
        <p:nvSpPr>
          <p:cNvPr id="74759" name="Text Box 7"/>
          <p:cNvSpPr txBox="1">
            <a:spLocks noChangeArrowheads="1"/>
          </p:cNvSpPr>
          <p:nvPr/>
        </p:nvSpPr>
        <p:spPr bwMode="auto">
          <a:xfrm>
            <a:off x="3925888" y="609600"/>
            <a:ext cx="531812" cy="369888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t-BR">
              <a:latin typeface="Times New Roman" pitchFamily="18" charset="0"/>
            </a:endParaRPr>
          </a:p>
        </p:txBody>
      </p:sp>
      <p:sp>
        <p:nvSpPr>
          <p:cNvPr id="74760" name="Text Box 8"/>
          <p:cNvSpPr txBox="1">
            <a:spLocks noChangeArrowheads="1"/>
          </p:cNvSpPr>
          <p:nvPr/>
        </p:nvSpPr>
        <p:spPr bwMode="auto">
          <a:xfrm>
            <a:off x="5057775" y="609600"/>
            <a:ext cx="531813" cy="369888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t-BR">
              <a:latin typeface="Times New Roman" pitchFamily="18" charset="0"/>
            </a:endParaRPr>
          </a:p>
        </p:txBody>
      </p:sp>
      <p:sp>
        <p:nvSpPr>
          <p:cNvPr id="74761" name="Text Box 9"/>
          <p:cNvSpPr txBox="1">
            <a:spLocks noChangeArrowheads="1"/>
          </p:cNvSpPr>
          <p:nvPr/>
        </p:nvSpPr>
        <p:spPr bwMode="auto">
          <a:xfrm>
            <a:off x="1457325" y="1828800"/>
            <a:ext cx="4818063" cy="369888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t-BR">
              <a:latin typeface="Times New Roman" pitchFamily="18" charset="0"/>
            </a:endParaRPr>
          </a:p>
        </p:txBody>
      </p:sp>
      <p:sp>
        <p:nvSpPr>
          <p:cNvPr id="74762" name="Text Box 10"/>
          <p:cNvSpPr txBox="1">
            <a:spLocks noChangeArrowheads="1"/>
          </p:cNvSpPr>
          <p:nvPr/>
        </p:nvSpPr>
        <p:spPr bwMode="auto">
          <a:xfrm>
            <a:off x="3943350" y="2286000"/>
            <a:ext cx="531813" cy="369888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t-BR">
              <a:latin typeface="Times New Roman" pitchFamily="18" charset="0"/>
            </a:endParaRPr>
          </a:p>
        </p:txBody>
      </p:sp>
      <p:sp>
        <p:nvSpPr>
          <p:cNvPr id="74763" name="Text Box 11"/>
          <p:cNvSpPr txBox="1">
            <a:spLocks noChangeArrowheads="1"/>
          </p:cNvSpPr>
          <p:nvPr/>
        </p:nvSpPr>
        <p:spPr bwMode="auto">
          <a:xfrm>
            <a:off x="2897188" y="2286000"/>
            <a:ext cx="531812" cy="369888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t-BR">
              <a:latin typeface="Times New Roman" pitchFamily="18" charset="0"/>
            </a:endParaRPr>
          </a:p>
        </p:txBody>
      </p:sp>
      <p:sp>
        <p:nvSpPr>
          <p:cNvPr id="74764" name="Text Box 12"/>
          <p:cNvSpPr txBox="1">
            <a:spLocks noChangeArrowheads="1"/>
          </p:cNvSpPr>
          <p:nvPr/>
        </p:nvSpPr>
        <p:spPr bwMode="auto">
          <a:xfrm>
            <a:off x="1885950" y="2286000"/>
            <a:ext cx="531813" cy="369888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t-BR">
              <a:latin typeface="Times New Roman" pitchFamily="18" charset="0"/>
            </a:endParaRPr>
          </a:p>
        </p:txBody>
      </p:sp>
      <p:sp>
        <p:nvSpPr>
          <p:cNvPr id="74765" name="Text Box 13"/>
          <p:cNvSpPr txBox="1">
            <a:spLocks noChangeArrowheads="1"/>
          </p:cNvSpPr>
          <p:nvPr/>
        </p:nvSpPr>
        <p:spPr bwMode="auto">
          <a:xfrm>
            <a:off x="5040313" y="2286000"/>
            <a:ext cx="531812" cy="369888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t-BR">
              <a:latin typeface="Times New Roman" pitchFamily="18" charset="0"/>
            </a:endParaRPr>
          </a:p>
        </p:txBody>
      </p:sp>
      <p:sp>
        <p:nvSpPr>
          <p:cNvPr id="74766" name="Text Box 14"/>
          <p:cNvSpPr txBox="1">
            <a:spLocks noChangeArrowheads="1"/>
          </p:cNvSpPr>
          <p:nvPr/>
        </p:nvSpPr>
        <p:spPr bwMode="auto">
          <a:xfrm>
            <a:off x="1714500" y="2667000"/>
            <a:ext cx="4800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3200" b="1" dirty="0">
                <a:latin typeface="Times New Roman" pitchFamily="18" charset="0"/>
              </a:rPr>
              <a:t>A5   </a:t>
            </a:r>
            <a:r>
              <a:rPr lang="pt-BR" sz="3200" b="1" dirty="0" smtClean="0">
                <a:latin typeface="Times New Roman" pitchFamily="18" charset="0"/>
              </a:rPr>
              <a:t>    </a:t>
            </a:r>
            <a:r>
              <a:rPr lang="pt-BR" sz="3200" b="1" dirty="0">
                <a:latin typeface="Times New Roman" pitchFamily="18" charset="0"/>
              </a:rPr>
              <a:t>B6   </a:t>
            </a:r>
            <a:r>
              <a:rPr lang="pt-BR" sz="3200" b="1" dirty="0" smtClean="0">
                <a:latin typeface="Times New Roman" pitchFamily="18" charset="0"/>
              </a:rPr>
              <a:t>  C7     </a:t>
            </a:r>
            <a:r>
              <a:rPr lang="pt-BR" sz="3200" b="1" dirty="0">
                <a:latin typeface="Times New Roman" pitchFamily="18" charset="0"/>
              </a:rPr>
              <a:t>DR8</a:t>
            </a:r>
          </a:p>
        </p:txBody>
      </p:sp>
      <p:sp>
        <p:nvSpPr>
          <p:cNvPr id="74767" name="Text Box 15"/>
          <p:cNvSpPr txBox="1">
            <a:spLocks noChangeArrowheads="1"/>
          </p:cNvSpPr>
          <p:nvPr/>
        </p:nvSpPr>
        <p:spPr bwMode="auto">
          <a:xfrm>
            <a:off x="1714500" y="3505200"/>
            <a:ext cx="4800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3200" b="1" dirty="0">
                <a:latin typeface="Times New Roman" pitchFamily="18" charset="0"/>
              </a:rPr>
              <a:t>A9     B8    </a:t>
            </a:r>
            <a:r>
              <a:rPr lang="pt-BR" sz="3200" b="1" dirty="0" smtClean="0">
                <a:latin typeface="Times New Roman" pitchFamily="18" charset="0"/>
              </a:rPr>
              <a:t>  C13   </a:t>
            </a:r>
            <a:r>
              <a:rPr lang="pt-BR" sz="3200" b="1" dirty="0">
                <a:latin typeface="Times New Roman" pitchFamily="18" charset="0"/>
              </a:rPr>
              <a:t>DR6</a:t>
            </a:r>
          </a:p>
        </p:txBody>
      </p:sp>
      <p:sp>
        <p:nvSpPr>
          <p:cNvPr id="74768" name="Text Box 16"/>
          <p:cNvSpPr txBox="1">
            <a:spLocks noChangeArrowheads="1"/>
          </p:cNvSpPr>
          <p:nvPr/>
        </p:nvSpPr>
        <p:spPr bwMode="auto">
          <a:xfrm>
            <a:off x="1714500" y="6126163"/>
            <a:ext cx="48006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3200" b="1" dirty="0" smtClean="0">
                <a:latin typeface="Times New Roman" pitchFamily="18" charset="0"/>
              </a:rPr>
              <a:t> A4     B12    C5     </a:t>
            </a:r>
            <a:r>
              <a:rPr lang="pt-BR" sz="3200" b="1" dirty="0">
                <a:latin typeface="Times New Roman" pitchFamily="18" charset="0"/>
              </a:rPr>
              <a:t>DR7</a:t>
            </a:r>
          </a:p>
        </p:txBody>
      </p:sp>
      <p:sp>
        <p:nvSpPr>
          <p:cNvPr id="74769" name="Text Box 17"/>
          <p:cNvSpPr txBox="1">
            <a:spLocks noChangeArrowheads="1"/>
          </p:cNvSpPr>
          <p:nvPr/>
        </p:nvSpPr>
        <p:spPr bwMode="auto">
          <a:xfrm>
            <a:off x="1457325" y="5257800"/>
            <a:ext cx="4818063" cy="369888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t-BR">
              <a:latin typeface="Times New Roman" pitchFamily="18" charset="0"/>
            </a:endParaRPr>
          </a:p>
        </p:txBody>
      </p:sp>
      <p:sp>
        <p:nvSpPr>
          <p:cNvPr id="74770" name="Text Box 18"/>
          <p:cNvSpPr txBox="1">
            <a:spLocks noChangeArrowheads="1"/>
          </p:cNvSpPr>
          <p:nvPr/>
        </p:nvSpPr>
        <p:spPr bwMode="auto">
          <a:xfrm>
            <a:off x="1457325" y="4495800"/>
            <a:ext cx="4818063" cy="369888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t-BR">
              <a:latin typeface="Times New Roman" pitchFamily="18" charset="0"/>
            </a:endParaRPr>
          </a:p>
        </p:txBody>
      </p:sp>
      <p:sp>
        <p:nvSpPr>
          <p:cNvPr id="74771" name="Text Box 19"/>
          <p:cNvSpPr txBox="1">
            <a:spLocks noChangeArrowheads="1"/>
          </p:cNvSpPr>
          <p:nvPr/>
        </p:nvSpPr>
        <p:spPr bwMode="auto">
          <a:xfrm>
            <a:off x="6943725" y="4867275"/>
            <a:ext cx="1371600" cy="369888"/>
          </a:xfrm>
          <a:prstGeom prst="rect">
            <a:avLst/>
          </a:prstGeom>
          <a:solidFill>
            <a:schemeClr val="bg2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b="1">
                <a:latin typeface="Times New Roman" pitchFamily="18" charset="0"/>
              </a:rPr>
              <a:t>MÃE</a:t>
            </a:r>
          </a:p>
        </p:txBody>
      </p:sp>
      <p:sp>
        <p:nvSpPr>
          <p:cNvPr id="74772" name="Text Box 20"/>
          <p:cNvSpPr txBox="1">
            <a:spLocks noChangeArrowheads="1"/>
          </p:cNvSpPr>
          <p:nvPr/>
        </p:nvSpPr>
        <p:spPr bwMode="auto">
          <a:xfrm>
            <a:off x="1885950" y="4038600"/>
            <a:ext cx="531813" cy="369888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t-BR">
              <a:latin typeface="Times New Roman" pitchFamily="18" charset="0"/>
            </a:endParaRPr>
          </a:p>
        </p:txBody>
      </p:sp>
      <p:sp>
        <p:nvSpPr>
          <p:cNvPr id="74773" name="Text Box 21"/>
          <p:cNvSpPr txBox="1">
            <a:spLocks noChangeArrowheads="1"/>
          </p:cNvSpPr>
          <p:nvPr/>
        </p:nvSpPr>
        <p:spPr bwMode="auto">
          <a:xfrm>
            <a:off x="1885950" y="5715000"/>
            <a:ext cx="531813" cy="369888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t-BR">
              <a:latin typeface="Times New Roman" pitchFamily="18" charset="0"/>
            </a:endParaRPr>
          </a:p>
        </p:txBody>
      </p:sp>
      <p:sp>
        <p:nvSpPr>
          <p:cNvPr id="74774" name="Text Box 22"/>
          <p:cNvSpPr txBox="1">
            <a:spLocks noChangeArrowheads="1"/>
          </p:cNvSpPr>
          <p:nvPr/>
        </p:nvSpPr>
        <p:spPr bwMode="auto">
          <a:xfrm>
            <a:off x="3000375" y="4038600"/>
            <a:ext cx="531813" cy="369888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t-BR">
              <a:latin typeface="Times New Roman" pitchFamily="18" charset="0"/>
            </a:endParaRPr>
          </a:p>
        </p:txBody>
      </p:sp>
      <p:sp>
        <p:nvSpPr>
          <p:cNvPr id="74775" name="Text Box 23"/>
          <p:cNvSpPr txBox="1">
            <a:spLocks noChangeArrowheads="1"/>
          </p:cNvSpPr>
          <p:nvPr/>
        </p:nvSpPr>
        <p:spPr bwMode="auto">
          <a:xfrm>
            <a:off x="2914650" y="5715000"/>
            <a:ext cx="531813" cy="369888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t-BR">
              <a:latin typeface="Times New Roman" pitchFamily="18" charset="0"/>
            </a:endParaRPr>
          </a:p>
        </p:txBody>
      </p:sp>
      <p:sp>
        <p:nvSpPr>
          <p:cNvPr id="74776" name="Text Box 24"/>
          <p:cNvSpPr txBox="1">
            <a:spLocks noChangeArrowheads="1"/>
          </p:cNvSpPr>
          <p:nvPr/>
        </p:nvSpPr>
        <p:spPr bwMode="auto">
          <a:xfrm>
            <a:off x="3925888" y="4038600"/>
            <a:ext cx="531812" cy="369888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t-BR">
              <a:latin typeface="Times New Roman" pitchFamily="18" charset="0"/>
            </a:endParaRPr>
          </a:p>
        </p:txBody>
      </p:sp>
      <p:sp>
        <p:nvSpPr>
          <p:cNvPr id="74777" name="Text Box 25"/>
          <p:cNvSpPr txBox="1">
            <a:spLocks noChangeArrowheads="1"/>
          </p:cNvSpPr>
          <p:nvPr/>
        </p:nvSpPr>
        <p:spPr bwMode="auto">
          <a:xfrm>
            <a:off x="3925888" y="5715000"/>
            <a:ext cx="531812" cy="369888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t-BR">
              <a:latin typeface="Times New Roman" pitchFamily="18" charset="0"/>
            </a:endParaRPr>
          </a:p>
        </p:txBody>
      </p:sp>
      <p:sp>
        <p:nvSpPr>
          <p:cNvPr id="74778" name="Text Box 26"/>
          <p:cNvSpPr txBox="1">
            <a:spLocks noChangeArrowheads="1"/>
          </p:cNvSpPr>
          <p:nvPr/>
        </p:nvSpPr>
        <p:spPr bwMode="auto">
          <a:xfrm>
            <a:off x="5040313" y="4038600"/>
            <a:ext cx="531812" cy="369888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t-BR">
              <a:latin typeface="Times New Roman" pitchFamily="18" charset="0"/>
            </a:endParaRPr>
          </a:p>
        </p:txBody>
      </p:sp>
      <p:sp>
        <p:nvSpPr>
          <p:cNvPr id="74779" name="Text Box 27"/>
          <p:cNvSpPr txBox="1">
            <a:spLocks noChangeArrowheads="1"/>
          </p:cNvSpPr>
          <p:nvPr/>
        </p:nvSpPr>
        <p:spPr bwMode="auto">
          <a:xfrm>
            <a:off x="5040313" y="5715000"/>
            <a:ext cx="531812" cy="369888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t-BR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5140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ext Box 2"/>
          <p:cNvSpPr txBox="1">
            <a:spLocks noChangeArrowheads="1"/>
          </p:cNvSpPr>
          <p:nvPr/>
        </p:nvSpPr>
        <p:spPr bwMode="auto">
          <a:xfrm>
            <a:off x="1800225" y="76200"/>
            <a:ext cx="4800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3200" b="1">
                <a:latin typeface="Times New Roman" pitchFamily="18" charset="0"/>
              </a:rPr>
              <a:t>A1    B2    C3     DR4</a:t>
            </a:r>
          </a:p>
        </p:txBody>
      </p:sp>
      <p:sp>
        <p:nvSpPr>
          <p:cNvPr id="74755" name="Text Box 3"/>
          <p:cNvSpPr txBox="1">
            <a:spLocks noChangeArrowheads="1"/>
          </p:cNvSpPr>
          <p:nvPr/>
        </p:nvSpPr>
        <p:spPr bwMode="auto">
          <a:xfrm>
            <a:off x="6943725" y="1524000"/>
            <a:ext cx="1371600" cy="369888"/>
          </a:xfrm>
          <a:prstGeom prst="rect">
            <a:avLst/>
          </a:prstGeom>
          <a:solidFill>
            <a:schemeClr val="bg2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b="1">
                <a:latin typeface="Times New Roman" pitchFamily="18" charset="0"/>
              </a:rPr>
              <a:t>PAI</a:t>
            </a:r>
          </a:p>
        </p:txBody>
      </p:sp>
      <p:sp>
        <p:nvSpPr>
          <p:cNvPr id="74756" name="Text Box 4"/>
          <p:cNvSpPr txBox="1">
            <a:spLocks noChangeArrowheads="1"/>
          </p:cNvSpPr>
          <p:nvPr/>
        </p:nvSpPr>
        <p:spPr bwMode="auto">
          <a:xfrm>
            <a:off x="1439863" y="1066800"/>
            <a:ext cx="4818062" cy="369888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t-BR">
              <a:latin typeface="Times New Roman" pitchFamily="18" charset="0"/>
            </a:endParaRPr>
          </a:p>
        </p:txBody>
      </p:sp>
      <p:sp>
        <p:nvSpPr>
          <p:cNvPr id="74757" name="Text Box 5"/>
          <p:cNvSpPr txBox="1">
            <a:spLocks noChangeArrowheads="1"/>
          </p:cNvSpPr>
          <p:nvPr/>
        </p:nvSpPr>
        <p:spPr bwMode="auto">
          <a:xfrm>
            <a:off x="1868488" y="609600"/>
            <a:ext cx="531812" cy="369888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t-BR">
              <a:latin typeface="Times New Roman" pitchFamily="18" charset="0"/>
            </a:endParaRPr>
          </a:p>
        </p:txBody>
      </p:sp>
      <p:sp>
        <p:nvSpPr>
          <p:cNvPr id="74758" name="Text Box 6"/>
          <p:cNvSpPr txBox="1">
            <a:spLocks noChangeArrowheads="1"/>
          </p:cNvSpPr>
          <p:nvPr/>
        </p:nvSpPr>
        <p:spPr bwMode="auto">
          <a:xfrm>
            <a:off x="2897188" y="609600"/>
            <a:ext cx="531812" cy="369888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t-BR">
              <a:latin typeface="Times New Roman" pitchFamily="18" charset="0"/>
            </a:endParaRPr>
          </a:p>
        </p:txBody>
      </p:sp>
      <p:sp>
        <p:nvSpPr>
          <p:cNvPr id="74759" name="Text Box 7"/>
          <p:cNvSpPr txBox="1">
            <a:spLocks noChangeArrowheads="1"/>
          </p:cNvSpPr>
          <p:nvPr/>
        </p:nvSpPr>
        <p:spPr bwMode="auto">
          <a:xfrm>
            <a:off x="3925888" y="609600"/>
            <a:ext cx="531812" cy="369888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t-BR">
              <a:latin typeface="Times New Roman" pitchFamily="18" charset="0"/>
            </a:endParaRPr>
          </a:p>
        </p:txBody>
      </p:sp>
      <p:sp>
        <p:nvSpPr>
          <p:cNvPr id="74760" name="Text Box 8"/>
          <p:cNvSpPr txBox="1">
            <a:spLocks noChangeArrowheads="1"/>
          </p:cNvSpPr>
          <p:nvPr/>
        </p:nvSpPr>
        <p:spPr bwMode="auto">
          <a:xfrm>
            <a:off x="5057775" y="609600"/>
            <a:ext cx="531813" cy="369888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t-BR">
              <a:latin typeface="Times New Roman" pitchFamily="18" charset="0"/>
            </a:endParaRPr>
          </a:p>
        </p:txBody>
      </p:sp>
      <p:sp>
        <p:nvSpPr>
          <p:cNvPr id="74761" name="Text Box 9"/>
          <p:cNvSpPr txBox="1">
            <a:spLocks noChangeArrowheads="1"/>
          </p:cNvSpPr>
          <p:nvPr/>
        </p:nvSpPr>
        <p:spPr bwMode="auto">
          <a:xfrm>
            <a:off x="1457325" y="1828800"/>
            <a:ext cx="4818063" cy="369888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t-BR">
              <a:latin typeface="Times New Roman" pitchFamily="18" charset="0"/>
            </a:endParaRPr>
          </a:p>
        </p:txBody>
      </p:sp>
      <p:sp>
        <p:nvSpPr>
          <p:cNvPr id="74762" name="Text Box 10"/>
          <p:cNvSpPr txBox="1">
            <a:spLocks noChangeArrowheads="1"/>
          </p:cNvSpPr>
          <p:nvPr/>
        </p:nvSpPr>
        <p:spPr bwMode="auto">
          <a:xfrm>
            <a:off x="3943350" y="2286000"/>
            <a:ext cx="531813" cy="369888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t-BR">
              <a:latin typeface="Times New Roman" pitchFamily="18" charset="0"/>
            </a:endParaRPr>
          </a:p>
        </p:txBody>
      </p:sp>
      <p:sp>
        <p:nvSpPr>
          <p:cNvPr id="74763" name="Text Box 11"/>
          <p:cNvSpPr txBox="1">
            <a:spLocks noChangeArrowheads="1"/>
          </p:cNvSpPr>
          <p:nvPr/>
        </p:nvSpPr>
        <p:spPr bwMode="auto">
          <a:xfrm>
            <a:off x="2897188" y="2286000"/>
            <a:ext cx="531812" cy="369888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t-BR">
              <a:latin typeface="Times New Roman" pitchFamily="18" charset="0"/>
            </a:endParaRPr>
          </a:p>
        </p:txBody>
      </p:sp>
      <p:sp>
        <p:nvSpPr>
          <p:cNvPr id="74764" name="Text Box 12"/>
          <p:cNvSpPr txBox="1">
            <a:spLocks noChangeArrowheads="1"/>
          </p:cNvSpPr>
          <p:nvPr/>
        </p:nvSpPr>
        <p:spPr bwMode="auto">
          <a:xfrm>
            <a:off x="1885950" y="2286000"/>
            <a:ext cx="531813" cy="369888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t-BR">
              <a:latin typeface="Times New Roman" pitchFamily="18" charset="0"/>
            </a:endParaRPr>
          </a:p>
        </p:txBody>
      </p:sp>
      <p:sp>
        <p:nvSpPr>
          <p:cNvPr id="74765" name="Text Box 13"/>
          <p:cNvSpPr txBox="1">
            <a:spLocks noChangeArrowheads="1"/>
          </p:cNvSpPr>
          <p:nvPr/>
        </p:nvSpPr>
        <p:spPr bwMode="auto">
          <a:xfrm>
            <a:off x="5040313" y="2286000"/>
            <a:ext cx="531812" cy="369888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t-BR">
              <a:latin typeface="Times New Roman" pitchFamily="18" charset="0"/>
            </a:endParaRPr>
          </a:p>
        </p:txBody>
      </p:sp>
      <p:sp>
        <p:nvSpPr>
          <p:cNvPr id="74766" name="Text Box 14"/>
          <p:cNvSpPr txBox="1">
            <a:spLocks noChangeArrowheads="1"/>
          </p:cNvSpPr>
          <p:nvPr/>
        </p:nvSpPr>
        <p:spPr bwMode="auto">
          <a:xfrm>
            <a:off x="1714500" y="2667000"/>
            <a:ext cx="4800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3200" b="1" dirty="0">
                <a:latin typeface="Times New Roman" pitchFamily="18" charset="0"/>
              </a:rPr>
              <a:t>A5    B6    C7     DR8</a:t>
            </a:r>
          </a:p>
        </p:txBody>
      </p:sp>
      <p:sp>
        <p:nvSpPr>
          <p:cNvPr id="74767" name="Text Box 15"/>
          <p:cNvSpPr txBox="1">
            <a:spLocks noChangeArrowheads="1"/>
          </p:cNvSpPr>
          <p:nvPr/>
        </p:nvSpPr>
        <p:spPr bwMode="auto">
          <a:xfrm>
            <a:off x="1714500" y="3505200"/>
            <a:ext cx="4800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3200" b="1">
                <a:latin typeface="Times New Roman" pitchFamily="18" charset="0"/>
              </a:rPr>
              <a:t>A9     B8    C13   DR6</a:t>
            </a:r>
          </a:p>
        </p:txBody>
      </p:sp>
      <p:sp>
        <p:nvSpPr>
          <p:cNvPr id="74768" name="Text Box 16"/>
          <p:cNvSpPr txBox="1">
            <a:spLocks noChangeArrowheads="1"/>
          </p:cNvSpPr>
          <p:nvPr/>
        </p:nvSpPr>
        <p:spPr bwMode="auto">
          <a:xfrm>
            <a:off x="1714500" y="6126163"/>
            <a:ext cx="48006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3200" b="1">
                <a:latin typeface="Times New Roman" pitchFamily="18" charset="0"/>
              </a:rPr>
              <a:t>A4    B12   C5     DR7</a:t>
            </a:r>
          </a:p>
        </p:txBody>
      </p:sp>
      <p:sp>
        <p:nvSpPr>
          <p:cNvPr id="74769" name="Text Box 17"/>
          <p:cNvSpPr txBox="1">
            <a:spLocks noChangeArrowheads="1"/>
          </p:cNvSpPr>
          <p:nvPr/>
        </p:nvSpPr>
        <p:spPr bwMode="auto">
          <a:xfrm>
            <a:off x="1457325" y="5257800"/>
            <a:ext cx="4818063" cy="369888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t-BR">
              <a:latin typeface="Times New Roman" pitchFamily="18" charset="0"/>
            </a:endParaRPr>
          </a:p>
        </p:txBody>
      </p:sp>
      <p:sp>
        <p:nvSpPr>
          <p:cNvPr id="74770" name="Text Box 18"/>
          <p:cNvSpPr txBox="1">
            <a:spLocks noChangeArrowheads="1"/>
          </p:cNvSpPr>
          <p:nvPr/>
        </p:nvSpPr>
        <p:spPr bwMode="auto">
          <a:xfrm>
            <a:off x="1457325" y="4495800"/>
            <a:ext cx="4818063" cy="369888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t-BR">
              <a:latin typeface="Times New Roman" pitchFamily="18" charset="0"/>
            </a:endParaRPr>
          </a:p>
        </p:txBody>
      </p:sp>
      <p:sp>
        <p:nvSpPr>
          <p:cNvPr id="74771" name="Text Box 19"/>
          <p:cNvSpPr txBox="1">
            <a:spLocks noChangeArrowheads="1"/>
          </p:cNvSpPr>
          <p:nvPr/>
        </p:nvSpPr>
        <p:spPr bwMode="auto">
          <a:xfrm>
            <a:off x="6943725" y="4867275"/>
            <a:ext cx="1371600" cy="369888"/>
          </a:xfrm>
          <a:prstGeom prst="rect">
            <a:avLst/>
          </a:prstGeom>
          <a:solidFill>
            <a:schemeClr val="bg2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b="1">
                <a:latin typeface="Times New Roman" pitchFamily="18" charset="0"/>
              </a:rPr>
              <a:t>MÃE</a:t>
            </a:r>
          </a:p>
        </p:txBody>
      </p:sp>
      <p:sp>
        <p:nvSpPr>
          <p:cNvPr id="74772" name="Text Box 20"/>
          <p:cNvSpPr txBox="1">
            <a:spLocks noChangeArrowheads="1"/>
          </p:cNvSpPr>
          <p:nvPr/>
        </p:nvSpPr>
        <p:spPr bwMode="auto">
          <a:xfrm>
            <a:off x="1885950" y="4038600"/>
            <a:ext cx="531813" cy="369888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t-BR">
              <a:latin typeface="Times New Roman" pitchFamily="18" charset="0"/>
            </a:endParaRPr>
          </a:p>
        </p:txBody>
      </p:sp>
      <p:sp>
        <p:nvSpPr>
          <p:cNvPr id="74773" name="Text Box 21"/>
          <p:cNvSpPr txBox="1">
            <a:spLocks noChangeArrowheads="1"/>
          </p:cNvSpPr>
          <p:nvPr/>
        </p:nvSpPr>
        <p:spPr bwMode="auto">
          <a:xfrm>
            <a:off x="1885950" y="5715000"/>
            <a:ext cx="531813" cy="369888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t-BR">
              <a:latin typeface="Times New Roman" pitchFamily="18" charset="0"/>
            </a:endParaRPr>
          </a:p>
        </p:txBody>
      </p:sp>
      <p:sp>
        <p:nvSpPr>
          <p:cNvPr id="74774" name="Text Box 22"/>
          <p:cNvSpPr txBox="1">
            <a:spLocks noChangeArrowheads="1"/>
          </p:cNvSpPr>
          <p:nvPr/>
        </p:nvSpPr>
        <p:spPr bwMode="auto">
          <a:xfrm>
            <a:off x="3000375" y="4038600"/>
            <a:ext cx="531813" cy="369888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t-BR">
              <a:latin typeface="Times New Roman" pitchFamily="18" charset="0"/>
            </a:endParaRPr>
          </a:p>
        </p:txBody>
      </p:sp>
      <p:sp>
        <p:nvSpPr>
          <p:cNvPr id="74775" name="Text Box 23"/>
          <p:cNvSpPr txBox="1">
            <a:spLocks noChangeArrowheads="1"/>
          </p:cNvSpPr>
          <p:nvPr/>
        </p:nvSpPr>
        <p:spPr bwMode="auto">
          <a:xfrm>
            <a:off x="2914650" y="5715000"/>
            <a:ext cx="531813" cy="369888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t-BR">
              <a:latin typeface="Times New Roman" pitchFamily="18" charset="0"/>
            </a:endParaRPr>
          </a:p>
        </p:txBody>
      </p:sp>
      <p:sp>
        <p:nvSpPr>
          <p:cNvPr id="74776" name="Text Box 24"/>
          <p:cNvSpPr txBox="1">
            <a:spLocks noChangeArrowheads="1"/>
          </p:cNvSpPr>
          <p:nvPr/>
        </p:nvSpPr>
        <p:spPr bwMode="auto">
          <a:xfrm>
            <a:off x="3925888" y="4038600"/>
            <a:ext cx="531812" cy="369888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t-BR">
              <a:latin typeface="Times New Roman" pitchFamily="18" charset="0"/>
            </a:endParaRPr>
          </a:p>
        </p:txBody>
      </p:sp>
      <p:sp>
        <p:nvSpPr>
          <p:cNvPr id="74777" name="Text Box 25"/>
          <p:cNvSpPr txBox="1">
            <a:spLocks noChangeArrowheads="1"/>
          </p:cNvSpPr>
          <p:nvPr/>
        </p:nvSpPr>
        <p:spPr bwMode="auto">
          <a:xfrm>
            <a:off x="3925888" y="5715000"/>
            <a:ext cx="531812" cy="369888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t-BR">
              <a:latin typeface="Times New Roman" pitchFamily="18" charset="0"/>
            </a:endParaRPr>
          </a:p>
        </p:txBody>
      </p:sp>
      <p:sp>
        <p:nvSpPr>
          <p:cNvPr id="74778" name="Text Box 26"/>
          <p:cNvSpPr txBox="1">
            <a:spLocks noChangeArrowheads="1"/>
          </p:cNvSpPr>
          <p:nvPr/>
        </p:nvSpPr>
        <p:spPr bwMode="auto">
          <a:xfrm>
            <a:off x="5040313" y="4038600"/>
            <a:ext cx="531812" cy="369888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t-BR">
              <a:latin typeface="Times New Roman" pitchFamily="18" charset="0"/>
            </a:endParaRPr>
          </a:p>
        </p:txBody>
      </p:sp>
      <p:sp>
        <p:nvSpPr>
          <p:cNvPr id="74779" name="Text Box 27"/>
          <p:cNvSpPr txBox="1">
            <a:spLocks noChangeArrowheads="1"/>
          </p:cNvSpPr>
          <p:nvPr/>
        </p:nvSpPr>
        <p:spPr bwMode="auto">
          <a:xfrm>
            <a:off x="5040313" y="5715000"/>
            <a:ext cx="531812" cy="369888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t-BR">
              <a:latin typeface="Times New Roman" pitchFamily="18" charset="0"/>
            </a:endParaRPr>
          </a:p>
        </p:txBody>
      </p:sp>
      <p:sp>
        <p:nvSpPr>
          <p:cNvPr id="17436" name="Text Box 28"/>
          <p:cNvSpPr txBox="1">
            <a:spLocks noChangeArrowheads="1"/>
          </p:cNvSpPr>
          <p:nvPr/>
        </p:nvSpPr>
        <p:spPr bwMode="auto">
          <a:xfrm>
            <a:off x="6843680" y="2929922"/>
            <a:ext cx="3300480" cy="78483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endParaRPr lang="pt-BR" sz="1050" b="1" dirty="0" smtClean="0">
              <a:solidFill>
                <a:schemeClr val="bg1">
                  <a:lumMod val="50000"/>
                </a:schemeClr>
              </a:solidFill>
              <a:latin typeface="Times New Roman" pitchFamily="18" charset="0"/>
            </a:endParaRPr>
          </a:p>
          <a:p>
            <a:pPr>
              <a:defRPr/>
            </a:pPr>
            <a:r>
              <a:rPr lang="pt-BR" sz="2400" b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A5,9 </a:t>
            </a:r>
            <a:r>
              <a:rPr lang="pt-BR" sz="2400" b="1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B6,8 C7,13 </a:t>
            </a:r>
            <a:r>
              <a:rPr lang="pt-BR" sz="2400" b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DR8,6</a:t>
            </a:r>
          </a:p>
          <a:p>
            <a:pPr>
              <a:defRPr/>
            </a:pPr>
            <a:endParaRPr lang="pt-BR" sz="1050" b="1" dirty="0">
              <a:solidFill>
                <a:schemeClr val="bg1">
                  <a:lumMod val="50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29" name="Elipse 28"/>
          <p:cNvSpPr/>
          <p:nvPr/>
        </p:nvSpPr>
        <p:spPr>
          <a:xfrm>
            <a:off x="0" y="1643050"/>
            <a:ext cx="7072326" cy="1643074"/>
          </a:xfrm>
          <a:prstGeom prst="ellipse">
            <a:avLst/>
          </a:prstGeom>
          <a:noFill/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" name="Elipse 29"/>
          <p:cNvSpPr/>
          <p:nvPr/>
        </p:nvSpPr>
        <p:spPr>
          <a:xfrm>
            <a:off x="357154" y="3500438"/>
            <a:ext cx="7072326" cy="1643074"/>
          </a:xfrm>
          <a:prstGeom prst="ellipse">
            <a:avLst/>
          </a:prstGeom>
          <a:noFill/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55140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b="0" i="1" dirty="0" smtClean="0">
                <a:solidFill>
                  <a:srgbClr val="FFFF00"/>
                </a:solidFill>
              </a:rPr>
              <a:t>COMPATIBILIDADE HLA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b="1" smtClean="0">
                <a:solidFill>
                  <a:srgbClr val="FFFFFF"/>
                </a:solidFill>
              </a:rPr>
              <a:t>Transplantes inter-vivos: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pt-BR" b="1" smtClean="0">
              <a:solidFill>
                <a:srgbClr val="FFFFFF"/>
              </a:solidFill>
            </a:endParaRPr>
          </a:p>
          <a:p>
            <a:pPr lvl="1" eaLnBrk="1" hangingPunct="1">
              <a:defRPr/>
            </a:pPr>
            <a:r>
              <a:rPr lang="pt-BR" b="1" smtClean="0">
                <a:solidFill>
                  <a:srgbClr val="FFFFFF"/>
                </a:solidFill>
              </a:rPr>
              <a:t>HLA idêntico</a:t>
            </a:r>
          </a:p>
          <a:p>
            <a:pPr lvl="1" eaLnBrk="1" hangingPunct="1">
              <a:defRPr/>
            </a:pPr>
            <a:endParaRPr lang="pt-BR" b="1" smtClean="0">
              <a:solidFill>
                <a:srgbClr val="FFFFFF"/>
              </a:solidFill>
            </a:endParaRPr>
          </a:p>
          <a:p>
            <a:pPr lvl="1" eaLnBrk="1" hangingPunct="1">
              <a:defRPr/>
            </a:pPr>
            <a:r>
              <a:rPr lang="pt-BR" b="1" smtClean="0">
                <a:solidFill>
                  <a:srgbClr val="FFFFFF"/>
                </a:solidFill>
              </a:rPr>
              <a:t>HLA haplo</a:t>
            </a:r>
          </a:p>
          <a:p>
            <a:pPr lvl="1" eaLnBrk="1" hangingPunct="1">
              <a:buFont typeface="Wingdings" pitchFamily="2" charset="2"/>
              <a:buNone/>
              <a:defRPr/>
            </a:pPr>
            <a:endParaRPr lang="pt-BR" b="1" smtClean="0">
              <a:solidFill>
                <a:srgbClr val="FFFFFF"/>
              </a:solidFill>
            </a:endParaRPr>
          </a:p>
          <a:p>
            <a:pPr lvl="1" eaLnBrk="1" hangingPunct="1">
              <a:defRPr/>
            </a:pPr>
            <a:r>
              <a:rPr lang="pt-BR" b="1" smtClean="0">
                <a:solidFill>
                  <a:srgbClr val="FFFFFF"/>
                </a:solidFill>
              </a:rPr>
              <a:t>HLA distinto</a:t>
            </a:r>
          </a:p>
          <a:p>
            <a:pPr eaLnBrk="1" hangingPunct="1">
              <a:defRPr/>
            </a:pPr>
            <a:endParaRPr lang="pt-BR" b="1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7131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ext Box 2"/>
          <p:cNvSpPr txBox="1">
            <a:spLocks noChangeArrowheads="1"/>
          </p:cNvSpPr>
          <p:nvPr/>
        </p:nvSpPr>
        <p:spPr bwMode="auto">
          <a:xfrm>
            <a:off x="1785914" y="142852"/>
            <a:ext cx="335758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3200" b="1" dirty="0">
                <a:latin typeface="Times New Roman" pitchFamily="18" charset="0"/>
              </a:rPr>
              <a:t>A1    </a:t>
            </a:r>
            <a:r>
              <a:rPr lang="pt-BR" sz="3200" b="1" dirty="0" smtClean="0">
                <a:latin typeface="Times New Roman" pitchFamily="18" charset="0"/>
              </a:rPr>
              <a:t>  B2       DR7</a:t>
            </a:r>
            <a:endParaRPr lang="pt-BR" sz="3200" b="1" dirty="0">
              <a:latin typeface="Times New Roman" pitchFamily="18" charset="0"/>
            </a:endParaRPr>
          </a:p>
        </p:txBody>
      </p:sp>
      <p:sp>
        <p:nvSpPr>
          <p:cNvPr id="74755" name="Text Box 3"/>
          <p:cNvSpPr txBox="1">
            <a:spLocks noChangeArrowheads="1"/>
          </p:cNvSpPr>
          <p:nvPr/>
        </p:nvSpPr>
        <p:spPr bwMode="auto">
          <a:xfrm>
            <a:off x="5857880" y="1142984"/>
            <a:ext cx="1371600" cy="52322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2800" b="1" dirty="0" smtClean="0">
                <a:latin typeface="Times New Roman" pitchFamily="18" charset="0"/>
              </a:rPr>
              <a:t>Doador</a:t>
            </a:r>
            <a:endParaRPr lang="pt-BR" sz="2800" b="1" dirty="0">
              <a:latin typeface="Times New Roman" pitchFamily="18" charset="0"/>
            </a:endParaRPr>
          </a:p>
        </p:txBody>
      </p:sp>
      <p:sp>
        <p:nvSpPr>
          <p:cNvPr id="74756" name="Text Box 4"/>
          <p:cNvSpPr txBox="1">
            <a:spLocks noChangeArrowheads="1"/>
          </p:cNvSpPr>
          <p:nvPr/>
        </p:nvSpPr>
        <p:spPr bwMode="auto">
          <a:xfrm>
            <a:off x="1439863" y="1066800"/>
            <a:ext cx="3417885" cy="369888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pt-BR">
              <a:latin typeface="Times New Roman" pitchFamily="18" charset="0"/>
            </a:endParaRPr>
          </a:p>
        </p:txBody>
      </p:sp>
      <p:sp>
        <p:nvSpPr>
          <p:cNvPr id="74757" name="Text Box 5"/>
          <p:cNvSpPr txBox="1">
            <a:spLocks noChangeArrowheads="1"/>
          </p:cNvSpPr>
          <p:nvPr/>
        </p:nvSpPr>
        <p:spPr bwMode="auto">
          <a:xfrm>
            <a:off x="1868488" y="609600"/>
            <a:ext cx="531812" cy="369888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t-BR">
              <a:latin typeface="Times New Roman" pitchFamily="18" charset="0"/>
            </a:endParaRPr>
          </a:p>
        </p:txBody>
      </p:sp>
      <p:sp>
        <p:nvSpPr>
          <p:cNvPr id="74758" name="Text Box 6"/>
          <p:cNvSpPr txBox="1">
            <a:spLocks noChangeArrowheads="1"/>
          </p:cNvSpPr>
          <p:nvPr/>
        </p:nvSpPr>
        <p:spPr bwMode="auto">
          <a:xfrm>
            <a:off x="2897188" y="609600"/>
            <a:ext cx="531812" cy="369888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t-BR">
              <a:latin typeface="Times New Roman" pitchFamily="18" charset="0"/>
            </a:endParaRPr>
          </a:p>
        </p:txBody>
      </p:sp>
      <p:sp>
        <p:nvSpPr>
          <p:cNvPr id="74760" name="Text Box 8"/>
          <p:cNvSpPr txBox="1">
            <a:spLocks noChangeArrowheads="1"/>
          </p:cNvSpPr>
          <p:nvPr/>
        </p:nvSpPr>
        <p:spPr bwMode="auto">
          <a:xfrm>
            <a:off x="4071930" y="642918"/>
            <a:ext cx="531813" cy="369888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t-BR">
              <a:latin typeface="Times New Roman" pitchFamily="18" charset="0"/>
            </a:endParaRPr>
          </a:p>
        </p:txBody>
      </p:sp>
      <p:sp>
        <p:nvSpPr>
          <p:cNvPr id="74761" name="Text Box 9"/>
          <p:cNvSpPr txBox="1">
            <a:spLocks noChangeArrowheads="1"/>
          </p:cNvSpPr>
          <p:nvPr/>
        </p:nvSpPr>
        <p:spPr bwMode="auto">
          <a:xfrm>
            <a:off x="1457325" y="1828800"/>
            <a:ext cx="3400423" cy="369888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dirty="0" smtClean="0">
                <a:latin typeface="Times New Roman" pitchFamily="18" charset="0"/>
              </a:rPr>
              <a:t> </a:t>
            </a:r>
            <a:endParaRPr lang="pt-BR" dirty="0">
              <a:latin typeface="Times New Roman" pitchFamily="18" charset="0"/>
            </a:endParaRPr>
          </a:p>
        </p:txBody>
      </p:sp>
      <p:sp>
        <p:nvSpPr>
          <p:cNvPr id="74763" name="Text Box 11"/>
          <p:cNvSpPr txBox="1">
            <a:spLocks noChangeArrowheads="1"/>
          </p:cNvSpPr>
          <p:nvPr/>
        </p:nvSpPr>
        <p:spPr bwMode="auto">
          <a:xfrm>
            <a:off x="2897188" y="2286000"/>
            <a:ext cx="531812" cy="369888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t-BR">
              <a:latin typeface="Times New Roman" pitchFamily="18" charset="0"/>
            </a:endParaRPr>
          </a:p>
        </p:txBody>
      </p:sp>
      <p:sp>
        <p:nvSpPr>
          <p:cNvPr id="74764" name="Text Box 12"/>
          <p:cNvSpPr txBox="1">
            <a:spLocks noChangeArrowheads="1"/>
          </p:cNvSpPr>
          <p:nvPr/>
        </p:nvSpPr>
        <p:spPr bwMode="auto">
          <a:xfrm>
            <a:off x="1885950" y="2286000"/>
            <a:ext cx="531813" cy="369888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t-BR">
              <a:latin typeface="Times New Roman" pitchFamily="18" charset="0"/>
            </a:endParaRPr>
          </a:p>
        </p:txBody>
      </p:sp>
      <p:sp>
        <p:nvSpPr>
          <p:cNvPr id="74765" name="Text Box 13"/>
          <p:cNvSpPr txBox="1">
            <a:spLocks noChangeArrowheads="1"/>
          </p:cNvSpPr>
          <p:nvPr/>
        </p:nvSpPr>
        <p:spPr bwMode="auto">
          <a:xfrm>
            <a:off x="3857616" y="2285992"/>
            <a:ext cx="531812" cy="369888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t-BR">
              <a:latin typeface="Times New Roman" pitchFamily="18" charset="0"/>
            </a:endParaRPr>
          </a:p>
        </p:txBody>
      </p:sp>
      <p:sp>
        <p:nvSpPr>
          <p:cNvPr id="74766" name="Text Box 14"/>
          <p:cNvSpPr txBox="1">
            <a:spLocks noChangeArrowheads="1"/>
          </p:cNvSpPr>
          <p:nvPr/>
        </p:nvSpPr>
        <p:spPr bwMode="auto">
          <a:xfrm>
            <a:off x="1714500" y="2667000"/>
            <a:ext cx="4800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3200" b="1" dirty="0">
                <a:latin typeface="Times New Roman" pitchFamily="18" charset="0"/>
              </a:rPr>
              <a:t>A5    </a:t>
            </a:r>
            <a:r>
              <a:rPr lang="pt-BR" sz="3200" b="1" dirty="0" smtClean="0">
                <a:latin typeface="Times New Roman" pitchFamily="18" charset="0"/>
              </a:rPr>
              <a:t>  B3     DR4</a:t>
            </a:r>
            <a:endParaRPr lang="pt-BR" sz="3200" b="1" dirty="0">
              <a:latin typeface="Times New Roman" pitchFamily="18" charset="0"/>
            </a:endParaRPr>
          </a:p>
        </p:txBody>
      </p:sp>
      <p:sp>
        <p:nvSpPr>
          <p:cNvPr id="74767" name="Text Box 15"/>
          <p:cNvSpPr txBox="1">
            <a:spLocks noChangeArrowheads="1"/>
          </p:cNvSpPr>
          <p:nvPr/>
        </p:nvSpPr>
        <p:spPr bwMode="auto">
          <a:xfrm>
            <a:off x="1714500" y="3505200"/>
            <a:ext cx="4800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3200" b="1" dirty="0" smtClean="0">
                <a:latin typeface="Times New Roman" pitchFamily="18" charset="0"/>
              </a:rPr>
              <a:t>A5       B8      DR4</a:t>
            </a:r>
            <a:endParaRPr lang="pt-BR" sz="3200" b="1" dirty="0">
              <a:latin typeface="Times New Roman" pitchFamily="18" charset="0"/>
            </a:endParaRPr>
          </a:p>
        </p:txBody>
      </p:sp>
      <p:sp>
        <p:nvSpPr>
          <p:cNvPr id="74768" name="Text Box 16"/>
          <p:cNvSpPr txBox="1">
            <a:spLocks noChangeArrowheads="1"/>
          </p:cNvSpPr>
          <p:nvPr/>
        </p:nvSpPr>
        <p:spPr bwMode="auto">
          <a:xfrm>
            <a:off x="1714500" y="6126163"/>
            <a:ext cx="48006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3200" b="1" dirty="0" smtClean="0">
                <a:latin typeface="Times New Roman" pitchFamily="18" charset="0"/>
              </a:rPr>
              <a:t>A1      B13     DR7</a:t>
            </a:r>
            <a:endParaRPr lang="pt-BR" sz="3200" b="1" dirty="0">
              <a:latin typeface="Times New Roman" pitchFamily="18" charset="0"/>
            </a:endParaRPr>
          </a:p>
        </p:txBody>
      </p:sp>
      <p:sp>
        <p:nvSpPr>
          <p:cNvPr id="74769" name="Text Box 17"/>
          <p:cNvSpPr txBox="1">
            <a:spLocks noChangeArrowheads="1"/>
          </p:cNvSpPr>
          <p:nvPr/>
        </p:nvSpPr>
        <p:spPr bwMode="auto">
          <a:xfrm>
            <a:off x="1457325" y="5257800"/>
            <a:ext cx="3543299" cy="369888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pt-BR">
              <a:latin typeface="Times New Roman" pitchFamily="18" charset="0"/>
            </a:endParaRPr>
          </a:p>
        </p:txBody>
      </p:sp>
      <p:sp>
        <p:nvSpPr>
          <p:cNvPr id="74770" name="Text Box 18"/>
          <p:cNvSpPr txBox="1">
            <a:spLocks noChangeArrowheads="1"/>
          </p:cNvSpPr>
          <p:nvPr/>
        </p:nvSpPr>
        <p:spPr bwMode="auto">
          <a:xfrm>
            <a:off x="1457325" y="4495800"/>
            <a:ext cx="3543299" cy="369888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pt-BR">
              <a:latin typeface="Times New Roman" pitchFamily="18" charset="0"/>
            </a:endParaRPr>
          </a:p>
        </p:txBody>
      </p:sp>
      <p:sp>
        <p:nvSpPr>
          <p:cNvPr id="74771" name="Text Box 19"/>
          <p:cNvSpPr txBox="1">
            <a:spLocks noChangeArrowheads="1"/>
          </p:cNvSpPr>
          <p:nvPr/>
        </p:nvSpPr>
        <p:spPr bwMode="auto">
          <a:xfrm>
            <a:off x="5786442" y="4786322"/>
            <a:ext cx="1371600" cy="46166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2400" b="1" dirty="0" smtClean="0">
                <a:latin typeface="Times New Roman" pitchFamily="18" charset="0"/>
              </a:rPr>
              <a:t>Receptor</a:t>
            </a:r>
            <a:endParaRPr lang="pt-BR" sz="2400" b="1" dirty="0">
              <a:latin typeface="Times New Roman" pitchFamily="18" charset="0"/>
            </a:endParaRPr>
          </a:p>
        </p:txBody>
      </p:sp>
      <p:sp>
        <p:nvSpPr>
          <p:cNvPr id="74772" name="Text Box 20"/>
          <p:cNvSpPr txBox="1">
            <a:spLocks noChangeArrowheads="1"/>
          </p:cNvSpPr>
          <p:nvPr/>
        </p:nvSpPr>
        <p:spPr bwMode="auto">
          <a:xfrm>
            <a:off x="1885950" y="4038600"/>
            <a:ext cx="531813" cy="369888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t-BR">
              <a:latin typeface="Times New Roman" pitchFamily="18" charset="0"/>
            </a:endParaRPr>
          </a:p>
        </p:txBody>
      </p:sp>
      <p:sp>
        <p:nvSpPr>
          <p:cNvPr id="74773" name="Text Box 21"/>
          <p:cNvSpPr txBox="1">
            <a:spLocks noChangeArrowheads="1"/>
          </p:cNvSpPr>
          <p:nvPr/>
        </p:nvSpPr>
        <p:spPr bwMode="auto">
          <a:xfrm>
            <a:off x="1885950" y="5715000"/>
            <a:ext cx="531813" cy="369888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t-BR">
              <a:latin typeface="Times New Roman" pitchFamily="18" charset="0"/>
            </a:endParaRPr>
          </a:p>
        </p:txBody>
      </p:sp>
      <p:sp>
        <p:nvSpPr>
          <p:cNvPr id="74774" name="Text Box 22"/>
          <p:cNvSpPr txBox="1">
            <a:spLocks noChangeArrowheads="1"/>
          </p:cNvSpPr>
          <p:nvPr/>
        </p:nvSpPr>
        <p:spPr bwMode="auto">
          <a:xfrm>
            <a:off x="3000375" y="4038600"/>
            <a:ext cx="531813" cy="369888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t-BR">
              <a:latin typeface="Times New Roman" pitchFamily="18" charset="0"/>
            </a:endParaRPr>
          </a:p>
        </p:txBody>
      </p:sp>
      <p:sp>
        <p:nvSpPr>
          <p:cNvPr id="74775" name="Text Box 23"/>
          <p:cNvSpPr txBox="1">
            <a:spLocks noChangeArrowheads="1"/>
          </p:cNvSpPr>
          <p:nvPr/>
        </p:nvSpPr>
        <p:spPr bwMode="auto">
          <a:xfrm>
            <a:off x="2914650" y="5715000"/>
            <a:ext cx="531813" cy="369888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t-BR">
              <a:latin typeface="Times New Roman" pitchFamily="18" charset="0"/>
            </a:endParaRPr>
          </a:p>
        </p:txBody>
      </p:sp>
      <p:sp>
        <p:nvSpPr>
          <p:cNvPr id="74778" name="Text Box 26"/>
          <p:cNvSpPr txBox="1">
            <a:spLocks noChangeArrowheads="1"/>
          </p:cNvSpPr>
          <p:nvPr/>
        </p:nvSpPr>
        <p:spPr bwMode="auto">
          <a:xfrm>
            <a:off x="4000492" y="4071942"/>
            <a:ext cx="531812" cy="369888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t-BR">
              <a:latin typeface="Times New Roman" pitchFamily="18" charset="0"/>
            </a:endParaRPr>
          </a:p>
        </p:txBody>
      </p:sp>
      <p:sp>
        <p:nvSpPr>
          <p:cNvPr id="74779" name="Text Box 27"/>
          <p:cNvSpPr txBox="1">
            <a:spLocks noChangeArrowheads="1"/>
          </p:cNvSpPr>
          <p:nvPr/>
        </p:nvSpPr>
        <p:spPr bwMode="auto">
          <a:xfrm>
            <a:off x="4000492" y="5715016"/>
            <a:ext cx="531812" cy="369888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t-BR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5140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ext Box 2"/>
          <p:cNvSpPr txBox="1">
            <a:spLocks noChangeArrowheads="1"/>
          </p:cNvSpPr>
          <p:nvPr/>
        </p:nvSpPr>
        <p:spPr bwMode="auto">
          <a:xfrm>
            <a:off x="1785914" y="142852"/>
            <a:ext cx="335758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3200" b="1" dirty="0">
                <a:latin typeface="Times New Roman" pitchFamily="18" charset="0"/>
              </a:rPr>
              <a:t>A1    </a:t>
            </a:r>
            <a:r>
              <a:rPr lang="pt-BR" sz="3200" b="1" dirty="0" smtClean="0">
                <a:latin typeface="Times New Roman" pitchFamily="18" charset="0"/>
              </a:rPr>
              <a:t>  B2   DR7</a:t>
            </a:r>
            <a:endParaRPr lang="pt-BR" sz="3200" b="1" dirty="0">
              <a:latin typeface="Times New Roman" pitchFamily="18" charset="0"/>
            </a:endParaRPr>
          </a:p>
        </p:txBody>
      </p:sp>
      <p:sp>
        <p:nvSpPr>
          <p:cNvPr id="74755" name="Text Box 3"/>
          <p:cNvSpPr txBox="1">
            <a:spLocks noChangeArrowheads="1"/>
          </p:cNvSpPr>
          <p:nvPr/>
        </p:nvSpPr>
        <p:spPr bwMode="auto">
          <a:xfrm>
            <a:off x="5857880" y="1142984"/>
            <a:ext cx="1371600" cy="52322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2800" b="1" dirty="0" smtClean="0">
                <a:latin typeface="Times New Roman" pitchFamily="18" charset="0"/>
              </a:rPr>
              <a:t>Doador</a:t>
            </a:r>
            <a:endParaRPr lang="pt-BR" sz="2800" b="1" dirty="0">
              <a:latin typeface="Times New Roman" pitchFamily="18" charset="0"/>
            </a:endParaRPr>
          </a:p>
        </p:txBody>
      </p:sp>
      <p:sp>
        <p:nvSpPr>
          <p:cNvPr id="74756" name="Text Box 4"/>
          <p:cNvSpPr txBox="1">
            <a:spLocks noChangeArrowheads="1"/>
          </p:cNvSpPr>
          <p:nvPr/>
        </p:nvSpPr>
        <p:spPr bwMode="auto">
          <a:xfrm>
            <a:off x="1439863" y="1066800"/>
            <a:ext cx="3417885" cy="369888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pt-BR">
              <a:latin typeface="Times New Roman" pitchFamily="18" charset="0"/>
            </a:endParaRPr>
          </a:p>
        </p:txBody>
      </p:sp>
      <p:sp>
        <p:nvSpPr>
          <p:cNvPr id="74757" name="Text Box 5"/>
          <p:cNvSpPr txBox="1">
            <a:spLocks noChangeArrowheads="1"/>
          </p:cNvSpPr>
          <p:nvPr/>
        </p:nvSpPr>
        <p:spPr bwMode="auto">
          <a:xfrm>
            <a:off x="1868488" y="609600"/>
            <a:ext cx="531812" cy="369888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t-BR">
              <a:latin typeface="Times New Roman" pitchFamily="18" charset="0"/>
            </a:endParaRPr>
          </a:p>
        </p:txBody>
      </p:sp>
      <p:sp>
        <p:nvSpPr>
          <p:cNvPr id="74758" name="Text Box 6"/>
          <p:cNvSpPr txBox="1">
            <a:spLocks noChangeArrowheads="1"/>
          </p:cNvSpPr>
          <p:nvPr/>
        </p:nvSpPr>
        <p:spPr bwMode="auto">
          <a:xfrm>
            <a:off x="2897188" y="609600"/>
            <a:ext cx="531812" cy="369888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t-BR">
              <a:latin typeface="Times New Roman" pitchFamily="18" charset="0"/>
            </a:endParaRPr>
          </a:p>
        </p:txBody>
      </p:sp>
      <p:sp>
        <p:nvSpPr>
          <p:cNvPr id="74760" name="Text Box 8"/>
          <p:cNvSpPr txBox="1">
            <a:spLocks noChangeArrowheads="1"/>
          </p:cNvSpPr>
          <p:nvPr/>
        </p:nvSpPr>
        <p:spPr bwMode="auto">
          <a:xfrm>
            <a:off x="3857616" y="642918"/>
            <a:ext cx="531813" cy="369888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t-BR">
              <a:latin typeface="Times New Roman" pitchFamily="18" charset="0"/>
            </a:endParaRPr>
          </a:p>
        </p:txBody>
      </p:sp>
      <p:sp>
        <p:nvSpPr>
          <p:cNvPr id="74761" name="Text Box 9"/>
          <p:cNvSpPr txBox="1">
            <a:spLocks noChangeArrowheads="1"/>
          </p:cNvSpPr>
          <p:nvPr/>
        </p:nvSpPr>
        <p:spPr bwMode="auto">
          <a:xfrm>
            <a:off x="1457325" y="1828800"/>
            <a:ext cx="3400423" cy="369888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dirty="0" smtClean="0">
                <a:latin typeface="Times New Roman" pitchFamily="18" charset="0"/>
              </a:rPr>
              <a:t> </a:t>
            </a:r>
            <a:endParaRPr lang="pt-BR" dirty="0">
              <a:latin typeface="Times New Roman" pitchFamily="18" charset="0"/>
            </a:endParaRPr>
          </a:p>
        </p:txBody>
      </p:sp>
      <p:sp>
        <p:nvSpPr>
          <p:cNvPr id="74763" name="Text Box 11"/>
          <p:cNvSpPr txBox="1">
            <a:spLocks noChangeArrowheads="1"/>
          </p:cNvSpPr>
          <p:nvPr/>
        </p:nvSpPr>
        <p:spPr bwMode="auto">
          <a:xfrm>
            <a:off x="2897188" y="2286000"/>
            <a:ext cx="531812" cy="369888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t-BR">
              <a:latin typeface="Times New Roman" pitchFamily="18" charset="0"/>
            </a:endParaRPr>
          </a:p>
        </p:txBody>
      </p:sp>
      <p:sp>
        <p:nvSpPr>
          <p:cNvPr id="74764" name="Text Box 12"/>
          <p:cNvSpPr txBox="1">
            <a:spLocks noChangeArrowheads="1"/>
          </p:cNvSpPr>
          <p:nvPr/>
        </p:nvSpPr>
        <p:spPr bwMode="auto">
          <a:xfrm>
            <a:off x="1885950" y="2286000"/>
            <a:ext cx="531813" cy="369888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t-BR">
              <a:latin typeface="Times New Roman" pitchFamily="18" charset="0"/>
            </a:endParaRPr>
          </a:p>
        </p:txBody>
      </p:sp>
      <p:sp>
        <p:nvSpPr>
          <p:cNvPr id="74765" name="Text Box 13"/>
          <p:cNvSpPr txBox="1">
            <a:spLocks noChangeArrowheads="1"/>
          </p:cNvSpPr>
          <p:nvPr/>
        </p:nvSpPr>
        <p:spPr bwMode="auto">
          <a:xfrm>
            <a:off x="3857616" y="2285992"/>
            <a:ext cx="531812" cy="369888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t-BR">
              <a:latin typeface="Times New Roman" pitchFamily="18" charset="0"/>
            </a:endParaRPr>
          </a:p>
        </p:txBody>
      </p:sp>
      <p:sp>
        <p:nvSpPr>
          <p:cNvPr id="74766" name="Text Box 14"/>
          <p:cNvSpPr txBox="1">
            <a:spLocks noChangeArrowheads="1"/>
          </p:cNvSpPr>
          <p:nvPr/>
        </p:nvSpPr>
        <p:spPr bwMode="auto">
          <a:xfrm>
            <a:off x="1714500" y="2667000"/>
            <a:ext cx="4800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3200" b="1" dirty="0">
                <a:latin typeface="Times New Roman" pitchFamily="18" charset="0"/>
              </a:rPr>
              <a:t>A5    </a:t>
            </a:r>
            <a:r>
              <a:rPr lang="pt-BR" sz="3200" b="1" dirty="0" smtClean="0">
                <a:latin typeface="Times New Roman" pitchFamily="18" charset="0"/>
              </a:rPr>
              <a:t>  B3     DR4</a:t>
            </a:r>
            <a:endParaRPr lang="pt-BR" sz="3200" b="1" dirty="0">
              <a:latin typeface="Times New Roman" pitchFamily="18" charset="0"/>
            </a:endParaRPr>
          </a:p>
        </p:txBody>
      </p:sp>
      <p:sp>
        <p:nvSpPr>
          <p:cNvPr id="74767" name="Text Box 15"/>
          <p:cNvSpPr txBox="1">
            <a:spLocks noChangeArrowheads="1"/>
          </p:cNvSpPr>
          <p:nvPr/>
        </p:nvSpPr>
        <p:spPr bwMode="auto">
          <a:xfrm>
            <a:off x="1714500" y="3505200"/>
            <a:ext cx="4800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3200" b="1" dirty="0" smtClean="0">
                <a:latin typeface="Times New Roman" pitchFamily="18" charset="0"/>
              </a:rPr>
              <a:t>A5       B8      DR4</a:t>
            </a:r>
            <a:endParaRPr lang="pt-BR" sz="3200" b="1" dirty="0">
              <a:latin typeface="Times New Roman" pitchFamily="18" charset="0"/>
            </a:endParaRPr>
          </a:p>
        </p:txBody>
      </p:sp>
      <p:sp>
        <p:nvSpPr>
          <p:cNvPr id="74768" name="Text Box 16"/>
          <p:cNvSpPr txBox="1">
            <a:spLocks noChangeArrowheads="1"/>
          </p:cNvSpPr>
          <p:nvPr/>
        </p:nvSpPr>
        <p:spPr bwMode="auto">
          <a:xfrm>
            <a:off x="1714500" y="6126163"/>
            <a:ext cx="48006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3200" b="1" dirty="0" smtClean="0">
                <a:latin typeface="Times New Roman" pitchFamily="18" charset="0"/>
              </a:rPr>
              <a:t>A1      B13     DR7</a:t>
            </a:r>
            <a:endParaRPr lang="pt-BR" sz="3200" b="1" dirty="0">
              <a:latin typeface="Times New Roman" pitchFamily="18" charset="0"/>
            </a:endParaRPr>
          </a:p>
        </p:txBody>
      </p:sp>
      <p:sp>
        <p:nvSpPr>
          <p:cNvPr id="74769" name="Text Box 17"/>
          <p:cNvSpPr txBox="1">
            <a:spLocks noChangeArrowheads="1"/>
          </p:cNvSpPr>
          <p:nvPr/>
        </p:nvSpPr>
        <p:spPr bwMode="auto">
          <a:xfrm>
            <a:off x="1457325" y="5257800"/>
            <a:ext cx="3543299" cy="369888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pt-BR">
              <a:latin typeface="Times New Roman" pitchFamily="18" charset="0"/>
            </a:endParaRPr>
          </a:p>
        </p:txBody>
      </p:sp>
      <p:sp>
        <p:nvSpPr>
          <p:cNvPr id="74770" name="Text Box 18"/>
          <p:cNvSpPr txBox="1">
            <a:spLocks noChangeArrowheads="1"/>
          </p:cNvSpPr>
          <p:nvPr/>
        </p:nvSpPr>
        <p:spPr bwMode="auto">
          <a:xfrm>
            <a:off x="1457325" y="4495800"/>
            <a:ext cx="3543299" cy="369888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pt-BR">
              <a:latin typeface="Times New Roman" pitchFamily="18" charset="0"/>
            </a:endParaRPr>
          </a:p>
        </p:txBody>
      </p:sp>
      <p:sp>
        <p:nvSpPr>
          <p:cNvPr id="74771" name="Text Box 19"/>
          <p:cNvSpPr txBox="1">
            <a:spLocks noChangeArrowheads="1"/>
          </p:cNvSpPr>
          <p:nvPr/>
        </p:nvSpPr>
        <p:spPr bwMode="auto">
          <a:xfrm>
            <a:off x="5857880" y="4929198"/>
            <a:ext cx="1371600" cy="46166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2400" b="1" dirty="0" smtClean="0">
                <a:latin typeface="Times New Roman" pitchFamily="18" charset="0"/>
              </a:rPr>
              <a:t>Receptor</a:t>
            </a:r>
            <a:endParaRPr lang="pt-BR" sz="2400" b="1" dirty="0">
              <a:latin typeface="Times New Roman" pitchFamily="18" charset="0"/>
            </a:endParaRPr>
          </a:p>
        </p:txBody>
      </p:sp>
      <p:sp>
        <p:nvSpPr>
          <p:cNvPr id="74772" name="Text Box 20"/>
          <p:cNvSpPr txBox="1">
            <a:spLocks noChangeArrowheads="1"/>
          </p:cNvSpPr>
          <p:nvPr/>
        </p:nvSpPr>
        <p:spPr bwMode="auto">
          <a:xfrm>
            <a:off x="1885950" y="4038600"/>
            <a:ext cx="531813" cy="369888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t-BR">
              <a:latin typeface="Times New Roman" pitchFamily="18" charset="0"/>
            </a:endParaRPr>
          </a:p>
        </p:txBody>
      </p:sp>
      <p:sp>
        <p:nvSpPr>
          <p:cNvPr id="74773" name="Text Box 21"/>
          <p:cNvSpPr txBox="1">
            <a:spLocks noChangeArrowheads="1"/>
          </p:cNvSpPr>
          <p:nvPr/>
        </p:nvSpPr>
        <p:spPr bwMode="auto">
          <a:xfrm>
            <a:off x="1885950" y="5715000"/>
            <a:ext cx="531813" cy="369888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t-BR">
              <a:latin typeface="Times New Roman" pitchFamily="18" charset="0"/>
            </a:endParaRPr>
          </a:p>
        </p:txBody>
      </p:sp>
      <p:sp>
        <p:nvSpPr>
          <p:cNvPr id="74774" name="Text Box 22"/>
          <p:cNvSpPr txBox="1">
            <a:spLocks noChangeArrowheads="1"/>
          </p:cNvSpPr>
          <p:nvPr/>
        </p:nvSpPr>
        <p:spPr bwMode="auto">
          <a:xfrm>
            <a:off x="3000375" y="4038600"/>
            <a:ext cx="531813" cy="369888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t-BR">
              <a:latin typeface="Times New Roman" pitchFamily="18" charset="0"/>
            </a:endParaRPr>
          </a:p>
        </p:txBody>
      </p:sp>
      <p:sp>
        <p:nvSpPr>
          <p:cNvPr id="74775" name="Text Box 23"/>
          <p:cNvSpPr txBox="1">
            <a:spLocks noChangeArrowheads="1"/>
          </p:cNvSpPr>
          <p:nvPr/>
        </p:nvSpPr>
        <p:spPr bwMode="auto">
          <a:xfrm>
            <a:off x="2914650" y="5715000"/>
            <a:ext cx="531813" cy="369888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t-BR">
              <a:latin typeface="Times New Roman" pitchFamily="18" charset="0"/>
            </a:endParaRPr>
          </a:p>
        </p:txBody>
      </p:sp>
      <p:sp>
        <p:nvSpPr>
          <p:cNvPr id="74778" name="Text Box 26"/>
          <p:cNvSpPr txBox="1">
            <a:spLocks noChangeArrowheads="1"/>
          </p:cNvSpPr>
          <p:nvPr/>
        </p:nvSpPr>
        <p:spPr bwMode="auto">
          <a:xfrm>
            <a:off x="4000492" y="4071942"/>
            <a:ext cx="531812" cy="369888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t-BR">
              <a:latin typeface="Times New Roman" pitchFamily="18" charset="0"/>
            </a:endParaRPr>
          </a:p>
        </p:txBody>
      </p:sp>
      <p:sp>
        <p:nvSpPr>
          <p:cNvPr id="74779" name="Text Box 27"/>
          <p:cNvSpPr txBox="1">
            <a:spLocks noChangeArrowheads="1"/>
          </p:cNvSpPr>
          <p:nvPr/>
        </p:nvSpPr>
        <p:spPr bwMode="auto">
          <a:xfrm>
            <a:off x="4000492" y="5715016"/>
            <a:ext cx="531812" cy="369888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t-BR">
              <a:latin typeface="Times New Roman" pitchFamily="18" charset="0"/>
            </a:endParaRPr>
          </a:p>
        </p:txBody>
      </p:sp>
      <p:sp>
        <p:nvSpPr>
          <p:cNvPr id="17436" name="Text Box 28"/>
          <p:cNvSpPr txBox="1">
            <a:spLocks noChangeArrowheads="1"/>
          </p:cNvSpPr>
          <p:nvPr/>
        </p:nvSpPr>
        <p:spPr bwMode="auto">
          <a:xfrm>
            <a:off x="5143500" y="3286124"/>
            <a:ext cx="4857784" cy="52322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pt-BR" sz="2800" b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Compatibilidade A2, B0, DR2</a:t>
            </a:r>
            <a:endParaRPr lang="pt-BR" sz="2800" b="1" dirty="0">
              <a:solidFill>
                <a:schemeClr val="bg1">
                  <a:lumMod val="50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25" name="Elipse 24"/>
          <p:cNvSpPr/>
          <p:nvPr/>
        </p:nvSpPr>
        <p:spPr>
          <a:xfrm>
            <a:off x="1714476" y="214290"/>
            <a:ext cx="1000132" cy="1000132"/>
          </a:xfrm>
          <a:prstGeom prst="ellipse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Elipse 25"/>
          <p:cNvSpPr/>
          <p:nvPr/>
        </p:nvSpPr>
        <p:spPr>
          <a:xfrm>
            <a:off x="1643038" y="3571876"/>
            <a:ext cx="1000132" cy="1000132"/>
          </a:xfrm>
          <a:prstGeom prst="ellipse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" name="Elipse 26"/>
          <p:cNvSpPr/>
          <p:nvPr/>
        </p:nvSpPr>
        <p:spPr>
          <a:xfrm>
            <a:off x="1571600" y="2285992"/>
            <a:ext cx="1000132" cy="1000132"/>
          </a:xfrm>
          <a:prstGeom prst="ellipse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8" name="Elipse 27"/>
          <p:cNvSpPr/>
          <p:nvPr/>
        </p:nvSpPr>
        <p:spPr>
          <a:xfrm>
            <a:off x="1571600" y="5857868"/>
            <a:ext cx="1000132" cy="1000132"/>
          </a:xfrm>
          <a:prstGeom prst="ellipse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9" name="Elipse 28"/>
          <p:cNvSpPr/>
          <p:nvPr/>
        </p:nvSpPr>
        <p:spPr>
          <a:xfrm>
            <a:off x="3929054" y="5857868"/>
            <a:ext cx="1000132" cy="1000132"/>
          </a:xfrm>
          <a:prstGeom prst="ellipse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" name="Elipse 29"/>
          <p:cNvSpPr/>
          <p:nvPr/>
        </p:nvSpPr>
        <p:spPr>
          <a:xfrm>
            <a:off x="3643302" y="71414"/>
            <a:ext cx="1000132" cy="1000132"/>
          </a:xfrm>
          <a:prstGeom prst="ellipse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1" name="Elipse 30"/>
          <p:cNvSpPr/>
          <p:nvPr/>
        </p:nvSpPr>
        <p:spPr>
          <a:xfrm>
            <a:off x="3929054" y="3500438"/>
            <a:ext cx="1071570" cy="1071570"/>
          </a:xfrm>
          <a:prstGeom prst="ellipse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2" name="Elipse 31"/>
          <p:cNvSpPr/>
          <p:nvPr/>
        </p:nvSpPr>
        <p:spPr>
          <a:xfrm>
            <a:off x="3714740" y="2428868"/>
            <a:ext cx="1000132" cy="1000132"/>
          </a:xfrm>
          <a:prstGeom prst="ellipse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55140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8" name="Text Box 4"/>
          <p:cNvSpPr txBox="1">
            <a:spLocks noChangeArrowheads="1"/>
          </p:cNvSpPr>
          <p:nvPr/>
        </p:nvSpPr>
        <p:spPr bwMode="auto">
          <a:xfrm>
            <a:off x="214278" y="2928934"/>
            <a:ext cx="6715172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lnSpc>
                <a:spcPct val="150000"/>
              </a:lnSpc>
              <a:spcBef>
                <a:spcPct val="50000"/>
              </a:spcBef>
            </a:pPr>
            <a:r>
              <a:rPr lang="en-US" sz="2200" b="1" dirty="0" err="1">
                <a:solidFill>
                  <a:srgbClr val="FFFFD7"/>
                </a:solidFill>
                <a:latin typeface="Arial" charset="0"/>
              </a:rPr>
              <a:t>Angiografia</a:t>
            </a:r>
            <a:r>
              <a:rPr lang="en-US" sz="2200" b="1" dirty="0">
                <a:solidFill>
                  <a:srgbClr val="FFFFD7"/>
                </a:solidFill>
                <a:latin typeface="Arial" charset="0"/>
              </a:rPr>
              <a:t> </a:t>
            </a:r>
            <a:r>
              <a:rPr lang="en-US" sz="2200" b="1" u="sng" dirty="0">
                <a:solidFill>
                  <a:srgbClr val="FFFFD7"/>
                </a:solidFill>
                <a:latin typeface="Arial" charset="0"/>
              </a:rPr>
              <a:t>com </a:t>
            </a:r>
            <a:r>
              <a:rPr lang="en-US" sz="2200" b="1" u="sng" dirty="0" err="1" smtClean="0">
                <a:solidFill>
                  <a:srgbClr val="FFFFD7"/>
                </a:solidFill>
                <a:latin typeface="Arial" charset="0"/>
              </a:rPr>
              <a:t>fluxo</a:t>
            </a:r>
            <a:r>
              <a:rPr lang="en-US" sz="2200" b="1" u="sng" dirty="0">
                <a:solidFill>
                  <a:srgbClr val="FFFFD7"/>
                </a:solidFill>
                <a:latin typeface="Arial" charset="0"/>
              </a:rPr>
              <a:t> </a:t>
            </a:r>
            <a:r>
              <a:rPr lang="en-US" sz="2200" b="1" dirty="0" err="1" smtClean="0">
                <a:solidFill>
                  <a:srgbClr val="FFFFD7"/>
                </a:solidFill>
                <a:latin typeface="Arial" charset="0"/>
              </a:rPr>
              <a:t>sangüíneo</a:t>
            </a:r>
            <a:r>
              <a:rPr lang="en-US" sz="2200" b="1" dirty="0" smtClean="0">
                <a:solidFill>
                  <a:srgbClr val="FFFFD7"/>
                </a:solidFill>
                <a:latin typeface="Arial" charset="0"/>
              </a:rPr>
              <a:t> </a:t>
            </a:r>
            <a:r>
              <a:rPr lang="en-US" sz="2200" b="1" dirty="0">
                <a:solidFill>
                  <a:srgbClr val="FFFFD7"/>
                </a:solidFill>
                <a:latin typeface="Arial" charset="0"/>
              </a:rPr>
              <a:t>cerebral</a:t>
            </a:r>
            <a:endParaRPr lang="pt-PT" sz="2200" b="1" dirty="0">
              <a:solidFill>
                <a:srgbClr val="FFFFD7"/>
              </a:solidFill>
              <a:latin typeface="Arial" charset="0"/>
            </a:endParaRPr>
          </a:p>
        </p:txBody>
      </p:sp>
      <p:sp>
        <p:nvSpPr>
          <p:cNvPr id="67589" name="Text Box 5"/>
          <p:cNvSpPr txBox="1">
            <a:spLocks noChangeArrowheads="1"/>
          </p:cNvSpPr>
          <p:nvPr/>
        </p:nvSpPr>
        <p:spPr bwMode="auto">
          <a:xfrm>
            <a:off x="4571996" y="5214950"/>
            <a:ext cx="5264944" cy="1045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lnSpc>
                <a:spcPct val="150000"/>
              </a:lnSpc>
              <a:spcBef>
                <a:spcPct val="50000"/>
              </a:spcBef>
            </a:pPr>
            <a:r>
              <a:rPr lang="en-US" sz="2200" b="1" dirty="0" err="1">
                <a:solidFill>
                  <a:srgbClr val="FFFFD7"/>
                </a:solidFill>
                <a:latin typeface="Arial" charset="0"/>
              </a:rPr>
              <a:t>Angiografia</a:t>
            </a:r>
            <a:r>
              <a:rPr lang="en-US" sz="2200" b="1" dirty="0">
                <a:solidFill>
                  <a:srgbClr val="FFFFD7"/>
                </a:solidFill>
                <a:latin typeface="Arial" charset="0"/>
              </a:rPr>
              <a:t> com </a:t>
            </a:r>
            <a:r>
              <a:rPr lang="en-US" sz="2200" b="1" u="sng" dirty="0" err="1">
                <a:solidFill>
                  <a:srgbClr val="FFFFD7"/>
                </a:solidFill>
                <a:latin typeface="Arial" charset="0"/>
              </a:rPr>
              <a:t>ausência</a:t>
            </a:r>
            <a:r>
              <a:rPr lang="en-US" sz="2200" b="1" u="sng" dirty="0">
                <a:solidFill>
                  <a:srgbClr val="FFFFD7"/>
                </a:solidFill>
                <a:latin typeface="Arial" charset="0"/>
              </a:rPr>
              <a:t> de </a:t>
            </a:r>
            <a:r>
              <a:rPr lang="en-US" sz="2200" b="1" u="sng" dirty="0" err="1">
                <a:solidFill>
                  <a:srgbClr val="FFFFD7"/>
                </a:solidFill>
                <a:latin typeface="Arial" charset="0"/>
              </a:rPr>
              <a:t>fluxo</a:t>
            </a:r>
            <a:r>
              <a:rPr lang="en-US" sz="2200" b="1" dirty="0">
                <a:solidFill>
                  <a:srgbClr val="FFFFD7"/>
                </a:solidFill>
                <a:latin typeface="Arial" charset="0"/>
              </a:rPr>
              <a:t> </a:t>
            </a:r>
            <a:r>
              <a:rPr lang="en-US" sz="2200" b="1" dirty="0" err="1">
                <a:solidFill>
                  <a:srgbClr val="FFFFD7"/>
                </a:solidFill>
                <a:latin typeface="Arial" charset="0"/>
              </a:rPr>
              <a:t>sangüíneo</a:t>
            </a:r>
            <a:r>
              <a:rPr lang="en-US" sz="2200" b="1" dirty="0">
                <a:solidFill>
                  <a:srgbClr val="FFFFD7"/>
                </a:solidFill>
                <a:latin typeface="Arial" charset="0"/>
              </a:rPr>
              <a:t> cerebral </a:t>
            </a:r>
            <a:endParaRPr lang="pt-PT" sz="2200" b="1" dirty="0">
              <a:solidFill>
                <a:srgbClr val="FFFFD7"/>
              </a:solidFill>
              <a:latin typeface="Arial" charset="0"/>
            </a:endParaRPr>
          </a:p>
        </p:txBody>
      </p:sp>
      <p:graphicFrame>
        <p:nvGraphicFramePr>
          <p:cNvPr id="67590" name="Object 6"/>
          <p:cNvGraphicFramePr>
            <a:graphicFrameLocks noChangeAspect="1"/>
          </p:cNvGraphicFramePr>
          <p:nvPr/>
        </p:nvGraphicFramePr>
        <p:xfrm>
          <a:off x="526853" y="3789364"/>
          <a:ext cx="3639741" cy="284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1714" name="Imagem de bitmap" r:id="rId4" imgW="2200582" imgH="2276793" progId="PBrush">
                  <p:embed/>
                </p:oleObj>
              </mc:Choice>
              <mc:Fallback>
                <p:oleObj name="Imagem de bitmap" r:id="rId4" imgW="2200582" imgH="2276793" progId="PBrush">
                  <p:embed/>
                  <p:pic>
                    <p:nvPicPr>
                      <p:cNvPr id="0" name="Picture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6853" y="3789364"/>
                        <a:ext cx="3639741" cy="2841625"/>
                      </a:xfrm>
                      <a:prstGeom prst="rect">
                        <a:avLst/>
                      </a:prstGeom>
                      <a:noFill/>
                      <a:ln w="5715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591" name="Object 7"/>
          <p:cNvGraphicFramePr>
            <a:graphicFrameLocks noChangeAspect="1"/>
          </p:cNvGraphicFramePr>
          <p:nvPr/>
        </p:nvGraphicFramePr>
        <p:xfrm>
          <a:off x="6215070" y="2143116"/>
          <a:ext cx="3643313" cy="2906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1715" name="Imagem de bitmap" r:id="rId6" imgW="2285714" imgH="2324424" progId="PBrush">
                  <p:embed/>
                </p:oleObj>
              </mc:Choice>
              <mc:Fallback>
                <p:oleObj name="Imagem de bitmap" r:id="rId6" imgW="2285714" imgH="2324424" progId="PBrush">
                  <p:embed/>
                  <p:pic>
                    <p:nvPicPr>
                      <p:cNvPr id="0" name="Picture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15070" y="2143116"/>
                        <a:ext cx="3643313" cy="2906713"/>
                      </a:xfrm>
                      <a:prstGeom prst="rect">
                        <a:avLst/>
                      </a:prstGeom>
                      <a:noFill/>
                      <a:ln w="5715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352" name="Rectangle 8"/>
          <p:cNvSpPr>
            <a:spLocks noChangeArrowheads="1"/>
          </p:cNvSpPr>
          <p:nvPr/>
        </p:nvSpPr>
        <p:spPr bwMode="auto">
          <a:xfrm>
            <a:off x="282179" y="285728"/>
            <a:ext cx="10004821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pt-BR" sz="3200" dirty="0" smtClean="0">
                <a:solidFill>
                  <a:srgbClr val="FFFF00"/>
                </a:solidFill>
              </a:rPr>
              <a:t>Seleção do Doador Falecido</a:t>
            </a:r>
          </a:p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pt-BR" sz="32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itchFamily="18" charset="0"/>
              </a:rPr>
              <a:t>Diagnóstico </a:t>
            </a:r>
            <a:r>
              <a:rPr lang="pt-BR" sz="3200" dirty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itchFamily="18" charset="0"/>
              </a:rPr>
              <a:t>gráfico </a:t>
            </a:r>
            <a:r>
              <a:rPr lang="pt-BR" sz="32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itchFamily="18" charset="0"/>
              </a:rPr>
              <a:t>de Morte </a:t>
            </a:r>
            <a:r>
              <a:rPr lang="pt-BR" sz="3200" dirty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itchFamily="18" charset="0"/>
              </a:rPr>
              <a:t>Encefálica</a:t>
            </a:r>
          </a:p>
        </p:txBody>
      </p:sp>
      <p:sp>
        <p:nvSpPr>
          <p:cNvPr id="7" name="Retângulo 6"/>
          <p:cNvSpPr/>
          <p:nvPr/>
        </p:nvSpPr>
        <p:spPr>
          <a:xfrm>
            <a:off x="285716" y="1643050"/>
            <a:ext cx="5500690" cy="1118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eaLnBrk="1" hangingPunct="1">
              <a:lnSpc>
                <a:spcPts val="4000"/>
              </a:lnSpc>
              <a:buFont typeface="Wingdings" pitchFamily="2" charset="2"/>
              <a:buNone/>
            </a:pPr>
            <a:r>
              <a:rPr lang="pt-BR" sz="2000" b="1" dirty="0" smtClean="0"/>
              <a:t>Protocolos de morte encefálica / ABTO (Resolução CFM  1.480/97)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pt-BR" sz="3600" dirty="0" smtClean="0">
                <a:solidFill>
                  <a:srgbClr val="FFFF00"/>
                </a:solidFill>
              </a:rPr>
              <a:t>Seleção do Doador </a:t>
            </a:r>
            <a:r>
              <a:rPr lang="pt-BR" sz="3600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Falecido </a:t>
            </a:r>
            <a:br>
              <a:rPr lang="pt-BR" sz="3600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</a:br>
            <a:r>
              <a:rPr lang="pt-BR" sz="3600" dirty="0" smtClean="0">
                <a:solidFill>
                  <a:srgbClr val="FFFF00"/>
                </a:solidFill>
              </a:rPr>
              <a:t>(Doador “ideal”)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4988" y="1580376"/>
            <a:ext cx="9258300" cy="5277624"/>
          </a:xfrm>
        </p:spPr>
        <p:txBody>
          <a:bodyPr/>
          <a:lstStyle/>
          <a:p>
            <a:pPr eaLnBrk="1" hangingPunct="1">
              <a:lnSpc>
                <a:spcPts val="4200"/>
              </a:lnSpc>
            </a:pPr>
            <a:r>
              <a:rPr lang="pt-BR" sz="2800" dirty="0" smtClean="0"/>
              <a:t>Idade entre 6 e 45 anos</a:t>
            </a:r>
          </a:p>
          <a:p>
            <a:pPr eaLnBrk="1" hangingPunct="1">
              <a:lnSpc>
                <a:spcPts val="4200"/>
              </a:lnSpc>
            </a:pPr>
            <a:r>
              <a:rPr lang="pt-BR" sz="2800" dirty="0" smtClean="0"/>
              <a:t>Função renal normal</a:t>
            </a:r>
          </a:p>
          <a:p>
            <a:pPr eaLnBrk="1" hangingPunct="1">
              <a:lnSpc>
                <a:spcPts val="4200"/>
              </a:lnSpc>
            </a:pPr>
            <a:r>
              <a:rPr lang="pt-BR" sz="2800" dirty="0" smtClean="0"/>
              <a:t>Ausência de HAS ou DM</a:t>
            </a:r>
          </a:p>
          <a:p>
            <a:pPr eaLnBrk="1" hangingPunct="1">
              <a:lnSpc>
                <a:spcPts val="4200"/>
              </a:lnSpc>
            </a:pPr>
            <a:r>
              <a:rPr lang="pt-BR" sz="2800" dirty="0" smtClean="0"/>
              <a:t>Ausência de malignidades</a:t>
            </a:r>
          </a:p>
          <a:p>
            <a:pPr eaLnBrk="1" hangingPunct="1">
              <a:lnSpc>
                <a:spcPts val="4200"/>
              </a:lnSpc>
            </a:pPr>
            <a:r>
              <a:rPr lang="pt-BR" sz="2800" dirty="0" smtClean="0"/>
              <a:t>Ausência de infecções generalizadas</a:t>
            </a:r>
          </a:p>
          <a:p>
            <a:pPr eaLnBrk="1" hangingPunct="1">
              <a:lnSpc>
                <a:spcPts val="4200"/>
              </a:lnSpc>
            </a:pPr>
            <a:r>
              <a:rPr lang="pt-BR" sz="2800" dirty="0" smtClean="0"/>
              <a:t>Urocultura negativa</a:t>
            </a:r>
          </a:p>
          <a:p>
            <a:pPr eaLnBrk="1" hangingPunct="1">
              <a:lnSpc>
                <a:spcPts val="4200"/>
              </a:lnSpc>
            </a:pPr>
            <a:r>
              <a:rPr lang="pt-BR" sz="2800" dirty="0" smtClean="0"/>
              <a:t>Sorologias negativas</a:t>
            </a:r>
          </a:p>
          <a:p>
            <a:pPr>
              <a:lnSpc>
                <a:spcPts val="4200"/>
              </a:lnSpc>
            </a:pPr>
            <a:r>
              <a:rPr lang="pt-BR" sz="2800" dirty="0" smtClean="0"/>
              <a:t>Tempo de isquemia fria &lt; 24h</a:t>
            </a:r>
          </a:p>
        </p:txBody>
      </p:sp>
    </p:spTree>
    <p:extLst>
      <p:ext uri="{BB962C8B-B14F-4D97-AF65-F5344CB8AC3E}">
        <p14:creationId xmlns:p14="http://schemas.microsoft.com/office/powerpoint/2010/main" val="31199468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z="3600" dirty="0" smtClean="0">
                <a:solidFill>
                  <a:srgbClr val="FFFF00"/>
                </a:solidFill>
              </a:rPr>
              <a:t>Contra – indicações: doador falecido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4350" y="1600201"/>
            <a:ext cx="9258300" cy="4709119"/>
          </a:xfrm>
        </p:spPr>
        <p:txBody>
          <a:bodyPr/>
          <a:lstStyle/>
          <a:p>
            <a:pPr eaLnBrk="1" hangingPunct="1">
              <a:lnSpc>
                <a:spcPts val="4700"/>
              </a:lnSpc>
            </a:pPr>
            <a:r>
              <a:rPr lang="pt-BR" dirty="0" smtClean="0"/>
              <a:t>Transmissão de doenças infecciosas (doenças virais, </a:t>
            </a:r>
            <a:r>
              <a:rPr lang="pt-BR" dirty="0" err="1" smtClean="0"/>
              <a:t>sepse</a:t>
            </a:r>
            <a:r>
              <a:rPr lang="pt-BR" dirty="0" smtClean="0"/>
              <a:t>)</a:t>
            </a:r>
          </a:p>
          <a:p>
            <a:pPr eaLnBrk="1" hangingPunct="1">
              <a:lnSpc>
                <a:spcPts val="4700"/>
              </a:lnSpc>
            </a:pPr>
            <a:r>
              <a:rPr lang="pt-BR" dirty="0" smtClean="0"/>
              <a:t>Choque &gt; 12 horas</a:t>
            </a:r>
          </a:p>
          <a:p>
            <a:pPr eaLnBrk="1" hangingPunct="1">
              <a:lnSpc>
                <a:spcPts val="4700"/>
              </a:lnSpc>
            </a:pPr>
            <a:r>
              <a:rPr lang="es-ES" dirty="0" smtClean="0"/>
              <a:t>Anormalidades </a:t>
            </a:r>
            <a:r>
              <a:rPr lang="es-ES" dirty="0" err="1" smtClean="0"/>
              <a:t>ou</a:t>
            </a:r>
            <a:r>
              <a:rPr lang="es-ES" dirty="0" smtClean="0"/>
              <a:t> </a:t>
            </a:r>
            <a:r>
              <a:rPr lang="es-ES" dirty="0" err="1" smtClean="0"/>
              <a:t>lesões</a:t>
            </a:r>
            <a:r>
              <a:rPr lang="es-ES" dirty="0" smtClean="0"/>
              <a:t> </a:t>
            </a:r>
            <a:r>
              <a:rPr lang="es-ES" dirty="0" err="1" smtClean="0"/>
              <a:t>anatômicas</a:t>
            </a:r>
            <a:endParaRPr lang="es-ES" dirty="0" smtClean="0"/>
          </a:p>
          <a:p>
            <a:pPr eaLnBrk="1" hangingPunct="1">
              <a:lnSpc>
                <a:spcPts val="4700"/>
              </a:lnSpc>
            </a:pPr>
            <a:r>
              <a:rPr lang="es-ES" dirty="0" err="1" smtClean="0"/>
              <a:t>Doença</a:t>
            </a:r>
            <a:r>
              <a:rPr lang="es-ES" dirty="0" smtClean="0"/>
              <a:t> renal </a:t>
            </a:r>
            <a:r>
              <a:rPr lang="es-ES" dirty="0" err="1" smtClean="0"/>
              <a:t>crônica</a:t>
            </a:r>
            <a:endParaRPr lang="pt-BR" dirty="0" smtClean="0"/>
          </a:p>
          <a:p>
            <a:pPr eaLnBrk="1" hangingPunct="1">
              <a:lnSpc>
                <a:spcPts val="4700"/>
              </a:lnSpc>
            </a:pPr>
            <a:r>
              <a:rPr lang="en-US" dirty="0" err="1" smtClean="0"/>
              <a:t>Neoplasias</a:t>
            </a:r>
            <a:r>
              <a:rPr lang="en-US" dirty="0" smtClean="0"/>
              <a:t> </a:t>
            </a:r>
            <a:r>
              <a:rPr lang="en-US" dirty="0" err="1" smtClean="0"/>
              <a:t>malignas</a:t>
            </a:r>
            <a:endParaRPr lang="en-US" dirty="0"/>
          </a:p>
          <a:p>
            <a:pPr eaLnBrk="1" hangingPunct="1">
              <a:lnSpc>
                <a:spcPts val="4700"/>
              </a:lnSpc>
            </a:pP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246979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CaixaDeTexto 5"/>
          <p:cNvSpPr txBox="1">
            <a:spLocks noChangeArrowheads="1"/>
          </p:cNvSpPr>
          <p:nvPr/>
        </p:nvSpPr>
        <p:spPr bwMode="auto">
          <a:xfrm>
            <a:off x="401837" y="5786439"/>
            <a:ext cx="9161859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pt-BR" dirty="0"/>
              <a:t>Detail from A Verger's Dream: Saints </a:t>
            </a:r>
            <a:r>
              <a:rPr lang="en-US" altLang="pt-BR" dirty="0" err="1"/>
              <a:t>Cosmas</a:t>
            </a:r>
            <a:r>
              <a:rPr lang="en-US" altLang="pt-BR" dirty="0"/>
              <a:t> and Damian performing a miraculous cure by transplantation of a leg. </a:t>
            </a:r>
            <a:endParaRPr lang="en-US" altLang="pt-BR" dirty="0" smtClean="0"/>
          </a:p>
          <a:p>
            <a:r>
              <a:rPr lang="en-US" altLang="pt-BR" dirty="0" smtClean="0"/>
              <a:t>Oil </a:t>
            </a:r>
            <a:r>
              <a:rPr lang="en-US" altLang="pt-BR" dirty="0"/>
              <a:t>painting attributed to the Master of Los </a:t>
            </a:r>
            <a:r>
              <a:rPr lang="en-US" altLang="pt-BR" dirty="0" err="1"/>
              <a:t>Balbases</a:t>
            </a:r>
            <a:r>
              <a:rPr lang="en-US" altLang="pt-BR" dirty="0"/>
              <a:t>, ca. 1495. (</a:t>
            </a:r>
            <a:r>
              <a:rPr lang="en-US" altLang="pt-BR" dirty="0" err="1"/>
              <a:t>sonho</a:t>
            </a:r>
            <a:r>
              <a:rPr lang="en-US" altLang="pt-BR" dirty="0"/>
              <a:t> de um </a:t>
            </a:r>
            <a:r>
              <a:rPr lang="en-US" altLang="pt-BR" dirty="0" err="1"/>
              <a:t>sacristão</a:t>
            </a:r>
            <a:r>
              <a:rPr lang="en-US" altLang="pt-BR" dirty="0"/>
              <a:t>).</a:t>
            </a:r>
            <a:endParaRPr lang="pt-BR" altLang="pt-BR" dirty="0"/>
          </a:p>
        </p:txBody>
      </p:sp>
      <p:pic>
        <p:nvPicPr>
          <p:cNvPr id="3076" name="Imagem 8" descr="transplantation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7316" y="282768"/>
            <a:ext cx="5234582" cy="550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 txBox="1">
            <a:spLocks noRot="1" noChangeArrowheads="1"/>
          </p:cNvSpPr>
          <p:nvPr/>
        </p:nvSpPr>
        <p:spPr>
          <a:xfrm>
            <a:off x="102940" y="332656"/>
            <a:ext cx="2736304" cy="936104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pt-BR" sz="3600" i="1" dirty="0" smtClean="0">
                <a:solidFill>
                  <a:srgbClr val="FFFF00"/>
                </a:solidFill>
              </a:rPr>
              <a:t>HISTÓRICO</a:t>
            </a:r>
          </a:p>
        </p:txBody>
      </p:sp>
    </p:spTree>
    <p:extLst>
      <p:ext uri="{BB962C8B-B14F-4D97-AF65-F5344CB8AC3E}">
        <p14:creationId xmlns:p14="http://schemas.microsoft.com/office/powerpoint/2010/main" val="4045961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5863580" y="274638"/>
            <a:ext cx="3909070" cy="1143000"/>
          </a:xfrm>
        </p:spPr>
        <p:txBody>
          <a:bodyPr/>
          <a:lstStyle/>
          <a:p>
            <a:pPr eaLnBrk="1" hangingPunct="1"/>
            <a:r>
              <a:rPr lang="pt-BR" sz="3200" dirty="0" smtClean="0">
                <a:solidFill>
                  <a:srgbClr val="FFFF00"/>
                </a:solidFill>
              </a:rPr>
              <a:t>CIRURGIA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idx="1"/>
          </p:nvPr>
        </p:nvSpPr>
        <p:spPr>
          <a:xfrm>
            <a:off x="6511652" y="1052736"/>
            <a:ext cx="3600400" cy="5256584"/>
          </a:xfrm>
        </p:spPr>
        <p:txBody>
          <a:bodyPr>
            <a:noAutofit/>
          </a:bodyPr>
          <a:lstStyle/>
          <a:p>
            <a:pPr eaLnBrk="1" hangingPunct="1">
              <a:buFontTx/>
              <a:buNone/>
              <a:defRPr/>
            </a:pPr>
            <a:endParaRPr lang="pt-BR" sz="2400" dirty="0" smtClean="0"/>
          </a:p>
          <a:p>
            <a:pPr eaLnBrk="1" hangingPunct="1">
              <a:defRPr/>
            </a:pPr>
            <a:r>
              <a:rPr lang="pt-BR" sz="2400" dirty="0" smtClean="0">
                <a:solidFill>
                  <a:srgbClr val="00B050"/>
                </a:solidFill>
              </a:rPr>
              <a:t>RECEPTOR</a:t>
            </a:r>
            <a:r>
              <a:rPr lang="pt-BR" sz="2400" dirty="0" smtClean="0"/>
              <a:t>: rim colocado em uma das fossas </a:t>
            </a:r>
            <a:r>
              <a:rPr lang="pt-BR" sz="2400" dirty="0" err="1" smtClean="0"/>
              <a:t>iliacas</a:t>
            </a:r>
            <a:endParaRPr lang="pt-BR" sz="2400" dirty="0" smtClean="0"/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pt-BR" sz="2400" dirty="0" smtClean="0"/>
          </a:p>
          <a:p>
            <a:pPr eaLnBrk="1" hangingPunct="1">
              <a:defRPr/>
            </a:pPr>
            <a:r>
              <a:rPr lang="pt-BR" sz="2400" dirty="0" smtClean="0">
                <a:solidFill>
                  <a:srgbClr val="00B050"/>
                </a:solidFill>
              </a:rPr>
              <a:t>DOADOR</a:t>
            </a:r>
            <a:r>
              <a:rPr lang="pt-BR" sz="2400" dirty="0" smtClean="0"/>
              <a:t>: retirada do rim por </a:t>
            </a:r>
            <a:r>
              <a:rPr lang="pt-BR" sz="2400" dirty="0" err="1" smtClean="0"/>
              <a:t>lombotomia</a:t>
            </a:r>
            <a:r>
              <a:rPr lang="pt-BR" sz="2400" dirty="0" smtClean="0"/>
              <a:t> ou laparoscopia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pt-BR" sz="2400" dirty="0" smtClean="0"/>
          </a:p>
          <a:p>
            <a:pPr eaLnBrk="1" hangingPunct="1">
              <a:defRPr/>
            </a:pPr>
            <a:r>
              <a:rPr lang="pt-BR" sz="2400" dirty="0" smtClean="0">
                <a:solidFill>
                  <a:srgbClr val="00B050"/>
                </a:solidFill>
              </a:rPr>
              <a:t>RINS NATIVOS</a:t>
            </a:r>
            <a:r>
              <a:rPr lang="pt-BR" sz="2400" dirty="0" smtClean="0"/>
              <a:t>: somente retirados se houver indicação</a:t>
            </a:r>
          </a:p>
        </p:txBody>
      </p:sp>
      <p:pic>
        <p:nvPicPr>
          <p:cNvPr id="5" name="Picture 2" descr="G:\Imagens - Lifeblood (Mircera)\Imagens - Lifeblood (Mircera) 1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8964" y="404664"/>
            <a:ext cx="6093535" cy="5698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4"/>
          <p:cNvSpPr>
            <a:spLocks noGrp="1" noChangeArrowheads="1"/>
          </p:cNvSpPr>
          <p:nvPr>
            <p:ph type="title"/>
          </p:nvPr>
        </p:nvSpPr>
        <p:spPr>
          <a:xfrm>
            <a:off x="462980" y="188640"/>
            <a:ext cx="9258300" cy="864096"/>
          </a:xfrm>
        </p:spPr>
        <p:txBody>
          <a:bodyPr/>
          <a:lstStyle/>
          <a:p>
            <a:pPr eaLnBrk="1" hangingPunct="1"/>
            <a:r>
              <a:rPr lang="pt-BR" sz="3600" dirty="0" smtClean="0">
                <a:solidFill>
                  <a:srgbClr val="FFFF00"/>
                </a:solidFill>
              </a:rPr>
              <a:t>Evolução do enxerto pós-transplante</a:t>
            </a:r>
          </a:p>
        </p:txBody>
      </p:sp>
      <p:sp>
        <p:nvSpPr>
          <p:cNvPr id="95235" name="Rectangle 5"/>
          <p:cNvSpPr>
            <a:spLocks noGrp="1" noChangeArrowheads="1"/>
          </p:cNvSpPr>
          <p:nvPr>
            <p:ph idx="1"/>
          </p:nvPr>
        </p:nvSpPr>
        <p:spPr>
          <a:xfrm>
            <a:off x="534988" y="1052736"/>
            <a:ext cx="9258300" cy="5544616"/>
          </a:xfrm>
        </p:spPr>
        <p:txBody>
          <a:bodyPr/>
          <a:lstStyle/>
          <a:p>
            <a:pPr eaLnBrk="1" hangingPunct="1">
              <a:lnSpc>
                <a:spcPts val="3300"/>
              </a:lnSpc>
              <a:tabLst>
                <a:tab pos="7797800" algn="r"/>
              </a:tabLst>
            </a:pPr>
            <a:r>
              <a:rPr lang="en-US" sz="2400" dirty="0" err="1" smtClean="0">
                <a:solidFill>
                  <a:srgbClr val="66FFFF"/>
                </a:solidFill>
              </a:rPr>
              <a:t>Fase</a:t>
            </a:r>
            <a:r>
              <a:rPr lang="en-US" sz="2400" dirty="0" smtClean="0">
                <a:solidFill>
                  <a:srgbClr val="66FFFF"/>
                </a:solidFill>
              </a:rPr>
              <a:t> </a:t>
            </a:r>
            <a:r>
              <a:rPr lang="en-US" sz="2400" dirty="0" err="1" smtClean="0">
                <a:solidFill>
                  <a:srgbClr val="66FFFF"/>
                </a:solidFill>
              </a:rPr>
              <a:t>inicial</a:t>
            </a:r>
            <a:r>
              <a:rPr lang="en-US" sz="2400" dirty="0" smtClean="0">
                <a:solidFill>
                  <a:srgbClr val="66FFFF"/>
                </a:solidFill>
              </a:rPr>
              <a:t>:  </a:t>
            </a:r>
          </a:p>
          <a:p>
            <a:pPr marL="457200" lvl="1" indent="0" algn="ctr">
              <a:lnSpc>
                <a:spcPts val="3300"/>
              </a:lnSpc>
              <a:buNone/>
              <a:tabLst>
                <a:tab pos="7797800" algn="r"/>
              </a:tabLst>
            </a:pPr>
            <a:r>
              <a:rPr lang="en-US" sz="2400" b="1" dirty="0" err="1" smtClean="0">
                <a:solidFill>
                  <a:srgbClr val="66FFFF"/>
                </a:solidFill>
              </a:rPr>
              <a:t>Função</a:t>
            </a:r>
            <a:r>
              <a:rPr lang="en-US" sz="2400" b="1" dirty="0" smtClean="0">
                <a:solidFill>
                  <a:srgbClr val="66FFFF"/>
                </a:solidFill>
              </a:rPr>
              <a:t> </a:t>
            </a:r>
            <a:r>
              <a:rPr lang="en-US" sz="2400" b="1" dirty="0" err="1" smtClean="0">
                <a:solidFill>
                  <a:srgbClr val="66FFFF"/>
                </a:solidFill>
              </a:rPr>
              <a:t>retardada</a:t>
            </a:r>
            <a:r>
              <a:rPr lang="en-US" sz="2400" b="1" dirty="0" smtClean="0">
                <a:solidFill>
                  <a:srgbClr val="66FFFF"/>
                </a:solidFill>
              </a:rPr>
              <a:t> do </a:t>
            </a:r>
            <a:r>
              <a:rPr lang="en-US" sz="2400" b="1" dirty="0" err="1" smtClean="0">
                <a:solidFill>
                  <a:srgbClr val="66FFFF"/>
                </a:solidFill>
              </a:rPr>
              <a:t>enxerto</a:t>
            </a:r>
            <a:r>
              <a:rPr lang="en-US" sz="2400" b="1" dirty="0" smtClean="0">
                <a:solidFill>
                  <a:srgbClr val="66FFFF"/>
                </a:solidFill>
              </a:rPr>
              <a:t>:</a:t>
            </a:r>
          </a:p>
          <a:p>
            <a:pPr marL="457200" lvl="1" indent="0" algn="ctr">
              <a:buNone/>
              <a:tabLst>
                <a:tab pos="7797800" algn="r"/>
              </a:tabLst>
            </a:pPr>
            <a:endParaRPr lang="pt-BR" sz="800" b="1" dirty="0" smtClean="0">
              <a:solidFill>
                <a:srgbClr val="66FFFF"/>
              </a:solidFill>
            </a:endParaRPr>
          </a:p>
          <a:p>
            <a:pPr eaLnBrk="1" hangingPunct="1">
              <a:lnSpc>
                <a:spcPts val="3300"/>
              </a:lnSpc>
              <a:tabLst>
                <a:tab pos="7797800" algn="r"/>
              </a:tabLst>
            </a:pPr>
            <a:r>
              <a:rPr lang="pt-BR" sz="2400" dirty="0" smtClean="0">
                <a:solidFill>
                  <a:srgbClr val="FFFF00"/>
                </a:solidFill>
              </a:rPr>
              <a:t>NTA:</a:t>
            </a:r>
            <a:r>
              <a:rPr lang="pt-BR" sz="2400" dirty="0" smtClean="0"/>
              <a:t> Geralmente presente nos receptores doador falecido </a:t>
            </a:r>
            <a:r>
              <a:rPr lang="pt-BR" sz="24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(40%)</a:t>
            </a:r>
          </a:p>
          <a:p>
            <a:pPr lvl="1">
              <a:lnSpc>
                <a:spcPts val="3300"/>
              </a:lnSpc>
              <a:tabLst>
                <a:tab pos="7797800" algn="r"/>
              </a:tabLst>
            </a:pPr>
            <a:r>
              <a:rPr lang="en-US" sz="2400" dirty="0" smtClean="0"/>
              <a:t>tempo de </a:t>
            </a:r>
            <a:r>
              <a:rPr lang="en-US" sz="2400" dirty="0" err="1" smtClean="0"/>
              <a:t>esquemia</a:t>
            </a:r>
            <a:r>
              <a:rPr lang="en-US" sz="2400" dirty="0" smtClean="0"/>
              <a:t> </a:t>
            </a:r>
            <a:r>
              <a:rPr lang="en-US" sz="2400" dirty="0" err="1" smtClean="0"/>
              <a:t>fria</a:t>
            </a:r>
            <a:endParaRPr lang="en-US" sz="2400" dirty="0" smtClean="0"/>
          </a:p>
          <a:p>
            <a:pPr lvl="1">
              <a:lnSpc>
                <a:spcPts val="3300"/>
              </a:lnSpc>
              <a:tabLst>
                <a:tab pos="7797800" algn="r"/>
              </a:tabLst>
            </a:pPr>
            <a:r>
              <a:rPr lang="en-US" sz="2400" dirty="0" err="1" smtClean="0"/>
              <a:t>isquemia</a:t>
            </a:r>
            <a:r>
              <a:rPr lang="en-US" sz="2400" dirty="0" smtClean="0"/>
              <a:t> </a:t>
            </a:r>
            <a:r>
              <a:rPr lang="en-US" sz="2400" dirty="0" err="1" smtClean="0"/>
              <a:t>quente</a:t>
            </a:r>
            <a:r>
              <a:rPr lang="en-US" sz="2400" dirty="0" smtClean="0"/>
              <a:t> </a:t>
            </a:r>
          </a:p>
          <a:p>
            <a:pPr lvl="1">
              <a:lnSpc>
                <a:spcPts val="3300"/>
              </a:lnSpc>
              <a:tabLst>
                <a:tab pos="7797800" algn="r"/>
              </a:tabLst>
            </a:pPr>
            <a:r>
              <a:rPr lang="en-US" sz="2400" dirty="0" err="1"/>
              <a:t>l</a:t>
            </a:r>
            <a:r>
              <a:rPr lang="en-US" sz="2400" dirty="0" err="1" smtClean="0"/>
              <a:t>esão</a:t>
            </a:r>
            <a:r>
              <a:rPr lang="en-US" sz="2400" dirty="0" smtClean="0"/>
              <a:t> de </a:t>
            </a:r>
            <a:r>
              <a:rPr lang="en-US" sz="2400" dirty="0" err="1" smtClean="0"/>
              <a:t>isquemia</a:t>
            </a:r>
            <a:r>
              <a:rPr lang="en-US" sz="2400" dirty="0" smtClean="0"/>
              <a:t>- </a:t>
            </a:r>
            <a:r>
              <a:rPr lang="en-US" sz="2400" dirty="0" err="1" smtClean="0"/>
              <a:t>reperfusão</a:t>
            </a:r>
            <a:r>
              <a:rPr lang="en-US" sz="2400" dirty="0" smtClean="0"/>
              <a:t> </a:t>
            </a:r>
          </a:p>
          <a:p>
            <a:pPr lvl="1">
              <a:lnSpc>
                <a:spcPts val="3300"/>
              </a:lnSpc>
              <a:tabLst>
                <a:tab pos="7797800" algn="r"/>
              </a:tabLst>
            </a:pPr>
            <a:r>
              <a:rPr lang="en-US" sz="2400" dirty="0" err="1" smtClean="0"/>
              <a:t>Hipotensão</a:t>
            </a:r>
            <a:r>
              <a:rPr lang="en-US" sz="2400" dirty="0" smtClean="0"/>
              <a:t> intra </a:t>
            </a:r>
            <a:r>
              <a:rPr lang="en-US" sz="2400" dirty="0" err="1" smtClean="0"/>
              <a:t>ou</a:t>
            </a:r>
            <a:r>
              <a:rPr lang="en-US" sz="2400" dirty="0" smtClean="0"/>
              <a:t> </a:t>
            </a:r>
            <a:r>
              <a:rPr lang="en-US" sz="2400" dirty="0" err="1" smtClean="0"/>
              <a:t>pós-operatório</a:t>
            </a:r>
            <a:endParaRPr lang="en-US" sz="2400" dirty="0" smtClean="0"/>
          </a:p>
          <a:p>
            <a:pPr marL="457200" lvl="1" indent="0">
              <a:lnSpc>
                <a:spcPts val="3300"/>
              </a:lnSpc>
              <a:buNone/>
              <a:tabLst>
                <a:tab pos="7797800" algn="r"/>
              </a:tabLst>
            </a:pPr>
            <a:endParaRPr lang="pt-BR" sz="2400" dirty="0" smtClean="0"/>
          </a:p>
          <a:p>
            <a:pPr eaLnBrk="1" hangingPunct="1">
              <a:lnSpc>
                <a:spcPts val="3300"/>
              </a:lnSpc>
              <a:tabLst>
                <a:tab pos="7797800" algn="r"/>
              </a:tabLst>
            </a:pPr>
            <a:r>
              <a:rPr lang="en-US" sz="2400" dirty="0" smtClean="0">
                <a:solidFill>
                  <a:srgbClr val="FFFF00"/>
                </a:solidFill>
              </a:rPr>
              <a:t>DIAGNÓSTICO: </a:t>
            </a:r>
            <a:r>
              <a:rPr lang="en-US" sz="2400" dirty="0" err="1" smtClean="0"/>
              <a:t>biópsia</a:t>
            </a:r>
            <a:r>
              <a:rPr lang="en-US" sz="2400" dirty="0" smtClean="0"/>
              <a:t> renal</a:t>
            </a:r>
          </a:p>
          <a:p>
            <a:pPr eaLnBrk="1" hangingPunct="1">
              <a:lnSpc>
                <a:spcPts val="3300"/>
              </a:lnSpc>
              <a:tabLst>
                <a:tab pos="7797800" algn="r"/>
              </a:tabLst>
            </a:pPr>
            <a:endParaRPr lang="pt-BR" sz="800" dirty="0" smtClean="0"/>
          </a:p>
          <a:p>
            <a:pPr eaLnBrk="1" hangingPunct="1">
              <a:lnSpc>
                <a:spcPts val="3300"/>
              </a:lnSpc>
              <a:tabLst>
                <a:tab pos="7797800" algn="r"/>
              </a:tabLst>
            </a:pPr>
            <a:r>
              <a:rPr lang="pt-BR" sz="2400" dirty="0" smtClean="0">
                <a:solidFill>
                  <a:srgbClr val="FFFF00"/>
                </a:solidFill>
              </a:rPr>
              <a:t>TRATAMENTO: </a:t>
            </a:r>
            <a:r>
              <a:rPr lang="pt-BR" sz="2400" dirty="0" smtClean="0"/>
              <a:t>Hemodiálise até rim recuperar função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4"/>
          <p:cNvSpPr>
            <a:spLocks noGrp="1" noChangeArrowheads="1"/>
          </p:cNvSpPr>
          <p:nvPr>
            <p:ph type="title"/>
          </p:nvPr>
        </p:nvSpPr>
        <p:spPr>
          <a:xfrm>
            <a:off x="514350" y="-27384"/>
            <a:ext cx="9258300" cy="1143000"/>
          </a:xfrm>
        </p:spPr>
        <p:txBody>
          <a:bodyPr/>
          <a:lstStyle/>
          <a:p>
            <a:pPr eaLnBrk="1" hangingPunct="1"/>
            <a:r>
              <a:rPr lang="pt-BR" sz="2800" dirty="0" smtClean="0">
                <a:solidFill>
                  <a:srgbClr val="FFFF00"/>
                </a:solidFill>
              </a:rPr>
              <a:t>Evolução do enxerto pós-transplante</a:t>
            </a:r>
          </a:p>
        </p:txBody>
      </p:sp>
      <p:sp>
        <p:nvSpPr>
          <p:cNvPr id="95235" name="Rectangle 5"/>
          <p:cNvSpPr>
            <a:spLocks noGrp="1" noChangeArrowheads="1"/>
          </p:cNvSpPr>
          <p:nvPr>
            <p:ph idx="1"/>
          </p:nvPr>
        </p:nvSpPr>
        <p:spPr>
          <a:xfrm>
            <a:off x="606996" y="1052736"/>
            <a:ext cx="9258300" cy="5400600"/>
          </a:xfrm>
        </p:spPr>
        <p:txBody>
          <a:bodyPr/>
          <a:lstStyle/>
          <a:p>
            <a:pPr eaLnBrk="1" hangingPunct="1">
              <a:lnSpc>
                <a:spcPts val="4100"/>
              </a:lnSpc>
              <a:tabLst>
                <a:tab pos="7797800" algn="r"/>
              </a:tabLst>
            </a:pPr>
            <a:r>
              <a:rPr lang="en-US" dirty="0" err="1" smtClean="0">
                <a:solidFill>
                  <a:srgbClr val="66FFFF"/>
                </a:solidFill>
              </a:rPr>
              <a:t>Fase</a:t>
            </a:r>
            <a:r>
              <a:rPr lang="en-US" dirty="0" smtClean="0">
                <a:solidFill>
                  <a:srgbClr val="66FFFF"/>
                </a:solidFill>
              </a:rPr>
              <a:t> </a:t>
            </a:r>
            <a:r>
              <a:rPr lang="en-US" dirty="0" err="1" smtClean="0">
                <a:solidFill>
                  <a:srgbClr val="66FFFF"/>
                </a:solidFill>
              </a:rPr>
              <a:t>inicial</a:t>
            </a:r>
            <a:r>
              <a:rPr lang="en-US" dirty="0" smtClean="0">
                <a:solidFill>
                  <a:srgbClr val="66FFFF"/>
                </a:solidFill>
              </a:rPr>
              <a:t>:  </a:t>
            </a:r>
          </a:p>
          <a:p>
            <a:pPr marL="457200" lvl="1" indent="0" algn="ctr">
              <a:lnSpc>
                <a:spcPts val="4100"/>
              </a:lnSpc>
              <a:buNone/>
              <a:tabLst>
                <a:tab pos="7797800" algn="r"/>
              </a:tabLst>
            </a:pPr>
            <a:r>
              <a:rPr lang="en-US" dirty="0" err="1" smtClean="0">
                <a:solidFill>
                  <a:srgbClr val="66FFFF"/>
                </a:solidFill>
              </a:rPr>
              <a:t>Função</a:t>
            </a:r>
            <a:r>
              <a:rPr lang="en-US" dirty="0" smtClean="0">
                <a:solidFill>
                  <a:srgbClr val="66FFFF"/>
                </a:solidFill>
              </a:rPr>
              <a:t> </a:t>
            </a:r>
            <a:r>
              <a:rPr lang="en-US" dirty="0" err="1" smtClean="0">
                <a:solidFill>
                  <a:srgbClr val="66FFFF"/>
                </a:solidFill>
              </a:rPr>
              <a:t>retardada</a:t>
            </a:r>
            <a:r>
              <a:rPr lang="en-US" dirty="0" smtClean="0">
                <a:solidFill>
                  <a:srgbClr val="66FFFF"/>
                </a:solidFill>
              </a:rPr>
              <a:t> do </a:t>
            </a:r>
            <a:r>
              <a:rPr lang="en-US" dirty="0" err="1" smtClean="0">
                <a:solidFill>
                  <a:srgbClr val="66FFFF"/>
                </a:solidFill>
              </a:rPr>
              <a:t>enxerto</a:t>
            </a:r>
            <a:r>
              <a:rPr lang="en-US" dirty="0" smtClean="0">
                <a:solidFill>
                  <a:srgbClr val="66FFFF"/>
                </a:solidFill>
              </a:rPr>
              <a:t>:</a:t>
            </a:r>
          </a:p>
          <a:p>
            <a:pPr lvl="1">
              <a:lnSpc>
                <a:spcPts val="4100"/>
              </a:lnSpc>
              <a:tabLst>
                <a:tab pos="7797800" algn="r"/>
              </a:tabLst>
            </a:pPr>
            <a:r>
              <a:rPr lang="en-US" dirty="0" err="1" smtClean="0">
                <a:solidFill>
                  <a:srgbClr val="FFFF00"/>
                </a:solidFill>
              </a:rPr>
              <a:t>Complicações</a:t>
            </a:r>
            <a:r>
              <a:rPr lang="en-US" dirty="0" smtClean="0">
                <a:solidFill>
                  <a:srgbClr val="FFFF00"/>
                </a:solidFill>
              </a:rPr>
              <a:t>  </a:t>
            </a:r>
            <a:r>
              <a:rPr lang="en-US" dirty="0" err="1" smtClean="0">
                <a:solidFill>
                  <a:srgbClr val="FFFF00"/>
                </a:solidFill>
              </a:rPr>
              <a:t>vasculares</a:t>
            </a:r>
            <a:r>
              <a:rPr lang="en-US" dirty="0" smtClean="0">
                <a:solidFill>
                  <a:srgbClr val="FFFF00"/>
                </a:solidFill>
              </a:rPr>
              <a:t>:</a:t>
            </a:r>
          </a:p>
          <a:p>
            <a:pPr lvl="2">
              <a:lnSpc>
                <a:spcPts val="4100"/>
              </a:lnSpc>
              <a:tabLst>
                <a:tab pos="7797800" algn="r"/>
              </a:tabLst>
            </a:pPr>
            <a:r>
              <a:rPr lang="en-US" dirty="0" err="1" smtClean="0">
                <a:solidFill>
                  <a:srgbClr val="66FFFF"/>
                </a:solidFill>
              </a:rPr>
              <a:t>Estenose</a:t>
            </a:r>
            <a:r>
              <a:rPr lang="en-US" dirty="0" smtClean="0">
                <a:solidFill>
                  <a:srgbClr val="66FFFF"/>
                </a:solidFill>
              </a:rPr>
              <a:t> de </a:t>
            </a:r>
            <a:r>
              <a:rPr lang="en-US" dirty="0" err="1" smtClean="0">
                <a:solidFill>
                  <a:srgbClr val="66FFFF"/>
                </a:solidFill>
              </a:rPr>
              <a:t>artéria</a:t>
            </a:r>
            <a:r>
              <a:rPr lang="en-US" dirty="0" smtClean="0">
                <a:solidFill>
                  <a:srgbClr val="66FFFF"/>
                </a:solidFill>
              </a:rPr>
              <a:t> renal (</a:t>
            </a:r>
            <a:r>
              <a:rPr lang="en-US" dirty="0" err="1" smtClean="0">
                <a:solidFill>
                  <a:srgbClr val="66FFFF"/>
                </a:solidFill>
              </a:rPr>
              <a:t>anastomese</a:t>
            </a:r>
            <a:r>
              <a:rPr lang="en-US" dirty="0" smtClean="0">
                <a:solidFill>
                  <a:srgbClr val="66FFFF"/>
                </a:solidFill>
              </a:rPr>
              <a:t>)</a:t>
            </a:r>
          </a:p>
          <a:p>
            <a:pPr lvl="2">
              <a:lnSpc>
                <a:spcPts val="4100"/>
              </a:lnSpc>
              <a:tabLst>
                <a:tab pos="7797800" algn="r"/>
              </a:tabLst>
            </a:pPr>
            <a:r>
              <a:rPr lang="en-US" dirty="0" err="1" smtClean="0">
                <a:solidFill>
                  <a:srgbClr val="66FFFF"/>
                </a:solidFill>
              </a:rPr>
              <a:t>Trombose</a:t>
            </a:r>
            <a:r>
              <a:rPr lang="en-US" dirty="0" smtClean="0">
                <a:solidFill>
                  <a:srgbClr val="66FFFF"/>
                </a:solidFill>
              </a:rPr>
              <a:t> de </a:t>
            </a:r>
            <a:r>
              <a:rPr lang="en-US" dirty="0" err="1" smtClean="0">
                <a:solidFill>
                  <a:srgbClr val="66FFFF"/>
                </a:solidFill>
              </a:rPr>
              <a:t>veia</a:t>
            </a:r>
            <a:r>
              <a:rPr lang="en-US" dirty="0" smtClean="0">
                <a:solidFill>
                  <a:srgbClr val="66FFFF"/>
                </a:solidFill>
              </a:rPr>
              <a:t> renal</a:t>
            </a:r>
          </a:p>
          <a:p>
            <a:pPr lvl="1">
              <a:lnSpc>
                <a:spcPts val="4100"/>
              </a:lnSpc>
              <a:tabLst>
                <a:tab pos="7797800" algn="r"/>
              </a:tabLst>
            </a:pPr>
            <a:r>
              <a:rPr lang="en-US" dirty="0" err="1" smtClean="0">
                <a:solidFill>
                  <a:srgbClr val="FFFF00"/>
                </a:solidFill>
              </a:rPr>
              <a:t>Complicações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cirúrgicas</a:t>
            </a:r>
            <a:r>
              <a:rPr lang="en-US" dirty="0" smtClean="0">
                <a:solidFill>
                  <a:srgbClr val="FFFF00"/>
                </a:solidFill>
              </a:rPr>
              <a:t>:</a:t>
            </a:r>
            <a:r>
              <a:rPr lang="en-US" dirty="0" smtClean="0">
                <a:solidFill>
                  <a:srgbClr val="66FFFF"/>
                </a:solidFill>
              </a:rPr>
              <a:t>	</a:t>
            </a:r>
          </a:p>
          <a:p>
            <a:pPr lvl="2">
              <a:lnSpc>
                <a:spcPts val="4100"/>
              </a:lnSpc>
              <a:tabLst>
                <a:tab pos="7797800" algn="r"/>
              </a:tabLst>
            </a:pPr>
            <a:r>
              <a:rPr lang="en-US" dirty="0" err="1" smtClean="0">
                <a:solidFill>
                  <a:srgbClr val="66FFFF"/>
                </a:solidFill>
              </a:rPr>
              <a:t>Fístula</a:t>
            </a:r>
            <a:r>
              <a:rPr lang="en-US" dirty="0" smtClean="0">
                <a:solidFill>
                  <a:srgbClr val="66FFFF"/>
                </a:solidFill>
              </a:rPr>
              <a:t> </a:t>
            </a:r>
            <a:r>
              <a:rPr lang="en-US" dirty="0" err="1" smtClean="0">
                <a:solidFill>
                  <a:srgbClr val="66FFFF"/>
                </a:solidFill>
              </a:rPr>
              <a:t>urinária</a:t>
            </a:r>
            <a:endParaRPr lang="en-US" dirty="0" smtClean="0">
              <a:solidFill>
                <a:srgbClr val="66FFFF"/>
              </a:solidFill>
            </a:endParaRPr>
          </a:p>
          <a:p>
            <a:pPr lvl="2">
              <a:lnSpc>
                <a:spcPts val="4100"/>
              </a:lnSpc>
              <a:tabLst>
                <a:tab pos="7797800" algn="r"/>
              </a:tabLst>
            </a:pPr>
            <a:r>
              <a:rPr lang="en-US" dirty="0" err="1" smtClean="0">
                <a:solidFill>
                  <a:srgbClr val="66FFFF"/>
                </a:solidFill>
              </a:rPr>
              <a:t>Obstrução</a:t>
            </a:r>
            <a:r>
              <a:rPr lang="en-US" dirty="0" smtClean="0">
                <a:solidFill>
                  <a:srgbClr val="66FFFF"/>
                </a:solidFill>
              </a:rPr>
              <a:t> </a:t>
            </a:r>
            <a:r>
              <a:rPr lang="en-US" dirty="0" err="1" smtClean="0">
                <a:solidFill>
                  <a:srgbClr val="66FFFF"/>
                </a:solidFill>
              </a:rPr>
              <a:t>urinária</a:t>
            </a:r>
            <a:endParaRPr lang="en-US" dirty="0">
              <a:solidFill>
                <a:srgbClr val="66FFFF"/>
              </a:solidFill>
            </a:endParaRPr>
          </a:p>
          <a:p>
            <a:pPr lvl="2">
              <a:lnSpc>
                <a:spcPts val="4100"/>
              </a:lnSpc>
              <a:tabLst>
                <a:tab pos="7797800" algn="r"/>
              </a:tabLst>
            </a:pPr>
            <a:r>
              <a:rPr lang="en-US" dirty="0" err="1" smtClean="0">
                <a:solidFill>
                  <a:srgbClr val="66FFFF"/>
                </a:solidFill>
              </a:rPr>
              <a:t>Necrose</a:t>
            </a:r>
            <a:r>
              <a:rPr lang="en-US" dirty="0" smtClean="0">
                <a:solidFill>
                  <a:srgbClr val="66FFFF"/>
                </a:solidFill>
              </a:rPr>
              <a:t> de ureter</a:t>
            </a:r>
            <a:endParaRPr lang="pt-BR" dirty="0" smtClean="0">
              <a:solidFill>
                <a:srgbClr val="66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844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4"/>
          <p:cNvSpPr>
            <a:spLocks noGrp="1" noChangeArrowheads="1"/>
          </p:cNvSpPr>
          <p:nvPr>
            <p:ph type="title"/>
          </p:nvPr>
        </p:nvSpPr>
        <p:spPr>
          <a:xfrm>
            <a:off x="514350" y="-27384"/>
            <a:ext cx="9258300" cy="1143000"/>
          </a:xfrm>
        </p:spPr>
        <p:txBody>
          <a:bodyPr/>
          <a:lstStyle/>
          <a:p>
            <a:pPr eaLnBrk="1" hangingPunct="1"/>
            <a:r>
              <a:rPr lang="pt-BR" sz="2800" dirty="0" smtClean="0">
                <a:solidFill>
                  <a:srgbClr val="FFFF00"/>
                </a:solidFill>
              </a:rPr>
              <a:t>Evolução do enxerto pós-transplante</a:t>
            </a:r>
          </a:p>
        </p:txBody>
      </p:sp>
      <p:sp>
        <p:nvSpPr>
          <p:cNvPr id="95235" name="Rectangle 5"/>
          <p:cNvSpPr>
            <a:spLocks noGrp="1" noChangeArrowheads="1"/>
          </p:cNvSpPr>
          <p:nvPr>
            <p:ph idx="1"/>
          </p:nvPr>
        </p:nvSpPr>
        <p:spPr>
          <a:xfrm>
            <a:off x="606996" y="1052736"/>
            <a:ext cx="9258300" cy="54006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tabLst>
                <a:tab pos="7797800" algn="r"/>
              </a:tabLst>
            </a:pPr>
            <a:r>
              <a:rPr lang="en-US" sz="2800" dirty="0" err="1" smtClean="0">
                <a:solidFill>
                  <a:srgbClr val="66FFFF"/>
                </a:solidFill>
              </a:rPr>
              <a:t>Fase</a:t>
            </a:r>
            <a:r>
              <a:rPr lang="en-US" sz="2800" dirty="0" smtClean="0">
                <a:solidFill>
                  <a:srgbClr val="66FFFF"/>
                </a:solidFill>
              </a:rPr>
              <a:t> </a:t>
            </a:r>
            <a:r>
              <a:rPr lang="en-US" sz="2800" dirty="0" err="1" smtClean="0">
                <a:solidFill>
                  <a:srgbClr val="66FFFF"/>
                </a:solidFill>
              </a:rPr>
              <a:t>inicial</a:t>
            </a:r>
            <a:r>
              <a:rPr lang="en-US" sz="2800" dirty="0" smtClean="0">
                <a:solidFill>
                  <a:srgbClr val="66FFFF"/>
                </a:solidFill>
              </a:rPr>
              <a:t>:  </a:t>
            </a:r>
          </a:p>
          <a:p>
            <a:pPr marL="457200" lvl="1" indent="0" algn="ctr">
              <a:lnSpc>
                <a:spcPct val="150000"/>
              </a:lnSpc>
              <a:buNone/>
              <a:tabLst>
                <a:tab pos="7797800" algn="r"/>
              </a:tabLst>
            </a:pPr>
            <a:r>
              <a:rPr lang="en-US" dirty="0" err="1" smtClean="0">
                <a:solidFill>
                  <a:srgbClr val="66FFFF"/>
                </a:solidFill>
              </a:rPr>
              <a:t>Função</a:t>
            </a:r>
            <a:r>
              <a:rPr lang="en-US" dirty="0" smtClean="0">
                <a:solidFill>
                  <a:srgbClr val="66FFFF"/>
                </a:solidFill>
              </a:rPr>
              <a:t> </a:t>
            </a:r>
            <a:r>
              <a:rPr lang="en-US" dirty="0" err="1" smtClean="0">
                <a:solidFill>
                  <a:srgbClr val="66FFFF"/>
                </a:solidFill>
              </a:rPr>
              <a:t>retardada</a:t>
            </a:r>
            <a:r>
              <a:rPr lang="en-US" dirty="0" smtClean="0">
                <a:solidFill>
                  <a:srgbClr val="66FFFF"/>
                </a:solidFill>
              </a:rPr>
              <a:t> do </a:t>
            </a:r>
            <a:r>
              <a:rPr lang="en-US" dirty="0" err="1" smtClean="0">
                <a:solidFill>
                  <a:srgbClr val="66FFFF"/>
                </a:solidFill>
              </a:rPr>
              <a:t>enxerto</a:t>
            </a:r>
            <a:r>
              <a:rPr lang="en-US" dirty="0" smtClean="0">
                <a:solidFill>
                  <a:srgbClr val="66FFFF"/>
                </a:solidFill>
              </a:rPr>
              <a:t>:</a:t>
            </a:r>
          </a:p>
          <a:p>
            <a:pPr lvl="1">
              <a:lnSpc>
                <a:spcPct val="150000"/>
              </a:lnSpc>
              <a:tabLst>
                <a:tab pos="7797800" algn="r"/>
              </a:tabLst>
            </a:pPr>
            <a:r>
              <a:rPr lang="en-US" dirty="0" err="1" smtClean="0">
                <a:solidFill>
                  <a:srgbClr val="FFFF00"/>
                </a:solidFill>
              </a:rPr>
              <a:t>Rejeição</a:t>
            </a:r>
            <a:r>
              <a:rPr lang="en-US" dirty="0" smtClean="0">
                <a:solidFill>
                  <a:srgbClr val="FFFF00"/>
                </a:solidFill>
              </a:rPr>
              <a:t> do </a:t>
            </a:r>
            <a:r>
              <a:rPr lang="en-US" dirty="0" err="1" smtClean="0">
                <a:solidFill>
                  <a:srgbClr val="FFFF00"/>
                </a:solidFill>
              </a:rPr>
              <a:t>enxerto</a:t>
            </a:r>
            <a:r>
              <a:rPr lang="en-US" dirty="0" smtClean="0">
                <a:solidFill>
                  <a:srgbClr val="FFFF00"/>
                </a:solidFill>
              </a:rPr>
              <a:t>:</a:t>
            </a:r>
          </a:p>
          <a:p>
            <a:pPr lvl="2">
              <a:lnSpc>
                <a:spcPct val="150000"/>
              </a:lnSpc>
              <a:tabLst>
                <a:tab pos="7797800" algn="r"/>
              </a:tabLst>
            </a:pPr>
            <a:r>
              <a:rPr lang="en-US" sz="2800" dirty="0" err="1" smtClean="0"/>
              <a:t>Rejeição</a:t>
            </a:r>
            <a:r>
              <a:rPr lang="en-US" sz="2800" dirty="0" smtClean="0"/>
              <a:t> </a:t>
            </a:r>
            <a:r>
              <a:rPr lang="en-US" sz="2800" dirty="0" err="1" smtClean="0"/>
              <a:t>aguda</a:t>
            </a:r>
            <a:r>
              <a:rPr lang="en-US" sz="2800" dirty="0" smtClean="0"/>
              <a:t> </a:t>
            </a:r>
            <a:r>
              <a:rPr lang="en-US" sz="2800" dirty="0" err="1" smtClean="0"/>
              <a:t>acelerada</a:t>
            </a:r>
            <a:endParaRPr lang="en-US" sz="2800" dirty="0" smtClean="0"/>
          </a:p>
          <a:p>
            <a:pPr lvl="2">
              <a:lnSpc>
                <a:spcPct val="150000"/>
              </a:lnSpc>
              <a:tabLst>
                <a:tab pos="7797800" algn="r"/>
              </a:tabLst>
            </a:pPr>
            <a:r>
              <a:rPr lang="en-US" sz="2800" dirty="0" err="1" smtClean="0"/>
              <a:t>Rejeição</a:t>
            </a:r>
            <a:r>
              <a:rPr lang="en-US" sz="2800" dirty="0" smtClean="0"/>
              <a:t> </a:t>
            </a:r>
            <a:r>
              <a:rPr lang="en-US" sz="2800" dirty="0" err="1" smtClean="0"/>
              <a:t>aguda</a:t>
            </a:r>
            <a:r>
              <a:rPr lang="en-US" sz="2800" dirty="0" smtClean="0"/>
              <a:t> </a:t>
            </a:r>
            <a:r>
              <a:rPr lang="en-US" sz="2800" dirty="0" err="1" smtClean="0"/>
              <a:t>mediada</a:t>
            </a:r>
            <a:r>
              <a:rPr lang="en-US" sz="2800" dirty="0" smtClean="0"/>
              <a:t> </a:t>
            </a:r>
            <a:r>
              <a:rPr lang="en-US" sz="2800" dirty="0" err="1" smtClean="0"/>
              <a:t>por</a:t>
            </a:r>
            <a:r>
              <a:rPr lang="en-US" sz="2800" dirty="0" smtClean="0"/>
              <a:t> </a:t>
            </a:r>
            <a:r>
              <a:rPr lang="en-US" sz="2800" dirty="0" err="1" smtClean="0"/>
              <a:t>células</a:t>
            </a:r>
            <a:endParaRPr lang="en-US" sz="2800" dirty="0" smtClean="0"/>
          </a:p>
          <a:p>
            <a:pPr lvl="2">
              <a:lnSpc>
                <a:spcPct val="150000"/>
              </a:lnSpc>
              <a:tabLst>
                <a:tab pos="7797800" algn="r"/>
              </a:tabLst>
            </a:pPr>
            <a:r>
              <a:rPr lang="en-US" sz="2800" dirty="0" err="1" smtClean="0"/>
              <a:t>Rejeição</a:t>
            </a:r>
            <a:r>
              <a:rPr lang="en-US" sz="2800" dirty="0" smtClean="0"/>
              <a:t> </a:t>
            </a:r>
            <a:r>
              <a:rPr lang="en-US" sz="2800" dirty="0" err="1" smtClean="0"/>
              <a:t>aguda</a:t>
            </a:r>
            <a:r>
              <a:rPr lang="en-US" sz="2800" dirty="0" smtClean="0"/>
              <a:t> </a:t>
            </a:r>
            <a:r>
              <a:rPr lang="en-US" sz="2800" dirty="0" err="1" smtClean="0"/>
              <a:t>mediada</a:t>
            </a:r>
            <a:r>
              <a:rPr lang="en-US" sz="2800" dirty="0" smtClean="0"/>
              <a:t> </a:t>
            </a:r>
            <a:r>
              <a:rPr lang="en-US" sz="2800" dirty="0" err="1" smtClean="0"/>
              <a:t>por</a:t>
            </a:r>
            <a:r>
              <a:rPr lang="en-US" sz="2800" dirty="0" smtClean="0"/>
              <a:t> </a:t>
            </a:r>
            <a:r>
              <a:rPr lang="en-US" sz="2800" dirty="0" err="1" smtClean="0"/>
              <a:t>anticorpos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2611092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sz="3600" b="0" i="1" dirty="0" smtClean="0">
                <a:solidFill>
                  <a:srgbClr val="FFFF00"/>
                </a:solidFill>
              </a:rPr>
              <a:t>IMUNOSSUPRESSÃO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idx="1"/>
          </p:nvPr>
        </p:nvSpPr>
        <p:spPr>
          <a:xfrm>
            <a:off x="500030" y="1428736"/>
            <a:ext cx="9258300" cy="4525963"/>
          </a:xfrm>
        </p:spPr>
        <p:txBody>
          <a:bodyPr/>
          <a:lstStyle/>
          <a:p>
            <a:pPr algn="just" eaLnBrk="1" hangingPunct="1">
              <a:lnSpc>
                <a:spcPct val="150000"/>
              </a:lnSpc>
              <a:defRPr/>
            </a:pPr>
            <a:r>
              <a:rPr lang="pt-BR" sz="2800" b="1" dirty="0" smtClean="0">
                <a:solidFill>
                  <a:srgbClr val="92D050"/>
                </a:solidFill>
              </a:rPr>
              <a:t>OBJETIVO:</a:t>
            </a:r>
          </a:p>
          <a:p>
            <a:pPr lvl="1" algn="just">
              <a:lnSpc>
                <a:spcPct val="150000"/>
              </a:lnSpc>
              <a:defRPr/>
            </a:pPr>
            <a:r>
              <a:rPr lang="pt-BR" b="1" i="1" dirty="0" smtClean="0">
                <a:solidFill>
                  <a:srgbClr val="FFFFFF"/>
                </a:solidFill>
              </a:rPr>
              <a:t>Obtenção da máxima eficácia imunossupressora (tolerância)  com o mínimo efeito colateral.</a:t>
            </a:r>
          </a:p>
          <a:p>
            <a:pPr lvl="1" algn="just">
              <a:defRPr/>
            </a:pPr>
            <a:endParaRPr lang="pt-BR" sz="2400" b="1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4476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sz="4000" b="0" i="1" smtClean="0">
                <a:solidFill>
                  <a:srgbClr val="00FF00"/>
                </a:solidFill>
              </a:rPr>
              <a:t>IMUNOSSUPRESSÃO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idx="1"/>
          </p:nvPr>
        </p:nvSpPr>
        <p:spPr>
          <a:xfrm>
            <a:off x="514350" y="1600201"/>
            <a:ext cx="4414836" cy="4900633"/>
          </a:xfrm>
        </p:spPr>
        <p:txBody>
          <a:bodyPr/>
          <a:lstStyle/>
          <a:p>
            <a:pPr lvl="0">
              <a:lnSpc>
                <a:spcPct val="150000"/>
              </a:lnSpc>
              <a:defRPr/>
            </a:pPr>
            <a:r>
              <a:rPr lang="pt-BR" sz="2800" dirty="0" smtClean="0">
                <a:solidFill>
                  <a:srgbClr val="FFFF00"/>
                </a:solidFill>
              </a:rPr>
              <a:t>Anticorpos </a:t>
            </a:r>
          </a:p>
          <a:p>
            <a:pPr lvl="1">
              <a:lnSpc>
                <a:spcPct val="150000"/>
              </a:lnSpc>
              <a:defRPr/>
            </a:pPr>
            <a:r>
              <a:rPr lang="pt-BR" sz="2400" dirty="0" err="1" smtClean="0">
                <a:solidFill>
                  <a:srgbClr val="FFFFFF"/>
                </a:solidFill>
              </a:rPr>
              <a:t>Policlonais</a:t>
            </a:r>
            <a:endParaRPr lang="pt-BR" sz="2400" dirty="0" smtClean="0">
              <a:solidFill>
                <a:srgbClr val="FFFFFF"/>
              </a:solidFill>
            </a:endParaRPr>
          </a:p>
          <a:p>
            <a:pPr lvl="1">
              <a:lnSpc>
                <a:spcPct val="150000"/>
              </a:lnSpc>
              <a:defRPr/>
            </a:pPr>
            <a:r>
              <a:rPr lang="pt-BR" sz="2400" dirty="0" smtClean="0">
                <a:solidFill>
                  <a:srgbClr val="FFFFFF"/>
                </a:solidFill>
              </a:rPr>
              <a:t>Monoclonais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pt-BR" sz="2800" dirty="0" smtClean="0">
                <a:solidFill>
                  <a:srgbClr val="FFFF00"/>
                </a:solidFill>
              </a:rPr>
              <a:t>Corticosteróides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pt-BR" sz="2800" dirty="0" smtClean="0">
                <a:solidFill>
                  <a:srgbClr val="FFFF00"/>
                </a:solidFill>
              </a:rPr>
              <a:t>Inibidores de </a:t>
            </a:r>
            <a:r>
              <a:rPr lang="pt-BR" sz="2800" dirty="0" err="1" smtClean="0">
                <a:solidFill>
                  <a:srgbClr val="FFFF00"/>
                </a:solidFill>
              </a:rPr>
              <a:t>calcineurina</a:t>
            </a:r>
            <a:endParaRPr lang="pt-BR" sz="2800" dirty="0" smtClean="0">
              <a:solidFill>
                <a:srgbClr val="FFFF00"/>
              </a:solidFill>
            </a:endParaRPr>
          </a:p>
          <a:p>
            <a:pPr lvl="1" eaLnBrk="1" hangingPunct="1">
              <a:lnSpc>
                <a:spcPct val="150000"/>
              </a:lnSpc>
              <a:defRPr/>
            </a:pPr>
            <a:r>
              <a:rPr lang="pt-BR" sz="2400" dirty="0" err="1" smtClean="0">
                <a:solidFill>
                  <a:srgbClr val="FFFFFF"/>
                </a:solidFill>
              </a:rPr>
              <a:t>Ciclosporina</a:t>
            </a:r>
            <a:endParaRPr lang="pt-BR" sz="2400" dirty="0" smtClean="0">
              <a:solidFill>
                <a:srgbClr val="FFFFFF"/>
              </a:solidFill>
            </a:endParaRPr>
          </a:p>
          <a:p>
            <a:pPr lvl="1" eaLnBrk="1" hangingPunct="1">
              <a:lnSpc>
                <a:spcPct val="150000"/>
              </a:lnSpc>
              <a:defRPr/>
            </a:pPr>
            <a:r>
              <a:rPr lang="pt-BR" sz="2400" dirty="0" smtClean="0">
                <a:solidFill>
                  <a:srgbClr val="FFFFFF"/>
                </a:solidFill>
              </a:rPr>
              <a:t>Tacrolimus</a:t>
            </a:r>
          </a:p>
          <a:p>
            <a:pPr eaLnBrk="1" hangingPunct="1">
              <a:lnSpc>
                <a:spcPct val="80000"/>
              </a:lnSpc>
              <a:defRPr/>
            </a:pPr>
            <a:endParaRPr lang="pt-BR" sz="2800" dirty="0" smtClean="0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5143500" y="1571612"/>
            <a:ext cx="4486274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150000"/>
              </a:lnSpc>
              <a:defRPr/>
            </a:pPr>
            <a:r>
              <a:rPr lang="pt-BR" sz="2400" dirty="0" err="1" smtClean="0">
                <a:solidFill>
                  <a:srgbClr val="FFFF00"/>
                </a:solidFill>
              </a:rPr>
              <a:t>Antiproliferativos</a:t>
            </a:r>
            <a:endParaRPr lang="pt-BR" sz="2400" dirty="0" smtClean="0">
              <a:solidFill>
                <a:srgbClr val="FFFF00"/>
              </a:solidFill>
            </a:endParaRPr>
          </a:p>
          <a:p>
            <a:pPr lvl="1" eaLnBrk="1" hangingPunct="1">
              <a:lnSpc>
                <a:spcPct val="150000"/>
              </a:lnSpc>
              <a:defRPr/>
            </a:pPr>
            <a:r>
              <a:rPr lang="pt-BR" sz="2400" dirty="0" err="1" smtClean="0">
                <a:solidFill>
                  <a:srgbClr val="FFFFFF"/>
                </a:solidFill>
              </a:rPr>
              <a:t>Azatioprina</a:t>
            </a:r>
            <a:endParaRPr lang="pt-BR" sz="2400" dirty="0" smtClean="0">
              <a:solidFill>
                <a:srgbClr val="FFFFFF"/>
              </a:solidFill>
            </a:endParaRPr>
          </a:p>
          <a:p>
            <a:pPr lvl="1" eaLnBrk="1" hangingPunct="1">
              <a:lnSpc>
                <a:spcPct val="150000"/>
              </a:lnSpc>
              <a:defRPr/>
            </a:pPr>
            <a:r>
              <a:rPr lang="pt-BR" sz="2400" dirty="0" smtClean="0">
                <a:solidFill>
                  <a:srgbClr val="FFFFFF"/>
                </a:solidFill>
              </a:rPr>
              <a:t>MMF/MFS</a:t>
            </a:r>
            <a:endParaRPr kumimoji="0" lang="pt-BR" sz="2400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pt-BR" sz="24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Sirolimus</a:t>
            </a:r>
            <a:r>
              <a:rPr kumimoji="0" lang="pt-BR" sz="240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/</a:t>
            </a:r>
            <a:r>
              <a:rPr kumimoji="0" lang="pt-BR" sz="24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Everolimus</a:t>
            </a:r>
            <a:endParaRPr kumimoji="0" lang="pt-BR" sz="2400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pt-BR" sz="280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204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7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382" y="357166"/>
            <a:ext cx="7858150" cy="603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CaixaDeTexto 2"/>
          <p:cNvSpPr txBox="1"/>
          <p:nvPr/>
        </p:nvSpPr>
        <p:spPr>
          <a:xfrm>
            <a:off x="2428856" y="6357958"/>
            <a:ext cx="6929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N </a:t>
            </a:r>
            <a:r>
              <a:rPr lang="pt-BR" dirty="0" err="1" smtClean="0"/>
              <a:t>Engl</a:t>
            </a:r>
            <a:r>
              <a:rPr lang="pt-BR" dirty="0" smtClean="0"/>
              <a:t> J Med. 351;26. www.nejm.org </a:t>
            </a:r>
            <a:r>
              <a:rPr lang="pt-BR" dirty="0" err="1" smtClean="0"/>
              <a:t>december</a:t>
            </a:r>
            <a:r>
              <a:rPr lang="pt-BR" dirty="0" smtClean="0"/>
              <a:t> 23,2004.</a:t>
            </a:r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285716" y="142852"/>
            <a:ext cx="6429420" cy="46166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400" b="1" dirty="0" err="1" smtClean="0">
                <a:solidFill>
                  <a:srgbClr val="FFFF00"/>
                </a:solidFill>
                <a:latin typeface="Arial" charset="0"/>
              </a:rPr>
              <a:t>Passos</a:t>
            </a:r>
            <a:r>
              <a:rPr lang="en-US" sz="2400" b="1" dirty="0" smtClean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charset="0"/>
              </a:rPr>
              <a:t>na</a:t>
            </a:r>
            <a:r>
              <a:rPr lang="en-US" sz="2400" b="1" dirty="0" smtClean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charset="0"/>
              </a:rPr>
              <a:t>rejeição</a:t>
            </a:r>
            <a:r>
              <a:rPr lang="en-US" sz="2400" b="1" dirty="0" smtClean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charset="0"/>
              </a:rPr>
              <a:t>mediada</a:t>
            </a:r>
            <a:r>
              <a:rPr lang="en-US" sz="2400" b="1" dirty="0" smtClean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charset="0"/>
              </a:rPr>
              <a:t>por</a:t>
            </a:r>
            <a:r>
              <a:rPr lang="en-US" sz="2400" b="1" dirty="0" smtClean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charset="0"/>
              </a:rPr>
              <a:t>células</a:t>
            </a:r>
            <a:r>
              <a:rPr lang="en-US" sz="2400" b="1" dirty="0" smtClean="0">
                <a:solidFill>
                  <a:srgbClr val="FFFF00"/>
                </a:solidFill>
                <a:latin typeface="Arial" charset="0"/>
              </a:rPr>
              <a:t> T.</a:t>
            </a:r>
            <a:endParaRPr lang="pt-BR" sz="2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7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4" y="543397"/>
            <a:ext cx="9429816" cy="6028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tângulo 2"/>
          <p:cNvSpPr/>
          <p:nvPr/>
        </p:nvSpPr>
        <p:spPr>
          <a:xfrm>
            <a:off x="214278" y="142852"/>
            <a:ext cx="96440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FFFF00"/>
                </a:solidFill>
                <a:latin typeface="+mn-lt"/>
              </a:rPr>
              <a:t>Drogas</a:t>
            </a:r>
            <a:r>
              <a:rPr lang="en-US" sz="2400" b="1" dirty="0" smtClean="0">
                <a:solidFill>
                  <a:srgbClr val="FFFF00"/>
                </a:solidFill>
                <a:latin typeface="+mn-lt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+mn-lt"/>
              </a:rPr>
              <a:t>imunossupressoras</a:t>
            </a:r>
            <a:r>
              <a:rPr lang="en-US" sz="2400" b="1" dirty="0" smtClean="0">
                <a:solidFill>
                  <a:srgbClr val="FFFF00"/>
                </a:solidFill>
                <a:latin typeface="+mn-lt"/>
              </a:rPr>
              <a:t> e </a:t>
            </a:r>
            <a:r>
              <a:rPr lang="en-US" sz="2400" b="1" dirty="0" err="1" smtClean="0">
                <a:solidFill>
                  <a:srgbClr val="FFFF00"/>
                </a:solidFill>
                <a:latin typeface="+mn-lt"/>
              </a:rPr>
              <a:t>seus</a:t>
            </a:r>
            <a:r>
              <a:rPr lang="en-US" sz="2400" b="1" dirty="0" smtClean="0">
                <a:solidFill>
                  <a:srgbClr val="FFFF00"/>
                </a:solidFill>
                <a:latin typeface="+mn-lt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+mn-lt"/>
              </a:rPr>
              <a:t>locais</a:t>
            </a:r>
            <a:r>
              <a:rPr lang="en-US" sz="2400" b="1" dirty="0" smtClean="0">
                <a:solidFill>
                  <a:srgbClr val="FFFF00"/>
                </a:solidFill>
                <a:latin typeface="+mn-lt"/>
              </a:rPr>
              <a:t> de </a:t>
            </a:r>
            <a:r>
              <a:rPr lang="en-US" sz="2400" b="1" dirty="0" err="1" smtClean="0">
                <a:solidFill>
                  <a:srgbClr val="FFFF00"/>
                </a:solidFill>
                <a:latin typeface="+mn-lt"/>
              </a:rPr>
              <a:t>ação</a:t>
            </a:r>
            <a:r>
              <a:rPr lang="en-US" sz="2400" b="1" dirty="0" smtClean="0">
                <a:solidFill>
                  <a:srgbClr val="FFFF00"/>
                </a:solidFill>
                <a:latin typeface="+mn-lt"/>
              </a:rPr>
              <a:t> no </a:t>
            </a:r>
            <a:r>
              <a:rPr lang="en-US" sz="2400" b="1" dirty="0" err="1" smtClean="0">
                <a:solidFill>
                  <a:srgbClr val="FFFF00"/>
                </a:solidFill>
                <a:latin typeface="+mn-lt"/>
              </a:rPr>
              <a:t>modelo</a:t>
            </a:r>
            <a:r>
              <a:rPr lang="en-US" sz="2400" b="1" dirty="0" smtClean="0">
                <a:solidFill>
                  <a:srgbClr val="FFFF00"/>
                </a:solidFill>
                <a:latin typeface="+mn-lt"/>
              </a:rPr>
              <a:t> dos 3 </a:t>
            </a:r>
            <a:r>
              <a:rPr lang="en-US" sz="2400" b="1" dirty="0" err="1" smtClean="0">
                <a:solidFill>
                  <a:srgbClr val="FFFF00"/>
                </a:solidFill>
                <a:latin typeface="+mn-lt"/>
              </a:rPr>
              <a:t>sinais</a:t>
            </a:r>
            <a:r>
              <a:rPr lang="en-US" sz="2400" b="1" dirty="0" smtClean="0">
                <a:solidFill>
                  <a:srgbClr val="FFFF00"/>
                </a:solidFill>
                <a:latin typeface="+mn-lt"/>
              </a:rPr>
              <a:t>. </a:t>
            </a:r>
            <a:endParaRPr lang="pt-BR" sz="2400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2571732" y="6550223"/>
            <a:ext cx="53578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N </a:t>
            </a:r>
            <a:r>
              <a:rPr lang="pt-BR" sz="1400" dirty="0" err="1" smtClean="0"/>
              <a:t>Engl</a:t>
            </a:r>
            <a:r>
              <a:rPr lang="pt-BR" sz="1400" dirty="0" smtClean="0"/>
              <a:t> J Med. 351;26. www.nejm.org </a:t>
            </a:r>
            <a:r>
              <a:rPr lang="pt-BR" sz="1400" dirty="0" err="1" smtClean="0"/>
              <a:t>december</a:t>
            </a:r>
            <a:r>
              <a:rPr lang="pt-BR" sz="1400" dirty="0" smtClean="0"/>
              <a:t> 23,2004</a:t>
            </a:r>
            <a:endParaRPr lang="pt-BR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978" name="Picture 2" descr="http://3.bp.blogspot.com/_8wPn_RnTWF4/TBkhhnMJAWI/AAAAAAAAA18/xKlPYk2EtXA/s1600/remedios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6509" y="3500438"/>
            <a:ext cx="5772150" cy="256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6979" name="Picture 4" descr="http://3.bp.blogspot.com/-i_TXXoLoucI/Tz7e-EP5f7I/AAAAAAAAAEE/YYDvcT3atx0/s1600/remedio+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55515" y="333375"/>
            <a:ext cx="4554141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6980" name="Picture 6" descr="http://2.bp.blogspot.com/-An_7p5Z4K9I/UFCmrXYQ4LI/AAAAAAAAAb4/AN42vqNiJ1g/s1600/20120912_11522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45499" y="476250"/>
            <a:ext cx="3036094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6981" name="Picture 8" descr="http://mail.amrigs.org.br/upload/files/tacrolimo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18822" y="4511676"/>
            <a:ext cx="2153841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://geradormemes.com/media/created/urorl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0" y="642918"/>
            <a:ext cx="8686860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sz="3600" b="0" i="1" dirty="0" smtClean="0">
                <a:solidFill>
                  <a:srgbClr val="FFFF00"/>
                </a:solidFill>
              </a:rPr>
              <a:t>HISTÓRICO</a:t>
            </a:r>
          </a:p>
        </p:txBody>
      </p:sp>
      <p:sp>
        <p:nvSpPr>
          <p:cNvPr id="1218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just" eaLnBrk="1" hangingPunct="1">
              <a:defRPr/>
            </a:pPr>
            <a:r>
              <a:rPr lang="pt-BR" dirty="0" smtClean="0">
                <a:solidFill>
                  <a:srgbClr val="FFFFFF"/>
                </a:solidFill>
              </a:rPr>
              <a:t>1902 – 1º Transplante renal experimental bem sucedido.</a:t>
            </a:r>
          </a:p>
          <a:p>
            <a:pPr algn="just" eaLnBrk="1" hangingPunct="1">
              <a:defRPr/>
            </a:pPr>
            <a:endParaRPr lang="pt-BR" dirty="0" smtClean="0">
              <a:solidFill>
                <a:srgbClr val="FFFFFF"/>
              </a:solidFill>
            </a:endParaRPr>
          </a:p>
          <a:p>
            <a:pPr algn="just" eaLnBrk="1" hangingPunct="1">
              <a:defRPr/>
            </a:pPr>
            <a:r>
              <a:rPr lang="pt-BR" dirty="0" smtClean="0">
                <a:solidFill>
                  <a:srgbClr val="FFFFFF"/>
                </a:solidFill>
              </a:rPr>
              <a:t>1906 – 1º Transplante renal em humanos com algum resultado (</a:t>
            </a:r>
            <a:r>
              <a:rPr lang="pt-BR" dirty="0" err="1" smtClean="0">
                <a:solidFill>
                  <a:srgbClr val="FFFFFF"/>
                </a:solidFill>
              </a:rPr>
              <a:t>xenotransplante</a:t>
            </a:r>
            <a:r>
              <a:rPr lang="pt-BR" dirty="0" smtClean="0">
                <a:solidFill>
                  <a:srgbClr val="FFFFFF"/>
                </a:solidFill>
              </a:rPr>
              <a:t>).</a:t>
            </a:r>
          </a:p>
          <a:p>
            <a:pPr algn="just" eaLnBrk="1" hangingPunct="1">
              <a:defRPr/>
            </a:pPr>
            <a:endParaRPr lang="pt-BR" dirty="0" smtClean="0">
              <a:solidFill>
                <a:srgbClr val="FFFFFF"/>
              </a:solidFill>
            </a:endParaRPr>
          </a:p>
          <a:p>
            <a:pPr algn="just" eaLnBrk="1" hangingPunct="1">
              <a:defRPr/>
            </a:pPr>
            <a:r>
              <a:rPr lang="pt-BR" dirty="0" smtClean="0">
                <a:solidFill>
                  <a:srgbClr val="FFFFFF"/>
                </a:solidFill>
              </a:rPr>
              <a:t>1933 – 1º Transplante renal em humanos (</a:t>
            </a:r>
            <a:r>
              <a:rPr lang="pt-BR" dirty="0" err="1" smtClean="0">
                <a:solidFill>
                  <a:srgbClr val="FFFFFF"/>
                </a:solidFill>
              </a:rPr>
              <a:t>alotransplante</a:t>
            </a:r>
            <a:r>
              <a:rPr lang="pt-BR" dirty="0" smtClean="0">
                <a:solidFill>
                  <a:srgbClr val="FFFFFF"/>
                </a:solidFill>
              </a:rPr>
              <a:t>) ABO incompatíveis.</a:t>
            </a:r>
          </a:p>
          <a:p>
            <a:pPr algn="just" eaLnBrk="1" hangingPunct="1">
              <a:defRPr/>
            </a:pPr>
            <a:endParaRPr lang="pt-BR" dirty="0" smtClean="0"/>
          </a:p>
          <a:p>
            <a:pPr algn="just" eaLnBrk="1" hangingPunct="1">
              <a:defRPr/>
            </a:pP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2700765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026" name="Picture 2" descr="http://blog.drpastore.com.br/wp-content/uploads/2011/07/drpastore_medico_e_pacient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219" y="765175"/>
            <a:ext cx="8965437" cy="5311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67036" y="332656"/>
            <a:ext cx="8228012" cy="1143000"/>
          </a:xfrm>
        </p:spPr>
        <p:txBody>
          <a:bodyPr/>
          <a:lstStyle/>
          <a:p>
            <a:r>
              <a:rPr lang="pt-BR" sz="3600" dirty="0" smtClean="0">
                <a:solidFill>
                  <a:srgbClr val="FFFF00"/>
                </a:solidFill>
              </a:rPr>
              <a:t>Complicações clínicas no pós-operatório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28658" y="1285860"/>
            <a:ext cx="8228012" cy="5086918"/>
          </a:xfrm>
        </p:spPr>
        <p:txBody>
          <a:bodyPr/>
          <a:lstStyle/>
          <a:p>
            <a:pPr lvl="1">
              <a:lnSpc>
                <a:spcPct val="150000"/>
              </a:lnSpc>
              <a:defRPr/>
            </a:pPr>
            <a:r>
              <a:rPr lang="pt-BR" dirty="0" smtClean="0"/>
              <a:t> Complicações mais comuns: </a:t>
            </a:r>
          </a:p>
          <a:p>
            <a:pPr lvl="2">
              <a:lnSpc>
                <a:spcPct val="150000"/>
              </a:lnSpc>
              <a:defRPr/>
            </a:pPr>
            <a:r>
              <a:rPr lang="pt-BR" sz="2800" dirty="0" smtClean="0"/>
              <a:t>infecciosas: ITU + PNE</a:t>
            </a:r>
          </a:p>
          <a:p>
            <a:pPr lvl="2">
              <a:lnSpc>
                <a:spcPct val="150000"/>
              </a:lnSpc>
              <a:defRPr/>
            </a:pPr>
            <a:r>
              <a:rPr lang="pt-BR" sz="2800" dirty="0" smtClean="0"/>
              <a:t>Infecções oportunistas e virais</a:t>
            </a:r>
          </a:p>
          <a:p>
            <a:pPr lvl="2">
              <a:lnSpc>
                <a:spcPct val="150000"/>
              </a:lnSpc>
              <a:buNone/>
              <a:defRPr/>
            </a:pPr>
            <a:endParaRPr lang="pt-BR" sz="2800" dirty="0" smtClean="0"/>
          </a:p>
          <a:p>
            <a:pPr lvl="1">
              <a:lnSpc>
                <a:spcPct val="150000"/>
              </a:lnSpc>
              <a:defRPr/>
            </a:pPr>
            <a:r>
              <a:rPr lang="pt-BR" dirty="0" smtClean="0"/>
              <a:t>Terapia imunossupressora : nefrotoxicidade, </a:t>
            </a:r>
            <a:r>
              <a:rPr lang="pt-BR" dirty="0" err="1" smtClean="0"/>
              <a:t>leucopenia</a:t>
            </a:r>
            <a:endParaRPr lang="pt-BR" dirty="0" smtClean="0"/>
          </a:p>
          <a:p>
            <a:pPr lvl="1">
              <a:lnSpc>
                <a:spcPct val="150000"/>
              </a:lnSpc>
              <a:defRPr/>
            </a:pPr>
            <a:endParaRPr lang="pt-BR" dirty="0" smtClean="0"/>
          </a:p>
          <a:p>
            <a:pPr marL="457200" lvl="1" indent="0">
              <a:buFont typeface="Wingdings" pitchFamily="2" charset="2"/>
              <a:buNone/>
              <a:defRPr/>
            </a:pPr>
            <a:endParaRPr lang="pt-BR" dirty="0" smtClean="0"/>
          </a:p>
          <a:p>
            <a:pPr marL="914400" lvl="2" indent="0">
              <a:buFont typeface="Wingdings" pitchFamily="2" charset="2"/>
              <a:buNone/>
              <a:defRPr/>
            </a:pP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4030413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42972" y="357166"/>
            <a:ext cx="8228012" cy="1143000"/>
          </a:xfrm>
        </p:spPr>
        <p:txBody>
          <a:bodyPr/>
          <a:lstStyle/>
          <a:p>
            <a:r>
              <a:rPr lang="pt-BR" dirty="0" smtClean="0">
                <a:solidFill>
                  <a:srgbClr val="FFFF00"/>
                </a:solidFill>
              </a:rPr>
              <a:t>Complicações clínicas tardias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000228" y="1785926"/>
            <a:ext cx="5870594" cy="4114800"/>
          </a:xfrm>
        </p:spPr>
        <p:txBody>
          <a:bodyPr/>
          <a:lstStyle/>
          <a:p>
            <a:r>
              <a:rPr lang="pt-BR" sz="2800" dirty="0" smtClean="0"/>
              <a:t>Recorrência de </a:t>
            </a:r>
            <a:r>
              <a:rPr lang="pt-BR" sz="2800" dirty="0" err="1" smtClean="0"/>
              <a:t>glomerulopatias</a:t>
            </a:r>
            <a:endParaRPr lang="pt-BR" sz="2800" dirty="0" smtClean="0"/>
          </a:p>
          <a:p>
            <a:endParaRPr lang="pt-BR" sz="2800" dirty="0" smtClean="0"/>
          </a:p>
          <a:p>
            <a:r>
              <a:rPr lang="pt-BR" sz="2800" dirty="0" smtClean="0">
                <a:solidFill>
                  <a:schemeClr val="tx2">
                    <a:lumMod val="50000"/>
                  </a:schemeClr>
                </a:solidFill>
              </a:rPr>
              <a:t>Doença cardiovascular</a:t>
            </a:r>
          </a:p>
          <a:p>
            <a:endParaRPr lang="pt-BR" sz="2800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pt-BR" sz="2800" dirty="0" smtClean="0">
                <a:solidFill>
                  <a:schemeClr val="tx2">
                    <a:lumMod val="50000"/>
                  </a:schemeClr>
                </a:solidFill>
              </a:rPr>
              <a:t>Infecções comunitárias e oportunistas</a:t>
            </a:r>
          </a:p>
          <a:p>
            <a:endParaRPr lang="pt-BR" sz="2800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pt-BR" sz="2800" dirty="0" smtClean="0">
                <a:solidFill>
                  <a:schemeClr val="tx2">
                    <a:lumMod val="50000"/>
                  </a:schemeClr>
                </a:solidFill>
              </a:rPr>
              <a:t>Neoplasias</a:t>
            </a:r>
          </a:p>
        </p:txBody>
      </p:sp>
    </p:spTree>
    <p:extLst>
      <p:ext uri="{BB962C8B-B14F-4D97-AF65-F5344CB8AC3E}">
        <p14:creationId xmlns:p14="http://schemas.microsoft.com/office/powerpoint/2010/main" val="1228873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771525" y="0"/>
            <a:ext cx="8743950" cy="1143000"/>
          </a:xfrm>
        </p:spPr>
        <p:txBody>
          <a:bodyPr/>
          <a:lstStyle/>
          <a:p>
            <a:pPr eaLnBrk="1" hangingPunct="1">
              <a:defRPr/>
            </a:pPr>
            <a:r>
              <a:rPr lang="pt-BR" sz="2800" b="0" i="1" dirty="0" smtClean="0">
                <a:solidFill>
                  <a:srgbClr val="FFFF00"/>
                </a:solidFill>
              </a:rPr>
              <a:t>Recidiva de </a:t>
            </a:r>
            <a:r>
              <a:rPr lang="pt-BR" sz="2800" b="0" i="1" dirty="0" err="1" smtClean="0">
                <a:solidFill>
                  <a:srgbClr val="FFFF00"/>
                </a:solidFill>
              </a:rPr>
              <a:t>glomerulopatias</a:t>
            </a:r>
            <a:r>
              <a:rPr lang="pt-BR" sz="2800" b="0" i="1" dirty="0" smtClean="0">
                <a:solidFill>
                  <a:srgbClr val="FFFF00"/>
                </a:solidFill>
              </a:rPr>
              <a:t> no rim </a:t>
            </a:r>
            <a:r>
              <a:rPr lang="pt-BR" sz="2800" b="0" i="1" dirty="0" err="1" smtClean="0">
                <a:solidFill>
                  <a:srgbClr val="FFFF00"/>
                </a:solidFill>
              </a:rPr>
              <a:t>tx</a:t>
            </a:r>
            <a:r>
              <a:rPr lang="pt-BR" sz="2800" b="0" i="1" dirty="0" smtClean="0">
                <a:solidFill>
                  <a:srgbClr val="FFFF00"/>
                </a:solidFill>
              </a:rPr>
              <a:t> e porcentagem de perda do enxerto relacionada a recidiva</a:t>
            </a:r>
          </a:p>
        </p:txBody>
      </p:sp>
      <p:graphicFrame>
        <p:nvGraphicFramePr>
          <p:cNvPr id="52409" name="Group 185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1554138508"/>
              </p:ext>
            </p:extLst>
          </p:nvPr>
        </p:nvGraphicFramePr>
        <p:xfrm>
          <a:off x="967036" y="1213440"/>
          <a:ext cx="7958658" cy="5455920"/>
        </p:xfrm>
        <a:graphic>
          <a:graphicData uri="http://schemas.openxmlformats.org/drawingml/2006/table">
            <a:tbl>
              <a:tblPr>
                <a:tableStyleId>{0505E3EF-67EA-436B-97B2-0124C06EBD24}</a:tableStyleId>
              </a:tblPr>
              <a:tblGrid>
                <a:gridCol w="3012926"/>
                <a:gridCol w="3012926"/>
                <a:gridCol w="1932806"/>
              </a:tblGrid>
              <a:tr h="3838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pt-B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102870" marR="10287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Recidiva</a:t>
                      </a:r>
                      <a:endParaRPr kumimoji="0" lang="pt-B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102870" marR="10287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Perda</a:t>
                      </a:r>
                      <a:endParaRPr kumimoji="0" lang="pt-B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102870" marR="102870" horzOverflow="overflow"/>
                </a:tc>
              </a:tr>
              <a:tr h="3838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GESF</a:t>
                      </a:r>
                      <a:endParaRPr kumimoji="0" lang="pt-B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102870" marR="10287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15 A 70%</a:t>
                      </a:r>
                      <a:endParaRPr kumimoji="0" lang="pt-B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102870" marR="10287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40 A 85%</a:t>
                      </a:r>
                      <a:endParaRPr kumimoji="0" lang="pt-B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102870" marR="102870" horzOverflow="overflow"/>
                </a:tc>
              </a:tr>
              <a:tr h="3838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GNM</a:t>
                      </a:r>
                      <a:endParaRPr kumimoji="0" lang="pt-B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102870" marR="10287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 A 30%</a:t>
                      </a:r>
                      <a:endParaRPr kumimoji="0" lang="pt-B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102870" marR="10287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33 A 60%</a:t>
                      </a:r>
                      <a:endParaRPr kumimoji="0" lang="pt-B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102870" marR="102870" horzOverflow="overflow"/>
                </a:tc>
              </a:tr>
              <a:tr h="3838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GNMP I</a:t>
                      </a:r>
                      <a:endParaRPr kumimoji="0" lang="pt-BR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102870" marR="10287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 A 50%</a:t>
                      </a:r>
                      <a:endParaRPr kumimoji="0" lang="pt-B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102870" marR="10287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40 A 50%</a:t>
                      </a:r>
                      <a:endParaRPr kumimoji="0" lang="pt-BR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102870" marR="102870" horzOverflow="overflow"/>
                </a:tc>
              </a:tr>
              <a:tr h="3838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GNMP II</a:t>
                      </a:r>
                      <a:endParaRPr kumimoji="0" lang="pt-B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102870" marR="10287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30 A 95%</a:t>
                      </a:r>
                      <a:endParaRPr kumimoji="0" lang="pt-B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102870" marR="10287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 A 20%</a:t>
                      </a:r>
                      <a:endParaRPr kumimoji="0" lang="pt-B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102870" marR="102870" horzOverflow="overflow"/>
                </a:tc>
              </a:tr>
              <a:tr h="3838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0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Nefropatia</a:t>
                      </a:r>
                      <a:r>
                        <a:rPr kumimoji="0" lang="pt-BR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pt-BR" sz="20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IgA</a:t>
                      </a:r>
                      <a:endParaRPr kumimoji="0" lang="pt-B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102870" marR="10287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50 a 100%</a:t>
                      </a:r>
                      <a:endParaRPr kumimoji="0" lang="pt-B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102870" marR="10287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10%</a:t>
                      </a:r>
                      <a:endParaRPr kumimoji="0" lang="pt-B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102870" marR="102870" horzOverflow="overflow"/>
                </a:tc>
              </a:tr>
              <a:tr h="3838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Púrpura Henoch-S</a:t>
                      </a:r>
                      <a:endParaRPr kumimoji="0" lang="pt-BR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102870" marR="10287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53 a 80%</a:t>
                      </a:r>
                      <a:endParaRPr kumimoji="0" lang="pt-B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102870" marR="10287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11%</a:t>
                      </a:r>
                      <a:endParaRPr kumimoji="0" lang="pt-BR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102870" marR="102870" horzOverflow="overflow"/>
                </a:tc>
              </a:tr>
              <a:tr h="3838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GN anti-MBG</a:t>
                      </a:r>
                      <a:endParaRPr kumimoji="0" lang="pt-BR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102870" marR="10287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05 A 30%</a:t>
                      </a:r>
                      <a:endParaRPr kumimoji="0" lang="pt-B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102870" marR="10287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raramente</a:t>
                      </a:r>
                      <a:endParaRPr kumimoji="0" lang="pt-BR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102870" marR="102870" horzOverflow="overflow"/>
                </a:tc>
              </a:tr>
              <a:tr h="3838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LES</a:t>
                      </a:r>
                      <a:endParaRPr kumimoji="0" lang="pt-BR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102870" marR="10287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01%</a:t>
                      </a:r>
                      <a:endParaRPr kumimoji="0" lang="pt-B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102870" marR="10287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-</a:t>
                      </a:r>
                      <a:endParaRPr kumimoji="0" lang="pt-B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102870" marR="102870" horzOverflow="overflow"/>
                </a:tc>
              </a:tr>
              <a:tr h="3838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SHU</a:t>
                      </a:r>
                      <a:endParaRPr kumimoji="0" lang="pt-BR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102870" marR="10287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 A 45%</a:t>
                      </a:r>
                      <a:endParaRPr kumimoji="0" lang="pt-B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102870" marR="10287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50%</a:t>
                      </a:r>
                      <a:endParaRPr kumimoji="0" lang="pt-B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102870" marR="102870" horzOverflow="overflow"/>
                </a:tc>
              </a:tr>
              <a:tr h="3838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Crioglobulinemia</a:t>
                      </a:r>
                      <a:endParaRPr kumimoji="0" lang="pt-BR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102870" marR="10287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50%</a:t>
                      </a:r>
                      <a:endParaRPr kumimoji="0" lang="pt-BR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102870" marR="10287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~100%</a:t>
                      </a:r>
                      <a:endParaRPr kumimoji="0" lang="pt-B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102870" marR="102870" horzOverflow="overflow"/>
                </a:tc>
              </a:tr>
              <a:tr h="6630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Doença do depósito de cadeia leve</a:t>
                      </a:r>
                      <a:endParaRPr kumimoji="0" lang="pt-B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102870" marR="10287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50%</a:t>
                      </a:r>
                      <a:endParaRPr kumimoji="0" lang="pt-BR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102870" marR="10287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~30%</a:t>
                      </a:r>
                      <a:endParaRPr kumimoji="0" lang="pt-B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102870" marR="102870" horzOverflow="overflow"/>
                </a:tc>
              </a:tr>
              <a:tr h="3838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Amiloidose</a:t>
                      </a:r>
                      <a:endParaRPr kumimoji="0" lang="pt-BR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102870" marR="10287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10 a 40%</a:t>
                      </a:r>
                      <a:endParaRPr kumimoji="0" lang="pt-BR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102870" marR="10287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~30%</a:t>
                      </a:r>
                      <a:endParaRPr kumimoji="0" lang="pt-B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102870" marR="102870" horzOverflow="overflow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6846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42972" y="357166"/>
            <a:ext cx="8228012" cy="1143000"/>
          </a:xfrm>
        </p:spPr>
        <p:txBody>
          <a:bodyPr/>
          <a:lstStyle/>
          <a:p>
            <a:r>
              <a:rPr lang="pt-BR" dirty="0" smtClean="0">
                <a:solidFill>
                  <a:srgbClr val="FFFF00"/>
                </a:solidFill>
              </a:rPr>
              <a:t>Complicações clínicas tardias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000228" y="1785926"/>
            <a:ext cx="5870594" cy="4114800"/>
          </a:xfrm>
        </p:spPr>
        <p:txBody>
          <a:bodyPr/>
          <a:lstStyle/>
          <a:p>
            <a:r>
              <a:rPr lang="pt-BR" sz="2800" dirty="0" smtClean="0"/>
              <a:t>Recorrência de </a:t>
            </a:r>
            <a:r>
              <a:rPr lang="pt-BR" sz="2800" dirty="0" err="1" smtClean="0"/>
              <a:t>glomerulopatias</a:t>
            </a:r>
            <a:endParaRPr lang="pt-BR" sz="2800" dirty="0" smtClean="0"/>
          </a:p>
          <a:p>
            <a:endParaRPr lang="pt-BR" sz="2800" dirty="0" smtClean="0"/>
          </a:p>
          <a:p>
            <a:r>
              <a:rPr lang="pt-BR" sz="2800" dirty="0" smtClean="0"/>
              <a:t>Doença cardiovascular</a:t>
            </a:r>
          </a:p>
          <a:p>
            <a:endParaRPr lang="pt-BR" sz="2800" dirty="0" smtClean="0"/>
          </a:p>
          <a:p>
            <a:r>
              <a:rPr lang="pt-BR" sz="2800" dirty="0" smtClean="0"/>
              <a:t>Infecções comunitárias e oportunistas</a:t>
            </a:r>
          </a:p>
          <a:p>
            <a:endParaRPr lang="pt-BR" sz="2800" dirty="0" smtClean="0"/>
          </a:p>
          <a:p>
            <a:r>
              <a:rPr lang="pt-BR" sz="2800" dirty="0" smtClean="0"/>
              <a:t>Neoplasias</a:t>
            </a:r>
          </a:p>
        </p:txBody>
      </p:sp>
    </p:spTree>
    <p:extLst>
      <p:ext uri="{BB962C8B-B14F-4D97-AF65-F5344CB8AC3E}">
        <p14:creationId xmlns:p14="http://schemas.microsoft.com/office/powerpoint/2010/main" val="1228873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85716" y="0"/>
            <a:ext cx="8228012" cy="928670"/>
          </a:xfrm>
        </p:spPr>
        <p:txBody>
          <a:bodyPr/>
          <a:lstStyle/>
          <a:p>
            <a:r>
              <a:rPr lang="pt-BR" sz="3600" dirty="0" smtClean="0">
                <a:solidFill>
                  <a:srgbClr val="FFFF00"/>
                </a:solidFill>
              </a:rPr>
              <a:t>Complicações tardias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571600" y="928670"/>
            <a:ext cx="6715172" cy="642942"/>
          </a:xfrm>
        </p:spPr>
        <p:txBody>
          <a:bodyPr/>
          <a:lstStyle/>
          <a:p>
            <a:r>
              <a:rPr lang="pt-BR" sz="2800" b="1" dirty="0" smtClean="0"/>
              <a:t>Fibrose e atrofia túbulo-intersticial</a:t>
            </a:r>
          </a:p>
          <a:p>
            <a:endParaRPr lang="pt-BR" sz="2400" dirty="0" smtClean="0"/>
          </a:p>
          <a:p>
            <a:endParaRPr lang="pt-BR" sz="2400" dirty="0" smtClean="0"/>
          </a:p>
        </p:txBody>
      </p:sp>
      <p:pic>
        <p:nvPicPr>
          <p:cNvPr id="4" name="Imagem 3" descr="FIA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5782" y="1428736"/>
            <a:ext cx="7080053" cy="5239239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8001020" y="3929066"/>
            <a:ext cx="207166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Floege</a:t>
            </a:r>
            <a:r>
              <a:rPr lang="en-US" dirty="0" smtClean="0"/>
              <a:t> J, </a:t>
            </a:r>
            <a:r>
              <a:rPr lang="en-US" dirty="0" err="1"/>
              <a:t>J</a:t>
            </a:r>
            <a:r>
              <a:rPr lang="en-US" dirty="0" err="1" smtClean="0"/>
              <a:t>onhson</a:t>
            </a:r>
            <a:r>
              <a:rPr lang="en-US" dirty="0" smtClean="0"/>
              <a:t> R.J, </a:t>
            </a:r>
            <a:r>
              <a:rPr lang="en-US" dirty="0" err="1" smtClean="0"/>
              <a:t>Feehally</a:t>
            </a:r>
            <a:r>
              <a:rPr lang="en-US" dirty="0" smtClean="0"/>
              <a:t> J. Comprehensive Clinical Nephrology. 4a ed. 2010.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28873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85716" y="428604"/>
            <a:ext cx="2500330" cy="1214446"/>
          </a:xfrm>
        </p:spPr>
        <p:txBody>
          <a:bodyPr/>
          <a:lstStyle/>
          <a:p>
            <a:pPr eaLnBrk="1" hangingPunct="1">
              <a:defRPr/>
            </a:pPr>
            <a:r>
              <a:rPr lang="pt-BR" sz="3600" b="1" dirty="0" smtClean="0">
                <a:solidFill>
                  <a:srgbClr val="FFFF00"/>
                </a:solidFill>
              </a:rPr>
              <a:t>Prognóstico</a:t>
            </a:r>
          </a:p>
        </p:txBody>
      </p:sp>
      <p:pic>
        <p:nvPicPr>
          <p:cNvPr id="332805" name="Picture 5"/>
          <p:cNvPicPr>
            <a:picLocks noChangeAspect="1" noChangeArrowheads="1"/>
          </p:cNvPicPr>
          <p:nvPr/>
        </p:nvPicPr>
        <p:blipFill>
          <a:blip r:embed="rId3"/>
          <a:srcRect l="4770" t="10685" r="49436" b="11466"/>
          <a:stretch>
            <a:fillRect/>
          </a:stretch>
        </p:blipFill>
        <p:spPr bwMode="auto">
          <a:xfrm>
            <a:off x="2928922" y="102644"/>
            <a:ext cx="6357982" cy="6755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2"/>
          <p:cNvSpPr txBox="1">
            <a:spLocks noRot="1" noChangeArrowheads="1"/>
          </p:cNvSpPr>
          <p:nvPr/>
        </p:nvSpPr>
        <p:spPr bwMode="auto">
          <a:xfrm>
            <a:off x="285716" y="2643182"/>
            <a:ext cx="2571732" cy="2428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Registro Brasileiro de Transplantes</a:t>
            </a:r>
          </a:p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sz="2400" b="1" dirty="0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ABTO </a:t>
            </a:r>
            <a:endParaRPr kumimoji="0" lang="pt-BR" sz="24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715225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 txBox="1">
            <a:spLocks noRot="1" noChangeArrowheads="1"/>
          </p:cNvSpPr>
          <p:nvPr/>
        </p:nvSpPr>
        <p:spPr bwMode="auto">
          <a:xfrm>
            <a:off x="285716" y="6286520"/>
            <a:ext cx="9072626" cy="571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Registro Brasileiro de Transplantes. </a:t>
            </a:r>
            <a:r>
              <a:rPr lang="pt-BR" sz="2400" b="1" dirty="0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ABTO -2015</a:t>
            </a:r>
            <a:endParaRPr kumimoji="0" lang="pt-BR" sz="24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940" y="105083"/>
            <a:ext cx="10053700" cy="6276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225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 txBox="1">
            <a:spLocks noRot="1" noChangeArrowheads="1"/>
          </p:cNvSpPr>
          <p:nvPr/>
        </p:nvSpPr>
        <p:spPr bwMode="auto">
          <a:xfrm>
            <a:off x="679004" y="6286520"/>
            <a:ext cx="9072626" cy="571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Registro Brasileiro de Transplantes. </a:t>
            </a:r>
            <a:r>
              <a:rPr lang="pt-BR" sz="2400" b="1" dirty="0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ABTO -2015</a:t>
            </a:r>
            <a:endParaRPr kumimoji="0" lang="pt-BR" sz="24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3180" y="188640"/>
            <a:ext cx="5646929" cy="6232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40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0851" y="1269454"/>
            <a:ext cx="6933009" cy="489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CaixaDeTexto 2"/>
          <p:cNvSpPr txBox="1">
            <a:spLocks noChangeArrowheads="1"/>
          </p:cNvSpPr>
          <p:nvPr/>
        </p:nvSpPr>
        <p:spPr bwMode="auto">
          <a:xfrm>
            <a:off x="679004" y="6156593"/>
            <a:ext cx="879023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pt-BR" sz="1600" i="1" dirty="0" smtClean="0"/>
              <a:t>The </a:t>
            </a:r>
            <a:r>
              <a:rPr lang="en-US" altLang="pt-BR" sz="1600" i="1" dirty="0"/>
              <a:t>First Successful Kidney Transplantation, </a:t>
            </a:r>
            <a:r>
              <a:rPr lang="en-US" altLang="pt-BR" sz="1600" dirty="0"/>
              <a:t>Joel Babb. </a:t>
            </a:r>
            <a:r>
              <a:rPr lang="en-US" altLang="pt-BR" sz="1600" i="1" dirty="0" smtClean="0"/>
              <a:t>1996</a:t>
            </a:r>
            <a:r>
              <a:rPr lang="en-US" altLang="pt-BR" sz="1600" i="1" dirty="0"/>
              <a:t>. Harvard</a:t>
            </a:r>
            <a:r>
              <a:rPr lang="en-US" altLang="pt-BR" sz="1600" i="1" dirty="0" smtClean="0"/>
              <a:t>. </a:t>
            </a:r>
            <a:r>
              <a:rPr lang="en-US" altLang="pt-BR" sz="1600" dirty="0" smtClean="0"/>
              <a:t>Medical </a:t>
            </a:r>
            <a:r>
              <a:rPr lang="en-US" altLang="pt-BR" sz="1600" dirty="0"/>
              <a:t>Library in the Francis A. </a:t>
            </a:r>
            <a:r>
              <a:rPr lang="en-US" altLang="pt-BR" sz="1600" dirty="0" err="1"/>
              <a:t>Countway</a:t>
            </a:r>
            <a:r>
              <a:rPr lang="en-US" altLang="pt-BR" sz="1600" dirty="0"/>
              <a:t> Library of Medicine. (Courtesy of Babb J, </a:t>
            </a:r>
            <a:r>
              <a:rPr lang="en-US" altLang="pt-BR" sz="1600" dirty="0" err="1"/>
              <a:t>Buckfield</a:t>
            </a:r>
            <a:r>
              <a:rPr lang="en-US" altLang="pt-BR" sz="1600" dirty="0"/>
              <a:t>, ME</a:t>
            </a:r>
            <a:r>
              <a:rPr lang="en-US" altLang="pt-BR" sz="1600" dirty="0" smtClean="0"/>
              <a:t>).</a:t>
            </a:r>
            <a:r>
              <a:rPr lang="pt-BR" altLang="pt-BR" sz="1600" dirty="0" smtClean="0"/>
              <a:t> </a:t>
            </a:r>
            <a:r>
              <a:rPr lang="pt-BR" altLang="pt-BR" sz="1600" dirty="0"/>
              <a:t>AJR:181, July </a:t>
            </a:r>
            <a:r>
              <a:rPr lang="pt-BR" altLang="pt-BR" sz="1600" dirty="0" smtClean="0"/>
              <a:t>2003</a:t>
            </a:r>
            <a:endParaRPr lang="pt-BR" altLang="pt-BR" sz="1600" dirty="0"/>
          </a:p>
        </p:txBody>
      </p:sp>
      <p:sp>
        <p:nvSpPr>
          <p:cNvPr id="2" name="Retângulo 1"/>
          <p:cNvSpPr/>
          <p:nvPr/>
        </p:nvSpPr>
        <p:spPr>
          <a:xfrm>
            <a:off x="2839244" y="210920"/>
            <a:ext cx="6995170" cy="9643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>
              <a:lnSpc>
                <a:spcPts val="3400"/>
              </a:lnSpc>
              <a:defRPr/>
            </a:pPr>
            <a:r>
              <a:rPr lang="pt-BR" sz="2400" dirty="0">
                <a:solidFill>
                  <a:srgbClr val="FFFF00"/>
                </a:solidFill>
              </a:rPr>
              <a:t>1954 – </a:t>
            </a:r>
            <a:r>
              <a:rPr lang="pt-BR" sz="2400" dirty="0"/>
              <a:t>1º Transplante renal bem sucedido entre gêmeos idênticos </a:t>
            </a:r>
            <a:r>
              <a:rPr lang="pt-BR" dirty="0"/>
              <a:t>(Boston, </a:t>
            </a:r>
            <a:r>
              <a:rPr lang="pt-BR" dirty="0">
                <a:solidFill>
                  <a:srgbClr val="FFFFFF"/>
                </a:solidFill>
              </a:rPr>
              <a:t>MA)</a:t>
            </a:r>
          </a:p>
        </p:txBody>
      </p:sp>
      <p:sp>
        <p:nvSpPr>
          <p:cNvPr id="6" name="Rectangle 2"/>
          <p:cNvSpPr txBox="1">
            <a:spLocks noRot="1" noChangeArrowheads="1"/>
          </p:cNvSpPr>
          <p:nvPr/>
        </p:nvSpPr>
        <p:spPr>
          <a:xfrm>
            <a:off x="102940" y="332656"/>
            <a:ext cx="2736304" cy="936104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pt-BR" sz="3600" i="1" dirty="0" smtClean="0">
                <a:solidFill>
                  <a:srgbClr val="FFFF00"/>
                </a:solidFill>
              </a:rPr>
              <a:t>HISTÓRICO</a:t>
            </a:r>
          </a:p>
        </p:txBody>
      </p:sp>
    </p:spTree>
    <p:extLst>
      <p:ext uri="{BB962C8B-B14F-4D97-AF65-F5344CB8AC3E}">
        <p14:creationId xmlns:p14="http://schemas.microsoft.com/office/powerpoint/2010/main" val="1161657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5388" y="312088"/>
            <a:ext cx="5107414" cy="6314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 txBox="1">
            <a:spLocks noRot="1" noChangeArrowheads="1"/>
          </p:cNvSpPr>
          <p:nvPr/>
        </p:nvSpPr>
        <p:spPr>
          <a:xfrm>
            <a:off x="462980" y="800708"/>
            <a:ext cx="2736304" cy="936104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pt-BR" sz="3600" i="1" dirty="0" smtClean="0">
                <a:solidFill>
                  <a:srgbClr val="FFFF00"/>
                </a:solidFill>
              </a:rPr>
              <a:t>HISTÓRICO</a:t>
            </a:r>
          </a:p>
        </p:txBody>
      </p:sp>
    </p:spTree>
    <p:extLst>
      <p:ext uri="{BB962C8B-B14F-4D97-AF65-F5344CB8AC3E}">
        <p14:creationId xmlns:p14="http://schemas.microsoft.com/office/powerpoint/2010/main" val="1233052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5" descr="Y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75009" cy="6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6" descr="Y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75009" cy="6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7" descr="Y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75009" cy="6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8" descr="Y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75009" cy="6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9" descr="Y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75009" cy="6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Picture 10" descr="Y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75009" cy="6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8" name="Picture 11" descr="Ye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0019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9" name="CaixaDeTexto 13"/>
          <p:cNvSpPr txBox="1">
            <a:spLocks noChangeArrowheads="1"/>
          </p:cNvSpPr>
          <p:nvPr/>
        </p:nvSpPr>
        <p:spPr bwMode="auto">
          <a:xfrm>
            <a:off x="3343300" y="3829605"/>
            <a:ext cx="337542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pt-BR" altLang="pt-BR" sz="2800" dirty="0" err="1">
                <a:solidFill>
                  <a:srgbClr val="FFFF00"/>
                </a:solidFill>
              </a:rPr>
              <a:t>Azatioprina</a:t>
            </a:r>
            <a:endParaRPr lang="pt-BR" altLang="pt-BR" sz="2800" dirty="0">
              <a:solidFill>
                <a:srgbClr val="FFFF00"/>
              </a:solidFill>
            </a:endParaRPr>
          </a:p>
        </p:txBody>
      </p:sp>
      <p:sp>
        <p:nvSpPr>
          <p:cNvPr id="12300" name="Retângulo 14"/>
          <p:cNvSpPr>
            <a:spLocks noChangeArrowheads="1"/>
          </p:cNvSpPr>
          <p:nvPr/>
        </p:nvSpPr>
        <p:spPr bwMode="auto">
          <a:xfrm>
            <a:off x="7231732" y="3906549"/>
            <a:ext cx="197682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t-BR" altLang="pt-BR" dirty="0"/>
              <a:t>William </a:t>
            </a:r>
            <a:r>
              <a:rPr lang="pt-BR" altLang="pt-BR" dirty="0" err="1" smtClean="0"/>
              <a:t>Dameshek</a:t>
            </a:r>
            <a:endParaRPr lang="pt-BR" altLang="pt-BR" dirty="0"/>
          </a:p>
        </p:txBody>
      </p:sp>
      <p:pic>
        <p:nvPicPr>
          <p:cNvPr id="12301" name="Picture 16" descr="http://mpnforum.files.wordpress.com/2012/05/william-dameshek-tufts-university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7636" y="338631"/>
            <a:ext cx="3090810" cy="34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2"/>
          <p:cNvSpPr txBox="1">
            <a:spLocks noRot="1" noChangeArrowheads="1"/>
          </p:cNvSpPr>
          <p:nvPr/>
        </p:nvSpPr>
        <p:spPr>
          <a:xfrm>
            <a:off x="3475932" y="312992"/>
            <a:ext cx="2736304" cy="936104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pt-BR" sz="3600" i="1" dirty="0" smtClean="0">
                <a:solidFill>
                  <a:srgbClr val="FFFF00"/>
                </a:solidFill>
              </a:rPr>
              <a:t>HISTÓRICO</a:t>
            </a:r>
          </a:p>
        </p:txBody>
      </p:sp>
      <p:pic>
        <p:nvPicPr>
          <p:cNvPr id="15" name="Imagem 5" descr="Robert Schwartz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962" y="352806"/>
            <a:ext cx="3159969" cy="3554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933004" y="4011249"/>
            <a:ext cx="22449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pt-BR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ROBERT S. SCHWARTZ</a:t>
            </a:r>
            <a:endParaRPr lang="pt-BR" dirty="0"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9084" y="4499329"/>
            <a:ext cx="7615239" cy="207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7039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graphics8.nytimes.com/images/2012/11/27/science/27CONV_SPAN/27CONV_SPAN-articleInlin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80" y="1166267"/>
            <a:ext cx="2808312" cy="3415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CaixaDeTexto 2"/>
          <p:cNvSpPr txBox="1">
            <a:spLocks noChangeArrowheads="1"/>
          </p:cNvSpPr>
          <p:nvPr/>
        </p:nvSpPr>
        <p:spPr bwMode="auto">
          <a:xfrm>
            <a:off x="3786178" y="1357298"/>
            <a:ext cx="5090121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t-BR" altLang="pt-BR" sz="2800" dirty="0"/>
              <a:t>Roy Y. </a:t>
            </a:r>
            <a:r>
              <a:rPr lang="pt-BR" altLang="pt-BR" sz="2800" dirty="0" err="1" smtClean="0"/>
              <a:t>Calne</a:t>
            </a:r>
            <a:r>
              <a:rPr lang="pt-BR" altLang="pt-BR" sz="2800" dirty="0" smtClean="0"/>
              <a:t>       1959</a:t>
            </a:r>
            <a:endParaRPr lang="pt-BR" altLang="pt-BR" sz="2800" dirty="0"/>
          </a:p>
          <a:p>
            <a:endParaRPr lang="pt-BR" altLang="pt-BR" sz="2800" dirty="0"/>
          </a:p>
        </p:txBody>
      </p:sp>
      <p:pic>
        <p:nvPicPr>
          <p:cNvPr id="13316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2" t="31750" r="40468" b="52203"/>
          <a:stretch/>
        </p:blipFill>
        <p:spPr bwMode="auto">
          <a:xfrm>
            <a:off x="3480371" y="2564905"/>
            <a:ext cx="6544169" cy="2017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16" t="54577" r="51088" b="34701"/>
          <a:stretch/>
        </p:blipFill>
        <p:spPr bwMode="auto">
          <a:xfrm>
            <a:off x="246956" y="5157192"/>
            <a:ext cx="5005757" cy="1356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 txBox="1">
            <a:spLocks noRot="1" noChangeArrowheads="1"/>
          </p:cNvSpPr>
          <p:nvPr/>
        </p:nvSpPr>
        <p:spPr>
          <a:xfrm>
            <a:off x="1119551" y="332656"/>
            <a:ext cx="2736304" cy="936104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pt-BR" sz="3600" i="1" dirty="0" smtClean="0">
                <a:solidFill>
                  <a:srgbClr val="FFFF00"/>
                </a:solidFill>
              </a:rPr>
              <a:t>HISTÓRICO</a:t>
            </a:r>
          </a:p>
        </p:txBody>
      </p:sp>
    </p:spTree>
    <p:extLst>
      <p:ext uri="{BB962C8B-B14F-4D97-AF65-F5344CB8AC3E}">
        <p14:creationId xmlns:p14="http://schemas.microsoft.com/office/powerpoint/2010/main" val="1966380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Personalizada 1">
      <a:dk1>
        <a:sysClr val="windowText" lastClr="000000"/>
      </a:dk1>
      <a:lt1>
        <a:sysClr val="window" lastClr="FFFFFF"/>
      </a:lt1>
      <a:dk2>
        <a:srgbClr val="D7E3BC"/>
      </a:dk2>
      <a:lt2>
        <a:srgbClr val="D8D8D8"/>
      </a:lt2>
      <a:accent1>
        <a:srgbClr val="4F6128"/>
      </a:accent1>
      <a:accent2>
        <a:srgbClr val="FF0000"/>
      </a:accent2>
      <a:accent3>
        <a:srgbClr val="FFC000"/>
      </a:accent3>
      <a:accent4>
        <a:srgbClr val="FFFF00"/>
      </a:accent4>
      <a:accent5>
        <a:srgbClr val="00B0F0"/>
      </a:accent5>
      <a:accent6>
        <a:srgbClr val="7F7F7F"/>
      </a:accent6>
      <a:hlink>
        <a:srgbClr val="0000BF"/>
      </a:hlink>
      <a:folHlink>
        <a:srgbClr val="6565FF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o Office">
  <a:themeElements>
    <a:clrScheme name="Personalizada 1">
      <a:dk1>
        <a:sysClr val="windowText" lastClr="000000"/>
      </a:dk1>
      <a:lt1>
        <a:sysClr val="window" lastClr="FFFFFF"/>
      </a:lt1>
      <a:dk2>
        <a:srgbClr val="D7E3BC"/>
      </a:dk2>
      <a:lt2>
        <a:srgbClr val="D8D8D8"/>
      </a:lt2>
      <a:accent1>
        <a:srgbClr val="4F6128"/>
      </a:accent1>
      <a:accent2>
        <a:srgbClr val="FF0000"/>
      </a:accent2>
      <a:accent3>
        <a:srgbClr val="FFC000"/>
      </a:accent3>
      <a:accent4>
        <a:srgbClr val="FFFF00"/>
      </a:accent4>
      <a:accent5>
        <a:srgbClr val="00B0F0"/>
      </a:accent5>
      <a:accent6>
        <a:srgbClr val="7F7F7F"/>
      </a:accent6>
      <a:hlink>
        <a:srgbClr val="0000BF"/>
      </a:hlink>
      <a:folHlink>
        <a:srgbClr val="6565FF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Tema do Office">
  <a:themeElements>
    <a:clrScheme name="Personalizada 1">
      <a:dk1>
        <a:sysClr val="windowText" lastClr="000000"/>
      </a:dk1>
      <a:lt1>
        <a:sysClr val="window" lastClr="FFFFFF"/>
      </a:lt1>
      <a:dk2>
        <a:srgbClr val="D7E3BC"/>
      </a:dk2>
      <a:lt2>
        <a:srgbClr val="D8D8D8"/>
      </a:lt2>
      <a:accent1>
        <a:srgbClr val="4F6128"/>
      </a:accent1>
      <a:accent2>
        <a:srgbClr val="FF0000"/>
      </a:accent2>
      <a:accent3>
        <a:srgbClr val="FFC000"/>
      </a:accent3>
      <a:accent4>
        <a:srgbClr val="FFFF00"/>
      </a:accent4>
      <a:accent5>
        <a:srgbClr val="00B0F0"/>
      </a:accent5>
      <a:accent6>
        <a:srgbClr val="7F7F7F"/>
      </a:accent6>
      <a:hlink>
        <a:srgbClr val="0000BF"/>
      </a:hlink>
      <a:folHlink>
        <a:srgbClr val="6565FF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Tema do Office">
  <a:themeElements>
    <a:clrScheme name="Personalizada 1">
      <a:dk1>
        <a:sysClr val="windowText" lastClr="000000"/>
      </a:dk1>
      <a:lt1>
        <a:sysClr val="window" lastClr="FFFFFF"/>
      </a:lt1>
      <a:dk2>
        <a:srgbClr val="D7E3BC"/>
      </a:dk2>
      <a:lt2>
        <a:srgbClr val="D8D8D8"/>
      </a:lt2>
      <a:accent1>
        <a:srgbClr val="4F6128"/>
      </a:accent1>
      <a:accent2>
        <a:srgbClr val="FF0000"/>
      </a:accent2>
      <a:accent3>
        <a:srgbClr val="FFC000"/>
      </a:accent3>
      <a:accent4>
        <a:srgbClr val="FFFF00"/>
      </a:accent4>
      <a:accent5>
        <a:srgbClr val="00B0F0"/>
      </a:accent5>
      <a:accent6>
        <a:srgbClr val="7F7F7F"/>
      </a:accent6>
      <a:hlink>
        <a:srgbClr val="0000BF"/>
      </a:hlink>
      <a:folHlink>
        <a:srgbClr val="6565FF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azul escuro">
  <a:themeElements>
    <a:clrScheme name="Integração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alcão Envidraçado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Eclipse</Template>
  <TotalTime>5367</TotalTime>
  <Words>1584</Words>
  <Application>Microsoft Office PowerPoint</Application>
  <PresentationFormat>Slides de 35 mm</PresentationFormat>
  <Paragraphs>411</Paragraphs>
  <Slides>58</Slides>
  <Notes>37</Notes>
  <HiddenSlides>0</HiddenSlides>
  <MMClips>0</MMClips>
  <ScaleCrop>false</ScaleCrop>
  <HeadingPairs>
    <vt:vector size="6" baseType="variant">
      <vt:variant>
        <vt:lpstr>Tema</vt:lpstr>
      </vt:variant>
      <vt:variant>
        <vt:i4>5</vt:i4>
      </vt:variant>
      <vt:variant>
        <vt:lpstr>Servidores OLE incorporados</vt:lpstr>
      </vt:variant>
      <vt:variant>
        <vt:i4>1</vt:i4>
      </vt:variant>
      <vt:variant>
        <vt:lpstr>Títulos de slides</vt:lpstr>
      </vt:variant>
      <vt:variant>
        <vt:i4>58</vt:i4>
      </vt:variant>
    </vt:vector>
  </HeadingPairs>
  <TitlesOfParts>
    <vt:vector size="64" baseType="lpstr">
      <vt:lpstr>Tema do Office</vt:lpstr>
      <vt:lpstr>1_Tema do Office</vt:lpstr>
      <vt:lpstr>2_Tema do Office</vt:lpstr>
      <vt:lpstr>3_Tema do Office</vt:lpstr>
      <vt:lpstr>azul escuro</vt:lpstr>
      <vt:lpstr>Imagem de bitmap</vt:lpstr>
      <vt:lpstr>Apresentação do PowerPoint</vt:lpstr>
      <vt:lpstr>Objetivos</vt:lpstr>
      <vt:lpstr>Transplante: Considerações gerais</vt:lpstr>
      <vt:lpstr>Apresentação do PowerPoint</vt:lpstr>
      <vt:lpstr>HISTÓRICO</vt:lpstr>
      <vt:lpstr>Apresentação do PowerPoint</vt:lpstr>
      <vt:lpstr>Apresentação do PowerPoint</vt:lpstr>
      <vt:lpstr>Apresentação do PowerPoint</vt:lpstr>
      <vt:lpstr>Apresentação do PowerPoint</vt:lpstr>
      <vt:lpstr>HISTÓRICO</vt:lpstr>
      <vt:lpstr>Apresentação do PowerPoint</vt:lpstr>
      <vt:lpstr>Tx - Vantagens</vt:lpstr>
      <vt:lpstr>Tx - Desvantagens</vt:lpstr>
      <vt:lpstr>Apresentação do PowerPoint</vt:lpstr>
      <vt:lpstr>Modalidades de Tx</vt:lpstr>
      <vt:lpstr>GRAUS DE PARENTESCO PERMITIDOS POR LEI</vt:lpstr>
      <vt:lpstr>Apresentação do PowerPoint</vt:lpstr>
      <vt:lpstr>Apresentação do PowerPoint</vt:lpstr>
      <vt:lpstr>  Preparo do Receptor para Transplante  Exames Laboratoriais  </vt:lpstr>
      <vt:lpstr> Preparo do Receptor para Transplante  Exames Complementares</vt:lpstr>
      <vt:lpstr> Preparo do Receptor para Transplante  Avaliações especializadas</vt:lpstr>
      <vt:lpstr>  Recomendações para contra-indicação de Tx Renal </vt:lpstr>
      <vt:lpstr>  Recomendações para contra-indicação de Tx Renal </vt:lpstr>
      <vt:lpstr>DOADOR VIVO</vt:lpstr>
      <vt:lpstr>DOADOR VIVO - CRITÉRIOS DE EXCLUSÃO</vt:lpstr>
      <vt:lpstr>Seleção do Doador Vivo</vt:lpstr>
      <vt:lpstr>PROVA CRUZADA - CROSSMATCH</vt:lpstr>
      <vt:lpstr>Cross-match (Prova cruzada)</vt:lpstr>
      <vt:lpstr>TIPAGEM ABO Rh</vt:lpstr>
      <vt:lpstr>ANTÍGENOS DE HISTOCOMPATIBILIDADE</vt:lpstr>
      <vt:lpstr>SISTEMA HLA</vt:lpstr>
      <vt:lpstr>Apresentação do PowerPoint</vt:lpstr>
      <vt:lpstr>Apresentação do PowerPoint</vt:lpstr>
      <vt:lpstr>COMPATIBILIDADE HLA</vt:lpstr>
      <vt:lpstr>Apresentação do PowerPoint</vt:lpstr>
      <vt:lpstr>Apresentação do PowerPoint</vt:lpstr>
      <vt:lpstr>Apresentação do PowerPoint</vt:lpstr>
      <vt:lpstr>Seleção do Doador Falecido  (Doador “ideal”)</vt:lpstr>
      <vt:lpstr>Contra – indicações: doador falecido</vt:lpstr>
      <vt:lpstr>CIRURGIA</vt:lpstr>
      <vt:lpstr>Evolução do enxerto pós-transplante</vt:lpstr>
      <vt:lpstr>Evolução do enxerto pós-transplante</vt:lpstr>
      <vt:lpstr>Evolução do enxerto pós-transplante</vt:lpstr>
      <vt:lpstr>IMUNOSSUPRESSÃO</vt:lpstr>
      <vt:lpstr>IMUNOSSUPRESSÃO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Complicações clínicas no pós-operatório</vt:lpstr>
      <vt:lpstr>Complicações clínicas tardias</vt:lpstr>
      <vt:lpstr>Recidiva de glomerulopatias no rim tx e porcentagem de perda do enxerto relacionada a recidiva</vt:lpstr>
      <vt:lpstr>Complicações clínicas tardias</vt:lpstr>
      <vt:lpstr>Complicações tardias</vt:lpstr>
      <vt:lpstr>Prognóstico</vt:lpstr>
      <vt:lpstr>Apresentação do PowerPoint</vt:lpstr>
      <vt:lpstr>Apresentação do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Eduardo Coelho</dc:creator>
  <cp:lastModifiedBy>user</cp:lastModifiedBy>
  <cp:revision>356</cp:revision>
  <dcterms:created xsi:type="dcterms:W3CDTF">2007-02-21T12:16:40Z</dcterms:created>
  <dcterms:modified xsi:type="dcterms:W3CDTF">2016-10-03T15:45:03Z</dcterms:modified>
</cp:coreProperties>
</file>