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61" r:id="rId4"/>
    <p:sldId id="259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265" r:id="rId13"/>
    <p:sldId id="266" r:id="rId14"/>
    <p:sldId id="302" r:id="rId15"/>
    <p:sldId id="267" r:id="rId16"/>
    <p:sldId id="268" r:id="rId17"/>
    <p:sldId id="303" r:id="rId18"/>
    <p:sldId id="269" r:id="rId19"/>
    <p:sldId id="270" r:id="rId20"/>
    <p:sldId id="271" r:id="rId21"/>
    <p:sldId id="274" r:id="rId22"/>
    <p:sldId id="305" r:id="rId23"/>
    <p:sldId id="277" r:id="rId24"/>
    <p:sldId id="306" r:id="rId25"/>
    <p:sldId id="307" r:id="rId26"/>
    <p:sldId id="308" r:id="rId27"/>
    <p:sldId id="309" r:id="rId28"/>
    <p:sldId id="310" r:id="rId29"/>
    <p:sldId id="311" r:id="rId30"/>
    <p:sldId id="28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37" autoAdjust="0"/>
    <p:restoredTop sz="95285" autoAdjust="0"/>
  </p:normalViewPr>
  <p:slideViewPr>
    <p:cSldViewPr snapToGrid="0">
      <p:cViewPr varScale="1">
        <p:scale>
          <a:sx n="62" d="100"/>
          <a:sy n="62" d="100"/>
        </p:scale>
        <p:origin x="58" y="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08/08/2021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92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08/08/2021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11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08/08/2021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2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08/08/2021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56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08/08/2021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43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08/08/2021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39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08/08/2021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92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08/08/2021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08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08/08/2021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7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08/08/2021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32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08/08/2021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31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528C3-C415-421D-B770-21CC6F2A27D6}" type="datetimeFigureOut">
              <a:rPr lang="pt-BR" smtClean="0"/>
              <a:pPr/>
              <a:t>08/08/2021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2486" y="469557"/>
            <a:ext cx="109110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 smtClean="0"/>
              <a:t>Aula</a:t>
            </a:r>
            <a:r>
              <a:rPr lang="en-GB" sz="5400" dirty="0" smtClean="0"/>
              <a:t> 2</a:t>
            </a:r>
          </a:p>
          <a:p>
            <a:pPr algn="ctr"/>
            <a:endParaRPr lang="en-GB" sz="5400" dirty="0"/>
          </a:p>
          <a:p>
            <a:pPr algn="ctr"/>
            <a:r>
              <a:rPr lang="en-GB" sz="5400" dirty="0" smtClean="0"/>
              <a:t>QGIS </a:t>
            </a:r>
          </a:p>
          <a:p>
            <a:pPr algn="ctr"/>
            <a:endParaRPr lang="en-GB" sz="5400" dirty="0" smtClean="0"/>
          </a:p>
          <a:p>
            <a:pPr algn="ctr"/>
            <a:r>
              <a:rPr lang="en-GB" sz="5400" dirty="0" smtClean="0"/>
              <a:t>Interface e </a:t>
            </a:r>
            <a:r>
              <a:rPr lang="en-GB" sz="5400" dirty="0" err="1" smtClean="0"/>
              <a:t>criação</a:t>
            </a:r>
            <a:r>
              <a:rPr lang="en-GB" sz="5400" dirty="0" smtClean="0"/>
              <a:t> de </a:t>
            </a:r>
            <a:r>
              <a:rPr lang="en-GB" sz="5400" dirty="0" err="1" smtClean="0"/>
              <a:t>mapas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20293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310" y="415587"/>
            <a:ext cx="4247191" cy="61950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04734" y="284813"/>
            <a:ext cx="61159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Agora </a:t>
            </a:r>
            <a:r>
              <a:rPr lang="en-GB" sz="3600" dirty="0" err="1" smtClean="0"/>
              <a:t>temos</a:t>
            </a:r>
            <a:r>
              <a:rPr lang="en-GB" sz="3600" dirty="0" smtClean="0"/>
              <a:t> o </a:t>
            </a:r>
            <a:r>
              <a:rPr lang="en-GB" sz="3600" dirty="0" err="1" smtClean="0"/>
              <a:t>nosso</a:t>
            </a:r>
            <a:r>
              <a:rPr lang="en-GB" sz="3600" dirty="0" smtClean="0"/>
              <a:t> </a:t>
            </a:r>
            <a:r>
              <a:rPr lang="en-GB" sz="3600" dirty="0" err="1" smtClean="0"/>
              <a:t>projeto</a:t>
            </a:r>
            <a:r>
              <a:rPr lang="en-GB" sz="3600" dirty="0" smtClean="0"/>
              <a:t> salvo!</a:t>
            </a:r>
          </a:p>
          <a:p>
            <a:endParaRPr lang="en-GB" sz="3600" dirty="0"/>
          </a:p>
          <a:p>
            <a:r>
              <a:rPr lang="en-GB" sz="3600" dirty="0" smtClean="0"/>
              <a:t>Agora </a:t>
            </a:r>
            <a:r>
              <a:rPr lang="en-GB" sz="3600" dirty="0" err="1" smtClean="0"/>
              <a:t>vamos</a:t>
            </a:r>
            <a:r>
              <a:rPr lang="en-GB" sz="3600" dirty="0" smtClean="0"/>
              <a:t> </a:t>
            </a:r>
            <a:r>
              <a:rPr lang="en-GB" sz="3600" dirty="0" err="1" smtClean="0"/>
              <a:t>abrir</a:t>
            </a:r>
            <a:r>
              <a:rPr lang="en-GB" sz="3600" dirty="0" smtClean="0"/>
              <a:t> </a:t>
            </a:r>
            <a:r>
              <a:rPr lang="en-GB" sz="3600" dirty="0" err="1" smtClean="0"/>
              <a:t>os</a:t>
            </a:r>
            <a:r>
              <a:rPr lang="en-GB" sz="3600" dirty="0" smtClean="0"/>
              <a:t> </a:t>
            </a:r>
            <a:r>
              <a:rPr lang="en-GB" sz="3600" dirty="0" err="1" smtClean="0"/>
              <a:t>mapas</a:t>
            </a:r>
            <a:r>
              <a:rPr lang="en-GB" sz="3600" dirty="0" smtClean="0"/>
              <a:t> (</a:t>
            </a:r>
            <a:r>
              <a:rPr lang="en-GB" sz="3600" dirty="0" err="1" smtClean="0"/>
              <a:t>ou</a:t>
            </a:r>
            <a:r>
              <a:rPr lang="en-GB" sz="3600" dirty="0" smtClean="0"/>
              <a:t> </a:t>
            </a:r>
            <a:r>
              <a:rPr lang="en-GB" sz="3600" dirty="0" err="1" smtClean="0"/>
              <a:t>camadas</a:t>
            </a:r>
            <a:r>
              <a:rPr lang="en-GB" sz="3600" dirty="0" smtClean="0"/>
              <a:t>) “</a:t>
            </a:r>
            <a:r>
              <a:rPr lang="en-GB" sz="3600" dirty="0" err="1" smtClean="0"/>
              <a:t>places.shp</a:t>
            </a:r>
            <a:r>
              <a:rPr lang="en-GB" sz="3600" dirty="0" smtClean="0"/>
              <a:t>” e “</a:t>
            </a:r>
            <a:r>
              <a:rPr lang="en-GB" sz="3600" dirty="0" err="1" smtClean="0"/>
              <a:t>rivers.shp</a:t>
            </a:r>
            <a:r>
              <a:rPr lang="en-GB" sz="3600" dirty="0" smtClean="0"/>
              <a:t>” no </a:t>
            </a:r>
            <a:r>
              <a:rPr lang="en-GB" sz="3600" dirty="0" err="1" smtClean="0"/>
              <a:t>mesmo</a:t>
            </a:r>
            <a:r>
              <a:rPr lang="en-GB" sz="3600" dirty="0" smtClean="0"/>
              <a:t> </a:t>
            </a:r>
            <a:r>
              <a:rPr lang="en-GB" sz="3600" dirty="0" err="1" smtClean="0"/>
              <a:t>projeto</a:t>
            </a:r>
            <a:r>
              <a:rPr lang="en-GB" sz="3600" dirty="0" smtClean="0"/>
              <a:t> e </a:t>
            </a:r>
            <a:r>
              <a:rPr lang="en-GB" sz="3600" dirty="0" err="1" smtClean="0"/>
              <a:t>salvar</a:t>
            </a:r>
            <a:r>
              <a:rPr lang="en-GB" sz="3600" dirty="0" smtClean="0"/>
              <a:t> o </a:t>
            </a:r>
            <a:r>
              <a:rPr lang="en-GB" sz="3600" dirty="0" err="1" smtClean="0"/>
              <a:t>projeto</a:t>
            </a:r>
            <a:r>
              <a:rPr lang="en-GB" sz="3600" dirty="0" smtClean="0"/>
              <a:t> </a:t>
            </a:r>
            <a:r>
              <a:rPr lang="en-GB" sz="3600" dirty="0" err="1" smtClean="0"/>
              <a:t>novamente</a:t>
            </a:r>
            <a:r>
              <a:rPr lang="en-GB" sz="3600" dirty="0" smtClean="0"/>
              <a:t>.</a:t>
            </a:r>
          </a:p>
          <a:p>
            <a:endParaRPr lang="en-GB" sz="3600" dirty="0"/>
          </a:p>
          <a:p>
            <a:r>
              <a:rPr lang="en-GB" sz="3600" dirty="0" err="1" smtClean="0"/>
              <a:t>Clicar</a:t>
            </a:r>
            <a:r>
              <a:rPr lang="en-GB" sz="3600" dirty="0" smtClean="0"/>
              <a:t> </a:t>
            </a:r>
            <a:r>
              <a:rPr lang="en-GB" sz="3600" dirty="0" err="1" smtClean="0"/>
              <a:t>nos</a:t>
            </a:r>
            <a:r>
              <a:rPr lang="en-GB" sz="3600" dirty="0" smtClean="0"/>
              <a:t> </a:t>
            </a:r>
            <a:r>
              <a:rPr lang="en-GB" sz="3600" dirty="0" err="1" smtClean="0"/>
              <a:t>dois</a:t>
            </a:r>
            <a:r>
              <a:rPr lang="en-GB" sz="3600" dirty="0" smtClean="0"/>
              <a:t> shapes </a:t>
            </a:r>
            <a:r>
              <a:rPr lang="en-GB" sz="3600" dirty="0" err="1" smtClean="0"/>
              <a:t>permite</a:t>
            </a:r>
            <a:r>
              <a:rPr lang="en-GB" sz="3600" dirty="0" smtClean="0"/>
              <a:t> </a:t>
            </a:r>
            <a:r>
              <a:rPr lang="en-GB" sz="3600" dirty="0" err="1" smtClean="0"/>
              <a:t>abri-los</a:t>
            </a:r>
            <a:r>
              <a:rPr lang="en-GB" sz="3600" dirty="0" smtClean="0"/>
              <a:t> </a:t>
            </a:r>
            <a:r>
              <a:rPr lang="en-GB" sz="3600" dirty="0" err="1" smtClean="0"/>
              <a:t>simultaneamente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008682" y="974361"/>
            <a:ext cx="5426439" cy="179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89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281" y="613447"/>
            <a:ext cx="7713558" cy="58623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9784" y="314793"/>
            <a:ext cx="33428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Clicar</a:t>
            </a:r>
            <a:r>
              <a:rPr lang="en-GB" sz="3200" dirty="0" smtClean="0"/>
              <a:t> no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“</a:t>
            </a:r>
            <a:r>
              <a:rPr lang="en-GB" sz="3200" dirty="0" err="1" smtClean="0"/>
              <a:t>Ver</a:t>
            </a:r>
            <a:r>
              <a:rPr lang="en-GB" sz="3200" dirty="0" smtClean="0"/>
              <a:t> </a:t>
            </a:r>
            <a:r>
              <a:rPr lang="en-GB" sz="3200" dirty="0" err="1" smtClean="0"/>
              <a:t>tudo</a:t>
            </a:r>
            <a:r>
              <a:rPr lang="en-GB" sz="3200" dirty="0" smtClean="0"/>
              <a:t>” para </a:t>
            </a:r>
            <a:r>
              <a:rPr lang="en-GB" sz="3200" dirty="0" err="1" smtClean="0"/>
              <a:t>ver</a:t>
            </a:r>
            <a:r>
              <a:rPr lang="en-GB" sz="3200" dirty="0" smtClean="0"/>
              <a:t> as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</a:t>
            </a:r>
            <a:r>
              <a:rPr lang="en-GB" sz="3200" dirty="0" err="1" smtClean="0"/>
              <a:t>todas</a:t>
            </a:r>
            <a:r>
              <a:rPr lang="en-GB" sz="3200" dirty="0" smtClean="0"/>
              <a:t> as </a:t>
            </a:r>
            <a:r>
              <a:rPr lang="en-GB" sz="3200" dirty="0" err="1" smtClean="0"/>
              <a:t>suas</a:t>
            </a:r>
            <a:r>
              <a:rPr lang="en-GB" sz="3200" dirty="0" smtClean="0"/>
              <a:t> extensões.</a:t>
            </a:r>
            <a:endParaRPr lang="en-GB" sz="32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3013023" y="613447"/>
            <a:ext cx="4107305" cy="555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9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102185"/>
            <a:ext cx="10515600" cy="989044"/>
          </a:xfrm>
        </p:spPr>
        <p:txBody>
          <a:bodyPr/>
          <a:lstStyle/>
          <a:p>
            <a:pPr algn="ctr"/>
            <a:r>
              <a:rPr lang="pt-BR" b="1" dirty="0" smtClean="0"/>
              <a:t>Visão geral da interface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091228"/>
            <a:ext cx="4629150" cy="5519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 smtClean="0"/>
              <a:t>Dividida em 5 áreas:</a:t>
            </a:r>
          </a:p>
          <a:p>
            <a:r>
              <a:rPr lang="pt-BR" sz="3200" dirty="0"/>
              <a:t>1</a:t>
            </a:r>
            <a:r>
              <a:rPr lang="pt-BR" sz="3200" dirty="0" smtClean="0"/>
              <a:t>. Lista de camadas (</a:t>
            </a:r>
            <a:r>
              <a:rPr lang="pt-BR" sz="3200" dirty="0" err="1" smtClean="0"/>
              <a:t>layers</a:t>
            </a:r>
            <a:r>
              <a:rPr lang="pt-BR" sz="3200" dirty="0" smtClean="0"/>
              <a:t>)/Painel de busca</a:t>
            </a:r>
          </a:p>
          <a:p>
            <a:r>
              <a:rPr lang="pt-BR" sz="3200" dirty="0" smtClean="0"/>
              <a:t>2. Barra de Ferramentas</a:t>
            </a:r>
          </a:p>
          <a:p>
            <a:r>
              <a:rPr lang="pt-BR" sz="3200" dirty="0" smtClean="0"/>
              <a:t>3. Tela do mapa</a:t>
            </a:r>
          </a:p>
          <a:p>
            <a:r>
              <a:rPr lang="pt-BR" sz="3200" dirty="0"/>
              <a:t>4</a:t>
            </a:r>
            <a:r>
              <a:rPr lang="pt-BR" sz="3200" dirty="0" smtClean="0"/>
              <a:t>. Barra de Status</a:t>
            </a:r>
          </a:p>
          <a:p>
            <a:r>
              <a:rPr lang="pt-BR" sz="3200" dirty="0" smtClean="0"/>
              <a:t>5. Barra de ferramentas lateral</a:t>
            </a:r>
          </a:p>
          <a:p>
            <a:r>
              <a:rPr lang="pt-BR" sz="3200" dirty="0" smtClean="0"/>
              <a:t>6. Barra de localização (acesso com </a:t>
            </a:r>
            <a:r>
              <a:rPr lang="pt-BR" sz="3200" dirty="0" err="1" smtClean="0"/>
              <a:t>Ctrl+K</a:t>
            </a:r>
            <a:r>
              <a:rPr lang="pt-BR" sz="3200" dirty="0" smtClean="0"/>
              <a:t>)</a:t>
            </a:r>
            <a:endParaRPr lang="pt-BR" sz="3200" dirty="0"/>
          </a:p>
        </p:txBody>
      </p:sp>
      <p:pic>
        <p:nvPicPr>
          <p:cNvPr id="1026" name="Picture 2" descr="../../../_images/gui_numbe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0958"/>
            <a:ext cx="7772400" cy="45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9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Lista de camadas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3525253" cy="435133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Visualização de todas as camadas disponíveis</a:t>
            </a:r>
          </a:p>
          <a:p>
            <a:r>
              <a:rPr lang="pt-BR" sz="3200" dirty="0" smtClean="0"/>
              <a:t>Expandir itens colapsados </a:t>
            </a:r>
          </a:p>
          <a:p>
            <a:r>
              <a:rPr lang="pt-BR" sz="3200" dirty="0" smtClean="0"/>
              <a:t>Informações básicas (passar mouse sobre cada camada)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26" y="365124"/>
            <a:ext cx="6057806" cy="51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65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362" y="247650"/>
            <a:ext cx="3990975" cy="62484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" y="1371600"/>
            <a:ext cx="63436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Clicar</a:t>
            </a:r>
            <a:r>
              <a:rPr lang="en-GB" sz="3200" dirty="0" smtClean="0"/>
              <a:t> com 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</a:t>
            </a:r>
            <a:r>
              <a:rPr lang="en-GB" sz="3200" dirty="0" err="1" smtClean="0"/>
              <a:t>direito</a:t>
            </a:r>
            <a:r>
              <a:rPr lang="en-GB" sz="3200" dirty="0" smtClean="0"/>
              <a:t> </a:t>
            </a:r>
            <a:r>
              <a:rPr lang="en-GB" sz="3200" dirty="0" err="1" smtClean="0"/>
              <a:t>sobre</a:t>
            </a:r>
            <a:r>
              <a:rPr lang="en-GB" sz="3200" dirty="0" smtClean="0"/>
              <a:t> </a:t>
            </a:r>
            <a:r>
              <a:rPr lang="en-GB" sz="3200" dirty="0" err="1" smtClean="0"/>
              <a:t>uma</a:t>
            </a:r>
            <a:r>
              <a:rPr lang="en-GB" sz="3200" dirty="0" smtClean="0"/>
              <a:t>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</a:t>
            </a:r>
            <a:r>
              <a:rPr lang="en-GB" sz="3200" dirty="0" err="1" smtClean="0"/>
              <a:t>abre</a:t>
            </a:r>
            <a:r>
              <a:rPr lang="en-GB" sz="3200" dirty="0" smtClean="0"/>
              <a:t> </a:t>
            </a:r>
            <a:r>
              <a:rPr lang="en-GB" sz="3200" dirty="0" err="1" smtClean="0"/>
              <a:t>uma</a:t>
            </a:r>
            <a:r>
              <a:rPr lang="en-GB" sz="3200" dirty="0" smtClean="0"/>
              <a:t> </a:t>
            </a:r>
            <a:r>
              <a:rPr lang="en-GB" sz="3200" dirty="0" err="1" smtClean="0"/>
              <a:t>série</a:t>
            </a:r>
            <a:r>
              <a:rPr lang="en-GB" sz="3200" dirty="0" smtClean="0"/>
              <a:t> de </a:t>
            </a:r>
            <a:r>
              <a:rPr lang="en-GB" sz="3200" dirty="0" err="1" smtClean="0"/>
              <a:t>opções</a:t>
            </a:r>
            <a:r>
              <a:rPr lang="en-GB" sz="3200" dirty="0" smtClean="0"/>
              <a:t> relatives a </a:t>
            </a:r>
            <a:r>
              <a:rPr lang="en-GB" sz="3200" dirty="0" err="1" smtClean="0"/>
              <a:t>ela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r>
              <a:rPr lang="en-GB" sz="3200" dirty="0" smtClean="0"/>
              <a:t>(</a:t>
            </a:r>
            <a:r>
              <a:rPr lang="en-GB" sz="3200" dirty="0" err="1" smtClean="0"/>
              <a:t>Identificar</a:t>
            </a:r>
            <a:r>
              <a:rPr lang="en-GB" sz="3200" dirty="0" smtClean="0"/>
              <a:t> o que </a:t>
            </a:r>
            <a:r>
              <a:rPr lang="en-GB" sz="3200" dirty="0" err="1" smtClean="0"/>
              <a:t>pode</a:t>
            </a:r>
            <a:r>
              <a:rPr lang="en-GB" sz="3200" dirty="0" smtClean="0"/>
              <a:t> </a:t>
            </a:r>
            <a:r>
              <a:rPr lang="en-GB" sz="3200" dirty="0" err="1" smtClean="0"/>
              <a:t>ser</a:t>
            </a:r>
            <a:r>
              <a:rPr lang="en-GB" sz="3200" dirty="0" smtClean="0"/>
              <a:t> </a:t>
            </a:r>
            <a:r>
              <a:rPr lang="en-GB" sz="3200" dirty="0" err="1" smtClean="0"/>
              <a:t>acessado</a:t>
            </a:r>
            <a:r>
              <a:rPr lang="en-GB" sz="3200" dirty="0" smtClean="0"/>
              <a:t> e </a:t>
            </a:r>
            <a:r>
              <a:rPr lang="en-GB" sz="3200" dirty="0" err="1" smtClean="0"/>
              <a:t>feito</a:t>
            </a:r>
            <a:r>
              <a:rPr lang="en-GB" sz="3200" dirty="0" smtClean="0"/>
              <a:t>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44592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157" y="236788"/>
            <a:ext cx="4070684" cy="58453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Navegador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2164" y="1039061"/>
            <a:ext cx="4960435" cy="5114089"/>
          </a:xfrm>
        </p:spPr>
        <p:txBody>
          <a:bodyPr>
            <a:noAutofit/>
          </a:bodyPr>
          <a:lstStyle/>
          <a:p>
            <a:r>
              <a:rPr lang="pt-BR" sz="3200" dirty="0" smtClean="0"/>
              <a:t>Permite navegação nos bancos de dados e ter acesso a arquivos vetoriais (.</a:t>
            </a:r>
            <a:r>
              <a:rPr lang="pt-BR" sz="3200" dirty="0" err="1" smtClean="0"/>
              <a:t>shp</a:t>
            </a:r>
            <a:r>
              <a:rPr lang="pt-BR" sz="3200" dirty="0" smtClean="0"/>
              <a:t>, p.ex.), outros bancos de dados (Oracle, p. ex.), dados do GRASS, etc.</a:t>
            </a:r>
          </a:p>
          <a:p>
            <a:r>
              <a:rPr lang="pt-BR" sz="3200" dirty="0" smtClean="0"/>
              <a:t>Acesso ao projeto e a suas camadas – passar o mouse sobre o projeto mostra seu endereço; acesso rápido suas camadas.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137" y="236788"/>
            <a:ext cx="3476625" cy="6486525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V="1">
            <a:off x="5562599" y="2762250"/>
            <a:ext cx="1695451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88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337" y="162342"/>
            <a:ext cx="5132750" cy="801353"/>
          </a:xfrm>
        </p:spPr>
        <p:txBody>
          <a:bodyPr>
            <a:normAutofit/>
          </a:bodyPr>
          <a:lstStyle/>
          <a:p>
            <a:r>
              <a:rPr lang="pt-BR" b="1" dirty="0" smtClean="0"/>
              <a:t>Barra de ferramentas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5337" y="1314450"/>
            <a:ext cx="46386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Permite</a:t>
            </a:r>
            <a:r>
              <a:rPr lang="en-GB" sz="3200" dirty="0" smtClean="0"/>
              <a:t> </a:t>
            </a:r>
            <a:r>
              <a:rPr lang="en-GB" sz="3200" dirty="0" err="1" smtClean="0"/>
              <a:t>salvar</a:t>
            </a:r>
            <a:r>
              <a:rPr lang="en-GB" sz="3200" dirty="0" smtClean="0"/>
              <a:t>, </a:t>
            </a:r>
            <a:r>
              <a:rPr lang="en-GB" sz="3200" dirty="0" err="1" smtClean="0"/>
              <a:t>carregar</a:t>
            </a:r>
            <a:r>
              <a:rPr lang="en-GB" sz="3200" dirty="0" smtClean="0"/>
              <a:t>, </a:t>
            </a:r>
            <a:r>
              <a:rPr lang="en-GB" sz="3200" dirty="0" err="1" smtClean="0"/>
              <a:t>imprimir</a:t>
            </a:r>
            <a:r>
              <a:rPr lang="en-GB" sz="3200" dirty="0" smtClean="0"/>
              <a:t>, </a:t>
            </a:r>
            <a:r>
              <a:rPr lang="en-GB" sz="3200" dirty="0" err="1" smtClean="0"/>
              <a:t>iniciar</a:t>
            </a:r>
            <a:r>
              <a:rPr lang="en-GB" sz="3200" dirty="0" smtClean="0"/>
              <a:t> um novo </a:t>
            </a:r>
            <a:r>
              <a:rPr lang="en-GB" sz="3200" dirty="0" err="1" smtClean="0"/>
              <a:t>projeto</a:t>
            </a:r>
            <a:r>
              <a:rPr lang="en-GB" sz="3200" dirty="0" smtClean="0"/>
              <a:t>, </a:t>
            </a:r>
            <a:r>
              <a:rPr lang="en-GB" sz="3200" dirty="0" err="1" smtClean="0"/>
              <a:t>etc</a:t>
            </a:r>
            <a:r>
              <a:rPr lang="en-GB" sz="3200" dirty="0" smtClean="0"/>
              <a:t> (</a:t>
            </a:r>
            <a:r>
              <a:rPr lang="en-GB" sz="3200" dirty="0" err="1" smtClean="0"/>
              <a:t>dar</a:t>
            </a:r>
            <a:r>
              <a:rPr lang="en-GB" sz="3200" dirty="0" smtClean="0"/>
              <a:t> </a:t>
            </a:r>
            <a:r>
              <a:rPr lang="en-GB" sz="3200" dirty="0" err="1" smtClean="0"/>
              <a:t>olhada</a:t>
            </a:r>
            <a:r>
              <a:rPr lang="en-GB" sz="3200" dirty="0" smtClean="0"/>
              <a:t> </a:t>
            </a:r>
            <a:r>
              <a:rPr lang="en-GB" sz="3200" dirty="0" err="1" smtClean="0"/>
              <a:t>geral</a:t>
            </a:r>
            <a:r>
              <a:rPr lang="en-GB" sz="3200" dirty="0" smtClean="0"/>
              <a:t>!) – as </a:t>
            </a:r>
            <a:r>
              <a:rPr lang="en-GB" sz="3200" dirty="0" err="1" smtClean="0"/>
              <a:t>mesmas</a:t>
            </a:r>
            <a:r>
              <a:rPr lang="en-GB" sz="3200" dirty="0" smtClean="0"/>
              <a:t> </a:t>
            </a:r>
            <a:r>
              <a:rPr lang="en-GB" sz="3200" dirty="0" err="1" smtClean="0"/>
              <a:t>funções</a:t>
            </a:r>
            <a:r>
              <a:rPr lang="en-GB" sz="3200" dirty="0" smtClean="0"/>
              <a:t> </a:t>
            </a:r>
            <a:r>
              <a:rPr lang="en-GB" sz="3200" dirty="0" err="1" smtClean="0"/>
              <a:t>estão</a:t>
            </a:r>
            <a:r>
              <a:rPr lang="en-GB" sz="3200" dirty="0" smtClean="0"/>
              <a:t> </a:t>
            </a:r>
            <a:r>
              <a:rPr lang="en-GB" sz="3200" dirty="0" err="1" smtClean="0"/>
              <a:t>nos</a:t>
            </a:r>
            <a:r>
              <a:rPr lang="en-GB" sz="3200" dirty="0" smtClean="0"/>
              <a:t> menus</a:t>
            </a:r>
          </a:p>
          <a:p>
            <a:endParaRPr lang="en-GB" sz="3200" dirty="0"/>
          </a:p>
          <a:p>
            <a:r>
              <a:rPr lang="en-GB" sz="3200" dirty="0" err="1" smtClean="0"/>
              <a:t>Pode</a:t>
            </a:r>
            <a:r>
              <a:rPr lang="en-GB" sz="3200" dirty="0" smtClean="0"/>
              <a:t> </a:t>
            </a:r>
            <a:r>
              <a:rPr lang="en-GB" sz="3200" dirty="0" err="1" smtClean="0"/>
              <a:t>ser</a:t>
            </a:r>
            <a:r>
              <a:rPr lang="en-GB" sz="3200" dirty="0" smtClean="0"/>
              <a:t> </a:t>
            </a:r>
            <a:r>
              <a:rPr lang="en-GB" sz="3200" dirty="0" err="1" smtClean="0"/>
              <a:t>customizada</a:t>
            </a:r>
            <a:r>
              <a:rPr lang="en-GB" sz="3200" dirty="0" smtClean="0"/>
              <a:t>: </a:t>
            </a:r>
            <a:r>
              <a:rPr lang="en-GB" sz="3200" dirty="0" err="1" smtClean="0"/>
              <a:t>Exibir</a:t>
            </a:r>
            <a:r>
              <a:rPr lang="en-GB" sz="3200" dirty="0" smtClean="0"/>
              <a:t> &gt; Barra de </a:t>
            </a:r>
            <a:r>
              <a:rPr lang="en-GB" sz="3200" dirty="0" err="1" smtClean="0"/>
              <a:t>ferramentas</a:t>
            </a:r>
            <a:endParaRPr lang="en-GB" sz="3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048" y="392195"/>
            <a:ext cx="6337013" cy="611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12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4800" y="400050"/>
            <a:ext cx="819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Tela</a:t>
            </a:r>
            <a:r>
              <a:rPr lang="en-GB" sz="4000" b="1" dirty="0" smtClean="0"/>
              <a:t> do </a:t>
            </a:r>
            <a:r>
              <a:rPr lang="en-GB" sz="4000" b="1" dirty="0" err="1" smtClean="0"/>
              <a:t>mapa</a:t>
            </a:r>
            <a:endParaRPr lang="en-GB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04800" y="1276350"/>
            <a:ext cx="43815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Lugar </a:t>
            </a:r>
            <a:r>
              <a:rPr lang="en-GB" sz="3200" dirty="0" err="1" smtClean="0"/>
              <a:t>em</a:t>
            </a:r>
            <a:r>
              <a:rPr lang="en-GB" sz="3200" dirty="0" smtClean="0"/>
              <a:t> que as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</a:t>
            </a:r>
            <a:r>
              <a:rPr lang="en-GB" sz="3200" dirty="0" err="1" smtClean="0"/>
              <a:t>são</a:t>
            </a:r>
            <a:r>
              <a:rPr lang="en-GB" sz="3200" dirty="0" smtClean="0"/>
              <a:t> </a:t>
            </a:r>
            <a:r>
              <a:rPr lang="en-GB" sz="3200" dirty="0" err="1" smtClean="0"/>
              <a:t>mostradas</a:t>
            </a:r>
            <a:endParaRPr lang="en-GB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err="1" smtClean="0"/>
              <a:t>Permite</a:t>
            </a:r>
            <a:r>
              <a:rPr lang="en-GB" sz="3200" dirty="0" smtClean="0"/>
              <a:t> </a:t>
            </a:r>
            <a:r>
              <a:rPr lang="en-GB" sz="3200" dirty="0" err="1" smtClean="0"/>
              <a:t>interagir</a:t>
            </a:r>
            <a:r>
              <a:rPr lang="en-GB" sz="3200" dirty="0" smtClean="0"/>
              <a:t> com as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</a:t>
            </a:r>
            <a:r>
              <a:rPr lang="en-GB" sz="3200" dirty="0" err="1" smtClean="0"/>
              <a:t>visíveis</a:t>
            </a:r>
            <a:r>
              <a:rPr lang="en-GB" sz="3200" dirty="0" smtClean="0"/>
              <a:t>: </a:t>
            </a:r>
            <a:r>
              <a:rPr lang="en-GB" sz="3200" dirty="0" err="1" smtClean="0"/>
              <a:t>dar</a:t>
            </a:r>
            <a:r>
              <a:rPr lang="en-GB" sz="3200" dirty="0" smtClean="0"/>
              <a:t> zoom, mover o </a:t>
            </a:r>
            <a:r>
              <a:rPr lang="en-GB" sz="3200" dirty="0" err="1" smtClean="0"/>
              <a:t>mapa</a:t>
            </a:r>
            <a:r>
              <a:rPr lang="en-GB" sz="3200" dirty="0" smtClean="0"/>
              <a:t>, </a:t>
            </a:r>
            <a:r>
              <a:rPr lang="en-GB" sz="3200" dirty="0" err="1" smtClean="0"/>
              <a:t>selecionar</a:t>
            </a:r>
            <a:r>
              <a:rPr lang="en-GB" sz="3200" dirty="0" smtClean="0"/>
              <a:t> </a:t>
            </a:r>
            <a:r>
              <a:rPr lang="en-GB" sz="3200" dirty="0" err="1" smtClean="0"/>
              <a:t>feições</a:t>
            </a:r>
            <a:r>
              <a:rPr lang="en-GB" sz="3200" dirty="0" smtClean="0"/>
              <a:t>, </a:t>
            </a:r>
            <a:r>
              <a:rPr lang="en-GB" sz="3200" dirty="0" err="1" smtClean="0"/>
              <a:t>etc</a:t>
            </a:r>
            <a:endParaRPr lang="en-GB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48" y="400050"/>
            <a:ext cx="6838104" cy="59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48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4361"/>
            <a:ext cx="10515600" cy="739775"/>
          </a:xfrm>
        </p:spPr>
        <p:txBody>
          <a:bodyPr/>
          <a:lstStyle/>
          <a:p>
            <a:r>
              <a:rPr lang="pt-BR" b="1" dirty="0" smtClean="0"/>
              <a:t>Barra de Status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175" y="884136"/>
            <a:ext cx="10515600" cy="1703638"/>
          </a:xfrm>
        </p:spPr>
        <p:txBody>
          <a:bodyPr>
            <a:noAutofit/>
          </a:bodyPr>
          <a:lstStyle/>
          <a:p>
            <a:r>
              <a:rPr lang="pt-BR" sz="3200" dirty="0" smtClean="0"/>
              <a:t>Mostra informações sobre o mapa corrente, permite ajustar a escala do mapa, permite ver as coordenadas do posicionamento do cursor no mapa, olhar o CRS, </a:t>
            </a:r>
            <a:r>
              <a:rPr lang="pt-BR" sz="3200" dirty="0" err="1" smtClean="0"/>
              <a:t>rotacionar</a:t>
            </a:r>
            <a:r>
              <a:rPr lang="pt-BR" sz="3200" dirty="0" smtClean="0"/>
              <a:t> o mapa, entre outras funcionalidades.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3949970"/>
            <a:ext cx="11811000" cy="185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1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1650" y="2238041"/>
            <a:ext cx="8490857" cy="1325563"/>
          </a:xfrm>
        </p:spPr>
        <p:txBody>
          <a:bodyPr>
            <a:noAutofit/>
          </a:bodyPr>
          <a:lstStyle/>
          <a:p>
            <a:r>
              <a:rPr lang="pt-BR" sz="7200" b="1" dirty="0" smtClean="0"/>
              <a:t>Criação de uma mapa</a:t>
            </a:r>
            <a:endParaRPr lang="pt-BR" sz="7200" b="1" dirty="0"/>
          </a:p>
        </p:txBody>
      </p:sp>
    </p:spTree>
    <p:extLst>
      <p:ext uri="{BB962C8B-B14F-4D97-AF65-F5344CB8AC3E}">
        <p14:creationId xmlns:p14="http://schemas.microsoft.com/office/powerpoint/2010/main" val="47712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62681"/>
            <a:ext cx="9144000" cy="1236320"/>
          </a:xfrm>
        </p:spPr>
        <p:txBody>
          <a:bodyPr>
            <a:normAutofit/>
          </a:bodyPr>
          <a:lstStyle/>
          <a:p>
            <a:r>
              <a:rPr lang="pt-BR" sz="8000" b="1" dirty="0" smtClean="0"/>
              <a:t>QGIS 3.4</a:t>
            </a:r>
            <a:endParaRPr lang="pt-BR" sz="8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2281" y="2835920"/>
            <a:ext cx="9144000" cy="1655762"/>
          </a:xfrm>
        </p:spPr>
        <p:txBody>
          <a:bodyPr>
            <a:normAutofit/>
          </a:bodyPr>
          <a:lstStyle/>
          <a:p>
            <a:r>
              <a:rPr lang="pt-BR" sz="4800" dirty="0" smtClean="0"/>
              <a:t>http://www.qgis.org/en/site/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120655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15557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Dados vetoriais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704850"/>
            <a:ext cx="10515600" cy="2914650"/>
          </a:xfrm>
        </p:spPr>
        <p:txBody>
          <a:bodyPr/>
          <a:lstStyle/>
          <a:p>
            <a:r>
              <a:rPr lang="pt-BR" sz="3200" dirty="0" smtClean="0"/>
              <a:t>Pontos, linhas e polígonos em um plano de coordenadas</a:t>
            </a:r>
          </a:p>
          <a:p>
            <a:r>
              <a:rPr lang="pt-BR" sz="3200" dirty="0" smtClean="0"/>
              <a:t>Objetos são chamados de feições (‘</a:t>
            </a:r>
            <a:r>
              <a:rPr lang="pt-BR" sz="3200" dirty="0" err="1" smtClean="0"/>
              <a:t>features</a:t>
            </a:r>
            <a:r>
              <a:rPr lang="pt-BR" sz="3200" dirty="0" smtClean="0"/>
              <a:t>’)</a:t>
            </a:r>
          </a:p>
          <a:p>
            <a:r>
              <a:rPr lang="pt-BR" sz="3200" dirty="0" smtClean="0"/>
              <a:t>Atributos dos dados –  ative a camada “</a:t>
            </a:r>
            <a:r>
              <a:rPr lang="pt-BR" sz="3200" dirty="0" err="1" smtClean="0"/>
              <a:t>rivers</a:t>
            </a:r>
            <a:r>
              <a:rPr lang="pt-BR" sz="3200" dirty="0" smtClean="0"/>
              <a:t>” e clique no botão ‘Abrir tabela de atributos</a:t>
            </a:r>
            <a:r>
              <a:rPr lang="pt-BR" dirty="0" smtClean="0"/>
              <a:t>’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199" y="2382837"/>
            <a:ext cx="713874" cy="669257"/>
          </a:xfrm>
          <a:prstGeom prst="rect">
            <a:avLst/>
          </a:prstGeom>
        </p:spPr>
      </p:pic>
      <p:pic>
        <p:nvPicPr>
          <p:cNvPr id="2050" name="Picture 2" descr="../../../_images/attribute_data_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155282"/>
            <a:ext cx="6953250" cy="35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37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r>
              <a:rPr lang="pt-BR" b="1" dirty="0" smtClean="0"/>
              <a:t>Reordenação de camadas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525" y="1771650"/>
            <a:ext cx="11410950" cy="295275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Na lista de camadas, a camada mais inferior é desenhada primeiro</a:t>
            </a:r>
          </a:p>
          <a:p>
            <a:r>
              <a:rPr lang="pt-BR" sz="3200" dirty="0" smtClean="0"/>
              <a:t>Mudança nesta ordem – mudança na ordem de aparecimento</a:t>
            </a:r>
          </a:p>
          <a:p>
            <a:r>
              <a:rPr lang="pt-BR" sz="3200" dirty="0" smtClean="0"/>
              <a:t>Abra a camada ‘</a:t>
            </a:r>
            <a:r>
              <a:rPr lang="pt-BR" sz="3200" dirty="0" err="1" smtClean="0"/>
              <a:t>water</a:t>
            </a:r>
            <a:r>
              <a:rPr lang="pt-BR" sz="3200" dirty="0" smtClean="0"/>
              <a:t>’ </a:t>
            </a:r>
          </a:p>
          <a:p>
            <a:r>
              <a:rPr lang="pt-BR" sz="3200" dirty="0" smtClean="0"/>
              <a:t>Reordene as camadas (clicando e arrastando)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48810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370499"/>
            <a:ext cx="6977062" cy="618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59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Simbologia: mudança das cores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1367630"/>
            <a:ext cx="5181600" cy="526732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Abra  as ‘Propriedades da camada’ (</a:t>
            </a:r>
            <a:r>
              <a:rPr lang="pt-BR" sz="3200" dirty="0" err="1" smtClean="0"/>
              <a:t>protected</a:t>
            </a:r>
            <a:r>
              <a:rPr lang="pt-BR" sz="3200" dirty="0" smtClean="0"/>
              <a:t> </a:t>
            </a:r>
            <a:r>
              <a:rPr lang="pt-BR" sz="3200" dirty="0" err="1" smtClean="0"/>
              <a:t>areas</a:t>
            </a:r>
            <a:r>
              <a:rPr lang="pt-BR" sz="3200" dirty="0" smtClean="0"/>
              <a:t>), clicando com o botão direito na camada ou dando dois cliques na camada</a:t>
            </a:r>
          </a:p>
          <a:p>
            <a:r>
              <a:rPr lang="pt-BR" sz="3200" dirty="0" smtClean="0"/>
              <a:t>Clique em “Propriedades” e em “Simbologia”</a:t>
            </a:r>
          </a:p>
          <a:p>
            <a:r>
              <a:rPr lang="pt-BR" sz="3200" dirty="0" smtClean="0"/>
              <a:t>Também podemos usar o botão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6" name="Picture 4" descr="symb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945980"/>
            <a:ext cx="881888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783" y="784069"/>
            <a:ext cx="5085017" cy="5850886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V="1">
            <a:off x="3990213" y="2266950"/>
            <a:ext cx="2562987" cy="3524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613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2400" y="381000"/>
            <a:ext cx="52959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Simbologia</a:t>
            </a:r>
            <a:r>
              <a:rPr lang="en-GB" sz="3200" dirty="0" smtClean="0"/>
              <a:t>”, 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Preenchimento</a:t>
            </a:r>
            <a:r>
              <a:rPr lang="en-GB" sz="3200" dirty="0" smtClean="0"/>
              <a:t> Simples” 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Cor</a:t>
            </a:r>
            <a:r>
              <a:rPr lang="en-GB" sz="3200" dirty="0" smtClean="0"/>
              <a:t>”.</a:t>
            </a:r>
          </a:p>
          <a:p>
            <a:endParaRPr lang="en-GB" sz="3200" dirty="0"/>
          </a:p>
          <a:p>
            <a:r>
              <a:rPr lang="en-GB" sz="3200" dirty="0" err="1" smtClean="0"/>
              <a:t>Escolha</a:t>
            </a:r>
            <a:r>
              <a:rPr lang="en-GB" sz="3200" dirty="0" smtClean="0"/>
              <a:t> um tom de </a:t>
            </a:r>
            <a:r>
              <a:rPr lang="en-GB" sz="3200" dirty="0" err="1" smtClean="0"/>
              <a:t>cinza</a:t>
            </a:r>
            <a:r>
              <a:rPr lang="en-GB" sz="3200" dirty="0" smtClean="0"/>
              <a:t> para 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“protected areas” e 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ok.</a:t>
            </a:r>
          </a:p>
          <a:p>
            <a:endParaRPr lang="en-GB" sz="3200" dirty="0"/>
          </a:p>
          <a:p>
            <a:r>
              <a:rPr lang="en-GB" sz="3200" dirty="0" err="1" smtClean="0"/>
              <a:t>Veja</a:t>
            </a:r>
            <a:r>
              <a:rPr lang="en-GB" sz="3200" dirty="0" smtClean="0"/>
              <a:t> que a </a:t>
            </a:r>
            <a:r>
              <a:rPr lang="en-GB" sz="3200" dirty="0" err="1" smtClean="0"/>
              <a:t>cor</a:t>
            </a:r>
            <a:r>
              <a:rPr lang="en-GB" sz="3200" dirty="0" smtClean="0"/>
              <a:t> </a:t>
            </a:r>
            <a:r>
              <a:rPr lang="en-GB" sz="3200" dirty="0" err="1" smtClean="0"/>
              <a:t>interna</a:t>
            </a:r>
            <a:r>
              <a:rPr lang="en-GB" sz="3200" dirty="0" smtClean="0"/>
              <a:t> da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“protected areas” </a:t>
            </a:r>
            <a:r>
              <a:rPr lang="en-GB" sz="3200" dirty="0" err="1" smtClean="0"/>
              <a:t>ficou</a:t>
            </a:r>
            <a:r>
              <a:rPr lang="en-GB" sz="3200" dirty="0" smtClean="0"/>
              <a:t> </a:t>
            </a:r>
            <a:r>
              <a:rPr lang="en-GB" sz="3200" dirty="0" err="1" smtClean="0"/>
              <a:t>na</a:t>
            </a:r>
            <a:r>
              <a:rPr lang="en-GB" sz="3200" dirty="0" smtClean="0"/>
              <a:t> </a:t>
            </a:r>
            <a:r>
              <a:rPr lang="en-GB" sz="3200" dirty="0" err="1" smtClean="0"/>
              <a:t>cor</a:t>
            </a:r>
            <a:r>
              <a:rPr lang="en-GB" sz="3200" dirty="0" smtClean="0"/>
              <a:t> </a:t>
            </a:r>
            <a:r>
              <a:rPr lang="en-GB" sz="3200" dirty="0" err="1" smtClean="0"/>
              <a:t>cinza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898" y="381000"/>
            <a:ext cx="5514815" cy="5848349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>
            <a:off x="4953000" y="1200150"/>
            <a:ext cx="314325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2228850" y="1676400"/>
            <a:ext cx="8896350" cy="1238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315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43110"/>
            <a:ext cx="6853237" cy="616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72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671" y="342900"/>
            <a:ext cx="5880841" cy="615791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04800" y="342900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Para </a:t>
            </a:r>
            <a:r>
              <a:rPr lang="en-GB" sz="3200" dirty="0" err="1" smtClean="0"/>
              <a:t>deixar</a:t>
            </a:r>
            <a:r>
              <a:rPr lang="en-GB" sz="3200" dirty="0" smtClean="0"/>
              <a:t> 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“protected areas </a:t>
            </a:r>
            <a:r>
              <a:rPr lang="en-GB" sz="3200" dirty="0" err="1" smtClean="0"/>
              <a:t>sem</a:t>
            </a:r>
            <a:r>
              <a:rPr lang="en-GB" sz="3200" dirty="0" smtClean="0"/>
              <a:t> </a:t>
            </a:r>
            <a:r>
              <a:rPr lang="en-GB" sz="3200" dirty="0" err="1" smtClean="0"/>
              <a:t>cor</a:t>
            </a:r>
            <a:r>
              <a:rPr lang="en-GB" sz="3200" dirty="0" smtClean="0"/>
              <a:t>, </a:t>
            </a:r>
            <a:r>
              <a:rPr lang="en-GB" sz="3200" dirty="0" err="1" smtClean="0"/>
              <a:t>clicar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Estilo</a:t>
            </a:r>
            <a:r>
              <a:rPr lang="en-GB" sz="3200" dirty="0" smtClean="0"/>
              <a:t> de </a:t>
            </a:r>
            <a:r>
              <a:rPr lang="en-GB" sz="3200" dirty="0" err="1" smtClean="0"/>
              <a:t>preenchimento</a:t>
            </a:r>
            <a:r>
              <a:rPr lang="en-GB" sz="3200" dirty="0" smtClean="0"/>
              <a:t>”, </a:t>
            </a:r>
            <a:r>
              <a:rPr lang="en-GB" sz="3200" dirty="0" err="1" smtClean="0"/>
              <a:t>escolher</a:t>
            </a:r>
            <a:r>
              <a:rPr lang="en-GB" sz="3200" dirty="0" smtClean="0"/>
              <a:t> “</a:t>
            </a:r>
            <a:r>
              <a:rPr lang="en-GB" sz="3200" dirty="0" err="1" smtClean="0"/>
              <a:t>Sem</a:t>
            </a:r>
            <a:r>
              <a:rPr lang="en-GB" sz="3200" dirty="0" smtClean="0"/>
              <a:t> </a:t>
            </a:r>
            <a:r>
              <a:rPr lang="en-GB" sz="3200" dirty="0" err="1" smtClean="0"/>
              <a:t>pincel</a:t>
            </a:r>
            <a:r>
              <a:rPr lang="en-GB" sz="3200" dirty="0" smtClean="0"/>
              <a:t>” e </a:t>
            </a:r>
            <a:r>
              <a:rPr lang="en-GB" sz="3200" dirty="0" err="1" smtClean="0"/>
              <a:t>clicar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OK.</a:t>
            </a:r>
            <a:endParaRPr lang="en-GB" sz="3200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3200400" y="2324100"/>
            <a:ext cx="3905250" cy="66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827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269259"/>
            <a:ext cx="7072312" cy="62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40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0050" y="285750"/>
            <a:ext cx="110299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Vamos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fazer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alterações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nossos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mapas</a:t>
            </a:r>
            <a:endParaRPr lang="en-GB" sz="3200" b="1" dirty="0" smtClean="0"/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/>
              <a:t>Mudar</a:t>
            </a:r>
            <a:r>
              <a:rPr lang="en-GB" sz="3200" dirty="0" smtClean="0"/>
              <a:t> </a:t>
            </a:r>
            <a:r>
              <a:rPr lang="en-GB" sz="3200" dirty="0" smtClean="0"/>
              <a:t>a </a:t>
            </a:r>
            <a:r>
              <a:rPr lang="en-GB" sz="3200" dirty="0" err="1" smtClean="0"/>
              <a:t>cor</a:t>
            </a:r>
            <a:r>
              <a:rPr lang="en-GB" sz="3200" dirty="0" smtClean="0"/>
              <a:t> e a </a:t>
            </a:r>
            <a:r>
              <a:rPr lang="en-GB" sz="3200" dirty="0" err="1" smtClean="0"/>
              <a:t>espessura</a:t>
            </a:r>
            <a:r>
              <a:rPr lang="en-GB" sz="3200" dirty="0" smtClean="0"/>
              <a:t> da </a:t>
            </a:r>
            <a:r>
              <a:rPr lang="en-GB" sz="3200" dirty="0" err="1" smtClean="0"/>
              <a:t>linha</a:t>
            </a:r>
            <a:r>
              <a:rPr lang="en-GB" sz="3200" dirty="0" smtClean="0"/>
              <a:t> que </a:t>
            </a:r>
            <a:r>
              <a:rPr lang="en-GB" sz="3200" dirty="0" err="1" smtClean="0"/>
              <a:t>envolve</a:t>
            </a:r>
            <a:r>
              <a:rPr lang="en-GB" sz="3200" dirty="0" smtClean="0"/>
              <a:t> 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“protected Areas”.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/>
              <a:t>Mudar</a:t>
            </a:r>
            <a:r>
              <a:rPr lang="en-GB" sz="3200" dirty="0" smtClean="0"/>
              <a:t> </a:t>
            </a:r>
            <a:r>
              <a:rPr lang="en-GB" sz="3200" dirty="0" smtClean="0"/>
              <a:t>a </a:t>
            </a:r>
            <a:r>
              <a:rPr lang="en-GB" sz="3200" dirty="0" err="1" smtClean="0"/>
              <a:t>cor</a:t>
            </a:r>
            <a:r>
              <a:rPr lang="en-GB" sz="3200" dirty="0" smtClean="0"/>
              <a:t> a </a:t>
            </a:r>
            <a:r>
              <a:rPr lang="en-GB" sz="3200" dirty="0" err="1" smtClean="0"/>
              <a:t>espessuar</a:t>
            </a:r>
            <a:r>
              <a:rPr lang="en-GB" sz="3200" dirty="0" smtClean="0"/>
              <a:t> da </a:t>
            </a:r>
            <a:r>
              <a:rPr lang="en-GB" sz="3200" dirty="0" err="1" smtClean="0"/>
              <a:t>linha</a:t>
            </a:r>
            <a:r>
              <a:rPr lang="en-GB" sz="3200" dirty="0" smtClean="0"/>
              <a:t> que </a:t>
            </a:r>
            <a:r>
              <a:rPr lang="en-GB" sz="3200" dirty="0" err="1" smtClean="0"/>
              <a:t>representa</a:t>
            </a:r>
            <a:r>
              <a:rPr lang="en-GB" sz="3200" dirty="0" smtClean="0"/>
              <a:t> </a:t>
            </a:r>
            <a:r>
              <a:rPr lang="en-GB" sz="3200" dirty="0" err="1" smtClean="0"/>
              <a:t>os</a:t>
            </a:r>
            <a:r>
              <a:rPr lang="en-GB" sz="3200" dirty="0" smtClean="0"/>
              <a:t> </a:t>
            </a:r>
            <a:r>
              <a:rPr lang="en-GB" sz="3200" dirty="0" err="1" smtClean="0"/>
              <a:t>rios</a:t>
            </a:r>
            <a:r>
              <a:rPr lang="en-GB" sz="3200" dirty="0" smtClean="0"/>
              <a:t> (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“rivers”) – </a:t>
            </a:r>
            <a:r>
              <a:rPr lang="en-GB" sz="3200" dirty="0" err="1" smtClean="0"/>
              <a:t>depois</a:t>
            </a:r>
            <a:r>
              <a:rPr lang="en-GB" sz="3200" dirty="0" smtClean="0"/>
              <a:t> de </a:t>
            </a:r>
            <a:r>
              <a:rPr lang="en-GB" sz="3200" dirty="0" err="1" smtClean="0"/>
              <a:t>abrir</a:t>
            </a:r>
            <a:r>
              <a:rPr lang="en-GB" sz="3200" dirty="0" smtClean="0"/>
              <a:t> a aba “</a:t>
            </a:r>
            <a:r>
              <a:rPr lang="en-GB" sz="3200" dirty="0" err="1" smtClean="0"/>
              <a:t>Simbologia</a:t>
            </a:r>
            <a:r>
              <a:rPr lang="en-GB" sz="3200" dirty="0" smtClean="0"/>
              <a:t>”, </a:t>
            </a:r>
            <a:r>
              <a:rPr lang="en-GB" sz="3200" dirty="0" err="1" smtClean="0"/>
              <a:t>clicar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Linha</a:t>
            </a:r>
            <a:r>
              <a:rPr lang="en-GB" sz="3200" dirty="0" smtClean="0"/>
              <a:t> simples”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14086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94" y="171449"/>
            <a:ext cx="7268855" cy="64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2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quê QGIS?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gratuito: não tem custos.</a:t>
            </a:r>
          </a:p>
          <a:p>
            <a:r>
              <a:rPr lang="pt-BR" dirty="0" smtClean="0"/>
              <a:t>É livre: é possível incluir funcionalidades extras sem ter que esperar pela nova versão.</a:t>
            </a:r>
          </a:p>
          <a:p>
            <a:r>
              <a:rPr lang="pt-BR" dirty="0" smtClean="0"/>
              <a:t>Está em constante desenvolvimento, uma vez que qualquer pessoa pode adicionar novas ferramentas e melhorar as existentes.</a:t>
            </a:r>
          </a:p>
          <a:p>
            <a:r>
              <a:rPr lang="pt-BR" dirty="0" smtClean="0"/>
              <a:t>Ajuda (especialmente, entre usuários do QGIS) e documentação disponível.</a:t>
            </a:r>
          </a:p>
          <a:p>
            <a:r>
              <a:rPr lang="pt-BR" dirty="0" smtClean="0"/>
              <a:t>Cross-</a:t>
            </a:r>
            <a:r>
              <a:rPr lang="pt-BR" dirty="0" err="1" smtClean="0"/>
              <a:t>platform</a:t>
            </a:r>
            <a:r>
              <a:rPr lang="pt-BR" dirty="0" smtClean="0"/>
              <a:t> – QGIS pode ser instalado em </a:t>
            </a:r>
            <a:r>
              <a:rPr lang="pt-BR" dirty="0" err="1" smtClean="0"/>
              <a:t>MacOS</a:t>
            </a:r>
            <a:r>
              <a:rPr lang="pt-BR" dirty="0" smtClean="0"/>
              <a:t>, Windows e Linux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175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68262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Mudança da estrutura da simbologia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650" y="1216024"/>
            <a:ext cx="5562600" cy="547052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Abra as ‘Propriedades’ da camada “</a:t>
            </a:r>
            <a:r>
              <a:rPr lang="pt-BR" sz="3200" dirty="0" err="1" smtClean="0"/>
              <a:t>rivers</a:t>
            </a:r>
            <a:r>
              <a:rPr lang="pt-BR" sz="3200" dirty="0" smtClean="0"/>
              <a:t>” e escolha “Simbologia”</a:t>
            </a:r>
          </a:p>
          <a:p>
            <a:r>
              <a:rPr lang="pt-BR" sz="3200" dirty="0" smtClean="0"/>
              <a:t>Selecione, no topo, “Símbolo simples” e clique em “Linha simples”</a:t>
            </a:r>
          </a:p>
          <a:p>
            <a:r>
              <a:rPr lang="pt-BR" sz="3200" dirty="0" smtClean="0"/>
              <a:t>Em “Estilo do traço” escolha “Linha tracejada” e clique em OK.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876300"/>
            <a:ext cx="5284414" cy="5473820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V="1">
            <a:off x="5105400" y="1314450"/>
            <a:ext cx="222885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292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263497"/>
            <a:ext cx="7148512" cy="640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39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7650" y="323850"/>
            <a:ext cx="1154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Adicionando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camadas</a:t>
            </a:r>
            <a:r>
              <a:rPr lang="en-GB" sz="4000" b="1" dirty="0" smtClean="0"/>
              <a:t> de </a:t>
            </a:r>
            <a:r>
              <a:rPr lang="en-GB" sz="4000" b="1" dirty="0" err="1" smtClean="0"/>
              <a:t>símbolos</a:t>
            </a:r>
            <a:endParaRPr lang="en-GB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47650" y="1333499"/>
            <a:ext cx="10896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Vamos</a:t>
            </a:r>
            <a:r>
              <a:rPr lang="en-GB" sz="3200" dirty="0" smtClean="0"/>
              <a:t>, </a:t>
            </a:r>
            <a:r>
              <a:rPr lang="en-GB" sz="3200" dirty="0" err="1" smtClean="0"/>
              <a:t>primeiramente</a:t>
            </a:r>
            <a:r>
              <a:rPr lang="en-GB" sz="3200" dirty="0" smtClean="0"/>
              <a:t>, </a:t>
            </a:r>
            <a:r>
              <a:rPr lang="en-GB" sz="3200" dirty="0" err="1" smtClean="0"/>
              <a:t>mudar</a:t>
            </a:r>
            <a:r>
              <a:rPr lang="en-GB" sz="3200" dirty="0" smtClean="0"/>
              <a:t> o </a:t>
            </a:r>
            <a:r>
              <a:rPr lang="en-GB" sz="3200" dirty="0" err="1" smtClean="0"/>
              <a:t>estilo</a:t>
            </a:r>
            <a:r>
              <a:rPr lang="en-GB" sz="3200" dirty="0" smtClean="0"/>
              <a:t> do </a:t>
            </a:r>
            <a:r>
              <a:rPr lang="en-GB" sz="3200" dirty="0" err="1" smtClean="0"/>
              <a:t>preenchimento</a:t>
            </a:r>
            <a:r>
              <a:rPr lang="en-GB" sz="3200" dirty="0" smtClean="0"/>
              <a:t> da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“protected areas” para “</a:t>
            </a:r>
            <a:r>
              <a:rPr lang="en-GB" sz="3200" dirty="0" err="1" smtClean="0"/>
              <a:t>sólido</a:t>
            </a:r>
            <a:r>
              <a:rPr lang="en-GB" sz="3200" dirty="0" smtClean="0"/>
              <a:t>”.</a:t>
            </a:r>
          </a:p>
          <a:p>
            <a:endParaRPr lang="en-GB" sz="3200" dirty="0"/>
          </a:p>
          <a:p>
            <a:r>
              <a:rPr lang="en-GB" sz="3200" dirty="0" smtClean="0"/>
              <a:t>Agora </a:t>
            </a:r>
            <a:r>
              <a:rPr lang="en-GB" sz="3200" dirty="0" err="1" smtClean="0"/>
              <a:t>vamos</a:t>
            </a:r>
            <a:r>
              <a:rPr lang="en-GB" sz="3200" dirty="0" smtClean="0"/>
              <a:t> </a:t>
            </a:r>
            <a:r>
              <a:rPr lang="en-GB" sz="3200" dirty="0" err="1" smtClean="0"/>
              <a:t>adcionar</a:t>
            </a:r>
            <a:r>
              <a:rPr lang="en-GB" sz="3200" dirty="0" smtClean="0"/>
              <a:t>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de </a:t>
            </a:r>
            <a:r>
              <a:rPr lang="en-GB" sz="3200" dirty="0" err="1" smtClean="0"/>
              <a:t>símbolos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Clique </a:t>
            </a:r>
            <a:r>
              <a:rPr lang="en-GB" sz="3200" dirty="0" err="1" smtClean="0"/>
              <a:t>novamente</a:t>
            </a:r>
            <a:r>
              <a:rPr lang="en-GB" sz="3200" dirty="0" smtClean="0"/>
              <a:t> </a:t>
            </a:r>
            <a:r>
              <a:rPr lang="en-GB" sz="3200" dirty="0" err="1" smtClean="0"/>
              <a:t>na</a:t>
            </a:r>
            <a:r>
              <a:rPr lang="en-GB" sz="3200" dirty="0" smtClean="0"/>
              <a:t>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“protected areas”,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Propriedades</a:t>
            </a:r>
            <a:r>
              <a:rPr lang="en-GB" sz="3200" dirty="0" smtClean="0"/>
              <a:t>” 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Simbologia</a:t>
            </a:r>
            <a:r>
              <a:rPr lang="en-GB" sz="3200" dirty="0" smtClean="0"/>
              <a:t>”</a:t>
            </a:r>
          </a:p>
          <a:p>
            <a:endParaRPr lang="en-GB" sz="3200" dirty="0"/>
          </a:p>
          <a:p>
            <a:r>
              <a:rPr lang="en-GB" sz="3200" dirty="0" smtClean="0"/>
              <a:t>Na </a:t>
            </a:r>
            <a:r>
              <a:rPr lang="en-GB" sz="3200" dirty="0" err="1" smtClean="0"/>
              <a:t>opção</a:t>
            </a:r>
            <a:r>
              <a:rPr lang="en-GB" sz="3200" dirty="0" smtClean="0"/>
              <a:t> “</a:t>
            </a:r>
            <a:r>
              <a:rPr lang="en-GB" sz="3200" dirty="0" err="1" smtClean="0"/>
              <a:t>Símbolo</a:t>
            </a:r>
            <a:r>
              <a:rPr lang="en-GB" sz="3200" dirty="0" smtClean="0"/>
              <a:t> simples” 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Preenchimento</a:t>
            </a:r>
            <a:r>
              <a:rPr lang="en-GB" sz="3200" dirty="0" smtClean="0"/>
              <a:t>” e no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 </a:t>
            </a:r>
            <a:endParaRPr lang="en-GB" sz="3200" dirty="0"/>
          </a:p>
        </p:txBody>
      </p:sp>
      <p:pic>
        <p:nvPicPr>
          <p:cNvPr id="4098" name="Picture 2" descr="sign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1" y="5797807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95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0" y="176229"/>
            <a:ext cx="6634162" cy="63817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8600" y="400050"/>
            <a:ext cx="45529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Com </a:t>
            </a:r>
            <a:r>
              <a:rPr lang="en-GB" sz="3200" dirty="0" err="1" smtClean="0"/>
              <a:t>isso</a:t>
            </a:r>
            <a:r>
              <a:rPr lang="en-GB" sz="3200" dirty="0" smtClean="0"/>
              <a:t>, </a:t>
            </a:r>
            <a:r>
              <a:rPr lang="en-GB" sz="3200" dirty="0" err="1" smtClean="0"/>
              <a:t>uma</a:t>
            </a:r>
            <a:r>
              <a:rPr lang="en-GB" sz="3200" dirty="0" smtClean="0"/>
              <a:t> nova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de </a:t>
            </a:r>
            <a:r>
              <a:rPr lang="en-GB" sz="3200" dirty="0" err="1" smtClean="0"/>
              <a:t>símbolos</a:t>
            </a:r>
            <a:r>
              <a:rPr lang="en-GB" sz="3200" dirty="0" smtClean="0"/>
              <a:t> </a:t>
            </a:r>
            <a:r>
              <a:rPr lang="en-GB" sz="3200" dirty="0" err="1" smtClean="0"/>
              <a:t>foi</a:t>
            </a:r>
            <a:r>
              <a:rPr lang="en-GB" sz="3200" dirty="0" smtClean="0"/>
              <a:t> </a:t>
            </a:r>
            <a:r>
              <a:rPr lang="en-GB" sz="3200" dirty="0" err="1" smtClean="0"/>
              <a:t>adicionada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err="1" smtClean="0"/>
              <a:t>Verifique</a:t>
            </a:r>
            <a:r>
              <a:rPr lang="en-GB" sz="3200" dirty="0" smtClean="0"/>
              <a:t> que </a:t>
            </a:r>
            <a:r>
              <a:rPr lang="en-GB" sz="3200" dirty="0" err="1" smtClean="0"/>
              <a:t>essa</a:t>
            </a:r>
            <a:r>
              <a:rPr lang="en-GB" sz="3200" dirty="0" smtClean="0"/>
              <a:t> nova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de </a:t>
            </a:r>
            <a:r>
              <a:rPr lang="en-GB" sz="3200" dirty="0" err="1" smtClean="0"/>
              <a:t>símbolos</a:t>
            </a:r>
            <a:r>
              <a:rPr lang="en-GB" sz="3200" dirty="0" smtClean="0"/>
              <a:t> tem </a:t>
            </a:r>
            <a:r>
              <a:rPr lang="en-GB" sz="3200" dirty="0" err="1" smtClean="0"/>
              <a:t>preencimento</a:t>
            </a:r>
            <a:r>
              <a:rPr lang="en-GB" sz="3200" dirty="0" smtClean="0"/>
              <a:t> </a:t>
            </a:r>
            <a:r>
              <a:rPr lang="en-GB" sz="3200" dirty="0" err="1" smtClean="0"/>
              <a:t>interno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</a:t>
            </a:r>
            <a:r>
              <a:rPr lang="en-GB" sz="3200" dirty="0" err="1" smtClean="0"/>
              <a:t>azul</a:t>
            </a:r>
            <a:r>
              <a:rPr lang="en-GB" sz="3200" dirty="0" smtClean="0"/>
              <a:t> e </a:t>
            </a:r>
            <a:r>
              <a:rPr lang="en-GB" sz="3200" dirty="0" err="1" smtClean="0"/>
              <a:t>borda</a:t>
            </a:r>
            <a:r>
              <a:rPr lang="en-GB" sz="3200" dirty="0" smtClean="0"/>
              <a:t> </a:t>
            </a:r>
            <a:r>
              <a:rPr lang="en-GB" sz="3200" dirty="0" err="1" smtClean="0"/>
              <a:t>preta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r>
              <a:rPr lang="en-GB" sz="3200" dirty="0" smtClean="0"/>
              <a:t>Se </a:t>
            </a:r>
            <a:r>
              <a:rPr lang="en-GB" sz="3200" dirty="0" err="1" smtClean="0"/>
              <a:t>mantivermos</a:t>
            </a:r>
            <a:r>
              <a:rPr lang="en-GB" sz="3200" dirty="0" smtClean="0"/>
              <a:t> </a:t>
            </a:r>
            <a:r>
              <a:rPr lang="en-GB" sz="3200" dirty="0" err="1" smtClean="0"/>
              <a:t>isso</a:t>
            </a:r>
            <a:r>
              <a:rPr lang="en-GB" sz="3200" dirty="0" smtClean="0"/>
              <a:t>, </a:t>
            </a:r>
            <a:r>
              <a:rPr lang="en-GB" sz="3200" dirty="0" err="1" smtClean="0"/>
              <a:t>ela</a:t>
            </a:r>
            <a:r>
              <a:rPr lang="en-GB" sz="3200" dirty="0" smtClean="0"/>
              <a:t> </a:t>
            </a:r>
            <a:r>
              <a:rPr lang="en-GB" sz="3200" dirty="0" err="1" smtClean="0"/>
              <a:t>oculturá</a:t>
            </a:r>
            <a:r>
              <a:rPr lang="en-GB" sz="3200" dirty="0" smtClean="0"/>
              <a:t> a </a:t>
            </a:r>
            <a:r>
              <a:rPr lang="en-GB" sz="3200" dirty="0" err="1" smtClean="0"/>
              <a:t>simbologia</a:t>
            </a:r>
            <a:r>
              <a:rPr lang="en-GB" sz="3200" dirty="0" smtClean="0"/>
              <a:t> anterior.</a:t>
            </a:r>
            <a:endParaRPr lang="en-GB" sz="32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3600450" y="1047750"/>
            <a:ext cx="2933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846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00" y="381000"/>
            <a:ext cx="42291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Nessa nova </a:t>
            </a:r>
            <a:r>
              <a:rPr lang="en-GB" sz="3600" dirty="0" err="1" smtClean="0"/>
              <a:t>camada</a:t>
            </a:r>
            <a:r>
              <a:rPr lang="en-GB" sz="3600" dirty="0" smtClean="0"/>
              <a:t> de </a:t>
            </a:r>
            <a:r>
              <a:rPr lang="en-GB" sz="3600" dirty="0" err="1" smtClean="0"/>
              <a:t>símbolos</a:t>
            </a:r>
            <a:r>
              <a:rPr lang="en-GB" sz="3600" dirty="0" smtClean="0"/>
              <a:t> </a:t>
            </a:r>
            <a:r>
              <a:rPr lang="en-GB" sz="3600" dirty="0" err="1" smtClean="0"/>
              <a:t>escolha</a:t>
            </a:r>
            <a:r>
              <a:rPr lang="en-GB" sz="3600" dirty="0" smtClean="0"/>
              <a:t>:</a:t>
            </a:r>
          </a:p>
          <a:p>
            <a:endParaRPr lang="en-GB" sz="3600" dirty="0" smtClean="0"/>
          </a:p>
          <a:p>
            <a:pPr marL="571500" indent="-571500">
              <a:buFontTx/>
              <a:buChar char="-"/>
            </a:pPr>
            <a:r>
              <a:rPr lang="en-GB" sz="3600" dirty="0" err="1" smtClean="0"/>
              <a:t>Estilo</a:t>
            </a:r>
            <a:r>
              <a:rPr lang="en-GB" sz="3600" dirty="0" smtClean="0"/>
              <a:t> de </a:t>
            </a:r>
            <a:r>
              <a:rPr lang="en-GB" sz="3600" dirty="0" err="1" smtClean="0"/>
              <a:t>preenchimento</a:t>
            </a:r>
            <a:r>
              <a:rPr lang="en-GB" sz="3600" dirty="0" smtClean="0"/>
              <a:t> “Cruz”</a:t>
            </a:r>
          </a:p>
          <a:p>
            <a:pPr marL="571500" indent="-571500">
              <a:buFontTx/>
              <a:buChar char="-"/>
            </a:pPr>
            <a:endParaRPr lang="en-GB" sz="3600" dirty="0"/>
          </a:p>
          <a:p>
            <a:pPr marL="571500" indent="-571500">
              <a:buFontTx/>
              <a:buChar char="-"/>
            </a:pPr>
            <a:r>
              <a:rPr lang="en-GB" sz="3600" dirty="0" err="1" smtClean="0"/>
              <a:t>Estilo</a:t>
            </a:r>
            <a:r>
              <a:rPr lang="en-GB" sz="3600" dirty="0" smtClean="0"/>
              <a:t> do </a:t>
            </a:r>
            <a:r>
              <a:rPr lang="en-GB" sz="3600" dirty="0" err="1" smtClean="0"/>
              <a:t>traço</a:t>
            </a:r>
            <a:r>
              <a:rPr lang="en-GB" sz="3600" dirty="0" smtClean="0"/>
              <a:t>: “</a:t>
            </a:r>
            <a:r>
              <a:rPr lang="en-GB" sz="3600" dirty="0" err="1" smtClean="0"/>
              <a:t>Sem</a:t>
            </a:r>
            <a:r>
              <a:rPr lang="en-GB" sz="3600" dirty="0" smtClean="0"/>
              <a:t> </a:t>
            </a:r>
            <a:r>
              <a:rPr lang="en-GB" sz="3600" dirty="0" err="1" smtClean="0"/>
              <a:t>caneta</a:t>
            </a:r>
            <a:r>
              <a:rPr lang="en-GB" sz="3600" dirty="0" smtClean="0"/>
              <a:t>”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555" y="90309"/>
            <a:ext cx="672203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88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163" y="170847"/>
            <a:ext cx="7285674" cy="651570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8600" y="1366595"/>
            <a:ext cx="42100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Temos</a:t>
            </a:r>
            <a:r>
              <a:rPr lang="en-GB" sz="3200" dirty="0" smtClean="0"/>
              <a:t> agora o </a:t>
            </a:r>
            <a:r>
              <a:rPr lang="en-GB" sz="3200" dirty="0" err="1" smtClean="0"/>
              <a:t>mapa</a:t>
            </a:r>
            <a:r>
              <a:rPr lang="en-GB" sz="3200" dirty="0" smtClean="0"/>
              <a:t> das </a:t>
            </a:r>
            <a:r>
              <a:rPr lang="en-GB" sz="3200" dirty="0" err="1" smtClean="0"/>
              <a:t>áreas</a:t>
            </a:r>
            <a:r>
              <a:rPr lang="en-GB" sz="3200" dirty="0" smtClean="0"/>
              <a:t> </a:t>
            </a:r>
            <a:r>
              <a:rPr lang="en-GB" sz="3200" dirty="0" err="1" smtClean="0"/>
              <a:t>protegidas</a:t>
            </a:r>
            <a:r>
              <a:rPr lang="en-GB" sz="3200" dirty="0" smtClean="0"/>
              <a:t> com </a:t>
            </a:r>
            <a:r>
              <a:rPr lang="en-GB" sz="3200" dirty="0" err="1" smtClean="0"/>
              <a:t>duas</a:t>
            </a:r>
            <a:r>
              <a:rPr lang="en-GB" sz="3200" dirty="0" smtClean="0"/>
              <a:t>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de </a:t>
            </a:r>
            <a:r>
              <a:rPr lang="en-GB" sz="3200" dirty="0" err="1" smtClean="0"/>
              <a:t>símbolos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r>
              <a:rPr lang="en-GB" sz="3200" dirty="0" err="1" smtClean="0"/>
              <a:t>Podemos</a:t>
            </a:r>
            <a:r>
              <a:rPr lang="en-GB" sz="3200" dirty="0" smtClean="0"/>
              <a:t>, se for o </a:t>
            </a:r>
            <a:r>
              <a:rPr lang="en-GB" sz="3200" dirty="0" err="1" smtClean="0"/>
              <a:t>caso</a:t>
            </a:r>
            <a:r>
              <a:rPr lang="en-GB" sz="3200" dirty="0" smtClean="0"/>
              <a:t>, </a:t>
            </a:r>
            <a:r>
              <a:rPr lang="en-GB" sz="3200" dirty="0" err="1" smtClean="0"/>
              <a:t>inserir</a:t>
            </a:r>
            <a:r>
              <a:rPr lang="en-GB" sz="3200" dirty="0" smtClean="0"/>
              <a:t> </a:t>
            </a:r>
            <a:r>
              <a:rPr lang="en-GB" sz="3200" dirty="0" err="1" smtClean="0"/>
              <a:t>novas</a:t>
            </a:r>
            <a:r>
              <a:rPr lang="en-GB" sz="3200" dirty="0" smtClean="0"/>
              <a:t>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de </a:t>
            </a:r>
            <a:r>
              <a:rPr lang="en-GB" sz="3200" dirty="0" err="1" smtClean="0"/>
              <a:t>símbolos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51763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450" y="361950"/>
            <a:ext cx="10953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Tipos</a:t>
            </a:r>
            <a:r>
              <a:rPr lang="en-GB" sz="4000" b="1" dirty="0" smtClean="0"/>
              <a:t> de </a:t>
            </a:r>
            <a:r>
              <a:rPr lang="en-GB" sz="4000" b="1" dirty="0" err="1" smtClean="0"/>
              <a:t>camadas</a:t>
            </a:r>
            <a:r>
              <a:rPr lang="en-GB" sz="4000" b="1" dirty="0" smtClean="0"/>
              <a:t> de </a:t>
            </a:r>
            <a:r>
              <a:rPr lang="en-GB" sz="4000" b="1" dirty="0" err="1" smtClean="0"/>
              <a:t>símbolos</a:t>
            </a:r>
            <a:endParaRPr lang="en-GB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52450" y="1562100"/>
            <a:ext cx="10953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Cada</a:t>
            </a:r>
            <a:r>
              <a:rPr lang="en-GB" sz="3200" dirty="0" smtClean="0"/>
              <a:t> </a:t>
            </a:r>
            <a:r>
              <a:rPr lang="en-GB" sz="3200" dirty="0" err="1" smtClean="0"/>
              <a:t>tipo</a:t>
            </a:r>
            <a:r>
              <a:rPr lang="en-GB" sz="3200" dirty="0" smtClean="0"/>
              <a:t> de </a:t>
            </a:r>
            <a:r>
              <a:rPr lang="en-GB" sz="3200" dirty="0" err="1" smtClean="0"/>
              <a:t>vetor</a:t>
            </a:r>
            <a:r>
              <a:rPr lang="en-GB" sz="3200" dirty="0" smtClean="0"/>
              <a:t> (</a:t>
            </a:r>
            <a:r>
              <a:rPr lang="en-GB" sz="3200" dirty="0" err="1" smtClean="0"/>
              <a:t>ponto</a:t>
            </a:r>
            <a:r>
              <a:rPr lang="en-GB" sz="3200" dirty="0" smtClean="0"/>
              <a:t>, </a:t>
            </a:r>
            <a:r>
              <a:rPr lang="en-GB" sz="3200" dirty="0" err="1" smtClean="0"/>
              <a:t>linha</a:t>
            </a:r>
            <a:r>
              <a:rPr lang="en-GB" sz="3200" dirty="0" smtClean="0"/>
              <a:t> e </a:t>
            </a:r>
            <a:r>
              <a:rPr lang="en-GB" sz="3200" dirty="0" err="1" smtClean="0"/>
              <a:t>pológono</a:t>
            </a:r>
            <a:r>
              <a:rPr lang="en-GB" sz="3200" dirty="0" smtClean="0"/>
              <a:t>) tem </a:t>
            </a:r>
            <a:r>
              <a:rPr lang="en-GB" sz="3200" dirty="0" err="1" smtClean="0"/>
              <a:t>seu</a:t>
            </a:r>
            <a:r>
              <a:rPr lang="en-GB" sz="3200" dirty="0" smtClean="0"/>
              <a:t> </a:t>
            </a:r>
            <a:r>
              <a:rPr lang="en-GB" sz="3200" dirty="0" err="1" smtClean="0"/>
              <a:t>conjunto</a:t>
            </a:r>
            <a:r>
              <a:rPr lang="en-GB" sz="3200" dirty="0" smtClean="0"/>
              <a:t> de </a:t>
            </a:r>
            <a:r>
              <a:rPr lang="en-GB" sz="3200" dirty="0" err="1" smtClean="0"/>
              <a:t>tipos</a:t>
            </a:r>
            <a:r>
              <a:rPr lang="en-GB" sz="3200" dirty="0" smtClean="0"/>
              <a:t> de </a:t>
            </a:r>
            <a:r>
              <a:rPr lang="en-GB" sz="3200" dirty="0" err="1" smtClean="0"/>
              <a:t>símbolos</a:t>
            </a:r>
            <a:r>
              <a:rPr lang="en-GB" sz="3200" dirty="0" smtClean="0"/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52450" y="3143250"/>
            <a:ext cx="11182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Camadas</a:t>
            </a:r>
            <a:r>
              <a:rPr lang="en-GB" sz="4000" b="1" dirty="0" smtClean="0"/>
              <a:t> de </a:t>
            </a:r>
            <a:r>
              <a:rPr lang="en-GB" sz="4000" b="1" dirty="0" err="1" smtClean="0"/>
              <a:t>símbolos</a:t>
            </a:r>
            <a:r>
              <a:rPr lang="en-GB" sz="4000" b="1" dirty="0" smtClean="0"/>
              <a:t> para </a:t>
            </a:r>
            <a:r>
              <a:rPr lang="en-GB" sz="4000" b="1" dirty="0" err="1" smtClean="0"/>
              <a:t>pontos</a:t>
            </a:r>
            <a:endParaRPr lang="en-GB" sz="4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52450" y="4229100"/>
            <a:ext cx="1028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Desmarque</a:t>
            </a:r>
            <a:r>
              <a:rPr lang="en-GB" sz="3200" dirty="0" smtClean="0"/>
              <a:t> as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</a:t>
            </a:r>
            <a:r>
              <a:rPr lang="en-GB" sz="3200" dirty="0" err="1" smtClean="0"/>
              <a:t>ativas</a:t>
            </a:r>
            <a:r>
              <a:rPr lang="en-GB" sz="3200" dirty="0" smtClean="0"/>
              <a:t> e </a:t>
            </a:r>
            <a:r>
              <a:rPr lang="en-GB" sz="3200" dirty="0" err="1" smtClean="0"/>
              <a:t>deixando</a:t>
            </a:r>
            <a:r>
              <a:rPr lang="en-GB" sz="3200" dirty="0" smtClean="0"/>
              <a:t> </a:t>
            </a:r>
            <a:r>
              <a:rPr lang="en-GB" sz="3200" dirty="0" err="1" smtClean="0"/>
              <a:t>somente</a:t>
            </a:r>
            <a:r>
              <a:rPr lang="en-GB" sz="3200" dirty="0" smtClean="0"/>
              <a:t> “places’ </a:t>
            </a:r>
            <a:r>
              <a:rPr lang="en-GB" sz="3200" dirty="0" err="1" smtClean="0"/>
              <a:t>ativada</a:t>
            </a:r>
            <a:endParaRPr lang="en-GB" sz="3200" dirty="0" smtClean="0"/>
          </a:p>
          <a:p>
            <a:r>
              <a:rPr lang="en-GB" sz="3200" dirty="0" smtClean="0"/>
              <a:t>Clique </a:t>
            </a:r>
            <a:r>
              <a:rPr lang="en-GB" sz="3200" dirty="0" err="1" smtClean="0"/>
              <a:t>em</a:t>
            </a:r>
            <a:r>
              <a:rPr lang="en-GB" sz="3200" dirty="0"/>
              <a:t> </a:t>
            </a:r>
            <a:r>
              <a:rPr lang="en-GB" sz="3200" dirty="0" smtClean="0"/>
              <a:t>“places” com 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</a:t>
            </a:r>
            <a:r>
              <a:rPr lang="en-GB" sz="3200" dirty="0" err="1" smtClean="0"/>
              <a:t>direito</a:t>
            </a:r>
            <a:r>
              <a:rPr lang="en-GB" sz="3200" dirty="0" smtClean="0"/>
              <a:t> do mouse e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“</a:t>
            </a:r>
            <a:r>
              <a:rPr lang="en-GB" sz="3200" dirty="0" err="1" smtClean="0"/>
              <a:t>Aproximar</a:t>
            </a:r>
            <a:r>
              <a:rPr lang="en-GB" sz="3200" dirty="0" smtClean="0"/>
              <a:t> para 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30353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7650" y="171450"/>
            <a:ext cx="5410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“places” com 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</a:t>
            </a:r>
            <a:r>
              <a:rPr lang="en-GB" sz="3200" dirty="0" err="1" smtClean="0"/>
              <a:t>direito</a:t>
            </a:r>
            <a:r>
              <a:rPr lang="en-GB" sz="3200" dirty="0" smtClean="0"/>
              <a:t> e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“</a:t>
            </a:r>
            <a:r>
              <a:rPr lang="en-GB" sz="3200" dirty="0" err="1" smtClean="0"/>
              <a:t>Propriedades</a:t>
            </a:r>
            <a:r>
              <a:rPr lang="en-GB" sz="3200" dirty="0" smtClean="0"/>
              <a:t>” e </a:t>
            </a:r>
            <a:r>
              <a:rPr lang="en-GB" sz="3200" dirty="0" err="1" smtClean="0"/>
              <a:t>depois</a:t>
            </a:r>
            <a:r>
              <a:rPr lang="en-GB" sz="3200" dirty="0" smtClean="0"/>
              <a:t> “”</a:t>
            </a:r>
            <a:r>
              <a:rPr lang="en-GB" sz="3200" dirty="0" err="1" smtClean="0"/>
              <a:t>Simbologia</a:t>
            </a:r>
            <a:r>
              <a:rPr lang="en-GB" sz="3200" dirty="0" smtClean="0"/>
              <a:t>”</a:t>
            </a:r>
          </a:p>
          <a:p>
            <a:endParaRPr lang="en-GB" sz="3200" dirty="0"/>
          </a:p>
          <a:p>
            <a:r>
              <a:rPr lang="en-GB" sz="3200" dirty="0" smtClean="0"/>
              <a:t>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Marcador</a:t>
            </a:r>
            <a:r>
              <a:rPr lang="en-GB" sz="3200" dirty="0" smtClean="0"/>
              <a:t> simples” (o </a:t>
            </a:r>
            <a:r>
              <a:rPr lang="en-GB" sz="3200" dirty="0" err="1" smtClean="0"/>
              <a:t>mesmo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Tipo</a:t>
            </a:r>
            <a:r>
              <a:rPr lang="en-GB" sz="3200" dirty="0" smtClean="0"/>
              <a:t> de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</a:t>
            </a:r>
            <a:r>
              <a:rPr lang="en-GB" sz="3200" dirty="0" err="1" smtClean="0"/>
              <a:t>símbolo</a:t>
            </a:r>
            <a:r>
              <a:rPr lang="en-GB" sz="3200" dirty="0" smtClean="0"/>
              <a:t>”)  e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</a:t>
            </a:r>
            <a:r>
              <a:rPr lang="en-GB" sz="3200" dirty="0" err="1" smtClean="0"/>
              <a:t>como</a:t>
            </a:r>
            <a:r>
              <a:rPr lang="en-GB" sz="3200" dirty="0" smtClean="0"/>
              <a:t> </a:t>
            </a:r>
            <a:r>
              <a:rPr lang="en-GB" sz="3200" dirty="0" err="1" smtClean="0"/>
              <a:t>símbolo</a:t>
            </a:r>
            <a:r>
              <a:rPr lang="en-GB" sz="3200" dirty="0" smtClean="0"/>
              <a:t> a </a:t>
            </a:r>
            <a:r>
              <a:rPr lang="en-GB" sz="3200" dirty="0" err="1" smtClean="0"/>
              <a:t>cruz</a:t>
            </a:r>
            <a:r>
              <a:rPr lang="en-GB" sz="3200" dirty="0" smtClean="0"/>
              <a:t> </a:t>
            </a:r>
          </a:p>
          <a:p>
            <a:endParaRPr lang="en-GB" sz="3200" dirty="0"/>
          </a:p>
          <a:p>
            <a:r>
              <a:rPr lang="en-GB" sz="3200" dirty="0" err="1" smtClean="0"/>
              <a:t>Escolha</a:t>
            </a:r>
            <a:r>
              <a:rPr lang="en-GB" sz="3200" dirty="0" smtClean="0"/>
              <a:t> </a:t>
            </a:r>
            <a:r>
              <a:rPr lang="en-GB" sz="3200" dirty="0" err="1" smtClean="0"/>
              <a:t>tamanho</a:t>
            </a:r>
            <a:r>
              <a:rPr lang="en-GB" sz="3200" dirty="0" smtClean="0"/>
              <a:t> = 4 mm, </a:t>
            </a:r>
            <a:r>
              <a:rPr lang="en-GB" sz="3200" dirty="0" err="1" smtClean="0"/>
              <a:t>cor</a:t>
            </a:r>
            <a:r>
              <a:rPr lang="en-GB" sz="3200" dirty="0" smtClean="0"/>
              <a:t> de </a:t>
            </a:r>
            <a:r>
              <a:rPr lang="en-GB" sz="3200" dirty="0" err="1" smtClean="0"/>
              <a:t>preenchimento</a:t>
            </a:r>
            <a:r>
              <a:rPr lang="en-GB" sz="3200" dirty="0" smtClean="0"/>
              <a:t> </a:t>
            </a:r>
            <a:r>
              <a:rPr lang="en-GB" sz="3200" dirty="0" err="1" smtClean="0"/>
              <a:t>vermelha</a:t>
            </a:r>
            <a:r>
              <a:rPr lang="en-GB" sz="3200" dirty="0" smtClean="0"/>
              <a:t> e </a:t>
            </a:r>
            <a:r>
              <a:rPr lang="en-GB" sz="3200" dirty="0" err="1" smtClean="0"/>
              <a:t>cor</a:t>
            </a:r>
            <a:r>
              <a:rPr lang="en-GB" sz="3200" dirty="0" smtClean="0"/>
              <a:t> do </a:t>
            </a:r>
            <a:r>
              <a:rPr lang="en-GB" sz="3200" dirty="0" err="1" smtClean="0"/>
              <a:t>traço</a:t>
            </a:r>
            <a:r>
              <a:rPr lang="en-GB" sz="3200" dirty="0" smtClean="0"/>
              <a:t> </a:t>
            </a:r>
            <a:r>
              <a:rPr lang="en-GB" sz="3200" dirty="0" err="1" smtClean="0"/>
              <a:t>preta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22" y="449073"/>
            <a:ext cx="6219878" cy="593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10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75646"/>
            <a:ext cx="7672387" cy="623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20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2900" y="171450"/>
            <a:ext cx="1122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Camada</a:t>
            </a:r>
            <a:r>
              <a:rPr lang="en-GB" sz="4000" b="1" dirty="0" smtClean="0"/>
              <a:t> de </a:t>
            </a:r>
            <a:r>
              <a:rPr lang="en-GB" sz="4000" b="1" dirty="0" err="1" smtClean="0"/>
              <a:t>símbolos</a:t>
            </a:r>
            <a:r>
              <a:rPr lang="en-GB" sz="4000" b="1" dirty="0" smtClean="0"/>
              <a:t> para </a:t>
            </a:r>
            <a:r>
              <a:rPr lang="en-GB" sz="4000" b="1" dirty="0" err="1" smtClean="0"/>
              <a:t>linhas</a:t>
            </a:r>
            <a:endParaRPr lang="en-GB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14350" y="1295400"/>
            <a:ext cx="47625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Deixe</a:t>
            </a:r>
            <a:r>
              <a:rPr lang="en-GB" sz="3200" dirty="0" smtClean="0"/>
              <a:t> </a:t>
            </a:r>
            <a:r>
              <a:rPr lang="en-GB" sz="3200" dirty="0" err="1" smtClean="0"/>
              <a:t>apenas</a:t>
            </a:r>
            <a:r>
              <a:rPr lang="en-GB" sz="3200" dirty="0" smtClean="0"/>
              <a:t> 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“rivers” </a:t>
            </a:r>
            <a:r>
              <a:rPr lang="en-GB" sz="3200" dirty="0" err="1" smtClean="0"/>
              <a:t>selecionada</a:t>
            </a:r>
            <a:endParaRPr lang="en-GB" sz="3200" dirty="0"/>
          </a:p>
          <a:p>
            <a:endParaRPr lang="en-GB" sz="3200" dirty="0" smtClean="0"/>
          </a:p>
          <a:p>
            <a:r>
              <a:rPr lang="en-GB" sz="3200" dirty="0" err="1" smtClean="0"/>
              <a:t>Acesse</a:t>
            </a:r>
            <a:r>
              <a:rPr lang="en-GB" sz="3200" dirty="0" smtClean="0"/>
              <a:t> “</a:t>
            </a:r>
            <a:r>
              <a:rPr lang="en-GB" sz="3200" dirty="0" err="1" smtClean="0"/>
              <a:t>Propriedades</a:t>
            </a:r>
            <a:r>
              <a:rPr lang="en-GB" sz="3200" dirty="0" smtClean="0"/>
              <a:t>” e “</a:t>
            </a:r>
            <a:r>
              <a:rPr lang="en-GB" sz="3200" dirty="0" err="1" smtClean="0"/>
              <a:t>Simbologia</a:t>
            </a:r>
            <a:r>
              <a:rPr lang="en-GB" sz="3200" dirty="0" smtClean="0"/>
              <a:t>”</a:t>
            </a:r>
          </a:p>
          <a:p>
            <a:endParaRPr lang="en-GB" sz="3200" dirty="0"/>
          </a:p>
          <a:p>
            <a:r>
              <a:rPr lang="en-GB" sz="3200" dirty="0" smtClean="0"/>
              <a:t>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Linha</a:t>
            </a:r>
            <a:r>
              <a:rPr lang="en-GB" sz="3200" dirty="0" smtClean="0"/>
              <a:t> simples” e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Tipo</a:t>
            </a:r>
            <a:r>
              <a:rPr lang="en-GB" sz="3200" dirty="0" smtClean="0"/>
              <a:t> de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</a:t>
            </a:r>
            <a:r>
              <a:rPr lang="en-GB" sz="3200" dirty="0" err="1" smtClean="0"/>
              <a:t>símbolo</a:t>
            </a:r>
            <a:r>
              <a:rPr lang="en-GB" sz="3200" dirty="0" smtClean="0"/>
              <a:t> “</a:t>
            </a:r>
            <a:r>
              <a:rPr lang="en-GB" sz="3200" dirty="0" err="1" smtClean="0"/>
              <a:t>Maracador</a:t>
            </a:r>
            <a:r>
              <a:rPr lang="en-GB" sz="3200" dirty="0" smtClean="0"/>
              <a:t> de </a:t>
            </a:r>
            <a:r>
              <a:rPr lang="en-GB" sz="3200" dirty="0" err="1" smtClean="0"/>
              <a:t>linha</a:t>
            </a:r>
            <a:r>
              <a:rPr lang="en-GB" sz="3200" dirty="0" smtClean="0"/>
              <a:t>”</a:t>
            </a:r>
            <a:endParaRPr lang="en-GB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9" y="879336"/>
            <a:ext cx="6069321" cy="5864326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V="1">
            <a:off x="4171950" y="3086100"/>
            <a:ext cx="2400300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65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527" y="1520157"/>
            <a:ext cx="10515600" cy="3349625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/>
              <a:t>A interface</a:t>
            </a:r>
            <a:br>
              <a:rPr lang="pt-BR" sz="6000" dirty="0" smtClean="0"/>
            </a:b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41939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046" y="414822"/>
            <a:ext cx="6459166" cy="619552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850" y="567222"/>
            <a:ext cx="44386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Agora 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Maracador</a:t>
            </a:r>
            <a:r>
              <a:rPr lang="en-GB" sz="3200" dirty="0" smtClean="0"/>
              <a:t> de </a:t>
            </a:r>
            <a:r>
              <a:rPr lang="en-GB" sz="3200" dirty="0" err="1" smtClean="0"/>
              <a:t>linha</a:t>
            </a:r>
            <a:r>
              <a:rPr lang="en-GB" sz="3200" dirty="0" smtClean="0"/>
              <a:t>” e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“com interval” de 1mm</a:t>
            </a:r>
          </a:p>
          <a:p>
            <a:endParaRPr lang="en-GB" sz="3200" dirty="0"/>
          </a:p>
          <a:p>
            <a:r>
              <a:rPr lang="en-GB" sz="3200" dirty="0" smtClean="0"/>
              <a:t>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OK.</a:t>
            </a:r>
            <a:endParaRPr lang="en-GB" sz="3200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4476750" y="1219200"/>
            <a:ext cx="2057400" cy="133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1447800" y="2247900"/>
            <a:ext cx="4953000" cy="100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46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87357"/>
            <a:ext cx="7862887" cy="638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11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450" y="1562100"/>
            <a:ext cx="10839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/>
              <a:t>Lembre</a:t>
            </a:r>
            <a:r>
              <a:rPr lang="en-GB" sz="4000" dirty="0" smtClean="0"/>
              <a:t>-se: antes de </a:t>
            </a:r>
            <a:r>
              <a:rPr lang="en-GB" sz="4000" dirty="0" err="1" smtClean="0"/>
              <a:t>fechar</a:t>
            </a:r>
            <a:r>
              <a:rPr lang="en-GB" sz="4000" dirty="0" smtClean="0"/>
              <a:t> o QGIS, salve o </a:t>
            </a:r>
            <a:r>
              <a:rPr lang="en-GB" sz="4000" dirty="0" err="1" smtClean="0"/>
              <a:t>projeto</a:t>
            </a:r>
            <a:r>
              <a:rPr lang="en-GB" sz="4000" dirty="0" smtClean="0"/>
              <a:t> no </a:t>
            </a:r>
            <a:r>
              <a:rPr lang="en-GB" sz="4000" dirty="0" err="1" smtClean="0"/>
              <a:t>botão</a:t>
            </a:r>
            <a:r>
              <a:rPr lang="en-GB" sz="4000" dirty="0" smtClean="0"/>
              <a:t> “</a:t>
            </a:r>
            <a:r>
              <a:rPr lang="en-GB" sz="4000" dirty="0" err="1" smtClean="0"/>
              <a:t>Salvar</a:t>
            </a:r>
            <a:r>
              <a:rPr lang="en-GB" sz="4000" dirty="0" smtClean="0"/>
              <a:t> </a:t>
            </a:r>
            <a:r>
              <a:rPr lang="en-GB" sz="4000" dirty="0" err="1" smtClean="0"/>
              <a:t>como</a:t>
            </a:r>
            <a:r>
              <a:rPr lang="en-GB" sz="4000" dirty="0" smtClean="0"/>
              <a:t>” se </a:t>
            </a:r>
            <a:r>
              <a:rPr lang="en-GB" sz="4000" dirty="0" err="1" smtClean="0"/>
              <a:t>ele</a:t>
            </a:r>
            <a:r>
              <a:rPr lang="en-GB" sz="4000" dirty="0" smtClean="0"/>
              <a:t> </a:t>
            </a:r>
            <a:r>
              <a:rPr lang="en-GB" sz="4000" dirty="0" err="1" smtClean="0"/>
              <a:t>já</a:t>
            </a:r>
            <a:r>
              <a:rPr lang="en-GB" sz="4000" dirty="0" smtClean="0"/>
              <a:t> </a:t>
            </a:r>
            <a:r>
              <a:rPr lang="en-GB" sz="4000" dirty="0" err="1" smtClean="0"/>
              <a:t>tiver</a:t>
            </a:r>
            <a:r>
              <a:rPr lang="en-GB" sz="4000" dirty="0" smtClean="0"/>
              <a:t> </a:t>
            </a:r>
            <a:r>
              <a:rPr lang="en-GB" sz="4000" dirty="0" err="1" smtClean="0"/>
              <a:t>sido</a:t>
            </a:r>
            <a:r>
              <a:rPr lang="en-GB" sz="4000" dirty="0" smtClean="0"/>
              <a:t> salvo </a:t>
            </a:r>
            <a:r>
              <a:rPr lang="en-GB" sz="4000" dirty="0" err="1" smtClean="0"/>
              <a:t>anteriormente</a:t>
            </a:r>
            <a:r>
              <a:rPr lang="en-GB" sz="4000" dirty="0" smtClean="0"/>
              <a:t>.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 err="1"/>
              <a:t>O</a:t>
            </a:r>
            <a:r>
              <a:rPr lang="en-GB" sz="4000" dirty="0" err="1" smtClean="0"/>
              <a:t>u</a:t>
            </a:r>
            <a:r>
              <a:rPr lang="en-GB" sz="4000" dirty="0" smtClean="0"/>
              <a:t> </a:t>
            </a:r>
            <a:r>
              <a:rPr lang="en-GB" sz="4000" dirty="0" err="1" smtClean="0"/>
              <a:t>então</a:t>
            </a:r>
            <a:r>
              <a:rPr lang="en-GB" sz="4000" dirty="0" smtClean="0"/>
              <a:t> use o </a:t>
            </a:r>
            <a:r>
              <a:rPr lang="en-GB" sz="4000" dirty="0" err="1" smtClean="0"/>
              <a:t>botão</a:t>
            </a:r>
            <a:r>
              <a:rPr lang="en-GB" sz="4000" dirty="0" smtClean="0"/>
              <a:t> “</a:t>
            </a:r>
            <a:r>
              <a:rPr lang="en-GB" sz="4000" dirty="0" err="1" smtClean="0"/>
              <a:t>Salvar</a:t>
            </a:r>
            <a:r>
              <a:rPr lang="en-GB" sz="4000" dirty="0" smtClean="0"/>
              <a:t> </a:t>
            </a:r>
            <a:r>
              <a:rPr lang="en-GB" sz="4000" dirty="0" err="1" smtClean="0"/>
              <a:t>projeto</a:t>
            </a:r>
            <a:r>
              <a:rPr lang="en-GB" sz="4000" dirty="0" smtClean="0"/>
              <a:t> </a:t>
            </a:r>
            <a:r>
              <a:rPr lang="en-GB" sz="4000" dirty="0" err="1" smtClean="0"/>
              <a:t>como</a:t>
            </a:r>
            <a:r>
              <a:rPr lang="en-GB" sz="4000" dirty="0" smtClean="0"/>
              <a:t>” para </a:t>
            </a:r>
            <a:r>
              <a:rPr lang="en-GB" sz="4000" dirty="0" err="1" smtClean="0"/>
              <a:t>salvar</a:t>
            </a:r>
            <a:r>
              <a:rPr lang="en-GB" sz="4000" dirty="0" smtClean="0"/>
              <a:t> pela </a:t>
            </a:r>
            <a:r>
              <a:rPr lang="en-GB" sz="4000" dirty="0" err="1" smtClean="0"/>
              <a:t>primeira</a:t>
            </a:r>
            <a:r>
              <a:rPr lang="en-GB" sz="4000" dirty="0" smtClean="0"/>
              <a:t> </a:t>
            </a:r>
            <a:r>
              <a:rPr lang="en-GB" sz="4000" dirty="0" err="1" smtClean="0"/>
              <a:t>vez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3440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9744" y="284813"/>
            <a:ext cx="11347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Clique no </a:t>
            </a:r>
            <a:r>
              <a:rPr lang="en-GB" sz="3200" dirty="0" err="1" smtClean="0"/>
              <a:t>ícone</a:t>
            </a:r>
            <a:r>
              <a:rPr lang="en-GB" sz="3200" dirty="0" smtClean="0"/>
              <a:t> do </a:t>
            </a:r>
            <a:r>
              <a:rPr lang="en-GB" sz="3200" dirty="0" smtClean="0"/>
              <a:t>QGIS </a:t>
            </a:r>
            <a:r>
              <a:rPr lang="en-GB" sz="3200" dirty="0" err="1" smtClean="0"/>
              <a:t>ou</a:t>
            </a:r>
            <a:r>
              <a:rPr lang="en-GB" sz="3200" dirty="0" smtClean="0"/>
              <a:t> no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</a:t>
            </a:r>
            <a:r>
              <a:rPr lang="en-GB" sz="3200" dirty="0" err="1" smtClean="0"/>
              <a:t>iniciar</a:t>
            </a:r>
            <a:r>
              <a:rPr lang="en-GB" sz="3200" dirty="0" smtClean="0"/>
              <a:t> para </a:t>
            </a:r>
            <a:r>
              <a:rPr lang="en-GB" sz="3200" dirty="0" err="1" smtClean="0"/>
              <a:t>abrir</a:t>
            </a:r>
            <a:r>
              <a:rPr lang="en-GB" sz="3200" dirty="0" smtClean="0"/>
              <a:t> o </a:t>
            </a:r>
            <a:r>
              <a:rPr lang="en-GB" sz="3200" dirty="0" err="1" smtClean="0"/>
              <a:t>programa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650" y="895371"/>
            <a:ext cx="8339762" cy="58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4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9862" y="164892"/>
            <a:ext cx="11557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Clique no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“</a:t>
            </a:r>
            <a:r>
              <a:rPr lang="en-GB" sz="3200" dirty="0" err="1" smtClean="0"/>
              <a:t>Gerenciador</a:t>
            </a:r>
            <a:r>
              <a:rPr lang="en-GB" sz="3200" dirty="0" smtClean="0"/>
              <a:t> de </a:t>
            </a:r>
            <a:r>
              <a:rPr lang="en-GB" sz="3200" dirty="0" err="1" smtClean="0"/>
              <a:t>fontes</a:t>
            </a:r>
            <a:r>
              <a:rPr lang="en-GB" sz="3200" dirty="0" smtClean="0"/>
              <a:t> </a:t>
            </a:r>
            <a:r>
              <a:rPr lang="en-GB" sz="3200" dirty="0" smtClean="0"/>
              <a:t>de dados”</a:t>
            </a:r>
            <a:endParaRPr lang="en-GB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384" y="900252"/>
            <a:ext cx="8039958" cy="5609111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>
            <a:off x="2263515" y="704538"/>
            <a:ext cx="1873770" cy="1019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35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705" y="1023296"/>
            <a:ext cx="6823725" cy="55398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9842" y="1184223"/>
            <a:ext cx="4512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Na </a:t>
            </a:r>
            <a:r>
              <a:rPr lang="en-GB" sz="3200" dirty="0" err="1" smtClean="0"/>
              <a:t>tela</a:t>
            </a:r>
            <a:r>
              <a:rPr lang="en-GB" sz="3200" dirty="0" smtClean="0"/>
              <a:t> “Data source </a:t>
            </a:r>
            <a:r>
              <a:rPr lang="en-GB" sz="3200" dirty="0" err="1" smtClean="0"/>
              <a:t>maneger</a:t>
            </a:r>
            <a:r>
              <a:rPr lang="en-GB" sz="3200" dirty="0" smtClean="0"/>
              <a:t>”,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“</a:t>
            </a:r>
            <a:r>
              <a:rPr lang="en-GB" sz="3200" dirty="0" err="1" smtClean="0"/>
              <a:t>Vetor</a:t>
            </a:r>
            <a:r>
              <a:rPr lang="en-GB" sz="3200" dirty="0" smtClean="0"/>
              <a:t>”, </a:t>
            </a:r>
            <a:r>
              <a:rPr lang="en-GB" sz="3200" dirty="0" err="1" smtClean="0"/>
              <a:t>codificação</a:t>
            </a:r>
            <a:r>
              <a:rPr lang="en-GB" sz="3200" dirty="0" smtClean="0"/>
              <a:t> “Windows 1250 , </a:t>
            </a:r>
            <a:r>
              <a:rPr lang="en-GB" sz="3200" dirty="0" err="1" smtClean="0"/>
              <a:t>em</a:t>
            </a:r>
            <a:r>
              <a:rPr lang="en-GB" sz="3200" dirty="0" smtClean="0"/>
              <a:t> </a:t>
            </a:r>
            <a:r>
              <a:rPr lang="en-GB" sz="3200" dirty="0" err="1" smtClean="0"/>
              <a:t>fonte</a:t>
            </a:r>
            <a:r>
              <a:rPr lang="en-GB" sz="3200" dirty="0" smtClean="0"/>
              <a:t>,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, </a:t>
            </a:r>
            <a:r>
              <a:rPr lang="en-GB" sz="3200" dirty="0" err="1" smtClean="0"/>
              <a:t>na</a:t>
            </a:r>
            <a:r>
              <a:rPr lang="en-GB" sz="3200" dirty="0" smtClean="0"/>
              <a:t> pasta bancos_aula2, o </a:t>
            </a:r>
            <a:r>
              <a:rPr lang="en-GB" sz="3200" dirty="0" err="1" smtClean="0"/>
              <a:t>arquivo</a:t>
            </a:r>
            <a:r>
              <a:rPr lang="en-GB" sz="3200" dirty="0" smtClean="0"/>
              <a:t> “</a:t>
            </a:r>
            <a:r>
              <a:rPr lang="en-GB" sz="3200" dirty="0" err="1" smtClean="0"/>
              <a:t>protected_areas.shp</a:t>
            </a:r>
            <a:r>
              <a:rPr lang="en-GB" sz="3200" dirty="0" smtClean="0"/>
              <a:t>”. 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Adicionar</a:t>
            </a:r>
            <a:r>
              <a:rPr lang="en-GB" sz="3200" dirty="0" smtClean="0"/>
              <a:t>” e </a:t>
            </a:r>
            <a:r>
              <a:rPr lang="en-GB" sz="3200" dirty="0" err="1" smtClean="0"/>
              <a:t>depois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“close”.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9312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325" y="742838"/>
            <a:ext cx="8009744" cy="561856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9901" y="149902"/>
            <a:ext cx="379251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Temos</a:t>
            </a:r>
            <a:r>
              <a:rPr lang="en-GB" sz="3200" dirty="0" smtClean="0"/>
              <a:t> o </a:t>
            </a:r>
            <a:r>
              <a:rPr lang="en-GB" sz="3200" dirty="0" err="1" smtClean="0"/>
              <a:t>nosso</a:t>
            </a:r>
            <a:r>
              <a:rPr lang="en-GB" sz="3200" dirty="0" smtClean="0"/>
              <a:t> </a:t>
            </a:r>
            <a:r>
              <a:rPr lang="en-GB" sz="3200" dirty="0" err="1" smtClean="0"/>
              <a:t>primeiro</a:t>
            </a:r>
            <a:r>
              <a:rPr lang="en-GB" sz="3200" dirty="0" smtClean="0"/>
              <a:t> </a:t>
            </a:r>
            <a:r>
              <a:rPr lang="en-GB" sz="3200" dirty="0" err="1" smtClean="0"/>
              <a:t>mapa</a:t>
            </a:r>
            <a:r>
              <a:rPr lang="en-GB" sz="3200" dirty="0" smtClean="0"/>
              <a:t> </a:t>
            </a:r>
            <a:r>
              <a:rPr lang="en-GB" sz="3200" dirty="0" err="1" smtClean="0"/>
              <a:t>aberto</a:t>
            </a:r>
            <a:r>
              <a:rPr lang="en-GB" sz="3200" dirty="0" smtClean="0"/>
              <a:t>!</a:t>
            </a:r>
          </a:p>
          <a:p>
            <a:endParaRPr lang="en-GB" sz="3200" dirty="0"/>
          </a:p>
          <a:p>
            <a:r>
              <a:rPr lang="en-GB" sz="3200" dirty="0" err="1" smtClean="0"/>
              <a:t>Podemos</a:t>
            </a:r>
            <a:r>
              <a:rPr lang="en-GB" sz="3200" dirty="0" smtClean="0"/>
              <a:t> </a:t>
            </a:r>
            <a:r>
              <a:rPr lang="en-GB" sz="3200" dirty="0" err="1" smtClean="0"/>
              <a:t>ver</a:t>
            </a:r>
            <a:r>
              <a:rPr lang="en-GB" sz="3200" dirty="0" smtClean="0"/>
              <a:t> as </a:t>
            </a:r>
            <a:r>
              <a:rPr lang="en-GB" sz="3200" dirty="0" err="1" smtClean="0"/>
              <a:t>feições</a:t>
            </a:r>
            <a:r>
              <a:rPr lang="en-GB" sz="3200" dirty="0" smtClean="0"/>
              <a:t> de “</a:t>
            </a:r>
            <a:r>
              <a:rPr lang="en-GB" sz="3200" dirty="0" err="1" smtClean="0"/>
              <a:t>protected_areas</a:t>
            </a:r>
            <a:r>
              <a:rPr lang="en-GB" sz="3200" dirty="0" smtClean="0"/>
              <a:t> </a:t>
            </a:r>
            <a:r>
              <a:rPr lang="en-GB" sz="3200" dirty="0" err="1" smtClean="0"/>
              <a:t>na</a:t>
            </a:r>
            <a:r>
              <a:rPr lang="en-GB" sz="3200" dirty="0" smtClean="0"/>
              <a:t> </a:t>
            </a:r>
            <a:r>
              <a:rPr lang="en-GB" sz="3200" dirty="0" err="1" smtClean="0"/>
              <a:t>tela</a:t>
            </a:r>
            <a:r>
              <a:rPr lang="en-GB" sz="3200" dirty="0" smtClean="0"/>
              <a:t> principal do QGIS.</a:t>
            </a:r>
          </a:p>
          <a:p>
            <a:endParaRPr lang="en-GB" sz="3200" dirty="0"/>
          </a:p>
          <a:p>
            <a:r>
              <a:rPr lang="en-GB" sz="3200" dirty="0" err="1" smtClean="0"/>
              <a:t>Também</a:t>
            </a:r>
            <a:r>
              <a:rPr lang="en-GB" sz="3200" dirty="0" smtClean="0"/>
              <a:t> </a:t>
            </a:r>
            <a:r>
              <a:rPr lang="en-GB" sz="3200" dirty="0" err="1" smtClean="0"/>
              <a:t>está</a:t>
            </a:r>
            <a:r>
              <a:rPr lang="en-GB" sz="3200" dirty="0" smtClean="0"/>
              <a:t> </a:t>
            </a:r>
            <a:r>
              <a:rPr lang="en-GB" sz="3200" dirty="0" err="1" smtClean="0"/>
              <a:t>discriminada</a:t>
            </a:r>
            <a:r>
              <a:rPr lang="en-GB" sz="3200" dirty="0" smtClean="0"/>
              <a:t> no </a:t>
            </a:r>
            <a:r>
              <a:rPr lang="en-GB" sz="3200" dirty="0" err="1" smtClean="0"/>
              <a:t>Painel</a:t>
            </a:r>
            <a:r>
              <a:rPr lang="en-GB" sz="3200" dirty="0" smtClean="0"/>
              <a:t> de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3387777" y="4781862"/>
            <a:ext cx="914400" cy="1064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19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2275" y="27042"/>
            <a:ext cx="56775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Agora </a:t>
            </a:r>
            <a:r>
              <a:rPr lang="en-GB" sz="3200" dirty="0" err="1" smtClean="0"/>
              <a:t>vamos</a:t>
            </a:r>
            <a:r>
              <a:rPr lang="en-GB" sz="3200" dirty="0" smtClean="0"/>
              <a:t> </a:t>
            </a:r>
            <a:r>
              <a:rPr lang="en-GB" sz="3200" dirty="0" err="1" smtClean="0"/>
              <a:t>salvar</a:t>
            </a:r>
            <a:r>
              <a:rPr lang="en-GB" sz="3200" dirty="0" smtClean="0"/>
              <a:t> o </a:t>
            </a:r>
            <a:r>
              <a:rPr lang="en-GB" sz="3200" dirty="0" err="1" smtClean="0"/>
              <a:t>projeto</a:t>
            </a:r>
            <a:r>
              <a:rPr lang="en-GB" sz="3200" dirty="0" smtClean="0"/>
              <a:t>, </a:t>
            </a:r>
            <a:r>
              <a:rPr lang="en-GB" sz="3200" dirty="0" err="1" smtClean="0"/>
              <a:t>clicando</a:t>
            </a:r>
            <a:r>
              <a:rPr lang="en-GB" sz="3200" dirty="0" smtClean="0"/>
              <a:t> no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“</a:t>
            </a:r>
            <a:r>
              <a:rPr lang="en-GB" sz="3200" dirty="0" err="1" smtClean="0"/>
              <a:t>Salvar</a:t>
            </a:r>
            <a:r>
              <a:rPr lang="en-GB" sz="3200" dirty="0" smtClean="0"/>
              <a:t> </a:t>
            </a:r>
            <a:r>
              <a:rPr lang="en-GB" sz="3200" dirty="0" err="1" smtClean="0"/>
              <a:t>projeto</a:t>
            </a:r>
            <a:r>
              <a:rPr lang="en-GB" sz="3200" dirty="0" smtClean="0"/>
              <a:t> </a:t>
            </a:r>
            <a:r>
              <a:rPr lang="en-GB" sz="3200" dirty="0" err="1" smtClean="0"/>
              <a:t>como</a:t>
            </a:r>
            <a:r>
              <a:rPr lang="en-GB" sz="3200" dirty="0" smtClean="0"/>
              <a:t>”.</a:t>
            </a:r>
          </a:p>
          <a:p>
            <a:endParaRPr lang="en-GB" sz="3200" dirty="0" smtClean="0"/>
          </a:p>
          <a:p>
            <a:r>
              <a:rPr lang="en-GB" sz="3200" dirty="0" err="1" smtClean="0"/>
              <a:t>Escolha</a:t>
            </a:r>
            <a:r>
              <a:rPr lang="en-GB" sz="3200" dirty="0" smtClean="0"/>
              <a:t> um </a:t>
            </a:r>
            <a:r>
              <a:rPr lang="en-GB" sz="3200" dirty="0" err="1" smtClean="0"/>
              <a:t>diretório</a:t>
            </a:r>
            <a:r>
              <a:rPr lang="en-GB" sz="3200" dirty="0" smtClean="0"/>
              <a:t>, </a:t>
            </a:r>
            <a:r>
              <a:rPr lang="en-GB" sz="3200" dirty="0" err="1"/>
              <a:t>n</a:t>
            </a:r>
            <a:r>
              <a:rPr lang="en-GB" sz="3200" dirty="0" err="1" smtClean="0"/>
              <a:t>omei</a:t>
            </a:r>
            <a:r>
              <a:rPr lang="en-GB" sz="3200" dirty="0" smtClean="0"/>
              <a:t> o </a:t>
            </a:r>
            <a:r>
              <a:rPr lang="en-GB" sz="3200" dirty="0" err="1" smtClean="0"/>
              <a:t>projeto</a:t>
            </a:r>
            <a:r>
              <a:rPr lang="en-GB" sz="3200" dirty="0" smtClean="0"/>
              <a:t> </a:t>
            </a:r>
            <a:r>
              <a:rPr lang="en-GB" sz="3200" dirty="0" err="1" smtClean="0"/>
              <a:t>como</a:t>
            </a:r>
            <a:r>
              <a:rPr lang="en-GB" sz="3200" dirty="0" smtClean="0"/>
              <a:t> “</a:t>
            </a:r>
            <a:r>
              <a:rPr lang="en-GB" sz="3200" dirty="0" err="1" smtClean="0"/>
              <a:t>mapas_basicos</a:t>
            </a:r>
            <a:r>
              <a:rPr lang="en-GB" sz="3200" dirty="0" smtClean="0"/>
              <a:t>”,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“*.</a:t>
            </a:r>
            <a:r>
              <a:rPr lang="en-GB" sz="3200" dirty="0" err="1" smtClean="0"/>
              <a:t>qgs</a:t>
            </a:r>
            <a:r>
              <a:rPr lang="en-GB" sz="3200" dirty="0" smtClean="0"/>
              <a:t>” 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Salvar</a:t>
            </a:r>
            <a:r>
              <a:rPr lang="en-GB" sz="3200" dirty="0" smtClean="0"/>
              <a:t>”.</a:t>
            </a:r>
          </a:p>
          <a:p>
            <a:endParaRPr lang="en-GB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48" y="4219185"/>
            <a:ext cx="3867150" cy="2466975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>
            <a:off x="2609850" y="3352800"/>
            <a:ext cx="1272603" cy="2553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3200400" y="2819400"/>
            <a:ext cx="157397" cy="283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923" y="838200"/>
            <a:ext cx="4913704" cy="513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0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1199</Words>
  <Application>Microsoft Office PowerPoint</Application>
  <PresentationFormat>Widescreen</PresentationFormat>
  <Paragraphs>131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Tema do Office</vt:lpstr>
      <vt:lpstr>Apresentação do PowerPoint</vt:lpstr>
      <vt:lpstr>QGIS 3.4</vt:lpstr>
      <vt:lpstr>Por quê QGIS?</vt:lpstr>
      <vt:lpstr>A interface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Visão geral da interface</vt:lpstr>
      <vt:lpstr>Lista de camadas</vt:lpstr>
      <vt:lpstr>Apresentação do PowerPoint</vt:lpstr>
      <vt:lpstr>Navegador</vt:lpstr>
      <vt:lpstr>Barra de ferramentas</vt:lpstr>
      <vt:lpstr>Apresentação do PowerPoint</vt:lpstr>
      <vt:lpstr>Barra de Status</vt:lpstr>
      <vt:lpstr>Criação de uma mapa</vt:lpstr>
      <vt:lpstr>Dados vetoriais</vt:lpstr>
      <vt:lpstr>Reordenação de camadas</vt:lpstr>
      <vt:lpstr>Apresentação do PowerPoint</vt:lpstr>
      <vt:lpstr>Simbologia: mudança das cores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Mudança da estrutura da simbologia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QGIS 2.4.0</dc:title>
  <dc:creator>Francisco</dc:creator>
  <cp:lastModifiedBy>Francisco N</cp:lastModifiedBy>
  <cp:revision>106</cp:revision>
  <dcterms:created xsi:type="dcterms:W3CDTF">2014-07-29T14:26:50Z</dcterms:created>
  <dcterms:modified xsi:type="dcterms:W3CDTF">2021-08-08T13:28:28Z</dcterms:modified>
</cp:coreProperties>
</file>