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83" r:id="rId3"/>
    <p:sldId id="294" r:id="rId4"/>
    <p:sldId id="284" r:id="rId5"/>
    <p:sldId id="296" r:id="rId6"/>
    <p:sldId id="297" r:id="rId7"/>
    <p:sldId id="298" r:id="rId8"/>
    <p:sldId id="286" r:id="rId9"/>
    <p:sldId id="266" r:id="rId10"/>
    <p:sldId id="256" r:id="rId11"/>
    <p:sldId id="287" r:id="rId12"/>
    <p:sldId id="257" r:id="rId13"/>
    <p:sldId id="271" r:id="rId14"/>
    <p:sldId id="269" r:id="rId15"/>
    <p:sldId id="275" r:id="rId16"/>
    <p:sldId id="277" r:id="rId17"/>
    <p:sldId id="278" r:id="rId18"/>
    <p:sldId id="279" r:id="rId19"/>
    <p:sldId id="289" r:id="rId20"/>
    <p:sldId id="280" r:id="rId21"/>
    <p:sldId id="281" r:id="rId22"/>
    <p:sldId id="282" r:id="rId23"/>
    <p:sldId id="290" r:id="rId24"/>
    <p:sldId id="291" r:id="rId25"/>
    <p:sldId id="292" r:id="rId26"/>
    <p:sldId id="293" r:id="rId27"/>
    <p:sldId id="295" r:id="rId28"/>
    <p:sldId id="299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57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4AB39D-5687-4DC3-8849-E683B57D473A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186D2D-A76C-46F2-B71E-D6D0D2B360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0BAC78-20A2-4685-A51D-E79B2081C97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/>
              <a:t>Fig 12-1.  A junção neuromuscular do adulto com suas três células constitui uma sinapse: neurônio motor (i.é. Neuronio terminal), fibra muscular e célula de Schwann. O neurônio motor sai do corno anterior da medula e inerva os músculos. Cada fibra recebe somente uma sinapse. O nervo motor perde sua mielina e termina na fibra muscular. O nervo terminal, coberto pela célula de Schwann, tem sua vesículas agrupadas ao longo da membrana espessada, que são zonas ativas, do lado da sinapse e as mitocôndrias e microtúbulos do outro lado. A fenda sináptica, feita de dobras primárias e secundárias, separa o nervo do músculo. A superfície do músculo é corrugada e áreas densas nas curvaturas de cada dobra contêm receptores de acetilcolina. Os canais de sódio estão presentes nas dobras e ao longo de membrana muscular.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/>
              <a:t>Fig 12-2. Os receptores colinérgicos nicotínicos pós-juncionais consistem de 5 subunidades (</a:t>
            </a:r>
            <a:r>
              <a:rPr lang="el-GR"/>
              <a:t>α</a:t>
            </a:r>
            <a:r>
              <a:rPr lang="pt-BR"/>
              <a:t>,</a:t>
            </a:r>
            <a:r>
              <a:rPr lang="el-GR"/>
              <a:t>α</a:t>
            </a:r>
            <a:r>
              <a:rPr lang="pt-BR"/>
              <a:t>,</a:t>
            </a:r>
            <a:r>
              <a:rPr lang="el-GR"/>
              <a:t>β</a:t>
            </a:r>
            <a:r>
              <a:rPr lang="pt-BR"/>
              <a:t>,</a:t>
            </a:r>
            <a:r>
              <a:rPr lang="el-GR"/>
              <a:t>γ</a:t>
            </a:r>
            <a:r>
              <a:rPr lang="pt-BR"/>
              <a:t>,</a:t>
            </a:r>
            <a:r>
              <a:rPr lang="el-GR"/>
              <a:t>δ</a:t>
            </a:r>
            <a:r>
              <a:rPr lang="pt-BR"/>
              <a:t>) agrupadas para formar um canal iônico.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585B49-C045-4FB7-A000-97BC16047EB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/>
              <a:t>Fig. 7 – A: membrana muscular em repouso. B: ocupação das duas cadeias alfas por um agonista com desencadeamento do potencial de placa na membrana quimioexcitável e do potencial de ação na membrana eletricamente excitável. 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69B508-3D08-444B-B150-44966F60365D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901E15-BA2E-4497-92FE-E721E3C499A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MRPNOVO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4106863"/>
            <a:ext cx="17494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EEF5-1CBA-4351-9248-A832D64DCF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DE8A-C024-43E9-9779-5E60086D15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3E2F-82F8-4E8D-BCAD-AAB08C44D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ADE9-7D7A-412A-8AE4-542D5F5BE2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461C-DBF3-495B-9585-5C0E13A50DC5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D151-F853-45A8-96AD-CFF2897027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C518-195E-457A-BFB0-D5C26C5EB2C1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FF52-F756-47C7-904B-2BC1FFB313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C5C8-F2A8-480E-B2E5-43B567E6E799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F87F-549F-4892-A9EC-C2676D745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4131-5ACF-43E1-A9BD-D776A60B4FB9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C2DC-A331-48A6-8221-B685F1505C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6A6-7BE5-40AF-8569-6CB650BA16D8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BD98-C66E-4C49-91BB-43EBF94C8E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8907-879B-4FC4-9C78-BC3885772040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860C-7D78-4C2E-8905-501717F044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866D-2A23-4555-8818-4CF105974BFC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AF8E-5EDE-46F4-90EF-67CA22FA20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6BC97-3F53-40F1-8639-40476BD436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26AC-8327-458C-AE34-5B0570E5C494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3767-9D9D-43B1-96C7-9AEF8F861C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2FF8-477D-4A05-B402-8A422EAE0FBB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25EF-C463-4A10-BAF9-196513DED1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842D-12DD-469C-B2EE-120F240B7F52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87BE-B6A7-4719-B6BD-463116246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AF19-C9EB-4FD7-B4A2-FAD53946ACC5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DD93-1589-4DE6-95A7-7F2A8774D0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806B-2D24-4CD6-BD22-6C4A36047147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3672-E298-4467-84EE-66B44587F3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BD237-9531-41FC-89BC-23FD68F510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BD33-5657-4FA2-B08E-2D1601614C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A651-B6AE-41D8-AC00-FBCC0F6EE6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89657-7BC1-4389-813C-F039B99DEF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EED1-DFAE-4707-A836-B3A4184672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F7209-F51E-4755-9867-9134570694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A47B-0554-463D-8FBB-08FD156050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48BF04-5BD5-4CC6-8996-405C5035A4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ED426-EC4A-49BC-AF1D-21BB292AB984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B8AF60-94FB-4057-9E91-F8874E37E6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Bloqueadores Neuromusculares</a:t>
            </a:r>
          </a:p>
        </p:txBody>
      </p:sp>
      <p:sp>
        <p:nvSpPr>
          <p:cNvPr id="6149" name="Subtítulo 2"/>
          <p:cNvSpPr>
            <a:spLocks noGrp="1"/>
          </p:cNvSpPr>
          <p:nvPr>
            <p:ph type="subTitle" idx="1"/>
          </p:nvPr>
        </p:nvSpPr>
        <p:spPr>
          <a:xfrm>
            <a:off x="1371600" y="4214813"/>
            <a:ext cx="6415088" cy="971550"/>
          </a:xfrm>
        </p:spPr>
        <p:txBody>
          <a:bodyPr/>
          <a:lstStyle/>
          <a:p>
            <a:r>
              <a:rPr lang="pt-BR" sz="2400"/>
              <a:t>Prof. Dr. João Abrão</a:t>
            </a:r>
          </a:p>
          <a:p>
            <a:r>
              <a:rPr lang="pt-BR" sz="2400"/>
              <a:t>Disciplina de Anestesiologia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12002"/>
          <p:cNvPicPr>
            <a:picLocks noChangeAspect="1" noChangeArrowheads="1"/>
          </p:cNvPicPr>
          <p:nvPr/>
        </p:nvPicPr>
        <p:blipFill>
          <a:blip r:embed="rId3" cstate="print"/>
          <a:srcRect b="4367"/>
          <a:stretch>
            <a:fillRect/>
          </a:stretch>
        </p:blipFill>
        <p:spPr bwMode="auto">
          <a:xfrm>
            <a:off x="2555875" y="273050"/>
            <a:ext cx="40322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igitalizar0003"/>
          <p:cNvPicPr>
            <a:picLocks noChangeAspect="1" noChangeArrowheads="1"/>
          </p:cNvPicPr>
          <p:nvPr/>
        </p:nvPicPr>
        <p:blipFill>
          <a:blip r:embed="rId2" cstate="print">
            <a:lum bright="-18000" contrast="54000"/>
          </a:blip>
          <a:srcRect b="7690"/>
          <a:stretch>
            <a:fillRect/>
          </a:stretch>
        </p:blipFill>
        <p:spPr bwMode="auto">
          <a:xfrm>
            <a:off x="250825" y="1989138"/>
            <a:ext cx="85693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Liberação da Ach no terminal nervoso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7"/>
          <p:cNvPicPr>
            <a:picLocks noChangeAspect="1" noChangeArrowheads="1"/>
          </p:cNvPicPr>
          <p:nvPr/>
        </p:nvPicPr>
        <p:blipFill>
          <a:blip r:embed="rId3" cstate="print"/>
          <a:srcRect b="19624"/>
          <a:stretch>
            <a:fillRect/>
          </a:stretch>
        </p:blipFill>
        <p:spPr bwMode="auto">
          <a:xfrm>
            <a:off x="323850" y="765175"/>
            <a:ext cx="81978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F0"/>
              </a:clrFrom>
              <a:clrTo>
                <a:srgbClr val="EFEFF0">
                  <a:alpha val="0"/>
                </a:srgbClr>
              </a:clrTo>
            </a:clrChange>
          </a:blip>
          <a:srcRect l="8711" t="17693" r="46184" b="5487"/>
          <a:stretch>
            <a:fillRect/>
          </a:stretch>
        </p:blipFill>
        <p:spPr bwMode="auto">
          <a:xfrm>
            <a:off x="304800" y="1295400"/>
            <a:ext cx="5129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67200" y="4495800"/>
            <a:ext cx="76200" cy="762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0"/>
            <a:ext cx="874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3600" b="1">
                <a:solidFill>
                  <a:schemeClr val="accent2"/>
                </a:solidFill>
                <a:latin typeface="Times New Roman" pitchFamily="18" charset="0"/>
              </a:rPr>
              <a:t>Ligação da ACH com o receptor colinérgico</a:t>
            </a:r>
            <a:endParaRPr lang="pt-BR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143000" y="5029200"/>
            <a:ext cx="533400" cy="5334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752600" y="4724400"/>
            <a:ext cx="533400" cy="5334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438400" y="4724400"/>
            <a:ext cx="533400" cy="5334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4648200" y="4953000"/>
            <a:ext cx="533400" cy="5334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810000" y="5181600"/>
            <a:ext cx="533400" cy="5334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4114800" y="4648200"/>
            <a:ext cx="228600" cy="2286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4267200" y="4419600"/>
            <a:ext cx="228600" cy="2286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4572000" y="4495800"/>
            <a:ext cx="228600" cy="228600"/>
          </a:xfrm>
          <a:prstGeom prst="ellipse">
            <a:avLst/>
          </a:prstGeom>
          <a:solidFill>
            <a:srgbClr val="FFA31B"/>
          </a:solidFill>
          <a:ln w="9525">
            <a:solidFill>
              <a:srgbClr val="FFA31B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257800" y="746125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latin typeface="Times New Roman" pitchFamily="18" charset="0"/>
              </a:rPr>
              <a:t>Duas moléculas de  ach se ligam       a duas subunidades alfa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7239000" y="1447800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34000" y="1981200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latin typeface="Times New Roman" pitchFamily="18" charset="0"/>
              </a:rPr>
              <a:t>Alteração conformacional </a:t>
            </a:r>
          </a:p>
          <a:p>
            <a:pPr algn="ctr" eaLnBrk="0" hangingPunct="0"/>
            <a:r>
              <a:rPr lang="pt-BR" sz="2000" b="1">
                <a:latin typeface="Times New Roman" pitchFamily="18" charset="0"/>
              </a:rPr>
              <a:t>do receptor, formando um          canal iônico</a:t>
            </a: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7239000" y="2971800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826125" y="3478213"/>
            <a:ext cx="290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>
                <a:latin typeface="Times New Roman" pitchFamily="18" charset="0"/>
              </a:rPr>
              <a:t>Fluxo de íons através dos</a:t>
            </a:r>
          </a:p>
          <a:p>
            <a:pPr algn="ctr" eaLnBrk="0" hangingPunct="0"/>
            <a:r>
              <a:rPr lang="pt-BR" sz="2000" b="1">
                <a:latin typeface="Times New Roman" pitchFamily="18" charset="0"/>
              </a:rPr>
              <a:t>canais abertos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7239000" y="4191000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315075" y="4697413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>
                <a:latin typeface="Times New Roman" pitchFamily="18" charset="0"/>
              </a:rPr>
              <a:t>Potencial de placa</a:t>
            </a: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7239000" y="5029200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323013" y="5500688"/>
            <a:ext cx="2058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>
                <a:latin typeface="Times New Roman" pitchFamily="18" charset="0"/>
              </a:rPr>
              <a:t>Potencial de ação</a:t>
            </a: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7239000" y="5867400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053138" y="6308725"/>
            <a:ext cx="2405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 b="1">
                <a:latin typeface="Times New Roman" pitchFamily="18" charset="0"/>
              </a:rPr>
              <a:t>Contração muscular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38213" y="2819400"/>
            <a:ext cx="19050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5400" b="1">
                <a:latin typeface="Times New Roman" pitchFamily="18" charset="0"/>
              </a:rPr>
              <a:t>BNM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191000" y="1252538"/>
            <a:ext cx="2743200" cy="12017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DESPOLARIZANTES:</a:t>
            </a:r>
          </a:p>
          <a:p>
            <a:pPr eaLnBrk="0" hangingPunct="0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	Succinilcolina</a:t>
            </a:r>
          </a:p>
          <a:p>
            <a:pPr eaLnBrk="0" hangingPunct="0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	Decametônio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067175" y="4365625"/>
            <a:ext cx="30257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NÃO DESPOLARIZANTES</a:t>
            </a:r>
          </a:p>
        </p:txBody>
      </p:sp>
      <p:sp>
        <p:nvSpPr>
          <p:cNvPr id="18438" name="AutoShape 8"/>
          <p:cNvSpPr>
            <a:spLocks/>
          </p:cNvSpPr>
          <p:nvPr/>
        </p:nvSpPr>
        <p:spPr bwMode="auto">
          <a:xfrm>
            <a:off x="3132138" y="836613"/>
            <a:ext cx="865187" cy="4824412"/>
          </a:xfrm>
          <a:prstGeom prst="leftBrace">
            <a:avLst>
              <a:gd name="adj1" fmla="val 46468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32131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/>
              <a:t>NÃO DESPOLARIZANTES</a:t>
            </a:r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3733800" y="1524000"/>
            <a:ext cx="477838" cy="4497388"/>
          </a:xfrm>
          <a:prstGeom prst="leftBrace">
            <a:avLst>
              <a:gd name="adj1" fmla="val 7843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40200" y="1916113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Amino-esteróides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51275" y="4694238"/>
            <a:ext cx="219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latin typeface="Times New Roman" pitchFamily="18" charset="0"/>
              </a:rPr>
              <a:t>Benzil-isoquinolínicos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791200" y="836613"/>
            <a:ext cx="293688" cy="2439987"/>
          </a:xfrm>
          <a:prstGeom prst="leftBrace">
            <a:avLst>
              <a:gd name="adj1" fmla="val 69234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5724525" y="3429000"/>
            <a:ext cx="436563" cy="3168650"/>
          </a:xfrm>
          <a:prstGeom prst="leftBrace">
            <a:avLst>
              <a:gd name="adj1" fmla="val 6048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172200" y="858838"/>
            <a:ext cx="2590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Pancurônio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Vecurônio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Rocurônio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Pipecurônio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Rapacuronio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227763" y="3624263"/>
            <a:ext cx="2382837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Tubocurarina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 dirty="0" err="1">
                <a:latin typeface="Times New Roman" pitchFamily="18" charset="0"/>
              </a:rPr>
              <a:t>Atracúrio</a:t>
            </a:r>
            <a:endParaRPr lang="pt-BR" sz="2400" b="1" dirty="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 dirty="0" err="1">
                <a:latin typeface="Times New Roman" pitchFamily="18" charset="0"/>
              </a:rPr>
              <a:t>Mivacúrio</a:t>
            </a:r>
            <a:endParaRPr lang="pt-BR" sz="2400" b="1" dirty="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 dirty="0" err="1">
                <a:latin typeface="Times New Roman" pitchFamily="18" charset="0"/>
              </a:rPr>
              <a:t>Doxacúrio</a:t>
            </a:r>
            <a:endParaRPr lang="pt-BR" sz="2400" b="1" dirty="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 dirty="0" err="1">
                <a:latin typeface="Times New Roman" pitchFamily="18" charset="0"/>
              </a:rPr>
              <a:t>Cisatracúrio</a:t>
            </a:r>
            <a:endParaRPr lang="pt-BR" sz="2400" b="1" dirty="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 b="1" dirty="0" err="1">
                <a:latin typeface="Times New Roman" pitchFamily="18" charset="0"/>
              </a:rPr>
              <a:t>Gantracurium</a:t>
            </a:r>
            <a:endParaRPr lang="pt-BR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pt-BR" sz="4000"/>
              <a:t>Metabolismo dos BNM não despolarizantes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2205038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Benzilisoquinolínicos: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35375" y="2101850"/>
            <a:ext cx="496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Hidrólise por esterases plasmática e degradação de Hofmann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4213" y="458152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20486" name="AutoShape 6"/>
          <p:cNvSpPr>
            <a:spLocks/>
          </p:cNvSpPr>
          <p:nvPr/>
        </p:nvSpPr>
        <p:spPr bwMode="auto">
          <a:xfrm>
            <a:off x="3492500" y="1916113"/>
            <a:ext cx="287338" cy="1152525"/>
          </a:xfrm>
          <a:prstGeom prst="leftBrace">
            <a:avLst>
              <a:gd name="adj1" fmla="val 3342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84213" y="4508500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Compostos Aminoesteróides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779838" y="477202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Deacetilação no fígado</a:t>
            </a:r>
          </a:p>
        </p:txBody>
      </p:sp>
      <p:sp>
        <p:nvSpPr>
          <p:cNvPr id="20489" name="AutoShape 9"/>
          <p:cNvSpPr>
            <a:spLocks/>
          </p:cNvSpPr>
          <p:nvPr/>
        </p:nvSpPr>
        <p:spPr bwMode="auto">
          <a:xfrm>
            <a:off x="3563938" y="4437063"/>
            <a:ext cx="287337" cy="1152525"/>
          </a:xfrm>
          <a:prstGeom prst="leftBrace">
            <a:avLst>
              <a:gd name="adj1" fmla="val 3342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pt-BR">
                <a:solidFill>
                  <a:schemeClr val="bg1"/>
                </a:solidFill>
              </a:rPr>
              <a:t>Eliminação dos BNM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68313" y="1295400"/>
          <a:ext cx="8351837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6256687" imgH="4615962" progId="Word.Document.8">
                  <p:embed/>
                </p:oleObj>
              </mc:Choice>
              <mc:Fallback>
                <p:oleObj name="Document" r:id="rId4" imgW="6256687" imgH="461596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95400"/>
                        <a:ext cx="8351837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Efeitos adversos da succinilcolina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00200"/>
            <a:ext cx="8258175" cy="4757738"/>
          </a:xfrm>
        </p:spPr>
        <p:txBody>
          <a:bodyPr/>
          <a:lstStyle/>
          <a:p>
            <a:r>
              <a:rPr lang="en-GB"/>
              <a:t>Cardiovascular</a:t>
            </a:r>
          </a:p>
          <a:p>
            <a:pPr lvl="1"/>
            <a:r>
              <a:rPr lang="en-GB" sz="2400"/>
              <a:t>Estimula todos os receptores nicotínicos e muscarínicos</a:t>
            </a:r>
          </a:p>
          <a:p>
            <a:pPr lvl="1"/>
            <a:r>
              <a:rPr lang="en-GB" sz="2400"/>
              <a:t>bradicardia, arritmias nodal e ventricular</a:t>
            </a:r>
            <a:endParaRPr lang="en-GB"/>
          </a:p>
          <a:p>
            <a:r>
              <a:rPr lang="en-GB"/>
              <a:t>SNC</a:t>
            </a:r>
          </a:p>
          <a:p>
            <a:pPr lvl="1"/>
            <a:r>
              <a:rPr lang="en-GB" sz="2400">
                <a:sym typeface="Symbol" pitchFamily="18" charset="2"/>
              </a:rPr>
              <a:t> PIC</a:t>
            </a:r>
          </a:p>
          <a:p>
            <a:pPr lvl="1"/>
            <a:r>
              <a:rPr lang="en-GB" sz="2400">
                <a:sym typeface="Symbol" pitchFamily="18" charset="2"/>
              </a:rPr>
              <a:t> PIO</a:t>
            </a:r>
            <a:endParaRPr lang="en-GB" b="1"/>
          </a:p>
          <a:p>
            <a:r>
              <a:rPr lang="en-GB"/>
              <a:t>Muscular</a:t>
            </a:r>
          </a:p>
          <a:p>
            <a:pPr lvl="1"/>
            <a:r>
              <a:rPr lang="en-GB" sz="2400"/>
              <a:t>mialgia</a:t>
            </a:r>
          </a:p>
          <a:p>
            <a:pPr lvl="1"/>
            <a:r>
              <a:rPr lang="en-GB" sz="2400"/>
              <a:t>Espasmo masseteriano</a:t>
            </a:r>
            <a:endParaRPr lang="en-GB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Efeitos adverso dos BNM não-despolarizantes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2438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/>
              <a:t>Liberação de Histamina:</a:t>
            </a:r>
            <a:endParaRPr lang="pt-BR" sz="2400" b="1"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87900" y="1916113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D-Tubocurarina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Atracúrio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Mivacúrio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/>
              <a:t>Efeitos ganglionares:</a:t>
            </a:r>
            <a:endParaRPr lang="pt-BR" sz="2400" b="1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356100" y="4267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Alcurônio</a:t>
            </a:r>
          </a:p>
        </p:txBody>
      </p:sp>
      <p:sp>
        <p:nvSpPr>
          <p:cNvPr id="22535" name="AutoShape 7"/>
          <p:cNvSpPr>
            <a:spLocks/>
          </p:cNvSpPr>
          <p:nvPr/>
        </p:nvSpPr>
        <p:spPr bwMode="auto">
          <a:xfrm>
            <a:off x="4500563" y="1916113"/>
            <a:ext cx="215900" cy="1584325"/>
          </a:xfrm>
          <a:prstGeom prst="leftBrace">
            <a:avLst>
              <a:gd name="adj1" fmla="val 6115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6" name="AutoShape 8"/>
          <p:cNvSpPr>
            <a:spLocks/>
          </p:cNvSpPr>
          <p:nvPr/>
        </p:nvSpPr>
        <p:spPr bwMode="auto">
          <a:xfrm>
            <a:off x="4211638" y="4110038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31775" y="2009775"/>
          <a:ext cx="3051175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PhotoPaint.Image.8" r:id="rId3" imgW="1020952" imgH="1280271" progId="">
                  <p:embed/>
                </p:oleObj>
              </mc:Choice>
              <mc:Fallback>
                <p:oleObj name="CorelPhotoPaint.Image.8" r:id="rId3" imgW="1020952" imgH="128027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009775"/>
                        <a:ext cx="3051175" cy="38274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 descr="Large confetti"/>
          <p:cNvSpPr txBox="1">
            <a:spLocks noChangeArrowheads="1"/>
          </p:cNvSpPr>
          <p:nvPr/>
        </p:nvSpPr>
        <p:spPr bwMode="auto">
          <a:xfrm>
            <a:off x="276225" y="233363"/>
            <a:ext cx="874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Para que servem os bloqueadores neuromusculares?</a:t>
            </a:r>
          </a:p>
        </p:txBody>
      </p:sp>
      <p:pic>
        <p:nvPicPr>
          <p:cNvPr id="37894" name="Picture 6" descr="j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3188" y="5121275"/>
            <a:ext cx="1746250" cy="14033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7895" name="Picture 7" descr="t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4705350"/>
            <a:ext cx="2185988" cy="16398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7893" name="Picture 5" descr="surgeons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0538" y="806450"/>
            <a:ext cx="5511800" cy="3719513"/>
          </a:xfrm>
          <a:prstGeom prst="rect">
            <a:avLst/>
          </a:prstGeom>
          <a:noFill/>
          <a:ln w="28575">
            <a:solidFill>
              <a:srgbClr val="FF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Efeitos adversos dos BNM não-despolarizantes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2438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/>
              <a:t>Atividade vagolítica:</a:t>
            </a:r>
            <a:endParaRPr lang="pt-BR" sz="2400" b="1">
              <a:latin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356100" y="1947863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Galamina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Pancurônio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Pipecurônio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/>
              <a:t>Estimulação simpática:</a:t>
            </a:r>
            <a:endParaRPr lang="pt-BR" sz="2400" b="1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495800" y="4005263"/>
            <a:ext cx="3429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Galamina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Pancurônio</a:t>
            </a:r>
          </a:p>
        </p:txBody>
      </p:sp>
      <p:sp>
        <p:nvSpPr>
          <p:cNvPr id="23559" name="AutoShape 8"/>
          <p:cNvSpPr>
            <a:spLocks/>
          </p:cNvSpPr>
          <p:nvPr/>
        </p:nvSpPr>
        <p:spPr bwMode="auto">
          <a:xfrm>
            <a:off x="3924300" y="1849438"/>
            <a:ext cx="431800" cy="1728787"/>
          </a:xfrm>
          <a:prstGeom prst="leftBrace">
            <a:avLst>
              <a:gd name="adj1" fmla="val 33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560" name="AutoShape 9"/>
          <p:cNvSpPr>
            <a:spLocks/>
          </p:cNvSpPr>
          <p:nvPr/>
        </p:nvSpPr>
        <p:spPr bwMode="auto">
          <a:xfrm>
            <a:off x="4356100" y="3916363"/>
            <a:ext cx="215900" cy="1223962"/>
          </a:xfrm>
          <a:prstGeom prst="leftBrace">
            <a:avLst>
              <a:gd name="adj1" fmla="val 472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/>
              <a:t>PLACA MIONEURAL</a:t>
            </a:r>
          </a:p>
        </p:txBody>
      </p:sp>
      <p:pic>
        <p:nvPicPr>
          <p:cNvPr id="24579" name="Picture 3" descr="3036F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09775"/>
            <a:ext cx="6019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274638"/>
            <a:ext cx="8229600" cy="1143000"/>
          </a:xfrm>
        </p:spPr>
        <p:txBody>
          <a:bodyPr/>
          <a:lstStyle/>
          <a:p>
            <a:r>
              <a:rPr lang="en-GB"/>
              <a:t>Estímulo simples</a:t>
            </a:r>
          </a:p>
        </p:txBody>
      </p:sp>
      <p:pic>
        <p:nvPicPr>
          <p:cNvPr id="25603" name="Picture 4" descr="3036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/>
              <a:t>Train of four</a:t>
            </a:r>
          </a:p>
        </p:txBody>
      </p:sp>
      <p:pic>
        <p:nvPicPr>
          <p:cNvPr id="26627" name="Picture 6" descr="3036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274638"/>
            <a:ext cx="8229600" cy="1143000"/>
          </a:xfrm>
        </p:spPr>
        <p:txBody>
          <a:bodyPr/>
          <a:lstStyle/>
          <a:p>
            <a:r>
              <a:rPr lang="en-GB"/>
              <a:t>Estímulo tetânico</a:t>
            </a:r>
          </a:p>
        </p:txBody>
      </p:sp>
      <p:pic>
        <p:nvPicPr>
          <p:cNvPr id="27651" name="Picture 4" descr="3036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274638"/>
            <a:ext cx="8229600" cy="1143000"/>
          </a:xfrm>
        </p:spPr>
        <p:txBody>
          <a:bodyPr/>
          <a:lstStyle/>
          <a:p>
            <a:r>
              <a:rPr lang="en-GB"/>
              <a:t>Contagem pós-tetânica</a:t>
            </a:r>
          </a:p>
        </p:txBody>
      </p:sp>
      <p:pic>
        <p:nvPicPr>
          <p:cNvPr id="28675" name="Picture 4" descr="3036F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27013" y="287338"/>
            <a:ext cx="3973512" cy="5762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>
              <a:lnSpc>
                <a:spcPct val="125000"/>
              </a:lnSpc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train-of-four (TOF):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5838" y="1266825"/>
            <a:ext cx="1236662" cy="500063"/>
            <a:chOff x="1282" y="1928"/>
            <a:chExt cx="779" cy="31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15716" name="Freeform 4"/>
            <p:cNvSpPr>
              <a:spLocks/>
            </p:cNvSpPr>
            <p:nvPr/>
          </p:nvSpPr>
          <p:spPr bwMode="auto">
            <a:xfrm>
              <a:off x="1282" y="2242"/>
              <a:ext cx="7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9" y="0"/>
                </a:cxn>
              </a:cxnLst>
              <a:rect l="0" t="0" r="r" b="b"/>
              <a:pathLst>
                <a:path w="779" h="1">
                  <a:moveTo>
                    <a:pt x="0" y="0"/>
                  </a:moveTo>
                  <a:lnTo>
                    <a:pt x="779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17" name="Line 5"/>
            <p:cNvSpPr>
              <a:spLocks noChangeShapeType="1"/>
            </p:cNvSpPr>
            <p:nvPr/>
          </p:nvSpPr>
          <p:spPr bwMode="auto">
            <a:xfrm>
              <a:off x="1475" y="1928"/>
              <a:ext cx="0" cy="31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1587" y="1928"/>
              <a:ext cx="0" cy="31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>
              <a:off x="1699" y="1928"/>
              <a:ext cx="0" cy="31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1811" y="1928"/>
              <a:ext cx="0" cy="31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752975" y="388938"/>
            <a:ext cx="4221163" cy="5762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>
              <a:lnSpc>
                <a:spcPct val="125000"/>
              </a:lnSpc>
              <a:defRPr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estímulos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0.5 Hz 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98463" y="1254125"/>
            <a:ext cx="2581275" cy="4016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>
              <a:lnSpc>
                <a:spcPct val="125000"/>
              </a:lnSpc>
              <a:defRPr/>
            </a:pPr>
            <a:r>
              <a:rPr lang="en-US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Resposta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normal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25838" y="2557463"/>
            <a:ext cx="1236662" cy="500062"/>
            <a:chOff x="1248" y="1927"/>
            <a:chExt cx="779" cy="31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15724" name="Freeform 12"/>
            <p:cNvSpPr>
              <a:spLocks/>
            </p:cNvSpPr>
            <p:nvPr/>
          </p:nvSpPr>
          <p:spPr bwMode="auto">
            <a:xfrm>
              <a:off x="1248" y="2241"/>
              <a:ext cx="7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9" y="0"/>
                </a:cxn>
              </a:cxnLst>
              <a:rect l="0" t="0" r="r" b="b"/>
              <a:pathLst>
                <a:path w="779" h="1">
                  <a:moveTo>
                    <a:pt x="0" y="0"/>
                  </a:moveTo>
                  <a:lnTo>
                    <a:pt x="779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>
              <a:off x="1441" y="1927"/>
              <a:ext cx="0" cy="31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26" name="Line 14"/>
            <p:cNvSpPr>
              <a:spLocks noChangeShapeType="1"/>
            </p:cNvSpPr>
            <p:nvPr/>
          </p:nvSpPr>
          <p:spPr bwMode="auto">
            <a:xfrm>
              <a:off x="1545" y="2006"/>
              <a:ext cx="8" cy="23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>
              <a:off x="1665" y="2053"/>
              <a:ext cx="0" cy="1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>
              <a:off x="1777" y="2100"/>
              <a:ext cx="0" cy="14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525838" y="3849688"/>
            <a:ext cx="1236662" cy="374650"/>
            <a:chOff x="1297" y="2741"/>
            <a:chExt cx="779" cy="23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15730" name="Freeform 18"/>
            <p:cNvSpPr>
              <a:spLocks/>
            </p:cNvSpPr>
            <p:nvPr/>
          </p:nvSpPr>
          <p:spPr bwMode="auto">
            <a:xfrm>
              <a:off x="1297" y="2976"/>
              <a:ext cx="7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9" y="0"/>
                </a:cxn>
              </a:cxnLst>
              <a:rect l="0" t="0" r="r" b="b"/>
              <a:pathLst>
                <a:path w="779" h="1">
                  <a:moveTo>
                    <a:pt x="0" y="0"/>
                  </a:moveTo>
                  <a:lnTo>
                    <a:pt x="779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>
              <a:off x="1490" y="2741"/>
              <a:ext cx="0" cy="23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32" name="Line 20"/>
            <p:cNvSpPr>
              <a:spLocks noChangeShapeType="1"/>
            </p:cNvSpPr>
            <p:nvPr/>
          </p:nvSpPr>
          <p:spPr bwMode="auto">
            <a:xfrm>
              <a:off x="1594" y="2811"/>
              <a:ext cx="8" cy="1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33" name="Line 21"/>
            <p:cNvSpPr>
              <a:spLocks noChangeShapeType="1"/>
            </p:cNvSpPr>
            <p:nvPr/>
          </p:nvSpPr>
          <p:spPr bwMode="auto">
            <a:xfrm>
              <a:off x="1706" y="2866"/>
              <a:ext cx="8" cy="1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00430" y="5000636"/>
            <a:ext cx="1236662" cy="311150"/>
            <a:chOff x="1346" y="3516"/>
            <a:chExt cx="779" cy="19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15735" name="Freeform 23"/>
            <p:cNvSpPr>
              <a:spLocks/>
            </p:cNvSpPr>
            <p:nvPr/>
          </p:nvSpPr>
          <p:spPr bwMode="auto">
            <a:xfrm>
              <a:off x="1346" y="3711"/>
              <a:ext cx="7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9" y="0"/>
                </a:cxn>
              </a:cxnLst>
              <a:rect l="0" t="0" r="r" b="b"/>
              <a:pathLst>
                <a:path w="779" h="1">
                  <a:moveTo>
                    <a:pt x="0" y="0"/>
                  </a:moveTo>
                  <a:lnTo>
                    <a:pt x="779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36" name="Line 24"/>
            <p:cNvSpPr>
              <a:spLocks noChangeShapeType="1"/>
            </p:cNvSpPr>
            <p:nvPr/>
          </p:nvSpPr>
          <p:spPr bwMode="auto">
            <a:xfrm>
              <a:off x="1531" y="3516"/>
              <a:ext cx="8" cy="19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37" name="Line 25"/>
            <p:cNvSpPr>
              <a:spLocks noChangeShapeType="1"/>
            </p:cNvSpPr>
            <p:nvPr/>
          </p:nvSpPr>
          <p:spPr bwMode="auto">
            <a:xfrm>
              <a:off x="1651" y="3585"/>
              <a:ext cx="0" cy="12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398463" y="2043113"/>
            <a:ext cx="3914775" cy="43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>
              <a:lnSpc>
                <a:spcPct val="125000"/>
              </a:lnSpc>
              <a:defRPr/>
            </a:pPr>
            <a:r>
              <a:rPr lang="en-US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Bloqueio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não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despolarizante</a:t>
            </a:r>
            <a:r>
              <a:rPr lang="en-US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5132388" y="2613025"/>
            <a:ext cx="1106487" cy="4016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 algn="ctr">
              <a:lnSpc>
                <a:spcPct val="125000"/>
              </a:lnSpc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50%</a:t>
            </a:r>
          </a:p>
        </p:txBody>
      </p:sp>
      <p:sp>
        <p:nvSpPr>
          <p:cNvPr id="115740" name="Rectangle 28"/>
          <p:cNvSpPr>
            <a:spLocks noChangeArrowheads="1"/>
          </p:cNvSpPr>
          <p:nvPr/>
        </p:nvSpPr>
        <p:spPr bwMode="auto">
          <a:xfrm>
            <a:off x="5132388" y="3690938"/>
            <a:ext cx="1106487" cy="40163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 algn="ctr">
              <a:lnSpc>
                <a:spcPct val="125000"/>
              </a:lnSpc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75%</a:t>
            </a:r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5132388" y="4768850"/>
            <a:ext cx="1106487" cy="4016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 algn="ctr">
              <a:lnSpc>
                <a:spcPct val="125000"/>
              </a:lnSpc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80%</a:t>
            </a:r>
          </a:p>
        </p:txBody>
      </p:sp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5132388" y="5846763"/>
            <a:ext cx="1106487" cy="40163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lvl="1" algn="ctr">
              <a:lnSpc>
                <a:spcPct val="125000"/>
              </a:lnSpc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90%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525838" y="6119813"/>
            <a:ext cx="1236662" cy="161925"/>
            <a:chOff x="1442" y="3706"/>
            <a:chExt cx="779" cy="10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15744" name="Freeform 32"/>
            <p:cNvSpPr>
              <a:spLocks/>
            </p:cNvSpPr>
            <p:nvPr/>
          </p:nvSpPr>
          <p:spPr bwMode="auto">
            <a:xfrm>
              <a:off x="1442" y="3807"/>
              <a:ext cx="7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9" y="0"/>
                </a:cxn>
              </a:cxnLst>
              <a:rect l="0" t="0" r="r" b="b"/>
              <a:pathLst>
                <a:path w="779" h="1">
                  <a:moveTo>
                    <a:pt x="0" y="0"/>
                  </a:moveTo>
                  <a:lnTo>
                    <a:pt x="779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745" name="Line 33"/>
            <p:cNvSpPr>
              <a:spLocks noChangeShapeType="1"/>
            </p:cNvSpPr>
            <p:nvPr/>
          </p:nvSpPr>
          <p:spPr bwMode="auto">
            <a:xfrm flipH="1">
              <a:off x="1635" y="3706"/>
              <a:ext cx="8" cy="10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5746" name="AutoShape 34"/>
          <p:cNvSpPr>
            <a:spLocks/>
          </p:cNvSpPr>
          <p:nvPr/>
        </p:nvSpPr>
        <p:spPr bwMode="auto">
          <a:xfrm>
            <a:off x="6707188" y="3797300"/>
            <a:ext cx="574675" cy="2549525"/>
          </a:xfrm>
          <a:prstGeom prst="rightBrace">
            <a:avLst>
              <a:gd name="adj1" fmla="val 36971"/>
              <a:gd name="adj2" fmla="val 50000"/>
            </a:avLst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 animBg="1" autoUpdateAnimBg="0"/>
      <p:bldP spid="115722" grpId="0" animBg="1" autoUpdateAnimBg="0"/>
      <p:bldP spid="115738" grpId="0" animBg="1" autoUpdateAnimBg="0"/>
      <p:bldP spid="115739" grpId="0" animBg="1" autoUpdateAnimBg="0"/>
      <p:bldP spid="115740" grpId="0" animBg="1" autoUpdateAnimBg="0"/>
      <p:bldP spid="115741" grpId="0" animBg="1" autoUpdateAnimBg="0"/>
      <p:bldP spid="115742" grpId="0" animBg="1" autoUpdateAnimBg="0"/>
      <p:bldP spid="1157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068BC-C887-4E0C-B89D-C887ADC9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DESCURARIZAÇÃO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B1C41B-EFDA-4DE1-B41F-0649DC41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36912"/>
            <a:ext cx="8003232" cy="2260848"/>
          </a:xfrm>
        </p:spPr>
        <p:txBody>
          <a:bodyPr/>
          <a:lstStyle/>
          <a:p>
            <a:r>
              <a:rPr lang="pt-BR" dirty="0"/>
              <a:t>Atropina</a:t>
            </a:r>
          </a:p>
          <a:p>
            <a:r>
              <a:rPr lang="pt-BR" dirty="0" err="1"/>
              <a:t>Neostigmina</a:t>
            </a:r>
            <a:endParaRPr lang="pt-BR" dirty="0"/>
          </a:p>
          <a:p>
            <a:r>
              <a:rPr lang="pt-BR" dirty="0" err="1"/>
              <a:t>Sugammadex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54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/>
          <p:cNvSpPr txBox="1">
            <a:spLocks noChangeArrowheads="1"/>
          </p:cNvSpPr>
          <p:nvPr/>
        </p:nvSpPr>
        <p:spPr bwMode="auto">
          <a:xfrm>
            <a:off x="1714500" y="2928938"/>
            <a:ext cx="571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Placa mioneural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73"/>
          <p:cNvSpPr>
            <a:spLocks noChangeArrowheads="1"/>
          </p:cNvSpPr>
          <p:nvPr/>
        </p:nvSpPr>
        <p:spPr bwMode="auto">
          <a:xfrm rot="20747430">
            <a:off x="715963" y="5159375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69"/>
          <p:cNvSpPr>
            <a:spLocks noChangeArrowheads="1"/>
          </p:cNvSpPr>
          <p:nvPr/>
        </p:nvSpPr>
        <p:spPr bwMode="auto">
          <a:xfrm>
            <a:off x="28575" y="556418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70"/>
          <p:cNvSpPr>
            <a:spLocks noChangeArrowheads="1"/>
          </p:cNvSpPr>
          <p:nvPr/>
        </p:nvSpPr>
        <p:spPr bwMode="auto">
          <a:xfrm rot="21442689">
            <a:off x="1730375" y="4968875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9"/>
          <p:cNvSpPr>
            <a:spLocks noChangeArrowheads="1"/>
          </p:cNvSpPr>
          <p:nvPr/>
        </p:nvSpPr>
        <p:spPr bwMode="auto">
          <a:xfrm>
            <a:off x="538163" y="607218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9"/>
          <p:cNvSpPr>
            <a:spLocks noChangeArrowheads="1"/>
          </p:cNvSpPr>
          <p:nvPr/>
        </p:nvSpPr>
        <p:spPr bwMode="auto">
          <a:xfrm>
            <a:off x="1481138" y="554513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69"/>
          <p:cNvSpPr>
            <a:spLocks noChangeArrowheads="1"/>
          </p:cNvSpPr>
          <p:nvPr/>
        </p:nvSpPr>
        <p:spPr bwMode="auto">
          <a:xfrm>
            <a:off x="2476500" y="6151563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70"/>
          <p:cNvSpPr>
            <a:spLocks noChangeArrowheads="1"/>
          </p:cNvSpPr>
          <p:nvPr/>
        </p:nvSpPr>
        <p:spPr bwMode="auto">
          <a:xfrm rot="1073974">
            <a:off x="3135313" y="5254625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69"/>
          <p:cNvSpPr>
            <a:spLocks noChangeArrowheads="1"/>
          </p:cNvSpPr>
          <p:nvPr/>
        </p:nvSpPr>
        <p:spPr bwMode="auto">
          <a:xfrm>
            <a:off x="3725863" y="5949950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70"/>
          <p:cNvSpPr>
            <a:spLocks noChangeArrowheads="1"/>
          </p:cNvSpPr>
          <p:nvPr/>
        </p:nvSpPr>
        <p:spPr bwMode="auto">
          <a:xfrm rot="489816">
            <a:off x="4344988" y="5149850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70"/>
          <p:cNvSpPr>
            <a:spLocks noChangeArrowheads="1"/>
          </p:cNvSpPr>
          <p:nvPr/>
        </p:nvSpPr>
        <p:spPr bwMode="auto">
          <a:xfrm rot="992936">
            <a:off x="5427663" y="5435600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69"/>
          <p:cNvSpPr>
            <a:spLocks noChangeArrowheads="1"/>
          </p:cNvSpPr>
          <p:nvPr/>
        </p:nvSpPr>
        <p:spPr bwMode="auto">
          <a:xfrm>
            <a:off x="4827588" y="574833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68"/>
          <p:cNvSpPr>
            <a:spLocks noChangeArrowheads="1"/>
          </p:cNvSpPr>
          <p:nvPr/>
        </p:nvSpPr>
        <p:spPr bwMode="auto">
          <a:xfrm>
            <a:off x="5781675" y="6137275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" name="Picture 46" descr="1"/>
          <p:cNvPicPr>
            <a:picLocks noChangeAspect="1" noChangeArrowheads="1"/>
          </p:cNvPicPr>
          <p:nvPr/>
        </p:nvPicPr>
        <p:blipFill>
          <a:blip r:embed="rId3" cstate="print"/>
          <a:srcRect l="20824" t="20824" r="16702" b="27115"/>
          <a:stretch>
            <a:fillRect/>
          </a:stretch>
        </p:blipFill>
        <p:spPr bwMode="auto">
          <a:xfrm rot="-6131019">
            <a:off x="2889250" y="258445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3836473">
            <a:off x="2590800" y="25225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9899162">
            <a:off x="2724150" y="28146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70150" y="1212850"/>
            <a:ext cx="1225550" cy="1225550"/>
            <a:chOff x="1488" y="1336"/>
            <a:chExt cx="772" cy="772"/>
          </a:xfrm>
        </p:grpSpPr>
        <p:grpSp>
          <p:nvGrpSpPr>
            <p:cNvPr id="14478" name="Group 16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82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83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84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79" name="Group 1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80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81" name="Oval 1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20" name="Group 13"/>
          <p:cNvGrpSpPr>
            <a:grpSpLocks/>
          </p:cNvGrpSpPr>
          <p:nvPr/>
        </p:nvGrpSpPr>
        <p:grpSpPr bwMode="auto">
          <a:xfrm rot="-950891">
            <a:off x="2349500" y="2178050"/>
            <a:ext cx="1225550" cy="1225550"/>
            <a:chOff x="1160" y="-108"/>
            <a:chExt cx="772" cy="772"/>
          </a:xfrm>
        </p:grpSpPr>
        <p:pic>
          <p:nvPicPr>
            <p:cNvPr id="14476" name="Picture 51" descr="bubble open"/>
            <p:cNvPicPr>
              <a:picLocks noChangeAspect="1" noChangeArrowheads="1"/>
            </p:cNvPicPr>
            <p:nvPr/>
          </p:nvPicPr>
          <p:blipFill>
            <a:blip r:embed="rId6" cstate="print">
              <a:lum bright="42000" contrast="-12000"/>
            </a:blip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77" name="Oval 12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29" name="Picture 46" descr="1"/>
          <p:cNvPicPr>
            <a:picLocks noChangeAspect="1" noChangeArrowheads="1"/>
          </p:cNvPicPr>
          <p:nvPr/>
        </p:nvPicPr>
        <p:blipFill>
          <a:blip r:embed="rId3" cstate="print"/>
          <a:srcRect l="20824" t="20824" r="16702" b="27115"/>
          <a:stretch>
            <a:fillRect/>
          </a:stretch>
        </p:blipFill>
        <p:spPr bwMode="auto">
          <a:xfrm rot="-5393784">
            <a:off x="2155825" y="2830513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3099238">
            <a:off x="1876425" y="2720976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9161927">
            <a:off x="1944688" y="3035300"/>
            <a:ext cx="477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6"/>
          <p:cNvGrpSpPr>
            <a:grpSpLocks/>
          </p:cNvGrpSpPr>
          <p:nvPr/>
        </p:nvGrpSpPr>
        <p:grpSpPr bwMode="auto">
          <a:xfrm rot="-151306">
            <a:off x="1612900" y="2400300"/>
            <a:ext cx="1225550" cy="1225550"/>
            <a:chOff x="1160" y="-108"/>
            <a:chExt cx="772" cy="772"/>
          </a:xfrm>
        </p:grpSpPr>
        <p:pic>
          <p:nvPicPr>
            <p:cNvPr id="14474" name="Picture 51" descr="bubble open"/>
            <p:cNvPicPr>
              <a:picLocks noChangeAspect="1" noChangeArrowheads="1"/>
            </p:cNvPicPr>
            <p:nvPr/>
          </p:nvPicPr>
          <p:blipFill>
            <a:blip r:embed="rId6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75" name="Oval 2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 rot="748694">
            <a:off x="1530350" y="965200"/>
            <a:ext cx="1225550" cy="1225550"/>
            <a:chOff x="1488" y="1336"/>
            <a:chExt cx="772" cy="772"/>
          </a:xfrm>
        </p:grpSpPr>
        <p:grpSp>
          <p:nvGrpSpPr>
            <p:cNvPr id="14467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71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72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73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68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69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70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43" name="Picture 46" descr="1"/>
          <p:cNvPicPr>
            <a:picLocks noChangeAspect="1" noChangeArrowheads="1"/>
          </p:cNvPicPr>
          <p:nvPr/>
        </p:nvPicPr>
        <p:blipFill>
          <a:blip r:embed="rId3" cstate="print"/>
          <a:srcRect l="20824" t="20824" r="16702" b="27115"/>
          <a:stretch>
            <a:fillRect/>
          </a:stretch>
        </p:blipFill>
        <p:spPr bwMode="auto">
          <a:xfrm rot="-4773594">
            <a:off x="1436688" y="293370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2479048">
            <a:off x="1181100" y="27892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8541737">
            <a:off x="1192213" y="3109913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41"/>
          <p:cNvGrpSpPr>
            <a:grpSpLocks/>
          </p:cNvGrpSpPr>
          <p:nvPr/>
        </p:nvGrpSpPr>
        <p:grpSpPr bwMode="auto">
          <a:xfrm rot="482236">
            <a:off x="895350" y="2482850"/>
            <a:ext cx="1225550" cy="1225550"/>
            <a:chOff x="1160" y="-108"/>
            <a:chExt cx="772" cy="772"/>
          </a:xfrm>
        </p:grpSpPr>
        <p:pic>
          <p:nvPicPr>
            <p:cNvPr id="14465" name="Picture 51" descr="bubble open"/>
            <p:cNvPicPr>
              <a:picLocks noChangeAspect="1" noChangeArrowheads="1"/>
            </p:cNvPicPr>
            <p:nvPr/>
          </p:nvPicPr>
          <p:blipFill>
            <a:blip r:embed="rId6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66" name="Oval 43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6" name="Group 44"/>
          <p:cNvGrpSpPr>
            <a:grpSpLocks/>
          </p:cNvGrpSpPr>
          <p:nvPr/>
        </p:nvGrpSpPr>
        <p:grpSpPr bwMode="auto">
          <a:xfrm rot="1382236">
            <a:off x="736600" y="1466850"/>
            <a:ext cx="1225550" cy="1225550"/>
            <a:chOff x="1488" y="1336"/>
            <a:chExt cx="772" cy="772"/>
          </a:xfrm>
        </p:grpSpPr>
        <p:grpSp>
          <p:nvGrpSpPr>
            <p:cNvPr id="14458" name="Group 45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62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63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64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59" name="Group 49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60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61" name="Oval 5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57" name="Picture 46" descr="1"/>
          <p:cNvPicPr>
            <a:picLocks noChangeAspect="1" noChangeArrowheads="1"/>
          </p:cNvPicPr>
          <p:nvPr/>
        </p:nvPicPr>
        <p:blipFill>
          <a:blip r:embed="rId3" cstate="print"/>
          <a:srcRect l="20824" t="20824" r="16702" b="27115"/>
          <a:stretch>
            <a:fillRect/>
          </a:stretch>
        </p:blipFill>
        <p:spPr bwMode="auto">
          <a:xfrm rot="-4089056">
            <a:off x="631825" y="2898775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1794510">
            <a:off x="409575" y="271938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7857199">
            <a:off x="355600" y="303688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457" name="Group 56"/>
          <p:cNvGrpSpPr>
            <a:grpSpLocks/>
          </p:cNvGrpSpPr>
          <p:nvPr/>
        </p:nvGrpSpPr>
        <p:grpSpPr bwMode="auto">
          <a:xfrm rot="1185979">
            <a:off x="95250" y="2425700"/>
            <a:ext cx="1225550" cy="1225550"/>
            <a:chOff x="1160" y="-108"/>
            <a:chExt cx="772" cy="772"/>
          </a:xfrm>
        </p:grpSpPr>
        <p:pic>
          <p:nvPicPr>
            <p:cNvPr id="14456" name="Picture 51" descr="bubble open"/>
            <p:cNvPicPr>
              <a:picLocks noChangeAspect="1" noChangeArrowheads="1"/>
            </p:cNvPicPr>
            <p:nvPr/>
          </p:nvPicPr>
          <p:blipFill>
            <a:blip r:embed="rId6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57" name="Oval 5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5458" name="Group 59"/>
          <p:cNvGrpSpPr>
            <a:grpSpLocks/>
          </p:cNvGrpSpPr>
          <p:nvPr/>
        </p:nvGrpSpPr>
        <p:grpSpPr bwMode="auto">
          <a:xfrm rot="2085979">
            <a:off x="0" y="1028700"/>
            <a:ext cx="1225550" cy="1225550"/>
            <a:chOff x="1488" y="1336"/>
            <a:chExt cx="772" cy="772"/>
          </a:xfrm>
        </p:grpSpPr>
        <p:grpSp>
          <p:nvGrpSpPr>
            <p:cNvPr id="14449" name="Group 6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53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54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55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50" name="Group 6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51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52" name="Oval 6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71" name="Picture 46" descr="1"/>
          <p:cNvPicPr>
            <a:picLocks noChangeAspect="1" noChangeArrowheads="1"/>
          </p:cNvPicPr>
          <p:nvPr/>
        </p:nvPicPr>
        <p:blipFill>
          <a:blip r:embed="rId3" cstate="print"/>
          <a:srcRect l="20824" t="20824" r="16702" b="27115"/>
          <a:stretch>
            <a:fillRect/>
          </a:stretch>
        </p:blipFill>
        <p:spPr bwMode="auto">
          <a:xfrm rot="-5804654">
            <a:off x="2482850" y="274955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3510108">
            <a:off x="2203450" y="2640013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9572797">
            <a:off x="2271713" y="2954338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473" name="Group 26"/>
          <p:cNvGrpSpPr>
            <a:grpSpLocks/>
          </p:cNvGrpSpPr>
          <p:nvPr/>
        </p:nvGrpSpPr>
        <p:grpSpPr bwMode="auto">
          <a:xfrm rot="-562176">
            <a:off x="1939925" y="2319338"/>
            <a:ext cx="1225550" cy="1225550"/>
            <a:chOff x="1160" y="-108"/>
            <a:chExt cx="772" cy="772"/>
          </a:xfrm>
        </p:grpSpPr>
        <p:pic>
          <p:nvPicPr>
            <p:cNvPr id="14447" name="Picture 51" descr="bubble open"/>
            <p:cNvPicPr>
              <a:picLocks noChangeAspect="1" noChangeArrowheads="1"/>
            </p:cNvPicPr>
            <p:nvPr/>
          </p:nvPicPr>
          <p:blipFill>
            <a:blip r:embed="rId6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8" name="Oval 2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5474" name="Group 29"/>
          <p:cNvGrpSpPr>
            <a:grpSpLocks/>
          </p:cNvGrpSpPr>
          <p:nvPr/>
        </p:nvGrpSpPr>
        <p:grpSpPr bwMode="auto">
          <a:xfrm rot="337824">
            <a:off x="1701800" y="-69850"/>
            <a:ext cx="1225550" cy="1225550"/>
            <a:chOff x="1488" y="1336"/>
            <a:chExt cx="772" cy="772"/>
          </a:xfrm>
        </p:grpSpPr>
        <p:grpSp>
          <p:nvGrpSpPr>
            <p:cNvPr id="14440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44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45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46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41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42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43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85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72088" y="34940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189538" y="3397250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42"/>
          <p:cNvGrpSpPr>
            <a:grpSpLocks/>
          </p:cNvGrpSpPr>
          <p:nvPr/>
        </p:nvGrpSpPr>
        <p:grpSpPr bwMode="auto">
          <a:xfrm>
            <a:off x="4759662" y="2969335"/>
            <a:ext cx="1407673" cy="1407673"/>
            <a:chOff x="3168" y="720"/>
            <a:chExt cx="576" cy="576"/>
          </a:xfrm>
          <a:solidFill>
            <a:srgbClr val="FFFFFF">
              <a:alpha val="12157"/>
            </a:srgbClr>
          </a:solidFill>
        </p:grpSpPr>
        <p:sp>
          <p:nvSpPr>
            <p:cNvPr id="88" name="AutoShape 39"/>
            <p:cNvSpPr>
              <a:spLocks noChangeArrowheads="1"/>
            </p:cNvSpPr>
            <p:nvPr/>
          </p:nvSpPr>
          <p:spPr bwMode="auto">
            <a:xfrm rot="10800000">
              <a:off x="3168" y="720"/>
              <a:ext cx="576" cy="576"/>
            </a:xfrm>
            <a:custGeom>
              <a:avLst/>
              <a:gdLst>
                <a:gd name="G0" fmla="+- -3384799 0 0"/>
                <a:gd name="G1" fmla="+- -11796480 0 0"/>
                <a:gd name="G2" fmla="+- -3384799 0 -11796480"/>
                <a:gd name="G3" fmla="+- 10800 0 0"/>
                <a:gd name="G4" fmla="+- 0 0 -33847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193 0 0"/>
                <a:gd name="G9" fmla="+- 0 0 -11796480"/>
                <a:gd name="G10" fmla="+- 6193 0 2700"/>
                <a:gd name="G11" fmla="cos G10 -3384799"/>
                <a:gd name="G12" fmla="sin G10 -3384799"/>
                <a:gd name="G13" fmla="cos 13500 -3384799"/>
                <a:gd name="G14" fmla="sin 13500 -3384799"/>
                <a:gd name="G15" fmla="+- G11 10800 0"/>
                <a:gd name="G16" fmla="+- G12 10800 0"/>
                <a:gd name="G17" fmla="+- G13 10800 0"/>
                <a:gd name="G18" fmla="+- G14 10800 0"/>
                <a:gd name="G19" fmla="*/ 6193 1 2"/>
                <a:gd name="G20" fmla="+- G19 5400 0"/>
                <a:gd name="G21" fmla="cos G20 -3384799"/>
                <a:gd name="G22" fmla="sin G20 -3384799"/>
                <a:gd name="G23" fmla="+- G21 10800 0"/>
                <a:gd name="G24" fmla="+- G12 G23 G22"/>
                <a:gd name="G25" fmla="+- G22 G23 G11"/>
                <a:gd name="G26" fmla="cos 10800 -3384799"/>
                <a:gd name="G27" fmla="sin 10800 -3384799"/>
                <a:gd name="G28" fmla="cos 6193 -3384799"/>
                <a:gd name="G29" fmla="sin 6193 -33847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33847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193 G39"/>
                <a:gd name="G43" fmla="sin 61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095 w 21600"/>
                <a:gd name="T5" fmla="*/ 1078 h 21600"/>
                <a:gd name="T6" fmla="*/ 2303 w 21600"/>
                <a:gd name="T7" fmla="*/ 10800 h 21600"/>
                <a:gd name="T8" fmla="*/ 8102 w 21600"/>
                <a:gd name="T9" fmla="*/ 5225 h 21600"/>
                <a:gd name="T10" fmla="*/ 19176 w 21600"/>
                <a:gd name="T11" fmla="*/ 213 h 21600"/>
                <a:gd name="T12" fmla="*/ 19996 w 21600"/>
                <a:gd name="T13" fmla="*/ 7241 h 21600"/>
                <a:gd name="T14" fmla="*/ 12967 w 21600"/>
                <a:gd name="T15" fmla="*/ 806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642" y="5943"/>
                  </a:moveTo>
                  <a:cubicBezTo>
                    <a:pt x="13548" y="5077"/>
                    <a:pt x="12194" y="4607"/>
                    <a:pt x="10800" y="4607"/>
                  </a:cubicBezTo>
                  <a:cubicBezTo>
                    <a:pt x="7379" y="4607"/>
                    <a:pt x="4607" y="7379"/>
                    <a:pt x="4607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32" y="0"/>
                    <a:pt x="15593" y="821"/>
                    <a:pt x="17501" y="2330"/>
                  </a:cubicBezTo>
                  <a:lnTo>
                    <a:pt x="19176" y="213"/>
                  </a:lnTo>
                  <a:lnTo>
                    <a:pt x="19996" y="7241"/>
                  </a:lnTo>
                  <a:lnTo>
                    <a:pt x="12967" y="8060"/>
                  </a:lnTo>
                  <a:lnTo>
                    <a:pt x="14642" y="59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AutoShape 41"/>
            <p:cNvSpPr>
              <a:spLocks noChangeArrowheads="1"/>
            </p:cNvSpPr>
            <p:nvPr/>
          </p:nvSpPr>
          <p:spPr bwMode="auto">
            <a:xfrm rot="10800000" flipH="1" flipV="1">
              <a:off x="3168" y="720"/>
              <a:ext cx="576" cy="576"/>
            </a:xfrm>
            <a:custGeom>
              <a:avLst/>
              <a:gdLst>
                <a:gd name="G0" fmla="+- -3384799 0 0"/>
                <a:gd name="G1" fmla="+- -11796480 0 0"/>
                <a:gd name="G2" fmla="+- -3384799 0 -11796480"/>
                <a:gd name="G3" fmla="+- 10800 0 0"/>
                <a:gd name="G4" fmla="+- 0 0 -33847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193 0 0"/>
                <a:gd name="G9" fmla="+- 0 0 -11796480"/>
                <a:gd name="G10" fmla="+- 6193 0 2700"/>
                <a:gd name="G11" fmla="cos G10 -3384799"/>
                <a:gd name="G12" fmla="sin G10 -3384799"/>
                <a:gd name="G13" fmla="cos 13500 -3384799"/>
                <a:gd name="G14" fmla="sin 13500 -3384799"/>
                <a:gd name="G15" fmla="+- G11 10800 0"/>
                <a:gd name="G16" fmla="+- G12 10800 0"/>
                <a:gd name="G17" fmla="+- G13 10800 0"/>
                <a:gd name="G18" fmla="+- G14 10800 0"/>
                <a:gd name="G19" fmla="*/ 6193 1 2"/>
                <a:gd name="G20" fmla="+- G19 5400 0"/>
                <a:gd name="G21" fmla="cos G20 -3384799"/>
                <a:gd name="G22" fmla="sin G20 -3384799"/>
                <a:gd name="G23" fmla="+- G21 10800 0"/>
                <a:gd name="G24" fmla="+- G12 G23 G22"/>
                <a:gd name="G25" fmla="+- G22 G23 G11"/>
                <a:gd name="G26" fmla="cos 10800 -3384799"/>
                <a:gd name="G27" fmla="sin 10800 -3384799"/>
                <a:gd name="G28" fmla="cos 6193 -3384799"/>
                <a:gd name="G29" fmla="sin 6193 -33847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33847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193 G39"/>
                <a:gd name="G43" fmla="sin 61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095 w 21600"/>
                <a:gd name="T5" fmla="*/ 1078 h 21600"/>
                <a:gd name="T6" fmla="*/ 2303 w 21600"/>
                <a:gd name="T7" fmla="*/ 10800 h 21600"/>
                <a:gd name="T8" fmla="*/ 8102 w 21600"/>
                <a:gd name="T9" fmla="*/ 5225 h 21600"/>
                <a:gd name="T10" fmla="*/ 19176 w 21600"/>
                <a:gd name="T11" fmla="*/ 213 h 21600"/>
                <a:gd name="T12" fmla="*/ 19996 w 21600"/>
                <a:gd name="T13" fmla="*/ 7241 h 21600"/>
                <a:gd name="T14" fmla="*/ 12967 w 21600"/>
                <a:gd name="T15" fmla="*/ 806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642" y="5943"/>
                  </a:moveTo>
                  <a:cubicBezTo>
                    <a:pt x="13548" y="5077"/>
                    <a:pt x="12194" y="4607"/>
                    <a:pt x="10800" y="4607"/>
                  </a:cubicBezTo>
                  <a:cubicBezTo>
                    <a:pt x="7379" y="4607"/>
                    <a:pt x="4607" y="7379"/>
                    <a:pt x="4607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32" y="0"/>
                    <a:pt x="15593" y="821"/>
                    <a:pt x="17501" y="2330"/>
                  </a:cubicBezTo>
                  <a:lnTo>
                    <a:pt x="19176" y="213"/>
                  </a:lnTo>
                  <a:lnTo>
                    <a:pt x="19996" y="7241"/>
                  </a:lnTo>
                  <a:lnTo>
                    <a:pt x="12967" y="8060"/>
                  </a:lnTo>
                  <a:lnTo>
                    <a:pt x="14642" y="59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0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86375" y="35083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03825" y="3411538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97488" y="3519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14938" y="3422650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1914525" y="2286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2038350" y="1524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2286000" y="3429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2038350" y="485775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2124075" y="4667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2171700" y="2095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29"/>
          <p:cNvGrpSpPr>
            <a:grpSpLocks/>
          </p:cNvGrpSpPr>
          <p:nvPr/>
        </p:nvGrpSpPr>
        <p:grpSpPr bwMode="auto">
          <a:xfrm rot="337824">
            <a:off x="1701800" y="-69850"/>
            <a:ext cx="1225550" cy="1225550"/>
            <a:chOff x="1488" y="1336"/>
            <a:chExt cx="772" cy="772"/>
          </a:xfrm>
        </p:grpSpPr>
        <p:grpSp>
          <p:nvGrpSpPr>
            <p:cNvPr id="14433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37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38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39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34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35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36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108" name="Picture 46" descr="1"/>
          <p:cNvPicPr>
            <a:picLocks noChangeAspect="1" noChangeArrowheads="1"/>
          </p:cNvPicPr>
          <p:nvPr/>
        </p:nvPicPr>
        <p:blipFill>
          <a:blip r:embed="rId3" cstate="print"/>
          <a:srcRect l="20824" t="20824" r="16702" b="27115"/>
          <a:stretch>
            <a:fillRect/>
          </a:stretch>
        </p:blipFill>
        <p:spPr bwMode="auto">
          <a:xfrm rot="-5804654">
            <a:off x="993775" y="293370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3510108">
            <a:off x="714375" y="2824163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47" descr="2"/>
          <p:cNvPicPr>
            <a:picLocks noChangeAspect="1" noChangeArrowheads="1"/>
          </p:cNvPicPr>
          <p:nvPr/>
        </p:nvPicPr>
        <p:blipFill>
          <a:blip r:embed="rId4" cstate="print"/>
          <a:srcRect l="10413" t="20824" b="27115"/>
          <a:stretch>
            <a:fillRect/>
          </a:stretch>
        </p:blipFill>
        <p:spPr bwMode="auto">
          <a:xfrm rot="-9572797">
            <a:off x="782638" y="3138488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26"/>
          <p:cNvGrpSpPr>
            <a:grpSpLocks/>
          </p:cNvGrpSpPr>
          <p:nvPr/>
        </p:nvGrpSpPr>
        <p:grpSpPr bwMode="auto">
          <a:xfrm rot="725611">
            <a:off x="450850" y="2478088"/>
            <a:ext cx="1225550" cy="1225550"/>
            <a:chOff x="1160" y="-108"/>
            <a:chExt cx="772" cy="772"/>
          </a:xfrm>
        </p:grpSpPr>
        <p:pic>
          <p:nvPicPr>
            <p:cNvPr id="14431" name="Picture 51" descr="bubble open"/>
            <p:cNvPicPr>
              <a:picLocks noChangeAspect="1" noChangeArrowheads="1"/>
            </p:cNvPicPr>
            <p:nvPr/>
          </p:nvPicPr>
          <p:blipFill>
            <a:blip r:embed="rId6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32" name="Oval 2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7" name="Group 29"/>
          <p:cNvGrpSpPr>
            <a:grpSpLocks/>
          </p:cNvGrpSpPr>
          <p:nvPr/>
        </p:nvGrpSpPr>
        <p:grpSpPr bwMode="auto">
          <a:xfrm rot="337824">
            <a:off x="212725" y="114300"/>
            <a:ext cx="1225550" cy="1225550"/>
            <a:chOff x="1488" y="1336"/>
            <a:chExt cx="772" cy="772"/>
          </a:xfrm>
        </p:grpSpPr>
        <p:grpSp>
          <p:nvGrpSpPr>
            <p:cNvPr id="14424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28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29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30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25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26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7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122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57800" y="3509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175250" y="34131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72088" y="3524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189538" y="342741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83200" y="35353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200650" y="34385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425450" y="4127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49275" y="3365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796925" y="5270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549275" y="669925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635000" y="6508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 descr="Choline.png"/>
          <p:cNvPicPr>
            <a:picLocks noChangeAspect="1"/>
          </p:cNvPicPr>
          <p:nvPr/>
        </p:nvPicPr>
        <p:blipFill>
          <a:blip r:embed="rId7" cstate="print"/>
          <a:srcRect l="31819" t="31818" r="27272" b="27274"/>
          <a:stretch>
            <a:fillRect/>
          </a:stretch>
        </p:blipFill>
        <p:spPr bwMode="auto">
          <a:xfrm>
            <a:off x="682625" y="3937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29"/>
          <p:cNvGrpSpPr>
            <a:grpSpLocks/>
          </p:cNvGrpSpPr>
          <p:nvPr/>
        </p:nvGrpSpPr>
        <p:grpSpPr bwMode="auto">
          <a:xfrm rot="337824">
            <a:off x="212725" y="114300"/>
            <a:ext cx="1225550" cy="1225550"/>
            <a:chOff x="1488" y="1336"/>
            <a:chExt cx="772" cy="772"/>
          </a:xfrm>
        </p:grpSpPr>
        <p:grpSp>
          <p:nvGrpSpPr>
            <p:cNvPr id="14417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4421" name="Picture 46" descr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22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23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418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4419" name="Picture 35" descr="Bubb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0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42" name="Oval 69"/>
          <p:cNvSpPr>
            <a:spLocks noChangeArrowheads="1"/>
          </p:cNvSpPr>
          <p:nvPr/>
        </p:nvSpPr>
        <p:spPr bwMode="auto">
          <a:xfrm>
            <a:off x="4849813" y="3060700"/>
            <a:ext cx="1227137" cy="1225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4409" name="Group 251"/>
          <p:cNvGrpSpPr>
            <a:grpSpLocks/>
          </p:cNvGrpSpPr>
          <p:nvPr/>
        </p:nvGrpSpPr>
        <p:grpSpPr bwMode="auto">
          <a:xfrm>
            <a:off x="6972300" y="1165225"/>
            <a:ext cx="1782763" cy="906463"/>
            <a:chOff x="6971513" y="1194549"/>
            <a:chExt cx="1782892" cy="907057"/>
          </a:xfrm>
        </p:grpSpPr>
        <p:pic>
          <p:nvPicPr>
            <p:cNvPr id="14415" name="Picture 47" descr="2"/>
            <p:cNvPicPr>
              <a:picLocks noChangeAspect="1" noChangeArrowheads="1"/>
            </p:cNvPicPr>
            <p:nvPr/>
          </p:nvPicPr>
          <p:blipFill>
            <a:blip r:embed="rId4" cstate="print"/>
            <a:srcRect l="10413" t="20824" b="27115"/>
            <a:stretch>
              <a:fillRect/>
            </a:stretch>
          </p:blipFill>
          <p:spPr bwMode="auto">
            <a:xfrm rot="5625861">
              <a:off x="6781663" y="1384399"/>
              <a:ext cx="907057" cy="527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6" name="TextBox 247"/>
            <p:cNvSpPr txBox="1">
              <a:spLocks noChangeArrowheads="1"/>
            </p:cNvSpPr>
            <p:nvPr/>
          </p:nvSpPr>
          <p:spPr bwMode="auto">
            <a:xfrm>
              <a:off x="7546230" y="1424887"/>
              <a:ext cx="1208175" cy="33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Acetilcolina</a:t>
              </a:r>
            </a:p>
          </p:txBody>
        </p:sp>
      </p:grpSp>
      <p:grpSp>
        <p:nvGrpSpPr>
          <p:cNvPr id="47" name="Group 252"/>
          <p:cNvGrpSpPr>
            <a:grpSpLocks/>
          </p:cNvGrpSpPr>
          <p:nvPr/>
        </p:nvGrpSpPr>
        <p:grpSpPr bwMode="auto">
          <a:xfrm>
            <a:off x="7016750" y="2109788"/>
            <a:ext cx="1954213" cy="504825"/>
            <a:chOff x="7016214" y="2138577"/>
            <a:chExt cx="1954839" cy="505380"/>
          </a:xfrm>
        </p:grpSpPr>
        <p:grpSp>
          <p:nvGrpSpPr>
            <p:cNvPr id="48" name="Group 42"/>
            <p:cNvGrpSpPr>
              <a:grpSpLocks/>
            </p:cNvGrpSpPr>
            <p:nvPr/>
          </p:nvGrpSpPr>
          <p:grpSpPr bwMode="auto">
            <a:xfrm>
              <a:off x="7025997" y="2158176"/>
              <a:ext cx="466183" cy="466183"/>
              <a:chOff x="3168" y="720"/>
              <a:chExt cx="576" cy="576"/>
            </a:xfrm>
            <a:solidFill>
              <a:srgbClr val="FFFFFF">
                <a:alpha val="12157"/>
              </a:srgbClr>
            </a:solidFill>
          </p:grpSpPr>
          <p:sp>
            <p:nvSpPr>
              <p:cNvPr id="149" name="AutoShape 39"/>
              <p:cNvSpPr>
                <a:spLocks noChangeArrowheads="1"/>
              </p:cNvSpPr>
              <p:nvPr/>
            </p:nvSpPr>
            <p:spPr bwMode="auto">
              <a:xfrm rot="10800000">
                <a:off x="3168" y="720"/>
                <a:ext cx="576" cy="576"/>
              </a:xfrm>
              <a:custGeom>
                <a:avLst/>
                <a:gdLst>
                  <a:gd name="G0" fmla="+- -3384799 0 0"/>
                  <a:gd name="G1" fmla="+- -11796480 0 0"/>
                  <a:gd name="G2" fmla="+- -3384799 0 -11796480"/>
                  <a:gd name="G3" fmla="+- 10800 0 0"/>
                  <a:gd name="G4" fmla="+- 0 0 -338479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193 0 0"/>
                  <a:gd name="G9" fmla="+- 0 0 -11796480"/>
                  <a:gd name="G10" fmla="+- 6193 0 2700"/>
                  <a:gd name="G11" fmla="cos G10 -3384799"/>
                  <a:gd name="G12" fmla="sin G10 -3384799"/>
                  <a:gd name="G13" fmla="cos 13500 -3384799"/>
                  <a:gd name="G14" fmla="sin 13500 -338479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193 1 2"/>
                  <a:gd name="G20" fmla="+- G19 5400 0"/>
                  <a:gd name="G21" fmla="cos G20 -3384799"/>
                  <a:gd name="G22" fmla="sin G20 -3384799"/>
                  <a:gd name="G23" fmla="+- G21 10800 0"/>
                  <a:gd name="G24" fmla="+- G12 G23 G22"/>
                  <a:gd name="G25" fmla="+- G22 G23 G11"/>
                  <a:gd name="G26" fmla="cos 10800 -3384799"/>
                  <a:gd name="G27" fmla="sin 10800 -3384799"/>
                  <a:gd name="G28" fmla="cos 6193 -3384799"/>
                  <a:gd name="G29" fmla="sin 6193 -338479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-338479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193 G39"/>
                  <a:gd name="G43" fmla="sin 619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095 w 21600"/>
                  <a:gd name="T5" fmla="*/ 1078 h 21600"/>
                  <a:gd name="T6" fmla="*/ 2303 w 21600"/>
                  <a:gd name="T7" fmla="*/ 10800 h 21600"/>
                  <a:gd name="T8" fmla="*/ 8102 w 21600"/>
                  <a:gd name="T9" fmla="*/ 5225 h 21600"/>
                  <a:gd name="T10" fmla="*/ 19176 w 21600"/>
                  <a:gd name="T11" fmla="*/ 213 h 21600"/>
                  <a:gd name="T12" fmla="*/ 19996 w 21600"/>
                  <a:gd name="T13" fmla="*/ 7241 h 21600"/>
                  <a:gd name="T14" fmla="*/ 12967 w 21600"/>
                  <a:gd name="T15" fmla="*/ 806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642" y="5943"/>
                    </a:moveTo>
                    <a:cubicBezTo>
                      <a:pt x="13548" y="5077"/>
                      <a:pt x="12194" y="4607"/>
                      <a:pt x="10800" y="4607"/>
                    </a:cubicBezTo>
                    <a:cubicBezTo>
                      <a:pt x="7379" y="4607"/>
                      <a:pt x="4607" y="7379"/>
                      <a:pt x="4607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3232" y="0"/>
                      <a:pt x="15593" y="821"/>
                      <a:pt x="17501" y="2330"/>
                    </a:cubicBezTo>
                    <a:lnTo>
                      <a:pt x="19176" y="213"/>
                    </a:lnTo>
                    <a:lnTo>
                      <a:pt x="19996" y="7241"/>
                    </a:lnTo>
                    <a:lnTo>
                      <a:pt x="12967" y="8060"/>
                    </a:lnTo>
                    <a:lnTo>
                      <a:pt x="14642" y="594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AutoShape 41"/>
              <p:cNvSpPr>
                <a:spLocks noChangeArrowheads="1"/>
              </p:cNvSpPr>
              <p:nvPr/>
            </p:nvSpPr>
            <p:spPr bwMode="auto">
              <a:xfrm rot="10800000" flipH="1" flipV="1">
                <a:off x="3168" y="720"/>
                <a:ext cx="576" cy="576"/>
              </a:xfrm>
              <a:custGeom>
                <a:avLst/>
                <a:gdLst>
                  <a:gd name="G0" fmla="+- -3384799 0 0"/>
                  <a:gd name="G1" fmla="+- -11796480 0 0"/>
                  <a:gd name="G2" fmla="+- -3384799 0 -11796480"/>
                  <a:gd name="G3" fmla="+- 10800 0 0"/>
                  <a:gd name="G4" fmla="+- 0 0 -338479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193 0 0"/>
                  <a:gd name="G9" fmla="+- 0 0 -11796480"/>
                  <a:gd name="G10" fmla="+- 6193 0 2700"/>
                  <a:gd name="G11" fmla="cos G10 -3384799"/>
                  <a:gd name="G12" fmla="sin G10 -3384799"/>
                  <a:gd name="G13" fmla="cos 13500 -3384799"/>
                  <a:gd name="G14" fmla="sin 13500 -338479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193 1 2"/>
                  <a:gd name="G20" fmla="+- G19 5400 0"/>
                  <a:gd name="G21" fmla="cos G20 -3384799"/>
                  <a:gd name="G22" fmla="sin G20 -3384799"/>
                  <a:gd name="G23" fmla="+- G21 10800 0"/>
                  <a:gd name="G24" fmla="+- G12 G23 G22"/>
                  <a:gd name="G25" fmla="+- G22 G23 G11"/>
                  <a:gd name="G26" fmla="cos 10800 -3384799"/>
                  <a:gd name="G27" fmla="sin 10800 -3384799"/>
                  <a:gd name="G28" fmla="cos 6193 -3384799"/>
                  <a:gd name="G29" fmla="sin 6193 -338479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-338479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193 G39"/>
                  <a:gd name="G43" fmla="sin 619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095 w 21600"/>
                  <a:gd name="T5" fmla="*/ 1078 h 21600"/>
                  <a:gd name="T6" fmla="*/ 2303 w 21600"/>
                  <a:gd name="T7" fmla="*/ 10800 h 21600"/>
                  <a:gd name="T8" fmla="*/ 8102 w 21600"/>
                  <a:gd name="T9" fmla="*/ 5225 h 21600"/>
                  <a:gd name="T10" fmla="*/ 19176 w 21600"/>
                  <a:gd name="T11" fmla="*/ 213 h 21600"/>
                  <a:gd name="T12" fmla="*/ 19996 w 21600"/>
                  <a:gd name="T13" fmla="*/ 7241 h 21600"/>
                  <a:gd name="T14" fmla="*/ 12967 w 21600"/>
                  <a:gd name="T15" fmla="*/ 806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642" y="5943"/>
                    </a:moveTo>
                    <a:cubicBezTo>
                      <a:pt x="13548" y="5077"/>
                      <a:pt x="12194" y="4607"/>
                      <a:pt x="10800" y="4607"/>
                    </a:cubicBezTo>
                    <a:cubicBezTo>
                      <a:pt x="7379" y="4607"/>
                      <a:pt x="4607" y="7379"/>
                      <a:pt x="4607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3232" y="0"/>
                      <a:pt x="15593" y="821"/>
                      <a:pt x="17501" y="2330"/>
                    </a:cubicBezTo>
                    <a:lnTo>
                      <a:pt x="19176" y="213"/>
                    </a:lnTo>
                    <a:lnTo>
                      <a:pt x="19996" y="7241"/>
                    </a:lnTo>
                    <a:lnTo>
                      <a:pt x="12967" y="8060"/>
                    </a:lnTo>
                    <a:lnTo>
                      <a:pt x="14642" y="594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4414" name="TextBox 248"/>
            <p:cNvSpPr txBox="1">
              <a:spLocks noChangeArrowheads="1"/>
            </p:cNvSpPr>
            <p:nvPr/>
          </p:nvSpPr>
          <p:spPr bwMode="auto">
            <a:xfrm>
              <a:off x="7546609" y="2187844"/>
              <a:ext cx="1424444" cy="33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Colinesterase</a:t>
              </a:r>
            </a:p>
          </p:txBody>
        </p:sp>
      </p:grpSp>
      <p:sp>
        <p:nvSpPr>
          <p:cNvPr id="14411" name="TextBox 255"/>
          <p:cNvSpPr txBox="1">
            <a:spLocks noChangeArrowheads="1"/>
          </p:cNvSpPr>
          <p:nvPr/>
        </p:nvSpPr>
        <p:spPr bwMode="auto">
          <a:xfrm>
            <a:off x="7280275" y="166688"/>
            <a:ext cx="135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Cena 1</a:t>
            </a:r>
          </a:p>
        </p:txBody>
      </p:sp>
      <p:sp>
        <p:nvSpPr>
          <p:cNvPr id="152" name="Freeform 256"/>
          <p:cNvSpPr/>
          <p:nvPr/>
        </p:nvSpPr>
        <p:spPr>
          <a:xfrm>
            <a:off x="-49213" y="4989513"/>
            <a:ext cx="6921501" cy="1979612"/>
          </a:xfrm>
          <a:custGeom>
            <a:avLst/>
            <a:gdLst>
              <a:gd name="connsiteX0" fmla="*/ 1268361 w 6921909"/>
              <a:gd name="connsiteY0" fmla="*/ 132735 h 1979561"/>
              <a:gd name="connsiteX1" fmla="*/ 2379406 w 6921909"/>
              <a:gd name="connsiteY1" fmla="*/ 24581 h 1979561"/>
              <a:gd name="connsiteX2" fmla="*/ 3234813 w 6921909"/>
              <a:gd name="connsiteY2" fmla="*/ 4916 h 1979561"/>
              <a:gd name="connsiteX3" fmla="*/ 4218038 w 6921909"/>
              <a:gd name="connsiteY3" fmla="*/ 54077 h 1979561"/>
              <a:gd name="connsiteX4" fmla="*/ 4925961 w 6921909"/>
              <a:gd name="connsiteY4" fmla="*/ 152400 h 1979561"/>
              <a:gd name="connsiteX5" fmla="*/ 5791200 w 6921909"/>
              <a:gd name="connsiteY5" fmla="*/ 368710 h 1979561"/>
              <a:gd name="connsiteX6" fmla="*/ 6371303 w 6921909"/>
              <a:gd name="connsiteY6" fmla="*/ 555523 h 1979561"/>
              <a:gd name="connsiteX7" fmla="*/ 6912077 w 6921909"/>
              <a:gd name="connsiteY7" fmla="*/ 840658 h 1979561"/>
              <a:gd name="connsiteX8" fmla="*/ 6912077 w 6921909"/>
              <a:gd name="connsiteY8" fmla="*/ 1263445 h 1979561"/>
              <a:gd name="connsiteX9" fmla="*/ 6921909 w 6921909"/>
              <a:gd name="connsiteY9" fmla="*/ 1873045 h 1979561"/>
              <a:gd name="connsiteX10" fmla="*/ 29496 w 6921909"/>
              <a:gd name="connsiteY10" fmla="*/ 1873045 h 1979561"/>
              <a:gd name="connsiteX11" fmla="*/ 39329 w 6921909"/>
              <a:gd name="connsiteY11" fmla="*/ 1617406 h 1979561"/>
              <a:gd name="connsiteX12" fmla="*/ 39329 w 6921909"/>
              <a:gd name="connsiteY12" fmla="*/ 349045 h 1979561"/>
              <a:gd name="connsiteX13" fmla="*/ 157316 w 6921909"/>
              <a:gd name="connsiteY13" fmla="*/ 309716 h 1979561"/>
              <a:gd name="connsiteX14" fmla="*/ 521109 w 6921909"/>
              <a:gd name="connsiteY14" fmla="*/ 231058 h 1979561"/>
              <a:gd name="connsiteX15" fmla="*/ 1081548 w 6921909"/>
              <a:gd name="connsiteY15" fmla="*/ 152400 h 1979561"/>
              <a:gd name="connsiteX16" fmla="*/ 1268361 w 6921909"/>
              <a:gd name="connsiteY16" fmla="*/ 132735 h 19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21909" h="1979561">
                <a:moveTo>
                  <a:pt x="1268361" y="132735"/>
                </a:moveTo>
                <a:cubicBezTo>
                  <a:pt x="1660012" y="89309"/>
                  <a:pt x="2051664" y="45884"/>
                  <a:pt x="2379406" y="24581"/>
                </a:cubicBezTo>
                <a:cubicBezTo>
                  <a:pt x="2707148" y="3278"/>
                  <a:pt x="2928374" y="0"/>
                  <a:pt x="3234813" y="4916"/>
                </a:cubicBezTo>
                <a:cubicBezTo>
                  <a:pt x="3541252" y="9832"/>
                  <a:pt x="3936180" y="29496"/>
                  <a:pt x="4218038" y="54077"/>
                </a:cubicBezTo>
                <a:cubicBezTo>
                  <a:pt x="4499896" y="78658"/>
                  <a:pt x="4663767" y="99961"/>
                  <a:pt x="4925961" y="152400"/>
                </a:cubicBezTo>
                <a:cubicBezTo>
                  <a:pt x="5188155" y="204839"/>
                  <a:pt x="5550310" y="301523"/>
                  <a:pt x="5791200" y="368710"/>
                </a:cubicBezTo>
                <a:cubicBezTo>
                  <a:pt x="6032090" y="435897"/>
                  <a:pt x="6184490" y="476865"/>
                  <a:pt x="6371303" y="555523"/>
                </a:cubicBezTo>
                <a:cubicBezTo>
                  <a:pt x="6558116" y="634181"/>
                  <a:pt x="6825225" y="793136"/>
                  <a:pt x="6912077" y="840658"/>
                </a:cubicBezTo>
                <a:lnTo>
                  <a:pt x="6912077" y="1263445"/>
                </a:lnTo>
                <a:lnTo>
                  <a:pt x="6921909" y="1873045"/>
                </a:lnTo>
                <a:cubicBezTo>
                  <a:pt x="4624438" y="1873045"/>
                  <a:pt x="1165122" y="1979561"/>
                  <a:pt x="29496" y="1873045"/>
                </a:cubicBezTo>
                <a:cubicBezTo>
                  <a:pt x="32774" y="1787832"/>
                  <a:pt x="37690" y="1871406"/>
                  <a:pt x="39329" y="1617406"/>
                </a:cubicBezTo>
                <a:cubicBezTo>
                  <a:pt x="40968" y="1363406"/>
                  <a:pt x="0" y="570271"/>
                  <a:pt x="39329" y="349045"/>
                </a:cubicBezTo>
                <a:cubicBezTo>
                  <a:pt x="78658" y="335935"/>
                  <a:pt x="77019" y="329381"/>
                  <a:pt x="157316" y="309716"/>
                </a:cubicBezTo>
                <a:cubicBezTo>
                  <a:pt x="237613" y="290051"/>
                  <a:pt x="367070" y="257277"/>
                  <a:pt x="521109" y="231058"/>
                </a:cubicBezTo>
                <a:cubicBezTo>
                  <a:pt x="675148" y="204839"/>
                  <a:pt x="1081548" y="152400"/>
                  <a:pt x="1081548" y="152400"/>
                </a:cubicBezTo>
                <a:lnTo>
                  <a:pt x="1268361" y="132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C -0.00503 0.01065 -0.0283 0.04005 -0.03055 0.06366 C -0.03281 0.08727 -0.01701 0.125 -0.01354 0.1412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66667E-6 4.44444E-6 C 0.025 0.0125 0.10503 0.03981 0.14965 0.07476 C 0.19427 0.10972 0.23785 0.16342 0.26753 0.20972 C 0.29722 0.25601 0.31406 0.30393 0.32795 0.35277 C 0.34184 0.40162 0.34618 0.47152 0.35104 0.5027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25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ac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-168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3.61111E-6 7.40741E-7 C 0.01163 0.07222 0.02343 0.14444 0.06354 0.22546 C 0.10347 0.30648 0.1717 0.3963 0.2401 0.4861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24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ac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Rot by="138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2.96296E-6 C 0.01094 0.03102 0.01893 0.06644 0.0507 0.09653 C 0.08247 0.12662 0.1533 0.14723 0.19063 0.18056 C 0.22796 0.21389 0.25261 0.25602 0.27483 0.29723 C 0.29705 0.33843 0.31407 0.4007 0.32431 0.42801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214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98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2.59259E-6 C -0.00226 0.03125 -0.00468 0.0632 -0.00329 0.09815 C -0.0019 0.1331 0.00591 0.18635 0.00834 0.20949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 1.48148E-6 C 0.01701 0.0419 0.03403 0.08379 0.07222 0.11898 C 0.11042 0.15417 0.19583 0.17917 0.22969 0.21134 C 0.26354 0.24352 0.26944 0.27778 0.27552 0.31204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56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ac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-17400000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1.11111E-6 -7.40741E-7 C 0.00104 0.06065 0.00208 0.12153 0.02969 0.18125 C 0.05729 0.24097 0.13854 0.30833 0.1658 0.35833 C 0.19305 0.40833 0.19323 0.44445 0.19358 0.48079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240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ac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1700000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44444E-6 -3.7037E-7 C 0.02969 0.0669 0.05938 0.13379 0.08299 0.18009 C 0.1066 0.22639 0.13004 0.24629 0.1415 0.27801 C 0.15296 0.30972 0.15244 0.33981 0.15209 0.37014 " pathEditMode="relative" ptsTypes="aa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ac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9200000">
                                      <p:cBhvr>
                                        <p:cTn id="1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7.40741E-7 C 0.00642 0.02801 0.01285 0.05671 0.0158 0.08148 C 0.01875 0.10625 0.01719 0.13519 0.01753 0.14931 " pathEditMode="relative" rAng="0" ptsTypes="aaa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7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8.33333E-6 -3.7037E-7 C 0.00139 0.03519 0.00296 0.0706 0.02448 0.12199 C 0.04601 0.17338 0.10643 0.2507 0.12865 0.30764 C 0.15087 0.36458 0.15417 0.41412 0.15747 0.46389 " pathEditMode="relative" ptsTypes="aaaA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8" presetClass="emph" presetSubtype="0" ac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Rot by="-18000000">
                                      <p:cBhvr>
                                        <p:cTn id="1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-3.33333E-6 1.85185E-6 C -3.33333E-6 0.04606 0.00018 0.09213 0.00539 0.13194 C 0.01077 0.17176 0.02795 0.19259 0.03177 0.23842 C 0.03559 0.28426 0.03195 0.3456 0.0283 0.40717 " pathEditMode="relative" rAng="0" ptsTypes="aa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3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ac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Rot by="11400000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xit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61111E-6 -3.7037E-7 C 0.00226 0.03935 0.00469 0.07871 0.01702 0.13172 C 0.02934 0.18472 0.05191 0.25116 0.07448 0.31759 " pathEditMode="relative" ptsTypes="a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8" presetClass="emph" presetSubtype="0" ac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3200000"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7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-1.85185E-6 C 0.01025 0.02199 0.02101 0.04421 0.02223 0.07824 C 0.02344 0.11227 0.01042 0.17824 0.0073 0.2044 " pathEditMode="relative" rAng="0" ptsTypes="aaa">
                                      <p:cBhvr>
                                        <p:cTn id="183" dur="20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"/>
                                        <p:tgtEl>
                                          <p:spTgt spid="1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ac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Rot by="-18600000">
                                      <p:cBhvr>
                                        <p:cTn id="1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5.55556E-7 -4.07407E-6 C -0.00746 0.02755 -0.01493 0.0551 -0.00955 0.12061 C -0.00417 0.18612 0.02465 0.33681 0.03195 0.39283 C 0.03924 0.44885 0.03663 0.45278 0.03403 0.45672 " pathEditMode="relative" rAng="0" ptsTypes="aaaA">
                                      <p:cBhvr>
                                        <p:cTn id="1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2280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2.22222E-6 3.7037E-7 C -0.01476 0.09468 -0.02934 0.18935 -0.03629 0.25694 C -0.04306 0.32454 -0.04236 0.36505 -0.0415 0.40579 " pathEditMode="relative" rAng="0" ptsTypes="aaA">
                                      <p:cBhvr>
                                        <p:cTn id="2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2030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8" presetClass="emph" presetSubtype="0" ac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Rot by="11400000">
                                      <p:cBhvr>
                                        <p:cTn id="2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xit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77778E-6 3.33333E-6 C -0.00851 0.07754 -0.01702 0.15532 -0.01007 0.21458 C -0.00295 0.27384 0.01979 0.31504 0.04271 0.35625 " pathEditMode="relative" rAng="0" ptsTypes="aaA">
                                      <p:cBhvr>
                                        <p:cTn id="2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8" presetClass="emph" presetSubtype="0" ac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5000000">
                                      <p:cBhvr>
                                        <p:cTn id="2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grpId="1" nodeType="withEffect">
                                  <p:stCondLst>
                                    <p:cond delay="8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9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15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21600000">
                                      <p:cBhvr>
                                        <p:cTn id="254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5E-6 1.65471E-6 C -0.00503 0.05138 -0.01163 0.10345 -0.00729 0.16154 C -0.00295 0.21962 0.01876 0.30988 0.0257 0.34899 " pathEditMode="relative" rAng="0" ptsTypes="aaa">
                                      <p:cBhvr>
                                        <p:cTn id="259" dur="5900" fill="hold"/>
                                        <p:tgtEl>
                                          <p:spTgt spid="1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740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"/>
                                        <p:tgtEl>
                                          <p:spTgt spid="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"/>
                                        <p:tgtEl>
                                          <p:spTgt spid="1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Motion origin="layout" path="M 8.33333E-7 4.07407E-6 C 0.00573 0.01551 0.02309 0.05254 0.0349 0.09351 C 0.0467 0.13449 0.03871 0.21458 0.07135 0.24629 C 0.10399 0.27801 0.18889 0.31041 0.23073 0.28379 C 0.27257 0.25717 0.3033 0.12777 0.3224 0.08657 " pathEditMode="relative" rAng="0" ptsTypes="aaaaa">
                                      <p:cBhvr>
                                        <p:cTn id="273" dur="4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8" presetClass="emph" presetSubtype="0" accel="5000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Rot by="-17400000">
                                      <p:cBhvr>
                                        <p:cTn id="275" dur="4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0" presetClass="pat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4.16667E-6 1.01805E-7 C 0.01545 -0.03725 0.03038 -0.07473 0.03211 -0.12008 C 0.03385 -0.16566 0.03316 -0.21819 0.01076 -0.27302 C -0.01164 -0.32786 -0.05382 -0.41277 -0.10243 -0.4491 C -0.15105 -0.48542 -0.24393 -0.48218 -0.28108 -0.49098 " pathEditMode="relative" rAng="0" ptsTypes="aaaaa">
                                      <p:cBhvr>
                                        <p:cTn id="283" dur="4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4500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00086 0.00185 C 0.00816 -0.01897 0.04705 -0.07311 0.05243 -0.12217 C 0.05782 -0.17284 0.05834 -0.25127 0.03177 -0.29685 C 0.00521 -0.34243 -0.05833 -0.36858 -0.10659 -0.39542 C -0.15486 -0.42226 -0.22604 -0.44516 -0.25746 -0.45835 " pathEditMode="relative" rAng="0" ptsTypes="aaaaa">
                                      <p:cBhvr>
                                        <p:cTn id="285" dur="4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0" presetClass="path" presetSubtype="0" accel="5000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Motion origin="layout" path="M 2.22222E-6 7.40741E-7 C 0.00607 0.03958 0.00156 0.19305 0.0368 0.23796 C 0.07205 0.28287 0.16666 0.29051 0.2118 0.26991 C 0.25694 0.2493 0.28767 0.14676 0.30764 0.11435 " pathEditMode="relative" rAng="0" ptsTypes="aaaa">
                                      <p:cBhvr>
                                        <p:cTn id="293" dur="5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1450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8" presetClass="emph" presetSubtype="0" accel="5000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Rot by="11700000">
                                      <p:cBhvr>
                                        <p:cTn id="295" dur="5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0" presetClass="pat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1.66667E-6 -2.26747E-6 C 0.01545 -0.03725 0.02899 -0.07496 0.03212 -0.12008 C 0.03524 -0.1652 0.03663 -0.22096 0.01927 -0.27094 C 0.00191 -0.32091 -0.02413 -0.3857 -0.07257 -0.42017 C -0.12101 -0.45465 -0.22986 -0.46599 -0.27136 -0.47802 " pathEditMode="relative" rAng="0" ptsTypes="aaaaa">
                                      <p:cBhvr>
                                        <p:cTn id="303" dur="4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0.00087 0.00185 C 0.00625 -0.01874 0.03854 -0.07242 0.04218 -0.12101 C 0.04583 -0.16959 0.04409 -0.24201 0.02152 -0.28945 C -0.00105 -0.33688 -0.04601 -0.37598 -0.09358 -0.40583 C -0.14115 -0.43568 -0.22848 -0.45557 -0.26407 -0.46876 " pathEditMode="relative" rAng="0" ptsTypes="aaaaa">
                                      <p:cBhvr>
                                        <p:cTn id="305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1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0" presetClass="path" presetSubtype="0" ac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88889E-6 -2.59259E-6 C 0.01302 0.04537 0.03594 0.225 0.07778 0.27269 C 0.11962 0.32037 0.20903 0.30972 0.2507 0.28658 C 0.29237 0.26343 0.31181 0.16574 0.32778 0.1338 " pathEditMode="relative" rAng="0" ptsTypes="aaaa">
                                      <p:cBhvr>
                                        <p:cTn id="313" dur="6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600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8" presetClass="emph" presetSubtype="0" ac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9200000">
                                      <p:cBhvr>
                                        <p:cTn id="315" dur="6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0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3.61111E-6 -1.88801E-6 C 0.01546 -0.03725 0.02761 -0.07705 0.03212 -0.12031 C 0.03664 -0.16358 0.0408 -0.22119 0.02743 -0.25983 C 0.01407 -0.29847 -0.00573 -0.32369 -0.04861 -0.35215 C -0.09149 -0.38061 -0.19201 -0.41439 -0.22968 -0.43082 " pathEditMode="relative" rAng="0" ptsTypes="aaaaa">
                                      <p:cBhvr>
                                        <p:cTn id="323" dur="4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0" presetClass="pat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0.00087 0.00185 C 0.00816 -0.01897 0.04462 -0.06802 0.05243 -0.12239 C 0.06024 -0.17654 0.06806 -0.27348 0.04601 -0.32485 C 0.02396 -0.37575 -0.03142 -0.40884 -0.07969 -0.4285 C -0.12795 -0.44817 -0.2092 -0.43961 -0.24323 -0.44262 " pathEditMode="relative" rAng="0" ptsTypes="aaaaa">
                                      <p:cBhvr>
                                        <p:cTn id="325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20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2000"/>
                                        <p:tgtEl>
                                          <p:spTgt spid="1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00052 1.48148E-6 C -0.00452 0.05139 -0.01094 0.11852 -0.00677 0.16157 C -0.00261 0.20463 0.01944 0.22662 0.02517 0.25764 C 0.0309 0.28866 0.02691 0.32917 0.02725 0.34792 " pathEditMode="relative" rAng="0" ptsTypes="aaaa">
                                      <p:cBhvr>
                                        <p:cTn id="375" dur="5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7400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animMotion origin="layout" path="M -1.94444E-6 3.7821E-6 C -0.00434 0.02937 -0.03767 0.13486 -0.02569 0.1758 C -0.01371 0.21674 0.00556 0.23594 0.07136 0.24612 C 0.13715 0.2563 0.30018 0.2681 0.3691 0.23756 C 0.43802 0.20703 0.46094 0.099 0.48507 0.06268 " pathEditMode="relative" rAng="0" ptsTypes="aaaaa">
                                      <p:cBhvr>
                                        <p:cTn id="389" dur="6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1340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accel="5000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animRot by="-17400000">
                                      <p:cBhvr>
                                        <p:cTn id="391" dur="6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243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243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243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0" presetClass="path" presetSubtype="0" fill="hold" nodeType="withEffect">
                                  <p:stCondLst>
                                    <p:cond delay="24300"/>
                                  </p:stCondLst>
                                  <p:childTnLst>
                                    <p:animMotion origin="layout" path="M 4.16667E-6 1.01805E-7 C 0.01545 -0.03725 0.03038 -0.07473 0.03211 -0.12008 C 0.03385 -0.16566 0.03316 -0.21819 0.01076 -0.27302 C -0.01164 -0.32786 -0.05382 -0.41277 -0.10243 -0.4491 C -0.15105 -0.48542 -0.24393 -0.48218 -0.28108 -0.49098 " pathEditMode="relative" rAng="0" ptsTypes="aaaaa">
                                      <p:cBhvr>
                                        <p:cTn id="399" dur="4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4500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fill="hold" nodeType="withEffect">
                                  <p:stCondLst>
                                    <p:cond delay="24300"/>
                                  </p:stCondLst>
                                  <p:childTnLst>
                                    <p:animMotion origin="layout" path="M -0.00086 0.00185 C 0.00816 -0.01897 0.04705 -0.07311 0.05243 -0.12217 C 0.05782 -0.17284 0.05834 -0.25127 0.03177 -0.29685 C 0.00521 -0.34243 -0.05833 -0.36858 -0.10659 -0.39542 C -0.15486 -0.42226 -0.22604 -0.44516 -0.25746 -0.45835 " pathEditMode="relative" rAng="0" ptsTypes="aaaaa">
                                      <p:cBhvr>
                                        <p:cTn id="401" dur="4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nodeType="withEffect">
                                  <p:stCondLst>
                                    <p:cond delay="2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Motion origin="layout" path="M -5.55556E-7 2.08189E-7 C 0.0066 0.04303 -0.02604 0.20819 0.03924 0.25792 C 0.10451 0.30766 0.32031 0.3257 0.39184 0.29817 C 0.46337 0.27065 0.45226 0.13602 0.46806 0.09322 " pathEditMode="relative" rAng="0" ptsTypes="aaaa">
                                      <p:cBhvr>
                                        <p:cTn id="409" dur="6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8" presetClass="emph" presetSubtype="0" accel="5000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Rot by="11700000">
                                      <p:cBhvr>
                                        <p:cTn id="411" dur="6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0" presetClass="path" presetSubtype="0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animMotion origin="layout" path="M 1.66667E-6 -2.26747E-6 C 0.01545 -0.03725 0.02899 -0.07496 0.03212 -0.12008 C 0.03524 -0.1652 0.03663 -0.22096 0.01927 -0.27094 C 0.00191 -0.32091 -0.02413 -0.3857 -0.07257 -0.42017 C -0.12101 -0.45465 -0.22986 -0.46599 -0.27136 -0.47802 " pathEditMode="relative" rAng="0" ptsTypes="aaaaa">
                                      <p:cBhvr>
                                        <p:cTn id="419" dur="4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0" presetClass="path" presetSubtype="0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animMotion origin="layout" path="M -0.00087 0.00185 C 0.00625 -0.01874 0.03854 -0.07242 0.04218 -0.12101 C 0.04583 -0.16959 0.04409 -0.24201 0.02152 -0.28945 C -0.00105 -0.33688 -0.04601 -0.37598 -0.09358 -0.40583 C -0.14115 -0.43568 -0.22848 -0.45557 -0.26407 -0.46876 " pathEditMode="relative" rAng="0" ptsTypes="aaaaa">
                                      <p:cBhvr>
                                        <p:cTn id="421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2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4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0" presetClass="path" presetSubtype="0" accel="50000" fill="hold" nodeType="withEffect">
                                  <p:stCondLst>
                                    <p:cond delay="18900"/>
                                  </p:stCondLst>
                                  <p:childTnLst>
                                    <p:animMotion origin="layout" path="M 3.33333E-6 -4.69119E-6 C 0.00746 0.04812 -0.01997 0.23572 0.04531 0.28892 C 0.11059 0.34213 0.31701 0.34884 0.39149 0.319 C 0.46597 0.28916 0.47152 0.15337 0.49253 0.10988 " pathEditMode="relative" rAng="0" ptsTypes="aaaa">
                                      <p:cBhvr>
                                        <p:cTn id="429" dur="7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17400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8" presetClass="emph" presetSubtype="0" accel="50000" fill="hold" nodeType="withEffect">
                                  <p:stCondLst>
                                    <p:cond delay="18900"/>
                                  </p:stCondLst>
                                  <p:childTnLst>
                                    <p:animRot by="19200000">
                                      <p:cBhvr>
                                        <p:cTn id="431" dur="7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0" presetClass="path" presetSubtype="0" fill="hold" nodeType="withEffect">
                                  <p:stCondLst>
                                    <p:cond delay="25900"/>
                                  </p:stCondLst>
                                  <p:childTnLst>
                                    <p:animMotion origin="layout" path="M -3.61111E-6 -1.88801E-6 C 0.01546 -0.03725 0.02761 -0.07705 0.03212 -0.12031 C 0.03664 -0.16358 0.0408 -0.22119 0.02743 -0.25983 C 0.01407 -0.29847 -0.00573 -0.32369 -0.04861 -0.35215 C -0.09149 -0.38061 -0.19201 -0.41439 -0.22968 -0.43082 " pathEditMode="relative" rAng="0" ptsTypes="aaaaa">
                                      <p:cBhvr>
                                        <p:cTn id="439" dur="4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fill="hold" nodeType="withEffect">
                                  <p:stCondLst>
                                    <p:cond delay="25900"/>
                                  </p:stCondLst>
                                  <p:childTnLst>
                                    <p:animMotion origin="layout" path="M -0.00087 0.00185 C 0.00816 -0.01897 0.04462 -0.06802 0.05243 -0.12239 C 0.06024 -0.17654 0.06806 -0.27348 0.04601 -0.32485 C 0.02396 -0.37575 -0.03142 -0.40884 -0.07969 -0.4285 C -0.12795 -0.44817 -0.2092 -0.43961 -0.24323 -0.44262 " pathEditMode="relative" rAng="0" ptsTypes="aaaaa">
                                      <p:cBhvr>
                                        <p:cTn id="441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4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4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297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317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>
            <a:off x="4881563" y="5516563"/>
            <a:ext cx="5222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512150">
            <a:off x="5970588" y="5908675"/>
            <a:ext cx="522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19087850" flipH="1">
            <a:off x="5530850" y="517048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>
            <a:off x="2525713" y="5962650"/>
            <a:ext cx="522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1322966">
            <a:off x="165100" y="5264150"/>
            <a:ext cx="522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0277034" flipH="1">
            <a:off x="654050" y="5822950"/>
            <a:ext cx="522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-1199344">
            <a:off x="1465263" y="5372100"/>
            <a:ext cx="522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0277034" flipH="1">
            <a:off x="3829050" y="5715000"/>
            <a:ext cx="522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1181667" flipH="1">
            <a:off x="3365500" y="498633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19039265" flipH="1">
            <a:off x="787400" y="487203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560735">
            <a:off x="1949450" y="469423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491118">
            <a:off x="4451350" y="490378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6131019">
            <a:off x="2889250" y="258445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3836473">
            <a:off x="2590800" y="25225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9899162">
            <a:off x="2724150" y="28146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70150" y="1212850"/>
            <a:ext cx="1225550" cy="1225550"/>
            <a:chOff x="1488" y="1336"/>
            <a:chExt cx="772" cy="772"/>
          </a:xfrm>
        </p:grpSpPr>
        <p:grpSp>
          <p:nvGrpSpPr>
            <p:cNvPr id="16540" name="Group 16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544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45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46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541" name="Group 1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542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543" name="Oval 1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20" name="Group 13"/>
          <p:cNvGrpSpPr>
            <a:grpSpLocks/>
          </p:cNvGrpSpPr>
          <p:nvPr/>
        </p:nvGrpSpPr>
        <p:grpSpPr bwMode="auto">
          <a:xfrm rot="-950891">
            <a:off x="2349500" y="2178050"/>
            <a:ext cx="1225550" cy="1225550"/>
            <a:chOff x="1160" y="-108"/>
            <a:chExt cx="772" cy="772"/>
          </a:xfrm>
        </p:grpSpPr>
        <p:pic>
          <p:nvPicPr>
            <p:cNvPr id="16538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>
              <a:lum bright="42000" contrast="-12000"/>
            </a:blip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39" name="Oval 12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29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4773594">
            <a:off x="1436688" y="293370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2479048">
            <a:off x="1181100" y="27892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8541737">
            <a:off x="1192213" y="3109913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41"/>
          <p:cNvGrpSpPr>
            <a:grpSpLocks/>
          </p:cNvGrpSpPr>
          <p:nvPr/>
        </p:nvGrpSpPr>
        <p:grpSpPr bwMode="auto">
          <a:xfrm rot="482236">
            <a:off x="895350" y="2482850"/>
            <a:ext cx="1225550" cy="1225550"/>
            <a:chOff x="1160" y="-108"/>
            <a:chExt cx="772" cy="772"/>
          </a:xfrm>
        </p:grpSpPr>
        <p:pic>
          <p:nvPicPr>
            <p:cNvPr id="16536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37" name="Oval 43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 rot="1382236">
            <a:off x="736600" y="1466850"/>
            <a:ext cx="1225550" cy="1225550"/>
            <a:chOff x="1488" y="1336"/>
            <a:chExt cx="772" cy="772"/>
          </a:xfrm>
        </p:grpSpPr>
        <p:grpSp>
          <p:nvGrpSpPr>
            <p:cNvPr id="16529" name="Group 45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533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34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35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530" name="Group 49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531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532" name="Oval 5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43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72088" y="34940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189538" y="3397250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86375" y="35083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03825" y="3411538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97488" y="3519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14938" y="3422650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1914525" y="2286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038350" y="1524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286000" y="3429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038350" y="485775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124075" y="4667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171700" y="2095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57800" y="3509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175250" y="34131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72088" y="3524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189538" y="342741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83200" y="35353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00650" y="34385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425450" y="4127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49275" y="3365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796925" y="5270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49275" y="669925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635000" y="6508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682625" y="3937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33" name="Group 251"/>
          <p:cNvGrpSpPr>
            <a:grpSpLocks/>
          </p:cNvGrpSpPr>
          <p:nvPr/>
        </p:nvGrpSpPr>
        <p:grpSpPr bwMode="auto">
          <a:xfrm>
            <a:off x="6972300" y="1165225"/>
            <a:ext cx="1782763" cy="906463"/>
            <a:chOff x="6971513" y="1194549"/>
            <a:chExt cx="1782895" cy="907057"/>
          </a:xfrm>
        </p:grpSpPr>
        <p:pic>
          <p:nvPicPr>
            <p:cNvPr id="16527" name="Picture 47" descr="2"/>
            <p:cNvPicPr>
              <a:picLocks noChangeAspect="1" noChangeArrowheads="1"/>
            </p:cNvPicPr>
            <p:nvPr/>
          </p:nvPicPr>
          <p:blipFill>
            <a:blip r:embed="rId5" cstate="print"/>
            <a:srcRect l="10413" t="20824" b="27115"/>
            <a:stretch>
              <a:fillRect/>
            </a:stretch>
          </p:blipFill>
          <p:spPr bwMode="auto">
            <a:xfrm rot="5625861">
              <a:off x="6781663" y="1384399"/>
              <a:ext cx="907057" cy="527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28" name="TextBox 247"/>
            <p:cNvSpPr txBox="1">
              <a:spLocks noChangeArrowheads="1"/>
            </p:cNvSpPr>
            <p:nvPr/>
          </p:nvSpPr>
          <p:spPr bwMode="auto">
            <a:xfrm>
              <a:off x="7546231" y="1424887"/>
              <a:ext cx="1208177" cy="33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/>
                <a:t>Acetilcolina</a:t>
              </a:r>
            </a:p>
          </p:txBody>
        </p:sp>
      </p:grpSp>
      <p:grpSp>
        <p:nvGrpSpPr>
          <p:cNvPr id="16434" name="Group 252"/>
          <p:cNvGrpSpPr>
            <a:grpSpLocks/>
          </p:cNvGrpSpPr>
          <p:nvPr/>
        </p:nvGrpSpPr>
        <p:grpSpPr bwMode="auto">
          <a:xfrm>
            <a:off x="7026275" y="2128838"/>
            <a:ext cx="1944688" cy="514350"/>
            <a:chOff x="7025995" y="2158176"/>
            <a:chExt cx="1944026" cy="513934"/>
          </a:xfrm>
        </p:grpSpPr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7025995" y="2158176"/>
              <a:ext cx="474276" cy="513934"/>
              <a:chOff x="3168" y="720"/>
              <a:chExt cx="586" cy="635"/>
            </a:xfrm>
            <a:solidFill>
              <a:srgbClr val="FFFFFF">
                <a:alpha val="12157"/>
              </a:srgbClr>
            </a:solidFill>
          </p:grpSpPr>
          <p:sp>
            <p:nvSpPr>
              <p:cNvPr id="73" name="AutoShape 39"/>
              <p:cNvSpPr>
                <a:spLocks noChangeArrowheads="1"/>
              </p:cNvSpPr>
              <p:nvPr/>
            </p:nvSpPr>
            <p:spPr bwMode="auto">
              <a:xfrm rot="10800000">
                <a:off x="3168" y="720"/>
                <a:ext cx="576" cy="576"/>
              </a:xfrm>
              <a:custGeom>
                <a:avLst/>
                <a:gdLst>
                  <a:gd name="G0" fmla="+- -3384799 0 0"/>
                  <a:gd name="G1" fmla="+- -11796480 0 0"/>
                  <a:gd name="G2" fmla="+- -3384799 0 -11796480"/>
                  <a:gd name="G3" fmla="+- 10800 0 0"/>
                  <a:gd name="G4" fmla="+- 0 0 -338479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193 0 0"/>
                  <a:gd name="G9" fmla="+- 0 0 -11796480"/>
                  <a:gd name="G10" fmla="+- 6193 0 2700"/>
                  <a:gd name="G11" fmla="cos G10 -3384799"/>
                  <a:gd name="G12" fmla="sin G10 -3384799"/>
                  <a:gd name="G13" fmla="cos 13500 -3384799"/>
                  <a:gd name="G14" fmla="sin 13500 -338479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193 1 2"/>
                  <a:gd name="G20" fmla="+- G19 5400 0"/>
                  <a:gd name="G21" fmla="cos G20 -3384799"/>
                  <a:gd name="G22" fmla="sin G20 -3384799"/>
                  <a:gd name="G23" fmla="+- G21 10800 0"/>
                  <a:gd name="G24" fmla="+- G12 G23 G22"/>
                  <a:gd name="G25" fmla="+- G22 G23 G11"/>
                  <a:gd name="G26" fmla="cos 10800 -3384799"/>
                  <a:gd name="G27" fmla="sin 10800 -3384799"/>
                  <a:gd name="G28" fmla="cos 6193 -3384799"/>
                  <a:gd name="G29" fmla="sin 6193 -338479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-338479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193 G39"/>
                  <a:gd name="G43" fmla="sin 619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095 w 21600"/>
                  <a:gd name="T5" fmla="*/ 1078 h 21600"/>
                  <a:gd name="T6" fmla="*/ 2303 w 21600"/>
                  <a:gd name="T7" fmla="*/ 10800 h 21600"/>
                  <a:gd name="T8" fmla="*/ 8102 w 21600"/>
                  <a:gd name="T9" fmla="*/ 5225 h 21600"/>
                  <a:gd name="T10" fmla="*/ 19176 w 21600"/>
                  <a:gd name="T11" fmla="*/ 213 h 21600"/>
                  <a:gd name="T12" fmla="*/ 19996 w 21600"/>
                  <a:gd name="T13" fmla="*/ 7241 h 21600"/>
                  <a:gd name="T14" fmla="*/ 12967 w 21600"/>
                  <a:gd name="T15" fmla="*/ 806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642" y="5943"/>
                    </a:moveTo>
                    <a:cubicBezTo>
                      <a:pt x="13548" y="5077"/>
                      <a:pt x="12194" y="4607"/>
                      <a:pt x="10800" y="4607"/>
                    </a:cubicBezTo>
                    <a:cubicBezTo>
                      <a:pt x="7379" y="4607"/>
                      <a:pt x="4607" y="7379"/>
                      <a:pt x="4607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3232" y="0"/>
                      <a:pt x="15593" y="821"/>
                      <a:pt x="17501" y="2330"/>
                    </a:cubicBezTo>
                    <a:lnTo>
                      <a:pt x="19176" y="213"/>
                    </a:lnTo>
                    <a:lnTo>
                      <a:pt x="19996" y="7241"/>
                    </a:lnTo>
                    <a:lnTo>
                      <a:pt x="12967" y="8060"/>
                    </a:lnTo>
                    <a:lnTo>
                      <a:pt x="14642" y="594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AutoShape 41"/>
              <p:cNvSpPr>
                <a:spLocks noChangeArrowheads="1"/>
              </p:cNvSpPr>
              <p:nvPr/>
            </p:nvSpPr>
            <p:spPr bwMode="auto">
              <a:xfrm rot="10800000" flipH="1" flipV="1">
                <a:off x="3168" y="720"/>
                <a:ext cx="586" cy="635"/>
              </a:xfrm>
              <a:custGeom>
                <a:avLst/>
                <a:gdLst>
                  <a:gd name="G0" fmla="+- -3384799 0 0"/>
                  <a:gd name="G1" fmla="+- -11796480 0 0"/>
                  <a:gd name="G2" fmla="+- -3384799 0 -11796480"/>
                  <a:gd name="G3" fmla="+- 10800 0 0"/>
                  <a:gd name="G4" fmla="+- 0 0 -338479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193 0 0"/>
                  <a:gd name="G9" fmla="+- 0 0 -11796480"/>
                  <a:gd name="G10" fmla="+- 6193 0 2700"/>
                  <a:gd name="G11" fmla="cos G10 -3384799"/>
                  <a:gd name="G12" fmla="sin G10 -3384799"/>
                  <a:gd name="G13" fmla="cos 13500 -3384799"/>
                  <a:gd name="G14" fmla="sin 13500 -338479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193 1 2"/>
                  <a:gd name="G20" fmla="+- G19 5400 0"/>
                  <a:gd name="G21" fmla="cos G20 -3384799"/>
                  <a:gd name="G22" fmla="sin G20 -3384799"/>
                  <a:gd name="G23" fmla="+- G21 10800 0"/>
                  <a:gd name="G24" fmla="+- G12 G23 G22"/>
                  <a:gd name="G25" fmla="+- G22 G23 G11"/>
                  <a:gd name="G26" fmla="cos 10800 -3384799"/>
                  <a:gd name="G27" fmla="sin 10800 -3384799"/>
                  <a:gd name="G28" fmla="cos 6193 -3384799"/>
                  <a:gd name="G29" fmla="sin 6193 -338479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-338479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193 G39"/>
                  <a:gd name="G43" fmla="sin 619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095 w 21600"/>
                  <a:gd name="T5" fmla="*/ 1078 h 21600"/>
                  <a:gd name="T6" fmla="*/ 2303 w 21600"/>
                  <a:gd name="T7" fmla="*/ 10800 h 21600"/>
                  <a:gd name="T8" fmla="*/ 8102 w 21600"/>
                  <a:gd name="T9" fmla="*/ 5225 h 21600"/>
                  <a:gd name="T10" fmla="*/ 19176 w 21600"/>
                  <a:gd name="T11" fmla="*/ 213 h 21600"/>
                  <a:gd name="T12" fmla="*/ 19996 w 21600"/>
                  <a:gd name="T13" fmla="*/ 7241 h 21600"/>
                  <a:gd name="T14" fmla="*/ 12967 w 21600"/>
                  <a:gd name="T15" fmla="*/ 806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642" y="5943"/>
                    </a:moveTo>
                    <a:cubicBezTo>
                      <a:pt x="13548" y="5077"/>
                      <a:pt x="12194" y="4607"/>
                      <a:pt x="10800" y="4607"/>
                    </a:cubicBezTo>
                    <a:cubicBezTo>
                      <a:pt x="7379" y="4607"/>
                      <a:pt x="4607" y="7379"/>
                      <a:pt x="4607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3232" y="0"/>
                      <a:pt x="15593" y="821"/>
                      <a:pt x="17501" y="2330"/>
                    </a:cubicBezTo>
                    <a:lnTo>
                      <a:pt x="19176" y="213"/>
                    </a:lnTo>
                    <a:lnTo>
                      <a:pt x="19996" y="7241"/>
                    </a:lnTo>
                    <a:lnTo>
                      <a:pt x="12967" y="8060"/>
                    </a:lnTo>
                    <a:lnTo>
                      <a:pt x="14642" y="594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526" name="TextBox 248"/>
            <p:cNvSpPr txBox="1">
              <a:spLocks noChangeArrowheads="1"/>
            </p:cNvSpPr>
            <p:nvPr/>
          </p:nvSpPr>
          <p:spPr bwMode="auto">
            <a:xfrm>
              <a:off x="7546344" y="2188855"/>
              <a:ext cx="1423677" cy="335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/>
                <a:t>Colinesterase</a:t>
              </a:r>
            </a:p>
          </p:txBody>
        </p:sp>
      </p:grpSp>
      <p:sp>
        <p:nvSpPr>
          <p:cNvPr id="16435" name="TextBox 255"/>
          <p:cNvSpPr txBox="1">
            <a:spLocks noChangeArrowheads="1"/>
          </p:cNvSpPr>
          <p:nvPr/>
        </p:nvSpPr>
        <p:spPr bwMode="auto">
          <a:xfrm>
            <a:off x="7285038" y="166688"/>
            <a:ext cx="135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Cena 2</a:t>
            </a:r>
          </a:p>
        </p:txBody>
      </p:sp>
      <p:grpSp>
        <p:nvGrpSpPr>
          <p:cNvPr id="28" name="Group 29"/>
          <p:cNvGrpSpPr>
            <a:grpSpLocks/>
          </p:cNvGrpSpPr>
          <p:nvPr/>
        </p:nvGrpSpPr>
        <p:grpSpPr bwMode="auto">
          <a:xfrm rot="337824">
            <a:off x="1701800" y="-69850"/>
            <a:ext cx="1225550" cy="1225550"/>
            <a:chOff x="1488" y="1336"/>
            <a:chExt cx="772" cy="772"/>
          </a:xfrm>
        </p:grpSpPr>
        <p:grpSp>
          <p:nvGrpSpPr>
            <p:cNvPr id="16518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522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23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24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519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520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521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34" name="Group 29"/>
          <p:cNvGrpSpPr>
            <a:grpSpLocks/>
          </p:cNvGrpSpPr>
          <p:nvPr/>
        </p:nvGrpSpPr>
        <p:grpSpPr bwMode="auto">
          <a:xfrm rot="337824">
            <a:off x="212725" y="114300"/>
            <a:ext cx="1225550" cy="1225550"/>
            <a:chOff x="1488" y="1336"/>
            <a:chExt cx="772" cy="772"/>
          </a:xfrm>
        </p:grpSpPr>
        <p:grpSp>
          <p:nvGrpSpPr>
            <p:cNvPr id="16511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515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16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17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512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513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514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92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6131019">
            <a:off x="2889250" y="258445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3836473">
            <a:off x="2590800" y="25225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9899162">
            <a:off x="2724150" y="28146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21"/>
          <p:cNvGrpSpPr>
            <a:grpSpLocks/>
          </p:cNvGrpSpPr>
          <p:nvPr/>
        </p:nvGrpSpPr>
        <p:grpSpPr bwMode="auto">
          <a:xfrm>
            <a:off x="1565275" y="1012825"/>
            <a:ext cx="1225550" cy="1225550"/>
            <a:chOff x="1488" y="1336"/>
            <a:chExt cx="772" cy="772"/>
          </a:xfrm>
        </p:grpSpPr>
        <p:grpSp>
          <p:nvGrpSpPr>
            <p:cNvPr id="16504" name="Group 16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508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09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10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505" name="Group 1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506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507" name="Oval 1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40" name="Group 13"/>
          <p:cNvGrpSpPr>
            <a:grpSpLocks/>
          </p:cNvGrpSpPr>
          <p:nvPr/>
        </p:nvGrpSpPr>
        <p:grpSpPr bwMode="auto">
          <a:xfrm rot="-950891">
            <a:off x="2349500" y="2178050"/>
            <a:ext cx="1225550" cy="1225550"/>
            <a:chOff x="1160" y="-108"/>
            <a:chExt cx="772" cy="772"/>
          </a:xfrm>
        </p:grpSpPr>
        <p:pic>
          <p:nvPicPr>
            <p:cNvPr id="16502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>
              <a:lum bright="42000" contrast="-12000"/>
            </a:blip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03" name="Oval 12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106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4773594">
            <a:off x="1436688" y="293370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2479048">
            <a:off x="1181100" y="27892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8541737">
            <a:off x="1192213" y="3109913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1"/>
          <p:cNvGrpSpPr>
            <a:grpSpLocks/>
          </p:cNvGrpSpPr>
          <p:nvPr/>
        </p:nvGrpSpPr>
        <p:grpSpPr bwMode="auto">
          <a:xfrm rot="482236">
            <a:off x="895350" y="2482850"/>
            <a:ext cx="1225550" cy="1225550"/>
            <a:chOff x="1160" y="-108"/>
            <a:chExt cx="772" cy="772"/>
          </a:xfrm>
        </p:grpSpPr>
        <p:pic>
          <p:nvPicPr>
            <p:cNvPr id="16500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01" name="Oval 43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2" name="Group 44"/>
          <p:cNvGrpSpPr>
            <a:grpSpLocks/>
          </p:cNvGrpSpPr>
          <p:nvPr/>
        </p:nvGrpSpPr>
        <p:grpSpPr bwMode="auto">
          <a:xfrm rot="1382236">
            <a:off x="-73025" y="1228725"/>
            <a:ext cx="1225550" cy="1225550"/>
            <a:chOff x="1488" y="1336"/>
            <a:chExt cx="772" cy="772"/>
          </a:xfrm>
        </p:grpSpPr>
        <p:grpSp>
          <p:nvGrpSpPr>
            <p:cNvPr id="16493" name="Group 45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497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98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99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494" name="Group 49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495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96" name="Oval 5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120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72088" y="34940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189538" y="3397250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86375" y="35083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03825" y="3411538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97488" y="3519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14938" y="3422650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1914525" y="2286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038350" y="1524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286000" y="3429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038350" y="485775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124075" y="4667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2171700" y="2095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57800" y="3509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175250" y="34131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72088" y="3524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189538" y="342741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83200" y="35353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200650" y="343852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425450" y="4127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49275" y="3365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796925" y="5270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549275" y="669925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635000" y="6508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 descr="Choline.png"/>
          <p:cNvPicPr>
            <a:picLocks noChangeAspect="1"/>
          </p:cNvPicPr>
          <p:nvPr/>
        </p:nvPicPr>
        <p:blipFill>
          <a:blip r:embed="rId8" cstate="print"/>
          <a:srcRect l="31819" t="31818" r="27272" b="27274"/>
          <a:stretch>
            <a:fillRect/>
          </a:stretch>
        </p:blipFill>
        <p:spPr bwMode="auto">
          <a:xfrm>
            <a:off x="682625" y="3937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up 29"/>
          <p:cNvGrpSpPr>
            <a:grpSpLocks/>
          </p:cNvGrpSpPr>
          <p:nvPr/>
        </p:nvGrpSpPr>
        <p:grpSpPr bwMode="auto">
          <a:xfrm rot="337824">
            <a:off x="1701800" y="-69850"/>
            <a:ext cx="1225550" cy="1225550"/>
            <a:chOff x="1488" y="1336"/>
            <a:chExt cx="772" cy="772"/>
          </a:xfrm>
        </p:grpSpPr>
        <p:grpSp>
          <p:nvGrpSpPr>
            <p:cNvPr id="16486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490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91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92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487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488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89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72" name="Group 29"/>
          <p:cNvGrpSpPr>
            <a:grpSpLocks/>
          </p:cNvGrpSpPr>
          <p:nvPr/>
        </p:nvGrpSpPr>
        <p:grpSpPr bwMode="auto">
          <a:xfrm rot="337824">
            <a:off x="212725" y="114300"/>
            <a:ext cx="1225550" cy="1225550"/>
            <a:chOff x="1488" y="1336"/>
            <a:chExt cx="772" cy="772"/>
          </a:xfrm>
        </p:grpSpPr>
        <p:grpSp>
          <p:nvGrpSpPr>
            <p:cNvPr id="16479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6483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84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85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480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6481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82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60" name="Oval 69"/>
          <p:cNvSpPr>
            <a:spLocks noChangeArrowheads="1"/>
          </p:cNvSpPr>
          <p:nvPr/>
        </p:nvSpPr>
        <p:spPr bwMode="auto">
          <a:xfrm>
            <a:off x="4849813" y="3060700"/>
            <a:ext cx="1227137" cy="1225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7" name="Group 42"/>
          <p:cNvGrpSpPr>
            <a:grpSpLocks/>
          </p:cNvGrpSpPr>
          <p:nvPr/>
        </p:nvGrpSpPr>
        <p:grpSpPr bwMode="auto">
          <a:xfrm>
            <a:off x="4759662" y="2969335"/>
            <a:ext cx="1407673" cy="1407673"/>
            <a:chOff x="3168" y="720"/>
            <a:chExt cx="576" cy="576"/>
          </a:xfrm>
          <a:solidFill>
            <a:srgbClr val="FFFFFF">
              <a:alpha val="12157"/>
            </a:srgbClr>
          </a:solidFill>
        </p:grpSpPr>
        <p:sp>
          <p:nvSpPr>
            <p:cNvPr id="162" name="AutoShape 39"/>
            <p:cNvSpPr>
              <a:spLocks noChangeArrowheads="1"/>
            </p:cNvSpPr>
            <p:nvPr/>
          </p:nvSpPr>
          <p:spPr bwMode="auto">
            <a:xfrm rot="10800000">
              <a:off x="3168" y="720"/>
              <a:ext cx="576" cy="576"/>
            </a:xfrm>
            <a:custGeom>
              <a:avLst/>
              <a:gdLst>
                <a:gd name="G0" fmla="+- -3384799 0 0"/>
                <a:gd name="G1" fmla="+- -11796480 0 0"/>
                <a:gd name="G2" fmla="+- -3384799 0 -11796480"/>
                <a:gd name="G3" fmla="+- 10800 0 0"/>
                <a:gd name="G4" fmla="+- 0 0 -33847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193 0 0"/>
                <a:gd name="G9" fmla="+- 0 0 -11796480"/>
                <a:gd name="G10" fmla="+- 6193 0 2700"/>
                <a:gd name="G11" fmla="cos G10 -3384799"/>
                <a:gd name="G12" fmla="sin G10 -3384799"/>
                <a:gd name="G13" fmla="cos 13500 -3384799"/>
                <a:gd name="G14" fmla="sin 13500 -3384799"/>
                <a:gd name="G15" fmla="+- G11 10800 0"/>
                <a:gd name="G16" fmla="+- G12 10800 0"/>
                <a:gd name="G17" fmla="+- G13 10800 0"/>
                <a:gd name="G18" fmla="+- G14 10800 0"/>
                <a:gd name="G19" fmla="*/ 6193 1 2"/>
                <a:gd name="G20" fmla="+- G19 5400 0"/>
                <a:gd name="G21" fmla="cos G20 -3384799"/>
                <a:gd name="G22" fmla="sin G20 -3384799"/>
                <a:gd name="G23" fmla="+- G21 10800 0"/>
                <a:gd name="G24" fmla="+- G12 G23 G22"/>
                <a:gd name="G25" fmla="+- G22 G23 G11"/>
                <a:gd name="G26" fmla="cos 10800 -3384799"/>
                <a:gd name="G27" fmla="sin 10800 -3384799"/>
                <a:gd name="G28" fmla="cos 6193 -3384799"/>
                <a:gd name="G29" fmla="sin 6193 -33847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33847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193 G39"/>
                <a:gd name="G43" fmla="sin 61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095 w 21600"/>
                <a:gd name="T5" fmla="*/ 1078 h 21600"/>
                <a:gd name="T6" fmla="*/ 2303 w 21600"/>
                <a:gd name="T7" fmla="*/ 10800 h 21600"/>
                <a:gd name="T8" fmla="*/ 8102 w 21600"/>
                <a:gd name="T9" fmla="*/ 5225 h 21600"/>
                <a:gd name="T10" fmla="*/ 19176 w 21600"/>
                <a:gd name="T11" fmla="*/ 213 h 21600"/>
                <a:gd name="T12" fmla="*/ 19996 w 21600"/>
                <a:gd name="T13" fmla="*/ 7241 h 21600"/>
                <a:gd name="T14" fmla="*/ 12967 w 21600"/>
                <a:gd name="T15" fmla="*/ 806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642" y="5943"/>
                  </a:moveTo>
                  <a:cubicBezTo>
                    <a:pt x="13548" y="5077"/>
                    <a:pt x="12194" y="4607"/>
                    <a:pt x="10800" y="4607"/>
                  </a:cubicBezTo>
                  <a:cubicBezTo>
                    <a:pt x="7379" y="4607"/>
                    <a:pt x="4607" y="7379"/>
                    <a:pt x="4607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32" y="0"/>
                    <a:pt x="15593" y="821"/>
                    <a:pt x="17501" y="2330"/>
                  </a:cubicBezTo>
                  <a:lnTo>
                    <a:pt x="19176" y="213"/>
                  </a:lnTo>
                  <a:lnTo>
                    <a:pt x="19996" y="7241"/>
                  </a:lnTo>
                  <a:lnTo>
                    <a:pt x="12967" y="8060"/>
                  </a:lnTo>
                  <a:lnTo>
                    <a:pt x="14642" y="59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AutoShape 41"/>
            <p:cNvSpPr>
              <a:spLocks noChangeArrowheads="1"/>
            </p:cNvSpPr>
            <p:nvPr/>
          </p:nvSpPr>
          <p:spPr bwMode="auto">
            <a:xfrm rot="10800000" flipH="1" flipV="1">
              <a:off x="3168" y="720"/>
              <a:ext cx="576" cy="576"/>
            </a:xfrm>
            <a:custGeom>
              <a:avLst/>
              <a:gdLst>
                <a:gd name="G0" fmla="+- -3384799 0 0"/>
                <a:gd name="G1" fmla="+- -11796480 0 0"/>
                <a:gd name="G2" fmla="+- -3384799 0 -11796480"/>
                <a:gd name="G3" fmla="+- 10800 0 0"/>
                <a:gd name="G4" fmla="+- 0 0 -33847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193 0 0"/>
                <a:gd name="G9" fmla="+- 0 0 -11796480"/>
                <a:gd name="G10" fmla="+- 6193 0 2700"/>
                <a:gd name="G11" fmla="cos G10 -3384799"/>
                <a:gd name="G12" fmla="sin G10 -3384799"/>
                <a:gd name="G13" fmla="cos 13500 -3384799"/>
                <a:gd name="G14" fmla="sin 13500 -3384799"/>
                <a:gd name="G15" fmla="+- G11 10800 0"/>
                <a:gd name="G16" fmla="+- G12 10800 0"/>
                <a:gd name="G17" fmla="+- G13 10800 0"/>
                <a:gd name="G18" fmla="+- G14 10800 0"/>
                <a:gd name="G19" fmla="*/ 6193 1 2"/>
                <a:gd name="G20" fmla="+- G19 5400 0"/>
                <a:gd name="G21" fmla="cos G20 -3384799"/>
                <a:gd name="G22" fmla="sin G20 -3384799"/>
                <a:gd name="G23" fmla="+- G21 10800 0"/>
                <a:gd name="G24" fmla="+- G12 G23 G22"/>
                <a:gd name="G25" fmla="+- G22 G23 G11"/>
                <a:gd name="G26" fmla="cos 10800 -3384799"/>
                <a:gd name="G27" fmla="sin 10800 -3384799"/>
                <a:gd name="G28" fmla="cos 6193 -3384799"/>
                <a:gd name="G29" fmla="sin 6193 -33847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33847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193 G39"/>
                <a:gd name="G43" fmla="sin 61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095 w 21600"/>
                <a:gd name="T5" fmla="*/ 1078 h 21600"/>
                <a:gd name="T6" fmla="*/ 2303 w 21600"/>
                <a:gd name="T7" fmla="*/ 10800 h 21600"/>
                <a:gd name="T8" fmla="*/ 8102 w 21600"/>
                <a:gd name="T9" fmla="*/ 5225 h 21600"/>
                <a:gd name="T10" fmla="*/ 19176 w 21600"/>
                <a:gd name="T11" fmla="*/ 213 h 21600"/>
                <a:gd name="T12" fmla="*/ 19996 w 21600"/>
                <a:gd name="T13" fmla="*/ 7241 h 21600"/>
                <a:gd name="T14" fmla="*/ 12967 w 21600"/>
                <a:gd name="T15" fmla="*/ 806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642" y="5943"/>
                  </a:moveTo>
                  <a:cubicBezTo>
                    <a:pt x="13548" y="5077"/>
                    <a:pt x="12194" y="4607"/>
                    <a:pt x="10800" y="4607"/>
                  </a:cubicBezTo>
                  <a:cubicBezTo>
                    <a:pt x="7379" y="4607"/>
                    <a:pt x="4607" y="7379"/>
                    <a:pt x="4607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32" y="0"/>
                    <a:pt x="15593" y="821"/>
                    <a:pt x="17501" y="2330"/>
                  </a:cubicBezTo>
                  <a:lnTo>
                    <a:pt x="19176" y="213"/>
                  </a:lnTo>
                  <a:lnTo>
                    <a:pt x="19996" y="7241"/>
                  </a:lnTo>
                  <a:lnTo>
                    <a:pt x="12967" y="8060"/>
                  </a:lnTo>
                  <a:lnTo>
                    <a:pt x="14642" y="59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8" name="Group 289"/>
          <p:cNvGrpSpPr>
            <a:grpSpLocks/>
          </p:cNvGrpSpPr>
          <p:nvPr/>
        </p:nvGrpSpPr>
        <p:grpSpPr bwMode="auto">
          <a:xfrm>
            <a:off x="7032625" y="2808288"/>
            <a:ext cx="1622425" cy="731837"/>
            <a:chOff x="7032172" y="3785734"/>
            <a:chExt cx="1623118" cy="731761"/>
          </a:xfrm>
        </p:grpSpPr>
        <p:pic>
          <p:nvPicPr>
            <p:cNvPr id="16477" name="Picture 50" descr="Rocuronium.png"/>
            <p:cNvPicPr>
              <a:picLocks noChangeAspect="1"/>
            </p:cNvPicPr>
            <p:nvPr/>
          </p:nvPicPr>
          <p:blipFill>
            <a:blip r:embed="rId3" cstate="print"/>
            <a:srcRect l="23810" t="19048" r="28571" b="14285"/>
            <a:stretch>
              <a:fillRect/>
            </a:stretch>
          </p:blipFill>
          <p:spPr bwMode="auto">
            <a:xfrm>
              <a:off x="7032172" y="3785734"/>
              <a:ext cx="522514" cy="73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78" name="TextBox 288"/>
            <p:cNvSpPr txBox="1">
              <a:spLocks noChangeArrowheads="1"/>
            </p:cNvSpPr>
            <p:nvPr/>
          </p:nvSpPr>
          <p:spPr bwMode="auto">
            <a:xfrm>
              <a:off x="7546742" y="3930181"/>
              <a:ext cx="1108548" cy="336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/>
                <a:t>Rocurônio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5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-0.99629 C -0.01354 -0.93263 -0.04878 -0.72129 -0.04531 -0.61319 C -0.04184 -0.50486 0.00608 -0.4493 0.01372 -0.34722 C 0.02136 -0.24513 0.00226 -0.05787 -3.61111E-6 -4.81481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498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5677 -0.87269 C 0.05243 -0.82848 0.03646 -0.69306 0.03108 -0.61065 C 0.02569 -0.52848 0.03004 -0.48218 0.02483 -0.3801 C 0.01962 -0.27848 0.00417 -0.06366 -2.77778E-7 -0.00023 " pathEditMode="relative" rAng="0" ptsTypes="aaaa">
                                      <p:cBhvr>
                                        <p:cTn id="17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436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19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8767 -0.95301 C 0.08281 -0.91574 0.07291 -0.85208 0.0585 -0.72894 C 0.04409 -0.60579 0.01059 -0.33565 0.00086 -0.21412 C -0.00886 -0.09259 0.00017 -0.04468 3.61111E-6 1.11111E-6 " pathEditMode="relative" rAng="0" ptsTypes="aaaa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47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17969 -0.83935 C 0.17119 -0.79074 0.15487 -0.64445 0.129 -0.54861 C 0.10313 -0.45278 0.04566 -0.35579 0.02414 -0.26435 C 0.00261 -0.17292 0.00504 -0.05509 -4.72222E-6 1.85185E-6 " pathEditMode="relative" rAng="0" ptsTypes="aaaa">
                                      <p:cBhvr>
                                        <p:cTn id="29" dur="2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420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21600000">
                                      <p:cBhvr>
                                        <p:cTn id="31" dur="2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22986 -0.96342 C 0.22222 -0.91064 0.21927 -0.77615 0.18403 -0.64676 C 0.14879 -0.51736 0.04948 -0.29537 0.01875 -0.1875 C -0.01198 -0.07963 0.00382 -0.03912 -2.22222E-6 -4.07407E-6 " pathEditMode="relative" rAng="0" ptsTypes="aaaa">
                                      <p:cBhvr>
                                        <p:cTn id="35" dur="3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48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37" dur="3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658 -0.85602 C 0.25695 -0.80394 0.25174 -0.66783 0.21233 -0.54399 C 0.17292 -0.42014 0.06441 -0.20417 0.029 -0.11343 C -0.00642 -0.02269 0.00608 -0.02362 -4.72222E-6 4.81481E-6 " pathEditMode="relative" rAng="0" ptsTypes="aaaa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42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38559 -1.00047 C 0.37361 -0.94213 0.37187 -0.78542 0.31406 -0.65139 C 0.25625 -0.51737 0.09062 -0.30533 0.03837 -0.19676 C -0.01389 -0.0882 0.00798 -0.04098 2.5E-6 4.81481E-6 " pathEditMode="relative" rAng="0" ptsTypes="aaaa">
                                      <p:cBhvr>
                                        <p:cTn id="47" dur="3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500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9" dur="3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43716 -0.80694 C 0.42171 -0.73264 0.41059 -0.47986 0.34427 -0.36157 C 0.27796 -0.24352 0.09671 -0.15879 0.03941 -0.09861 C -0.01788 -0.03842 0.00816 -0.0206 -3.61111E-6 -0.00023 " pathEditMode="relative" rAng="0" ptsTypes="aaaa">
                                      <p:cBhvr>
                                        <p:cTn id="53" dur="3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40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55" dur="3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47083 -0.9199 C 0.44809 -0.81551 0.40434 -0.42615 0.33489 -0.29305 C 0.26545 -0.16018 0.11024 -0.1706 0.05434 -0.12176 C -0.00157 -0.07291 0.01128 -0.02546 4.72222E-6 -4.07407E-6 " pathEditMode="relative" rAng="0" ptsTypes="aaaa">
                                      <p:cBhvr>
                                        <p:cTn id="5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460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21600000">
                                      <p:cBhvr>
                                        <p:cTn id="61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5559 -0.83935 C 0.53438 -0.73773 0.50851 -0.35116 0.42691 -0.22917 C 0.34531 -0.10718 0.13698 -0.14514 0.0658 -0.10695 C -0.00538 -0.06875 0.01372 -0.02246 -2.77778E-7 -0.00023 " pathEditMode="relative" rAng="0" ptsTypes="aaaa">
                                      <p:cBhvr>
                                        <p:cTn id="65" dur="3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41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Rot by="-21600000">
                                      <p:cBhvr>
                                        <p:cTn id="67" dur="3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62916 -0.89768 C 0.60052 -0.79097 0.54809 -0.38125 0.45694 -0.25787 C 0.3658 -0.13449 0.15885 -0.19977 0.08264 -0.15694 C 0.00642 -0.11412 0.01371 -0.02639 2.22222E-6 -0.00023 " pathEditMode="relative" rAng="0" ptsTypes="aaaa">
                                      <p:cBhvr>
                                        <p:cTn id="71" dur="3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449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3" dur="3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5776 -0.97638 C 0.5474 -0.86597 0.48038 -0.45486 0.39635 -0.31435 C 0.31267 -0.17384 0.14045 -0.18611 0.07431 -0.13379 C 0.00816 -0.08148 0.01545 -0.02777 0 -4.81481E-6 " pathEditMode="relative" rAng="0" ptsTypes="aaaa">
                                      <p:cBhvr>
                                        <p:cTn id="77" dur="3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488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-21600000">
                                      <p:cBhvr>
                                        <p:cTn id="79" dur="3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2.77778E-6 -3.7037E-6 C -0.00503 0.01065 -0.0283 0.04005 -0.03055 0.06366 C -0.03281 0.08727 -0.01701 0.125 -0.01354 0.14121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71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Motion origin="layout" path="M 1.66667E-6 3.23387E-6 C 0.00625 0.01272 0.02882 0.034 0.0375 0.07633 C 0.04618 0.11866 0.02569 0.22322 0.05191 0.25352 C 0.07812 0.28383 0.15781 0.28221 0.19479 0.25792 C 0.23177 0.23363 0.25729 0.13971 0.27378 0.10849 " pathEditMode="relative" rAng="0" ptsTypes="aaaaa">
                                      <p:cBhvr>
                                        <p:cTn id="97" dur="4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14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accel="5000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Rot by="-16800000">
                                      <p:cBhvr>
                                        <p:cTn id="99" dur="4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animMotion origin="layout" path="M 4.16667E-6 1.01805E-7 C 0.01545 -0.03725 0.03038 -0.07473 0.03211 -0.12008 C 0.03385 -0.16566 0.03316 -0.21819 0.01076 -0.27302 C -0.01164 -0.32786 -0.05382 -0.41277 -0.10243 -0.4491 C -0.15105 -0.48542 -0.24393 -0.48218 -0.28108 -0.49098 " pathEditMode="relative" rAng="0" ptsTypes="aaaaa">
                                      <p:cBhvr>
                                        <p:cTn id="107" dur="4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4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animMotion origin="layout" path="M -0.00086 0.00185 C 0.00816 -0.01897 0.04705 -0.07311 0.05243 -0.12217 C 0.05782 -0.17284 0.05834 -0.25127 0.03177 -0.29685 C 0.00521 -0.34243 -0.05833 -0.36858 -0.10659 -0.39542 C -0.15486 -0.42226 -0.22604 -0.44516 -0.25746 -0.45835 " pathEditMode="relative" rAng="0" ptsTypes="aaaaa">
                                      <p:cBhvr>
                                        <p:cTn id="109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Motion origin="layout" path="M -2.22222E-6 7.9343E-7 C 0.00295 0.02498 0.01563 0.09993 0.01806 0.15013 C 0.02049 0.20032 -0.00955 0.27296 0.01476 0.30095 C 0.03906 0.32894 0.12327 0.34444 0.16424 0.31853 C 0.20521 0.29262 0.2408 0.18182 0.26094 0.14573 " pathEditMode="relative" rAng="0" ptsTypes="aaaaa">
                                      <p:cBhvr>
                                        <p:cTn id="123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72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accel="5000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13800000">
                                      <p:cBhvr>
                                        <p:cTn id="125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Motion origin="layout" path="M 1.66667E-6 -2.26747E-6 C 0.01545 -0.03725 0.02899 -0.07496 0.03212 -0.12008 C 0.03524 -0.1652 0.03663 -0.22096 0.01927 -0.27094 C 0.00191 -0.32091 -0.02413 -0.3857 -0.07257 -0.42017 C -0.12101 -0.45465 -0.22986 -0.46599 -0.27136 -0.47802 " pathEditMode="relative" rAng="0" ptsTypes="aaaaa">
                                      <p:cBhvr>
                                        <p:cTn id="133" dur="4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Motion origin="layout" path="M -0.00087 0.00185 C 0.00625 -0.01874 0.03854 -0.07242 0.04218 -0.12101 C 0.04583 -0.16959 0.04409 -0.24201 0.02152 -0.28945 C -0.00105 -0.33688 -0.04601 -0.37598 -0.09358 -0.40583 C -0.14115 -0.43568 -0.22848 -0.45557 -0.26407 -0.46876 " pathEditMode="relative" rAng="0" ptsTypes="aaaaa">
                                      <p:cBhvr>
                                        <p:cTn id="13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Motion origin="layout" path="M 5E-6 -3.73121E-6 C 0.00938 0.02429 0.04549 0.09369 0.0566 0.14527 C 0.06771 0.19686 0.04306 0.28106 0.0665 0.30928 C 0.08994 0.3375 0.1606 0.3412 0.19723 0.31506 C 0.23386 0.28892 0.26771 0.18645 0.28629 0.15268 " pathEditMode="relative" rAng="0" ptsTypes="aaaaa">
                                      <p:cBhvr>
                                        <p:cTn id="1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1700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accel="5000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Rot by="19800000">
                                      <p:cBhvr>
                                        <p:cTn id="1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animMotion origin="layout" path="M -3.61111E-6 -1.88801E-6 C 0.01546 -0.03725 0.02761 -0.07705 0.03212 -0.12031 C 0.03664 -0.16358 0.0408 -0.22119 0.02743 -0.25983 C 0.01407 -0.29847 -0.00573 -0.32369 -0.04861 -0.35215 C -0.09149 -0.38061 -0.19201 -0.41439 -0.22968 -0.43082 " pathEditMode="relative" rAng="0" ptsTypes="aaaaa">
                                      <p:cBhvr>
                                        <p:cTn id="162" dur="4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animMotion origin="layout" path="M -0.00087 0.00185 C 0.00816 -0.01897 0.04462 -0.06802 0.05243 -0.12239 C 0.06024 -0.17654 0.06806 -0.27348 0.04601 -0.32485 C 0.02396 -0.37575 -0.03142 -0.40884 -0.07969 -0.4285 C -0.12795 -0.44817 -0.2092 -0.43961 -0.24323 -0.44262 " pathEditMode="relative" rAng="0" ptsTypes="aaaaa">
                                      <p:cBhvr>
                                        <p:cTn id="16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animMotion origin="layout" path="M 5.55556E-7 -7.40741E-7 C 0.00642 0.02801 0.01285 0.05671 0.0158 0.08148 C 0.01875 0.10625 0.01719 0.13519 0.01753 0.14931 " pathEditMode="relative" rAng="0" ptsTypes="aaa">
                                      <p:cBhvr>
                                        <p:cTn id="1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750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Motion origin="layout" path="M -3.61111E-6 -2.44275E-6 C 0.0099 0.04025 0.00643 0.19917 0.05903 0.24127 C 0.11164 0.28337 0.25261 0.28175 0.31615 0.25307 C 0.37969 0.22438 0.41441 0.10687 0.44028 0.06847 " pathEditMode="relative" rAng="0" ptsTypes="aaaa">
                                      <p:cBhvr>
                                        <p:cTn id="213" dur="4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420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8" presetClass="emph" presetSubtype="0" accel="5000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-18000000">
                                      <p:cBhvr>
                                        <p:cTn id="215" dur="4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animMotion origin="layout" path="M 4.16667E-6 1.01805E-7 C 0.01545 -0.03725 0.03038 -0.07473 0.03211 -0.12008 C 0.03385 -0.16566 0.03316 -0.21819 0.01076 -0.27302 C -0.01164 -0.32786 -0.05382 -0.41277 -0.10243 -0.4491 C -0.15105 -0.48542 -0.24393 -0.48218 -0.28108 -0.49098 " pathEditMode="relative" rAng="0" ptsTypes="aaaaa">
                                      <p:cBhvr>
                                        <p:cTn id="223" dur="4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450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animMotion origin="layout" path="M -0.00086 0.00185 C 0.00816 -0.01897 0.04705 -0.07311 0.05243 -0.12217 C 0.05782 -0.17284 0.05834 -0.25127 0.03177 -0.29685 C 0.00521 -0.34243 -0.05833 -0.36858 -0.10659 -0.39542 C -0.15486 -0.42226 -0.22604 -0.44516 -0.25746 -0.45835 " pathEditMode="relative" rAng="0" ptsTypes="aaaaa">
                                      <p:cBhvr>
                                        <p:cTn id="225" dur="4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animMotion origin="layout" path="M 1.94444E-6 2.08189E-7 C 0.00851 0.04094 0.01354 0.20055 0.05156 0.24566 C 0.08958 0.29077 0.16719 0.29586 0.22847 0.27065 C 0.28976 0.24543 0.38003 0.13139 0.41979 0.09484 " pathEditMode="relative" rAng="0" ptsTypes="aaaa">
                                      <p:cBhvr>
                                        <p:cTn id="23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1480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8" presetClass="emph" presetSubtype="0" accel="50000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animRot by="11400000">
                                      <p:cBhvr>
                                        <p:cTn id="24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0" presetClass="path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animMotion origin="layout" path="M 1.66667E-6 -2.26747E-6 C 0.01545 -0.03725 0.02899 -0.07496 0.03212 -0.12008 C 0.03524 -0.1652 0.03663 -0.22096 0.01927 -0.27094 C 0.00191 -0.32091 -0.02413 -0.3857 -0.07257 -0.42017 C -0.12101 -0.45465 -0.22986 -0.46599 -0.27136 -0.47802 " pathEditMode="relative" rAng="0" ptsTypes="aaaaa">
                                      <p:cBhvr>
                                        <p:cTn id="249" dur="4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animMotion origin="layout" path="M -0.00087 0.00185 C 0.00625 -0.01874 0.03854 -0.07242 0.04218 -0.12101 C 0.04583 -0.16959 0.04409 -0.24201 0.02152 -0.28945 C -0.00105 -0.33688 -0.04601 -0.37598 -0.09358 -0.40583 C -0.14115 -0.43568 -0.22848 -0.45557 -0.26407 -0.46876 " pathEditMode="relative" rAng="0" ptsTypes="aaaaa">
                                      <p:cBhvr>
                                        <p:cTn id="25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animMotion origin="layout" path="M 1.66667E-6 4.36734E-6 C 0.00625 0.04927 -0.01597 0.24867 0.03715 0.29539 C 0.09028 0.34212 0.25121 0.31043 0.3184 0.28059 C 0.38559 0.25075 0.41493 0.15082 0.44028 0.11658 " pathEditMode="relative" rAng="0" ptsTypes="aaaa">
                                      <p:cBhvr>
                                        <p:cTn id="265" dur="5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7100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8" presetClass="emph" presetSubtype="0" accel="5000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animRot by="-13200000">
                                      <p:cBhvr>
                                        <p:cTn id="267" dur="5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0" presetClass="path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Motion origin="layout" path="M -3.61111E-6 -1.88801E-6 C 0.01546 -0.03725 0.02761 -0.07705 0.03212 -0.12031 C 0.03664 -0.16358 0.0408 -0.22119 0.02743 -0.25983 C 0.01407 -0.29847 -0.00573 -0.32369 -0.04861 -0.35215 C -0.09149 -0.38061 -0.19201 -0.41439 -0.22968 -0.43082 " pathEditMode="relative" rAng="0" ptsTypes="aaaaa">
                                      <p:cBhvr>
                                        <p:cTn id="275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0" presetClass="path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Motion origin="layout" path="M -0.00087 0.00185 C 0.00816 -0.01897 0.04462 -0.06802 0.05243 -0.12239 C 0.06024 -0.17654 0.06806 -0.27348 0.04601 -0.32485 C 0.02396 -0.37575 -0.03142 -0.40884 -0.07969 -0.4285 C -0.12795 -0.44817 -0.2092 -0.43961 -0.24323 -0.44262 " pathEditMode="relative" rAng="0" ptsTypes="aaaaa">
                                      <p:cBhvr>
                                        <p:cTn id="27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21700"/>
                                  </p:stCondLst>
                                  <p:childTnLst>
                                    <p:animMotion origin="layout" path="M 5E-6 3.33333E-6 C 0.00869 0.01713 0.0408 0.06296 0.05209 0.10277 C 0.06337 0.14259 0.06441 0.21064 0.06771 0.23889 " pathEditMode="relative" rAng="0" ptsTypes="aaa">
                                      <p:cBhvr>
                                        <p:cTn id="31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900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animMotion origin="layout" path="M 2.22222E-6 1.48148E-6 C 0.00364 0.01875 0.02274 0.0706 0.02222 0.11204 C 0.0217 0.15347 0.00243 0.21991 -0.00278 0.24815 " pathEditMode="relative" rAng="0" ptsTypes="aaa">
                                      <p:cBhvr>
                                        <p:cTn id="31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2400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fill="hold" nodeType="withEffect">
                                  <p:stCondLst>
                                    <p:cond delay="16200"/>
                                  </p:stCondLst>
                                  <p:childTnLst>
                                    <p:animMotion origin="layout" path="M -4.44444E-6 2.96296E-6 C 0.00938 0.01481 0.04237 0.06041 0.0566 0.08865 C 0.07084 0.1169 0.07917 0.15254 0.08507 0.16921 " pathEditMode="relative" rAng="0" ptsTypes="aaa">
                                      <p:cBhvr>
                                        <p:cTn id="3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840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Motion origin="layout" path="M 1.66667E-6 3.23387E-6 C 0.00625 0.01272 0.02882 0.034 0.0375 0.07633 C 0.04618 0.11866 0.02569 0.22322 0.05191 0.25352 C 0.07812 0.28383 0.15781 0.28221 0.19479 0.25792 C 0.23177 0.23363 0.25729 0.13971 0.27378 0.10849 " pathEditMode="relative" rAng="0" ptsTypes="aaaaa">
                                      <p:cBhvr>
                                        <p:cTn id="333" dur="4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14200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8" presetClass="emph" presetSubtype="0" accel="5000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Rot by="-16800000">
                                      <p:cBhvr>
                                        <p:cTn id="335" dur="4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0" presetClass="path" presetSubtype="0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animMotion origin="layout" path="M 4.16667E-6 1.01805E-7 C 0.01545 -0.03725 0.03038 -0.07473 0.03211 -0.12008 C 0.03385 -0.16566 0.03316 -0.21819 0.01076 -0.27302 C -0.01164 -0.32786 -0.05382 -0.41277 -0.10243 -0.4491 C -0.15105 -0.48542 -0.24393 -0.48218 -0.28108 -0.49098 " pathEditMode="relative" rAng="0" ptsTypes="aaaaa">
                                      <p:cBhvr>
                                        <p:cTn id="343" dur="4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4500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animMotion origin="layout" path="M -0.00086 0.00185 C 0.00816 -0.01897 0.04705 -0.07311 0.05243 -0.12217 C 0.05782 -0.17284 0.05834 -0.25127 0.03177 -0.29685 C 0.00521 -0.34243 -0.05833 -0.36858 -0.10659 -0.39542 C -0.15486 -0.42226 -0.22604 -0.44516 -0.25746 -0.45835 " pathEditMode="relative" rAng="0" ptsTypes="aaaaa">
                                      <p:cBhvr>
                                        <p:cTn id="345" dur="4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2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4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268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27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fill="hold" nodeType="withEffect">
                                  <p:stCondLst>
                                    <p:cond delay="18900"/>
                                  </p:stCondLst>
                                  <p:childTnLst>
                                    <p:animMotion origin="layout" path="M -2.22222E-6 7.9343E-7 C 0.00295 0.02498 0.01563 0.09993 0.01806 0.15013 C 0.02049 0.20032 -0.00955 0.27296 0.01476 0.30095 C 0.03906 0.32894 0.12327 0.34444 0.16424 0.31853 C 0.20521 0.29262 0.2408 0.18182 0.26094 0.14573 " pathEditMode="relative" rAng="0" ptsTypes="aaaaa">
                                      <p:cBhvr>
                                        <p:cTn id="359" dur="4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7200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8" presetClass="emph" presetSubtype="0" accel="50000" fill="hold" nodeType="withEffect">
                                  <p:stCondLst>
                                    <p:cond delay="18900"/>
                                  </p:stCondLst>
                                  <p:childTnLst>
                                    <p:animRot by="13800000">
                                      <p:cBhvr>
                                        <p:cTn id="361" dur="4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Motion origin="layout" path="M 1.66667E-6 -2.26747E-6 C 0.01545 -0.03725 0.02899 -0.07496 0.03212 -0.12008 C 0.03524 -0.1652 0.03663 -0.22096 0.01927 -0.27094 C 0.00191 -0.32091 -0.02413 -0.3857 -0.07257 -0.42017 C -0.12101 -0.45465 -0.22986 -0.46599 -0.27136 -0.47802 " pathEditMode="relative" rAng="0" ptsTypes="aaaaa">
                                      <p:cBhvr>
                                        <p:cTn id="369" dur="4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Motion origin="layout" path="M -0.00087 0.00185 C 0.00625 -0.01874 0.03854 -0.07242 0.04218 -0.12101 C 0.04583 -0.16959 0.04409 -0.24201 0.02152 -0.28945 C -0.00105 -0.33688 -0.04601 -0.37598 -0.09358 -0.40583 C -0.14115 -0.43568 -0.22848 -0.45557 -0.26407 -0.46876 " pathEditMode="relative" rAng="0" ptsTypes="aaaaa">
                                      <p:cBhvr>
                                        <p:cTn id="371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fill="hold" nodeType="withEffect">
                                  <p:stCondLst>
                                    <p:cond delay="19200"/>
                                  </p:stCondLst>
                                  <p:childTnLst>
                                    <p:animMotion origin="layout" path="M 5E-6 -3.73121E-6 C 0.00938 0.02429 0.04549 0.09369 0.0566 0.14527 C 0.06771 0.19686 0.04306 0.28106 0.0665 0.30928 C 0.08994 0.3375 0.1606 0.3412 0.19723 0.31506 C 0.23386 0.28892 0.26771 0.18645 0.28629 0.15268 " pathEditMode="relative" rAng="0" ptsTypes="aaaaa">
                                      <p:cBhvr>
                                        <p:cTn id="385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1700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8" presetClass="emph" presetSubtype="0" accel="50000" fill="hold" nodeType="withEffect">
                                  <p:stCondLst>
                                    <p:cond delay="19200"/>
                                  </p:stCondLst>
                                  <p:childTnLst>
                                    <p:animRot by="19800000">
                                      <p:cBhvr>
                                        <p:cTn id="387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0" presetClass="path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animMotion origin="layout" path="M -3.61111E-6 -1.88801E-6 C 0.01546 -0.03725 0.02761 -0.07705 0.03212 -0.12031 C 0.03664 -0.16358 0.0408 -0.22119 0.02743 -0.25983 C 0.01407 -0.29847 -0.00573 -0.32369 -0.04861 -0.35215 C -0.09149 -0.38061 -0.19201 -0.41439 -0.22968 -0.43082 " pathEditMode="relative" rAng="0" ptsTypes="aaaaa">
                                      <p:cBhvr>
                                        <p:cTn id="398" dur="4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0" presetClass="path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animMotion origin="layout" path="M -0.00087 0.00185 C 0.00816 -0.01897 0.04462 -0.06802 0.05243 -0.12239 C 0.06024 -0.17654 0.06806 -0.27348 0.04601 -0.32485 C 0.02396 -0.37575 -0.03142 -0.40884 -0.07969 -0.4285 C -0.12795 -0.44817 -0.2092 -0.43961 -0.24323 -0.44262 " pathEditMode="relative" rAng="0" ptsTypes="aaaaa">
                                      <p:cBhvr>
                                        <p:cTn id="400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2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2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4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288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298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nodeType="withEffect">
                                  <p:stCondLst>
                                    <p:cond delay="3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nodeType="withEffect">
                                  <p:stCondLst>
                                    <p:cond delay="3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nodeType="withEffect">
                                  <p:stCondLst>
                                    <p:cond delay="3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3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3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3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animMotion origin="layout" path="M 2.22222E-6 1.48148E-6 C 0.01458 0.01528 0.06962 0.0618 0.08732 0.09236 C 0.10503 0.12292 0.10243 0.16481 0.10642 0.18379 " pathEditMode="relative" rAng="0" ptsTypes="aaa">
                                      <p:cBhvr>
                                        <p:cTn id="4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9200"/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0" presetClass="path" presetSubtype="0" accel="50000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animMotion origin="layout" path="M -3.61111E-6 -2.44275E-6 C 0.0099 0.04025 0.00643 0.19917 0.05903 0.24127 C 0.11164 0.28337 0.25261 0.28175 0.31615 0.25307 C 0.37969 0.22438 0.41441 0.10687 0.44028 0.06847 " pathEditMode="relative" rAng="0" ptsTypes="aaaa">
                                      <p:cBhvr>
                                        <p:cTn id="449" dur="46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4200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8" presetClass="emph" presetSubtype="0" accel="50000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animRot by="-18000000">
                                      <p:cBhvr>
                                        <p:cTn id="451" dur="46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0" presetClass="path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animMotion origin="layout" path="M 4.16667E-6 1.01805E-7 C 0.01545 -0.03725 0.03038 -0.07473 0.03211 -0.12008 C 0.03385 -0.16566 0.03316 -0.21819 0.01076 -0.27302 C -0.01164 -0.32786 -0.05382 -0.41277 -0.10243 -0.4491 C -0.15105 -0.48542 -0.24393 -0.48218 -0.28108 -0.49098 " pathEditMode="relative" rAng="0" ptsTypes="aaaaa">
                                      <p:cBhvr>
                                        <p:cTn id="459" dur="4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4500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0" presetClass="path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animMotion origin="layout" path="M -0.00086 0.00185 C 0.00816 -0.01897 0.04705 -0.07311 0.05243 -0.12217 C 0.05782 -0.17284 0.05834 -0.25127 0.03177 -0.29685 C 0.00521 -0.34243 -0.05833 -0.36858 -0.10659 -0.39542 C -0.15486 -0.42226 -0.22604 -0.44516 -0.25746 -0.45835 " pathEditMode="relative" rAng="0" ptsTypes="aaaaa">
                                      <p:cBhvr>
                                        <p:cTn id="461" dur="4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3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4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nodeType="withEffect">
                                  <p:stCondLst>
                                    <p:cond delay="3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323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0" presetClass="path" presetSubtype="0" accel="50000" fill="hold" nodeType="withEffect">
                                  <p:stCondLst>
                                    <p:cond delay="23900"/>
                                  </p:stCondLst>
                                  <p:childTnLst>
                                    <p:animMotion origin="layout" path="M 1.94444E-6 2.08189E-7 C 0.00851 0.04094 0.01354 0.20055 0.05156 0.24566 C 0.08958 0.29077 0.16719 0.29586 0.22847 0.27065 C 0.28976 0.24543 0.38003 0.13139 0.41979 0.09484 " pathEditMode="relative" rAng="0" ptsTypes="aaaa">
                                      <p:cBhvr>
                                        <p:cTn id="47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14800"/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8" presetClass="emph" presetSubtype="0" accel="50000" fill="hold" nodeType="withEffect">
                                  <p:stCondLst>
                                    <p:cond delay="23900"/>
                                  </p:stCondLst>
                                  <p:childTnLst>
                                    <p:animRot by="11400000">
                                      <p:cBhvr>
                                        <p:cTn id="47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0" presetClass="path" presetSubtype="0" fill="hold" nodeType="withEffect">
                                  <p:stCondLst>
                                    <p:cond delay="28900"/>
                                  </p:stCondLst>
                                  <p:childTnLst>
                                    <p:animMotion origin="layout" path="M 1.66667E-6 -2.26747E-6 C 0.01545 -0.03725 0.02899 -0.07496 0.03212 -0.12008 C 0.03524 -0.1652 0.03663 -0.22096 0.01927 -0.27094 C 0.00191 -0.32091 -0.02413 -0.3857 -0.07257 -0.42017 C -0.12101 -0.45465 -0.22986 -0.46599 -0.27136 -0.47802 " pathEditMode="relative" rAng="0" ptsTypes="aaaaa">
                                      <p:cBhvr>
                                        <p:cTn id="485" dur="4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486" presetID="0" presetClass="path" presetSubtype="0" fill="hold" nodeType="withEffect">
                                  <p:stCondLst>
                                    <p:cond delay="28900"/>
                                  </p:stCondLst>
                                  <p:childTnLst>
                                    <p:animMotion origin="layout" path="M -0.00087 0.00185 C 0.00625 -0.01874 0.03854 -0.07242 0.04218 -0.12101 C 0.04583 -0.16959 0.04409 -0.24201 0.02152 -0.28945 C -0.00105 -0.33688 -0.04601 -0.37598 -0.09358 -0.40583 C -0.14115 -0.43568 -0.22848 -0.45557 -0.26407 -0.46876 " pathEditMode="relative" rAng="0" ptsTypes="aaaaa">
                                      <p:cBhvr>
                                        <p:cTn id="48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0" presetClass="path" presetSubtype="0" accel="5000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animMotion origin="layout" path="M 1.66667E-6 4.36734E-6 C 0.00625 0.04927 -0.01597 0.24867 0.03715 0.29539 C 0.09028 0.34212 0.25121 0.31043 0.3184 0.28059 C 0.38559 0.25075 0.41493 0.15082 0.44028 0.11658 " pathEditMode="relative" rAng="0" ptsTypes="aaaa">
                                      <p:cBhvr>
                                        <p:cTn id="501" dur="54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7100"/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8" presetClass="emph" presetSubtype="0" accel="5000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animRot by="-13200000">
                                      <p:cBhvr>
                                        <p:cTn id="503" dur="54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0" presetClass="path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animMotion origin="layout" path="M -3.61111E-6 -1.88801E-6 C 0.01546 -0.03725 0.02761 -0.07705 0.03212 -0.12031 C 0.03664 -0.16358 0.0408 -0.22119 0.02743 -0.25983 C 0.01407 -0.29847 -0.00573 -0.32369 -0.04861 -0.35215 C -0.09149 -0.38061 -0.19201 -0.41439 -0.22968 -0.43082 " pathEditMode="relative" rAng="0" ptsTypes="aaaaa">
                                      <p:cBhvr>
                                        <p:cTn id="511" dur="4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512" presetID="0" presetClass="path" presetSubtype="0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animMotion origin="layout" path="M -0.00087 0.00185 C 0.00816 -0.01897 0.04462 -0.06802 0.05243 -0.12239 C 0.06024 -0.17654 0.06806 -0.27348 0.04601 -0.32485 C 0.02396 -0.37575 -0.03142 -0.40884 -0.07969 -0.4285 C -0.12795 -0.44817 -0.2092 -0.43961 -0.24323 -0.44262 " pathEditMode="relative" rAng="0" ptsTypes="aaaaa">
                                      <p:cBhvr>
                                        <p:cTn id="513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2500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3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3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352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2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73"/>
          <p:cNvSpPr>
            <a:spLocks noChangeArrowheads="1"/>
          </p:cNvSpPr>
          <p:nvPr/>
        </p:nvSpPr>
        <p:spPr bwMode="auto">
          <a:xfrm rot="20747430">
            <a:off x="715963" y="5159375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69"/>
          <p:cNvSpPr>
            <a:spLocks noChangeArrowheads="1"/>
          </p:cNvSpPr>
          <p:nvPr/>
        </p:nvSpPr>
        <p:spPr bwMode="auto">
          <a:xfrm>
            <a:off x="28575" y="556418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70"/>
          <p:cNvSpPr>
            <a:spLocks noChangeArrowheads="1"/>
          </p:cNvSpPr>
          <p:nvPr/>
        </p:nvSpPr>
        <p:spPr bwMode="auto">
          <a:xfrm rot="21442689">
            <a:off x="1730375" y="4968875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9"/>
          <p:cNvSpPr>
            <a:spLocks noChangeArrowheads="1"/>
          </p:cNvSpPr>
          <p:nvPr/>
        </p:nvSpPr>
        <p:spPr bwMode="auto">
          <a:xfrm>
            <a:off x="538163" y="607218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9"/>
          <p:cNvSpPr>
            <a:spLocks noChangeArrowheads="1"/>
          </p:cNvSpPr>
          <p:nvPr/>
        </p:nvSpPr>
        <p:spPr bwMode="auto">
          <a:xfrm>
            <a:off x="1481138" y="554513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69"/>
          <p:cNvSpPr>
            <a:spLocks noChangeArrowheads="1"/>
          </p:cNvSpPr>
          <p:nvPr/>
        </p:nvSpPr>
        <p:spPr bwMode="auto">
          <a:xfrm>
            <a:off x="2476500" y="6151563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70"/>
          <p:cNvSpPr>
            <a:spLocks noChangeArrowheads="1"/>
          </p:cNvSpPr>
          <p:nvPr/>
        </p:nvSpPr>
        <p:spPr bwMode="auto">
          <a:xfrm rot="1073974">
            <a:off x="3135313" y="5254625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69"/>
          <p:cNvSpPr>
            <a:spLocks noChangeArrowheads="1"/>
          </p:cNvSpPr>
          <p:nvPr/>
        </p:nvSpPr>
        <p:spPr bwMode="auto">
          <a:xfrm>
            <a:off x="3725863" y="5949950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70"/>
          <p:cNvSpPr>
            <a:spLocks noChangeArrowheads="1"/>
          </p:cNvSpPr>
          <p:nvPr/>
        </p:nvSpPr>
        <p:spPr bwMode="auto">
          <a:xfrm rot="489816">
            <a:off x="4344988" y="5149850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70"/>
          <p:cNvSpPr>
            <a:spLocks noChangeArrowheads="1"/>
          </p:cNvSpPr>
          <p:nvPr/>
        </p:nvSpPr>
        <p:spPr bwMode="auto">
          <a:xfrm rot="992936">
            <a:off x="5427663" y="5435600"/>
            <a:ext cx="746125" cy="577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69"/>
          <p:cNvSpPr>
            <a:spLocks noChangeArrowheads="1"/>
          </p:cNvSpPr>
          <p:nvPr/>
        </p:nvSpPr>
        <p:spPr bwMode="auto">
          <a:xfrm>
            <a:off x="4827588" y="5748338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68"/>
          <p:cNvSpPr>
            <a:spLocks noChangeArrowheads="1"/>
          </p:cNvSpPr>
          <p:nvPr/>
        </p:nvSpPr>
        <p:spPr bwMode="auto">
          <a:xfrm>
            <a:off x="5781675" y="6137275"/>
            <a:ext cx="746125" cy="746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>
            <a:off x="4881563" y="5516563"/>
            <a:ext cx="5222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512150">
            <a:off x="5970588" y="5908675"/>
            <a:ext cx="522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19087850" flipH="1">
            <a:off x="5530850" y="517048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>
            <a:off x="2525713" y="5962650"/>
            <a:ext cx="522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1322966">
            <a:off x="165100" y="5264150"/>
            <a:ext cx="522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0277034" flipH="1">
            <a:off x="654050" y="5822950"/>
            <a:ext cx="522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-1199344">
            <a:off x="1465263" y="5372100"/>
            <a:ext cx="522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0277034" flipH="1">
            <a:off x="3829050" y="5715000"/>
            <a:ext cx="522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1181667" flipH="1">
            <a:off x="3365500" y="498633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19039265" flipH="1">
            <a:off x="787400" y="487203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2560735">
            <a:off x="1949450" y="469423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0" descr="Rocuronium.png"/>
          <p:cNvPicPr>
            <a:picLocks noChangeAspect="1"/>
          </p:cNvPicPr>
          <p:nvPr/>
        </p:nvPicPr>
        <p:blipFill>
          <a:blip r:embed="rId3" cstate="print"/>
          <a:srcRect l="23810" t="19048" r="28571" b="14285"/>
          <a:stretch>
            <a:fillRect/>
          </a:stretch>
        </p:blipFill>
        <p:spPr bwMode="auto">
          <a:xfrm rot="491118">
            <a:off x="4451350" y="4903788"/>
            <a:ext cx="447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69"/>
          <p:cNvSpPr>
            <a:spLocks noChangeArrowheads="1"/>
          </p:cNvSpPr>
          <p:nvPr/>
        </p:nvSpPr>
        <p:spPr bwMode="auto">
          <a:xfrm>
            <a:off x="4849813" y="3060700"/>
            <a:ext cx="1227137" cy="1225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759662" y="2969335"/>
            <a:ext cx="1407673" cy="1407673"/>
            <a:chOff x="3168" y="720"/>
            <a:chExt cx="576" cy="576"/>
          </a:xfrm>
          <a:solidFill>
            <a:srgbClr val="FFFFFF">
              <a:alpha val="12157"/>
            </a:srgbClr>
          </a:solidFill>
        </p:grpSpPr>
        <p:sp>
          <p:nvSpPr>
            <p:cNvPr id="30" name="AutoShape 39"/>
            <p:cNvSpPr>
              <a:spLocks noChangeArrowheads="1"/>
            </p:cNvSpPr>
            <p:nvPr/>
          </p:nvSpPr>
          <p:spPr bwMode="auto">
            <a:xfrm rot="10800000">
              <a:off x="3168" y="720"/>
              <a:ext cx="576" cy="576"/>
            </a:xfrm>
            <a:custGeom>
              <a:avLst/>
              <a:gdLst>
                <a:gd name="G0" fmla="+- -3384799 0 0"/>
                <a:gd name="G1" fmla="+- -11796480 0 0"/>
                <a:gd name="G2" fmla="+- -3384799 0 -11796480"/>
                <a:gd name="G3" fmla="+- 10800 0 0"/>
                <a:gd name="G4" fmla="+- 0 0 -33847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193 0 0"/>
                <a:gd name="G9" fmla="+- 0 0 -11796480"/>
                <a:gd name="G10" fmla="+- 6193 0 2700"/>
                <a:gd name="G11" fmla="cos G10 -3384799"/>
                <a:gd name="G12" fmla="sin G10 -3384799"/>
                <a:gd name="G13" fmla="cos 13500 -3384799"/>
                <a:gd name="G14" fmla="sin 13500 -3384799"/>
                <a:gd name="G15" fmla="+- G11 10800 0"/>
                <a:gd name="G16" fmla="+- G12 10800 0"/>
                <a:gd name="G17" fmla="+- G13 10800 0"/>
                <a:gd name="G18" fmla="+- G14 10800 0"/>
                <a:gd name="G19" fmla="*/ 6193 1 2"/>
                <a:gd name="G20" fmla="+- G19 5400 0"/>
                <a:gd name="G21" fmla="cos G20 -3384799"/>
                <a:gd name="G22" fmla="sin G20 -3384799"/>
                <a:gd name="G23" fmla="+- G21 10800 0"/>
                <a:gd name="G24" fmla="+- G12 G23 G22"/>
                <a:gd name="G25" fmla="+- G22 G23 G11"/>
                <a:gd name="G26" fmla="cos 10800 -3384799"/>
                <a:gd name="G27" fmla="sin 10800 -3384799"/>
                <a:gd name="G28" fmla="cos 6193 -3384799"/>
                <a:gd name="G29" fmla="sin 6193 -33847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33847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193 G39"/>
                <a:gd name="G43" fmla="sin 61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095 w 21600"/>
                <a:gd name="T5" fmla="*/ 1078 h 21600"/>
                <a:gd name="T6" fmla="*/ 2303 w 21600"/>
                <a:gd name="T7" fmla="*/ 10800 h 21600"/>
                <a:gd name="T8" fmla="*/ 8102 w 21600"/>
                <a:gd name="T9" fmla="*/ 5225 h 21600"/>
                <a:gd name="T10" fmla="*/ 19176 w 21600"/>
                <a:gd name="T11" fmla="*/ 213 h 21600"/>
                <a:gd name="T12" fmla="*/ 19996 w 21600"/>
                <a:gd name="T13" fmla="*/ 7241 h 21600"/>
                <a:gd name="T14" fmla="*/ 12967 w 21600"/>
                <a:gd name="T15" fmla="*/ 806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642" y="5943"/>
                  </a:moveTo>
                  <a:cubicBezTo>
                    <a:pt x="13548" y="5077"/>
                    <a:pt x="12194" y="4607"/>
                    <a:pt x="10800" y="4607"/>
                  </a:cubicBezTo>
                  <a:cubicBezTo>
                    <a:pt x="7379" y="4607"/>
                    <a:pt x="4607" y="7379"/>
                    <a:pt x="4607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32" y="0"/>
                    <a:pt x="15593" y="821"/>
                    <a:pt x="17501" y="2330"/>
                  </a:cubicBezTo>
                  <a:lnTo>
                    <a:pt x="19176" y="213"/>
                  </a:lnTo>
                  <a:lnTo>
                    <a:pt x="19996" y="7241"/>
                  </a:lnTo>
                  <a:lnTo>
                    <a:pt x="12967" y="8060"/>
                  </a:lnTo>
                  <a:lnTo>
                    <a:pt x="14642" y="59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AutoShape 41"/>
            <p:cNvSpPr>
              <a:spLocks noChangeArrowheads="1"/>
            </p:cNvSpPr>
            <p:nvPr/>
          </p:nvSpPr>
          <p:spPr bwMode="auto">
            <a:xfrm rot="10800000" flipH="1" flipV="1">
              <a:off x="3168" y="720"/>
              <a:ext cx="576" cy="576"/>
            </a:xfrm>
            <a:custGeom>
              <a:avLst/>
              <a:gdLst>
                <a:gd name="G0" fmla="+- -3384799 0 0"/>
                <a:gd name="G1" fmla="+- -11796480 0 0"/>
                <a:gd name="G2" fmla="+- -3384799 0 -11796480"/>
                <a:gd name="G3" fmla="+- 10800 0 0"/>
                <a:gd name="G4" fmla="+- 0 0 -338479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193 0 0"/>
                <a:gd name="G9" fmla="+- 0 0 -11796480"/>
                <a:gd name="G10" fmla="+- 6193 0 2700"/>
                <a:gd name="G11" fmla="cos G10 -3384799"/>
                <a:gd name="G12" fmla="sin G10 -3384799"/>
                <a:gd name="G13" fmla="cos 13500 -3384799"/>
                <a:gd name="G14" fmla="sin 13500 -3384799"/>
                <a:gd name="G15" fmla="+- G11 10800 0"/>
                <a:gd name="G16" fmla="+- G12 10800 0"/>
                <a:gd name="G17" fmla="+- G13 10800 0"/>
                <a:gd name="G18" fmla="+- G14 10800 0"/>
                <a:gd name="G19" fmla="*/ 6193 1 2"/>
                <a:gd name="G20" fmla="+- G19 5400 0"/>
                <a:gd name="G21" fmla="cos G20 -3384799"/>
                <a:gd name="G22" fmla="sin G20 -3384799"/>
                <a:gd name="G23" fmla="+- G21 10800 0"/>
                <a:gd name="G24" fmla="+- G12 G23 G22"/>
                <a:gd name="G25" fmla="+- G22 G23 G11"/>
                <a:gd name="G26" fmla="cos 10800 -3384799"/>
                <a:gd name="G27" fmla="sin 10800 -3384799"/>
                <a:gd name="G28" fmla="cos 6193 -3384799"/>
                <a:gd name="G29" fmla="sin 6193 -338479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338479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193 G39"/>
                <a:gd name="G43" fmla="sin 619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095 w 21600"/>
                <a:gd name="T5" fmla="*/ 1078 h 21600"/>
                <a:gd name="T6" fmla="*/ 2303 w 21600"/>
                <a:gd name="T7" fmla="*/ 10800 h 21600"/>
                <a:gd name="T8" fmla="*/ 8102 w 21600"/>
                <a:gd name="T9" fmla="*/ 5225 h 21600"/>
                <a:gd name="T10" fmla="*/ 19176 w 21600"/>
                <a:gd name="T11" fmla="*/ 213 h 21600"/>
                <a:gd name="T12" fmla="*/ 19996 w 21600"/>
                <a:gd name="T13" fmla="*/ 7241 h 21600"/>
                <a:gd name="T14" fmla="*/ 12967 w 21600"/>
                <a:gd name="T15" fmla="*/ 806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4642" y="5943"/>
                  </a:moveTo>
                  <a:cubicBezTo>
                    <a:pt x="13548" y="5077"/>
                    <a:pt x="12194" y="4607"/>
                    <a:pt x="10800" y="4607"/>
                  </a:cubicBezTo>
                  <a:cubicBezTo>
                    <a:pt x="7379" y="4607"/>
                    <a:pt x="4607" y="7379"/>
                    <a:pt x="4607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3232" y="0"/>
                    <a:pt x="15593" y="821"/>
                    <a:pt x="17501" y="2330"/>
                  </a:cubicBezTo>
                  <a:lnTo>
                    <a:pt x="19176" y="213"/>
                  </a:lnTo>
                  <a:lnTo>
                    <a:pt x="19996" y="7241"/>
                  </a:lnTo>
                  <a:lnTo>
                    <a:pt x="12967" y="8060"/>
                  </a:lnTo>
                  <a:lnTo>
                    <a:pt x="14642" y="59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" name="Text Box 169"/>
          <p:cNvSpPr txBox="1">
            <a:spLocks noChangeArrowheads="1"/>
          </p:cNvSpPr>
          <p:nvPr/>
        </p:nvSpPr>
        <p:spPr bwMode="auto">
          <a:xfrm>
            <a:off x="4613275" y="3332163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rgbClr val="FFFF00"/>
                </a:solidFill>
              </a:rPr>
              <a:t>Inibidor da </a:t>
            </a:r>
          </a:p>
          <a:p>
            <a:pPr algn="ctr"/>
            <a:r>
              <a:rPr lang="es-ES" b="1">
                <a:solidFill>
                  <a:srgbClr val="FFFF00"/>
                </a:solidFill>
              </a:rPr>
              <a:t>colinesterase</a:t>
            </a:r>
          </a:p>
        </p:txBody>
      </p:sp>
      <p:pic>
        <p:nvPicPr>
          <p:cNvPr id="33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6131019">
            <a:off x="2889250" y="258445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3836473">
            <a:off x="2590800" y="25225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9899162">
            <a:off x="2724150" y="28146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2470150" y="1212850"/>
            <a:ext cx="1225550" cy="1225550"/>
            <a:chOff x="1488" y="1336"/>
            <a:chExt cx="772" cy="772"/>
          </a:xfrm>
        </p:grpSpPr>
        <p:grpSp>
          <p:nvGrpSpPr>
            <p:cNvPr id="17525" name="Group 16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7529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30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31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526" name="Group 1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7527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28" name="Oval 1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37" name="Group 13"/>
          <p:cNvGrpSpPr>
            <a:grpSpLocks/>
          </p:cNvGrpSpPr>
          <p:nvPr/>
        </p:nvGrpSpPr>
        <p:grpSpPr bwMode="auto">
          <a:xfrm rot="-950891">
            <a:off x="2349500" y="2178050"/>
            <a:ext cx="1225550" cy="1225550"/>
            <a:chOff x="1160" y="-108"/>
            <a:chExt cx="772" cy="772"/>
          </a:xfrm>
        </p:grpSpPr>
        <p:pic>
          <p:nvPicPr>
            <p:cNvPr id="17523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>
              <a:lum bright="42000" contrast="-12000"/>
            </a:blip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24" name="Oval 12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47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5393784">
            <a:off x="2155825" y="2830513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3099238">
            <a:off x="1876425" y="2720976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9161927">
            <a:off x="1944688" y="3035300"/>
            <a:ext cx="477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26"/>
          <p:cNvGrpSpPr>
            <a:grpSpLocks/>
          </p:cNvGrpSpPr>
          <p:nvPr/>
        </p:nvGrpSpPr>
        <p:grpSpPr bwMode="auto">
          <a:xfrm rot="-151306">
            <a:off x="1612900" y="2400300"/>
            <a:ext cx="1225550" cy="1225550"/>
            <a:chOff x="1160" y="-108"/>
            <a:chExt cx="772" cy="772"/>
          </a:xfrm>
        </p:grpSpPr>
        <p:pic>
          <p:nvPicPr>
            <p:cNvPr id="17521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22" name="Oval 2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 rot="748694">
            <a:off x="1530350" y="965200"/>
            <a:ext cx="1225550" cy="1225550"/>
            <a:chOff x="1488" y="1336"/>
            <a:chExt cx="772" cy="772"/>
          </a:xfrm>
        </p:grpSpPr>
        <p:grpSp>
          <p:nvGrpSpPr>
            <p:cNvPr id="17514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7518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19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20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515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7516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17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61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4773594">
            <a:off x="1436688" y="293370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2479048">
            <a:off x="1181100" y="278923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8541737">
            <a:off x="1192213" y="3109913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>
            <a:grpSpLocks/>
          </p:cNvGrpSpPr>
          <p:nvPr/>
        </p:nvGrpSpPr>
        <p:grpSpPr bwMode="auto">
          <a:xfrm rot="482236">
            <a:off x="895350" y="2482850"/>
            <a:ext cx="1225550" cy="1225550"/>
            <a:chOff x="1160" y="-108"/>
            <a:chExt cx="772" cy="772"/>
          </a:xfrm>
        </p:grpSpPr>
        <p:pic>
          <p:nvPicPr>
            <p:cNvPr id="17512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3" name="Oval 43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3" name="Group 44"/>
          <p:cNvGrpSpPr>
            <a:grpSpLocks/>
          </p:cNvGrpSpPr>
          <p:nvPr/>
        </p:nvGrpSpPr>
        <p:grpSpPr bwMode="auto">
          <a:xfrm rot="1382236">
            <a:off x="736600" y="1466850"/>
            <a:ext cx="1225550" cy="1225550"/>
            <a:chOff x="1488" y="1336"/>
            <a:chExt cx="772" cy="772"/>
          </a:xfrm>
        </p:grpSpPr>
        <p:grpSp>
          <p:nvGrpSpPr>
            <p:cNvPr id="17505" name="Group 45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7509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10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11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506" name="Group 49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7507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08" name="Oval 51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pic>
        <p:nvPicPr>
          <p:cNvPr id="75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4089056">
            <a:off x="631825" y="2898775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1794510">
            <a:off x="409575" y="271938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7857199">
            <a:off x="355600" y="3036888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56"/>
          <p:cNvGrpSpPr>
            <a:grpSpLocks/>
          </p:cNvGrpSpPr>
          <p:nvPr/>
        </p:nvGrpSpPr>
        <p:grpSpPr bwMode="auto">
          <a:xfrm rot="1185979">
            <a:off x="95250" y="2425700"/>
            <a:ext cx="1225550" cy="1225550"/>
            <a:chOff x="1160" y="-108"/>
            <a:chExt cx="772" cy="772"/>
          </a:xfrm>
        </p:grpSpPr>
        <p:pic>
          <p:nvPicPr>
            <p:cNvPr id="17503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4" name="Oval 5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0" name="Group 59"/>
          <p:cNvGrpSpPr>
            <a:grpSpLocks/>
          </p:cNvGrpSpPr>
          <p:nvPr/>
        </p:nvGrpSpPr>
        <p:grpSpPr bwMode="auto">
          <a:xfrm rot="2085979">
            <a:off x="0" y="1028700"/>
            <a:ext cx="1225550" cy="1225550"/>
            <a:chOff x="1488" y="1336"/>
            <a:chExt cx="772" cy="772"/>
          </a:xfrm>
        </p:grpSpPr>
        <p:grpSp>
          <p:nvGrpSpPr>
            <p:cNvPr id="17496" name="Group 6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7500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01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02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97" name="Group 6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7498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99" name="Oval 6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53" name="Group 29"/>
          <p:cNvGrpSpPr>
            <a:grpSpLocks/>
          </p:cNvGrpSpPr>
          <p:nvPr/>
        </p:nvGrpSpPr>
        <p:grpSpPr bwMode="auto">
          <a:xfrm rot="337824">
            <a:off x="1701800" y="-69850"/>
            <a:ext cx="1225550" cy="1225550"/>
            <a:chOff x="1488" y="1336"/>
            <a:chExt cx="772" cy="772"/>
          </a:xfrm>
        </p:grpSpPr>
        <p:grpSp>
          <p:nvGrpSpPr>
            <p:cNvPr id="17489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7493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94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95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90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7491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92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56" name="Group 29"/>
          <p:cNvGrpSpPr>
            <a:grpSpLocks/>
          </p:cNvGrpSpPr>
          <p:nvPr/>
        </p:nvGrpSpPr>
        <p:grpSpPr bwMode="auto">
          <a:xfrm rot="337824">
            <a:off x="212725" y="114300"/>
            <a:ext cx="1225550" cy="1225550"/>
            <a:chOff x="1488" y="1336"/>
            <a:chExt cx="772" cy="772"/>
          </a:xfrm>
        </p:grpSpPr>
        <p:grpSp>
          <p:nvGrpSpPr>
            <p:cNvPr id="17482" name="Group 30"/>
            <p:cNvGrpSpPr>
              <a:grpSpLocks/>
            </p:cNvGrpSpPr>
            <p:nvPr/>
          </p:nvGrpSpPr>
          <p:grpSpPr bwMode="auto">
            <a:xfrm>
              <a:off x="1703" y="1490"/>
              <a:ext cx="323" cy="422"/>
              <a:chOff x="1703" y="1490"/>
              <a:chExt cx="323" cy="422"/>
            </a:xfrm>
          </p:grpSpPr>
          <p:pic>
            <p:nvPicPr>
              <p:cNvPr id="17486" name="Picture 46" descr="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24" t="20824" r="16702" b="27115"/>
              <a:stretch>
                <a:fillRect/>
              </a:stretch>
            </p:blipFill>
            <p:spPr bwMode="auto">
              <a:xfrm rot="-6131019">
                <a:off x="1828" y="1592"/>
                <a:ext cx="21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87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3836473">
                <a:off x="1640" y="1553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88" name="Picture 47" descr="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413" t="20824" b="27115"/>
              <a:stretch>
                <a:fillRect/>
              </a:stretch>
            </p:blipFill>
            <p:spPr bwMode="auto">
              <a:xfrm rot="-9899162">
                <a:off x="1724" y="1737"/>
                <a:ext cx="30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83" name="Group 34"/>
            <p:cNvGrpSpPr>
              <a:grpSpLocks/>
            </p:cNvGrpSpPr>
            <p:nvPr/>
          </p:nvGrpSpPr>
          <p:grpSpPr bwMode="auto">
            <a:xfrm rot="-950891">
              <a:off x="1488" y="1336"/>
              <a:ext cx="772" cy="772"/>
              <a:chOff x="1160" y="-108"/>
              <a:chExt cx="772" cy="772"/>
            </a:xfrm>
          </p:grpSpPr>
          <p:pic>
            <p:nvPicPr>
              <p:cNvPr id="17484" name="Picture 35" descr="Bubb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750" b="2750"/>
              <a:stretch>
                <a:fillRect/>
              </a:stretch>
            </p:blipFill>
            <p:spPr bwMode="auto">
              <a:xfrm>
                <a:off x="1344" y="48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85" name="Oval 36"/>
              <p:cNvSpPr>
                <a:spLocks noChangeArrowheads="1"/>
              </p:cNvSpPr>
              <p:nvPr/>
            </p:nvSpPr>
            <p:spPr bwMode="auto">
              <a:xfrm>
                <a:off x="1160" y="-108"/>
                <a:ext cx="772" cy="772"/>
              </a:xfrm>
              <a:prstGeom prst="ellipse">
                <a:avLst/>
              </a:prstGeom>
              <a:noFill/>
              <a:ln w="9525">
                <a:solidFill>
                  <a:srgbClr val="00000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05" name="Freeform 256"/>
          <p:cNvSpPr/>
          <p:nvPr/>
        </p:nvSpPr>
        <p:spPr>
          <a:xfrm>
            <a:off x="-49213" y="4989513"/>
            <a:ext cx="6921501" cy="1979612"/>
          </a:xfrm>
          <a:custGeom>
            <a:avLst/>
            <a:gdLst>
              <a:gd name="connsiteX0" fmla="*/ 1268361 w 6921909"/>
              <a:gd name="connsiteY0" fmla="*/ 132735 h 1979561"/>
              <a:gd name="connsiteX1" fmla="*/ 2379406 w 6921909"/>
              <a:gd name="connsiteY1" fmla="*/ 24581 h 1979561"/>
              <a:gd name="connsiteX2" fmla="*/ 3234813 w 6921909"/>
              <a:gd name="connsiteY2" fmla="*/ 4916 h 1979561"/>
              <a:gd name="connsiteX3" fmla="*/ 4218038 w 6921909"/>
              <a:gd name="connsiteY3" fmla="*/ 54077 h 1979561"/>
              <a:gd name="connsiteX4" fmla="*/ 4925961 w 6921909"/>
              <a:gd name="connsiteY4" fmla="*/ 152400 h 1979561"/>
              <a:gd name="connsiteX5" fmla="*/ 5791200 w 6921909"/>
              <a:gd name="connsiteY5" fmla="*/ 368710 h 1979561"/>
              <a:gd name="connsiteX6" fmla="*/ 6371303 w 6921909"/>
              <a:gd name="connsiteY6" fmla="*/ 555523 h 1979561"/>
              <a:gd name="connsiteX7" fmla="*/ 6912077 w 6921909"/>
              <a:gd name="connsiteY7" fmla="*/ 840658 h 1979561"/>
              <a:gd name="connsiteX8" fmla="*/ 6912077 w 6921909"/>
              <a:gd name="connsiteY8" fmla="*/ 1263445 h 1979561"/>
              <a:gd name="connsiteX9" fmla="*/ 6921909 w 6921909"/>
              <a:gd name="connsiteY9" fmla="*/ 1873045 h 1979561"/>
              <a:gd name="connsiteX10" fmla="*/ 29496 w 6921909"/>
              <a:gd name="connsiteY10" fmla="*/ 1873045 h 1979561"/>
              <a:gd name="connsiteX11" fmla="*/ 39329 w 6921909"/>
              <a:gd name="connsiteY11" fmla="*/ 1617406 h 1979561"/>
              <a:gd name="connsiteX12" fmla="*/ 39329 w 6921909"/>
              <a:gd name="connsiteY12" fmla="*/ 349045 h 1979561"/>
              <a:gd name="connsiteX13" fmla="*/ 157316 w 6921909"/>
              <a:gd name="connsiteY13" fmla="*/ 309716 h 1979561"/>
              <a:gd name="connsiteX14" fmla="*/ 521109 w 6921909"/>
              <a:gd name="connsiteY14" fmla="*/ 231058 h 1979561"/>
              <a:gd name="connsiteX15" fmla="*/ 1081548 w 6921909"/>
              <a:gd name="connsiteY15" fmla="*/ 152400 h 1979561"/>
              <a:gd name="connsiteX16" fmla="*/ 1268361 w 6921909"/>
              <a:gd name="connsiteY16" fmla="*/ 132735 h 19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21909" h="1979561">
                <a:moveTo>
                  <a:pt x="1268361" y="132735"/>
                </a:moveTo>
                <a:cubicBezTo>
                  <a:pt x="1660012" y="89309"/>
                  <a:pt x="2051664" y="45884"/>
                  <a:pt x="2379406" y="24581"/>
                </a:cubicBezTo>
                <a:cubicBezTo>
                  <a:pt x="2707148" y="3278"/>
                  <a:pt x="2928374" y="0"/>
                  <a:pt x="3234813" y="4916"/>
                </a:cubicBezTo>
                <a:cubicBezTo>
                  <a:pt x="3541252" y="9832"/>
                  <a:pt x="3936180" y="29496"/>
                  <a:pt x="4218038" y="54077"/>
                </a:cubicBezTo>
                <a:cubicBezTo>
                  <a:pt x="4499896" y="78658"/>
                  <a:pt x="4663767" y="99961"/>
                  <a:pt x="4925961" y="152400"/>
                </a:cubicBezTo>
                <a:cubicBezTo>
                  <a:pt x="5188155" y="204839"/>
                  <a:pt x="5550310" y="301523"/>
                  <a:pt x="5791200" y="368710"/>
                </a:cubicBezTo>
                <a:cubicBezTo>
                  <a:pt x="6032090" y="435897"/>
                  <a:pt x="6184490" y="476865"/>
                  <a:pt x="6371303" y="555523"/>
                </a:cubicBezTo>
                <a:cubicBezTo>
                  <a:pt x="6558116" y="634181"/>
                  <a:pt x="6825225" y="793136"/>
                  <a:pt x="6912077" y="840658"/>
                </a:cubicBezTo>
                <a:lnTo>
                  <a:pt x="6912077" y="1263445"/>
                </a:lnTo>
                <a:lnTo>
                  <a:pt x="6921909" y="1873045"/>
                </a:lnTo>
                <a:cubicBezTo>
                  <a:pt x="4624438" y="1873045"/>
                  <a:pt x="1165122" y="1979561"/>
                  <a:pt x="29496" y="1873045"/>
                </a:cubicBezTo>
                <a:cubicBezTo>
                  <a:pt x="32774" y="1787832"/>
                  <a:pt x="37690" y="1871406"/>
                  <a:pt x="39329" y="1617406"/>
                </a:cubicBezTo>
                <a:cubicBezTo>
                  <a:pt x="40968" y="1363406"/>
                  <a:pt x="0" y="570271"/>
                  <a:pt x="39329" y="349045"/>
                </a:cubicBezTo>
                <a:cubicBezTo>
                  <a:pt x="78658" y="335935"/>
                  <a:pt x="77019" y="329381"/>
                  <a:pt x="157316" y="309716"/>
                </a:cubicBezTo>
                <a:cubicBezTo>
                  <a:pt x="237613" y="290051"/>
                  <a:pt x="367070" y="257277"/>
                  <a:pt x="521109" y="231058"/>
                </a:cubicBezTo>
                <a:cubicBezTo>
                  <a:pt x="675148" y="204839"/>
                  <a:pt x="1081548" y="152400"/>
                  <a:pt x="1081548" y="152400"/>
                </a:cubicBezTo>
                <a:lnTo>
                  <a:pt x="1268361" y="132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6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5804654">
            <a:off x="993775" y="293370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3510108">
            <a:off x="714375" y="2824163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9572797">
            <a:off x="782638" y="3138488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26"/>
          <p:cNvGrpSpPr>
            <a:grpSpLocks/>
          </p:cNvGrpSpPr>
          <p:nvPr/>
        </p:nvGrpSpPr>
        <p:grpSpPr bwMode="auto">
          <a:xfrm rot="725611">
            <a:off x="450850" y="2478088"/>
            <a:ext cx="1225550" cy="1225550"/>
            <a:chOff x="1160" y="-108"/>
            <a:chExt cx="772" cy="772"/>
          </a:xfrm>
        </p:grpSpPr>
        <p:pic>
          <p:nvPicPr>
            <p:cNvPr id="17480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1" name="Oval 2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112" name="Picture 46" descr="1"/>
          <p:cNvPicPr>
            <a:picLocks noChangeAspect="1" noChangeArrowheads="1"/>
          </p:cNvPicPr>
          <p:nvPr/>
        </p:nvPicPr>
        <p:blipFill>
          <a:blip r:embed="rId4" cstate="print"/>
          <a:srcRect l="20824" t="20824" r="16702" b="27115"/>
          <a:stretch>
            <a:fillRect/>
          </a:stretch>
        </p:blipFill>
        <p:spPr bwMode="auto">
          <a:xfrm rot="-5804654">
            <a:off x="2482850" y="274955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3510108">
            <a:off x="2203450" y="2640013"/>
            <a:ext cx="47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47" descr="2"/>
          <p:cNvPicPr>
            <a:picLocks noChangeAspect="1" noChangeArrowheads="1"/>
          </p:cNvPicPr>
          <p:nvPr/>
        </p:nvPicPr>
        <p:blipFill>
          <a:blip r:embed="rId5" cstate="print"/>
          <a:srcRect l="10413" t="20824" b="27115"/>
          <a:stretch>
            <a:fillRect/>
          </a:stretch>
        </p:blipFill>
        <p:spPr bwMode="auto">
          <a:xfrm rot="-9572797">
            <a:off x="2271713" y="2954338"/>
            <a:ext cx="47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26"/>
          <p:cNvGrpSpPr>
            <a:grpSpLocks/>
          </p:cNvGrpSpPr>
          <p:nvPr/>
        </p:nvGrpSpPr>
        <p:grpSpPr bwMode="auto">
          <a:xfrm rot="-562176">
            <a:off x="1939925" y="2319338"/>
            <a:ext cx="1225550" cy="1225550"/>
            <a:chOff x="1160" y="-108"/>
            <a:chExt cx="772" cy="772"/>
          </a:xfrm>
        </p:grpSpPr>
        <p:pic>
          <p:nvPicPr>
            <p:cNvPr id="17478" name="Picture 51" descr="bubble open"/>
            <p:cNvPicPr>
              <a:picLocks noChangeAspect="1" noChangeArrowheads="1"/>
            </p:cNvPicPr>
            <p:nvPr/>
          </p:nvPicPr>
          <p:blipFill>
            <a:blip r:embed="rId7" cstate="print"/>
            <a:srcRect r="9903" b="13162"/>
            <a:stretch>
              <a:fillRect/>
            </a:stretch>
          </p:blipFill>
          <p:spPr bwMode="auto">
            <a:xfrm rot="-6602725">
              <a:off x="1280" y="42"/>
              <a:ext cx="51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9" name="Oval 28"/>
            <p:cNvSpPr>
              <a:spLocks noChangeArrowheads="1"/>
            </p:cNvSpPr>
            <p:nvPr/>
          </p:nvSpPr>
          <p:spPr bwMode="auto">
            <a:xfrm>
              <a:off x="1160" y="-108"/>
              <a:ext cx="772" cy="772"/>
            </a:xfrm>
            <a:prstGeom prst="ellipse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469" name="Group 251"/>
          <p:cNvGrpSpPr>
            <a:grpSpLocks/>
          </p:cNvGrpSpPr>
          <p:nvPr/>
        </p:nvGrpSpPr>
        <p:grpSpPr bwMode="auto">
          <a:xfrm>
            <a:off x="6972300" y="1165225"/>
            <a:ext cx="1782763" cy="906463"/>
            <a:chOff x="6971513" y="1194549"/>
            <a:chExt cx="1782894" cy="907057"/>
          </a:xfrm>
        </p:grpSpPr>
        <p:pic>
          <p:nvPicPr>
            <p:cNvPr id="17476" name="Picture 47" descr="2"/>
            <p:cNvPicPr>
              <a:picLocks noChangeAspect="1" noChangeArrowheads="1"/>
            </p:cNvPicPr>
            <p:nvPr/>
          </p:nvPicPr>
          <p:blipFill>
            <a:blip r:embed="rId5" cstate="print"/>
            <a:srcRect l="10413" t="20824" b="27115"/>
            <a:stretch>
              <a:fillRect/>
            </a:stretch>
          </p:blipFill>
          <p:spPr bwMode="auto">
            <a:xfrm rot="5625861">
              <a:off x="6781663" y="1384399"/>
              <a:ext cx="907057" cy="527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7" name="TextBox 247"/>
            <p:cNvSpPr txBox="1">
              <a:spLocks noChangeArrowheads="1"/>
            </p:cNvSpPr>
            <p:nvPr/>
          </p:nvSpPr>
          <p:spPr bwMode="auto">
            <a:xfrm>
              <a:off x="7546231" y="1424887"/>
              <a:ext cx="1208176" cy="33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/>
                <a:t>Acetilcolina</a:t>
              </a:r>
            </a:p>
          </p:txBody>
        </p:sp>
      </p:grpSp>
      <p:grpSp>
        <p:nvGrpSpPr>
          <p:cNvPr id="17470" name="Group 252"/>
          <p:cNvGrpSpPr>
            <a:grpSpLocks/>
          </p:cNvGrpSpPr>
          <p:nvPr/>
        </p:nvGrpSpPr>
        <p:grpSpPr bwMode="auto">
          <a:xfrm>
            <a:off x="7026275" y="2128838"/>
            <a:ext cx="1944688" cy="466725"/>
            <a:chOff x="7025995" y="2158176"/>
            <a:chExt cx="1944026" cy="466183"/>
          </a:xfrm>
        </p:grpSpPr>
        <p:grpSp>
          <p:nvGrpSpPr>
            <p:cNvPr id="18435" name="Group 42"/>
            <p:cNvGrpSpPr>
              <a:grpSpLocks/>
            </p:cNvGrpSpPr>
            <p:nvPr/>
          </p:nvGrpSpPr>
          <p:grpSpPr bwMode="auto">
            <a:xfrm>
              <a:off x="7025995" y="2158176"/>
              <a:ext cx="474276" cy="466183"/>
              <a:chOff x="3168" y="720"/>
              <a:chExt cx="586" cy="576"/>
            </a:xfrm>
            <a:solidFill>
              <a:srgbClr val="FFFFFF">
                <a:alpha val="12157"/>
              </a:srgbClr>
            </a:solidFill>
          </p:grpSpPr>
          <p:sp>
            <p:nvSpPr>
              <p:cNvPr id="124" name="AutoShape 39"/>
              <p:cNvSpPr>
                <a:spLocks noChangeArrowheads="1"/>
              </p:cNvSpPr>
              <p:nvPr/>
            </p:nvSpPr>
            <p:spPr bwMode="auto">
              <a:xfrm rot="10800000">
                <a:off x="3168" y="720"/>
                <a:ext cx="576" cy="576"/>
              </a:xfrm>
              <a:custGeom>
                <a:avLst/>
                <a:gdLst>
                  <a:gd name="G0" fmla="+- -3384799 0 0"/>
                  <a:gd name="G1" fmla="+- -11796480 0 0"/>
                  <a:gd name="G2" fmla="+- -3384799 0 -11796480"/>
                  <a:gd name="G3" fmla="+- 10800 0 0"/>
                  <a:gd name="G4" fmla="+- 0 0 -338479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193 0 0"/>
                  <a:gd name="G9" fmla="+- 0 0 -11796480"/>
                  <a:gd name="G10" fmla="+- 6193 0 2700"/>
                  <a:gd name="G11" fmla="cos G10 -3384799"/>
                  <a:gd name="G12" fmla="sin G10 -3384799"/>
                  <a:gd name="G13" fmla="cos 13500 -3384799"/>
                  <a:gd name="G14" fmla="sin 13500 -338479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193 1 2"/>
                  <a:gd name="G20" fmla="+- G19 5400 0"/>
                  <a:gd name="G21" fmla="cos G20 -3384799"/>
                  <a:gd name="G22" fmla="sin G20 -3384799"/>
                  <a:gd name="G23" fmla="+- G21 10800 0"/>
                  <a:gd name="G24" fmla="+- G12 G23 G22"/>
                  <a:gd name="G25" fmla="+- G22 G23 G11"/>
                  <a:gd name="G26" fmla="cos 10800 -3384799"/>
                  <a:gd name="G27" fmla="sin 10800 -3384799"/>
                  <a:gd name="G28" fmla="cos 6193 -3384799"/>
                  <a:gd name="G29" fmla="sin 6193 -338479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-338479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193 G39"/>
                  <a:gd name="G43" fmla="sin 619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095 w 21600"/>
                  <a:gd name="T5" fmla="*/ 1078 h 21600"/>
                  <a:gd name="T6" fmla="*/ 2303 w 21600"/>
                  <a:gd name="T7" fmla="*/ 10800 h 21600"/>
                  <a:gd name="T8" fmla="*/ 8102 w 21600"/>
                  <a:gd name="T9" fmla="*/ 5225 h 21600"/>
                  <a:gd name="T10" fmla="*/ 19176 w 21600"/>
                  <a:gd name="T11" fmla="*/ 213 h 21600"/>
                  <a:gd name="T12" fmla="*/ 19996 w 21600"/>
                  <a:gd name="T13" fmla="*/ 7241 h 21600"/>
                  <a:gd name="T14" fmla="*/ 12967 w 21600"/>
                  <a:gd name="T15" fmla="*/ 806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642" y="5943"/>
                    </a:moveTo>
                    <a:cubicBezTo>
                      <a:pt x="13548" y="5077"/>
                      <a:pt x="12194" y="4607"/>
                      <a:pt x="10800" y="4607"/>
                    </a:cubicBezTo>
                    <a:cubicBezTo>
                      <a:pt x="7379" y="4607"/>
                      <a:pt x="4607" y="7379"/>
                      <a:pt x="4607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3232" y="0"/>
                      <a:pt x="15593" y="821"/>
                      <a:pt x="17501" y="2330"/>
                    </a:cubicBezTo>
                    <a:lnTo>
                      <a:pt x="19176" y="213"/>
                    </a:lnTo>
                    <a:lnTo>
                      <a:pt x="19996" y="7241"/>
                    </a:lnTo>
                    <a:lnTo>
                      <a:pt x="12967" y="8060"/>
                    </a:lnTo>
                    <a:lnTo>
                      <a:pt x="14642" y="594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AutoShape 41"/>
              <p:cNvSpPr>
                <a:spLocks noChangeArrowheads="1"/>
              </p:cNvSpPr>
              <p:nvPr/>
            </p:nvSpPr>
            <p:spPr bwMode="auto">
              <a:xfrm rot="10800000" flipH="1" flipV="1">
                <a:off x="3168" y="720"/>
                <a:ext cx="586" cy="547"/>
              </a:xfrm>
              <a:custGeom>
                <a:avLst/>
                <a:gdLst>
                  <a:gd name="G0" fmla="+- -3384799 0 0"/>
                  <a:gd name="G1" fmla="+- -11796480 0 0"/>
                  <a:gd name="G2" fmla="+- -3384799 0 -11796480"/>
                  <a:gd name="G3" fmla="+- 10800 0 0"/>
                  <a:gd name="G4" fmla="+- 0 0 -338479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193 0 0"/>
                  <a:gd name="G9" fmla="+- 0 0 -11796480"/>
                  <a:gd name="G10" fmla="+- 6193 0 2700"/>
                  <a:gd name="G11" fmla="cos G10 -3384799"/>
                  <a:gd name="G12" fmla="sin G10 -3384799"/>
                  <a:gd name="G13" fmla="cos 13500 -3384799"/>
                  <a:gd name="G14" fmla="sin 13500 -338479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193 1 2"/>
                  <a:gd name="G20" fmla="+- G19 5400 0"/>
                  <a:gd name="G21" fmla="cos G20 -3384799"/>
                  <a:gd name="G22" fmla="sin G20 -3384799"/>
                  <a:gd name="G23" fmla="+- G21 10800 0"/>
                  <a:gd name="G24" fmla="+- G12 G23 G22"/>
                  <a:gd name="G25" fmla="+- G22 G23 G11"/>
                  <a:gd name="G26" fmla="cos 10800 -3384799"/>
                  <a:gd name="G27" fmla="sin 10800 -3384799"/>
                  <a:gd name="G28" fmla="cos 6193 -3384799"/>
                  <a:gd name="G29" fmla="sin 6193 -338479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-338479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193 G39"/>
                  <a:gd name="G43" fmla="sin 6193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095 w 21600"/>
                  <a:gd name="T5" fmla="*/ 1078 h 21600"/>
                  <a:gd name="T6" fmla="*/ 2303 w 21600"/>
                  <a:gd name="T7" fmla="*/ 10800 h 21600"/>
                  <a:gd name="T8" fmla="*/ 8102 w 21600"/>
                  <a:gd name="T9" fmla="*/ 5225 h 21600"/>
                  <a:gd name="T10" fmla="*/ 19176 w 21600"/>
                  <a:gd name="T11" fmla="*/ 213 h 21600"/>
                  <a:gd name="T12" fmla="*/ 19996 w 21600"/>
                  <a:gd name="T13" fmla="*/ 7241 h 21600"/>
                  <a:gd name="T14" fmla="*/ 12967 w 21600"/>
                  <a:gd name="T15" fmla="*/ 806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4642" y="5943"/>
                    </a:moveTo>
                    <a:cubicBezTo>
                      <a:pt x="13548" y="5077"/>
                      <a:pt x="12194" y="4607"/>
                      <a:pt x="10800" y="4607"/>
                    </a:cubicBezTo>
                    <a:cubicBezTo>
                      <a:pt x="7379" y="4607"/>
                      <a:pt x="4607" y="7379"/>
                      <a:pt x="4607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3232" y="0"/>
                      <a:pt x="15593" y="821"/>
                      <a:pt x="17501" y="2330"/>
                    </a:cubicBezTo>
                    <a:lnTo>
                      <a:pt x="19176" y="213"/>
                    </a:lnTo>
                    <a:lnTo>
                      <a:pt x="19996" y="7241"/>
                    </a:lnTo>
                    <a:lnTo>
                      <a:pt x="12967" y="8060"/>
                    </a:lnTo>
                    <a:lnTo>
                      <a:pt x="14642" y="5943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475" name="TextBox 248"/>
            <p:cNvSpPr txBox="1">
              <a:spLocks noChangeArrowheads="1"/>
            </p:cNvSpPr>
            <p:nvPr/>
          </p:nvSpPr>
          <p:spPr bwMode="auto">
            <a:xfrm>
              <a:off x="7546344" y="2188855"/>
              <a:ext cx="1423677" cy="335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/>
                <a:t>Colinesterase</a:t>
              </a:r>
            </a:p>
          </p:txBody>
        </p:sp>
      </p:grpSp>
      <p:grpSp>
        <p:nvGrpSpPr>
          <p:cNvPr id="17471" name="Group 289"/>
          <p:cNvGrpSpPr>
            <a:grpSpLocks/>
          </p:cNvGrpSpPr>
          <p:nvPr/>
        </p:nvGrpSpPr>
        <p:grpSpPr bwMode="auto">
          <a:xfrm>
            <a:off x="7032625" y="2808288"/>
            <a:ext cx="1622425" cy="731837"/>
            <a:chOff x="7032172" y="3785734"/>
            <a:chExt cx="1623118" cy="731761"/>
          </a:xfrm>
        </p:grpSpPr>
        <p:pic>
          <p:nvPicPr>
            <p:cNvPr id="17472" name="Picture 50" descr="Rocuronium.png"/>
            <p:cNvPicPr>
              <a:picLocks noChangeAspect="1"/>
            </p:cNvPicPr>
            <p:nvPr/>
          </p:nvPicPr>
          <p:blipFill>
            <a:blip r:embed="rId3" cstate="print"/>
            <a:srcRect l="23810" t="19048" r="28571" b="14285"/>
            <a:stretch>
              <a:fillRect/>
            </a:stretch>
          </p:blipFill>
          <p:spPr bwMode="auto">
            <a:xfrm>
              <a:off x="7032172" y="3785734"/>
              <a:ext cx="522514" cy="73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3" name="TextBox 288"/>
            <p:cNvSpPr txBox="1">
              <a:spLocks noChangeArrowheads="1"/>
            </p:cNvSpPr>
            <p:nvPr/>
          </p:nvSpPr>
          <p:spPr bwMode="auto">
            <a:xfrm>
              <a:off x="7546742" y="3930181"/>
              <a:ext cx="1108548" cy="336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/>
                <a:t>Rocurônio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0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C -0.00503 0.01065 -0.0283 0.04005 -0.03055 0.06366 C -0.03281 0.08727 -0.01701 0.125 -0.01354 0.14121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7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66667E-6 4.44444E-6 C 0.01962 0.02685 0.07812 0.1206 0.11771 0.16111 C 0.15729 0.20162 0.19757 0.22638 0.23785 0.24259 C 0.27812 0.25879 0.33698 0.2449 0.35937 0.25833 C 0.38177 0.27175 0.36979 0.30972 0.37257 0.32314 " pathEditMode="relative" rAng="0" ptsTypes="aaaaa">
                                      <p:cBhvr>
                                        <p:cTn id="4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16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-13200000">
                                      <p:cBhvr>
                                        <p:cTn id="4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2.22222E-6 4.81481E-6 C 0.00452 0.03333 0.01042 0.15231 0.02709 0.19953 C 0.04375 0.24675 0.0783 0.27245 0.1 0.28379 C 0.1217 0.29513 0.14566 0.2706 0.15764 0.26712 " pathEditMode="relative" rAng="0" ptsTypes="aaaa">
                                      <p:cBhvr>
                                        <p:cTn id="4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47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Rot by="13800000">
                                      <p:cBhvr>
                                        <p:cTn id="4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2.96296E-6 C 0.01094 0.03102 0.02275 0.05139 0.0507 0.09653 C 0.07865 0.14167 0.13247 0.23403 0.16771 0.27037 C 0.20296 0.30672 0.24254 0.30556 0.26216 0.31482 " pathEditMode="relative" rAng="0" ptsTypes="aaaa">
                                      <p:cBhvr>
                                        <p:cTn id="5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157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6800000">
                                      <p:cBhvr>
                                        <p:cTn id="5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2.59259E-6 C -0.00226 0.03125 -0.00468 0.0632 -0.00329 0.09815 C -0.0019 0.1331 0.00591 0.18635 0.00834 0.20949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4.72222E-6 -1.48148E-6 C 0.01701 0.0419 0.04184 0.09283 0.07222 0.11898 C 0.1026 0.14514 0.16111 0.13866 0.18281 0.15764 C 0.20451 0.17662 0.19826 0.21783 0.20225 0.23357 " pathEditMode="relative" rAng="0" ptsTypes="aaaa">
                                      <p:cBhvr>
                                        <p:cTn id="7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117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-17400000">
                                      <p:cBhvr>
                                        <p:cTn id="7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3.88889E-6 -4.81481E-6 C 0.00105 0.06065 -0.00277 0.12153 0.02969 0.18125 C 0.06216 0.24098 0.16042 0.3213 0.1948 0.35811 " pathEditMode="relative" rAng="0" ptsTypes="aaa">
                                      <p:cBhvr>
                                        <p:cTn id="7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79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0200000">
                                      <p:cBhvr>
                                        <p:cTn id="7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1.85185E-6 C 0.00573 0.04028 0.01372 0.19884 0.03403 0.24143 C 0.05434 0.28403 0.10382 0.25324 0.12222 0.25625 " pathEditMode="relative" rAng="0" ptsTypes="aaa">
                                      <p:cBhvr>
                                        <p:cTn id="7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142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000000">
                                      <p:cBhvr>
                                        <p:cTn id="8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7.40741E-7 C 0.00642 0.02801 0.01285 0.05671 0.0158 0.08148 C 0.01875 0.10625 0.01719 0.13519 0.01753 0.14931 " pathEditMode="relative" rAng="0" ptsTypes="a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7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-3.61111E-6 -1.11111E-6 C 0.00139 0.03519 0.00105 0.08264 0.02448 0.12199 C 0.04792 0.16134 0.11927 0.20139 0.1408 0.23658 C 0.16233 0.27176 0.15122 0.31366 0.154 0.3338 " pathEditMode="relative" rAng="0" ptsTypes="aaaa">
                                      <p:cBhvr>
                                        <p:cTn id="10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accel="50000" de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Rot by="-18000000">
                                      <p:cBhvr>
                                        <p:cTn id="10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1.94444E-6 -1.11111E-6 C -0.00052 0.01574 -0.01077 0.06458 -0.00365 0.09491 C 0.00347 0.12523 0.04305 0.14838 0.04288 0.18195 C 0.04271 0.21551 0.00555 0.27222 -0.00434 0.29583 " pathEditMode="relative" rAng="0" ptsTypes="aaaa">
                                      <p:cBhvr>
                                        <p:cTn id="10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48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Rot by="6000000">
                                      <p:cBhvr>
                                        <p:cTn id="10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66667E-6 -1.85185E-6 C -0.00538 0.03588 -0.03924 0.17871 -0.03229 0.21574 C -0.02535 0.25278 0.02604 0.22084 0.04132 0.22222 " pathEditMode="relative" rAng="0" ptsTypes="aaa">
                                      <p:cBhvr>
                                        <p:cTn id="10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26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8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3200000">
                                      <p:cBhvr>
                                        <p:cTn id="11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-1.85185E-6 C 0.01025 0.02199 0.02101 0.04421 0.02223 0.07824 C 0.02344 0.11227 0.01042 0.17824 0.0073 0.2044 " pathEditMode="relative" rAng="0" ptsTypes="aaa"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mph" presetSubtype="0" accel="5000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Rot by="-13200000">
                                      <p:cBhvr>
                                        <p:cTn id="129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5.55556E-7 -2.96296E-6 C -0.00746 0.02755 -0.01389 0.06158 -0.00955 0.1206 C -0.00521 0.17963 0.01198 0.30741 0.02604 0.35463 C 0.0401 0.40185 0.06458 0.39352 0.07465 0.40371 " pathEditMode="relative" rAng="0" ptsTypes="aaaa">
                                      <p:cBhvr>
                                        <p:cTn id="131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202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2.77778E-6 1.48148E-6 C 0.00278 0.03171 0.02569 0.14537 0.01701 0.18981 C 0.00833 0.23426 -0.03802 0.25069 -0.05243 0.26667 " pathEditMode="relative" rAng="0" ptsTypes="aaa">
                                      <p:cBhvr>
                                        <p:cTn id="13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8" presetClass="emph" presetSubtype="0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Rot by="11400000">
                                      <p:cBhvr>
                                        <p:cTn id="135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33333E-6 3.33333E-6 C -0.0085 0.07754 -0.021 0.17037 -0.01007 0.21458 C 0.00087 0.25879 0.05018 0.25509 0.06598 0.26574 " pathEditMode="relative" rAng="0" ptsTypes="aaa">
                                      <p:cBhvr>
                                        <p:cTn id="137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1400000">
                                      <p:cBhvr>
                                        <p:cTn id="139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1.65471E-6 C -0.00503 0.05138 -0.01163 0.10345 -0.00729 0.16154 C -0.00295 0.21962 0.01876 0.30988 0.0257 0.34899 " pathEditMode="relative" rAng="0" ptsTypes="aaa">
                                      <p:cBhvr>
                                        <p:cTn id="144" dur="5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74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Motion origin="layout" path="M 8.33333E-7 4.07407E-6 C 0.00278 0.01388 0.00538 0.05902 0.01719 0.08333 C 0.02899 0.10763 0.02014 0.13125 0.07066 0.14537 C 0.12118 0.15949 0.26979 0.15 0.31996 0.16759 C 0.37014 0.18518 0.36059 0.23356 0.37135 0.25092 " pathEditMode="relative" rAng="0" ptsTypes="aaaaa">
                                      <p:cBhvr>
                                        <p:cTn id="158" dur="8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accel="50000" decel="5000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Rot by="-17400000">
                                      <p:cBhvr>
                                        <p:cTn id="160" dur="8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Motion origin="layout" path="M 2.22222E-6 7.40741E-7 C 0.00816 0.025 0.00781 0.11505 0.04861 0.14954 C 0.08941 0.18403 0.20521 0.18218 0.24444 0.20694 C 0.28368 0.23171 0.27587 0.2787 0.28403 0.29768 " pathEditMode="relative" rAng="0" ptsTypes="aaaa">
                                      <p:cBhvr>
                                        <p:cTn id="162" dur="8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49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8" presetClass="emph" presetSubtype="0" accel="50000" decel="5000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Rot by="11700000">
                                      <p:cBhvr>
                                        <p:cTn id="164" dur="8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animMotion origin="layout" path="M -3.88889E-6 -2.59259E-6 C 0.01216 0.02709 0.04098 0.12176 0.07257 0.1625 C 0.10417 0.20324 0.16546 0.22778 0.18993 0.24491 " pathEditMode="relative" rAng="0" ptsTypes="aaa">
                                      <p:cBhvr>
                                        <p:cTn id="166" dur="8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8" presetClass="emph" presetSubtype="0" accel="50000" decel="5000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animRot by="19200000">
                                      <p:cBhvr>
                                        <p:cTn id="168" dur="8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052 1.48148E-6 C -0.00452 0.05139 -0.01094 0.11852 -0.00677 0.16157 C -0.00261 0.20463 0.01944 0.22662 0.02517 0.25764 C 0.0309 0.28866 0.02691 0.32917 0.02725 0.34792 " pathEditMode="relative" rAng="0" ptsTypes="aaaa">
                                      <p:cBhvr>
                                        <p:cTn id="173" dur="5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74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1.94444E-6 2.22222E-6 C 0.0007 0.01643 -0.01389 0.0787 0.00434 0.09907 C 0.02257 0.11944 0.07778 0.11296 0.1092 0.12222 C 0.14063 0.13148 0.18073 0.1206 0.19254 0.15463 C 0.20434 0.18866 0.18299 0.29028 0.18056 0.32592 " pathEditMode="relative" rAng="0" ptsTypes="aaaaa">
                                      <p:cBhvr>
                                        <p:cTn id="187" dur="8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63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17400000">
                                      <p:cBhvr>
                                        <p:cTn id="189" dur="8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animMotion origin="layout" path="M -5.55556E-7 -1.11111E-6 C 0.0092 0.01736 0.02222 0.08519 0.05521 0.10509 C 0.0882 0.125 0.17153 0.10602 0.19757 0.11898 C 0.22344 0.13195 0.21649 0.16783 0.21146 0.18287 C 0.20625 0.19792 0.17674 0.20347 0.16771 0.2088 " pathEditMode="relative" rAng="0" ptsTypes="aaaaa">
                                      <p:cBhvr>
                                        <p:cTn id="191" dur="8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104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accel="50000" decel="5000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animRot by="11700000">
                                      <p:cBhvr>
                                        <p:cTn id="193" dur="8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Motion origin="layout" path="M 3.33333E-6 -4.44444E-6 C -0.00174 0.025 -0.02153 0.12246 -0.01042 0.15047 C 0.00069 0.17848 0.05434 0.15301 0.06666 0.16899 C 0.07899 0.18496 0.07482 0.23588 0.06389 0.24676 C 0.05295 0.25764 0.01389 0.23727 0.00069 0.23473 " pathEditMode="relative" rAng="0" ptsTypes="aaaaa">
                                      <p:cBhvr>
                                        <p:cTn id="195" dur="8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290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8" presetClass="emph" presetSubtype="0" accel="50000" decel="5000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19200000">
                                      <p:cBhvr>
                                        <p:cTn id="197" dur="8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2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ac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800000">
                                      <p:cBhvr>
                                        <p:cTn id="2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7257 0.32314 C 0.36545 0.35347 0.35781 0.38518 0.35451 0.41481 C 0.35121 0.44444 0.35278 0.4831 0.35243 0.50092 " pathEditMode="relative" rAng="0" ptsTypes="aaa">
                                      <p:cBhvr>
                                        <p:cTn id="2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89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8" presetClass="emph" presetSubtype="0" ac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2700000">
                                      <p:cBhvr>
                                        <p:cTn id="2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xit" presetSubtype="0" fill="hold" grpId="1" nodeType="withEffect">
                                  <p:stCondLst>
                                    <p:cond delay="1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8" presetClass="emph" presetSubtype="0" accel="5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10800000">
                                      <p:cBhvr>
                                        <p:cTn id="2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26216 0.31482 C 0.28282 0.32246 0.30296 0.3301 0.31424 0.34908 C 0.32553 0.36806 0.32691 0.41204 0.33021 0.42871 " pathEditMode="relative" rAng="0" ptsTypes="aaa">
                                      <p:cBhvr>
                                        <p:cTn id="2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570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8" presetClass="emph" presetSubtype="0" accel="5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4800000">
                                      <p:cBhvr>
                                        <p:cTn id="2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xit" presetSubtype="0" fill="hold" grpId="1" nodeType="withEffect">
                                  <p:stCondLst>
                                    <p:cond delay="1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2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8" presetClass="emph" presetSubtype="0" ac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0800000">
                                      <p:cBhvr>
                                        <p:cTn id="2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animMotion origin="layout" path="M 0.15764 0.26712 C 0.16997 0.27986 0.21875 0.30671 0.23195 0.34305 C 0.24514 0.37939 0.23577 0.45509 0.23681 0.48472 " pathEditMode="relative" rAng="0" ptsTypes="aaa">
                                      <p:cBhvr>
                                        <p:cTn id="245" dur="2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53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grpId="1" nodeType="withEffect">
                                  <p:stCondLst>
                                    <p:cond delay="13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2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8" presetClass="emph" presetSubtype="0" accel="5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-10800000">
                                      <p:cBhvr>
                                        <p:cTn id="2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20225 0.23357 C 0.22743 0.23496 0.25277 0.2375 0.26545 0.25023 C 0.27812 0.26296 0.27534 0.29792 0.27795 0.31042 " pathEditMode="relative" rAng="0" ptsTypes="aaa">
                                      <p:cBhvr>
                                        <p:cTn id="2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380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8" presetClass="emph" presetSubtype="0" accel="5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1200000">
                                      <p:cBhvr>
                                        <p:cTn id="2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53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xit" presetSubtype="0" fill="hold" grpId="1" nodeType="withEffect">
                                  <p:stCondLst>
                                    <p:cond delay="13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2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8" presetClass="emph" presetSubtype="0" ac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0800000">
                                      <p:cBhvr>
                                        <p:cTn id="2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4" presetID="0" presetClass="path" presetSubtype="0" ac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19479 0.3581 C 0.19757 0.38148 0.20035 0.4051 0.20035 0.4257 C 0.20035 0.4463 0.19757 0.46366 0.19479 0.48125 " pathEditMode="relative" ptsTypes="aaA">
                                      <p:cBhvr>
                                        <p:cTn id="2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8" presetClass="emph" presetSubtype="0" ac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0">
                                      <p:cBhvr>
                                        <p:cTn id="28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53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xit" presetSubtype="0" fill="hold" grpId="1" nodeType="withEffect">
                                  <p:stCondLst>
                                    <p:cond delay="1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ac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3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8" presetClass="emph" presetSubtype="0" ac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-10800000">
                                      <p:cBhvr>
                                        <p:cTn id="3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0.12222 0.25625 C 0.13368 0.26713 0.14462 0.27778 0.15069 0.29699 C 0.15677 0.3162 0.15729 0.35555 0.15903 0.37106 " pathEditMode="relative" rAng="0" ptsTypes="aaa">
                                      <p:cBhvr>
                                        <p:cTn id="3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57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xit" presetSubtype="0" fill="hold" grpId="1" nodeType="withEffect">
                                  <p:stCondLst>
                                    <p:cond delay="14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3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8" presetClass="emph" presetSubtype="0" ac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0800000">
                                      <p:cBhvr>
                                        <p:cTn id="3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.154 0.33379 C 0.15296 0.36227 0.15209 0.39097 0.15261 0.4125 C 0.15313 0.43402 0.15521 0.44861 0.15747 0.46342 " pathEditMode="relative" ptsTypes="aaA">
                                      <p:cBhvr>
                                        <p:cTn id="3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53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xit" presetSubtype="0" fill="hold" grpId="1" nodeType="withEffect">
                                  <p:stCondLst>
                                    <p:cond delay="15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3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8" presetClass="emph" presetSubtype="0" accel="50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Rot by="-10800000">
                                      <p:cBhvr>
                                        <p:cTn id="3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0" presetClass="path" presetSubtype="0" decel="50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0.04131 0.22222 C 0.05503 0.24005 0.06892 0.2581 0.07465 0.27408 C 0.08038 0.29005 0.07812 0.30417 0.07604 0.31852 " pathEditMode="relative" ptsTypes="aaA">
                                      <p:cBhvr>
                                        <p:cTn id="3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53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xit" presetSubtype="0" fill="hold" grpId="1" nodeType="withEffect">
                                  <p:stCondLst>
                                    <p:cond delay="1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3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8" presetClass="emph" presetSubtype="0" ac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10800000">
                                      <p:cBhvr>
                                        <p:cTn id="3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00435 0.29584 C 0.0092 0.3213 0.02274 0.34676 0.02829 0.36528 C 0.03385 0.3838 0.03142 0.39538 0.02899 0.40695 " pathEditMode="relative" ptsTypes="aaA">
                                      <p:cBhvr>
                                        <p:cTn id="3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8" presetClass="emph" presetSubtype="0" ac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5400000">
                                      <p:cBhvr>
                                        <p:cTn id="36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6" presetID="53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xit" presetSubtype="0" fill="hold" grpId="1" nodeType="withEffect">
                                  <p:stCondLst>
                                    <p:cond delay="16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0" presetClass="path" presetSubtype="0" ac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3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8" presetClass="emph" presetSubtype="0" ac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10800000">
                                      <p:cBhvr>
                                        <p:cTn id="3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3" presetID="0" presetClass="path" presetSubtype="0" ac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0.06597 0.26574 C 0.05781 0.28102 0.04983 0.29629 0.04653 0.31111 C 0.04323 0.32592 0.04444 0.34027 0.04583 0.35463 " pathEditMode="relative" ptsTypes="aaA">
                                      <p:cBhvr>
                                        <p:cTn id="38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8" presetClass="emph" presetSubtype="0" ac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700000">
                                      <p:cBhvr>
                                        <p:cTn id="3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53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xit" presetSubtype="0" fill="hold" grpId="1" nodeType="withEffect">
                                  <p:stCondLst>
                                    <p:cond delay="16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4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8" presetClass="emph" presetSubtype="0" ac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0800000">
                                      <p:cBhvr>
                                        <p:cTn id="4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07465 0.40371 C 0.06024 0.40602 0.04601 0.40949 0.03924 0.41852 C 0.03247 0.42755 0.0349 0.45 0.03368 0.45834 " pathEditMode="relative" rAng="0" ptsTypes="aaa">
                                      <p:cBhvr>
                                        <p:cTn id="4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2700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8" presetClass="emph" presetSubtype="0" ac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5400000">
                                      <p:cBhvr>
                                        <p:cTn id="4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8" presetID="53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3" presetClass="exit" presetSubtype="0" fill="hold" grpId="1" nodeType="withEffect">
                                  <p:stCondLst>
                                    <p:cond delay="17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0" presetClass="path" presetSubtype="0" ac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0 0 L 0 -0.15278 " pathEditMode="relative" ptsTypes="AA">
                                      <p:cBhvr>
                                        <p:cTn id="4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8" presetClass="emph" presetSubtype="0" ac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Rot by="-10800000">
                                      <p:cBhvr>
                                        <p:cTn id="4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0" presetClass="path" presetSubtype="0" ac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-0.05244 0.26667 C -0.04792 0.28379 -0.04324 0.30116 -0.04133 0.32407 C -0.03942 0.34699 -0.04011 0.37523 -0.04063 0.4037 " pathEditMode="relative" ptsTypes="aaA">
                                      <p:cBhvr>
                                        <p:cTn id="4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53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xit" presetSubtype="0" fill="hold" grpId="1" nodeType="withEffect">
                                  <p:stCondLst>
                                    <p:cond delay="1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9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8" grpId="0" animBg="1"/>
      <p:bldP spid="28" grpId="1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12001"/>
          <p:cNvPicPr>
            <a:picLocks noChangeAspect="1" noChangeArrowheads="1"/>
          </p:cNvPicPr>
          <p:nvPr/>
        </p:nvPicPr>
        <p:blipFill>
          <a:blip r:embed="rId3" cstate="print"/>
          <a:srcRect b="14049"/>
          <a:stretch>
            <a:fillRect/>
          </a:stretch>
        </p:blipFill>
        <p:spPr bwMode="auto">
          <a:xfrm>
            <a:off x="1619250" y="188913"/>
            <a:ext cx="5892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1"/>
          <p:cNvPicPr>
            <a:picLocks noChangeAspect="1" noChangeArrowheads="1"/>
          </p:cNvPicPr>
          <p:nvPr/>
        </p:nvPicPr>
        <p:blipFill>
          <a:blip r:embed="rId2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228600" y="5334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igitalizar0002"/>
          <p:cNvPicPr>
            <a:picLocks noChangeAspect="1" noChangeArrowheads="1"/>
          </p:cNvPicPr>
          <p:nvPr/>
        </p:nvPicPr>
        <p:blipFill>
          <a:blip r:embed="rId2" cstate="print">
            <a:lum bright="-76000" contrast="100000"/>
          </a:blip>
          <a:srcRect l="13037" r="9567" b="23457"/>
          <a:stretch>
            <a:fillRect/>
          </a:stretch>
        </p:blipFill>
        <p:spPr bwMode="auto">
          <a:xfrm>
            <a:off x="323850" y="2128838"/>
            <a:ext cx="8496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Síntese e metabolismo da Acetilcolina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457</Words>
  <Application>Microsoft Office PowerPoint</Application>
  <PresentationFormat>Apresentação na tela (4:3)</PresentationFormat>
  <Paragraphs>102</Paragraphs>
  <Slides>27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Design padrão</vt:lpstr>
      <vt:lpstr>Personalizar design</vt:lpstr>
      <vt:lpstr>CorelPhotoPaint.Image.8</vt:lpstr>
      <vt:lpstr>Document</vt:lpstr>
      <vt:lpstr>Bloqueadores Neuromusculares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Síntese e metabolismo da Acetilcolina</vt:lpstr>
      <vt:lpstr>Apresentação do PowerPoint</vt:lpstr>
      <vt:lpstr>Liberação da Ach no terminal nervoso</vt:lpstr>
      <vt:lpstr>Apresentação do PowerPoint</vt:lpstr>
      <vt:lpstr>Apresentação do PowerPoint</vt:lpstr>
      <vt:lpstr>Apresentação do PowerPoint</vt:lpstr>
      <vt:lpstr>Apresentação do PowerPoint</vt:lpstr>
      <vt:lpstr>Metabolismo dos BNM não despolarizantes</vt:lpstr>
      <vt:lpstr>Eliminação dos BNM</vt:lpstr>
      <vt:lpstr>Efeitos adversos da succinilcolina</vt:lpstr>
      <vt:lpstr>Efeitos adverso dos BNM não-despolarizantes</vt:lpstr>
      <vt:lpstr>Efeitos adversos dos BNM não-despolarizantes</vt:lpstr>
      <vt:lpstr>PLACA MIONEURAL</vt:lpstr>
      <vt:lpstr>Estímulo simples</vt:lpstr>
      <vt:lpstr>Train of four</vt:lpstr>
      <vt:lpstr>Estímulo tetânico</vt:lpstr>
      <vt:lpstr>Contagem pós-tetânica</vt:lpstr>
      <vt:lpstr>Apresentação do PowerPoint</vt:lpstr>
      <vt:lpstr>DESCURARIZAÇÃO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Síntese e metabolismo da Acetilcolina</dc:title>
  <dc:creator>User</dc:creator>
  <cp:lastModifiedBy>Joao Abrao</cp:lastModifiedBy>
  <cp:revision>26</cp:revision>
  <dcterms:created xsi:type="dcterms:W3CDTF">2006-10-16T20:18:39Z</dcterms:created>
  <dcterms:modified xsi:type="dcterms:W3CDTF">2018-04-25T12:28:24Z</dcterms:modified>
</cp:coreProperties>
</file>