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389" r:id="rId3"/>
    <p:sldId id="397" r:id="rId4"/>
    <p:sldId id="398" r:id="rId5"/>
    <p:sldId id="288" r:id="rId6"/>
    <p:sldId id="384" r:id="rId7"/>
    <p:sldId id="378" r:id="rId8"/>
    <p:sldId id="289" r:id="rId9"/>
    <p:sldId id="292" r:id="rId10"/>
    <p:sldId id="293" r:id="rId11"/>
    <p:sldId id="396" r:id="rId12"/>
    <p:sldId id="294" r:id="rId13"/>
    <p:sldId id="295" r:id="rId14"/>
    <p:sldId id="296" r:id="rId15"/>
    <p:sldId id="297" r:id="rId16"/>
    <p:sldId id="298" r:id="rId17"/>
    <p:sldId id="303" r:id="rId18"/>
    <p:sldId id="299" r:id="rId19"/>
    <p:sldId id="307" r:id="rId20"/>
    <p:sldId id="352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BEBC3-2CF0-453B-9A28-77474EB0EAA1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F72DE-E89D-4791-BCC5-D28355832C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unesdoc.unesco.org/images/0015/001502/150224por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unesco.org/creativity/sites/creativity/files/gmr_summary_en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-387424"/>
            <a:ext cx="7772400" cy="2979762"/>
          </a:xfrm>
        </p:spPr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Diversidade Cultural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48872" cy="2711152"/>
          </a:xfrm>
        </p:spPr>
        <p:txBody>
          <a:bodyPr>
            <a:normAutofit fontScale="92500" lnSpcReduction="10000"/>
          </a:bodyPr>
          <a:lstStyle/>
          <a:p>
            <a:pPr algn="r"/>
            <a:endParaRPr lang="pt-BR" dirty="0" smtClean="0"/>
          </a:p>
          <a:p>
            <a:pPr algn="r"/>
            <a:endParaRPr lang="pt-BR" dirty="0"/>
          </a:p>
          <a:p>
            <a:pPr algn="r"/>
            <a:endParaRPr lang="pt-BR" dirty="0" smtClean="0"/>
          </a:p>
          <a:p>
            <a:pPr algn="r"/>
            <a:endParaRPr lang="pt-BR" dirty="0"/>
          </a:p>
          <a:p>
            <a:pPr algn="r"/>
            <a:r>
              <a:rPr lang="pt-BR" dirty="0" smtClean="0"/>
              <a:t>Aula 2</a:t>
            </a:r>
          </a:p>
        </p:txBody>
      </p:sp>
    </p:spTree>
    <p:extLst>
      <p:ext uri="{BB962C8B-B14F-4D97-AF65-F5344CB8AC3E}">
        <p14:creationId xmlns:p14="http://schemas.microsoft.com/office/powerpoint/2010/main" val="2564641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Convenção sobre a Proteção e a Promoção da Diversidade das Expressões Culturais</a:t>
            </a:r>
            <a:r>
              <a:rPr lang="pt-BR" sz="3200" dirty="0"/>
              <a:t> –</a:t>
            </a:r>
            <a:r>
              <a:rPr lang="pt-BR" sz="3200" b="1" dirty="0">
                <a:solidFill>
                  <a:srgbClr val="FF0000"/>
                </a:solidFill>
              </a:rPr>
              <a:t> 2005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unesdoc.unesco.org/images/0015/001502/150224por.pdf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Texto </a:t>
            </a:r>
            <a:r>
              <a:rPr lang="pt-BR" sz="2000" dirty="0"/>
              <a:t>oficial ratificado pelo Brasil por meio do Decreto Legislativo 485/2006</a:t>
            </a:r>
            <a:endParaRPr lang="pt-BR" sz="2000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16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Para </a:t>
            </a:r>
            <a:r>
              <a:rPr lang="pt-BR" dirty="0"/>
              <a:t>os fins da presente Convenção, fica entendido que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1</a:t>
            </a:r>
            <a:r>
              <a:rPr lang="pt-BR" dirty="0"/>
              <a:t>. </a:t>
            </a:r>
            <a:r>
              <a:rPr lang="pt-BR" dirty="0" smtClean="0">
                <a:solidFill>
                  <a:srgbClr val="C00000"/>
                </a:solidFill>
              </a:rPr>
              <a:t>Diversidade cultural </a:t>
            </a:r>
            <a:r>
              <a:rPr lang="pt-BR" dirty="0" smtClean="0"/>
              <a:t>refere-se </a:t>
            </a:r>
            <a:r>
              <a:rPr lang="pt-BR" dirty="0"/>
              <a:t>à multiplicidade de formas pelas quais </a:t>
            </a:r>
            <a:r>
              <a:rPr lang="pt-BR" dirty="0" smtClean="0"/>
              <a:t>as culturas </a:t>
            </a:r>
            <a:r>
              <a:rPr lang="pt-BR" dirty="0"/>
              <a:t>dos grupos e sociedades encontram sua expressão. </a:t>
            </a:r>
            <a:r>
              <a:rPr lang="pt-BR" dirty="0" smtClean="0"/>
              <a:t>Tais expressões </a:t>
            </a:r>
            <a:r>
              <a:rPr lang="pt-BR" dirty="0"/>
              <a:t>são transmitidas entre e dentro dos grupos e sociedades. </a:t>
            </a:r>
            <a:r>
              <a:rPr lang="pt-BR" dirty="0" smtClean="0"/>
              <a:t>A diversidade </a:t>
            </a:r>
            <a:r>
              <a:rPr lang="pt-BR" dirty="0"/>
              <a:t>cultural se manifesta não apenas nas variadas formas </a:t>
            </a:r>
            <a:r>
              <a:rPr lang="pt-BR" dirty="0" smtClean="0"/>
              <a:t>pelas quais </a:t>
            </a:r>
            <a:r>
              <a:rPr lang="pt-BR" dirty="0"/>
              <a:t>se expressa, se enriquece e se transmite o patrimônio cultural </a:t>
            </a:r>
            <a:r>
              <a:rPr lang="pt-BR" dirty="0" smtClean="0"/>
              <a:t>da humanidade </a:t>
            </a:r>
            <a:r>
              <a:rPr lang="pt-BR" dirty="0"/>
              <a:t>mediante a variedade das expressões culturais, mas </a:t>
            </a:r>
            <a:r>
              <a:rPr lang="pt-BR" dirty="0" smtClean="0"/>
              <a:t>também através </a:t>
            </a:r>
            <a:r>
              <a:rPr lang="pt-BR" dirty="0"/>
              <a:t>dos diversos modos de criação, produção, difusão, distribuição </a:t>
            </a:r>
            <a:r>
              <a:rPr lang="pt-BR" dirty="0" smtClean="0"/>
              <a:t>e fruição </a:t>
            </a:r>
            <a:r>
              <a:rPr lang="pt-BR" dirty="0"/>
              <a:t>das expressões culturais, quaisquer que sejam os meios e </a:t>
            </a:r>
            <a:r>
              <a:rPr lang="pt-BR" dirty="0" smtClean="0"/>
              <a:t>tecnologias </a:t>
            </a:r>
            <a:r>
              <a:rPr lang="pt-BR" dirty="0"/>
              <a:t>empregados.</a:t>
            </a:r>
          </a:p>
        </p:txBody>
      </p:sp>
    </p:spTree>
    <p:extLst>
      <p:ext uri="{BB962C8B-B14F-4D97-AF65-F5344CB8AC3E}">
        <p14:creationId xmlns:p14="http://schemas.microsoft.com/office/powerpoint/2010/main" val="1245768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2015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>
                <a:hlinkClick r:id="rId2"/>
              </a:rPr>
              <a:t>http://en.unesco.org/creativity/sites/creativity/files/gmr_summary_en.pdf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en-US" dirty="0" smtClean="0"/>
              <a:t>RE | SHAPING CULTURAL POLICIES – </a:t>
            </a:r>
            <a:r>
              <a:rPr lang="en-US" dirty="0" err="1" smtClean="0"/>
              <a:t>Unesco</a:t>
            </a:r>
            <a:r>
              <a:rPr lang="en-US" dirty="0" smtClean="0"/>
              <a:t> - A Decade Promoting the Diversity of Cultural Expressions for Development</a:t>
            </a:r>
          </a:p>
          <a:p>
            <a:pPr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600" dirty="0" smtClean="0"/>
              <a:t>O </a:t>
            </a:r>
            <a:r>
              <a:rPr lang="en-US" sz="2600" dirty="0" err="1" smtClean="0"/>
              <a:t>relatório</a:t>
            </a:r>
            <a:r>
              <a:rPr lang="en-US" sz="2600" dirty="0" smtClean="0"/>
              <a:t> </a:t>
            </a:r>
            <a:r>
              <a:rPr lang="en-US" sz="2600" dirty="0" err="1" smtClean="0"/>
              <a:t>apresenta</a:t>
            </a:r>
            <a:r>
              <a:rPr lang="en-US" sz="2600" dirty="0" smtClean="0"/>
              <a:t> o </a:t>
            </a:r>
            <a:r>
              <a:rPr lang="en-US" sz="2600" dirty="0" err="1" smtClean="0"/>
              <a:t>trabalho</a:t>
            </a:r>
            <a:r>
              <a:rPr lang="en-US" sz="2600" dirty="0" smtClean="0"/>
              <a:t> de </a:t>
            </a:r>
            <a:r>
              <a:rPr lang="en-US" sz="2600" dirty="0" err="1" smtClean="0"/>
              <a:t>quatorze</a:t>
            </a:r>
            <a:r>
              <a:rPr lang="en-US" sz="2600" dirty="0" smtClean="0"/>
              <a:t> </a:t>
            </a:r>
            <a:r>
              <a:rPr lang="en-US" sz="2600" dirty="0" err="1" smtClean="0"/>
              <a:t>especialistas</a:t>
            </a:r>
            <a:r>
              <a:rPr lang="en-US" sz="2600" dirty="0" smtClean="0"/>
              <a:t> </a:t>
            </a:r>
            <a:r>
              <a:rPr lang="en-US" sz="2600" dirty="0" err="1" smtClean="0"/>
              <a:t>independentes</a:t>
            </a:r>
            <a:r>
              <a:rPr lang="en-US" sz="2600" dirty="0" smtClean="0"/>
              <a:t>, </a:t>
            </a:r>
            <a:r>
              <a:rPr lang="en-US" sz="2600" dirty="0" err="1" smtClean="0"/>
              <a:t>assim</a:t>
            </a:r>
            <a:r>
              <a:rPr lang="en-US" sz="2600" dirty="0" smtClean="0"/>
              <a:t> </a:t>
            </a:r>
            <a:r>
              <a:rPr lang="en-US" sz="2600" dirty="0" err="1" smtClean="0"/>
              <a:t>como</a:t>
            </a:r>
            <a:r>
              <a:rPr lang="en-US" sz="2600" dirty="0" smtClean="0"/>
              <a:t> o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Secretária</a:t>
            </a:r>
            <a:r>
              <a:rPr lang="en-US" sz="2600" dirty="0" smtClean="0"/>
              <a:t>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Convenção</a:t>
            </a:r>
            <a:r>
              <a:rPr lang="en-US" sz="2600" dirty="0" smtClean="0"/>
              <a:t>, </a:t>
            </a:r>
            <a:r>
              <a:rPr lang="en-US" sz="2600" dirty="0" err="1" smtClean="0"/>
              <a:t>que</a:t>
            </a:r>
            <a:r>
              <a:rPr lang="en-US" sz="2600" dirty="0" smtClean="0"/>
              <a:t> </a:t>
            </a:r>
            <a:r>
              <a:rPr lang="en-US" sz="2600" dirty="0" err="1" smtClean="0"/>
              <a:t>analisaram</a:t>
            </a:r>
            <a:r>
              <a:rPr lang="en-US" sz="2600" dirty="0" smtClean="0"/>
              <a:t> a </a:t>
            </a:r>
            <a:r>
              <a:rPr lang="en-US" sz="2600" dirty="0" err="1" smtClean="0"/>
              <a:t>implementação</a:t>
            </a:r>
            <a:r>
              <a:rPr lang="en-US" sz="2600" dirty="0" smtClean="0"/>
              <a:t>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Convenção</a:t>
            </a:r>
            <a:r>
              <a:rPr lang="en-US" sz="2600" dirty="0" smtClean="0"/>
              <a:t> </a:t>
            </a:r>
            <a:r>
              <a:rPr lang="en-US" sz="2600" dirty="0" err="1" smtClean="0"/>
              <a:t>sobre</a:t>
            </a:r>
            <a:r>
              <a:rPr lang="en-US" sz="2600" dirty="0" smtClean="0"/>
              <a:t> a </a:t>
            </a:r>
            <a:r>
              <a:rPr lang="en-US" sz="2600" dirty="0" err="1" smtClean="0"/>
              <a:t>Proteção</a:t>
            </a:r>
            <a:r>
              <a:rPr lang="en-US" sz="2600" dirty="0" smtClean="0"/>
              <a:t> e a </a:t>
            </a:r>
            <a:r>
              <a:rPr lang="en-US" sz="2600" dirty="0" err="1" smtClean="0"/>
              <a:t>Promoção</a:t>
            </a:r>
            <a:r>
              <a:rPr lang="en-US" sz="2600" dirty="0" smtClean="0"/>
              <a:t>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Diversidade</a:t>
            </a:r>
            <a:r>
              <a:rPr lang="en-US" sz="2600" dirty="0" smtClean="0"/>
              <a:t> das </a:t>
            </a:r>
            <a:r>
              <a:rPr lang="en-US" sz="2600" dirty="0" err="1" smtClean="0"/>
              <a:t>Expressões</a:t>
            </a:r>
            <a:r>
              <a:rPr lang="en-US" sz="2600" dirty="0" smtClean="0"/>
              <a:t> </a:t>
            </a:r>
            <a:r>
              <a:rPr lang="en-US" sz="2600" dirty="0" err="1" smtClean="0"/>
              <a:t>Culturais</a:t>
            </a:r>
            <a:r>
              <a:rPr lang="en-US" sz="2600" dirty="0" smtClean="0"/>
              <a:t>.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Jurema Machado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que deve ser preservado não é um dado estado dessa diversidade, mas a </a:t>
            </a:r>
            <a:r>
              <a:rPr lang="pt-BR" sz="2400" dirty="0" smtClean="0">
                <a:solidFill>
                  <a:srgbClr val="FF0000"/>
                </a:solidFill>
              </a:rPr>
              <a:t>possibilidade e o direito </a:t>
            </a:r>
            <a:r>
              <a:rPr lang="pt-BR" sz="2400" dirty="0" smtClean="0"/>
              <a:t>a ela. Congelar determinados estados da cultura seria, além de impossível, antagônico ao que se pretende como fonte de criatividade e base para transformações sustentáveis.</a:t>
            </a:r>
          </a:p>
          <a:p>
            <a:r>
              <a:rPr lang="pt-BR" sz="2400" dirty="0" smtClean="0"/>
              <a:t>Não se admite relativizar direitos humanos sob o pretexto do direito à diversidade.</a:t>
            </a:r>
          </a:p>
          <a:p>
            <a:r>
              <a:rPr lang="pt-BR" sz="2400" dirty="0" smtClean="0"/>
              <a:t>Desenvolvimento de </a:t>
            </a:r>
            <a:r>
              <a:rPr lang="pt-BR" sz="2400" dirty="0" smtClean="0">
                <a:solidFill>
                  <a:srgbClr val="FF0000"/>
                </a:solidFill>
              </a:rPr>
              <a:t>competência interculturais </a:t>
            </a:r>
            <a:r>
              <a:rPr lang="pt-BR" sz="2400" dirty="0" smtClean="0"/>
              <a:t>= não encastelar as pessoas em suas diferenças mas de estimular as trocas, o reconhecimento, a curiosidade e o desejo de compreender o outro.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>
                <a:solidFill>
                  <a:srgbClr val="FF0000"/>
                </a:solidFill>
              </a:rPr>
              <a:t>Raça e História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Trabalho apresentado por Claude</a:t>
            </a:r>
            <a:r>
              <a:rPr lang="pt-BR" dirty="0" smtClean="0">
                <a:solidFill>
                  <a:srgbClr val="FF0000"/>
                </a:solidFill>
              </a:rPr>
              <a:t> Lévi-Strauss </a:t>
            </a:r>
            <a:r>
              <a:rPr lang="pt-BR" dirty="0" smtClean="0"/>
              <a:t>a </a:t>
            </a:r>
            <a:r>
              <a:rPr lang="pt-BR" dirty="0" err="1" smtClean="0"/>
              <a:t>Unesco</a:t>
            </a:r>
            <a:r>
              <a:rPr lang="pt-BR" dirty="0" smtClean="0"/>
              <a:t> em 1952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dirty="0" smtClean="0"/>
              <a:t>Proteção da diversidade cultural não limitada à manutenção do </a:t>
            </a:r>
            <a:r>
              <a:rPr lang="pt-BR" i="1" dirty="0" smtClean="0"/>
              <a:t>status </a:t>
            </a:r>
            <a:r>
              <a:rPr lang="pt-BR" i="1" dirty="0" err="1" smtClean="0"/>
              <a:t>quo</a:t>
            </a:r>
            <a:r>
              <a:rPr lang="pt-BR" i="1" dirty="0" smtClean="0"/>
              <a:t>, </a:t>
            </a:r>
            <a:r>
              <a:rPr lang="pt-BR" dirty="0" smtClean="0"/>
              <a:t>mas à garantia da continuidade de seu desenvolvimento (não o conteúdo histórico que determinada época lhe conferiu)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pt-BR" dirty="0" smtClean="0">
                <a:solidFill>
                  <a:srgbClr val="FF0000"/>
                </a:solidFill>
              </a:rPr>
              <a:t>↓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pt-BR" dirty="0" smtClean="0"/>
              <a:t>preservação das condições que permitem a diversidade.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Desenvolvimento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desenvolvimento humano é o </a:t>
            </a:r>
            <a:r>
              <a:rPr lang="pt-BR" sz="2800" dirty="0" smtClean="0">
                <a:solidFill>
                  <a:srgbClr val="FF0000"/>
                </a:solidFill>
              </a:rPr>
              <a:t>processo de alargamento das escolhas </a:t>
            </a:r>
            <a:r>
              <a:rPr lang="pt-BR" sz="2800" dirty="0" smtClean="0"/>
              <a:t>à disposição das pessoas, para elas fazerem e serem o que valorizam na vida.</a:t>
            </a:r>
          </a:p>
          <a:p>
            <a:r>
              <a:rPr lang="pt-BR" sz="2800" dirty="0" smtClean="0"/>
              <a:t>Expandir as liberdades culturais é um objetivo fundamental do desenvolvimento humano.</a:t>
            </a:r>
          </a:p>
          <a:p>
            <a:pPr>
              <a:buNone/>
            </a:pPr>
            <a:r>
              <a:rPr lang="pt-BR" sz="2800" dirty="0" smtClean="0"/>
              <a:t>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Perspectiva anterior</a:t>
            </a:r>
          </a:p>
        </p:txBody>
      </p:sp>
      <p:sp>
        <p:nvSpPr>
          <p:cNvPr id="7171" name="Espaço Reservado para Conteúdo 3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25962"/>
          </a:xfrm>
        </p:spPr>
        <p:txBody>
          <a:bodyPr/>
          <a:lstStyle/>
          <a:p>
            <a:r>
              <a:rPr lang="pt-BR" sz="2400" dirty="0" smtClean="0"/>
              <a:t>Diversidade como entrave ao desenvolvimento</a:t>
            </a:r>
          </a:p>
          <a:p>
            <a:r>
              <a:rPr lang="pt-BR" sz="2400" dirty="0" smtClean="0"/>
              <a:t>Diferenças como fruto de diferentes estágios civilizatórios</a:t>
            </a:r>
          </a:p>
          <a:p>
            <a:pPr algn="ctr">
              <a:buFontTx/>
              <a:buNone/>
            </a:pPr>
            <a:r>
              <a:rPr lang="pt-BR" sz="2400" dirty="0" smtClean="0"/>
              <a:t>↓</a:t>
            </a:r>
          </a:p>
          <a:p>
            <a:pPr algn="ctr">
              <a:buFontTx/>
              <a:buNone/>
            </a:pPr>
            <a:r>
              <a:rPr lang="pt-BR" sz="2400" dirty="0" smtClean="0"/>
              <a:t>Necessária mediação dos mais desenvolvidos em direção ao desenvolvimento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LIBERDADE CULTURAL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400" dirty="0"/>
              <a:t>O mérito da diversidade deve depender de como essa diversidade é provocada e sustentada</a:t>
            </a:r>
            <a:r>
              <a:rPr lang="pt-BR" sz="2400" dirty="0" smtClean="0"/>
              <a:t>.</a:t>
            </a:r>
            <a:endParaRPr lang="pt-BR" sz="2400" dirty="0" smtClean="0"/>
          </a:p>
          <a:p>
            <a:pPr algn="just"/>
            <a:r>
              <a:rPr lang="pt-BR" sz="2400" dirty="0" smtClean="0"/>
              <a:t>Liberdade </a:t>
            </a:r>
            <a:r>
              <a:rPr lang="pt-BR" sz="2400" dirty="0" smtClean="0"/>
              <a:t>cultural tem a ver com a expansão das escolhas individuais e não com a preservação de valores e práticas como um fim em si mesmo, com submissão cega à tradição</a:t>
            </a:r>
          </a:p>
          <a:p>
            <a:pPr algn="just"/>
            <a:r>
              <a:rPr lang="pt-BR" sz="2400" dirty="0" smtClean="0"/>
              <a:t>Cultura não é um conjunto cristalizado de valores e práticas. Recria-se constantemente</a:t>
            </a:r>
            <a:r>
              <a:rPr lang="pt-BR" dirty="0" smtClean="0"/>
              <a:t>.</a:t>
            </a:r>
          </a:p>
          <a:p>
            <a:pPr algn="just"/>
            <a:r>
              <a:rPr lang="pt-BR" sz="2400" dirty="0" smtClean="0"/>
              <a:t>A liberdade cultural é uma parte vital do desenvolvimento humano, porque a capacidade de uma pessoa escolher a sua identidade – quem ela é – sem perder o respeito dos outros, ou ser excluída de outras opções, é importante para uma vida plena</a:t>
            </a:r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b="1" dirty="0" smtClean="0">
                <a:solidFill>
                  <a:srgbClr val="FF0000"/>
                </a:solidFill>
              </a:rPr>
              <a:t>Desenvolvimento como Liberdade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Amartya </a:t>
            </a:r>
            <a:r>
              <a:rPr lang="pt-BR" sz="4000" dirty="0" err="1" smtClean="0"/>
              <a:t>Sen</a:t>
            </a:r>
            <a:endParaRPr lang="pt-BR" sz="40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2000" dirty="0" smtClean="0"/>
              <a:t>Desenvolvimento = expansão das liberdades reais que as pessoas desfrutam para escolher o tipo de vida que desejam levar.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dirty="0" smtClean="0"/>
              <a:t>Liberdade individual como comprometimento social = livre condição de agentes </a:t>
            </a:r>
            <a:r>
              <a:rPr lang="pt-BR" sz="2000" dirty="0" smtClean="0">
                <a:cs typeface="Arial" charset="0"/>
              </a:rPr>
              <a:t>→ eu cultural se constrói em interação com outros seres</a:t>
            </a:r>
            <a:endParaRPr lang="pt-BR" sz="2000" dirty="0" smtClean="0"/>
          </a:p>
          <a:p>
            <a:pPr eaLnBrk="1" hangingPunct="1">
              <a:lnSpc>
                <a:spcPct val="80000"/>
              </a:lnSpc>
            </a:pPr>
            <a:r>
              <a:rPr lang="pt-BR" sz="2000" dirty="0" smtClean="0"/>
              <a:t>Remoção das principais fontes de privação da liberdade: pobreza; negação da participação política, social e cultural (eleições livres, liberdade de expressão, meios de comunicação, igualdade entre os sexos, acesso à educação).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dirty="0" smtClean="0"/>
              <a:t>Capacidades participativas aumentadas pelas políticas públicas, influenciadas pelo uso efetivo das capacidades participativas </a:t>
            </a:r>
            <a:r>
              <a:rPr lang="pt-BR" sz="2000" dirty="0" smtClean="0">
                <a:cs typeface="Arial" charset="0"/>
              </a:rPr>
              <a:t>↔</a:t>
            </a:r>
          </a:p>
          <a:p>
            <a:pPr eaLnBrk="1" hangingPunct="1">
              <a:lnSpc>
                <a:spcPct val="80000"/>
              </a:lnSpc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FF0000"/>
                </a:solidFill>
              </a:rPr>
              <a:t>Jésus</a:t>
            </a:r>
            <a:r>
              <a:rPr lang="pt-BR" dirty="0" smtClean="0">
                <a:solidFill>
                  <a:srgbClr val="FF0000"/>
                </a:solidFill>
              </a:rPr>
              <a:t> Martín-</a:t>
            </a:r>
            <a:r>
              <a:rPr lang="pt-BR" dirty="0" err="1" smtClean="0">
                <a:solidFill>
                  <a:srgbClr val="FF0000"/>
                </a:solidFill>
              </a:rPr>
              <a:t>Barbero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“A diversidade cultural não pode ser pensada à margem dos processos de troca entre as culturas, pois não há </a:t>
            </a:r>
            <a:r>
              <a:rPr lang="pt-BR" dirty="0" err="1" smtClean="0"/>
              <a:t>interculturalidade</a:t>
            </a:r>
            <a:r>
              <a:rPr lang="pt-BR" dirty="0" smtClean="0"/>
              <a:t> fora da tradução, já que esta é a mediação constitutiva entre a pluralidade de culturas e a unidade do humano.”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6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Direitos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culturais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 </a:t>
            </a:r>
            <a:r>
              <a:rPr lang="en-US" dirty="0" err="1" smtClean="0">
                <a:solidFill>
                  <a:srgbClr val="FF0000"/>
                </a:solidFill>
              </a:rPr>
              <a:t>diversidade</a:t>
            </a:r>
            <a:r>
              <a:rPr lang="en-US" dirty="0" smtClean="0">
                <a:solidFill>
                  <a:srgbClr val="FF0000"/>
                </a:solidFill>
              </a:rPr>
              <a:t> cultural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dos </a:t>
            </a:r>
            <a:r>
              <a:rPr lang="en-US" dirty="0" err="1" smtClean="0"/>
              <a:t>pilares</a:t>
            </a:r>
            <a:r>
              <a:rPr lang="en-US" dirty="0" smtClean="0"/>
              <a:t> da </a:t>
            </a:r>
            <a:r>
              <a:rPr lang="en-US" dirty="0" err="1" smtClean="0"/>
              <a:t>política</a:t>
            </a:r>
            <a:r>
              <a:rPr lang="en-US" dirty="0" smtClean="0"/>
              <a:t> cultural </a:t>
            </a:r>
            <a:r>
              <a:rPr lang="en-US" dirty="0" err="1" smtClean="0"/>
              <a:t>contemporânea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63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/>
              <a:t>Diversidade cultural e </a:t>
            </a:r>
            <a:r>
              <a:rPr lang="pt-BR" sz="3600" b="1" dirty="0" smtClean="0"/>
              <a:t>cosmopolitismo</a:t>
            </a:r>
            <a:r>
              <a:rPr lang="pt-BR" dirty="0" smtClean="0">
                <a:solidFill>
                  <a:srgbClr val="FF0000"/>
                </a:solidFill>
              </a:rPr>
              <a:t/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>
                <a:solidFill>
                  <a:srgbClr val="FF0000"/>
                </a:solidFill>
              </a:rPr>
              <a:t>Renato </a:t>
            </a:r>
            <a:r>
              <a:rPr lang="pt-BR" dirty="0" smtClean="0">
                <a:solidFill>
                  <a:srgbClr val="FF0000"/>
                </a:solidFill>
              </a:rPr>
              <a:t>Ortiz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“A diversidade cultural não pode ser vista apenas como uma “diferença”, algo que nos remete a alguma outra coisa. Toda “diferença” é produzida socialmente, é portadora de sentido simbólico e de sentido histórico. [...] Dizer que a diferença é produzida socialmente nos permite distingui-la da ideia de pluralismo. [...]. As “diferenças” também escondem relações de poder. Assim, o racismo afirma a especificidade das raças para, em seguida, ordená-las segundo uma escala de poder. Por isso, é importante compreender os momentos em que o discurso sobre a diversidade oculta questões como a desigualdade. [...]  As interações entre as diversidades não são arbitrárias. Elas se organizam de acordo com as relações de forças manifestas nas situações históricas. Existe ordem e hierarquia. Se as diferenças são socialmente produzidas, isso significa que à revelia de seus sentidos simbólicos elas serão marcadas pelos interesses e conflitos definidos fora de seu círculo interno. A diversidade cultural é diferente e desigual porque as instâncias e instituições que as constroem possuem distintas posições de poder e legitimidade”.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Renato Ortiz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dirty="0" smtClean="0"/>
              <a:t>Existe atualmente um mal estar do universalismo.</a:t>
            </a:r>
          </a:p>
          <a:p>
            <a:r>
              <a:rPr lang="pt-BR" dirty="0" smtClean="0"/>
              <a:t>Paradoxalmente, no momento em que determinada situação histórica aproxima a todos, o universal, como categoria política e filosófica, perde em densidade e em convencimento.</a:t>
            </a:r>
          </a:p>
          <a:p>
            <a:r>
              <a:rPr lang="pt-BR" dirty="0" smtClean="0"/>
              <a:t>Por que a temática da diversidade tornou-se tão importante nos últimos anos? Porque o mundo se unificou.</a:t>
            </a:r>
          </a:p>
          <a:p>
            <a:r>
              <a:rPr lang="pt-BR" dirty="0" smtClean="0"/>
              <a:t>Redefinição do mito de Babel.</a:t>
            </a:r>
          </a:p>
          <a:p>
            <a:r>
              <a:rPr lang="pt-BR" dirty="0" smtClean="0"/>
              <a:t>Diversidade, a forma como a pensamos e a discutimos, pode ser considerada um emblema da modernidade-mundo</a:t>
            </a:r>
          </a:p>
          <a:p>
            <a:r>
              <a:rPr lang="pt-BR" dirty="0" smtClean="0"/>
              <a:t>O diverso torna-se um ideal, e o uno uma maldição.</a:t>
            </a:r>
          </a:p>
          <a:p>
            <a:r>
              <a:rPr lang="pt-BR" dirty="0" smtClean="0"/>
              <a:t>Por que usamos as antinomias – universal/particular, comum/diferenças – para caracterizar o “espírito do nosso tempo”? O que elas possuem de específico para se tornarem indícios que nos interpelam?</a:t>
            </a:r>
          </a:p>
          <a:p>
            <a:r>
              <a:rPr lang="pt-BR" dirty="0" smtClean="0"/>
              <a:t>A </a:t>
            </a:r>
            <a:r>
              <a:rPr lang="pt-BR" dirty="0" err="1" smtClean="0"/>
              <a:t>reificação</a:t>
            </a:r>
            <a:r>
              <a:rPr lang="pt-BR" dirty="0" smtClean="0"/>
              <a:t> do domínio cultural termina por isolá-lo do processo histórico do qual ele se nutre.</a:t>
            </a:r>
          </a:p>
          <a:p>
            <a:r>
              <a:rPr lang="pt-BR" dirty="0" smtClean="0"/>
              <a:t>Universalidade e diversidade são termos polissêmicos.</a:t>
            </a:r>
          </a:p>
          <a:p>
            <a:r>
              <a:rPr lang="pt-BR" dirty="0" smtClean="0"/>
              <a:t>Interseção diferença e desigualdade.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A ideia de diversidade como valor universal é um oximoro.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03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Gustavo Lins Ribeiro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O universo da diversidade é um universo de disputas</a:t>
            </a:r>
          </a:p>
          <a:p>
            <a:r>
              <a:rPr lang="pt-BR" sz="2000" dirty="0" smtClean="0"/>
              <a:t>Diversidade pode ser uma ferramenta para a reprodução ou para a contestação da hegemonia.</a:t>
            </a:r>
          </a:p>
          <a:p>
            <a:r>
              <a:rPr lang="pt-BR" sz="2000" dirty="0" smtClean="0"/>
              <a:t>Luta para manter o monopólio sobre o que é universal.</a:t>
            </a:r>
          </a:p>
          <a:p>
            <a:r>
              <a:rPr lang="pt-BR" sz="2000" dirty="0" smtClean="0"/>
              <a:t>A diversidade cultural é uma ideologia central que os cosmopolitas tentam universalizar.</a:t>
            </a:r>
          </a:p>
          <a:p>
            <a:r>
              <a:rPr lang="pt-BR" sz="2000" dirty="0" err="1" smtClean="0">
                <a:solidFill>
                  <a:srgbClr val="C00000"/>
                </a:solidFill>
              </a:rPr>
              <a:t>Cosmopolíticas</a:t>
            </a:r>
            <a:r>
              <a:rPr lang="pt-BR" sz="2000" dirty="0" smtClean="0"/>
              <a:t> (diferente da noção de universal, não esconde sua natureza política e a necessidade de formar composições politicas mais amplas).</a:t>
            </a:r>
            <a:endParaRPr lang="pt-BR" sz="2000" dirty="0"/>
          </a:p>
          <a:p>
            <a:r>
              <a:rPr lang="pt-BR" sz="2000" dirty="0" smtClean="0"/>
              <a:t>Criticar ou opor-se a </a:t>
            </a:r>
            <a:r>
              <a:rPr lang="pt-BR" sz="2000" dirty="0" err="1" smtClean="0"/>
              <a:t>cosmopolíticas</a:t>
            </a:r>
            <a:r>
              <a:rPr lang="pt-BR" sz="2000" dirty="0" smtClean="0"/>
              <a:t> faz parte das regras democráticas no cenário global.</a:t>
            </a:r>
          </a:p>
          <a:p>
            <a:r>
              <a:rPr lang="pt-BR" sz="2000" dirty="0" smtClean="0"/>
              <a:t>O único universal possível é o processo de negociação democrática e a manutenção dos equivalentes em tensão.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0132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pt-BR" sz="2400" dirty="0" smtClean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268931"/>
          </a:xfrm>
        </p:spPr>
        <p:txBody>
          <a:bodyPr>
            <a:normAutofit fontScale="85000" lnSpcReduction="20000"/>
          </a:bodyPr>
          <a:lstStyle/>
          <a:p>
            <a:r>
              <a:rPr lang="pt-BR" sz="2400" dirty="0" smtClean="0"/>
              <a:t>Gerir a </a:t>
            </a:r>
            <a:r>
              <a:rPr lang="pt-BR" sz="2400" dirty="0" smtClean="0">
                <a:solidFill>
                  <a:srgbClr val="FF0000"/>
                </a:solidFill>
              </a:rPr>
              <a:t>diversidade cultural </a:t>
            </a:r>
            <a:r>
              <a:rPr lang="pt-BR" sz="2400" dirty="0" smtClean="0"/>
              <a:t>é um dos grandes desafios do nosso tempo.</a:t>
            </a:r>
          </a:p>
          <a:p>
            <a:r>
              <a:rPr lang="pt-BR" sz="2400" dirty="0" smtClean="0"/>
              <a:t>Reconhecimento e aceitação de </a:t>
            </a:r>
            <a:r>
              <a:rPr lang="pt-BR" sz="2400" dirty="0" err="1" smtClean="0"/>
              <a:t>etnicidades</a:t>
            </a:r>
            <a:r>
              <a:rPr lang="pt-BR" sz="2400" dirty="0" smtClean="0"/>
              <a:t>, religiões, línguas, gêneros e valores diversos:característica incontornável da paisagem do século XXI.</a:t>
            </a:r>
          </a:p>
          <a:p>
            <a:r>
              <a:rPr lang="pt-BR" sz="2400" dirty="0" smtClean="0"/>
              <a:t>Diversidade = discurso que vem como reação à</a:t>
            </a:r>
            <a:r>
              <a:rPr lang="pt-BR" sz="2400" dirty="0" smtClean="0">
                <a:solidFill>
                  <a:srgbClr val="FF0000"/>
                </a:solidFill>
              </a:rPr>
              <a:t> globalização </a:t>
            </a:r>
            <a:r>
              <a:rPr lang="pt-BR" sz="2400" dirty="0" smtClean="0"/>
              <a:t>→ “crescente atenção dada à natureza interconectada das questões culturais, políticas, econômicas</a:t>
            </a:r>
            <a:r>
              <a:rPr lang="pt-BR" sz="2400" dirty="0"/>
              <a:t> </a:t>
            </a:r>
            <a:r>
              <a:rPr lang="pt-BR" sz="2400" dirty="0" smtClean="0"/>
              <a:t>e sociais em um mundo encolhido” </a:t>
            </a:r>
            <a:r>
              <a:rPr lang="pt-BR" sz="2400" dirty="0" smtClean="0">
                <a:solidFill>
                  <a:srgbClr val="FF0000"/>
                </a:solidFill>
              </a:rPr>
              <a:t>→</a:t>
            </a:r>
            <a:r>
              <a:rPr lang="pt-BR" sz="2400" dirty="0" smtClean="0"/>
              <a:t> aumento da complexidade dos fluxos de pessoas, bens, capital e informação. (...) “diversidade cultural tem se tornado um tópico altamente politizado”(Lins Ribeiro, p. 174).</a:t>
            </a:r>
            <a:endParaRPr lang="pt-BR" sz="2400" i="1" dirty="0" smtClean="0"/>
          </a:p>
          <a:p>
            <a:r>
              <a:rPr lang="pt-BR" sz="2400" dirty="0" smtClean="0"/>
              <a:t>Diversidade cultural = várias </a:t>
            </a:r>
            <a:r>
              <a:rPr lang="pt-BR" sz="2400" dirty="0" smtClean="0">
                <a:solidFill>
                  <a:srgbClr val="FF0000"/>
                </a:solidFill>
              </a:rPr>
              <a:t>concepções de mundo </a:t>
            </a:r>
            <a:r>
              <a:rPr lang="pt-BR" sz="2400" dirty="0" smtClean="0"/>
              <a:t>na situação da globalização</a:t>
            </a:r>
          </a:p>
          <a:p>
            <a:r>
              <a:rPr lang="pt-BR" sz="2400" dirty="0" smtClean="0"/>
              <a:t>Diversidade cultural: experiência com o mundo é diversa.</a:t>
            </a:r>
          </a:p>
          <a:p>
            <a:r>
              <a:rPr lang="pt-BR" sz="2400" dirty="0" smtClean="0"/>
              <a:t>Premissa fundamental do discurso da diversidade cultural = o reconhecimento do valor cultural dos diversos grupos serve como plataforma para a reivindicação de direitos.</a:t>
            </a:r>
          </a:p>
          <a:p>
            <a:r>
              <a:rPr lang="pt-BR" sz="2400" dirty="0" smtClean="0"/>
              <a:t>“Sociedade mais justa e plural”.</a:t>
            </a:r>
          </a:p>
          <a:p>
            <a:r>
              <a:rPr lang="pt-BR" sz="2400" dirty="0" smtClean="0"/>
              <a:t>Pensar a relação entre a diversidade cultural e a desigualdade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Gargalo da mídia e das comunicações?</a:t>
            </a: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pt-BR" sz="1800" dirty="0" smtClean="0"/>
              <a:t> </a:t>
            </a:r>
          </a:p>
          <a:p>
            <a:pPr algn="ctr" eaLnBrk="1" hangingPunct="1">
              <a:buFontTx/>
              <a:buNone/>
            </a:pPr>
            <a:r>
              <a:rPr lang="pt-BR" sz="1800" dirty="0" smtClean="0">
                <a:cs typeface="Arial" charset="0"/>
              </a:rPr>
              <a:t>O interesse comum e o espaço público da cidadania estariam sendo colocados em risco com a defesa crescente da diversidade?</a:t>
            </a:r>
          </a:p>
          <a:p>
            <a:pPr algn="ctr" eaLnBrk="1" hangingPunct="1">
              <a:buFontTx/>
              <a:buNone/>
            </a:pPr>
            <a:r>
              <a:rPr lang="pt-BR" sz="1800" dirty="0" smtClean="0">
                <a:cs typeface="Arial" charset="0"/>
              </a:rPr>
              <a:t>Ver </a:t>
            </a:r>
            <a:r>
              <a:rPr lang="pt-BR" sz="1800" b="1" dirty="0" err="1" smtClean="0">
                <a:cs typeface="Arial" charset="0"/>
              </a:rPr>
              <a:t>Toby</a:t>
            </a:r>
            <a:r>
              <a:rPr lang="pt-BR" sz="1800" b="1" dirty="0" smtClean="0">
                <a:cs typeface="Arial" charset="0"/>
              </a:rPr>
              <a:t> Miller</a:t>
            </a:r>
            <a:r>
              <a:rPr lang="pt-BR" sz="1800" dirty="0" smtClean="0">
                <a:cs typeface="Arial" charset="0"/>
              </a:rPr>
              <a:t>, Europa e diversidade: o velho mundo confronta o novo em si mesmo</a:t>
            </a:r>
          </a:p>
        </p:txBody>
      </p:sp>
    </p:spTree>
    <p:extLst>
      <p:ext uri="{BB962C8B-B14F-4D97-AF65-F5344CB8AC3E}">
        <p14:creationId xmlns:p14="http://schemas.microsoft.com/office/powerpoint/2010/main" val="16182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políticos</a:t>
            </a:r>
            <a:r>
              <a:rPr lang="en-US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diversidade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rgbClr val="FF0000"/>
                </a:solidFill>
              </a:rPr>
              <a:t>Jesús</a:t>
            </a:r>
            <a:r>
              <a:rPr lang="en-US" dirty="0" smtClean="0">
                <a:solidFill>
                  <a:srgbClr val="FF0000"/>
                </a:solidFill>
              </a:rPr>
              <a:t> Martín-</a:t>
            </a:r>
            <a:r>
              <a:rPr lang="en-US" dirty="0" err="1" smtClean="0">
                <a:solidFill>
                  <a:srgbClr val="FF0000"/>
                </a:solidFill>
              </a:rPr>
              <a:t>Barbero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Diversidade</a:t>
            </a:r>
            <a:r>
              <a:rPr lang="en-US" dirty="0" smtClean="0"/>
              <a:t> </a:t>
            </a:r>
            <a:r>
              <a:rPr lang="en-US" dirty="0" err="1" smtClean="0"/>
              <a:t>deixou</a:t>
            </a:r>
            <a:r>
              <a:rPr lang="en-US" dirty="0" smtClean="0"/>
              <a:t> de </a:t>
            </a:r>
            <a:r>
              <a:rPr lang="en-US" dirty="0" err="1" smtClean="0"/>
              <a:t>significar</a:t>
            </a:r>
            <a:r>
              <a:rPr lang="en-US" dirty="0" smtClean="0"/>
              <a:t> a </a:t>
            </a:r>
            <a:r>
              <a:rPr lang="en-US" dirty="0" err="1" smtClean="0"/>
              <a:t>mera</a:t>
            </a:r>
            <a:r>
              <a:rPr lang="en-US" dirty="0" smtClean="0"/>
              <a:t> </a:t>
            </a:r>
            <a:r>
              <a:rPr lang="en-US" dirty="0" err="1" smtClean="0"/>
              <a:t>afirmação</a:t>
            </a:r>
            <a:r>
              <a:rPr lang="en-US" dirty="0" smtClean="0"/>
              <a:t> da “</a:t>
            </a:r>
            <a:r>
              <a:rPr lang="en-US" dirty="0" err="1" smtClean="0"/>
              <a:t>pluralidade</a:t>
            </a:r>
            <a:r>
              <a:rPr lang="en-US" dirty="0" smtClean="0"/>
              <a:t>” para </a:t>
            </a:r>
            <a:r>
              <a:rPr lang="en-US" dirty="0" err="1" smtClean="0"/>
              <a:t>passar</a:t>
            </a:r>
            <a:r>
              <a:rPr lang="en-US" dirty="0" smtClean="0"/>
              <a:t> a </a:t>
            </a:r>
            <a:r>
              <a:rPr lang="en-US" dirty="0" err="1" smtClean="0"/>
              <a:t>significar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tempo ‘</a:t>
            </a:r>
            <a:r>
              <a:rPr lang="en-US" dirty="0" err="1" smtClean="0">
                <a:solidFill>
                  <a:srgbClr val="FF0000"/>
                </a:solidFill>
              </a:rPr>
              <a:t>alteridade</a:t>
            </a:r>
            <a:r>
              <a:rPr lang="en-US" dirty="0" smtClean="0">
                <a:solidFill>
                  <a:srgbClr val="FF0000"/>
                </a:solidFill>
              </a:rPr>
              <a:t>’ e </a:t>
            </a:r>
            <a:r>
              <a:rPr lang="en-US" dirty="0" err="1" smtClean="0">
                <a:solidFill>
                  <a:srgbClr val="FF0000"/>
                </a:solidFill>
              </a:rPr>
              <a:t>interculturalidade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en-US" dirty="0" smtClean="0"/>
              <a:t>. </a:t>
            </a:r>
            <a:r>
              <a:rPr lang="en-US" dirty="0" smtClean="0"/>
              <a:t>A </a:t>
            </a:r>
            <a:r>
              <a:rPr lang="en-US" dirty="0" err="1" smtClean="0"/>
              <a:t>alteridade</a:t>
            </a:r>
            <a:r>
              <a:rPr lang="en-US" dirty="0" smtClean="0"/>
              <a:t> </a:t>
            </a:r>
            <a:r>
              <a:rPr lang="en-US" dirty="0" err="1" smtClean="0"/>
              <a:t>indica</a:t>
            </a:r>
            <a:r>
              <a:rPr lang="en-US" dirty="0" smtClean="0"/>
              <a:t> agora o </a:t>
            </a:r>
            <a:r>
              <a:rPr lang="en-US" dirty="0" err="1" smtClean="0"/>
              <a:t>claro</a:t>
            </a:r>
            <a:r>
              <a:rPr lang="en-US" dirty="0" smtClean="0"/>
              <a:t> </a:t>
            </a:r>
            <a:r>
              <a:rPr lang="en-US" dirty="0" err="1" smtClean="0"/>
              <a:t>desafio</a:t>
            </a:r>
            <a:r>
              <a:rPr lang="en-US" dirty="0" smtClean="0"/>
              <a:t> das </a:t>
            </a:r>
            <a:r>
              <a:rPr lang="en-US" dirty="0" err="1" smtClean="0"/>
              <a:t>culturas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hegemônica</a:t>
            </a:r>
            <a:r>
              <a:rPr lang="en-US" dirty="0" smtClean="0"/>
              <a:t>: do </a:t>
            </a:r>
            <a:r>
              <a:rPr lang="en-US" dirty="0" err="1" smtClean="0"/>
              <a:t>Oriente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Ocidente</a:t>
            </a:r>
            <a:r>
              <a:rPr lang="en-US" dirty="0" smtClean="0"/>
              <a:t>, do </a:t>
            </a:r>
            <a:r>
              <a:rPr lang="en-US" dirty="0" err="1" smtClean="0"/>
              <a:t>islã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cristianismo</a:t>
            </a:r>
            <a:r>
              <a:rPr lang="en-US" dirty="0" smtClean="0"/>
              <a:t>, das </a:t>
            </a:r>
            <a:r>
              <a:rPr lang="en-US" dirty="0" err="1" smtClean="0"/>
              <a:t>étnicas</a:t>
            </a:r>
            <a:r>
              <a:rPr lang="en-US" dirty="0" smtClean="0"/>
              <a:t> e </a:t>
            </a:r>
            <a:r>
              <a:rPr lang="en-US" dirty="0" err="1" smtClean="0"/>
              <a:t>locais</a:t>
            </a:r>
            <a:r>
              <a:rPr lang="en-US" dirty="0" smtClean="0"/>
              <a:t>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nacionais</a:t>
            </a:r>
            <a:r>
              <a:rPr lang="en-US" dirty="0" smtClean="0"/>
              <a:t>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, a </a:t>
            </a:r>
            <a:r>
              <a:rPr lang="en-US" dirty="0" err="1" smtClean="0"/>
              <a:t>alteridade</a:t>
            </a:r>
            <a:r>
              <a:rPr lang="en-US" dirty="0" smtClean="0"/>
              <a:t> </a:t>
            </a:r>
            <a:r>
              <a:rPr lang="en-US" dirty="0" err="1" smtClean="0"/>
              <a:t>evidencia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haver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</a:t>
            </a:r>
            <a:r>
              <a:rPr lang="en-US" dirty="0" err="1" smtClean="0"/>
              <a:t>profunda</a:t>
            </a:r>
            <a:r>
              <a:rPr lang="en-US" dirty="0" smtClean="0"/>
              <a:t> entre </a:t>
            </a:r>
            <a:r>
              <a:rPr lang="en-US" dirty="0" err="1" smtClean="0"/>
              <a:t>culturas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ocorram</a:t>
            </a:r>
            <a:r>
              <a:rPr lang="en-US" dirty="0" smtClean="0"/>
              <a:t> </a:t>
            </a:r>
            <a:r>
              <a:rPr lang="en-US" dirty="0" err="1" smtClean="0"/>
              <a:t>conflitos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dinâmica</a:t>
            </a:r>
            <a:r>
              <a:rPr lang="en-US" dirty="0" smtClean="0"/>
              <a:t>. ‘</a:t>
            </a:r>
            <a:r>
              <a:rPr lang="en-US" dirty="0" err="1" smtClean="0"/>
              <a:t>Reconhecer</a:t>
            </a:r>
            <a:r>
              <a:rPr lang="en-US" dirty="0" smtClean="0"/>
              <a:t>’ as </a:t>
            </a:r>
            <a:r>
              <a:rPr lang="en-US" dirty="0" err="1" smtClean="0"/>
              <a:t>demais</a:t>
            </a:r>
            <a:r>
              <a:rPr lang="en-US" dirty="0" smtClean="0"/>
              <a:t> </a:t>
            </a:r>
            <a:r>
              <a:rPr lang="en-US" dirty="0" err="1" smtClean="0"/>
              <a:t>culturas</a:t>
            </a:r>
            <a:r>
              <a:rPr lang="en-US" dirty="0" smtClean="0"/>
              <a:t> é </a:t>
            </a:r>
            <a:r>
              <a:rPr lang="en-US" dirty="0" err="1" smtClean="0"/>
              <a:t>impossível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assumir</a:t>
            </a:r>
            <a:r>
              <a:rPr lang="en-US" dirty="0" smtClean="0"/>
              <a:t> o </a:t>
            </a:r>
            <a:r>
              <a:rPr lang="en-US" dirty="0" err="1" smtClean="0"/>
              <a:t>profundo</a:t>
            </a:r>
            <a:r>
              <a:rPr lang="en-US" dirty="0" smtClean="0"/>
              <a:t> </a:t>
            </a:r>
            <a:r>
              <a:rPr lang="en-US" dirty="0" err="1" smtClean="0"/>
              <a:t>vínculo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‘</a:t>
            </a:r>
            <a:r>
              <a:rPr lang="en-US" dirty="0" err="1" smtClean="0"/>
              <a:t>diferença</a:t>
            </a:r>
            <a:r>
              <a:rPr lang="en-US" dirty="0" smtClean="0"/>
              <a:t>’ com a </a:t>
            </a:r>
            <a:r>
              <a:rPr lang="en-US" dirty="0" err="1" smtClean="0"/>
              <a:t>desigualdade</a:t>
            </a:r>
            <a:r>
              <a:rPr lang="en-US" dirty="0" smtClean="0"/>
              <a:t> social e a </a:t>
            </a:r>
            <a:r>
              <a:rPr lang="en-US" dirty="0" err="1" smtClean="0"/>
              <a:t>discriminação</a:t>
            </a:r>
            <a:r>
              <a:rPr lang="en-US" dirty="0" smtClean="0"/>
              <a:t> </a:t>
            </a:r>
            <a:r>
              <a:rPr lang="en-US" dirty="0" err="1" smtClean="0"/>
              <a:t>política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colocando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plano</a:t>
            </a:r>
            <a:r>
              <a:rPr lang="en-US" dirty="0" smtClean="0"/>
              <a:t> a </a:t>
            </a:r>
            <a:r>
              <a:rPr lang="en-US" dirty="0" err="1" smtClean="0"/>
              <a:t>indispensável</a:t>
            </a:r>
            <a:r>
              <a:rPr lang="en-US" dirty="0" smtClean="0"/>
              <a:t> </a:t>
            </a:r>
            <a:r>
              <a:rPr lang="en-US" dirty="0" err="1" smtClean="0"/>
              <a:t>ligação</a:t>
            </a:r>
            <a:r>
              <a:rPr lang="en-US" dirty="0" smtClean="0"/>
              <a:t> entre </a:t>
            </a:r>
            <a:r>
              <a:rPr lang="en-US" dirty="0" err="1" smtClean="0"/>
              <a:t>direitos</a:t>
            </a:r>
            <a:r>
              <a:rPr lang="en-US" dirty="0" smtClean="0"/>
              <a:t> </a:t>
            </a:r>
            <a:r>
              <a:rPr lang="en-US" dirty="0" err="1" smtClean="0"/>
              <a:t>culturais</a:t>
            </a:r>
            <a:r>
              <a:rPr lang="en-US" dirty="0" smtClean="0"/>
              <a:t> e </a:t>
            </a:r>
            <a:r>
              <a:rPr lang="en-US" dirty="0" err="1" smtClean="0"/>
              <a:t>sociais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3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Emergência da </a:t>
            </a:r>
            <a:r>
              <a:rPr lang="pt-BR" dirty="0" smtClean="0">
                <a:solidFill>
                  <a:srgbClr val="FF0000"/>
                </a:solidFill>
              </a:rPr>
              <a:t>diversidade cultural </a:t>
            </a:r>
            <a:r>
              <a:rPr lang="pt-BR" dirty="0" smtClean="0"/>
              <a:t>como conceito chave para a política internacional, nacional e para o desenvolvimento (valor universal</a:t>
            </a:r>
            <a:r>
              <a:rPr lang="pt-BR" dirty="0" smtClean="0"/>
              <a:t>).</a:t>
            </a:r>
            <a:endParaRPr lang="pt-BR" dirty="0" smtClean="0">
              <a:cs typeface="Arial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>
                <a:solidFill>
                  <a:srgbClr val="FF0000"/>
                </a:solidFill>
              </a:rPr>
              <a:t>UNESCO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2400" dirty="0" smtClean="0">
                <a:solidFill>
                  <a:srgbClr val="FF0000"/>
                </a:solidFill>
              </a:rPr>
              <a:t>Declaração Universal sobre a Diversidade Cultural</a:t>
            </a:r>
            <a:r>
              <a:rPr lang="pt-BR" sz="2400" dirty="0" smtClean="0"/>
              <a:t> – </a:t>
            </a:r>
            <a:r>
              <a:rPr lang="pt-BR" sz="2400" b="1" dirty="0" smtClean="0">
                <a:solidFill>
                  <a:srgbClr val="FF0000"/>
                </a:solidFill>
              </a:rPr>
              <a:t>2001</a:t>
            </a:r>
            <a:r>
              <a:rPr lang="pt-BR" sz="2400" dirty="0" smtClean="0"/>
              <a:t> </a:t>
            </a:r>
            <a:r>
              <a:rPr lang="pt-BR" sz="2400" dirty="0" smtClean="0">
                <a:cs typeface="Arial" charset="0"/>
              </a:rPr>
              <a:t>→ marco simbólico fundamental 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>
                <a:cs typeface="Arial" charset="0"/>
              </a:rPr>
              <a:t>OMC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>
                <a:cs typeface="Arial" charset="0"/>
              </a:rPr>
              <a:t>Diversidade como recurso para o desenvolvimento e não entrave (obstáculo à modernidade).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>
                <a:cs typeface="Arial" charset="0"/>
              </a:rPr>
              <a:t>Estados = responsáveis pela criação de um ambiente favorável à diversidade.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>
                <a:solidFill>
                  <a:srgbClr val="FF0000"/>
                </a:solidFill>
              </a:rPr>
              <a:t>Convenção sobre a Proteção e a Promoção da Diversidade das Expressões Culturais</a:t>
            </a:r>
            <a:r>
              <a:rPr lang="pt-BR" sz="2400" dirty="0" smtClean="0"/>
              <a:t> –</a:t>
            </a:r>
            <a:r>
              <a:rPr lang="pt-BR" sz="2400" b="1" dirty="0" smtClean="0">
                <a:solidFill>
                  <a:srgbClr val="FF0000"/>
                </a:solidFill>
              </a:rPr>
              <a:t> 2005 </a:t>
            </a:r>
            <a:r>
              <a:rPr lang="pt-BR" sz="2400" dirty="0" smtClean="0"/>
              <a:t>– diversidade como patrimônio comum da humanidade</a:t>
            </a:r>
            <a:r>
              <a:rPr lang="pt-BR" sz="2400" dirty="0" smtClean="0"/>
              <a:t>.</a:t>
            </a:r>
            <a:endParaRPr lang="pt-BR" sz="2400" dirty="0" smtClean="0"/>
          </a:p>
          <a:p>
            <a:pPr eaLnBrk="1" hangingPunct="1">
              <a:lnSpc>
                <a:spcPct val="80000"/>
              </a:lnSpc>
            </a:pPr>
            <a:r>
              <a:rPr lang="pt-BR" sz="2400" dirty="0" smtClean="0"/>
              <a:t>“Reconhecimento da dupla natureza dos bens serviços culturais: uma natureza econômica e comercial acrescida de ideias, valores e sentidos que ultrapassa o simples valor mercadológico”.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/>
              <a:t>Confere status jurídico ao conjunto de preceitos normativos sobre o tema da diversidade delineados na Declaração de 2001.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/>
              <a:t>Ideia de </a:t>
            </a:r>
            <a:r>
              <a:rPr lang="pt-BR" sz="2400" dirty="0" smtClean="0">
                <a:solidFill>
                  <a:srgbClr val="FF0000"/>
                </a:solidFill>
              </a:rPr>
              <a:t>proteção</a:t>
            </a:r>
            <a:r>
              <a:rPr lang="pt-BR" sz="2400" dirty="0" smtClean="0"/>
              <a:t> frente à ameaça decorrente dos processos de globalização.</a:t>
            </a:r>
          </a:p>
          <a:p>
            <a:pPr>
              <a:lnSpc>
                <a:spcPct val="80000"/>
              </a:lnSpc>
            </a:pPr>
            <a:r>
              <a:rPr lang="pt-BR" sz="2400" dirty="0" smtClean="0"/>
              <a:t>Instrumento internacional para os países signatários – criação de marcos regulatórios – deve ser incorporado ao direito interno de cada um dos países (força legal).</a:t>
            </a:r>
          </a:p>
          <a:p>
            <a:pPr eaLnBrk="1" hangingPunct="1">
              <a:lnSpc>
                <a:spcPct val="80000"/>
              </a:lnSpc>
            </a:pPr>
            <a:endParaRPr lang="pt-BR" sz="2400" dirty="0" smtClean="0"/>
          </a:p>
          <a:p>
            <a:pPr eaLnBrk="1" hangingPunct="1">
              <a:lnSpc>
                <a:spcPct val="80000"/>
              </a:lnSpc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1648</Words>
  <Application>Microsoft Office PowerPoint</Application>
  <PresentationFormat>Apresentação na tela (4:3)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do Office</vt:lpstr>
      <vt:lpstr>Diversidade Cultural</vt:lpstr>
      <vt:lpstr>Apresentação do PowerPoint</vt:lpstr>
      <vt:lpstr>Renato Ortiz</vt:lpstr>
      <vt:lpstr>Gustavo Lins Ribeiro</vt:lpstr>
      <vt:lpstr>Apresentação do PowerPoint</vt:lpstr>
      <vt:lpstr>Apresentação do PowerPoint</vt:lpstr>
      <vt:lpstr>Desafios políticos da diversidade Jesús Martín-Barbero</vt:lpstr>
      <vt:lpstr>Apresentação do PowerPoint</vt:lpstr>
      <vt:lpstr>UNESCO</vt:lpstr>
      <vt:lpstr>Convenção sobre a Proteção e a Promoção da Diversidade das Expressões Culturais – 2005</vt:lpstr>
      <vt:lpstr>DEFINIÇÕES</vt:lpstr>
      <vt:lpstr>2015</vt:lpstr>
      <vt:lpstr>Jurema Machado</vt:lpstr>
      <vt:lpstr>Raça e História</vt:lpstr>
      <vt:lpstr>Desenvolvimento</vt:lpstr>
      <vt:lpstr>Perspectiva anterior</vt:lpstr>
      <vt:lpstr>LIBERDADE CULTURAL</vt:lpstr>
      <vt:lpstr>Desenvolvimento como Liberdade Amartya Sen</vt:lpstr>
      <vt:lpstr>Jésus Martín-Barbero</vt:lpstr>
      <vt:lpstr>Diversidade cultural e cosmopolitismo Renato Ortiz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Diversidade Cultural Direitos Culturais</dc:title>
  <dc:creator>lucia</dc:creator>
  <cp:lastModifiedBy>lucia maciel barbosa de oliveira</cp:lastModifiedBy>
  <cp:revision>93</cp:revision>
  <dcterms:created xsi:type="dcterms:W3CDTF">2017-08-17T17:22:51Z</dcterms:created>
  <dcterms:modified xsi:type="dcterms:W3CDTF">2019-03-21T12:02:31Z</dcterms:modified>
</cp:coreProperties>
</file>