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handoutMasterIdLst>
    <p:handoutMasterId r:id="rId23"/>
  </p:handoutMasterIdLst>
  <p:sldIdLst>
    <p:sldId id="256" r:id="rId2"/>
    <p:sldId id="295" r:id="rId3"/>
    <p:sldId id="296" r:id="rId4"/>
    <p:sldId id="300" r:id="rId5"/>
    <p:sldId id="299" r:id="rId6"/>
    <p:sldId id="297" r:id="rId7"/>
    <p:sldId id="298" r:id="rId8"/>
    <p:sldId id="268" r:id="rId9"/>
    <p:sldId id="275" r:id="rId10"/>
    <p:sldId id="274" r:id="rId11"/>
    <p:sldId id="273" r:id="rId12"/>
    <p:sldId id="272" r:id="rId13"/>
    <p:sldId id="271" r:id="rId14"/>
    <p:sldId id="270" r:id="rId15"/>
    <p:sldId id="282" r:id="rId16"/>
    <p:sldId id="277" r:id="rId17"/>
    <p:sldId id="285" r:id="rId18"/>
    <p:sldId id="284" r:id="rId19"/>
    <p:sldId id="292" r:id="rId20"/>
    <p:sldId id="293" r:id="rId21"/>
    <p:sldId id="301" r:id="rId22"/>
  </p:sldIdLst>
  <p:sldSz cx="9144000" cy="6858000" type="screen4x3"/>
  <p:notesSz cx="6858000" cy="97155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>
        <p:scale>
          <a:sx n="62" d="100"/>
          <a:sy n="62" d="100"/>
        </p:scale>
        <p:origin x="-218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AED692-0C48-1B4C-A7CD-AF311A1869E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82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>
                  <a:ea typeface="+mn-ea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>
                  <a:ea typeface="+mn-ea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>
                  <a:ea typeface="+mn-ea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>
                  <a:ea typeface="+mn-ea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>
                <a:ea typeface="+mn-ea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>
                <a:ea typeface="+mn-ea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>
                <a:ea typeface="+mn-ea"/>
              </a:endParaRPr>
            </a:p>
          </p:txBody>
        </p:sp>
      </p:grpSp>
      <p:sp>
        <p:nvSpPr>
          <p:cNvPr id="2375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2375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C1188A0-D487-0A41-913C-81C66F12A6B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82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21FDE-72DB-9D43-B586-5B7EC57A5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33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248DE-9056-6C45-A8DF-A85B08A5F4B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72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29C62-7CA0-6F46-9582-75CD839F4C2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03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BD1E7-A218-EC44-8A24-983B8FD9262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24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48316-0AD9-5C4B-BAEC-D399AD29FE0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44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39639-4472-2248-9355-8A1DE3CA02A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07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5D79-0BD8-4040-8F46-592B50BAA7A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06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0F9F1-5CFC-2E43-AF89-66337405112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77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C7251-D986-9E44-834F-D6E807818F2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6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393AA-C96E-7E4A-941B-3CBD19DB7DB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>
              <a:latin typeface="Tahoma" pitchFamily="34" charset="0"/>
              <a:ea typeface="+mn-ea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>
              <a:latin typeface="Tahoma" pitchFamily="34" charset="0"/>
              <a:ea typeface="+mn-ea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>
              <a:latin typeface="Tahoma" pitchFamily="34" charset="0"/>
              <a:ea typeface="+mn-ea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>
              <a:latin typeface="Tahoma" pitchFamily="34" charset="0"/>
              <a:ea typeface="+mn-ea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>
              <a:latin typeface="Tahoma" pitchFamily="34" charset="0"/>
              <a:ea typeface="+mn-ea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>
              <a:latin typeface="Tahoma" pitchFamily="34" charset="0"/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>
              <a:latin typeface="Tahoma" pitchFamily="34" charset="0"/>
              <a:ea typeface="+mn-ea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2365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365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365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C650A43E-F020-E540-87F1-B4C8A77E5864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557338"/>
            <a:ext cx="7634287" cy="1462087"/>
          </a:xfrm>
        </p:spPr>
        <p:txBody>
          <a:bodyPr/>
          <a:lstStyle/>
          <a:p>
            <a:pPr eaLnBrk="1" hangingPunct="1"/>
            <a:r>
              <a:rPr lang="pt-BR" sz="3600">
                <a:latin typeface="Arial" charset="0"/>
              </a:rPr>
              <a:t>Ciência da Informação em contexto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</a:pPr>
            <a:r>
              <a:rPr lang="pt-BR" sz="2400">
                <a:latin typeface="Tahoma" charset="0"/>
              </a:rPr>
              <a:t>Peter Ingwersen</a:t>
            </a:r>
            <a:endParaRPr lang="pt-BR" sz="240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>
                <a:latin typeface="Arial" charset="0"/>
              </a:rPr>
              <a:t/>
            </a:r>
            <a:br>
              <a:rPr lang="pt-BR" sz="2800">
                <a:latin typeface="Arial" charset="0"/>
              </a:rPr>
            </a:br>
            <a:r>
              <a:rPr lang="pt-BR" sz="2800">
                <a:latin typeface="Arial" charset="0"/>
              </a:rPr>
              <a:t/>
            </a:r>
            <a:br>
              <a:rPr lang="pt-BR" sz="2800">
                <a:latin typeface="Arial" charset="0"/>
              </a:rPr>
            </a:br>
            <a:r>
              <a:rPr lang="pt-BR" sz="2800">
                <a:latin typeface="Arial" charset="0"/>
              </a:rPr>
              <a:t>Belkin (1978) aponta 5 áreas de preocupação (estudo) da Ciência da Informação:</a:t>
            </a:r>
            <a:br>
              <a:rPr lang="pt-BR" sz="2800">
                <a:latin typeface="Arial" charset="0"/>
              </a:rPr>
            </a:br>
            <a:endParaRPr lang="pt-BR" sz="2800"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566025" cy="4114800"/>
          </a:xfrm>
        </p:spPr>
        <p:txBody>
          <a:bodyPr/>
          <a:lstStyle/>
          <a:p>
            <a:pPr algn="just" eaLnBrk="1" hangingPunct="1">
              <a:buFont typeface="Wingdings" charset="0"/>
              <a:buChar char="Ø"/>
            </a:pPr>
            <a:r>
              <a:rPr lang="pt-BR" sz="3000" dirty="0">
                <a:latin typeface="Arial" charset="0"/>
              </a:rPr>
              <a:t>1</a:t>
            </a:r>
            <a:r>
              <a:rPr lang="pt-BR" sz="3000" dirty="0" smtClean="0">
                <a:latin typeface="Arial" charset="0"/>
              </a:rPr>
              <a:t>.Transferência de </a:t>
            </a:r>
            <a:r>
              <a:rPr lang="pt-BR" sz="3000" dirty="0">
                <a:latin typeface="Arial" charset="0"/>
              </a:rPr>
              <a:t>Informação em sistemas de </a:t>
            </a:r>
            <a:r>
              <a:rPr lang="pt-BR" sz="3000" dirty="0" smtClean="0">
                <a:latin typeface="Arial" charset="0"/>
              </a:rPr>
              <a:t>comunicação</a:t>
            </a:r>
          </a:p>
          <a:p>
            <a:pPr algn="just" eaLnBrk="1" hangingPunct="1">
              <a:buFont typeface="Wingdings" charset="0"/>
              <a:buChar char="Ø"/>
            </a:pPr>
            <a:endParaRPr lang="pt-BR" sz="3000" dirty="0">
              <a:latin typeface="Arial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pt-BR" sz="3000" dirty="0">
                <a:latin typeface="Arial" charset="0"/>
              </a:rPr>
              <a:t>T</a:t>
            </a:r>
            <a:r>
              <a:rPr lang="pt-BR" sz="3000" dirty="0" smtClean="0">
                <a:latin typeface="Arial" charset="0"/>
              </a:rPr>
              <a:t>ransferência </a:t>
            </a:r>
            <a:r>
              <a:rPr lang="pt-BR" sz="3000" dirty="0">
                <a:latin typeface="Arial" charset="0"/>
              </a:rPr>
              <a:t>formal e informal de informação, por ex., a comunicação científica ou fluxo de informação dentro de instituições.</a:t>
            </a:r>
          </a:p>
          <a:p>
            <a:pPr algn="just" eaLnBrk="1" hangingPunct="1">
              <a:buFont typeface="Wingdings" charset="0"/>
              <a:buChar char="Ø"/>
            </a:pPr>
            <a:endParaRPr lang="pt-BR" sz="3000" dirty="0">
              <a:latin typeface="Arial" charset="0"/>
            </a:endParaRPr>
          </a:p>
          <a:p>
            <a:pPr algn="just" eaLnBrk="1" hangingPunct="1">
              <a:buFont typeface="Wingdings" charset="0"/>
              <a:buNone/>
            </a:pPr>
            <a:endParaRPr lang="pt-BR" sz="2800" dirty="0">
              <a:latin typeface="Arial" charset="0"/>
            </a:endParaRPr>
          </a:p>
          <a:p>
            <a:pPr algn="just" eaLnBrk="1" hangingPunct="1"/>
            <a:endParaRPr lang="pt-BR" sz="26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421562" cy="4114800"/>
          </a:xfrm>
        </p:spPr>
        <p:txBody>
          <a:bodyPr/>
          <a:lstStyle/>
          <a:p>
            <a:pPr algn="just" eaLnBrk="1" hangingPunct="1">
              <a:buFont typeface="Wingdings" charset="0"/>
              <a:buChar char="Ø"/>
            </a:pPr>
            <a:r>
              <a:rPr lang="pt-BR" sz="3000" dirty="0">
                <a:latin typeface="Arial" charset="0"/>
              </a:rPr>
              <a:t>2. I</a:t>
            </a:r>
            <a:r>
              <a:rPr lang="pt-BR" sz="3000" dirty="0" smtClean="0">
                <a:latin typeface="Arial" charset="0"/>
              </a:rPr>
              <a:t>nformação </a:t>
            </a:r>
            <a:r>
              <a:rPr lang="pt-BR" sz="3000" dirty="0">
                <a:latin typeface="Arial" charset="0"/>
              </a:rPr>
              <a:t>desejada.</a:t>
            </a:r>
          </a:p>
          <a:p>
            <a:pPr algn="just" eaLnBrk="1" hangingPunct="1">
              <a:buFont typeface="Wingdings" charset="0"/>
              <a:buChar char="Ø"/>
            </a:pPr>
            <a:endParaRPr lang="pt-BR" sz="3000" dirty="0" smtClean="0">
              <a:latin typeface="Arial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pt-BR" sz="3000" dirty="0" smtClean="0">
                <a:latin typeface="Arial" charset="0"/>
              </a:rPr>
              <a:t>Procura </a:t>
            </a:r>
            <a:r>
              <a:rPr lang="pt-BR" sz="3000" dirty="0">
                <a:latin typeface="Arial" charset="0"/>
              </a:rPr>
              <a:t>entender a geração e desenvolvimento das necessidades de informação, dentro da sociedade, entre grupos específicos de pessoas ou individualmente.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88" y="188913"/>
            <a:ext cx="7793037" cy="1462087"/>
          </a:xfrm>
        </p:spPr>
        <p:txBody>
          <a:bodyPr/>
          <a:lstStyle/>
          <a:p>
            <a:pPr eaLnBrk="1" hangingPunct="1"/>
            <a:r>
              <a:rPr lang="pt-BR" sz="3000">
                <a:latin typeface="Arial" charset="0"/>
              </a:rPr>
              <a:t>5 grande áreas de estudo da CI</a:t>
            </a:r>
            <a:br>
              <a:rPr lang="pt-BR" sz="3000">
                <a:latin typeface="Arial" charset="0"/>
              </a:rPr>
            </a:br>
            <a:endParaRPr lang="pt-BR" sz="300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566025" cy="4114800"/>
          </a:xfrm>
        </p:spPr>
        <p:txBody>
          <a:bodyPr/>
          <a:lstStyle/>
          <a:p>
            <a:pPr algn="just" eaLnBrk="1" hangingPunct="1">
              <a:buFont typeface="Wingdings" charset="0"/>
              <a:buChar char="Ø"/>
            </a:pPr>
            <a:r>
              <a:rPr lang="pt-BR" sz="2800" dirty="0">
                <a:latin typeface="Arial" charset="0"/>
              </a:rPr>
              <a:t>3</a:t>
            </a:r>
            <a:r>
              <a:rPr lang="pt-BR" sz="2800" dirty="0" smtClean="0">
                <a:latin typeface="Arial" charset="0"/>
              </a:rPr>
              <a:t>. </a:t>
            </a:r>
            <a:r>
              <a:rPr lang="pt-BR" sz="2800" dirty="0">
                <a:latin typeface="Arial" charset="0"/>
              </a:rPr>
              <a:t>E</a:t>
            </a:r>
            <a:r>
              <a:rPr lang="pt-BR" sz="2800" dirty="0" smtClean="0">
                <a:latin typeface="Arial" charset="0"/>
              </a:rPr>
              <a:t>fetividade dos sistemas de</a:t>
            </a:r>
            <a:r>
              <a:rPr lang="pt-BR" sz="2800" dirty="0">
                <a:latin typeface="Arial" charset="0"/>
              </a:rPr>
              <a:t> </a:t>
            </a:r>
            <a:r>
              <a:rPr lang="pt-BR" sz="2800" dirty="0" smtClean="0">
                <a:latin typeface="Arial" charset="0"/>
              </a:rPr>
              <a:t>informação na </a:t>
            </a:r>
            <a:r>
              <a:rPr lang="pt-BR" sz="2800" dirty="0">
                <a:latin typeface="Arial" charset="0"/>
              </a:rPr>
              <a:t>transferência de informação: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pt-BR" sz="2800" dirty="0" smtClean="0">
                <a:latin typeface="Arial" charset="0"/>
              </a:rPr>
              <a:t>Estudo de </a:t>
            </a:r>
            <a:r>
              <a:rPr lang="pt-BR" sz="2800" dirty="0">
                <a:latin typeface="Arial" charset="0"/>
              </a:rPr>
              <a:t>métodos e tecnologias que podem aperfeiçoar a performance e a qualidade da informação dentro de sistemas de informação. 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pt-BR" sz="2800" dirty="0">
                <a:latin typeface="Arial" charset="0"/>
              </a:rPr>
              <a:t>D</a:t>
            </a:r>
            <a:r>
              <a:rPr lang="pt-BR" sz="2800" dirty="0" smtClean="0">
                <a:latin typeface="Arial" charset="0"/>
              </a:rPr>
              <a:t>esenvolvimento </a:t>
            </a:r>
            <a:r>
              <a:rPr lang="pt-BR" sz="2800" dirty="0">
                <a:latin typeface="Arial" charset="0"/>
              </a:rPr>
              <a:t>de teorias e caminhos para facilitar os processos de transferências de informação entre geradores e usuários.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88" y="188913"/>
            <a:ext cx="7793037" cy="1462087"/>
          </a:xfrm>
        </p:spPr>
        <p:txBody>
          <a:bodyPr/>
          <a:lstStyle/>
          <a:p>
            <a:pPr eaLnBrk="1" hangingPunct="1"/>
            <a:r>
              <a:rPr lang="pt-BR" sz="3000">
                <a:latin typeface="Arial" charset="0"/>
              </a:rPr>
              <a:t>5 grande áreas de estudo da CI</a:t>
            </a:r>
            <a:br>
              <a:rPr lang="pt-BR" sz="3000">
                <a:latin typeface="Arial" charset="0"/>
              </a:rPr>
            </a:br>
            <a:endParaRPr lang="pt-BR" sz="300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493000" cy="41148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pt-BR" sz="3000" dirty="0">
                <a:latin typeface="Arial" charset="0"/>
              </a:rPr>
              <a:t>4. R</a:t>
            </a:r>
            <a:r>
              <a:rPr lang="pt-BR" sz="3000" dirty="0" smtClean="0">
                <a:latin typeface="Arial" charset="0"/>
              </a:rPr>
              <a:t>elação </a:t>
            </a:r>
            <a:r>
              <a:rPr lang="pt-BR" sz="3000" dirty="0">
                <a:latin typeface="Arial" charset="0"/>
              </a:rPr>
              <a:t>entre informação e gerador.</a:t>
            </a:r>
          </a:p>
          <a:p>
            <a:pPr algn="just" eaLnBrk="1" hangingPunct="1">
              <a:buFont typeface="Wingdings" charset="0"/>
              <a:buChar char="Ø"/>
            </a:pPr>
            <a:endParaRPr lang="pt-BR" sz="3000" dirty="0" smtClean="0">
              <a:latin typeface="Arial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pt-BR" sz="3000" dirty="0" smtClean="0">
                <a:latin typeface="Arial" charset="0"/>
              </a:rPr>
              <a:t>Geração </a:t>
            </a:r>
            <a:r>
              <a:rPr lang="pt-BR" sz="3000" dirty="0">
                <a:latin typeface="Arial" charset="0"/>
              </a:rPr>
              <a:t>de conhecimento e modos de análise e representação em sistemas de </a:t>
            </a:r>
            <a:r>
              <a:rPr lang="pt-BR" sz="3000" dirty="0" smtClean="0">
                <a:latin typeface="Arial" charset="0"/>
              </a:rPr>
              <a:t>informação.</a:t>
            </a:r>
            <a:endParaRPr lang="pt-BR" sz="3000" dirty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88" y="188913"/>
            <a:ext cx="7793037" cy="1462087"/>
          </a:xfrm>
        </p:spPr>
        <p:txBody>
          <a:bodyPr/>
          <a:lstStyle/>
          <a:p>
            <a:pPr eaLnBrk="1" hangingPunct="1"/>
            <a:r>
              <a:rPr lang="pt-BR" sz="3000">
                <a:latin typeface="Arial" charset="0"/>
              </a:rPr>
              <a:t>5 grande áreas de estudo da CI</a:t>
            </a:r>
            <a:br>
              <a:rPr lang="pt-BR" sz="3000">
                <a:latin typeface="Arial" charset="0"/>
              </a:rPr>
            </a:br>
            <a:endParaRPr lang="pt-BR" sz="300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421562" cy="4114800"/>
          </a:xfrm>
        </p:spPr>
        <p:txBody>
          <a:bodyPr/>
          <a:lstStyle/>
          <a:p>
            <a:pPr algn="just" eaLnBrk="1" hangingPunct="1">
              <a:buFont typeface="Wingdings" charset="0"/>
              <a:buChar char="Ø"/>
            </a:pPr>
            <a:r>
              <a:rPr lang="pt-BR" sz="3000" dirty="0">
                <a:latin typeface="Arial" charset="0"/>
              </a:rPr>
              <a:t>5</a:t>
            </a:r>
            <a:r>
              <a:rPr lang="pt-BR" sz="3000" dirty="0" smtClean="0">
                <a:latin typeface="Arial" charset="0"/>
              </a:rPr>
              <a:t>. Relação </a:t>
            </a:r>
            <a:r>
              <a:rPr lang="pt-BR" sz="3000" dirty="0">
                <a:latin typeface="Arial" charset="0"/>
              </a:rPr>
              <a:t>entre informação e usuário.</a:t>
            </a:r>
          </a:p>
          <a:p>
            <a:pPr algn="just" eaLnBrk="1" hangingPunct="1">
              <a:buFont typeface="Wingdings" charset="0"/>
              <a:buChar char="Ø"/>
            </a:pPr>
            <a:endParaRPr lang="pt-BR" sz="3000" dirty="0">
              <a:latin typeface="Arial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pt-BR" sz="3000" dirty="0" smtClean="0">
                <a:latin typeface="Arial" charset="0"/>
              </a:rPr>
              <a:t>Foco </a:t>
            </a:r>
            <a:r>
              <a:rPr lang="pt-BR" sz="3000" dirty="0">
                <a:latin typeface="Arial" charset="0"/>
              </a:rPr>
              <a:t>na relevância, uso e valor da informação.</a:t>
            </a:r>
          </a:p>
          <a:p>
            <a:pPr algn="just" eaLnBrk="1" hangingPunct="1">
              <a:buFont typeface="Wingdings" charset="0"/>
              <a:buChar char="Ø"/>
            </a:pPr>
            <a:endParaRPr lang="pt-BR" sz="3000" dirty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88" y="188913"/>
            <a:ext cx="7793037" cy="1462087"/>
          </a:xfrm>
        </p:spPr>
        <p:txBody>
          <a:bodyPr/>
          <a:lstStyle/>
          <a:p>
            <a:pPr eaLnBrk="1" hangingPunct="1"/>
            <a:r>
              <a:rPr lang="pt-BR" sz="3000">
                <a:latin typeface="Arial" charset="0"/>
              </a:rPr>
              <a:t>5 grande áreas de estudo da CI</a:t>
            </a:r>
            <a:br>
              <a:rPr lang="pt-BR" sz="3000">
                <a:latin typeface="Arial" charset="0"/>
              </a:rPr>
            </a:br>
            <a:endParaRPr lang="pt-BR" sz="300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421562" cy="4114800"/>
          </a:xfrm>
        </p:spPr>
        <p:txBody>
          <a:bodyPr/>
          <a:lstStyle/>
          <a:p>
            <a:pPr algn="just" eaLnBrk="1" hangingPunct="1"/>
            <a:r>
              <a:rPr lang="pt-BR" sz="3000" dirty="0" smtClean="0">
                <a:latin typeface="Arial" charset="0"/>
              </a:rPr>
              <a:t>Engloba as cinco </a:t>
            </a:r>
            <a:r>
              <a:rPr lang="pt-BR" sz="3000" dirty="0">
                <a:latin typeface="Arial" charset="0"/>
              </a:rPr>
              <a:t>grandes </a:t>
            </a:r>
            <a:r>
              <a:rPr lang="pt-BR" sz="3000" dirty="0" smtClean="0">
                <a:latin typeface="Arial" charset="0"/>
              </a:rPr>
              <a:t>áreas, </a:t>
            </a:r>
            <a:r>
              <a:rPr lang="pt-BR" sz="3000" dirty="0" err="1" smtClean="0">
                <a:latin typeface="Arial" charset="0"/>
              </a:rPr>
              <a:t>quen</a:t>
            </a:r>
            <a:r>
              <a:rPr lang="pt-BR" sz="3000" dirty="0" smtClean="0">
                <a:latin typeface="Arial" charset="0"/>
              </a:rPr>
              <a:t> podem </a:t>
            </a:r>
            <a:r>
              <a:rPr lang="pt-BR" sz="3000" dirty="0">
                <a:latin typeface="Arial" charset="0"/>
              </a:rPr>
              <a:t>ser estudadas separadamente ou em </a:t>
            </a:r>
            <a:r>
              <a:rPr lang="pt-BR" sz="3000" dirty="0" smtClean="0">
                <a:latin typeface="Arial" charset="0"/>
              </a:rPr>
              <a:t>diferentes combinações.</a:t>
            </a:r>
            <a:endParaRPr lang="pt-BR" sz="3000" dirty="0">
              <a:latin typeface="Arial" charset="0"/>
            </a:endParaRPr>
          </a:p>
          <a:p>
            <a:pPr algn="just" eaLnBrk="1" hangingPunct="1">
              <a:buFont typeface="Wingdings" charset="0"/>
              <a:buNone/>
            </a:pPr>
            <a:endParaRPr lang="pt-BR" sz="3000" dirty="0">
              <a:latin typeface="Arial" charset="0"/>
            </a:endParaRPr>
          </a:p>
          <a:p>
            <a:pPr algn="just" eaLnBrk="1" hangingPunct="1"/>
            <a:r>
              <a:rPr lang="pt-BR" sz="3000" dirty="0" smtClean="0">
                <a:latin typeface="Arial" charset="0"/>
              </a:rPr>
              <a:t>As cinco </a:t>
            </a:r>
            <a:r>
              <a:rPr lang="pt-BR" sz="3000" dirty="0">
                <a:latin typeface="Arial" charset="0"/>
              </a:rPr>
              <a:t>grandes </a:t>
            </a:r>
            <a:r>
              <a:rPr lang="pt-BR" sz="3000" dirty="0" smtClean="0">
                <a:latin typeface="Arial" charset="0"/>
              </a:rPr>
              <a:t>áreas formam </a:t>
            </a:r>
            <a:r>
              <a:rPr lang="pt-BR" sz="3000" dirty="0">
                <a:latin typeface="Arial" charset="0"/>
              </a:rPr>
              <a:t>uma estrutura na qual a Ciência da Informação desenvolve importantes </a:t>
            </a:r>
            <a:r>
              <a:rPr lang="pt-BR" sz="3000" dirty="0" smtClean="0">
                <a:latin typeface="Arial" charset="0"/>
              </a:rPr>
              <a:t>disciplinas (</a:t>
            </a:r>
            <a:r>
              <a:rPr lang="pt-BR" sz="3000" dirty="0" err="1" smtClean="0">
                <a:latin typeface="Arial" charset="0"/>
              </a:rPr>
              <a:t>ingwersen</a:t>
            </a:r>
            <a:r>
              <a:rPr lang="pt-BR" sz="3000" dirty="0" smtClean="0">
                <a:latin typeface="Arial" charset="0"/>
              </a:rPr>
              <a:t>, 1992)</a:t>
            </a:r>
            <a:endParaRPr lang="pt-BR" sz="3000" dirty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88" y="188913"/>
            <a:ext cx="7793037" cy="1462087"/>
          </a:xfrm>
        </p:spPr>
        <p:txBody>
          <a:bodyPr/>
          <a:lstStyle/>
          <a:p>
            <a:pPr eaLnBrk="1" hangingPunct="1"/>
            <a:r>
              <a:rPr lang="pt-BR" sz="3000" dirty="0" smtClean="0">
                <a:latin typeface="Arial" charset="0"/>
              </a:rPr>
              <a:t>Pesquisa em CI</a:t>
            </a:r>
            <a:r>
              <a:rPr lang="pt-BR" sz="3000" dirty="0">
                <a:latin typeface="Arial" charset="0"/>
              </a:rPr>
              <a:t/>
            </a:r>
            <a:br>
              <a:rPr lang="pt-BR" sz="3000" dirty="0">
                <a:latin typeface="Arial" charset="0"/>
              </a:rPr>
            </a:br>
            <a:endParaRPr lang="pt-BR" sz="3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42988" y="1746250"/>
            <a:ext cx="7493000" cy="4851400"/>
          </a:xfrm>
        </p:spPr>
        <p:txBody>
          <a:bodyPr/>
          <a:lstStyle/>
          <a:p>
            <a:pPr algn="just" eaLnBrk="1" hangingPunct="1"/>
            <a:r>
              <a:rPr lang="pt-BR" sz="2600" dirty="0" err="1">
                <a:latin typeface="Arial" charset="0"/>
              </a:rPr>
              <a:t>Bibliometria</a:t>
            </a:r>
            <a:r>
              <a:rPr lang="pt-BR" sz="2600" dirty="0">
                <a:latin typeface="Arial" charset="0"/>
              </a:rPr>
              <a:t>: estudo quantitativo dos processos da comunicação </a:t>
            </a:r>
            <a:r>
              <a:rPr lang="pt-BR" sz="2600" dirty="0" smtClean="0">
                <a:latin typeface="Arial" charset="0"/>
              </a:rPr>
              <a:t>escrita (documentos).</a:t>
            </a:r>
          </a:p>
          <a:p>
            <a:pPr algn="just" eaLnBrk="1" hangingPunct="1"/>
            <a:r>
              <a:rPr lang="pt-BR" sz="2600" dirty="0" smtClean="0">
                <a:latin typeface="Arial" charset="0"/>
              </a:rPr>
              <a:t>Administração </a:t>
            </a:r>
            <a:r>
              <a:rPr lang="pt-BR" sz="2600" dirty="0">
                <a:latin typeface="Arial" charset="0"/>
              </a:rPr>
              <a:t>da informação, incluindo avaliação e qualidade dos sistemas de </a:t>
            </a:r>
            <a:r>
              <a:rPr lang="pt-BR" sz="2600" dirty="0" smtClean="0">
                <a:latin typeface="Arial" charset="0"/>
              </a:rPr>
              <a:t>informação.</a:t>
            </a:r>
            <a:endParaRPr lang="pt-BR" sz="2600" dirty="0">
              <a:latin typeface="Arial" charset="0"/>
            </a:endParaRPr>
          </a:p>
          <a:p>
            <a:pPr algn="just" eaLnBrk="1" hangingPunct="1"/>
            <a:r>
              <a:rPr lang="pt-BR" sz="2600" dirty="0">
                <a:latin typeface="Arial" charset="0"/>
              </a:rPr>
              <a:t>Desenho de sistemas de recuperação de informação (projetos conjuntos TI)</a:t>
            </a:r>
          </a:p>
          <a:p>
            <a:pPr algn="just" eaLnBrk="1" hangingPunct="1"/>
            <a:r>
              <a:rPr lang="pt-BR" sz="2600" dirty="0">
                <a:latin typeface="Arial" charset="0"/>
              </a:rPr>
              <a:t>Recuperação de Informação - </a:t>
            </a:r>
            <a:r>
              <a:rPr lang="pt-BR" sz="2600" dirty="0" smtClean="0">
                <a:latin typeface="Arial" charset="0"/>
              </a:rPr>
              <a:t>fundamentalmente </a:t>
            </a:r>
            <a:r>
              <a:rPr lang="pt-BR" sz="2600" dirty="0">
                <a:latin typeface="Arial" charset="0"/>
              </a:rPr>
              <a:t>preocupada com </a:t>
            </a:r>
            <a:r>
              <a:rPr lang="pt-BR" sz="2600" dirty="0" smtClean="0">
                <a:latin typeface="Arial" charset="0"/>
              </a:rPr>
              <a:t>o </a:t>
            </a:r>
            <a:r>
              <a:rPr lang="pt-BR" sz="2600" dirty="0" err="1" smtClean="0">
                <a:latin typeface="Arial" charset="0"/>
              </a:rPr>
              <a:t>studo</a:t>
            </a:r>
            <a:r>
              <a:rPr lang="pt-BR" sz="2600" dirty="0" smtClean="0">
                <a:latin typeface="Arial" charset="0"/>
              </a:rPr>
              <a:t> </a:t>
            </a:r>
            <a:r>
              <a:rPr lang="pt-BR" sz="2600" dirty="0">
                <a:latin typeface="Arial" charset="0"/>
              </a:rPr>
              <a:t>dos processos de informação.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54447"/>
          </a:xfrm>
        </p:spPr>
        <p:txBody>
          <a:bodyPr/>
          <a:lstStyle/>
          <a:p>
            <a:pPr algn="ctr" eaLnBrk="1" hangingPunct="1"/>
            <a:r>
              <a:rPr lang="pt-BR" sz="3600" dirty="0" smtClean="0">
                <a:latin typeface="Arial" charset="0"/>
              </a:rPr>
              <a:t>Espinha dorsal da </a:t>
            </a:r>
            <a:r>
              <a:rPr lang="pt-BR" sz="3600" dirty="0">
                <a:latin typeface="Arial" charset="0"/>
              </a:rPr>
              <a:t>Ciência da Informação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54447"/>
          </a:xfrm>
        </p:spPr>
        <p:txBody>
          <a:bodyPr/>
          <a:lstStyle/>
          <a:p>
            <a:pPr eaLnBrk="1" hangingPunct="1"/>
            <a:r>
              <a:rPr lang="pt-BR" sz="4000" dirty="0" smtClean="0">
                <a:latin typeface="Arial" charset="0"/>
              </a:rPr>
              <a:t>Tendências de pesquisas</a:t>
            </a:r>
            <a:endParaRPr lang="pt-BR" sz="4000" dirty="0">
              <a:latin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80645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600" dirty="0">
                <a:latin typeface="Arial" charset="0"/>
              </a:rPr>
              <a:t>1. P</a:t>
            </a:r>
            <a:r>
              <a:rPr lang="pt-BR" sz="2600" dirty="0" smtClean="0">
                <a:latin typeface="Arial" charset="0"/>
              </a:rPr>
              <a:t>rofunda </a:t>
            </a:r>
            <a:r>
              <a:rPr lang="pt-BR" sz="2600" dirty="0">
                <a:latin typeface="Arial" charset="0"/>
              </a:rPr>
              <a:t>transformação </a:t>
            </a:r>
            <a:r>
              <a:rPr lang="pt-BR" sz="2600" dirty="0" smtClean="0">
                <a:latin typeface="Arial" charset="0"/>
              </a:rPr>
              <a:t>dos </a:t>
            </a:r>
            <a:r>
              <a:rPr lang="pt-BR" sz="2600" dirty="0">
                <a:latin typeface="Arial" charset="0"/>
              </a:rPr>
              <a:t>objetos de P&amp;D, de ‘documentos’ sobre ‘textos’ em direção à ‘informação’ transformada em ‘conhecimento’.</a:t>
            </a:r>
          </a:p>
          <a:p>
            <a:pPr algn="just" eaLnBrk="1" hangingPunct="1">
              <a:lnSpc>
                <a:spcPct val="90000"/>
              </a:lnSpc>
            </a:pPr>
            <a:endParaRPr lang="pt-BR" sz="2600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pt-BR" sz="2600" dirty="0" smtClean="0">
                <a:latin typeface="Arial" charset="0"/>
              </a:rPr>
              <a:t>2</a:t>
            </a:r>
            <a:r>
              <a:rPr lang="pt-BR" sz="2600" dirty="0">
                <a:latin typeface="Arial" charset="0"/>
              </a:rPr>
              <a:t>. M</a:t>
            </a:r>
            <a:r>
              <a:rPr lang="pt-BR" sz="2600" dirty="0" smtClean="0">
                <a:latin typeface="Arial" charset="0"/>
              </a:rPr>
              <a:t>udança </a:t>
            </a:r>
            <a:r>
              <a:rPr lang="pt-BR" sz="2600" dirty="0">
                <a:latin typeface="Arial" charset="0"/>
              </a:rPr>
              <a:t>dramática </a:t>
            </a:r>
            <a:r>
              <a:rPr lang="pt-BR" sz="2600" dirty="0" smtClean="0">
                <a:latin typeface="Arial" charset="0"/>
              </a:rPr>
              <a:t>no </a:t>
            </a:r>
            <a:r>
              <a:rPr lang="pt-BR" sz="2600" dirty="0">
                <a:latin typeface="Arial" charset="0"/>
              </a:rPr>
              <a:t>foco das </a:t>
            </a:r>
            <a:r>
              <a:rPr lang="pt-BR" sz="2600" dirty="0" smtClean="0">
                <a:latin typeface="Arial" charset="0"/>
              </a:rPr>
              <a:t>discussões: da </a:t>
            </a:r>
            <a:r>
              <a:rPr lang="pt-BR" sz="2600" dirty="0">
                <a:latin typeface="Arial" charset="0"/>
              </a:rPr>
              <a:t>tecnologia </a:t>
            </a:r>
            <a:r>
              <a:rPr lang="pt-BR" sz="2600" dirty="0" smtClean="0">
                <a:latin typeface="Arial" charset="0"/>
              </a:rPr>
              <a:t>para </a:t>
            </a:r>
            <a:r>
              <a:rPr lang="pt-BR" sz="2600" dirty="0">
                <a:latin typeface="Arial" charset="0"/>
              </a:rPr>
              <a:t>a dimensão humana.</a:t>
            </a:r>
          </a:p>
          <a:p>
            <a:pPr algn="just" eaLnBrk="1" hangingPunct="1">
              <a:lnSpc>
                <a:spcPct val="90000"/>
              </a:lnSpc>
            </a:pPr>
            <a:endParaRPr lang="pt-BR" sz="2600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pt-BR" sz="2600" dirty="0" smtClean="0">
                <a:latin typeface="Arial" charset="0"/>
              </a:rPr>
              <a:t>3</a:t>
            </a:r>
            <a:r>
              <a:rPr lang="pt-BR" sz="2600" dirty="0">
                <a:latin typeface="Arial" charset="0"/>
              </a:rPr>
              <a:t>. A</a:t>
            </a:r>
            <a:r>
              <a:rPr lang="pt-BR" sz="2600" dirty="0" smtClean="0">
                <a:latin typeface="Arial" charset="0"/>
              </a:rPr>
              <a:t>lteração no </a:t>
            </a:r>
            <a:r>
              <a:rPr lang="pt-BR" sz="2600" dirty="0">
                <a:latin typeface="Arial" charset="0"/>
              </a:rPr>
              <a:t>entendimento da </a:t>
            </a:r>
            <a:r>
              <a:rPr lang="pt-BR" sz="2600" dirty="0" smtClean="0">
                <a:latin typeface="Arial" charset="0"/>
              </a:rPr>
              <a:t>informação: da informação científica </a:t>
            </a:r>
            <a:r>
              <a:rPr lang="pt-BR" sz="2600" dirty="0">
                <a:latin typeface="Arial" charset="0"/>
              </a:rPr>
              <a:t>para </a:t>
            </a:r>
            <a:r>
              <a:rPr lang="pt-BR" sz="2600" dirty="0" smtClean="0">
                <a:latin typeface="Arial" charset="0"/>
              </a:rPr>
              <a:t>a informação </a:t>
            </a:r>
            <a:r>
              <a:rPr lang="pt-BR" sz="2600" dirty="0">
                <a:latin typeface="Arial" charset="0"/>
              </a:rPr>
              <a:t>em </a:t>
            </a:r>
            <a:r>
              <a:rPr lang="pt-BR" sz="2600" dirty="0" smtClean="0">
                <a:latin typeface="Arial" charset="0"/>
              </a:rPr>
              <a:t>geral.</a:t>
            </a:r>
            <a:endParaRPr lang="pt-BR" sz="26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>
                <a:latin typeface="Arial" charset="0"/>
              </a:rPr>
              <a:t>Tendências</a:t>
            </a:r>
            <a:endParaRPr lang="pt-BR" sz="4000" dirty="0"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43887" cy="4114800"/>
          </a:xfrm>
        </p:spPr>
        <p:txBody>
          <a:bodyPr/>
          <a:lstStyle/>
          <a:p>
            <a:pPr algn="just" eaLnBrk="1" hangingPunct="1"/>
            <a:r>
              <a:rPr lang="pt-BR" sz="2800" dirty="0">
                <a:latin typeface="Arial" charset="0"/>
              </a:rPr>
              <a:t>4. N</a:t>
            </a:r>
            <a:r>
              <a:rPr lang="pt-BR" sz="2800" dirty="0" smtClean="0">
                <a:latin typeface="Arial" charset="0"/>
              </a:rPr>
              <a:t>ão </a:t>
            </a:r>
            <a:r>
              <a:rPr lang="pt-BR" sz="2800" dirty="0">
                <a:latin typeface="Arial" charset="0"/>
              </a:rPr>
              <a:t>separação da ‘acessibilidade’ do ‘uso’ </a:t>
            </a:r>
            <a:r>
              <a:rPr lang="pt-BR" sz="2800" dirty="0" smtClean="0">
                <a:latin typeface="Arial" charset="0"/>
              </a:rPr>
              <a:t>–visão </a:t>
            </a:r>
            <a:r>
              <a:rPr lang="pt-BR" sz="2800" dirty="0">
                <a:latin typeface="Arial" charset="0"/>
              </a:rPr>
              <a:t>de processos associados.</a:t>
            </a:r>
          </a:p>
          <a:p>
            <a:pPr algn="just" eaLnBrk="1" hangingPunct="1"/>
            <a:endParaRPr lang="pt-BR" sz="2800" dirty="0">
              <a:latin typeface="Arial" charset="0"/>
            </a:endParaRPr>
          </a:p>
          <a:p>
            <a:pPr algn="just" eaLnBrk="1" hangingPunct="1"/>
            <a:r>
              <a:rPr lang="pt-BR" sz="2800" i="1" dirty="0">
                <a:latin typeface="Arial" charset="0"/>
              </a:rPr>
              <a:t>F</a:t>
            </a:r>
            <a:r>
              <a:rPr lang="pt-BR" sz="2800" i="1" dirty="0" smtClean="0">
                <a:latin typeface="Arial" charset="0"/>
              </a:rPr>
              <a:t>oco </a:t>
            </a:r>
            <a:r>
              <a:rPr lang="pt-BR" sz="2800" i="1" dirty="0">
                <a:latin typeface="Arial" charset="0"/>
              </a:rPr>
              <a:t>nas transformações de informação em conhecimento (1), bem como na esfera humana (2) </a:t>
            </a:r>
            <a:r>
              <a:rPr lang="pt-BR" sz="2800" i="1" dirty="0" smtClean="0">
                <a:latin typeface="Arial" charset="0"/>
              </a:rPr>
              <a:t>lida com </a:t>
            </a:r>
            <a:r>
              <a:rPr lang="pt-BR" sz="2800" i="1" dirty="0">
                <a:latin typeface="Arial" charset="0"/>
              </a:rPr>
              <a:t>uma ampla faixa de informação em suporte multimídia (3), a intencionalidade por trás dessas transformações torna-se de importância crucial para a CI.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>
                <a:latin typeface="Arial" charset="0"/>
              </a:rPr>
              <a:t>Conclusão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5468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pt-BR" sz="3000" dirty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pt-BR" sz="3000" dirty="0">
                <a:latin typeface="Arial" charset="0"/>
              </a:rPr>
              <a:t>A informação em </a:t>
            </a:r>
            <a:r>
              <a:rPr lang="pt-BR" sz="3000" dirty="0" smtClean="0">
                <a:latin typeface="Arial" charset="0"/>
              </a:rPr>
              <a:t>si, vista </a:t>
            </a:r>
            <a:r>
              <a:rPr lang="pt-BR" sz="3000" dirty="0">
                <a:latin typeface="Arial" charset="0"/>
              </a:rPr>
              <a:t>num contexto </a:t>
            </a:r>
            <a:r>
              <a:rPr lang="pt-BR" sz="3000" dirty="0" smtClean="0">
                <a:latin typeface="Arial" charset="0"/>
              </a:rPr>
              <a:t>abrangente</a:t>
            </a:r>
            <a:r>
              <a:rPr lang="pt-BR" sz="3000" dirty="0">
                <a:latin typeface="Arial" charset="0"/>
              </a:rPr>
              <a:t>, </a:t>
            </a:r>
            <a:r>
              <a:rPr lang="pt-BR" sz="3000" dirty="0" smtClean="0">
                <a:latin typeface="Arial" charset="0"/>
              </a:rPr>
              <a:t>leva à </a:t>
            </a:r>
            <a:r>
              <a:rPr lang="pt-BR" sz="3000" dirty="0">
                <a:latin typeface="Arial" charset="0"/>
              </a:rPr>
              <a:t>investigação  </a:t>
            </a:r>
            <a:r>
              <a:rPr lang="pt-BR" sz="3000" dirty="0" smtClean="0">
                <a:latin typeface="Arial" charset="0"/>
              </a:rPr>
              <a:t> de multimídia </a:t>
            </a:r>
            <a:r>
              <a:rPr lang="pt-BR" sz="3000" dirty="0">
                <a:latin typeface="Arial" charset="0"/>
              </a:rPr>
              <a:t>e </a:t>
            </a:r>
            <a:r>
              <a:rPr lang="pt-BR" sz="3000" dirty="0" smtClean="0">
                <a:latin typeface="Arial" charset="0"/>
              </a:rPr>
              <a:t>grupos </a:t>
            </a:r>
            <a:r>
              <a:rPr lang="pt-BR" sz="3000" dirty="0">
                <a:latin typeface="Arial" charset="0"/>
              </a:rPr>
              <a:t>sociais diversificados. </a:t>
            </a:r>
            <a:endParaRPr lang="pt-BR" sz="3000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pt-BR" sz="3000" dirty="0" smtClean="0">
                <a:latin typeface="Arial" charset="0"/>
              </a:rPr>
              <a:t>Consequentemente</a:t>
            </a:r>
            <a:r>
              <a:rPr lang="pt-BR" sz="3000" dirty="0">
                <a:latin typeface="Arial" charset="0"/>
              </a:rPr>
              <a:t>, os aspectos aplicados do campo, isto é, </a:t>
            </a:r>
            <a:r>
              <a:rPr lang="pt-BR" sz="3000" dirty="0" smtClean="0">
                <a:latin typeface="Arial" charset="0"/>
              </a:rPr>
              <a:t>Biblioteconomia </a:t>
            </a:r>
            <a:r>
              <a:rPr lang="pt-BR" sz="3000" dirty="0">
                <a:latin typeface="Arial" charset="0"/>
              </a:rPr>
              <a:t>e </a:t>
            </a:r>
            <a:r>
              <a:rPr lang="pt-BR" sz="3000" dirty="0" smtClean="0">
                <a:latin typeface="Arial" charset="0"/>
              </a:rPr>
              <a:t>Documentação</a:t>
            </a:r>
            <a:r>
              <a:rPr lang="pt-BR" sz="3000" dirty="0">
                <a:latin typeface="Arial" charset="0"/>
              </a:rPr>
              <a:t>, </a:t>
            </a:r>
            <a:r>
              <a:rPr lang="pt-BR" sz="3000" dirty="0" smtClean="0">
                <a:latin typeface="Arial" charset="0"/>
              </a:rPr>
              <a:t>ampliados para novas aplicações, demandas </a:t>
            </a:r>
            <a:r>
              <a:rPr lang="pt-BR" sz="3000" dirty="0">
                <a:latin typeface="Arial" charset="0"/>
              </a:rPr>
              <a:t>de informação e serviços.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Tahoma" charset="0"/>
              </a:rPr>
              <a:t>Peter Ingwersen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962025" y="2276475"/>
            <a:ext cx="7772400" cy="4114800"/>
          </a:xfrm>
        </p:spPr>
        <p:txBody>
          <a:bodyPr/>
          <a:lstStyle/>
          <a:p>
            <a:pPr algn="just" eaLnBrk="1" hangingPunct="1"/>
            <a:r>
              <a:rPr lang="pt-BR" sz="2000">
                <a:latin typeface="Tahoma" charset="0"/>
              </a:rPr>
              <a:t>Universidade de Copenhagen (Dinamarca)</a:t>
            </a:r>
          </a:p>
          <a:p>
            <a:pPr algn="just" eaLnBrk="1" hangingPunct="1"/>
            <a:endParaRPr lang="pt-BR" sz="2000">
              <a:latin typeface="Tahoma" charset="0"/>
            </a:endParaRPr>
          </a:p>
          <a:p>
            <a:pPr algn="just" eaLnBrk="1" hangingPunct="1"/>
            <a:r>
              <a:rPr lang="pt-PT" sz="2000">
                <a:latin typeface="Tahoma" charset="0"/>
              </a:rPr>
              <a:t>Peter Ingwersen tornou-se professor de pesquisa em 2001 e Professor Titular a partir de janeiro de 2006, em Information Retrieval (Recuperação de Informação). </a:t>
            </a:r>
          </a:p>
          <a:p>
            <a:pPr algn="just" eaLnBrk="1" hangingPunct="1"/>
            <a:endParaRPr lang="pt-PT" sz="2000">
              <a:latin typeface="Tahoma" charset="0"/>
            </a:endParaRPr>
          </a:p>
          <a:p>
            <a:pPr algn="just" eaLnBrk="1" hangingPunct="1"/>
            <a:r>
              <a:rPr lang="pt-PT" sz="2000">
                <a:latin typeface="Tahoma" charset="0"/>
              </a:rPr>
              <a:t>Ele realizou pesquisa experimental sobre os aspectos cognitivos da interação usuário-sistema baseado em tarefas e serviu em vários projectos Esprit como consultor especialista para a Comissão da UE.</a:t>
            </a:r>
            <a:endParaRPr lang="pt-BR" sz="2000">
              <a:latin typeface="Tahoma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>
                <a:latin typeface="Arial" charset="0"/>
              </a:rPr>
              <a:t>Conclusão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eaLnBrk="1" hangingPunct="1"/>
            <a:endParaRPr lang="pt-BR" sz="3000">
              <a:latin typeface="Arial" charset="0"/>
            </a:endParaRPr>
          </a:p>
          <a:p>
            <a:pPr algn="just" eaLnBrk="1" hangingPunct="1"/>
            <a:r>
              <a:rPr lang="pt-BR" sz="3000" i="1">
                <a:latin typeface="Arial" charset="0"/>
              </a:rPr>
              <a:t>“Importamos muitas teorias, pontos de vista e metodologias de outras disciplinas. Deve-se admitir que frequentemente transformamos estes investimentos em vantagem para nós.”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polêmicos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84028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C.I. </a:t>
            </a:r>
            <a:r>
              <a:rPr lang="en-US" dirty="0" err="1" smtClean="0"/>
              <a:t>lida</a:t>
            </a:r>
            <a:r>
              <a:rPr lang="en-US" dirty="0" smtClean="0"/>
              <a:t> com a </a:t>
            </a:r>
            <a:r>
              <a:rPr lang="en-US" dirty="0" err="1" smtClean="0"/>
              <a:t>informação</a:t>
            </a:r>
            <a:r>
              <a:rPr lang="en-US" dirty="0" smtClean="0"/>
              <a:t> e  </a:t>
            </a:r>
            <a:r>
              <a:rPr lang="en-US" dirty="0" err="1" smtClean="0"/>
              <a:t>conhecimento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Como </a:t>
            </a:r>
            <a:r>
              <a:rPr lang="en-US" dirty="0" err="1" smtClean="0"/>
              <a:t>fica</a:t>
            </a:r>
            <a:r>
              <a:rPr lang="en-US" dirty="0" smtClean="0"/>
              <a:t> a </a:t>
            </a:r>
            <a:r>
              <a:rPr lang="en-US" dirty="0" err="1" smtClean="0"/>
              <a:t>materialidade</a:t>
            </a:r>
            <a:r>
              <a:rPr lang="en-US" dirty="0"/>
              <a:t> </a:t>
            </a:r>
            <a:r>
              <a:rPr lang="en-US" dirty="0" smtClean="0"/>
              <a:t>dos </a:t>
            </a:r>
            <a:r>
              <a:rPr lang="en-US" dirty="0" err="1" smtClean="0"/>
              <a:t>documentos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Contrastar</a:t>
            </a:r>
            <a:r>
              <a:rPr lang="en-US" dirty="0" smtClean="0"/>
              <a:t> com as </a:t>
            </a:r>
            <a:r>
              <a:rPr lang="en-US" dirty="0" err="1"/>
              <a:t>c</a:t>
            </a:r>
            <a:r>
              <a:rPr lang="en-US" dirty="0" err="1" smtClean="0"/>
              <a:t>ríticas</a:t>
            </a:r>
            <a:r>
              <a:rPr lang="en-US" dirty="0" smtClean="0"/>
              <a:t> de FRHOMANN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mentalista</a:t>
            </a:r>
            <a:r>
              <a:rPr lang="en-US" dirty="0"/>
              <a:t> </a:t>
            </a:r>
            <a:r>
              <a:rPr lang="en-US" dirty="0" smtClean="0"/>
              <a:t>da C.I.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97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423"/>
          </a:xfrm>
        </p:spPr>
        <p:txBody>
          <a:bodyPr/>
          <a:lstStyle/>
          <a:p>
            <a:pPr eaLnBrk="1" hangingPunct="1"/>
            <a:r>
              <a:rPr lang="pt-BR" sz="3200" dirty="0">
                <a:latin typeface="Tahoma" charset="0"/>
              </a:rPr>
              <a:t>A emergência da Ciência da Informação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2988" y="1700808"/>
            <a:ext cx="7772400" cy="5040560"/>
          </a:xfrm>
        </p:spPr>
        <p:txBody>
          <a:bodyPr/>
          <a:lstStyle/>
          <a:p>
            <a:pPr algn="just" eaLnBrk="1" hangingPunct="1"/>
            <a:r>
              <a:rPr lang="pt-BR" sz="2000" dirty="0">
                <a:latin typeface="Tahoma" charset="0"/>
              </a:rPr>
              <a:t>Ciência da Informação </a:t>
            </a:r>
            <a:r>
              <a:rPr lang="pt-BR" sz="2000" dirty="0" smtClean="0">
                <a:latin typeface="Tahoma" charset="0"/>
              </a:rPr>
              <a:t>é disciplina jovem.</a:t>
            </a:r>
          </a:p>
          <a:p>
            <a:pPr algn="just" eaLnBrk="1" hangingPunct="1"/>
            <a:r>
              <a:rPr lang="pt-BR" sz="2000" dirty="0" smtClean="0">
                <a:latin typeface="Tahoma" charset="0"/>
              </a:rPr>
              <a:t>Utilizado pela primeira vez em 1958 (</a:t>
            </a:r>
            <a:r>
              <a:rPr lang="pt-BR" sz="2000" dirty="0" err="1" smtClean="0">
                <a:latin typeface="Tahoma" charset="0"/>
              </a:rPr>
              <a:t>Institut</a:t>
            </a:r>
            <a:r>
              <a:rPr lang="pt-BR" sz="2000" dirty="0" smtClean="0">
                <a:latin typeface="Tahoma" charset="0"/>
              </a:rPr>
              <a:t> </a:t>
            </a:r>
            <a:r>
              <a:rPr lang="pt-BR" sz="2000" dirty="0" err="1" smtClean="0">
                <a:latin typeface="Tahoma" charset="0"/>
              </a:rPr>
              <a:t>or</a:t>
            </a:r>
            <a:r>
              <a:rPr lang="pt-BR" sz="2000" dirty="0" smtClean="0">
                <a:latin typeface="Tahoma" charset="0"/>
              </a:rPr>
              <a:t> </a:t>
            </a:r>
            <a:r>
              <a:rPr lang="pt-BR" sz="2000" dirty="0" err="1" smtClean="0">
                <a:latin typeface="Tahoma" charset="0"/>
              </a:rPr>
              <a:t>Information</a:t>
            </a:r>
            <a:r>
              <a:rPr lang="pt-BR" sz="2000" dirty="0" smtClean="0">
                <a:latin typeface="Tahoma" charset="0"/>
              </a:rPr>
              <a:t> Science </a:t>
            </a:r>
            <a:r>
              <a:rPr lang="en-US" sz="2000" dirty="0" smtClean="0">
                <a:latin typeface="Tahoma" charset="0"/>
              </a:rPr>
              <a:t>–</a:t>
            </a:r>
            <a:r>
              <a:rPr lang="pt-BR" sz="2000" dirty="0" smtClean="0">
                <a:latin typeface="Tahoma" charset="0"/>
              </a:rPr>
              <a:t> UK)</a:t>
            </a:r>
          </a:p>
          <a:p>
            <a:pPr algn="just" eaLnBrk="1" hangingPunct="1"/>
            <a:r>
              <a:rPr lang="pt-BR" sz="2000" dirty="0" smtClean="0">
                <a:latin typeface="Tahoma" charset="0"/>
              </a:rPr>
              <a:t>Termo criado para </a:t>
            </a:r>
            <a:r>
              <a:rPr lang="pt-BR" sz="2000" dirty="0">
                <a:latin typeface="Tahoma" charset="0"/>
              </a:rPr>
              <a:t>diferenciar cientistas da informação de cientistas de </a:t>
            </a:r>
            <a:r>
              <a:rPr lang="pt-BR" sz="2000" dirty="0" smtClean="0">
                <a:latin typeface="Tahoma" charset="0"/>
              </a:rPr>
              <a:t>laboratório.</a:t>
            </a:r>
          </a:p>
          <a:p>
            <a:pPr algn="just" eaLnBrk="1" hangingPunct="1"/>
            <a:r>
              <a:rPr lang="pt-BR" sz="2000" dirty="0" smtClean="0">
                <a:latin typeface="Tahoma" charset="0"/>
              </a:rPr>
              <a:t>Principal </a:t>
            </a:r>
            <a:r>
              <a:rPr lang="pt-PT" sz="2000" dirty="0" smtClean="0">
                <a:latin typeface="Tahoma" charset="0"/>
              </a:rPr>
              <a:t>preocupação: gestão </a:t>
            </a:r>
            <a:r>
              <a:rPr lang="pt-PT" sz="2000" dirty="0">
                <a:latin typeface="Tahoma" charset="0"/>
              </a:rPr>
              <a:t>da informação científica e </a:t>
            </a:r>
            <a:r>
              <a:rPr lang="pt-PT" sz="2000" dirty="0" smtClean="0">
                <a:latin typeface="Tahoma" charset="0"/>
              </a:rPr>
              <a:t>tecnológica (organização e difusão de informação registrada). Importante para o desenvolvimento da Ciência.</a:t>
            </a:r>
          </a:p>
          <a:p>
            <a:pPr algn="just" eaLnBrk="1" hangingPunct="1"/>
            <a:r>
              <a:rPr lang="pt-PT" sz="2000" dirty="0" smtClean="0">
                <a:latin typeface="Tahoma" charset="0"/>
              </a:rPr>
              <a:t>Origem principal: pesquisadores e profissionais da Documentação.</a:t>
            </a:r>
          </a:p>
          <a:p>
            <a:pPr algn="just" eaLnBrk="1" hangingPunct="1"/>
            <a:r>
              <a:rPr lang="pt-PT" sz="2000" dirty="0" smtClean="0">
                <a:latin typeface="Tahoma" charset="0"/>
              </a:rPr>
              <a:t>Anos 1958-1977 </a:t>
            </a:r>
            <a:r>
              <a:rPr lang="en-US" sz="2000" dirty="0" smtClean="0">
                <a:latin typeface="Tahoma" charset="0"/>
              </a:rPr>
              <a:t>–</a:t>
            </a:r>
            <a:r>
              <a:rPr lang="pt-PT" sz="2000" dirty="0" smtClean="0">
                <a:latin typeface="Tahoma" charset="0"/>
              </a:rPr>
              <a:t> preocupação: estabelecer o domínio da C.I e suas relações com outros campos que surgiram quase que simultaneamente: Teoria da informação, Ciência da computação. </a:t>
            </a:r>
          </a:p>
          <a:p>
            <a:pPr marL="0" indent="0" algn="just" eaLnBrk="1" hangingPunct="1">
              <a:buNone/>
            </a:pPr>
            <a:endParaRPr lang="pt-PT" sz="2000" dirty="0">
              <a:latin typeface="Tahoma" charset="0"/>
            </a:endParaRPr>
          </a:p>
          <a:p>
            <a:pPr algn="just" eaLnBrk="1" hangingPunct="1">
              <a:buFont typeface="Tahoma" charset="0"/>
              <a:buAutoNum type="arabicPeriod"/>
            </a:pPr>
            <a:endParaRPr lang="pt-PT" sz="2000" dirty="0">
              <a:latin typeface="Tahoma" charset="0"/>
            </a:endParaRPr>
          </a:p>
          <a:p>
            <a:pPr algn="just" eaLnBrk="1" hangingPunct="1">
              <a:buFont typeface="Tahoma" charset="0"/>
              <a:buAutoNum type="arabicPeriod"/>
            </a:pPr>
            <a:endParaRPr lang="pt-BR" sz="2000" dirty="0">
              <a:latin typeface="Tahom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Tahoma" charset="0"/>
              </a:rPr>
              <a:t/>
            </a:r>
            <a:br>
              <a:rPr lang="pt-PT" dirty="0" smtClean="0">
                <a:latin typeface="Tahoma" charset="0"/>
              </a:rPr>
            </a:br>
            <a:r>
              <a:rPr lang="pt-PT" dirty="0">
                <a:latin typeface="Tahoma" charset="0"/>
              </a:rPr>
              <a:t/>
            </a:r>
            <a:br>
              <a:rPr lang="pt-PT" dirty="0">
                <a:latin typeface="Tahoma" charset="0"/>
              </a:rPr>
            </a:br>
            <a:r>
              <a:rPr lang="pt-PT" sz="3200" dirty="0" smtClean="0">
                <a:latin typeface="Tahoma" charset="0"/>
              </a:rPr>
              <a:t>Origem da Ciência da Informação (CI)</a:t>
            </a:r>
            <a:br>
              <a:rPr lang="pt-PT" sz="3200" dirty="0" smtClean="0">
                <a:latin typeface="Tahoma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 eaLnBrk="1" hangingPunct="1">
              <a:buNone/>
            </a:pPr>
            <a:r>
              <a:rPr lang="pt-PT" sz="3200" dirty="0" smtClean="0">
                <a:latin typeface="Tahoma" charset="0"/>
              </a:rPr>
              <a:t>BIBLIOTECONOMIA E DOCUMENTAÇÃO</a:t>
            </a:r>
            <a:endParaRPr lang="pt-PT" sz="3200" dirty="0">
              <a:latin typeface="Tahoma" charset="0"/>
            </a:endParaRPr>
          </a:p>
          <a:p>
            <a:pPr algn="just" eaLnBrk="1" hangingPunct="1">
              <a:buFont typeface="Tahoma" charset="0"/>
              <a:buAutoNum type="arabicPeriod"/>
            </a:pPr>
            <a:r>
              <a:rPr lang="pt-PT" dirty="0" smtClean="0">
                <a:latin typeface="Tahoma" charset="0"/>
              </a:rPr>
              <a:t>Bliss publica seus estudos de organização do conhecimento - 1929 </a:t>
            </a:r>
          </a:p>
          <a:p>
            <a:pPr algn="just" eaLnBrk="1" hangingPunct="1">
              <a:buFont typeface="Tahoma" charset="0"/>
              <a:buAutoNum type="arabicPeriod"/>
            </a:pPr>
            <a:r>
              <a:rPr lang="pt-PT" dirty="0" smtClean="0">
                <a:latin typeface="Tahoma" charset="0"/>
              </a:rPr>
              <a:t>Estudos quantitativos (Bibliometria -1934.</a:t>
            </a:r>
          </a:p>
          <a:p>
            <a:pPr algn="just" eaLnBrk="1" hangingPunct="1">
              <a:buFont typeface="Tahoma" charset="0"/>
              <a:buAutoNum type="arabicPeriod"/>
            </a:pPr>
            <a:r>
              <a:rPr lang="pt-PT" dirty="0" smtClean="0">
                <a:latin typeface="Tahoma" charset="0"/>
              </a:rPr>
              <a:t>“Leis” da CI - Ranganathan, 1957.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>
                <a:latin typeface="Tahoma" charset="0"/>
              </a:rPr>
              <a:t>A emergência da Ciência da Informação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2988" y="1989138"/>
            <a:ext cx="7772400" cy="4114800"/>
          </a:xfrm>
        </p:spPr>
        <p:txBody>
          <a:bodyPr/>
          <a:lstStyle/>
          <a:p>
            <a:pPr marL="0" indent="0" algn="just" eaLnBrk="1" hangingPunct="1">
              <a:buFont typeface="Wingdings" charset="0"/>
              <a:buNone/>
            </a:pPr>
            <a:r>
              <a:rPr lang="pt-PT" sz="2800" dirty="0">
                <a:latin typeface="Tahoma" charset="0"/>
              </a:rPr>
              <a:t>As 05 leis da CI (Ranganathan, 1957</a:t>
            </a:r>
            <a:r>
              <a:rPr lang="pt-PT" sz="2800" dirty="0" smtClean="0">
                <a:latin typeface="Tahoma" charset="0"/>
              </a:rPr>
              <a:t>):</a:t>
            </a:r>
            <a:endParaRPr lang="pt-PT" sz="2800" dirty="0">
              <a:latin typeface="Tahoma" charset="0"/>
            </a:endParaRPr>
          </a:p>
          <a:p>
            <a:pPr marL="0" indent="0" algn="just" eaLnBrk="1" hangingPunct="1">
              <a:buFont typeface="Wingdings" charset="0"/>
              <a:buNone/>
            </a:pPr>
            <a:endParaRPr lang="pt-PT" sz="2000" dirty="0">
              <a:latin typeface="Tahoma" charset="0"/>
            </a:endParaRPr>
          </a:p>
          <a:p>
            <a:pPr marL="0" indent="0"/>
            <a:r>
              <a:rPr lang="pt-BR" sz="2000" dirty="0">
                <a:latin typeface="Tahoma" charset="0"/>
              </a:rPr>
              <a:t>1. </a:t>
            </a:r>
            <a:r>
              <a:rPr lang="pt-BR" sz="2800" dirty="0">
                <a:latin typeface="Tahoma" charset="0"/>
              </a:rPr>
              <a:t>Os livros são para usar.</a:t>
            </a:r>
          </a:p>
          <a:p>
            <a:pPr marL="0" indent="0"/>
            <a:r>
              <a:rPr lang="pt-BR" sz="2800" dirty="0">
                <a:latin typeface="Tahoma" charset="0"/>
              </a:rPr>
              <a:t>2. A cada leitor seu livro.</a:t>
            </a:r>
          </a:p>
          <a:p>
            <a:pPr marL="0" indent="0"/>
            <a:r>
              <a:rPr lang="pt-BR" sz="2800" dirty="0">
                <a:latin typeface="Tahoma" charset="0"/>
              </a:rPr>
              <a:t>3. A cada livro seu leitor.</a:t>
            </a:r>
          </a:p>
          <a:p>
            <a:pPr marL="0" indent="0"/>
            <a:r>
              <a:rPr lang="pt-BR" sz="2800" dirty="0">
                <a:latin typeface="Tahoma" charset="0"/>
              </a:rPr>
              <a:t>4. Poupe o tempo do leitor.</a:t>
            </a:r>
          </a:p>
          <a:p>
            <a:pPr marL="0" indent="0"/>
            <a:r>
              <a:rPr lang="pt-BR" sz="2800" dirty="0">
                <a:latin typeface="Tahoma" charset="0"/>
              </a:rPr>
              <a:t>5. A biblioteca é um organismo em crescimento.</a:t>
            </a:r>
          </a:p>
          <a:p>
            <a:pPr marL="0" indent="0" algn="just" eaLnBrk="1" hangingPunct="1">
              <a:buFont typeface="Wingdings" charset="0"/>
              <a:buNone/>
            </a:pPr>
            <a:endParaRPr lang="pt-PT" sz="2000" dirty="0">
              <a:latin typeface="Tahoma" charset="0"/>
            </a:endParaRPr>
          </a:p>
          <a:p>
            <a:pPr marL="0" indent="0" algn="just" eaLnBrk="1" hangingPunct="1">
              <a:buFont typeface="Tahoma" charset="0"/>
              <a:buAutoNum type="arabicPeriod"/>
            </a:pPr>
            <a:endParaRPr lang="pt-PT" sz="2000" dirty="0">
              <a:latin typeface="Tahoma" charset="0"/>
            </a:endParaRPr>
          </a:p>
          <a:p>
            <a:pPr marL="0" indent="0" algn="just" eaLnBrk="1" hangingPunct="1">
              <a:buFont typeface="Tahoma" charset="0"/>
              <a:buAutoNum type="arabicPeriod"/>
            </a:pPr>
            <a:endParaRPr lang="pt-BR" sz="2000" dirty="0">
              <a:latin typeface="Tahoma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>
                <a:latin typeface="Tahoma" charset="0"/>
              </a:rPr>
              <a:t>A emergência da Ciência da Informação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2988" y="1989138"/>
            <a:ext cx="7772400" cy="4114800"/>
          </a:xfrm>
        </p:spPr>
        <p:txBody>
          <a:bodyPr/>
          <a:lstStyle/>
          <a:p>
            <a:pPr algn="just" eaLnBrk="1" hangingPunct="1"/>
            <a:r>
              <a:rPr lang="pt-BR" sz="2400" dirty="0">
                <a:latin typeface="Tahoma" charset="0"/>
              </a:rPr>
              <a:t>Ciência da Informação nasceu da possibilidade de aplicação da tecnologia computacional aos estudos biblioteconômicos e documentários.</a:t>
            </a:r>
          </a:p>
          <a:p>
            <a:pPr algn="just" eaLnBrk="1" hangingPunct="1"/>
            <a:endParaRPr lang="pt-BR" sz="2400" dirty="0">
              <a:latin typeface="Tahoma" charset="0"/>
            </a:endParaRPr>
          </a:p>
          <a:p>
            <a:pPr algn="just" eaLnBrk="1" hangingPunct="1"/>
            <a:r>
              <a:rPr lang="pt-BR" sz="2400" dirty="0" smtClean="0">
                <a:latin typeface="Tahoma" charset="0"/>
              </a:rPr>
              <a:t>CI </a:t>
            </a:r>
            <a:r>
              <a:rPr lang="pt-PT" sz="2400" dirty="0" smtClean="0">
                <a:latin typeface="Tahoma" charset="0"/>
              </a:rPr>
              <a:t>aplicações </a:t>
            </a:r>
            <a:r>
              <a:rPr lang="pt-PT" sz="2400" dirty="0">
                <a:latin typeface="Tahoma" charset="0"/>
              </a:rPr>
              <a:t>práticas </a:t>
            </a:r>
            <a:r>
              <a:rPr lang="pt-PT" sz="2400" dirty="0" smtClean="0">
                <a:latin typeface="Tahoma" charset="0"/>
              </a:rPr>
              <a:t>que </a:t>
            </a:r>
            <a:r>
              <a:rPr lang="pt-PT" sz="2400" dirty="0">
                <a:latin typeface="Tahoma" charset="0"/>
              </a:rPr>
              <a:t>envolvem cada vez mais o </a:t>
            </a:r>
            <a:r>
              <a:rPr lang="pt-PT" sz="2400" dirty="0" smtClean="0">
                <a:latin typeface="Tahoma" charset="0"/>
              </a:rPr>
              <a:t>computador, as linguagens e a </a:t>
            </a:r>
            <a:r>
              <a:rPr lang="pt-PT" sz="2400" dirty="0">
                <a:latin typeface="Tahoma" charset="0"/>
              </a:rPr>
              <a:t>comunicação, do conhecimento e </a:t>
            </a:r>
            <a:r>
              <a:rPr lang="pt-PT" sz="2400" dirty="0" smtClean="0">
                <a:latin typeface="Tahoma" charset="0"/>
              </a:rPr>
              <a:t>informação (</a:t>
            </a:r>
            <a:r>
              <a:rPr lang="pt-BR" sz="2400" dirty="0" err="1" smtClean="0">
                <a:latin typeface="Tahoma" charset="0"/>
              </a:rPr>
              <a:t>Brookes</a:t>
            </a:r>
            <a:r>
              <a:rPr lang="pt-BR" sz="2400" dirty="0" smtClean="0">
                <a:latin typeface="Tahoma" charset="0"/>
              </a:rPr>
              <a:t>, 1980) </a:t>
            </a:r>
            <a:endParaRPr lang="pt-PT" sz="2400" dirty="0">
              <a:latin typeface="Tahoma" charset="0"/>
            </a:endParaRPr>
          </a:p>
          <a:p>
            <a:pPr algn="just" eaLnBrk="1" hangingPunct="1">
              <a:buFont typeface="Tahoma" charset="0"/>
              <a:buAutoNum type="arabicPeriod"/>
            </a:pPr>
            <a:endParaRPr lang="pt-PT" sz="2000" dirty="0">
              <a:latin typeface="Tahoma" charset="0"/>
            </a:endParaRPr>
          </a:p>
          <a:p>
            <a:pPr algn="just" eaLnBrk="1" hangingPunct="1">
              <a:buFont typeface="Tahoma" charset="0"/>
              <a:buAutoNum type="arabicPeriod"/>
            </a:pPr>
            <a:endParaRPr lang="pt-BR" sz="2000" dirty="0">
              <a:latin typeface="Tahoma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54447"/>
          </a:xfrm>
        </p:spPr>
        <p:txBody>
          <a:bodyPr/>
          <a:lstStyle/>
          <a:p>
            <a:pPr algn="just" eaLnBrk="1" hangingPunct="1"/>
            <a:r>
              <a:rPr lang="pt-BR" sz="2600" dirty="0">
                <a:latin typeface="Tahoma" charset="0"/>
              </a:rPr>
              <a:t>Influência de outras disciplinas </a:t>
            </a:r>
            <a:r>
              <a:rPr lang="pt-BR" sz="2600" dirty="0" smtClean="0">
                <a:latin typeface="Tahoma" charset="0"/>
              </a:rPr>
              <a:t>na construção </a:t>
            </a:r>
            <a:r>
              <a:rPr lang="pt-BR" sz="2600" dirty="0">
                <a:latin typeface="Tahoma" charset="0"/>
              </a:rPr>
              <a:t>da CI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0" t="35350" r="38913" b="28624"/>
          <a:stretch>
            <a:fillRect/>
          </a:stretch>
        </p:blipFill>
        <p:spPr bwMode="auto">
          <a:xfrm>
            <a:off x="2195736" y="1484784"/>
            <a:ext cx="5185346" cy="520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>
                <a:latin typeface="Arial" charset="0"/>
              </a:rPr>
              <a:t>Escopo da Ciência da Informação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566025" cy="4114800"/>
          </a:xfrm>
        </p:spPr>
        <p:txBody>
          <a:bodyPr/>
          <a:lstStyle/>
          <a:p>
            <a:pPr algn="just" eaLnBrk="1" hangingPunct="1"/>
            <a:r>
              <a:rPr lang="pt-BR" sz="3000" dirty="0">
                <a:latin typeface="Arial" charset="0"/>
              </a:rPr>
              <a:t>Os fenômenos e objetos de estudo na CI foram esboçados por </a:t>
            </a:r>
            <a:r>
              <a:rPr lang="pt-BR" sz="3000" dirty="0" err="1">
                <a:latin typeface="Arial" charset="0"/>
              </a:rPr>
              <a:t>Tefko</a:t>
            </a:r>
            <a:r>
              <a:rPr lang="pt-BR" sz="3000" dirty="0">
                <a:latin typeface="Arial" charset="0"/>
              </a:rPr>
              <a:t> </a:t>
            </a:r>
            <a:r>
              <a:rPr lang="pt-BR" sz="3000" dirty="0" err="1">
                <a:latin typeface="Arial" charset="0"/>
              </a:rPr>
              <a:t>Saracevic</a:t>
            </a:r>
            <a:r>
              <a:rPr lang="pt-BR" sz="3000" dirty="0">
                <a:latin typeface="Arial" charset="0"/>
              </a:rPr>
              <a:t>, </a:t>
            </a:r>
            <a:r>
              <a:rPr lang="pt-BR" sz="3000" dirty="0" smtClean="0">
                <a:latin typeface="Arial" charset="0"/>
              </a:rPr>
              <a:t>que citou </a:t>
            </a:r>
            <a:r>
              <a:rPr lang="pt-BR" sz="3000" dirty="0">
                <a:latin typeface="Arial" charset="0"/>
              </a:rPr>
              <a:t>a definição de </a:t>
            </a:r>
            <a:r>
              <a:rPr lang="pt-BR" sz="3000" dirty="0" err="1">
                <a:latin typeface="Arial" charset="0"/>
              </a:rPr>
              <a:t>Belkin</a:t>
            </a:r>
            <a:r>
              <a:rPr lang="pt-BR" sz="3000" dirty="0">
                <a:latin typeface="Arial" charset="0"/>
              </a:rPr>
              <a:t> (1978):</a:t>
            </a:r>
          </a:p>
          <a:p>
            <a:pPr algn="just" eaLnBrk="1" hangingPunct="1">
              <a:buFont typeface="Wingdings" charset="0"/>
              <a:buNone/>
            </a:pPr>
            <a:endParaRPr lang="pt-BR" sz="800" dirty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pt-BR" sz="3000" dirty="0">
                <a:latin typeface="Arial" charset="0"/>
              </a:rPr>
              <a:t>	“</a:t>
            </a:r>
            <a:r>
              <a:rPr lang="pt-BR" sz="2600" i="1" dirty="0">
                <a:latin typeface="Arial" charset="0"/>
              </a:rPr>
              <a:t>Facilitar a efetiva comunicação da informação desejada (armazenada) entre o gerador humano e o usuário humano.”</a:t>
            </a:r>
            <a:endParaRPr lang="pt-BR" sz="3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493000" cy="4114800"/>
          </a:xfrm>
        </p:spPr>
        <p:txBody>
          <a:bodyPr/>
          <a:lstStyle/>
          <a:p>
            <a:pPr eaLnBrk="1" hangingPunct="1"/>
            <a:endParaRPr lang="pt-BR" sz="3000" dirty="0">
              <a:latin typeface="Arial" charset="0"/>
            </a:endParaRPr>
          </a:p>
          <a:p>
            <a:pPr algn="just" eaLnBrk="1" hangingPunct="1"/>
            <a:r>
              <a:rPr lang="pt-BR" sz="3000" dirty="0">
                <a:latin typeface="Arial" charset="0"/>
              </a:rPr>
              <a:t>N</a:t>
            </a:r>
            <a:r>
              <a:rPr lang="pt-BR" sz="3000" dirty="0" smtClean="0">
                <a:latin typeface="Arial" charset="0"/>
              </a:rPr>
              <a:t>oção crucial: </a:t>
            </a:r>
            <a:r>
              <a:rPr lang="pt-BR" sz="3000" b="1" i="1" dirty="0">
                <a:latin typeface="Arial" charset="0"/>
              </a:rPr>
              <a:t>informação desejada</a:t>
            </a:r>
            <a:r>
              <a:rPr lang="pt-BR" sz="3000" b="1" i="1" dirty="0" smtClean="0">
                <a:latin typeface="Arial" charset="0"/>
              </a:rPr>
              <a:t>.</a:t>
            </a:r>
          </a:p>
          <a:p>
            <a:pPr algn="just" eaLnBrk="1" hangingPunct="1"/>
            <a:endParaRPr lang="pt-BR" sz="3000" b="1" i="1" dirty="0">
              <a:latin typeface="Arial" charset="0"/>
            </a:endParaRPr>
          </a:p>
          <a:p>
            <a:pPr algn="just" eaLnBrk="1" hangingPunct="1"/>
            <a:r>
              <a:rPr lang="pt-BR" sz="3000" dirty="0">
                <a:latin typeface="Arial" charset="0"/>
              </a:rPr>
              <a:t>Desejo </a:t>
            </a:r>
            <a:r>
              <a:rPr lang="pt-BR" sz="3000" dirty="0" smtClean="0">
                <a:latin typeface="Arial" charset="0"/>
              </a:rPr>
              <a:t>do </a:t>
            </a:r>
            <a:r>
              <a:rPr lang="pt-BR" sz="3000" dirty="0">
                <a:latin typeface="Arial" charset="0"/>
              </a:rPr>
              <a:t>usuário pela informação.</a:t>
            </a:r>
          </a:p>
          <a:p>
            <a:pPr algn="just" eaLnBrk="1" hangingPunct="1"/>
            <a:r>
              <a:rPr lang="pt-BR" sz="3000" dirty="0">
                <a:latin typeface="Arial" charset="0"/>
              </a:rPr>
              <a:t>Ênfase na qualidade da interação entre geradores e usuários de uma informação registrada.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>
                <a:latin typeface="Arial" charset="0"/>
              </a:rPr>
              <a:t>Escopo da Ciência da Informação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étrico">
  <a:themeElements>
    <a:clrScheme name="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881</Words>
  <Application>Microsoft Office PowerPoint</Application>
  <PresentationFormat>Apresentação na tela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Geométrico</vt:lpstr>
      <vt:lpstr>Ciência da Informação em contexto</vt:lpstr>
      <vt:lpstr>Peter Ingwersen</vt:lpstr>
      <vt:lpstr>A emergência da Ciência da Informação</vt:lpstr>
      <vt:lpstr>  Origem da Ciência da Informação (CI) </vt:lpstr>
      <vt:lpstr>A emergência da Ciência da Informação</vt:lpstr>
      <vt:lpstr>A emergência da Ciência da Informação</vt:lpstr>
      <vt:lpstr>Influência de outras disciplinas na construção da CI</vt:lpstr>
      <vt:lpstr>Escopo da Ciência da Informação</vt:lpstr>
      <vt:lpstr>Escopo da Ciência da Informação</vt:lpstr>
      <vt:lpstr>  Belkin (1978) aponta 5 áreas de preocupação (estudo) da Ciência da Informação: </vt:lpstr>
      <vt:lpstr>5 grande áreas de estudo da CI </vt:lpstr>
      <vt:lpstr>5 grande áreas de estudo da CI </vt:lpstr>
      <vt:lpstr>5 grande áreas de estudo da CI </vt:lpstr>
      <vt:lpstr>5 grande áreas de estudo da CI </vt:lpstr>
      <vt:lpstr>Pesquisa em CI </vt:lpstr>
      <vt:lpstr>Espinha dorsal da Ciência da Informação</vt:lpstr>
      <vt:lpstr>Tendências de pesquisas</vt:lpstr>
      <vt:lpstr>Tendências</vt:lpstr>
      <vt:lpstr>Conclusão</vt:lpstr>
      <vt:lpstr>Conclusão</vt:lpstr>
      <vt:lpstr>Pontos polêmicos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Conceitos da Ciência da Informação</dc:title>
  <dc:creator>*</dc:creator>
  <cp:lastModifiedBy>admcbd</cp:lastModifiedBy>
  <cp:revision>41</cp:revision>
  <dcterms:created xsi:type="dcterms:W3CDTF">2006-04-10T00:11:05Z</dcterms:created>
  <dcterms:modified xsi:type="dcterms:W3CDTF">2015-04-07T16:39:54Z</dcterms:modified>
</cp:coreProperties>
</file>