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8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6" r:id="rId10"/>
    <p:sldId id="271" r:id="rId11"/>
    <p:sldId id="264" r:id="rId12"/>
    <p:sldId id="265" r:id="rId13"/>
    <p:sldId id="270" r:id="rId14"/>
    <p:sldId id="268" r:id="rId15"/>
    <p:sldId id="269" r:id="rId16"/>
    <p:sldId id="267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4F13D-08F2-4DF5-9149-EEB5A0F2E2A1}" type="datetimeFigureOut">
              <a:rPr lang="pt-BR" smtClean="0"/>
              <a:pPr/>
              <a:t>09/04/2012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0A689-80AB-4E1C-BD28-4F9230BC09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6607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C6D2ACA-1E6B-4215-8CE1-17096FB71CEB}" type="datetime1">
              <a:rPr lang="pt-BR" smtClean="0"/>
              <a:pPr/>
              <a:t>09/04/2012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42B2828-5E44-478B-8621-3AF6FBB3CD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D568-9C12-4195-BD97-D0E9C35F2E95}" type="datetime1">
              <a:rPr lang="pt-BR" smtClean="0"/>
              <a:pPr/>
              <a:t>09/04/2012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A747-47F9-40B3-8FE6-41520FE4B203}" type="datetime1">
              <a:rPr lang="pt-BR" smtClean="0"/>
              <a:pPr/>
              <a:t>09/04/2012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C7CC0-9B69-4AAA-BB30-8172497FAD34}" type="datetime1">
              <a:rPr lang="pt-BR" smtClean="0"/>
              <a:pPr/>
              <a:t>09/04/2012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4B7371C-D3CD-4C23-8473-25D8DC6D993D}" type="datetime1">
              <a:rPr lang="pt-BR" smtClean="0"/>
              <a:pPr/>
              <a:t>09/04/2012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42B2828-5E44-478B-8621-3AF6FBB3CD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DFEF-E980-4343-A7E0-C267B13C827C}" type="datetime1">
              <a:rPr lang="pt-BR" smtClean="0"/>
              <a:pPr/>
              <a:t>09/04/2012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497F-DF92-473C-88C0-023A7D91DA11}" type="datetime1">
              <a:rPr lang="pt-BR" smtClean="0"/>
              <a:pPr/>
              <a:t>09/04/2012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196E-60B3-4B14-BE9E-1D9CCF9DFCE7}" type="datetime1">
              <a:rPr lang="pt-BR" smtClean="0"/>
              <a:pPr/>
              <a:t>09/04/2012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888C6-05AA-40A9-8B35-029C132A3958}" type="datetime1">
              <a:rPr lang="pt-BR" smtClean="0"/>
              <a:pPr/>
              <a:t>09/04/2012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DD65-B1BC-4BB2-9C1B-EC914B35E738}" type="datetime1">
              <a:rPr lang="pt-BR" smtClean="0"/>
              <a:pPr/>
              <a:t>09/04/2012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C574-CFBA-44A0-AEEB-D335839858C9}" type="datetime1">
              <a:rPr lang="pt-BR" smtClean="0"/>
              <a:pPr/>
              <a:t>09/04/2012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FFD5F9-69A8-4375-8ED2-07B2A23148FF}" type="datetime1">
              <a:rPr lang="pt-BR" smtClean="0"/>
              <a:pPr/>
              <a:t>09/04/2012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2B2828-5E44-478B-8621-3AF6FBB3CD3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ta.ca/faculty/arts-letters/music/pc-set_project/calculator/pc_calculate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Teoria dos Conjuntos: uma introdução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Paulo de Tarso Salles, CMU-ECA/USP 2010 - PPGM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Programa para cálculo de conjuntos de classes de alturas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Na </a:t>
            </a:r>
            <a:r>
              <a:rPr lang="pt-BR" i="1" dirty="0" smtClean="0"/>
              <a:t>internet</a:t>
            </a:r>
            <a:r>
              <a:rPr lang="pt-BR" dirty="0" smtClean="0"/>
              <a:t> há vários sites de universidades (sobretudo americanas) dedicados a esse tipo de programa </a:t>
            </a:r>
            <a:r>
              <a:rPr lang="pt-BR" i="1" dirty="0" smtClean="0"/>
              <a:t>online</a:t>
            </a:r>
            <a:r>
              <a:rPr lang="pt-BR" dirty="0" smtClean="0"/>
              <a:t>. Basta procurar no Google por </a:t>
            </a:r>
            <a:r>
              <a:rPr lang="pt-BR" i="1" dirty="0" err="1" smtClean="0"/>
              <a:t>pitch</a:t>
            </a:r>
            <a:r>
              <a:rPr lang="pt-BR" i="1" dirty="0" smtClean="0"/>
              <a:t> </a:t>
            </a:r>
            <a:r>
              <a:rPr lang="pt-BR" i="1" dirty="0" err="1" smtClean="0"/>
              <a:t>class</a:t>
            </a:r>
            <a:r>
              <a:rPr lang="pt-BR" i="1" dirty="0" smtClean="0"/>
              <a:t> </a:t>
            </a:r>
            <a:r>
              <a:rPr lang="pt-BR" i="1" dirty="0" err="1" smtClean="0"/>
              <a:t>calculator</a:t>
            </a:r>
            <a:r>
              <a:rPr lang="pt-BR" dirty="0" smtClean="0"/>
              <a:t>.</a:t>
            </a:r>
          </a:p>
          <a:p>
            <a:r>
              <a:rPr lang="pt-BR" dirty="0" smtClean="0"/>
              <a:t>Um programa interessante está no endereço: </a:t>
            </a:r>
            <a:r>
              <a:rPr lang="pt-BR" dirty="0" smtClean="0">
                <a:hlinkClick r:id="rId2"/>
              </a:rPr>
              <a:t>http://www.mta.ca/faculty/arts-letters/music/pc-set_project/calculator/pc_calculate.html#</a:t>
            </a:r>
            <a:endParaRPr lang="pt-BR" dirty="0" smtClean="0"/>
          </a:p>
          <a:p>
            <a:r>
              <a:rPr lang="pt-BR" dirty="0" smtClean="0"/>
              <a:t>Esse programa oferece ainda o cálculo dos subconjuntos e superconjuntos, além de montar matrizes baseadas nos conjuntos encontrados.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Tricordes e seus complementos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11</a:t>
            </a:fld>
            <a:endParaRPr lang="pt-BR"/>
          </a:p>
        </p:txBody>
      </p:sp>
      <p:pic>
        <p:nvPicPr>
          <p:cNvPr id="5" name="Espaço Reservado para Conteúdo 4" descr="tabela de tricordes (STRAUS).t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23950" y="1558925"/>
            <a:ext cx="6896100" cy="4257675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Tetracordes e seus complementos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12</a:t>
            </a:fld>
            <a:endParaRPr lang="pt-BR"/>
          </a:p>
        </p:txBody>
      </p:sp>
      <p:pic>
        <p:nvPicPr>
          <p:cNvPr id="5" name="Espaço Reservado para Conteúdo 4" descr="tabela de tetracordes (STRAUS).t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91101" y="1219200"/>
            <a:ext cx="3961797" cy="49371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Hexacordes: relação Z e autocomplementares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Conjuntos com mesmo conteúdo intervalar mas que não se relacionam por transposição ou inversão: relação Z.</a:t>
            </a:r>
          </a:p>
          <a:p>
            <a:r>
              <a:rPr lang="pt-BR" dirty="0" smtClean="0"/>
              <a:t>A relação Z é encontrada em 1 par de tetracordes, 3 pares de pentacordes e 15 pares de hexacordes.</a:t>
            </a:r>
          </a:p>
          <a:p>
            <a:r>
              <a:rPr lang="pt-BR" dirty="0" smtClean="0"/>
              <a:t>Os demais hexacordes são autocomplementares, ou seja, não têm um par correspondente.</a:t>
            </a:r>
          </a:p>
          <a:p>
            <a:r>
              <a:rPr lang="pt-BR" dirty="0" smtClean="0"/>
              <a:t>A nomenclatura Z não tem nenhuma razão especial.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Escalas diatônica e pentatônica: relação de complementaridade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“Teclas brancas” x “teclas pretas”</a:t>
            </a:r>
          </a:p>
          <a:p>
            <a:r>
              <a:rPr lang="pt-BR" dirty="0" smtClean="0"/>
              <a:t>7-35: coleção diatônica.</a:t>
            </a:r>
          </a:p>
          <a:p>
            <a:r>
              <a:rPr lang="pt-BR" dirty="0" smtClean="0"/>
              <a:t>5-35: coleção pentatônica.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Tríades Maior e menor: relação de inversão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15</a:t>
            </a:fld>
            <a:endParaRPr lang="pt-BR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quarter" idx="1"/>
          </p:nvPr>
        </p:nvGraphicFramePr>
        <p:xfrm>
          <a:off x="1357290" y="1643050"/>
          <a:ext cx="61722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Maior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0,4,7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Dó-Mi-Sol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Inversão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7,3,0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menor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0,3,7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Dó-Mib-Sol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000100" y="3500438"/>
            <a:ext cx="5288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Hugo Riemann (séc. XIX): série harmônica menor</a:t>
            </a:r>
            <a:endParaRPr lang="pt-BR" dirty="0"/>
          </a:p>
        </p:txBody>
      </p:sp>
      <p:pic>
        <p:nvPicPr>
          <p:cNvPr id="7" name="Imagem 6" descr="série harmonica M-m (Riemann)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3929066"/>
            <a:ext cx="8143900" cy="223099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Bibliografia 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FORTE, Allen. </a:t>
            </a:r>
            <a:r>
              <a:rPr lang="pt-BR" i="1" dirty="0" err="1" smtClean="0"/>
              <a:t>The</a:t>
            </a:r>
            <a:r>
              <a:rPr lang="pt-BR" i="1" dirty="0" smtClean="0"/>
              <a:t> </a:t>
            </a:r>
            <a:r>
              <a:rPr lang="pt-BR" i="1" dirty="0" err="1" smtClean="0"/>
              <a:t>structure</a:t>
            </a:r>
            <a:r>
              <a:rPr lang="pt-BR" i="1" dirty="0" smtClean="0"/>
              <a:t> </a:t>
            </a:r>
            <a:r>
              <a:rPr lang="pt-BR" i="1" dirty="0" err="1" smtClean="0"/>
              <a:t>of</a:t>
            </a:r>
            <a:r>
              <a:rPr lang="pt-BR" i="1" dirty="0" smtClean="0"/>
              <a:t> atonal </a:t>
            </a:r>
            <a:r>
              <a:rPr lang="pt-BR" i="1" dirty="0" err="1" smtClean="0"/>
              <a:t>music</a:t>
            </a:r>
            <a:r>
              <a:rPr lang="pt-BR" dirty="0" smtClean="0"/>
              <a:t>. </a:t>
            </a:r>
            <a:r>
              <a:rPr lang="pt-BR" dirty="0" err="1" smtClean="0"/>
              <a:t>New</a:t>
            </a:r>
            <a:r>
              <a:rPr lang="pt-BR" dirty="0" smtClean="0"/>
              <a:t> </a:t>
            </a:r>
            <a:r>
              <a:rPr lang="pt-BR" dirty="0" err="1" smtClean="0"/>
              <a:t>Haven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London</a:t>
            </a:r>
            <a:r>
              <a:rPr lang="pt-BR" dirty="0" smtClean="0"/>
              <a:t>: Yale </a:t>
            </a:r>
            <a:r>
              <a:rPr lang="pt-BR" dirty="0" err="1" smtClean="0"/>
              <a:t>University</a:t>
            </a:r>
            <a:r>
              <a:rPr lang="pt-BR" dirty="0" smtClean="0"/>
              <a:t> </a:t>
            </a:r>
            <a:r>
              <a:rPr lang="pt-BR" dirty="0" err="1" smtClean="0"/>
              <a:t>Press</a:t>
            </a:r>
            <a:r>
              <a:rPr lang="pt-BR" dirty="0" smtClean="0"/>
              <a:t>, 1973.</a:t>
            </a:r>
          </a:p>
          <a:p>
            <a:r>
              <a:rPr lang="pt-BR" dirty="0" smtClean="0"/>
              <a:t>HYDE, Martha. </a:t>
            </a:r>
            <a:r>
              <a:rPr lang="en-US" dirty="0" smtClean="0"/>
              <a:t>Twentieth-Century Analysis during the Past Decade.</a:t>
            </a:r>
            <a:r>
              <a:rPr lang="en-US" i="1" dirty="0" smtClean="0"/>
              <a:t> Music Theory Spectrum</a:t>
            </a:r>
            <a:r>
              <a:rPr lang="en-US" dirty="0" smtClean="0"/>
              <a:t>, Vol. 11, No. 1, Special Issue: The Society for Music Theory: The First </a:t>
            </a:r>
            <a:r>
              <a:rPr lang="pt-BR" dirty="0" err="1" smtClean="0"/>
              <a:t>Decade</a:t>
            </a:r>
            <a:r>
              <a:rPr lang="pt-BR" dirty="0" smtClean="0"/>
              <a:t>. (</a:t>
            </a:r>
            <a:r>
              <a:rPr lang="pt-BR" dirty="0" err="1" smtClean="0"/>
              <a:t>Spring</a:t>
            </a:r>
            <a:r>
              <a:rPr lang="pt-BR" dirty="0" smtClean="0"/>
              <a:t>, 1989), pp. 35-39.</a:t>
            </a:r>
          </a:p>
          <a:p>
            <a:r>
              <a:rPr lang="pt-BR" dirty="0" smtClean="0"/>
              <a:t>MEAD, Andrew. </a:t>
            </a:r>
            <a:r>
              <a:rPr lang="en-US" dirty="0" smtClean="0"/>
              <a:t>The State of Research in Twelve-Tone and Atonal Theory. </a:t>
            </a:r>
            <a:r>
              <a:rPr lang="en-US" i="1" dirty="0" smtClean="0"/>
              <a:t>Music Theory Spectrum</a:t>
            </a:r>
            <a:r>
              <a:rPr lang="en-US" dirty="0" smtClean="0"/>
              <a:t>, Vol. 11, No. 1, Special Issue: The Society for Music Theory: The First </a:t>
            </a:r>
            <a:r>
              <a:rPr lang="pt-BR" dirty="0" err="1" smtClean="0"/>
              <a:t>Decade</a:t>
            </a:r>
            <a:r>
              <a:rPr lang="pt-BR" dirty="0" smtClean="0"/>
              <a:t>. (</a:t>
            </a:r>
            <a:r>
              <a:rPr lang="pt-BR" dirty="0" err="1" smtClean="0"/>
              <a:t>Spring</a:t>
            </a:r>
            <a:r>
              <a:rPr lang="pt-BR" dirty="0" smtClean="0"/>
              <a:t>, 1989), pp. 40-48.</a:t>
            </a:r>
          </a:p>
          <a:p>
            <a:r>
              <a:rPr lang="pt-BR" dirty="0" smtClean="0"/>
              <a:t>OLIVEIRA, João P. </a:t>
            </a:r>
            <a:r>
              <a:rPr lang="pt-BR" i="1" dirty="0" smtClean="0"/>
              <a:t>Teoria analítica da música do século XX. Lisboa: </a:t>
            </a:r>
            <a:r>
              <a:rPr lang="pt-BR" i="1" dirty="0" err="1" smtClean="0"/>
              <a:t>Calouste</a:t>
            </a:r>
            <a:r>
              <a:rPr lang="pt-BR" i="1" dirty="0" smtClean="0"/>
              <a:t> </a:t>
            </a:r>
            <a:r>
              <a:rPr lang="pt-BR" i="1" dirty="0" err="1" smtClean="0"/>
              <a:t>Gulbenkian</a:t>
            </a:r>
            <a:r>
              <a:rPr lang="pt-BR" i="1" dirty="0" smtClean="0"/>
              <a:t>, </a:t>
            </a:r>
            <a:r>
              <a:rPr lang="pt-BR" dirty="0" smtClean="0"/>
              <a:t>1998.</a:t>
            </a:r>
            <a:endParaRPr lang="pt-BR" smtClean="0"/>
          </a:p>
          <a:p>
            <a:r>
              <a:rPr lang="pt-BR" smtClean="0"/>
              <a:t>STRAUS</a:t>
            </a:r>
            <a:r>
              <a:rPr lang="pt-BR" dirty="0" smtClean="0"/>
              <a:t>, Joseph. </a:t>
            </a:r>
            <a:r>
              <a:rPr lang="pt-BR" i="1" dirty="0" err="1" smtClean="0"/>
              <a:t>Introduction</a:t>
            </a:r>
            <a:r>
              <a:rPr lang="pt-BR" i="1" dirty="0" smtClean="0"/>
              <a:t> to </a:t>
            </a:r>
            <a:r>
              <a:rPr lang="pt-BR" i="1" dirty="0" err="1" smtClean="0"/>
              <a:t>post-tonal</a:t>
            </a:r>
            <a:r>
              <a:rPr lang="pt-BR" i="1" dirty="0" smtClean="0"/>
              <a:t> </a:t>
            </a:r>
            <a:r>
              <a:rPr lang="pt-BR" i="1" dirty="0" err="1" smtClean="0"/>
              <a:t>music</a:t>
            </a:r>
            <a:r>
              <a:rPr lang="pt-BR" dirty="0" smtClean="0"/>
              <a:t>. </a:t>
            </a:r>
            <a:r>
              <a:rPr lang="en-US" dirty="0" smtClean="0"/>
              <a:t>Englewood Cliffs, NJ: Prentice Hall, 1990.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Origens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Matemática </a:t>
            </a:r>
          </a:p>
          <a:p>
            <a:r>
              <a:rPr lang="pt-BR" dirty="0" smtClean="0"/>
              <a:t>Música: anos 1960-70: Milton Babbitt, David Lewin, Allen Forte.</a:t>
            </a:r>
          </a:p>
          <a:p>
            <a:r>
              <a:rPr lang="pt-BR" dirty="0" smtClean="0"/>
              <a:t>Aplicações: música dodecafônica, serial e pós-tonal em geral. Sistema temperado.</a:t>
            </a:r>
          </a:p>
          <a:p>
            <a:r>
              <a:rPr lang="pt-BR" dirty="0" smtClean="0"/>
              <a:t>Os textos de Hyde (1989) e Mead (1989) oferecem uma bibliografia comentada sobre o assunto.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Classes de alturas [</a:t>
            </a:r>
            <a:r>
              <a:rPr lang="pt-BR" i="1" dirty="0" err="1" smtClean="0"/>
              <a:t>pitch</a:t>
            </a:r>
            <a:r>
              <a:rPr lang="pt-BR" i="1" dirty="0" smtClean="0"/>
              <a:t> classes</a:t>
            </a:r>
            <a:r>
              <a:rPr lang="pt-BR" dirty="0" smtClean="0"/>
              <a:t>]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428596" y="1928802"/>
          <a:ext cx="8229600" cy="128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Dó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Dó#</a:t>
                      </a:r>
                      <a:r>
                        <a:rPr lang="pt-BR" baseline="0" dirty="0" smtClean="0"/>
                        <a:t> ou </a:t>
                      </a:r>
                      <a:r>
                        <a:rPr lang="pt-BR" baseline="0" dirty="0" err="1" smtClean="0"/>
                        <a:t>Réb</a:t>
                      </a: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Ré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Ré# ou </a:t>
                      </a:r>
                      <a:r>
                        <a:rPr lang="pt-BR" dirty="0" err="1" smtClean="0"/>
                        <a:t>Mib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Fá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Fá#</a:t>
                      </a:r>
                      <a:r>
                        <a:rPr lang="pt-BR" baseline="0" dirty="0" smtClean="0"/>
                        <a:t> ou</a:t>
                      </a:r>
                    </a:p>
                    <a:p>
                      <a:pPr algn="ctr"/>
                      <a:r>
                        <a:rPr lang="pt-BR" baseline="0" dirty="0" err="1" smtClean="0"/>
                        <a:t>Solb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Sol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Sol# ou </a:t>
                      </a:r>
                      <a:r>
                        <a:rPr lang="pt-BR" dirty="0" err="1" smtClean="0"/>
                        <a:t>Láb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Lá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Lá# ou </a:t>
                      </a:r>
                      <a:r>
                        <a:rPr lang="pt-BR" dirty="0" err="1" smtClean="0"/>
                        <a:t>Sib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Módulo 12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Os valores de Classe de Altura devem ficar entre 0 e 11.</a:t>
            </a:r>
          </a:p>
          <a:p>
            <a:r>
              <a:rPr lang="pt-BR" dirty="0" smtClean="0"/>
              <a:t>12=0 (12-12)</a:t>
            </a:r>
          </a:p>
          <a:p>
            <a:r>
              <a:rPr lang="pt-BR" dirty="0" smtClean="0"/>
              <a:t>13=1 (13-12)</a:t>
            </a:r>
          </a:p>
          <a:p>
            <a:r>
              <a:rPr lang="pt-BR" dirty="0" smtClean="0"/>
              <a:t>17=5 (17-12)</a:t>
            </a:r>
          </a:p>
          <a:p>
            <a:r>
              <a:rPr lang="pt-BR" dirty="0" smtClean="0"/>
              <a:t>30=6 (30-12=18-12=6)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Intervalos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 diferença expressa a quantidade de semitons entre as alturas.</a:t>
            </a:r>
          </a:p>
        </p:txBody>
      </p:sp>
      <p:pic>
        <p:nvPicPr>
          <p:cNvPr id="4" name="Imagem 3" descr="intervalos ordenados e não ordenados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3000372"/>
            <a:ext cx="8215370" cy="2012829"/>
          </a:xfrm>
          <a:prstGeom prst="rect">
            <a:avLst/>
          </a:prstGeom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</a:t>
            </a:r>
            <a:r>
              <a:rPr lang="pt-BR" dirty="0" smtClean="0"/>
              <a:t>lasses de intervalos [</a:t>
            </a:r>
            <a:r>
              <a:rPr lang="pt-BR" i="1" dirty="0" err="1" smtClean="0"/>
              <a:t>interval</a:t>
            </a:r>
            <a:r>
              <a:rPr lang="pt-BR" i="1" dirty="0" smtClean="0"/>
              <a:t> classes</a:t>
            </a:r>
            <a:r>
              <a:rPr lang="pt-BR" dirty="0" smtClean="0"/>
              <a:t>]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Os intervalos compostos (maiores que a oitava) são considerados equivalentes aos simples.</a:t>
            </a:r>
          </a:p>
          <a:p>
            <a:r>
              <a:rPr lang="pt-BR" dirty="0" smtClean="0"/>
              <a:t>Os intervalos maiores que 6 (trítono) equivalem às suas inversões: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357290" y="4857760"/>
          <a:ext cx="6096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Vetor intervalar.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Representa o conteúdo intervalar de um determinado agrupamento de notas.</a:t>
            </a:r>
          </a:p>
          <a:p>
            <a:r>
              <a:rPr lang="pt-BR" dirty="0" smtClean="0"/>
              <a:t>No exemplo ao lado (STRAUS, p. 11), o conteúdo intervalar da escala maior.</a:t>
            </a:r>
            <a:endParaRPr lang="pt-BR" dirty="0"/>
          </a:p>
        </p:txBody>
      </p:sp>
      <p:pic>
        <p:nvPicPr>
          <p:cNvPr id="7" name="Espaço Reservado para Conteúdo 6" descr="vetor intervalar da escala maior (Straus p11).tif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844847" y="1216025"/>
            <a:ext cx="3616731" cy="493712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Invariâncias: sons comuns entre conjuntos de notas.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8</a:t>
            </a:fld>
            <a:endParaRPr lang="pt-BR"/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sz="quarter" idx="1"/>
          </p:nvPr>
        </p:nvGraphicFramePr>
        <p:xfrm>
          <a:off x="500034" y="2285992"/>
          <a:ext cx="822960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Dó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Lá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Ré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Sol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Fá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Fá#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Elipse 8"/>
          <p:cNvSpPr/>
          <p:nvPr/>
        </p:nvSpPr>
        <p:spPr>
          <a:xfrm>
            <a:off x="714348" y="1785926"/>
            <a:ext cx="6215106" cy="221457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2143108" y="1785926"/>
            <a:ext cx="6215106" cy="2286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1000100" y="4714884"/>
            <a:ext cx="6500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Dó Maior (contorno azul) e Sol Maior (contorno vermelho): 6 sons invariantes</a:t>
            </a:r>
            <a:r>
              <a:rPr lang="pt-BR" dirty="0" smtClean="0"/>
              <a:t>.</a:t>
            </a:r>
          </a:p>
          <a:p>
            <a:r>
              <a:rPr lang="pt-BR" dirty="0" smtClean="0"/>
              <a:t>O </a:t>
            </a:r>
            <a:r>
              <a:rPr lang="pt-BR" b="1" dirty="0" smtClean="0"/>
              <a:t>VETOR INTERVALAR</a:t>
            </a:r>
            <a:r>
              <a:rPr lang="pt-BR" dirty="0" smtClean="0"/>
              <a:t> permite calcular a quantidade de invariâncias entre conjuntos de notas e suas transposições.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Conjuntos de notas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B2828-5E44-478B-8621-3AF6FBB3CD3A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Cálculo da forma primária.</a:t>
            </a:r>
          </a:p>
          <a:p>
            <a:r>
              <a:rPr lang="pt-BR" dirty="0" smtClean="0"/>
              <a:t>A Tabela de Forte.</a:t>
            </a:r>
          </a:p>
          <a:p>
            <a:r>
              <a:rPr lang="pt-BR" dirty="0" smtClean="0"/>
              <a:t>A tabela simplificada.</a:t>
            </a:r>
          </a:p>
          <a:p>
            <a:r>
              <a:rPr lang="pt-BR" dirty="0" smtClean="0"/>
              <a:t>Operações de Transposição, Inversão, Multiplicação.</a:t>
            </a:r>
          </a:p>
          <a:p>
            <a:r>
              <a:rPr lang="pt-BR" dirty="0" smtClean="0"/>
              <a:t>Complementaridade: o </a:t>
            </a:r>
            <a:r>
              <a:rPr lang="pt-BR" i="1" dirty="0" smtClean="0"/>
              <a:t>complemento</a:t>
            </a:r>
            <a:r>
              <a:rPr lang="pt-BR" dirty="0" smtClean="0"/>
              <a:t> de qualquer conjunto consiste nas notas que estão excluídas dele e que completariam a escala cromática. Por exemplo, todo </a:t>
            </a:r>
            <a:r>
              <a:rPr lang="pt-BR" i="1" dirty="0" smtClean="0"/>
              <a:t>tricorde</a:t>
            </a:r>
            <a:r>
              <a:rPr lang="pt-BR" dirty="0" smtClean="0"/>
              <a:t> tem um </a:t>
            </a:r>
            <a:r>
              <a:rPr lang="pt-BR" i="1" dirty="0" smtClean="0"/>
              <a:t>nonacorde</a:t>
            </a:r>
            <a:r>
              <a:rPr lang="pt-BR" dirty="0" smtClean="0"/>
              <a:t> que lhe é complementar.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296</TotalTime>
  <Words>711</Words>
  <Application>Microsoft Office PowerPoint</Application>
  <PresentationFormat>Apresentação na tela (4:3)</PresentationFormat>
  <Paragraphs>122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Origem</vt:lpstr>
      <vt:lpstr>Teoria dos Conjuntos: uma introdução</vt:lpstr>
      <vt:lpstr>Origens </vt:lpstr>
      <vt:lpstr>Classes de alturas [pitch classes]</vt:lpstr>
      <vt:lpstr>Módulo 12</vt:lpstr>
      <vt:lpstr>Intervalos </vt:lpstr>
      <vt:lpstr>Classes de intervalos [interval classes] </vt:lpstr>
      <vt:lpstr>Vetor intervalar.</vt:lpstr>
      <vt:lpstr>Invariâncias: sons comuns entre conjuntos de notas.</vt:lpstr>
      <vt:lpstr>Conjuntos de notas</vt:lpstr>
      <vt:lpstr>Programa para cálculo de conjuntos de classes de alturas</vt:lpstr>
      <vt:lpstr>Tricordes e seus complementos</vt:lpstr>
      <vt:lpstr>Tetracordes e seus complementos</vt:lpstr>
      <vt:lpstr>Hexacordes: relação Z e autocomplementares</vt:lpstr>
      <vt:lpstr>Escalas diatônica e pentatônica: relação de complementaridade</vt:lpstr>
      <vt:lpstr>Tríades Maior e menor: relação de inversão</vt:lpstr>
      <vt:lpstr>Bibliografia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dos Conjuntos: uma introdução</dc:title>
  <dc:creator>Paulo de Tarso Salles</dc:creator>
  <cp:lastModifiedBy>Paulo</cp:lastModifiedBy>
  <cp:revision>33</cp:revision>
  <dcterms:created xsi:type="dcterms:W3CDTF">2010-04-08T16:28:03Z</dcterms:created>
  <dcterms:modified xsi:type="dcterms:W3CDTF">2012-04-09T22:40:25Z</dcterms:modified>
</cp:coreProperties>
</file>