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81" r:id="rId3"/>
    <p:sldId id="282" r:id="rId4"/>
    <p:sldId id="283" r:id="rId5"/>
    <p:sldId id="284" r:id="rId6"/>
    <p:sldId id="622" r:id="rId7"/>
    <p:sldId id="624" r:id="rId8"/>
    <p:sldId id="426" r:id="rId9"/>
    <p:sldId id="625" r:id="rId10"/>
    <p:sldId id="428" r:id="rId11"/>
    <p:sldId id="581" r:id="rId12"/>
    <p:sldId id="641" r:id="rId13"/>
    <p:sldId id="576" r:id="rId14"/>
    <p:sldId id="577" r:id="rId15"/>
    <p:sldId id="578" r:id="rId16"/>
    <p:sldId id="579" r:id="rId17"/>
    <p:sldId id="557" r:id="rId18"/>
    <p:sldId id="285" r:id="rId19"/>
    <p:sldId id="286" r:id="rId20"/>
    <p:sldId id="287" r:id="rId21"/>
    <p:sldId id="627" r:id="rId22"/>
    <p:sldId id="628" r:id="rId23"/>
    <p:sldId id="288" r:id="rId24"/>
    <p:sldId id="634" r:id="rId25"/>
    <p:sldId id="558" r:id="rId26"/>
    <p:sldId id="572" r:id="rId27"/>
    <p:sldId id="575" r:id="rId28"/>
    <p:sldId id="637" r:id="rId29"/>
    <p:sldId id="635" r:id="rId30"/>
    <p:sldId id="574" r:id="rId31"/>
    <p:sldId id="573" r:id="rId32"/>
    <p:sldId id="638" r:id="rId33"/>
    <p:sldId id="606" r:id="rId34"/>
    <p:sldId id="631" r:id="rId35"/>
    <p:sldId id="613" r:id="rId36"/>
    <p:sldId id="642" r:id="rId37"/>
    <p:sldId id="497" r:id="rId38"/>
    <p:sldId id="552" r:id="rId39"/>
    <p:sldId id="567" r:id="rId40"/>
    <p:sldId id="511" r:id="rId41"/>
    <p:sldId id="512" r:id="rId42"/>
    <p:sldId id="513" r:id="rId43"/>
    <p:sldId id="514" r:id="rId44"/>
    <p:sldId id="515" r:id="rId4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280" autoAdjust="0"/>
  </p:normalViewPr>
  <p:slideViewPr>
    <p:cSldViewPr snapToGrid="0">
      <p:cViewPr varScale="1">
        <p:scale>
          <a:sx n="83" d="100"/>
          <a:sy n="83" d="100"/>
        </p:scale>
        <p:origin x="590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4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79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LiveId" clId="{5F031C15-3E12-4396-B0AB-B8B2BDDE12DC}"/>
    <pc:docChg chg="custSel modSld">
      <pc:chgData name="Amaury Gremaud" userId="d26e1613d7451de6" providerId="LiveId" clId="{5F031C15-3E12-4396-B0AB-B8B2BDDE12DC}" dt="2019-04-01T04:59:07.570" v="49" actId="20577"/>
      <pc:docMkLst>
        <pc:docMk/>
      </pc:docMkLst>
      <pc:sldChg chg="modSp">
        <pc:chgData name="Amaury Gremaud" userId="d26e1613d7451de6" providerId="LiveId" clId="{5F031C15-3E12-4396-B0AB-B8B2BDDE12DC}" dt="2019-04-01T04:59:07.570" v="49" actId="20577"/>
        <pc:sldMkLst>
          <pc:docMk/>
          <pc:sldMk cId="454295900" sldId="256"/>
        </pc:sldMkLst>
        <pc:spChg chg="mod">
          <ac:chgData name="Amaury Gremaud" userId="d26e1613d7451de6" providerId="LiveId" clId="{5F031C15-3E12-4396-B0AB-B8B2BDDE12DC}" dt="2019-04-01T04:59:07.570" v="49" actId="20577"/>
          <ac:spMkLst>
            <pc:docMk/>
            <pc:sldMk cId="454295900" sldId="256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aury\AppData\Local\Microsoft\Windows\Temporary%20Internet%20Files\Content.IE5\O98C4MHA\ipeadata%5b23-04-2012-09-03%5d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Taxas de cambio Dolar, ien, libra e euro 1957 - 2011 (3T)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v>ienxdolar</c:v>
          </c:tx>
          <c:spPr>
            <a:ln w="8255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strRef>
              <c:f>'ipeadata(23-04-2012-09-03)'!$A$2:$A$220</c:f>
              <c:strCache>
                <c:ptCount val="219"/>
                <c:pt idx="0">
                  <c:v>1957 T1</c:v>
                </c:pt>
                <c:pt idx="1">
                  <c:v>1957 T2</c:v>
                </c:pt>
                <c:pt idx="2">
                  <c:v>1957 T3</c:v>
                </c:pt>
                <c:pt idx="3">
                  <c:v>1957 T4</c:v>
                </c:pt>
                <c:pt idx="4">
                  <c:v>1958 T1</c:v>
                </c:pt>
                <c:pt idx="5">
                  <c:v>1958 T2</c:v>
                </c:pt>
                <c:pt idx="6">
                  <c:v>1958 T3</c:v>
                </c:pt>
                <c:pt idx="7">
                  <c:v>1958 T4</c:v>
                </c:pt>
                <c:pt idx="8">
                  <c:v>1959 T1</c:v>
                </c:pt>
                <c:pt idx="9">
                  <c:v>1959 T2</c:v>
                </c:pt>
                <c:pt idx="10">
                  <c:v>1959 T3</c:v>
                </c:pt>
                <c:pt idx="11">
                  <c:v>1959 T4</c:v>
                </c:pt>
                <c:pt idx="12">
                  <c:v>1960 T1</c:v>
                </c:pt>
                <c:pt idx="13">
                  <c:v>1960 T2</c:v>
                </c:pt>
                <c:pt idx="14">
                  <c:v>1960 T3</c:v>
                </c:pt>
                <c:pt idx="15">
                  <c:v>1960 T4</c:v>
                </c:pt>
                <c:pt idx="16">
                  <c:v>1961 T1</c:v>
                </c:pt>
                <c:pt idx="17">
                  <c:v>1961 T2</c:v>
                </c:pt>
                <c:pt idx="18">
                  <c:v>1961 T3</c:v>
                </c:pt>
                <c:pt idx="19">
                  <c:v>1961 T4</c:v>
                </c:pt>
                <c:pt idx="20">
                  <c:v>1962 T1</c:v>
                </c:pt>
                <c:pt idx="21">
                  <c:v>1962 T2</c:v>
                </c:pt>
                <c:pt idx="22">
                  <c:v>1962 T3</c:v>
                </c:pt>
                <c:pt idx="23">
                  <c:v>1962 T4</c:v>
                </c:pt>
                <c:pt idx="24">
                  <c:v>1963 T1</c:v>
                </c:pt>
                <c:pt idx="25">
                  <c:v>1963 T2</c:v>
                </c:pt>
                <c:pt idx="26">
                  <c:v>1963 T3</c:v>
                </c:pt>
                <c:pt idx="27">
                  <c:v>1963 T4</c:v>
                </c:pt>
                <c:pt idx="28">
                  <c:v>1964 T1</c:v>
                </c:pt>
                <c:pt idx="29">
                  <c:v>1964 T2</c:v>
                </c:pt>
                <c:pt idx="30">
                  <c:v>1964 T3</c:v>
                </c:pt>
                <c:pt idx="31">
                  <c:v>1964 T4</c:v>
                </c:pt>
                <c:pt idx="32">
                  <c:v>1965 T1</c:v>
                </c:pt>
                <c:pt idx="33">
                  <c:v>1965 T2</c:v>
                </c:pt>
                <c:pt idx="34">
                  <c:v>1965 T3</c:v>
                </c:pt>
                <c:pt idx="35">
                  <c:v>1965 T4</c:v>
                </c:pt>
                <c:pt idx="36">
                  <c:v>1966 T1</c:v>
                </c:pt>
                <c:pt idx="37">
                  <c:v>1966 T2</c:v>
                </c:pt>
                <c:pt idx="38">
                  <c:v>1966 T3</c:v>
                </c:pt>
                <c:pt idx="39">
                  <c:v>1966 T4</c:v>
                </c:pt>
                <c:pt idx="40">
                  <c:v>1967 T1</c:v>
                </c:pt>
                <c:pt idx="41">
                  <c:v>1967 T2</c:v>
                </c:pt>
                <c:pt idx="42">
                  <c:v>1967 T3</c:v>
                </c:pt>
                <c:pt idx="43">
                  <c:v>1967 T4</c:v>
                </c:pt>
                <c:pt idx="44">
                  <c:v>1968 T1</c:v>
                </c:pt>
                <c:pt idx="45">
                  <c:v>1968 T2</c:v>
                </c:pt>
                <c:pt idx="46">
                  <c:v>1968 T3</c:v>
                </c:pt>
                <c:pt idx="47">
                  <c:v>1968 T4</c:v>
                </c:pt>
                <c:pt idx="48">
                  <c:v>1969 T1</c:v>
                </c:pt>
                <c:pt idx="49">
                  <c:v>1969 T2</c:v>
                </c:pt>
                <c:pt idx="50">
                  <c:v>1969 T3</c:v>
                </c:pt>
                <c:pt idx="51">
                  <c:v>1969 T4</c:v>
                </c:pt>
                <c:pt idx="52">
                  <c:v>1970 T1</c:v>
                </c:pt>
                <c:pt idx="53">
                  <c:v>1970 T2</c:v>
                </c:pt>
                <c:pt idx="54">
                  <c:v>1970 T3</c:v>
                </c:pt>
                <c:pt idx="55">
                  <c:v>1970 T4</c:v>
                </c:pt>
                <c:pt idx="56">
                  <c:v>1971 T1</c:v>
                </c:pt>
                <c:pt idx="57">
                  <c:v>1971 T2</c:v>
                </c:pt>
                <c:pt idx="58">
                  <c:v>1971 T3</c:v>
                </c:pt>
                <c:pt idx="59">
                  <c:v>1971 T4</c:v>
                </c:pt>
                <c:pt idx="60">
                  <c:v>1972 T1</c:v>
                </c:pt>
                <c:pt idx="61">
                  <c:v>1972 T2</c:v>
                </c:pt>
                <c:pt idx="62">
                  <c:v>1972 T3</c:v>
                </c:pt>
                <c:pt idx="63">
                  <c:v>1972 T4</c:v>
                </c:pt>
                <c:pt idx="64">
                  <c:v>1973 T1</c:v>
                </c:pt>
                <c:pt idx="65">
                  <c:v>1973 T2</c:v>
                </c:pt>
                <c:pt idx="66">
                  <c:v>1973 T3</c:v>
                </c:pt>
                <c:pt idx="67">
                  <c:v>1973 T4</c:v>
                </c:pt>
                <c:pt idx="68">
                  <c:v>1974 T1</c:v>
                </c:pt>
                <c:pt idx="69">
                  <c:v>1974 T2</c:v>
                </c:pt>
                <c:pt idx="70">
                  <c:v>1974 T3</c:v>
                </c:pt>
                <c:pt idx="71">
                  <c:v>1974 T4</c:v>
                </c:pt>
                <c:pt idx="72">
                  <c:v>1975 T1</c:v>
                </c:pt>
                <c:pt idx="73">
                  <c:v>1975 T2</c:v>
                </c:pt>
                <c:pt idx="74">
                  <c:v>1975 T3</c:v>
                </c:pt>
                <c:pt idx="75">
                  <c:v>1975 T4</c:v>
                </c:pt>
                <c:pt idx="76">
                  <c:v>1976 T1</c:v>
                </c:pt>
                <c:pt idx="77">
                  <c:v>1976 T2</c:v>
                </c:pt>
                <c:pt idx="78">
                  <c:v>1976 T3</c:v>
                </c:pt>
                <c:pt idx="79">
                  <c:v>1976 T4</c:v>
                </c:pt>
                <c:pt idx="80">
                  <c:v>1977 T1</c:v>
                </c:pt>
                <c:pt idx="81">
                  <c:v>1977 T2</c:v>
                </c:pt>
                <c:pt idx="82">
                  <c:v>1977 T3</c:v>
                </c:pt>
                <c:pt idx="83">
                  <c:v>1977 T4</c:v>
                </c:pt>
                <c:pt idx="84">
                  <c:v>1978 T1</c:v>
                </c:pt>
                <c:pt idx="85">
                  <c:v>1978 T2</c:v>
                </c:pt>
                <c:pt idx="86">
                  <c:v>1978 T3</c:v>
                </c:pt>
                <c:pt idx="87">
                  <c:v>1978 T4</c:v>
                </c:pt>
                <c:pt idx="88">
                  <c:v>1979 T1</c:v>
                </c:pt>
                <c:pt idx="89">
                  <c:v>1979 T2</c:v>
                </c:pt>
                <c:pt idx="90">
                  <c:v>1979 T3</c:v>
                </c:pt>
                <c:pt idx="91">
                  <c:v>1979 T4</c:v>
                </c:pt>
                <c:pt idx="92">
                  <c:v>1980 T1</c:v>
                </c:pt>
                <c:pt idx="93">
                  <c:v>1980 T2</c:v>
                </c:pt>
                <c:pt idx="94">
                  <c:v>1980 T3</c:v>
                </c:pt>
                <c:pt idx="95">
                  <c:v>1980 T4</c:v>
                </c:pt>
                <c:pt idx="96">
                  <c:v>1981 T1</c:v>
                </c:pt>
                <c:pt idx="97">
                  <c:v>1981 T2</c:v>
                </c:pt>
                <c:pt idx="98">
                  <c:v>1981 T3</c:v>
                </c:pt>
                <c:pt idx="99">
                  <c:v>1981 T4</c:v>
                </c:pt>
                <c:pt idx="100">
                  <c:v>1982 T1</c:v>
                </c:pt>
                <c:pt idx="101">
                  <c:v>1982 T2</c:v>
                </c:pt>
                <c:pt idx="102">
                  <c:v>1982 T3</c:v>
                </c:pt>
                <c:pt idx="103">
                  <c:v>1982 T4</c:v>
                </c:pt>
                <c:pt idx="104">
                  <c:v>1983 T1</c:v>
                </c:pt>
                <c:pt idx="105">
                  <c:v>1983 T2</c:v>
                </c:pt>
                <c:pt idx="106">
                  <c:v>1983 T3</c:v>
                </c:pt>
                <c:pt idx="107">
                  <c:v>1983 T4</c:v>
                </c:pt>
                <c:pt idx="108">
                  <c:v>1984 T1</c:v>
                </c:pt>
                <c:pt idx="109">
                  <c:v>1984 T2</c:v>
                </c:pt>
                <c:pt idx="110">
                  <c:v>1984 T3</c:v>
                </c:pt>
                <c:pt idx="111">
                  <c:v>1984 T4</c:v>
                </c:pt>
                <c:pt idx="112">
                  <c:v>1985 T1</c:v>
                </c:pt>
                <c:pt idx="113">
                  <c:v>1985 T2</c:v>
                </c:pt>
                <c:pt idx="114">
                  <c:v>1985 T3</c:v>
                </c:pt>
                <c:pt idx="115">
                  <c:v>1985 T4</c:v>
                </c:pt>
                <c:pt idx="116">
                  <c:v>1986 T1</c:v>
                </c:pt>
                <c:pt idx="117">
                  <c:v>1986 T2</c:v>
                </c:pt>
                <c:pt idx="118">
                  <c:v>1986 T3</c:v>
                </c:pt>
                <c:pt idx="119">
                  <c:v>1986 T4</c:v>
                </c:pt>
                <c:pt idx="120">
                  <c:v>1987 T1</c:v>
                </c:pt>
                <c:pt idx="121">
                  <c:v>1987 T2</c:v>
                </c:pt>
                <c:pt idx="122">
                  <c:v>1987 T3</c:v>
                </c:pt>
                <c:pt idx="123">
                  <c:v>1987 T4</c:v>
                </c:pt>
                <c:pt idx="124">
                  <c:v>1988 T1</c:v>
                </c:pt>
                <c:pt idx="125">
                  <c:v>1988 T2</c:v>
                </c:pt>
                <c:pt idx="126">
                  <c:v>1988 T3</c:v>
                </c:pt>
                <c:pt idx="127">
                  <c:v>1988 T4</c:v>
                </c:pt>
                <c:pt idx="128">
                  <c:v>1989 T1</c:v>
                </c:pt>
                <c:pt idx="129">
                  <c:v>1989 T2</c:v>
                </c:pt>
                <c:pt idx="130">
                  <c:v>1989 T3</c:v>
                </c:pt>
                <c:pt idx="131">
                  <c:v>1989 T4</c:v>
                </c:pt>
                <c:pt idx="132">
                  <c:v>1990 T1</c:v>
                </c:pt>
                <c:pt idx="133">
                  <c:v>1990 T2</c:v>
                </c:pt>
                <c:pt idx="134">
                  <c:v>1990 T3</c:v>
                </c:pt>
                <c:pt idx="135">
                  <c:v>1990 T4</c:v>
                </c:pt>
                <c:pt idx="136">
                  <c:v>1991 T1</c:v>
                </c:pt>
                <c:pt idx="137">
                  <c:v>1991 T2</c:v>
                </c:pt>
                <c:pt idx="138">
                  <c:v>1991 T3</c:v>
                </c:pt>
                <c:pt idx="139">
                  <c:v>1991 T4</c:v>
                </c:pt>
                <c:pt idx="140">
                  <c:v>1992 T1</c:v>
                </c:pt>
                <c:pt idx="141">
                  <c:v>1992 T2</c:v>
                </c:pt>
                <c:pt idx="142">
                  <c:v>1992 T3</c:v>
                </c:pt>
                <c:pt idx="143">
                  <c:v>1992 T4</c:v>
                </c:pt>
                <c:pt idx="144">
                  <c:v>1993 T1</c:v>
                </c:pt>
                <c:pt idx="145">
                  <c:v>1993 T2</c:v>
                </c:pt>
                <c:pt idx="146">
                  <c:v>1993 T3</c:v>
                </c:pt>
                <c:pt idx="147">
                  <c:v>1993 T4</c:v>
                </c:pt>
                <c:pt idx="148">
                  <c:v>1994 T1</c:v>
                </c:pt>
                <c:pt idx="149">
                  <c:v>1994 T2</c:v>
                </c:pt>
                <c:pt idx="150">
                  <c:v>1994 T3</c:v>
                </c:pt>
                <c:pt idx="151">
                  <c:v>1994 T4</c:v>
                </c:pt>
                <c:pt idx="152">
                  <c:v>1995 T1</c:v>
                </c:pt>
                <c:pt idx="153">
                  <c:v>1995 T2</c:v>
                </c:pt>
                <c:pt idx="154">
                  <c:v>1995 T3</c:v>
                </c:pt>
                <c:pt idx="155">
                  <c:v>1995 T4</c:v>
                </c:pt>
                <c:pt idx="156">
                  <c:v>1996 T1</c:v>
                </c:pt>
                <c:pt idx="157">
                  <c:v>1996 T2</c:v>
                </c:pt>
                <c:pt idx="158">
                  <c:v>1996 T3</c:v>
                </c:pt>
                <c:pt idx="159">
                  <c:v>1996 T4</c:v>
                </c:pt>
                <c:pt idx="160">
                  <c:v>1997 T1</c:v>
                </c:pt>
                <c:pt idx="161">
                  <c:v>1997 T2</c:v>
                </c:pt>
                <c:pt idx="162">
                  <c:v>1997 T3</c:v>
                </c:pt>
                <c:pt idx="163">
                  <c:v>1997 T4</c:v>
                </c:pt>
                <c:pt idx="164">
                  <c:v>1998 T1</c:v>
                </c:pt>
                <c:pt idx="165">
                  <c:v>1998 T2</c:v>
                </c:pt>
                <c:pt idx="166">
                  <c:v>1998 T3</c:v>
                </c:pt>
                <c:pt idx="167">
                  <c:v>1998 T4</c:v>
                </c:pt>
                <c:pt idx="168">
                  <c:v>1999 T1</c:v>
                </c:pt>
                <c:pt idx="169">
                  <c:v>1999 T2</c:v>
                </c:pt>
                <c:pt idx="170">
                  <c:v>1999 T3</c:v>
                </c:pt>
                <c:pt idx="171">
                  <c:v>1999 T4</c:v>
                </c:pt>
                <c:pt idx="172">
                  <c:v>2000 T1</c:v>
                </c:pt>
                <c:pt idx="173">
                  <c:v>2000 T2</c:v>
                </c:pt>
                <c:pt idx="174">
                  <c:v>2000 T3</c:v>
                </c:pt>
                <c:pt idx="175">
                  <c:v>2000 T4</c:v>
                </c:pt>
                <c:pt idx="176">
                  <c:v>2001 T1</c:v>
                </c:pt>
                <c:pt idx="177">
                  <c:v>2001 T2</c:v>
                </c:pt>
                <c:pt idx="178">
                  <c:v>2001 T3</c:v>
                </c:pt>
                <c:pt idx="179">
                  <c:v>2001 T4</c:v>
                </c:pt>
                <c:pt idx="180">
                  <c:v>2002 T1</c:v>
                </c:pt>
                <c:pt idx="181">
                  <c:v>2002 T2</c:v>
                </c:pt>
                <c:pt idx="182">
                  <c:v>2002 T3</c:v>
                </c:pt>
                <c:pt idx="183">
                  <c:v>2002 T4</c:v>
                </c:pt>
                <c:pt idx="184">
                  <c:v>2003 T1</c:v>
                </c:pt>
                <c:pt idx="185">
                  <c:v>2003 T2</c:v>
                </c:pt>
                <c:pt idx="186">
                  <c:v>2003 T3</c:v>
                </c:pt>
                <c:pt idx="187">
                  <c:v>2003 T4</c:v>
                </c:pt>
                <c:pt idx="188">
                  <c:v>2004 T1</c:v>
                </c:pt>
                <c:pt idx="189">
                  <c:v>2004 T2</c:v>
                </c:pt>
                <c:pt idx="190">
                  <c:v>2004 T3</c:v>
                </c:pt>
                <c:pt idx="191">
                  <c:v>2004 T4</c:v>
                </c:pt>
                <c:pt idx="192">
                  <c:v>2005 T1</c:v>
                </c:pt>
                <c:pt idx="193">
                  <c:v>2005 T2</c:v>
                </c:pt>
                <c:pt idx="194">
                  <c:v>2005 T3</c:v>
                </c:pt>
                <c:pt idx="195">
                  <c:v>2005 T4</c:v>
                </c:pt>
                <c:pt idx="196">
                  <c:v>2006 T1</c:v>
                </c:pt>
                <c:pt idx="197">
                  <c:v>2006 T2</c:v>
                </c:pt>
                <c:pt idx="198">
                  <c:v>2006 T3</c:v>
                </c:pt>
                <c:pt idx="199">
                  <c:v>2006 T4</c:v>
                </c:pt>
                <c:pt idx="200">
                  <c:v>2007 T1</c:v>
                </c:pt>
                <c:pt idx="201">
                  <c:v>2007 T2</c:v>
                </c:pt>
                <c:pt idx="202">
                  <c:v>2007 T3</c:v>
                </c:pt>
                <c:pt idx="203">
                  <c:v>2007 T4</c:v>
                </c:pt>
                <c:pt idx="204">
                  <c:v>2008 T1</c:v>
                </c:pt>
                <c:pt idx="205">
                  <c:v>2008 T2</c:v>
                </c:pt>
                <c:pt idx="206">
                  <c:v>2008 T3</c:v>
                </c:pt>
                <c:pt idx="207">
                  <c:v>2008 T4</c:v>
                </c:pt>
                <c:pt idx="208">
                  <c:v>2009 T1</c:v>
                </c:pt>
                <c:pt idx="209">
                  <c:v>2009 T2</c:v>
                </c:pt>
                <c:pt idx="210">
                  <c:v>2009 T3</c:v>
                </c:pt>
                <c:pt idx="211">
                  <c:v>2009 T4</c:v>
                </c:pt>
                <c:pt idx="212">
                  <c:v>2010 T1</c:v>
                </c:pt>
                <c:pt idx="213">
                  <c:v>2010 T2</c:v>
                </c:pt>
                <c:pt idx="214">
                  <c:v>2010 T3</c:v>
                </c:pt>
                <c:pt idx="215">
                  <c:v>2010 T4</c:v>
                </c:pt>
                <c:pt idx="216">
                  <c:v>2011 T1</c:v>
                </c:pt>
                <c:pt idx="217">
                  <c:v>2011 T2</c:v>
                </c:pt>
                <c:pt idx="218">
                  <c:v>2011 T3</c:v>
                </c:pt>
              </c:strCache>
            </c:strRef>
          </c:cat>
          <c:val>
            <c:numRef>
              <c:f>'ipeadata(23-04-2012-09-03)'!$C$2:$C$220</c:f>
              <c:numCache>
                <c:formatCode>General</c:formatCode>
                <c:ptCount val="219"/>
                <c:pt idx="0">
                  <c:v>360</c:v>
                </c:pt>
                <c:pt idx="1">
                  <c:v>360</c:v>
                </c:pt>
                <c:pt idx="2">
                  <c:v>360</c:v>
                </c:pt>
                <c:pt idx="3">
                  <c:v>360</c:v>
                </c:pt>
                <c:pt idx="4">
                  <c:v>360</c:v>
                </c:pt>
                <c:pt idx="5">
                  <c:v>360</c:v>
                </c:pt>
                <c:pt idx="6">
                  <c:v>360</c:v>
                </c:pt>
                <c:pt idx="7">
                  <c:v>360</c:v>
                </c:pt>
                <c:pt idx="8">
                  <c:v>360</c:v>
                </c:pt>
                <c:pt idx="9">
                  <c:v>360</c:v>
                </c:pt>
                <c:pt idx="10">
                  <c:v>360</c:v>
                </c:pt>
                <c:pt idx="11">
                  <c:v>360</c:v>
                </c:pt>
                <c:pt idx="12">
                  <c:v>360</c:v>
                </c:pt>
                <c:pt idx="13">
                  <c:v>360</c:v>
                </c:pt>
                <c:pt idx="14">
                  <c:v>360</c:v>
                </c:pt>
                <c:pt idx="15">
                  <c:v>360</c:v>
                </c:pt>
                <c:pt idx="16">
                  <c:v>360</c:v>
                </c:pt>
                <c:pt idx="17">
                  <c:v>360</c:v>
                </c:pt>
                <c:pt idx="18">
                  <c:v>360</c:v>
                </c:pt>
                <c:pt idx="19">
                  <c:v>360</c:v>
                </c:pt>
                <c:pt idx="20">
                  <c:v>360</c:v>
                </c:pt>
                <c:pt idx="21">
                  <c:v>360</c:v>
                </c:pt>
                <c:pt idx="22">
                  <c:v>360</c:v>
                </c:pt>
                <c:pt idx="23">
                  <c:v>360</c:v>
                </c:pt>
                <c:pt idx="24">
                  <c:v>360</c:v>
                </c:pt>
                <c:pt idx="25">
                  <c:v>360</c:v>
                </c:pt>
                <c:pt idx="26">
                  <c:v>360</c:v>
                </c:pt>
                <c:pt idx="27">
                  <c:v>360</c:v>
                </c:pt>
                <c:pt idx="28">
                  <c:v>360</c:v>
                </c:pt>
                <c:pt idx="29">
                  <c:v>360</c:v>
                </c:pt>
                <c:pt idx="30">
                  <c:v>360</c:v>
                </c:pt>
                <c:pt idx="31">
                  <c:v>360</c:v>
                </c:pt>
                <c:pt idx="32">
                  <c:v>360</c:v>
                </c:pt>
                <c:pt idx="33">
                  <c:v>360</c:v>
                </c:pt>
                <c:pt idx="34">
                  <c:v>360</c:v>
                </c:pt>
                <c:pt idx="35">
                  <c:v>360</c:v>
                </c:pt>
                <c:pt idx="36">
                  <c:v>360</c:v>
                </c:pt>
                <c:pt idx="37">
                  <c:v>360</c:v>
                </c:pt>
                <c:pt idx="38">
                  <c:v>360</c:v>
                </c:pt>
                <c:pt idx="39">
                  <c:v>360</c:v>
                </c:pt>
                <c:pt idx="40">
                  <c:v>360</c:v>
                </c:pt>
                <c:pt idx="41">
                  <c:v>360</c:v>
                </c:pt>
                <c:pt idx="42">
                  <c:v>360</c:v>
                </c:pt>
                <c:pt idx="43">
                  <c:v>360</c:v>
                </c:pt>
                <c:pt idx="44">
                  <c:v>360</c:v>
                </c:pt>
                <c:pt idx="45">
                  <c:v>360</c:v>
                </c:pt>
                <c:pt idx="46">
                  <c:v>360</c:v>
                </c:pt>
                <c:pt idx="47">
                  <c:v>360</c:v>
                </c:pt>
                <c:pt idx="48">
                  <c:v>360</c:v>
                </c:pt>
                <c:pt idx="49">
                  <c:v>360</c:v>
                </c:pt>
                <c:pt idx="50">
                  <c:v>360</c:v>
                </c:pt>
                <c:pt idx="51">
                  <c:v>360</c:v>
                </c:pt>
                <c:pt idx="52">
                  <c:v>360</c:v>
                </c:pt>
                <c:pt idx="53">
                  <c:v>360</c:v>
                </c:pt>
                <c:pt idx="54">
                  <c:v>360</c:v>
                </c:pt>
                <c:pt idx="55">
                  <c:v>360</c:v>
                </c:pt>
                <c:pt idx="56">
                  <c:v>360</c:v>
                </c:pt>
                <c:pt idx="57">
                  <c:v>360</c:v>
                </c:pt>
                <c:pt idx="58">
                  <c:v>350.97299999999967</c:v>
                </c:pt>
                <c:pt idx="59">
                  <c:v>331.73699999999945</c:v>
                </c:pt>
                <c:pt idx="60">
                  <c:v>306.55</c:v>
                </c:pt>
                <c:pt idx="61">
                  <c:v>303.89299999999969</c:v>
                </c:pt>
                <c:pt idx="62">
                  <c:v>301.10300000000001</c:v>
                </c:pt>
                <c:pt idx="63">
                  <c:v>301.14299999999997</c:v>
                </c:pt>
                <c:pt idx="64">
                  <c:v>282.10700000000008</c:v>
                </c:pt>
                <c:pt idx="65">
                  <c:v>264.98299999999961</c:v>
                </c:pt>
                <c:pt idx="66">
                  <c:v>265.00299999999999</c:v>
                </c:pt>
                <c:pt idx="67">
                  <c:v>274.71299999999968</c:v>
                </c:pt>
                <c:pt idx="68">
                  <c:v>290.82</c:v>
                </c:pt>
                <c:pt idx="69">
                  <c:v>279.91999999999967</c:v>
                </c:pt>
                <c:pt idx="70">
                  <c:v>297.58300000000003</c:v>
                </c:pt>
                <c:pt idx="71">
                  <c:v>300.00700000000001</c:v>
                </c:pt>
                <c:pt idx="72">
                  <c:v>293.27999999999969</c:v>
                </c:pt>
                <c:pt idx="73">
                  <c:v>292.387</c:v>
                </c:pt>
                <c:pt idx="74">
                  <c:v>297.947</c:v>
                </c:pt>
                <c:pt idx="75">
                  <c:v>303.53699999999935</c:v>
                </c:pt>
                <c:pt idx="76">
                  <c:v>302.387</c:v>
                </c:pt>
                <c:pt idx="77">
                  <c:v>299.197</c:v>
                </c:pt>
                <c:pt idx="78">
                  <c:v>291.06</c:v>
                </c:pt>
                <c:pt idx="79">
                  <c:v>293.56700000000001</c:v>
                </c:pt>
                <c:pt idx="80">
                  <c:v>285.57299999999969</c:v>
                </c:pt>
                <c:pt idx="81">
                  <c:v>275.24</c:v>
                </c:pt>
                <c:pt idx="82">
                  <c:v>266.16699999999969</c:v>
                </c:pt>
                <c:pt idx="83">
                  <c:v>247.06</c:v>
                </c:pt>
                <c:pt idx="84">
                  <c:v>237.64</c:v>
                </c:pt>
                <c:pt idx="85">
                  <c:v>220.80700000000004</c:v>
                </c:pt>
                <c:pt idx="86">
                  <c:v>192.83700000000007</c:v>
                </c:pt>
                <c:pt idx="87">
                  <c:v>190.483</c:v>
                </c:pt>
                <c:pt idx="88">
                  <c:v>201.46</c:v>
                </c:pt>
                <c:pt idx="89">
                  <c:v>217.61699999999999</c:v>
                </c:pt>
                <c:pt idx="90">
                  <c:v>218.86</c:v>
                </c:pt>
                <c:pt idx="91">
                  <c:v>238.62300000000002</c:v>
                </c:pt>
                <c:pt idx="92">
                  <c:v>243.54300000000001</c:v>
                </c:pt>
                <c:pt idx="93">
                  <c:v>232.69</c:v>
                </c:pt>
                <c:pt idx="94">
                  <c:v>220.083</c:v>
                </c:pt>
                <c:pt idx="95">
                  <c:v>210.64699999999999</c:v>
                </c:pt>
                <c:pt idx="96">
                  <c:v>205.57</c:v>
                </c:pt>
                <c:pt idx="97">
                  <c:v>220</c:v>
                </c:pt>
                <c:pt idx="98">
                  <c:v>231.89000000000001</c:v>
                </c:pt>
                <c:pt idx="99">
                  <c:v>224.68300000000002</c:v>
                </c:pt>
                <c:pt idx="100">
                  <c:v>233.49300000000002</c:v>
                </c:pt>
                <c:pt idx="101">
                  <c:v>244.267</c:v>
                </c:pt>
                <c:pt idx="102">
                  <c:v>258.863</c:v>
                </c:pt>
                <c:pt idx="103">
                  <c:v>259.68299999999999</c:v>
                </c:pt>
                <c:pt idx="104">
                  <c:v>235.73699999999999</c:v>
                </c:pt>
                <c:pt idx="105">
                  <c:v>237.53300000000002</c:v>
                </c:pt>
                <c:pt idx="106">
                  <c:v>242.53300000000002</c:v>
                </c:pt>
                <c:pt idx="107">
                  <c:v>234.24299999999999</c:v>
                </c:pt>
                <c:pt idx="108">
                  <c:v>231.00700000000001</c:v>
                </c:pt>
                <c:pt idx="109">
                  <c:v>229.607</c:v>
                </c:pt>
                <c:pt idx="110">
                  <c:v>243.45700000000016</c:v>
                </c:pt>
                <c:pt idx="111">
                  <c:v>246.02</c:v>
                </c:pt>
                <c:pt idx="112">
                  <c:v>257.68299999999999</c:v>
                </c:pt>
                <c:pt idx="113">
                  <c:v>250.733</c:v>
                </c:pt>
                <c:pt idx="114">
                  <c:v>238.637</c:v>
                </c:pt>
                <c:pt idx="115">
                  <c:v>207.09</c:v>
                </c:pt>
                <c:pt idx="116">
                  <c:v>187.88000000000017</c:v>
                </c:pt>
                <c:pt idx="117">
                  <c:v>170.13300000000001</c:v>
                </c:pt>
                <c:pt idx="118">
                  <c:v>155.77299999999997</c:v>
                </c:pt>
                <c:pt idx="119">
                  <c:v>160.29300000000001</c:v>
                </c:pt>
                <c:pt idx="120">
                  <c:v>153.167</c:v>
                </c:pt>
                <c:pt idx="121">
                  <c:v>142.667</c:v>
                </c:pt>
                <c:pt idx="122">
                  <c:v>146.923</c:v>
                </c:pt>
                <c:pt idx="123">
                  <c:v>135.79300000000001</c:v>
                </c:pt>
                <c:pt idx="124">
                  <c:v>128</c:v>
                </c:pt>
                <c:pt idx="125">
                  <c:v>125.613</c:v>
                </c:pt>
                <c:pt idx="126">
                  <c:v>133.71299999999999</c:v>
                </c:pt>
                <c:pt idx="127">
                  <c:v>125.28</c:v>
                </c:pt>
                <c:pt idx="128">
                  <c:v>128.453</c:v>
                </c:pt>
                <c:pt idx="129">
                  <c:v>138.07300000000001</c:v>
                </c:pt>
                <c:pt idx="130">
                  <c:v>142.29399999999998</c:v>
                </c:pt>
                <c:pt idx="131">
                  <c:v>143.03700000000001</c:v>
                </c:pt>
                <c:pt idx="132">
                  <c:v>147.9</c:v>
                </c:pt>
                <c:pt idx="133">
                  <c:v>155.25299999999999</c:v>
                </c:pt>
                <c:pt idx="134">
                  <c:v>145.22999999999999</c:v>
                </c:pt>
                <c:pt idx="135">
                  <c:v>130.78700000000001</c:v>
                </c:pt>
                <c:pt idx="136">
                  <c:v>133.85300000000001</c:v>
                </c:pt>
                <c:pt idx="137">
                  <c:v>138.31</c:v>
                </c:pt>
                <c:pt idx="138">
                  <c:v>137.16</c:v>
                </c:pt>
                <c:pt idx="139">
                  <c:v>129.50299999999999</c:v>
                </c:pt>
                <c:pt idx="140">
                  <c:v>128.43</c:v>
                </c:pt>
                <c:pt idx="141">
                  <c:v>130.303</c:v>
                </c:pt>
                <c:pt idx="142">
                  <c:v>124.893</c:v>
                </c:pt>
                <c:pt idx="143">
                  <c:v>122.979</c:v>
                </c:pt>
                <c:pt idx="144">
                  <c:v>121.01300000000002</c:v>
                </c:pt>
                <c:pt idx="145">
                  <c:v>110.063</c:v>
                </c:pt>
                <c:pt idx="146">
                  <c:v>105.57499999999999</c:v>
                </c:pt>
                <c:pt idx="147">
                  <c:v>108.14</c:v>
                </c:pt>
                <c:pt idx="148">
                  <c:v>107.61999999999999</c:v>
                </c:pt>
                <c:pt idx="149">
                  <c:v>103.327</c:v>
                </c:pt>
                <c:pt idx="150">
                  <c:v>99.050799999999981</c:v>
                </c:pt>
                <c:pt idx="151">
                  <c:v>98.833799999999982</c:v>
                </c:pt>
                <c:pt idx="152">
                  <c:v>96.259</c:v>
                </c:pt>
                <c:pt idx="153">
                  <c:v>84.431300000000007</c:v>
                </c:pt>
                <c:pt idx="154">
                  <c:v>94.085599999999999</c:v>
                </c:pt>
                <c:pt idx="155">
                  <c:v>101.462</c:v>
                </c:pt>
                <c:pt idx="156">
                  <c:v>105.79300000000002</c:v>
                </c:pt>
                <c:pt idx="157">
                  <c:v>107.589</c:v>
                </c:pt>
                <c:pt idx="158">
                  <c:v>108.94000000000008</c:v>
                </c:pt>
                <c:pt idx="159">
                  <c:v>112.79400000000008</c:v>
                </c:pt>
                <c:pt idx="160">
                  <c:v>121.223</c:v>
                </c:pt>
                <c:pt idx="161">
                  <c:v>119.568</c:v>
                </c:pt>
                <c:pt idx="162">
                  <c:v>117.935</c:v>
                </c:pt>
                <c:pt idx="163">
                  <c:v>125.238</c:v>
                </c:pt>
                <c:pt idx="164">
                  <c:v>128.04900000000001</c:v>
                </c:pt>
                <c:pt idx="165">
                  <c:v>135.74499999999998</c:v>
                </c:pt>
                <c:pt idx="166">
                  <c:v>139.994</c:v>
                </c:pt>
                <c:pt idx="167">
                  <c:v>119.834</c:v>
                </c:pt>
                <c:pt idx="168">
                  <c:v>116.54</c:v>
                </c:pt>
                <c:pt idx="169">
                  <c:v>120.94000000000008</c:v>
                </c:pt>
                <c:pt idx="170">
                  <c:v>113.611</c:v>
                </c:pt>
                <c:pt idx="171">
                  <c:v>104.536</c:v>
                </c:pt>
                <c:pt idx="172">
                  <c:v>107.06</c:v>
                </c:pt>
                <c:pt idx="173">
                  <c:v>106.607</c:v>
                </c:pt>
                <c:pt idx="174">
                  <c:v>107.574</c:v>
                </c:pt>
                <c:pt idx="175">
                  <c:v>109.821</c:v>
                </c:pt>
                <c:pt idx="176">
                  <c:v>118.086</c:v>
                </c:pt>
                <c:pt idx="177">
                  <c:v>122.637</c:v>
                </c:pt>
                <c:pt idx="178">
                  <c:v>121.74400000000009</c:v>
                </c:pt>
                <c:pt idx="179">
                  <c:v>123.649</c:v>
                </c:pt>
                <c:pt idx="180">
                  <c:v>132.46</c:v>
                </c:pt>
                <c:pt idx="181">
                  <c:v>127.051</c:v>
                </c:pt>
                <c:pt idx="182">
                  <c:v>119.146</c:v>
                </c:pt>
                <c:pt idx="183">
                  <c:v>122.895</c:v>
                </c:pt>
                <c:pt idx="184">
                  <c:v>118.821</c:v>
                </c:pt>
                <c:pt idx="185">
                  <c:v>118.44000000000008</c:v>
                </c:pt>
                <c:pt idx="186">
                  <c:v>117.569</c:v>
                </c:pt>
                <c:pt idx="187">
                  <c:v>108.90400000000002</c:v>
                </c:pt>
                <c:pt idx="188">
                  <c:v>107.22799999999999</c:v>
                </c:pt>
                <c:pt idx="189">
                  <c:v>109.748</c:v>
                </c:pt>
                <c:pt idx="190">
                  <c:v>109.90900000000002</c:v>
                </c:pt>
                <c:pt idx="191">
                  <c:v>105.886</c:v>
                </c:pt>
                <c:pt idx="192">
                  <c:v>104.71299999999999</c:v>
                </c:pt>
                <c:pt idx="193">
                  <c:v>107.63500000000001</c:v>
                </c:pt>
                <c:pt idx="194">
                  <c:v>111.238</c:v>
                </c:pt>
                <c:pt idx="195">
                  <c:v>117.288</c:v>
                </c:pt>
                <c:pt idx="196">
                  <c:v>116.883</c:v>
                </c:pt>
                <c:pt idx="197">
                  <c:v>114.41600000000008</c:v>
                </c:pt>
                <c:pt idx="198">
                  <c:v>116.187</c:v>
                </c:pt>
                <c:pt idx="199">
                  <c:v>117.712</c:v>
                </c:pt>
                <c:pt idx="200">
                  <c:v>119.43300000000002</c:v>
                </c:pt>
                <c:pt idx="201">
                  <c:v>120.739</c:v>
                </c:pt>
                <c:pt idx="202">
                  <c:v>117.776</c:v>
                </c:pt>
                <c:pt idx="203">
                  <c:v>113.065</c:v>
                </c:pt>
                <c:pt idx="204">
                  <c:v>105.20399999999999</c:v>
                </c:pt>
                <c:pt idx="205">
                  <c:v>104.51100000000002</c:v>
                </c:pt>
                <c:pt idx="206">
                  <c:v>107.613</c:v>
                </c:pt>
                <c:pt idx="207">
                  <c:v>96.110500000000002</c:v>
                </c:pt>
                <c:pt idx="208">
                  <c:v>93.716099999999997</c:v>
                </c:pt>
                <c:pt idx="209">
                  <c:v>97.274999999999991</c:v>
                </c:pt>
                <c:pt idx="210">
                  <c:v>93.609099999999998</c:v>
                </c:pt>
                <c:pt idx="211">
                  <c:v>89.680199999999999</c:v>
                </c:pt>
                <c:pt idx="212">
                  <c:v>90.653399999999948</c:v>
                </c:pt>
                <c:pt idx="213">
                  <c:v>92.021299999999997</c:v>
                </c:pt>
                <c:pt idx="214">
                  <c:v>85.855299999999986</c:v>
                </c:pt>
                <c:pt idx="215">
                  <c:v>82.589500000000001</c:v>
                </c:pt>
                <c:pt idx="216">
                  <c:v>82.300799999999981</c:v>
                </c:pt>
                <c:pt idx="217">
                  <c:v>81.705299999999994</c:v>
                </c:pt>
                <c:pt idx="218">
                  <c:v>77.818600000000004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45-4AC5-B43C-B3D45C2BC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075584"/>
        <c:axId val="87515904"/>
      </c:lineChart>
      <c:lineChart>
        <c:grouping val="standard"/>
        <c:varyColors val="0"/>
        <c:ser>
          <c:idx val="0"/>
          <c:order val="0"/>
          <c:tx>
            <c:v>euroxdolar</c:v>
          </c:tx>
          <c:spPr>
            <a:ln w="8255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'ipeadata(23-04-2012-09-03)'!$A$2:$A$220</c:f>
              <c:strCache>
                <c:ptCount val="219"/>
                <c:pt idx="0">
                  <c:v>1957 T1</c:v>
                </c:pt>
                <c:pt idx="1">
                  <c:v>1957 T2</c:v>
                </c:pt>
                <c:pt idx="2">
                  <c:v>1957 T3</c:v>
                </c:pt>
                <c:pt idx="3">
                  <c:v>1957 T4</c:v>
                </c:pt>
                <c:pt idx="4">
                  <c:v>1958 T1</c:v>
                </c:pt>
                <c:pt idx="5">
                  <c:v>1958 T2</c:v>
                </c:pt>
                <c:pt idx="6">
                  <c:v>1958 T3</c:v>
                </c:pt>
                <c:pt idx="7">
                  <c:v>1958 T4</c:v>
                </c:pt>
                <c:pt idx="8">
                  <c:v>1959 T1</c:v>
                </c:pt>
                <c:pt idx="9">
                  <c:v>1959 T2</c:v>
                </c:pt>
                <c:pt idx="10">
                  <c:v>1959 T3</c:v>
                </c:pt>
                <c:pt idx="11">
                  <c:v>1959 T4</c:v>
                </c:pt>
                <c:pt idx="12">
                  <c:v>1960 T1</c:v>
                </c:pt>
                <c:pt idx="13">
                  <c:v>1960 T2</c:v>
                </c:pt>
                <c:pt idx="14">
                  <c:v>1960 T3</c:v>
                </c:pt>
                <c:pt idx="15">
                  <c:v>1960 T4</c:v>
                </c:pt>
                <c:pt idx="16">
                  <c:v>1961 T1</c:v>
                </c:pt>
                <c:pt idx="17">
                  <c:v>1961 T2</c:v>
                </c:pt>
                <c:pt idx="18">
                  <c:v>1961 T3</c:v>
                </c:pt>
                <c:pt idx="19">
                  <c:v>1961 T4</c:v>
                </c:pt>
                <c:pt idx="20">
                  <c:v>1962 T1</c:v>
                </c:pt>
                <c:pt idx="21">
                  <c:v>1962 T2</c:v>
                </c:pt>
                <c:pt idx="22">
                  <c:v>1962 T3</c:v>
                </c:pt>
                <c:pt idx="23">
                  <c:v>1962 T4</c:v>
                </c:pt>
                <c:pt idx="24">
                  <c:v>1963 T1</c:v>
                </c:pt>
                <c:pt idx="25">
                  <c:v>1963 T2</c:v>
                </c:pt>
                <c:pt idx="26">
                  <c:v>1963 T3</c:v>
                </c:pt>
                <c:pt idx="27">
                  <c:v>1963 T4</c:v>
                </c:pt>
                <c:pt idx="28">
                  <c:v>1964 T1</c:v>
                </c:pt>
                <c:pt idx="29">
                  <c:v>1964 T2</c:v>
                </c:pt>
                <c:pt idx="30">
                  <c:v>1964 T3</c:v>
                </c:pt>
                <c:pt idx="31">
                  <c:v>1964 T4</c:v>
                </c:pt>
                <c:pt idx="32">
                  <c:v>1965 T1</c:v>
                </c:pt>
                <c:pt idx="33">
                  <c:v>1965 T2</c:v>
                </c:pt>
                <c:pt idx="34">
                  <c:v>1965 T3</c:v>
                </c:pt>
                <c:pt idx="35">
                  <c:v>1965 T4</c:v>
                </c:pt>
                <c:pt idx="36">
                  <c:v>1966 T1</c:v>
                </c:pt>
                <c:pt idx="37">
                  <c:v>1966 T2</c:v>
                </c:pt>
                <c:pt idx="38">
                  <c:v>1966 T3</c:v>
                </c:pt>
                <c:pt idx="39">
                  <c:v>1966 T4</c:v>
                </c:pt>
                <c:pt idx="40">
                  <c:v>1967 T1</c:v>
                </c:pt>
                <c:pt idx="41">
                  <c:v>1967 T2</c:v>
                </c:pt>
                <c:pt idx="42">
                  <c:v>1967 T3</c:v>
                </c:pt>
                <c:pt idx="43">
                  <c:v>1967 T4</c:v>
                </c:pt>
                <c:pt idx="44">
                  <c:v>1968 T1</c:v>
                </c:pt>
                <c:pt idx="45">
                  <c:v>1968 T2</c:v>
                </c:pt>
                <c:pt idx="46">
                  <c:v>1968 T3</c:v>
                </c:pt>
                <c:pt idx="47">
                  <c:v>1968 T4</c:v>
                </c:pt>
                <c:pt idx="48">
                  <c:v>1969 T1</c:v>
                </c:pt>
                <c:pt idx="49">
                  <c:v>1969 T2</c:v>
                </c:pt>
                <c:pt idx="50">
                  <c:v>1969 T3</c:v>
                </c:pt>
                <c:pt idx="51">
                  <c:v>1969 T4</c:v>
                </c:pt>
                <c:pt idx="52">
                  <c:v>1970 T1</c:v>
                </c:pt>
                <c:pt idx="53">
                  <c:v>1970 T2</c:v>
                </c:pt>
                <c:pt idx="54">
                  <c:v>1970 T3</c:v>
                </c:pt>
                <c:pt idx="55">
                  <c:v>1970 T4</c:v>
                </c:pt>
                <c:pt idx="56">
                  <c:v>1971 T1</c:v>
                </c:pt>
                <c:pt idx="57">
                  <c:v>1971 T2</c:v>
                </c:pt>
                <c:pt idx="58">
                  <c:v>1971 T3</c:v>
                </c:pt>
                <c:pt idx="59">
                  <c:v>1971 T4</c:v>
                </c:pt>
                <c:pt idx="60">
                  <c:v>1972 T1</c:v>
                </c:pt>
                <c:pt idx="61">
                  <c:v>1972 T2</c:v>
                </c:pt>
                <c:pt idx="62">
                  <c:v>1972 T3</c:v>
                </c:pt>
                <c:pt idx="63">
                  <c:v>1972 T4</c:v>
                </c:pt>
                <c:pt idx="64">
                  <c:v>1973 T1</c:v>
                </c:pt>
                <c:pt idx="65">
                  <c:v>1973 T2</c:v>
                </c:pt>
                <c:pt idx="66">
                  <c:v>1973 T3</c:v>
                </c:pt>
                <c:pt idx="67">
                  <c:v>1973 T4</c:v>
                </c:pt>
                <c:pt idx="68">
                  <c:v>1974 T1</c:v>
                </c:pt>
                <c:pt idx="69">
                  <c:v>1974 T2</c:v>
                </c:pt>
                <c:pt idx="70">
                  <c:v>1974 T3</c:v>
                </c:pt>
                <c:pt idx="71">
                  <c:v>1974 T4</c:v>
                </c:pt>
                <c:pt idx="72">
                  <c:v>1975 T1</c:v>
                </c:pt>
                <c:pt idx="73">
                  <c:v>1975 T2</c:v>
                </c:pt>
                <c:pt idx="74">
                  <c:v>1975 T3</c:v>
                </c:pt>
                <c:pt idx="75">
                  <c:v>1975 T4</c:v>
                </c:pt>
                <c:pt idx="76">
                  <c:v>1976 T1</c:v>
                </c:pt>
                <c:pt idx="77">
                  <c:v>1976 T2</c:v>
                </c:pt>
                <c:pt idx="78">
                  <c:v>1976 T3</c:v>
                </c:pt>
                <c:pt idx="79">
                  <c:v>1976 T4</c:v>
                </c:pt>
                <c:pt idx="80">
                  <c:v>1977 T1</c:v>
                </c:pt>
                <c:pt idx="81">
                  <c:v>1977 T2</c:v>
                </c:pt>
                <c:pt idx="82">
                  <c:v>1977 T3</c:v>
                </c:pt>
                <c:pt idx="83">
                  <c:v>1977 T4</c:v>
                </c:pt>
                <c:pt idx="84">
                  <c:v>1978 T1</c:v>
                </c:pt>
                <c:pt idx="85">
                  <c:v>1978 T2</c:v>
                </c:pt>
                <c:pt idx="86">
                  <c:v>1978 T3</c:v>
                </c:pt>
                <c:pt idx="87">
                  <c:v>1978 T4</c:v>
                </c:pt>
                <c:pt idx="88">
                  <c:v>1979 T1</c:v>
                </c:pt>
                <c:pt idx="89">
                  <c:v>1979 T2</c:v>
                </c:pt>
                <c:pt idx="90">
                  <c:v>1979 T3</c:v>
                </c:pt>
                <c:pt idx="91">
                  <c:v>1979 T4</c:v>
                </c:pt>
                <c:pt idx="92">
                  <c:v>1980 T1</c:v>
                </c:pt>
                <c:pt idx="93">
                  <c:v>1980 T2</c:v>
                </c:pt>
                <c:pt idx="94">
                  <c:v>1980 T3</c:v>
                </c:pt>
                <c:pt idx="95">
                  <c:v>1980 T4</c:v>
                </c:pt>
                <c:pt idx="96">
                  <c:v>1981 T1</c:v>
                </c:pt>
                <c:pt idx="97">
                  <c:v>1981 T2</c:v>
                </c:pt>
                <c:pt idx="98">
                  <c:v>1981 T3</c:v>
                </c:pt>
                <c:pt idx="99">
                  <c:v>1981 T4</c:v>
                </c:pt>
                <c:pt idx="100">
                  <c:v>1982 T1</c:v>
                </c:pt>
                <c:pt idx="101">
                  <c:v>1982 T2</c:v>
                </c:pt>
                <c:pt idx="102">
                  <c:v>1982 T3</c:v>
                </c:pt>
                <c:pt idx="103">
                  <c:v>1982 T4</c:v>
                </c:pt>
                <c:pt idx="104">
                  <c:v>1983 T1</c:v>
                </c:pt>
                <c:pt idx="105">
                  <c:v>1983 T2</c:v>
                </c:pt>
                <c:pt idx="106">
                  <c:v>1983 T3</c:v>
                </c:pt>
                <c:pt idx="107">
                  <c:v>1983 T4</c:v>
                </c:pt>
                <c:pt idx="108">
                  <c:v>1984 T1</c:v>
                </c:pt>
                <c:pt idx="109">
                  <c:v>1984 T2</c:v>
                </c:pt>
                <c:pt idx="110">
                  <c:v>1984 T3</c:v>
                </c:pt>
                <c:pt idx="111">
                  <c:v>1984 T4</c:v>
                </c:pt>
                <c:pt idx="112">
                  <c:v>1985 T1</c:v>
                </c:pt>
                <c:pt idx="113">
                  <c:v>1985 T2</c:v>
                </c:pt>
                <c:pt idx="114">
                  <c:v>1985 T3</c:v>
                </c:pt>
                <c:pt idx="115">
                  <c:v>1985 T4</c:v>
                </c:pt>
                <c:pt idx="116">
                  <c:v>1986 T1</c:v>
                </c:pt>
                <c:pt idx="117">
                  <c:v>1986 T2</c:v>
                </c:pt>
                <c:pt idx="118">
                  <c:v>1986 T3</c:v>
                </c:pt>
                <c:pt idx="119">
                  <c:v>1986 T4</c:v>
                </c:pt>
                <c:pt idx="120">
                  <c:v>1987 T1</c:v>
                </c:pt>
                <c:pt idx="121">
                  <c:v>1987 T2</c:v>
                </c:pt>
                <c:pt idx="122">
                  <c:v>1987 T3</c:v>
                </c:pt>
                <c:pt idx="123">
                  <c:v>1987 T4</c:v>
                </c:pt>
                <c:pt idx="124">
                  <c:v>1988 T1</c:v>
                </c:pt>
                <c:pt idx="125">
                  <c:v>1988 T2</c:v>
                </c:pt>
                <c:pt idx="126">
                  <c:v>1988 T3</c:v>
                </c:pt>
                <c:pt idx="127">
                  <c:v>1988 T4</c:v>
                </c:pt>
                <c:pt idx="128">
                  <c:v>1989 T1</c:v>
                </c:pt>
                <c:pt idx="129">
                  <c:v>1989 T2</c:v>
                </c:pt>
                <c:pt idx="130">
                  <c:v>1989 T3</c:v>
                </c:pt>
                <c:pt idx="131">
                  <c:v>1989 T4</c:v>
                </c:pt>
                <c:pt idx="132">
                  <c:v>1990 T1</c:v>
                </c:pt>
                <c:pt idx="133">
                  <c:v>1990 T2</c:v>
                </c:pt>
                <c:pt idx="134">
                  <c:v>1990 T3</c:v>
                </c:pt>
                <c:pt idx="135">
                  <c:v>1990 T4</c:v>
                </c:pt>
                <c:pt idx="136">
                  <c:v>1991 T1</c:v>
                </c:pt>
                <c:pt idx="137">
                  <c:v>1991 T2</c:v>
                </c:pt>
                <c:pt idx="138">
                  <c:v>1991 T3</c:v>
                </c:pt>
                <c:pt idx="139">
                  <c:v>1991 T4</c:v>
                </c:pt>
                <c:pt idx="140">
                  <c:v>1992 T1</c:v>
                </c:pt>
                <c:pt idx="141">
                  <c:v>1992 T2</c:v>
                </c:pt>
                <c:pt idx="142">
                  <c:v>1992 T3</c:v>
                </c:pt>
                <c:pt idx="143">
                  <c:v>1992 T4</c:v>
                </c:pt>
                <c:pt idx="144">
                  <c:v>1993 T1</c:v>
                </c:pt>
                <c:pt idx="145">
                  <c:v>1993 T2</c:v>
                </c:pt>
                <c:pt idx="146">
                  <c:v>1993 T3</c:v>
                </c:pt>
                <c:pt idx="147">
                  <c:v>1993 T4</c:v>
                </c:pt>
                <c:pt idx="148">
                  <c:v>1994 T1</c:v>
                </c:pt>
                <c:pt idx="149">
                  <c:v>1994 T2</c:v>
                </c:pt>
                <c:pt idx="150">
                  <c:v>1994 T3</c:v>
                </c:pt>
                <c:pt idx="151">
                  <c:v>1994 T4</c:v>
                </c:pt>
                <c:pt idx="152">
                  <c:v>1995 T1</c:v>
                </c:pt>
                <c:pt idx="153">
                  <c:v>1995 T2</c:v>
                </c:pt>
                <c:pt idx="154">
                  <c:v>1995 T3</c:v>
                </c:pt>
                <c:pt idx="155">
                  <c:v>1995 T4</c:v>
                </c:pt>
                <c:pt idx="156">
                  <c:v>1996 T1</c:v>
                </c:pt>
                <c:pt idx="157">
                  <c:v>1996 T2</c:v>
                </c:pt>
                <c:pt idx="158">
                  <c:v>1996 T3</c:v>
                </c:pt>
                <c:pt idx="159">
                  <c:v>1996 T4</c:v>
                </c:pt>
                <c:pt idx="160">
                  <c:v>1997 T1</c:v>
                </c:pt>
                <c:pt idx="161">
                  <c:v>1997 T2</c:v>
                </c:pt>
                <c:pt idx="162">
                  <c:v>1997 T3</c:v>
                </c:pt>
                <c:pt idx="163">
                  <c:v>1997 T4</c:v>
                </c:pt>
                <c:pt idx="164">
                  <c:v>1998 T1</c:v>
                </c:pt>
                <c:pt idx="165">
                  <c:v>1998 T2</c:v>
                </c:pt>
                <c:pt idx="166">
                  <c:v>1998 T3</c:v>
                </c:pt>
                <c:pt idx="167">
                  <c:v>1998 T4</c:v>
                </c:pt>
                <c:pt idx="168">
                  <c:v>1999 T1</c:v>
                </c:pt>
                <c:pt idx="169">
                  <c:v>1999 T2</c:v>
                </c:pt>
                <c:pt idx="170">
                  <c:v>1999 T3</c:v>
                </c:pt>
                <c:pt idx="171">
                  <c:v>1999 T4</c:v>
                </c:pt>
                <c:pt idx="172">
                  <c:v>2000 T1</c:v>
                </c:pt>
                <c:pt idx="173">
                  <c:v>2000 T2</c:v>
                </c:pt>
                <c:pt idx="174">
                  <c:v>2000 T3</c:v>
                </c:pt>
                <c:pt idx="175">
                  <c:v>2000 T4</c:v>
                </c:pt>
                <c:pt idx="176">
                  <c:v>2001 T1</c:v>
                </c:pt>
                <c:pt idx="177">
                  <c:v>2001 T2</c:v>
                </c:pt>
                <c:pt idx="178">
                  <c:v>2001 T3</c:v>
                </c:pt>
                <c:pt idx="179">
                  <c:v>2001 T4</c:v>
                </c:pt>
                <c:pt idx="180">
                  <c:v>2002 T1</c:v>
                </c:pt>
                <c:pt idx="181">
                  <c:v>2002 T2</c:v>
                </c:pt>
                <c:pt idx="182">
                  <c:v>2002 T3</c:v>
                </c:pt>
                <c:pt idx="183">
                  <c:v>2002 T4</c:v>
                </c:pt>
                <c:pt idx="184">
                  <c:v>2003 T1</c:v>
                </c:pt>
                <c:pt idx="185">
                  <c:v>2003 T2</c:v>
                </c:pt>
                <c:pt idx="186">
                  <c:v>2003 T3</c:v>
                </c:pt>
                <c:pt idx="187">
                  <c:v>2003 T4</c:v>
                </c:pt>
                <c:pt idx="188">
                  <c:v>2004 T1</c:v>
                </c:pt>
                <c:pt idx="189">
                  <c:v>2004 T2</c:v>
                </c:pt>
                <c:pt idx="190">
                  <c:v>2004 T3</c:v>
                </c:pt>
                <c:pt idx="191">
                  <c:v>2004 T4</c:v>
                </c:pt>
                <c:pt idx="192">
                  <c:v>2005 T1</c:v>
                </c:pt>
                <c:pt idx="193">
                  <c:v>2005 T2</c:v>
                </c:pt>
                <c:pt idx="194">
                  <c:v>2005 T3</c:v>
                </c:pt>
                <c:pt idx="195">
                  <c:v>2005 T4</c:v>
                </c:pt>
                <c:pt idx="196">
                  <c:v>2006 T1</c:v>
                </c:pt>
                <c:pt idx="197">
                  <c:v>2006 T2</c:v>
                </c:pt>
                <c:pt idx="198">
                  <c:v>2006 T3</c:v>
                </c:pt>
                <c:pt idx="199">
                  <c:v>2006 T4</c:v>
                </c:pt>
                <c:pt idx="200">
                  <c:v>2007 T1</c:v>
                </c:pt>
                <c:pt idx="201">
                  <c:v>2007 T2</c:v>
                </c:pt>
                <c:pt idx="202">
                  <c:v>2007 T3</c:v>
                </c:pt>
                <c:pt idx="203">
                  <c:v>2007 T4</c:v>
                </c:pt>
                <c:pt idx="204">
                  <c:v>2008 T1</c:v>
                </c:pt>
                <c:pt idx="205">
                  <c:v>2008 T2</c:v>
                </c:pt>
                <c:pt idx="206">
                  <c:v>2008 T3</c:v>
                </c:pt>
                <c:pt idx="207">
                  <c:v>2008 T4</c:v>
                </c:pt>
                <c:pt idx="208">
                  <c:v>2009 T1</c:v>
                </c:pt>
                <c:pt idx="209">
                  <c:v>2009 T2</c:v>
                </c:pt>
                <c:pt idx="210">
                  <c:v>2009 T3</c:v>
                </c:pt>
                <c:pt idx="211">
                  <c:v>2009 T4</c:v>
                </c:pt>
                <c:pt idx="212">
                  <c:v>2010 T1</c:v>
                </c:pt>
                <c:pt idx="213">
                  <c:v>2010 T2</c:v>
                </c:pt>
                <c:pt idx="214">
                  <c:v>2010 T3</c:v>
                </c:pt>
                <c:pt idx="215">
                  <c:v>2010 T4</c:v>
                </c:pt>
                <c:pt idx="216">
                  <c:v>2011 T1</c:v>
                </c:pt>
                <c:pt idx="217">
                  <c:v>2011 T2</c:v>
                </c:pt>
                <c:pt idx="218">
                  <c:v>2011 T3</c:v>
                </c:pt>
              </c:strCache>
            </c:strRef>
          </c:cat>
          <c:val>
            <c:numRef>
              <c:f>'ipeadata(23-04-2012-09-03)'!$B$2:$B$220</c:f>
              <c:numCache>
                <c:formatCode>General</c:formatCode>
                <c:ptCount val="219"/>
                <c:pt idx="168">
                  <c:v>0.89092700000000058</c:v>
                </c:pt>
                <c:pt idx="169">
                  <c:v>0.94631100000000001</c:v>
                </c:pt>
                <c:pt idx="170">
                  <c:v>0.95395700000000005</c:v>
                </c:pt>
                <c:pt idx="171">
                  <c:v>0.9633129999999992</c:v>
                </c:pt>
                <c:pt idx="172">
                  <c:v>1.0135699999999987</c:v>
                </c:pt>
                <c:pt idx="173">
                  <c:v>1.07134</c:v>
                </c:pt>
                <c:pt idx="174">
                  <c:v>1.1058399999999986</c:v>
                </c:pt>
                <c:pt idx="175">
                  <c:v>1.15086</c:v>
                </c:pt>
                <c:pt idx="176">
                  <c:v>1.0836599999999998</c:v>
                </c:pt>
                <c:pt idx="177">
                  <c:v>1.1459199999999998</c:v>
                </c:pt>
                <c:pt idx="178">
                  <c:v>1.1235899999999999</c:v>
                </c:pt>
                <c:pt idx="179">
                  <c:v>1.11686</c:v>
                </c:pt>
                <c:pt idx="180">
                  <c:v>1.1412100000000001</c:v>
                </c:pt>
                <c:pt idx="181">
                  <c:v>1.0888599999999999</c:v>
                </c:pt>
                <c:pt idx="182">
                  <c:v>1.01677</c:v>
                </c:pt>
                <c:pt idx="183">
                  <c:v>1.0033599999999998</c:v>
                </c:pt>
                <c:pt idx="184">
                  <c:v>0.93183700000000003</c:v>
                </c:pt>
                <c:pt idx="185">
                  <c:v>0.8813500000000003</c:v>
                </c:pt>
                <c:pt idx="186">
                  <c:v>0.88967000000000063</c:v>
                </c:pt>
                <c:pt idx="187">
                  <c:v>0.84128000000000003</c:v>
                </c:pt>
                <c:pt idx="188">
                  <c:v>0.79976999999999998</c:v>
                </c:pt>
                <c:pt idx="189">
                  <c:v>0.83051699999999906</c:v>
                </c:pt>
                <c:pt idx="190">
                  <c:v>0.81841299999999906</c:v>
                </c:pt>
                <c:pt idx="191">
                  <c:v>0.77276000000000034</c:v>
                </c:pt>
                <c:pt idx="192">
                  <c:v>0.76056699999999933</c:v>
                </c:pt>
                <c:pt idx="193">
                  <c:v>0.79431699999999916</c:v>
                </c:pt>
                <c:pt idx="194">
                  <c:v>0.820133</c:v>
                </c:pt>
                <c:pt idx="195">
                  <c:v>0.84146299999999907</c:v>
                </c:pt>
                <c:pt idx="196">
                  <c:v>0.83198300000000003</c:v>
                </c:pt>
                <c:pt idx="197">
                  <c:v>0.79624700000000004</c:v>
                </c:pt>
                <c:pt idx="198">
                  <c:v>0.78491299999999919</c:v>
                </c:pt>
                <c:pt idx="199">
                  <c:v>0.77542000000000033</c:v>
                </c:pt>
                <c:pt idx="200">
                  <c:v>0.76315299999999997</c:v>
                </c:pt>
                <c:pt idx="201">
                  <c:v>0.74176299999999951</c:v>
                </c:pt>
                <c:pt idx="202">
                  <c:v>0.7276629999999995</c:v>
                </c:pt>
                <c:pt idx="203">
                  <c:v>0.68997000000000064</c:v>
                </c:pt>
                <c:pt idx="204">
                  <c:v>0.66727000000000092</c:v>
                </c:pt>
                <c:pt idx="205">
                  <c:v>0.640266</c:v>
                </c:pt>
                <c:pt idx="206">
                  <c:v>0.66610000000000091</c:v>
                </c:pt>
                <c:pt idx="207">
                  <c:v>0.75706300000000004</c:v>
                </c:pt>
                <c:pt idx="208">
                  <c:v>0.76816700000000004</c:v>
                </c:pt>
                <c:pt idx="209">
                  <c:v>0.73517399999999999</c:v>
                </c:pt>
                <c:pt idx="210">
                  <c:v>0.69920400000000071</c:v>
                </c:pt>
                <c:pt idx="211">
                  <c:v>0.67682800000000121</c:v>
                </c:pt>
                <c:pt idx="212">
                  <c:v>0.72241299999999919</c:v>
                </c:pt>
                <c:pt idx="213">
                  <c:v>0.78709499999999999</c:v>
                </c:pt>
                <c:pt idx="214">
                  <c:v>0.77450599999999969</c:v>
                </c:pt>
                <c:pt idx="215">
                  <c:v>0.73616599999999999</c:v>
                </c:pt>
                <c:pt idx="216">
                  <c:v>0.73183100000000079</c:v>
                </c:pt>
                <c:pt idx="217">
                  <c:v>0.69480800000000065</c:v>
                </c:pt>
                <c:pt idx="218">
                  <c:v>0.70875900000000092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45-4AC5-B43C-B3D45C2BC4AB}"/>
            </c:ext>
          </c:extLst>
        </c:ser>
        <c:ser>
          <c:idx val="2"/>
          <c:order val="2"/>
          <c:tx>
            <c:v>libraxdolar</c:v>
          </c:tx>
          <c:spPr>
            <a:ln w="82550"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'ipeadata(23-04-2012-09-03)'!$A$2:$A$220</c:f>
              <c:strCache>
                <c:ptCount val="219"/>
                <c:pt idx="0">
                  <c:v>1957 T1</c:v>
                </c:pt>
                <c:pt idx="1">
                  <c:v>1957 T2</c:v>
                </c:pt>
                <c:pt idx="2">
                  <c:v>1957 T3</c:v>
                </c:pt>
                <c:pt idx="3">
                  <c:v>1957 T4</c:v>
                </c:pt>
                <c:pt idx="4">
                  <c:v>1958 T1</c:v>
                </c:pt>
                <c:pt idx="5">
                  <c:v>1958 T2</c:v>
                </c:pt>
                <c:pt idx="6">
                  <c:v>1958 T3</c:v>
                </c:pt>
                <c:pt idx="7">
                  <c:v>1958 T4</c:v>
                </c:pt>
                <c:pt idx="8">
                  <c:v>1959 T1</c:v>
                </c:pt>
                <c:pt idx="9">
                  <c:v>1959 T2</c:v>
                </c:pt>
                <c:pt idx="10">
                  <c:v>1959 T3</c:v>
                </c:pt>
                <c:pt idx="11">
                  <c:v>1959 T4</c:v>
                </c:pt>
                <c:pt idx="12">
                  <c:v>1960 T1</c:v>
                </c:pt>
                <c:pt idx="13">
                  <c:v>1960 T2</c:v>
                </c:pt>
                <c:pt idx="14">
                  <c:v>1960 T3</c:v>
                </c:pt>
                <c:pt idx="15">
                  <c:v>1960 T4</c:v>
                </c:pt>
                <c:pt idx="16">
                  <c:v>1961 T1</c:v>
                </c:pt>
                <c:pt idx="17">
                  <c:v>1961 T2</c:v>
                </c:pt>
                <c:pt idx="18">
                  <c:v>1961 T3</c:v>
                </c:pt>
                <c:pt idx="19">
                  <c:v>1961 T4</c:v>
                </c:pt>
                <c:pt idx="20">
                  <c:v>1962 T1</c:v>
                </c:pt>
                <c:pt idx="21">
                  <c:v>1962 T2</c:v>
                </c:pt>
                <c:pt idx="22">
                  <c:v>1962 T3</c:v>
                </c:pt>
                <c:pt idx="23">
                  <c:v>1962 T4</c:v>
                </c:pt>
                <c:pt idx="24">
                  <c:v>1963 T1</c:v>
                </c:pt>
                <c:pt idx="25">
                  <c:v>1963 T2</c:v>
                </c:pt>
                <c:pt idx="26">
                  <c:v>1963 T3</c:v>
                </c:pt>
                <c:pt idx="27">
                  <c:v>1963 T4</c:v>
                </c:pt>
                <c:pt idx="28">
                  <c:v>1964 T1</c:v>
                </c:pt>
                <c:pt idx="29">
                  <c:v>1964 T2</c:v>
                </c:pt>
                <c:pt idx="30">
                  <c:v>1964 T3</c:v>
                </c:pt>
                <c:pt idx="31">
                  <c:v>1964 T4</c:v>
                </c:pt>
                <c:pt idx="32">
                  <c:v>1965 T1</c:v>
                </c:pt>
                <c:pt idx="33">
                  <c:v>1965 T2</c:v>
                </c:pt>
                <c:pt idx="34">
                  <c:v>1965 T3</c:v>
                </c:pt>
                <c:pt idx="35">
                  <c:v>1965 T4</c:v>
                </c:pt>
                <c:pt idx="36">
                  <c:v>1966 T1</c:v>
                </c:pt>
                <c:pt idx="37">
                  <c:v>1966 T2</c:v>
                </c:pt>
                <c:pt idx="38">
                  <c:v>1966 T3</c:v>
                </c:pt>
                <c:pt idx="39">
                  <c:v>1966 T4</c:v>
                </c:pt>
                <c:pt idx="40">
                  <c:v>1967 T1</c:v>
                </c:pt>
                <c:pt idx="41">
                  <c:v>1967 T2</c:v>
                </c:pt>
                <c:pt idx="42">
                  <c:v>1967 T3</c:v>
                </c:pt>
                <c:pt idx="43">
                  <c:v>1967 T4</c:v>
                </c:pt>
                <c:pt idx="44">
                  <c:v>1968 T1</c:v>
                </c:pt>
                <c:pt idx="45">
                  <c:v>1968 T2</c:v>
                </c:pt>
                <c:pt idx="46">
                  <c:v>1968 T3</c:v>
                </c:pt>
                <c:pt idx="47">
                  <c:v>1968 T4</c:v>
                </c:pt>
                <c:pt idx="48">
                  <c:v>1969 T1</c:v>
                </c:pt>
                <c:pt idx="49">
                  <c:v>1969 T2</c:v>
                </c:pt>
                <c:pt idx="50">
                  <c:v>1969 T3</c:v>
                </c:pt>
                <c:pt idx="51">
                  <c:v>1969 T4</c:v>
                </c:pt>
                <c:pt idx="52">
                  <c:v>1970 T1</c:v>
                </c:pt>
                <c:pt idx="53">
                  <c:v>1970 T2</c:v>
                </c:pt>
                <c:pt idx="54">
                  <c:v>1970 T3</c:v>
                </c:pt>
                <c:pt idx="55">
                  <c:v>1970 T4</c:v>
                </c:pt>
                <c:pt idx="56">
                  <c:v>1971 T1</c:v>
                </c:pt>
                <c:pt idx="57">
                  <c:v>1971 T2</c:v>
                </c:pt>
                <c:pt idx="58">
                  <c:v>1971 T3</c:v>
                </c:pt>
                <c:pt idx="59">
                  <c:v>1971 T4</c:v>
                </c:pt>
                <c:pt idx="60">
                  <c:v>1972 T1</c:v>
                </c:pt>
                <c:pt idx="61">
                  <c:v>1972 T2</c:v>
                </c:pt>
                <c:pt idx="62">
                  <c:v>1972 T3</c:v>
                </c:pt>
                <c:pt idx="63">
                  <c:v>1972 T4</c:v>
                </c:pt>
                <c:pt idx="64">
                  <c:v>1973 T1</c:v>
                </c:pt>
                <c:pt idx="65">
                  <c:v>1973 T2</c:v>
                </c:pt>
                <c:pt idx="66">
                  <c:v>1973 T3</c:v>
                </c:pt>
                <c:pt idx="67">
                  <c:v>1973 T4</c:v>
                </c:pt>
                <c:pt idx="68">
                  <c:v>1974 T1</c:v>
                </c:pt>
                <c:pt idx="69">
                  <c:v>1974 T2</c:v>
                </c:pt>
                <c:pt idx="70">
                  <c:v>1974 T3</c:v>
                </c:pt>
                <c:pt idx="71">
                  <c:v>1974 T4</c:v>
                </c:pt>
                <c:pt idx="72">
                  <c:v>1975 T1</c:v>
                </c:pt>
                <c:pt idx="73">
                  <c:v>1975 T2</c:v>
                </c:pt>
                <c:pt idx="74">
                  <c:v>1975 T3</c:v>
                </c:pt>
                <c:pt idx="75">
                  <c:v>1975 T4</c:v>
                </c:pt>
                <c:pt idx="76">
                  <c:v>1976 T1</c:v>
                </c:pt>
                <c:pt idx="77">
                  <c:v>1976 T2</c:v>
                </c:pt>
                <c:pt idx="78">
                  <c:v>1976 T3</c:v>
                </c:pt>
                <c:pt idx="79">
                  <c:v>1976 T4</c:v>
                </c:pt>
                <c:pt idx="80">
                  <c:v>1977 T1</c:v>
                </c:pt>
                <c:pt idx="81">
                  <c:v>1977 T2</c:v>
                </c:pt>
                <c:pt idx="82">
                  <c:v>1977 T3</c:v>
                </c:pt>
                <c:pt idx="83">
                  <c:v>1977 T4</c:v>
                </c:pt>
                <c:pt idx="84">
                  <c:v>1978 T1</c:v>
                </c:pt>
                <c:pt idx="85">
                  <c:v>1978 T2</c:v>
                </c:pt>
                <c:pt idx="86">
                  <c:v>1978 T3</c:v>
                </c:pt>
                <c:pt idx="87">
                  <c:v>1978 T4</c:v>
                </c:pt>
                <c:pt idx="88">
                  <c:v>1979 T1</c:v>
                </c:pt>
                <c:pt idx="89">
                  <c:v>1979 T2</c:v>
                </c:pt>
                <c:pt idx="90">
                  <c:v>1979 T3</c:v>
                </c:pt>
                <c:pt idx="91">
                  <c:v>1979 T4</c:v>
                </c:pt>
                <c:pt idx="92">
                  <c:v>1980 T1</c:v>
                </c:pt>
                <c:pt idx="93">
                  <c:v>1980 T2</c:v>
                </c:pt>
                <c:pt idx="94">
                  <c:v>1980 T3</c:v>
                </c:pt>
                <c:pt idx="95">
                  <c:v>1980 T4</c:v>
                </c:pt>
                <c:pt idx="96">
                  <c:v>1981 T1</c:v>
                </c:pt>
                <c:pt idx="97">
                  <c:v>1981 T2</c:v>
                </c:pt>
                <c:pt idx="98">
                  <c:v>1981 T3</c:v>
                </c:pt>
                <c:pt idx="99">
                  <c:v>1981 T4</c:v>
                </c:pt>
                <c:pt idx="100">
                  <c:v>1982 T1</c:v>
                </c:pt>
                <c:pt idx="101">
                  <c:v>1982 T2</c:v>
                </c:pt>
                <c:pt idx="102">
                  <c:v>1982 T3</c:v>
                </c:pt>
                <c:pt idx="103">
                  <c:v>1982 T4</c:v>
                </c:pt>
                <c:pt idx="104">
                  <c:v>1983 T1</c:v>
                </c:pt>
                <c:pt idx="105">
                  <c:v>1983 T2</c:v>
                </c:pt>
                <c:pt idx="106">
                  <c:v>1983 T3</c:v>
                </c:pt>
                <c:pt idx="107">
                  <c:v>1983 T4</c:v>
                </c:pt>
                <c:pt idx="108">
                  <c:v>1984 T1</c:v>
                </c:pt>
                <c:pt idx="109">
                  <c:v>1984 T2</c:v>
                </c:pt>
                <c:pt idx="110">
                  <c:v>1984 T3</c:v>
                </c:pt>
                <c:pt idx="111">
                  <c:v>1984 T4</c:v>
                </c:pt>
                <c:pt idx="112">
                  <c:v>1985 T1</c:v>
                </c:pt>
                <c:pt idx="113">
                  <c:v>1985 T2</c:v>
                </c:pt>
                <c:pt idx="114">
                  <c:v>1985 T3</c:v>
                </c:pt>
                <c:pt idx="115">
                  <c:v>1985 T4</c:v>
                </c:pt>
                <c:pt idx="116">
                  <c:v>1986 T1</c:v>
                </c:pt>
                <c:pt idx="117">
                  <c:v>1986 T2</c:v>
                </c:pt>
                <c:pt idx="118">
                  <c:v>1986 T3</c:v>
                </c:pt>
                <c:pt idx="119">
                  <c:v>1986 T4</c:v>
                </c:pt>
                <c:pt idx="120">
                  <c:v>1987 T1</c:v>
                </c:pt>
                <c:pt idx="121">
                  <c:v>1987 T2</c:v>
                </c:pt>
                <c:pt idx="122">
                  <c:v>1987 T3</c:v>
                </c:pt>
                <c:pt idx="123">
                  <c:v>1987 T4</c:v>
                </c:pt>
                <c:pt idx="124">
                  <c:v>1988 T1</c:v>
                </c:pt>
                <c:pt idx="125">
                  <c:v>1988 T2</c:v>
                </c:pt>
                <c:pt idx="126">
                  <c:v>1988 T3</c:v>
                </c:pt>
                <c:pt idx="127">
                  <c:v>1988 T4</c:v>
                </c:pt>
                <c:pt idx="128">
                  <c:v>1989 T1</c:v>
                </c:pt>
                <c:pt idx="129">
                  <c:v>1989 T2</c:v>
                </c:pt>
                <c:pt idx="130">
                  <c:v>1989 T3</c:v>
                </c:pt>
                <c:pt idx="131">
                  <c:v>1989 T4</c:v>
                </c:pt>
                <c:pt idx="132">
                  <c:v>1990 T1</c:v>
                </c:pt>
                <c:pt idx="133">
                  <c:v>1990 T2</c:v>
                </c:pt>
                <c:pt idx="134">
                  <c:v>1990 T3</c:v>
                </c:pt>
                <c:pt idx="135">
                  <c:v>1990 T4</c:v>
                </c:pt>
                <c:pt idx="136">
                  <c:v>1991 T1</c:v>
                </c:pt>
                <c:pt idx="137">
                  <c:v>1991 T2</c:v>
                </c:pt>
                <c:pt idx="138">
                  <c:v>1991 T3</c:v>
                </c:pt>
                <c:pt idx="139">
                  <c:v>1991 T4</c:v>
                </c:pt>
                <c:pt idx="140">
                  <c:v>1992 T1</c:v>
                </c:pt>
                <c:pt idx="141">
                  <c:v>1992 T2</c:v>
                </c:pt>
                <c:pt idx="142">
                  <c:v>1992 T3</c:v>
                </c:pt>
                <c:pt idx="143">
                  <c:v>1992 T4</c:v>
                </c:pt>
                <c:pt idx="144">
                  <c:v>1993 T1</c:v>
                </c:pt>
                <c:pt idx="145">
                  <c:v>1993 T2</c:v>
                </c:pt>
                <c:pt idx="146">
                  <c:v>1993 T3</c:v>
                </c:pt>
                <c:pt idx="147">
                  <c:v>1993 T4</c:v>
                </c:pt>
                <c:pt idx="148">
                  <c:v>1994 T1</c:v>
                </c:pt>
                <c:pt idx="149">
                  <c:v>1994 T2</c:v>
                </c:pt>
                <c:pt idx="150">
                  <c:v>1994 T3</c:v>
                </c:pt>
                <c:pt idx="151">
                  <c:v>1994 T4</c:v>
                </c:pt>
                <c:pt idx="152">
                  <c:v>1995 T1</c:v>
                </c:pt>
                <c:pt idx="153">
                  <c:v>1995 T2</c:v>
                </c:pt>
                <c:pt idx="154">
                  <c:v>1995 T3</c:v>
                </c:pt>
                <c:pt idx="155">
                  <c:v>1995 T4</c:v>
                </c:pt>
                <c:pt idx="156">
                  <c:v>1996 T1</c:v>
                </c:pt>
                <c:pt idx="157">
                  <c:v>1996 T2</c:v>
                </c:pt>
                <c:pt idx="158">
                  <c:v>1996 T3</c:v>
                </c:pt>
                <c:pt idx="159">
                  <c:v>1996 T4</c:v>
                </c:pt>
                <c:pt idx="160">
                  <c:v>1997 T1</c:v>
                </c:pt>
                <c:pt idx="161">
                  <c:v>1997 T2</c:v>
                </c:pt>
                <c:pt idx="162">
                  <c:v>1997 T3</c:v>
                </c:pt>
                <c:pt idx="163">
                  <c:v>1997 T4</c:v>
                </c:pt>
                <c:pt idx="164">
                  <c:v>1998 T1</c:v>
                </c:pt>
                <c:pt idx="165">
                  <c:v>1998 T2</c:v>
                </c:pt>
                <c:pt idx="166">
                  <c:v>1998 T3</c:v>
                </c:pt>
                <c:pt idx="167">
                  <c:v>1998 T4</c:v>
                </c:pt>
                <c:pt idx="168">
                  <c:v>1999 T1</c:v>
                </c:pt>
                <c:pt idx="169">
                  <c:v>1999 T2</c:v>
                </c:pt>
                <c:pt idx="170">
                  <c:v>1999 T3</c:v>
                </c:pt>
                <c:pt idx="171">
                  <c:v>1999 T4</c:v>
                </c:pt>
                <c:pt idx="172">
                  <c:v>2000 T1</c:v>
                </c:pt>
                <c:pt idx="173">
                  <c:v>2000 T2</c:v>
                </c:pt>
                <c:pt idx="174">
                  <c:v>2000 T3</c:v>
                </c:pt>
                <c:pt idx="175">
                  <c:v>2000 T4</c:v>
                </c:pt>
                <c:pt idx="176">
                  <c:v>2001 T1</c:v>
                </c:pt>
                <c:pt idx="177">
                  <c:v>2001 T2</c:v>
                </c:pt>
                <c:pt idx="178">
                  <c:v>2001 T3</c:v>
                </c:pt>
                <c:pt idx="179">
                  <c:v>2001 T4</c:v>
                </c:pt>
                <c:pt idx="180">
                  <c:v>2002 T1</c:v>
                </c:pt>
                <c:pt idx="181">
                  <c:v>2002 T2</c:v>
                </c:pt>
                <c:pt idx="182">
                  <c:v>2002 T3</c:v>
                </c:pt>
                <c:pt idx="183">
                  <c:v>2002 T4</c:v>
                </c:pt>
                <c:pt idx="184">
                  <c:v>2003 T1</c:v>
                </c:pt>
                <c:pt idx="185">
                  <c:v>2003 T2</c:v>
                </c:pt>
                <c:pt idx="186">
                  <c:v>2003 T3</c:v>
                </c:pt>
                <c:pt idx="187">
                  <c:v>2003 T4</c:v>
                </c:pt>
                <c:pt idx="188">
                  <c:v>2004 T1</c:v>
                </c:pt>
                <c:pt idx="189">
                  <c:v>2004 T2</c:v>
                </c:pt>
                <c:pt idx="190">
                  <c:v>2004 T3</c:v>
                </c:pt>
                <c:pt idx="191">
                  <c:v>2004 T4</c:v>
                </c:pt>
                <c:pt idx="192">
                  <c:v>2005 T1</c:v>
                </c:pt>
                <c:pt idx="193">
                  <c:v>2005 T2</c:v>
                </c:pt>
                <c:pt idx="194">
                  <c:v>2005 T3</c:v>
                </c:pt>
                <c:pt idx="195">
                  <c:v>2005 T4</c:v>
                </c:pt>
                <c:pt idx="196">
                  <c:v>2006 T1</c:v>
                </c:pt>
                <c:pt idx="197">
                  <c:v>2006 T2</c:v>
                </c:pt>
                <c:pt idx="198">
                  <c:v>2006 T3</c:v>
                </c:pt>
                <c:pt idx="199">
                  <c:v>2006 T4</c:v>
                </c:pt>
                <c:pt idx="200">
                  <c:v>2007 T1</c:v>
                </c:pt>
                <c:pt idx="201">
                  <c:v>2007 T2</c:v>
                </c:pt>
                <c:pt idx="202">
                  <c:v>2007 T3</c:v>
                </c:pt>
                <c:pt idx="203">
                  <c:v>2007 T4</c:v>
                </c:pt>
                <c:pt idx="204">
                  <c:v>2008 T1</c:v>
                </c:pt>
                <c:pt idx="205">
                  <c:v>2008 T2</c:v>
                </c:pt>
                <c:pt idx="206">
                  <c:v>2008 T3</c:v>
                </c:pt>
                <c:pt idx="207">
                  <c:v>2008 T4</c:v>
                </c:pt>
                <c:pt idx="208">
                  <c:v>2009 T1</c:v>
                </c:pt>
                <c:pt idx="209">
                  <c:v>2009 T2</c:v>
                </c:pt>
                <c:pt idx="210">
                  <c:v>2009 T3</c:v>
                </c:pt>
                <c:pt idx="211">
                  <c:v>2009 T4</c:v>
                </c:pt>
                <c:pt idx="212">
                  <c:v>2010 T1</c:v>
                </c:pt>
                <c:pt idx="213">
                  <c:v>2010 T2</c:v>
                </c:pt>
                <c:pt idx="214">
                  <c:v>2010 T3</c:v>
                </c:pt>
                <c:pt idx="215">
                  <c:v>2010 T4</c:v>
                </c:pt>
                <c:pt idx="216">
                  <c:v>2011 T1</c:v>
                </c:pt>
                <c:pt idx="217">
                  <c:v>2011 T2</c:v>
                </c:pt>
                <c:pt idx="218">
                  <c:v>2011 T3</c:v>
                </c:pt>
              </c:strCache>
            </c:strRef>
          </c:cat>
          <c:val>
            <c:numRef>
              <c:f>'ipeadata(23-04-2012-09-03)'!$D$2:$D$220</c:f>
              <c:numCache>
                <c:formatCode>General</c:formatCode>
                <c:ptCount val="219"/>
                <c:pt idx="0">
                  <c:v>0.3571430000000001</c:v>
                </c:pt>
                <c:pt idx="1">
                  <c:v>0.3571430000000001</c:v>
                </c:pt>
                <c:pt idx="2">
                  <c:v>0.3571430000000001</c:v>
                </c:pt>
                <c:pt idx="3">
                  <c:v>0.3571430000000001</c:v>
                </c:pt>
                <c:pt idx="4">
                  <c:v>0.3571430000000001</c:v>
                </c:pt>
                <c:pt idx="5">
                  <c:v>0.3571430000000001</c:v>
                </c:pt>
                <c:pt idx="6">
                  <c:v>0.3571430000000001</c:v>
                </c:pt>
                <c:pt idx="7">
                  <c:v>0.3571430000000001</c:v>
                </c:pt>
                <c:pt idx="8">
                  <c:v>0.3571430000000001</c:v>
                </c:pt>
                <c:pt idx="9">
                  <c:v>0.3571430000000001</c:v>
                </c:pt>
                <c:pt idx="10">
                  <c:v>0.3571430000000001</c:v>
                </c:pt>
                <c:pt idx="11">
                  <c:v>0.3571430000000001</c:v>
                </c:pt>
                <c:pt idx="12">
                  <c:v>0.3571430000000001</c:v>
                </c:pt>
                <c:pt idx="13">
                  <c:v>0.3571430000000001</c:v>
                </c:pt>
                <c:pt idx="14">
                  <c:v>0.3571430000000001</c:v>
                </c:pt>
                <c:pt idx="15">
                  <c:v>0.3571430000000001</c:v>
                </c:pt>
                <c:pt idx="16">
                  <c:v>0.3571430000000001</c:v>
                </c:pt>
                <c:pt idx="17">
                  <c:v>0.3571430000000001</c:v>
                </c:pt>
                <c:pt idx="18">
                  <c:v>0.3571430000000001</c:v>
                </c:pt>
                <c:pt idx="19">
                  <c:v>0.3571430000000001</c:v>
                </c:pt>
                <c:pt idx="20">
                  <c:v>0.3571430000000001</c:v>
                </c:pt>
                <c:pt idx="21">
                  <c:v>0.3571430000000001</c:v>
                </c:pt>
                <c:pt idx="22">
                  <c:v>0.3571430000000001</c:v>
                </c:pt>
                <c:pt idx="23">
                  <c:v>0.3571430000000001</c:v>
                </c:pt>
                <c:pt idx="24">
                  <c:v>0.3571430000000001</c:v>
                </c:pt>
                <c:pt idx="25">
                  <c:v>0.3571430000000001</c:v>
                </c:pt>
                <c:pt idx="26">
                  <c:v>0.3571430000000001</c:v>
                </c:pt>
                <c:pt idx="27">
                  <c:v>0.3571430000000001</c:v>
                </c:pt>
                <c:pt idx="28">
                  <c:v>0.3571430000000001</c:v>
                </c:pt>
                <c:pt idx="29">
                  <c:v>0.3571430000000001</c:v>
                </c:pt>
                <c:pt idx="30">
                  <c:v>0.3571430000000001</c:v>
                </c:pt>
                <c:pt idx="31">
                  <c:v>0.3571430000000001</c:v>
                </c:pt>
                <c:pt idx="32">
                  <c:v>0.3571430000000001</c:v>
                </c:pt>
                <c:pt idx="33">
                  <c:v>0.3571430000000001</c:v>
                </c:pt>
                <c:pt idx="34">
                  <c:v>0.3571430000000001</c:v>
                </c:pt>
                <c:pt idx="35">
                  <c:v>0.3571430000000001</c:v>
                </c:pt>
                <c:pt idx="36">
                  <c:v>0.3571430000000001</c:v>
                </c:pt>
                <c:pt idx="37">
                  <c:v>0.3571430000000001</c:v>
                </c:pt>
                <c:pt idx="38">
                  <c:v>0.3571430000000001</c:v>
                </c:pt>
                <c:pt idx="39">
                  <c:v>0.3571430000000001</c:v>
                </c:pt>
                <c:pt idx="40">
                  <c:v>0.3571430000000001</c:v>
                </c:pt>
                <c:pt idx="41">
                  <c:v>0.3571430000000001</c:v>
                </c:pt>
                <c:pt idx="42">
                  <c:v>0.3571430000000001</c:v>
                </c:pt>
                <c:pt idx="43">
                  <c:v>0.37698400000000065</c:v>
                </c:pt>
                <c:pt idx="44">
                  <c:v>0.41666700000000001</c:v>
                </c:pt>
                <c:pt idx="45">
                  <c:v>0.41666700000000001</c:v>
                </c:pt>
                <c:pt idx="46">
                  <c:v>0.41666700000000001</c:v>
                </c:pt>
                <c:pt idx="47">
                  <c:v>0.41666700000000001</c:v>
                </c:pt>
                <c:pt idx="48">
                  <c:v>0.41666700000000001</c:v>
                </c:pt>
                <c:pt idx="49">
                  <c:v>0.41666700000000001</c:v>
                </c:pt>
                <c:pt idx="50">
                  <c:v>0.41666700000000001</c:v>
                </c:pt>
                <c:pt idx="51">
                  <c:v>0.41666700000000001</c:v>
                </c:pt>
                <c:pt idx="52">
                  <c:v>0.41666700000000001</c:v>
                </c:pt>
                <c:pt idx="53">
                  <c:v>0.41666700000000001</c:v>
                </c:pt>
                <c:pt idx="54">
                  <c:v>0.41666700000000001</c:v>
                </c:pt>
                <c:pt idx="55">
                  <c:v>0.41666700000000001</c:v>
                </c:pt>
                <c:pt idx="56">
                  <c:v>0.41666700000000001</c:v>
                </c:pt>
                <c:pt idx="57">
                  <c:v>0.41666700000000001</c:v>
                </c:pt>
                <c:pt idx="58">
                  <c:v>0.41086300000000031</c:v>
                </c:pt>
                <c:pt idx="59">
                  <c:v>0.39948400000000073</c:v>
                </c:pt>
                <c:pt idx="60">
                  <c:v>0.38478700000000032</c:v>
                </c:pt>
                <c:pt idx="61">
                  <c:v>0.38473000000000002</c:v>
                </c:pt>
                <c:pt idx="62">
                  <c:v>0.409055</c:v>
                </c:pt>
                <c:pt idx="63">
                  <c:v>0.42299100000000001</c:v>
                </c:pt>
                <c:pt idx="64">
                  <c:v>0.41345500000000002</c:v>
                </c:pt>
                <c:pt idx="65">
                  <c:v>0.39534600000000047</c:v>
                </c:pt>
                <c:pt idx="66">
                  <c:v>0.40338600000000047</c:v>
                </c:pt>
                <c:pt idx="67">
                  <c:v>0.42049700000000001</c:v>
                </c:pt>
                <c:pt idx="68">
                  <c:v>0.43896700000000033</c:v>
                </c:pt>
                <c:pt idx="69">
                  <c:v>0.4172010000000001</c:v>
                </c:pt>
                <c:pt idx="70">
                  <c:v>0.42558300000000032</c:v>
                </c:pt>
                <c:pt idx="71">
                  <c:v>0.42927400000000032</c:v>
                </c:pt>
                <c:pt idx="72">
                  <c:v>0.41825800000000002</c:v>
                </c:pt>
                <c:pt idx="73">
                  <c:v>0.43027700000000002</c:v>
                </c:pt>
                <c:pt idx="74">
                  <c:v>0.47002400000000033</c:v>
                </c:pt>
                <c:pt idx="75">
                  <c:v>0.48960600000000032</c:v>
                </c:pt>
                <c:pt idx="76">
                  <c:v>0.50024500000000005</c:v>
                </c:pt>
                <c:pt idx="77">
                  <c:v>0.55364600000000064</c:v>
                </c:pt>
                <c:pt idx="78">
                  <c:v>0.56629399999999996</c:v>
                </c:pt>
                <c:pt idx="79">
                  <c:v>0.60585400000000078</c:v>
                </c:pt>
                <c:pt idx="80">
                  <c:v>0.5836050000000006</c:v>
                </c:pt>
                <c:pt idx="81">
                  <c:v>0.58174200000000031</c:v>
                </c:pt>
                <c:pt idx="82">
                  <c:v>0.57636599999999949</c:v>
                </c:pt>
                <c:pt idx="83">
                  <c:v>0.55137400000000003</c:v>
                </c:pt>
                <c:pt idx="84">
                  <c:v>0.5189279999999995</c:v>
                </c:pt>
                <c:pt idx="85">
                  <c:v>0.54512700000000003</c:v>
                </c:pt>
                <c:pt idx="86">
                  <c:v>0.51783999999999997</c:v>
                </c:pt>
                <c:pt idx="87">
                  <c:v>0.50412400000000002</c:v>
                </c:pt>
                <c:pt idx="88">
                  <c:v>0.49615900000000002</c:v>
                </c:pt>
                <c:pt idx="89">
                  <c:v>0.48086700000000032</c:v>
                </c:pt>
                <c:pt idx="90">
                  <c:v>0.44825600000000021</c:v>
                </c:pt>
                <c:pt idx="91">
                  <c:v>0.46344200000000002</c:v>
                </c:pt>
                <c:pt idx="92">
                  <c:v>0.44388900000000037</c:v>
                </c:pt>
                <c:pt idx="93">
                  <c:v>0.43799000000000032</c:v>
                </c:pt>
                <c:pt idx="94">
                  <c:v>0.42000000000000032</c:v>
                </c:pt>
                <c:pt idx="95">
                  <c:v>0.41930100000000031</c:v>
                </c:pt>
                <c:pt idx="96">
                  <c:v>0.43338900000000047</c:v>
                </c:pt>
                <c:pt idx="97">
                  <c:v>0.48132500000000034</c:v>
                </c:pt>
                <c:pt idx="98">
                  <c:v>0.54473899999999997</c:v>
                </c:pt>
                <c:pt idx="99">
                  <c:v>0.53111199999999958</c:v>
                </c:pt>
                <c:pt idx="100">
                  <c:v>0.54159500000000005</c:v>
                </c:pt>
                <c:pt idx="101">
                  <c:v>0.56200000000000061</c:v>
                </c:pt>
                <c:pt idx="102">
                  <c:v>0.57967200000000063</c:v>
                </c:pt>
                <c:pt idx="103">
                  <c:v>0.60652099999999998</c:v>
                </c:pt>
                <c:pt idx="104">
                  <c:v>0.65308500000000091</c:v>
                </c:pt>
                <c:pt idx="105">
                  <c:v>0.64304799999999995</c:v>
                </c:pt>
                <c:pt idx="106">
                  <c:v>0.66231200000000001</c:v>
                </c:pt>
                <c:pt idx="107">
                  <c:v>0.68045400000000034</c:v>
                </c:pt>
                <c:pt idx="108">
                  <c:v>0.69729600000000058</c:v>
                </c:pt>
                <c:pt idx="109">
                  <c:v>0.71615700000000004</c:v>
                </c:pt>
                <c:pt idx="110">
                  <c:v>0.77104700000000048</c:v>
                </c:pt>
                <c:pt idx="111">
                  <c:v>0.82272600000000062</c:v>
                </c:pt>
                <c:pt idx="112">
                  <c:v>0.89780800000000072</c:v>
                </c:pt>
                <c:pt idx="113">
                  <c:v>0.79563099999999998</c:v>
                </c:pt>
                <c:pt idx="114">
                  <c:v>0.72735899999999998</c:v>
                </c:pt>
                <c:pt idx="115">
                  <c:v>0.6961860000000003</c:v>
                </c:pt>
                <c:pt idx="116">
                  <c:v>0.69460000000000099</c:v>
                </c:pt>
                <c:pt idx="117">
                  <c:v>0.6630150000000008</c:v>
                </c:pt>
                <c:pt idx="118">
                  <c:v>0.67154000000000091</c:v>
                </c:pt>
                <c:pt idx="119">
                  <c:v>0.69963400000000064</c:v>
                </c:pt>
                <c:pt idx="120">
                  <c:v>0.64910299999999999</c:v>
                </c:pt>
                <c:pt idx="121">
                  <c:v>0.60890800000000078</c:v>
                </c:pt>
                <c:pt idx="122">
                  <c:v>0.61875300000000066</c:v>
                </c:pt>
                <c:pt idx="123">
                  <c:v>0.57094199999999995</c:v>
                </c:pt>
                <c:pt idx="124">
                  <c:v>0.55684599999999995</c:v>
                </c:pt>
                <c:pt idx="125">
                  <c:v>0.54304200000000002</c:v>
                </c:pt>
                <c:pt idx="126">
                  <c:v>0.58986199999999966</c:v>
                </c:pt>
                <c:pt idx="127">
                  <c:v>0.55893099999999996</c:v>
                </c:pt>
                <c:pt idx="128">
                  <c:v>0.57212799999999997</c:v>
                </c:pt>
                <c:pt idx="129">
                  <c:v>0.61524200000000062</c:v>
                </c:pt>
                <c:pt idx="130">
                  <c:v>0.62648800000000004</c:v>
                </c:pt>
                <c:pt idx="131">
                  <c:v>0.63083299999999998</c:v>
                </c:pt>
                <c:pt idx="132">
                  <c:v>0.60357300000000003</c:v>
                </c:pt>
                <c:pt idx="133">
                  <c:v>0.59748799999999946</c:v>
                </c:pt>
                <c:pt idx="134">
                  <c:v>0.5375229999999992</c:v>
                </c:pt>
                <c:pt idx="135">
                  <c:v>0.51412500000000005</c:v>
                </c:pt>
                <c:pt idx="136">
                  <c:v>0.52423500000000001</c:v>
                </c:pt>
                <c:pt idx="137">
                  <c:v>0.58604400000000034</c:v>
                </c:pt>
                <c:pt idx="138">
                  <c:v>0.59379700000000035</c:v>
                </c:pt>
                <c:pt idx="139">
                  <c:v>0.56398499999999996</c:v>
                </c:pt>
                <c:pt idx="140">
                  <c:v>0.56498899999999996</c:v>
                </c:pt>
                <c:pt idx="141">
                  <c:v>0.55380000000000063</c:v>
                </c:pt>
                <c:pt idx="142">
                  <c:v>0.52589399999999997</c:v>
                </c:pt>
                <c:pt idx="143">
                  <c:v>0.63441400000000003</c:v>
                </c:pt>
                <c:pt idx="144">
                  <c:v>0.67777200000000093</c:v>
                </c:pt>
                <c:pt idx="145">
                  <c:v>0.65131600000000001</c:v>
                </c:pt>
                <c:pt idx="146">
                  <c:v>0.66486699999999999</c:v>
                </c:pt>
                <c:pt idx="147">
                  <c:v>0.67307100000000109</c:v>
                </c:pt>
                <c:pt idx="148">
                  <c:v>0.67236399999999996</c:v>
                </c:pt>
                <c:pt idx="149">
                  <c:v>0.66528000000000065</c:v>
                </c:pt>
                <c:pt idx="150">
                  <c:v>0.6450310000000008</c:v>
                </c:pt>
                <c:pt idx="151">
                  <c:v>0.63103100000000079</c:v>
                </c:pt>
                <c:pt idx="152">
                  <c:v>0.6320700000000008</c:v>
                </c:pt>
                <c:pt idx="153">
                  <c:v>0.62620000000000064</c:v>
                </c:pt>
                <c:pt idx="154">
                  <c:v>0.63552699999999951</c:v>
                </c:pt>
                <c:pt idx="155">
                  <c:v>0.64087600000000078</c:v>
                </c:pt>
                <c:pt idx="156">
                  <c:v>0.65312400000000093</c:v>
                </c:pt>
                <c:pt idx="157">
                  <c:v>0.65621700000000005</c:v>
                </c:pt>
                <c:pt idx="158">
                  <c:v>0.64343700000000004</c:v>
                </c:pt>
                <c:pt idx="159">
                  <c:v>0.61105500000000079</c:v>
                </c:pt>
                <c:pt idx="160">
                  <c:v>0.61353000000000002</c:v>
                </c:pt>
                <c:pt idx="161">
                  <c:v>0.61150800000000005</c:v>
                </c:pt>
                <c:pt idx="162">
                  <c:v>0.61578800000000078</c:v>
                </c:pt>
                <c:pt idx="163">
                  <c:v>0.602518</c:v>
                </c:pt>
                <c:pt idx="164">
                  <c:v>0.60786899999999999</c:v>
                </c:pt>
                <c:pt idx="165">
                  <c:v>0.60499700000000078</c:v>
                </c:pt>
                <c:pt idx="166">
                  <c:v>0.60554500000000078</c:v>
                </c:pt>
                <c:pt idx="167">
                  <c:v>0.59688299999999939</c:v>
                </c:pt>
                <c:pt idx="168">
                  <c:v>0.61234299999999997</c:v>
                </c:pt>
                <c:pt idx="169">
                  <c:v>0.62228000000000061</c:v>
                </c:pt>
                <c:pt idx="170">
                  <c:v>0.62467100000000109</c:v>
                </c:pt>
                <c:pt idx="171">
                  <c:v>0.61293299999999951</c:v>
                </c:pt>
                <c:pt idx="172">
                  <c:v>0.62241299999999933</c:v>
                </c:pt>
                <c:pt idx="173">
                  <c:v>0.65259699999999998</c:v>
                </c:pt>
                <c:pt idx="174">
                  <c:v>0.67717300000000091</c:v>
                </c:pt>
                <c:pt idx="175">
                  <c:v>0.6915400000000006</c:v>
                </c:pt>
                <c:pt idx="176">
                  <c:v>0.68547300000000033</c:v>
                </c:pt>
                <c:pt idx="177">
                  <c:v>0.70413000000000003</c:v>
                </c:pt>
                <c:pt idx="178">
                  <c:v>0.69566300000000059</c:v>
                </c:pt>
                <c:pt idx="179">
                  <c:v>0.69335300000000033</c:v>
                </c:pt>
                <c:pt idx="180">
                  <c:v>0.70141699999999907</c:v>
                </c:pt>
                <c:pt idx="181">
                  <c:v>0.68380300000000072</c:v>
                </c:pt>
                <c:pt idx="182">
                  <c:v>0.64601000000000064</c:v>
                </c:pt>
                <c:pt idx="183">
                  <c:v>0.63766299999999998</c:v>
                </c:pt>
                <c:pt idx="184">
                  <c:v>0.62397000000000091</c:v>
                </c:pt>
                <c:pt idx="185">
                  <c:v>0.61791300000000005</c:v>
                </c:pt>
                <c:pt idx="186">
                  <c:v>0.62131000000000003</c:v>
                </c:pt>
                <c:pt idx="187">
                  <c:v>0.58669700000000058</c:v>
                </c:pt>
                <c:pt idx="188">
                  <c:v>0.54391699999999921</c:v>
                </c:pt>
                <c:pt idx="189">
                  <c:v>0.55400300000000002</c:v>
                </c:pt>
                <c:pt idx="190">
                  <c:v>0.55018</c:v>
                </c:pt>
                <c:pt idx="191">
                  <c:v>0.53661999999999999</c:v>
                </c:pt>
                <c:pt idx="192">
                  <c:v>0.52849699999999933</c:v>
                </c:pt>
                <c:pt idx="193">
                  <c:v>0.53871000000000002</c:v>
                </c:pt>
                <c:pt idx="194">
                  <c:v>0.56067299999999998</c:v>
                </c:pt>
                <c:pt idx="195">
                  <c:v>0.57211299999999921</c:v>
                </c:pt>
                <c:pt idx="196">
                  <c:v>0.57061300000000004</c:v>
                </c:pt>
                <c:pt idx="197">
                  <c:v>0.54785300000000003</c:v>
                </c:pt>
                <c:pt idx="198">
                  <c:v>0.53356999999999932</c:v>
                </c:pt>
                <c:pt idx="199">
                  <c:v>0.52190999999999999</c:v>
                </c:pt>
                <c:pt idx="200">
                  <c:v>0.5116629999999992</c:v>
                </c:pt>
                <c:pt idx="201">
                  <c:v>0.50343299999999891</c:v>
                </c:pt>
                <c:pt idx="202">
                  <c:v>0.49514000000000002</c:v>
                </c:pt>
                <c:pt idx="203">
                  <c:v>0.4888500000000004</c:v>
                </c:pt>
                <c:pt idx="204">
                  <c:v>0.50536299999999879</c:v>
                </c:pt>
                <c:pt idx="205">
                  <c:v>0.50760300000000003</c:v>
                </c:pt>
                <c:pt idx="206">
                  <c:v>0.52415</c:v>
                </c:pt>
                <c:pt idx="207">
                  <c:v>0.6387480000000012</c:v>
                </c:pt>
                <c:pt idx="208">
                  <c:v>0.69903400000000071</c:v>
                </c:pt>
                <c:pt idx="209">
                  <c:v>0.64703000000000066</c:v>
                </c:pt>
                <c:pt idx="210">
                  <c:v>0.60936299999999921</c:v>
                </c:pt>
                <c:pt idx="211">
                  <c:v>0.61225000000000063</c:v>
                </c:pt>
                <c:pt idx="212">
                  <c:v>0.64109200000000066</c:v>
                </c:pt>
                <c:pt idx="213">
                  <c:v>0.67325600000000063</c:v>
                </c:pt>
                <c:pt idx="214">
                  <c:v>0.64178299999999999</c:v>
                </c:pt>
                <c:pt idx="215">
                  <c:v>0.63258599999999998</c:v>
                </c:pt>
                <c:pt idx="216">
                  <c:v>0.6275269999999995</c:v>
                </c:pt>
                <c:pt idx="217">
                  <c:v>0.61187700000000078</c:v>
                </c:pt>
                <c:pt idx="218">
                  <c:v>0.62155000000000005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45-4AC5-B43C-B3D45C2BC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851136"/>
        <c:axId val="91095808"/>
      </c:lineChart>
      <c:catAx>
        <c:axId val="77075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7515904"/>
        <c:crosses val="autoZero"/>
        <c:auto val="1"/>
        <c:lblAlgn val="ctr"/>
        <c:lblOffset val="100"/>
        <c:noMultiLvlLbl val="0"/>
      </c:catAx>
      <c:valAx>
        <c:axId val="87515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ien x dolar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7075584"/>
        <c:crosses val="autoZero"/>
        <c:crossBetween val="between"/>
      </c:valAx>
      <c:valAx>
        <c:axId val="9109580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euro e libra x dolar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7851136"/>
        <c:crosses val="max"/>
        <c:crossBetween val="between"/>
      </c:valAx>
      <c:catAx>
        <c:axId val="107851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109580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accent1">
        <a:lumMod val="60000"/>
        <a:lumOff val="40000"/>
      </a:schemeClr>
    </a:solidFill>
  </c:spPr>
  <c:txPr>
    <a:bodyPr/>
    <a:lstStyle/>
    <a:p>
      <a:pPr>
        <a:defRPr>
          <a:solidFill>
            <a:schemeClr val="tx2"/>
          </a:solidFill>
        </a:defRPr>
      </a:pPr>
      <a:endParaRPr lang="pt-B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55E4-2798-4589-AE10-5F1B1393EB2B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5820C-9826-426B-B8CF-C325B0043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47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99E10-CCFF-45AD-A04C-103DDA796A63}" type="slidenum">
              <a:rPr lang="pt-BR"/>
              <a:pPr/>
              <a:t>11</a:t>
            </a:fld>
            <a:endParaRPr lang="pt-B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1237" cy="3427413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3213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144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5C454-888A-4768-8EF7-E63DD4D42FEA}" type="slidenum">
              <a:rPr lang="pt-BR"/>
              <a:pPr/>
              <a:t>43</a:t>
            </a:fld>
            <a:endParaRPr lang="pt-BR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1E164-F10E-47BC-9A99-8C32BC884C6D}" type="slidenum">
              <a:rPr lang="pt-BR"/>
              <a:pPr/>
              <a:t>44</a:t>
            </a:fld>
            <a:endParaRPr lang="pt-BR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C9312-D7F0-4211-A2EE-07A98BA79C56}" type="slidenum">
              <a:rPr lang="pt-BR"/>
              <a:pPr/>
              <a:t>17</a:t>
            </a:fld>
            <a:endParaRPr lang="pt-BR"/>
          </a:p>
        </p:txBody>
      </p:sp>
      <p:sp>
        <p:nvSpPr>
          <p:cNvPr id="1536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485B3D-2BE7-4F69-8E60-D66BED955A30}" type="slidenum">
              <a:rPr lang="pt-BR" altLang="pt-BR">
                <a:latin typeface="Calibri" panose="020F0502020204030204" pitchFamily="34" charset="0"/>
              </a:rPr>
              <a:pPr eaLnBrk="1" hangingPunct="1"/>
              <a:t>19</a:t>
            </a:fld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1237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6914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1E88B-2AD0-4580-98C1-265C5B338C35}" type="slidenum">
              <a:rPr lang="en-US"/>
              <a:pPr/>
              <a:t>34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408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E6E5A-7B1D-4006-875B-69B57844B64C}" type="slidenum">
              <a:rPr lang="pt-BR"/>
              <a:pPr/>
              <a:t>37</a:t>
            </a:fld>
            <a:endParaRPr lang="pt-B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AD973-CC7A-4708-8AAC-7BBE188B0456}" type="slidenum">
              <a:rPr lang="pt-BR"/>
              <a:pPr/>
              <a:t>39</a:t>
            </a:fld>
            <a:endParaRPr lang="pt-B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70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07636-4ED6-4655-8A7A-7E69D17B322C}" type="slidenum">
              <a:rPr lang="pt-BR"/>
              <a:pPr/>
              <a:t>40</a:t>
            </a:fld>
            <a:endParaRPr lang="pt-BR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F66B-52DC-48F4-AE6F-7C144FCF3755}" type="slidenum">
              <a:rPr lang="pt-BR"/>
              <a:pPr/>
              <a:t>41</a:t>
            </a:fld>
            <a:endParaRPr lang="pt-B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C2AC7-62D2-4D4E-80AC-891DA73D95D6}" type="slidenum">
              <a:rPr lang="pt-BR"/>
              <a:pPr/>
              <a:t>42</a:t>
            </a:fld>
            <a:endParaRPr lang="pt-BR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48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44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335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106680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1219200" y="2362200"/>
            <a:ext cx="10668000" cy="3733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93472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915833" y="6529388"/>
            <a:ext cx="3860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2184" y="5946776"/>
            <a:ext cx="783167" cy="885825"/>
          </a:xfrm>
        </p:spPr>
        <p:txBody>
          <a:bodyPr/>
          <a:lstStyle>
            <a:lvl1pPr>
              <a:defRPr/>
            </a:lvl1pPr>
          </a:lstStyle>
          <a:p>
            <a:fld id="{F29C08DE-B8D8-4962-8D77-4D33163C5A2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01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14478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06400" y="2057400"/>
            <a:ext cx="11379200" cy="43434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914400" y="6477000"/>
            <a:ext cx="2540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477000"/>
            <a:ext cx="38608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477000"/>
            <a:ext cx="2540000" cy="381000"/>
          </a:xfrm>
        </p:spPr>
        <p:txBody>
          <a:bodyPr/>
          <a:lstStyle>
            <a:lvl1pPr>
              <a:defRPr/>
            </a:lvl1pPr>
          </a:lstStyle>
          <a:p>
            <a:fld id="{F236D0D8-A45C-48E5-9C2F-3723DEC6699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9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7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63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34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88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40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80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84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91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30E-A371-4D56-9834-F23D17D91962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28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3129" y="2395991"/>
            <a:ext cx="10036628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Aula </a:t>
            </a:r>
            <a:r>
              <a:rPr lang="pt-BR" dirty="0" smtClean="0"/>
              <a:t>2 </a:t>
            </a:r>
            <a:r>
              <a:rPr lang="pt-BR" dirty="0"/>
              <a:t>Regimes </a:t>
            </a:r>
            <a:r>
              <a:rPr lang="pt-BR" dirty="0" smtClean="0"/>
              <a:t>cambiais, fluxos de capitais </a:t>
            </a:r>
            <a:r>
              <a:rPr lang="pt-BR" dirty="0"/>
              <a:t>e a evolução do sistema </a:t>
            </a:r>
            <a:r>
              <a:rPr lang="pt-BR" dirty="0" smtClean="0"/>
              <a:t>monetário </a:t>
            </a:r>
            <a:r>
              <a:rPr lang="pt-BR" dirty="0"/>
              <a:t>internacional </a:t>
            </a:r>
          </a:p>
        </p:txBody>
      </p:sp>
    </p:spTree>
    <p:extLst>
      <p:ext uri="{BB962C8B-B14F-4D97-AF65-F5344CB8AC3E}">
        <p14:creationId xmlns:p14="http://schemas.microsoft.com/office/powerpoint/2010/main" val="45429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E324-C422-44A6-B0E8-B1B56B3DBEEC}" type="slidenum">
              <a:rPr lang="pt-BR"/>
              <a:pPr/>
              <a:t>10</a:t>
            </a:fld>
            <a:endParaRPr lang="pt-BR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Regimes Cambiais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057400"/>
            <a:ext cx="8371656" cy="4343400"/>
          </a:xfrm>
        </p:spPr>
        <p:txBody>
          <a:bodyPr/>
          <a:lstStyle/>
          <a:p>
            <a:pPr algn="ctr">
              <a:spcBef>
                <a:spcPts val="2100"/>
              </a:spcBef>
              <a:spcAft>
                <a:spcPts val="300"/>
              </a:spcAft>
              <a:buNone/>
            </a:pPr>
            <a:r>
              <a:rPr lang="pt-BR" sz="3200" b="1" dirty="0"/>
              <a:t>	</a:t>
            </a:r>
            <a:r>
              <a:rPr lang="pt-BR" i="1" dirty="0"/>
              <a:t>Conjunto de regras, acordos e instituições pelo quais são executados os pagamentos internacionais e, portanto, pelos quais se regula o mercado cambial</a:t>
            </a:r>
          </a:p>
          <a:p>
            <a:pPr algn="ctr">
              <a:spcBef>
                <a:spcPts val="2100"/>
              </a:spcBef>
              <a:spcAft>
                <a:spcPts val="300"/>
              </a:spcAft>
              <a:buNone/>
            </a:pPr>
            <a:endParaRPr lang="pt-BR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Conversibilidade e acessibilidade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funcionamento do mecanismo de preço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opções cambiais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063751" y="2565401"/>
          <a:ext cx="7916863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4" imgW="10390476" imgH="1448002" progId="PBrush">
                  <p:embed/>
                </p:oleObj>
              </mc:Choice>
              <mc:Fallback>
                <p:oleObj name="Bitmap Image" r:id="rId4" imgW="10390476" imgH="1448002" progId="PBrush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2565401"/>
                        <a:ext cx="7916863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 Explicativo 3 3"/>
          <p:cNvSpPr/>
          <p:nvPr/>
        </p:nvSpPr>
        <p:spPr bwMode="auto">
          <a:xfrm>
            <a:off x="7824192" y="1124744"/>
            <a:ext cx="2520280" cy="1728192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78164"/>
              <a:gd name="adj6" fmla="val -39703"/>
              <a:gd name="adj7" fmla="val 99874"/>
              <a:gd name="adj8" fmla="val -2991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Formação dos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preços -</a:t>
            </a:r>
            <a:endParaRPr lang="pt-BR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 taxa de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cambio</a:t>
            </a:r>
          </a:p>
        </p:txBody>
      </p:sp>
      <p:sp>
        <p:nvSpPr>
          <p:cNvPr id="6" name="Texto Explicativo 3 5"/>
          <p:cNvSpPr/>
          <p:nvPr/>
        </p:nvSpPr>
        <p:spPr bwMode="auto">
          <a:xfrm>
            <a:off x="3287688" y="5157192"/>
            <a:ext cx="6840760" cy="129614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48693"/>
              <a:gd name="adj6" fmla="val -29833"/>
              <a:gd name="adj7" fmla="val -73717"/>
              <a:gd name="adj8" fmla="val -159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Existência ou não de controle sobre fluxos de recursos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externos – possibilidade  de trocar livremente, em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Times New Roman" pitchFamily="18" charset="0"/>
              </a:rPr>
              <a:t>qualquer situação, recursos externos por internos</a:t>
            </a:r>
          </a:p>
        </p:txBody>
      </p:sp>
    </p:spTree>
    <p:extLst>
      <p:ext uri="{BB962C8B-B14F-4D97-AF65-F5344CB8AC3E}">
        <p14:creationId xmlns:p14="http://schemas.microsoft.com/office/powerpoint/2010/main" val="3691586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 – anos 80 (crise da divida) x anos 90 (reformas liberais)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Anos 80: Muitas restrições à conversibilidade </a:t>
            </a:r>
          </a:p>
          <a:p>
            <a:pPr lvl="1"/>
            <a:r>
              <a:rPr lang="pt-BR" dirty="0" smtClean="0"/>
              <a:t>Manter reservas para pagar a divida – limitar outros tipos de saída</a:t>
            </a:r>
          </a:p>
          <a:p>
            <a:pPr lvl="2"/>
            <a:r>
              <a:rPr lang="pt-BR" dirty="0" smtClean="0"/>
              <a:t>Lei de remessas de juros</a:t>
            </a:r>
          </a:p>
          <a:p>
            <a:pPr lvl="2"/>
            <a:r>
              <a:rPr lang="pt-BR" dirty="0" smtClean="0"/>
              <a:t>Dificuldades de remeter recursos ao estrangeiro</a:t>
            </a:r>
          </a:p>
          <a:p>
            <a:pPr lvl="2"/>
            <a:r>
              <a:rPr lang="pt-BR" dirty="0" smtClean="0"/>
              <a:t>Comprar moeda estrangeira para viagem</a:t>
            </a:r>
          </a:p>
          <a:p>
            <a:pPr lvl="2"/>
            <a:r>
              <a:rPr lang="pt-BR" dirty="0" smtClean="0"/>
              <a:t>Tb existiam restrições de ingresso</a:t>
            </a:r>
          </a:p>
          <a:p>
            <a:pPr lvl="2"/>
            <a:r>
              <a:rPr lang="pt-BR" dirty="0" smtClean="0"/>
              <a:t>Regras de quarentena</a:t>
            </a:r>
            <a:endParaRPr lang="pt-BR" dirty="0"/>
          </a:p>
          <a:p>
            <a:pPr lvl="2"/>
            <a:r>
              <a:rPr lang="pt-BR" dirty="0" err="1" smtClean="0"/>
              <a:t>Etc</a:t>
            </a:r>
            <a:endParaRPr lang="pt-BR" dirty="0" smtClean="0"/>
          </a:p>
          <a:p>
            <a:pPr lvl="1"/>
            <a:r>
              <a:rPr lang="pt-BR" dirty="0" smtClean="0"/>
              <a:t>Aparece câmbios paralelos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Anos 90: abertura financeira </a:t>
            </a:r>
          </a:p>
          <a:p>
            <a:pPr lvl="1"/>
            <a:r>
              <a:rPr lang="pt-BR" dirty="0" smtClean="0"/>
              <a:t>Acessar poupança externa e liberdades de ir e vir </a:t>
            </a:r>
          </a:p>
          <a:p>
            <a:pPr lvl="1"/>
            <a:r>
              <a:rPr lang="pt-BR" dirty="0" smtClean="0"/>
              <a:t>acesso do capital externo à bolsa de valores, renda fixa, mercado de títulos privados e </a:t>
            </a:r>
            <a:r>
              <a:rPr lang="pt-BR" dirty="0" err="1" smtClean="0"/>
              <a:t>publicos</a:t>
            </a:r>
            <a:r>
              <a:rPr lang="pt-BR" dirty="0" smtClean="0"/>
              <a:t> internos</a:t>
            </a:r>
          </a:p>
          <a:p>
            <a:pPr lvl="1"/>
            <a:r>
              <a:rPr lang="pt-BR" dirty="0" smtClean="0"/>
              <a:t>Acesso das pessoas com mais facilidade a recursos externos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749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 da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liberdade de movimentação permite aumentar a eficiência com que opera a economia, mesmo que se trate de capitais de curto prazo, que circulam pelo mundo em busca de oportunidades de arbitragem de taxas de juros.</a:t>
            </a:r>
          </a:p>
          <a:p>
            <a:pPr lvl="1"/>
            <a:r>
              <a:rPr lang="pt-BR" dirty="0"/>
              <a:t>o que seria particularmente benéfico a países em desenvolvimento, já que os capitais deveriam fluir dos países mais ricos, onde sua produtividade seria menor, para os mais pobres, onde sua escassez permitiria obter altos retornos.</a:t>
            </a:r>
          </a:p>
          <a:p>
            <a:pPr lvl="1"/>
            <a:r>
              <a:rPr lang="pt-BR" dirty="0"/>
              <a:t>a remoção de barreiras à circulação de capital deveria levar a um aumento da poupança disponível para investimento nesses países, acelerando seu crescimento</a:t>
            </a:r>
          </a:p>
        </p:txBody>
      </p:sp>
    </p:spTree>
    <p:extLst>
      <p:ext uri="{BB962C8B-B14F-4D97-AF65-F5344CB8AC3E}">
        <p14:creationId xmlns:p14="http://schemas.microsoft.com/office/powerpoint/2010/main" val="3837721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447800"/>
          </a:xfrm>
        </p:spPr>
        <p:txBody>
          <a:bodyPr>
            <a:normAutofit/>
          </a:bodyPr>
          <a:lstStyle/>
          <a:p>
            <a:r>
              <a:rPr lang="pt-BR" dirty="0"/>
              <a:t>A racionalidade atual para os controles de capital: os grandes medos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512" y="1988840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Medo do “hot </a:t>
            </a:r>
            <a:r>
              <a:rPr lang="pt-BR" dirty="0" err="1"/>
              <a:t>money</a:t>
            </a:r>
            <a:r>
              <a:rPr lang="pt-BR" dirty="0"/>
              <a:t>”</a:t>
            </a:r>
          </a:p>
          <a:p>
            <a:pPr lvl="1"/>
            <a:r>
              <a:rPr lang="pt-BR" dirty="0"/>
              <a:t>Entrada de recursos pode ser fugaz , vantagens (ou esterilização dos problemas) da entrada inicial não compensam problemas de saída </a:t>
            </a:r>
          </a:p>
          <a:p>
            <a:r>
              <a:rPr lang="pt-BR" dirty="0"/>
              <a:t>Medo de um afluxo excessivo</a:t>
            </a:r>
          </a:p>
          <a:p>
            <a:pPr lvl="1"/>
            <a:r>
              <a:rPr lang="pt-BR" dirty="0"/>
              <a:t>Nem tudo é hot </a:t>
            </a:r>
            <a:r>
              <a:rPr lang="pt-BR" dirty="0" err="1"/>
              <a:t>money</a:t>
            </a:r>
            <a:r>
              <a:rPr lang="pt-BR" dirty="0"/>
              <a:t>, mas às vezes o volume dos fluxos é considerado excessivo.</a:t>
            </a:r>
          </a:p>
          <a:p>
            <a:pPr lvl="1"/>
            <a:r>
              <a:rPr lang="pt-BR" dirty="0"/>
              <a:t>Um grande volume de entrada de capitais, sobretudo quando é indiscriminado na busca de rendimentos mais elevados traz problemas para o sistema financeiro. </a:t>
            </a:r>
          </a:p>
          <a:p>
            <a:pPr lvl="2"/>
            <a:r>
              <a:rPr lang="pt-BR" dirty="0"/>
              <a:t>podem ser combustível para bolhas de preços de ativos </a:t>
            </a:r>
          </a:p>
          <a:p>
            <a:pPr lvl="2"/>
            <a:r>
              <a:rPr lang="pt-BR" dirty="0"/>
              <a:t>Podem incentivar a uma exposição excessiva a risco (ou à sua subestimação)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7277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1404392"/>
          </a:xfrm>
        </p:spPr>
        <p:txBody>
          <a:bodyPr/>
          <a:lstStyle/>
          <a:p>
            <a:r>
              <a:rPr lang="pt-BR" dirty="0"/>
              <a:t>Os grandes medos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5520" y="2060848"/>
            <a:ext cx="8435280" cy="4536504"/>
          </a:xfrm>
        </p:spPr>
        <p:txBody>
          <a:bodyPr>
            <a:normAutofit/>
          </a:bodyPr>
          <a:lstStyle/>
          <a:p>
            <a:r>
              <a:rPr lang="pt-BR" dirty="0"/>
              <a:t>Medo de valorização cambial</a:t>
            </a:r>
          </a:p>
          <a:p>
            <a:pPr lvl="1"/>
            <a:r>
              <a:rPr lang="pt-BR" dirty="0"/>
              <a:t>Problemas de competitividade dos produtos industrializados</a:t>
            </a:r>
          </a:p>
          <a:p>
            <a:r>
              <a:rPr lang="pt-BR" dirty="0"/>
              <a:t>Medo da perda da soberania na condução da política econômica (perda de autonomia na política Monetária)</a:t>
            </a:r>
          </a:p>
          <a:p>
            <a:pPr lvl="1"/>
            <a:r>
              <a:rPr lang="pt-BR" dirty="0"/>
              <a:t>Trindade impossível: estabilidade cambio, liberdade de fluxos e autonomia na política monetária</a:t>
            </a:r>
          </a:p>
        </p:txBody>
      </p:sp>
    </p:spTree>
    <p:extLst>
      <p:ext uri="{BB962C8B-B14F-4D97-AF65-F5344CB8AC3E}">
        <p14:creationId xmlns:p14="http://schemas.microsoft.com/office/powerpoint/2010/main" val="2421651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F76-A6E1-4DB3-9298-F434312657B1}" type="slidenum">
              <a:rPr lang="pt-BR"/>
              <a:pPr/>
              <a:t>16</a:t>
            </a:fld>
            <a:endParaRPr lang="pt-BR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O Triangulo impossível 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4943475" y="3068638"/>
            <a:ext cx="3024188" cy="252095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503613" y="5270501"/>
            <a:ext cx="1223962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Cambio fixo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872038" y="2466975"/>
            <a:ext cx="338455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Mobilidade de capitais 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8183563" y="5013325"/>
            <a:ext cx="165735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Autonomia da Política monetária</a:t>
            </a:r>
          </a:p>
        </p:txBody>
      </p:sp>
    </p:spTree>
    <p:extLst>
      <p:ext uri="{BB962C8B-B14F-4D97-AF65-F5344CB8AC3E}">
        <p14:creationId xmlns:p14="http://schemas.microsoft.com/office/powerpoint/2010/main" val="1597215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3592" y="332656"/>
            <a:ext cx="8001000" cy="1143000"/>
          </a:xfrm>
          <a:ln/>
        </p:spPr>
        <p:txBody>
          <a:bodyPr vert="horz" lIns="92160" tIns="46080" rIns="92160" bIns="46080" rtlCol="0" anchor="ctr" anchorCtr="0">
            <a:normAutofit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Tipos</a:t>
            </a:r>
            <a:r>
              <a:rPr lang="en-GB" dirty="0"/>
              <a:t> de </a:t>
            </a:r>
            <a:r>
              <a:rPr lang="en-GB" dirty="0" err="1"/>
              <a:t>Controles</a:t>
            </a:r>
            <a:r>
              <a:rPr lang="en-GB" dirty="0"/>
              <a:t> de </a:t>
            </a:r>
            <a:r>
              <a:rPr lang="en-GB" dirty="0" err="1"/>
              <a:t>fluxos</a:t>
            </a:r>
            <a:endParaRPr lang="en-GB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80101" y="1916833"/>
            <a:ext cx="4608513" cy="4752529"/>
          </a:xfrm>
          <a:ln/>
        </p:spPr>
        <p:txBody>
          <a:bodyPr vert="horz" lIns="92160" tIns="46080" rIns="92160" bIns="46080" rtlCol="0">
            <a:normAutofit fontScale="92500" lnSpcReduction="20000"/>
          </a:bodyPr>
          <a:lstStyle/>
          <a:p>
            <a:pPr marL="341313" indent="-341313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Qual</a:t>
            </a:r>
            <a:r>
              <a:rPr lang="en-GB" b="1" dirty="0"/>
              <a:t> a forma do </a:t>
            </a:r>
            <a:r>
              <a:rPr lang="en-GB" b="1" dirty="0" err="1"/>
              <a:t>controle</a:t>
            </a:r>
            <a:r>
              <a:rPr lang="en-GB" b="1" dirty="0"/>
              <a:t> ? </a:t>
            </a:r>
          </a:p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Diretos</a:t>
            </a:r>
            <a:r>
              <a:rPr lang="en-GB" b="1" dirty="0"/>
              <a:t> – </a:t>
            </a:r>
            <a:r>
              <a:rPr lang="en-GB" b="1" dirty="0" err="1"/>
              <a:t>controles</a:t>
            </a:r>
            <a:r>
              <a:rPr lang="en-GB" b="1" dirty="0"/>
              <a:t> </a:t>
            </a:r>
            <a:r>
              <a:rPr lang="en-GB" b="1" dirty="0" err="1"/>
              <a:t>administrativos</a:t>
            </a:r>
            <a:endParaRPr lang="en-GB" b="1" dirty="0"/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Controle</a:t>
            </a:r>
            <a:r>
              <a:rPr lang="en-GB" b="1" dirty="0"/>
              <a:t> de volume</a:t>
            </a:r>
          </a:p>
          <a:p>
            <a:pPr marL="1141413" lvl="2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Limites</a:t>
            </a:r>
            <a:r>
              <a:rPr lang="en-GB" sz="1800" b="1" dirty="0"/>
              <a:t> </a:t>
            </a:r>
            <a:r>
              <a:rPr lang="en-GB" sz="1800" b="1" dirty="0" err="1"/>
              <a:t>quantitativos</a:t>
            </a:r>
            <a:r>
              <a:rPr lang="en-GB" sz="1800" b="1" dirty="0"/>
              <a:t> (</a:t>
            </a:r>
            <a:r>
              <a:rPr lang="en-GB" sz="1800" b="1" dirty="0" err="1"/>
              <a:t>proibição</a:t>
            </a:r>
            <a:r>
              <a:rPr lang="en-GB" sz="1800" b="1" dirty="0"/>
              <a:t>)</a:t>
            </a:r>
          </a:p>
          <a:p>
            <a:pPr marL="1141413" lvl="2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Procedimentos</a:t>
            </a:r>
            <a:r>
              <a:rPr lang="en-GB" sz="1800" b="1" dirty="0"/>
              <a:t> de </a:t>
            </a:r>
            <a:r>
              <a:rPr lang="en-GB" sz="1800" b="1" dirty="0" err="1"/>
              <a:t>aprovação</a:t>
            </a:r>
            <a:r>
              <a:rPr lang="en-GB" sz="1800" b="1" dirty="0"/>
              <a:t> </a:t>
            </a:r>
          </a:p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Indiretos</a:t>
            </a:r>
            <a:r>
              <a:rPr lang="en-GB" b="1" dirty="0"/>
              <a:t> – </a:t>
            </a:r>
            <a:r>
              <a:rPr lang="en-GB" b="1" dirty="0" err="1"/>
              <a:t>controles</a:t>
            </a:r>
            <a:r>
              <a:rPr lang="en-GB" b="1" dirty="0"/>
              <a:t> </a:t>
            </a:r>
            <a:r>
              <a:rPr lang="en-GB" b="1" dirty="0" err="1"/>
              <a:t>baseados</a:t>
            </a:r>
            <a:r>
              <a:rPr lang="en-GB" b="1" dirty="0"/>
              <a:t> no </a:t>
            </a:r>
            <a:r>
              <a:rPr lang="en-GB" b="1" dirty="0" err="1"/>
              <a:t>mercado</a:t>
            </a:r>
            <a:endParaRPr lang="en-GB" b="1" dirty="0"/>
          </a:p>
          <a:p>
            <a:pPr marL="741363" lvl="1" indent="-284163" defTabSz="449263">
              <a:spcBef>
                <a:spcPts val="800"/>
              </a:spcBef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Aumento</a:t>
            </a:r>
            <a:r>
              <a:rPr lang="en-GB" b="1" dirty="0"/>
              <a:t> do </a:t>
            </a:r>
            <a:r>
              <a:rPr lang="en-GB" b="1" dirty="0" err="1"/>
              <a:t>custo</a:t>
            </a:r>
            <a:endParaRPr lang="en-GB" b="1" dirty="0"/>
          </a:p>
          <a:p>
            <a:pPr marL="1141413" lvl="2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Taxas</a:t>
            </a:r>
            <a:r>
              <a:rPr lang="en-GB" sz="1800" b="1" dirty="0"/>
              <a:t> </a:t>
            </a:r>
            <a:r>
              <a:rPr lang="en-GB" sz="1800" b="1" dirty="0" err="1"/>
              <a:t>múltiplas</a:t>
            </a:r>
            <a:r>
              <a:rPr lang="en-GB" sz="1800" b="1" dirty="0"/>
              <a:t> de </a:t>
            </a:r>
            <a:r>
              <a:rPr lang="en-GB" sz="1800" b="1" dirty="0" err="1"/>
              <a:t>câmbio</a:t>
            </a:r>
            <a:endParaRPr lang="en-GB" sz="1800" b="1" dirty="0"/>
          </a:p>
          <a:p>
            <a:pPr marL="1141413" lvl="2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Taxação</a:t>
            </a:r>
            <a:r>
              <a:rPr lang="en-GB" sz="1800" b="1" dirty="0"/>
              <a:t> (</a:t>
            </a:r>
            <a:r>
              <a:rPr lang="en-GB" sz="1800" b="1" dirty="0" err="1"/>
              <a:t>saídas</a:t>
            </a:r>
            <a:r>
              <a:rPr lang="en-GB" sz="1800" b="1" dirty="0"/>
              <a:t> e </a:t>
            </a:r>
            <a:r>
              <a:rPr lang="en-GB" sz="1800" b="1" dirty="0" err="1"/>
              <a:t>entradas</a:t>
            </a:r>
            <a:r>
              <a:rPr lang="en-GB" sz="1800" b="1" dirty="0"/>
              <a:t>)</a:t>
            </a:r>
          </a:p>
          <a:p>
            <a:pPr marL="1141413" lvl="2" indent="-28416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Depositos</a:t>
            </a:r>
            <a:r>
              <a:rPr lang="en-GB" sz="1800" b="1" dirty="0"/>
              <a:t> </a:t>
            </a:r>
            <a:r>
              <a:rPr lang="en-GB" sz="1800" b="1" dirty="0" err="1"/>
              <a:t>compulsórios</a:t>
            </a:r>
            <a:r>
              <a:rPr lang="en-GB" sz="1800" b="1" dirty="0"/>
              <a:t>, “</a:t>
            </a:r>
            <a:r>
              <a:rPr lang="en-GB" sz="1800" b="1" dirty="0" err="1"/>
              <a:t>quarentenas</a:t>
            </a:r>
            <a:r>
              <a:rPr lang="en-GB" sz="1800" b="1" dirty="0"/>
              <a:t>”</a:t>
            </a:r>
          </a:p>
          <a:p>
            <a:pPr marL="341313" indent="-341313" defTabSz="449263"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Prudenciais</a:t>
            </a:r>
            <a:r>
              <a:rPr lang="en-GB" b="1" dirty="0"/>
              <a:t> </a:t>
            </a:r>
            <a:endParaRPr lang="en-GB" sz="3200" b="1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75521" y="2060848"/>
            <a:ext cx="4248473" cy="453650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pt-BR" sz="3200" b="1" dirty="0"/>
              <a:t>Controle sobre qual fluxo?</a:t>
            </a:r>
          </a:p>
          <a:p>
            <a:r>
              <a:rPr lang="pt-BR" sz="3200" b="1" dirty="0"/>
              <a:t>Entrada ou saída</a:t>
            </a:r>
          </a:p>
          <a:p>
            <a:pPr lvl="1"/>
            <a:r>
              <a:rPr lang="pt-BR" sz="2800" b="1" dirty="0"/>
              <a:t>Fluxos da Conta de capital e financeira</a:t>
            </a:r>
          </a:p>
          <a:p>
            <a:pPr lvl="2"/>
            <a:r>
              <a:rPr lang="pt-BR" b="1" dirty="0" err="1"/>
              <a:t>Portfolio</a:t>
            </a:r>
            <a:endParaRPr lang="pt-BR" b="1" dirty="0"/>
          </a:p>
          <a:p>
            <a:pPr lvl="2"/>
            <a:r>
              <a:rPr lang="pt-BR" b="1" dirty="0"/>
              <a:t>IED</a:t>
            </a:r>
          </a:p>
          <a:p>
            <a:pPr lvl="2"/>
            <a:r>
              <a:rPr lang="pt-BR" b="1" dirty="0"/>
              <a:t>Curto x longo prazo</a:t>
            </a:r>
          </a:p>
          <a:p>
            <a:pPr lvl="1"/>
            <a:r>
              <a:rPr lang="pt-BR" sz="2800" b="1" dirty="0"/>
              <a:t>Fluxos das Conta de Transações correntes</a:t>
            </a:r>
          </a:p>
          <a:p>
            <a:pPr lvl="2"/>
            <a:r>
              <a:rPr lang="pt-BR" b="1" dirty="0"/>
              <a:t>Remessas de lucros e pagamento de juros</a:t>
            </a:r>
          </a:p>
          <a:p>
            <a:pPr lvl="2"/>
            <a:r>
              <a:rPr lang="pt-BR" b="1" dirty="0"/>
              <a:t>importações</a:t>
            </a:r>
            <a:endParaRPr lang="pt-BR" sz="1600" b="1" dirty="0"/>
          </a:p>
          <a:p>
            <a:pPr lvl="1"/>
            <a:endParaRPr lang="pt-BR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E92579-6836-4F2D-BBCD-BF4F9232D9CE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Regimes Cambiais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2057400"/>
            <a:ext cx="10712450" cy="4343400"/>
          </a:xfrm>
        </p:spPr>
        <p:txBody>
          <a:bodyPr/>
          <a:lstStyle/>
          <a:p>
            <a:pPr algn="ctr">
              <a:spcBef>
                <a:spcPts val="21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pt-BR" altLang="pt-BR" sz="4400" b="1"/>
              <a:t>	</a:t>
            </a:r>
            <a:r>
              <a:rPr lang="pt-BR" altLang="pt-BR" sz="3200" i="1"/>
              <a:t>Conjunto de regras, acordos e instituições pelo quais são executados os pagamentos internacionais e, portanto, pelos quais se regula o mercado cambial</a:t>
            </a:r>
            <a:endParaRPr lang="pt-BR" altLang="pt-BR" sz="3200"/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3200"/>
              <a:t> Conversibilidade e acessibilidade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3200"/>
              <a:t> funcionamento do mecanismo de preço</a:t>
            </a:r>
          </a:p>
        </p:txBody>
      </p:sp>
    </p:spTree>
    <p:extLst>
      <p:ext uri="{BB962C8B-B14F-4D97-AF65-F5344CB8AC3E}">
        <p14:creationId xmlns:p14="http://schemas.microsoft.com/office/powerpoint/2010/main" val="412129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800"/>
              <a:t>As opções cambiais</a:t>
            </a:r>
          </a:p>
        </p:txBody>
      </p:sp>
      <p:graphicFrame>
        <p:nvGraphicFramePr>
          <p:cNvPr id="1126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19138" y="2565400"/>
          <a:ext cx="10556875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Bitmap Image" r:id="rId4" imgW="10390476" imgH="1448002" progId="PBrush">
                  <p:embed/>
                </p:oleObj>
              </mc:Choice>
              <mc:Fallback>
                <p:oleObj name="Bitmap Image" r:id="rId4" imgW="10390476" imgH="1448002" progId="PBrush">
                  <p:embed/>
                  <p:pic>
                    <p:nvPicPr>
                      <p:cNvPr id="11267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2565400"/>
                        <a:ext cx="10556875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o Explicativo 3 3"/>
          <p:cNvSpPr>
            <a:spLocks/>
          </p:cNvSpPr>
          <p:nvPr/>
        </p:nvSpPr>
        <p:spPr bwMode="auto">
          <a:xfrm>
            <a:off x="8016875" y="1125538"/>
            <a:ext cx="4175125" cy="1447800"/>
          </a:xfrm>
          <a:prstGeom prst="borderCallout3">
            <a:avLst>
              <a:gd name="adj1" fmla="val 46648"/>
              <a:gd name="adj2" fmla="val -1204"/>
              <a:gd name="adj3" fmla="val 18750"/>
              <a:gd name="adj4" fmla="val -16667"/>
              <a:gd name="adj5" fmla="val 78162"/>
              <a:gd name="adj6" fmla="val -39704"/>
              <a:gd name="adj7" fmla="val 132176"/>
              <a:gd name="adj8" fmla="val -1157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>
                <a:latin typeface="Times New Roman" panose="02020603050405020304" pitchFamily="18" charset="0"/>
              </a:rPr>
              <a:t>Formação dos </a:t>
            </a:r>
          </a:p>
          <a:p>
            <a:pPr algn="ctr" eaLnBrk="1" hangingPunct="1"/>
            <a:r>
              <a:rPr lang="pt-BR" altLang="pt-BR" sz="2800">
                <a:latin typeface="Times New Roman" panose="02020603050405020304" pitchFamily="18" charset="0"/>
              </a:rPr>
              <a:t>preços -</a:t>
            </a:r>
            <a:endParaRPr lang="pt-BR" altLang="pt-BR" sz="2000"/>
          </a:p>
          <a:p>
            <a:pPr algn="ctr" eaLnBrk="1" hangingPunct="1"/>
            <a:r>
              <a:rPr lang="pt-BR" altLang="pt-BR" sz="2800">
                <a:latin typeface="Times New Roman" panose="02020603050405020304" pitchFamily="18" charset="0"/>
              </a:rPr>
              <a:t> taxa de cambio</a:t>
            </a:r>
          </a:p>
        </p:txBody>
      </p:sp>
      <p:sp>
        <p:nvSpPr>
          <p:cNvPr id="11269" name="Texto Explicativo 3 5"/>
          <p:cNvSpPr>
            <a:spLocks/>
          </p:cNvSpPr>
          <p:nvPr/>
        </p:nvSpPr>
        <p:spPr bwMode="auto">
          <a:xfrm>
            <a:off x="2190750" y="5157788"/>
            <a:ext cx="9569450" cy="1700212"/>
          </a:xfrm>
          <a:prstGeom prst="borderCallout3">
            <a:avLst>
              <a:gd name="adj1" fmla="val 30236"/>
              <a:gd name="adj2" fmla="val -1106"/>
              <a:gd name="adj3" fmla="val 18750"/>
              <a:gd name="adj4" fmla="val -16667"/>
              <a:gd name="adj5" fmla="val -29005"/>
              <a:gd name="adj6" fmla="val -21440"/>
              <a:gd name="adj7" fmla="val -54963"/>
              <a:gd name="adj8" fmla="val -1508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>
                <a:latin typeface="Times New Roman" panose="02020603050405020304" pitchFamily="18" charset="0"/>
              </a:rPr>
              <a:t>Existência ou não de controle sobre fluxos de recursos </a:t>
            </a:r>
          </a:p>
          <a:p>
            <a:pPr eaLnBrk="1" hangingPunct="1"/>
            <a:r>
              <a:rPr lang="pt-BR" altLang="pt-BR" sz="3200">
                <a:latin typeface="Times New Roman" panose="02020603050405020304" pitchFamily="18" charset="0"/>
              </a:rPr>
              <a:t>externos – possibilidade  de trocar livremenete em </a:t>
            </a:r>
          </a:p>
          <a:p>
            <a:pPr eaLnBrk="1" hangingPunct="1"/>
            <a:r>
              <a:rPr lang="pt-BR" altLang="pt-BR" sz="3200">
                <a:latin typeface="Times New Roman" panose="02020603050405020304" pitchFamily="18" charset="0"/>
              </a:rPr>
              <a:t>qualquer situação recursos externos por internos</a:t>
            </a:r>
          </a:p>
        </p:txBody>
      </p:sp>
    </p:spTree>
    <p:extLst>
      <p:ext uri="{BB962C8B-B14F-4D97-AF65-F5344CB8AC3E}">
        <p14:creationId xmlns:p14="http://schemas.microsoft.com/office/powerpoint/2010/main" val="5721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F72396-B1E2-4020-B6BE-14140B9B8025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75" y="254000"/>
            <a:ext cx="9509125" cy="1233488"/>
          </a:xfrm>
        </p:spPr>
        <p:txBody>
          <a:bodyPr/>
          <a:lstStyle/>
          <a:p>
            <a:r>
              <a:rPr lang="pt-BR" altLang="pt-BR" sz="6600"/>
              <a:t>Taxa de câmbio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01825"/>
            <a:ext cx="10507663" cy="41275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pt-BR" altLang="pt-BR" sz="4000" b="1"/>
              <a:t>Taxa de Câmbio:   </a:t>
            </a:r>
            <a:r>
              <a:rPr lang="pt-BR" altLang="pt-BR" sz="4000" b="1" i="1"/>
              <a:t>Valor de uma moeda nacional em termos de outra moeda nacional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pt-BR" altLang="pt-BR" sz="4000" b="1" i="1"/>
              <a:t>	</a:t>
            </a:r>
            <a:r>
              <a:rPr lang="pt-BR" altLang="pt-BR" sz="4000"/>
              <a:t>Surge da coexistência de:</a:t>
            </a:r>
          </a:p>
          <a:p>
            <a:pPr lvl="2"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·"/>
            </a:pPr>
            <a:r>
              <a:rPr lang="pt-BR" altLang="pt-BR" sz="3200"/>
              <a:t>   nacionalismo dos intermediários de troca (moedas)</a:t>
            </a:r>
          </a:p>
          <a:p>
            <a:pPr lvl="2"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·"/>
            </a:pPr>
            <a:r>
              <a:rPr lang="pt-BR" altLang="pt-BR" sz="3200"/>
              <a:t>   internacionalismo das operações de compra e venda de bens, serviços e ativos.</a:t>
            </a:r>
          </a:p>
          <a:p>
            <a:endParaRPr lang="pt-BR" altLang="pt-BR" sz="4000"/>
          </a:p>
        </p:txBody>
      </p:sp>
    </p:spTree>
    <p:extLst>
      <p:ext uri="{BB962C8B-B14F-4D97-AF65-F5344CB8AC3E}">
        <p14:creationId xmlns:p14="http://schemas.microsoft.com/office/powerpoint/2010/main" val="172679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1E05B1-1B86-4096-B4AF-E5749195B918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2075" y="0"/>
            <a:ext cx="9510713" cy="1233488"/>
          </a:xfrm>
        </p:spPr>
        <p:txBody>
          <a:bodyPr/>
          <a:lstStyle/>
          <a:p>
            <a:r>
              <a:rPr lang="pt-BR" altLang="pt-BR" sz="4400"/>
              <a:t>Regimes cambiais – formação da taxa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42963" y="1938338"/>
            <a:ext cx="5238750" cy="3733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r>
              <a:rPr lang="pt-BR" sz="3200" b="1" dirty="0"/>
              <a:t>Câmbio Flutuante:</a:t>
            </a:r>
          </a:p>
          <a:p>
            <a:pPr>
              <a:spcBef>
                <a:spcPts val="1200"/>
              </a:spcBef>
              <a:spcAft>
                <a:spcPts val="300"/>
              </a:spcAft>
              <a:defRPr/>
            </a:pPr>
            <a:r>
              <a:rPr lang="pt-BR" sz="2800" b="1" dirty="0"/>
              <a:t>O Preço da moeda nacional  em termos das moedas estrangeiras é livremente estabelecido no mercado cambial- o equilíbrio é obtido pelas forças do mercado</a:t>
            </a:r>
          </a:p>
          <a:p>
            <a:pPr>
              <a:defRPr/>
            </a:pPr>
            <a:r>
              <a:rPr lang="pt-BR" sz="2800" b="1" dirty="0"/>
              <a:t>O Balanço de Pagamentos tende a se equilibrar automaticamente</a:t>
            </a:r>
            <a:endParaRPr lang="pt-BR" sz="3200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50013" y="1779588"/>
            <a:ext cx="5437187" cy="43164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pt-BR" altLang="pt-BR" sz="3200" b="1"/>
              <a:t>Câmbio Fixo: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pt-BR" altLang="pt-BR" sz="2800" b="1"/>
              <a:t>O preço da moeda nacional em termos das moedas estrangeiras é fixo (dado) 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pt-BR" altLang="pt-BR" sz="2800" b="1"/>
              <a:t>O Equilíbrio no mercado é obtido pelo ajuste de quantidade feito pelo Governo (Banco Central</a:t>
            </a:r>
            <a:r>
              <a:rPr lang="pt-BR" altLang="pt-BR" sz="2800"/>
              <a:t>) </a:t>
            </a:r>
            <a:r>
              <a:rPr lang="pt-BR" altLang="pt-BR" sz="2800" b="1"/>
              <a:t>- venda e aquisição de reservas</a:t>
            </a:r>
            <a:endParaRPr lang="pt-BR" altLang="pt-BR" sz="2800"/>
          </a:p>
          <a:p>
            <a:pPr>
              <a:lnSpc>
                <a:spcPct val="80000"/>
              </a:lnSpc>
            </a:pPr>
            <a:r>
              <a:rPr lang="pt-BR" altLang="pt-BR" sz="2800" b="1"/>
              <a:t>desequilíbrios do BP</a:t>
            </a:r>
            <a:endParaRPr lang="pt-BR" altLang="pt-BR" sz="2800"/>
          </a:p>
        </p:txBody>
      </p:sp>
    </p:spTree>
    <p:extLst>
      <p:ext uri="{BB962C8B-B14F-4D97-AF65-F5344CB8AC3E}">
        <p14:creationId xmlns:p14="http://schemas.microsoft.com/office/powerpoint/2010/main" val="30167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  <p:bldP spid="6554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B4EF-45E1-489D-8437-3B1433B736C7}" type="slidenum">
              <a:rPr lang="pt-BR"/>
              <a:pPr/>
              <a:t>21</a:t>
            </a:fld>
            <a:endParaRPr lang="pt-BR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04664"/>
            <a:ext cx="8001000" cy="1152128"/>
          </a:xfrm>
        </p:spPr>
        <p:txBody>
          <a:bodyPr/>
          <a:lstStyle/>
          <a:p>
            <a:r>
              <a:rPr lang="pt-BR" dirty="0"/>
              <a:t>Ajuste em Câmbio flexível</a:t>
            </a:r>
          </a:p>
        </p:txBody>
      </p:sp>
      <p:graphicFrame>
        <p:nvGraphicFramePr>
          <p:cNvPr id="7168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24052366"/>
              </p:ext>
            </p:extLst>
          </p:nvPr>
        </p:nvGraphicFramePr>
        <p:xfrm>
          <a:off x="2439989" y="2366964"/>
          <a:ext cx="7991475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3" imgW="8534407" imgH="4343258" progId="MSGraph.Chart.8">
                  <p:embed followColorScheme="full"/>
                </p:oleObj>
              </mc:Choice>
              <mc:Fallback>
                <p:oleObj name="Chart" r:id="rId3" imgW="8534407" imgH="4343258" progId="MSGraph.Chart.8">
                  <p:embed followColorScheme="full"/>
                  <p:pic>
                    <p:nvPicPr>
                      <p:cNvPr id="716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9" y="2366964"/>
                        <a:ext cx="7991475" cy="373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489021"/>
              </p:ext>
            </p:extLst>
          </p:nvPr>
        </p:nvGraphicFramePr>
        <p:xfrm>
          <a:off x="204381" y="1688123"/>
          <a:ext cx="11875435" cy="4636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o" r:id="rId5" imgW="5686560" imgH="1930320" progId="Word.Document.8">
                  <p:embed/>
                </p:oleObj>
              </mc:Choice>
              <mc:Fallback>
                <p:oleObj name="Documento" r:id="rId5" imgW="5686560" imgH="1930320" progId="Word.Document.8">
                  <p:embed/>
                  <p:pic>
                    <p:nvPicPr>
                      <p:cNvPr id="716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81" y="1688123"/>
                        <a:ext cx="11875435" cy="4636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51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16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760-F9A9-4494-868B-186A13554186}" type="slidenum">
              <a:rPr lang="pt-BR"/>
              <a:pPr/>
              <a:t>22</a:t>
            </a:fld>
            <a:endParaRPr lang="pt-BR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Ajuste em câmbio fixo</a:t>
            </a:r>
          </a:p>
        </p:txBody>
      </p:sp>
      <p:graphicFrame>
        <p:nvGraphicFramePr>
          <p:cNvPr id="7270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23569533"/>
              </p:ext>
            </p:extLst>
          </p:nvPr>
        </p:nvGraphicFramePr>
        <p:xfrm>
          <a:off x="130017" y="2588455"/>
          <a:ext cx="11714553" cy="3221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o" r:id="rId3" imgW="5612040" imgH="1206360" progId="Word.Document.8">
                  <p:embed/>
                </p:oleObj>
              </mc:Choice>
              <mc:Fallback>
                <p:oleObj name="Documento" r:id="rId3" imgW="5612040" imgH="1206360" progId="Word.Document.8">
                  <p:embed/>
                  <p:pic>
                    <p:nvPicPr>
                      <p:cNvPr id="727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7" y="2588455"/>
                        <a:ext cx="11714553" cy="32215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165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CA3583-E158-4E3F-9BE8-0171C2F7D30E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23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188913"/>
            <a:ext cx="10261600" cy="938212"/>
          </a:xfrm>
        </p:spPr>
        <p:txBody>
          <a:bodyPr>
            <a:normAutofit fontScale="90000"/>
          </a:bodyPr>
          <a:lstStyle/>
          <a:p>
            <a:r>
              <a:rPr lang="pt-BR" altLang="pt-BR"/>
              <a:t>Regimes Cambiais: um leque de possibilidades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273175"/>
            <a:ext cx="6918325" cy="51927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sz="2600" u="sng" dirty="0"/>
              <a:t>Não Cambio</a:t>
            </a:r>
            <a:r>
              <a:rPr lang="pt-BR" sz="2600" dirty="0"/>
              <a:t>  (não moeda)</a:t>
            </a:r>
          </a:p>
          <a:p>
            <a:pPr lvl="1">
              <a:defRPr/>
            </a:pPr>
            <a:r>
              <a:rPr lang="pt-BR" sz="1900" dirty="0"/>
              <a:t>Dolarização</a:t>
            </a:r>
          </a:p>
          <a:p>
            <a:pPr>
              <a:defRPr/>
            </a:pPr>
            <a:r>
              <a:rPr lang="pt-BR" sz="2600" u="sng" dirty="0"/>
              <a:t>Política cambial (monetária) compartilhada</a:t>
            </a:r>
          </a:p>
          <a:p>
            <a:pPr lvl="1">
              <a:defRPr/>
            </a:pPr>
            <a:r>
              <a:rPr lang="pt-BR" sz="1900" dirty="0"/>
              <a:t>União Monetária</a:t>
            </a:r>
          </a:p>
          <a:p>
            <a:pPr>
              <a:defRPr/>
            </a:pPr>
            <a:r>
              <a:rPr lang="pt-BR" sz="2600" u="sng" dirty="0"/>
              <a:t>Não Política cambial</a:t>
            </a:r>
            <a:endParaRPr lang="pt-BR" sz="2600" dirty="0"/>
          </a:p>
          <a:p>
            <a:pPr lvl="1">
              <a:defRPr/>
            </a:pPr>
            <a:r>
              <a:rPr lang="pt-BR" sz="2600" dirty="0" err="1"/>
              <a:t>Currency</a:t>
            </a:r>
            <a:r>
              <a:rPr lang="pt-BR" sz="2600" dirty="0"/>
              <a:t> </a:t>
            </a:r>
            <a:r>
              <a:rPr lang="pt-BR" sz="2600" dirty="0" err="1"/>
              <a:t>Board</a:t>
            </a:r>
            <a:endParaRPr lang="pt-BR" sz="2600" dirty="0"/>
          </a:p>
          <a:p>
            <a:pPr lvl="1">
              <a:defRPr/>
            </a:pPr>
            <a:r>
              <a:rPr lang="pt-BR" sz="2600" dirty="0"/>
              <a:t>Cambio Fixo</a:t>
            </a:r>
          </a:p>
          <a:p>
            <a:pPr lvl="2">
              <a:defRPr/>
            </a:pPr>
            <a:r>
              <a:rPr lang="pt-BR" sz="2200" dirty="0"/>
              <a:t>1 moeda (qual), cesta de moedas</a:t>
            </a:r>
          </a:p>
          <a:p>
            <a:pPr lvl="1">
              <a:defRPr/>
            </a:pPr>
            <a:r>
              <a:rPr lang="pt-BR" sz="2600" dirty="0" err="1"/>
              <a:t>Crawling</a:t>
            </a:r>
            <a:r>
              <a:rPr lang="pt-BR" sz="2600" dirty="0"/>
              <a:t> </a:t>
            </a:r>
            <a:r>
              <a:rPr lang="pt-BR" sz="2600" dirty="0" err="1"/>
              <a:t>Peg</a:t>
            </a:r>
            <a:endParaRPr lang="pt-BR" sz="2600" dirty="0"/>
          </a:p>
          <a:p>
            <a:pPr>
              <a:defRPr/>
            </a:pPr>
            <a:r>
              <a:rPr lang="pt-BR" sz="2600" u="sng" dirty="0"/>
              <a:t>Bandas</a:t>
            </a:r>
          </a:p>
          <a:p>
            <a:pPr lvl="1">
              <a:defRPr/>
            </a:pPr>
            <a:r>
              <a:rPr lang="pt-BR" sz="1900" dirty="0"/>
              <a:t>Bandas curta ou Larga</a:t>
            </a:r>
          </a:p>
          <a:p>
            <a:pPr lvl="1">
              <a:defRPr/>
            </a:pPr>
            <a:r>
              <a:rPr lang="pt-BR" sz="1900" dirty="0" err="1"/>
              <a:t>Crawling</a:t>
            </a:r>
            <a:r>
              <a:rPr lang="pt-BR" sz="1900" dirty="0"/>
              <a:t> </a:t>
            </a:r>
            <a:r>
              <a:rPr lang="pt-BR" sz="1900" dirty="0" err="1"/>
              <a:t>Band</a:t>
            </a:r>
            <a:r>
              <a:rPr lang="pt-BR" sz="1900" dirty="0"/>
              <a:t>,</a:t>
            </a:r>
          </a:p>
          <a:p>
            <a:pPr lvl="1">
              <a:defRPr/>
            </a:pPr>
            <a:r>
              <a:rPr lang="pt-BR" sz="1900" dirty="0"/>
              <a:t>Zonas Alvo</a:t>
            </a:r>
          </a:p>
          <a:p>
            <a:pPr lvl="1">
              <a:defRPr/>
            </a:pPr>
            <a:r>
              <a:rPr lang="pt-BR" sz="1900" dirty="0"/>
              <a:t>Bandas assimétricas</a:t>
            </a:r>
          </a:p>
          <a:p>
            <a:pPr lvl="1">
              <a:defRPr/>
            </a:pPr>
            <a:endParaRPr lang="pt-BR" b="1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00750" y="1452563"/>
            <a:ext cx="5568950" cy="5000625"/>
          </a:xfrm>
        </p:spPr>
        <p:txBody>
          <a:bodyPr/>
          <a:lstStyle/>
          <a:p>
            <a:pPr lvl="1"/>
            <a:r>
              <a:rPr lang="pt-BR" altLang="pt-BR" sz="2800"/>
              <a:t>Flutuação Suja, Administrada (Coordenada)</a:t>
            </a:r>
          </a:p>
          <a:p>
            <a:pPr lvl="2"/>
            <a:r>
              <a:rPr lang="pt-BR" altLang="pt-BR" sz="2400"/>
              <a:t>Existe (qual) sentido da intervenção? </a:t>
            </a:r>
          </a:p>
          <a:p>
            <a:pPr lvl="3"/>
            <a:r>
              <a:rPr lang="pt-BR" altLang="pt-BR" sz="2000"/>
              <a:t>Medo da desvalorização</a:t>
            </a:r>
          </a:p>
          <a:p>
            <a:pPr lvl="3"/>
            <a:r>
              <a:rPr lang="pt-BR" altLang="pt-BR" sz="2000"/>
              <a:t>Mercantilismo moderno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altLang="pt-BR" sz="2400"/>
              <a:t>Existe (qual) ancora nominal ?</a:t>
            </a:r>
          </a:p>
          <a:p>
            <a:pPr lvl="3"/>
            <a:r>
              <a:rPr lang="pt-BR" altLang="pt-BR" sz="2000"/>
              <a:t>Metas Inflacionárias</a:t>
            </a:r>
          </a:p>
          <a:p>
            <a:pPr lvl="3"/>
            <a:r>
              <a:rPr lang="pt-BR" altLang="pt-BR" sz="2000"/>
              <a:t>Metas de agregados monetários</a:t>
            </a:r>
          </a:p>
          <a:p>
            <a:pPr lvl="1"/>
            <a:r>
              <a:rPr lang="pt-BR" altLang="pt-BR" sz="2800"/>
              <a:t>Flutuação Livre</a:t>
            </a:r>
          </a:p>
          <a:p>
            <a:pPr lvl="2">
              <a:buFont typeface="Wingdings" panose="05000000000000000000" pitchFamily="2" charset="2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541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accent1"/>
                </a:solidFill>
              </a:rPr>
              <a:t>União Monetária:</a:t>
            </a:r>
            <a:br>
              <a:rPr lang="pt-BR">
                <a:solidFill>
                  <a:schemeClr val="accent1"/>
                </a:solidFill>
              </a:rPr>
            </a:br>
            <a:r>
              <a:rPr lang="pt-BR">
                <a:solidFill>
                  <a:schemeClr val="accent1"/>
                </a:solidFill>
              </a:rPr>
              <a:t> implicações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1">
              <a:buFont typeface="Wingdings" pitchFamily="2" charset="2"/>
              <a:buChar char="q"/>
            </a:pPr>
            <a:r>
              <a:rPr lang="pt-BR"/>
              <a:t> Autoridade Monetária (BC) única</a:t>
            </a:r>
          </a:p>
          <a:p>
            <a:pPr lvl="1">
              <a:buFont typeface="Wingdings" pitchFamily="2" charset="2"/>
              <a:buChar char="q"/>
            </a:pPr>
            <a:r>
              <a:rPr lang="pt-BR"/>
              <a:t> Moeda única</a:t>
            </a:r>
          </a:p>
          <a:p>
            <a:pPr lvl="2">
              <a:buFont typeface="Wingdings" pitchFamily="2" charset="2"/>
              <a:buChar char="Ø"/>
            </a:pPr>
            <a:r>
              <a:rPr lang="pt-BR" sz="2400"/>
              <a:t> abre mão da política monetária</a:t>
            </a:r>
          </a:p>
          <a:p>
            <a:pPr lvl="1">
              <a:buFont typeface="Wingdings" pitchFamily="2" charset="2"/>
              <a:buChar char="q"/>
            </a:pPr>
            <a:r>
              <a:rPr lang="pt-BR"/>
              <a:t> taxa de cambio interna definida no momento da união</a:t>
            </a:r>
          </a:p>
          <a:p>
            <a:pPr lvl="2">
              <a:buFont typeface="Wingdings" pitchFamily="2" charset="2"/>
              <a:buChar char="Ø"/>
            </a:pPr>
            <a:r>
              <a:rPr lang="pt-BR" sz="2400"/>
              <a:t> política cambial conjunta, não existe política cambial interna ao bloco.</a:t>
            </a:r>
          </a:p>
          <a:p>
            <a:pPr lvl="2">
              <a:buFont typeface="Monotype Sorts" pitchFamily="2" charset="2"/>
              <a:buChar char="g"/>
            </a:pPr>
            <a:endParaRPr lang="pt-BR" sz="240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>
                <a:solidFill>
                  <a:schemeClr val="tx1">
                    <a:alpha val="80000"/>
                  </a:schemeClr>
                </a:solidFill>
              </a:rPr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A62144D-20D9-4709-9E07-9F24599B0B9E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24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Gremaud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A91B-1CBB-4F75-85B9-AF44B4E0BC8A}" type="slidenum">
              <a:rPr lang="en-US"/>
              <a:pPr/>
              <a:t>25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União Monetária: bases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988840"/>
            <a:ext cx="8784976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dirty="0"/>
              <a:t>Teóricas: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Área Monetária Ótima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Teoria da Integração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Coordenação de políticas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Federalismo e Estabilização</a:t>
            </a:r>
          </a:p>
          <a:p>
            <a:pPr>
              <a:lnSpc>
                <a:spcPct val="90000"/>
              </a:lnSpc>
            </a:pPr>
            <a:r>
              <a:rPr lang="pt-BR" dirty="0"/>
              <a:t>Práticas: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Unificação monetária norte-americana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Europa: Coordenação, Serpente e SME, UME- Euro</a:t>
            </a:r>
          </a:p>
          <a:p>
            <a:endParaRPr lang="pt-BR" dirty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9336360" y="3356992"/>
          <a:ext cx="838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lip" r:id="rId3" imgW="1395360" imgH="2658600" progId="">
                  <p:embed/>
                </p:oleObj>
              </mc:Choice>
              <mc:Fallback>
                <p:oleObj name="Clip" r:id="rId3" imgW="1395360" imgH="2658600" progId="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6360" y="3356992"/>
                        <a:ext cx="838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t-BR" sz="4000">
                <a:solidFill>
                  <a:srgbClr val="FFFFFF"/>
                </a:solidFill>
              </a:rPr>
              <a:t>AMO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179225" y="3092969"/>
            <a:ext cx="10359631" cy="3554573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uma área de moeda ótima (AMO) é uma região geográfica em que seria benéfico estabelecer uma moeda única. </a:t>
            </a:r>
          </a:p>
          <a:p>
            <a:r>
              <a:rPr lang="pt-BR" sz="2400" dirty="0">
                <a:solidFill>
                  <a:srgbClr val="000000"/>
                </a:solidFill>
              </a:rPr>
              <a:t>A teoria da AMO foi desenvolvida na década de 1960, principalmente por Robert Mundell (</a:t>
            </a:r>
            <a:r>
              <a:rPr lang="pt-BR" sz="2400" dirty="0" err="1">
                <a:solidFill>
                  <a:srgbClr val="000000"/>
                </a:solidFill>
              </a:rPr>
              <a:t>nobel</a:t>
            </a:r>
            <a:r>
              <a:rPr lang="pt-BR" sz="2400" dirty="0">
                <a:solidFill>
                  <a:srgbClr val="000000"/>
                </a:solidFill>
              </a:rPr>
              <a:t> 1999). </a:t>
            </a:r>
          </a:p>
          <a:p>
            <a:r>
              <a:rPr lang="pt-BR" sz="2400" dirty="0">
                <a:solidFill>
                  <a:srgbClr val="000000"/>
                </a:solidFill>
              </a:rPr>
              <a:t>Uma AMO pode combinar vários países, mas também pode ser parte de um país.</a:t>
            </a:r>
          </a:p>
          <a:p>
            <a:pPr lvl="1"/>
            <a:r>
              <a:rPr lang="pt-BR" dirty="0">
                <a:solidFill>
                  <a:srgbClr val="000000"/>
                </a:solidFill>
              </a:rPr>
              <a:t> Por exemplo, pode ser benéfico separar o Canadá em duas áreas separadas, a costa leste e costa oeste, com moedas diferentes e cambio flutuante entre elas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Mundell e as AMO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71886" y="261257"/>
            <a:ext cx="5924772" cy="5771243"/>
          </a:xfrm>
        </p:spPr>
        <p:txBody>
          <a:bodyPr anchor="ctr">
            <a:normAutofit/>
          </a:bodyPr>
          <a:lstStyle/>
          <a:p>
            <a:r>
              <a:rPr lang="pt-BR" sz="2200" dirty="0">
                <a:solidFill>
                  <a:srgbClr val="000000"/>
                </a:solidFill>
              </a:rPr>
              <a:t>Mundell distingue o caso, em que as taxas de câmbio são flexíveis dos de uma União Monetária (que no fundo tem um sistema de cambio fixo entre seus países). </a:t>
            </a:r>
          </a:p>
          <a:p>
            <a:r>
              <a:rPr lang="pt-BR" sz="2200" dirty="0">
                <a:solidFill>
                  <a:srgbClr val="000000"/>
                </a:solidFill>
              </a:rPr>
              <a:t>Em caso de choques assimétricos, se a demanda se move de um país (A) para outro (B), ele causará desemprego em A e inflação em B. </a:t>
            </a:r>
          </a:p>
          <a:p>
            <a:pPr lvl="1"/>
            <a:r>
              <a:rPr lang="pt-BR" sz="2200" dirty="0">
                <a:solidFill>
                  <a:srgbClr val="000000"/>
                </a:solidFill>
              </a:rPr>
              <a:t>Uma desvalorização da moeda de A em relação a B irá permitir um reequilíbrio da situação .</a:t>
            </a:r>
          </a:p>
          <a:p>
            <a:pPr lvl="1"/>
            <a:r>
              <a:rPr lang="pt-BR" sz="2200" dirty="0">
                <a:solidFill>
                  <a:srgbClr val="000000"/>
                </a:solidFill>
              </a:rPr>
              <a:t>Se não houver condições para uma desvalorização da moeda, apenas uma mobilidade dos fatores permitirá o </a:t>
            </a:r>
            <a:r>
              <a:rPr lang="pt-BR" sz="2200" dirty="0" err="1">
                <a:solidFill>
                  <a:srgbClr val="000000"/>
                </a:solidFill>
              </a:rPr>
              <a:t>reequilibrio</a:t>
            </a:r>
            <a:endParaRPr lang="pt-BR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CE27C245-974C-48CE-9CF5-F9E1229AA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48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questão</a:t>
            </a:r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dos </a:t>
            </a:r>
            <a:r>
              <a:rPr lang="en-US" sz="48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choques</a:t>
            </a:r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assimétricos</a:t>
            </a:r>
            <a:r>
              <a:rPr lang="en-US" sz="48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38DF77D-41E3-4A2B-BDDF-5A6703F56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/>
              <a:t>Os</a:t>
            </a:r>
            <a:r>
              <a:rPr lang="en-US" sz="4000" dirty="0"/>
              <a:t> </a:t>
            </a:r>
            <a:r>
              <a:rPr lang="en-US" sz="4000" dirty="0" err="1"/>
              <a:t>países</a:t>
            </a:r>
            <a:r>
              <a:rPr lang="en-US" sz="4000" dirty="0"/>
              <a:t> que </a:t>
            </a:r>
            <a:r>
              <a:rPr lang="en-US" sz="4000" dirty="0" err="1"/>
              <a:t>formam</a:t>
            </a:r>
            <a:r>
              <a:rPr lang="en-US" sz="4000" dirty="0"/>
              <a:t> </a:t>
            </a:r>
            <a:r>
              <a:rPr lang="en-US" sz="4000" dirty="0" err="1"/>
              <a:t>uma</a:t>
            </a:r>
            <a:r>
              <a:rPr lang="en-US" sz="4000" dirty="0"/>
              <a:t> </a:t>
            </a:r>
            <a:r>
              <a:rPr lang="en-US" sz="4000" dirty="0" err="1"/>
              <a:t>União</a:t>
            </a:r>
            <a:r>
              <a:rPr lang="en-US" sz="4000" dirty="0"/>
              <a:t> </a:t>
            </a:r>
            <a:r>
              <a:rPr lang="en-US" sz="4000" dirty="0" err="1"/>
              <a:t>Monetária</a:t>
            </a:r>
            <a:r>
              <a:rPr lang="en-US" sz="4000" dirty="0"/>
              <a:t>, </a:t>
            </a:r>
            <a:r>
              <a:rPr lang="en-US" sz="4000" dirty="0" err="1"/>
              <a:t>renunciam</a:t>
            </a:r>
            <a:r>
              <a:rPr lang="en-US" sz="4000" dirty="0"/>
              <a:t> a </a:t>
            </a:r>
            <a:r>
              <a:rPr lang="en-US" sz="4000" dirty="0" err="1"/>
              <a:t>algumas</a:t>
            </a:r>
            <a:r>
              <a:rPr lang="en-US" sz="4000" dirty="0"/>
              <a:t> de </a:t>
            </a:r>
            <a:r>
              <a:rPr lang="en-US" sz="4000" dirty="0" err="1"/>
              <a:t>sua</a:t>
            </a:r>
            <a:r>
              <a:rPr lang="en-US" sz="4000" dirty="0"/>
              <a:t> </a:t>
            </a:r>
            <a:r>
              <a:rPr lang="en-US" sz="4000" dirty="0" err="1"/>
              <a:t>principais</a:t>
            </a:r>
            <a:r>
              <a:rPr lang="en-US" sz="4000" dirty="0"/>
              <a:t> ferramentas para o </a:t>
            </a:r>
            <a:r>
              <a:rPr lang="en-US" sz="4000" u="sng" dirty="0" err="1"/>
              <a:t>controle</a:t>
            </a:r>
            <a:r>
              <a:rPr lang="en-US" sz="4000" u="sng" dirty="0"/>
              <a:t> (</a:t>
            </a:r>
            <a:r>
              <a:rPr lang="en-US" sz="4000" u="sng" dirty="0" err="1"/>
              <a:t>enfrentamento</a:t>
            </a:r>
            <a:r>
              <a:rPr lang="en-US" sz="4000" u="sng" dirty="0"/>
              <a:t>) de </a:t>
            </a:r>
            <a:r>
              <a:rPr lang="en-US" sz="4000" u="sng" dirty="0" err="1"/>
              <a:t>choques</a:t>
            </a:r>
            <a:r>
              <a:rPr lang="en-US" sz="4000" u="sng" dirty="0"/>
              <a:t> </a:t>
            </a:r>
            <a:r>
              <a:rPr lang="en-US" sz="4000" u="sng" dirty="0" err="1"/>
              <a:t>assimétricos</a:t>
            </a:r>
            <a:r>
              <a:rPr lang="en-US" sz="4000" u="sng" dirty="0"/>
              <a:t>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9133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Critérios para uma AMO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47528" y="1916832"/>
            <a:ext cx="4191000" cy="4343400"/>
          </a:xfrm>
        </p:spPr>
        <p:txBody>
          <a:bodyPr/>
          <a:lstStyle/>
          <a:p>
            <a:r>
              <a:rPr lang="pt-BR" dirty="0"/>
              <a:t>AMO: tradicional</a:t>
            </a:r>
          </a:p>
          <a:p>
            <a:pPr lvl="1"/>
            <a:r>
              <a:rPr lang="pt-BR" dirty="0"/>
              <a:t>Simetria</a:t>
            </a:r>
          </a:p>
          <a:p>
            <a:pPr lvl="1"/>
            <a:r>
              <a:rPr lang="pt-BR" dirty="0"/>
              <a:t>Mobilidade de fatores</a:t>
            </a:r>
          </a:p>
          <a:p>
            <a:pPr lvl="1"/>
            <a:r>
              <a:rPr lang="pt-BR" dirty="0" err="1"/>
              <a:t>Mackinon</a:t>
            </a:r>
            <a:r>
              <a:rPr lang="pt-BR" dirty="0"/>
              <a:t>: grau de abertura</a:t>
            </a:r>
          </a:p>
          <a:p>
            <a:pPr lvl="1"/>
            <a:r>
              <a:rPr lang="pt-BR" dirty="0" err="1"/>
              <a:t>Kenen</a:t>
            </a:r>
            <a:r>
              <a:rPr lang="pt-BR" dirty="0"/>
              <a:t>: grau de diversificação da estrutura produtiva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6168008" y="1988840"/>
            <a:ext cx="4499992" cy="3888432"/>
          </a:xfrm>
        </p:spPr>
        <p:txBody>
          <a:bodyPr>
            <a:normAutofit/>
          </a:bodyPr>
          <a:lstStyle/>
          <a:p>
            <a:r>
              <a:rPr lang="pt-BR" dirty="0"/>
              <a:t>AMO: atualização</a:t>
            </a:r>
          </a:p>
          <a:p>
            <a:pPr lvl="1"/>
            <a:r>
              <a:rPr lang="pt-BR" dirty="0" err="1"/>
              <a:t>Homogenidade</a:t>
            </a:r>
            <a:r>
              <a:rPr lang="pt-BR" dirty="0"/>
              <a:t> de </a:t>
            </a:r>
            <a:r>
              <a:rPr lang="pt-BR" dirty="0" err="1"/>
              <a:t>preferencias</a:t>
            </a:r>
            <a:endParaRPr lang="pt-BR" dirty="0"/>
          </a:p>
          <a:p>
            <a:pPr lvl="1"/>
            <a:r>
              <a:rPr lang="pt-BR" dirty="0" err="1"/>
              <a:t>Lingua</a:t>
            </a:r>
            <a:r>
              <a:rPr lang="pt-BR" dirty="0"/>
              <a:t> comum </a:t>
            </a:r>
          </a:p>
          <a:p>
            <a:pPr lvl="1"/>
            <a:r>
              <a:rPr lang="pt-BR" dirty="0"/>
              <a:t>Sentimento de pertencimento a algo comum -objetivos comuns</a:t>
            </a:r>
          </a:p>
          <a:p>
            <a:pPr lvl="1"/>
            <a:r>
              <a:rPr lang="pt-BR" dirty="0"/>
              <a:t>Pouca distancia de tamanho das economia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919536" y="5805265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 Black" pitchFamily="34" charset="0"/>
              </a:rPr>
              <a:t>Debates: ex ante ou pode ser alcançado </a:t>
            </a:r>
            <a:r>
              <a:rPr lang="pt-BR" b="1" dirty="0" err="1">
                <a:latin typeface="Arial Black" pitchFamily="34" charset="0"/>
              </a:rPr>
              <a:t>ex-post</a:t>
            </a:r>
            <a:endParaRPr lang="pt-BR" b="1" dirty="0">
              <a:latin typeface="Arial Black" pitchFamily="34" charset="0"/>
            </a:endParaRPr>
          </a:p>
          <a:p>
            <a:r>
              <a:rPr lang="pt-BR" b="1" dirty="0">
                <a:latin typeface="Arial Black" pitchFamily="34" charset="0"/>
              </a:rPr>
              <a:t>	até onde flexibilização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5651DB-AA16-4B67-B0F3-A089636A76F3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6000"/>
              <a:t>Mercado cambial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9663" y="2057400"/>
            <a:ext cx="9896475" cy="4343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pt-BR" altLang="pt-BR" sz="3600" b="1"/>
              <a:t>Mercado Cambial: </a:t>
            </a:r>
            <a:r>
              <a:rPr lang="pt-BR" altLang="pt-BR" sz="3600" b="1" i="1"/>
              <a:t>Mercado em que as moedas dos diferentes países são transacionadas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3600"/>
              <a:t>Mercado de moedas externas (US$) no Brasil: </a:t>
            </a:r>
          </a:p>
          <a:p>
            <a:pPr lvl="2">
              <a:spcBef>
                <a:spcPts val="1200"/>
              </a:spcBef>
              <a:spcAft>
                <a:spcPts val="300"/>
              </a:spcAft>
            </a:pPr>
            <a:r>
              <a:rPr lang="pt-BR" altLang="pt-BR" sz="2800"/>
              <a:t>Oferta:      Crédito do BP</a:t>
            </a:r>
          </a:p>
          <a:p>
            <a:pPr lvl="2">
              <a:spcBef>
                <a:spcPts val="1200"/>
              </a:spcBef>
              <a:spcAft>
                <a:spcPts val="300"/>
              </a:spcAft>
            </a:pPr>
            <a:r>
              <a:rPr lang="pt-BR" altLang="pt-BR" sz="2800"/>
              <a:t>Demanda: Débito do BP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Tx/>
              <a:buNone/>
            </a:pPr>
            <a:r>
              <a:rPr lang="pt-BR" altLang="pt-BR" sz="3200"/>
              <a:t>dupla face: inverso para R$ no resto do mundo</a:t>
            </a:r>
          </a:p>
        </p:txBody>
      </p:sp>
    </p:spTree>
    <p:extLst>
      <p:ext uri="{BB962C8B-B14F-4D97-AF65-F5344CB8AC3E}">
        <p14:creationId xmlns:p14="http://schemas.microsoft.com/office/powerpoint/2010/main" val="28578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AMO: uma outra forma de olhar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5754" y="1589649"/>
            <a:ext cx="10311618" cy="5007703"/>
          </a:xfrm>
        </p:spPr>
        <p:txBody>
          <a:bodyPr>
            <a:normAutofit/>
          </a:bodyPr>
          <a:lstStyle/>
          <a:p>
            <a:r>
              <a:rPr lang="pt-BR" dirty="0"/>
              <a:t>A teoria da AMO tenta avaliar a adequação de uma </a:t>
            </a:r>
            <a:r>
              <a:rPr lang="pt-BR" sz="3400" dirty="0"/>
              <a:t>União Monetária entre países. </a:t>
            </a:r>
          </a:p>
          <a:p>
            <a:pPr lvl="1"/>
            <a:r>
              <a:rPr lang="pt-BR" sz="3400" dirty="0"/>
              <a:t>Esta união monetária deverá produzir </a:t>
            </a:r>
            <a:r>
              <a:rPr lang="pt-BR" sz="3400" u="sng" dirty="0"/>
              <a:t>benefícios </a:t>
            </a:r>
            <a:r>
              <a:rPr lang="pt-BR" sz="3400" dirty="0"/>
              <a:t>econômicos, tais como </a:t>
            </a:r>
            <a:r>
              <a:rPr lang="pt-BR" sz="3400" u="sng" dirty="0"/>
              <a:t>a eliminação dos custos de transação</a:t>
            </a:r>
            <a:r>
              <a:rPr lang="pt-BR" sz="3400" dirty="0"/>
              <a:t>. </a:t>
            </a:r>
          </a:p>
          <a:p>
            <a:pPr lvl="1"/>
            <a:r>
              <a:rPr lang="pt-BR" sz="3400" dirty="0"/>
              <a:t>No entanto, isso implica em </a:t>
            </a:r>
            <a:r>
              <a:rPr lang="pt-BR" sz="3400" u="sng" dirty="0"/>
              <a:t>custos</a:t>
            </a:r>
            <a:r>
              <a:rPr lang="pt-BR" sz="3400" dirty="0"/>
              <a:t>, especialmente os de </a:t>
            </a:r>
            <a:r>
              <a:rPr lang="pt-BR" sz="3400" u="sng" dirty="0"/>
              <a:t>abandonar a sua própria política monetária </a:t>
            </a:r>
            <a:r>
              <a:rPr lang="pt-BR" sz="3400" dirty="0"/>
              <a:t>e assim influir na sua taxa de cambio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 descr="http://upload.wikimedia.org/wikipedia/commons/b/b0/Cout-benef-U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664" y="1916832"/>
            <a:ext cx="5688632" cy="4680520"/>
          </a:xfrm>
          <a:prstGeom prst="rect">
            <a:avLst/>
          </a:prstGeom>
          <a:noFill/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AMO e Integração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CA3583-E158-4E3F-9BE8-0171C2F7D30E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32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188913"/>
            <a:ext cx="10261600" cy="938212"/>
          </a:xfrm>
        </p:spPr>
        <p:txBody>
          <a:bodyPr>
            <a:normAutofit fontScale="90000"/>
          </a:bodyPr>
          <a:lstStyle/>
          <a:p>
            <a:r>
              <a:rPr lang="pt-BR" altLang="pt-BR"/>
              <a:t>Regimes Cambiais: um leque de possibilidades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273175"/>
            <a:ext cx="6918325" cy="51927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sz="2600" u="sng" dirty="0"/>
              <a:t>Não Cambio</a:t>
            </a:r>
            <a:r>
              <a:rPr lang="pt-BR" sz="2600" dirty="0"/>
              <a:t>  (não moeda)</a:t>
            </a:r>
          </a:p>
          <a:p>
            <a:pPr lvl="1">
              <a:defRPr/>
            </a:pPr>
            <a:r>
              <a:rPr lang="pt-BR" sz="1900" dirty="0"/>
              <a:t>Dolarização</a:t>
            </a:r>
          </a:p>
          <a:p>
            <a:pPr>
              <a:defRPr/>
            </a:pPr>
            <a:r>
              <a:rPr lang="pt-BR" sz="2600" u="sng" dirty="0"/>
              <a:t>Política cambial (monetária) compartilhada</a:t>
            </a:r>
          </a:p>
          <a:p>
            <a:pPr lvl="1">
              <a:defRPr/>
            </a:pPr>
            <a:r>
              <a:rPr lang="pt-BR" sz="1900" dirty="0"/>
              <a:t>União Monetária</a:t>
            </a:r>
          </a:p>
          <a:p>
            <a:pPr>
              <a:defRPr/>
            </a:pPr>
            <a:r>
              <a:rPr lang="pt-BR" sz="2600" u="sng" dirty="0"/>
              <a:t>Não Política cambial</a:t>
            </a:r>
            <a:endParaRPr lang="pt-BR" sz="2600" dirty="0"/>
          </a:p>
          <a:p>
            <a:pPr lvl="1">
              <a:defRPr/>
            </a:pPr>
            <a:r>
              <a:rPr lang="pt-BR" sz="2600" dirty="0" err="1"/>
              <a:t>Currency</a:t>
            </a:r>
            <a:r>
              <a:rPr lang="pt-BR" sz="2600" dirty="0"/>
              <a:t> </a:t>
            </a:r>
            <a:r>
              <a:rPr lang="pt-BR" sz="2600" dirty="0" err="1"/>
              <a:t>Board</a:t>
            </a:r>
            <a:endParaRPr lang="pt-BR" sz="2600" dirty="0"/>
          </a:p>
          <a:p>
            <a:pPr lvl="1">
              <a:defRPr/>
            </a:pPr>
            <a:r>
              <a:rPr lang="pt-BR" sz="2600" dirty="0"/>
              <a:t>Cambio Fixo</a:t>
            </a:r>
          </a:p>
          <a:p>
            <a:pPr lvl="2">
              <a:defRPr/>
            </a:pPr>
            <a:r>
              <a:rPr lang="pt-BR" sz="2200" dirty="0"/>
              <a:t>1 moeda (qual), cesta de moedas</a:t>
            </a:r>
          </a:p>
          <a:p>
            <a:pPr lvl="1">
              <a:defRPr/>
            </a:pPr>
            <a:r>
              <a:rPr lang="pt-BR" sz="2600" dirty="0" err="1"/>
              <a:t>Crawling</a:t>
            </a:r>
            <a:r>
              <a:rPr lang="pt-BR" sz="2600" dirty="0"/>
              <a:t> </a:t>
            </a:r>
            <a:r>
              <a:rPr lang="pt-BR" sz="2600" dirty="0" err="1"/>
              <a:t>Peg</a:t>
            </a:r>
            <a:endParaRPr lang="pt-BR" sz="2600" dirty="0"/>
          </a:p>
          <a:p>
            <a:pPr>
              <a:defRPr/>
            </a:pPr>
            <a:r>
              <a:rPr lang="pt-BR" sz="2600" u="sng" dirty="0"/>
              <a:t>Bandas</a:t>
            </a:r>
          </a:p>
          <a:p>
            <a:pPr lvl="1">
              <a:defRPr/>
            </a:pPr>
            <a:r>
              <a:rPr lang="pt-BR" sz="1900" dirty="0"/>
              <a:t>Bandas curta ou Larga</a:t>
            </a:r>
          </a:p>
          <a:p>
            <a:pPr lvl="1">
              <a:defRPr/>
            </a:pPr>
            <a:r>
              <a:rPr lang="pt-BR" sz="1900" dirty="0" err="1"/>
              <a:t>Crawling</a:t>
            </a:r>
            <a:r>
              <a:rPr lang="pt-BR" sz="1900" dirty="0"/>
              <a:t> </a:t>
            </a:r>
            <a:r>
              <a:rPr lang="pt-BR" sz="1900" dirty="0" err="1"/>
              <a:t>Band</a:t>
            </a:r>
            <a:r>
              <a:rPr lang="pt-BR" sz="1900" dirty="0"/>
              <a:t>,</a:t>
            </a:r>
          </a:p>
          <a:p>
            <a:pPr lvl="1">
              <a:defRPr/>
            </a:pPr>
            <a:r>
              <a:rPr lang="pt-BR" sz="1900" dirty="0"/>
              <a:t>Zonas Alvo</a:t>
            </a:r>
          </a:p>
          <a:p>
            <a:pPr lvl="1">
              <a:defRPr/>
            </a:pPr>
            <a:r>
              <a:rPr lang="pt-BR" sz="1900" dirty="0"/>
              <a:t>Bandas assimétricas</a:t>
            </a:r>
          </a:p>
          <a:p>
            <a:pPr lvl="1">
              <a:defRPr/>
            </a:pPr>
            <a:endParaRPr lang="pt-BR" b="1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00750" y="1452563"/>
            <a:ext cx="5568950" cy="5000625"/>
          </a:xfrm>
        </p:spPr>
        <p:txBody>
          <a:bodyPr/>
          <a:lstStyle/>
          <a:p>
            <a:pPr lvl="1"/>
            <a:r>
              <a:rPr lang="pt-BR" altLang="pt-BR" sz="2800"/>
              <a:t>Flutuação Suja, Administrada (Coordenada)</a:t>
            </a:r>
          </a:p>
          <a:p>
            <a:pPr lvl="2"/>
            <a:r>
              <a:rPr lang="pt-BR" altLang="pt-BR" sz="2400"/>
              <a:t>Existe (qual) sentido da intervenção? </a:t>
            </a:r>
          </a:p>
          <a:p>
            <a:pPr lvl="3"/>
            <a:r>
              <a:rPr lang="pt-BR" altLang="pt-BR" sz="2000"/>
              <a:t>Medo da desvalorização</a:t>
            </a:r>
          </a:p>
          <a:p>
            <a:pPr lvl="3"/>
            <a:r>
              <a:rPr lang="pt-BR" altLang="pt-BR" sz="2000"/>
              <a:t>Mercantilismo moderno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altLang="pt-BR" sz="2400"/>
              <a:t>Existe (qual) ancora nominal ?</a:t>
            </a:r>
          </a:p>
          <a:p>
            <a:pPr lvl="3"/>
            <a:r>
              <a:rPr lang="pt-BR" altLang="pt-BR" sz="2000"/>
              <a:t>Metas Inflacionárias</a:t>
            </a:r>
          </a:p>
          <a:p>
            <a:pPr lvl="3"/>
            <a:r>
              <a:rPr lang="pt-BR" altLang="pt-BR" sz="2000"/>
              <a:t>Metas de agregados monetários</a:t>
            </a:r>
          </a:p>
          <a:p>
            <a:pPr lvl="1"/>
            <a:r>
              <a:rPr lang="pt-BR" altLang="pt-BR" sz="2800"/>
              <a:t>Flutuação Livre</a:t>
            </a:r>
          </a:p>
          <a:p>
            <a:pPr lvl="2">
              <a:buFont typeface="Wingdings" panose="05000000000000000000" pitchFamily="2" charset="2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571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6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6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1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25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4482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25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356992"/>
            <a:ext cx="914400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33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51038"/>
            <a:ext cx="90678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/>
              <a:t>Muitos países dizem que flutuam, mas de fato intervém pesadamente no mercado de câmbio. [1] </a:t>
            </a:r>
          </a:p>
          <a:p>
            <a:pPr>
              <a:lnSpc>
                <a:spcPct val="90000"/>
              </a:lnSpc>
            </a:pPr>
            <a:r>
              <a:rPr lang="pt-BR" dirty="0"/>
              <a:t>Muitos países dizem fixar, na verdade desvalorizam quando o problema surge. [2] </a:t>
            </a:r>
          </a:p>
          <a:p>
            <a:pPr>
              <a:lnSpc>
                <a:spcPct val="90000"/>
              </a:lnSpc>
            </a:pPr>
            <a:r>
              <a:rPr lang="pt-BR" dirty="0"/>
              <a:t>Muitos países dizem fixar em relação à uma cesta de moedas correntes  mas de fato mexem com os pesos. [3]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hlinkClick r:id="" action="ppaction://noaction"/>
              </a:rPr>
              <a:t>[1]</a:t>
            </a:r>
            <a:r>
              <a:rPr lang="en-US" sz="1800" dirty="0"/>
              <a:t> “</a:t>
            </a:r>
            <a:r>
              <a:rPr lang="en-US" sz="1800" dirty="0" err="1"/>
              <a:t>Medo</a:t>
            </a:r>
            <a:r>
              <a:rPr lang="en-US" sz="1800" dirty="0"/>
              <a:t> </a:t>
            </a:r>
            <a:r>
              <a:rPr lang="en-US" sz="1800" dirty="0" err="1"/>
              <a:t>da</a:t>
            </a:r>
            <a:r>
              <a:rPr lang="en-US" sz="1800" dirty="0"/>
              <a:t> </a:t>
            </a:r>
            <a:r>
              <a:rPr lang="en-US" sz="1800" dirty="0" err="1"/>
              <a:t>flutuação</a:t>
            </a:r>
            <a:r>
              <a:rPr lang="en-US" sz="1800" dirty="0"/>
              <a:t>” </a:t>
            </a:r>
            <a:r>
              <a:rPr lang="en-US" sz="1800" dirty="0" err="1"/>
              <a:t>Calvo</a:t>
            </a:r>
            <a:r>
              <a:rPr lang="en-US" sz="1800" dirty="0"/>
              <a:t> &amp; Reinhart </a:t>
            </a:r>
            <a:r>
              <a:rPr lang="en-US" sz="1400" dirty="0"/>
              <a:t>(2001, 2002);</a:t>
            </a:r>
            <a:r>
              <a:rPr lang="en-US" sz="1800" dirty="0"/>
              <a:t> Reinhart </a:t>
            </a:r>
            <a:r>
              <a:rPr lang="en-US" sz="1600" dirty="0"/>
              <a:t>(2000).</a:t>
            </a:r>
            <a:endParaRPr lang="en-US" sz="1600" dirty="0">
              <a:hlinkClick r:id="" action="ppaction://noaction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hlinkClick r:id="" action="ppaction://noaction"/>
              </a:rPr>
              <a:t>[2]</a:t>
            </a:r>
            <a:r>
              <a:rPr lang="en-US" sz="1800" dirty="0"/>
              <a:t> “A </a:t>
            </a:r>
            <a:r>
              <a:rPr lang="en-US" sz="1800" dirty="0" err="1"/>
              <a:t>miragem</a:t>
            </a:r>
            <a:r>
              <a:rPr lang="en-US" sz="1800" dirty="0"/>
              <a:t> das </a:t>
            </a:r>
            <a:r>
              <a:rPr lang="en-US" sz="1800" dirty="0" err="1"/>
              <a:t>taxas</a:t>
            </a:r>
            <a:r>
              <a:rPr lang="en-US" sz="1800" dirty="0"/>
              <a:t> </a:t>
            </a:r>
            <a:r>
              <a:rPr lang="en-US" sz="1800" dirty="0" err="1"/>
              <a:t>fixas</a:t>
            </a:r>
            <a:r>
              <a:rPr lang="en-US" sz="1800" dirty="0"/>
              <a:t> de </a:t>
            </a:r>
            <a:r>
              <a:rPr lang="en-US" sz="1800" dirty="0" err="1"/>
              <a:t>cambio</a:t>
            </a:r>
            <a:r>
              <a:rPr lang="en-US" sz="1800" dirty="0"/>
              <a:t>:”  </a:t>
            </a:r>
            <a:r>
              <a:rPr lang="en-US" sz="1800" dirty="0" err="1"/>
              <a:t>Obstfeld</a:t>
            </a:r>
            <a:r>
              <a:rPr lang="en-US" sz="1800" dirty="0"/>
              <a:t> &amp; </a:t>
            </a:r>
            <a:r>
              <a:rPr lang="en-US" sz="1800" dirty="0" err="1"/>
              <a:t>Rogoff</a:t>
            </a:r>
            <a:r>
              <a:rPr lang="en-US" sz="1800" dirty="0"/>
              <a:t> </a:t>
            </a:r>
            <a:r>
              <a:rPr lang="en-US" sz="1600" dirty="0"/>
              <a:t>(1995).</a:t>
            </a:r>
            <a:endParaRPr lang="en-US" sz="1600" dirty="0">
              <a:hlinkClick r:id="" action="ppaction://noaction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hlinkClick r:id="" action="ppaction://noaction"/>
              </a:rPr>
              <a:t>[3]</a:t>
            </a:r>
            <a:r>
              <a:rPr lang="de-DE" sz="1800" dirty="0"/>
              <a:t> Os parametros são secretos“ : Frankel, Schmukler &amp;</a:t>
            </a:r>
            <a:r>
              <a:rPr lang="en-US" sz="1800" dirty="0"/>
              <a:t> </a:t>
            </a:r>
            <a:r>
              <a:rPr lang="en-US" sz="1800" dirty="0" err="1"/>
              <a:t>Servén</a:t>
            </a:r>
            <a:r>
              <a:rPr lang="en-US" sz="1800" dirty="0"/>
              <a:t> </a:t>
            </a:r>
            <a:r>
              <a:rPr lang="de-DE" sz="1800" dirty="0"/>
              <a:t>(</a:t>
            </a:r>
            <a:r>
              <a:rPr lang="de-DE" sz="1600" dirty="0"/>
              <a:t>2000</a:t>
            </a:r>
            <a:r>
              <a:rPr lang="de-DE" sz="2000" dirty="0"/>
              <a:t>).</a:t>
            </a:r>
            <a:endParaRPr lang="en-US" sz="2000" dirty="0"/>
          </a:p>
        </p:txBody>
      </p:sp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1524000" y="334964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  regime de jure </a:t>
            </a:r>
            <a:r>
              <a:rPr lang="en-US" sz="4400" b="1" dirty="0">
                <a:solidFill>
                  <a:schemeClr val="tx2"/>
                </a:solidFill>
                <a:sym typeface="Symbol" pitchFamily="18" charset="2"/>
              </a:rPr>
              <a:t> regime </a:t>
            </a:r>
            <a:r>
              <a:rPr lang="en-US" sz="4400" b="1" dirty="0">
                <a:solidFill>
                  <a:schemeClr val="tx2"/>
                </a:solidFill>
              </a:rPr>
              <a:t>de facto</a:t>
            </a: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2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Tendências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Até anos 70 maior parte dos </a:t>
            </a:r>
            <a:r>
              <a:rPr lang="pt-BR" dirty="0" err="1"/>
              <a:t>Paises</a:t>
            </a:r>
            <a:r>
              <a:rPr lang="pt-BR" dirty="0"/>
              <a:t> desenvolvidos – </a:t>
            </a:r>
            <a:r>
              <a:rPr lang="pt-BR" dirty="0" err="1"/>
              <a:t>Cambios</a:t>
            </a:r>
            <a:r>
              <a:rPr lang="pt-BR" dirty="0"/>
              <a:t> fixos </a:t>
            </a:r>
          </a:p>
          <a:p>
            <a:r>
              <a:rPr lang="pt-BR" dirty="0"/>
              <a:t>Pós 73 – cambio flutuante inicial</a:t>
            </a:r>
          </a:p>
          <a:p>
            <a:pPr lvl="2"/>
            <a:r>
              <a:rPr lang="pt-BR" dirty="0"/>
              <a:t>Anos 80 - Tendência para regimes intermediários e câmbios fixos especialmente países como problemas inflacionários (América Latina) </a:t>
            </a:r>
          </a:p>
          <a:p>
            <a:pPr lvl="2"/>
            <a:r>
              <a:rPr lang="pt-BR" dirty="0"/>
              <a:t> depois volta tendência ao cambio flutuante </a:t>
            </a:r>
          </a:p>
          <a:p>
            <a:pPr lvl="3"/>
            <a:r>
              <a:rPr lang="pt-BR" dirty="0"/>
              <a:t>Mas uniões monetárias</a:t>
            </a:r>
          </a:p>
          <a:p>
            <a:pPr lvl="3"/>
            <a:r>
              <a:rPr lang="pt-BR" dirty="0"/>
              <a:t>Tentativas de coordenação internacional </a:t>
            </a:r>
          </a:p>
          <a:p>
            <a:pPr lvl="2"/>
            <a:r>
              <a:rPr lang="pt-BR" dirty="0"/>
              <a:t>tentativa de intervenção grande  - flutuação suja 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086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/>
          <p:cNvGraphicFramePr>
            <a:graphicFrameLocks noGrp="1"/>
          </p:cNvGraphicFramePr>
          <p:nvPr>
            <p:extLst/>
          </p:nvPr>
        </p:nvGraphicFramePr>
        <p:xfrm>
          <a:off x="152400" y="1"/>
          <a:ext cx="120396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1417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Sistema Monetário Internacional</a:t>
            </a:r>
            <a:r>
              <a:rPr lang="en-US"/>
              <a:t>: definição</a:t>
            </a:r>
            <a:endParaRPr lang="pt-B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75582"/>
            <a:ext cx="9829800" cy="4877754"/>
          </a:xfrm>
        </p:spPr>
        <p:txBody>
          <a:bodyPr>
            <a:normAutofit/>
          </a:bodyPr>
          <a:lstStyle/>
          <a:p>
            <a:pPr algn="r">
              <a:buFont typeface="Monotype Sorts" pitchFamily="2" charset="2"/>
              <a:buNone/>
            </a:pPr>
            <a:r>
              <a:rPr lang="en-US" sz="4000" dirty="0"/>
              <a:t>		</a:t>
            </a:r>
            <a:r>
              <a:rPr lang="pt-BR" sz="4000" dirty="0"/>
              <a:t>Conjunto de regras ou convenções que </a:t>
            </a:r>
          </a:p>
          <a:p>
            <a:pPr algn="r">
              <a:buFont typeface="Monotype Sorts" pitchFamily="2" charset="2"/>
              <a:buNone/>
            </a:pPr>
            <a:r>
              <a:rPr lang="pt-BR" sz="4000" dirty="0"/>
              <a:t>regulam as relações monetárias/financeiras </a:t>
            </a:r>
            <a:endParaRPr lang="en-US" sz="4000" dirty="0"/>
          </a:p>
          <a:p>
            <a:pPr algn="r">
              <a:buFont typeface="Wingdings" pitchFamily="2" charset="2"/>
              <a:buNone/>
            </a:pPr>
            <a:r>
              <a:rPr lang="pt-BR" sz="4000" dirty="0"/>
              <a:t>internacionais</a:t>
            </a:r>
          </a:p>
          <a:p>
            <a:pPr lvl="1" algn="ctr">
              <a:buNone/>
            </a:pPr>
            <a:r>
              <a:rPr lang="pt-BR" sz="3600" dirty="0"/>
              <a:t> </a:t>
            </a:r>
            <a:r>
              <a:rPr lang="pt-BR" dirty="0"/>
              <a:t>Regras ou consensos </a:t>
            </a:r>
          </a:p>
          <a:p>
            <a:pPr lvl="1" algn="ctr">
              <a:buNone/>
            </a:pPr>
            <a:r>
              <a:rPr lang="pt-BR" dirty="0"/>
              <a:t>	</a:t>
            </a:r>
            <a:r>
              <a:rPr lang="pt-BR" sz="2000" dirty="0"/>
              <a:t>(herança histórica, path </a:t>
            </a:r>
            <a:r>
              <a:rPr lang="pt-BR" sz="2000" dirty="0" err="1"/>
              <a:t>dependence</a:t>
            </a:r>
            <a:r>
              <a:rPr lang="pt-BR" sz="2000" dirty="0"/>
              <a:t>, </a:t>
            </a:r>
          </a:p>
          <a:p>
            <a:pPr lvl="1" algn="ctr">
              <a:buNone/>
            </a:pPr>
            <a:r>
              <a:rPr lang="pt-BR" sz="2000" dirty="0"/>
              <a:t>externalidades em rede)</a:t>
            </a:r>
          </a:p>
          <a:p>
            <a:pPr algn="r">
              <a:buFont typeface="Wingdings" pitchFamily="2" charset="2"/>
              <a:buNone/>
            </a:pPr>
            <a:endParaRPr lang="pt-BR" sz="4000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631504" y="3500438"/>
          <a:ext cx="18161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lip" r:id="rId4" imgW="1874880" imgH="2288160" progId="">
                  <p:embed/>
                </p:oleObj>
              </mc:Choice>
              <mc:Fallback>
                <p:oleObj name="Clip" r:id="rId4" imgW="1874880" imgH="2288160" progId="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4" y="3500438"/>
                        <a:ext cx="1816100" cy="2057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SMI: 5 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 o ativo de reserva?</a:t>
            </a:r>
          </a:p>
          <a:p>
            <a:r>
              <a:rPr lang="pt-BR" dirty="0"/>
              <a:t>Qual o regime de cambio (formação de preços)?</a:t>
            </a:r>
          </a:p>
          <a:p>
            <a:r>
              <a:rPr lang="pt-BR" dirty="0"/>
              <a:t>Qual o regime de cambio (acessibilidade)?</a:t>
            </a:r>
          </a:p>
          <a:p>
            <a:r>
              <a:rPr lang="pt-BR" dirty="0"/>
              <a:t>Como se dão os ajustes nos balanços de pagamentos?</a:t>
            </a:r>
          </a:p>
          <a:p>
            <a:r>
              <a:rPr lang="pt-BR" dirty="0"/>
              <a:t>Qual a </a:t>
            </a:r>
            <a:r>
              <a:rPr lang="pt-BR" dirty="0" err="1"/>
              <a:t>institucionalidade</a:t>
            </a:r>
            <a:r>
              <a:rPr lang="pt-BR" dirty="0"/>
              <a:t> 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1340768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pt-BR" sz="3500" b="1" dirty="0">
                <a:solidFill>
                  <a:schemeClr val="bg1"/>
                </a:solidFill>
              </a:rPr>
              <a:t>A Evolução do Sistema Monetário Internacional</a:t>
            </a:r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524001" y="1412777"/>
          <a:ext cx="9143999" cy="10369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ocumento" r:id="rId5" imgW="7763121" imgH="8087467" progId="Word.Document.8">
                  <p:embed/>
                </p:oleObj>
              </mc:Choice>
              <mc:Fallback>
                <p:oleObj name="Documento" r:id="rId5" imgW="7763121" imgH="8087467" progId="Word.Document.8">
                  <p:embed/>
                  <p:pic>
                    <p:nvPicPr>
                      <p:cNvPr id="276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412777"/>
                        <a:ext cx="9143999" cy="10369649"/>
                      </a:xfrm>
                      <a:prstGeom prst="rect">
                        <a:avLst/>
                      </a:prstGeom>
                      <a:blipFill dpi="0" rotWithShape="0">
                        <a:blip r:embed="rId4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320136" y="4581129"/>
            <a:ext cx="1584176" cy="49244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600" b="1" dirty="0">
                <a:solidFill>
                  <a:srgbClr val="000000"/>
                </a:solidFill>
                <a:latin typeface="Times New Roman" pitchFamily="18" charset="0"/>
              </a:rPr>
              <a:t>Controles</a:t>
            </a:r>
          </a:p>
        </p:txBody>
      </p:sp>
    </p:spTree>
    <p:extLst>
      <p:ext uri="{BB962C8B-B14F-4D97-AF65-F5344CB8AC3E}">
        <p14:creationId xmlns:p14="http://schemas.microsoft.com/office/powerpoint/2010/main" val="3248984669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9B67C6-A317-4109-B531-849E2435B569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-120650"/>
            <a:ext cx="9509125" cy="1233488"/>
          </a:xfrm>
        </p:spPr>
        <p:txBody>
          <a:bodyPr/>
          <a:lstStyle/>
          <a:p>
            <a:r>
              <a:rPr lang="pt-BR" altLang="pt-BR" sz="4000"/>
              <a:t>Mercado cambial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1270000"/>
            <a:ext cx="11952287" cy="4124325"/>
          </a:xfrm>
        </p:spPr>
        <p:txBody>
          <a:bodyPr>
            <a:normAutofit fontScale="92500" lnSpcReduction="10000"/>
          </a:bodyPr>
          <a:lstStyle/>
          <a:p>
            <a:pPr marL="44450" indent="0" algn="ctr">
              <a:spcBef>
                <a:spcPts val="1200"/>
              </a:spcBef>
              <a:spcAft>
                <a:spcPts val="300"/>
              </a:spcAft>
              <a:buFont typeface="Arial" panose="020B0604020202020204" pitchFamily="34" charset="0"/>
              <a:buNone/>
              <a:defRPr/>
            </a:pPr>
            <a:r>
              <a:rPr lang="pt-BR" sz="3200" b="1" dirty="0"/>
              <a:t>Valorização x Desvalorização </a:t>
            </a:r>
          </a:p>
          <a:p>
            <a:pPr algn="ctr">
              <a:lnSpc>
                <a:spcPct val="40000"/>
              </a:lnSpc>
              <a:spcBef>
                <a:spcPts val="120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r>
              <a:rPr lang="pt-BR" sz="2400" b="1" dirty="0"/>
              <a:t>cuidado com definição da taxa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b="1" u="sng" dirty="0"/>
              <a:t> valorização </a:t>
            </a:r>
            <a:r>
              <a:rPr lang="pt-BR" sz="2800" b="1" dirty="0"/>
              <a:t>(moeda nacional) aumento do seu poder de compra - excesso de oferta da moeda externa</a:t>
            </a:r>
            <a:endParaRPr lang="pt-BR" sz="2400" b="1" dirty="0"/>
          </a:p>
          <a:p>
            <a:pPr lvl="1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b="1" u="sng" dirty="0"/>
              <a:t> desvalorização</a:t>
            </a:r>
            <a:r>
              <a:rPr lang="pt-BR" sz="2800" b="1" dirty="0"/>
              <a:t>(moeda nacional) diminuição do poder de compra - excesso de oferta da moeda nacional</a:t>
            </a:r>
            <a:endParaRPr lang="pt-BR" sz="2400" b="1" dirty="0"/>
          </a:p>
          <a:p>
            <a:pPr>
              <a:defRPr/>
            </a:pPr>
            <a:r>
              <a:rPr lang="pt-BR" sz="2800" dirty="0"/>
              <a:t>Arbitragem - </a:t>
            </a:r>
            <a:r>
              <a:rPr lang="pt-BR" sz="2800" dirty="0" err="1"/>
              <a:t>perequação</a:t>
            </a:r>
            <a:r>
              <a:rPr lang="pt-BR" sz="2800" dirty="0"/>
              <a:t> das taxas de câmbio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b="1" dirty="0"/>
              <a:t>homogeneidade do produto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b="1" dirty="0"/>
              <a:t>transparência do mercado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b="1" dirty="0"/>
              <a:t>concorrência</a:t>
            </a:r>
            <a:endParaRPr lang="pt-BR" sz="2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5541818" y="4230588"/>
            <a:ext cx="3426691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No Brasil taxa é 5R$ por 1 U$S</a:t>
            </a:r>
          </a:p>
          <a:p>
            <a:r>
              <a:rPr lang="pt-BR" dirty="0" smtClean="0"/>
              <a:t>5 unidades da moeda nacional para comprar uma unidade da moda estrangeira</a:t>
            </a:r>
          </a:p>
          <a:p>
            <a:r>
              <a:rPr lang="pt-BR" dirty="0" smtClean="0"/>
              <a:t>Poderia ser 0,2 U$ por 1 R$</a:t>
            </a:r>
          </a:p>
          <a:p>
            <a:r>
              <a:rPr lang="pt-BR" dirty="0" smtClean="0"/>
              <a:t>O,2 unidades da moeda estrangeira para uma unidade da moeda nacional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356436" y="4211782"/>
            <a:ext cx="263236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N</a:t>
            </a:r>
            <a:r>
              <a:rPr lang="pt-BR" dirty="0" smtClean="0"/>
              <a:t>o Brasil se taxa sobe – desvalorizou-se a moeda nacional </a:t>
            </a:r>
          </a:p>
          <a:p>
            <a:r>
              <a:rPr lang="pt-BR" dirty="0" smtClean="0"/>
              <a:t>Dependendo do lugar se taxa sobe valorizou-se a moeda nacional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02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457201"/>
            <a:ext cx="7010400" cy="811213"/>
          </a:xfrm>
          <a:solidFill>
            <a:srgbClr val="00376E"/>
          </a:solidFill>
        </p:spPr>
        <p:txBody>
          <a:bodyPr/>
          <a:lstStyle/>
          <a:p>
            <a:r>
              <a:rPr lang="pt-BR">
                <a:solidFill>
                  <a:schemeClr val="bg1"/>
                </a:solidFill>
              </a:rPr>
              <a:t>Eichengreen</a:t>
            </a:r>
          </a:p>
        </p:txBody>
      </p:sp>
      <p:sp>
        <p:nvSpPr>
          <p:cNvPr id="53255" name="Lock"/>
          <p:cNvSpPr>
            <a:spLocks noEditPoints="1" noChangeArrowheads="1"/>
          </p:cNvSpPr>
          <p:nvPr/>
        </p:nvSpPr>
        <p:spPr bwMode="auto">
          <a:xfrm rot="10800000">
            <a:off x="3575051" y="1341438"/>
            <a:ext cx="5400675" cy="4648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524000" y="1268413"/>
            <a:ext cx="9144000" cy="273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524000" y="1484314"/>
            <a:ext cx="9144000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algn="ctr"/>
            <a:r>
              <a:rPr lang="pt-BR" sz="3200" b="1" dirty="0">
                <a:solidFill>
                  <a:schemeClr val="tx2"/>
                </a:solidFill>
              </a:rPr>
              <a:t>Evolução dos sistemas monetários internacionais segue a evolução do mercado internacional de capitais – forma de U</a:t>
            </a:r>
          </a:p>
          <a:p>
            <a:endParaRPr lang="pt-BR" sz="3600" b="1" dirty="0"/>
          </a:p>
          <a:p>
            <a:pPr>
              <a:spcBef>
                <a:spcPct val="50000"/>
              </a:spcBef>
            </a:pPr>
            <a:endParaRPr lang="pt-BR" dirty="0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135561" y="3933057"/>
            <a:ext cx="1728787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Liberdade dos fluxos de capital 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8616950" y="3644901"/>
            <a:ext cx="1728788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/>
              <a:t>Liberdade dos fluxos de capital 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159375" y="3141664"/>
            <a:ext cx="0" cy="302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431704" y="6165305"/>
            <a:ext cx="237626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/>
              <a:t>Primeira Guerra Mundial</a:t>
            </a: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7464425" y="3141664"/>
            <a:ext cx="0" cy="302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960096" y="6237312"/>
            <a:ext cx="194419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/>
              <a:t>Anos 70/90 </a:t>
            </a:r>
            <a:r>
              <a:rPr lang="pt-BR" dirty="0" err="1"/>
              <a:t>sec</a:t>
            </a:r>
            <a:r>
              <a:rPr lang="pt-BR" dirty="0"/>
              <a:t> XX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591944" y="4077073"/>
            <a:ext cx="1656184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/>
              <a:t>Restrições aos fluxos 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6311900" y="5229226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5735962" y="6198404"/>
            <a:ext cx="1296143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err="1"/>
              <a:t>Bretton</a:t>
            </a:r>
            <a:r>
              <a:rPr lang="pt-BR" dirty="0"/>
              <a:t> Woods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6816726" y="5445125"/>
            <a:ext cx="504825" cy="37623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rgbClr val="003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7535864" y="5013325"/>
            <a:ext cx="504825" cy="376238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3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 flipV="1">
            <a:off x="7319964" y="5300664"/>
            <a:ext cx="288925" cy="28892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32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32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32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1" grpId="0" animBg="1"/>
      <p:bldP spid="53272" grpId="0" animBg="1"/>
      <p:bldP spid="5327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Transição: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996952"/>
            <a:ext cx="8686800" cy="3099048"/>
          </a:xfrm>
        </p:spPr>
        <p:txBody>
          <a:bodyPr/>
          <a:lstStyle/>
          <a:p>
            <a:r>
              <a:rPr lang="pt-BR" dirty="0"/>
              <a:t>Fim do Sistema de </a:t>
            </a:r>
            <a:r>
              <a:rPr lang="pt-BR" dirty="0" err="1"/>
              <a:t>Bretton</a:t>
            </a:r>
            <a:r>
              <a:rPr lang="pt-BR" dirty="0"/>
              <a:t> Woods: abandono do cambio fixo </a:t>
            </a:r>
          </a:p>
          <a:p>
            <a:pPr lvl="1"/>
            <a:r>
              <a:rPr lang="pt-BR" dirty="0"/>
              <a:t>Causado por ampliação da mobilidade de capitais </a:t>
            </a:r>
          </a:p>
          <a:p>
            <a:pPr>
              <a:buSzPct val="135000"/>
              <a:buFont typeface="Wingdings" pitchFamily="2" charset="2"/>
              <a:buChar char="Ü"/>
            </a:pPr>
            <a:r>
              <a:rPr lang="pt-BR" dirty="0"/>
              <a:t> Mobilidade de capitais - destrói regime de taxas fixas de cambio 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792538" y="2132856"/>
            <a:ext cx="647700" cy="711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3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dirty="0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4583113" y="2420888"/>
            <a:ext cx="2088951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886874" y="2141736"/>
            <a:ext cx="649287" cy="711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3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>
                <a:solidFill>
                  <a:schemeClr val="folHlink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42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42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42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  <p:bldP spid="54278" grpId="0" animBg="1"/>
      <p:bldP spid="5427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Problema com explicação anterior ....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8686800" cy="4114800"/>
          </a:xfrm>
        </p:spPr>
        <p:txBody>
          <a:bodyPr/>
          <a:lstStyle/>
          <a:p>
            <a:r>
              <a:rPr lang="pt-BR" dirty="0"/>
              <a:t>Se mobilidade de capital destrói cambio fixo </a:t>
            </a:r>
          </a:p>
          <a:p>
            <a:pPr lvl="1"/>
            <a:r>
              <a:rPr lang="pt-BR" dirty="0"/>
              <a:t>como explicar época do Padrão Ouro ?</a:t>
            </a:r>
          </a:p>
          <a:p>
            <a:pPr lvl="1"/>
            <a:r>
              <a:rPr lang="pt-BR" dirty="0"/>
              <a:t>Existe grande mobilidade de capital e existe um regime de cambio fixo </a:t>
            </a:r>
          </a:p>
          <a:p>
            <a:r>
              <a:rPr lang="pt-BR" dirty="0"/>
              <a:t>Problema não é o cambio fixo mas a necessidade de autonomia na condição da política econômica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11450" y="765175"/>
            <a:ext cx="7416800" cy="5111750"/>
            <a:chOff x="1008" y="1059"/>
            <a:chExt cx="3768" cy="2733"/>
          </a:xfrm>
        </p:grpSpPr>
        <p:sp>
          <p:nvSpPr>
            <p:cNvPr id="55301" name="AutoShape 5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02" name="Oval 6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03" name="Oval 7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64200" y="836614"/>
            <a:ext cx="15113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>
                <a:solidFill>
                  <a:srgbClr val="333399"/>
                </a:solidFill>
              </a:rPr>
              <a:t>Cambio fixo</a:t>
            </a:r>
            <a:r>
              <a:rPr lang="pt-BR" sz="2800" b="1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000375" y="4941889"/>
            <a:ext cx="172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rgbClr val="333399"/>
                </a:solidFill>
              </a:rPr>
              <a:t>Mobilidade  de capital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8328025" y="4868864"/>
            <a:ext cx="1511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rgbClr val="333399"/>
                </a:solidFill>
              </a:rPr>
              <a:t>Autonomia política monetária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mudanças políticas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988840"/>
            <a:ext cx="8784976" cy="45365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/>
              <a:t>Na época do PO: governos protegidos em relação às pressões para sacrificar cambio fixo por outros objetivos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Direito de voto limitado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Trabalhadores possuem baixo poder político para se opor, p.ex., a aumentos nas taxas de juros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Consenso no mercado / academia em relação ao PO e suas regras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Ainda não ascensão dos modelos de estado do bem estar e compromissos com pleno emprego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 Gremaud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30E2AC-464D-4C58-8A50-823BFE522F9B}" type="slidenum">
              <a:rPr lang="pt-BR" altLang="pt-BR">
                <a:solidFill>
                  <a:srgbClr val="909191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pt-BR" altLang="pt-BR">
              <a:solidFill>
                <a:srgbClr val="909191"/>
              </a:solidFill>
              <a:latin typeface="Calibri" panose="020F0502020204030204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0650" y="123825"/>
            <a:ext cx="9509125" cy="1233488"/>
          </a:xfrm>
        </p:spPr>
        <p:txBody>
          <a:bodyPr/>
          <a:lstStyle/>
          <a:p>
            <a:r>
              <a:rPr lang="pt-BR" altLang="pt-BR" sz="4000"/>
              <a:t>O funcionamento do mercado de câmbio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3863" y="1871663"/>
            <a:ext cx="5626100" cy="3733800"/>
          </a:xfrm>
        </p:spPr>
        <p:txBody>
          <a:bodyPr>
            <a:normAutofit lnSpcReduction="10000"/>
          </a:bodyPr>
          <a:lstStyle/>
          <a:p>
            <a:r>
              <a:rPr lang="pt-BR" altLang="pt-BR" sz="3200" u="sng"/>
              <a:t>Oferta (credito BP)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200"/>
              <a:t>Exportações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200"/>
              <a:t>Recebimento de empréstimos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200"/>
              <a:t>Recebimento de reembolsos de capital nacional no estrangeiro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200"/>
              <a:t>Venda de ativos para estrangeiros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97600" y="1698625"/>
            <a:ext cx="5994400" cy="4994275"/>
          </a:xfrm>
        </p:spPr>
        <p:txBody>
          <a:bodyPr/>
          <a:lstStyle/>
          <a:p>
            <a:r>
              <a:rPr lang="pt-BR" altLang="pt-BR" sz="3200" u="sng"/>
              <a:t>Demanda (debito BP)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600"/>
              <a:t>Importações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600"/>
              <a:t>Pagamento de juros sobre a divida externa nacional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600"/>
              <a:t>Remessas de lucros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ebdings" panose="05030102010509060703" pitchFamily="18" charset="2"/>
              <a:buChar char="4"/>
            </a:pPr>
            <a:r>
              <a:rPr lang="pt-BR" altLang="pt-BR" sz="3600"/>
              <a:t>compra de ativos no estrangeiro</a:t>
            </a:r>
          </a:p>
        </p:txBody>
      </p:sp>
    </p:spTree>
    <p:extLst>
      <p:ext uri="{BB962C8B-B14F-4D97-AF65-F5344CB8AC3E}">
        <p14:creationId xmlns:p14="http://schemas.microsoft.com/office/powerpoint/2010/main" val="202596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24000" y="152400"/>
            <a:ext cx="8839200" cy="1447800"/>
          </a:xfrm>
        </p:spPr>
        <p:txBody>
          <a:bodyPr/>
          <a:lstStyle/>
          <a:p>
            <a:r>
              <a:rPr lang="pt-BR" dirty="0"/>
              <a:t>Os efeitos do cambio sobre o comércio internacional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07964" y="1730326"/>
            <a:ext cx="9158068" cy="5127674"/>
          </a:xfrm>
        </p:spPr>
        <p:txBody>
          <a:bodyPr>
            <a:normAutofit/>
          </a:bodyPr>
          <a:lstStyle/>
          <a:p>
            <a:r>
              <a:rPr lang="pt-BR" sz="3600" dirty="0"/>
              <a:t>Como qualquer mercado </a:t>
            </a:r>
          </a:p>
          <a:p>
            <a:pPr lvl="1"/>
            <a:r>
              <a:rPr lang="pt-BR" sz="3200" dirty="0"/>
              <a:t>Preço é definido por agentes, mas também os influencia</a:t>
            </a:r>
          </a:p>
          <a:p>
            <a:pPr lvl="1"/>
            <a:r>
              <a:rPr lang="pt-BR" sz="3200" b="1" dirty="0">
                <a:solidFill>
                  <a:srgbClr val="FF0000"/>
                </a:solidFill>
              </a:rPr>
              <a:t>Desvalorização </a:t>
            </a:r>
            <a:r>
              <a:rPr lang="pt-BR" sz="3200" dirty="0"/>
              <a:t>de cambio tem efeito sobre exportações  e  importações			</a:t>
            </a:r>
            <a:r>
              <a:rPr lang="pt-BR" sz="3200" dirty="0">
                <a:solidFill>
                  <a:srgbClr val="FF0000"/>
                </a:solidFill>
              </a:rPr>
              <a:t>    (positivo)          (negativo)</a:t>
            </a:r>
          </a:p>
          <a:p>
            <a:pPr lvl="1"/>
            <a:r>
              <a:rPr lang="pt-BR" sz="3200" b="1" dirty="0">
                <a:solidFill>
                  <a:srgbClr val="FF0000"/>
                </a:solidFill>
              </a:rPr>
              <a:t>Valorização </a:t>
            </a:r>
            <a:r>
              <a:rPr lang="pt-BR" sz="3200" dirty="0"/>
              <a:t>de cambio tem efeito sobre exportações  e  importações			</a:t>
            </a:r>
            <a:r>
              <a:rPr lang="pt-BR" sz="3200" dirty="0">
                <a:solidFill>
                  <a:srgbClr val="FF0000"/>
                </a:solidFill>
              </a:rPr>
              <a:t>    (negativo)          (positivo)</a:t>
            </a:r>
          </a:p>
          <a:p>
            <a:r>
              <a:rPr lang="pt-BR" sz="3600" dirty="0">
                <a:solidFill>
                  <a:srgbClr val="FF0000"/>
                </a:solidFill>
              </a:rPr>
              <a:t>Efeitos sobre crescimento</a:t>
            </a: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101797" y="3429000"/>
            <a:ext cx="2952932" cy="3046988"/>
          </a:xfrm>
          <a:prstGeom prst="rect">
            <a:avLst/>
          </a:prstGeom>
          <a:solidFill>
            <a:schemeClr val="accent5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</a:rPr>
              <a:t>O problema na maior parte das vezes é o tamanho do efeito – </a:t>
            </a:r>
            <a:r>
              <a:rPr lang="pt-BR" sz="3200" b="1" u="sng" dirty="0">
                <a:solidFill>
                  <a:srgbClr val="FFFF00"/>
                </a:solidFill>
              </a:rPr>
              <a:t>elasticidades </a:t>
            </a:r>
          </a:p>
        </p:txBody>
      </p:sp>
    </p:spTree>
    <p:extLst>
      <p:ext uri="{BB962C8B-B14F-4D97-AF65-F5344CB8AC3E}">
        <p14:creationId xmlns:p14="http://schemas.microsoft.com/office/powerpoint/2010/main" val="194674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FF3-FA86-4AD1-8A03-0BAD38A9D2C0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Cambio e Inflação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182" y="1690688"/>
            <a:ext cx="5767753" cy="4561160"/>
          </a:xfrm>
        </p:spPr>
        <p:txBody>
          <a:bodyPr>
            <a:normAutofit fontScale="92500"/>
          </a:bodyPr>
          <a:lstStyle/>
          <a:p>
            <a:r>
              <a:rPr lang="pt-BR" altLang="pt-BR" sz="3600" b="1" dirty="0"/>
              <a:t>Desvalorização inflacionária:</a:t>
            </a:r>
          </a:p>
          <a:p>
            <a:pPr lvl="1"/>
            <a:r>
              <a:rPr lang="pt-BR" altLang="pt-BR" sz="3200" b="1" dirty="0"/>
              <a:t>Existem produtos importados consumidos ou que poderiam ser importados - </a:t>
            </a:r>
            <a:r>
              <a:rPr lang="pt-BR" altLang="pt-BR" sz="3200" b="1" dirty="0" err="1"/>
              <a:t>tradeables</a:t>
            </a:r>
            <a:endParaRPr lang="pt-BR" altLang="pt-BR" sz="3200" b="1" dirty="0"/>
          </a:p>
          <a:p>
            <a:pPr lvl="1"/>
            <a:r>
              <a:rPr lang="pt-BR" altLang="pt-BR" sz="3200" b="1" dirty="0"/>
              <a:t>Existem produtos importados na base dos produtos não </a:t>
            </a:r>
            <a:r>
              <a:rPr lang="pt-BR" altLang="pt-BR" sz="3200" b="1" dirty="0" err="1"/>
              <a:t>tradeables</a:t>
            </a:r>
            <a:r>
              <a:rPr lang="pt-BR" altLang="pt-BR" sz="3200" b="1" dirty="0"/>
              <a:t> </a:t>
            </a:r>
          </a:p>
          <a:p>
            <a:pPr lvl="1"/>
            <a:r>
              <a:rPr lang="pt-BR" altLang="pt-BR" sz="3200" b="1" dirty="0"/>
              <a:t>Depende do:</a:t>
            </a:r>
          </a:p>
          <a:p>
            <a:pPr lvl="2"/>
            <a:r>
              <a:rPr lang="pt-BR" altLang="pt-BR" sz="2800" b="1" dirty="0"/>
              <a:t>Grau de abertura da economia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648228" y="1835697"/>
            <a:ext cx="3888431" cy="2062103"/>
          </a:xfrm>
          <a:prstGeom prst="rect">
            <a:avLst/>
          </a:prstGeom>
          <a:solidFill>
            <a:schemeClr val="accent5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rgbClr val="FFFF00"/>
                </a:solidFill>
              </a:rPr>
              <a:t>O problema aqui também é o tamanho do efeito – repasse ou </a:t>
            </a:r>
            <a:r>
              <a:rPr lang="pt-BR" sz="3200" b="1" dirty="0" err="1">
                <a:solidFill>
                  <a:srgbClr val="FFFF00"/>
                </a:solidFill>
              </a:rPr>
              <a:t>pass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through</a:t>
            </a:r>
            <a:r>
              <a:rPr lang="pt-BR" sz="3200" b="1" u="sng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3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pt-BR" sz="3600">
                <a:solidFill>
                  <a:srgbClr val="FFFFFF"/>
                </a:solidFill>
              </a:rPr>
              <a:t>Mercado de câmbio:  curto prazo - ativos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87594" y="309489"/>
            <a:ext cx="3637479" cy="631939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dirty="0"/>
              <a:t>Mais importante no mercado de câmbio no curto prazo - 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fluxo financeiro</a:t>
            </a:r>
          </a:p>
          <a:p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Fluxo financeiro - mercado de ativos</a:t>
            </a:r>
          </a:p>
          <a:p>
            <a:r>
              <a:rPr lang="pt-BR" dirty="0"/>
              <a:t>retorno esperado (Re): juro da aplicação</a:t>
            </a:r>
          </a:p>
          <a:p>
            <a:pPr lvl="1">
              <a:buFontTx/>
              <a:buNone/>
            </a:pP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 = juros - expectativa de desvalorização - risco esperado</a:t>
            </a:r>
          </a:p>
          <a:p>
            <a:pPr lvl="1"/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 Re no BR &gt; RE fora - entra capital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794165E1-D0FD-45F2-AD98-F1D191120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320877"/>
            <a:ext cx="3319482" cy="545545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pt-BR" dirty="0"/>
              <a:t>Importante</a:t>
            </a:r>
          </a:p>
          <a:p>
            <a:pPr lvl="1"/>
            <a:r>
              <a:rPr lang="pt-BR" sz="2800" dirty="0"/>
              <a:t>taxa de cambio afeta e é afetada por Retorno esperado</a:t>
            </a:r>
          </a:p>
          <a:p>
            <a:pPr lvl="1"/>
            <a:r>
              <a:rPr lang="pt-BR" sz="2800" dirty="0"/>
              <a:t>se entra capital pode valorizar a taxa de cambio - pode (ou não) mudar as expectativas - muda Retorno esperado </a:t>
            </a:r>
          </a:p>
          <a:p>
            <a:endParaRPr lang="pt-BR" sz="2000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209866" y="6171998"/>
            <a:ext cx="6649579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pt-BR" sz="1100">
                <a:solidFill>
                  <a:schemeClr val="tx1">
                    <a:alpha val="80000"/>
                  </a:schemeClr>
                </a:solidFill>
              </a:rPr>
              <a:t>A Gremaud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969461" y="6080241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581BB608-420D-4744-B5B8-9DE000C94F8D}" type="slidenum">
              <a:rPr lang="pt-BR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8</a:t>
            </a:fld>
            <a:endParaRPr lang="pt-BR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economia politica do cambio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Desvalorizações e valorizações e seus efeitos sobre exportações, importações , crescimento e sobre inflação</a:t>
            </a:r>
          </a:p>
          <a:p>
            <a:pPr marL="0" indent="0">
              <a:buNone/>
            </a:pPr>
            <a:r>
              <a:rPr lang="pt-BR" dirty="0"/>
              <a:t>A controvérsia das elasticidades</a:t>
            </a:r>
          </a:p>
          <a:p>
            <a:r>
              <a:rPr lang="pt-BR" dirty="0"/>
              <a:t>Efeitos sobre retornos esperados</a:t>
            </a:r>
          </a:p>
          <a:p>
            <a:pPr lvl="1"/>
            <a:r>
              <a:rPr lang="pt-BR" dirty="0"/>
              <a:t>Fluxos de capitais podem se inverter 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019800" y="2057400"/>
            <a:ext cx="4648200" cy="4343400"/>
          </a:xfrm>
        </p:spPr>
        <p:txBody>
          <a:bodyPr/>
          <a:lstStyle/>
          <a:p>
            <a:r>
              <a:rPr lang="pt-BR" dirty="0"/>
              <a:t>Desvalorizações e valorizações e seus efeito sobre estruturas patrimoniais</a:t>
            </a:r>
          </a:p>
          <a:p>
            <a:pPr lvl="1"/>
            <a:r>
              <a:rPr lang="pt-BR" sz="2800" dirty="0"/>
              <a:t>Grau de exposição à (endividamento na) moeda estrangeira e o Hedge</a:t>
            </a:r>
          </a:p>
        </p:txBody>
      </p:sp>
    </p:spTree>
    <p:extLst>
      <p:ext uri="{BB962C8B-B14F-4D97-AF65-F5344CB8AC3E}">
        <p14:creationId xmlns:p14="http://schemas.microsoft.com/office/powerpoint/2010/main" val="14538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2221</Words>
  <Application>Microsoft Office PowerPoint</Application>
  <PresentationFormat>Widescreen</PresentationFormat>
  <Paragraphs>355</Paragraphs>
  <Slides>44</Slides>
  <Notes>11</Notes>
  <HiddenSlides>2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4</vt:i4>
      </vt:variant>
      <vt:variant>
        <vt:lpstr>Títulos de slides</vt:lpstr>
      </vt:variant>
      <vt:variant>
        <vt:i4>44</vt:i4>
      </vt:variant>
    </vt:vector>
  </HeadingPairs>
  <TitlesOfParts>
    <vt:vector size="58" baseType="lpstr">
      <vt:lpstr>Arial</vt:lpstr>
      <vt:lpstr>Arial Black</vt:lpstr>
      <vt:lpstr>Calibri</vt:lpstr>
      <vt:lpstr>Calibri Light</vt:lpstr>
      <vt:lpstr>Monotype Sorts</vt:lpstr>
      <vt:lpstr>Symbol</vt:lpstr>
      <vt:lpstr>Times New Roman</vt:lpstr>
      <vt:lpstr>Webdings</vt:lpstr>
      <vt:lpstr>Wingdings</vt:lpstr>
      <vt:lpstr>Tema do Office</vt:lpstr>
      <vt:lpstr>Bitmap Image</vt:lpstr>
      <vt:lpstr>Chart</vt:lpstr>
      <vt:lpstr>Documento</vt:lpstr>
      <vt:lpstr>Clip</vt:lpstr>
      <vt:lpstr>Aula 2 Regimes cambiais, fluxos de capitais e a evolução do sistema monetário internacional </vt:lpstr>
      <vt:lpstr>Taxa de câmbio</vt:lpstr>
      <vt:lpstr>Mercado cambial</vt:lpstr>
      <vt:lpstr>Mercado cambial</vt:lpstr>
      <vt:lpstr>O funcionamento do mercado de câmbio</vt:lpstr>
      <vt:lpstr>Os efeitos do cambio sobre o comércio internacional</vt:lpstr>
      <vt:lpstr>Cambio e Inflação</vt:lpstr>
      <vt:lpstr>Mercado de câmbio:  curto prazo - ativos</vt:lpstr>
      <vt:lpstr>A economia politica do cambio</vt:lpstr>
      <vt:lpstr>Regimes Cambiais</vt:lpstr>
      <vt:lpstr>As opções cambiais</vt:lpstr>
      <vt:lpstr>AL – anos 80 (crise da divida) x anos 90 (reformas liberais)</vt:lpstr>
      <vt:lpstr>Defesa da abertura</vt:lpstr>
      <vt:lpstr>A racionalidade atual para os controles de capital: os grandes medos </vt:lpstr>
      <vt:lpstr>Os grandes medos </vt:lpstr>
      <vt:lpstr>O Triangulo impossível </vt:lpstr>
      <vt:lpstr>Tipos de Controles de fluxos</vt:lpstr>
      <vt:lpstr>Regimes Cambiais</vt:lpstr>
      <vt:lpstr>As opções cambiais</vt:lpstr>
      <vt:lpstr>Regimes cambiais – formação da taxa</vt:lpstr>
      <vt:lpstr>Ajuste em Câmbio flexível</vt:lpstr>
      <vt:lpstr>Ajuste em câmbio fixo</vt:lpstr>
      <vt:lpstr>Regimes Cambiais: um leque de possibilidades</vt:lpstr>
      <vt:lpstr>União Monetária:  implicações</vt:lpstr>
      <vt:lpstr>União Monetária: bases</vt:lpstr>
      <vt:lpstr>AMO</vt:lpstr>
      <vt:lpstr>Mundell e as AMO</vt:lpstr>
      <vt:lpstr>A questão dos choques assimétricos </vt:lpstr>
      <vt:lpstr>Critérios para uma AMO</vt:lpstr>
      <vt:lpstr>AMO: uma outra forma de olhar</vt:lpstr>
      <vt:lpstr>AMO e Integração</vt:lpstr>
      <vt:lpstr>Regimes Cambiais: um leque de possibilidades</vt:lpstr>
      <vt:lpstr>Apresentação do PowerPoint</vt:lpstr>
      <vt:lpstr>Apresentação do PowerPoint</vt:lpstr>
      <vt:lpstr>Tendências</vt:lpstr>
      <vt:lpstr>Apresentação do PowerPoint</vt:lpstr>
      <vt:lpstr>O Sistema Monetário Internacional: definição</vt:lpstr>
      <vt:lpstr>SMI: 5 questões</vt:lpstr>
      <vt:lpstr>A Evolução do Sistema Monetário Internacional</vt:lpstr>
      <vt:lpstr>Eichengreen</vt:lpstr>
      <vt:lpstr>Transição:</vt:lpstr>
      <vt:lpstr>Problema com explicação anterior ....</vt:lpstr>
      <vt:lpstr>Apresentação do PowerPoint</vt:lpstr>
      <vt:lpstr>As mudanças políticas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O Balanço de Pagamentos e a Posição Internacional de Investimentos</dc:title>
  <dc:creator>Amaury Gremaud</dc:creator>
  <cp:lastModifiedBy>Windows User</cp:lastModifiedBy>
  <cp:revision>12</cp:revision>
  <dcterms:created xsi:type="dcterms:W3CDTF">2019-03-25T01:22:49Z</dcterms:created>
  <dcterms:modified xsi:type="dcterms:W3CDTF">2020-04-07T14:08:33Z</dcterms:modified>
</cp:coreProperties>
</file>