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60" r:id="rId7"/>
    <p:sldId id="261" r:id="rId8"/>
    <p:sldId id="271" r:id="rId9"/>
    <p:sldId id="262" r:id="rId10"/>
    <p:sldId id="263" r:id="rId11"/>
    <p:sldId id="264" r:id="rId12"/>
    <p:sldId id="272" r:id="rId13"/>
    <p:sldId id="265" r:id="rId14"/>
    <p:sldId id="266" r:id="rId15"/>
    <p:sldId id="267" r:id="rId16"/>
    <p:sldId id="268" r:id="rId17"/>
    <p:sldId id="269" r:id="rId18"/>
    <p:sldId id="270" r:id="rId1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F3137F99-9A28-4F0B-B9E0-895FE8A04212}" type="datetimeFigureOut">
              <a:rPr lang="pt-BR" smtClean="0"/>
              <a:pPr/>
              <a:t>18/11/2013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02EBD8C-18B8-42E7-B9C4-EBB9EF4E68CE}"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3137F99-9A28-4F0B-B9E0-895FE8A04212}" type="datetimeFigureOut">
              <a:rPr lang="pt-BR" smtClean="0"/>
              <a:pPr/>
              <a:t>18/11/2013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02EBD8C-18B8-42E7-B9C4-EBB9EF4E68CE}"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3137F99-9A28-4F0B-B9E0-895FE8A04212}" type="datetimeFigureOut">
              <a:rPr lang="pt-BR" smtClean="0"/>
              <a:pPr/>
              <a:t>18/11/2013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02EBD8C-18B8-42E7-B9C4-EBB9EF4E68CE}"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3137F99-9A28-4F0B-B9E0-895FE8A04212}" type="datetimeFigureOut">
              <a:rPr lang="pt-BR" smtClean="0"/>
              <a:pPr/>
              <a:t>18/11/2013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02EBD8C-18B8-42E7-B9C4-EBB9EF4E68CE}"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F3137F99-9A28-4F0B-B9E0-895FE8A04212}" type="datetimeFigureOut">
              <a:rPr lang="pt-BR" smtClean="0"/>
              <a:pPr/>
              <a:t>18/11/2013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02EBD8C-18B8-42E7-B9C4-EBB9EF4E68CE}"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F3137F99-9A28-4F0B-B9E0-895FE8A04212}" type="datetimeFigureOut">
              <a:rPr lang="pt-BR" smtClean="0"/>
              <a:pPr/>
              <a:t>18/11/2013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02EBD8C-18B8-42E7-B9C4-EBB9EF4E68CE}"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F3137F99-9A28-4F0B-B9E0-895FE8A04212}" type="datetimeFigureOut">
              <a:rPr lang="pt-BR" smtClean="0"/>
              <a:pPr/>
              <a:t>18/11/2013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02EBD8C-18B8-42E7-B9C4-EBB9EF4E68CE}"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F3137F99-9A28-4F0B-B9E0-895FE8A04212}" type="datetimeFigureOut">
              <a:rPr lang="pt-BR" smtClean="0"/>
              <a:pPr/>
              <a:t>18/11/2013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02EBD8C-18B8-42E7-B9C4-EBB9EF4E68CE}"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3137F99-9A28-4F0B-B9E0-895FE8A04212}" type="datetimeFigureOut">
              <a:rPr lang="pt-BR" smtClean="0"/>
              <a:pPr/>
              <a:t>18/11/2013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02EBD8C-18B8-42E7-B9C4-EBB9EF4E68CE}"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F3137F99-9A28-4F0B-B9E0-895FE8A04212}" type="datetimeFigureOut">
              <a:rPr lang="pt-BR" smtClean="0"/>
              <a:pPr/>
              <a:t>18/11/2013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02EBD8C-18B8-42E7-B9C4-EBB9EF4E68CE}"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F3137F99-9A28-4F0B-B9E0-895FE8A04212}" type="datetimeFigureOut">
              <a:rPr lang="pt-BR" smtClean="0"/>
              <a:pPr/>
              <a:t>18/11/2013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02EBD8C-18B8-42E7-B9C4-EBB9EF4E68CE}"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91000"/>
            <a:duotone>
              <a:prstClr val="black"/>
              <a:schemeClr val="accent2">
                <a:tint val="45000"/>
                <a:satMod val="400000"/>
              </a:schemeClr>
            </a:duotone>
            <a:lum bright="-59000"/>
          </a:blip>
          <a:srcRect/>
          <a:tile tx="0" ty="0" sx="100000" sy="100000" flip="none" algn="tl"/>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137F99-9A28-4F0B-B9E0-895FE8A04212}" type="datetimeFigureOut">
              <a:rPr lang="pt-BR" smtClean="0"/>
              <a:pPr/>
              <a:t>18/11/2013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EBD8C-18B8-42E7-B9C4-EBB9EF4E68CE}"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11560" y="404664"/>
            <a:ext cx="7920880" cy="5976664"/>
          </a:xfrm>
        </p:spPr>
        <p:txBody>
          <a:bodyPr>
            <a:normAutofit/>
          </a:bodyPr>
          <a:lstStyle/>
          <a:p>
            <a:r>
              <a:rPr lang="pt-BR" sz="6600" dirty="0" err="1" smtClean="0">
                <a:solidFill>
                  <a:schemeClr val="bg1">
                    <a:lumMod val="75000"/>
                  </a:schemeClr>
                </a:solidFill>
              </a:rPr>
              <a:t>Vigotski</a:t>
            </a:r>
            <a:r>
              <a:rPr lang="pt-BR" sz="6600" dirty="0" smtClean="0">
                <a:solidFill>
                  <a:schemeClr val="bg1">
                    <a:lumMod val="75000"/>
                  </a:schemeClr>
                </a:solidFill>
              </a:rPr>
              <a:t> </a:t>
            </a:r>
            <a:endParaRPr lang="pt-BR" sz="4800" dirty="0" smtClean="0">
              <a:solidFill>
                <a:schemeClr val="bg1">
                  <a:lumMod val="75000"/>
                </a:schemeClr>
              </a:solidFill>
            </a:endParaRPr>
          </a:p>
          <a:p>
            <a:r>
              <a:rPr lang="pt-BR" sz="3600" dirty="0" smtClean="0">
                <a:solidFill>
                  <a:schemeClr val="bg1">
                    <a:lumMod val="75000"/>
                  </a:schemeClr>
                </a:solidFill>
              </a:rPr>
              <a:t>a partir do texto</a:t>
            </a:r>
          </a:p>
          <a:p>
            <a:endParaRPr lang="pt-BR" sz="3600" dirty="0" smtClean="0">
              <a:solidFill>
                <a:schemeClr val="bg1">
                  <a:lumMod val="75000"/>
                </a:schemeClr>
              </a:solidFill>
            </a:endParaRPr>
          </a:p>
          <a:p>
            <a:r>
              <a:rPr lang="pt-BR" sz="4800" dirty="0" smtClean="0">
                <a:solidFill>
                  <a:schemeClr val="bg1">
                    <a:lumMod val="75000"/>
                  </a:schemeClr>
                </a:solidFill>
              </a:rPr>
              <a:t>“A construção cultural da imaginação”</a:t>
            </a:r>
          </a:p>
          <a:p>
            <a:pPr algn="r"/>
            <a:endParaRPr lang="pt-BR" sz="2800" dirty="0" smtClean="0">
              <a:solidFill>
                <a:schemeClr val="bg1">
                  <a:lumMod val="75000"/>
                </a:schemeClr>
              </a:solidFill>
            </a:endParaRPr>
          </a:p>
          <a:p>
            <a:pPr algn="r"/>
            <a:r>
              <a:rPr lang="pt-BR" sz="2800" dirty="0" smtClean="0">
                <a:solidFill>
                  <a:schemeClr val="bg1">
                    <a:lumMod val="75000"/>
                  </a:schemeClr>
                </a:solidFill>
              </a:rPr>
              <a:t>de</a:t>
            </a:r>
            <a:r>
              <a:rPr lang="pt-BR" sz="2800" i="1" dirty="0" smtClean="0">
                <a:solidFill>
                  <a:schemeClr val="bg1">
                    <a:lumMod val="75000"/>
                  </a:schemeClr>
                </a:solidFill>
              </a:rPr>
              <a:t> </a:t>
            </a:r>
            <a:r>
              <a:rPr lang="pt-BR" sz="2800" i="1" dirty="0" err="1" smtClean="0">
                <a:solidFill>
                  <a:schemeClr val="bg1">
                    <a:lumMod val="75000"/>
                  </a:schemeClr>
                </a:solidFill>
              </a:rPr>
              <a:t>Zilma</a:t>
            </a:r>
            <a:r>
              <a:rPr lang="pt-BR" sz="2800" i="1" dirty="0" smtClean="0">
                <a:solidFill>
                  <a:schemeClr val="bg1">
                    <a:lumMod val="75000"/>
                  </a:schemeClr>
                </a:solidFill>
              </a:rPr>
              <a:t> de Moraes Ramos de Oliveira</a:t>
            </a:r>
            <a:endParaRPr lang="pt-BR" sz="2800" i="1"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620688"/>
            <a:ext cx="8424936" cy="5575052"/>
          </a:xfrm>
          <a:prstGeom prst="rect">
            <a:avLst/>
          </a:prstGeom>
          <a:noFill/>
        </p:spPr>
        <p:txBody>
          <a:bodyPr wrap="square" rtlCol="0">
            <a:spAutoFit/>
          </a:bodyPr>
          <a:lstStyle/>
          <a:p>
            <a:pPr algn="just">
              <a:lnSpc>
                <a:spcPct val="150000"/>
              </a:lnSpc>
            </a:pPr>
            <a:r>
              <a:rPr lang="pt-BR" sz="2400" dirty="0" smtClean="0">
                <a:solidFill>
                  <a:schemeClr val="bg1">
                    <a:lumMod val="75000"/>
                  </a:schemeClr>
                </a:solidFill>
              </a:rPr>
              <a:t>	“</a:t>
            </a:r>
            <a:r>
              <a:rPr lang="pt-BR" sz="2400" dirty="0">
                <a:solidFill>
                  <a:schemeClr val="bg1">
                    <a:lumMod val="75000"/>
                  </a:schemeClr>
                </a:solidFill>
              </a:rPr>
              <a:t>Tentativas do bebê de realizar um movimento de agarrar um objeto são interpretadas por um membro adulto em seu entorno social como um gesto de indicação do objeto, sendo provável que o adulto tome o objeto e o entregue ao bebê. Considerado um signo pelo parceiro, o movimento do bebê gradativamente se aperfeiçoa e se torna um signo para a própria criança, que passa a fazer gesto de indicar uma ação ao parceiro esperando receber o objeto como resposta e, depois, a indicar a si mesmo a forma de executar a ação esperada.”(p.42)</a:t>
            </a:r>
          </a:p>
          <a:p>
            <a:pPr algn="just">
              <a:lnSpc>
                <a:spcPct val="150000"/>
              </a:lnSpc>
            </a:pPr>
            <a:endParaRPr lang="pt-BR" sz="2400"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1268760"/>
            <a:ext cx="8640960" cy="4431983"/>
          </a:xfrm>
          <a:prstGeom prst="rect">
            <a:avLst/>
          </a:prstGeom>
          <a:noFill/>
        </p:spPr>
        <p:txBody>
          <a:bodyPr wrap="square" rtlCol="0">
            <a:spAutoFit/>
          </a:bodyPr>
          <a:lstStyle/>
          <a:p>
            <a:pPr algn="just">
              <a:lnSpc>
                <a:spcPct val="150000"/>
              </a:lnSpc>
            </a:pPr>
            <a:r>
              <a:rPr lang="pt-BR" sz="2350" dirty="0" smtClean="0">
                <a:solidFill>
                  <a:schemeClr val="bg1">
                    <a:lumMod val="75000"/>
                  </a:schemeClr>
                </a:solidFill>
              </a:rPr>
              <a:t>	Aos </a:t>
            </a:r>
            <a:r>
              <a:rPr lang="pt-BR" sz="2350" dirty="0">
                <a:solidFill>
                  <a:schemeClr val="bg1">
                    <a:lumMod val="75000"/>
                  </a:schemeClr>
                </a:solidFill>
              </a:rPr>
              <a:t>poucos, vai se criando uma diferenciação na dinâmica de papéis, conforme </a:t>
            </a:r>
            <a:r>
              <a:rPr lang="pt-BR" sz="2350" i="1" dirty="0">
                <a:solidFill>
                  <a:schemeClr val="bg1">
                    <a:lumMod val="75000"/>
                  </a:schemeClr>
                </a:solidFill>
              </a:rPr>
              <a:t>imitações</a:t>
            </a:r>
            <a:r>
              <a:rPr lang="pt-BR" sz="2350" dirty="0">
                <a:solidFill>
                  <a:schemeClr val="bg1">
                    <a:lumMod val="75000"/>
                  </a:schemeClr>
                </a:solidFill>
              </a:rPr>
              <a:t>, </a:t>
            </a:r>
            <a:r>
              <a:rPr lang="pt-BR" sz="2350" i="1" dirty="0">
                <a:solidFill>
                  <a:schemeClr val="bg1">
                    <a:lumMod val="75000"/>
                  </a:schemeClr>
                </a:solidFill>
              </a:rPr>
              <a:t>confrontos</a:t>
            </a:r>
            <a:r>
              <a:rPr lang="pt-BR" sz="2350" dirty="0">
                <a:solidFill>
                  <a:schemeClr val="bg1">
                    <a:lumMod val="75000"/>
                  </a:schemeClr>
                </a:solidFill>
              </a:rPr>
              <a:t> e </a:t>
            </a:r>
            <a:r>
              <a:rPr lang="pt-BR" sz="2350" i="1" dirty="0">
                <a:solidFill>
                  <a:schemeClr val="bg1">
                    <a:lumMod val="75000"/>
                  </a:schemeClr>
                </a:solidFill>
              </a:rPr>
              <a:t>questionamentos</a:t>
            </a:r>
            <a:r>
              <a:rPr lang="pt-BR" sz="2350" dirty="0">
                <a:solidFill>
                  <a:schemeClr val="bg1">
                    <a:lumMod val="75000"/>
                  </a:schemeClr>
                </a:solidFill>
              </a:rPr>
              <a:t> da criança em relação ao que é colocado pelo adulto, </a:t>
            </a:r>
            <a:r>
              <a:rPr lang="pt-BR" sz="2350" dirty="0" smtClean="0">
                <a:solidFill>
                  <a:schemeClr val="bg1">
                    <a:lumMod val="75000"/>
                  </a:schemeClr>
                </a:solidFill>
              </a:rPr>
              <a:t>a partir </a:t>
            </a:r>
            <a:r>
              <a:rPr lang="pt-BR" sz="2350" dirty="0">
                <a:solidFill>
                  <a:schemeClr val="bg1">
                    <a:lumMod val="75000"/>
                  </a:schemeClr>
                </a:solidFill>
              </a:rPr>
              <a:t>de experiências vividas.</a:t>
            </a:r>
          </a:p>
          <a:p>
            <a:pPr algn="just">
              <a:lnSpc>
                <a:spcPct val="150000"/>
              </a:lnSpc>
            </a:pPr>
            <a:r>
              <a:rPr lang="pt-BR" sz="2350" dirty="0" smtClean="0">
                <a:solidFill>
                  <a:schemeClr val="bg1">
                    <a:lumMod val="75000"/>
                  </a:schemeClr>
                </a:solidFill>
              </a:rPr>
              <a:t>	Esse </a:t>
            </a:r>
            <a:r>
              <a:rPr lang="pt-BR" sz="2350" dirty="0">
                <a:solidFill>
                  <a:schemeClr val="bg1">
                    <a:lumMod val="75000"/>
                  </a:schemeClr>
                </a:solidFill>
              </a:rPr>
              <a:t>processo dinâmico, proveniente do agir comunicacional, acontece associado à </a:t>
            </a:r>
            <a:r>
              <a:rPr lang="pt-BR" sz="2350" i="1" dirty="0">
                <a:solidFill>
                  <a:schemeClr val="bg1">
                    <a:lumMod val="75000"/>
                  </a:schemeClr>
                </a:solidFill>
              </a:rPr>
              <a:t>interiorização</a:t>
            </a:r>
            <a:r>
              <a:rPr lang="pt-BR" sz="2350" dirty="0">
                <a:solidFill>
                  <a:schemeClr val="bg1">
                    <a:lumMod val="75000"/>
                  </a:schemeClr>
                </a:solidFill>
              </a:rPr>
              <a:t> e gradual </a:t>
            </a:r>
            <a:r>
              <a:rPr lang="pt-BR" sz="2350" i="1" dirty="0">
                <a:solidFill>
                  <a:schemeClr val="bg1">
                    <a:lumMod val="75000"/>
                  </a:schemeClr>
                </a:solidFill>
              </a:rPr>
              <a:t>instrumentalização</a:t>
            </a:r>
            <a:r>
              <a:rPr lang="pt-BR" sz="2350" dirty="0">
                <a:solidFill>
                  <a:schemeClr val="bg1">
                    <a:lumMod val="75000"/>
                  </a:schemeClr>
                </a:solidFill>
              </a:rPr>
              <a:t> da linguagem, ampliando as possibilidades de novas interações e significações</a:t>
            </a:r>
            <a:r>
              <a:rPr lang="pt-BR" sz="2350" dirty="0" smtClean="0">
                <a:solidFill>
                  <a:schemeClr val="bg1">
                    <a:lumMod val="75000"/>
                  </a:schemeClr>
                </a:solidFill>
              </a:rPr>
              <a:t>.</a:t>
            </a:r>
            <a:endParaRPr lang="pt-BR" sz="2350"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2636912"/>
            <a:ext cx="9144000" cy="400110"/>
          </a:xfrm>
          <a:prstGeom prst="rect">
            <a:avLst/>
          </a:prstGeom>
          <a:noFill/>
        </p:spPr>
        <p:txBody>
          <a:bodyPr wrap="square" rtlCol="0">
            <a:spAutoFit/>
          </a:bodyPr>
          <a:lstStyle/>
          <a:p>
            <a:r>
              <a:rPr lang="pt-BR" sz="2000" dirty="0" smtClean="0">
                <a:solidFill>
                  <a:schemeClr val="bg1">
                    <a:lumMod val="75000"/>
                  </a:schemeClr>
                </a:solidFill>
              </a:rPr>
              <a:t>   AÇÃO  </a:t>
            </a:r>
            <a:r>
              <a:rPr lang="pt-BR" sz="2000" dirty="0" smtClean="0">
                <a:solidFill>
                  <a:schemeClr val="bg1">
                    <a:lumMod val="75000"/>
                  </a:schemeClr>
                </a:solidFill>
                <a:sym typeface="Wingdings" pitchFamily="2" charset="2"/>
              </a:rPr>
              <a:t></a:t>
            </a:r>
            <a:r>
              <a:rPr lang="pt-BR" sz="2000" dirty="0" smtClean="0">
                <a:solidFill>
                  <a:schemeClr val="bg1">
                    <a:lumMod val="75000"/>
                  </a:schemeClr>
                </a:solidFill>
              </a:rPr>
              <a:t>  PERCEPÇÃO  </a:t>
            </a:r>
            <a:r>
              <a:rPr lang="pt-BR" sz="2000" dirty="0" smtClean="0">
                <a:solidFill>
                  <a:schemeClr val="bg1">
                    <a:lumMod val="75000"/>
                  </a:schemeClr>
                </a:solidFill>
                <a:sym typeface="Wingdings" pitchFamily="2" charset="2"/>
              </a:rPr>
              <a:t></a:t>
            </a:r>
            <a:r>
              <a:rPr lang="pt-BR" sz="2000" dirty="0" smtClean="0">
                <a:solidFill>
                  <a:schemeClr val="bg1">
                    <a:lumMod val="75000"/>
                  </a:schemeClr>
                </a:solidFill>
              </a:rPr>
              <a:t>   SIGNIFICAÇÃO  </a:t>
            </a:r>
            <a:r>
              <a:rPr lang="pt-BR" sz="2000" dirty="0" smtClean="0">
                <a:solidFill>
                  <a:schemeClr val="bg1">
                    <a:lumMod val="75000"/>
                  </a:schemeClr>
                </a:solidFill>
                <a:sym typeface="Wingdings" pitchFamily="2" charset="2"/>
              </a:rPr>
              <a:t></a:t>
            </a:r>
            <a:r>
              <a:rPr lang="pt-BR" sz="2000" dirty="0" smtClean="0">
                <a:solidFill>
                  <a:schemeClr val="bg1">
                    <a:lumMod val="75000"/>
                  </a:schemeClr>
                </a:solidFill>
              </a:rPr>
              <a:t>  APROPRIAÇÃO  </a:t>
            </a:r>
            <a:r>
              <a:rPr lang="pt-BR" sz="2000" dirty="0" smtClean="0">
                <a:solidFill>
                  <a:schemeClr val="bg1">
                    <a:lumMod val="75000"/>
                  </a:schemeClr>
                </a:solidFill>
                <a:sym typeface="Wingdings" pitchFamily="2" charset="2"/>
              </a:rPr>
              <a:t></a:t>
            </a:r>
            <a:r>
              <a:rPr lang="pt-BR" sz="2000" dirty="0" smtClean="0">
                <a:solidFill>
                  <a:schemeClr val="bg1">
                    <a:lumMod val="75000"/>
                  </a:schemeClr>
                </a:solidFill>
              </a:rPr>
              <a:t>  REPRODUÇÃO</a:t>
            </a:r>
            <a:endParaRPr lang="pt-BR" sz="2000" dirty="0">
              <a:solidFill>
                <a:schemeClr val="bg1">
                  <a:lumMod val="75000"/>
                </a:schemeClr>
              </a:solidFill>
            </a:endParaRPr>
          </a:p>
        </p:txBody>
      </p:sp>
      <p:sp>
        <p:nvSpPr>
          <p:cNvPr id="7" name="Seta em curva para cima 6"/>
          <p:cNvSpPr/>
          <p:nvPr/>
        </p:nvSpPr>
        <p:spPr>
          <a:xfrm flipH="1">
            <a:off x="683568" y="3068960"/>
            <a:ext cx="7632848" cy="3168352"/>
          </a:xfrm>
          <a:prstGeom prst="curvedUpArrow">
            <a:avLst>
              <a:gd name="adj1" fmla="val 0"/>
              <a:gd name="adj2" fmla="val 3362"/>
              <a:gd name="adj3" fmla="val 4132"/>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1225689"/>
            <a:ext cx="8712968" cy="5632311"/>
          </a:xfrm>
          <a:prstGeom prst="rect">
            <a:avLst/>
          </a:prstGeom>
          <a:noFill/>
        </p:spPr>
        <p:txBody>
          <a:bodyPr wrap="square" rtlCol="0">
            <a:spAutoFit/>
          </a:bodyPr>
          <a:lstStyle/>
          <a:p>
            <a:pPr algn="just">
              <a:lnSpc>
                <a:spcPct val="150000"/>
              </a:lnSpc>
            </a:pPr>
            <a:r>
              <a:rPr lang="pt-BR" sz="2400" dirty="0" smtClean="0">
                <a:solidFill>
                  <a:schemeClr val="bg1">
                    <a:lumMod val="75000"/>
                  </a:schemeClr>
                </a:solidFill>
              </a:rPr>
              <a:t>	 “a fala começa a preceder o comportamento, indicando sua função planejadora: a criança passa a emprega-la para fazer indicações a si mesma [primeiro dizendo em voz alta pra só depois só pensar]” (p.42) </a:t>
            </a:r>
          </a:p>
          <a:p>
            <a:pPr algn="just">
              <a:lnSpc>
                <a:spcPct val="150000"/>
              </a:lnSpc>
            </a:pPr>
            <a:r>
              <a:rPr lang="pt-BR" sz="2400" dirty="0">
                <a:solidFill>
                  <a:schemeClr val="bg1">
                    <a:lumMod val="75000"/>
                  </a:schemeClr>
                </a:solidFill>
              </a:rPr>
              <a:t>	</a:t>
            </a:r>
            <a:r>
              <a:rPr lang="pt-BR" sz="2400" dirty="0" smtClean="0">
                <a:solidFill>
                  <a:schemeClr val="bg1">
                    <a:lumMod val="75000"/>
                  </a:schemeClr>
                </a:solidFill>
              </a:rPr>
              <a:t>Para </a:t>
            </a:r>
            <a:r>
              <a:rPr lang="pt-BR" sz="2400" dirty="0" err="1">
                <a:solidFill>
                  <a:schemeClr val="bg1">
                    <a:lumMod val="75000"/>
                  </a:schemeClr>
                </a:solidFill>
              </a:rPr>
              <a:t>Vigotski</a:t>
            </a:r>
            <a:r>
              <a:rPr lang="pt-BR" sz="2400" dirty="0">
                <a:solidFill>
                  <a:schemeClr val="bg1">
                    <a:lumMod val="75000"/>
                  </a:schemeClr>
                </a:solidFill>
              </a:rPr>
              <a:t>, além dos </a:t>
            </a:r>
            <a:r>
              <a:rPr lang="pt-BR" sz="2400" i="1" dirty="0">
                <a:solidFill>
                  <a:schemeClr val="bg1">
                    <a:lumMod val="75000"/>
                  </a:schemeClr>
                </a:solidFill>
              </a:rPr>
              <a:t>valores</a:t>
            </a:r>
            <a:r>
              <a:rPr lang="pt-BR" sz="2400" dirty="0">
                <a:solidFill>
                  <a:schemeClr val="bg1">
                    <a:lumMod val="75000"/>
                  </a:schemeClr>
                </a:solidFill>
              </a:rPr>
              <a:t> e </a:t>
            </a:r>
            <a:r>
              <a:rPr lang="pt-BR" sz="2400" i="1" dirty="0">
                <a:solidFill>
                  <a:schemeClr val="bg1">
                    <a:lumMod val="75000"/>
                  </a:schemeClr>
                </a:solidFill>
              </a:rPr>
              <a:t>motivos socioculturais</a:t>
            </a:r>
            <a:r>
              <a:rPr lang="pt-BR" sz="2400" dirty="0">
                <a:solidFill>
                  <a:schemeClr val="bg1">
                    <a:lumMod val="75000"/>
                  </a:schemeClr>
                </a:solidFill>
              </a:rPr>
              <a:t>, a </a:t>
            </a:r>
            <a:r>
              <a:rPr lang="pt-BR" sz="2400" i="1" dirty="0">
                <a:solidFill>
                  <a:schemeClr val="bg1">
                    <a:lumMod val="75000"/>
                  </a:schemeClr>
                </a:solidFill>
              </a:rPr>
              <a:t>emoção</a:t>
            </a:r>
            <a:r>
              <a:rPr lang="pt-BR" sz="2400" dirty="0">
                <a:solidFill>
                  <a:schemeClr val="bg1">
                    <a:lumMod val="75000"/>
                  </a:schemeClr>
                </a:solidFill>
              </a:rPr>
              <a:t> também permeia o conjunto de signos de uma cultura, somando-se a esse repertório de significações possíveis que </a:t>
            </a:r>
            <a:r>
              <a:rPr lang="pt-BR" sz="2400" dirty="0" smtClean="0">
                <a:solidFill>
                  <a:schemeClr val="bg1">
                    <a:lumMod val="75000"/>
                  </a:schemeClr>
                </a:solidFill>
              </a:rPr>
              <a:t>medeiam </a:t>
            </a:r>
            <a:r>
              <a:rPr lang="pt-BR" sz="2400" dirty="0">
                <a:solidFill>
                  <a:schemeClr val="bg1">
                    <a:lumMod val="75000"/>
                  </a:schemeClr>
                </a:solidFill>
              </a:rPr>
              <a:t>o comportamento social.</a:t>
            </a:r>
          </a:p>
          <a:p>
            <a:pPr algn="just">
              <a:lnSpc>
                <a:spcPct val="150000"/>
              </a:lnSpc>
            </a:pPr>
            <a:r>
              <a:rPr lang="pt-BR" sz="2400" dirty="0">
                <a:solidFill>
                  <a:schemeClr val="bg1">
                    <a:lumMod val="75000"/>
                  </a:schemeClr>
                </a:solidFill>
              </a:rPr>
              <a:t> </a:t>
            </a:r>
          </a:p>
          <a:p>
            <a:pPr algn="just">
              <a:lnSpc>
                <a:spcPct val="150000"/>
              </a:lnSpc>
            </a:pPr>
            <a:endParaRPr lang="pt-BR" sz="2400"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04664"/>
            <a:ext cx="8352928" cy="5632311"/>
          </a:xfrm>
          <a:prstGeom prst="rect">
            <a:avLst/>
          </a:prstGeom>
          <a:noFill/>
        </p:spPr>
        <p:txBody>
          <a:bodyPr wrap="square" rtlCol="0">
            <a:spAutoFit/>
          </a:bodyPr>
          <a:lstStyle/>
          <a:p>
            <a:pPr algn="just">
              <a:lnSpc>
                <a:spcPct val="150000"/>
              </a:lnSpc>
            </a:pPr>
            <a:r>
              <a:rPr lang="pt-BR" sz="2400" dirty="0" smtClean="0">
                <a:solidFill>
                  <a:schemeClr val="bg1">
                    <a:lumMod val="75000"/>
                  </a:schemeClr>
                </a:solidFill>
              </a:rPr>
              <a:t>	“</a:t>
            </a:r>
            <a:r>
              <a:rPr lang="pt-BR" sz="2400" dirty="0">
                <a:solidFill>
                  <a:schemeClr val="bg1">
                    <a:lumMod val="75000"/>
                  </a:schemeClr>
                </a:solidFill>
              </a:rPr>
              <a:t>A cultura cria a brincadeira que cria a cultura”</a:t>
            </a:r>
          </a:p>
          <a:p>
            <a:pPr algn="just">
              <a:lnSpc>
                <a:spcPct val="150000"/>
              </a:lnSpc>
            </a:pPr>
            <a:r>
              <a:rPr lang="pt-BR" sz="2400" dirty="0" smtClean="0">
                <a:solidFill>
                  <a:schemeClr val="bg1">
                    <a:lumMod val="75000"/>
                  </a:schemeClr>
                </a:solidFill>
              </a:rPr>
              <a:t>	</a:t>
            </a:r>
            <a:r>
              <a:rPr lang="pt-BR" sz="2400" dirty="0" err="1" smtClean="0">
                <a:solidFill>
                  <a:schemeClr val="bg1">
                    <a:lumMod val="75000"/>
                  </a:schemeClr>
                </a:solidFill>
              </a:rPr>
              <a:t>Vigotski</a:t>
            </a:r>
            <a:r>
              <a:rPr lang="pt-BR" sz="2400" dirty="0">
                <a:solidFill>
                  <a:schemeClr val="bg1">
                    <a:lumMod val="75000"/>
                  </a:schemeClr>
                </a:solidFill>
              </a:rPr>
              <a:t>, então, traz a brincadeira de </a:t>
            </a:r>
            <a:r>
              <a:rPr lang="pt-BR" sz="2400" i="1" dirty="0" err="1">
                <a:solidFill>
                  <a:schemeClr val="bg1">
                    <a:lumMod val="75000"/>
                  </a:schemeClr>
                </a:solidFill>
              </a:rPr>
              <a:t>faz-de-conta</a:t>
            </a:r>
            <a:r>
              <a:rPr lang="pt-BR" sz="2400" dirty="0">
                <a:solidFill>
                  <a:schemeClr val="bg1">
                    <a:lumMod val="75000"/>
                  </a:schemeClr>
                </a:solidFill>
              </a:rPr>
              <a:t> - o chamado </a:t>
            </a:r>
            <a:r>
              <a:rPr lang="pt-BR" sz="2400" i="1" dirty="0">
                <a:solidFill>
                  <a:schemeClr val="bg1">
                    <a:lumMod val="75000"/>
                  </a:schemeClr>
                </a:solidFill>
              </a:rPr>
              <a:t>“jogo simbólico” </a:t>
            </a:r>
            <a:r>
              <a:rPr lang="pt-BR" sz="2400" dirty="0">
                <a:solidFill>
                  <a:schemeClr val="bg1">
                    <a:lumMod val="75000"/>
                  </a:schemeClr>
                </a:solidFill>
              </a:rPr>
              <a:t>-  como principal atividade promotora da </a:t>
            </a:r>
            <a:r>
              <a:rPr lang="pt-BR" sz="2400" i="1" dirty="0">
                <a:solidFill>
                  <a:schemeClr val="bg1">
                    <a:lumMod val="75000"/>
                  </a:schemeClr>
                </a:solidFill>
              </a:rPr>
              <a:t>apropriação</a:t>
            </a:r>
            <a:r>
              <a:rPr lang="pt-BR" sz="2400" dirty="0">
                <a:solidFill>
                  <a:schemeClr val="bg1">
                    <a:lumMod val="75000"/>
                  </a:schemeClr>
                </a:solidFill>
              </a:rPr>
              <a:t> e </a:t>
            </a:r>
            <a:r>
              <a:rPr lang="pt-BR" sz="2400" i="1" dirty="0">
                <a:solidFill>
                  <a:schemeClr val="bg1">
                    <a:lumMod val="75000"/>
                  </a:schemeClr>
                </a:solidFill>
              </a:rPr>
              <a:t>significação</a:t>
            </a:r>
            <a:r>
              <a:rPr lang="pt-BR" sz="2400" dirty="0">
                <a:solidFill>
                  <a:schemeClr val="bg1">
                    <a:lumMod val="75000"/>
                  </a:schemeClr>
                </a:solidFill>
              </a:rPr>
              <a:t> do mundo para a criança.</a:t>
            </a:r>
          </a:p>
          <a:p>
            <a:pPr algn="just">
              <a:lnSpc>
                <a:spcPct val="150000"/>
              </a:lnSpc>
            </a:pPr>
            <a:r>
              <a:rPr lang="pt-BR" sz="2400" dirty="0" smtClean="0">
                <a:solidFill>
                  <a:schemeClr val="bg1">
                    <a:lumMod val="75000"/>
                  </a:schemeClr>
                </a:solidFill>
              </a:rPr>
              <a:t>	Na </a:t>
            </a:r>
            <a:r>
              <a:rPr lang="pt-BR" sz="2400" dirty="0">
                <a:solidFill>
                  <a:schemeClr val="bg1">
                    <a:lumMod val="75000"/>
                  </a:schemeClr>
                </a:solidFill>
              </a:rPr>
              <a:t>brincadeira, cria-se uma situação na qual os papéis sociais não são imutáveis, mas sim passíveis de </a:t>
            </a:r>
            <a:r>
              <a:rPr lang="pt-BR" sz="2400" i="1" dirty="0">
                <a:solidFill>
                  <a:schemeClr val="bg1">
                    <a:lumMod val="75000"/>
                  </a:schemeClr>
                </a:solidFill>
              </a:rPr>
              <a:t>interpretação</a:t>
            </a:r>
            <a:r>
              <a:rPr lang="pt-BR" sz="2400" dirty="0">
                <a:solidFill>
                  <a:schemeClr val="bg1">
                    <a:lumMod val="75000"/>
                  </a:schemeClr>
                </a:solidFill>
              </a:rPr>
              <a:t>, </a:t>
            </a:r>
            <a:r>
              <a:rPr lang="pt-BR" sz="2400" i="1" dirty="0">
                <a:solidFill>
                  <a:schemeClr val="bg1">
                    <a:lumMod val="75000"/>
                  </a:schemeClr>
                </a:solidFill>
              </a:rPr>
              <a:t>troca</a:t>
            </a:r>
            <a:r>
              <a:rPr lang="pt-BR" sz="2400" dirty="0">
                <a:solidFill>
                  <a:schemeClr val="bg1">
                    <a:lumMod val="75000"/>
                  </a:schemeClr>
                </a:solidFill>
              </a:rPr>
              <a:t> e </a:t>
            </a:r>
            <a:r>
              <a:rPr lang="pt-BR" sz="2400" i="1" dirty="0">
                <a:solidFill>
                  <a:schemeClr val="bg1">
                    <a:lumMod val="75000"/>
                  </a:schemeClr>
                </a:solidFill>
              </a:rPr>
              <a:t>reflexão</a:t>
            </a:r>
            <a:r>
              <a:rPr lang="pt-BR" sz="2400" dirty="0">
                <a:solidFill>
                  <a:schemeClr val="bg1">
                    <a:lumMod val="75000"/>
                  </a:schemeClr>
                </a:solidFill>
              </a:rPr>
              <a:t> e os conflitos do contexto interacional são </a:t>
            </a:r>
            <a:r>
              <a:rPr lang="pt-BR" sz="2400" i="1" dirty="0">
                <a:solidFill>
                  <a:schemeClr val="bg1">
                    <a:lumMod val="75000"/>
                  </a:schemeClr>
                </a:solidFill>
              </a:rPr>
              <a:t>recriados</a:t>
            </a:r>
            <a:r>
              <a:rPr lang="pt-BR" sz="2400" dirty="0">
                <a:solidFill>
                  <a:schemeClr val="bg1">
                    <a:lumMod val="75000"/>
                  </a:schemeClr>
                </a:solidFill>
              </a:rPr>
              <a:t>. A criança adquire um novo papel e pode mesmo atribuir seu próprio papel a outro, por exemplo, numa boneca.</a:t>
            </a:r>
          </a:p>
          <a:p>
            <a:pPr algn="just">
              <a:lnSpc>
                <a:spcPct val="150000"/>
              </a:lnSpc>
            </a:pPr>
            <a:endParaRPr lang="pt-BR" sz="2400"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728950"/>
            <a:ext cx="8424936" cy="5632311"/>
          </a:xfrm>
          <a:prstGeom prst="rect">
            <a:avLst/>
          </a:prstGeom>
          <a:noFill/>
        </p:spPr>
        <p:txBody>
          <a:bodyPr wrap="square" rtlCol="0">
            <a:spAutoFit/>
          </a:bodyPr>
          <a:lstStyle/>
          <a:p>
            <a:pPr algn="just">
              <a:lnSpc>
                <a:spcPct val="150000"/>
              </a:lnSpc>
            </a:pPr>
            <a:r>
              <a:rPr lang="pt-BR" sz="2400" dirty="0" smtClean="0">
                <a:solidFill>
                  <a:schemeClr val="bg1">
                    <a:lumMod val="75000"/>
                  </a:schemeClr>
                </a:solidFill>
              </a:rPr>
              <a:t>	“</a:t>
            </a:r>
            <a:r>
              <a:rPr lang="pt-BR" sz="2400" dirty="0">
                <a:solidFill>
                  <a:schemeClr val="bg1">
                    <a:lumMod val="75000"/>
                  </a:schemeClr>
                </a:solidFill>
              </a:rPr>
              <a:t>Brincar possibilita à criança superar importantes restrições em suas possibilidades de agir. (...) Embora na vida real a ação domine o significado, na brincadeira é o significado que domina a ação”. (p.43)</a:t>
            </a:r>
          </a:p>
          <a:p>
            <a:pPr algn="just">
              <a:lnSpc>
                <a:spcPct val="150000"/>
              </a:lnSpc>
            </a:pPr>
            <a:r>
              <a:rPr lang="pt-BR" sz="2400" dirty="0" smtClean="0">
                <a:solidFill>
                  <a:schemeClr val="bg1">
                    <a:lumMod val="75000"/>
                  </a:schemeClr>
                </a:solidFill>
              </a:rPr>
              <a:t>	Por </a:t>
            </a:r>
            <a:r>
              <a:rPr lang="pt-BR" sz="2400" dirty="0">
                <a:solidFill>
                  <a:schemeClr val="bg1">
                    <a:lumMod val="75000"/>
                  </a:schemeClr>
                </a:solidFill>
              </a:rPr>
              <a:t>ser regida por regras (as da imaginação), a brincadeira </a:t>
            </a:r>
            <a:r>
              <a:rPr lang="pt-BR" sz="2400" i="1" dirty="0">
                <a:solidFill>
                  <a:schemeClr val="bg1">
                    <a:lumMod val="75000"/>
                  </a:schemeClr>
                </a:solidFill>
              </a:rPr>
              <a:t>cerceia</a:t>
            </a:r>
            <a:r>
              <a:rPr lang="pt-BR" sz="2400" dirty="0">
                <a:solidFill>
                  <a:schemeClr val="bg1">
                    <a:lumMod val="75000"/>
                  </a:schemeClr>
                </a:solidFill>
              </a:rPr>
              <a:t> e </a:t>
            </a:r>
            <a:r>
              <a:rPr lang="pt-BR" sz="2400" i="1" dirty="0">
                <a:solidFill>
                  <a:schemeClr val="bg1">
                    <a:lumMod val="75000"/>
                  </a:schemeClr>
                </a:solidFill>
              </a:rPr>
              <a:t>liberta</a:t>
            </a:r>
            <a:r>
              <a:rPr lang="pt-BR" sz="2400" dirty="0">
                <a:solidFill>
                  <a:schemeClr val="bg1">
                    <a:lumMod val="75000"/>
                  </a:schemeClr>
                </a:solidFill>
              </a:rPr>
              <a:t> a criança ao mesmo tempo.</a:t>
            </a:r>
          </a:p>
          <a:p>
            <a:pPr algn="just">
              <a:lnSpc>
                <a:spcPct val="150000"/>
              </a:lnSpc>
            </a:pPr>
            <a:r>
              <a:rPr lang="pt-BR" sz="2400" dirty="0" smtClean="0">
                <a:solidFill>
                  <a:schemeClr val="bg1">
                    <a:lumMod val="75000"/>
                  </a:schemeClr>
                </a:solidFill>
              </a:rPr>
              <a:t>	“(...) </a:t>
            </a:r>
            <a:r>
              <a:rPr lang="pt-BR" sz="2400" dirty="0">
                <a:solidFill>
                  <a:schemeClr val="bg1">
                    <a:lumMod val="75000"/>
                  </a:schemeClr>
                </a:solidFill>
              </a:rPr>
              <a:t>as ajuda a dominar impulsos imediatos e a se controlar pelo bem da brincadeira, criando um desejo de segunda ordem, um afeto que incorpora outro afeto”. (p.44)</a:t>
            </a:r>
          </a:p>
          <a:p>
            <a:pPr algn="just">
              <a:lnSpc>
                <a:spcPct val="150000"/>
              </a:lnSpc>
            </a:pPr>
            <a:endParaRPr lang="pt-BR" sz="2400"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1700808"/>
            <a:ext cx="8496944" cy="3416320"/>
          </a:xfrm>
          <a:prstGeom prst="rect">
            <a:avLst/>
          </a:prstGeom>
          <a:noFill/>
        </p:spPr>
        <p:txBody>
          <a:bodyPr wrap="square" rtlCol="0">
            <a:spAutoFit/>
          </a:bodyPr>
          <a:lstStyle/>
          <a:p>
            <a:pPr algn="just">
              <a:lnSpc>
                <a:spcPct val="150000"/>
              </a:lnSpc>
            </a:pPr>
            <a:r>
              <a:rPr lang="pt-BR" sz="2400" dirty="0" smtClean="0">
                <a:solidFill>
                  <a:schemeClr val="bg1">
                    <a:lumMod val="75000"/>
                  </a:schemeClr>
                </a:solidFill>
              </a:rPr>
              <a:t>	Nesse </a:t>
            </a:r>
            <a:r>
              <a:rPr lang="pt-BR" sz="2400" dirty="0">
                <a:solidFill>
                  <a:schemeClr val="bg1">
                    <a:lumMod val="75000"/>
                  </a:schemeClr>
                </a:solidFill>
              </a:rPr>
              <a:t>sentido, o </a:t>
            </a:r>
            <a:r>
              <a:rPr lang="pt-BR" sz="2400" i="1" dirty="0" err="1">
                <a:solidFill>
                  <a:schemeClr val="bg1">
                    <a:lumMod val="75000"/>
                  </a:schemeClr>
                </a:solidFill>
              </a:rPr>
              <a:t>faz-de-conta</a:t>
            </a:r>
            <a:r>
              <a:rPr lang="pt-BR" sz="2400" dirty="0">
                <a:solidFill>
                  <a:schemeClr val="bg1">
                    <a:lumMod val="75000"/>
                  </a:schemeClr>
                </a:solidFill>
              </a:rPr>
              <a:t> cria um espaço de relações interpessoais no qual o parceiro mais experiente - mais </a:t>
            </a:r>
            <a:r>
              <a:rPr lang="pt-BR" sz="2400" i="1" dirty="0">
                <a:solidFill>
                  <a:schemeClr val="bg1">
                    <a:lumMod val="75000"/>
                  </a:schemeClr>
                </a:solidFill>
              </a:rPr>
              <a:t>mediado</a:t>
            </a:r>
            <a:r>
              <a:rPr lang="pt-BR" sz="2400" dirty="0">
                <a:solidFill>
                  <a:schemeClr val="bg1">
                    <a:lumMod val="75000"/>
                  </a:schemeClr>
                </a:solidFill>
              </a:rPr>
              <a:t> pelo conjunto de signos - pode ou não estar presente concretamente, mas necessariamente compõe as ações da criança por meio de </a:t>
            </a:r>
            <a:r>
              <a:rPr lang="pt-BR" sz="2400" i="1" dirty="0">
                <a:solidFill>
                  <a:schemeClr val="bg1">
                    <a:lumMod val="75000"/>
                  </a:schemeClr>
                </a:solidFill>
              </a:rPr>
              <a:t>representações</a:t>
            </a:r>
            <a:r>
              <a:rPr lang="pt-BR" sz="2400" dirty="0">
                <a:solidFill>
                  <a:schemeClr val="bg1">
                    <a:lumMod val="75000"/>
                  </a:schemeClr>
                </a:solidFill>
              </a:rPr>
              <a:t> por ela construídas.</a:t>
            </a:r>
          </a:p>
          <a:p>
            <a:pPr algn="just">
              <a:lnSpc>
                <a:spcPct val="150000"/>
              </a:lnSpc>
            </a:pPr>
            <a:endParaRPr lang="pt-BR" sz="2400"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260648"/>
            <a:ext cx="8640960" cy="6641690"/>
          </a:xfrm>
          <a:prstGeom prst="rect">
            <a:avLst/>
          </a:prstGeom>
          <a:noFill/>
        </p:spPr>
        <p:txBody>
          <a:bodyPr wrap="square" rtlCol="0">
            <a:spAutoFit/>
          </a:bodyPr>
          <a:lstStyle/>
          <a:p>
            <a:pPr algn="just">
              <a:lnSpc>
                <a:spcPct val="150000"/>
              </a:lnSpc>
            </a:pPr>
            <a:r>
              <a:rPr lang="pt-BR" sz="2200" dirty="0" smtClean="0">
                <a:solidFill>
                  <a:schemeClr val="bg1">
                    <a:lumMod val="75000"/>
                  </a:schemeClr>
                </a:solidFill>
              </a:rPr>
              <a:t>Retomando</a:t>
            </a:r>
            <a:r>
              <a:rPr lang="pt-BR" sz="2200" dirty="0">
                <a:solidFill>
                  <a:schemeClr val="bg1">
                    <a:lumMod val="75000"/>
                  </a:schemeClr>
                </a:solidFill>
              </a:rPr>
              <a:t>...</a:t>
            </a:r>
          </a:p>
          <a:p>
            <a:pPr algn="just">
              <a:lnSpc>
                <a:spcPct val="150000"/>
              </a:lnSpc>
            </a:pPr>
            <a:r>
              <a:rPr lang="pt-BR" sz="2200" dirty="0" smtClean="0">
                <a:solidFill>
                  <a:schemeClr val="bg1">
                    <a:lumMod val="75000"/>
                  </a:schemeClr>
                </a:solidFill>
              </a:rPr>
              <a:t>	“</a:t>
            </a:r>
            <a:r>
              <a:rPr lang="pt-BR" sz="2200" dirty="0">
                <a:solidFill>
                  <a:schemeClr val="bg1">
                    <a:lumMod val="75000"/>
                  </a:schemeClr>
                </a:solidFill>
              </a:rPr>
              <a:t>Ao jogar com papéis na atmosfera de </a:t>
            </a:r>
            <a:r>
              <a:rPr lang="pt-BR" sz="2200" dirty="0" err="1">
                <a:solidFill>
                  <a:schemeClr val="bg1">
                    <a:lumMod val="75000"/>
                  </a:schemeClr>
                </a:solidFill>
              </a:rPr>
              <a:t>faz-de-conta</a:t>
            </a:r>
            <a:r>
              <a:rPr lang="pt-BR" sz="2200" dirty="0">
                <a:solidFill>
                  <a:schemeClr val="bg1">
                    <a:lumMod val="75000"/>
                  </a:schemeClr>
                </a:solidFill>
              </a:rPr>
              <a:t> criada na brincadeira simbólica e em outras situações, as crianças necessitam seguir, de uma maneira não necessariamente consciente, um modo de agir que requer complexas habilidades, lidando com posturas, gestos e representações emergentes. Com isto, aspectos pessoais – embora socialmente cunhados - são elaborados pelo processo dialético de imitação/oposição em contextos cujas ações são carregadas de significados históricos. Estes são capturados pelas crianças, </a:t>
            </a:r>
            <a:r>
              <a:rPr lang="pt-BR" sz="2200" dirty="0" smtClean="0">
                <a:solidFill>
                  <a:schemeClr val="bg1">
                    <a:lumMod val="75000"/>
                  </a:schemeClr>
                </a:solidFill>
              </a:rPr>
              <a:t>à </a:t>
            </a:r>
            <a:r>
              <a:rPr lang="pt-BR" sz="2200" dirty="0">
                <a:solidFill>
                  <a:schemeClr val="bg1">
                    <a:lumMod val="75000"/>
                  </a:schemeClr>
                </a:solidFill>
              </a:rPr>
              <a:t>medida que elas praticam e dominam novas formas complexas de ação – modos historicamente construídos de pensar, sentir, memorizar, mover-se, gesticular, etc.”. (p.47)</a:t>
            </a:r>
          </a:p>
          <a:p>
            <a:pPr algn="just">
              <a:lnSpc>
                <a:spcPct val="150000"/>
              </a:lnSpc>
            </a:pPr>
            <a:endParaRPr lang="pt-BR" sz="2200"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260648"/>
            <a:ext cx="8640960" cy="4154984"/>
          </a:xfrm>
          <a:prstGeom prst="rect">
            <a:avLst/>
          </a:prstGeom>
          <a:noFill/>
        </p:spPr>
        <p:txBody>
          <a:bodyPr wrap="square" rtlCol="0">
            <a:spAutoFit/>
          </a:bodyPr>
          <a:lstStyle/>
          <a:p>
            <a:r>
              <a:rPr lang="pt-BR" sz="2400" dirty="0" smtClean="0">
                <a:solidFill>
                  <a:schemeClr val="bg1">
                    <a:lumMod val="75000"/>
                  </a:schemeClr>
                </a:solidFill>
              </a:rPr>
              <a:t>Referência Bibliográfica e Bibliografia Complementar:</a:t>
            </a:r>
          </a:p>
          <a:p>
            <a:endParaRPr lang="pt-BR" sz="2400" dirty="0" smtClean="0">
              <a:solidFill>
                <a:schemeClr val="bg1">
                  <a:lumMod val="75000"/>
                </a:schemeClr>
              </a:solidFill>
            </a:endParaRPr>
          </a:p>
          <a:p>
            <a:endParaRPr lang="pt-BR" sz="2400" dirty="0">
              <a:solidFill>
                <a:schemeClr val="bg1">
                  <a:lumMod val="75000"/>
                </a:schemeClr>
              </a:solidFill>
            </a:endParaRPr>
          </a:p>
          <a:p>
            <a:r>
              <a:rPr lang="pt-BR" sz="2400" dirty="0" smtClean="0">
                <a:solidFill>
                  <a:schemeClr val="bg1">
                    <a:lumMod val="75000"/>
                  </a:schemeClr>
                </a:solidFill>
              </a:rPr>
              <a:t>OLIVEIRA, Z. M. R. A construção cultural da imaginação - </a:t>
            </a:r>
            <a:r>
              <a:rPr lang="pt-BR" sz="2400" dirty="0" err="1" smtClean="0">
                <a:solidFill>
                  <a:schemeClr val="bg1">
                    <a:lumMod val="75000"/>
                  </a:schemeClr>
                </a:solidFill>
              </a:rPr>
              <a:t>Lev</a:t>
            </a:r>
            <a:r>
              <a:rPr lang="pt-BR" sz="2400" dirty="0" smtClean="0">
                <a:solidFill>
                  <a:schemeClr val="bg1">
                    <a:lumMod val="75000"/>
                  </a:schemeClr>
                </a:solidFill>
              </a:rPr>
              <a:t> </a:t>
            </a:r>
            <a:r>
              <a:rPr lang="pt-BR" sz="2400" dirty="0" err="1" smtClean="0">
                <a:solidFill>
                  <a:schemeClr val="bg1">
                    <a:lumMod val="75000"/>
                  </a:schemeClr>
                </a:solidFill>
              </a:rPr>
              <a:t>Vigotski</a:t>
            </a:r>
            <a:r>
              <a:rPr lang="pt-BR" sz="2400" dirty="0" smtClean="0">
                <a:solidFill>
                  <a:schemeClr val="bg1">
                    <a:lumMod val="75000"/>
                  </a:schemeClr>
                </a:solidFill>
              </a:rPr>
              <a:t>: O Legado-I. In: </a:t>
            </a:r>
            <a:r>
              <a:rPr lang="pt-BR" sz="2400" i="1" dirty="0" smtClean="0">
                <a:solidFill>
                  <a:schemeClr val="bg1">
                    <a:lumMod val="75000"/>
                  </a:schemeClr>
                </a:solidFill>
              </a:rPr>
              <a:t>Revista Educação</a:t>
            </a:r>
            <a:r>
              <a:rPr lang="pt-BR" sz="2400" dirty="0" smtClean="0">
                <a:solidFill>
                  <a:schemeClr val="bg1">
                    <a:lumMod val="75000"/>
                  </a:schemeClr>
                </a:solidFill>
              </a:rPr>
              <a:t> - </a:t>
            </a:r>
            <a:r>
              <a:rPr lang="pt-BR" sz="2400" i="1" dirty="0" err="1" smtClean="0">
                <a:solidFill>
                  <a:schemeClr val="bg1">
                    <a:lumMod val="75000"/>
                  </a:schemeClr>
                </a:solidFill>
              </a:rPr>
              <a:t>Lev</a:t>
            </a:r>
            <a:r>
              <a:rPr lang="pt-BR" sz="2400" i="1" dirty="0" smtClean="0">
                <a:solidFill>
                  <a:schemeClr val="bg1">
                    <a:lumMod val="75000"/>
                  </a:schemeClr>
                </a:solidFill>
              </a:rPr>
              <a:t> </a:t>
            </a:r>
            <a:r>
              <a:rPr lang="pt-BR" sz="2400" i="1" dirty="0" err="1" smtClean="0">
                <a:solidFill>
                  <a:schemeClr val="bg1">
                    <a:lumMod val="75000"/>
                  </a:schemeClr>
                </a:solidFill>
              </a:rPr>
              <a:t>Vigotski</a:t>
            </a:r>
            <a:r>
              <a:rPr lang="pt-BR" sz="2400" dirty="0" smtClean="0">
                <a:solidFill>
                  <a:schemeClr val="bg1">
                    <a:lumMod val="75000"/>
                  </a:schemeClr>
                </a:solidFill>
              </a:rPr>
              <a:t>. </a:t>
            </a:r>
            <a:r>
              <a:rPr lang="pt-BR" sz="2400" dirty="0" smtClean="0">
                <a:solidFill>
                  <a:schemeClr val="bg1">
                    <a:lumMod val="75000"/>
                  </a:schemeClr>
                </a:solidFill>
              </a:rPr>
              <a:t>Publicação especial</a:t>
            </a:r>
            <a:r>
              <a:rPr lang="pt-BR" sz="2400" dirty="0" smtClean="0">
                <a:solidFill>
                  <a:schemeClr val="bg1">
                    <a:lumMod val="75000"/>
                  </a:schemeClr>
                </a:solidFill>
              </a:rPr>
              <a:t>. Editora Segmento, p. 40-47, 2010. (Coleção História da Pedagogia, n. 2</a:t>
            </a:r>
            <a:r>
              <a:rPr lang="pt-BR" sz="2400" dirty="0" smtClean="0">
                <a:solidFill>
                  <a:schemeClr val="bg1">
                    <a:lumMod val="75000"/>
                  </a:schemeClr>
                </a:solidFill>
              </a:rPr>
              <a:t>).</a:t>
            </a:r>
            <a:endParaRPr lang="pt-BR" sz="2400" dirty="0" smtClean="0">
              <a:solidFill>
                <a:schemeClr val="bg1">
                  <a:lumMod val="75000"/>
                </a:schemeClr>
              </a:solidFill>
            </a:endParaRPr>
          </a:p>
          <a:p>
            <a:endParaRPr lang="pt-BR" sz="2400" dirty="0">
              <a:solidFill>
                <a:schemeClr val="bg1">
                  <a:lumMod val="75000"/>
                </a:schemeClr>
              </a:solidFill>
            </a:endParaRPr>
          </a:p>
          <a:p>
            <a:r>
              <a:rPr lang="pt-BR" sz="2400" dirty="0" smtClean="0">
                <a:solidFill>
                  <a:schemeClr val="bg1">
                    <a:lumMod val="75000"/>
                  </a:schemeClr>
                </a:solidFill>
              </a:rPr>
              <a:t>JOHNSON, </a:t>
            </a:r>
            <a:r>
              <a:rPr lang="pt-BR" sz="2400" dirty="0">
                <a:solidFill>
                  <a:schemeClr val="bg1">
                    <a:lumMod val="75000"/>
                  </a:schemeClr>
                </a:solidFill>
              </a:rPr>
              <a:t>Allan G. Dicionário de sociologia. Rio de janeiro: </a:t>
            </a:r>
            <a:r>
              <a:rPr lang="pt-BR" sz="2400" dirty="0" err="1">
                <a:solidFill>
                  <a:schemeClr val="bg1">
                    <a:lumMod val="75000"/>
                  </a:schemeClr>
                </a:solidFill>
              </a:rPr>
              <a:t>Zahar</a:t>
            </a:r>
            <a:r>
              <a:rPr lang="pt-BR" sz="2400" dirty="0">
                <a:solidFill>
                  <a:schemeClr val="bg1">
                    <a:lumMod val="75000"/>
                  </a:schemeClr>
                </a:solidFill>
              </a:rPr>
              <a:t>, 1997.</a:t>
            </a:r>
            <a:br>
              <a:rPr lang="pt-BR" sz="2400" dirty="0">
                <a:solidFill>
                  <a:schemeClr val="bg1">
                    <a:lumMod val="75000"/>
                  </a:schemeClr>
                </a:solidFill>
              </a:rPr>
            </a:br>
            <a:endParaRPr lang="pt-BR" sz="2400"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2924944"/>
            <a:ext cx="8712968" cy="3693319"/>
          </a:xfrm>
          <a:prstGeom prst="rect">
            <a:avLst/>
          </a:prstGeom>
          <a:noFill/>
        </p:spPr>
        <p:txBody>
          <a:bodyPr wrap="square" rtlCol="0">
            <a:spAutoFit/>
          </a:bodyPr>
          <a:lstStyle/>
          <a:p>
            <a:pPr lvl="2" algn="r"/>
            <a:r>
              <a:rPr lang="pt-BR" sz="2800" dirty="0" smtClean="0">
                <a:solidFill>
                  <a:schemeClr val="bg1">
                    <a:lumMod val="75000"/>
                  </a:schemeClr>
                </a:solidFill>
              </a:rPr>
              <a:t>Trabalho realizado na disciplina de Psicologia</a:t>
            </a:r>
          </a:p>
          <a:p>
            <a:pPr lvl="2" algn="r"/>
            <a:r>
              <a:rPr lang="pt-BR" sz="2800" dirty="0" smtClean="0">
                <a:solidFill>
                  <a:schemeClr val="bg1">
                    <a:lumMod val="75000"/>
                  </a:schemeClr>
                </a:solidFill>
              </a:rPr>
              <a:t>Como parte do curso de Pedagogia da Faculdade de Educação da Universidade de São Paulo</a:t>
            </a:r>
          </a:p>
          <a:p>
            <a:pPr algn="r"/>
            <a:endParaRPr lang="pt-BR" dirty="0">
              <a:solidFill>
                <a:schemeClr val="bg1">
                  <a:lumMod val="75000"/>
                </a:schemeClr>
              </a:solidFill>
            </a:endParaRPr>
          </a:p>
          <a:p>
            <a:pPr algn="r"/>
            <a:endParaRPr lang="pt-BR" sz="2400" dirty="0" smtClean="0">
              <a:solidFill>
                <a:schemeClr val="bg1">
                  <a:lumMod val="75000"/>
                </a:schemeClr>
              </a:solidFill>
            </a:endParaRPr>
          </a:p>
          <a:p>
            <a:pPr algn="r"/>
            <a:r>
              <a:rPr lang="pt-BR" sz="2400" dirty="0" smtClean="0">
                <a:solidFill>
                  <a:schemeClr val="bg1">
                    <a:lumMod val="75000"/>
                  </a:schemeClr>
                </a:solidFill>
              </a:rPr>
              <a:t>Ana Luísa Gonçalves</a:t>
            </a:r>
          </a:p>
          <a:p>
            <a:pPr algn="r"/>
            <a:r>
              <a:rPr lang="pt-BR" sz="2400" dirty="0" smtClean="0">
                <a:solidFill>
                  <a:schemeClr val="bg1">
                    <a:lumMod val="75000"/>
                  </a:schemeClr>
                </a:solidFill>
              </a:rPr>
              <a:t>Gustavo </a:t>
            </a:r>
            <a:r>
              <a:rPr lang="pt-BR" sz="2400" dirty="0" err="1" smtClean="0">
                <a:solidFill>
                  <a:schemeClr val="bg1">
                    <a:lumMod val="75000"/>
                  </a:schemeClr>
                </a:solidFill>
              </a:rPr>
              <a:t>Tanareli</a:t>
            </a:r>
            <a:endParaRPr lang="pt-BR" sz="2400" dirty="0" smtClean="0">
              <a:solidFill>
                <a:schemeClr val="bg1">
                  <a:lumMod val="75000"/>
                </a:schemeClr>
              </a:solidFill>
            </a:endParaRPr>
          </a:p>
          <a:p>
            <a:pPr algn="r"/>
            <a:r>
              <a:rPr lang="pt-BR" sz="2400" dirty="0" smtClean="0">
                <a:solidFill>
                  <a:schemeClr val="bg1">
                    <a:lumMod val="75000"/>
                  </a:schemeClr>
                </a:solidFill>
              </a:rPr>
              <a:t>Mariana Acioli</a:t>
            </a:r>
          </a:p>
          <a:p>
            <a:endParaRPr lang="pt-BR" dirty="0">
              <a:solidFill>
                <a:schemeClr val="bg1">
                  <a:lumMod val="75000"/>
                </a:schemeClr>
              </a:solidFill>
            </a:endParaRPr>
          </a:p>
          <a:p>
            <a:endParaRPr lang="pt-BR"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548680"/>
            <a:ext cx="4499992" cy="4924425"/>
          </a:xfrm>
          <a:prstGeom prst="rect">
            <a:avLst/>
          </a:prstGeom>
          <a:noFill/>
        </p:spPr>
        <p:txBody>
          <a:bodyPr wrap="square" rtlCol="0">
            <a:spAutoFit/>
          </a:bodyPr>
          <a:lstStyle/>
          <a:p>
            <a:pPr lvl="0"/>
            <a:r>
              <a:rPr lang="pt-BR" sz="2800" u="sng" dirty="0">
                <a:solidFill>
                  <a:schemeClr val="bg1">
                    <a:lumMod val="75000"/>
                  </a:schemeClr>
                </a:solidFill>
              </a:rPr>
              <a:t>Lev Semenovitch </a:t>
            </a:r>
            <a:r>
              <a:rPr lang="pt-BR" sz="2800" u="sng" dirty="0" err="1" smtClean="0">
                <a:solidFill>
                  <a:schemeClr val="bg1">
                    <a:lumMod val="75000"/>
                  </a:schemeClr>
                </a:solidFill>
              </a:rPr>
              <a:t>Vigotski</a:t>
            </a:r>
            <a:endParaRPr lang="pt-BR" sz="2800" u="sng" dirty="0" smtClean="0">
              <a:solidFill>
                <a:schemeClr val="bg1">
                  <a:lumMod val="75000"/>
                </a:schemeClr>
              </a:solidFill>
            </a:endParaRPr>
          </a:p>
          <a:p>
            <a:pPr lvl="0"/>
            <a:endParaRPr lang="pt-BR" sz="3200" dirty="0" smtClean="0">
              <a:solidFill>
                <a:schemeClr val="bg1">
                  <a:lumMod val="75000"/>
                </a:schemeClr>
              </a:solidFill>
            </a:endParaRPr>
          </a:p>
          <a:p>
            <a:pPr lvl="0">
              <a:lnSpc>
                <a:spcPct val="150000"/>
              </a:lnSpc>
              <a:buFont typeface="Arial" pitchFamily="34" charset="0"/>
              <a:buChar char="•"/>
            </a:pPr>
            <a:r>
              <a:rPr lang="pt-BR" sz="2800" dirty="0" smtClean="0">
                <a:solidFill>
                  <a:schemeClr val="bg1">
                    <a:lumMod val="75000"/>
                  </a:schemeClr>
                </a:solidFill>
              </a:rPr>
              <a:t> </a:t>
            </a:r>
            <a:r>
              <a:rPr lang="pt-BR" sz="2400" dirty="0" smtClean="0">
                <a:solidFill>
                  <a:schemeClr val="bg1">
                    <a:lumMod val="75000"/>
                  </a:schemeClr>
                </a:solidFill>
              </a:rPr>
              <a:t>Nasceu em Orsha</a:t>
            </a:r>
            <a:r>
              <a:rPr lang="pt-BR" sz="2400" dirty="0">
                <a:solidFill>
                  <a:schemeClr val="bg1">
                    <a:lumMod val="75000"/>
                  </a:schemeClr>
                </a:solidFill>
              </a:rPr>
              <a:t>, </a:t>
            </a:r>
            <a:r>
              <a:rPr lang="pt-BR" sz="2400" dirty="0" smtClean="0">
                <a:solidFill>
                  <a:schemeClr val="bg1">
                    <a:lumMod val="75000"/>
                  </a:schemeClr>
                </a:solidFill>
              </a:rPr>
              <a:t>no dia 17 </a:t>
            </a:r>
            <a:r>
              <a:rPr lang="pt-BR" sz="2400" dirty="0">
                <a:solidFill>
                  <a:schemeClr val="bg1">
                    <a:lumMod val="75000"/>
                  </a:schemeClr>
                </a:solidFill>
              </a:rPr>
              <a:t>de Novembro de </a:t>
            </a:r>
            <a:r>
              <a:rPr lang="pt-BR" sz="2400" dirty="0" smtClean="0">
                <a:solidFill>
                  <a:schemeClr val="bg1">
                    <a:lumMod val="75000"/>
                  </a:schemeClr>
                </a:solidFill>
              </a:rPr>
              <a:t>1896</a:t>
            </a:r>
            <a:r>
              <a:rPr lang="pt-BR" sz="2400" dirty="0">
                <a:solidFill>
                  <a:schemeClr val="bg1">
                    <a:lumMod val="75000"/>
                  </a:schemeClr>
                </a:solidFill>
              </a:rPr>
              <a:t> </a:t>
            </a:r>
          </a:p>
          <a:p>
            <a:pPr lvl="0">
              <a:lnSpc>
                <a:spcPct val="150000"/>
              </a:lnSpc>
              <a:buFont typeface="Arial" pitchFamily="34" charset="0"/>
              <a:buChar char="•"/>
            </a:pPr>
            <a:r>
              <a:rPr lang="pt-BR" sz="2400" dirty="0">
                <a:solidFill>
                  <a:schemeClr val="bg1">
                    <a:lumMod val="75000"/>
                  </a:schemeClr>
                </a:solidFill>
              </a:rPr>
              <a:t> </a:t>
            </a:r>
            <a:r>
              <a:rPr lang="pt-BR" sz="2400" dirty="0" smtClean="0">
                <a:solidFill>
                  <a:schemeClr val="bg1">
                    <a:lumMod val="75000"/>
                  </a:schemeClr>
                </a:solidFill>
              </a:rPr>
              <a:t>Viveu durante a </a:t>
            </a:r>
            <a:r>
              <a:rPr lang="pt-BR" sz="2400" dirty="0">
                <a:solidFill>
                  <a:schemeClr val="bg1">
                    <a:lumMod val="75000"/>
                  </a:schemeClr>
                </a:solidFill>
              </a:rPr>
              <a:t>Revolução </a:t>
            </a:r>
            <a:r>
              <a:rPr lang="pt-BR" sz="2400" dirty="0" smtClean="0">
                <a:solidFill>
                  <a:schemeClr val="bg1">
                    <a:lumMod val="75000"/>
                  </a:schemeClr>
                </a:solidFill>
              </a:rPr>
              <a:t>Russa</a:t>
            </a:r>
          </a:p>
          <a:p>
            <a:pPr lvl="0">
              <a:lnSpc>
                <a:spcPct val="150000"/>
              </a:lnSpc>
              <a:buFont typeface="Arial" pitchFamily="34" charset="0"/>
              <a:buChar char="•"/>
            </a:pPr>
            <a:r>
              <a:rPr lang="pt-BR" sz="2400" dirty="0" smtClean="0">
                <a:solidFill>
                  <a:schemeClr val="bg1">
                    <a:lumMod val="75000"/>
                  </a:schemeClr>
                </a:solidFill>
              </a:rPr>
              <a:t> Formou-se </a:t>
            </a:r>
            <a:r>
              <a:rPr lang="pt-BR" sz="2400" dirty="0">
                <a:solidFill>
                  <a:schemeClr val="bg1">
                    <a:lumMod val="75000"/>
                  </a:schemeClr>
                </a:solidFill>
              </a:rPr>
              <a:t>em </a:t>
            </a:r>
            <a:r>
              <a:rPr lang="pt-BR" sz="2400" dirty="0" smtClean="0">
                <a:solidFill>
                  <a:schemeClr val="bg1">
                    <a:lumMod val="75000"/>
                  </a:schemeClr>
                </a:solidFill>
              </a:rPr>
              <a:t>direito</a:t>
            </a:r>
          </a:p>
          <a:p>
            <a:pPr>
              <a:lnSpc>
                <a:spcPct val="150000"/>
              </a:lnSpc>
              <a:buFont typeface="Arial" pitchFamily="34" charset="0"/>
              <a:buChar char="•"/>
            </a:pPr>
            <a:r>
              <a:rPr lang="pt-BR" sz="2400" dirty="0" smtClean="0">
                <a:solidFill>
                  <a:schemeClr val="bg1">
                    <a:lumMod val="75000"/>
                  </a:schemeClr>
                </a:solidFill>
              </a:rPr>
              <a:t> Faleceu em Moscou</a:t>
            </a:r>
            <a:r>
              <a:rPr lang="pt-BR" sz="2400" dirty="0">
                <a:solidFill>
                  <a:schemeClr val="bg1">
                    <a:lumMod val="75000"/>
                  </a:schemeClr>
                </a:solidFill>
              </a:rPr>
              <a:t>, </a:t>
            </a:r>
            <a:r>
              <a:rPr lang="pt-BR" sz="2400" dirty="0" smtClean="0">
                <a:solidFill>
                  <a:schemeClr val="bg1">
                    <a:lumMod val="75000"/>
                  </a:schemeClr>
                </a:solidFill>
              </a:rPr>
              <a:t>no dia 11 </a:t>
            </a:r>
            <a:r>
              <a:rPr lang="pt-BR" sz="2400" dirty="0">
                <a:solidFill>
                  <a:schemeClr val="bg1">
                    <a:lumMod val="75000"/>
                  </a:schemeClr>
                </a:solidFill>
              </a:rPr>
              <a:t>de Junho de </a:t>
            </a:r>
            <a:r>
              <a:rPr lang="pt-BR" sz="2400" dirty="0" smtClean="0">
                <a:solidFill>
                  <a:schemeClr val="bg1">
                    <a:lumMod val="75000"/>
                  </a:schemeClr>
                </a:solidFill>
              </a:rPr>
              <a:t>1934</a:t>
            </a:r>
          </a:p>
          <a:p>
            <a:endParaRPr lang="pt-BR" sz="3200" dirty="0">
              <a:solidFill>
                <a:schemeClr val="bg1">
                  <a:lumMod val="75000"/>
                </a:schemeClr>
              </a:solidFill>
            </a:endParaRPr>
          </a:p>
        </p:txBody>
      </p:sp>
      <p:pic>
        <p:nvPicPr>
          <p:cNvPr id="5122" name="Picture 2" descr="http://jobertosales.files.wordpress.com/2009/09/vygotsky1.jpg"/>
          <p:cNvPicPr>
            <a:picLocks noChangeAspect="1" noChangeArrowheads="1"/>
          </p:cNvPicPr>
          <p:nvPr/>
        </p:nvPicPr>
        <p:blipFill>
          <a:blip r:embed="rId2" cstate="print"/>
          <a:srcRect/>
          <a:stretch>
            <a:fillRect/>
          </a:stretch>
        </p:blipFill>
        <p:spPr bwMode="auto">
          <a:xfrm>
            <a:off x="4644008" y="476672"/>
            <a:ext cx="4324350" cy="5715000"/>
          </a:xfrm>
          <a:prstGeom prst="rect">
            <a:avLst/>
          </a:prstGeom>
          <a:ln w="38100" cap="sq">
            <a:solidFill>
              <a:schemeClr val="bg1">
                <a:lumMod val="50000"/>
              </a:schemeClr>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1196752"/>
            <a:ext cx="8640960" cy="4524315"/>
          </a:xfrm>
          <a:prstGeom prst="rect">
            <a:avLst/>
          </a:prstGeom>
          <a:noFill/>
        </p:spPr>
        <p:txBody>
          <a:bodyPr wrap="square" rtlCol="0" anchor="ctr">
            <a:spAutoFit/>
          </a:bodyPr>
          <a:lstStyle/>
          <a:p>
            <a:pPr algn="just">
              <a:lnSpc>
                <a:spcPct val="150000"/>
              </a:lnSpc>
            </a:pPr>
            <a:r>
              <a:rPr lang="pt-BR" sz="2400" dirty="0" smtClean="0">
                <a:solidFill>
                  <a:schemeClr val="bg1">
                    <a:lumMod val="75000"/>
                  </a:schemeClr>
                </a:solidFill>
              </a:rPr>
              <a:t>	</a:t>
            </a:r>
            <a:r>
              <a:rPr lang="pt-BR" sz="2400" dirty="0" err="1" smtClean="0">
                <a:solidFill>
                  <a:schemeClr val="bg1">
                    <a:lumMod val="75000"/>
                  </a:schemeClr>
                </a:solidFill>
              </a:rPr>
              <a:t>Vigotski</a:t>
            </a:r>
            <a:r>
              <a:rPr lang="pt-BR" sz="2400" dirty="0" smtClean="0">
                <a:solidFill>
                  <a:schemeClr val="bg1">
                    <a:lumMod val="75000"/>
                  </a:schemeClr>
                </a:solidFill>
              </a:rPr>
              <a:t> </a:t>
            </a:r>
            <a:r>
              <a:rPr lang="pt-BR" sz="2400" dirty="0">
                <a:solidFill>
                  <a:schemeClr val="bg1">
                    <a:lumMod val="75000"/>
                  </a:schemeClr>
                </a:solidFill>
              </a:rPr>
              <a:t>realizou pesquisas em diversas áreas do conhecimento, mas se dedicou a entender a relação entre a </a:t>
            </a:r>
            <a:r>
              <a:rPr lang="pt-BR" sz="2400" i="1" dirty="0">
                <a:solidFill>
                  <a:schemeClr val="bg1">
                    <a:lumMod val="75000"/>
                  </a:schemeClr>
                </a:solidFill>
              </a:rPr>
              <a:t>cognição</a:t>
            </a:r>
            <a:r>
              <a:rPr lang="pt-BR" sz="2400" dirty="0">
                <a:solidFill>
                  <a:schemeClr val="bg1">
                    <a:lumMod val="75000"/>
                  </a:schemeClr>
                </a:solidFill>
              </a:rPr>
              <a:t> e a </a:t>
            </a:r>
            <a:r>
              <a:rPr lang="pt-BR" sz="2400" i="1" dirty="0">
                <a:solidFill>
                  <a:schemeClr val="bg1">
                    <a:lumMod val="75000"/>
                  </a:schemeClr>
                </a:solidFill>
              </a:rPr>
              <a:t>emoção</a:t>
            </a:r>
            <a:r>
              <a:rPr lang="pt-BR" sz="2400" dirty="0">
                <a:solidFill>
                  <a:schemeClr val="bg1">
                    <a:lumMod val="75000"/>
                  </a:schemeClr>
                </a:solidFill>
              </a:rPr>
              <a:t>, originadas nas </a:t>
            </a:r>
            <a:r>
              <a:rPr lang="pt-BR" sz="2400" i="1" dirty="0">
                <a:solidFill>
                  <a:schemeClr val="bg1">
                    <a:lumMod val="75000"/>
                  </a:schemeClr>
                </a:solidFill>
              </a:rPr>
              <a:t>relações sociais </a:t>
            </a:r>
            <a:r>
              <a:rPr lang="pt-BR" sz="2400" dirty="0">
                <a:solidFill>
                  <a:schemeClr val="bg1">
                    <a:lumMod val="75000"/>
                  </a:schemeClr>
                </a:solidFill>
              </a:rPr>
              <a:t>sob um viés Marxista. A perspectiva materialista da obra de Karl Marx, na qual os aspectos não materiais da vida social – incluindo linguagem, estruturas de relações e instituições – são formados a partir da maneira como a sociedade é organizada em torno de atividades de </a:t>
            </a:r>
            <a:r>
              <a:rPr lang="pt-BR" sz="2400" i="1" dirty="0">
                <a:solidFill>
                  <a:schemeClr val="bg1">
                    <a:lumMod val="75000"/>
                  </a:schemeClr>
                </a:solidFill>
              </a:rPr>
              <a:t>produção</a:t>
            </a:r>
            <a:r>
              <a:rPr lang="pt-BR" sz="2400" dirty="0">
                <a:solidFill>
                  <a:schemeClr val="bg1">
                    <a:lumMod val="75000"/>
                  </a:schemeClr>
                </a:solidFill>
              </a:rPr>
              <a:t> e </a:t>
            </a:r>
            <a:r>
              <a:rPr lang="pt-BR" sz="2400" i="1" dirty="0">
                <a:solidFill>
                  <a:schemeClr val="bg1">
                    <a:lumMod val="75000"/>
                  </a:schemeClr>
                </a:solidFill>
              </a:rPr>
              <a:t>reprodução</a:t>
            </a:r>
            <a:r>
              <a:rPr lang="pt-BR" sz="2400" dirty="0">
                <a:solidFill>
                  <a:schemeClr val="bg1">
                    <a:lumMod val="75000"/>
                  </a:schemeClr>
                </a:solidFill>
              </a:rPr>
              <a:t> dela mesma</a:t>
            </a:r>
            <a:r>
              <a:rPr lang="pt-BR" sz="2400" dirty="0" smtClean="0">
                <a:solidFill>
                  <a:schemeClr val="bg1">
                    <a:lumMod val="75000"/>
                  </a:schemeClr>
                </a:solidFill>
              </a:rPr>
              <a:t>.</a:t>
            </a:r>
            <a:endParaRPr lang="pt-BR" sz="2400"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1196752"/>
            <a:ext cx="8208912" cy="2677656"/>
          </a:xfrm>
          <a:prstGeom prst="rect">
            <a:avLst/>
          </a:prstGeom>
          <a:noFill/>
        </p:spPr>
        <p:txBody>
          <a:bodyPr wrap="square" rtlCol="0">
            <a:spAutoFit/>
          </a:bodyPr>
          <a:lstStyle/>
          <a:p>
            <a:endParaRPr lang="pt-BR" sz="2800" dirty="0" smtClean="0">
              <a:solidFill>
                <a:schemeClr val="bg1">
                  <a:lumMod val="75000"/>
                </a:schemeClr>
              </a:solidFill>
            </a:endParaRPr>
          </a:p>
          <a:p>
            <a:endParaRPr lang="pt-BR" sz="2800" dirty="0">
              <a:solidFill>
                <a:schemeClr val="bg1">
                  <a:lumMod val="75000"/>
                </a:schemeClr>
              </a:solidFill>
            </a:endParaRPr>
          </a:p>
          <a:p>
            <a:endParaRPr lang="pt-BR" sz="2800" dirty="0" smtClean="0">
              <a:solidFill>
                <a:schemeClr val="bg1">
                  <a:lumMod val="75000"/>
                </a:schemeClr>
              </a:solidFill>
            </a:endParaRPr>
          </a:p>
          <a:p>
            <a:endParaRPr lang="pt-BR" sz="2800" dirty="0">
              <a:solidFill>
                <a:schemeClr val="bg1">
                  <a:lumMod val="75000"/>
                </a:schemeClr>
              </a:solidFill>
            </a:endParaRPr>
          </a:p>
          <a:p>
            <a:endParaRPr lang="pt-BR" sz="2800" dirty="0" smtClean="0">
              <a:solidFill>
                <a:schemeClr val="bg1">
                  <a:lumMod val="75000"/>
                </a:schemeClr>
              </a:solidFill>
            </a:endParaRPr>
          </a:p>
          <a:p>
            <a:r>
              <a:rPr lang="pt-BR" sz="2800" dirty="0" smtClean="0">
                <a:solidFill>
                  <a:schemeClr val="bg1">
                    <a:lumMod val="75000"/>
                  </a:schemeClr>
                </a:solidFill>
              </a:rPr>
              <a:t>INDIVÍDUO    </a:t>
            </a:r>
          </a:p>
        </p:txBody>
      </p:sp>
      <p:sp>
        <p:nvSpPr>
          <p:cNvPr id="3" name="CaixaDeTexto 2"/>
          <p:cNvSpPr txBox="1"/>
          <p:nvPr/>
        </p:nvSpPr>
        <p:spPr>
          <a:xfrm>
            <a:off x="5292080" y="3068960"/>
            <a:ext cx="3528392" cy="1384995"/>
          </a:xfrm>
          <a:prstGeom prst="rect">
            <a:avLst/>
          </a:prstGeom>
          <a:noFill/>
        </p:spPr>
        <p:txBody>
          <a:bodyPr wrap="square" rtlCol="0">
            <a:spAutoFit/>
          </a:bodyPr>
          <a:lstStyle/>
          <a:p>
            <a:pPr algn="ctr"/>
            <a:r>
              <a:rPr lang="pt-BR" sz="2800" dirty="0" smtClean="0">
                <a:solidFill>
                  <a:schemeClr val="bg1">
                    <a:lumMod val="75000"/>
                  </a:schemeClr>
                </a:solidFill>
              </a:rPr>
              <a:t>CONJUNTO DE SIGNOS DA SOCIEDADE</a:t>
            </a:r>
            <a:endParaRPr lang="pt-BR" sz="2800" dirty="0">
              <a:solidFill>
                <a:schemeClr val="bg1">
                  <a:lumMod val="75000"/>
                </a:schemeClr>
              </a:solidFill>
            </a:endParaRPr>
          </a:p>
        </p:txBody>
      </p:sp>
      <p:sp>
        <p:nvSpPr>
          <p:cNvPr id="4" name="CaixaDeTexto 3"/>
          <p:cNvSpPr txBox="1"/>
          <p:nvPr/>
        </p:nvSpPr>
        <p:spPr>
          <a:xfrm>
            <a:off x="2699792" y="980728"/>
            <a:ext cx="2736304" cy="4832092"/>
          </a:xfrm>
          <a:prstGeom prst="rect">
            <a:avLst/>
          </a:prstGeom>
          <a:noFill/>
        </p:spPr>
        <p:txBody>
          <a:bodyPr wrap="square" rtlCol="0">
            <a:spAutoFit/>
          </a:bodyPr>
          <a:lstStyle/>
          <a:p>
            <a:r>
              <a:rPr lang="pt-BR" sz="2800" dirty="0" smtClean="0">
                <a:solidFill>
                  <a:schemeClr val="bg1">
                    <a:lumMod val="75000"/>
                  </a:schemeClr>
                </a:solidFill>
              </a:rPr>
              <a:t>SUJEITADO AO</a:t>
            </a:r>
          </a:p>
          <a:p>
            <a:endParaRPr lang="pt-BR" sz="2800" dirty="0">
              <a:solidFill>
                <a:schemeClr val="bg1">
                  <a:lumMod val="75000"/>
                </a:schemeClr>
              </a:solidFill>
            </a:endParaRPr>
          </a:p>
          <a:p>
            <a:endParaRPr lang="pt-BR" sz="2800" dirty="0" smtClean="0">
              <a:solidFill>
                <a:schemeClr val="bg1">
                  <a:lumMod val="75000"/>
                </a:schemeClr>
              </a:solidFill>
            </a:endParaRPr>
          </a:p>
          <a:p>
            <a:endParaRPr lang="pt-BR" sz="2800" dirty="0">
              <a:solidFill>
                <a:schemeClr val="bg1">
                  <a:lumMod val="75000"/>
                </a:schemeClr>
              </a:solidFill>
            </a:endParaRPr>
          </a:p>
          <a:p>
            <a:endParaRPr lang="pt-BR" sz="2800" dirty="0" smtClean="0">
              <a:solidFill>
                <a:schemeClr val="bg1">
                  <a:lumMod val="75000"/>
                </a:schemeClr>
              </a:solidFill>
            </a:endParaRPr>
          </a:p>
          <a:p>
            <a:endParaRPr lang="pt-BR" sz="2800" dirty="0">
              <a:solidFill>
                <a:schemeClr val="bg1">
                  <a:lumMod val="75000"/>
                </a:schemeClr>
              </a:solidFill>
            </a:endParaRPr>
          </a:p>
          <a:p>
            <a:endParaRPr lang="pt-BR" sz="2800" dirty="0" smtClean="0">
              <a:solidFill>
                <a:schemeClr val="bg1">
                  <a:lumMod val="75000"/>
                </a:schemeClr>
              </a:solidFill>
            </a:endParaRPr>
          </a:p>
          <a:p>
            <a:endParaRPr lang="pt-BR" sz="2800" dirty="0">
              <a:solidFill>
                <a:schemeClr val="bg1">
                  <a:lumMod val="75000"/>
                </a:schemeClr>
              </a:solidFill>
            </a:endParaRPr>
          </a:p>
          <a:p>
            <a:endParaRPr lang="pt-BR" sz="2800" dirty="0" smtClean="0">
              <a:solidFill>
                <a:schemeClr val="bg1">
                  <a:lumMod val="75000"/>
                </a:schemeClr>
              </a:solidFill>
            </a:endParaRPr>
          </a:p>
          <a:p>
            <a:endParaRPr lang="pt-BR" sz="2800" dirty="0">
              <a:solidFill>
                <a:schemeClr val="bg1">
                  <a:lumMod val="75000"/>
                </a:schemeClr>
              </a:solidFill>
            </a:endParaRPr>
          </a:p>
          <a:p>
            <a:r>
              <a:rPr lang="pt-BR" sz="2800" dirty="0" smtClean="0">
                <a:solidFill>
                  <a:schemeClr val="bg1">
                    <a:lumMod val="75000"/>
                  </a:schemeClr>
                </a:solidFill>
              </a:rPr>
              <a:t>FORMADOR DO</a:t>
            </a:r>
            <a:endParaRPr lang="pt-BR" sz="2800" dirty="0">
              <a:solidFill>
                <a:schemeClr val="bg1">
                  <a:lumMod val="75000"/>
                </a:schemeClr>
              </a:solidFill>
            </a:endParaRPr>
          </a:p>
        </p:txBody>
      </p:sp>
      <p:cxnSp>
        <p:nvCxnSpPr>
          <p:cNvPr id="6" name="Conector de seta reta 5"/>
          <p:cNvCxnSpPr/>
          <p:nvPr/>
        </p:nvCxnSpPr>
        <p:spPr>
          <a:xfrm>
            <a:off x="5148064" y="1484784"/>
            <a:ext cx="1656184" cy="1296144"/>
          </a:xfrm>
          <a:prstGeom prst="straightConnector1">
            <a:avLst/>
          </a:prstGeom>
          <a:ln>
            <a:solidFill>
              <a:schemeClr val="bg1">
                <a:lumMod val="75000"/>
              </a:schemeClr>
            </a:solidFill>
            <a:tailEnd type="arrow"/>
          </a:ln>
        </p:spPr>
        <p:style>
          <a:lnRef idx="3">
            <a:schemeClr val="dk1"/>
          </a:lnRef>
          <a:fillRef idx="0">
            <a:schemeClr val="dk1"/>
          </a:fillRef>
          <a:effectRef idx="2">
            <a:schemeClr val="dk1"/>
          </a:effectRef>
          <a:fontRef idx="minor">
            <a:schemeClr val="tx1"/>
          </a:fontRef>
        </p:style>
      </p:cxnSp>
      <p:cxnSp>
        <p:nvCxnSpPr>
          <p:cNvPr id="9" name="Conector de seta reta 8"/>
          <p:cNvCxnSpPr/>
          <p:nvPr/>
        </p:nvCxnSpPr>
        <p:spPr>
          <a:xfrm flipV="1">
            <a:off x="5436096" y="4509120"/>
            <a:ext cx="1440160" cy="1080120"/>
          </a:xfrm>
          <a:prstGeom prst="straightConnector1">
            <a:avLst/>
          </a:prstGeom>
          <a:ln>
            <a:solidFill>
              <a:schemeClr val="bg1">
                <a:lumMod val="75000"/>
              </a:schemeClr>
            </a:solidFill>
            <a:tailEnd type="arrow"/>
          </a:ln>
        </p:spPr>
        <p:style>
          <a:lnRef idx="3">
            <a:schemeClr val="dk1"/>
          </a:lnRef>
          <a:fillRef idx="0">
            <a:schemeClr val="dk1"/>
          </a:fillRef>
          <a:effectRef idx="2">
            <a:schemeClr val="dk1"/>
          </a:effectRef>
          <a:fontRef idx="minor">
            <a:schemeClr val="tx1"/>
          </a:fontRef>
        </p:style>
      </p:cxnSp>
      <p:cxnSp>
        <p:nvCxnSpPr>
          <p:cNvPr id="10" name="Conector de seta reta 9"/>
          <p:cNvCxnSpPr/>
          <p:nvPr/>
        </p:nvCxnSpPr>
        <p:spPr>
          <a:xfrm>
            <a:off x="1331640" y="3933056"/>
            <a:ext cx="1656184" cy="1152128"/>
          </a:xfrm>
          <a:prstGeom prst="straightConnector1">
            <a:avLst/>
          </a:prstGeom>
          <a:ln>
            <a:solidFill>
              <a:schemeClr val="bg1">
                <a:lumMod val="75000"/>
              </a:schemeClr>
            </a:solidFill>
            <a:tailEnd type="arrow"/>
          </a:ln>
        </p:spPr>
        <p:style>
          <a:lnRef idx="3">
            <a:schemeClr val="dk1"/>
          </a:lnRef>
          <a:fillRef idx="0">
            <a:schemeClr val="dk1"/>
          </a:fillRef>
          <a:effectRef idx="2">
            <a:schemeClr val="dk1"/>
          </a:effectRef>
          <a:fontRef idx="minor">
            <a:schemeClr val="tx1"/>
          </a:fontRef>
        </p:style>
      </p:cxnSp>
      <p:cxnSp>
        <p:nvCxnSpPr>
          <p:cNvPr id="11" name="Conector de seta reta 10"/>
          <p:cNvCxnSpPr/>
          <p:nvPr/>
        </p:nvCxnSpPr>
        <p:spPr>
          <a:xfrm flipV="1">
            <a:off x="1403648" y="1628800"/>
            <a:ext cx="1575792" cy="1584176"/>
          </a:xfrm>
          <a:prstGeom prst="straightConnector1">
            <a:avLst/>
          </a:prstGeom>
          <a:ln>
            <a:solidFill>
              <a:schemeClr val="bg1">
                <a:lumMod val="75000"/>
              </a:schemeClr>
            </a:solidFill>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1484785"/>
            <a:ext cx="8640960" cy="3970318"/>
          </a:xfrm>
          <a:prstGeom prst="rect">
            <a:avLst/>
          </a:prstGeom>
          <a:noFill/>
        </p:spPr>
        <p:txBody>
          <a:bodyPr wrap="square" rtlCol="0" anchor="ctr">
            <a:spAutoFit/>
          </a:bodyPr>
          <a:lstStyle/>
          <a:p>
            <a:pPr algn="just">
              <a:lnSpc>
                <a:spcPct val="150000"/>
              </a:lnSpc>
            </a:pPr>
            <a:r>
              <a:rPr lang="pt-BR" sz="2400" dirty="0" smtClean="0">
                <a:solidFill>
                  <a:schemeClr val="bg1">
                    <a:lumMod val="75000"/>
                  </a:schemeClr>
                </a:solidFill>
              </a:rPr>
              <a:t>	Segundo </a:t>
            </a:r>
            <a:r>
              <a:rPr lang="pt-BR" sz="2400" dirty="0" err="1" smtClean="0">
                <a:solidFill>
                  <a:schemeClr val="bg1">
                    <a:lumMod val="75000"/>
                  </a:schemeClr>
                </a:solidFill>
              </a:rPr>
              <a:t>Vigotski</a:t>
            </a:r>
            <a:r>
              <a:rPr lang="pt-BR" sz="2400" dirty="0">
                <a:solidFill>
                  <a:schemeClr val="bg1">
                    <a:lumMod val="75000"/>
                  </a:schemeClr>
                </a:solidFill>
              </a:rPr>
              <a:t>, a introdução de um novo membro em uma cultura – conjunto de condutas e signos presentes e socialmente construídos - é dada através das relações sociais e da maneira pela qual elas se estruturam. De modo que a formação da consciência - memória, elaboração de conceitos e formas de se relacionar – de um sujeito reflete experiências vividas e relações entre </a:t>
            </a:r>
            <a:r>
              <a:rPr lang="pt-BR" sz="2400" i="1" dirty="0">
                <a:solidFill>
                  <a:schemeClr val="bg1">
                    <a:lumMod val="75000"/>
                  </a:schemeClr>
                </a:solidFill>
              </a:rPr>
              <a:t>parceiros</a:t>
            </a:r>
            <a:r>
              <a:rPr lang="pt-BR" sz="2400" dirty="0">
                <a:solidFill>
                  <a:schemeClr val="bg1">
                    <a:lumMod val="75000"/>
                  </a:schemeClr>
                </a:solidFill>
              </a:rPr>
              <a:t> sempre inseridos em uma cultura</a:t>
            </a:r>
            <a:r>
              <a:rPr lang="pt-BR" sz="2400" dirty="0" smtClean="0">
                <a:solidFill>
                  <a:schemeClr val="bg1">
                    <a:lumMod val="75000"/>
                  </a:schemeClr>
                </a:solidFill>
              </a:rPr>
              <a:t>.</a:t>
            </a:r>
            <a:endParaRPr lang="pt-BR" sz="2400"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1700808"/>
            <a:ext cx="8496944" cy="3970318"/>
          </a:xfrm>
          <a:prstGeom prst="rect">
            <a:avLst/>
          </a:prstGeom>
          <a:noFill/>
        </p:spPr>
        <p:txBody>
          <a:bodyPr wrap="square" rtlCol="0" anchor="ctr">
            <a:spAutoFit/>
          </a:bodyPr>
          <a:lstStyle/>
          <a:p>
            <a:pPr algn="just">
              <a:lnSpc>
                <a:spcPct val="150000"/>
              </a:lnSpc>
            </a:pPr>
            <a:r>
              <a:rPr lang="pt-BR" sz="2400" dirty="0">
                <a:solidFill>
                  <a:schemeClr val="bg1">
                    <a:lumMod val="75000"/>
                  </a:schemeClr>
                </a:solidFill>
              </a:rPr>
              <a:t>	</a:t>
            </a:r>
            <a:r>
              <a:rPr lang="pt-BR" sz="2400" dirty="0" smtClean="0">
                <a:solidFill>
                  <a:schemeClr val="bg1">
                    <a:lumMod val="75000"/>
                  </a:schemeClr>
                </a:solidFill>
              </a:rPr>
              <a:t>Nessa </a:t>
            </a:r>
            <a:r>
              <a:rPr lang="pt-BR" sz="2400" dirty="0">
                <a:solidFill>
                  <a:schemeClr val="bg1">
                    <a:lumMod val="75000"/>
                  </a:schemeClr>
                </a:solidFill>
              </a:rPr>
              <a:t>concepção, as interações com o </a:t>
            </a:r>
            <a:r>
              <a:rPr lang="pt-BR" sz="2400" i="1" dirty="0">
                <a:solidFill>
                  <a:schemeClr val="bg1">
                    <a:lumMod val="75000"/>
                  </a:schemeClr>
                </a:solidFill>
              </a:rPr>
              <a:t>parceiro</a:t>
            </a:r>
            <a:r>
              <a:rPr lang="pt-BR" sz="2400" dirty="0">
                <a:solidFill>
                  <a:schemeClr val="bg1">
                    <a:lumMod val="75000"/>
                  </a:schemeClr>
                </a:solidFill>
              </a:rPr>
              <a:t> fundamentam o desenvolvimento humano como </a:t>
            </a:r>
            <a:r>
              <a:rPr lang="pt-BR" sz="2400" i="1" dirty="0">
                <a:solidFill>
                  <a:schemeClr val="bg1">
                    <a:lumMod val="75000"/>
                  </a:schemeClr>
                </a:solidFill>
              </a:rPr>
              <a:t>dialético</a:t>
            </a:r>
            <a:r>
              <a:rPr lang="pt-BR" sz="2400" dirty="0">
                <a:solidFill>
                  <a:schemeClr val="bg1">
                    <a:lumMod val="75000"/>
                  </a:schemeClr>
                </a:solidFill>
              </a:rPr>
              <a:t> e </a:t>
            </a:r>
            <a:r>
              <a:rPr lang="pt-BR" sz="2400" i="1" dirty="0" smtClean="0">
                <a:solidFill>
                  <a:schemeClr val="bg1">
                    <a:lumMod val="75000"/>
                  </a:schemeClr>
                </a:solidFill>
              </a:rPr>
              <a:t>recíproco</a:t>
            </a:r>
            <a:r>
              <a:rPr lang="pt-BR" sz="2400" dirty="0">
                <a:solidFill>
                  <a:schemeClr val="bg1">
                    <a:lumMod val="75000"/>
                  </a:schemeClr>
                </a:solidFill>
              </a:rPr>
              <a:t>. Desde o nascimento, a criança realiza uma série de ações, que acontecem primeiro </a:t>
            </a:r>
            <a:r>
              <a:rPr lang="pt-BR" sz="2400" i="1" dirty="0">
                <a:solidFill>
                  <a:schemeClr val="bg1">
                    <a:lumMod val="75000"/>
                  </a:schemeClr>
                </a:solidFill>
              </a:rPr>
              <a:t>incidentalmente</a:t>
            </a:r>
            <a:r>
              <a:rPr lang="pt-BR" sz="2400" dirty="0">
                <a:solidFill>
                  <a:schemeClr val="bg1">
                    <a:lumMod val="75000"/>
                  </a:schemeClr>
                </a:solidFill>
              </a:rPr>
              <a:t>, e aos poucos, vão sendo atribuídas de </a:t>
            </a:r>
            <a:r>
              <a:rPr lang="pt-BR" sz="2400" i="1" dirty="0">
                <a:solidFill>
                  <a:schemeClr val="bg1">
                    <a:lumMod val="75000"/>
                  </a:schemeClr>
                </a:solidFill>
              </a:rPr>
              <a:t>significado</a:t>
            </a:r>
            <a:r>
              <a:rPr lang="pt-BR" sz="2400" dirty="0">
                <a:solidFill>
                  <a:schemeClr val="bg1">
                    <a:lumMod val="75000"/>
                  </a:schemeClr>
                </a:solidFill>
              </a:rPr>
              <a:t> a partir da reação ou da ação de um </a:t>
            </a:r>
            <a:r>
              <a:rPr lang="pt-BR" sz="2400" i="1" dirty="0">
                <a:solidFill>
                  <a:schemeClr val="bg1">
                    <a:lumMod val="75000"/>
                  </a:schemeClr>
                </a:solidFill>
              </a:rPr>
              <a:t>outro</a:t>
            </a:r>
            <a:r>
              <a:rPr lang="pt-BR" sz="2400" dirty="0" smtClean="0">
                <a:solidFill>
                  <a:schemeClr val="bg1">
                    <a:lumMod val="75000"/>
                  </a:schemeClr>
                </a:solidFill>
              </a:rPr>
              <a:t>.</a:t>
            </a:r>
          </a:p>
          <a:p>
            <a:pPr algn="just">
              <a:lnSpc>
                <a:spcPct val="150000"/>
              </a:lnSpc>
            </a:pPr>
            <a:endParaRPr lang="pt-BR" sz="2400"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339752" y="764704"/>
            <a:ext cx="4406014" cy="400110"/>
          </a:xfrm>
          <a:prstGeom prst="rect">
            <a:avLst/>
          </a:prstGeom>
          <a:noFill/>
        </p:spPr>
        <p:txBody>
          <a:bodyPr wrap="none" rtlCol="0">
            <a:spAutoFit/>
          </a:bodyPr>
          <a:lstStyle/>
          <a:p>
            <a:r>
              <a:rPr lang="pt-BR" sz="2000" dirty="0" smtClean="0">
                <a:solidFill>
                  <a:schemeClr val="bg1">
                    <a:lumMod val="75000"/>
                  </a:schemeClr>
                </a:solidFill>
              </a:rPr>
              <a:t>CONJUNTO DE SIGNOS DA CULTURA</a:t>
            </a:r>
            <a:endParaRPr lang="pt-BR" sz="2000" dirty="0">
              <a:solidFill>
                <a:schemeClr val="bg1">
                  <a:lumMod val="75000"/>
                </a:schemeClr>
              </a:solidFill>
            </a:endParaRPr>
          </a:p>
        </p:txBody>
      </p:sp>
      <p:sp>
        <p:nvSpPr>
          <p:cNvPr id="3" name="CaixaDeTexto 2"/>
          <p:cNvSpPr txBox="1"/>
          <p:nvPr/>
        </p:nvSpPr>
        <p:spPr>
          <a:xfrm>
            <a:off x="2483768" y="5805264"/>
            <a:ext cx="4242508" cy="400110"/>
          </a:xfrm>
          <a:prstGeom prst="rect">
            <a:avLst/>
          </a:prstGeom>
          <a:noFill/>
        </p:spPr>
        <p:txBody>
          <a:bodyPr wrap="none" rtlCol="0">
            <a:spAutoFit/>
          </a:bodyPr>
          <a:lstStyle/>
          <a:p>
            <a:r>
              <a:rPr lang="pt-BR" sz="2000" dirty="0" smtClean="0">
                <a:solidFill>
                  <a:schemeClr val="bg1">
                    <a:lumMod val="75000"/>
                  </a:schemeClr>
                </a:solidFill>
              </a:rPr>
              <a:t>CONJUNTO DE SIGNOS DA CULTURA</a:t>
            </a:r>
            <a:endParaRPr lang="pt-BR" sz="2000" dirty="0">
              <a:solidFill>
                <a:schemeClr val="bg1">
                  <a:lumMod val="75000"/>
                </a:schemeClr>
              </a:solidFill>
            </a:endParaRPr>
          </a:p>
        </p:txBody>
      </p:sp>
      <p:sp>
        <p:nvSpPr>
          <p:cNvPr id="4" name="CaixaDeTexto 3"/>
          <p:cNvSpPr txBox="1"/>
          <p:nvPr/>
        </p:nvSpPr>
        <p:spPr>
          <a:xfrm>
            <a:off x="899592" y="3212976"/>
            <a:ext cx="1116909" cy="400110"/>
          </a:xfrm>
          <a:prstGeom prst="rect">
            <a:avLst/>
          </a:prstGeom>
          <a:noFill/>
        </p:spPr>
        <p:txBody>
          <a:bodyPr wrap="none" rtlCol="0">
            <a:spAutoFit/>
          </a:bodyPr>
          <a:lstStyle/>
          <a:p>
            <a:r>
              <a:rPr lang="pt-BR" sz="2000" dirty="0" smtClean="0">
                <a:solidFill>
                  <a:schemeClr val="bg1">
                    <a:lumMod val="75000"/>
                  </a:schemeClr>
                </a:solidFill>
              </a:rPr>
              <a:t>ADULTO</a:t>
            </a:r>
            <a:endParaRPr lang="pt-BR" sz="2000" dirty="0">
              <a:solidFill>
                <a:schemeClr val="bg1">
                  <a:lumMod val="75000"/>
                </a:schemeClr>
              </a:solidFill>
            </a:endParaRPr>
          </a:p>
        </p:txBody>
      </p:sp>
      <p:sp>
        <p:nvSpPr>
          <p:cNvPr id="5" name="CaixaDeTexto 4"/>
          <p:cNvSpPr txBox="1"/>
          <p:nvPr/>
        </p:nvSpPr>
        <p:spPr>
          <a:xfrm>
            <a:off x="6876256" y="3140968"/>
            <a:ext cx="1205779" cy="400110"/>
          </a:xfrm>
          <a:prstGeom prst="rect">
            <a:avLst/>
          </a:prstGeom>
          <a:noFill/>
        </p:spPr>
        <p:txBody>
          <a:bodyPr wrap="none" rtlCol="0">
            <a:spAutoFit/>
          </a:bodyPr>
          <a:lstStyle/>
          <a:p>
            <a:r>
              <a:rPr lang="pt-BR" sz="2000" dirty="0" smtClean="0">
                <a:solidFill>
                  <a:schemeClr val="bg1">
                    <a:lumMod val="75000"/>
                  </a:schemeClr>
                </a:solidFill>
              </a:rPr>
              <a:t>CRIANÇA</a:t>
            </a:r>
            <a:endParaRPr lang="pt-BR" sz="2000" dirty="0">
              <a:solidFill>
                <a:schemeClr val="bg1">
                  <a:lumMod val="75000"/>
                </a:schemeClr>
              </a:solidFill>
            </a:endParaRPr>
          </a:p>
        </p:txBody>
      </p:sp>
      <p:cxnSp>
        <p:nvCxnSpPr>
          <p:cNvPr id="11" name="Conector de seta reta 10"/>
          <p:cNvCxnSpPr/>
          <p:nvPr/>
        </p:nvCxnSpPr>
        <p:spPr>
          <a:xfrm flipH="1">
            <a:off x="1763688" y="1340768"/>
            <a:ext cx="1872208" cy="1728192"/>
          </a:xfrm>
          <a:prstGeom prst="straightConnector1">
            <a:avLst/>
          </a:prstGeom>
          <a:ln>
            <a:solidFill>
              <a:schemeClr val="bg1">
                <a:lumMod val="75000"/>
              </a:schemeClr>
            </a:solidFill>
            <a:tailEnd type="arrow"/>
          </a:ln>
        </p:spPr>
        <p:style>
          <a:lnRef idx="3">
            <a:schemeClr val="dk1"/>
          </a:lnRef>
          <a:fillRef idx="0">
            <a:schemeClr val="dk1"/>
          </a:fillRef>
          <a:effectRef idx="2">
            <a:schemeClr val="dk1"/>
          </a:effectRef>
          <a:fontRef idx="minor">
            <a:schemeClr val="tx1"/>
          </a:fontRef>
        </p:style>
      </p:cxnSp>
      <p:cxnSp>
        <p:nvCxnSpPr>
          <p:cNvPr id="16" name="Conector de seta reta 15"/>
          <p:cNvCxnSpPr/>
          <p:nvPr/>
        </p:nvCxnSpPr>
        <p:spPr>
          <a:xfrm>
            <a:off x="1619672" y="3717032"/>
            <a:ext cx="1944216" cy="1800200"/>
          </a:xfrm>
          <a:prstGeom prst="straightConnector1">
            <a:avLst/>
          </a:prstGeom>
          <a:ln>
            <a:solidFill>
              <a:schemeClr val="bg1">
                <a:lumMod val="75000"/>
              </a:schemeClr>
            </a:solidFill>
            <a:tailEnd type="arrow"/>
          </a:ln>
        </p:spPr>
        <p:style>
          <a:lnRef idx="3">
            <a:schemeClr val="dk1"/>
          </a:lnRef>
          <a:fillRef idx="0">
            <a:schemeClr val="dk1"/>
          </a:fillRef>
          <a:effectRef idx="2">
            <a:schemeClr val="dk1"/>
          </a:effectRef>
          <a:fontRef idx="minor">
            <a:schemeClr val="tx1"/>
          </a:fontRef>
        </p:style>
      </p:cxnSp>
      <p:cxnSp>
        <p:nvCxnSpPr>
          <p:cNvPr id="18" name="Conector de seta reta 17"/>
          <p:cNvCxnSpPr/>
          <p:nvPr/>
        </p:nvCxnSpPr>
        <p:spPr>
          <a:xfrm flipV="1">
            <a:off x="5652120" y="3717032"/>
            <a:ext cx="1512168" cy="1800200"/>
          </a:xfrm>
          <a:prstGeom prst="straightConnector1">
            <a:avLst/>
          </a:prstGeom>
          <a:ln>
            <a:solidFill>
              <a:schemeClr val="bg1">
                <a:lumMod val="75000"/>
              </a:schemeClr>
            </a:solidFill>
            <a:tailEnd type="arrow"/>
          </a:ln>
        </p:spPr>
        <p:style>
          <a:lnRef idx="3">
            <a:schemeClr val="dk1"/>
          </a:lnRef>
          <a:fillRef idx="0">
            <a:schemeClr val="dk1"/>
          </a:fillRef>
          <a:effectRef idx="2">
            <a:schemeClr val="dk1"/>
          </a:effectRef>
          <a:fontRef idx="minor">
            <a:schemeClr val="tx1"/>
          </a:fontRef>
        </p:style>
      </p:cxnSp>
      <p:cxnSp>
        <p:nvCxnSpPr>
          <p:cNvPr id="20" name="Conector de seta reta 19"/>
          <p:cNvCxnSpPr/>
          <p:nvPr/>
        </p:nvCxnSpPr>
        <p:spPr>
          <a:xfrm flipH="1" flipV="1">
            <a:off x="5292080" y="1412776"/>
            <a:ext cx="1872208" cy="1656184"/>
          </a:xfrm>
          <a:prstGeom prst="straightConnector1">
            <a:avLst/>
          </a:prstGeom>
          <a:ln>
            <a:solidFill>
              <a:schemeClr val="bg1">
                <a:lumMod val="75000"/>
              </a:schemeClr>
            </a:solidFill>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323528" y="404664"/>
            <a:ext cx="184731" cy="369332"/>
          </a:xfrm>
          <a:prstGeom prst="rect">
            <a:avLst/>
          </a:prstGeom>
          <a:noFill/>
        </p:spPr>
        <p:txBody>
          <a:bodyPr wrap="none" rtlCol="0">
            <a:spAutoFit/>
          </a:bodyPr>
          <a:lstStyle/>
          <a:p>
            <a:endParaRPr lang="pt-BR" dirty="0"/>
          </a:p>
        </p:txBody>
      </p:sp>
      <p:sp>
        <p:nvSpPr>
          <p:cNvPr id="5" name="CaixaDeTexto 4"/>
          <p:cNvSpPr txBox="1"/>
          <p:nvPr/>
        </p:nvSpPr>
        <p:spPr>
          <a:xfrm>
            <a:off x="251520" y="836712"/>
            <a:ext cx="8640960" cy="6186309"/>
          </a:xfrm>
          <a:prstGeom prst="rect">
            <a:avLst/>
          </a:prstGeom>
          <a:noFill/>
        </p:spPr>
        <p:txBody>
          <a:bodyPr wrap="square" rtlCol="0">
            <a:spAutoFit/>
          </a:bodyPr>
          <a:lstStyle/>
          <a:p>
            <a:pPr algn="just">
              <a:lnSpc>
                <a:spcPct val="150000"/>
              </a:lnSpc>
            </a:pPr>
            <a:r>
              <a:rPr lang="pt-BR" sz="2400" dirty="0" smtClean="0">
                <a:solidFill>
                  <a:schemeClr val="bg1">
                    <a:lumMod val="75000"/>
                  </a:schemeClr>
                </a:solidFill>
              </a:rPr>
              <a:t>	A </a:t>
            </a:r>
            <a:r>
              <a:rPr lang="pt-BR" sz="2400" i="1" dirty="0" smtClean="0">
                <a:solidFill>
                  <a:schemeClr val="bg1">
                    <a:lumMod val="75000"/>
                  </a:schemeClr>
                </a:solidFill>
              </a:rPr>
              <a:t>significação</a:t>
            </a:r>
            <a:r>
              <a:rPr lang="pt-BR" sz="2400" dirty="0" smtClean="0">
                <a:solidFill>
                  <a:schemeClr val="bg1">
                    <a:lumMod val="75000"/>
                  </a:schemeClr>
                </a:solidFill>
              </a:rPr>
              <a:t> que ocorre a partir das interações entre a criança e o parceiro é gradual – no começo do processo a percepção da criança de sua ação não se individualiza, estando sempre atrelada à mediação do parceiro - e se dá através da </a:t>
            </a:r>
            <a:r>
              <a:rPr lang="pt-BR" sz="2400" i="1" dirty="0" smtClean="0">
                <a:solidFill>
                  <a:schemeClr val="bg1">
                    <a:lumMod val="75000"/>
                  </a:schemeClr>
                </a:solidFill>
              </a:rPr>
              <a:t>linguagem</a:t>
            </a:r>
            <a:r>
              <a:rPr lang="pt-BR" sz="2400" dirty="0" smtClean="0">
                <a:solidFill>
                  <a:schemeClr val="bg1">
                    <a:lumMod val="75000"/>
                  </a:schemeClr>
                </a:solidFill>
              </a:rPr>
              <a:t> de seu grupo social. </a:t>
            </a:r>
          </a:p>
          <a:p>
            <a:pPr algn="just">
              <a:lnSpc>
                <a:spcPct val="150000"/>
              </a:lnSpc>
            </a:pPr>
            <a:r>
              <a:rPr lang="pt-BR" sz="2400" dirty="0" smtClean="0">
                <a:solidFill>
                  <a:schemeClr val="bg1">
                    <a:lumMod val="75000"/>
                  </a:schemeClr>
                </a:solidFill>
              </a:rPr>
              <a:t>	“</a:t>
            </a:r>
            <a:r>
              <a:rPr lang="pt-BR" sz="2400" dirty="0">
                <a:solidFill>
                  <a:schemeClr val="bg1">
                    <a:lumMod val="75000"/>
                  </a:schemeClr>
                </a:solidFill>
              </a:rPr>
              <a:t>Isso se dá por meio de gestos e de questões estruturadoras trocadas pelos parceiros em tarefas conjuntas (brincar, decorar nomes, prestar atenção a sons, entender uma piada, descrever uma gravura, etc.)” (p.42)</a:t>
            </a:r>
          </a:p>
          <a:p>
            <a:pPr algn="just">
              <a:lnSpc>
                <a:spcPct val="150000"/>
              </a:lnSpc>
            </a:pPr>
            <a:endParaRPr lang="pt-BR" sz="2400" dirty="0" smtClean="0">
              <a:solidFill>
                <a:schemeClr val="bg1">
                  <a:lumMod val="75000"/>
                </a:schemeClr>
              </a:solidFill>
            </a:endParaRPr>
          </a:p>
          <a:p>
            <a:pPr algn="just">
              <a:lnSpc>
                <a:spcPct val="150000"/>
              </a:lnSpc>
            </a:pPr>
            <a:endParaRPr lang="pt-BR" sz="2400" dirty="0">
              <a:solidFill>
                <a:schemeClr val="bg1">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162</Words>
  <Application>Microsoft Office PowerPoint</Application>
  <PresentationFormat>Apresentação na tela (4:3)</PresentationFormat>
  <Paragraphs>68</Paragraphs>
  <Slides>18</Slides>
  <Notes>0</Notes>
  <HiddenSlides>0</HiddenSlides>
  <MMClips>0</MMClips>
  <ScaleCrop>false</ScaleCrop>
  <HeadingPairs>
    <vt:vector size="4" baseType="variant">
      <vt:variant>
        <vt:lpstr>Tema</vt:lpstr>
      </vt:variant>
      <vt:variant>
        <vt:i4>1</vt:i4>
      </vt:variant>
      <vt:variant>
        <vt:lpstr>Títulos de slides</vt:lpstr>
      </vt:variant>
      <vt:variant>
        <vt:i4>18</vt:i4>
      </vt:variant>
    </vt:vector>
  </HeadingPairs>
  <TitlesOfParts>
    <vt:vector size="19" baseType="lpstr">
      <vt:lpstr>Tema do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Ana</dc:creator>
  <cp:lastModifiedBy>usuario</cp:lastModifiedBy>
  <cp:revision>18</cp:revision>
  <dcterms:created xsi:type="dcterms:W3CDTF">2013-11-08T13:44:25Z</dcterms:created>
  <dcterms:modified xsi:type="dcterms:W3CDTF">2013-11-18T15:47:02Z</dcterms:modified>
</cp:coreProperties>
</file>