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15" r:id="rId3"/>
    <p:sldId id="258" r:id="rId4"/>
    <p:sldId id="256" r:id="rId5"/>
    <p:sldId id="259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75" r:id="rId14"/>
    <p:sldId id="260" r:id="rId15"/>
    <p:sldId id="261" r:id="rId16"/>
    <p:sldId id="262" r:id="rId17"/>
    <p:sldId id="263" r:id="rId18"/>
    <p:sldId id="264" r:id="rId19"/>
    <p:sldId id="265" r:id="rId20"/>
    <p:sldId id="268" r:id="rId21"/>
    <p:sldId id="266" r:id="rId22"/>
    <p:sldId id="267" r:id="rId23"/>
    <p:sldId id="269" r:id="rId24"/>
    <p:sldId id="270" r:id="rId25"/>
    <p:sldId id="271" r:id="rId26"/>
    <p:sldId id="272" r:id="rId27"/>
    <p:sldId id="273" r:id="rId28"/>
    <p:sldId id="274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5" r:id="rId39"/>
    <p:sldId id="292" r:id="rId40"/>
    <p:sldId id="294" r:id="rId41"/>
    <p:sldId id="293" r:id="rId42"/>
    <p:sldId id="296" r:id="rId43"/>
    <p:sldId id="297" r:id="rId44"/>
    <p:sldId id="298" r:id="rId45"/>
    <p:sldId id="300" r:id="rId46"/>
    <p:sldId id="302" r:id="rId47"/>
    <p:sldId id="301" r:id="rId48"/>
    <p:sldId id="303" r:id="rId49"/>
    <p:sldId id="304" r:id="rId50"/>
    <p:sldId id="310" r:id="rId51"/>
    <p:sldId id="311" r:id="rId52"/>
    <p:sldId id="312" r:id="rId53"/>
    <p:sldId id="313" r:id="rId54"/>
    <p:sldId id="314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7"/>
    <p:restoredTop sz="92500"/>
  </p:normalViewPr>
  <p:slideViewPr>
    <p:cSldViewPr snapToGrid="0" snapToObjects="1">
      <p:cViewPr varScale="1">
        <p:scale>
          <a:sx n="54" d="100"/>
          <a:sy n="54" d="100"/>
        </p:scale>
        <p:origin x="5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8/15/17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8/15/17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8/15/17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8/15/17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8/15/17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85799"/>
            <a:ext cx="3031067" cy="5579533"/>
          </a:xfrm>
        </p:spPr>
        <p:txBody>
          <a:bodyPr>
            <a:normAutofit/>
          </a:bodyPr>
          <a:lstStyle/>
          <a:p>
            <a:r>
              <a:rPr lang="fr-FR" sz="3200" dirty="0" smtClean="0"/>
              <a:t>Édition illustrée des </a:t>
            </a:r>
            <a:r>
              <a:rPr lang="fr-FR" sz="3200" i="1" dirty="0" smtClean="0"/>
              <a:t>Mythologies, </a:t>
            </a:r>
            <a:br>
              <a:rPr lang="fr-FR" sz="3200" i="1" dirty="0" smtClean="0"/>
            </a:br>
            <a:r>
              <a:rPr lang="fr-FR" sz="3200" i="1" dirty="0"/>
              <a:t/>
            </a:r>
            <a:br>
              <a:rPr lang="fr-FR" sz="3200" i="1" dirty="0"/>
            </a:br>
            <a:r>
              <a:rPr lang="fr-FR" sz="3200" dirty="0" smtClean="0"/>
              <a:t>par Jacqueline </a:t>
            </a:r>
            <a:r>
              <a:rPr lang="fr-FR" sz="3200" dirty="0" err="1" smtClean="0"/>
              <a:t>Guittard</a:t>
            </a: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 smtClean="0"/>
              <a:t>Seuil, 2010</a:t>
            </a:r>
            <a:endParaRPr lang="fr-FR" sz="32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851" y="150153"/>
            <a:ext cx="4854615" cy="6650823"/>
          </a:xfrm>
        </p:spPr>
      </p:pic>
    </p:spTree>
    <p:extLst>
      <p:ext uri="{BB962C8B-B14F-4D97-AF65-F5344CB8AC3E}">
        <p14:creationId xmlns:p14="http://schemas.microsoft.com/office/powerpoint/2010/main" val="141222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53" y="232338"/>
            <a:ext cx="8827960" cy="6535428"/>
          </a:xfrm>
        </p:spPr>
      </p:pic>
    </p:spTree>
    <p:extLst>
      <p:ext uri="{BB962C8B-B14F-4D97-AF65-F5344CB8AC3E}">
        <p14:creationId xmlns:p14="http://schemas.microsoft.com/office/powerpoint/2010/main" val="83566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53" y="238469"/>
            <a:ext cx="8827960" cy="6523165"/>
          </a:xfrm>
        </p:spPr>
      </p:pic>
    </p:spTree>
    <p:extLst>
      <p:ext uri="{BB962C8B-B14F-4D97-AF65-F5344CB8AC3E}">
        <p14:creationId xmlns:p14="http://schemas.microsoft.com/office/powerpoint/2010/main" val="56057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533" y="0"/>
            <a:ext cx="4795712" cy="6673955"/>
          </a:xfrm>
        </p:spPr>
      </p:pic>
    </p:spTree>
    <p:extLst>
      <p:ext uri="{BB962C8B-B14F-4D97-AF65-F5344CB8AC3E}">
        <p14:creationId xmlns:p14="http://schemas.microsoft.com/office/powerpoint/2010/main" val="51207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76400" y="3081533"/>
            <a:ext cx="9601200" cy="694934"/>
          </a:xfrm>
        </p:spPr>
        <p:txBody>
          <a:bodyPr anchor="t" anchorCtr="0">
            <a:spAutoFit/>
          </a:bodyPr>
          <a:lstStyle/>
          <a:p>
            <a:pPr algn="ctr"/>
            <a:r>
              <a:rPr lang="fr-FR" i="1" dirty="0" smtClean="0"/>
              <a:t>L’Empire des signes</a:t>
            </a:r>
            <a:r>
              <a:rPr lang="fr-FR" dirty="0" smtClean="0"/>
              <a:t>, 1970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20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7" y="1219201"/>
            <a:ext cx="4656367" cy="4648199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291" y="1219200"/>
            <a:ext cx="6075129" cy="4648199"/>
          </a:xfrm>
        </p:spPr>
      </p:pic>
    </p:spTree>
    <p:extLst>
      <p:ext uri="{BB962C8B-B14F-4D97-AF65-F5344CB8AC3E}">
        <p14:creationId xmlns:p14="http://schemas.microsoft.com/office/powerpoint/2010/main" val="164389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58" y="1034012"/>
            <a:ext cx="6052876" cy="4876800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34" y="140418"/>
            <a:ext cx="4825999" cy="6663988"/>
          </a:xfrm>
        </p:spPr>
      </p:pic>
    </p:spTree>
    <p:extLst>
      <p:ext uri="{BB962C8B-B14F-4D97-AF65-F5344CB8AC3E}">
        <p14:creationId xmlns:p14="http://schemas.microsoft.com/office/powerpoint/2010/main" val="167089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6" y="584071"/>
            <a:ext cx="6319665" cy="5538685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0"/>
            <a:ext cx="5181599" cy="6706829"/>
          </a:xfrm>
        </p:spPr>
      </p:pic>
    </p:spTree>
    <p:extLst>
      <p:ext uri="{BB962C8B-B14F-4D97-AF65-F5344CB8AC3E}">
        <p14:creationId xmlns:p14="http://schemas.microsoft.com/office/powerpoint/2010/main" val="175252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33" y="229686"/>
            <a:ext cx="5339233" cy="6480364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222" y="229686"/>
            <a:ext cx="6536326" cy="6480364"/>
          </a:xfrm>
        </p:spPr>
      </p:pic>
    </p:spTree>
    <p:extLst>
      <p:ext uri="{BB962C8B-B14F-4D97-AF65-F5344CB8AC3E}">
        <p14:creationId xmlns:p14="http://schemas.microsoft.com/office/powerpoint/2010/main" val="195677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76400" y="3081533"/>
            <a:ext cx="9601200" cy="1297535"/>
          </a:xfrm>
        </p:spPr>
        <p:txBody>
          <a:bodyPr anchor="t" anchorCtr="0">
            <a:spAutoFit/>
          </a:bodyPr>
          <a:lstStyle/>
          <a:p>
            <a:pPr algn="ctr"/>
            <a:r>
              <a:rPr lang="fr-FR" i="1" dirty="0" smtClean="0"/>
              <a:t>Roland Barthes par Roland Barthes</a:t>
            </a:r>
            <a:r>
              <a:rPr lang="fr-FR" dirty="0" smtClean="0"/>
              <a:t>, 1975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251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3" y="57477"/>
            <a:ext cx="4555067" cy="6800523"/>
          </a:xfrm>
        </p:spPr>
      </p:pic>
      <p:pic>
        <p:nvPicPr>
          <p:cNvPr id="12" name="Espace réservé du contenu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71" y="345343"/>
            <a:ext cx="6041423" cy="6224790"/>
          </a:xfrm>
        </p:spPr>
      </p:pic>
    </p:spTree>
    <p:extLst>
      <p:ext uri="{BB962C8B-B14F-4D97-AF65-F5344CB8AC3E}">
        <p14:creationId xmlns:p14="http://schemas.microsoft.com/office/powerpoint/2010/main" val="151298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85799"/>
            <a:ext cx="3031067" cy="5579533"/>
          </a:xfrm>
        </p:spPr>
        <p:txBody>
          <a:bodyPr>
            <a:normAutofit/>
          </a:bodyPr>
          <a:lstStyle/>
          <a:p>
            <a:r>
              <a:rPr lang="fr-FR" sz="3200" dirty="0" smtClean="0"/>
              <a:t>Édition illustrée des </a:t>
            </a:r>
            <a:r>
              <a:rPr lang="fr-FR" sz="3200" i="1" dirty="0" smtClean="0"/>
              <a:t>Mythologies, </a:t>
            </a:r>
            <a:br>
              <a:rPr lang="fr-FR" sz="3200" i="1" dirty="0" smtClean="0"/>
            </a:br>
            <a:r>
              <a:rPr lang="fr-FR" sz="3200" i="1" dirty="0"/>
              <a:t/>
            </a:r>
            <a:br>
              <a:rPr lang="fr-FR" sz="3200" i="1" dirty="0"/>
            </a:br>
            <a:r>
              <a:rPr lang="fr-FR" sz="3200" dirty="0" smtClean="0"/>
              <a:t>par Jacqueline </a:t>
            </a:r>
            <a:r>
              <a:rPr lang="fr-FR" sz="3200" dirty="0" err="1" smtClean="0"/>
              <a:t>Guittard</a:t>
            </a: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 smtClean="0"/>
              <a:t>Seuil, 2010</a:t>
            </a:r>
            <a:endParaRPr lang="fr-FR" sz="32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851" y="150153"/>
            <a:ext cx="4854615" cy="6650823"/>
          </a:xfrm>
        </p:spPr>
      </p:pic>
    </p:spTree>
    <p:extLst>
      <p:ext uri="{BB962C8B-B14F-4D97-AF65-F5344CB8AC3E}">
        <p14:creationId xmlns:p14="http://schemas.microsoft.com/office/powerpoint/2010/main" val="192428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616084"/>
            <a:ext cx="6163735" cy="5749609"/>
          </a:xfrm>
        </p:spPr>
      </p:pic>
      <p:pic>
        <p:nvPicPr>
          <p:cNvPr id="12" name="Espace réservé du contenu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535" y="87288"/>
            <a:ext cx="4978400" cy="6734221"/>
          </a:xfrm>
        </p:spPr>
      </p:pic>
    </p:spTree>
    <p:extLst>
      <p:ext uri="{BB962C8B-B14F-4D97-AF65-F5344CB8AC3E}">
        <p14:creationId xmlns:p14="http://schemas.microsoft.com/office/powerpoint/2010/main" val="150330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7" y="218725"/>
            <a:ext cx="6180666" cy="6541806"/>
          </a:xfrm>
        </p:spPr>
      </p:pic>
      <p:pic>
        <p:nvPicPr>
          <p:cNvPr id="12" name="Espace réservé du contenu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218725"/>
            <a:ext cx="4165600" cy="6558152"/>
          </a:xfrm>
        </p:spPr>
      </p:pic>
    </p:spTree>
    <p:extLst>
      <p:ext uri="{BB962C8B-B14F-4D97-AF65-F5344CB8AC3E}">
        <p14:creationId xmlns:p14="http://schemas.microsoft.com/office/powerpoint/2010/main" val="119918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40" y="186680"/>
            <a:ext cx="4601559" cy="6419332"/>
          </a:xfrm>
        </p:spPr>
      </p:pic>
      <p:pic>
        <p:nvPicPr>
          <p:cNvPr id="12" name="Espace réservé du contenu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9" y="186680"/>
            <a:ext cx="4504267" cy="6383530"/>
          </a:xfrm>
        </p:spPr>
      </p:pic>
    </p:spTree>
    <p:extLst>
      <p:ext uri="{BB962C8B-B14F-4D97-AF65-F5344CB8AC3E}">
        <p14:creationId xmlns:p14="http://schemas.microsoft.com/office/powerpoint/2010/main" val="48690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2" y="0"/>
            <a:ext cx="5825066" cy="6701498"/>
          </a:xfrm>
        </p:spPr>
      </p:pic>
      <p:pic>
        <p:nvPicPr>
          <p:cNvPr id="12" name="Espace réservé du contenu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478" y="0"/>
            <a:ext cx="5523212" cy="6701498"/>
          </a:xfrm>
        </p:spPr>
      </p:pic>
    </p:spTree>
    <p:extLst>
      <p:ext uri="{BB962C8B-B14F-4D97-AF65-F5344CB8AC3E}">
        <p14:creationId xmlns:p14="http://schemas.microsoft.com/office/powerpoint/2010/main" val="88280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76400" y="3081533"/>
            <a:ext cx="9601200" cy="694934"/>
          </a:xfrm>
        </p:spPr>
        <p:txBody>
          <a:bodyPr anchor="t" anchorCtr="0">
            <a:spAutoFit/>
          </a:bodyPr>
          <a:lstStyle/>
          <a:p>
            <a:pPr algn="ctr"/>
            <a:r>
              <a:rPr lang="fr-FR" i="1" dirty="0" smtClean="0"/>
              <a:t>La Chambre claire</a:t>
            </a:r>
            <a:r>
              <a:rPr lang="fr-FR" dirty="0" smtClean="0"/>
              <a:t>, 1980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512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5" y="609601"/>
            <a:ext cx="6512111" cy="5257800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224" y="609601"/>
            <a:ext cx="5760937" cy="5257800"/>
          </a:xfrm>
        </p:spPr>
      </p:pic>
    </p:spTree>
    <p:extLst>
      <p:ext uri="{BB962C8B-B14F-4D97-AF65-F5344CB8AC3E}">
        <p14:creationId xmlns:p14="http://schemas.microsoft.com/office/powerpoint/2010/main" val="147556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66" y="329165"/>
            <a:ext cx="4385733" cy="6487231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40" y="370769"/>
            <a:ext cx="5324694" cy="6404025"/>
          </a:xfrm>
        </p:spPr>
      </p:pic>
    </p:spTree>
    <p:extLst>
      <p:ext uri="{BB962C8B-B14F-4D97-AF65-F5344CB8AC3E}">
        <p14:creationId xmlns:p14="http://schemas.microsoft.com/office/powerpoint/2010/main" val="61731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22" y="677332"/>
            <a:ext cx="6873097" cy="5520267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312" y="677332"/>
            <a:ext cx="6305011" cy="5520267"/>
          </a:xfrm>
        </p:spPr>
      </p:pic>
    </p:spTree>
    <p:extLst>
      <p:ext uri="{BB962C8B-B14F-4D97-AF65-F5344CB8AC3E}">
        <p14:creationId xmlns:p14="http://schemas.microsoft.com/office/powerpoint/2010/main" val="3922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2" y="191033"/>
            <a:ext cx="6959598" cy="6463930"/>
          </a:xfrm>
        </p:spPr>
      </p:pic>
    </p:spTree>
    <p:extLst>
      <p:ext uri="{BB962C8B-B14F-4D97-AF65-F5344CB8AC3E}">
        <p14:creationId xmlns:p14="http://schemas.microsoft.com/office/powerpoint/2010/main" val="191653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76400" y="3081533"/>
            <a:ext cx="9601200" cy="1297535"/>
          </a:xfrm>
        </p:spPr>
        <p:txBody>
          <a:bodyPr anchor="t" anchorCtr="0">
            <a:spAutoFit/>
          </a:bodyPr>
          <a:lstStyle/>
          <a:p>
            <a:pPr algn="ctr"/>
            <a:r>
              <a:rPr lang="fr-FR" dirty="0" smtClean="0"/>
              <a:t>L’ordre et le choix significatifs des images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284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85799"/>
            <a:ext cx="3031067" cy="5579533"/>
          </a:xfrm>
        </p:spPr>
        <p:txBody>
          <a:bodyPr>
            <a:normAutofit/>
          </a:bodyPr>
          <a:lstStyle/>
          <a:p>
            <a:r>
              <a:rPr lang="fr-FR" sz="3200" dirty="0" smtClean="0"/>
              <a:t>Magali </a:t>
            </a:r>
            <a:r>
              <a:rPr lang="fr-FR" sz="3200" dirty="0" err="1" smtClean="0"/>
              <a:t>Nachtergael</a:t>
            </a:r>
            <a:r>
              <a:rPr lang="fr-FR" sz="3200" dirty="0" smtClean="0"/>
              <a:t>,</a:t>
            </a:r>
            <a:br>
              <a:rPr lang="fr-FR" sz="3200" dirty="0" smtClean="0"/>
            </a:br>
            <a:r>
              <a:rPr lang="fr-FR" sz="3200" i="1" dirty="0" smtClean="0"/>
              <a:t/>
            </a:r>
            <a:br>
              <a:rPr lang="fr-FR" sz="3200" i="1" dirty="0" smtClean="0"/>
            </a:br>
            <a:r>
              <a:rPr lang="fr-FR" sz="3200" i="1" dirty="0" smtClean="0"/>
              <a:t>Barthes contemporain, </a:t>
            </a:r>
            <a:br>
              <a:rPr lang="fr-FR" sz="3200" i="1" dirty="0" smtClean="0"/>
            </a:br>
            <a:r>
              <a:rPr lang="fr-FR" sz="3200" i="1" dirty="0"/>
              <a:t/>
            </a:r>
            <a:br>
              <a:rPr lang="fr-FR" sz="3200" i="1" dirty="0"/>
            </a:br>
            <a:r>
              <a:rPr lang="fr-FR" sz="3200" dirty="0" smtClean="0"/>
              <a:t>Max Milo, 2015.</a:t>
            </a:r>
            <a:br>
              <a:rPr lang="fr-FR" sz="3200" dirty="0" smtClean="0"/>
            </a:br>
            <a:r>
              <a:rPr lang="fr-FR" sz="3200" dirty="0"/>
              <a:t/>
            </a:r>
            <a:br>
              <a:rPr lang="fr-FR" sz="3200" dirty="0"/>
            </a:br>
            <a:r>
              <a:rPr lang="fr-FR" sz="2700" dirty="0" smtClean="0"/>
              <a:t>Sur les rapports de Barthes avec l’art contemporain et les </a:t>
            </a:r>
            <a:r>
              <a:rPr lang="fr-FR" sz="2700" i="1" dirty="0" smtClean="0"/>
              <a:t>cultural </a:t>
            </a:r>
            <a:r>
              <a:rPr lang="fr-FR" sz="2700" i="1" dirty="0" err="1" smtClean="0"/>
              <a:t>studies</a:t>
            </a:r>
            <a:r>
              <a:rPr lang="fr-FR" sz="2700" i="1" dirty="0" smtClean="0"/>
              <a:t>.</a:t>
            </a:r>
            <a:endParaRPr lang="fr-FR" sz="2700" i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165010"/>
            <a:ext cx="7670800" cy="6621110"/>
          </a:xfrm>
        </p:spPr>
      </p:pic>
    </p:spTree>
    <p:extLst>
      <p:ext uri="{BB962C8B-B14F-4D97-AF65-F5344CB8AC3E}">
        <p14:creationId xmlns:p14="http://schemas.microsoft.com/office/powerpoint/2010/main" val="186300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533400"/>
          </a:xfrm>
        </p:spPr>
        <p:txBody>
          <a:bodyPr>
            <a:normAutofit/>
          </a:bodyPr>
          <a:lstStyle/>
          <a:p>
            <a:pPr algn="ctr"/>
            <a:r>
              <a:rPr lang="fr-FR" sz="2800" dirty="0" smtClean="0"/>
              <a:t>1</a:t>
            </a:r>
            <a:r>
              <a:rPr lang="fr-FR" sz="2800" baseline="30000" dirty="0" smtClean="0"/>
              <a:t>ère</a:t>
            </a:r>
            <a:r>
              <a:rPr lang="fr-FR" sz="2800" dirty="0" smtClean="0"/>
              <a:t> et dernière pages de </a:t>
            </a:r>
            <a:r>
              <a:rPr lang="fr-FR" sz="2800" i="1" dirty="0" smtClean="0"/>
              <a:t>L’Empire des signes</a:t>
            </a:r>
            <a:endParaRPr lang="fr-FR" sz="2800" i="1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3364755" cy="5282227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134" y="1190091"/>
            <a:ext cx="3640666" cy="5311336"/>
          </a:xfrm>
        </p:spPr>
      </p:pic>
    </p:spTree>
    <p:extLst>
      <p:ext uri="{BB962C8B-B14F-4D97-AF65-F5344CB8AC3E}">
        <p14:creationId xmlns:p14="http://schemas.microsoft.com/office/powerpoint/2010/main" val="40575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86" y="1211609"/>
            <a:ext cx="5824381" cy="4147348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208"/>
          <a:stretch/>
        </p:blipFill>
        <p:spPr>
          <a:xfrm>
            <a:off x="6555274" y="1211609"/>
            <a:ext cx="6486685" cy="4147348"/>
          </a:xfrm>
          <a:scene3d>
            <a:camera prst="orthographicFront">
              <a:rot lat="0" lon="0" rev="107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899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33" y="229686"/>
            <a:ext cx="5339233" cy="6480364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222" y="229686"/>
            <a:ext cx="6536326" cy="6480364"/>
          </a:xfrm>
        </p:spPr>
      </p:pic>
    </p:spTree>
    <p:extLst>
      <p:ext uri="{BB962C8B-B14F-4D97-AF65-F5344CB8AC3E}">
        <p14:creationId xmlns:p14="http://schemas.microsoft.com/office/powerpoint/2010/main" val="182760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76400" y="3081533"/>
            <a:ext cx="9601200" cy="1297535"/>
          </a:xfrm>
        </p:spPr>
        <p:txBody>
          <a:bodyPr anchor="t" anchorCtr="0">
            <a:spAutoFit/>
          </a:bodyPr>
          <a:lstStyle/>
          <a:p>
            <a:pPr algn="ctr"/>
            <a:r>
              <a:rPr lang="fr-FR" dirty="0" smtClean="0"/>
              <a:t>La photo non légendée de la mère, plage de Biscarosse, vers 1932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521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5325"/>
            <a:ext cx="4538134" cy="6569012"/>
          </a:xfrm>
        </p:spPr>
      </p:pic>
      <p:sp>
        <p:nvSpPr>
          <p:cNvPr id="9" name="Espace réservé du contenu 8"/>
          <p:cNvSpPr>
            <a:spLocks noGrp="1"/>
          </p:cNvSpPr>
          <p:nvPr>
            <p:ph sz="half" idx="2"/>
          </p:nvPr>
        </p:nvSpPr>
        <p:spPr>
          <a:xfrm>
            <a:off x="7010400" y="999067"/>
            <a:ext cx="4876801" cy="5283199"/>
          </a:xfrm>
        </p:spPr>
        <p:txBody>
          <a:bodyPr>
            <a:normAutofit/>
          </a:bodyPr>
          <a:lstStyle/>
          <a:p>
            <a:r>
              <a:rPr lang="fr-FR" i="1" dirty="0" smtClean="0"/>
              <a:t>Première légende abandonnée </a:t>
            </a:r>
            <a:r>
              <a:rPr lang="fr-FR" dirty="0" smtClean="0"/>
              <a:t>: </a:t>
            </a:r>
            <a:r>
              <a:rPr lang="fr-FR" b="1" dirty="0" smtClean="0"/>
              <a:t>« Tout naturel est suspect. Seul trouve grâce : celui de la Mère »</a:t>
            </a:r>
          </a:p>
          <a:p>
            <a:r>
              <a:rPr lang="fr-FR" i="1" dirty="0" smtClean="0"/>
              <a:t>Deuxième légende abandonnée </a:t>
            </a:r>
            <a:r>
              <a:rPr lang="fr-FR" dirty="0" smtClean="0"/>
              <a:t>: « </a:t>
            </a:r>
            <a:r>
              <a:rPr lang="fr-FR" b="1" dirty="0" smtClean="0"/>
              <a:t>Pour finir, la Nature est sauvée »</a:t>
            </a:r>
          </a:p>
          <a:p>
            <a:r>
              <a:rPr lang="fr-FR" i="1" dirty="0" smtClean="0"/>
              <a:t>Troisième légende abandonnée </a:t>
            </a:r>
            <a:r>
              <a:rPr lang="fr-FR" dirty="0" smtClean="0"/>
              <a:t>: </a:t>
            </a:r>
            <a:r>
              <a:rPr lang="fr-FR" b="1" dirty="0" smtClean="0"/>
              <a:t>« Plage des Landes vers 1932. La Nature enfin trouve grâce : c’est la Mère »</a:t>
            </a:r>
          </a:p>
        </p:txBody>
      </p:sp>
    </p:spTree>
    <p:extLst>
      <p:ext uri="{BB962C8B-B14F-4D97-AF65-F5344CB8AC3E}">
        <p14:creationId xmlns:p14="http://schemas.microsoft.com/office/powerpoint/2010/main" val="32091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76400" y="3081533"/>
            <a:ext cx="9601200" cy="694934"/>
          </a:xfrm>
        </p:spPr>
        <p:txBody>
          <a:bodyPr anchor="t" anchorCtr="0">
            <a:spAutoFit/>
          </a:bodyPr>
          <a:lstStyle/>
          <a:p>
            <a:pPr algn="ctr"/>
            <a:r>
              <a:rPr lang="fr-FR" dirty="0" smtClean="0"/>
              <a:t>Les légendes sur les « corrections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1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0"/>
            <a:ext cx="4656667" cy="6860586"/>
          </a:xfrm>
        </p:spPr>
      </p:pic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894668"/>
          </a:xfrm>
        </p:spPr>
        <p:txBody>
          <a:bodyPr>
            <a:normAutofit/>
          </a:bodyPr>
          <a:lstStyle/>
          <a:p>
            <a:r>
              <a:rPr lang="fr-FR" dirty="0" smtClean="0"/>
              <a:t>Légende abandonnée : « Corrections. On barre d’un côté, on ajoute de l’autre, on dessine des trous et des retombées ; au texte plat du début, on adapte une petite machine sadienne : on aveugle et on fait éclater, on éventre et on fait gicler. Qui douterait de la sexualité de l’écriture? Tout le monde voudrait bien savoir ce qu’il y avait sous mes ratures : c’est le noir qu’on veut d’abord lire. »</a:t>
            </a:r>
          </a:p>
        </p:txBody>
      </p:sp>
    </p:spTree>
    <p:extLst>
      <p:ext uri="{BB962C8B-B14F-4D97-AF65-F5344CB8AC3E}">
        <p14:creationId xmlns:p14="http://schemas.microsoft.com/office/powerpoint/2010/main" val="12543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76400" y="3081533"/>
            <a:ext cx="9601200" cy="694934"/>
          </a:xfrm>
        </p:spPr>
        <p:txBody>
          <a:bodyPr anchor="t" anchorCtr="0">
            <a:spAutoFit/>
          </a:bodyPr>
          <a:lstStyle/>
          <a:p>
            <a:pPr algn="ctr"/>
            <a:r>
              <a:rPr lang="fr-FR" dirty="0" smtClean="0"/>
              <a:t>Punctum 1 : la photo de Koen </a:t>
            </a:r>
            <a:r>
              <a:rPr lang="fr-FR" dirty="0" err="1" smtClean="0"/>
              <a:t>Wessing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123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82" y="52150"/>
            <a:ext cx="4293707" cy="6630119"/>
          </a:xfrm>
        </p:spPr>
      </p:pic>
    </p:spTree>
    <p:extLst>
      <p:ext uri="{BB962C8B-B14F-4D97-AF65-F5344CB8AC3E}">
        <p14:creationId xmlns:p14="http://schemas.microsoft.com/office/powerpoint/2010/main" val="57770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76400" y="3081533"/>
            <a:ext cx="9601200" cy="694934"/>
          </a:xfrm>
        </p:spPr>
        <p:txBody>
          <a:bodyPr anchor="t" anchorCtr="0">
            <a:spAutoFit/>
          </a:bodyPr>
          <a:lstStyle/>
          <a:p>
            <a:pPr algn="ctr"/>
            <a:r>
              <a:rPr lang="fr-FR" dirty="0" smtClean="0"/>
              <a:t>Punctum 2 : la photo de William Klein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19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15127" y="1357313"/>
            <a:ext cx="8361229" cy="1357792"/>
          </a:xfrm>
        </p:spPr>
        <p:txBody>
          <a:bodyPr/>
          <a:lstStyle/>
          <a:p>
            <a:r>
              <a:rPr lang="fr-FR" sz="2400" dirty="0" smtClean="0"/>
              <a:t>SÉANCE N°2 </a:t>
            </a:r>
            <a:br>
              <a:rPr lang="fr-FR" sz="2400" dirty="0" smtClean="0"/>
            </a:b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 smtClean="0"/>
              <a:t>vendredi 11 août 2017</a:t>
            </a:r>
            <a:endParaRPr lang="fr-FR" sz="2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679904" y="3370491"/>
            <a:ext cx="6831673" cy="1086237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2</a:t>
            </a:r>
            <a:r>
              <a:rPr lang="fr-FR" baseline="30000" dirty="0" smtClean="0"/>
              <a:t>ème</a:t>
            </a:r>
            <a:r>
              <a:rPr lang="fr-FR" dirty="0" smtClean="0"/>
              <a:t> phrase-objet de Roland Barthes</a:t>
            </a:r>
          </a:p>
          <a:p>
            <a:endParaRPr lang="fr-FR" dirty="0" smtClean="0"/>
          </a:p>
          <a:p>
            <a:r>
              <a:rPr lang="fr-FR" dirty="0" smtClean="0"/>
              <a:t>« J’adore légender les images.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03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268" y="52150"/>
            <a:ext cx="8254936" cy="6630119"/>
          </a:xfrm>
        </p:spPr>
      </p:pic>
    </p:spTree>
    <p:extLst>
      <p:ext uri="{BB962C8B-B14F-4D97-AF65-F5344CB8AC3E}">
        <p14:creationId xmlns:p14="http://schemas.microsoft.com/office/powerpoint/2010/main" val="145332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76400" y="3081533"/>
            <a:ext cx="9601200" cy="1297535"/>
          </a:xfrm>
        </p:spPr>
        <p:txBody>
          <a:bodyPr anchor="t" anchorCtr="0">
            <a:spAutoFit/>
          </a:bodyPr>
          <a:lstStyle/>
          <a:p>
            <a:pPr algn="ctr"/>
            <a:r>
              <a:rPr lang="fr-FR" dirty="0" smtClean="0"/>
              <a:t>Punctum 3 : la photo de la grand-mère Barthes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34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34" y="0"/>
            <a:ext cx="6163732" cy="6600994"/>
          </a:xfrm>
        </p:spPr>
      </p:pic>
    </p:spTree>
    <p:extLst>
      <p:ext uri="{BB962C8B-B14F-4D97-AF65-F5344CB8AC3E}">
        <p14:creationId xmlns:p14="http://schemas.microsoft.com/office/powerpoint/2010/main" val="6804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029" y="0"/>
            <a:ext cx="5549141" cy="6600994"/>
          </a:xfrm>
        </p:spPr>
      </p:pic>
    </p:spTree>
    <p:extLst>
      <p:ext uri="{BB962C8B-B14F-4D97-AF65-F5344CB8AC3E}">
        <p14:creationId xmlns:p14="http://schemas.microsoft.com/office/powerpoint/2010/main" val="41428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76400" y="3081533"/>
            <a:ext cx="9601200" cy="1297535"/>
          </a:xfrm>
        </p:spPr>
        <p:txBody>
          <a:bodyPr anchor="t" anchorCtr="0">
            <a:spAutoFit/>
          </a:bodyPr>
          <a:lstStyle/>
          <a:p>
            <a:pPr algn="ctr"/>
            <a:r>
              <a:rPr lang="fr-FR" dirty="0" smtClean="0"/>
              <a:t>Louis Gustave Binger et Gaston de Galliffet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508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69" y="0"/>
            <a:ext cx="5314062" cy="6600994"/>
          </a:xfr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2" y="0"/>
            <a:ext cx="5240109" cy="663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3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76400" y="3081533"/>
            <a:ext cx="9601200" cy="1900136"/>
          </a:xfrm>
        </p:spPr>
        <p:txBody>
          <a:bodyPr anchor="t" anchorCtr="0">
            <a:spAutoFit/>
          </a:bodyPr>
          <a:lstStyle/>
          <a:p>
            <a:pPr algn="ctr"/>
            <a:r>
              <a:rPr lang="fr-FR" dirty="0" smtClean="0"/>
              <a:t>« L’anti grande famille des hommes »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Magali </a:t>
            </a:r>
            <a:r>
              <a:rPr lang="fr-FR" dirty="0" err="1" smtClean="0"/>
              <a:t>Nachtergael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400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73" y="304799"/>
            <a:ext cx="2282221" cy="2827867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204" y="323052"/>
            <a:ext cx="2290810" cy="28278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" r="1724"/>
          <a:stretch/>
        </p:blipFill>
        <p:spPr>
          <a:xfrm>
            <a:off x="6307324" y="304798"/>
            <a:ext cx="2376162" cy="282786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41308"/>
            <a:ext cx="2193861" cy="279135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73" y="3571321"/>
            <a:ext cx="2282221" cy="311541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204" y="3571321"/>
            <a:ext cx="2532561" cy="311699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324" y="3557523"/>
            <a:ext cx="2612215" cy="314300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r="6836" b="20000"/>
          <a:stretch/>
        </p:blipFill>
        <p:spPr>
          <a:xfrm>
            <a:off x="9173195" y="4063999"/>
            <a:ext cx="2785766" cy="228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76400" y="3081533"/>
            <a:ext cx="9601200" cy="1297535"/>
          </a:xfrm>
        </p:spPr>
        <p:txBody>
          <a:bodyPr anchor="t" anchorCtr="0">
            <a:spAutoFit/>
          </a:bodyPr>
          <a:lstStyle/>
          <a:p>
            <a:pPr algn="ctr"/>
            <a:r>
              <a:rPr lang="fr-FR" dirty="0" err="1" smtClean="0"/>
              <a:t>Savorgnan</a:t>
            </a:r>
            <a:r>
              <a:rPr lang="fr-FR" dirty="0" smtClean="0"/>
              <a:t> de Brazza, figure inversée du grand-père Binger?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781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0"/>
            <a:ext cx="4925852" cy="686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9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76400" y="3081533"/>
            <a:ext cx="9601200" cy="694934"/>
          </a:xfrm>
        </p:spPr>
        <p:txBody>
          <a:bodyPr anchor="t" anchorCtr="0">
            <a:spAutoFit/>
          </a:bodyPr>
          <a:lstStyle/>
          <a:p>
            <a:pPr algn="ctr"/>
            <a:r>
              <a:rPr lang="fr-FR" i="1" dirty="0" smtClean="0"/>
              <a:t>Michelet par lui-même</a:t>
            </a:r>
            <a:r>
              <a:rPr lang="fr-FR" dirty="0" smtClean="0"/>
              <a:t>, 1954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835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76400" y="3081533"/>
            <a:ext cx="9601200" cy="1297535"/>
          </a:xfrm>
        </p:spPr>
        <p:txBody>
          <a:bodyPr anchor="t" anchorCtr="0">
            <a:spAutoFit/>
          </a:bodyPr>
          <a:lstStyle/>
          <a:p>
            <a:pPr algn="ctr"/>
            <a:r>
              <a:rPr lang="fr-FR" i="1" dirty="0" smtClean="0"/>
              <a:t>Le plaisir du vrai</a:t>
            </a:r>
            <a:br>
              <a:rPr lang="fr-FR" i="1" dirty="0" smtClean="0"/>
            </a:br>
            <a:r>
              <a:rPr lang="fr-FR" dirty="0" smtClean="0"/>
              <a:t>(la légende et le plaisir romanesque)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649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09" y="135466"/>
            <a:ext cx="5081500" cy="657013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3" y="135466"/>
            <a:ext cx="6183656" cy="657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0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0"/>
            <a:ext cx="6953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0"/>
            <a:ext cx="6296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4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64" y="44450"/>
            <a:ext cx="4536581" cy="66611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43" y="44450"/>
            <a:ext cx="3494721" cy="666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5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67" y="7702"/>
            <a:ext cx="9093198" cy="6850298"/>
          </a:xfrm>
        </p:spPr>
      </p:pic>
    </p:spTree>
    <p:extLst>
      <p:ext uri="{BB962C8B-B14F-4D97-AF65-F5344CB8AC3E}">
        <p14:creationId xmlns:p14="http://schemas.microsoft.com/office/powerpoint/2010/main" val="20548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34" y="142105"/>
            <a:ext cx="8991600" cy="6715895"/>
          </a:xfrm>
        </p:spPr>
      </p:pic>
    </p:spTree>
    <p:extLst>
      <p:ext uri="{BB962C8B-B14F-4D97-AF65-F5344CB8AC3E}">
        <p14:creationId xmlns:p14="http://schemas.microsoft.com/office/powerpoint/2010/main" val="117580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22" y="142105"/>
            <a:ext cx="8891223" cy="6715895"/>
          </a:xfrm>
        </p:spPr>
      </p:pic>
    </p:spTree>
    <p:extLst>
      <p:ext uri="{BB962C8B-B14F-4D97-AF65-F5344CB8AC3E}">
        <p14:creationId xmlns:p14="http://schemas.microsoft.com/office/powerpoint/2010/main" val="207556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22" y="232338"/>
            <a:ext cx="8891223" cy="6535428"/>
          </a:xfrm>
        </p:spPr>
      </p:pic>
    </p:spTree>
    <p:extLst>
      <p:ext uri="{BB962C8B-B14F-4D97-AF65-F5344CB8AC3E}">
        <p14:creationId xmlns:p14="http://schemas.microsoft.com/office/powerpoint/2010/main" val="36765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10001025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001025" id="{F9915BBD-9749-466F-995C-8C8D6A938EC0}" vid="{CF1D1A65-FC75-42D2-B7EF-D2991382DC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Rogner</Template>
  <TotalTime>533</TotalTime>
  <Words>133</Words>
  <Application>Microsoft Macintosh PowerPoint</Application>
  <PresentationFormat>Grand écran</PresentationFormat>
  <Paragraphs>26</Paragraphs>
  <Slides>54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56" baseType="lpstr">
      <vt:lpstr>Franklin Gothic Book</vt:lpstr>
      <vt:lpstr>TF10001025</vt:lpstr>
      <vt:lpstr>Édition illustrée des Mythologies,   par Jacqueline Guittard  Seuil, 2010</vt:lpstr>
      <vt:lpstr>Édition illustrée des Mythologies,   par Jacqueline Guittard  Seuil, 2010</vt:lpstr>
      <vt:lpstr>Magali Nachtergael,  Barthes contemporain,   Max Milo, 2015.  Sur les rapports de Barthes avec l’art contemporain et les cultural studies.</vt:lpstr>
      <vt:lpstr>SÉANCE N°2   vendredi 11 août 2017</vt:lpstr>
      <vt:lpstr>Michelet par lui-même, 1954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L’Empire des signes, 1970</vt:lpstr>
      <vt:lpstr>Présentation PowerPoint</vt:lpstr>
      <vt:lpstr>Présentation PowerPoint</vt:lpstr>
      <vt:lpstr>Présentation PowerPoint</vt:lpstr>
      <vt:lpstr>Présentation PowerPoint</vt:lpstr>
      <vt:lpstr>Roland Barthes par Roland Barthes, 1975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Chambre claire, 1980</vt:lpstr>
      <vt:lpstr>Présentation PowerPoint</vt:lpstr>
      <vt:lpstr>Présentation PowerPoint</vt:lpstr>
      <vt:lpstr>Présentation PowerPoint</vt:lpstr>
      <vt:lpstr>Présentation PowerPoint</vt:lpstr>
      <vt:lpstr>L’ordre et le choix significatifs des images</vt:lpstr>
      <vt:lpstr>1ère et dernière pages de L’Empire des signes</vt:lpstr>
      <vt:lpstr>Présentation PowerPoint</vt:lpstr>
      <vt:lpstr>Présentation PowerPoint</vt:lpstr>
      <vt:lpstr>La photo non légendée de la mère, plage de Biscarosse, vers 1932</vt:lpstr>
      <vt:lpstr>Présentation PowerPoint</vt:lpstr>
      <vt:lpstr>Les légendes sur les « corrections »</vt:lpstr>
      <vt:lpstr>Présentation PowerPoint</vt:lpstr>
      <vt:lpstr>Punctum 1 : la photo de Koen Wessing</vt:lpstr>
      <vt:lpstr>Présentation PowerPoint</vt:lpstr>
      <vt:lpstr>Punctum 2 : la photo de William Klein</vt:lpstr>
      <vt:lpstr>Présentation PowerPoint</vt:lpstr>
      <vt:lpstr>Punctum 3 : la photo de la grand-mère Barthes</vt:lpstr>
      <vt:lpstr>Présentation PowerPoint</vt:lpstr>
      <vt:lpstr>Présentation PowerPoint</vt:lpstr>
      <vt:lpstr>Louis Gustave Binger et Gaston de Galliffet</vt:lpstr>
      <vt:lpstr>Présentation PowerPoint</vt:lpstr>
      <vt:lpstr>« L’anti grande famille des hommes »  Magali Nachtergael</vt:lpstr>
      <vt:lpstr>Présentation PowerPoint</vt:lpstr>
      <vt:lpstr>Savorgnan de Brazza, figure inversée du grand-père Binger?</vt:lpstr>
      <vt:lpstr>Présentation PowerPoint</vt:lpstr>
      <vt:lpstr>Le plaisir du vrai (la légende et le plaisir romanesque)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SÉANCE N°2   vendredi 11 août 2017</dc:title>
  <dc:creator>Utilisateur de Microsoft Office</dc:creator>
  <cp:lastModifiedBy>Utilisateur de Microsoft Office</cp:lastModifiedBy>
  <cp:revision>27</cp:revision>
  <dcterms:created xsi:type="dcterms:W3CDTF">2017-08-10T15:13:46Z</dcterms:created>
  <dcterms:modified xsi:type="dcterms:W3CDTF">2017-08-15T23:36:13Z</dcterms:modified>
</cp:coreProperties>
</file>