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1"/>
  </p:sldMasterIdLst>
  <p:notesMasterIdLst>
    <p:notesMasterId r:id="rId44"/>
  </p:notesMasterIdLst>
  <p:sldIdLst>
    <p:sldId id="256" r:id="rId2"/>
    <p:sldId id="288" r:id="rId3"/>
    <p:sldId id="261" r:id="rId4"/>
    <p:sldId id="289" r:id="rId5"/>
    <p:sldId id="290" r:id="rId6"/>
    <p:sldId id="291" r:id="rId7"/>
    <p:sldId id="292" r:id="rId8"/>
    <p:sldId id="293" r:id="rId9"/>
    <p:sldId id="294" r:id="rId10"/>
    <p:sldId id="300" r:id="rId11"/>
    <p:sldId id="295" r:id="rId12"/>
    <p:sldId id="296" r:id="rId13"/>
    <p:sldId id="298" r:id="rId14"/>
    <p:sldId id="301" r:id="rId15"/>
    <p:sldId id="302" r:id="rId16"/>
    <p:sldId id="299" r:id="rId17"/>
    <p:sldId id="303" r:id="rId18"/>
    <p:sldId id="304" r:id="rId19"/>
    <p:sldId id="305" r:id="rId20"/>
    <p:sldId id="306" r:id="rId21"/>
    <p:sldId id="307" r:id="rId22"/>
    <p:sldId id="308" r:id="rId23"/>
    <p:sldId id="330" r:id="rId24"/>
    <p:sldId id="331" r:id="rId25"/>
    <p:sldId id="297" r:id="rId26"/>
    <p:sldId id="309" r:id="rId27"/>
    <p:sldId id="310" r:id="rId28"/>
    <p:sldId id="311" r:id="rId29"/>
    <p:sldId id="312" r:id="rId30"/>
    <p:sldId id="313" r:id="rId31"/>
    <p:sldId id="265" r:id="rId32"/>
    <p:sldId id="315" r:id="rId33"/>
    <p:sldId id="317" r:id="rId34"/>
    <p:sldId id="316" r:id="rId35"/>
    <p:sldId id="318" r:id="rId36"/>
    <p:sldId id="319" r:id="rId37"/>
    <p:sldId id="314" r:id="rId38"/>
    <p:sldId id="320" r:id="rId39"/>
    <p:sldId id="322" r:id="rId40"/>
    <p:sldId id="323" r:id="rId41"/>
    <p:sldId id="332" r:id="rId42"/>
    <p:sldId id="326"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7ED08-654D-4062-9619-EFBC4076C815}" type="datetimeFigureOut">
              <a:rPr lang="pt-BR" smtClean="0"/>
              <a:t>07/08/2017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17633-F7FB-4118-B3CC-A57F8B1BF408}" type="slidenum">
              <a:rPr lang="pt-BR" smtClean="0"/>
              <a:t>‹nº›</a:t>
            </a:fld>
            <a:endParaRPr lang="pt-BR"/>
          </a:p>
        </p:txBody>
      </p:sp>
    </p:spTree>
    <p:extLst>
      <p:ext uri="{BB962C8B-B14F-4D97-AF65-F5344CB8AC3E}">
        <p14:creationId xmlns:p14="http://schemas.microsoft.com/office/powerpoint/2010/main" val="59289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4</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13</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14</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15</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16</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17</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18</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19</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20</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21</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22</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5</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23</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24</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25</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26</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27</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28</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29</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30</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32</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33</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6</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34</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35</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36</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38</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39</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40</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41</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42</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7</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8</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9</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10</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11</a:t>
            </a:fld>
            <a:endParaRPr lang="pt-BR"/>
          </a:p>
        </p:txBody>
      </p:sp>
    </p:spTree>
    <p:extLst>
      <p:ext uri="{BB962C8B-B14F-4D97-AF65-F5344CB8AC3E}">
        <p14:creationId xmlns:p14="http://schemas.microsoft.com/office/powerpoint/2010/main" val="265235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017633-F7FB-4118-B3CC-A57F8B1BF408}" type="slidenum">
              <a:rPr lang="pt-BR" smtClean="0"/>
              <a:t>12</a:t>
            </a:fld>
            <a:endParaRPr lang="pt-BR"/>
          </a:p>
        </p:txBody>
      </p:sp>
    </p:spTree>
    <p:extLst>
      <p:ext uri="{BB962C8B-B14F-4D97-AF65-F5344CB8AC3E}">
        <p14:creationId xmlns:p14="http://schemas.microsoft.com/office/powerpoint/2010/main" val="265235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pt-BR" smtClean="0"/>
              <a:t>Clique para editar o título mestre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5A171F6-D29D-48B2-BD63-968BF76B4B39}" type="datetimeFigureOut">
              <a:rPr lang="pt-BR" smtClean="0"/>
              <a:t>07/08/2017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5AAAF48D-FEF6-4685-9715-4EC29E1B6E69}" type="slidenum">
              <a:rPr lang="pt-BR" smtClean="0"/>
              <a:t>‹nº›</a:t>
            </a:fld>
            <a:endParaRPr lang="pt-B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5A171F6-D29D-48B2-BD63-968BF76B4B39}" type="datetimeFigureOut">
              <a:rPr lang="pt-BR" smtClean="0"/>
              <a:t>07/08/2017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AAAF48D-FEF6-4685-9715-4EC29E1B6E69}"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C5A171F6-D29D-48B2-BD63-968BF76B4B39}" type="datetimeFigureOut">
              <a:rPr lang="pt-BR" smtClean="0"/>
              <a:t>07/08/2017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AAAF48D-FEF6-4685-9715-4EC29E1B6E69}"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C5A171F6-D29D-48B2-BD63-968BF76B4B39}" type="datetimeFigureOut">
              <a:rPr lang="pt-BR" smtClean="0"/>
              <a:t>07/08/2017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AAAF48D-FEF6-4685-9715-4EC29E1B6E69}"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331640" y="5445224"/>
            <a:ext cx="7239000" cy="1143000"/>
          </a:xfrm>
        </p:spPr>
        <p:txBody>
          <a:bodyPr>
            <a:noAutofit/>
          </a:bodyPr>
          <a:lstStyle>
            <a:lvl1pPr algn="l">
              <a:defRPr sz="7200" baseline="0">
                <a:ln w="12700">
                  <a:solidFill>
                    <a:schemeClr val="tx2"/>
                  </a:solidFill>
                </a:ln>
              </a:defRPr>
            </a:lvl1pPr>
          </a:lstStyle>
          <a:p>
            <a:r>
              <a:rPr lang="pt-BR" smtClean="0"/>
              <a:t>Clique para editar o título mestre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5A171F6-D29D-48B2-BD63-968BF76B4B39}" type="datetimeFigureOut">
              <a:rPr lang="pt-BR" smtClean="0"/>
              <a:t>07/08/2017</a:t>
            </a:fld>
            <a:endParaRPr lang="pt-BR"/>
          </a:p>
        </p:txBody>
      </p:sp>
      <p:sp>
        <p:nvSpPr>
          <p:cNvPr id="10" name="Slide Number Placeholder 9"/>
          <p:cNvSpPr>
            <a:spLocks noGrp="1"/>
          </p:cNvSpPr>
          <p:nvPr>
            <p:ph type="sldNum" sz="quarter" idx="11"/>
          </p:nvPr>
        </p:nvSpPr>
        <p:spPr/>
        <p:txBody>
          <a:bodyPr/>
          <a:lstStyle/>
          <a:p>
            <a:fld id="{5AAAF48D-FEF6-4685-9715-4EC29E1B6E69}" type="slidenum">
              <a:rPr lang="pt-BR" smtClean="0"/>
              <a:t>‹nº›</a:t>
            </a:fld>
            <a:endParaRPr lang="pt-BR"/>
          </a:p>
        </p:txBody>
      </p:sp>
      <p:sp>
        <p:nvSpPr>
          <p:cNvPr id="12" name="Footer Placeholder 11"/>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Rodapé 2"/>
          <p:cNvSpPr>
            <a:spLocks noGrp="1"/>
          </p:cNvSpPr>
          <p:nvPr>
            <p:ph type="ftr" sz="quarter" idx="10"/>
          </p:nvPr>
        </p:nvSpPr>
        <p:spPr/>
        <p:txBody>
          <a:bodyPr/>
          <a:lstStyle/>
          <a:p>
            <a:endParaRPr lang="pt-BR"/>
          </a:p>
        </p:txBody>
      </p:sp>
      <p:sp>
        <p:nvSpPr>
          <p:cNvPr id="4" name="Espaço Reservado para Número de Slide 3"/>
          <p:cNvSpPr>
            <a:spLocks noGrp="1"/>
          </p:cNvSpPr>
          <p:nvPr>
            <p:ph type="sldNum" sz="quarter" idx="11"/>
          </p:nvPr>
        </p:nvSpPr>
        <p:spPr/>
        <p:txBody>
          <a:bodyPr/>
          <a:lstStyle/>
          <a:p>
            <a:fld id="{5AAAF48D-FEF6-4685-9715-4EC29E1B6E69}" type="slidenum">
              <a:rPr lang="pt-BR" smtClean="0"/>
              <a:t>‹nº›</a:t>
            </a:fld>
            <a:endParaRPr lang="pt-BR"/>
          </a:p>
        </p:txBody>
      </p:sp>
      <p:sp>
        <p:nvSpPr>
          <p:cNvPr id="5" name="Espaço Reservado para Data 4"/>
          <p:cNvSpPr>
            <a:spLocks noGrp="1"/>
          </p:cNvSpPr>
          <p:nvPr>
            <p:ph type="dt" sz="half" idx="12"/>
          </p:nvPr>
        </p:nvSpPr>
        <p:spPr/>
        <p:txBody>
          <a:bodyPr/>
          <a:lstStyle/>
          <a:p>
            <a:fld id="{C5A171F6-D29D-48B2-BD63-968BF76B4B39}" type="datetimeFigureOut">
              <a:rPr lang="pt-BR" smtClean="0"/>
              <a:t>07/08/2017</a:t>
            </a:fld>
            <a:endParaRPr lang="pt-BR"/>
          </a:p>
        </p:txBody>
      </p:sp>
    </p:spTree>
    <p:extLst>
      <p:ext uri="{BB962C8B-B14F-4D97-AF65-F5344CB8AC3E}">
        <p14:creationId xmlns:p14="http://schemas.microsoft.com/office/powerpoint/2010/main" val="109319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pt-BR" smtClean="0"/>
              <a:t>Clique para editar o título mestre</a:t>
            </a:r>
            <a:endParaRPr lang="en-US" dirty="0"/>
          </a:p>
        </p:txBody>
      </p:sp>
      <p:sp>
        <p:nvSpPr>
          <p:cNvPr id="19" name="Date Placeholder 18"/>
          <p:cNvSpPr>
            <a:spLocks noGrp="1"/>
          </p:cNvSpPr>
          <p:nvPr>
            <p:ph type="dt" sz="half" idx="10"/>
          </p:nvPr>
        </p:nvSpPr>
        <p:spPr/>
        <p:txBody>
          <a:bodyPr/>
          <a:lstStyle/>
          <a:p>
            <a:fld id="{C5A171F6-D29D-48B2-BD63-968BF76B4B39}" type="datetimeFigureOut">
              <a:rPr lang="pt-BR" smtClean="0"/>
              <a:t>07/08/2017</a:t>
            </a:fld>
            <a:endParaRPr lang="pt-BR"/>
          </a:p>
        </p:txBody>
      </p:sp>
      <p:sp>
        <p:nvSpPr>
          <p:cNvPr id="20" name="Slide Number Placeholder 19"/>
          <p:cNvSpPr>
            <a:spLocks noGrp="1"/>
          </p:cNvSpPr>
          <p:nvPr>
            <p:ph type="sldNum" sz="quarter" idx="11"/>
          </p:nvPr>
        </p:nvSpPr>
        <p:spPr/>
        <p:txBody>
          <a:bodyPr/>
          <a:lstStyle/>
          <a:p>
            <a:fld id="{5AAAF48D-FEF6-4685-9715-4EC29E1B6E69}" type="slidenum">
              <a:rPr lang="pt-BR" smtClean="0"/>
              <a:t>‹nº›</a:t>
            </a:fld>
            <a:endParaRPr lang="pt-BR"/>
          </a:p>
        </p:txBody>
      </p:sp>
      <p:sp>
        <p:nvSpPr>
          <p:cNvPr id="21" name="Footer Placeholder 20"/>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5" name="Date Placeholder 4"/>
          <p:cNvSpPr>
            <a:spLocks noGrp="1"/>
          </p:cNvSpPr>
          <p:nvPr>
            <p:ph type="dt" sz="half" idx="10"/>
          </p:nvPr>
        </p:nvSpPr>
        <p:spPr/>
        <p:txBody>
          <a:bodyPr/>
          <a:lstStyle/>
          <a:p>
            <a:fld id="{C5A171F6-D29D-48B2-BD63-968BF76B4B39}" type="datetimeFigureOut">
              <a:rPr lang="pt-BR" smtClean="0"/>
              <a:t>07/08/2017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AAAF48D-FEF6-4685-9715-4EC29E1B6E69}" type="slidenum">
              <a:rPr lang="pt-BR" smtClean="0"/>
              <a:t>‹nº›</a:t>
            </a:fld>
            <a:endParaRPr lang="pt-BR"/>
          </a:p>
        </p:txBody>
      </p:sp>
      <p:sp>
        <p:nvSpPr>
          <p:cNvPr id="9" name="Content Placeholder 8"/>
          <p:cNvSpPr>
            <a:spLocks noGrp="1"/>
          </p:cNvSpPr>
          <p:nvPr>
            <p:ph sz="quarter" idx="13"/>
          </p:nvPr>
        </p:nvSpPr>
        <p:spPr>
          <a:xfrm>
            <a:off x="1216152" y="841248"/>
            <a:ext cx="3730752" cy="43891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C5A171F6-D29D-48B2-BD63-968BF76B4B39}" type="datetimeFigureOut">
              <a:rPr lang="pt-BR" smtClean="0"/>
              <a:t>07/08/2017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AAAF48D-FEF6-4685-9715-4EC29E1B6E69}" type="slidenum">
              <a:rPr lang="pt-BR" smtClean="0"/>
              <a:t>‹nº›</a:t>
            </a:fld>
            <a:endParaRPr lang="pt-BR"/>
          </a:p>
        </p:txBody>
      </p:sp>
      <p:sp>
        <p:nvSpPr>
          <p:cNvPr id="11" name="Content Placeholder 10"/>
          <p:cNvSpPr>
            <a:spLocks noGrp="1"/>
          </p:cNvSpPr>
          <p:nvPr>
            <p:ph sz="quarter" idx="13"/>
          </p:nvPr>
        </p:nvSpPr>
        <p:spPr>
          <a:xfrm>
            <a:off x="1216152" y="1380744"/>
            <a:ext cx="3730752" cy="38404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5A171F6-D29D-48B2-BD63-968BF76B4B39}" type="datetimeFigureOut">
              <a:rPr lang="pt-BR" smtClean="0"/>
              <a:t>07/08/2017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AAAF48D-FEF6-4685-9715-4EC29E1B6E69}"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A171F6-D29D-48B2-BD63-968BF76B4B39}" type="datetimeFigureOut">
              <a:rPr lang="pt-BR" smtClean="0"/>
              <a:t>07/08/2017</a:t>
            </a:fld>
            <a:endParaRPr lang="pt-BR"/>
          </a:p>
        </p:txBody>
      </p:sp>
      <p:sp>
        <p:nvSpPr>
          <p:cNvPr id="6" name="Slide Number Placeholder 5"/>
          <p:cNvSpPr>
            <a:spLocks noGrp="1"/>
          </p:cNvSpPr>
          <p:nvPr>
            <p:ph type="sldNum" sz="quarter" idx="11"/>
          </p:nvPr>
        </p:nvSpPr>
        <p:spPr/>
        <p:txBody>
          <a:bodyPr/>
          <a:lstStyle/>
          <a:p>
            <a:fld id="{5AAAF48D-FEF6-4685-9715-4EC29E1B6E69}" type="slidenum">
              <a:rPr lang="pt-BR" smtClean="0"/>
              <a:t>‹nº›</a:t>
            </a:fld>
            <a:endParaRPr lang="pt-BR"/>
          </a:p>
        </p:txBody>
      </p:sp>
      <p:sp>
        <p:nvSpPr>
          <p:cNvPr id="7" name="Footer Placeholder 6"/>
          <p:cNvSpPr>
            <a:spLocks noGrp="1"/>
          </p:cNvSpPr>
          <p:nvPr>
            <p:ph type="ftr" sz="quarter" idx="12"/>
          </p:nvPr>
        </p:nvSpPr>
        <p:spPr/>
        <p:txBody>
          <a:bodyPr/>
          <a:lstStyle/>
          <a:p>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Content Placeholder 13"/>
          <p:cNvSpPr>
            <a:spLocks noGrp="1"/>
          </p:cNvSpPr>
          <p:nvPr>
            <p:ph sz="quarter" idx="13"/>
          </p:nvPr>
        </p:nvSpPr>
        <p:spPr>
          <a:xfrm>
            <a:off x="914400" y="381000"/>
            <a:ext cx="4800600" cy="59436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9" name="Date Placeholder 8"/>
          <p:cNvSpPr>
            <a:spLocks noGrp="1"/>
          </p:cNvSpPr>
          <p:nvPr>
            <p:ph type="dt" sz="half" idx="14"/>
          </p:nvPr>
        </p:nvSpPr>
        <p:spPr/>
        <p:txBody>
          <a:bodyPr/>
          <a:lstStyle/>
          <a:p>
            <a:fld id="{C5A171F6-D29D-48B2-BD63-968BF76B4B39}" type="datetimeFigureOut">
              <a:rPr lang="pt-BR" smtClean="0"/>
              <a:t>07/08/2017</a:t>
            </a:fld>
            <a:endParaRPr lang="pt-BR"/>
          </a:p>
        </p:txBody>
      </p:sp>
      <p:sp>
        <p:nvSpPr>
          <p:cNvPr id="10" name="Slide Number Placeholder 9"/>
          <p:cNvSpPr>
            <a:spLocks noGrp="1"/>
          </p:cNvSpPr>
          <p:nvPr>
            <p:ph type="sldNum" sz="quarter" idx="15"/>
          </p:nvPr>
        </p:nvSpPr>
        <p:spPr/>
        <p:txBody>
          <a:bodyPr/>
          <a:lstStyle/>
          <a:p>
            <a:fld id="{5AAAF48D-FEF6-4685-9715-4EC29E1B6E69}" type="slidenum">
              <a:rPr lang="pt-BR" smtClean="0"/>
              <a:t>‹nº›</a:t>
            </a:fld>
            <a:endParaRPr lang="pt-BR"/>
          </a:p>
        </p:txBody>
      </p:sp>
      <p:sp>
        <p:nvSpPr>
          <p:cNvPr id="13" name="Footer Placeholder 12"/>
          <p:cNvSpPr>
            <a:spLocks noGrp="1"/>
          </p:cNvSpPr>
          <p:nvPr>
            <p:ph type="ftr" sz="quarter" idx="16"/>
          </p:nvPr>
        </p:nvSpPr>
        <p:spPr/>
        <p:txBody>
          <a:bodyPr/>
          <a:lstStyle/>
          <a:p>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pt-B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5AAAF48D-FEF6-4685-9715-4EC29E1B6E69}" type="slidenum">
              <a:rPr lang="pt-BR" smtClean="0"/>
              <a:t>‹nº›</a:t>
            </a:fld>
            <a:endParaRPr lang="pt-B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C5A171F6-D29D-48B2-BD63-968BF76B4B39}" type="datetimeFigureOut">
              <a:rPr lang="pt-BR" smtClean="0"/>
              <a:t>07/08/2017</a:t>
            </a:fld>
            <a:endParaRPr lang="pt-BR"/>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2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ccanoa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90.png"/><Relationship Id="rId4" Type="http://schemas.openxmlformats.org/officeDocument/2006/relationships/image" Target="../media/image580.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40.png"/><Relationship Id="rId7"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neel.gov.br/cedoc/ren2010414.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1196752"/>
            <a:ext cx="7604320" cy="3744416"/>
          </a:xfrm>
        </p:spPr>
        <p:txBody>
          <a:bodyPr/>
          <a:lstStyle/>
          <a:p>
            <a:pPr algn="ctr"/>
            <a:r>
              <a:rPr lang="pt-BR" sz="7200" dirty="0" smtClean="0">
                <a:solidFill>
                  <a:srgbClr val="FF9900"/>
                </a:solidFill>
              </a:rPr>
              <a:t>SEL 0312 </a:t>
            </a:r>
            <a:br>
              <a:rPr lang="pt-BR" sz="7200" dirty="0" smtClean="0">
                <a:solidFill>
                  <a:srgbClr val="FF9900"/>
                </a:solidFill>
              </a:rPr>
            </a:br>
            <a:r>
              <a:rPr lang="pt-BR" sz="7200" dirty="0" smtClean="0">
                <a:solidFill>
                  <a:srgbClr val="FF9900"/>
                </a:solidFill>
              </a:rPr>
              <a:t>INSTALAÇÃOES ELÉTRICAS II</a:t>
            </a:r>
            <a:br>
              <a:rPr lang="pt-BR" sz="7200" dirty="0" smtClean="0">
                <a:solidFill>
                  <a:srgbClr val="FF9900"/>
                </a:solidFill>
              </a:rPr>
            </a:br>
            <a:r>
              <a:rPr lang="pt-BR" sz="5400" dirty="0" smtClean="0">
                <a:solidFill>
                  <a:srgbClr val="FF9900"/>
                </a:solidFill>
              </a:rPr>
              <a:t>Aula 2</a:t>
            </a:r>
            <a:endParaRPr lang="pt-BR" sz="7200" dirty="0">
              <a:solidFill>
                <a:srgbClr val="FF9900"/>
              </a:solidFill>
            </a:endParaRPr>
          </a:p>
        </p:txBody>
      </p:sp>
      <p:sp>
        <p:nvSpPr>
          <p:cNvPr id="3" name="Subtítulo 2"/>
          <p:cNvSpPr>
            <a:spLocks noGrp="1"/>
          </p:cNvSpPr>
          <p:nvPr>
            <p:ph type="subTitle" idx="1"/>
          </p:nvPr>
        </p:nvSpPr>
        <p:spPr>
          <a:xfrm>
            <a:off x="2771800" y="5373216"/>
            <a:ext cx="6189583" cy="949569"/>
          </a:xfrm>
        </p:spPr>
        <p:txBody>
          <a:bodyPr>
            <a:noAutofit/>
          </a:bodyPr>
          <a:lstStyle/>
          <a:p>
            <a:r>
              <a:rPr lang="pt-BR" dirty="0" smtClean="0"/>
              <a:t>Profa. Dra. Ana Carolina Canoas Asada</a:t>
            </a:r>
            <a:br>
              <a:rPr lang="pt-BR" dirty="0" smtClean="0"/>
            </a:br>
            <a:r>
              <a:rPr lang="pt-BR" dirty="0" smtClean="0">
                <a:hlinkClick r:id="rId2"/>
              </a:rPr>
              <a:t>accanoas@gmail.com</a:t>
            </a:r>
            <a:endParaRPr lang="pt-BR" dirty="0" smtClean="0"/>
          </a:p>
          <a:p>
            <a:r>
              <a:rPr lang="pt-BR" dirty="0" smtClean="0"/>
              <a:t>Sala 2995</a:t>
            </a:r>
          </a:p>
          <a:p>
            <a:endParaRPr lang="pt-BR" dirty="0"/>
          </a:p>
        </p:txBody>
      </p:sp>
    </p:spTree>
    <p:extLst>
      <p:ext uri="{BB962C8B-B14F-4D97-AF65-F5344CB8AC3E}">
        <p14:creationId xmlns:p14="http://schemas.microsoft.com/office/powerpoint/2010/main" val="3512051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2016224"/>
          </a:xfrm>
        </p:spPr>
        <p:txBody>
          <a:bodyPr>
            <a:normAutofit/>
          </a:bodyPr>
          <a:lstStyle/>
          <a:p>
            <a:pPr algn="just"/>
            <a:r>
              <a:rPr lang="pt-BR" sz="3200" b="1" dirty="0" smtClean="0">
                <a:solidFill>
                  <a:schemeClr val="accent1">
                    <a:lumMod val="75000"/>
                  </a:schemeClr>
                </a:solidFill>
              </a:rPr>
              <a:t>Fator de utilização</a:t>
            </a:r>
          </a:p>
          <a:p>
            <a:pPr lvl="1"/>
            <a:r>
              <a:rPr lang="pt-BR" sz="2400" dirty="0"/>
              <a:t>É o fator pelo qual deve ser multiplicada a potência nominal do </a:t>
            </a:r>
            <a:r>
              <a:rPr lang="pt-BR" sz="2400" dirty="0" smtClean="0"/>
              <a:t>aparelho para </a:t>
            </a:r>
            <a:r>
              <a:rPr lang="pt-BR" sz="2400" dirty="0"/>
              <a:t>se obter a potência média absorvida pelo mesmo, nas condições de utilização.</a:t>
            </a:r>
            <a:endParaRPr lang="pt-BR" sz="3600" dirty="0" smtClean="0"/>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488" y="3573016"/>
            <a:ext cx="528637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95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4752528"/>
          </a:xfrm>
        </p:spPr>
        <p:txBody>
          <a:bodyPr>
            <a:normAutofit/>
          </a:bodyPr>
          <a:lstStyle/>
          <a:p>
            <a:pPr algn="just"/>
            <a:r>
              <a:rPr lang="pt-BR" dirty="0" smtClean="0">
                <a:solidFill>
                  <a:schemeClr val="tx1"/>
                </a:solidFill>
              </a:rPr>
              <a:t>A previsão de demanda da instalação deve levar em consideração as características da carga e do tipo de operação da indústria;</a:t>
            </a:r>
          </a:p>
          <a:p>
            <a:pPr lvl="1" algn="just"/>
            <a:r>
              <a:rPr lang="pt-BR" sz="2400" dirty="0" smtClean="0">
                <a:solidFill>
                  <a:schemeClr val="tx1"/>
                </a:solidFill>
              </a:rPr>
              <a:t>Por exemplo: em indústria de fios e tecidos, praticamente toda a carga instalada está simultaneamente em operação em regime normal;</a:t>
            </a:r>
          </a:p>
          <a:p>
            <a:pPr lvl="1" algn="just"/>
            <a:r>
              <a:rPr lang="pt-BR" sz="2400" dirty="0" smtClean="0">
                <a:solidFill>
                  <a:schemeClr val="tx1"/>
                </a:solidFill>
              </a:rPr>
              <a:t>Em outras, há diversidade de operação entre diferentes setores;</a:t>
            </a:r>
          </a:p>
          <a:p>
            <a:pPr lvl="1" algn="just"/>
            <a:r>
              <a:rPr lang="pt-BR" sz="2400" dirty="0" smtClean="0"/>
              <a:t>Deve-se considerar áreas de manufaturados e dependências administrativas.</a:t>
            </a:r>
            <a:endParaRPr lang="pt-BR" sz="2400" dirty="0" smtClean="0">
              <a:solidFill>
                <a:schemeClr val="tx1"/>
              </a:solidFill>
            </a:endParaRP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568952"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Determinação da Demanda de Potência</a:t>
            </a:r>
            <a:endParaRPr lang="pt-BR" sz="4400" dirty="0">
              <a:solidFill>
                <a:srgbClr val="FF9900"/>
              </a:solidFill>
            </a:endParaRPr>
          </a:p>
        </p:txBody>
      </p:sp>
    </p:spTree>
    <p:extLst>
      <p:ext uri="{BB962C8B-B14F-4D97-AF65-F5344CB8AC3E}">
        <p14:creationId xmlns:p14="http://schemas.microsoft.com/office/powerpoint/2010/main" val="2695063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936104"/>
          </a:xfrm>
        </p:spPr>
        <p:txBody>
          <a:bodyPr>
            <a:normAutofit lnSpcReduction="10000"/>
          </a:bodyPr>
          <a:lstStyle/>
          <a:p>
            <a:pPr algn="just"/>
            <a:r>
              <a:rPr lang="pt-BR" b="1" dirty="0">
                <a:solidFill>
                  <a:srgbClr val="FF9900"/>
                </a:solidFill>
              </a:rPr>
              <a:t>Motores elétricos (demanda nominal solicitada da rede por motor</a:t>
            </a:r>
            <a:r>
              <a:rPr lang="pt-BR" b="1" dirty="0" smtClean="0">
                <a:solidFill>
                  <a:srgbClr val="FF9900"/>
                </a:solidFill>
              </a:rPr>
              <a:t>):</a:t>
            </a:r>
          </a:p>
          <a:p>
            <a:pPr algn="just"/>
            <a:endParaRPr lang="pt-BR" sz="2400" b="1" dirty="0" smtClean="0">
              <a:solidFill>
                <a:srgbClr val="FF9900"/>
              </a:solidFill>
            </a:endParaRP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568952"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Determinação da Demanda de Potência</a:t>
            </a:r>
            <a:endParaRPr lang="pt-BR" sz="4400" dirty="0">
              <a:solidFill>
                <a:srgbClr val="FF9900"/>
              </a:solidFill>
            </a:endParaRPr>
          </a:p>
        </p:txBody>
      </p:sp>
      <p:grpSp>
        <p:nvGrpSpPr>
          <p:cNvPr id="16" name="Grupo 15"/>
          <p:cNvGrpSpPr/>
          <p:nvPr/>
        </p:nvGrpSpPr>
        <p:grpSpPr>
          <a:xfrm>
            <a:off x="1329822" y="2753216"/>
            <a:ext cx="2893484" cy="936105"/>
            <a:chOff x="1329822" y="2753216"/>
            <a:chExt cx="2893484" cy="936105"/>
          </a:xfrm>
        </p:grpSpPr>
        <p:sp>
          <p:nvSpPr>
            <p:cNvPr id="5" name="Retângulo 4"/>
            <p:cNvSpPr/>
            <p:nvPr/>
          </p:nvSpPr>
          <p:spPr>
            <a:xfrm>
              <a:off x="1403648" y="2753216"/>
              <a:ext cx="2736304" cy="936105"/>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CaixaDeTexto 1"/>
                <p:cNvSpPr txBox="1"/>
                <p:nvPr/>
              </p:nvSpPr>
              <p:spPr>
                <a:xfrm>
                  <a:off x="1329822" y="2780928"/>
                  <a:ext cx="2893484"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oMath>
                    </m:oMathPara>
                  </a14:m>
                  <a:endParaRPr lang="pt-BR"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1329822" y="2780928"/>
                  <a:ext cx="2893484" cy="850233"/>
                </a:xfrm>
                <a:prstGeom prst="rect">
                  <a:avLst/>
                </a:prstGeom>
                <a:blipFill rotWithShape="1">
                  <a:blip r:embed="rId3"/>
                  <a:stretch>
                    <a:fillRect/>
                  </a:stretch>
                </a:blipFill>
              </p:spPr>
              <p:txBody>
                <a:bodyPr/>
                <a:lstStyle/>
                <a:p>
                  <a:r>
                    <a:rPr lang="pt-BR">
                      <a:noFill/>
                    </a:rPr>
                    <a:t> </a:t>
                  </a:r>
                </a:p>
              </p:txBody>
            </p:sp>
          </mc:Fallback>
        </mc:AlternateContent>
      </p:grpSp>
      <p:sp>
        <p:nvSpPr>
          <p:cNvPr id="8" name="CaixaDeTexto 7"/>
          <p:cNvSpPr txBox="1"/>
          <p:nvPr/>
        </p:nvSpPr>
        <p:spPr>
          <a:xfrm>
            <a:off x="4427984" y="2780928"/>
            <a:ext cx="3743782" cy="923330"/>
          </a:xfrm>
          <a:prstGeom prst="rect">
            <a:avLst/>
          </a:prstGeom>
          <a:noFill/>
        </p:spPr>
        <p:txBody>
          <a:bodyPr wrap="none" rtlCol="0">
            <a:spAutoFit/>
          </a:bodyPr>
          <a:lstStyle/>
          <a:p>
            <a:r>
              <a:rPr lang="pt-BR" i="1" dirty="0" err="1" smtClean="0"/>
              <a:t>Peim</a:t>
            </a:r>
            <a:r>
              <a:rPr lang="pt-BR" dirty="0" smtClean="0"/>
              <a:t> – potência no eixo do motor (</a:t>
            </a:r>
            <a:r>
              <a:rPr lang="pt-BR" dirty="0" err="1" smtClean="0"/>
              <a:t>cv</a:t>
            </a:r>
            <a:r>
              <a:rPr lang="pt-BR" dirty="0" smtClean="0"/>
              <a:t>)</a:t>
            </a:r>
          </a:p>
          <a:p>
            <a:pPr marL="285750" indent="-285750">
              <a:buFont typeface="Symbol"/>
              <a:buChar char="h"/>
            </a:pPr>
            <a:r>
              <a:rPr lang="pt-BR" dirty="0" smtClean="0">
                <a:sym typeface="Symbol"/>
              </a:rPr>
              <a:t>- rendimento</a:t>
            </a:r>
          </a:p>
          <a:p>
            <a:r>
              <a:rPr lang="pt-BR" i="1" dirty="0" err="1" smtClean="0">
                <a:sym typeface="Symbol"/>
              </a:rPr>
              <a:t>Fp</a:t>
            </a:r>
            <a:r>
              <a:rPr lang="pt-BR" dirty="0" smtClean="0">
                <a:sym typeface="Symbol"/>
              </a:rPr>
              <a:t> – fator de potência</a:t>
            </a:r>
            <a:endParaRPr lang="pt-BR" dirty="0"/>
          </a:p>
        </p:txBody>
      </p:sp>
      <p:sp>
        <p:nvSpPr>
          <p:cNvPr id="9" name="Espaço Reservado para Conteúdo 2"/>
          <p:cNvSpPr txBox="1">
            <a:spLocks/>
          </p:cNvSpPr>
          <p:nvPr/>
        </p:nvSpPr>
        <p:spPr>
          <a:xfrm>
            <a:off x="539552" y="4233862"/>
            <a:ext cx="7848872" cy="6352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just"/>
            <a:r>
              <a:rPr lang="pt-BR" b="1" dirty="0" smtClean="0">
                <a:solidFill>
                  <a:srgbClr val="FF9900"/>
                </a:solidFill>
              </a:rPr>
              <a:t>Iluminação</a:t>
            </a:r>
          </a:p>
          <a:p>
            <a:pPr algn="just"/>
            <a:endParaRPr lang="pt-BR" sz="2400" b="1" dirty="0" smtClean="0">
              <a:solidFill>
                <a:srgbClr val="FF9900"/>
              </a:solidFill>
            </a:endParaRPr>
          </a:p>
        </p:txBody>
      </p:sp>
      <p:grpSp>
        <p:nvGrpSpPr>
          <p:cNvPr id="15" name="Grupo 14"/>
          <p:cNvGrpSpPr/>
          <p:nvPr/>
        </p:nvGrpSpPr>
        <p:grpSpPr>
          <a:xfrm>
            <a:off x="683568" y="5059780"/>
            <a:ext cx="4366971" cy="1177532"/>
            <a:chOff x="971600" y="5059780"/>
            <a:chExt cx="4366971" cy="1177532"/>
          </a:xfrm>
        </p:grpSpPr>
        <p:sp>
          <p:nvSpPr>
            <p:cNvPr id="11" name="Retângulo 10"/>
            <p:cNvSpPr/>
            <p:nvPr/>
          </p:nvSpPr>
          <p:spPr>
            <a:xfrm>
              <a:off x="971600" y="5059780"/>
              <a:ext cx="4366971" cy="1177532"/>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2" name="CaixaDeTexto 11"/>
                <p:cNvSpPr txBox="1"/>
                <p:nvPr/>
              </p:nvSpPr>
              <p:spPr>
                <a:xfrm>
                  <a:off x="1030767" y="5085184"/>
                  <a:ext cx="4259819" cy="10939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𝑖𝑙</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𝐹</m:t>
                                </m:r>
                              </m:e>
                              <m:sub>
                                <m:r>
                                  <a:rPr lang="pt-BR" sz="2400" b="0" i="1" smtClean="0">
                                    <a:latin typeface="Cambria Math"/>
                                  </a:rPr>
                                  <m:t>𝑚</m:t>
                                </m:r>
                              </m:sub>
                            </m:sSub>
                            <m:r>
                              <a:rPr lang="pt-BR" sz="2400" b="0" i="1" smtClean="0">
                                <a:latin typeface="Cambria Math"/>
                              </a:rPr>
                              <m:t> </m:t>
                            </m:r>
                            <m:r>
                              <a:rPr lang="pt-BR" sz="2400" b="0" i="1" smtClean="0">
                                <a:latin typeface="Cambria Math"/>
                                <a:ea typeface="Cambria Math"/>
                              </a:rPr>
                              <m:t>× </m:t>
                            </m:r>
                            <m:nary>
                              <m:naryPr>
                                <m:chr m:val="∑"/>
                                <m:subHide m:val="on"/>
                                <m:supHide m:val="on"/>
                                <m:ctrlPr>
                                  <a:rPr lang="pt-BR" sz="2400" b="0" i="1" smtClean="0">
                                    <a:latin typeface="Cambria Math"/>
                                    <a:ea typeface="Cambria Math"/>
                                  </a:rPr>
                                </m:ctrlPr>
                              </m:naryPr>
                              <m:sub/>
                              <m:sup/>
                              <m:e>
                                <m:sSub>
                                  <m:sSubPr>
                                    <m:ctrlPr>
                                      <a:rPr lang="pt-BR" sz="2400" b="0" i="1" smtClean="0">
                                        <a:latin typeface="Cambria Math"/>
                                        <a:ea typeface="Cambria Math"/>
                                      </a:rPr>
                                    </m:ctrlPr>
                                  </m:sSubPr>
                                  <m:e>
                                    <m:r>
                                      <a:rPr lang="pt-BR" sz="2400" b="0" i="1" smtClean="0">
                                        <a:latin typeface="Cambria Math"/>
                                        <a:ea typeface="Cambria Math"/>
                                      </a:rPr>
                                      <m:t>𝑁</m:t>
                                    </m:r>
                                  </m:e>
                                  <m:sub>
                                    <m:r>
                                      <a:rPr lang="pt-BR" sz="2400" b="0" i="1" smtClean="0">
                                        <a:latin typeface="Cambria Math"/>
                                        <a:ea typeface="Cambria Math"/>
                                      </a:rPr>
                                      <m:t>𝑙</m:t>
                                    </m:r>
                                  </m:sub>
                                </m:sSub>
                                <m:r>
                                  <a:rPr lang="pt-BR" sz="2400" b="0" i="1" smtClean="0">
                                    <a:latin typeface="Cambria Math"/>
                                    <a:ea typeface="Cambria Math"/>
                                  </a:rPr>
                                  <m:t> × </m:t>
                                </m:r>
                                <m:d>
                                  <m:dPr>
                                    <m:ctrlPr>
                                      <a:rPr lang="pt-BR" sz="2400" b="0" i="1" smtClean="0">
                                        <a:latin typeface="Cambria Math"/>
                                        <a:ea typeface="Cambria Math"/>
                                      </a:rPr>
                                    </m:ctrlPr>
                                  </m:dPr>
                                  <m:e>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𝑙</m:t>
                                        </m:r>
                                      </m:sub>
                                    </m:sSub>
                                    <m:r>
                                      <a:rPr lang="pt-BR" sz="2400" b="0" i="1" smtClean="0">
                                        <a:latin typeface="Cambria Math"/>
                                        <a:ea typeface="Cambria Math"/>
                                      </a:rPr>
                                      <m:t>+ </m:t>
                                    </m:r>
                                    <m:f>
                                      <m:fPr>
                                        <m:ctrlPr>
                                          <a:rPr lang="pt-BR" sz="2400" i="1">
                                            <a:latin typeface="Cambria Math"/>
                                            <a:ea typeface="Cambria Math"/>
                                          </a:rPr>
                                        </m:ctrlPr>
                                      </m:fPr>
                                      <m:num>
                                        <m:sSub>
                                          <m:sSubPr>
                                            <m:ctrlPr>
                                              <a:rPr lang="pt-BR" sz="2400" i="1">
                                                <a:latin typeface="Cambria Math"/>
                                                <a:ea typeface="Cambria Math"/>
                                              </a:rPr>
                                            </m:ctrlPr>
                                          </m:sSubPr>
                                          <m:e>
                                            <m:r>
                                              <a:rPr lang="pt-BR" sz="2400" i="1">
                                                <a:latin typeface="Cambria Math"/>
                                                <a:ea typeface="Cambria Math"/>
                                              </a:rPr>
                                              <m:t>𝑃</m:t>
                                            </m:r>
                                          </m:e>
                                          <m:sub>
                                            <m:r>
                                              <a:rPr lang="pt-BR" sz="2400" i="1">
                                                <a:latin typeface="Cambria Math"/>
                                                <a:ea typeface="Cambria Math"/>
                                              </a:rPr>
                                              <m:t>𝑟</m:t>
                                            </m:r>
                                          </m:sub>
                                        </m:sSub>
                                      </m:num>
                                      <m:den>
                                        <m:r>
                                          <a:rPr lang="pt-BR" sz="2400" i="1">
                                            <a:latin typeface="Cambria Math"/>
                                            <a:ea typeface="Cambria Math"/>
                                          </a:rPr>
                                          <m:t>𝐹𝑝</m:t>
                                        </m:r>
                                      </m:den>
                                    </m:f>
                                  </m:e>
                                </m:d>
                              </m:e>
                            </m:nary>
                          </m:num>
                          <m:den>
                            <m:r>
                              <a:rPr lang="pt-BR" sz="2400" b="0" i="1" smtClean="0">
                                <a:latin typeface="Cambria Math"/>
                                <a:sym typeface="Symbol"/>
                              </a:rPr>
                              <m:t>1000</m:t>
                            </m:r>
                          </m:den>
                        </m:f>
                      </m:oMath>
                    </m:oMathPara>
                  </a14:m>
                  <a:endParaRPr lang="pt-BR" dirty="0"/>
                </a:p>
              </p:txBody>
            </p:sp>
          </mc:Choice>
          <mc:Fallback xmlns="">
            <p:sp>
              <p:nvSpPr>
                <p:cNvPr id="12" name="CaixaDeTexto 11"/>
                <p:cNvSpPr txBox="1">
                  <a:spLocks noRot="1" noChangeAspect="1" noMove="1" noResize="1" noEditPoints="1" noAdjustHandles="1" noChangeArrowheads="1" noChangeShapeType="1" noTextEdit="1"/>
                </p:cNvSpPr>
                <p:nvPr/>
              </p:nvSpPr>
              <p:spPr>
                <a:xfrm>
                  <a:off x="1030767" y="5085184"/>
                  <a:ext cx="4259819" cy="1093955"/>
                </a:xfrm>
                <a:prstGeom prst="rect">
                  <a:avLst/>
                </a:prstGeom>
                <a:blipFill rotWithShape="1">
                  <a:blip r:embed="rId4"/>
                  <a:stretch>
                    <a:fillRect/>
                  </a:stretch>
                </a:blipFill>
              </p:spPr>
              <p:txBody>
                <a:bodyPr/>
                <a:lstStyle/>
                <a:p>
                  <a:r>
                    <a:rPr lang="pt-BR">
                      <a:noFill/>
                    </a:rPr>
                    <a:t> </a:t>
                  </a:r>
                </a:p>
              </p:txBody>
            </p:sp>
          </mc:Fallback>
        </mc:AlternateContent>
      </p:grpSp>
      <p:sp>
        <p:nvSpPr>
          <p:cNvPr id="13" name="CaixaDeTexto 12"/>
          <p:cNvSpPr txBox="1"/>
          <p:nvPr/>
        </p:nvSpPr>
        <p:spPr>
          <a:xfrm>
            <a:off x="5148064" y="4638035"/>
            <a:ext cx="4104455" cy="2031325"/>
          </a:xfrm>
          <a:prstGeom prst="rect">
            <a:avLst/>
          </a:prstGeom>
          <a:noFill/>
        </p:spPr>
        <p:txBody>
          <a:bodyPr wrap="square" rtlCol="0">
            <a:spAutoFit/>
          </a:bodyPr>
          <a:lstStyle/>
          <a:p>
            <a:r>
              <a:rPr lang="pt-BR" i="1" dirty="0" err="1" smtClean="0"/>
              <a:t>Fm</a:t>
            </a:r>
            <a:r>
              <a:rPr lang="pt-BR" dirty="0" smtClean="0"/>
              <a:t> - Fator </a:t>
            </a:r>
            <a:r>
              <a:rPr lang="pt-BR" dirty="0"/>
              <a:t>de multiplicação para </a:t>
            </a:r>
            <a:endParaRPr lang="pt-BR" dirty="0" smtClean="0"/>
          </a:p>
          <a:p>
            <a:r>
              <a:rPr lang="pt-BR" dirty="0"/>
              <a:t> </a:t>
            </a:r>
            <a:r>
              <a:rPr lang="pt-BR" dirty="0" smtClean="0"/>
              <a:t>         compensar </a:t>
            </a:r>
            <a:r>
              <a:rPr lang="pt-BR" dirty="0"/>
              <a:t>perdas do reator e </a:t>
            </a:r>
            <a:endParaRPr lang="pt-BR" dirty="0" smtClean="0"/>
          </a:p>
          <a:p>
            <a:r>
              <a:rPr lang="pt-BR" dirty="0"/>
              <a:t> </a:t>
            </a:r>
            <a:r>
              <a:rPr lang="pt-BR" dirty="0" smtClean="0"/>
              <a:t>         harmônicas</a:t>
            </a:r>
            <a:endParaRPr lang="pt-BR" dirty="0"/>
          </a:p>
          <a:p>
            <a:r>
              <a:rPr lang="pt-BR" i="1" dirty="0" err="1" smtClean="0"/>
              <a:t>Nl</a:t>
            </a:r>
            <a:r>
              <a:rPr lang="pt-BR" dirty="0" smtClean="0"/>
              <a:t> - Quantidade </a:t>
            </a:r>
            <a:r>
              <a:rPr lang="pt-BR" dirty="0"/>
              <a:t>de cada tipo de lâmpada</a:t>
            </a:r>
          </a:p>
          <a:p>
            <a:r>
              <a:rPr lang="pt-BR" i="1" dirty="0" err="1" smtClean="0"/>
              <a:t>Pl</a:t>
            </a:r>
            <a:r>
              <a:rPr lang="pt-BR" dirty="0"/>
              <a:t> </a:t>
            </a:r>
            <a:r>
              <a:rPr lang="pt-BR" dirty="0" smtClean="0"/>
              <a:t>- Potência </a:t>
            </a:r>
            <a:r>
              <a:rPr lang="pt-BR" dirty="0"/>
              <a:t>nominal da lâmpada</a:t>
            </a:r>
          </a:p>
          <a:p>
            <a:r>
              <a:rPr lang="pt-BR" i="1" dirty="0" err="1" smtClean="0"/>
              <a:t>Pr</a:t>
            </a:r>
            <a:r>
              <a:rPr lang="pt-BR" dirty="0" smtClean="0"/>
              <a:t> - Perdas </a:t>
            </a:r>
            <a:r>
              <a:rPr lang="pt-BR" dirty="0"/>
              <a:t>dos reatores</a:t>
            </a:r>
          </a:p>
          <a:p>
            <a:r>
              <a:rPr lang="pt-BR" i="1" dirty="0" err="1" smtClean="0"/>
              <a:t>Fp</a:t>
            </a:r>
            <a:r>
              <a:rPr lang="pt-BR" dirty="0" smtClean="0"/>
              <a:t> -  </a:t>
            </a:r>
            <a:r>
              <a:rPr lang="pt-BR" dirty="0"/>
              <a:t>Fator de potência dos reatores</a:t>
            </a:r>
          </a:p>
        </p:txBody>
      </p:sp>
      <mc:AlternateContent xmlns:mc="http://schemas.openxmlformats.org/markup-compatibility/2006" xmlns:a14="http://schemas.microsoft.com/office/drawing/2010/main">
        <mc:Choice Requires="a14">
          <p:sp>
            <p:nvSpPr>
              <p:cNvPr id="19" name="CaixaDeTexto 18"/>
              <p:cNvSpPr txBox="1"/>
              <p:nvPr/>
            </p:nvSpPr>
            <p:spPr>
              <a:xfrm>
                <a:off x="6326324" y="2319263"/>
                <a:ext cx="24552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m:t>
                      </m:r>
                      <m:sSub>
                        <m:sSubPr>
                          <m:ctrlPr>
                            <a:rPr lang="pt-BR" sz="2400" i="1">
                              <a:latin typeface="Cambria Math"/>
                            </a:rPr>
                          </m:ctrlPr>
                        </m:sSubPr>
                        <m:e>
                          <m:r>
                            <a:rPr lang="pt-BR" sz="2400" i="1">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𝐹</m:t>
                          </m:r>
                        </m:e>
                        <m:sub>
                          <m:r>
                            <a:rPr lang="pt-BR" sz="2400" b="0" i="1" smtClean="0">
                              <a:latin typeface="Cambria Math"/>
                            </a:rPr>
                            <m:t>𝑢𝑚</m:t>
                          </m:r>
                        </m:sub>
                      </m:sSub>
                    </m:oMath>
                  </m:oMathPara>
                </a14:m>
                <a:endParaRPr lang="pt-BR"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6326324" y="2319263"/>
                <a:ext cx="2455288" cy="461665"/>
              </a:xfrm>
              <a:prstGeom prst="rect">
                <a:avLst/>
              </a:prstGeom>
              <a:blipFill rotWithShape="1">
                <a:blip r:embed="rId5"/>
                <a:stretch>
                  <a:fillRect b="-1316"/>
                </a:stretch>
              </a:blipFill>
            </p:spPr>
            <p:txBody>
              <a:bodyPr/>
              <a:lstStyle/>
              <a:p>
                <a:r>
                  <a:rPr lang="pt-BR">
                    <a:noFill/>
                  </a:rPr>
                  <a:t> </a:t>
                </a:r>
              </a:p>
            </p:txBody>
          </p:sp>
        </mc:Fallback>
      </mc:AlternateContent>
    </p:spTree>
    <p:extLst>
      <p:ext uri="{BB962C8B-B14F-4D97-AF65-F5344CB8AC3E}">
        <p14:creationId xmlns:p14="http://schemas.microsoft.com/office/powerpoint/2010/main" val="177396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2160240"/>
          </a:xfrm>
        </p:spPr>
        <p:txBody>
          <a:bodyPr>
            <a:noAutofit/>
          </a:bodyPr>
          <a:lstStyle/>
          <a:p>
            <a:pPr algn="just"/>
            <a:r>
              <a:rPr lang="pt-BR" sz="2400" dirty="0"/>
              <a:t>Determinar as demandas dos CCM1, CCM2, QDL e QGF e a </a:t>
            </a:r>
            <a:r>
              <a:rPr lang="pt-BR" sz="2400" dirty="0" smtClean="0"/>
              <a:t>potência necessária </a:t>
            </a:r>
            <a:r>
              <a:rPr lang="pt-BR" sz="2400" dirty="0"/>
              <a:t>do transformador da subestação. Todos os motores são de indução, rotor em gaiola e de </a:t>
            </a:r>
            <a:r>
              <a:rPr lang="pt-BR" sz="2400" dirty="0" smtClean="0"/>
              <a:t>4 polos</a:t>
            </a:r>
            <a:r>
              <a:rPr lang="pt-BR" sz="2400" dirty="0"/>
              <a:t>. </a:t>
            </a:r>
            <a:endParaRPr lang="pt-BR" sz="2400" dirty="0" smtClean="0"/>
          </a:p>
          <a:p>
            <a:pPr lvl="1" algn="just"/>
            <a:r>
              <a:rPr lang="pt-BR" sz="2000" dirty="0" smtClean="0"/>
              <a:t>Dados</a:t>
            </a:r>
            <a:r>
              <a:rPr lang="pt-BR" sz="2000" dirty="0"/>
              <a:t>: (1) Motores de 75 </a:t>
            </a:r>
            <a:r>
              <a:rPr lang="pt-BR" sz="2000" dirty="0" err="1"/>
              <a:t>cv</a:t>
            </a:r>
            <a:r>
              <a:rPr lang="pt-BR" sz="2000" dirty="0"/>
              <a:t>; (2) Motores de 30 </a:t>
            </a:r>
            <a:r>
              <a:rPr lang="pt-BR" sz="2000" dirty="0" err="1"/>
              <a:t>cv</a:t>
            </a:r>
            <a:r>
              <a:rPr lang="pt-BR" sz="2000" dirty="0"/>
              <a:t> e (3) Motores de 50 cv.</a:t>
            </a:r>
            <a:endParaRPr lang="pt-BR" sz="1050" dirty="0" smtClean="0">
              <a:solidFill>
                <a:srgbClr val="FF9900"/>
              </a:solidFill>
            </a:endParaRP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441" y="3429000"/>
            <a:ext cx="63436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3851920" y="3933056"/>
            <a:ext cx="1224136"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95143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b="1" dirty="0" smtClean="0"/>
              <a:t>Parte 1) Demanda dos motores </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9" name="CaixaDeTexto 8"/>
              <p:cNvSpPr txBox="1"/>
              <p:nvPr/>
            </p:nvSpPr>
            <p:spPr>
              <a:xfrm>
                <a:off x="1329822" y="2376592"/>
                <a:ext cx="2893484"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oMath>
                  </m:oMathPara>
                </a14:m>
                <a:endParaRPr lang="pt-BR" dirty="0"/>
              </a:p>
            </p:txBody>
          </p:sp>
        </mc:Choice>
        <mc:Fallback xmlns="">
          <p:sp>
            <p:nvSpPr>
              <p:cNvPr id="9" name="CaixaDeTexto 8"/>
              <p:cNvSpPr txBox="1">
                <a:spLocks noRot="1" noChangeAspect="1" noMove="1" noResize="1" noEditPoints="1" noAdjustHandles="1" noChangeArrowheads="1" noChangeShapeType="1" noTextEdit="1"/>
              </p:cNvSpPr>
              <p:nvPr/>
            </p:nvSpPr>
            <p:spPr>
              <a:xfrm>
                <a:off x="1329822" y="2376592"/>
                <a:ext cx="2893484" cy="850233"/>
              </a:xfrm>
              <a:prstGeom prst="rect">
                <a:avLst/>
              </a:prstGeom>
              <a:blipFill rotWithShape="1">
                <a:blip r:embed="rId3"/>
                <a:stretch>
                  <a:fillRect/>
                </a:stretch>
              </a:blipFill>
            </p:spPr>
            <p:txBody>
              <a:bodyPr/>
              <a:lstStyle/>
              <a:p>
                <a:r>
                  <a:rPr lang="pt-BR">
                    <a:noFill/>
                  </a:rPr>
                  <a:t> </a:t>
                </a:r>
              </a:p>
            </p:txBody>
          </p:sp>
        </mc:Fallback>
      </mc:AlternateContent>
      <p:sp>
        <p:nvSpPr>
          <p:cNvPr id="2" name="Seta para baixo 1"/>
          <p:cNvSpPr/>
          <p:nvPr/>
        </p:nvSpPr>
        <p:spPr>
          <a:xfrm>
            <a:off x="2627784" y="2027882"/>
            <a:ext cx="288032" cy="465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p:cNvSpPr/>
          <p:nvPr/>
        </p:nvSpPr>
        <p:spPr>
          <a:xfrm rot="10800000">
            <a:off x="2627784" y="3239756"/>
            <a:ext cx="314324" cy="465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5" name="CaixaDeTexto 14"/>
              <p:cNvSpPr txBox="1"/>
              <p:nvPr/>
            </p:nvSpPr>
            <p:spPr>
              <a:xfrm>
                <a:off x="1475656" y="4149080"/>
                <a:ext cx="245528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m:t>
                      </m:r>
                      <m:sSub>
                        <m:sSubPr>
                          <m:ctrlPr>
                            <a:rPr lang="pt-BR" sz="2400" i="1">
                              <a:latin typeface="Cambria Math"/>
                            </a:rPr>
                          </m:ctrlPr>
                        </m:sSubPr>
                        <m:e>
                          <m:r>
                            <a:rPr lang="pt-BR" sz="2400" i="1">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𝐹</m:t>
                          </m:r>
                        </m:e>
                        <m:sub>
                          <m:r>
                            <a:rPr lang="pt-BR" sz="2400" b="0" i="1" smtClean="0">
                              <a:latin typeface="Cambria Math"/>
                            </a:rPr>
                            <m:t>𝑢𝑚</m:t>
                          </m:r>
                        </m:sub>
                      </m:sSub>
                    </m:oMath>
                  </m:oMathPara>
                </a14:m>
                <a:endParaRPr lang="pt-BR" dirty="0"/>
              </a:p>
            </p:txBody>
          </p:sp>
        </mc:Choice>
        <mc:Fallback xmlns="">
          <p:sp>
            <p:nvSpPr>
              <p:cNvPr id="15" name="CaixaDeTexto 14"/>
              <p:cNvSpPr txBox="1">
                <a:spLocks noRot="1" noChangeAspect="1" noMove="1" noResize="1" noEditPoints="1" noAdjustHandles="1" noChangeArrowheads="1" noChangeShapeType="1" noTextEdit="1"/>
              </p:cNvSpPr>
              <p:nvPr/>
            </p:nvSpPr>
            <p:spPr>
              <a:xfrm>
                <a:off x="1475656" y="4149080"/>
                <a:ext cx="2455288" cy="461665"/>
              </a:xfrm>
              <a:prstGeom prst="rect">
                <a:avLst/>
              </a:prstGeom>
              <a:blipFill rotWithShape="1">
                <a:blip r:embed="rId4"/>
                <a:stretch>
                  <a:fillRect b="-2667"/>
                </a:stretch>
              </a:blipFill>
            </p:spPr>
            <p:txBody>
              <a:bodyPr/>
              <a:lstStyle/>
              <a:p>
                <a:r>
                  <a:rPr lang="pt-BR">
                    <a:noFill/>
                  </a:rPr>
                  <a:t> </a:t>
                </a:r>
              </a:p>
            </p:txBody>
          </p:sp>
        </mc:Fallback>
      </mc:AlternateContent>
      <p:sp>
        <p:nvSpPr>
          <p:cNvPr id="14" name="Seta para a direita 13"/>
          <p:cNvSpPr/>
          <p:nvPr/>
        </p:nvSpPr>
        <p:spPr>
          <a:xfrm>
            <a:off x="3930944" y="4278287"/>
            <a:ext cx="49704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8" name="Grupo 17"/>
          <p:cNvGrpSpPr/>
          <p:nvPr/>
        </p:nvGrpSpPr>
        <p:grpSpPr>
          <a:xfrm>
            <a:off x="4690162" y="2564904"/>
            <a:ext cx="4453837" cy="2584028"/>
            <a:chOff x="4690162" y="2780928"/>
            <a:chExt cx="4453837" cy="2584028"/>
          </a:xfrm>
        </p:grpSpPr>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162" y="2780928"/>
              <a:ext cx="4453837" cy="258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tângulo 15"/>
            <p:cNvSpPr/>
            <p:nvPr/>
          </p:nvSpPr>
          <p:spPr>
            <a:xfrm>
              <a:off x="4716016" y="4379912"/>
              <a:ext cx="4346334" cy="48924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CaixaDeTexto 6"/>
          <p:cNvSpPr txBox="1"/>
          <p:nvPr/>
        </p:nvSpPr>
        <p:spPr>
          <a:xfrm>
            <a:off x="2915816" y="2075723"/>
            <a:ext cx="301686" cy="369332"/>
          </a:xfrm>
          <a:prstGeom prst="rect">
            <a:avLst/>
          </a:prstGeom>
          <a:noFill/>
        </p:spPr>
        <p:txBody>
          <a:bodyPr wrap="none" rtlCol="0">
            <a:spAutoFit/>
          </a:bodyPr>
          <a:lstStyle/>
          <a:p>
            <a:r>
              <a:rPr lang="pt-BR" b="1" dirty="0" smtClean="0">
                <a:solidFill>
                  <a:srgbClr val="FF9900"/>
                </a:solidFill>
              </a:rPr>
              <a:t>1</a:t>
            </a:r>
            <a:endParaRPr lang="pt-BR" b="1" dirty="0">
              <a:solidFill>
                <a:srgbClr val="FF9900"/>
              </a:solidFill>
            </a:endParaRPr>
          </a:p>
        </p:txBody>
      </p:sp>
      <p:sp>
        <p:nvSpPr>
          <p:cNvPr id="19" name="CaixaDeTexto 18"/>
          <p:cNvSpPr txBox="1"/>
          <p:nvPr/>
        </p:nvSpPr>
        <p:spPr>
          <a:xfrm>
            <a:off x="2915816" y="3347700"/>
            <a:ext cx="301686" cy="369332"/>
          </a:xfrm>
          <a:prstGeom prst="rect">
            <a:avLst/>
          </a:prstGeom>
          <a:noFill/>
        </p:spPr>
        <p:txBody>
          <a:bodyPr wrap="none" rtlCol="0">
            <a:spAutoFit/>
          </a:bodyPr>
          <a:lstStyle/>
          <a:p>
            <a:r>
              <a:rPr lang="pt-BR" b="1" dirty="0" smtClean="0">
                <a:solidFill>
                  <a:srgbClr val="FF9900"/>
                </a:solidFill>
              </a:rPr>
              <a:t>2</a:t>
            </a:r>
            <a:endParaRPr lang="pt-BR" b="1" dirty="0">
              <a:solidFill>
                <a:srgbClr val="FF9900"/>
              </a:solidFill>
            </a:endParaRPr>
          </a:p>
        </p:txBody>
      </p:sp>
      <p:sp>
        <p:nvSpPr>
          <p:cNvPr id="20" name="CaixaDeTexto 19"/>
          <p:cNvSpPr txBox="1"/>
          <p:nvPr/>
        </p:nvSpPr>
        <p:spPr>
          <a:xfrm>
            <a:off x="1259632" y="4221088"/>
            <a:ext cx="301686" cy="369332"/>
          </a:xfrm>
          <a:prstGeom prst="rect">
            <a:avLst/>
          </a:prstGeom>
          <a:noFill/>
        </p:spPr>
        <p:txBody>
          <a:bodyPr wrap="none" rtlCol="0">
            <a:spAutoFit/>
          </a:bodyPr>
          <a:lstStyle/>
          <a:p>
            <a:r>
              <a:rPr lang="pt-BR" b="1" dirty="0" smtClean="0">
                <a:solidFill>
                  <a:srgbClr val="FF9900"/>
                </a:solidFill>
              </a:rPr>
              <a:t>1</a:t>
            </a:r>
            <a:endParaRPr lang="pt-BR" b="1" dirty="0">
              <a:solidFill>
                <a:srgbClr val="FF9900"/>
              </a:solidFill>
            </a:endParaRPr>
          </a:p>
        </p:txBody>
      </p:sp>
      <mc:AlternateContent xmlns:mc="http://schemas.openxmlformats.org/markup-compatibility/2006" xmlns:a14="http://schemas.microsoft.com/office/drawing/2010/main">
        <mc:Choice Requires="a14">
          <p:sp>
            <p:nvSpPr>
              <p:cNvPr id="23" name="CaixaDeTexto 22"/>
              <p:cNvSpPr txBox="1"/>
              <p:nvPr/>
            </p:nvSpPr>
            <p:spPr>
              <a:xfrm>
                <a:off x="1628056" y="5373216"/>
                <a:ext cx="17259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𝑢𝑚</m:t>
                          </m:r>
                        </m:sub>
                      </m:sSub>
                      <m:r>
                        <a:rPr lang="pt-BR" sz="2400" b="0" i="1" smtClean="0">
                          <a:latin typeface="Cambria Math"/>
                        </a:rPr>
                        <m:t>=0,87</m:t>
                      </m:r>
                    </m:oMath>
                  </m:oMathPara>
                </a14:m>
                <a:endParaRPr lang="pt-BR" dirty="0"/>
              </a:p>
            </p:txBody>
          </p:sp>
        </mc:Choice>
        <mc:Fallback xmlns="">
          <p:sp>
            <p:nvSpPr>
              <p:cNvPr id="23" name="CaixaDeTexto 22"/>
              <p:cNvSpPr txBox="1">
                <a:spLocks noRot="1" noChangeAspect="1" noMove="1" noResize="1" noEditPoints="1" noAdjustHandles="1" noChangeArrowheads="1" noChangeShapeType="1" noTextEdit="1"/>
              </p:cNvSpPr>
              <p:nvPr/>
            </p:nvSpPr>
            <p:spPr>
              <a:xfrm>
                <a:off x="1628056" y="5373216"/>
                <a:ext cx="1725985" cy="461665"/>
              </a:xfrm>
              <a:prstGeom prst="rect">
                <a:avLst/>
              </a:prstGeom>
              <a:blipFill rotWithShape="1">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p:cNvSpPr txBox="1"/>
              <p:nvPr/>
            </p:nvSpPr>
            <p:spPr>
              <a:xfrm>
                <a:off x="1628056" y="5991671"/>
                <a:ext cx="17259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𝑢𝑚</m:t>
                          </m:r>
                        </m:sub>
                      </m:sSub>
                      <m:r>
                        <a:rPr lang="pt-BR" sz="2400" b="0" i="1" smtClean="0">
                          <a:latin typeface="Cambria Math"/>
                        </a:rPr>
                        <m:t>=0,85</m:t>
                      </m:r>
                    </m:oMath>
                  </m:oMathPara>
                </a14:m>
                <a:endParaRPr lang="pt-BR" dirty="0"/>
              </a:p>
            </p:txBody>
          </p:sp>
        </mc:Choice>
        <mc:Fallback xmlns="">
          <p:sp>
            <p:nvSpPr>
              <p:cNvPr id="24" name="CaixaDeTexto 23"/>
              <p:cNvSpPr txBox="1">
                <a:spLocks noRot="1" noChangeAspect="1" noMove="1" noResize="1" noEditPoints="1" noAdjustHandles="1" noChangeArrowheads="1" noChangeShapeType="1" noTextEdit="1"/>
              </p:cNvSpPr>
              <p:nvPr/>
            </p:nvSpPr>
            <p:spPr>
              <a:xfrm>
                <a:off x="1628056" y="5991671"/>
                <a:ext cx="1725985" cy="461665"/>
              </a:xfrm>
              <a:prstGeom prst="rect">
                <a:avLst/>
              </a:prstGeom>
              <a:blipFill rotWithShape="1">
                <a:blip r:embed="rId7"/>
                <a:stretch>
                  <a:fillRect/>
                </a:stretch>
              </a:blipFill>
            </p:spPr>
            <p:txBody>
              <a:bodyPr/>
              <a:lstStyle/>
              <a:p>
                <a:r>
                  <a:rPr lang="pt-BR">
                    <a:noFill/>
                  </a:rPr>
                  <a:t> </a:t>
                </a:r>
              </a:p>
            </p:txBody>
          </p:sp>
        </mc:Fallback>
      </mc:AlternateContent>
      <p:sp>
        <p:nvSpPr>
          <p:cNvPr id="26" name="Seta para a direita 25"/>
          <p:cNvSpPr/>
          <p:nvPr/>
        </p:nvSpPr>
        <p:spPr>
          <a:xfrm>
            <a:off x="3419872" y="5502423"/>
            <a:ext cx="49704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4179464" y="5433173"/>
            <a:ext cx="3009222" cy="369332"/>
          </a:xfrm>
          <a:prstGeom prst="rect">
            <a:avLst/>
          </a:prstGeom>
          <a:noFill/>
        </p:spPr>
        <p:txBody>
          <a:bodyPr wrap="none" rtlCol="0">
            <a:spAutoFit/>
          </a:bodyPr>
          <a:lstStyle/>
          <a:p>
            <a:r>
              <a:rPr lang="pt-BR" b="1" dirty="0" smtClean="0">
                <a:solidFill>
                  <a:srgbClr val="FF9900"/>
                </a:solidFill>
              </a:rPr>
              <a:t>Para motores de 75 </a:t>
            </a:r>
            <a:r>
              <a:rPr lang="pt-BR" b="1" dirty="0" err="1" smtClean="0">
                <a:solidFill>
                  <a:srgbClr val="FF9900"/>
                </a:solidFill>
              </a:rPr>
              <a:t>cv</a:t>
            </a:r>
            <a:r>
              <a:rPr lang="pt-BR" b="1" dirty="0" smtClean="0">
                <a:solidFill>
                  <a:srgbClr val="FF9900"/>
                </a:solidFill>
              </a:rPr>
              <a:t> e 50 </a:t>
            </a:r>
            <a:r>
              <a:rPr lang="pt-BR" b="1" dirty="0" err="1" smtClean="0">
                <a:solidFill>
                  <a:srgbClr val="FF9900"/>
                </a:solidFill>
              </a:rPr>
              <a:t>cv</a:t>
            </a:r>
            <a:endParaRPr lang="pt-BR" b="1" dirty="0">
              <a:solidFill>
                <a:srgbClr val="FF9900"/>
              </a:solidFill>
            </a:endParaRPr>
          </a:p>
        </p:txBody>
      </p:sp>
      <p:sp>
        <p:nvSpPr>
          <p:cNvPr id="27" name="Seta para a direita 26"/>
          <p:cNvSpPr/>
          <p:nvPr/>
        </p:nvSpPr>
        <p:spPr>
          <a:xfrm>
            <a:off x="3419872" y="6090538"/>
            <a:ext cx="49704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4179464" y="6021288"/>
            <a:ext cx="2295885" cy="369332"/>
          </a:xfrm>
          <a:prstGeom prst="rect">
            <a:avLst/>
          </a:prstGeom>
          <a:noFill/>
        </p:spPr>
        <p:txBody>
          <a:bodyPr wrap="none" rtlCol="0">
            <a:spAutoFit/>
          </a:bodyPr>
          <a:lstStyle/>
          <a:p>
            <a:r>
              <a:rPr lang="pt-BR" b="1" dirty="0" smtClean="0">
                <a:solidFill>
                  <a:srgbClr val="FF9900"/>
                </a:solidFill>
              </a:rPr>
              <a:t>Para motores de 30 </a:t>
            </a:r>
            <a:r>
              <a:rPr lang="pt-BR" b="1" dirty="0" err="1" smtClean="0">
                <a:solidFill>
                  <a:srgbClr val="FF9900"/>
                </a:solidFill>
              </a:rPr>
              <a:t>cv</a:t>
            </a:r>
            <a:endParaRPr lang="pt-BR" b="1" dirty="0">
              <a:solidFill>
                <a:srgbClr val="FF9900"/>
              </a:solidFill>
            </a:endParaRPr>
          </a:p>
        </p:txBody>
      </p:sp>
      <p:sp>
        <p:nvSpPr>
          <p:cNvPr id="29" name="Seta para baixo 28"/>
          <p:cNvSpPr/>
          <p:nvPr/>
        </p:nvSpPr>
        <p:spPr>
          <a:xfrm rot="10800000">
            <a:off x="3406218" y="3239756"/>
            <a:ext cx="314324" cy="465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3694250" y="3347700"/>
            <a:ext cx="301686" cy="369332"/>
          </a:xfrm>
          <a:prstGeom prst="rect">
            <a:avLst/>
          </a:prstGeom>
          <a:noFill/>
        </p:spPr>
        <p:txBody>
          <a:bodyPr wrap="none" rtlCol="0">
            <a:spAutoFit/>
          </a:bodyPr>
          <a:lstStyle/>
          <a:p>
            <a:r>
              <a:rPr lang="pt-BR" b="1" dirty="0" smtClean="0">
                <a:solidFill>
                  <a:srgbClr val="FF9900"/>
                </a:solidFill>
              </a:rPr>
              <a:t>3</a:t>
            </a:r>
            <a:endParaRPr lang="pt-BR" b="1" dirty="0">
              <a:solidFill>
                <a:srgbClr val="FF9900"/>
              </a:solidFill>
            </a:endParaRPr>
          </a:p>
        </p:txBody>
      </p:sp>
    </p:spTree>
    <p:extLst>
      <p:ext uri="{BB962C8B-B14F-4D97-AF65-F5344CB8AC3E}">
        <p14:creationId xmlns:p14="http://schemas.microsoft.com/office/powerpoint/2010/main" val="25971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p:bldP spid="14" grpId="0" animBg="1"/>
      <p:bldP spid="7" grpId="0"/>
      <p:bldP spid="19" grpId="0"/>
      <p:bldP spid="20" grpId="0"/>
      <p:bldP spid="23" grpId="0"/>
      <p:bldP spid="24" grpId="0"/>
      <p:bldP spid="26" grpId="0" animBg="1"/>
      <p:bldP spid="8" grpId="0"/>
      <p:bldP spid="27" grpId="0" animBg="1"/>
      <p:bldP spid="28" grpId="0"/>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grpSp>
        <p:nvGrpSpPr>
          <p:cNvPr id="11" name="Grupo 10"/>
          <p:cNvGrpSpPr/>
          <p:nvPr/>
        </p:nvGrpSpPr>
        <p:grpSpPr>
          <a:xfrm>
            <a:off x="467544" y="25361"/>
            <a:ext cx="6728736" cy="6753611"/>
            <a:chOff x="467544" y="25361"/>
            <a:chExt cx="6728736" cy="6753611"/>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361"/>
              <a:ext cx="6728736" cy="675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ângulo 6"/>
            <p:cNvSpPr/>
            <p:nvPr/>
          </p:nvSpPr>
          <p:spPr>
            <a:xfrm>
              <a:off x="3001679" y="476672"/>
              <a:ext cx="504056" cy="63023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840434" y="476672"/>
              <a:ext cx="720080" cy="63023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0" name="CaixaDeTexto 9"/>
          <p:cNvSpPr txBox="1"/>
          <p:nvPr/>
        </p:nvSpPr>
        <p:spPr>
          <a:xfrm>
            <a:off x="7524328" y="620688"/>
            <a:ext cx="1135247" cy="1015663"/>
          </a:xfrm>
          <a:prstGeom prst="rect">
            <a:avLst/>
          </a:prstGeom>
          <a:noFill/>
        </p:spPr>
        <p:txBody>
          <a:bodyPr wrap="none" rtlCol="0">
            <a:spAutoFit/>
          </a:bodyPr>
          <a:lstStyle/>
          <a:p>
            <a:pPr algn="ctr"/>
            <a:r>
              <a:rPr lang="pt-BR" sz="2000" b="1" dirty="0" smtClean="0">
                <a:solidFill>
                  <a:srgbClr val="FF9900"/>
                </a:solidFill>
              </a:rPr>
              <a:t>75cv</a:t>
            </a:r>
            <a:r>
              <a:rPr lang="pt-BR" sz="2000" dirty="0" smtClean="0"/>
              <a:t> </a:t>
            </a:r>
          </a:p>
          <a:p>
            <a:r>
              <a:rPr lang="pt-BR" sz="2000" dirty="0" smtClean="0">
                <a:sym typeface="Symbol"/>
              </a:rPr>
              <a:t> = </a:t>
            </a:r>
            <a:r>
              <a:rPr lang="pt-BR" sz="2000" dirty="0" smtClean="0"/>
              <a:t>0,92</a:t>
            </a:r>
          </a:p>
          <a:p>
            <a:r>
              <a:rPr lang="pt-BR" sz="2000" dirty="0" err="1" smtClean="0"/>
              <a:t>Fp</a:t>
            </a:r>
            <a:r>
              <a:rPr lang="pt-BR" sz="2000" dirty="0" smtClean="0"/>
              <a:t> = 0,83</a:t>
            </a:r>
            <a:endParaRPr lang="pt-BR" sz="2000" dirty="0"/>
          </a:p>
        </p:txBody>
      </p:sp>
      <p:sp>
        <p:nvSpPr>
          <p:cNvPr id="19" name="CaixaDeTexto 18"/>
          <p:cNvSpPr txBox="1"/>
          <p:nvPr/>
        </p:nvSpPr>
        <p:spPr>
          <a:xfrm>
            <a:off x="7524328" y="2125305"/>
            <a:ext cx="1135247" cy="1015663"/>
          </a:xfrm>
          <a:prstGeom prst="rect">
            <a:avLst/>
          </a:prstGeom>
          <a:noFill/>
        </p:spPr>
        <p:txBody>
          <a:bodyPr wrap="none" rtlCol="0">
            <a:spAutoFit/>
          </a:bodyPr>
          <a:lstStyle/>
          <a:p>
            <a:pPr algn="ctr"/>
            <a:r>
              <a:rPr lang="pt-BR" sz="2000" b="1" dirty="0" smtClean="0">
                <a:solidFill>
                  <a:srgbClr val="FF9900"/>
                </a:solidFill>
              </a:rPr>
              <a:t>30cv</a:t>
            </a:r>
            <a:r>
              <a:rPr lang="pt-BR" sz="2000" dirty="0" smtClean="0"/>
              <a:t> </a:t>
            </a:r>
          </a:p>
          <a:p>
            <a:r>
              <a:rPr lang="pt-BR" sz="2000" dirty="0" smtClean="0">
                <a:sym typeface="Symbol"/>
              </a:rPr>
              <a:t> = </a:t>
            </a:r>
            <a:r>
              <a:rPr lang="pt-BR" sz="2000" dirty="0" smtClean="0"/>
              <a:t>0,90</a:t>
            </a:r>
          </a:p>
          <a:p>
            <a:r>
              <a:rPr lang="pt-BR" sz="2000" dirty="0" err="1" smtClean="0"/>
              <a:t>Fp</a:t>
            </a:r>
            <a:r>
              <a:rPr lang="pt-BR" sz="2000" dirty="0" smtClean="0"/>
              <a:t> = 0,83</a:t>
            </a:r>
            <a:endParaRPr lang="pt-BR" sz="2000" dirty="0"/>
          </a:p>
        </p:txBody>
      </p:sp>
      <p:sp>
        <p:nvSpPr>
          <p:cNvPr id="20" name="CaixaDeTexto 19"/>
          <p:cNvSpPr txBox="1"/>
          <p:nvPr/>
        </p:nvSpPr>
        <p:spPr>
          <a:xfrm>
            <a:off x="7524328" y="3925505"/>
            <a:ext cx="1135247" cy="1015663"/>
          </a:xfrm>
          <a:prstGeom prst="rect">
            <a:avLst/>
          </a:prstGeom>
          <a:noFill/>
        </p:spPr>
        <p:txBody>
          <a:bodyPr wrap="none" rtlCol="0">
            <a:spAutoFit/>
          </a:bodyPr>
          <a:lstStyle/>
          <a:p>
            <a:pPr algn="ctr"/>
            <a:r>
              <a:rPr lang="pt-BR" sz="2000" b="1" dirty="0" smtClean="0">
                <a:solidFill>
                  <a:srgbClr val="FF9900"/>
                </a:solidFill>
              </a:rPr>
              <a:t>50cv</a:t>
            </a:r>
            <a:r>
              <a:rPr lang="pt-BR" sz="2000" dirty="0" smtClean="0"/>
              <a:t> </a:t>
            </a:r>
          </a:p>
          <a:p>
            <a:r>
              <a:rPr lang="pt-BR" sz="2000" dirty="0" smtClean="0">
                <a:sym typeface="Symbol"/>
              </a:rPr>
              <a:t> = </a:t>
            </a:r>
            <a:r>
              <a:rPr lang="pt-BR" sz="2000" dirty="0" smtClean="0"/>
              <a:t>0,92</a:t>
            </a:r>
          </a:p>
          <a:p>
            <a:r>
              <a:rPr lang="pt-BR" sz="2000" dirty="0" err="1" smtClean="0"/>
              <a:t>Fp</a:t>
            </a:r>
            <a:r>
              <a:rPr lang="pt-BR" sz="2000" dirty="0" smtClean="0"/>
              <a:t> = 0,86</a:t>
            </a:r>
            <a:endParaRPr lang="pt-BR" sz="2000" dirty="0"/>
          </a:p>
        </p:txBody>
      </p:sp>
    </p:spTree>
    <p:extLst>
      <p:ext uri="{BB962C8B-B14F-4D97-AF65-F5344CB8AC3E}">
        <p14:creationId xmlns:p14="http://schemas.microsoft.com/office/powerpoint/2010/main" val="137856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dirty="0" smtClean="0"/>
              <a:t>Para os motores</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p:sp>
        <p:nvSpPr>
          <p:cNvPr id="15" name="CaixaDeTexto 14"/>
          <p:cNvSpPr txBox="1"/>
          <p:nvPr/>
        </p:nvSpPr>
        <p:spPr>
          <a:xfrm>
            <a:off x="971600" y="2502294"/>
            <a:ext cx="2831224" cy="400110"/>
          </a:xfrm>
          <a:prstGeom prst="rect">
            <a:avLst/>
          </a:prstGeom>
          <a:noFill/>
        </p:spPr>
        <p:txBody>
          <a:bodyPr wrap="none" rtlCol="0">
            <a:spAutoFit/>
          </a:bodyPr>
          <a:lstStyle/>
          <a:p>
            <a:r>
              <a:rPr lang="pt-BR" sz="2000" b="1" dirty="0" smtClean="0"/>
              <a:t>Para os motores de 75 </a:t>
            </a:r>
            <a:r>
              <a:rPr lang="pt-BR" sz="2000" b="1" dirty="0" err="1" smtClean="0"/>
              <a:t>cv</a:t>
            </a:r>
            <a:endParaRPr lang="pt-BR" sz="2000" b="1" dirty="0"/>
          </a:p>
        </p:txBody>
      </p:sp>
      <p:grpSp>
        <p:nvGrpSpPr>
          <p:cNvPr id="20" name="Grupo 19"/>
          <p:cNvGrpSpPr/>
          <p:nvPr/>
        </p:nvGrpSpPr>
        <p:grpSpPr>
          <a:xfrm>
            <a:off x="3930944" y="1196752"/>
            <a:ext cx="2893484" cy="936105"/>
            <a:chOff x="1329822" y="2753216"/>
            <a:chExt cx="2893484" cy="936105"/>
          </a:xfrm>
        </p:grpSpPr>
        <p:sp>
          <p:nvSpPr>
            <p:cNvPr id="21" name="Retângulo 20"/>
            <p:cNvSpPr/>
            <p:nvPr/>
          </p:nvSpPr>
          <p:spPr>
            <a:xfrm>
              <a:off x="1403648" y="2753216"/>
              <a:ext cx="2736304" cy="936105"/>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2" name="CaixaDeTexto 21"/>
                <p:cNvSpPr txBox="1"/>
                <p:nvPr/>
              </p:nvSpPr>
              <p:spPr>
                <a:xfrm>
                  <a:off x="1329822" y="2780928"/>
                  <a:ext cx="2893484"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oMath>
                    </m:oMathPara>
                  </a14:m>
                  <a:endParaRPr lang="pt-BR"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1329822" y="2780928"/>
                  <a:ext cx="2893484" cy="850233"/>
                </a:xfrm>
                <a:prstGeom prst="rect">
                  <a:avLst/>
                </a:prstGeom>
                <a:blipFill rotWithShape="1">
                  <a:blip r:embed="rId3"/>
                  <a:stretch>
                    <a:fillRect/>
                  </a:stretch>
                </a:blipFill>
              </p:spPr>
              <p:txBody>
                <a:bodyPr/>
                <a:lstStyle/>
                <a:p>
                  <a:r>
                    <a:rPr lang="pt-BR">
                      <a:noFill/>
                    </a:rPr>
                    <a:t> </a:t>
                  </a:r>
                </a:p>
              </p:txBody>
            </p:sp>
          </mc:Fallback>
        </mc:AlternateContent>
      </p:grpSp>
      <mc:AlternateContent xmlns:mc="http://schemas.openxmlformats.org/markup-compatibility/2006" xmlns:a14="http://schemas.microsoft.com/office/drawing/2010/main">
        <mc:Choice Requires="a14">
          <p:sp>
            <p:nvSpPr>
              <p:cNvPr id="27" name="CaixaDeTexto 26"/>
              <p:cNvSpPr txBox="1"/>
              <p:nvPr/>
            </p:nvSpPr>
            <p:spPr>
              <a:xfrm>
                <a:off x="1159568" y="3140968"/>
                <a:ext cx="4013984" cy="461665"/>
              </a:xfrm>
              <a:prstGeom prst="rect">
                <a:avLst/>
              </a:prstGeom>
              <a:noFill/>
            </p:spPr>
            <p:txBody>
              <a:bodyPr wrap="none" rtlCol="0">
                <a:spAutoFit/>
              </a:bodyPr>
              <a:lstStyle/>
              <a:p>
                <a14:m>
                  <m:oMath xmlns:m="http://schemas.openxmlformats.org/officeDocument/2006/math">
                    <m:sSub>
                      <m:sSubPr>
                        <m:ctrlPr>
                          <a:rPr lang="pt-BR" sz="240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m:t>
                    </m:r>
                    <m:sSub>
                      <m:sSubPr>
                        <m:ctrlPr>
                          <a:rPr lang="pt-BR" sz="2400" i="1">
                            <a:latin typeface="Cambria Math"/>
                          </a:rPr>
                        </m:ctrlPr>
                      </m:sSubPr>
                      <m:e>
                        <m:r>
                          <a:rPr lang="pt-BR" sz="2400" i="1">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𝐹</m:t>
                        </m:r>
                      </m:e>
                      <m:sub>
                        <m:r>
                          <a:rPr lang="pt-BR" sz="2400" b="0" i="1" smtClean="0">
                            <a:latin typeface="Cambria Math"/>
                          </a:rPr>
                          <m:t>𝑢𝑚</m:t>
                        </m:r>
                      </m:sub>
                    </m:sSub>
                  </m:oMath>
                </a14:m>
                <a:r>
                  <a:rPr lang="pt-BR" sz="2400" dirty="0" smtClean="0"/>
                  <a:t> = </a:t>
                </a:r>
                <a14:m>
                  <m:oMath xmlns:m="http://schemas.openxmlformats.org/officeDocument/2006/math">
                    <m:r>
                      <a:rPr lang="pt-BR" sz="2400" b="0" i="1" smtClean="0">
                        <a:latin typeface="Cambria Math"/>
                      </a:rPr>
                      <m:t>75</m:t>
                    </m:r>
                    <m:r>
                      <a:rPr lang="pt-BR" sz="2400" i="1">
                        <a:latin typeface="Cambria Math"/>
                      </a:rPr>
                      <m:t> </m:t>
                    </m:r>
                    <m:r>
                      <a:rPr lang="pt-BR" sz="2400" i="1">
                        <a:latin typeface="Cambria Math"/>
                        <a:ea typeface="Cambria Math"/>
                      </a:rPr>
                      <m:t>×</m:t>
                    </m:r>
                    <m:r>
                      <a:rPr lang="pt-BR" sz="2400" b="0" i="0" smtClean="0">
                        <a:latin typeface="Cambria Math"/>
                        <a:ea typeface="Cambria Math"/>
                      </a:rPr>
                      <m:t>0,87</m:t>
                    </m:r>
                  </m:oMath>
                </a14:m>
                <a:endParaRPr lang="pt-BR" dirty="0"/>
              </a:p>
            </p:txBody>
          </p:sp>
        </mc:Choice>
        <mc:Fallback xmlns="">
          <p:sp>
            <p:nvSpPr>
              <p:cNvPr id="27" name="CaixaDeTexto 26"/>
              <p:cNvSpPr txBox="1">
                <a:spLocks noRot="1" noChangeAspect="1" noMove="1" noResize="1" noEditPoints="1" noAdjustHandles="1" noChangeArrowheads="1" noChangeShapeType="1" noTextEdit="1"/>
              </p:cNvSpPr>
              <p:nvPr/>
            </p:nvSpPr>
            <p:spPr>
              <a:xfrm>
                <a:off x="1159568" y="3140968"/>
                <a:ext cx="4013984" cy="461665"/>
              </a:xfrm>
              <a:prstGeom prst="rect">
                <a:avLst/>
              </a:prstGeom>
              <a:blipFill rotWithShape="1">
                <a:blip r:embed="rId4"/>
                <a:stretch>
                  <a:fillRect l="-303" t="-10526" b="-2894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p:cNvSpPr txBox="1"/>
              <p:nvPr/>
            </p:nvSpPr>
            <p:spPr>
              <a:xfrm>
                <a:off x="5742592" y="3140968"/>
                <a:ext cx="21444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solidFill>
                                <a:srgbClr val="FF9900"/>
                              </a:solidFill>
                              <a:latin typeface="Cambria Math"/>
                            </a:rPr>
                          </m:ctrlPr>
                        </m:sSubPr>
                        <m:e>
                          <m:r>
                            <a:rPr lang="pt-BR" sz="2400" b="1" i="1" smtClean="0">
                              <a:solidFill>
                                <a:srgbClr val="FF9900"/>
                              </a:solidFill>
                              <a:latin typeface="Cambria Math"/>
                            </a:rPr>
                            <m:t>𝑷</m:t>
                          </m:r>
                        </m:e>
                        <m:sub>
                          <m:r>
                            <a:rPr lang="pt-BR" sz="2400" b="1" i="1" smtClean="0">
                              <a:solidFill>
                                <a:srgbClr val="FF9900"/>
                              </a:solidFill>
                              <a:latin typeface="Cambria Math"/>
                            </a:rPr>
                            <m:t>𝒆𝒊𝒎</m:t>
                          </m:r>
                        </m:sub>
                      </m:sSub>
                      <m:r>
                        <a:rPr lang="pt-BR" sz="2400" b="1" i="1" smtClean="0">
                          <a:solidFill>
                            <a:srgbClr val="FF9900"/>
                          </a:solidFill>
                          <a:latin typeface="Cambria Math"/>
                        </a:rPr>
                        <m:t>=</m:t>
                      </m:r>
                      <m:r>
                        <a:rPr lang="pt-BR" sz="2400" b="1" i="0" smtClean="0">
                          <a:solidFill>
                            <a:srgbClr val="FF9900"/>
                          </a:solidFill>
                          <a:latin typeface="Cambria Math"/>
                        </a:rPr>
                        <m:t>𝟔𝟓</m:t>
                      </m:r>
                      <m:r>
                        <a:rPr lang="pt-BR" sz="2400" b="1" i="0" smtClean="0">
                          <a:solidFill>
                            <a:srgbClr val="FF9900"/>
                          </a:solidFill>
                          <a:latin typeface="Cambria Math"/>
                        </a:rPr>
                        <m:t>,</m:t>
                      </m:r>
                      <m:r>
                        <a:rPr lang="pt-BR" sz="2400" b="1" i="0" smtClean="0">
                          <a:solidFill>
                            <a:srgbClr val="FF9900"/>
                          </a:solidFill>
                          <a:latin typeface="Cambria Math"/>
                        </a:rPr>
                        <m:t>𝟐𝟓</m:t>
                      </m:r>
                    </m:oMath>
                  </m:oMathPara>
                </a14:m>
                <a:endParaRPr lang="pt-BR" b="1" dirty="0">
                  <a:solidFill>
                    <a:srgbClr val="FF9900"/>
                  </a:solidFill>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742592" y="3140968"/>
                <a:ext cx="2144498" cy="461665"/>
              </a:xfrm>
              <a:prstGeom prst="rect">
                <a:avLst/>
              </a:prstGeom>
              <a:blipFill rotWithShape="1">
                <a:blip r:embed="rId5"/>
                <a:stretch>
                  <a:fillRect b="-1316"/>
                </a:stretch>
              </a:blipFill>
            </p:spPr>
            <p:txBody>
              <a:bodyPr/>
              <a:lstStyle/>
              <a:p>
                <a:r>
                  <a:rPr lang="pt-BR">
                    <a:noFill/>
                  </a:rPr>
                  <a:t> </a:t>
                </a:r>
              </a:p>
            </p:txBody>
          </p:sp>
        </mc:Fallback>
      </mc:AlternateContent>
      <p:sp>
        <p:nvSpPr>
          <p:cNvPr id="19" name="CaixaDeTexto 18"/>
          <p:cNvSpPr txBox="1"/>
          <p:nvPr/>
        </p:nvSpPr>
        <p:spPr>
          <a:xfrm>
            <a:off x="7723200" y="3140968"/>
            <a:ext cx="489916" cy="461665"/>
          </a:xfrm>
          <a:prstGeom prst="rect">
            <a:avLst/>
          </a:prstGeom>
          <a:noFill/>
        </p:spPr>
        <p:txBody>
          <a:bodyPr wrap="square" rtlCol="0">
            <a:spAutoFit/>
          </a:bodyPr>
          <a:lstStyle/>
          <a:p>
            <a:r>
              <a:rPr lang="pt-BR" sz="2400" b="1" dirty="0" err="1" smtClean="0">
                <a:solidFill>
                  <a:srgbClr val="FF9900"/>
                </a:solidFill>
              </a:rPr>
              <a:t>cv</a:t>
            </a:r>
            <a:endParaRPr lang="pt-BR" sz="2400" b="1" dirty="0">
              <a:solidFill>
                <a:srgbClr val="FF9900"/>
              </a:solidFill>
            </a:endParaRPr>
          </a:p>
        </p:txBody>
      </p:sp>
      <p:sp>
        <p:nvSpPr>
          <p:cNvPr id="29" name="Seta para a direita 28"/>
          <p:cNvSpPr/>
          <p:nvPr/>
        </p:nvSpPr>
        <p:spPr>
          <a:xfrm>
            <a:off x="5220072" y="3270175"/>
            <a:ext cx="36967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1" name="CaixaDeTexto 30"/>
              <p:cNvSpPr txBox="1"/>
              <p:nvPr/>
            </p:nvSpPr>
            <p:spPr>
              <a:xfrm>
                <a:off x="1159568" y="4005064"/>
                <a:ext cx="5201809" cy="857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r>
                        <a:rPr lang="pt-BR" sz="2400" b="0" i="1" smtClean="0">
                          <a:latin typeface="Cambria Math"/>
                        </a:rPr>
                        <m:t>=</m:t>
                      </m:r>
                      <m:f>
                        <m:fPr>
                          <m:ctrlPr>
                            <a:rPr lang="pt-BR" sz="2400" i="1">
                              <a:latin typeface="Cambria Math"/>
                            </a:rPr>
                          </m:ctrlPr>
                        </m:fPr>
                        <m:num>
                          <m:r>
                            <a:rPr lang="pt-BR" sz="2400" b="0" i="1" smtClean="0">
                              <a:latin typeface="Cambria Math"/>
                            </a:rPr>
                            <m:t>65,25</m:t>
                          </m:r>
                          <m:r>
                            <a:rPr lang="pt-BR" sz="2400" i="1">
                              <a:latin typeface="Cambria Math"/>
                            </a:rPr>
                            <m:t> </m:t>
                          </m:r>
                          <m:r>
                            <a:rPr lang="pt-BR" sz="2400" i="1">
                              <a:latin typeface="Cambria Math"/>
                              <a:ea typeface="Cambria Math"/>
                            </a:rPr>
                            <m:t>×0,736</m:t>
                          </m:r>
                        </m:num>
                        <m:den>
                          <m:r>
                            <a:rPr lang="pt-BR" sz="2400" b="0" i="1" smtClean="0">
                              <a:latin typeface="Cambria Math"/>
                              <a:sym typeface="Symbol"/>
                            </a:rPr>
                            <m:t>0,92</m:t>
                          </m:r>
                          <m:r>
                            <a:rPr lang="pt-BR" sz="2400" i="1">
                              <a:latin typeface="Cambria Math"/>
                              <a:sym typeface="Symbol"/>
                            </a:rPr>
                            <m:t> </m:t>
                          </m:r>
                          <m:r>
                            <a:rPr lang="pt-BR" sz="2400" i="1">
                              <a:latin typeface="Cambria Math"/>
                              <a:ea typeface="Cambria Math"/>
                              <a:sym typeface="Symbol"/>
                            </a:rPr>
                            <m:t>×</m:t>
                          </m:r>
                          <m:r>
                            <a:rPr lang="pt-BR" sz="2400" b="0" i="1" smtClean="0">
                              <a:latin typeface="Cambria Math"/>
                              <a:ea typeface="Cambria Math"/>
                              <a:sym typeface="Symbol"/>
                            </a:rPr>
                            <m:t>0,86</m:t>
                          </m:r>
                        </m:den>
                      </m:f>
                    </m:oMath>
                  </m:oMathPara>
                </a14:m>
                <a:endParaRPr lang="pt-BR"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1159568" y="4005064"/>
                <a:ext cx="5201809" cy="857735"/>
              </a:xfrm>
              <a:prstGeom prst="rect">
                <a:avLst/>
              </a:prstGeom>
              <a:blipFill rotWithShape="1">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p:cNvSpPr txBox="1"/>
              <p:nvPr/>
            </p:nvSpPr>
            <p:spPr>
              <a:xfrm>
                <a:off x="1170391" y="5163553"/>
                <a:ext cx="1756571" cy="453137"/>
              </a:xfrm>
              <a:prstGeom prst="rect">
                <a:avLst/>
              </a:prstGeom>
              <a:noFill/>
            </p:spPr>
            <p:txBody>
              <a:bodyPr wrap="none" rtlCol="0">
                <a:spAutoFit/>
              </a:bodyPr>
              <a:lstStyle/>
              <a:p>
                <a14:m>
                  <m:oMath xmlns:m="http://schemas.openxmlformats.org/officeDocument/2006/math">
                    <m:sSub>
                      <m:sSubPr>
                        <m:ctrlPr>
                          <a:rPr lang="pt-BR" sz="2400" b="1" i="1" smtClean="0">
                            <a:solidFill>
                              <a:srgbClr val="FF9900"/>
                            </a:solidFill>
                            <a:latin typeface="Cambria Math"/>
                          </a:rPr>
                        </m:ctrlPr>
                      </m:sSubPr>
                      <m:e>
                        <m:r>
                          <a:rPr lang="pt-BR" sz="2400" b="1" i="1" smtClean="0">
                            <a:solidFill>
                              <a:srgbClr val="FF9900"/>
                            </a:solidFill>
                            <a:latin typeface="Cambria Math"/>
                          </a:rPr>
                          <m:t>𝑫</m:t>
                        </m:r>
                      </m:e>
                      <m:sub>
                        <m:r>
                          <a:rPr lang="pt-BR" sz="2400" b="1" i="1" smtClean="0">
                            <a:solidFill>
                              <a:srgbClr val="FF9900"/>
                            </a:solidFill>
                            <a:latin typeface="Cambria Math"/>
                          </a:rPr>
                          <m:t>𝒎</m:t>
                        </m:r>
                      </m:sub>
                    </m:sSub>
                    <m:r>
                      <a:rPr lang="pt-BR" sz="2400" b="1" i="1" smtClean="0">
                        <a:solidFill>
                          <a:srgbClr val="FF9900"/>
                        </a:solidFill>
                        <a:latin typeface="Cambria Math"/>
                      </a:rPr>
                      <m:t>=</m:t>
                    </m:r>
                    <m:r>
                      <a:rPr lang="pt-BR" sz="2400" b="1" i="1" smtClean="0">
                        <a:solidFill>
                          <a:srgbClr val="FF9900"/>
                        </a:solidFill>
                        <a:latin typeface="Cambria Math"/>
                      </a:rPr>
                      <m:t>𝟔𝟎</m:t>
                    </m:r>
                    <m:r>
                      <a:rPr lang="pt-BR" sz="2400" b="1" i="1" smtClean="0">
                        <a:solidFill>
                          <a:srgbClr val="FF9900"/>
                        </a:solidFill>
                        <a:latin typeface="Cambria Math"/>
                      </a:rPr>
                      <m:t>,</m:t>
                    </m:r>
                    <m:r>
                      <a:rPr lang="pt-BR" sz="2400" b="1" i="1" smtClean="0">
                        <a:solidFill>
                          <a:srgbClr val="FF9900"/>
                        </a:solidFill>
                        <a:latin typeface="Cambria Math"/>
                      </a:rPr>
                      <m:t>𝟕</m:t>
                    </m:r>
                  </m:oMath>
                </a14:m>
                <a:r>
                  <a:rPr lang="pt-BR" b="1" dirty="0" smtClean="0">
                    <a:solidFill>
                      <a:srgbClr val="FF9900"/>
                    </a:solidFill>
                  </a:rPr>
                  <a:t> </a:t>
                </a:r>
                <a:endParaRPr lang="pt-BR" b="1" dirty="0">
                  <a:solidFill>
                    <a:srgbClr val="FF9900"/>
                  </a:solidFill>
                </a:endParaRPr>
              </a:p>
            </p:txBody>
          </p:sp>
        </mc:Choice>
        <mc:Fallback xmlns="">
          <p:sp>
            <p:nvSpPr>
              <p:cNvPr id="32" name="CaixaDeTexto 31"/>
              <p:cNvSpPr txBox="1">
                <a:spLocks noRot="1" noChangeAspect="1" noMove="1" noResize="1" noEditPoints="1" noAdjustHandles="1" noChangeArrowheads="1" noChangeShapeType="1" noTextEdit="1"/>
              </p:cNvSpPr>
              <p:nvPr/>
            </p:nvSpPr>
            <p:spPr>
              <a:xfrm>
                <a:off x="1170391" y="5163553"/>
                <a:ext cx="1756571" cy="453137"/>
              </a:xfrm>
              <a:prstGeom prst="rect">
                <a:avLst/>
              </a:prstGeom>
              <a:blipFill rotWithShape="1">
                <a:blip r:embed="rId7"/>
                <a:stretch>
                  <a:fillRect l="-1042" b="-1351"/>
                </a:stretch>
              </a:blipFill>
            </p:spPr>
            <p:txBody>
              <a:bodyPr/>
              <a:lstStyle/>
              <a:p>
                <a:r>
                  <a:rPr lang="pt-BR">
                    <a:noFill/>
                  </a:rPr>
                  <a:t> </a:t>
                </a:r>
              </a:p>
            </p:txBody>
          </p:sp>
        </mc:Fallback>
      </mc:AlternateContent>
      <p:sp>
        <p:nvSpPr>
          <p:cNvPr id="33" name="CaixaDeTexto 32"/>
          <p:cNvSpPr txBox="1"/>
          <p:nvPr/>
        </p:nvSpPr>
        <p:spPr>
          <a:xfrm>
            <a:off x="2730282" y="5164004"/>
            <a:ext cx="6306214" cy="461665"/>
          </a:xfrm>
          <a:prstGeom prst="rect">
            <a:avLst/>
          </a:prstGeom>
          <a:noFill/>
        </p:spPr>
        <p:txBody>
          <a:bodyPr wrap="square" rtlCol="0">
            <a:spAutoFit/>
          </a:bodyPr>
          <a:lstStyle/>
          <a:p>
            <a:r>
              <a:rPr lang="pt-BR" sz="2400" b="1" dirty="0" smtClean="0">
                <a:solidFill>
                  <a:srgbClr val="FF9900"/>
                </a:solidFill>
              </a:rPr>
              <a:t>kVA</a:t>
            </a:r>
            <a:r>
              <a:rPr lang="pt-BR" sz="2400" dirty="0" smtClean="0"/>
              <a:t>   </a:t>
            </a:r>
            <a:r>
              <a:rPr lang="pt-BR" dirty="0" smtClean="0"/>
              <a:t>(demanda solicitada da rede para um motor, em kVA)</a:t>
            </a:r>
            <a:endParaRPr lang="pt-BR" dirty="0"/>
          </a:p>
        </p:txBody>
      </p:sp>
    </p:spTree>
    <p:extLst>
      <p:ext uri="{BB962C8B-B14F-4D97-AF65-F5344CB8AC3E}">
        <p14:creationId xmlns:p14="http://schemas.microsoft.com/office/powerpoint/2010/main" val="375167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9" grpId="0"/>
      <p:bldP spid="29" grpId="0" animBg="1"/>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dirty="0" smtClean="0"/>
              <a:t>Para os motores</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p:sp>
        <p:nvSpPr>
          <p:cNvPr id="15" name="CaixaDeTexto 14"/>
          <p:cNvSpPr txBox="1"/>
          <p:nvPr/>
        </p:nvSpPr>
        <p:spPr>
          <a:xfrm>
            <a:off x="971600" y="2502294"/>
            <a:ext cx="2831224" cy="400110"/>
          </a:xfrm>
          <a:prstGeom prst="rect">
            <a:avLst/>
          </a:prstGeom>
          <a:noFill/>
        </p:spPr>
        <p:txBody>
          <a:bodyPr wrap="none" rtlCol="0">
            <a:spAutoFit/>
          </a:bodyPr>
          <a:lstStyle/>
          <a:p>
            <a:r>
              <a:rPr lang="pt-BR" sz="2000" b="1" dirty="0" smtClean="0"/>
              <a:t>Para os motores de 30 </a:t>
            </a:r>
            <a:r>
              <a:rPr lang="pt-BR" sz="2000" b="1" dirty="0" err="1" smtClean="0"/>
              <a:t>cv</a:t>
            </a:r>
            <a:endParaRPr lang="pt-BR" sz="2000" b="1" dirty="0"/>
          </a:p>
        </p:txBody>
      </p:sp>
      <p:grpSp>
        <p:nvGrpSpPr>
          <p:cNvPr id="20" name="Grupo 19"/>
          <p:cNvGrpSpPr/>
          <p:nvPr/>
        </p:nvGrpSpPr>
        <p:grpSpPr>
          <a:xfrm>
            <a:off x="3930944" y="1196752"/>
            <a:ext cx="2893484" cy="936105"/>
            <a:chOff x="1329822" y="2753216"/>
            <a:chExt cx="2893484" cy="936105"/>
          </a:xfrm>
        </p:grpSpPr>
        <p:sp>
          <p:nvSpPr>
            <p:cNvPr id="21" name="Retângulo 20"/>
            <p:cNvSpPr/>
            <p:nvPr/>
          </p:nvSpPr>
          <p:spPr>
            <a:xfrm>
              <a:off x="1403648" y="2753216"/>
              <a:ext cx="2736304" cy="936105"/>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2" name="CaixaDeTexto 21"/>
                <p:cNvSpPr txBox="1"/>
                <p:nvPr/>
              </p:nvSpPr>
              <p:spPr>
                <a:xfrm>
                  <a:off x="1329822" y="2780928"/>
                  <a:ext cx="2893484"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oMath>
                    </m:oMathPara>
                  </a14:m>
                  <a:endParaRPr lang="pt-BR"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1329822" y="2780928"/>
                  <a:ext cx="2893484" cy="850233"/>
                </a:xfrm>
                <a:prstGeom prst="rect">
                  <a:avLst/>
                </a:prstGeom>
                <a:blipFill rotWithShape="1">
                  <a:blip r:embed="rId3"/>
                  <a:stretch>
                    <a:fillRect/>
                  </a:stretch>
                </a:blipFill>
              </p:spPr>
              <p:txBody>
                <a:bodyPr/>
                <a:lstStyle/>
                <a:p>
                  <a:r>
                    <a:rPr lang="pt-BR">
                      <a:noFill/>
                    </a:rPr>
                    <a:t> </a:t>
                  </a:r>
                </a:p>
              </p:txBody>
            </p:sp>
          </mc:Fallback>
        </mc:AlternateContent>
      </p:grpSp>
      <mc:AlternateContent xmlns:mc="http://schemas.openxmlformats.org/markup-compatibility/2006" xmlns:a14="http://schemas.microsoft.com/office/drawing/2010/main">
        <mc:Choice Requires="a14">
          <p:sp>
            <p:nvSpPr>
              <p:cNvPr id="27" name="CaixaDeTexto 26"/>
              <p:cNvSpPr txBox="1"/>
              <p:nvPr/>
            </p:nvSpPr>
            <p:spPr>
              <a:xfrm>
                <a:off x="1159568" y="3140968"/>
                <a:ext cx="4013984" cy="461665"/>
              </a:xfrm>
              <a:prstGeom prst="rect">
                <a:avLst/>
              </a:prstGeom>
              <a:noFill/>
            </p:spPr>
            <p:txBody>
              <a:bodyPr wrap="none" rtlCol="0">
                <a:spAutoFit/>
              </a:bodyPr>
              <a:lstStyle/>
              <a:p>
                <a14:m>
                  <m:oMath xmlns:m="http://schemas.openxmlformats.org/officeDocument/2006/math">
                    <m:sSub>
                      <m:sSubPr>
                        <m:ctrlPr>
                          <a:rPr lang="pt-BR" sz="240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m:t>
                    </m:r>
                    <m:sSub>
                      <m:sSubPr>
                        <m:ctrlPr>
                          <a:rPr lang="pt-BR" sz="2400" i="1">
                            <a:latin typeface="Cambria Math"/>
                          </a:rPr>
                        </m:ctrlPr>
                      </m:sSubPr>
                      <m:e>
                        <m:r>
                          <a:rPr lang="pt-BR" sz="2400" i="1">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𝐹</m:t>
                        </m:r>
                      </m:e>
                      <m:sub>
                        <m:r>
                          <a:rPr lang="pt-BR" sz="2400" b="0" i="1" smtClean="0">
                            <a:latin typeface="Cambria Math"/>
                          </a:rPr>
                          <m:t>𝑢𝑚</m:t>
                        </m:r>
                      </m:sub>
                    </m:sSub>
                  </m:oMath>
                </a14:m>
                <a:r>
                  <a:rPr lang="pt-BR" sz="2400" dirty="0" smtClean="0"/>
                  <a:t> = </a:t>
                </a:r>
                <a14:m>
                  <m:oMath xmlns:m="http://schemas.openxmlformats.org/officeDocument/2006/math">
                    <m:r>
                      <a:rPr lang="pt-BR" sz="2400" b="0" i="1" smtClean="0">
                        <a:latin typeface="Cambria Math"/>
                      </a:rPr>
                      <m:t>30</m:t>
                    </m:r>
                    <m:r>
                      <a:rPr lang="pt-BR" sz="2400" i="1">
                        <a:latin typeface="Cambria Math"/>
                      </a:rPr>
                      <m:t> </m:t>
                    </m:r>
                    <m:r>
                      <a:rPr lang="pt-BR" sz="2400" i="1">
                        <a:latin typeface="Cambria Math"/>
                        <a:ea typeface="Cambria Math"/>
                      </a:rPr>
                      <m:t>×</m:t>
                    </m:r>
                    <m:r>
                      <a:rPr lang="pt-BR" sz="2400" b="0" i="0" smtClean="0">
                        <a:latin typeface="Cambria Math"/>
                        <a:ea typeface="Cambria Math"/>
                      </a:rPr>
                      <m:t>0,85</m:t>
                    </m:r>
                  </m:oMath>
                </a14:m>
                <a:endParaRPr lang="pt-BR" dirty="0"/>
              </a:p>
            </p:txBody>
          </p:sp>
        </mc:Choice>
        <mc:Fallback xmlns="">
          <p:sp>
            <p:nvSpPr>
              <p:cNvPr id="27" name="CaixaDeTexto 26"/>
              <p:cNvSpPr txBox="1">
                <a:spLocks noRot="1" noChangeAspect="1" noMove="1" noResize="1" noEditPoints="1" noAdjustHandles="1" noChangeArrowheads="1" noChangeShapeType="1" noTextEdit="1"/>
              </p:cNvSpPr>
              <p:nvPr/>
            </p:nvSpPr>
            <p:spPr>
              <a:xfrm>
                <a:off x="1159568" y="3140968"/>
                <a:ext cx="4013984" cy="461665"/>
              </a:xfrm>
              <a:prstGeom prst="rect">
                <a:avLst/>
              </a:prstGeom>
              <a:blipFill rotWithShape="1">
                <a:blip r:embed="rId4"/>
                <a:stretch>
                  <a:fillRect l="-303" t="-10526" b="-2894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p:cNvSpPr txBox="1"/>
              <p:nvPr/>
            </p:nvSpPr>
            <p:spPr>
              <a:xfrm>
                <a:off x="5742592" y="3140968"/>
                <a:ext cx="19601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solidFill>
                                <a:srgbClr val="FF9900"/>
                              </a:solidFill>
                              <a:latin typeface="Cambria Math"/>
                            </a:rPr>
                          </m:ctrlPr>
                        </m:sSubPr>
                        <m:e>
                          <m:r>
                            <a:rPr lang="pt-BR" sz="2400" b="1" i="1" smtClean="0">
                              <a:solidFill>
                                <a:srgbClr val="FF9900"/>
                              </a:solidFill>
                              <a:latin typeface="Cambria Math"/>
                            </a:rPr>
                            <m:t>𝑷</m:t>
                          </m:r>
                        </m:e>
                        <m:sub>
                          <m:r>
                            <a:rPr lang="pt-BR" sz="2400" b="1" i="1" smtClean="0">
                              <a:solidFill>
                                <a:srgbClr val="FF9900"/>
                              </a:solidFill>
                              <a:latin typeface="Cambria Math"/>
                            </a:rPr>
                            <m:t>𝒆𝒊𝒎</m:t>
                          </m:r>
                        </m:sub>
                      </m:sSub>
                      <m:r>
                        <a:rPr lang="pt-BR" sz="2400" b="1" i="1" smtClean="0">
                          <a:solidFill>
                            <a:srgbClr val="FF9900"/>
                          </a:solidFill>
                          <a:latin typeface="Cambria Math"/>
                        </a:rPr>
                        <m:t>=</m:t>
                      </m:r>
                      <m:r>
                        <a:rPr lang="pt-BR" sz="2400" b="1" i="0" smtClean="0">
                          <a:solidFill>
                            <a:srgbClr val="FF9900"/>
                          </a:solidFill>
                          <a:latin typeface="Cambria Math"/>
                        </a:rPr>
                        <m:t>𝟐𝟓</m:t>
                      </m:r>
                      <m:r>
                        <a:rPr lang="pt-BR" sz="2400" b="1" i="0" smtClean="0">
                          <a:solidFill>
                            <a:srgbClr val="FF9900"/>
                          </a:solidFill>
                          <a:latin typeface="Cambria Math"/>
                        </a:rPr>
                        <m:t>,</m:t>
                      </m:r>
                      <m:r>
                        <a:rPr lang="pt-BR" sz="2400" b="1" i="0" smtClean="0">
                          <a:solidFill>
                            <a:srgbClr val="FF9900"/>
                          </a:solidFill>
                          <a:latin typeface="Cambria Math"/>
                        </a:rPr>
                        <m:t>𝟓</m:t>
                      </m:r>
                    </m:oMath>
                  </m:oMathPara>
                </a14:m>
                <a:endParaRPr lang="pt-BR" b="1" dirty="0">
                  <a:solidFill>
                    <a:srgbClr val="FF9900"/>
                  </a:solidFill>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742592" y="3140968"/>
                <a:ext cx="1960152" cy="461665"/>
              </a:xfrm>
              <a:prstGeom prst="rect">
                <a:avLst/>
              </a:prstGeom>
              <a:blipFill rotWithShape="1">
                <a:blip r:embed="rId5"/>
                <a:stretch>
                  <a:fillRect b="-1316"/>
                </a:stretch>
              </a:blipFill>
            </p:spPr>
            <p:txBody>
              <a:bodyPr/>
              <a:lstStyle/>
              <a:p>
                <a:r>
                  <a:rPr lang="pt-BR">
                    <a:noFill/>
                  </a:rPr>
                  <a:t> </a:t>
                </a:r>
              </a:p>
            </p:txBody>
          </p:sp>
        </mc:Fallback>
      </mc:AlternateContent>
      <p:sp>
        <p:nvSpPr>
          <p:cNvPr id="19" name="CaixaDeTexto 18"/>
          <p:cNvSpPr txBox="1"/>
          <p:nvPr/>
        </p:nvSpPr>
        <p:spPr>
          <a:xfrm>
            <a:off x="7723200" y="3140968"/>
            <a:ext cx="489916" cy="461665"/>
          </a:xfrm>
          <a:prstGeom prst="rect">
            <a:avLst/>
          </a:prstGeom>
          <a:noFill/>
        </p:spPr>
        <p:txBody>
          <a:bodyPr wrap="square" rtlCol="0">
            <a:spAutoFit/>
          </a:bodyPr>
          <a:lstStyle/>
          <a:p>
            <a:r>
              <a:rPr lang="pt-BR" sz="2400" b="1" dirty="0" err="1" smtClean="0">
                <a:solidFill>
                  <a:srgbClr val="FF9900"/>
                </a:solidFill>
              </a:rPr>
              <a:t>cv</a:t>
            </a:r>
            <a:endParaRPr lang="pt-BR" sz="2400" b="1" dirty="0">
              <a:solidFill>
                <a:srgbClr val="FF9900"/>
              </a:solidFill>
            </a:endParaRPr>
          </a:p>
        </p:txBody>
      </p:sp>
      <p:sp>
        <p:nvSpPr>
          <p:cNvPr id="29" name="Seta para a direita 28"/>
          <p:cNvSpPr/>
          <p:nvPr/>
        </p:nvSpPr>
        <p:spPr>
          <a:xfrm>
            <a:off x="5220072" y="3270175"/>
            <a:ext cx="36967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1" name="CaixaDeTexto 30"/>
              <p:cNvSpPr txBox="1"/>
              <p:nvPr/>
            </p:nvSpPr>
            <p:spPr>
              <a:xfrm>
                <a:off x="1159568" y="4005064"/>
                <a:ext cx="5031890" cy="857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r>
                        <a:rPr lang="pt-BR" sz="2400" b="0" i="1" smtClean="0">
                          <a:latin typeface="Cambria Math"/>
                        </a:rPr>
                        <m:t>=</m:t>
                      </m:r>
                      <m:f>
                        <m:fPr>
                          <m:ctrlPr>
                            <a:rPr lang="pt-BR" sz="2400" i="1">
                              <a:latin typeface="Cambria Math"/>
                            </a:rPr>
                          </m:ctrlPr>
                        </m:fPr>
                        <m:num>
                          <m:r>
                            <a:rPr lang="pt-BR" sz="2400" b="0" i="1" smtClean="0">
                              <a:latin typeface="Cambria Math"/>
                            </a:rPr>
                            <m:t>25,5</m:t>
                          </m:r>
                          <m:r>
                            <a:rPr lang="pt-BR" sz="2400" i="1">
                              <a:latin typeface="Cambria Math"/>
                            </a:rPr>
                            <m:t> </m:t>
                          </m:r>
                          <m:r>
                            <a:rPr lang="pt-BR" sz="2400" i="1">
                              <a:latin typeface="Cambria Math"/>
                              <a:ea typeface="Cambria Math"/>
                            </a:rPr>
                            <m:t>×0,736</m:t>
                          </m:r>
                        </m:num>
                        <m:den>
                          <m:r>
                            <a:rPr lang="pt-BR" sz="2400" b="0" i="1" smtClean="0">
                              <a:latin typeface="Cambria Math"/>
                              <a:sym typeface="Symbol"/>
                            </a:rPr>
                            <m:t>0,90</m:t>
                          </m:r>
                          <m:r>
                            <a:rPr lang="pt-BR" sz="2400" i="1">
                              <a:latin typeface="Cambria Math"/>
                              <a:sym typeface="Symbol"/>
                            </a:rPr>
                            <m:t> </m:t>
                          </m:r>
                          <m:r>
                            <a:rPr lang="pt-BR" sz="2400" i="1">
                              <a:latin typeface="Cambria Math"/>
                              <a:ea typeface="Cambria Math"/>
                              <a:sym typeface="Symbol"/>
                            </a:rPr>
                            <m:t>×</m:t>
                          </m:r>
                          <m:r>
                            <a:rPr lang="pt-BR" sz="2400" b="0" i="1" smtClean="0">
                              <a:latin typeface="Cambria Math"/>
                              <a:ea typeface="Cambria Math"/>
                              <a:sym typeface="Symbol"/>
                            </a:rPr>
                            <m:t>0,83</m:t>
                          </m:r>
                        </m:den>
                      </m:f>
                    </m:oMath>
                  </m:oMathPara>
                </a14:m>
                <a:endParaRPr lang="pt-BR"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1159568" y="4005064"/>
                <a:ext cx="5031890" cy="857735"/>
              </a:xfrm>
              <a:prstGeom prst="rect">
                <a:avLst/>
              </a:prstGeom>
              <a:blipFill rotWithShape="1">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p:cNvSpPr txBox="1"/>
              <p:nvPr/>
            </p:nvSpPr>
            <p:spPr>
              <a:xfrm>
                <a:off x="1170391" y="5163553"/>
                <a:ext cx="17726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solidFill>
                                <a:srgbClr val="FF9900"/>
                              </a:solidFill>
                              <a:latin typeface="Cambria Math"/>
                            </a:rPr>
                          </m:ctrlPr>
                        </m:sSubPr>
                        <m:e>
                          <m:r>
                            <a:rPr lang="pt-BR" sz="2400" b="1" i="1" smtClean="0">
                              <a:solidFill>
                                <a:srgbClr val="FF9900"/>
                              </a:solidFill>
                              <a:latin typeface="Cambria Math"/>
                            </a:rPr>
                            <m:t>𝑫</m:t>
                          </m:r>
                        </m:e>
                        <m:sub>
                          <m:r>
                            <a:rPr lang="pt-BR" sz="2400" b="1" i="1" smtClean="0">
                              <a:solidFill>
                                <a:srgbClr val="FF9900"/>
                              </a:solidFill>
                              <a:latin typeface="Cambria Math"/>
                            </a:rPr>
                            <m:t>𝒎</m:t>
                          </m:r>
                        </m:sub>
                      </m:sSub>
                      <m:r>
                        <a:rPr lang="pt-BR" sz="2400" b="1" i="1" smtClean="0">
                          <a:solidFill>
                            <a:srgbClr val="FF9900"/>
                          </a:solidFill>
                          <a:latin typeface="Cambria Math"/>
                        </a:rPr>
                        <m:t>=</m:t>
                      </m:r>
                      <m:r>
                        <a:rPr lang="pt-BR" sz="2400" b="1" i="1" smtClean="0">
                          <a:solidFill>
                            <a:srgbClr val="FF9900"/>
                          </a:solidFill>
                          <a:latin typeface="Cambria Math"/>
                        </a:rPr>
                        <m:t>𝟐𝟓</m:t>
                      </m:r>
                      <m:r>
                        <a:rPr lang="pt-BR" sz="2400" b="1" i="1" smtClean="0">
                          <a:solidFill>
                            <a:srgbClr val="FF9900"/>
                          </a:solidFill>
                          <a:latin typeface="Cambria Math"/>
                        </a:rPr>
                        <m:t>,</m:t>
                      </m:r>
                      <m:r>
                        <a:rPr lang="pt-BR" sz="2400" b="1" i="1" smtClean="0">
                          <a:solidFill>
                            <a:srgbClr val="FF9900"/>
                          </a:solidFill>
                          <a:latin typeface="Cambria Math"/>
                        </a:rPr>
                        <m:t>𝟏</m:t>
                      </m:r>
                    </m:oMath>
                  </m:oMathPara>
                </a14:m>
                <a:endParaRPr lang="pt-BR" b="1" dirty="0">
                  <a:solidFill>
                    <a:srgbClr val="FF9900"/>
                  </a:solidFill>
                </a:endParaRPr>
              </a:p>
            </p:txBody>
          </p:sp>
        </mc:Choice>
        <mc:Fallback xmlns="">
          <p:sp>
            <p:nvSpPr>
              <p:cNvPr id="32" name="CaixaDeTexto 31"/>
              <p:cNvSpPr txBox="1">
                <a:spLocks noRot="1" noChangeAspect="1" noMove="1" noResize="1" noEditPoints="1" noAdjustHandles="1" noChangeArrowheads="1" noChangeShapeType="1" noTextEdit="1"/>
              </p:cNvSpPr>
              <p:nvPr/>
            </p:nvSpPr>
            <p:spPr>
              <a:xfrm>
                <a:off x="1170391" y="5163553"/>
                <a:ext cx="1772601" cy="461665"/>
              </a:xfrm>
              <a:prstGeom prst="rect">
                <a:avLst/>
              </a:prstGeom>
              <a:blipFill rotWithShape="1">
                <a:blip r:embed="rId7"/>
                <a:stretch>
                  <a:fillRect/>
                </a:stretch>
              </a:blipFill>
            </p:spPr>
            <p:txBody>
              <a:bodyPr/>
              <a:lstStyle/>
              <a:p>
                <a:r>
                  <a:rPr lang="pt-BR">
                    <a:noFill/>
                  </a:rPr>
                  <a:t> </a:t>
                </a:r>
              </a:p>
            </p:txBody>
          </p:sp>
        </mc:Fallback>
      </mc:AlternateContent>
      <p:sp>
        <p:nvSpPr>
          <p:cNvPr id="33" name="CaixaDeTexto 32"/>
          <p:cNvSpPr txBox="1"/>
          <p:nvPr/>
        </p:nvSpPr>
        <p:spPr>
          <a:xfrm>
            <a:off x="2874298" y="5164004"/>
            <a:ext cx="6018182" cy="461665"/>
          </a:xfrm>
          <a:prstGeom prst="rect">
            <a:avLst/>
          </a:prstGeom>
          <a:noFill/>
        </p:spPr>
        <p:txBody>
          <a:bodyPr wrap="square" rtlCol="0">
            <a:spAutoFit/>
          </a:bodyPr>
          <a:lstStyle/>
          <a:p>
            <a:r>
              <a:rPr lang="pt-BR" sz="2400" b="1" dirty="0" smtClean="0">
                <a:solidFill>
                  <a:srgbClr val="FF9900"/>
                </a:solidFill>
              </a:rPr>
              <a:t>kVA</a:t>
            </a:r>
            <a:r>
              <a:rPr lang="pt-BR" sz="2400" dirty="0" smtClean="0"/>
              <a:t>   </a:t>
            </a:r>
            <a:r>
              <a:rPr lang="pt-BR" dirty="0" smtClean="0"/>
              <a:t>(demanda solicitada da rede para um motor, em kVA)</a:t>
            </a:r>
            <a:endParaRPr lang="pt-BR" dirty="0"/>
          </a:p>
        </p:txBody>
      </p:sp>
    </p:spTree>
    <p:extLst>
      <p:ext uri="{BB962C8B-B14F-4D97-AF65-F5344CB8AC3E}">
        <p14:creationId xmlns:p14="http://schemas.microsoft.com/office/powerpoint/2010/main" val="208403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9" grpId="0"/>
      <p:bldP spid="29" grpId="0" animBg="1"/>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dirty="0" smtClean="0"/>
              <a:t>Para os motores </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p:sp>
        <p:nvSpPr>
          <p:cNvPr id="15" name="CaixaDeTexto 14"/>
          <p:cNvSpPr txBox="1"/>
          <p:nvPr/>
        </p:nvSpPr>
        <p:spPr>
          <a:xfrm>
            <a:off x="971600" y="2502294"/>
            <a:ext cx="2831224" cy="400110"/>
          </a:xfrm>
          <a:prstGeom prst="rect">
            <a:avLst/>
          </a:prstGeom>
          <a:noFill/>
        </p:spPr>
        <p:txBody>
          <a:bodyPr wrap="none" rtlCol="0">
            <a:spAutoFit/>
          </a:bodyPr>
          <a:lstStyle/>
          <a:p>
            <a:r>
              <a:rPr lang="pt-BR" sz="2000" b="1" dirty="0" smtClean="0"/>
              <a:t>Para os motores de 50 </a:t>
            </a:r>
            <a:r>
              <a:rPr lang="pt-BR" sz="2000" b="1" dirty="0" err="1" smtClean="0"/>
              <a:t>cv</a:t>
            </a:r>
            <a:endParaRPr lang="pt-BR" sz="2000" b="1" dirty="0"/>
          </a:p>
        </p:txBody>
      </p:sp>
      <p:grpSp>
        <p:nvGrpSpPr>
          <p:cNvPr id="20" name="Grupo 19"/>
          <p:cNvGrpSpPr/>
          <p:nvPr/>
        </p:nvGrpSpPr>
        <p:grpSpPr>
          <a:xfrm>
            <a:off x="3930944" y="1196752"/>
            <a:ext cx="2893484" cy="936105"/>
            <a:chOff x="1329822" y="2753216"/>
            <a:chExt cx="2893484" cy="936105"/>
          </a:xfrm>
        </p:grpSpPr>
        <p:sp>
          <p:nvSpPr>
            <p:cNvPr id="21" name="Retângulo 20"/>
            <p:cNvSpPr/>
            <p:nvPr/>
          </p:nvSpPr>
          <p:spPr>
            <a:xfrm>
              <a:off x="1403648" y="2753216"/>
              <a:ext cx="2736304" cy="936105"/>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2" name="CaixaDeTexto 21"/>
                <p:cNvSpPr txBox="1"/>
                <p:nvPr/>
              </p:nvSpPr>
              <p:spPr>
                <a:xfrm>
                  <a:off x="1329822" y="2780928"/>
                  <a:ext cx="2893484"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oMath>
                    </m:oMathPara>
                  </a14:m>
                  <a:endParaRPr lang="pt-BR"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1329822" y="2780928"/>
                  <a:ext cx="2893484" cy="850233"/>
                </a:xfrm>
                <a:prstGeom prst="rect">
                  <a:avLst/>
                </a:prstGeom>
                <a:blipFill rotWithShape="1">
                  <a:blip r:embed="rId3"/>
                  <a:stretch>
                    <a:fillRect/>
                  </a:stretch>
                </a:blipFill>
              </p:spPr>
              <p:txBody>
                <a:bodyPr/>
                <a:lstStyle/>
                <a:p>
                  <a:r>
                    <a:rPr lang="pt-BR">
                      <a:noFill/>
                    </a:rPr>
                    <a:t> </a:t>
                  </a:r>
                </a:p>
              </p:txBody>
            </p:sp>
          </mc:Fallback>
        </mc:AlternateContent>
      </p:grpSp>
      <mc:AlternateContent xmlns:mc="http://schemas.openxmlformats.org/markup-compatibility/2006" xmlns:a14="http://schemas.microsoft.com/office/drawing/2010/main">
        <mc:Choice Requires="a14">
          <p:sp>
            <p:nvSpPr>
              <p:cNvPr id="27" name="CaixaDeTexto 26"/>
              <p:cNvSpPr txBox="1"/>
              <p:nvPr/>
            </p:nvSpPr>
            <p:spPr>
              <a:xfrm>
                <a:off x="1159568" y="3140968"/>
                <a:ext cx="4013984" cy="461665"/>
              </a:xfrm>
              <a:prstGeom prst="rect">
                <a:avLst/>
              </a:prstGeom>
              <a:noFill/>
            </p:spPr>
            <p:txBody>
              <a:bodyPr wrap="none" rtlCol="0">
                <a:spAutoFit/>
              </a:bodyPr>
              <a:lstStyle/>
              <a:p>
                <a14:m>
                  <m:oMath xmlns:m="http://schemas.openxmlformats.org/officeDocument/2006/math">
                    <m:sSub>
                      <m:sSubPr>
                        <m:ctrlPr>
                          <a:rPr lang="pt-BR" sz="240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m:t>
                    </m:r>
                    <m:sSub>
                      <m:sSubPr>
                        <m:ctrlPr>
                          <a:rPr lang="pt-BR" sz="2400" i="1">
                            <a:latin typeface="Cambria Math"/>
                          </a:rPr>
                        </m:ctrlPr>
                      </m:sSubPr>
                      <m:e>
                        <m:r>
                          <a:rPr lang="pt-BR" sz="2400" i="1">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𝐹</m:t>
                        </m:r>
                      </m:e>
                      <m:sub>
                        <m:r>
                          <a:rPr lang="pt-BR" sz="2400" b="0" i="1" smtClean="0">
                            <a:latin typeface="Cambria Math"/>
                          </a:rPr>
                          <m:t>𝑢𝑚</m:t>
                        </m:r>
                      </m:sub>
                    </m:sSub>
                  </m:oMath>
                </a14:m>
                <a:r>
                  <a:rPr lang="pt-BR" sz="2400" dirty="0" smtClean="0"/>
                  <a:t> = </a:t>
                </a:r>
                <a14:m>
                  <m:oMath xmlns:m="http://schemas.openxmlformats.org/officeDocument/2006/math">
                    <m:r>
                      <a:rPr lang="pt-BR" sz="2400" b="0" i="1" smtClean="0">
                        <a:latin typeface="Cambria Math"/>
                      </a:rPr>
                      <m:t>50</m:t>
                    </m:r>
                    <m:r>
                      <a:rPr lang="pt-BR" sz="2400" i="1">
                        <a:latin typeface="Cambria Math"/>
                      </a:rPr>
                      <m:t> </m:t>
                    </m:r>
                    <m:r>
                      <a:rPr lang="pt-BR" sz="2400" i="1">
                        <a:latin typeface="Cambria Math"/>
                        <a:ea typeface="Cambria Math"/>
                      </a:rPr>
                      <m:t>×</m:t>
                    </m:r>
                    <m:r>
                      <a:rPr lang="pt-BR" sz="2400" b="0" i="0" smtClean="0">
                        <a:latin typeface="Cambria Math"/>
                        <a:ea typeface="Cambria Math"/>
                      </a:rPr>
                      <m:t>0,87</m:t>
                    </m:r>
                  </m:oMath>
                </a14:m>
                <a:endParaRPr lang="pt-BR" dirty="0"/>
              </a:p>
            </p:txBody>
          </p:sp>
        </mc:Choice>
        <mc:Fallback xmlns="">
          <p:sp>
            <p:nvSpPr>
              <p:cNvPr id="27" name="CaixaDeTexto 26"/>
              <p:cNvSpPr txBox="1">
                <a:spLocks noRot="1" noChangeAspect="1" noMove="1" noResize="1" noEditPoints="1" noAdjustHandles="1" noChangeArrowheads="1" noChangeShapeType="1" noTextEdit="1"/>
              </p:cNvSpPr>
              <p:nvPr/>
            </p:nvSpPr>
            <p:spPr>
              <a:xfrm>
                <a:off x="1159568" y="3140968"/>
                <a:ext cx="4013984" cy="461665"/>
              </a:xfrm>
              <a:prstGeom prst="rect">
                <a:avLst/>
              </a:prstGeom>
              <a:blipFill rotWithShape="1">
                <a:blip r:embed="rId4"/>
                <a:stretch>
                  <a:fillRect l="-303" t="-10526" b="-2894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8" name="CaixaDeTexto 27"/>
              <p:cNvSpPr txBox="1"/>
              <p:nvPr/>
            </p:nvSpPr>
            <p:spPr>
              <a:xfrm>
                <a:off x="5742592" y="3140968"/>
                <a:ext cx="19601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solidFill>
                                <a:srgbClr val="FF9900"/>
                              </a:solidFill>
                              <a:latin typeface="Cambria Math"/>
                            </a:rPr>
                          </m:ctrlPr>
                        </m:sSubPr>
                        <m:e>
                          <m:r>
                            <a:rPr lang="pt-BR" sz="2400" b="1" i="1" smtClean="0">
                              <a:solidFill>
                                <a:srgbClr val="FF9900"/>
                              </a:solidFill>
                              <a:latin typeface="Cambria Math"/>
                            </a:rPr>
                            <m:t>𝑷</m:t>
                          </m:r>
                        </m:e>
                        <m:sub>
                          <m:r>
                            <a:rPr lang="pt-BR" sz="2400" b="1" i="1" smtClean="0">
                              <a:solidFill>
                                <a:srgbClr val="FF9900"/>
                              </a:solidFill>
                              <a:latin typeface="Cambria Math"/>
                            </a:rPr>
                            <m:t>𝒆𝒊𝒎</m:t>
                          </m:r>
                        </m:sub>
                      </m:sSub>
                      <m:r>
                        <a:rPr lang="pt-BR" sz="2400" b="1" i="1" smtClean="0">
                          <a:solidFill>
                            <a:srgbClr val="FF9900"/>
                          </a:solidFill>
                          <a:latin typeface="Cambria Math"/>
                        </a:rPr>
                        <m:t>=</m:t>
                      </m:r>
                      <m:r>
                        <a:rPr lang="pt-BR" sz="2400" b="1" i="0" smtClean="0">
                          <a:solidFill>
                            <a:srgbClr val="FF9900"/>
                          </a:solidFill>
                          <a:latin typeface="Cambria Math"/>
                        </a:rPr>
                        <m:t>𝟒𝟑</m:t>
                      </m:r>
                      <m:r>
                        <a:rPr lang="pt-BR" sz="2400" b="1" i="0" smtClean="0">
                          <a:solidFill>
                            <a:srgbClr val="FF9900"/>
                          </a:solidFill>
                          <a:latin typeface="Cambria Math"/>
                        </a:rPr>
                        <m:t>,</m:t>
                      </m:r>
                      <m:r>
                        <a:rPr lang="pt-BR" sz="2400" b="1" i="0" smtClean="0">
                          <a:solidFill>
                            <a:srgbClr val="FF9900"/>
                          </a:solidFill>
                          <a:latin typeface="Cambria Math"/>
                        </a:rPr>
                        <m:t>𝟓</m:t>
                      </m:r>
                    </m:oMath>
                  </m:oMathPara>
                </a14:m>
                <a:endParaRPr lang="pt-BR" b="1" dirty="0">
                  <a:solidFill>
                    <a:srgbClr val="FF9900"/>
                  </a:solidFill>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742592" y="3140968"/>
                <a:ext cx="1960152" cy="461665"/>
              </a:xfrm>
              <a:prstGeom prst="rect">
                <a:avLst/>
              </a:prstGeom>
              <a:blipFill rotWithShape="1">
                <a:blip r:embed="rId5"/>
                <a:stretch>
                  <a:fillRect b="-1316"/>
                </a:stretch>
              </a:blipFill>
            </p:spPr>
            <p:txBody>
              <a:bodyPr/>
              <a:lstStyle/>
              <a:p>
                <a:r>
                  <a:rPr lang="pt-BR">
                    <a:noFill/>
                  </a:rPr>
                  <a:t> </a:t>
                </a:r>
              </a:p>
            </p:txBody>
          </p:sp>
        </mc:Fallback>
      </mc:AlternateContent>
      <p:sp>
        <p:nvSpPr>
          <p:cNvPr id="19" name="CaixaDeTexto 18"/>
          <p:cNvSpPr txBox="1"/>
          <p:nvPr/>
        </p:nvSpPr>
        <p:spPr>
          <a:xfrm>
            <a:off x="7723200" y="3140968"/>
            <a:ext cx="489916" cy="461665"/>
          </a:xfrm>
          <a:prstGeom prst="rect">
            <a:avLst/>
          </a:prstGeom>
          <a:noFill/>
        </p:spPr>
        <p:txBody>
          <a:bodyPr wrap="square" rtlCol="0">
            <a:spAutoFit/>
          </a:bodyPr>
          <a:lstStyle/>
          <a:p>
            <a:r>
              <a:rPr lang="pt-BR" sz="2400" b="1" dirty="0" err="1" smtClean="0">
                <a:solidFill>
                  <a:srgbClr val="FF9900"/>
                </a:solidFill>
              </a:rPr>
              <a:t>cv</a:t>
            </a:r>
            <a:endParaRPr lang="pt-BR" sz="2400" b="1" dirty="0">
              <a:solidFill>
                <a:srgbClr val="FF9900"/>
              </a:solidFill>
            </a:endParaRPr>
          </a:p>
        </p:txBody>
      </p:sp>
      <p:sp>
        <p:nvSpPr>
          <p:cNvPr id="29" name="Seta para a direita 28"/>
          <p:cNvSpPr/>
          <p:nvPr/>
        </p:nvSpPr>
        <p:spPr>
          <a:xfrm>
            <a:off x="5220072" y="3270175"/>
            <a:ext cx="36967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1" name="CaixaDeTexto 30"/>
              <p:cNvSpPr txBox="1"/>
              <p:nvPr/>
            </p:nvSpPr>
            <p:spPr>
              <a:xfrm>
                <a:off x="1159568" y="4005064"/>
                <a:ext cx="5031890" cy="857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𝑒𝑖𝑚</m:t>
                              </m:r>
                            </m:sub>
                          </m:sSub>
                          <m:r>
                            <a:rPr lang="pt-BR" sz="2400" b="0" i="1" smtClean="0">
                              <a:latin typeface="Cambria Math"/>
                            </a:rPr>
                            <m:t> </m:t>
                          </m:r>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r>
                            <a:rPr lang="pt-BR" sz="2400" b="0" i="1" smtClean="0">
                              <a:latin typeface="Cambria Math"/>
                              <a:ea typeface="Cambria Math"/>
                              <a:sym typeface="Symbol"/>
                            </a:rPr>
                            <m:t>𝐹𝑝</m:t>
                          </m:r>
                        </m:den>
                      </m:f>
                      <m:r>
                        <a:rPr lang="pt-BR" sz="2400" b="0" i="1" smtClean="0">
                          <a:latin typeface="Cambria Math"/>
                        </a:rPr>
                        <m:t>=</m:t>
                      </m:r>
                      <m:f>
                        <m:fPr>
                          <m:ctrlPr>
                            <a:rPr lang="pt-BR" sz="2400" i="1">
                              <a:latin typeface="Cambria Math"/>
                            </a:rPr>
                          </m:ctrlPr>
                        </m:fPr>
                        <m:num>
                          <m:r>
                            <a:rPr lang="pt-BR" sz="2400" b="0" i="1" smtClean="0">
                              <a:latin typeface="Cambria Math"/>
                            </a:rPr>
                            <m:t>43,5</m:t>
                          </m:r>
                          <m:r>
                            <a:rPr lang="pt-BR" sz="2400" i="1">
                              <a:latin typeface="Cambria Math"/>
                            </a:rPr>
                            <m:t> </m:t>
                          </m:r>
                          <m:r>
                            <a:rPr lang="pt-BR" sz="2400" i="1">
                              <a:latin typeface="Cambria Math"/>
                              <a:ea typeface="Cambria Math"/>
                            </a:rPr>
                            <m:t>×0,736</m:t>
                          </m:r>
                        </m:num>
                        <m:den>
                          <m:r>
                            <a:rPr lang="pt-BR" sz="2400" b="0" i="1" smtClean="0">
                              <a:latin typeface="Cambria Math"/>
                              <a:sym typeface="Symbol"/>
                            </a:rPr>
                            <m:t>0,92</m:t>
                          </m:r>
                          <m:r>
                            <a:rPr lang="pt-BR" sz="2400" i="1">
                              <a:latin typeface="Cambria Math"/>
                              <a:sym typeface="Symbol"/>
                            </a:rPr>
                            <m:t> </m:t>
                          </m:r>
                          <m:r>
                            <a:rPr lang="pt-BR" sz="2400" i="1">
                              <a:latin typeface="Cambria Math"/>
                              <a:ea typeface="Cambria Math"/>
                              <a:sym typeface="Symbol"/>
                            </a:rPr>
                            <m:t>×</m:t>
                          </m:r>
                          <m:r>
                            <a:rPr lang="pt-BR" sz="2400" b="0" i="1" smtClean="0">
                              <a:latin typeface="Cambria Math"/>
                              <a:ea typeface="Cambria Math"/>
                              <a:sym typeface="Symbol"/>
                            </a:rPr>
                            <m:t>0,86</m:t>
                          </m:r>
                        </m:den>
                      </m:f>
                    </m:oMath>
                  </m:oMathPara>
                </a14:m>
                <a:endParaRPr lang="pt-BR"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1159568" y="4005064"/>
                <a:ext cx="5031890" cy="857735"/>
              </a:xfrm>
              <a:prstGeom prst="rect">
                <a:avLst/>
              </a:prstGeom>
              <a:blipFill rotWithShape="1">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CaixaDeTexto 31"/>
              <p:cNvSpPr txBox="1"/>
              <p:nvPr/>
            </p:nvSpPr>
            <p:spPr>
              <a:xfrm>
                <a:off x="1170391" y="5163553"/>
                <a:ext cx="177260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solidFill>
                                <a:srgbClr val="FF9900"/>
                              </a:solidFill>
                              <a:latin typeface="Cambria Math"/>
                            </a:rPr>
                          </m:ctrlPr>
                        </m:sSubPr>
                        <m:e>
                          <m:r>
                            <a:rPr lang="pt-BR" sz="2400" b="1" i="1" smtClean="0">
                              <a:solidFill>
                                <a:srgbClr val="FF9900"/>
                              </a:solidFill>
                              <a:latin typeface="Cambria Math"/>
                            </a:rPr>
                            <m:t>𝑫</m:t>
                          </m:r>
                        </m:e>
                        <m:sub>
                          <m:r>
                            <a:rPr lang="pt-BR" sz="2400" b="1" i="1" smtClean="0">
                              <a:solidFill>
                                <a:srgbClr val="FF9900"/>
                              </a:solidFill>
                              <a:latin typeface="Cambria Math"/>
                            </a:rPr>
                            <m:t>𝒎</m:t>
                          </m:r>
                        </m:sub>
                      </m:sSub>
                      <m:r>
                        <a:rPr lang="pt-BR" sz="2400" b="1" i="1" smtClean="0">
                          <a:solidFill>
                            <a:srgbClr val="FF9900"/>
                          </a:solidFill>
                          <a:latin typeface="Cambria Math"/>
                        </a:rPr>
                        <m:t>=</m:t>
                      </m:r>
                      <m:r>
                        <a:rPr lang="pt-BR" sz="2400" b="1" i="1" smtClean="0">
                          <a:solidFill>
                            <a:srgbClr val="FF9900"/>
                          </a:solidFill>
                          <a:latin typeface="Cambria Math"/>
                        </a:rPr>
                        <m:t>𝟒𝟎</m:t>
                      </m:r>
                      <m:r>
                        <a:rPr lang="pt-BR" sz="2400" b="1" i="1" smtClean="0">
                          <a:solidFill>
                            <a:srgbClr val="FF9900"/>
                          </a:solidFill>
                          <a:latin typeface="Cambria Math"/>
                        </a:rPr>
                        <m:t>,</m:t>
                      </m:r>
                      <m:r>
                        <a:rPr lang="pt-BR" sz="2400" b="1" i="1" smtClean="0">
                          <a:solidFill>
                            <a:srgbClr val="FF9900"/>
                          </a:solidFill>
                          <a:latin typeface="Cambria Math"/>
                        </a:rPr>
                        <m:t>𝟒</m:t>
                      </m:r>
                    </m:oMath>
                  </m:oMathPara>
                </a14:m>
                <a:endParaRPr lang="pt-BR" b="1" dirty="0">
                  <a:solidFill>
                    <a:srgbClr val="FF9900"/>
                  </a:solidFill>
                </a:endParaRPr>
              </a:p>
            </p:txBody>
          </p:sp>
        </mc:Choice>
        <mc:Fallback xmlns="">
          <p:sp>
            <p:nvSpPr>
              <p:cNvPr id="32" name="CaixaDeTexto 31"/>
              <p:cNvSpPr txBox="1">
                <a:spLocks noRot="1" noChangeAspect="1" noMove="1" noResize="1" noEditPoints="1" noAdjustHandles="1" noChangeArrowheads="1" noChangeShapeType="1" noTextEdit="1"/>
              </p:cNvSpPr>
              <p:nvPr/>
            </p:nvSpPr>
            <p:spPr>
              <a:xfrm>
                <a:off x="1170391" y="5163553"/>
                <a:ext cx="1772600" cy="461665"/>
              </a:xfrm>
              <a:prstGeom prst="rect">
                <a:avLst/>
              </a:prstGeom>
              <a:blipFill rotWithShape="1">
                <a:blip r:embed="rId7"/>
                <a:stretch>
                  <a:fillRect/>
                </a:stretch>
              </a:blipFill>
            </p:spPr>
            <p:txBody>
              <a:bodyPr/>
              <a:lstStyle/>
              <a:p>
                <a:r>
                  <a:rPr lang="pt-BR">
                    <a:noFill/>
                  </a:rPr>
                  <a:t> </a:t>
                </a:r>
              </a:p>
            </p:txBody>
          </p:sp>
        </mc:Fallback>
      </mc:AlternateContent>
      <p:sp>
        <p:nvSpPr>
          <p:cNvPr id="33" name="CaixaDeTexto 32"/>
          <p:cNvSpPr txBox="1"/>
          <p:nvPr/>
        </p:nvSpPr>
        <p:spPr>
          <a:xfrm>
            <a:off x="2874298" y="5164004"/>
            <a:ext cx="6018182" cy="461665"/>
          </a:xfrm>
          <a:prstGeom prst="rect">
            <a:avLst/>
          </a:prstGeom>
          <a:noFill/>
        </p:spPr>
        <p:txBody>
          <a:bodyPr wrap="square" rtlCol="0">
            <a:spAutoFit/>
          </a:bodyPr>
          <a:lstStyle/>
          <a:p>
            <a:r>
              <a:rPr lang="pt-BR" sz="2400" b="1" dirty="0" smtClean="0">
                <a:solidFill>
                  <a:srgbClr val="FF9900"/>
                </a:solidFill>
              </a:rPr>
              <a:t>kVA</a:t>
            </a:r>
            <a:r>
              <a:rPr lang="pt-BR" sz="2400" dirty="0" smtClean="0"/>
              <a:t>   </a:t>
            </a:r>
            <a:r>
              <a:rPr lang="pt-BR" dirty="0" smtClean="0"/>
              <a:t>(demanda solicitada da rede para um motor, em kVA)</a:t>
            </a:r>
            <a:endParaRPr lang="pt-BR" dirty="0"/>
          </a:p>
        </p:txBody>
      </p:sp>
    </p:spTree>
    <p:extLst>
      <p:ext uri="{BB962C8B-B14F-4D97-AF65-F5344CB8AC3E}">
        <p14:creationId xmlns:p14="http://schemas.microsoft.com/office/powerpoint/2010/main" val="37162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19" grpId="0"/>
      <p:bldP spid="29" grpId="0" animBg="1"/>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b="1" dirty="0" smtClean="0"/>
              <a:t>Parte 2) Demanda dos quadros de distribuição</a:t>
            </a:r>
          </a:p>
          <a:p>
            <a:pPr lvl="1" algn="just"/>
            <a:r>
              <a:rPr lang="pt-BR" sz="2000" dirty="0" smtClean="0"/>
              <a:t>Centro de Controle de Motores – CCM 1</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25" name="CaixaDeTexto 24"/>
              <p:cNvSpPr txBox="1"/>
              <p:nvPr/>
            </p:nvSpPr>
            <p:spPr>
              <a:xfrm>
                <a:off x="1159568" y="2722805"/>
                <a:ext cx="3934410" cy="461665"/>
              </a:xfrm>
              <a:prstGeom prst="rect">
                <a:avLst/>
              </a:prstGeom>
              <a:noFill/>
            </p:spPr>
            <p:txBody>
              <a:bodyPr wrap="none" rtlCol="0">
                <a:spAutoFit/>
              </a:bodyPr>
              <a:lstStyle/>
              <a:p>
                <a14:m>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1</m:t>
                        </m:r>
                      </m:sub>
                    </m:sSub>
                    <m:r>
                      <a:rPr lang="pt-BR" sz="2400" b="0" i="1" smtClean="0">
                        <a:latin typeface="Cambria Math"/>
                      </a:rPr>
                      <m:t>=</m:t>
                    </m:r>
                    <m:sSub>
                      <m:sSubPr>
                        <m:ctrlPr>
                          <a:rPr lang="pt-BR" sz="2400" i="1">
                            <a:latin typeface="Cambria Math"/>
                          </a:rPr>
                        </m:ctrlPr>
                      </m:sSubPr>
                      <m:e>
                        <m:r>
                          <a:rPr lang="pt-BR" sz="2400" b="0" i="1" smtClean="0">
                            <a:latin typeface="Cambria Math"/>
                          </a:rPr>
                          <m:t>𝑁</m:t>
                        </m:r>
                      </m:e>
                      <m:sub>
                        <m:r>
                          <a:rPr lang="pt-BR" sz="2400" b="0" i="1" smtClean="0">
                            <a:latin typeface="Cambria Math"/>
                          </a:rPr>
                          <m:t>𝑚</m:t>
                        </m:r>
                        <m:r>
                          <a:rPr lang="pt-BR" sz="2400" b="0" i="1" smtClean="0">
                            <a:latin typeface="Cambria Math"/>
                          </a:rPr>
                          <m:t>1</m:t>
                        </m:r>
                      </m:sub>
                    </m:sSub>
                    <m:r>
                      <a:rPr lang="pt-BR" sz="2400" b="0" i="1" smtClean="0">
                        <a:latin typeface="Cambria Math"/>
                      </a:rPr>
                      <m:t>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𝑠𝑚</m:t>
                        </m:r>
                        <m:r>
                          <a:rPr lang="pt-BR" sz="2400" b="0" i="1" smtClean="0">
                            <a:latin typeface="Cambria Math"/>
                            <a:ea typeface="Cambria Math"/>
                          </a:rPr>
                          <m:t>1</m:t>
                        </m:r>
                      </m:sub>
                    </m:sSub>
                  </m:oMath>
                </a14:m>
                <a:r>
                  <a:rPr lang="pt-BR" sz="2400" dirty="0" smtClean="0"/>
                  <a:t> </a:t>
                </a:r>
                <a:endParaRPr lang="pt-BR" dirty="0"/>
              </a:p>
            </p:txBody>
          </p:sp>
        </mc:Choice>
        <mc:Fallback xmlns="">
          <p:sp>
            <p:nvSpPr>
              <p:cNvPr id="25" name="CaixaDeTexto 24"/>
              <p:cNvSpPr txBox="1">
                <a:spLocks noRot="1" noChangeAspect="1" noMove="1" noResize="1" noEditPoints="1" noAdjustHandles="1" noChangeArrowheads="1" noChangeShapeType="1" noTextEdit="1"/>
              </p:cNvSpPr>
              <p:nvPr/>
            </p:nvSpPr>
            <p:spPr>
              <a:xfrm>
                <a:off x="1159568" y="2722805"/>
                <a:ext cx="3934410" cy="461665"/>
              </a:xfrm>
              <a:prstGeom prst="rect">
                <a:avLst/>
              </a:prstGeom>
              <a:blipFill rotWithShape="1">
                <a:blip r:embed="rId3"/>
                <a:stretch>
                  <a:fillRect l="-310" b="-1333"/>
                </a:stretch>
              </a:blipFill>
            </p:spPr>
            <p:txBody>
              <a:bodyPr/>
              <a:lstStyle/>
              <a:p>
                <a:r>
                  <a:rPr lang="pt-BR">
                    <a:noFill/>
                  </a:rPr>
                  <a:t> </a:t>
                </a:r>
              </a:p>
            </p:txBody>
          </p:sp>
        </mc:Fallback>
      </mc:AlternateContent>
      <p:sp>
        <p:nvSpPr>
          <p:cNvPr id="10" name="Seta para baixo 9"/>
          <p:cNvSpPr/>
          <p:nvPr/>
        </p:nvSpPr>
        <p:spPr>
          <a:xfrm rot="10800000">
            <a:off x="2573776" y="3199815"/>
            <a:ext cx="180019" cy="48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eta para baixo 30"/>
          <p:cNvSpPr/>
          <p:nvPr/>
        </p:nvSpPr>
        <p:spPr>
          <a:xfrm rot="10800000">
            <a:off x="3455876" y="3184470"/>
            <a:ext cx="180020" cy="849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baixo 31"/>
          <p:cNvSpPr/>
          <p:nvPr/>
        </p:nvSpPr>
        <p:spPr>
          <a:xfrm rot="10800000">
            <a:off x="4427984" y="3184470"/>
            <a:ext cx="180019" cy="48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2454433" y="3851095"/>
            <a:ext cx="418704" cy="369332"/>
          </a:xfrm>
          <a:prstGeom prst="rect">
            <a:avLst/>
          </a:prstGeom>
          <a:noFill/>
        </p:spPr>
        <p:txBody>
          <a:bodyPr wrap="none" rtlCol="0">
            <a:spAutoFit/>
          </a:bodyPr>
          <a:lstStyle/>
          <a:p>
            <a:r>
              <a:rPr lang="pt-BR" dirty="0" smtClean="0"/>
              <a:t>10</a:t>
            </a:r>
            <a:endParaRPr lang="pt-BR" dirty="0"/>
          </a:p>
        </p:txBody>
      </p:sp>
      <p:sp>
        <p:nvSpPr>
          <p:cNvPr id="21" name="CaixaDeTexto 20"/>
          <p:cNvSpPr txBox="1"/>
          <p:nvPr/>
        </p:nvSpPr>
        <p:spPr>
          <a:xfrm>
            <a:off x="2996696" y="4047446"/>
            <a:ext cx="1098378" cy="369332"/>
          </a:xfrm>
          <a:prstGeom prst="rect">
            <a:avLst/>
          </a:prstGeom>
          <a:noFill/>
        </p:spPr>
        <p:txBody>
          <a:bodyPr wrap="none" rtlCol="0">
            <a:spAutoFit/>
          </a:bodyPr>
          <a:lstStyle/>
          <a:p>
            <a:r>
              <a:rPr lang="pt-BR" dirty="0" smtClean="0"/>
              <a:t>Calculado</a:t>
            </a:r>
            <a:endParaRPr lang="pt-BR" dirty="0"/>
          </a:p>
        </p:txBody>
      </p:sp>
      <p:sp>
        <p:nvSpPr>
          <p:cNvPr id="22" name="CaixaDeTexto 21"/>
          <p:cNvSpPr txBox="1"/>
          <p:nvPr/>
        </p:nvSpPr>
        <p:spPr>
          <a:xfrm>
            <a:off x="4011091" y="3695622"/>
            <a:ext cx="1013804" cy="369332"/>
          </a:xfrm>
          <a:prstGeom prst="rect">
            <a:avLst/>
          </a:prstGeom>
          <a:noFill/>
        </p:spPr>
        <p:txBody>
          <a:bodyPr wrap="none" rtlCol="0">
            <a:spAutoFit/>
          </a:bodyPr>
          <a:lstStyle/>
          <a:p>
            <a:r>
              <a:rPr lang="pt-BR" dirty="0" smtClean="0"/>
              <a:t>tabelado</a:t>
            </a:r>
            <a:endParaRPr lang="pt-BR" dirty="0"/>
          </a:p>
        </p:txBody>
      </p:sp>
      <p:grpSp>
        <p:nvGrpSpPr>
          <p:cNvPr id="40" name="Grupo 39"/>
          <p:cNvGrpSpPr/>
          <p:nvPr/>
        </p:nvGrpSpPr>
        <p:grpSpPr>
          <a:xfrm>
            <a:off x="4278014" y="4064954"/>
            <a:ext cx="4758482" cy="2035609"/>
            <a:chOff x="4278014" y="4064954"/>
            <a:chExt cx="4758482" cy="2035609"/>
          </a:xfrm>
        </p:grpSpPr>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014" y="4064954"/>
              <a:ext cx="4758482" cy="2035609"/>
            </a:xfrm>
            <a:prstGeom prst="rect">
              <a:avLst/>
            </a:prstGeom>
            <a:noFill/>
            <a:ln>
              <a:noFill/>
            </a:ln>
          </p:spPr>
        </p:pic>
        <p:sp>
          <p:nvSpPr>
            <p:cNvPr id="34" name="Retângulo 33"/>
            <p:cNvSpPr/>
            <p:nvPr/>
          </p:nvSpPr>
          <p:spPr>
            <a:xfrm>
              <a:off x="4278014" y="5082758"/>
              <a:ext cx="4758482" cy="290458"/>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7236296" y="4416778"/>
              <a:ext cx="432048" cy="160451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mc:AlternateContent xmlns:mc="http://schemas.openxmlformats.org/markup-compatibility/2006" xmlns:a14="http://schemas.microsoft.com/office/drawing/2010/main">
        <mc:Choice Requires="a14">
          <p:sp>
            <p:nvSpPr>
              <p:cNvPr id="36" name="CaixaDeTexto 35"/>
              <p:cNvSpPr txBox="1"/>
              <p:nvPr/>
            </p:nvSpPr>
            <p:spPr>
              <a:xfrm>
                <a:off x="1141646" y="6279703"/>
                <a:ext cx="38235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1</m:t>
                          </m:r>
                        </m:sub>
                      </m:sSub>
                      <m:r>
                        <a:rPr lang="pt-BR" sz="2400" b="0" i="1" smtClean="0">
                          <a:latin typeface="Cambria Math"/>
                        </a:rPr>
                        <m:t>=</m:t>
                      </m:r>
                      <m:r>
                        <a:rPr lang="pt-BR" sz="2400" i="1" smtClean="0">
                          <a:latin typeface="Cambria Math"/>
                        </a:rPr>
                        <m:t>1</m:t>
                      </m:r>
                      <m:r>
                        <a:rPr lang="pt-BR" sz="2400" b="0" i="1" smtClean="0">
                          <a:latin typeface="Cambria Math"/>
                        </a:rPr>
                        <m:t>0 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60,7</m:t>
                          </m:r>
                        </m:e>
                        <m:sub>
                          <m:r>
                            <a:rPr lang="pt-BR" sz="2400" b="0" i="1" smtClean="0">
                              <a:latin typeface="Cambria Math"/>
                            </a:rPr>
                            <m:t> </m:t>
                          </m:r>
                        </m:sub>
                      </m:sSub>
                      <m:r>
                        <a:rPr lang="pt-BR" sz="2400" b="0" i="1" smtClean="0">
                          <a:latin typeface="Cambria Math"/>
                        </a:rPr>
                        <m:t> </m:t>
                      </m:r>
                      <m:r>
                        <a:rPr lang="pt-BR" sz="2400" b="0" i="1" smtClean="0">
                          <a:latin typeface="Cambria Math"/>
                          <a:ea typeface="Cambria Math"/>
                        </a:rPr>
                        <m:t>×0,65</m:t>
                      </m:r>
                    </m:oMath>
                  </m:oMathPara>
                </a14:m>
                <a:endParaRPr lang="pt-BR" dirty="0"/>
              </a:p>
            </p:txBody>
          </p:sp>
        </mc:Choice>
        <mc:Fallback xmlns="">
          <p:sp>
            <p:nvSpPr>
              <p:cNvPr id="36" name="CaixaDeTexto 35"/>
              <p:cNvSpPr txBox="1">
                <a:spLocks noRot="1" noChangeAspect="1" noMove="1" noResize="1" noEditPoints="1" noAdjustHandles="1" noChangeArrowheads="1" noChangeShapeType="1" noTextEdit="1"/>
              </p:cNvSpPr>
              <p:nvPr/>
            </p:nvSpPr>
            <p:spPr>
              <a:xfrm>
                <a:off x="1141646" y="6279703"/>
                <a:ext cx="3823547" cy="461665"/>
              </a:xfrm>
              <a:prstGeom prst="rect">
                <a:avLst/>
              </a:prstGeom>
              <a:blipFill rotWithShape="1">
                <a:blip r:embed="rId5"/>
                <a:stretch>
                  <a:fillRect/>
                </a:stretch>
              </a:blipFill>
            </p:spPr>
            <p:txBody>
              <a:bodyPr/>
              <a:lstStyle/>
              <a:p>
                <a:r>
                  <a:rPr lang="pt-BR">
                    <a:noFill/>
                  </a:rPr>
                  <a:t> </a:t>
                </a:r>
              </a:p>
            </p:txBody>
          </p:sp>
        </mc:Fallback>
      </mc:AlternateContent>
      <p:sp>
        <p:nvSpPr>
          <p:cNvPr id="37" name="Seta para a direita 36"/>
          <p:cNvSpPr/>
          <p:nvPr/>
        </p:nvSpPr>
        <p:spPr>
          <a:xfrm>
            <a:off x="5093978" y="6395118"/>
            <a:ext cx="36967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8" name="CaixaDeTexto 37"/>
              <p:cNvSpPr txBox="1"/>
              <p:nvPr/>
            </p:nvSpPr>
            <p:spPr>
              <a:xfrm>
                <a:off x="5572989" y="6279703"/>
                <a:ext cx="2171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1</m:t>
                          </m:r>
                        </m:sub>
                      </m:sSub>
                      <m:r>
                        <a:rPr lang="pt-BR" sz="2400" b="0" i="1" smtClean="0">
                          <a:latin typeface="Cambria Math"/>
                        </a:rPr>
                        <m:t>=395,5</m:t>
                      </m:r>
                    </m:oMath>
                  </m:oMathPara>
                </a14:m>
                <a:endParaRPr lang="pt-BR" dirty="0"/>
              </a:p>
            </p:txBody>
          </p:sp>
        </mc:Choice>
        <mc:Fallback xmlns="">
          <p:sp>
            <p:nvSpPr>
              <p:cNvPr id="38" name="CaixaDeTexto 37"/>
              <p:cNvSpPr txBox="1">
                <a:spLocks noRot="1" noChangeAspect="1" noMove="1" noResize="1" noEditPoints="1" noAdjustHandles="1" noChangeArrowheads="1" noChangeShapeType="1" noTextEdit="1"/>
              </p:cNvSpPr>
              <p:nvPr/>
            </p:nvSpPr>
            <p:spPr>
              <a:xfrm>
                <a:off x="5572989" y="6279703"/>
                <a:ext cx="2171364" cy="461665"/>
              </a:xfrm>
              <a:prstGeom prst="rect">
                <a:avLst/>
              </a:prstGeom>
              <a:blipFill rotWithShape="1">
                <a:blip r:embed="rId6"/>
                <a:stretch>
                  <a:fillRect/>
                </a:stretch>
              </a:blipFill>
            </p:spPr>
            <p:txBody>
              <a:bodyPr/>
              <a:lstStyle/>
              <a:p>
                <a:r>
                  <a:rPr lang="pt-BR">
                    <a:noFill/>
                  </a:rPr>
                  <a:t> </a:t>
                </a:r>
              </a:p>
            </p:txBody>
          </p:sp>
        </mc:Fallback>
      </mc:AlternateContent>
      <p:sp>
        <p:nvSpPr>
          <p:cNvPr id="39" name="Retângulo 38"/>
          <p:cNvSpPr/>
          <p:nvPr/>
        </p:nvSpPr>
        <p:spPr>
          <a:xfrm>
            <a:off x="7668344" y="6279703"/>
            <a:ext cx="684483" cy="461665"/>
          </a:xfrm>
          <a:prstGeom prst="rect">
            <a:avLst/>
          </a:prstGeom>
        </p:spPr>
        <p:txBody>
          <a:bodyPr wrap="none">
            <a:spAutoFit/>
          </a:bodyPr>
          <a:lstStyle/>
          <a:p>
            <a:r>
              <a:rPr lang="pt-BR" sz="2400" b="1" dirty="0">
                <a:solidFill>
                  <a:srgbClr val="FF9900"/>
                </a:solidFill>
              </a:rPr>
              <a:t>kVA</a:t>
            </a:r>
            <a:endParaRPr lang="pt-BR" sz="2400" dirty="0"/>
          </a:p>
        </p:txBody>
      </p:sp>
    </p:spTree>
    <p:extLst>
      <p:ext uri="{BB962C8B-B14F-4D97-AF65-F5344CB8AC3E}">
        <p14:creationId xmlns:p14="http://schemas.microsoft.com/office/powerpoint/2010/main" val="23885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31" grpId="0" animBg="1"/>
      <p:bldP spid="32" grpId="0" animBg="1"/>
      <p:bldP spid="12" grpId="0"/>
      <p:bldP spid="21" grpId="0"/>
      <p:bldP spid="22" grpId="0"/>
      <p:bldP spid="36" grpId="0"/>
      <p:bldP spid="37" grpId="0" animBg="1"/>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4752528"/>
          </a:xfrm>
        </p:spPr>
        <p:txBody>
          <a:bodyPr>
            <a:normAutofit/>
          </a:bodyPr>
          <a:lstStyle/>
          <a:p>
            <a:pPr algn="just"/>
            <a:r>
              <a:rPr lang="pt-BR" sz="2400" dirty="0" smtClean="0">
                <a:solidFill>
                  <a:schemeClr val="tx1"/>
                </a:solidFill>
              </a:rPr>
              <a:t>Antes de iniciar um projeto elétrico de uma instalação industrial </a:t>
            </a:r>
            <a:r>
              <a:rPr lang="pt-BR" sz="2400" dirty="0" smtClean="0">
                <a:solidFill>
                  <a:srgbClr val="FF0000"/>
                </a:solidFill>
              </a:rPr>
              <a:t>deve se planejar o desenvolvimento</a:t>
            </a:r>
            <a:r>
              <a:rPr lang="pt-BR" sz="2400" dirty="0" smtClean="0">
                <a:solidFill>
                  <a:schemeClr val="tx1"/>
                </a:solidFill>
              </a:rPr>
              <a:t> de ações de forma a não ter que refazê-lo, desperdiçando tempo e dinheiro;</a:t>
            </a:r>
          </a:p>
          <a:p>
            <a:pPr algn="just"/>
            <a:r>
              <a:rPr lang="pt-BR" sz="2400" dirty="0" smtClean="0">
                <a:solidFill>
                  <a:schemeClr val="tx1"/>
                </a:solidFill>
              </a:rPr>
              <a:t>O desenvolvimento racional de um projeto de instalação industrial depende de algumas formulações técnicas como:</a:t>
            </a:r>
          </a:p>
          <a:p>
            <a:pPr lvl="1" algn="just"/>
            <a:r>
              <a:rPr lang="pt-BR" sz="2000" dirty="0" smtClean="0">
                <a:solidFill>
                  <a:schemeClr val="tx1"/>
                </a:solidFill>
              </a:rPr>
              <a:t>Fatores de projeto (fator de demanda, fator de carga, fator de </a:t>
            </a:r>
            <a:r>
              <a:rPr lang="pt-BR" sz="2000" dirty="0" err="1" smtClean="0">
                <a:solidFill>
                  <a:schemeClr val="tx1"/>
                </a:solidFill>
              </a:rPr>
              <a:t>simultâneidade</a:t>
            </a:r>
            <a:r>
              <a:rPr lang="pt-BR" sz="2000" dirty="0" smtClean="0">
                <a:solidFill>
                  <a:schemeClr val="tx1"/>
                </a:solidFill>
              </a:rPr>
              <a:t>, fator de utilização)</a:t>
            </a:r>
          </a:p>
          <a:p>
            <a:pPr lvl="1" algn="just"/>
            <a:r>
              <a:rPr lang="pt-BR" sz="2000" dirty="0" smtClean="0"/>
              <a:t>Determinação da demanda de potência</a:t>
            </a:r>
          </a:p>
          <a:p>
            <a:pPr lvl="1" algn="just"/>
            <a:r>
              <a:rPr lang="pt-BR" sz="2000" dirty="0" smtClean="0">
                <a:solidFill>
                  <a:schemeClr val="tx1"/>
                </a:solidFill>
              </a:rPr>
              <a:t>Formulação das curvas de carga</a:t>
            </a:r>
          </a:p>
          <a:p>
            <a:pPr lvl="1" algn="just"/>
            <a:r>
              <a:rPr lang="pt-BR" sz="2000" dirty="0" smtClean="0"/>
              <a:t>Determinação da tarifa média de uma instalação Industrial</a:t>
            </a:r>
            <a:endParaRPr lang="pt-BR" sz="2000" dirty="0" smtClean="0">
              <a:solidFill>
                <a:schemeClr val="tx1"/>
              </a:solidFill>
            </a:endParaRPr>
          </a:p>
        </p:txBody>
      </p:sp>
      <p:sp>
        <p:nvSpPr>
          <p:cNvPr id="4" name="CaixaDeTexto 3"/>
          <p:cNvSpPr txBox="1"/>
          <p:nvPr/>
        </p:nvSpPr>
        <p:spPr>
          <a:xfrm rot="16200000">
            <a:off x="-813337" y="858042"/>
            <a:ext cx="1852045" cy="338554"/>
          </a:xfrm>
          <a:prstGeom prst="rect">
            <a:avLst/>
          </a:prstGeom>
          <a:noFill/>
        </p:spPr>
        <p:txBody>
          <a:bodyPr wrap="none" rtlCol="0">
            <a:spAutoFit/>
          </a:bodyPr>
          <a:lstStyle/>
          <a:p>
            <a:r>
              <a:rPr lang="pt-BR" sz="1600" dirty="0" smtClean="0">
                <a:solidFill>
                  <a:schemeClr val="bg1"/>
                </a:solidFill>
              </a:rPr>
              <a:t>Instalações Elétricas</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Formulação de um Projeto Elétrico</a:t>
            </a:r>
            <a:endParaRPr lang="pt-BR" sz="4400" dirty="0">
              <a:solidFill>
                <a:srgbClr val="FF9900"/>
              </a:solidFill>
            </a:endParaRPr>
          </a:p>
        </p:txBody>
      </p:sp>
    </p:spTree>
    <p:extLst>
      <p:ext uri="{BB962C8B-B14F-4D97-AF65-F5344CB8AC3E}">
        <p14:creationId xmlns:p14="http://schemas.microsoft.com/office/powerpoint/2010/main" val="95420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dirty="0" smtClean="0"/>
              <a:t>Centro de Controle de Motores – CCM 2</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25" name="CaixaDeTexto 24"/>
              <p:cNvSpPr txBox="1"/>
              <p:nvPr/>
            </p:nvSpPr>
            <p:spPr>
              <a:xfrm>
                <a:off x="1159568" y="2060848"/>
                <a:ext cx="71506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2</m:t>
                          </m:r>
                        </m:sub>
                      </m:sSub>
                      <m:r>
                        <a:rPr lang="pt-BR" sz="2400" b="0" i="1" smtClean="0">
                          <a:latin typeface="Cambria Math"/>
                        </a:rPr>
                        <m:t>=(</m:t>
                      </m:r>
                      <m:sSub>
                        <m:sSubPr>
                          <m:ctrlPr>
                            <a:rPr lang="pt-BR" sz="2400" i="1">
                              <a:latin typeface="Cambria Math"/>
                            </a:rPr>
                          </m:ctrlPr>
                        </m:sSubPr>
                        <m:e>
                          <m:r>
                            <a:rPr lang="pt-BR" sz="2400" b="0" i="1" smtClean="0">
                              <a:latin typeface="Cambria Math"/>
                            </a:rPr>
                            <m:t>𝑁</m:t>
                          </m:r>
                        </m:e>
                        <m:sub>
                          <m:r>
                            <a:rPr lang="pt-BR" sz="2400" b="0" i="1" smtClean="0">
                              <a:latin typeface="Cambria Math"/>
                            </a:rPr>
                            <m:t>𝑚</m:t>
                          </m:r>
                          <m:r>
                            <a:rPr lang="pt-BR" sz="2400" b="0" i="1" smtClean="0">
                              <a:latin typeface="Cambria Math"/>
                            </a:rPr>
                            <m:t>2</m:t>
                          </m:r>
                        </m:sub>
                      </m:sSub>
                      <m:r>
                        <a:rPr lang="pt-BR" sz="2400" b="0" i="1" smtClean="0">
                          <a:latin typeface="Cambria Math"/>
                        </a:rPr>
                        <m:t>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𝐷</m:t>
                          </m:r>
                        </m:e>
                        <m:sub>
                          <m:r>
                            <a:rPr lang="pt-BR" sz="2400" b="0" i="1" smtClean="0">
                              <a:latin typeface="Cambria Math"/>
                            </a:rPr>
                            <m:t>2</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𝑠𝑚</m:t>
                          </m:r>
                          <m:r>
                            <a:rPr lang="pt-BR" sz="2400" b="0" i="1" smtClean="0">
                              <a:latin typeface="Cambria Math"/>
                              <a:ea typeface="Cambria Math"/>
                            </a:rPr>
                            <m:t>2</m:t>
                          </m:r>
                        </m:sub>
                      </m:sSub>
                      <m:r>
                        <a:rPr lang="pt-BR" sz="2400" b="0" i="1" smtClean="0">
                          <a:latin typeface="Cambria Math"/>
                          <a:ea typeface="Cambria Math"/>
                        </a:rPr>
                        <m:t>)+(</m:t>
                      </m:r>
                      <m:sSub>
                        <m:sSubPr>
                          <m:ctrlPr>
                            <a:rPr lang="pt-BR" sz="2400" i="1">
                              <a:latin typeface="Cambria Math"/>
                            </a:rPr>
                          </m:ctrlPr>
                        </m:sSubPr>
                        <m:e>
                          <m:r>
                            <a:rPr lang="pt-BR" sz="2400" i="1">
                              <a:latin typeface="Cambria Math"/>
                            </a:rPr>
                            <m:t>𝑁</m:t>
                          </m:r>
                        </m:e>
                        <m:sub>
                          <m:r>
                            <a:rPr lang="pt-BR" sz="2400" i="1">
                              <a:latin typeface="Cambria Math"/>
                            </a:rPr>
                            <m:t>𝑚</m:t>
                          </m:r>
                          <m:r>
                            <a:rPr lang="pt-BR" sz="2400" b="0" i="1" smtClean="0">
                              <a:latin typeface="Cambria Math"/>
                            </a:rPr>
                            <m:t>3</m:t>
                          </m:r>
                        </m:sub>
                      </m:sSub>
                      <m:r>
                        <a:rPr lang="pt-BR" sz="2400" i="1">
                          <a:latin typeface="Cambria Math"/>
                        </a:rPr>
                        <m:t> </m:t>
                      </m:r>
                      <m:r>
                        <a:rPr lang="pt-BR" sz="2400" i="1">
                          <a:latin typeface="Cambria Math"/>
                          <a:ea typeface="Cambria Math"/>
                        </a:rPr>
                        <m:t>×</m:t>
                      </m:r>
                      <m:sSub>
                        <m:sSubPr>
                          <m:ctrlPr>
                            <a:rPr lang="pt-BR" sz="2400" i="1">
                              <a:latin typeface="Cambria Math"/>
                            </a:rPr>
                          </m:ctrlPr>
                        </m:sSubPr>
                        <m:e>
                          <m:r>
                            <a:rPr lang="pt-BR" sz="2400" i="1">
                              <a:latin typeface="Cambria Math"/>
                            </a:rPr>
                            <m:t>𝐷</m:t>
                          </m:r>
                        </m:e>
                        <m:sub>
                          <m:r>
                            <a:rPr lang="pt-BR" sz="2400" b="0" i="1" smtClean="0">
                              <a:latin typeface="Cambria Math"/>
                            </a:rPr>
                            <m:t>3</m:t>
                          </m:r>
                        </m:sub>
                      </m:sSub>
                      <m:r>
                        <a:rPr lang="pt-BR" sz="2400" i="1">
                          <a:latin typeface="Cambria Math"/>
                        </a:rPr>
                        <m:t> </m:t>
                      </m:r>
                      <m:r>
                        <a:rPr lang="pt-BR" sz="2400" i="1">
                          <a:latin typeface="Cambria Math"/>
                          <a:ea typeface="Cambria Math"/>
                        </a:rPr>
                        <m:t>× </m:t>
                      </m:r>
                      <m:sSub>
                        <m:sSubPr>
                          <m:ctrlPr>
                            <a:rPr lang="pt-BR" sz="2400" i="1">
                              <a:latin typeface="Cambria Math"/>
                              <a:ea typeface="Cambria Math"/>
                            </a:rPr>
                          </m:ctrlPr>
                        </m:sSubPr>
                        <m:e>
                          <m:r>
                            <a:rPr lang="pt-BR" sz="2400" i="1">
                              <a:latin typeface="Cambria Math"/>
                              <a:ea typeface="Cambria Math"/>
                            </a:rPr>
                            <m:t>𝐹</m:t>
                          </m:r>
                        </m:e>
                        <m:sub>
                          <m:r>
                            <a:rPr lang="pt-BR" sz="2400" i="1">
                              <a:latin typeface="Cambria Math"/>
                              <a:ea typeface="Cambria Math"/>
                            </a:rPr>
                            <m:t>𝑠𝑚</m:t>
                          </m:r>
                          <m:r>
                            <a:rPr lang="pt-BR" sz="2400" b="0" i="1" smtClean="0">
                              <a:latin typeface="Cambria Math"/>
                              <a:ea typeface="Cambria Math"/>
                            </a:rPr>
                            <m:t>3</m:t>
                          </m:r>
                        </m:sub>
                      </m:sSub>
                      <m:r>
                        <a:rPr lang="pt-BR" sz="2400" b="0" i="1" smtClean="0">
                          <a:latin typeface="Cambria Math"/>
                          <a:ea typeface="Cambria Math"/>
                        </a:rPr>
                        <m:t>)</m:t>
                      </m:r>
                    </m:oMath>
                  </m:oMathPara>
                </a14:m>
                <a:endParaRPr lang="pt-BR" dirty="0"/>
              </a:p>
            </p:txBody>
          </p:sp>
        </mc:Choice>
        <mc:Fallback xmlns="">
          <p:sp>
            <p:nvSpPr>
              <p:cNvPr id="25" name="CaixaDeTexto 24"/>
              <p:cNvSpPr txBox="1">
                <a:spLocks noRot="1" noChangeAspect="1" noMove="1" noResize="1" noEditPoints="1" noAdjustHandles="1" noChangeArrowheads="1" noChangeShapeType="1" noTextEdit="1"/>
              </p:cNvSpPr>
              <p:nvPr/>
            </p:nvSpPr>
            <p:spPr>
              <a:xfrm>
                <a:off x="1159568" y="2060848"/>
                <a:ext cx="7150675" cy="461665"/>
              </a:xfrm>
              <a:prstGeom prst="rect">
                <a:avLst/>
              </a:prstGeom>
              <a:blipFill rotWithShape="1">
                <a:blip r:embed="rId3"/>
                <a:stretch>
                  <a:fillRect b="-17105"/>
                </a:stretch>
              </a:blipFill>
            </p:spPr>
            <p:txBody>
              <a:bodyPr/>
              <a:lstStyle/>
              <a:p>
                <a:r>
                  <a:rPr lang="pt-BR">
                    <a:noFill/>
                  </a:rPr>
                  <a:t> </a:t>
                </a:r>
              </a:p>
            </p:txBody>
          </p:sp>
        </mc:Fallback>
      </mc:AlternateContent>
      <p:sp>
        <p:nvSpPr>
          <p:cNvPr id="10" name="Seta para baixo 9"/>
          <p:cNvSpPr/>
          <p:nvPr/>
        </p:nvSpPr>
        <p:spPr>
          <a:xfrm rot="10800000">
            <a:off x="2573776" y="2537858"/>
            <a:ext cx="180019" cy="48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eta para baixo 30"/>
          <p:cNvSpPr/>
          <p:nvPr/>
        </p:nvSpPr>
        <p:spPr>
          <a:xfrm rot="10800000">
            <a:off x="3455876" y="2522513"/>
            <a:ext cx="180020" cy="849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baixo 31"/>
          <p:cNvSpPr/>
          <p:nvPr/>
        </p:nvSpPr>
        <p:spPr>
          <a:xfrm rot="10800000">
            <a:off x="4427984" y="2522513"/>
            <a:ext cx="180019" cy="48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2454433" y="3189138"/>
            <a:ext cx="418704" cy="369332"/>
          </a:xfrm>
          <a:prstGeom prst="rect">
            <a:avLst/>
          </a:prstGeom>
          <a:noFill/>
        </p:spPr>
        <p:txBody>
          <a:bodyPr wrap="none" rtlCol="0">
            <a:spAutoFit/>
          </a:bodyPr>
          <a:lstStyle/>
          <a:p>
            <a:r>
              <a:rPr lang="pt-BR" dirty="0" smtClean="0"/>
              <a:t>10</a:t>
            </a:r>
            <a:endParaRPr lang="pt-BR" dirty="0"/>
          </a:p>
        </p:txBody>
      </p:sp>
      <p:sp>
        <p:nvSpPr>
          <p:cNvPr id="21" name="CaixaDeTexto 20"/>
          <p:cNvSpPr txBox="1"/>
          <p:nvPr/>
        </p:nvSpPr>
        <p:spPr>
          <a:xfrm>
            <a:off x="2996696" y="3385489"/>
            <a:ext cx="1098378" cy="369332"/>
          </a:xfrm>
          <a:prstGeom prst="rect">
            <a:avLst/>
          </a:prstGeom>
          <a:noFill/>
        </p:spPr>
        <p:txBody>
          <a:bodyPr wrap="none" rtlCol="0">
            <a:spAutoFit/>
          </a:bodyPr>
          <a:lstStyle/>
          <a:p>
            <a:r>
              <a:rPr lang="pt-BR" dirty="0" smtClean="0"/>
              <a:t>Calculado</a:t>
            </a:r>
            <a:endParaRPr lang="pt-BR" dirty="0"/>
          </a:p>
        </p:txBody>
      </p:sp>
      <p:sp>
        <p:nvSpPr>
          <p:cNvPr id="22" name="CaixaDeTexto 21"/>
          <p:cNvSpPr txBox="1"/>
          <p:nvPr/>
        </p:nvSpPr>
        <p:spPr>
          <a:xfrm>
            <a:off x="4011091" y="3033665"/>
            <a:ext cx="1013804" cy="369332"/>
          </a:xfrm>
          <a:prstGeom prst="rect">
            <a:avLst/>
          </a:prstGeom>
          <a:noFill/>
        </p:spPr>
        <p:txBody>
          <a:bodyPr wrap="none" rtlCol="0">
            <a:spAutoFit/>
          </a:bodyPr>
          <a:lstStyle/>
          <a:p>
            <a:r>
              <a:rPr lang="pt-BR" dirty="0" smtClean="0"/>
              <a:t>tabelado</a:t>
            </a:r>
            <a:endParaRPr lang="pt-BR" dirty="0"/>
          </a:p>
        </p:txBody>
      </p:sp>
      <mc:AlternateContent xmlns:mc="http://schemas.openxmlformats.org/markup-compatibility/2006" xmlns:a14="http://schemas.microsoft.com/office/drawing/2010/main">
        <mc:Choice Requires="a14">
          <p:sp>
            <p:nvSpPr>
              <p:cNvPr id="36" name="CaixaDeTexto 35"/>
              <p:cNvSpPr txBox="1"/>
              <p:nvPr/>
            </p:nvSpPr>
            <p:spPr>
              <a:xfrm>
                <a:off x="752011" y="6279701"/>
                <a:ext cx="692599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2</m:t>
                          </m:r>
                        </m:sub>
                      </m:sSub>
                      <m:r>
                        <a:rPr lang="pt-BR" sz="2400" b="0" i="1" smtClean="0">
                          <a:latin typeface="Cambria Math"/>
                        </a:rPr>
                        <m:t>=</m:t>
                      </m:r>
                      <m:d>
                        <m:dPr>
                          <m:ctrlPr>
                            <a:rPr lang="pt-BR" sz="2400" b="0" i="1" smtClean="0">
                              <a:latin typeface="Cambria Math"/>
                            </a:rPr>
                          </m:ctrlPr>
                        </m:dPr>
                        <m:e>
                          <m:r>
                            <a:rPr lang="pt-BR" sz="2400" i="1" smtClean="0">
                              <a:latin typeface="Cambria Math"/>
                            </a:rPr>
                            <m:t>1</m:t>
                          </m:r>
                          <m:r>
                            <a:rPr lang="pt-BR" sz="2400" b="0" i="1" smtClean="0">
                              <a:latin typeface="Cambria Math"/>
                            </a:rPr>
                            <m:t>0 </m:t>
                          </m:r>
                          <m:r>
                            <a:rPr lang="pt-BR" sz="2400" b="0" i="1" smtClean="0">
                              <a:latin typeface="Cambria Math"/>
                              <a:ea typeface="Cambria Math"/>
                            </a:rPr>
                            <m:t>×</m:t>
                          </m:r>
                          <m:sSub>
                            <m:sSubPr>
                              <m:ctrlPr>
                                <a:rPr lang="pt-BR" sz="2400" i="1">
                                  <a:latin typeface="Cambria Math"/>
                                </a:rPr>
                              </m:ctrlPr>
                            </m:sSubPr>
                            <m:e>
                              <m:r>
                                <a:rPr lang="pt-BR" sz="2400" b="0" i="1" smtClean="0">
                                  <a:latin typeface="Cambria Math"/>
                                </a:rPr>
                                <m:t>25,1</m:t>
                              </m:r>
                            </m:e>
                            <m:sub>
                              <m:r>
                                <a:rPr lang="pt-BR" sz="2400" b="0" i="1" smtClean="0">
                                  <a:latin typeface="Cambria Math"/>
                                </a:rPr>
                                <m:t> </m:t>
                              </m:r>
                            </m:sub>
                          </m:sSub>
                          <m:r>
                            <a:rPr lang="pt-BR" sz="2400" b="0" i="1" smtClean="0">
                              <a:latin typeface="Cambria Math"/>
                            </a:rPr>
                            <m:t> </m:t>
                          </m:r>
                          <m:r>
                            <a:rPr lang="pt-BR" sz="2400" b="0" i="1" smtClean="0">
                              <a:latin typeface="Cambria Math"/>
                              <a:ea typeface="Cambria Math"/>
                            </a:rPr>
                            <m:t>×0,65</m:t>
                          </m:r>
                        </m:e>
                      </m:d>
                      <m:r>
                        <a:rPr lang="pt-BR" sz="2400" b="0" i="1" smtClean="0">
                          <a:latin typeface="Cambria Math"/>
                          <a:ea typeface="Cambria Math"/>
                        </a:rPr>
                        <m:t>+</m:t>
                      </m:r>
                      <m:r>
                        <a:rPr lang="pt-BR" sz="2400" i="1">
                          <a:latin typeface="Cambria Math"/>
                        </a:rPr>
                        <m:t>(</m:t>
                      </m:r>
                      <m:r>
                        <a:rPr lang="pt-BR" sz="2400" b="0" i="1" smtClean="0">
                          <a:latin typeface="Cambria Math"/>
                        </a:rPr>
                        <m:t>5</m:t>
                      </m:r>
                      <m:r>
                        <a:rPr lang="pt-BR" sz="2400" i="1">
                          <a:latin typeface="Cambria Math"/>
                        </a:rPr>
                        <m:t> </m:t>
                      </m:r>
                      <m:r>
                        <a:rPr lang="pt-BR" sz="2400" i="1">
                          <a:latin typeface="Cambria Math"/>
                          <a:ea typeface="Cambria Math"/>
                        </a:rPr>
                        <m:t>×</m:t>
                      </m:r>
                      <m:sSub>
                        <m:sSubPr>
                          <m:ctrlPr>
                            <a:rPr lang="pt-BR" sz="2400" i="1">
                              <a:latin typeface="Cambria Math"/>
                            </a:rPr>
                          </m:ctrlPr>
                        </m:sSubPr>
                        <m:e>
                          <m:r>
                            <a:rPr lang="pt-BR" sz="2400" b="0" i="1" smtClean="0">
                              <a:latin typeface="Cambria Math"/>
                            </a:rPr>
                            <m:t>40,4</m:t>
                          </m:r>
                        </m:e>
                        <m:sub>
                          <m:r>
                            <a:rPr lang="pt-BR" sz="2400" i="1">
                              <a:latin typeface="Cambria Math"/>
                            </a:rPr>
                            <m:t> </m:t>
                          </m:r>
                        </m:sub>
                      </m:sSub>
                      <m:r>
                        <a:rPr lang="pt-BR" sz="2400" i="1">
                          <a:latin typeface="Cambria Math"/>
                        </a:rPr>
                        <m:t> </m:t>
                      </m:r>
                      <m:r>
                        <a:rPr lang="pt-BR" sz="2400" i="1">
                          <a:latin typeface="Cambria Math"/>
                          <a:ea typeface="Cambria Math"/>
                        </a:rPr>
                        <m:t>×0,</m:t>
                      </m:r>
                      <m:r>
                        <a:rPr lang="pt-BR" sz="2400" b="0" i="1" smtClean="0">
                          <a:latin typeface="Cambria Math"/>
                          <a:ea typeface="Cambria Math"/>
                        </a:rPr>
                        <m:t>70</m:t>
                      </m:r>
                      <m:r>
                        <a:rPr lang="pt-BR" sz="2400" i="1">
                          <a:latin typeface="Cambria Math"/>
                          <a:ea typeface="Cambria Math"/>
                        </a:rPr>
                        <m:t>)</m:t>
                      </m:r>
                    </m:oMath>
                  </m:oMathPara>
                </a14:m>
                <a:endParaRPr lang="pt-BR" dirty="0"/>
              </a:p>
            </p:txBody>
          </p:sp>
        </mc:Choice>
        <mc:Fallback xmlns="">
          <p:sp>
            <p:nvSpPr>
              <p:cNvPr id="36" name="CaixaDeTexto 35"/>
              <p:cNvSpPr txBox="1">
                <a:spLocks noRot="1" noChangeAspect="1" noMove="1" noResize="1" noEditPoints="1" noAdjustHandles="1" noChangeArrowheads="1" noChangeShapeType="1" noTextEdit="1"/>
              </p:cNvSpPr>
              <p:nvPr/>
            </p:nvSpPr>
            <p:spPr>
              <a:xfrm>
                <a:off x="752011" y="6279701"/>
                <a:ext cx="6925999" cy="461665"/>
              </a:xfrm>
              <a:prstGeom prst="rect">
                <a:avLst/>
              </a:prstGeom>
              <a:blipFill rotWithShape="1">
                <a:blip r:embed="rId4"/>
                <a:stretch>
                  <a:fillRect b="-1710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8" name="CaixaDeTexto 37"/>
              <p:cNvSpPr txBox="1"/>
              <p:nvPr/>
            </p:nvSpPr>
            <p:spPr>
              <a:xfrm>
                <a:off x="752011" y="4908899"/>
                <a:ext cx="2171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2</m:t>
                          </m:r>
                        </m:sub>
                      </m:sSub>
                      <m:r>
                        <a:rPr lang="pt-BR" sz="2400" b="0" i="1" smtClean="0">
                          <a:latin typeface="Cambria Math"/>
                        </a:rPr>
                        <m:t>=304,5</m:t>
                      </m:r>
                    </m:oMath>
                  </m:oMathPara>
                </a14:m>
                <a:endParaRPr lang="pt-BR" dirty="0"/>
              </a:p>
            </p:txBody>
          </p:sp>
        </mc:Choice>
        <mc:Fallback xmlns="">
          <p:sp>
            <p:nvSpPr>
              <p:cNvPr id="38" name="CaixaDeTexto 37"/>
              <p:cNvSpPr txBox="1">
                <a:spLocks noRot="1" noChangeAspect="1" noMove="1" noResize="1" noEditPoints="1" noAdjustHandles="1" noChangeArrowheads="1" noChangeShapeType="1" noTextEdit="1"/>
              </p:cNvSpPr>
              <p:nvPr/>
            </p:nvSpPr>
            <p:spPr>
              <a:xfrm>
                <a:off x="752011" y="4908899"/>
                <a:ext cx="2171364" cy="461665"/>
              </a:xfrm>
              <a:prstGeom prst="rect">
                <a:avLst/>
              </a:prstGeom>
              <a:blipFill rotWithShape="1">
                <a:blip r:embed="rId5"/>
                <a:stretch>
                  <a:fillRect/>
                </a:stretch>
              </a:blipFill>
            </p:spPr>
            <p:txBody>
              <a:bodyPr/>
              <a:lstStyle/>
              <a:p>
                <a:r>
                  <a:rPr lang="pt-BR">
                    <a:noFill/>
                  </a:rPr>
                  <a:t> </a:t>
                </a:r>
              </a:p>
            </p:txBody>
          </p:sp>
        </mc:Fallback>
      </mc:AlternateContent>
      <p:sp>
        <p:nvSpPr>
          <p:cNvPr id="39" name="Retângulo 38"/>
          <p:cNvSpPr/>
          <p:nvPr/>
        </p:nvSpPr>
        <p:spPr>
          <a:xfrm>
            <a:off x="2847366" y="4908899"/>
            <a:ext cx="684483" cy="461665"/>
          </a:xfrm>
          <a:prstGeom prst="rect">
            <a:avLst/>
          </a:prstGeom>
        </p:spPr>
        <p:txBody>
          <a:bodyPr wrap="none">
            <a:spAutoFit/>
          </a:bodyPr>
          <a:lstStyle/>
          <a:p>
            <a:r>
              <a:rPr lang="pt-BR" sz="2400" b="1" dirty="0">
                <a:solidFill>
                  <a:srgbClr val="FF9900"/>
                </a:solidFill>
              </a:rPr>
              <a:t>kVA</a:t>
            </a:r>
            <a:endParaRPr lang="pt-BR" sz="2400" dirty="0"/>
          </a:p>
        </p:txBody>
      </p:sp>
      <p:sp>
        <p:nvSpPr>
          <p:cNvPr id="20" name="Seta para baixo 19"/>
          <p:cNvSpPr/>
          <p:nvPr/>
        </p:nvSpPr>
        <p:spPr>
          <a:xfrm rot="10800000">
            <a:off x="5793289" y="2508241"/>
            <a:ext cx="180019" cy="48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baixo 22"/>
          <p:cNvSpPr/>
          <p:nvPr/>
        </p:nvSpPr>
        <p:spPr>
          <a:xfrm rot="10800000">
            <a:off x="6675389" y="2492896"/>
            <a:ext cx="180020" cy="849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baixo 23"/>
          <p:cNvSpPr/>
          <p:nvPr/>
        </p:nvSpPr>
        <p:spPr>
          <a:xfrm rot="10800000">
            <a:off x="7647497" y="2492896"/>
            <a:ext cx="180019" cy="48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5673946" y="3159521"/>
            <a:ext cx="301686" cy="369332"/>
          </a:xfrm>
          <a:prstGeom prst="rect">
            <a:avLst/>
          </a:prstGeom>
          <a:noFill/>
        </p:spPr>
        <p:txBody>
          <a:bodyPr wrap="none" rtlCol="0">
            <a:spAutoFit/>
          </a:bodyPr>
          <a:lstStyle/>
          <a:p>
            <a:r>
              <a:rPr lang="pt-BR" dirty="0" smtClean="0"/>
              <a:t>5</a:t>
            </a:r>
            <a:endParaRPr lang="pt-BR" dirty="0"/>
          </a:p>
        </p:txBody>
      </p:sp>
      <p:sp>
        <p:nvSpPr>
          <p:cNvPr id="27" name="CaixaDeTexto 26"/>
          <p:cNvSpPr txBox="1"/>
          <p:nvPr/>
        </p:nvSpPr>
        <p:spPr>
          <a:xfrm>
            <a:off x="6216209" y="3355872"/>
            <a:ext cx="1098378" cy="369332"/>
          </a:xfrm>
          <a:prstGeom prst="rect">
            <a:avLst/>
          </a:prstGeom>
          <a:noFill/>
        </p:spPr>
        <p:txBody>
          <a:bodyPr wrap="none" rtlCol="0">
            <a:spAutoFit/>
          </a:bodyPr>
          <a:lstStyle/>
          <a:p>
            <a:r>
              <a:rPr lang="pt-BR" dirty="0" smtClean="0"/>
              <a:t>Calculado</a:t>
            </a:r>
            <a:endParaRPr lang="pt-BR" dirty="0"/>
          </a:p>
        </p:txBody>
      </p:sp>
      <p:sp>
        <p:nvSpPr>
          <p:cNvPr id="28" name="CaixaDeTexto 27"/>
          <p:cNvSpPr txBox="1"/>
          <p:nvPr/>
        </p:nvSpPr>
        <p:spPr>
          <a:xfrm>
            <a:off x="7230604" y="3004048"/>
            <a:ext cx="1013804" cy="369332"/>
          </a:xfrm>
          <a:prstGeom prst="rect">
            <a:avLst/>
          </a:prstGeom>
          <a:noFill/>
        </p:spPr>
        <p:txBody>
          <a:bodyPr wrap="none" rtlCol="0">
            <a:spAutoFit/>
          </a:bodyPr>
          <a:lstStyle/>
          <a:p>
            <a:r>
              <a:rPr lang="pt-BR" dirty="0" smtClean="0"/>
              <a:t>tabelado</a:t>
            </a:r>
            <a:endParaRPr lang="pt-BR" dirty="0"/>
          </a:p>
        </p:txBody>
      </p:sp>
      <p:grpSp>
        <p:nvGrpSpPr>
          <p:cNvPr id="5" name="Grupo 4"/>
          <p:cNvGrpSpPr/>
          <p:nvPr/>
        </p:nvGrpSpPr>
        <p:grpSpPr>
          <a:xfrm>
            <a:off x="4011091" y="3891095"/>
            <a:ext cx="4758482" cy="2035609"/>
            <a:chOff x="4011091" y="3891095"/>
            <a:chExt cx="4758482" cy="2035609"/>
          </a:xfrm>
        </p:grpSpPr>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1091" y="3891095"/>
              <a:ext cx="4758482" cy="2035609"/>
            </a:xfrm>
            <a:prstGeom prst="rect">
              <a:avLst/>
            </a:prstGeom>
            <a:noFill/>
            <a:ln>
              <a:noFill/>
            </a:ln>
          </p:spPr>
        </p:pic>
        <p:sp>
          <p:nvSpPr>
            <p:cNvPr id="34" name="Retângulo 33"/>
            <p:cNvSpPr/>
            <p:nvPr/>
          </p:nvSpPr>
          <p:spPr>
            <a:xfrm>
              <a:off x="4011091" y="4797152"/>
              <a:ext cx="4758482" cy="432048"/>
            </a:xfrm>
            <a:prstGeom prst="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6969373" y="4242919"/>
              <a:ext cx="432048" cy="160451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6084169" y="4242919"/>
              <a:ext cx="432048" cy="160451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 name="Seta para baixo 6"/>
          <p:cNvSpPr/>
          <p:nvPr/>
        </p:nvSpPr>
        <p:spPr>
          <a:xfrm rot="10800000">
            <a:off x="2195736" y="5547160"/>
            <a:ext cx="258697" cy="546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4311287" y="3402997"/>
            <a:ext cx="593432" cy="369332"/>
          </a:xfrm>
          <a:prstGeom prst="rect">
            <a:avLst/>
          </a:prstGeom>
          <a:noFill/>
        </p:spPr>
        <p:txBody>
          <a:bodyPr wrap="none" rtlCol="0">
            <a:spAutoFit/>
          </a:bodyPr>
          <a:lstStyle/>
          <a:p>
            <a:r>
              <a:rPr lang="pt-BR" b="1" dirty="0" smtClean="0">
                <a:solidFill>
                  <a:srgbClr val="FF9900"/>
                </a:solidFill>
              </a:rPr>
              <a:t>0,65</a:t>
            </a:r>
            <a:endParaRPr lang="pt-BR" b="1" dirty="0">
              <a:solidFill>
                <a:srgbClr val="FF9900"/>
              </a:solidFill>
            </a:endParaRPr>
          </a:p>
        </p:txBody>
      </p:sp>
      <p:sp>
        <p:nvSpPr>
          <p:cNvPr id="41" name="CaixaDeTexto 40"/>
          <p:cNvSpPr txBox="1"/>
          <p:nvPr/>
        </p:nvSpPr>
        <p:spPr>
          <a:xfrm>
            <a:off x="7737506" y="3402997"/>
            <a:ext cx="595035" cy="369332"/>
          </a:xfrm>
          <a:prstGeom prst="rect">
            <a:avLst/>
          </a:prstGeom>
          <a:noFill/>
        </p:spPr>
        <p:txBody>
          <a:bodyPr wrap="none" rtlCol="0">
            <a:spAutoFit/>
          </a:bodyPr>
          <a:lstStyle/>
          <a:p>
            <a:r>
              <a:rPr lang="pt-BR" b="1" dirty="0" smtClean="0">
                <a:solidFill>
                  <a:srgbClr val="FF9900"/>
                </a:solidFill>
              </a:rPr>
              <a:t>0,70</a:t>
            </a:r>
            <a:endParaRPr lang="pt-BR" b="1" dirty="0">
              <a:solidFill>
                <a:srgbClr val="FF9900"/>
              </a:solidFill>
            </a:endParaRPr>
          </a:p>
        </p:txBody>
      </p:sp>
    </p:spTree>
    <p:extLst>
      <p:ext uri="{BB962C8B-B14F-4D97-AF65-F5344CB8AC3E}">
        <p14:creationId xmlns:p14="http://schemas.microsoft.com/office/powerpoint/2010/main" val="31314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31" grpId="0" animBg="1"/>
      <p:bldP spid="32" grpId="0" animBg="1"/>
      <p:bldP spid="12" grpId="0"/>
      <p:bldP spid="21" grpId="0"/>
      <p:bldP spid="22" grpId="0"/>
      <p:bldP spid="36" grpId="0"/>
      <p:bldP spid="38" grpId="0"/>
      <p:bldP spid="39" grpId="0"/>
      <p:bldP spid="20" grpId="0" animBg="1"/>
      <p:bldP spid="23" grpId="0" animBg="1"/>
      <p:bldP spid="24" grpId="0" animBg="1"/>
      <p:bldP spid="26" grpId="0"/>
      <p:bldP spid="27" grpId="0"/>
      <p:bldP spid="28" grpId="0"/>
      <p:bldP spid="7" grpId="0" animBg="1"/>
      <p:bldP spid="8"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512168"/>
          </a:xfrm>
        </p:spPr>
        <p:txBody>
          <a:bodyPr>
            <a:noAutofit/>
          </a:bodyPr>
          <a:lstStyle/>
          <a:p>
            <a:pPr algn="just"/>
            <a:r>
              <a:rPr lang="pt-BR" sz="2400" b="1" dirty="0" smtClean="0">
                <a:solidFill>
                  <a:srgbClr val="FF9900"/>
                </a:solidFill>
              </a:rPr>
              <a:t>RESOLUÇÃO</a:t>
            </a:r>
          </a:p>
          <a:p>
            <a:pPr lvl="1" algn="just"/>
            <a:r>
              <a:rPr lang="pt-BR" sz="2000" b="1" dirty="0" smtClean="0"/>
              <a:t>Parte 3) Demanda no quadro de distribuição de luz (QDL)</a:t>
            </a:r>
          </a:p>
          <a:p>
            <a:pPr lvl="1" algn="just"/>
            <a:r>
              <a:rPr lang="pt-BR" sz="2000" dirty="0" smtClean="0"/>
              <a:t>Lâmpadas fluorescentes: 150 x 40W (220V)</a:t>
            </a:r>
          </a:p>
          <a:p>
            <a:pPr lvl="1" algn="just"/>
            <a:r>
              <a:rPr lang="pt-BR" sz="2000" dirty="0" smtClean="0"/>
              <a:t>Lâmpadas incandescentes: 52 x 100W</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p:sp>
        <p:nvSpPr>
          <p:cNvPr id="2" name="Seta para baixo 1"/>
          <p:cNvSpPr/>
          <p:nvPr/>
        </p:nvSpPr>
        <p:spPr>
          <a:xfrm>
            <a:off x="2843808" y="3900290"/>
            <a:ext cx="242316" cy="472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7" name="CaixaDeTexto 26"/>
              <p:cNvSpPr txBox="1"/>
              <p:nvPr/>
            </p:nvSpPr>
            <p:spPr>
              <a:xfrm>
                <a:off x="755576" y="2636912"/>
                <a:ext cx="4259819" cy="490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𝑞𝑑𝑙</m:t>
                          </m:r>
                        </m:sub>
                      </m:sSub>
                      <m:r>
                        <a:rPr lang="pt-BR" sz="2400" b="0" i="1" smtClean="0">
                          <a:latin typeface="Cambria Math"/>
                        </a:rPr>
                        <m:t>=</m:t>
                      </m:r>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𝑖𝑙</m:t>
                          </m:r>
                          <m:r>
                            <a:rPr lang="pt-BR" sz="2400" b="0" i="1" smtClean="0">
                              <a:latin typeface="Cambria Math"/>
                            </a:rPr>
                            <m:t> −</m:t>
                          </m:r>
                          <m:r>
                            <a:rPr lang="pt-BR" sz="2400" b="0" i="1" smtClean="0">
                              <a:latin typeface="Cambria Math"/>
                            </a:rPr>
                            <m:t>𝐹</m:t>
                          </m:r>
                        </m:sub>
                      </m:sSub>
                      <m:r>
                        <a:rPr lang="pt-BR" sz="2400" b="0" i="1" smtClean="0">
                          <a:latin typeface="Cambria Math"/>
                        </a:rPr>
                        <m:t>+</m:t>
                      </m:r>
                      <m:sSub>
                        <m:sSubPr>
                          <m:ctrlPr>
                            <a:rPr lang="pt-BR" sz="2400" i="1">
                              <a:latin typeface="Cambria Math"/>
                            </a:rPr>
                          </m:ctrlPr>
                        </m:sSubPr>
                        <m:e>
                          <m:r>
                            <a:rPr lang="pt-BR" sz="2400" i="1">
                              <a:latin typeface="Cambria Math"/>
                            </a:rPr>
                            <m:t>𝐷</m:t>
                          </m:r>
                        </m:e>
                        <m:sub>
                          <m:r>
                            <a:rPr lang="pt-BR" sz="2400" i="1">
                              <a:latin typeface="Cambria Math"/>
                            </a:rPr>
                            <m:t>𝑖𝑙</m:t>
                          </m:r>
                          <m:r>
                            <a:rPr lang="pt-BR" sz="2400" i="1">
                              <a:latin typeface="Cambria Math"/>
                            </a:rPr>
                            <m:t> −</m:t>
                          </m:r>
                          <m:r>
                            <a:rPr lang="pt-BR" sz="2400" b="0" i="1" smtClean="0">
                              <a:latin typeface="Cambria Math"/>
                            </a:rPr>
                            <m:t>𝐼</m:t>
                          </m:r>
                        </m:sub>
                      </m:sSub>
                    </m:oMath>
                  </m:oMathPara>
                </a14:m>
                <a:endParaRPr lang="pt-BR" dirty="0"/>
              </a:p>
            </p:txBody>
          </p:sp>
        </mc:Choice>
        <mc:Fallback xmlns="">
          <p:sp>
            <p:nvSpPr>
              <p:cNvPr id="27" name="CaixaDeTexto 26"/>
              <p:cNvSpPr txBox="1">
                <a:spLocks noRot="1" noChangeAspect="1" noMove="1" noResize="1" noEditPoints="1" noAdjustHandles="1" noChangeArrowheads="1" noChangeShapeType="1" noTextEdit="1"/>
              </p:cNvSpPr>
              <p:nvPr/>
            </p:nvSpPr>
            <p:spPr>
              <a:xfrm>
                <a:off x="755576" y="2636912"/>
                <a:ext cx="4259819" cy="490199"/>
              </a:xfrm>
              <a:prstGeom prst="rect">
                <a:avLst/>
              </a:prstGeom>
              <a:blipFill rotWithShape="1">
                <a:blip r:embed="rId3"/>
                <a:stretch>
                  <a:fillRect b="-11250"/>
                </a:stretch>
              </a:blipFill>
            </p:spPr>
            <p:txBody>
              <a:bodyPr/>
              <a:lstStyle/>
              <a:p>
                <a:r>
                  <a:rPr lang="pt-BR">
                    <a:noFill/>
                  </a:rPr>
                  <a:t> </a:t>
                </a:r>
              </a:p>
            </p:txBody>
          </p:sp>
        </mc:Fallback>
      </mc:AlternateContent>
      <p:sp>
        <p:nvSpPr>
          <p:cNvPr id="5" name="CaixaDeTexto 4"/>
          <p:cNvSpPr txBox="1"/>
          <p:nvPr/>
        </p:nvSpPr>
        <p:spPr>
          <a:xfrm>
            <a:off x="2726760" y="3530958"/>
            <a:ext cx="476412" cy="369332"/>
          </a:xfrm>
          <a:prstGeom prst="rect">
            <a:avLst/>
          </a:prstGeom>
          <a:noFill/>
        </p:spPr>
        <p:txBody>
          <a:bodyPr wrap="none" rtlCol="0">
            <a:spAutoFit/>
          </a:bodyPr>
          <a:lstStyle/>
          <a:p>
            <a:r>
              <a:rPr lang="pt-BR" dirty="0" smtClean="0"/>
              <a:t>1,8</a:t>
            </a:r>
            <a:endParaRPr lang="pt-BR" dirty="0"/>
          </a:p>
        </p:txBody>
      </p:sp>
      <p:grpSp>
        <p:nvGrpSpPr>
          <p:cNvPr id="9" name="Grupo 8"/>
          <p:cNvGrpSpPr/>
          <p:nvPr/>
        </p:nvGrpSpPr>
        <p:grpSpPr>
          <a:xfrm>
            <a:off x="598719" y="4187872"/>
            <a:ext cx="8077737" cy="1106031"/>
            <a:chOff x="742735" y="4575874"/>
            <a:chExt cx="8077737" cy="1106031"/>
          </a:xfrm>
        </p:grpSpPr>
        <mc:AlternateContent xmlns:mc="http://schemas.openxmlformats.org/markup-compatibility/2006" xmlns:a14="http://schemas.microsoft.com/office/drawing/2010/main">
          <mc:Choice Requires="a14">
            <p:sp>
              <p:nvSpPr>
                <p:cNvPr id="24" name="CaixaDeTexto 23"/>
                <p:cNvSpPr txBox="1"/>
                <p:nvPr/>
              </p:nvSpPr>
              <p:spPr>
                <a:xfrm>
                  <a:off x="742735" y="4587951"/>
                  <a:ext cx="8077737" cy="10939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𝑞𝑑𝑙</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𝐹</m:t>
                                </m:r>
                              </m:e>
                              <m:sub>
                                <m:r>
                                  <a:rPr lang="pt-BR" sz="2400" b="0" i="1" smtClean="0">
                                    <a:latin typeface="Cambria Math"/>
                                  </a:rPr>
                                  <m:t>𝑚</m:t>
                                </m:r>
                              </m:sub>
                            </m:sSub>
                            <m:r>
                              <a:rPr lang="pt-BR" sz="2400" b="0" i="1" smtClean="0">
                                <a:latin typeface="Cambria Math"/>
                              </a:rPr>
                              <m:t> </m:t>
                            </m:r>
                            <m:r>
                              <a:rPr lang="pt-BR" sz="2400" b="0" i="1" smtClean="0">
                                <a:latin typeface="Cambria Math"/>
                                <a:ea typeface="Cambria Math"/>
                              </a:rPr>
                              <m:t>× </m:t>
                            </m:r>
                            <m:nary>
                              <m:naryPr>
                                <m:chr m:val="∑"/>
                                <m:subHide m:val="on"/>
                                <m:supHide m:val="on"/>
                                <m:ctrlPr>
                                  <a:rPr lang="pt-BR" sz="2400" b="0" i="1" smtClean="0">
                                    <a:latin typeface="Cambria Math"/>
                                    <a:ea typeface="Cambria Math"/>
                                  </a:rPr>
                                </m:ctrlPr>
                              </m:naryPr>
                              <m:sub/>
                              <m:sup/>
                              <m:e>
                                <m:sSub>
                                  <m:sSubPr>
                                    <m:ctrlPr>
                                      <a:rPr lang="pt-BR" sz="2400" b="0" i="1" smtClean="0">
                                        <a:latin typeface="Cambria Math"/>
                                        <a:ea typeface="Cambria Math"/>
                                      </a:rPr>
                                    </m:ctrlPr>
                                  </m:sSubPr>
                                  <m:e>
                                    <m:r>
                                      <a:rPr lang="pt-BR" sz="2400" b="0" i="1" smtClean="0">
                                        <a:latin typeface="Cambria Math"/>
                                        <a:ea typeface="Cambria Math"/>
                                      </a:rPr>
                                      <m:t>𝑁</m:t>
                                    </m:r>
                                  </m:e>
                                  <m:sub>
                                    <m:r>
                                      <a:rPr lang="pt-BR" sz="2400" b="0" i="1" smtClean="0">
                                        <a:latin typeface="Cambria Math"/>
                                        <a:ea typeface="Cambria Math"/>
                                      </a:rPr>
                                      <m:t>𝑙</m:t>
                                    </m:r>
                                  </m:sub>
                                </m:sSub>
                                <m:r>
                                  <a:rPr lang="pt-BR" sz="2400" b="0" i="1" smtClean="0">
                                    <a:latin typeface="Cambria Math"/>
                                    <a:ea typeface="Cambria Math"/>
                                  </a:rPr>
                                  <m:t> × </m:t>
                                </m:r>
                                <m:d>
                                  <m:dPr>
                                    <m:ctrlPr>
                                      <a:rPr lang="pt-BR" sz="2400" b="0" i="1" smtClean="0">
                                        <a:latin typeface="Cambria Math"/>
                                        <a:ea typeface="Cambria Math"/>
                                      </a:rPr>
                                    </m:ctrlPr>
                                  </m:dPr>
                                  <m:e>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𝑙</m:t>
                                        </m:r>
                                      </m:sub>
                                    </m:sSub>
                                    <m:r>
                                      <a:rPr lang="pt-BR" sz="2400" b="0" i="1" smtClean="0">
                                        <a:latin typeface="Cambria Math"/>
                                        <a:ea typeface="Cambria Math"/>
                                      </a:rPr>
                                      <m:t>+ </m:t>
                                    </m:r>
                                    <m:f>
                                      <m:fPr>
                                        <m:ctrlPr>
                                          <a:rPr lang="pt-BR" sz="2400" i="1">
                                            <a:latin typeface="Cambria Math"/>
                                            <a:ea typeface="Cambria Math"/>
                                          </a:rPr>
                                        </m:ctrlPr>
                                      </m:fPr>
                                      <m:num>
                                        <m:sSub>
                                          <m:sSubPr>
                                            <m:ctrlPr>
                                              <a:rPr lang="pt-BR" sz="2400" i="1">
                                                <a:latin typeface="Cambria Math"/>
                                                <a:ea typeface="Cambria Math"/>
                                              </a:rPr>
                                            </m:ctrlPr>
                                          </m:sSubPr>
                                          <m:e>
                                            <m:r>
                                              <a:rPr lang="pt-BR" sz="2400" i="1">
                                                <a:latin typeface="Cambria Math"/>
                                                <a:ea typeface="Cambria Math"/>
                                              </a:rPr>
                                              <m:t>𝑃</m:t>
                                            </m:r>
                                          </m:e>
                                          <m:sub>
                                            <m:r>
                                              <a:rPr lang="pt-BR" sz="2400" i="1">
                                                <a:latin typeface="Cambria Math"/>
                                                <a:ea typeface="Cambria Math"/>
                                              </a:rPr>
                                              <m:t>𝑟</m:t>
                                            </m:r>
                                          </m:sub>
                                        </m:sSub>
                                      </m:num>
                                      <m:den>
                                        <m:r>
                                          <a:rPr lang="pt-BR" sz="2400" i="1">
                                            <a:latin typeface="Cambria Math"/>
                                            <a:ea typeface="Cambria Math"/>
                                          </a:rPr>
                                          <m:t>𝐹𝑝</m:t>
                                        </m:r>
                                      </m:den>
                                    </m:f>
                                  </m:e>
                                </m:d>
                              </m:e>
                            </m:nary>
                          </m:num>
                          <m:den>
                            <m:r>
                              <a:rPr lang="pt-BR" sz="2400" b="0" i="1" smtClean="0">
                                <a:latin typeface="Cambria Math"/>
                                <a:sym typeface="Symbol"/>
                              </a:rPr>
                              <m:t>1000</m:t>
                            </m:r>
                          </m:den>
                        </m:f>
                        <m:r>
                          <a:rPr lang="pt-BR" sz="2400" b="0" i="1" smtClean="0">
                            <a:latin typeface="Cambria Math"/>
                          </a:rPr>
                          <m:t>+</m:t>
                        </m:r>
                        <m:f>
                          <m:fPr>
                            <m:ctrlPr>
                              <a:rPr lang="pt-BR" sz="2400" i="1">
                                <a:latin typeface="Cambria Math"/>
                              </a:rPr>
                            </m:ctrlPr>
                          </m:fPr>
                          <m:num>
                            <m:nary>
                              <m:naryPr>
                                <m:chr m:val="∑"/>
                                <m:subHide m:val="on"/>
                                <m:supHide m:val="on"/>
                                <m:ctrlPr>
                                  <a:rPr lang="pt-BR" sz="2400" i="1">
                                    <a:latin typeface="Cambria Math"/>
                                    <a:ea typeface="Cambria Math"/>
                                  </a:rPr>
                                </m:ctrlPr>
                              </m:naryPr>
                              <m:sub/>
                              <m:sup/>
                              <m:e>
                                <m:sSub>
                                  <m:sSubPr>
                                    <m:ctrlPr>
                                      <a:rPr lang="pt-BR" sz="2400" i="1">
                                        <a:latin typeface="Cambria Math"/>
                                        <a:ea typeface="Cambria Math"/>
                                      </a:rPr>
                                    </m:ctrlPr>
                                  </m:sSubPr>
                                  <m:e>
                                    <m:r>
                                      <a:rPr lang="pt-BR" sz="2400" i="1">
                                        <a:latin typeface="Cambria Math"/>
                                        <a:ea typeface="Cambria Math"/>
                                      </a:rPr>
                                      <m:t>𝑁</m:t>
                                    </m:r>
                                  </m:e>
                                  <m:sub>
                                    <m:r>
                                      <a:rPr lang="pt-BR" sz="2400" i="1">
                                        <a:latin typeface="Cambria Math"/>
                                        <a:ea typeface="Cambria Math"/>
                                      </a:rPr>
                                      <m:t>𝑙</m:t>
                                    </m:r>
                                  </m:sub>
                                </m:sSub>
                                <m:r>
                                  <a:rPr lang="pt-BR" sz="2400" i="1">
                                    <a:latin typeface="Cambria Math"/>
                                    <a:ea typeface="Cambria Math"/>
                                  </a:rPr>
                                  <m:t> ×</m:t>
                                </m:r>
                                <m:sSub>
                                  <m:sSubPr>
                                    <m:ctrlPr>
                                      <a:rPr lang="pt-BR" sz="2400" i="1">
                                        <a:latin typeface="Cambria Math"/>
                                        <a:ea typeface="Cambria Math"/>
                                      </a:rPr>
                                    </m:ctrlPr>
                                  </m:sSubPr>
                                  <m:e>
                                    <m:r>
                                      <a:rPr lang="pt-BR" sz="2400" i="1">
                                        <a:latin typeface="Cambria Math"/>
                                        <a:ea typeface="Cambria Math"/>
                                      </a:rPr>
                                      <m:t>𝑃</m:t>
                                    </m:r>
                                  </m:e>
                                  <m:sub>
                                    <m:r>
                                      <a:rPr lang="pt-BR" sz="2400" i="1">
                                        <a:latin typeface="Cambria Math"/>
                                        <a:ea typeface="Cambria Math"/>
                                      </a:rPr>
                                      <m:t>𝑙</m:t>
                                    </m:r>
                                  </m:sub>
                                </m:sSub>
                              </m:e>
                            </m:nary>
                          </m:num>
                          <m:den>
                            <m:r>
                              <a:rPr lang="pt-BR" sz="2400" i="1">
                                <a:latin typeface="Cambria Math"/>
                                <a:sym typeface="Symbol"/>
                              </a:rPr>
                              <m:t>1000</m:t>
                            </m:r>
                          </m:den>
                        </m:f>
                      </m:oMath>
                    </m:oMathPara>
                  </a14:m>
                  <a:endParaRPr lang="pt-BR" dirty="0"/>
                </a:p>
              </p:txBody>
            </p:sp>
          </mc:Choice>
          <mc:Fallback xmlns="">
            <p:sp>
              <p:nvSpPr>
                <p:cNvPr id="24" name="CaixaDeTexto 23"/>
                <p:cNvSpPr txBox="1">
                  <a:spLocks noRot="1" noChangeAspect="1" noMove="1" noResize="1" noEditPoints="1" noAdjustHandles="1" noChangeArrowheads="1" noChangeShapeType="1" noTextEdit="1"/>
                </p:cNvSpPr>
                <p:nvPr/>
              </p:nvSpPr>
              <p:spPr>
                <a:xfrm>
                  <a:off x="742735" y="4587951"/>
                  <a:ext cx="8077737" cy="1093954"/>
                </a:xfrm>
                <a:prstGeom prst="rect">
                  <a:avLst/>
                </a:prstGeom>
                <a:blipFill rotWithShape="1">
                  <a:blip r:embed="rId4"/>
                  <a:stretch>
                    <a:fillRect/>
                  </a:stretch>
                </a:blipFill>
              </p:spPr>
              <p:txBody>
                <a:bodyPr/>
                <a:lstStyle/>
                <a:p>
                  <a:r>
                    <a:rPr lang="pt-BR">
                      <a:noFill/>
                    </a:rPr>
                    <a:t> </a:t>
                  </a:r>
                </a:p>
              </p:txBody>
            </p:sp>
          </mc:Fallback>
        </mc:AlternateContent>
        <p:sp>
          <p:nvSpPr>
            <p:cNvPr id="7" name="Retângulo 6"/>
            <p:cNvSpPr/>
            <p:nvPr/>
          </p:nvSpPr>
          <p:spPr>
            <a:xfrm>
              <a:off x="5508104" y="4575874"/>
              <a:ext cx="504056" cy="7253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8" name="Seta para baixo 27"/>
          <p:cNvSpPr/>
          <p:nvPr/>
        </p:nvSpPr>
        <p:spPr>
          <a:xfrm>
            <a:off x="5494958" y="3597303"/>
            <a:ext cx="242316" cy="472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5327314" y="3140968"/>
            <a:ext cx="770147" cy="369332"/>
          </a:xfrm>
          <a:prstGeom prst="rect">
            <a:avLst/>
          </a:prstGeom>
          <a:noFill/>
        </p:spPr>
        <p:txBody>
          <a:bodyPr wrap="none" rtlCol="0">
            <a:spAutoFit/>
          </a:bodyPr>
          <a:lstStyle/>
          <a:p>
            <a:r>
              <a:rPr lang="pt-BR" dirty="0" smtClean="0"/>
              <a:t>tabela</a:t>
            </a:r>
            <a:endParaRPr lang="pt-BR" dirty="0"/>
          </a:p>
        </p:txBody>
      </p:sp>
    </p:spTree>
    <p:extLst>
      <p:ext uri="{BB962C8B-B14F-4D97-AF65-F5344CB8AC3E}">
        <p14:creationId xmlns:p14="http://schemas.microsoft.com/office/powerpoint/2010/main" val="26386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28"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903138"/>
          </a:xfrm>
        </p:spPr>
        <p:txBody>
          <a:bodyPr>
            <a:noAutofit/>
          </a:bodyPr>
          <a:lstStyle/>
          <a:p>
            <a:pPr algn="just"/>
            <a:r>
              <a:rPr lang="pt-BR" sz="2400" b="1" dirty="0" smtClean="0">
                <a:solidFill>
                  <a:srgbClr val="FF9900"/>
                </a:solidFill>
              </a:rPr>
              <a:t>RESOLUÇÃO</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p:grpSp>
        <p:nvGrpSpPr>
          <p:cNvPr id="9" name="Grupo 8"/>
          <p:cNvGrpSpPr/>
          <p:nvPr/>
        </p:nvGrpSpPr>
        <p:grpSpPr>
          <a:xfrm>
            <a:off x="598719" y="1556792"/>
            <a:ext cx="8077737" cy="1106031"/>
            <a:chOff x="742735" y="4575874"/>
            <a:chExt cx="8077737" cy="1106031"/>
          </a:xfrm>
        </p:grpSpPr>
        <mc:AlternateContent xmlns:mc="http://schemas.openxmlformats.org/markup-compatibility/2006" xmlns:a14="http://schemas.microsoft.com/office/drawing/2010/main">
          <mc:Choice Requires="a14">
            <p:sp>
              <p:nvSpPr>
                <p:cNvPr id="24" name="CaixaDeTexto 23"/>
                <p:cNvSpPr txBox="1"/>
                <p:nvPr/>
              </p:nvSpPr>
              <p:spPr>
                <a:xfrm>
                  <a:off x="742735" y="4587951"/>
                  <a:ext cx="8077737" cy="10939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𝑞𝑑𝑙</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𝐹</m:t>
                                </m:r>
                              </m:e>
                              <m:sub>
                                <m:r>
                                  <a:rPr lang="pt-BR" sz="2400" b="0" i="1" smtClean="0">
                                    <a:latin typeface="Cambria Math"/>
                                  </a:rPr>
                                  <m:t>𝑚</m:t>
                                </m:r>
                              </m:sub>
                            </m:sSub>
                            <m:r>
                              <a:rPr lang="pt-BR" sz="2400" b="0" i="1" smtClean="0">
                                <a:latin typeface="Cambria Math"/>
                              </a:rPr>
                              <m:t> </m:t>
                            </m:r>
                            <m:r>
                              <a:rPr lang="pt-BR" sz="2400" b="0" i="1" smtClean="0">
                                <a:latin typeface="Cambria Math"/>
                                <a:ea typeface="Cambria Math"/>
                              </a:rPr>
                              <m:t>× </m:t>
                            </m:r>
                            <m:nary>
                              <m:naryPr>
                                <m:chr m:val="∑"/>
                                <m:subHide m:val="on"/>
                                <m:supHide m:val="on"/>
                                <m:ctrlPr>
                                  <a:rPr lang="pt-BR" sz="2400" b="0" i="1" smtClean="0">
                                    <a:latin typeface="Cambria Math"/>
                                    <a:ea typeface="Cambria Math"/>
                                  </a:rPr>
                                </m:ctrlPr>
                              </m:naryPr>
                              <m:sub/>
                              <m:sup/>
                              <m:e>
                                <m:sSub>
                                  <m:sSubPr>
                                    <m:ctrlPr>
                                      <a:rPr lang="pt-BR" sz="2400" b="0" i="1" smtClean="0">
                                        <a:latin typeface="Cambria Math"/>
                                        <a:ea typeface="Cambria Math"/>
                                      </a:rPr>
                                    </m:ctrlPr>
                                  </m:sSubPr>
                                  <m:e>
                                    <m:r>
                                      <a:rPr lang="pt-BR" sz="2400" b="0" i="1" smtClean="0">
                                        <a:latin typeface="Cambria Math"/>
                                        <a:ea typeface="Cambria Math"/>
                                      </a:rPr>
                                      <m:t>𝑁</m:t>
                                    </m:r>
                                  </m:e>
                                  <m:sub>
                                    <m:r>
                                      <a:rPr lang="pt-BR" sz="2400" b="0" i="1" smtClean="0">
                                        <a:latin typeface="Cambria Math"/>
                                        <a:ea typeface="Cambria Math"/>
                                      </a:rPr>
                                      <m:t>𝑙</m:t>
                                    </m:r>
                                  </m:sub>
                                </m:sSub>
                                <m:r>
                                  <a:rPr lang="pt-BR" sz="2400" b="0" i="1" smtClean="0">
                                    <a:latin typeface="Cambria Math"/>
                                    <a:ea typeface="Cambria Math"/>
                                  </a:rPr>
                                  <m:t> × </m:t>
                                </m:r>
                                <m:d>
                                  <m:dPr>
                                    <m:ctrlPr>
                                      <a:rPr lang="pt-BR" sz="2400" b="0" i="1" smtClean="0">
                                        <a:latin typeface="Cambria Math"/>
                                        <a:ea typeface="Cambria Math"/>
                                      </a:rPr>
                                    </m:ctrlPr>
                                  </m:dPr>
                                  <m:e>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𝑙</m:t>
                                        </m:r>
                                      </m:sub>
                                    </m:sSub>
                                    <m:r>
                                      <a:rPr lang="pt-BR" sz="2400" b="0" i="1" smtClean="0">
                                        <a:latin typeface="Cambria Math"/>
                                        <a:ea typeface="Cambria Math"/>
                                      </a:rPr>
                                      <m:t>+ </m:t>
                                    </m:r>
                                    <m:f>
                                      <m:fPr>
                                        <m:ctrlPr>
                                          <a:rPr lang="pt-BR" sz="2400" i="1">
                                            <a:latin typeface="Cambria Math"/>
                                            <a:ea typeface="Cambria Math"/>
                                          </a:rPr>
                                        </m:ctrlPr>
                                      </m:fPr>
                                      <m:num>
                                        <m:sSub>
                                          <m:sSubPr>
                                            <m:ctrlPr>
                                              <a:rPr lang="pt-BR" sz="2400" i="1">
                                                <a:latin typeface="Cambria Math"/>
                                                <a:ea typeface="Cambria Math"/>
                                              </a:rPr>
                                            </m:ctrlPr>
                                          </m:sSubPr>
                                          <m:e>
                                            <m:r>
                                              <a:rPr lang="pt-BR" sz="2400" i="1">
                                                <a:latin typeface="Cambria Math"/>
                                                <a:ea typeface="Cambria Math"/>
                                              </a:rPr>
                                              <m:t>𝑃</m:t>
                                            </m:r>
                                          </m:e>
                                          <m:sub>
                                            <m:r>
                                              <a:rPr lang="pt-BR" sz="2400" i="1">
                                                <a:latin typeface="Cambria Math"/>
                                                <a:ea typeface="Cambria Math"/>
                                              </a:rPr>
                                              <m:t>𝑟</m:t>
                                            </m:r>
                                          </m:sub>
                                        </m:sSub>
                                      </m:num>
                                      <m:den>
                                        <m:r>
                                          <a:rPr lang="pt-BR" sz="2400" i="1">
                                            <a:latin typeface="Cambria Math"/>
                                            <a:ea typeface="Cambria Math"/>
                                          </a:rPr>
                                          <m:t>𝐹𝑝</m:t>
                                        </m:r>
                                      </m:den>
                                    </m:f>
                                  </m:e>
                                </m:d>
                              </m:e>
                            </m:nary>
                          </m:num>
                          <m:den>
                            <m:r>
                              <a:rPr lang="pt-BR" sz="2400" b="0" i="1" smtClean="0">
                                <a:latin typeface="Cambria Math"/>
                                <a:sym typeface="Symbol"/>
                              </a:rPr>
                              <m:t>1000</m:t>
                            </m:r>
                          </m:den>
                        </m:f>
                        <m:r>
                          <a:rPr lang="pt-BR" sz="2400" b="0" i="1" smtClean="0">
                            <a:latin typeface="Cambria Math"/>
                          </a:rPr>
                          <m:t>+</m:t>
                        </m:r>
                        <m:f>
                          <m:fPr>
                            <m:ctrlPr>
                              <a:rPr lang="pt-BR" sz="2400" i="1">
                                <a:latin typeface="Cambria Math"/>
                              </a:rPr>
                            </m:ctrlPr>
                          </m:fPr>
                          <m:num>
                            <m:nary>
                              <m:naryPr>
                                <m:chr m:val="∑"/>
                                <m:subHide m:val="on"/>
                                <m:supHide m:val="on"/>
                                <m:ctrlPr>
                                  <a:rPr lang="pt-BR" sz="2400" i="1">
                                    <a:latin typeface="Cambria Math"/>
                                    <a:ea typeface="Cambria Math"/>
                                  </a:rPr>
                                </m:ctrlPr>
                              </m:naryPr>
                              <m:sub/>
                              <m:sup/>
                              <m:e>
                                <m:sSub>
                                  <m:sSubPr>
                                    <m:ctrlPr>
                                      <a:rPr lang="pt-BR" sz="2400" i="1">
                                        <a:latin typeface="Cambria Math"/>
                                        <a:ea typeface="Cambria Math"/>
                                      </a:rPr>
                                    </m:ctrlPr>
                                  </m:sSubPr>
                                  <m:e>
                                    <m:r>
                                      <a:rPr lang="pt-BR" sz="2400" i="1">
                                        <a:latin typeface="Cambria Math"/>
                                        <a:ea typeface="Cambria Math"/>
                                      </a:rPr>
                                      <m:t>𝑁</m:t>
                                    </m:r>
                                  </m:e>
                                  <m:sub>
                                    <m:r>
                                      <a:rPr lang="pt-BR" sz="2400" i="1">
                                        <a:latin typeface="Cambria Math"/>
                                        <a:ea typeface="Cambria Math"/>
                                      </a:rPr>
                                      <m:t>𝑙</m:t>
                                    </m:r>
                                  </m:sub>
                                </m:sSub>
                                <m:r>
                                  <a:rPr lang="pt-BR" sz="2400" i="1">
                                    <a:latin typeface="Cambria Math"/>
                                    <a:ea typeface="Cambria Math"/>
                                  </a:rPr>
                                  <m:t> ×</m:t>
                                </m:r>
                                <m:sSub>
                                  <m:sSubPr>
                                    <m:ctrlPr>
                                      <a:rPr lang="pt-BR" sz="2400" i="1">
                                        <a:latin typeface="Cambria Math"/>
                                        <a:ea typeface="Cambria Math"/>
                                      </a:rPr>
                                    </m:ctrlPr>
                                  </m:sSubPr>
                                  <m:e>
                                    <m:r>
                                      <a:rPr lang="pt-BR" sz="2400" i="1">
                                        <a:latin typeface="Cambria Math"/>
                                        <a:ea typeface="Cambria Math"/>
                                      </a:rPr>
                                      <m:t>𝑃</m:t>
                                    </m:r>
                                  </m:e>
                                  <m:sub>
                                    <m:r>
                                      <a:rPr lang="pt-BR" sz="2400" i="1">
                                        <a:latin typeface="Cambria Math"/>
                                        <a:ea typeface="Cambria Math"/>
                                      </a:rPr>
                                      <m:t>𝑙</m:t>
                                    </m:r>
                                  </m:sub>
                                </m:sSub>
                              </m:e>
                            </m:nary>
                          </m:num>
                          <m:den>
                            <m:r>
                              <a:rPr lang="pt-BR" sz="2400" i="1">
                                <a:latin typeface="Cambria Math"/>
                                <a:sym typeface="Symbol"/>
                              </a:rPr>
                              <m:t>1000</m:t>
                            </m:r>
                          </m:den>
                        </m:f>
                      </m:oMath>
                    </m:oMathPara>
                  </a14:m>
                  <a:endParaRPr lang="pt-BR" dirty="0"/>
                </a:p>
              </p:txBody>
            </p:sp>
          </mc:Choice>
          <mc:Fallback xmlns="">
            <p:sp>
              <p:nvSpPr>
                <p:cNvPr id="24" name="CaixaDeTexto 23"/>
                <p:cNvSpPr txBox="1">
                  <a:spLocks noRot="1" noChangeAspect="1" noMove="1" noResize="1" noEditPoints="1" noAdjustHandles="1" noChangeArrowheads="1" noChangeShapeType="1" noTextEdit="1"/>
                </p:cNvSpPr>
                <p:nvPr/>
              </p:nvSpPr>
              <p:spPr>
                <a:xfrm>
                  <a:off x="742735" y="4587951"/>
                  <a:ext cx="8077737" cy="1093954"/>
                </a:xfrm>
                <a:prstGeom prst="rect">
                  <a:avLst/>
                </a:prstGeom>
                <a:blipFill rotWithShape="1">
                  <a:blip r:embed="rId3"/>
                  <a:stretch>
                    <a:fillRect/>
                  </a:stretch>
                </a:blipFill>
              </p:spPr>
              <p:txBody>
                <a:bodyPr/>
                <a:lstStyle/>
                <a:p>
                  <a:r>
                    <a:rPr lang="pt-BR">
                      <a:noFill/>
                    </a:rPr>
                    <a:t> </a:t>
                  </a:r>
                </a:p>
              </p:txBody>
            </p:sp>
          </mc:Fallback>
        </mc:AlternateContent>
        <p:sp>
          <p:nvSpPr>
            <p:cNvPr id="7" name="Retângulo 6"/>
            <p:cNvSpPr/>
            <p:nvPr/>
          </p:nvSpPr>
          <p:spPr>
            <a:xfrm>
              <a:off x="5508104" y="4575874"/>
              <a:ext cx="504056" cy="72533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6" name="Grupo 15"/>
          <p:cNvGrpSpPr/>
          <p:nvPr/>
        </p:nvGrpSpPr>
        <p:grpSpPr>
          <a:xfrm>
            <a:off x="4908215" y="2781062"/>
            <a:ext cx="4122453" cy="4032313"/>
            <a:chOff x="4049094" y="1795656"/>
            <a:chExt cx="4981575" cy="4800600"/>
          </a:xfrm>
        </p:grpSpPr>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094" y="1795656"/>
              <a:ext cx="498157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ângulo 10"/>
            <p:cNvSpPr/>
            <p:nvPr/>
          </p:nvSpPr>
          <p:spPr>
            <a:xfrm>
              <a:off x="4355976" y="4195956"/>
              <a:ext cx="4536504" cy="24115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624228" y="2115846"/>
              <a:ext cx="1548172" cy="253729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7" name="CaixaDeTexto 16"/>
          <p:cNvSpPr txBox="1"/>
          <p:nvPr/>
        </p:nvSpPr>
        <p:spPr>
          <a:xfrm>
            <a:off x="1115616" y="3212976"/>
            <a:ext cx="1628972" cy="830997"/>
          </a:xfrm>
          <a:prstGeom prst="rect">
            <a:avLst/>
          </a:prstGeom>
          <a:noFill/>
        </p:spPr>
        <p:txBody>
          <a:bodyPr wrap="none" rtlCol="0">
            <a:spAutoFit/>
          </a:bodyPr>
          <a:lstStyle/>
          <a:p>
            <a:r>
              <a:rPr lang="pt-BR" sz="2400" dirty="0" err="1" smtClean="0"/>
              <a:t>Pr</a:t>
            </a:r>
            <a:r>
              <a:rPr lang="pt-BR" sz="2400" dirty="0" smtClean="0"/>
              <a:t> = 15,3 W</a:t>
            </a:r>
          </a:p>
          <a:p>
            <a:r>
              <a:rPr lang="pt-BR" sz="2400" dirty="0" err="1" smtClean="0"/>
              <a:t>Fp</a:t>
            </a:r>
            <a:r>
              <a:rPr lang="pt-BR" sz="2400" dirty="0" smtClean="0"/>
              <a:t> = 0,40</a:t>
            </a:r>
            <a:endParaRPr lang="pt-BR" sz="2400" dirty="0"/>
          </a:p>
        </p:txBody>
      </p:sp>
      <mc:AlternateContent xmlns:mc="http://schemas.openxmlformats.org/markup-compatibility/2006" xmlns:a14="http://schemas.microsoft.com/office/drawing/2010/main">
        <mc:Choice Requires="a14">
          <p:sp>
            <p:nvSpPr>
              <p:cNvPr id="14" name="CaixaDeTexto 13"/>
              <p:cNvSpPr txBox="1"/>
              <p:nvPr/>
            </p:nvSpPr>
            <p:spPr>
              <a:xfrm>
                <a:off x="598718" y="4365104"/>
                <a:ext cx="8077737" cy="1121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𝑞𝑑𝑙</m:t>
                          </m:r>
                        </m:sub>
                      </m:sSub>
                      <m:r>
                        <a:rPr lang="pt-BR" sz="2400" b="0" i="1" smtClean="0">
                          <a:latin typeface="Cambria Math"/>
                        </a:rPr>
                        <m:t>= </m:t>
                      </m:r>
                      <m:f>
                        <m:fPr>
                          <m:ctrlPr>
                            <a:rPr lang="pt-BR" sz="2400" b="0" i="1" smtClean="0">
                              <a:latin typeface="Cambria Math"/>
                            </a:rPr>
                          </m:ctrlPr>
                        </m:fPr>
                        <m:num>
                          <m:r>
                            <a:rPr lang="pt-BR" sz="2400" b="0" i="1" smtClean="0">
                              <a:latin typeface="Cambria Math"/>
                            </a:rPr>
                            <m:t>1,8 </m:t>
                          </m:r>
                          <m:r>
                            <a:rPr lang="pt-BR" sz="2400" b="0" i="1" smtClean="0">
                              <a:latin typeface="Cambria Math"/>
                              <a:ea typeface="Cambria Math"/>
                            </a:rPr>
                            <m:t>×150 ×</m:t>
                          </m:r>
                          <m:d>
                            <m:dPr>
                              <m:ctrlPr>
                                <a:rPr lang="pt-BR" sz="2400" b="0" i="1" smtClean="0">
                                  <a:latin typeface="Cambria Math"/>
                                  <a:ea typeface="Cambria Math"/>
                                </a:rPr>
                              </m:ctrlPr>
                            </m:dPr>
                            <m:e>
                              <m:r>
                                <a:rPr lang="pt-BR" sz="2400" b="0" i="1" smtClean="0">
                                  <a:latin typeface="Cambria Math"/>
                                  <a:ea typeface="Cambria Math"/>
                                </a:rPr>
                                <m:t>40+</m:t>
                              </m:r>
                              <m:f>
                                <m:fPr>
                                  <m:ctrlPr>
                                    <a:rPr lang="pt-BR" sz="2400" b="0" i="1" smtClean="0">
                                      <a:latin typeface="Cambria Math"/>
                                      <a:ea typeface="Cambria Math"/>
                                    </a:rPr>
                                  </m:ctrlPr>
                                </m:fPr>
                                <m:num>
                                  <m:r>
                                    <a:rPr lang="pt-BR" sz="2400" b="0" i="1" smtClean="0">
                                      <a:latin typeface="Cambria Math"/>
                                      <a:ea typeface="Cambria Math"/>
                                    </a:rPr>
                                    <m:t>15,3</m:t>
                                  </m:r>
                                </m:num>
                                <m:den>
                                  <m:r>
                                    <a:rPr lang="pt-BR" sz="2400" b="0" i="1" smtClean="0">
                                      <a:latin typeface="Cambria Math"/>
                                      <a:ea typeface="Cambria Math"/>
                                    </a:rPr>
                                    <m:t>0,4</m:t>
                                  </m:r>
                                </m:den>
                              </m:f>
                            </m:e>
                          </m:d>
                          <m:r>
                            <a:rPr lang="pt-BR" sz="2400" b="0" i="1" smtClean="0">
                              <a:latin typeface="Cambria Math"/>
                              <a:ea typeface="Cambria Math"/>
                            </a:rPr>
                            <m:t> </m:t>
                          </m:r>
                        </m:num>
                        <m:den>
                          <m:r>
                            <a:rPr lang="pt-BR" sz="2400" b="0" i="1" smtClean="0">
                              <a:latin typeface="Cambria Math"/>
                              <a:sym typeface="Symbol"/>
                            </a:rPr>
                            <m:t>1000</m:t>
                          </m:r>
                        </m:den>
                      </m:f>
                      <m:r>
                        <a:rPr lang="pt-BR" sz="2400" b="0" i="1" smtClean="0">
                          <a:latin typeface="Cambria Math"/>
                        </a:rPr>
                        <m:t>+</m:t>
                      </m:r>
                      <m:f>
                        <m:fPr>
                          <m:ctrlPr>
                            <a:rPr lang="pt-BR" sz="2400" i="1">
                              <a:latin typeface="Cambria Math"/>
                            </a:rPr>
                          </m:ctrlPr>
                        </m:fPr>
                        <m:num>
                          <m:r>
                            <a:rPr lang="pt-BR" sz="2400" b="0" i="1" smtClean="0">
                              <a:latin typeface="Cambria Math"/>
                            </a:rPr>
                            <m:t>52</m:t>
                          </m:r>
                          <m:r>
                            <a:rPr lang="pt-BR" sz="2400" b="0" i="1" smtClean="0">
                              <a:latin typeface="Cambria Math"/>
                              <a:ea typeface="Cambria Math"/>
                            </a:rPr>
                            <m:t>×100</m:t>
                          </m:r>
                        </m:num>
                        <m:den>
                          <m:r>
                            <a:rPr lang="pt-BR" sz="2400" i="1">
                              <a:latin typeface="Cambria Math"/>
                              <a:sym typeface="Symbol"/>
                            </a:rPr>
                            <m:t>1000</m:t>
                          </m:r>
                        </m:den>
                      </m:f>
                    </m:oMath>
                  </m:oMathPara>
                </a14:m>
                <a:endParaRPr lang="pt-BR" dirty="0"/>
              </a:p>
            </p:txBody>
          </p:sp>
        </mc:Choice>
        <mc:Fallback xmlns="">
          <p:sp>
            <p:nvSpPr>
              <p:cNvPr id="14" name="CaixaDeTexto 13"/>
              <p:cNvSpPr txBox="1">
                <a:spLocks noRot="1" noChangeAspect="1" noMove="1" noResize="1" noEditPoints="1" noAdjustHandles="1" noChangeArrowheads="1" noChangeShapeType="1" noTextEdit="1"/>
              </p:cNvSpPr>
              <p:nvPr/>
            </p:nvSpPr>
            <p:spPr>
              <a:xfrm>
                <a:off x="598718" y="4365104"/>
                <a:ext cx="8077737" cy="1121846"/>
              </a:xfrm>
              <a:prstGeom prst="rect">
                <a:avLst/>
              </a:prstGeom>
              <a:blipFill rotWithShape="1">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21"/>
              <p:cNvSpPr txBox="1"/>
              <p:nvPr/>
            </p:nvSpPr>
            <p:spPr>
              <a:xfrm>
                <a:off x="539553" y="5619522"/>
                <a:ext cx="3672407" cy="490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𝑞𝑑𝑙</m:t>
                          </m:r>
                        </m:sub>
                      </m:sSub>
                      <m:r>
                        <a:rPr lang="pt-BR" sz="2400" b="0" i="1" smtClean="0">
                          <a:latin typeface="Cambria Math"/>
                        </a:rPr>
                        <m:t>=23, 3</m:t>
                      </m:r>
                    </m:oMath>
                  </m:oMathPara>
                </a14:m>
                <a:endParaRPr lang="pt-BR"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539553" y="5619522"/>
                <a:ext cx="3672407" cy="490199"/>
              </a:xfrm>
              <a:prstGeom prst="rect">
                <a:avLst/>
              </a:prstGeom>
              <a:blipFill rotWithShape="1">
                <a:blip r:embed="rId6"/>
                <a:stretch>
                  <a:fillRect b="-11250"/>
                </a:stretch>
              </a:blipFill>
            </p:spPr>
            <p:txBody>
              <a:bodyPr/>
              <a:lstStyle/>
              <a:p>
                <a:r>
                  <a:rPr lang="pt-BR">
                    <a:noFill/>
                  </a:rPr>
                  <a:t> </a:t>
                </a:r>
              </a:p>
            </p:txBody>
          </p:sp>
        </mc:Fallback>
      </mc:AlternateContent>
      <p:sp>
        <p:nvSpPr>
          <p:cNvPr id="23" name="Retângulo 22"/>
          <p:cNvSpPr/>
          <p:nvPr/>
        </p:nvSpPr>
        <p:spPr>
          <a:xfrm>
            <a:off x="3347864" y="5619522"/>
            <a:ext cx="684483" cy="461665"/>
          </a:xfrm>
          <a:prstGeom prst="rect">
            <a:avLst/>
          </a:prstGeom>
        </p:spPr>
        <p:txBody>
          <a:bodyPr wrap="none">
            <a:spAutoFit/>
          </a:bodyPr>
          <a:lstStyle/>
          <a:p>
            <a:r>
              <a:rPr lang="pt-BR" sz="2400" b="1" dirty="0">
                <a:solidFill>
                  <a:srgbClr val="FF9900"/>
                </a:solidFill>
              </a:rPr>
              <a:t>kVA</a:t>
            </a:r>
            <a:endParaRPr lang="pt-BR" sz="2400" dirty="0"/>
          </a:p>
        </p:txBody>
      </p:sp>
    </p:spTree>
    <p:extLst>
      <p:ext uri="{BB962C8B-B14F-4D97-AF65-F5344CB8AC3E}">
        <p14:creationId xmlns:p14="http://schemas.microsoft.com/office/powerpoint/2010/main" val="202399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512168"/>
          </a:xfrm>
        </p:spPr>
        <p:txBody>
          <a:bodyPr>
            <a:noAutofit/>
          </a:bodyPr>
          <a:lstStyle/>
          <a:p>
            <a:pPr algn="just"/>
            <a:r>
              <a:rPr lang="pt-BR" sz="2400" b="1" dirty="0" smtClean="0">
                <a:solidFill>
                  <a:srgbClr val="FF9900"/>
                </a:solidFill>
              </a:rPr>
              <a:t>RESOLUÇÃO</a:t>
            </a:r>
          </a:p>
          <a:p>
            <a:pPr lvl="1" algn="just"/>
            <a:r>
              <a:rPr lang="pt-BR" sz="2000" b="1" dirty="0" smtClean="0"/>
              <a:t>Parte 4) Demanda no quadro de distribuição geral (QGF) – demanda máxima</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27" name="CaixaDeTexto 26"/>
              <p:cNvSpPr txBox="1"/>
              <p:nvPr/>
            </p:nvSpPr>
            <p:spPr>
              <a:xfrm>
                <a:off x="755576" y="2636912"/>
                <a:ext cx="5341885"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𝑞𝑔𝑓</m:t>
                              </m:r>
                            </m:sub>
                          </m:sSub>
                          <m:r>
                            <a:rPr lang="pt-BR" sz="2400" b="0" i="1" smtClean="0">
                              <a:latin typeface="Cambria Math"/>
                            </a:rPr>
                            <m:t>= </m:t>
                          </m:r>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𝑚</m:t>
                              </m:r>
                              <m:r>
                                <a:rPr lang="pt-BR" sz="2400" b="0" i="1" smtClean="0">
                                  <a:latin typeface="Cambria Math"/>
                                </a:rPr>
                                <m:t>á</m:t>
                              </m:r>
                              <m:r>
                                <a:rPr lang="pt-BR" sz="2400" b="0" i="1" smtClean="0">
                                  <a:latin typeface="Cambria Math"/>
                                </a:rPr>
                                <m:t>𝑥</m:t>
                              </m:r>
                              <m:r>
                                <a:rPr lang="pt-BR" sz="2400" b="0" i="1" smtClean="0">
                                  <a:latin typeface="Cambria Math"/>
                                </a:rPr>
                                <m:t> </m:t>
                              </m:r>
                            </m:sub>
                          </m:sSub>
                          <m:r>
                            <a:rPr lang="pt-BR" sz="2400" b="0" i="1" smtClean="0">
                              <a:latin typeface="Cambria Math"/>
                            </a:rPr>
                            <m:t>= </m:t>
                          </m:r>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1</m:t>
                              </m:r>
                            </m:sub>
                          </m:sSub>
                          <m:r>
                            <a:rPr lang="pt-BR" sz="2400" b="0" i="1" smtClean="0">
                              <a:latin typeface="Cambria Math"/>
                            </a:rPr>
                            <m:t>+</m:t>
                          </m:r>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𝑐𝑐𝑚</m:t>
                              </m:r>
                              <m:r>
                                <a:rPr lang="pt-BR" sz="2400" b="0" i="1" smtClean="0">
                                  <a:latin typeface="Cambria Math"/>
                                </a:rPr>
                                <m:t>2</m:t>
                              </m:r>
                            </m:sub>
                          </m:sSub>
                          <m:r>
                            <a:rPr lang="pt-BR" sz="2400" b="0" i="1" smtClean="0">
                              <a:latin typeface="Cambria Math"/>
                            </a:rPr>
                            <m:t>+</m:t>
                          </m:r>
                          <m:r>
                            <a:rPr lang="pt-BR" sz="2400" b="0" i="1" smtClean="0">
                              <a:latin typeface="Cambria Math"/>
                            </a:rPr>
                            <m:t>𝐷</m:t>
                          </m:r>
                        </m:e>
                        <m:sub>
                          <m:r>
                            <a:rPr lang="pt-BR" sz="2400" b="0" i="1" smtClean="0">
                              <a:latin typeface="Cambria Math"/>
                            </a:rPr>
                            <m:t>𝑞𝑑𝑙</m:t>
                          </m:r>
                        </m:sub>
                      </m:sSub>
                    </m:oMath>
                  </m:oMathPara>
                </a14:m>
                <a:endParaRPr lang="pt-BR" dirty="0"/>
              </a:p>
            </p:txBody>
          </p:sp>
        </mc:Choice>
        <mc:Fallback xmlns="">
          <p:sp>
            <p:nvSpPr>
              <p:cNvPr id="27" name="CaixaDeTexto 26"/>
              <p:cNvSpPr txBox="1">
                <a:spLocks noRot="1" noChangeAspect="1" noMove="1" noResize="1" noEditPoints="1" noAdjustHandles="1" noChangeArrowheads="1" noChangeShapeType="1" noTextEdit="1"/>
              </p:cNvSpPr>
              <p:nvPr/>
            </p:nvSpPr>
            <p:spPr>
              <a:xfrm>
                <a:off x="755576" y="2636912"/>
                <a:ext cx="5341885" cy="491738"/>
              </a:xfrm>
              <a:prstGeom prst="rect">
                <a:avLst/>
              </a:prstGeom>
              <a:blipFill rotWithShape="1">
                <a:blip r:embed="rId3"/>
                <a:stretch>
                  <a:fillRect b="-1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p:cNvSpPr txBox="1"/>
              <p:nvPr/>
            </p:nvSpPr>
            <p:spPr>
              <a:xfrm>
                <a:off x="742283" y="3297302"/>
                <a:ext cx="535517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𝑚</m:t>
                              </m:r>
                              <m:r>
                                <a:rPr lang="pt-BR" sz="2400" b="0" i="1" smtClean="0">
                                  <a:latin typeface="Cambria Math"/>
                                </a:rPr>
                                <m:t>á</m:t>
                              </m:r>
                              <m:r>
                                <a:rPr lang="pt-BR" sz="2400" b="0" i="1" smtClean="0">
                                  <a:latin typeface="Cambria Math"/>
                                </a:rPr>
                                <m:t>𝑥</m:t>
                              </m:r>
                              <m:r>
                                <a:rPr lang="pt-BR" sz="2400" b="0" i="1" smtClean="0">
                                  <a:latin typeface="Cambria Math"/>
                                </a:rPr>
                                <m:t> </m:t>
                              </m:r>
                            </m:sub>
                          </m:sSub>
                          <m:r>
                            <a:rPr lang="pt-BR" sz="2400" b="0" i="1" smtClean="0">
                              <a:latin typeface="Cambria Math"/>
                            </a:rPr>
                            <m:t>=394,5+304,5+26,3=725,3  </m:t>
                          </m:r>
                        </m:e>
                        <m:sub/>
                      </m:sSub>
                    </m:oMath>
                  </m:oMathPara>
                </a14:m>
                <a:endParaRPr lang="pt-BR" dirty="0"/>
              </a:p>
            </p:txBody>
          </p:sp>
        </mc:Choice>
        <mc:Fallback xmlns="">
          <p:sp>
            <p:nvSpPr>
              <p:cNvPr id="13" name="CaixaDeTexto 12"/>
              <p:cNvSpPr txBox="1">
                <a:spLocks noRot="1" noChangeAspect="1" noMove="1" noResize="1" noEditPoints="1" noAdjustHandles="1" noChangeArrowheads="1" noChangeShapeType="1" noTextEdit="1"/>
              </p:cNvSpPr>
              <p:nvPr/>
            </p:nvSpPr>
            <p:spPr>
              <a:xfrm>
                <a:off x="742283" y="3297302"/>
                <a:ext cx="5355178" cy="461665"/>
              </a:xfrm>
              <a:prstGeom prst="rect">
                <a:avLst/>
              </a:prstGeom>
              <a:blipFill rotWithShape="1">
                <a:blip r:embed="rId4"/>
                <a:stretch>
                  <a:fillRect l="-342" b="-2632"/>
                </a:stretch>
              </a:blipFill>
            </p:spPr>
            <p:txBody>
              <a:bodyPr/>
              <a:lstStyle/>
              <a:p>
                <a:r>
                  <a:rPr lang="pt-BR">
                    <a:noFill/>
                  </a:rPr>
                  <a:t> </a:t>
                </a:r>
              </a:p>
            </p:txBody>
          </p:sp>
        </mc:Fallback>
      </mc:AlternateContent>
      <p:sp>
        <p:nvSpPr>
          <p:cNvPr id="14" name="Retângulo 13"/>
          <p:cNvSpPr/>
          <p:nvPr/>
        </p:nvSpPr>
        <p:spPr>
          <a:xfrm>
            <a:off x="6125526" y="3297301"/>
            <a:ext cx="684483" cy="461665"/>
          </a:xfrm>
          <a:prstGeom prst="rect">
            <a:avLst/>
          </a:prstGeom>
        </p:spPr>
        <p:txBody>
          <a:bodyPr wrap="none">
            <a:spAutoFit/>
          </a:bodyPr>
          <a:lstStyle/>
          <a:p>
            <a:r>
              <a:rPr lang="pt-BR" sz="2400" b="1" dirty="0">
                <a:solidFill>
                  <a:srgbClr val="FF9900"/>
                </a:solidFill>
              </a:rPr>
              <a:t>kVA</a:t>
            </a:r>
            <a:endParaRPr lang="pt-BR" sz="2400" dirty="0"/>
          </a:p>
        </p:txBody>
      </p:sp>
    </p:spTree>
    <p:extLst>
      <p:ext uri="{BB962C8B-B14F-4D97-AF65-F5344CB8AC3E}">
        <p14:creationId xmlns:p14="http://schemas.microsoft.com/office/powerpoint/2010/main" val="36016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2808312"/>
          </a:xfrm>
        </p:spPr>
        <p:txBody>
          <a:bodyPr>
            <a:noAutofit/>
          </a:bodyPr>
          <a:lstStyle/>
          <a:p>
            <a:pPr algn="just"/>
            <a:r>
              <a:rPr lang="pt-BR" sz="2400" b="1" dirty="0" smtClean="0">
                <a:solidFill>
                  <a:srgbClr val="FF9900"/>
                </a:solidFill>
              </a:rPr>
              <a:t>RESOLUÇÃO</a:t>
            </a:r>
          </a:p>
          <a:p>
            <a:pPr lvl="1" algn="just"/>
            <a:r>
              <a:rPr lang="pt-BR" sz="2000" b="1" dirty="0" smtClean="0"/>
              <a:t>Parte 5) Potência nominal do transformador</a:t>
            </a:r>
          </a:p>
          <a:p>
            <a:pPr lvl="1" algn="just"/>
            <a:endParaRPr lang="pt-BR" sz="2000" b="1" dirty="0"/>
          </a:p>
          <a:p>
            <a:pPr lvl="2" algn="just"/>
            <a:r>
              <a:rPr lang="pt-BR" sz="2000" dirty="0" smtClean="0"/>
              <a:t>1 transformador de 750 kVA ou;</a:t>
            </a:r>
          </a:p>
          <a:p>
            <a:pPr lvl="2" algn="just"/>
            <a:r>
              <a:rPr lang="pt-BR" sz="2000" dirty="0" smtClean="0"/>
              <a:t>1 transformador de 500 kVA e outro de 225 kVA, em operação em paralelo ou;</a:t>
            </a:r>
          </a:p>
          <a:p>
            <a:pPr lvl="2" algn="just"/>
            <a:r>
              <a:rPr lang="pt-BR" sz="2000" dirty="0" smtClean="0"/>
              <a:t>1 transformador de 500 kVA e outro de 300 kVA, em operação em paralelo.</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1</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27" name="CaixaDeTexto 26"/>
              <p:cNvSpPr txBox="1"/>
              <p:nvPr/>
            </p:nvSpPr>
            <p:spPr>
              <a:xfrm>
                <a:off x="467545" y="5331281"/>
                <a:ext cx="8352928"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200" i="1" smtClean="0">
                              <a:latin typeface="Cambria Math"/>
                            </a:rPr>
                          </m:ctrlPr>
                        </m:sSubPr>
                        <m:e>
                          <m:r>
                            <a:rPr lang="pt-BR" sz="2200" b="0" i="1" smtClean="0">
                              <a:latin typeface="Cambria Math"/>
                            </a:rPr>
                            <m:t>𝑃</m:t>
                          </m:r>
                        </m:e>
                        <m:sub>
                          <m:r>
                            <a:rPr lang="pt-BR" sz="2200" b="0" i="1" smtClean="0">
                              <a:latin typeface="Cambria Math"/>
                            </a:rPr>
                            <m:t>𝑖𝑛𝑠𝑡</m:t>
                          </m:r>
                        </m:sub>
                      </m:sSub>
                      <m:r>
                        <a:rPr lang="pt-BR" sz="2200" b="0" i="1" smtClean="0">
                          <a:latin typeface="Cambria Math"/>
                        </a:rPr>
                        <m:t>=</m:t>
                      </m:r>
                      <m:d>
                        <m:dPr>
                          <m:ctrlPr>
                            <a:rPr lang="pt-BR" sz="2200" b="0" i="1" smtClean="0">
                              <a:latin typeface="Cambria Math"/>
                            </a:rPr>
                          </m:ctrlPr>
                        </m:dPr>
                        <m:e>
                          <m:r>
                            <a:rPr lang="pt-BR" sz="2200" b="0" i="1" smtClean="0">
                              <a:latin typeface="Cambria Math"/>
                            </a:rPr>
                            <m:t>10</m:t>
                          </m:r>
                          <m:r>
                            <a:rPr lang="pt-BR" sz="2200" b="0" i="1" smtClean="0">
                              <a:latin typeface="Cambria Math"/>
                              <a:ea typeface="Cambria Math"/>
                            </a:rPr>
                            <m:t>×60,7</m:t>
                          </m:r>
                        </m:e>
                      </m:d>
                      <m:r>
                        <a:rPr lang="pt-BR" sz="2200" b="0" i="1" smtClean="0">
                          <a:latin typeface="Cambria Math"/>
                          <a:ea typeface="Cambria Math"/>
                        </a:rPr>
                        <m:t>+</m:t>
                      </m:r>
                      <m:d>
                        <m:dPr>
                          <m:ctrlPr>
                            <a:rPr lang="pt-BR" sz="2200" b="0" i="1" smtClean="0">
                              <a:latin typeface="Cambria Math"/>
                              <a:ea typeface="Cambria Math"/>
                            </a:rPr>
                          </m:ctrlPr>
                        </m:dPr>
                        <m:e>
                          <m:r>
                            <a:rPr lang="pt-BR" sz="2200" b="0" i="1" smtClean="0">
                              <a:latin typeface="Cambria Math"/>
                              <a:ea typeface="Cambria Math"/>
                            </a:rPr>
                            <m:t>10 ×25,1</m:t>
                          </m:r>
                        </m:e>
                      </m:d>
                      <m:r>
                        <a:rPr lang="pt-BR" sz="2200" b="0" i="1" smtClean="0">
                          <a:latin typeface="Cambria Math"/>
                          <a:ea typeface="Cambria Math"/>
                        </a:rPr>
                        <m:t>+</m:t>
                      </m:r>
                      <m:d>
                        <m:dPr>
                          <m:ctrlPr>
                            <a:rPr lang="pt-BR" sz="2200" b="0" i="1" smtClean="0">
                              <a:latin typeface="Cambria Math"/>
                              <a:ea typeface="Cambria Math"/>
                            </a:rPr>
                          </m:ctrlPr>
                        </m:dPr>
                        <m:e>
                          <m:r>
                            <a:rPr lang="pt-BR" sz="2200" b="0" i="1" smtClean="0">
                              <a:latin typeface="Cambria Math"/>
                              <a:ea typeface="Cambria Math"/>
                            </a:rPr>
                            <m:t>5×40,4</m:t>
                          </m:r>
                        </m:e>
                      </m:d>
                      <m:r>
                        <a:rPr lang="pt-BR" sz="2200" b="0" i="1" smtClean="0">
                          <a:latin typeface="Cambria Math"/>
                          <a:ea typeface="Cambria Math"/>
                        </a:rPr>
                        <m:t>+26.3=1083,3 </m:t>
                      </m:r>
                    </m:oMath>
                  </m:oMathPara>
                </a14:m>
                <a:endParaRPr lang="pt-BR" sz="2200" dirty="0"/>
              </a:p>
            </p:txBody>
          </p:sp>
        </mc:Choice>
        <mc:Fallback xmlns="">
          <p:sp>
            <p:nvSpPr>
              <p:cNvPr id="27" name="CaixaDeTexto 26"/>
              <p:cNvSpPr txBox="1">
                <a:spLocks noRot="1" noChangeAspect="1" noMove="1" noResize="1" noEditPoints="1" noAdjustHandles="1" noChangeArrowheads="1" noChangeShapeType="1" noTextEdit="1"/>
              </p:cNvSpPr>
              <p:nvPr/>
            </p:nvSpPr>
            <p:spPr>
              <a:xfrm>
                <a:off x="467545" y="5331281"/>
                <a:ext cx="8352928" cy="430887"/>
              </a:xfrm>
              <a:prstGeom prst="rect">
                <a:avLst/>
              </a:prstGeom>
              <a:blipFill rotWithShape="1">
                <a:blip r:embed="rId3"/>
                <a:stretch>
                  <a:fillRect b="-285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p:cNvSpPr txBox="1"/>
              <p:nvPr/>
            </p:nvSpPr>
            <p:spPr>
              <a:xfrm>
                <a:off x="683568" y="5991671"/>
                <a:ext cx="5355178" cy="7924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pt-BR" sz="2200" i="1" smtClean="0">
                              <a:latin typeface="Cambria Math"/>
                            </a:rPr>
                          </m:ctrlPr>
                        </m:sSubPr>
                        <m:e>
                          <m:r>
                            <a:rPr lang="pt-BR" sz="2200" b="0" i="1" smtClean="0">
                              <a:latin typeface="Cambria Math"/>
                            </a:rPr>
                            <m:t>𝐹</m:t>
                          </m:r>
                        </m:e>
                        <m:sub>
                          <m:r>
                            <a:rPr lang="pt-BR" sz="2200" b="0" i="1" smtClean="0">
                              <a:latin typeface="Cambria Math"/>
                            </a:rPr>
                            <m:t>𝑑</m:t>
                          </m:r>
                        </m:sub>
                      </m:sSub>
                      <m:r>
                        <a:rPr lang="pt-BR" sz="2200" b="0" i="1" smtClean="0">
                          <a:latin typeface="Cambria Math"/>
                        </a:rPr>
                        <m:t>= </m:t>
                      </m:r>
                      <m:f>
                        <m:fPr>
                          <m:ctrlPr>
                            <a:rPr lang="pt-BR" sz="2200" b="0" i="1" smtClean="0">
                              <a:latin typeface="Cambria Math"/>
                            </a:rPr>
                          </m:ctrlPr>
                        </m:fPr>
                        <m:num>
                          <m:sSub>
                            <m:sSubPr>
                              <m:ctrlPr>
                                <a:rPr lang="pt-BR" sz="2200" b="0" i="1" smtClean="0">
                                  <a:latin typeface="Cambria Math"/>
                                </a:rPr>
                              </m:ctrlPr>
                            </m:sSubPr>
                            <m:e>
                              <m:r>
                                <a:rPr lang="pt-BR" sz="2200" b="0" i="1" smtClean="0">
                                  <a:latin typeface="Cambria Math"/>
                                </a:rPr>
                                <m:t>𝐷</m:t>
                              </m:r>
                            </m:e>
                            <m:sub>
                              <m:r>
                                <a:rPr lang="pt-BR" sz="2200" b="0" i="1" smtClean="0">
                                  <a:latin typeface="Cambria Math"/>
                                </a:rPr>
                                <m:t>𝑚</m:t>
                              </m:r>
                              <m:r>
                                <a:rPr lang="pt-BR" sz="2200" b="0" i="1" smtClean="0">
                                  <a:latin typeface="Cambria Math"/>
                                </a:rPr>
                                <m:t>á</m:t>
                              </m:r>
                              <m:r>
                                <a:rPr lang="pt-BR" sz="2200" b="0" i="1" smtClean="0">
                                  <a:latin typeface="Cambria Math"/>
                                </a:rPr>
                                <m:t>𝑥</m:t>
                              </m:r>
                            </m:sub>
                          </m:sSub>
                        </m:num>
                        <m:den>
                          <m:sSub>
                            <m:sSubPr>
                              <m:ctrlPr>
                                <a:rPr lang="pt-BR" sz="2200" b="0" i="1" smtClean="0">
                                  <a:latin typeface="Cambria Math"/>
                                </a:rPr>
                              </m:ctrlPr>
                            </m:sSubPr>
                            <m:e>
                              <m:r>
                                <a:rPr lang="pt-BR" sz="2200" b="0" i="1" smtClean="0">
                                  <a:latin typeface="Cambria Math"/>
                                </a:rPr>
                                <m:t>𝑃</m:t>
                              </m:r>
                            </m:e>
                            <m:sub>
                              <m:r>
                                <a:rPr lang="pt-BR" sz="2200" b="0" i="1" smtClean="0">
                                  <a:latin typeface="Cambria Math"/>
                                </a:rPr>
                                <m:t>𝑖𝑛𝑠𝑡</m:t>
                              </m:r>
                            </m:sub>
                          </m:sSub>
                        </m:den>
                      </m:f>
                      <m:r>
                        <a:rPr lang="pt-BR" sz="2200" b="0" i="1" smtClean="0">
                          <a:latin typeface="Cambria Math"/>
                        </a:rPr>
                        <m:t>= </m:t>
                      </m:r>
                      <m:f>
                        <m:fPr>
                          <m:ctrlPr>
                            <a:rPr lang="pt-BR" sz="2200" b="0" i="1" smtClean="0">
                              <a:latin typeface="Cambria Math"/>
                            </a:rPr>
                          </m:ctrlPr>
                        </m:fPr>
                        <m:num>
                          <m:r>
                            <a:rPr lang="pt-BR" sz="2200" b="0" i="1" smtClean="0">
                              <a:latin typeface="Cambria Math"/>
                            </a:rPr>
                            <m:t>725,3</m:t>
                          </m:r>
                        </m:num>
                        <m:den>
                          <m:r>
                            <a:rPr lang="pt-BR" sz="2200" b="0" i="1" smtClean="0">
                              <a:latin typeface="Cambria Math"/>
                            </a:rPr>
                            <m:t>1083,3</m:t>
                          </m:r>
                        </m:den>
                      </m:f>
                      <m:r>
                        <a:rPr lang="pt-BR" sz="2200" b="0" i="1" smtClean="0">
                          <a:latin typeface="Cambria Math"/>
                        </a:rPr>
                        <m:t>=0,67</m:t>
                      </m:r>
                    </m:oMath>
                  </m:oMathPara>
                </a14:m>
                <a:endParaRPr lang="pt-BR" sz="2200" dirty="0"/>
              </a:p>
            </p:txBody>
          </p:sp>
        </mc:Choice>
        <mc:Fallback xmlns="">
          <p:sp>
            <p:nvSpPr>
              <p:cNvPr id="13" name="CaixaDeTexto 12"/>
              <p:cNvSpPr txBox="1">
                <a:spLocks noRot="1" noChangeAspect="1" noMove="1" noResize="1" noEditPoints="1" noAdjustHandles="1" noChangeArrowheads="1" noChangeShapeType="1" noTextEdit="1"/>
              </p:cNvSpPr>
              <p:nvPr/>
            </p:nvSpPr>
            <p:spPr>
              <a:xfrm>
                <a:off x="683568" y="5991671"/>
                <a:ext cx="5355178" cy="792461"/>
              </a:xfrm>
              <a:prstGeom prst="rect">
                <a:avLst/>
              </a:prstGeom>
              <a:blipFill rotWithShape="1">
                <a:blip r:embed="rId4"/>
                <a:stretch>
                  <a:fillRect/>
                </a:stretch>
              </a:blipFill>
            </p:spPr>
            <p:txBody>
              <a:bodyPr/>
              <a:lstStyle/>
              <a:p>
                <a:r>
                  <a:rPr lang="pt-BR">
                    <a:noFill/>
                  </a:rPr>
                  <a:t> </a:t>
                </a:r>
              </a:p>
            </p:txBody>
          </p:sp>
        </mc:Fallback>
      </mc:AlternateContent>
      <p:sp>
        <p:nvSpPr>
          <p:cNvPr id="14" name="Retângulo 13"/>
          <p:cNvSpPr/>
          <p:nvPr/>
        </p:nvSpPr>
        <p:spPr>
          <a:xfrm>
            <a:off x="8459517" y="5301208"/>
            <a:ext cx="684483" cy="461665"/>
          </a:xfrm>
          <a:prstGeom prst="rect">
            <a:avLst/>
          </a:prstGeom>
        </p:spPr>
        <p:txBody>
          <a:bodyPr wrap="none">
            <a:spAutoFit/>
          </a:bodyPr>
          <a:lstStyle/>
          <a:p>
            <a:r>
              <a:rPr lang="pt-BR" sz="2400" b="1" dirty="0">
                <a:solidFill>
                  <a:srgbClr val="FF9900"/>
                </a:solidFill>
              </a:rPr>
              <a:t>kVA</a:t>
            </a:r>
            <a:endParaRPr lang="pt-BR" sz="2400" dirty="0"/>
          </a:p>
        </p:txBody>
      </p:sp>
      <p:sp>
        <p:nvSpPr>
          <p:cNvPr id="15" name="Espaço Reservado para Conteúdo 2"/>
          <p:cNvSpPr txBox="1">
            <a:spLocks/>
          </p:cNvSpPr>
          <p:nvPr/>
        </p:nvSpPr>
        <p:spPr>
          <a:xfrm>
            <a:off x="446018" y="4725144"/>
            <a:ext cx="7848872"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lvl="1" algn="just"/>
            <a:r>
              <a:rPr lang="pt-BR" sz="2000" b="1" dirty="0" smtClean="0"/>
              <a:t>Parte 6) Cálculo do fator de demanda</a:t>
            </a:r>
          </a:p>
        </p:txBody>
      </p:sp>
    </p:spTree>
    <p:extLst>
      <p:ext uri="{BB962C8B-B14F-4D97-AF65-F5344CB8AC3E}">
        <p14:creationId xmlns:p14="http://schemas.microsoft.com/office/powerpoint/2010/main" val="360167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568952" cy="838679"/>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Formação da Curva de Carga</a:t>
            </a:r>
            <a:endParaRPr lang="pt-BR" sz="4400" dirty="0">
              <a:solidFill>
                <a:srgbClr val="FF9900"/>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232" y="1844824"/>
            <a:ext cx="72675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287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5521" y="188640"/>
            <a:ext cx="8568952" cy="838679"/>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Formação da Curva de Carga</a:t>
            </a:r>
            <a:endParaRPr lang="pt-BR" sz="4400" dirty="0">
              <a:solidFill>
                <a:srgbClr val="FF99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09151"/>
            <a:ext cx="8532690" cy="573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853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903138"/>
          </a:xfrm>
        </p:spPr>
        <p:txBody>
          <a:bodyPr>
            <a:noAutofit/>
          </a:bodyPr>
          <a:lstStyle/>
          <a:p>
            <a:pPr algn="just"/>
            <a:r>
              <a:rPr lang="pt-BR" b="1" dirty="0" smtClean="0">
                <a:solidFill>
                  <a:srgbClr val="FF9900"/>
                </a:solidFill>
              </a:rPr>
              <a:t>Demanda dos motores</a:t>
            </a:r>
          </a:p>
          <a:p>
            <a:pPr algn="just"/>
            <a:r>
              <a:rPr lang="pt-BR" sz="2400" b="1" dirty="0" smtClean="0">
                <a:solidFill>
                  <a:schemeClr val="tx1"/>
                </a:solidFill>
              </a:rPr>
              <a:t>Cálculo da demanda ativa (kW)</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Formação da Curva de Carga</a:t>
            </a:r>
            <a:endParaRPr lang="pt-BR" sz="4400" dirty="0">
              <a:solidFill>
                <a:srgbClr val="FF9900"/>
              </a:solidFill>
            </a:endParaRPr>
          </a:p>
        </p:txBody>
      </p:sp>
      <p:grpSp>
        <p:nvGrpSpPr>
          <p:cNvPr id="5" name="Grupo 4"/>
          <p:cNvGrpSpPr/>
          <p:nvPr/>
        </p:nvGrpSpPr>
        <p:grpSpPr>
          <a:xfrm>
            <a:off x="1037460" y="2276872"/>
            <a:ext cx="4974700" cy="936105"/>
            <a:chOff x="1037460" y="2276872"/>
            <a:chExt cx="4974700" cy="936105"/>
          </a:xfrm>
        </p:grpSpPr>
        <p:sp>
          <p:nvSpPr>
            <p:cNvPr id="19" name="Retângulo 18"/>
            <p:cNvSpPr/>
            <p:nvPr/>
          </p:nvSpPr>
          <p:spPr>
            <a:xfrm>
              <a:off x="1111286" y="2276872"/>
              <a:ext cx="4900874" cy="936105"/>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0" name="CaixaDeTexto 19"/>
                <p:cNvSpPr txBox="1"/>
                <p:nvPr/>
              </p:nvSpPr>
              <p:spPr>
                <a:xfrm>
                  <a:off x="1037460" y="2304584"/>
                  <a:ext cx="4776885"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sSub>
                                  <m:sSubPr>
                                    <m:ctrlPr>
                                      <a:rPr lang="pt-BR" sz="2400" b="0" i="1" smtClean="0">
                                        <a:latin typeface="Cambria Math"/>
                                      </a:rPr>
                                    </m:ctrlPr>
                                  </m:sSubPr>
                                  <m:e>
                                    <m:r>
                                      <a:rPr lang="pt-BR" sz="2400" b="0" i="1" smtClean="0">
                                        <a:latin typeface="Cambria Math"/>
                                      </a:rPr>
                                      <m:t>𝑁</m:t>
                                    </m:r>
                                  </m:e>
                                  <m:sub>
                                    <m:r>
                                      <a:rPr lang="pt-BR" sz="2400" b="0" i="1" smtClean="0">
                                        <a:latin typeface="Cambria Math"/>
                                      </a:rPr>
                                      <m:t>𝑚</m:t>
                                    </m:r>
                                  </m:sub>
                                </m:sSub>
                                <m:r>
                                  <a:rPr lang="pt-BR" sz="2400" b="0" i="1" smtClean="0">
                                    <a:latin typeface="Cambria Math"/>
                                    <a:ea typeface="Cambria Math"/>
                                  </a:rPr>
                                  <m:t>× </m:t>
                                </m:r>
                                <m:r>
                                  <a:rPr lang="pt-BR" sz="2400" b="0" i="1" smtClean="0">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𝑢</m:t>
                                </m:r>
                              </m:sub>
                            </m:sSub>
                            <m:r>
                              <a:rPr lang="pt-BR" sz="2400" b="0" i="1" smtClean="0">
                                <a:latin typeface="Cambria Math"/>
                                <a:ea typeface="Cambria Math"/>
                              </a:rPr>
                              <m:t>×0,736</m:t>
                            </m:r>
                          </m:num>
                          <m:den>
                            <m:r>
                              <a:rPr lang="pt-BR" sz="2400" b="0" i="1" smtClean="0">
                                <a:latin typeface="Cambria Math"/>
                                <a:sym typeface="Symbol"/>
                              </a:rPr>
                              <m:t> </m:t>
                            </m:r>
                          </m:den>
                        </m:f>
                        <m:r>
                          <a:rPr lang="pt-BR" sz="2400" b="0" i="1" smtClean="0">
                            <a:latin typeface="Cambria Math"/>
                            <a:ea typeface="Cambria Math"/>
                          </a:rPr>
                          <m:t>×</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m:t>
                            </m:r>
                          </m:sub>
                        </m:sSub>
                      </m:oMath>
                    </m:oMathPara>
                  </a14:m>
                  <a:endParaRPr lang="pt-BR" dirty="0"/>
                </a:p>
              </p:txBody>
            </p:sp>
          </mc:Choice>
          <mc:Fallback xmlns="">
            <p:sp>
              <p:nvSpPr>
                <p:cNvPr id="20" name="CaixaDeTexto 19"/>
                <p:cNvSpPr txBox="1">
                  <a:spLocks noRot="1" noChangeAspect="1" noMove="1" noResize="1" noEditPoints="1" noAdjustHandles="1" noChangeArrowheads="1" noChangeShapeType="1" noTextEdit="1"/>
                </p:cNvSpPr>
                <p:nvPr/>
              </p:nvSpPr>
              <p:spPr>
                <a:xfrm>
                  <a:off x="1037460" y="2304584"/>
                  <a:ext cx="4776885" cy="850233"/>
                </a:xfrm>
                <a:prstGeom prst="rect">
                  <a:avLst/>
                </a:prstGeom>
                <a:blipFill rotWithShape="1">
                  <a:blip r:embed="rId3"/>
                  <a:stretch>
                    <a:fillRect/>
                  </a:stretch>
                </a:blipFill>
              </p:spPr>
              <p:txBody>
                <a:bodyPr/>
                <a:lstStyle/>
                <a:p>
                  <a:r>
                    <a:rPr lang="pt-BR">
                      <a:noFill/>
                    </a:rPr>
                    <a:t> </a:t>
                  </a:r>
                </a:p>
              </p:txBody>
            </p:sp>
          </mc:Fallback>
        </mc:AlternateContent>
      </p:grpSp>
      <mc:AlternateContent xmlns:mc="http://schemas.openxmlformats.org/markup-compatibility/2006" xmlns:a14="http://schemas.microsoft.com/office/drawing/2010/main">
        <mc:Choice Requires="a14">
          <p:sp>
            <p:nvSpPr>
              <p:cNvPr id="2" name="CaixaDeTexto 1"/>
              <p:cNvSpPr txBox="1"/>
              <p:nvPr/>
            </p:nvSpPr>
            <p:spPr>
              <a:xfrm>
                <a:off x="1259632" y="4149080"/>
                <a:ext cx="3607141" cy="1477328"/>
              </a:xfrm>
              <a:prstGeom prst="rect">
                <a:avLst/>
              </a:prstGeom>
              <a:noFill/>
            </p:spPr>
            <p:txBody>
              <a:bodyPr wrap="none" rtlCol="0">
                <a:spAutoFit/>
              </a:bodyPr>
              <a:lstStyle/>
              <a:p>
                <a:r>
                  <a:rPr lang="pt-BR" i="1" dirty="0" smtClean="0"/>
                  <a:t>Nm</a:t>
                </a:r>
                <a:r>
                  <a:rPr lang="pt-BR" dirty="0" smtClean="0"/>
                  <a:t> – quantidade de motores</a:t>
                </a:r>
              </a:p>
              <a:p>
                <a:r>
                  <a:rPr lang="pt-BR" i="1" dirty="0" err="1" smtClean="0"/>
                  <a:t>Pn</a:t>
                </a:r>
                <a:r>
                  <a:rPr lang="pt-BR" dirty="0" smtClean="0"/>
                  <a:t> – potência nominal do motor (</a:t>
                </a:r>
                <a:r>
                  <a:rPr lang="pt-BR" dirty="0" err="1" smtClean="0"/>
                  <a:t>cv</a:t>
                </a:r>
                <a:r>
                  <a:rPr lang="pt-BR" dirty="0" smtClean="0"/>
                  <a:t>)</a:t>
                </a:r>
              </a:p>
              <a:p>
                <a:r>
                  <a:rPr lang="pt-BR" i="1" dirty="0" smtClean="0"/>
                  <a:t>Fu </a:t>
                </a:r>
                <a:r>
                  <a:rPr lang="pt-BR" dirty="0" smtClean="0"/>
                  <a:t>– fator de utilização;</a:t>
                </a:r>
              </a:p>
              <a:p>
                <a:r>
                  <a:rPr lang="pt-BR" i="1" dirty="0" err="1" smtClean="0"/>
                  <a:t>Fs</a:t>
                </a:r>
                <a:r>
                  <a:rPr lang="pt-BR" i="1" dirty="0" smtClean="0"/>
                  <a:t> </a:t>
                </a:r>
                <a:r>
                  <a:rPr lang="pt-BR" dirty="0" smtClean="0"/>
                  <a:t>– fator de simultaneidade</a:t>
                </a:r>
              </a:p>
              <a:p>
                <a:pPr/>
                <a14:m>
                  <m:oMathPara xmlns:m="http://schemas.openxmlformats.org/officeDocument/2006/math">
                    <m:oMathParaPr>
                      <m:jc m:val="left"/>
                    </m:oMathParaPr>
                    <m:oMath xmlns:m="http://schemas.openxmlformats.org/officeDocument/2006/math">
                      <m:r>
                        <a:rPr lang="pt-BR" i="1" smtClean="0">
                          <a:latin typeface="Cambria Math"/>
                          <a:sym typeface="Symbol"/>
                        </a:rPr>
                        <m:t></m:t>
                      </m:r>
                      <m:r>
                        <a:rPr lang="pt-BR" b="0" i="1" smtClean="0">
                          <a:latin typeface="Cambria Math"/>
                          <a:sym typeface="Symbol"/>
                        </a:rPr>
                        <m:t> </m:t>
                      </m:r>
                      <m:r>
                        <a:rPr lang="pt-BR" b="0" i="0" smtClean="0">
                          <a:latin typeface="Cambria Math"/>
                          <a:sym typeface="Symbol"/>
                        </a:rPr>
                        <m:t>−</m:t>
                      </m:r>
                      <m:r>
                        <m:rPr>
                          <m:sty m:val="p"/>
                        </m:rPr>
                        <a:rPr lang="pt-BR" b="0" i="0" smtClean="0">
                          <a:latin typeface="Cambria Math"/>
                          <a:sym typeface="Symbol"/>
                        </a:rPr>
                        <m:t>rendimento</m:t>
                      </m:r>
                    </m:oMath>
                  </m:oMathPara>
                </a14:m>
                <a:endParaRPr lang="pt-BR"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1259632" y="4149080"/>
                <a:ext cx="3607141" cy="1477328"/>
              </a:xfrm>
              <a:prstGeom prst="rect">
                <a:avLst/>
              </a:prstGeom>
              <a:blipFill rotWithShape="1">
                <a:blip r:embed="rId4"/>
                <a:stretch>
                  <a:fillRect l="-1523" t="-2066" r="-677" b="-826"/>
                </a:stretch>
              </a:blipFill>
            </p:spPr>
            <p:txBody>
              <a:bodyPr/>
              <a:lstStyle/>
              <a:p>
                <a:r>
                  <a:rPr lang="pt-BR">
                    <a:noFill/>
                  </a:rPr>
                  <a:t> </a:t>
                </a:r>
              </a:p>
            </p:txBody>
          </p:sp>
        </mc:Fallback>
      </mc:AlternateContent>
    </p:spTree>
    <p:extLst>
      <p:ext uri="{BB962C8B-B14F-4D97-AF65-F5344CB8AC3E}">
        <p14:creationId xmlns:p14="http://schemas.microsoft.com/office/powerpoint/2010/main" val="3075476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903138"/>
          </a:xfrm>
        </p:spPr>
        <p:txBody>
          <a:bodyPr>
            <a:noAutofit/>
          </a:bodyPr>
          <a:lstStyle/>
          <a:p>
            <a:pPr marL="0" indent="0" algn="just">
              <a:buNone/>
            </a:pPr>
            <a:endParaRPr lang="pt-BR" b="1" dirty="0" smtClean="0">
              <a:solidFill>
                <a:srgbClr val="FF9900"/>
              </a:solidFill>
            </a:endParaRPr>
          </a:p>
          <a:p>
            <a:pPr algn="just"/>
            <a:r>
              <a:rPr lang="pt-BR" sz="2400" b="1" dirty="0" smtClean="0">
                <a:solidFill>
                  <a:schemeClr val="tx1"/>
                </a:solidFill>
              </a:rPr>
              <a:t>Cálculo da demanda aparente (kVA)</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Formação da Curva de Carga</a:t>
            </a:r>
            <a:endParaRPr lang="pt-BR" sz="4400" dirty="0">
              <a:solidFill>
                <a:srgbClr val="FF9900"/>
              </a:solidFill>
            </a:endParaRPr>
          </a:p>
        </p:txBody>
      </p:sp>
      <p:grpSp>
        <p:nvGrpSpPr>
          <p:cNvPr id="5" name="Grupo 4"/>
          <p:cNvGrpSpPr/>
          <p:nvPr/>
        </p:nvGrpSpPr>
        <p:grpSpPr>
          <a:xfrm>
            <a:off x="1037460" y="2276872"/>
            <a:ext cx="4974700" cy="936105"/>
            <a:chOff x="1037460" y="2276872"/>
            <a:chExt cx="4974700" cy="936105"/>
          </a:xfrm>
        </p:grpSpPr>
        <p:sp>
          <p:nvSpPr>
            <p:cNvPr id="19" name="Retângulo 18"/>
            <p:cNvSpPr/>
            <p:nvPr/>
          </p:nvSpPr>
          <p:spPr>
            <a:xfrm>
              <a:off x="1111286" y="2276872"/>
              <a:ext cx="4900874" cy="936105"/>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0" name="CaixaDeTexto 19"/>
                <p:cNvSpPr txBox="1"/>
                <p:nvPr/>
              </p:nvSpPr>
              <p:spPr>
                <a:xfrm>
                  <a:off x="1037460" y="2304584"/>
                  <a:ext cx="4894032" cy="889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sSub>
                                  <m:sSubPr>
                                    <m:ctrlPr>
                                      <a:rPr lang="pt-BR" sz="2400" b="0" i="1" smtClean="0">
                                        <a:latin typeface="Cambria Math"/>
                                      </a:rPr>
                                    </m:ctrlPr>
                                  </m:sSubPr>
                                  <m:e>
                                    <m:r>
                                      <a:rPr lang="pt-BR" sz="2400" b="0" i="1" smtClean="0">
                                        <a:latin typeface="Cambria Math"/>
                                      </a:rPr>
                                      <m:t>𝑁</m:t>
                                    </m:r>
                                  </m:e>
                                  <m:sub>
                                    <m:r>
                                      <a:rPr lang="pt-BR" sz="2400" b="0" i="1" smtClean="0">
                                        <a:latin typeface="Cambria Math"/>
                                      </a:rPr>
                                      <m:t>𝑚</m:t>
                                    </m:r>
                                  </m:sub>
                                </m:sSub>
                                <m:r>
                                  <a:rPr lang="pt-BR" sz="2400" b="0" i="1" smtClean="0">
                                    <a:latin typeface="Cambria Math"/>
                                    <a:ea typeface="Cambria Math"/>
                                  </a:rPr>
                                  <m:t>× </m:t>
                                </m:r>
                                <m:r>
                                  <a:rPr lang="pt-BR" sz="2400" b="0" i="1" smtClean="0">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𝑢</m:t>
                                </m:r>
                              </m:sub>
                            </m:sSub>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sSub>
                              <m:sSubPr>
                                <m:ctrlPr>
                                  <a:rPr lang="pt-BR" sz="2400" b="0" i="1" smtClean="0">
                                    <a:latin typeface="Cambria Math"/>
                                    <a:ea typeface="Cambria Math"/>
                                    <a:sym typeface="Symbol"/>
                                  </a:rPr>
                                </m:ctrlPr>
                              </m:sSubPr>
                              <m:e>
                                <m:r>
                                  <a:rPr lang="pt-BR" sz="2400" b="0" i="1" smtClean="0">
                                    <a:latin typeface="Cambria Math"/>
                                    <a:ea typeface="Cambria Math"/>
                                    <a:sym typeface="Symbol"/>
                                  </a:rPr>
                                  <m:t>𝐹</m:t>
                                </m:r>
                              </m:e>
                              <m:sub>
                                <m:r>
                                  <a:rPr lang="pt-BR" sz="2400" b="0" i="1" smtClean="0">
                                    <a:latin typeface="Cambria Math"/>
                                    <a:ea typeface="Cambria Math"/>
                                    <a:sym typeface="Symbol"/>
                                  </a:rPr>
                                  <m:t>𝑝</m:t>
                                </m:r>
                              </m:sub>
                            </m:sSub>
                          </m:den>
                        </m:f>
                        <m:r>
                          <a:rPr lang="pt-BR" sz="2400" b="0" i="1" smtClean="0">
                            <a:latin typeface="Cambria Math"/>
                            <a:ea typeface="Cambria Math"/>
                          </a:rPr>
                          <m:t>×</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m:t>
                            </m:r>
                          </m:sub>
                        </m:sSub>
                      </m:oMath>
                    </m:oMathPara>
                  </a14:m>
                  <a:endParaRPr lang="pt-BR" dirty="0"/>
                </a:p>
              </p:txBody>
            </p:sp>
          </mc:Choice>
          <mc:Fallback xmlns="">
            <p:sp>
              <p:nvSpPr>
                <p:cNvPr id="20" name="CaixaDeTexto 19"/>
                <p:cNvSpPr txBox="1">
                  <a:spLocks noRot="1" noChangeAspect="1" noMove="1" noResize="1" noEditPoints="1" noAdjustHandles="1" noChangeArrowheads="1" noChangeShapeType="1" noTextEdit="1"/>
                </p:cNvSpPr>
                <p:nvPr/>
              </p:nvSpPr>
              <p:spPr>
                <a:xfrm>
                  <a:off x="1037460" y="2304584"/>
                  <a:ext cx="4894032" cy="889218"/>
                </a:xfrm>
                <a:prstGeom prst="rect">
                  <a:avLst/>
                </a:prstGeom>
                <a:blipFill rotWithShape="1">
                  <a:blip r:embed="rId3"/>
                  <a:stretch>
                    <a:fillRect/>
                  </a:stretch>
                </a:blipFill>
              </p:spPr>
              <p:txBody>
                <a:bodyPr/>
                <a:lstStyle/>
                <a:p>
                  <a:r>
                    <a:rPr lang="pt-BR">
                      <a:noFill/>
                    </a:rPr>
                    <a:t> </a:t>
                  </a:r>
                </a:p>
              </p:txBody>
            </p:sp>
          </mc:Fallback>
        </mc:AlternateContent>
      </p:grpSp>
      <mc:AlternateContent xmlns:mc="http://schemas.openxmlformats.org/markup-compatibility/2006" xmlns:a14="http://schemas.microsoft.com/office/drawing/2010/main">
        <mc:Choice Requires="a14">
          <p:sp>
            <p:nvSpPr>
              <p:cNvPr id="2" name="CaixaDeTexto 1"/>
              <p:cNvSpPr txBox="1"/>
              <p:nvPr/>
            </p:nvSpPr>
            <p:spPr>
              <a:xfrm>
                <a:off x="1259632" y="4149080"/>
                <a:ext cx="3607141" cy="1477328"/>
              </a:xfrm>
              <a:prstGeom prst="rect">
                <a:avLst/>
              </a:prstGeom>
              <a:noFill/>
            </p:spPr>
            <p:txBody>
              <a:bodyPr wrap="none" rtlCol="0">
                <a:spAutoFit/>
              </a:bodyPr>
              <a:lstStyle/>
              <a:p>
                <a:r>
                  <a:rPr lang="pt-BR" i="1" dirty="0" smtClean="0"/>
                  <a:t>Nm</a:t>
                </a:r>
                <a:r>
                  <a:rPr lang="pt-BR" dirty="0" smtClean="0"/>
                  <a:t> – quantidade de motores</a:t>
                </a:r>
              </a:p>
              <a:p>
                <a:r>
                  <a:rPr lang="pt-BR" i="1" dirty="0" err="1" smtClean="0"/>
                  <a:t>Pn</a:t>
                </a:r>
                <a:r>
                  <a:rPr lang="pt-BR" dirty="0" smtClean="0"/>
                  <a:t> – potência nominal do motor (</a:t>
                </a:r>
                <a:r>
                  <a:rPr lang="pt-BR" dirty="0" err="1" smtClean="0"/>
                  <a:t>cv</a:t>
                </a:r>
                <a:r>
                  <a:rPr lang="pt-BR" dirty="0" smtClean="0"/>
                  <a:t>)</a:t>
                </a:r>
              </a:p>
              <a:p>
                <a:r>
                  <a:rPr lang="pt-BR" i="1" dirty="0" smtClean="0"/>
                  <a:t>Fu </a:t>
                </a:r>
                <a:r>
                  <a:rPr lang="pt-BR" dirty="0" smtClean="0"/>
                  <a:t>– fator de utilização;</a:t>
                </a:r>
              </a:p>
              <a:p>
                <a:r>
                  <a:rPr lang="pt-BR" i="1" dirty="0" err="1" smtClean="0"/>
                  <a:t>Fs</a:t>
                </a:r>
                <a:r>
                  <a:rPr lang="pt-BR" i="1" dirty="0" smtClean="0"/>
                  <a:t> </a:t>
                </a:r>
                <a:r>
                  <a:rPr lang="pt-BR" dirty="0" smtClean="0"/>
                  <a:t>– fator de simultaneidade</a:t>
                </a:r>
              </a:p>
              <a:p>
                <a:pPr/>
                <a14:m>
                  <m:oMathPara xmlns:m="http://schemas.openxmlformats.org/officeDocument/2006/math">
                    <m:oMathParaPr>
                      <m:jc m:val="left"/>
                    </m:oMathParaPr>
                    <m:oMath xmlns:m="http://schemas.openxmlformats.org/officeDocument/2006/math">
                      <m:r>
                        <a:rPr lang="pt-BR" i="1" smtClean="0">
                          <a:latin typeface="Cambria Math"/>
                          <a:sym typeface="Symbol"/>
                        </a:rPr>
                        <m:t></m:t>
                      </m:r>
                      <m:r>
                        <a:rPr lang="pt-BR" b="0" i="1" smtClean="0">
                          <a:latin typeface="Cambria Math"/>
                          <a:sym typeface="Symbol"/>
                        </a:rPr>
                        <m:t> </m:t>
                      </m:r>
                      <m:r>
                        <a:rPr lang="pt-BR" b="0" i="0" smtClean="0">
                          <a:latin typeface="Cambria Math"/>
                          <a:sym typeface="Symbol"/>
                        </a:rPr>
                        <m:t>−</m:t>
                      </m:r>
                      <m:r>
                        <m:rPr>
                          <m:sty m:val="p"/>
                        </m:rPr>
                        <a:rPr lang="pt-BR" b="0" i="0" smtClean="0">
                          <a:latin typeface="Cambria Math"/>
                          <a:sym typeface="Symbol"/>
                        </a:rPr>
                        <m:t>rendimento</m:t>
                      </m:r>
                    </m:oMath>
                  </m:oMathPara>
                </a14:m>
                <a:endParaRPr lang="pt-BR"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1259632" y="4149080"/>
                <a:ext cx="3607141" cy="1477328"/>
              </a:xfrm>
              <a:prstGeom prst="rect">
                <a:avLst/>
              </a:prstGeom>
              <a:blipFill rotWithShape="1">
                <a:blip r:embed="rId4"/>
                <a:stretch>
                  <a:fillRect l="-1523" t="-2066" r="-677" b="-826"/>
                </a:stretch>
              </a:blipFill>
            </p:spPr>
            <p:txBody>
              <a:bodyPr/>
              <a:lstStyle/>
              <a:p>
                <a:r>
                  <a:rPr lang="pt-BR">
                    <a:noFill/>
                  </a:rPr>
                  <a:t> </a:t>
                </a:r>
              </a:p>
            </p:txBody>
          </p:sp>
        </mc:Fallback>
      </mc:AlternateContent>
    </p:spTree>
    <p:extLst>
      <p:ext uri="{BB962C8B-B14F-4D97-AF65-F5344CB8AC3E}">
        <p14:creationId xmlns:p14="http://schemas.microsoft.com/office/powerpoint/2010/main" val="3115156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903138"/>
          </a:xfrm>
        </p:spPr>
        <p:txBody>
          <a:bodyPr>
            <a:noAutofit/>
          </a:bodyPr>
          <a:lstStyle/>
          <a:p>
            <a:pPr algn="just"/>
            <a:r>
              <a:rPr lang="pt-BR" b="1" dirty="0" smtClean="0">
                <a:solidFill>
                  <a:srgbClr val="FF9900"/>
                </a:solidFill>
              </a:rPr>
              <a:t>Demanda dos iluminação</a:t>
            </a:r>
          </a:p>
          <a:p>
            <a:pPr algn="just"/>
            <a:r>
              <a:rPr lang="pt-BR" sz="2400" b="1" dirty="0" smtClean="0">
                <a:solidFill>
                  <a:schemeClr val="tx1"/>
                </a:solidFill>
              </a:rPr>
              <a:t>Cálculo da demanda ativa (kW)</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Formação da Curva de Carga</a:t>
            </a:r>
            <a:endParaRPr lang="pt-BR" sz="4400" dirty="0">
              <a:solidFill>
                <a:srgbClr val="FF9900"/>
              </a:solidFill>
            </a:endParaRPr>
          </a:p>
        </p:txBody>
      </p:sp>
      <p:sp>
        <p:nvSpPr>
          <p:cNvPr id="2" name="CaixaDeTexto 1"/>
          <p:cNvSpPr txBox="1"/>
          <p:nvPr/>
        </p:nvSpPr>
        <p:spPr>
          <a:xfrm>
            <a:off x="5307436" y="2085729"/>
            <a:ext cx="3636637" cy="1200329"/>
          </a:xfrm>
          <a:prstGeom prst="rect">
            <a:avLst/>
          </a:prstGeom>
          <a:noFill/>
        </p:spPr>
        <p:txBody>
          <a:bodyPr wrap="none" rtlCol="0">
            <a:spAutoFit/>
          </a:bodyPr>
          <a:lstStyle/>
          <a:p>
            <a:r>
              <a:rPr lang="pt-BR" i="1" dirty="0" err="1" smtClean="0"/>
              <a:t>P</a:t>
            </a:r>
            <a:r>
              <a:rPr lang="pt-BR" sz="1200" i="1" dirty="0" err="1" smtClean="0"/>
              <a:t>l</a:t>
            </a:r>
            <a:r>
              <a:rPr lang="pt-BR" i="1" dirty="0" smtClean="0"/>
              <a:t> </a:t>
            </a:r>
            <a:r>
              <a:rPr lang="pt-BR" dirty="0" smtClean="0"/>
              <a:t>– potência nominal das lâmpadas, </a:t>
            </a:r>
          </a:p>
          <a:p>
            <a:r>
              <a:rPr lang="pt-BR" dirty="0"/>
              <a:t>	</a:t>
            </a:r>
            <a:r>
              <a:rPr lang="pt-BR" dirty="0" smtClean="0"/>
              <a:t>em W</a:t>
            </a:r>
          </a:p>
          <a:p>
            <a:r>
              <a:rPr lang="pt-BR" i="1" dirty="0" err="1" smtClean="0"/>
              <a:t>Pr</a:t>
            </a:r>
            <a:r>
              <a:rPr lang="pt-BR" dirty="0" smtClean="0"/>
              <a:t> – potência de perda nominal dos </a:t>
            </a:r>
          </a:p>
          <a:p>
            <a:r>
              <a:rPr lang="pt-BR" dirty="0"/>
              <a:t>	</a:t>
            </a:r>
            <a:r>
              <a:rPr lang="pt-BR" dirty="0" smtClean="0"/>
              <a:t>reatores, em W</a:t>
            </a:r>
          </a:p>
        </p:txBody>
      </p:sp>
      <p:grpSp>
        <p:nvGrpSpPr>
          <p:cNvPr id="5" name="Grupo 4"/>
          <p:cNvGrpSpPr/>
          <p:nvPr/>
        </p:nvGrpSpPr>
        <p:grpSpPr>
          <a:xfrm>
            <a:off x="683568" y="2251468"/>
            <a:ext cx="4366971" cy="843448"/>
            <a:chOff x="683568" y="2251468"/>
            <a:chExt cx="4366971" cy="843448"/>
          </a:xfrm>
        </p:grpSpPr>
        <p:sp>
          <p:nvSpPr>
            <p:cNvPr id="9" name="Retângulo 8"/>
            <p:cNvSpPr/>
            <p:nvPr/>
          </p:nvSpPr>
          <p:spPr>
            <a:xfrm>
              <a:off x="683568" y="2251468"/>
              <a:ext cx="4366971" cy="843448"/>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0" name="CaixaDeTexto 9"/>
                <p:cNvSpPr txBox="1"/>
                <p:nvPr/>
              </p:nvSpPr>
              <p:spPr>
                <a:xfrm>
                  <a:off x="742735" y="2276872"/>
                  <a:ext cx="4259819" cy="8180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𝑖𝑙𝑎</m:t>
                            </m:r>
                          </m:sub>
                        </m:sSub>
                        <m:r>
                          <a:rPr lang="pt-BR" sz="2400" b="0" i="1" smtClean="0">
                            <a:latin typeface="Cambria Math"/>
                          </a:rPr>
                          <m:t>= </m:t>
                        </m:r>
                        <m:f>
                          <m:fPr>
                            <m:ctrlPr>
                              <a:rPr lang="pt-BR" sz="2400" b="0" i="1" smtClean="0">
                                <a:latin typeface="Cambria Math"/>
                              </a:rPr>
                            </m:ctrlPr>
                          </m:fPr>
                          <m:num>
                            <m:nary>
                              <m:naryPr>
                                <m:chr m:val="∑"/>
                                <m:subHide m:val="on"/>
                                <m:supHide m:val="on"/>
                                <m:ctrlPr>
                                  <a:rPr lang="pt-BR" sz="2400" b="0" i="1" smtClean="0">
                                    <a:latin typeface="Cambria Math"/>
                                    <a:ea typeface="Cambria Math"/>
                                  </a:rPr>
                                </m:ctrlPr>
                              </m:naryPr>
                              <m:sub/>
                              <m:sup/>
                              <m:e>
                                <m:sSub>
                                  <m:sSubPr>
                                    <m:ctrlPr>
                                      <a:rPr lang="pt-BR" sz="2400" b="0" i="1" smtClean="0">
                                        <a:latin typeface="Cambria Math"/>
                                        <a:ea typeface="Cambria Math"/>
                                      </a:rPr>
                                    </m:ctrlPr>
                                  </m:sSubPr>
                                  <m:e>
                                    <m:r>
                                      <a:rPr lang="pt-BR" sz="2400" b="0" i="1" smtClean="0">
                                        <a:latin typeface="Cambria Math"/>
                                        <a:ea typeface="Cambria Math"/>
                                      </a:rPr>
                                      <m:t>𝑁</m:t>
                                    </m:r>
                                  </m:e>
                                  <m:sub>
                                    <m:r>
                                      <a:rPr lang="pt-BR" sz="2400" b="0" i="1" smtClean="0">
                                        <a:latin typeface="Cambria Math"/>
                                        <a:ea typeface="Cambria Math"/>
                                      </a:rPr>
                                      <m:t>𝑙</m:t>
                                    </m:r>
                                  </m:sub>
                                </m:sSub>
                                <m:r>
                                  <a:rPr lang="pt-BR" sz="2400" b="0" i="1" smtClean="0">
                                    <a:latin typeface="Cambria Math"/>
                                    <a:ea typeface="Cambria Math"/>
                                  </a:rPr>
                                  <m:t> × </m:t>
                                </m:r>
                                <m:d>
                                  <m:dPr>
                                    <m:ctrlPr>
                                      <a:rPr lang="pt-BR" sz="2400" b="0" i="1" smtClean="0">
                                        <a:latin typeface="Cambria Math"/>
                                        <a:ea typeface="Cambria Math"/>
                                      </a:rPr>
                                    </m:ctrlPr>
                                  </m:dPr>
                                  <m:e>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𝑙</m:t>
                                        </m:r>
                                      </m:sub>
                                    </m:sSub>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𝑟</m:t>
                                        </m:r>
                                      </m:sub>
                                    </m:sSub>
                                  </m:e>
                                </m:d>
                              </m:e>
                            </m:nary>
                          </m:num>
                          <m:den>
                            <m:r>
                              <a:rPr lang="pt-BR" sz="2400" b="0" i="1" smtClean="0">
                                <a:latin typeface="Cambria Math"/>
                                <a:sym typeface="Symbol"/>
                              </a:rPr>
                              <m:t>1000</m:t>
                            </m:r>
                          </m:den>
                        </m:f>
                      </m:oMath>
                    </m:oMathPara>
                  </a14:m>
                  <a:endParaRPr lang="pt-BR" dirty="0"/>
                </a:p>
              </p:txBody>
            </p:sp>
          </mc:Choice>
          <mc:Fallback xmlns="">
            <p:sp>
              <p:nvSpPr>
                <p:cNvPr id="10" name="CaixaDeTexto 9"/>
                <p:cNvSpPr txBox="1">
                  <a:spLocks noRot="1" noChangeAspect="1" noMove="1" noResize="1" noEditPoints="1" noAdjustHandles="1" noChangeArrowheads="1" noChangeShapeType="1" noTextEdit="1"/>
                </p:cNvSpPr>
                <p:nvPr/>
              </p:nvSpPr>
              <p:spPr>
                <a:xfrm>
                  <a:off x="742735" y="2276872"/>
                  <a:ext cx="4259819" cy="818044"/>
                </a:xfrm>
                <a:prstGeom prst="rect">
                  <a:avLst/>
                </a:prstGeom>
                <a:blipFill rotWithShape="1">
                  <a:blip r:embed="rId3"/>
                  <a:stretch>
                    <a:fillRect/>
                  </a:stretch>
                </a:blipFill>
              </p:spPr>
              <p:txBody>
                <a:bodyPr/>
                <a:lstStyle/>
                <a:p>
                  <a:r>
                    <a:rPr lang="pt-BR">
                      <a:noFill/>
                    </a:rPr>
                    <a:t> </a:t>
                  </a:r>
                </a:p>
              </p:txBody>
            </p:sp>
          </mc:Fallback>
        </mc:AlternateContent>
      </p:grpSp>
      <p:sp>
        <p:nvSpPr>
          <p:cNvPr id="12" name="Espaço Reservado para Conteúdo 2"/>
          <p:cNvSpPr txBox="1">
            <a:spLocks/>
          </p:cNvSpPr>
          <p:nvPr/>
        </p:nvSpPr>
        <p:spPr>
          <a:xfrm>
            <a:off x="539552" y="3882244"/>
            <a:ext cx="7848872" cy="6988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just"/>
            <a:r>
              <a:rPr lang="pt-BR" sz="2400" b="1" dirty="0" smtClean="0">
                <a:solidFill>
                  <a:schemeClr val="tx1"/>
                </a:solidFill>
              </a:rPr>
              <a:t>Cálculo da demanda aparente (kVA)</a:t>
            </a:r>
          </a:p>
        </p:txBody>
      </p:sp>
      <p:sp>
        <p:nvSpPr>
          <p:cNvPr id="13" name="CaixaDeTexto 12"/>
          <p:cNvSpPr txBox="1"/>
          <p:nvPr/>
        </p:nvSpPr>
        <p:spPr>
          <a:xfrm>
            <a:off x="5307437" y="4748951"/>
            <a:ext cx="3165354" cy="369332"/>
          </a:xfrm>
          <a:prstGeom prst="rect">
            <a:avLst/>
          </a:prstGeom>
          <a:noFill/>
        </p:spPr>
        <p:txBody>
          <a:bodyPr wrap="none" rtlCol="0">
            <a:spAutoFit/>
          </a:bodyPr>
          <a:lstStyle/>
          <a:p>
            <a:r>
              <a:rPr lang="pt-BR" i="1" dirty="0" err="1" smtClean="0"/>
              <a:t>Fp</a:t>
            </a:r>
            <a:r>
              <a:rPr lang="pt-BR" i="1" dirty="0" smtClean="0"/>
              <a:t> </a:t>
            </a:r>
            <a:r>
              <a:rPr lang="pt-BR" dirty="0" smtClean="0"/>
              <a:t>– fator de potência do reator</a:t>
            </a:r>
          </a:p>
        </p:txBody>
      </p:sp>
      <p:grpSp>
        <p:nvGrpSpPr>
          <p:cNvPr id="7" name="Grupo 6"/>
          <p:cNvGrpSpPr/>
          <p:nvPr/>
        </p:nvGrpSpPr>
        <p:grpSpPr>
          <a:xfrm>
            <a:off x="683568" y="4576920"/>
            <a:ext cx="4366971" cy="1160138"/>
            <a:chOff x="683568" y="4576920"/>
            <a:chExt cx="4366971" cy="1160138"/>
          </a:xfrm>
        </p:grpSpPr>
        <p:sp>
          <p:nvSpPr>
            <p:cNvPr id="15" name="Retângulo 14"/>
            <p:cNvSpPr/>
            <p:nvPr/>
          </p:nvSpPr>
          <p:spPr>
            <a:xfrm>
              <a:off x="683568" y="4576920"/>
              <a:ext cx="4366971" cy="1160138"/>
            </a:xfrm>
            <a:prstGeom prst="rect">
              <a:avLst/>
            </a:prstGeom>
            <a:solidFill>
              <a:schemeClr val="accent1">
                <a:lumMod val="40000"/>
                <a:lumOff val="6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6" name="CaixaDeTexto 15"/>
                <p:cNvSpPr txBox="1"/>
                <p:nvPr/>
              </p:nvSpPr>
              <p:spPr>
                <a:xfrm>
                  <a:off x="742735" y="4602324"/>
                  <a:ext cx="4259819" cy="11347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𝑖𝑙𝑡</m:t>
                            </m:r>
                          </m:sub>
                        </m:sSub>
                        <m:r>
                          <a:rPr lang="pt-BR" sz="2400" b="0" i="1" smtClean="0">
                            <a:latin typeface="Cambria Math"/>
                          </a:rPr>
                          <m:t>= </m:t>
                        </m:r>
                        <m:f>
                          <m:fPr>
                            <m:ctrlPr>
                              <a:rPr lang="pt-BR" sz="2400" b="0" i="1" smtClean="0">
                                <a:latin typeface="Cambria Math"/>
                              </a:rPr>
                            </m:ctrlPr>
                          </m:fPr>
                          <m:num>
                            <m:nary>
                              <m:naryPr>
                                <m:chr m:val="∑"/>
                                <m:subHide m:val="on"/>
                                <m:supHide m:val="on"/>
                                <m:ctrlPr>
                                  <a:rPr lang="pt-BR" sz="2400" b="0" i="1" smtClean="0">
                                    <a:latin typeface="Cambria Math"/>
                                    <a:ea typeface="Cambria Math"/>
                                  </a:rPr>
                                </m:ctrlPr>
                              </m:naryPr>
                              <m:sub/>
                              <m:sup/>
                              <m:e>
                                <m:sSub>
                                  <m:sSubPr>
                                    <m:ctrlPr>
                                      <a:rPr lang="pt-BR" sz="2400" b="0" i="1" smtClean="0">
                                        <a:latin typeface="Cambria Math"/>
                                        <a:ea typeface="Cambria Math"/>
                                      </a:rPr>
                                    </m:ctrlPr>
                                  </m:sSubPr>
                                  <m:e>
                                    <m:r>
                                      <a:rPr lang="pt-BR" sz="2400" b="0" i="1" smtClean="0">
                                        <a:latin typeface="Cambria Math"/>
                                        <a:ea typeface="Cambria Math"/>
                                      </a:rPr>
                                      <m:t>𝑁</m:t>
                                    </m:r>
                                  </m:e>
                                  <m:sub>
                                    <m:r>
                                      <a:rPr lang="pt-BR" sz="2400" b="0" i="1" smtClean="0">
                                        <a:latin typeface="Cambria Math"/>
                                        <a:ea typeface="Cambria Math"/>
                                      </a:rPr>
                                      <m:t>𝑙</m:t>
                                    </m:r>
                                  </m:sub>
                                </m:sSub>
                                <m:r>
                                  <a:rPr lang="pt-BR" sz="2400" b="0" i="1" smtClean="0">
                                    <a:latin typeface="Cambria Math"/>
                                    <a:ea typeface="Cambria Math"/>
                                  </a:rPr>
                                  <m:t> × </m:t>
                                </m:r>
                                <m:d>
                                  <m:dPr>
                                    <m:ctrlPr>
                                      <a:rPr lang="pt-BR" sz="2400" b="0" i="1" smtClean="0">
                                        <a:latin typeface="Cambria Math"/>
                                        <a:ea typeface="Cambria Math"/>
                                      </a:rPr>
                                    </m:ctrlPr>
                                  </m:dPr>
                                  <m:e>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𝑙</m:t>
                                        </m:r>
                                      </m:sub>
                                    </m:sSub>
                                    <m:r>
                                      <a:rPr lang="pt-BR" sz="2400" b="0" i="1" smtClean="0">
                                        <a:latin typeface="Cambria Math"/>
                                        <a:ea typeface="Cambria Math"/>
                                      </a:rPr>
                                      <m:t>+ </m:t>
                                    </m:r>
                                    <m:f>
                                      <m:fPr>
                                        <m:ctrlPr>
                                          <a:rPr lang="pt-BR" sz="2400" b="0" i="1" smtClean="0">
                                            <a:latin typeface="Cambria Math"/>
                                            <a:ea typeface="Cambria Math"/>
                                          </a:rPr>
                                        </m:ctrlPr>
                                      </m:fPr>
                                      <m:num>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𝑟</m:t>
                                            </m:r>
                                          </m:sub>
                                        </m:sSub>
                                      </m:num>
                                      <m:den>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𝑝</m:t>
                                            </m:r>
                                          </m:sub>
                                        </m:sSub>
                                      </m:den>
                                    </m:f>
                                  </m:e>
                                </m:d>
                              </m:e>
                            </m:nary>
                          </m:num>
                          <m:den>
                            <m:r>
                              <a:rPr lang="pt-BR" sz="2400" b="0" i="1" smtClean="0">
                                <a:latin typeface="Cambria Math"/>
                                <a:sym typeface="Symbol"/>
                              </a:rPr>
                              <m:t>1000</m:t>
                            </m:r>
                          </m:den>
                        </m:f>
                      </m:oMath>
                    </m:oMathPara>
                  </a14:m>
                  <a:endParaRPr lang="pt-BR" dirty="0"/>
                </a:p>
              </p:txBody>
            </p:sp>
          </mc:Choice>
          <mc:Fallback xmlns="">
            <p:sp>
              <p:nvSpPr>
                <p:cNvPr id="16" name="CaixaDeTexto 15"/>
                <p:cNvSpPr txBox="1">
                  <a:spLocks noRot="1" noChangeAspect="1" noMove="1" noResize="1" noEditPoints="1" noAdjustHandles="1" noChangeArrowheads="1" noChangeShapeType="1" noTextEdit="1"/>
                </p:cNvSpPr>
                <p:nvPr/>
              </p:nvSpPr>
              <p:spPr>
                <a:xfrm>
                  <a:off x="742735" y="4602324"/>
                  <a:ext cx="4259819" cy="1134734"/>
                </a:xfrm>
                <a:prstGeom prst="rect">
                  <a:avLst/>
                </a:prstGeom>
                <a:blipFill rotWithShape="1">
                  <a:blip r:embed="rId4"/>
                  <a:stretch>
                    <a:fillRect/>
                  </a:stretch>
                </a:blipFill>
              </p:spPr>
              <p:txBody>
                <a:bodyPr/>
                <a:lstStyle/>
                <a:p>
                  <a:r>
                    <a:rPr lang="pt-BR">
                      <a:noFill/>
                    </a:rPr>
                    <a:t> </a:t>
                  </a:r>
                </a:p>
              </p:txBody>
            </p:sp>
          </mc:Fallback>
        </mc:AlternateContent>
      </p:grpSp>
    </p:spTree>
    <p:extLst>
      <p:ext uri="{BB962C8B-B14F-4D97-AF65-F5344CB8AC3E}">
        <p14:creationId xmlns:p14="http://schemas.microsoft.com/office/powerpoint/2010/main" val="3115156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1944216"/>
          </a:xfrm>
        </p:spPr>
        <p:txBody>
          <a:bodyPr>
            <a:normAutofit/>
          </a:bodyPr>
          <a:lstStyle/>
          <a:p>
            <a:pPr algn="just"/>
            <a:r>
              <a:rPr lang="pt-BR" sz="3200" b="1" dirty="0" smtClean="0">
                <a:solidFill>
                  <a:schemeClr val="accent1">
                    <a:lumMod val="75000"/>
                  </a:schemeClr>
                </a:solidFill>
              </a:rPr>
              <a:t>Fator de demanda</a:t>
            </a:r>
          </a:p>
          <a:p>
            <a:pPr lvl="1"/>
            <a:r>
              <a:rPr lang="pt-BR" sz="2400" dirty="0" smtClean="0"/>
              <a:t>É a relação entre a </a:t>
            </a:r>
            <a:r>
              <a:rPr lang="pt-BR" sz="2400" dirty="0" smtClean="0">
                <a:solidFill>
                  <a:srgbClr val="FF9900"/>
                </a:solidFill>
              </a:rPr>
              <a:t>demanda máxima </a:t>
            </a:r>
            <a:r>
              <a:rPr lang="pt-BR" sz="2400" dirty="0" smtClean="0"/>
              <a:t>dos sistema e a </a:t>
            </a:r>
            <a:r>
              <a:rPr lang="pt-BR" sz="2400" dirty="0" smtClean="0">
                <a:solidFill>
                  <a:srgbClr val="FF9900"/>
                </a:solidFill>
              </a:rPr>
              <a:t>carga total</a:t>
            </a:r>
            <a:r>
              <a:rPr lang="pt-BR" sz="2400" dirty="0" smtClean="0"/>
              <a:t> conectada a ele durante um intervalo de tempo considerado.</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p:grpSp>
        <p:nvGrpSpPr>
          <p:cNvPr id="7" name="Grupo 6"/>
          <p:cNvGrpSpPr/>
          <p:nvPr/>
        </p:nvGrpSpPr>
        <p:grpSpPr>
          <a:xfrm>
            <a:off x="4067944" y="2996952"/>
            <a:ext cx="1891711" cy="846194"/>
            <a:chOff x="3472377" y="3645024"/>
            <a:chExt cx="1891711" cy="846194"/>
          </a:xfrm>
        </p:grpSpPr>
        <p:sp>
          <p:nvSpPr>
            <p:cNvPr id="5" name="Retângulo 4"/>
            <p:cNvSpPr/>
            <p:nvPr/>
          </p:nvSpPr>
          <p:spPr>
            <a:xfrm>
              <a:off x="3472377" y="3645024"/>
              <a:ext cx="1891711" cy="846194"/>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CaixaDeTexto 1"/>
                <p:cNvSpPr txBox="1"/>
                <p:nvPr/>
              </p:nvSpPr>
              <p:spPr>
                <a:xfrm>
                  <a:off x="3472377" y="3645024"/>
                  <a:ext cx="1800200" cy="846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𝑑</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𝑚</m:t>
                                </m:r>
                                <m:r>
                                  <a:rPr lang="pt-BR" sz="2400" b="0" i="1" smtClean="0">
                                    <a:latin typeface="Cambria Math"/>
                                  </a:rPr>
                                  <m:t>á</m:t>
                                </m:r>
                                <m:r>
                                  <a:rPr lang="pt-BR" sz="2400" b="0" i="1" smtClean="0">
                                    <a:latin typeface="Cambria Math"/>
                                  </a:rPr>
                                  <m:t>𝑥</m:t>
                                </m:r>
                              </m:sub>
                            </m:sSub>
                          </m:num>
                          <m:den>
                            <m:sSub>
                              <m:sSubPr>
                                <m:ctrlPr>
                                  <a:rPr lang="pt-BR" sz="2400" b="0" i="1" smtClean="0">
                                    <a:latin typeface="Cambria Math"/>
                                  </a:rPr>
                                </m:ctrlPr>
                              </m:sSubPr>
                              <m:e>
                                <m:r>
                                  <a:rPr lang="pt-BR" sz="2400" b="0" i="1" smtClean="0">
                                    <a:latin typeface="Cambria Math"/>
                                  </a:rPr>
                                  <m:t>𝑃</m:t>
                                </m:r>
                              </m:e>
                              <m:sub>
                                <m:r>
                                  <a:rPr lang="pt-BR" sz="2400" b="0" i="1" smtClean="0">
                                    <a:latin typeface="Cambria Math"/>
                                  </a:rPr>
                                  <m:t>𝑖𝑛𝑠𝑡</m:t>
                                </m:r>
                              </m:sub>
                            </m:sSub>
                          </m:den>
                        </m:f>
                      </m:oMath>
                    </m:oMathPara>
                  </a14:m>
                  <a:endParaRPr lang="pt-BR" sz="2400"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3472377" y="3645024"/>
                  <a:ext cx="1800200" cy="846194"/>
                </a:xfrm>
                <a:prstGeom prst="rect">
                  <a:avLst/>
                </a:prstGeom>
                <a:blipFill rotWithShape="1">
                  <a:blip r:embed="rId2"/>
                  <a:stretch>
                    <a:fillRect/>
                  </a:stretch>
                </a:blipFill>
              </p:spPr>
              <p:txBody>
                <a:bodyPr/>
                <a:lstStyle/>
                <a:p>
                  <a:r>
                    <a:rPr lang="pt-BR">
                      <a:noFill/>
                    </a:rPr>
                    <a:t> </a:t>
                  </a:r>
                </a:p>
              </p:txBody>
            </p:sp>
          </mc:Fallback>
        </mc:AlternateContent>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77072"/>
            <a:ext cx="43815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2" name="CaixaDeTexto 11"/>
              <p:cNvSpPr txBox="1"/>
              <p:nvPr/>
            </p:nvSpPr>
            <p:spPr>
              <a:xfrm>
                <a:off x="5796136" y="4005064"/>
                <a:ext cx="2611792"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𝑑</m:t>
                          </m:r>
                        </m:sub>
                      </m:sSub>
                      <m:r>
                        <a:rPr lang="pt-BR" sz="2400" b="0" i="1" smtClean="0">
                          <a:latin typeface="Cambria Math"/>
                        </a:rPr>
                        <m:t>= </m:t>
                      </m:r>
                      <m:f>
                        <m:fPr>
                          <m:ctrlPr>
                            <a:rPr lang="pt-BR" sz="2400" b="0" i="1" smtClean="0">
                              <a:latin typeface="Cambria Math"/>
                            </a:rPr>
                          </m:ctrlPr>
                        </m:fPr>
                        <m:num>
                          <m:r>
                            <a:rPr lang="pt-BR" sz="2400" b="0" i="1" smtClean="0">
                              <a:latin typeface="Cambria Math"/>
                            </a:rPr>
                            <m:t>480</m:t>
                          </m:r>
                        </m:num>
                        <m:den>
                          <m:r>
                            <a:rPr lang="pt-BR" sz="2400" b="0" i="1" smtClean="0">
                              <a:latin typeface="Cambria Math"/>
                            </a:rPr>
                            <m:t>750</m:t>
                          </m:r>
                        </m:den>
                      </m:f>
                      <m:r>
                        <a:rPr lang="pt-BR" sz="2400" b="0" i="1" smtClean="0">
                          <a:latin typeface="Cambria Math"/>
                        </a:rPr>
                        <m:t>=0,64 </m:t>
                      </m:r>
                    </m:oMath>
                  </m:oMathPara>
                </a14:m>
                <a:endParaRPr lang="pt-BR" sz="2400" dirty="0"/>
              </a:p>
            </p:txBody>
          </p:sp>
        </mc:Choice>
        <mc:Fallback xmlns="">
          <p:sp>
            <p:nvSpPr>
              <p:cNvPr id="12" name="CaixaDeTexto 11"/>
              <p:cNvSpPr txBox="1">
                <a:spLocks noRot="1" noChangeAspect="1" noMove="1" noResize="1" noEditPoints="1" noAdjustHandles="1" noChangeArrowheads="1" noChangeShapeType="1" noTextEdit="1"/>
              </p:cNvSpPr>
              <p:nvPr/>
            </p:nvSpPr>
            <p:spPr>
              <a:xfrm>
                <a:off x="5796136" y="4005064"/>
                <a:ext cx="2611792" cy="786177"/>
              </a:xfrm>
              <a:prstGeom prst="rect">
                <a:avLst/>
              </a:prstGeom>
              <a:blipFill rotWithShape="1">
                <a:blip r:embed="rId4"/>
                <a:stretch>
                  <a:fillRect/>
                </a:stretch>
              </a:blipFill>
            </p:spPr>
            <p:txBody>
              <a:bodyPr/>
              <a:lstStyle/>
              <a:p>
                <a:r>
                  <a:rPr lang="pt-BR">
                    <a:noFill/>
                  </a:rPr>
                  <a:t> </a:t>
                </a:r>
              </a:p>
            </p:txBody>
          </p:sp>
        </mc:Fallback>
      </mc:AlternateContent>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2368" y="5013176"/>
            <a:ext cx="3118311" cy="179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16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2160240"/>
          </a:xfrm>
        </p:spPr>
        <p:txBody>
          <a:bodyPr>
            <a:noAutofit/>
          </a:bodyPr>
          <a:lstStyle/>
          <a:p>
            <a:pPr algn="just"/>
            <a:r>
              <a:rPr lang="pt-BR" sz="2400" dirty="0" smtClean="0"/>
              <a:t>Um projeto industrial é composto por motores e iluminação, cujas cargas instaladas e prováveis intervalos de utilização, fornecidos por especialista de produção da referida indústria, estão contidos na Tabela. Elaborar a curva de carga horária da instalação.</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p:spTree>
    <p:extLst>
      <p:ext uri="{BB962C8B-B14F-4D97-AF65-F5344CB8AC3E}">
        <p14:creationId xmlns:p14="http://schemas.microsoft.com/office/powerpoint/2010/main" val="1439253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390"/>
            <a:ext cx="9144000" cy="409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p:spTree>
    <p:extLst>
      <p:ext uri="{BB962C8B-B14F-4D97-AF65-F5344CB8AC3E}">
        <p14:creationId xmlns:p14="http://schemas.microsoft.com/office/powerpoint/2010/main" val="1129959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b="1" dirty="0" smtClean="0"/>
              <a:t>Parte 1) Demanda dos motores </a:t>
            </a:r>
          </a:p>
          <a:p>
            <a:pPr lvl="1" algn="just"/>
            <a:r>
              <a:rPr lang="pt-BR" sz="2000" dirty="0" smtClean="0"/>
              <a:t>Demanda dos motores elétricos do Setor A</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32" name="CaixaDeTexto 31"/>
              <p:cNvSpPr txBox="1"/>
              <p:nvPr/>
            </p:nvSpPr>
            <p:spPr>
              <a:xfrm>
                <a:off x="1037460" y="2592615"/>
                <a:ext cx="4776885"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sSub>
                                <m:sSubPr>
                                  <m:ctrlPr>
                                    <a:rPr lang="pt-BR" sz="2400" b="0" i="1" smtClean="0">
                                      <a:latin typeface="Cambria Math"/>
                                    </a:rPr>
                                  </m:ctrlPr>
                                </m:sSubPr>
                                <m:e>
                                  <m:r>
                                    <a:rPr lang="pt-BR" sz="2400" b="0" i="1" smtClean="0">
                                      <a:latin typeface="Cambria Math"/>
                                    </a:rPr>
                                    <m:t>𝑁</m:t>
                                  </m:r>
                                </m:e>
                                <m:sub>
                                  <m:r>
                                    <a:rPr lang="pt-BR" sz="2400" b="0" i="1" smtClean="0">
                                      <a:latin typeface="Cambria Math"/>
                                    </a:rPr>
                                    <m:t>𝑚</m:t>
                                  </m:r>
                                </m:sub>
                              </m:sSub>
                              <m:r>
                                <a:rPr lang="pt-BR" sz="2400" b="0" i="1" smtClean="0">
                                  <a:latin typeface="Cambria Math"/>
                                  <a:ea typeface="Cambria Math"/>
                                </a:rPr>
                                <m:t>× </m:t>
                              </m:r>
                              <m:r>
                                <a:rPr lang="pt-BR" sz="2400" b="0" i="1" smtClean="0">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𝑢</m:t>
                              </m:r>
                            </m:sub>
                          </m:sSub>
                          <m:r>
                            <a:rPr lang="pt-BR" sz="2400" b="0" i="1" smtClean="0">
                              <a:latin typeface="Cambria Math"/>
                              <a:ea typeface="Cambria Math"/>
                            </a:rPr>
                            <m:t>×0,736</m:t>
                          </m:r>
                        </m:num>
                        <m:den>
                          <m:r>
                            <a:rPr lang="pt-BR" sz="2400" b="0" i="1" smtClean="0">
                              <a:latin typeface="Cambria Math"/>
                              <a:sym typeface="Symbol"/>
                            </a:rPr>
                            <m:t> </m:t>
                          </m:r>
                        </m:den>
                      </m:f>
                      <m:r>
                        <a:rPr lang="pt-BR" sz="2400" b="0" i="1" smtClean="0">
                          <a:latin typeface="Cambria Math"/>
                          <a:ea typeface="Cambria Math"/>
                        </a:rPr>
                        <m:t>×</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m:t>
                          </m:r>
                        </m:sub>
                      </m:sSub>
                    </m:oMath>
                  </m:oMathPara>
                </a14:m>
                <a:endParaRPr lang="pt-BR" dirty="0"/>
              </a:p>
            </p:txBody>
          </p:sp>
        </mc:Choice>
        <mc:Fallback xmlns="">
          <p:sp>
            <p:nvSpPr>
              <p:cNvPr id="32" name="CaixaDeTexto 31"/>
              <p:cNvSpPr txBox="1">
                <a:spLocks noRot="1" noChangeAspect="1" noMove="1" noResize="1" noEditPoints="1" noAdjustHandles="1" noChangeArrowheads="1" noChangeShapeType="1" noTextEdit="1"/>
              </p:cNvSpPr>
              <p:nvPr/>
            </p:nvSpPr>
            <p:spPr>
              <a:xfrm>
                <a:off x="1037460" y="2592615"/>
                <a:ext cx="4776885" cy="850233"/>
              </a:xfrm>
              <a:prstGeom prst="rect">
                <a:avLst/>
              </a:prstGeom>
              <a:blipFill rotWithShape="1">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1043608" y="3802903"/>
                <a:ext cx="5135060" cy="832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r>
                            <a:rPr lang="pt-BR" sz="2400" b="0" i="1" smtClean="0">
                              <a:latin typeface="Cambria Math"/>
                            </a:rPr>
                            <m:t>15</m:t>
                          </m:r>
                          <m:r>
                            <a:rPr lang="pt-BR" sz="2400" b="0" i="1" smtClean="0">
                              <a:latin typeface="Cambria Math"/>
                              <a:ea typeface="Cambria Math"/>
                            </a:rPr>
                            <m:t>×25×0,85×0,736</m:t>
                          </m:r>
                        </m:num>
                        <m:den>
                          <m:r>
                            <a:rPr lang="pt-BR" sz="2400" b="0" i="1" smtClean="0">
                              <a:latin typeface="Cambria Math"/>
                            </a:rPr>
                            <m:t>0,88</m:t>
                          </m:r>
                          <m:r>
                            <a:rPr lang="pt-BR" sz="2400" b="0" i="1" smtClean="0">
                              <a:latin typeface="Cambria Math"/>
                              <a:sym typeface="Symbol"/>
                            </a:rPr>
                            <m:t> </m:t>
                          </m:r>
                        </m:den>
                      </m:f>
                      <m:r>
                        <a:rPr lang="pt-BR" sz="2400" b="0" i="1" smtClean="0">
                          <a:latin typeface="Cambria Math"/>
                          <a:ea typeface="Cambria Math"/>
                        </a:rPr>
                        <m:t>×0,60</m:t>
                      </m:r>
                    </m:oMath>
                  </m:oMathPara>
                </a14:m>
                <a:endParaRPr lang="pt-BR" dirty="0"/>
              </a:p>
            </p:txBody>
          </p:sp>
        </mc:Choice>
        <mc:Fallback xmlns="">
          <p:sp>
            <p:nvSpPr>
              <p:cNvPr id="33" name="CaixaDeTexto 32"/>
              <p:cNvSpPr txBox="1">
                <a:spLocks noRot="1" noChangeAspect="1" noMove="1" noResize="1" noEditPoints="1" noAdjustHandles="1" noChangeArrowheads="1" noChangeShapeType="1" noTextEdit="1"/>
              </p:cNvSpPr>
              <p:nvPr/>
            </p:nvSpPr>
            <p:spPr>
              <a:xfrm>
                <a:off x="1043608" y="3802903"/>
                <a:ext cx="5135060" cy="832792"/>
              </a:xfrm>
              <a:prstGeom prst="rect">
                <a:avLst/>
              </a:prstGeom>
              <a:blipFill rotWithShape="1">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CaixaDeTexto 33"/>
              <p:cNvSpPr txBox="1"/>
              <p:nvPr/>
            </p:nvSpPr>
            <p:spPr>
              <a:xfrm>
                <a:off x="1043608" y="4955031"/>
                <a:ext cx="20242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latin typeface="Cambria Math"/>
                            </a:rPr>
                          </m:ctrlPr>
                        </m:sSubPr>
                        <m:e>
                          <m:r>
                            <a:rPr lang="pt-BR" sz="2400" b="1" i="1" smtClean="0">
                              <a:latin typeface="Cambria Math"/>
                            </a:rPr>
                            <m:t>𝑫</m:t>
                          </m:r>
                        </m:e>
                        <m:sub>
                          <m:r>
                            <a:rPr lang="pt-BR" sz="2400" b="1" i="1" smtClean="0">
                              <a:latin typeface="Cambria Math"/>
                            </a:rPr>
                            <m:t>𝒎</m:t>
                          </m:r>
                        </m:sub>
                      </m:sSub>
                      <m:r>
                        <a:rPr lang="pt-BR" sz="2400" b="1" i="1" smtClean="0">
                          <a:latin typeface="Cambria Math"/>
                        </a:rPr>
                        <m:t>=</m:t>
                      </m:r>
                      <m:r>
                        <a:rPr lang="pt-BR" sz="2400" b="1" i="1" smtClean="0">
                          <a:latin typeface="Cambria Math"/>
                        </a:rPr>
                        <m:t>𝟏𝟔𝟎</m:t>
                      </m:r>
                      <m:r>
                        <a:rPr lang="pt-BR" sz="2400" b="1" i="1" smtClean="0">
                          <a:latin typeface="Cambria Math"/>
                        </a:rPr>
                        <m:t>,</m:t>
                      </m:r>
                      <m:r>
                        <a:rPr lang="pt-BR" sz="2400" b="1" i="1" smtClean="0">
                          <a:latin typeface="Cambria Math"/>
                        </a:rPr>
                        <m:t>𝟎</m:t>
                      </m:r>
                      <m:r>
                        <a:rPr lang="pt-BR" sz="2400" b="1" i="1" smtClean="0">
                          <a:latin typeface="Cambria Math"/>
                        </a:rPr>
                        <m:t> </m:t>
                      </m:r>
                    </m:oMath>
                  </m:oMathPara>
                </a14:m>
                <a:endParaRPr lang="pt-BR" b="1"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1043608" y="4955031"/>
                <a:ext cx="2024272" cy="461665"/>
              </a:xfrm>
              <a:prstGeom prst="rect">
                <a:avLst/>
              </a:prstGeom>
              <a:blipFill rotWithShape="1">
                <a:blip r:embed="rId5"/>
                <a:stretch>
                  <a:fillRect/>
                </a:stretch>
              </a:blipFill>
            </p:spPr>
            <p:txBody>
              <a:bodyPr/>
              <a:lstStyle/>
              <a:p>
                <a:r>
                  <a:rPr lang="pt-BR">
                    <a:noFill/>
                  </a:rPr>
                  <a:t> </a:t>
                </a:r>
              </a:p>
            </p:txBody>
          </p:sp>
        </mc:Fallback>
      </mc:AlternateContent>
      <p:sp>
        <p:nvSpPr>
          <p:cNvPr id="5" name="CaixaDeTexto 4"/>
          <p:cNvSpPr txBox="1"/>
          <p:nvPr/>
        </p:nvSpPr>
        <p:spPr>
          <a:xfrm>
            <a:off x="3000073" y="4955031"/>
            <a:ext cx="4350999" cy="461665"/>
          </a:xfrm>
          <a:prstGeom prst="rect">
            <a:avLst/>
          </a:prstGeom>
          <a:noFill/>
        </p:spPr>
        <p:txBody>
          <a:bodyPr wrap="none" rtlCol="0">
            <a:spAutoFit/>
          </a:bodyPr>
          <a:lstStyle/>
          <a:p>
            <a:r>
              <a:rPr lang="pt-BR" sz="2400" b="1" dirty="0" smtClean="0">
                <a:solidFill>
                  <a:srgbClr val="FF9900"/>
                </a:solidFill>
              </a:rPr>
              <a:t>kW  </a:t>
            </a:r>
            <a:r>
              <a:rPr lang="pt-BR" sz="2000" dirty="0" smtClean="0">
                <a:solidFill>
                  <a:srgbClr val="FF9900"/>
                </a:solidFill>
              </a:rPr>
              <a:t>(demanda ativa solicitada de rede)</a:t>
            </a:r>
            <a:endParaRPr lang="pt-BR" sz="2400" dirty="0">
              <a:solidFill>
                <a:srgbClr val="FF9900"/>
              </a:solidFill>
            </a:endParaRPr>
          </a:p>
        </p:txBody>
      </p:sp>
    </p:spTree>
    <p:extLst>
      <p:ext uri="{BB962C8B-B14F-4D97-AF65-F5344CB8AC3E}">
        <p14:creationId xmlns:p14="http://schemas.microsoft.com/office/powerpoint/2010/main" val="337398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dirty="0" smtClean="0"/>
              <a:t>Demanda dos motores elétricos do Setor A</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32" name="CaixaDeTexto 31"/>
              <p:cNvSpPr txBox="1"/>
              <p:nvPr/>
            </p:nvSpPr>
            <p:spPr>
              <a:xfrm>
                <a:off x="1037460" y="2592615"/>
                <a:ext cx="4776885" cy="889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sSub>
                                <m:sSubPr>
                                  <m:ctrlPr>
                                    <a:rPr lang="pt-BR" sz="2400" b="0" i="1" smtClean="0">
                                      <a:latin typeface="Cambria Math"/>
                                    </a:rPr>
                                  </m:ctrlPr>
                                </m:sSubPr>
                                <m:e>
                                  <m:r>
                                    <a:rPr lang="pt-BR" sz="2400" b="0" i="1" smtClean="0">
                                      <a:latin typeface="Cambria Math"/>
                                    </a:rPr>
                                    <m:t>𝑁</m:t>
                                  </m:r>
                                </m:e>
                                <m:sub>
                                  <m:r>
                                    <a:rPr lang="pt-BR" sz="2400" b="0" i="1" smtClean="0">
                                      <a:latin typeface="Cambria Math"/>
                                    </a:rPr>
                                    <m:t>𝑚</m:t>
                                  </m:r>
                                </m:sub>
                              </m:sSub>
                              <m:r>
                                <a:rPr lang="pt-BR" sz="2400" b="0" i="1" smtClean="0">
                                  <a:latin typeface="Cambria Math"/>
                                  <a:ea typeface="Cambria Math"/>
                                </a:rPr>
                                <m:t>× </m:t>
                              </m:r>
                              <m:r>
                                <a:rPr lang="pt-BR" sz="2400" b="0" i="1" smtClean="0">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𝑢</m:t>
                              </m:r>
                            </m:sub>
                          </m:sSub>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sSub>
                            <m:sSubPr>
                              <m:ctrlPr>
                                <a:rPr lang="pt-BR" sz="2400" b="0" i="1" smtClean="0">
                                  <a:latin typeface="Cambria Math"/>
                                  <a:ea typeface="Cambria Math"/>
                                  <a:sym typeface="Symbol"/>
                                </a:rPr>
                              </m:ctrlPr>
                            </m:sSubPr>
                            <m:e>
                              <m:r>
                                <a:rPr lang="pt-BR" sz="2400" b="0" i="1" smtClean="0">
                                  <a:latin typeface="Cambria Math"/>
                                  <a:ea typeface="Cambria Math"/>
                                  <a:sym typeface="Symbol"/>
                                </a:rPr>
                                <m:t>𝐹</m:t>
                              </m:r>
                            </m:e>
                            <m:sub>
                              <m:r>
                                <a:rPr lang="pt-BR" sz="2400" b="0" i="1" smtClean="0">
                                  <a:latin typeface="Cambria Math"/>
                                  <a:ea typeface="Cambria Math"/>
                                  <a:sym typeface="Symbol"/>
                                </a:rPr>
                                <m:t>𝑝</m:t>
                              </m:r>
                            </m:sub>
                          </m:sSub>
                        </m:den>
                      </m:f>
                      <m:r>
                        <a:rPr lang="pt-BR" sz="2400" b="0" i="1" smtClean="0">
                          <a:latin typeface="Cambria Math"/>
                          <a:ea typeface="Cambria Math"/>
                        </a:rPr>
                        <m:t>×</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m:t>
                          </m:r>
                        </m:sub>
                      </m:sSub>
                    </m:oMath>
                  </m:oMathPara>
                </a14:m>
                <a:endParaRPr lang="pt-BR" dirty="0"/>
              </a:p>
            </p:txBody>
          </p:sp>
        </mc:Choice>
        <mc:Fallback xmlns="">
          <p:sp>
            <p:nvSpPr>
              <p:cNvPr id="32" name="CaixaDeTexto 31"/>
              <p:cNvSpPr txBox="1">
                <a:spLocks noRot="1" noChangeAspect="1" noMove="1" noResize="1" noEditPoints="1" noAdjustHandles="1" noChangeArrowheads="1" noChangeShapeType="1" noTextEdit="1"/>
              </p:cNvSpPr>
              <p:nvPr/>
            </p:nvSpPr>
            <p:spPr>
              <a:xfrm>
                <a:off x="1037460" y="2592615"/>
                <a:ext cx="4776885" cy="889218"/>
              </a:xfrm>
              <a:prstGeom prst="rect">
                <a:avLst/>
              </a:prstGeom>
              <a:blipFill rotWithShape="1">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1043608" y="3802903"/>
                <a:ext cx="5135060" cy="832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r>
                            <a:rPr lang="pt-BR" sz="2400" b="0" i="1" smtClean="0">
                              <a:latin typeface="Cambria Math"/>
                            </a:rPr>
                            <m:t>15</m:t>
                          </m:r>
                          <m:r>
                            <a:rPr lang="pt-BR" sz="2400" b="0" i="1" smtClean="0">
                              <a:latin typeface="Cambria Math"/>
                              <a:ea typeface="Cambria Math"/>
                            </a:rPr>
                            <m:t>×25×0,85×0,736</m:t>
                          </m:r>
                        </m:num>
                        <m:den>
                          <m:r>
                            <a:rPr lang="pt-BR" sz="2400" b="0" i="1" smtClean="0">
                              <a:latin typeface="Cambria Math"/>
                            </a:rPr>
                            <m:t>0,88</m:t>
                          </m:r>
                          <m:r>
                            <a:rPr lang="pt-BR" sz="2400" b="0" i="1" smtClean="0">
                              <a:latin typeface="Cambria Math"/>
                              <a:sym typeface="Symbol"/>
                            </a:rPr>
                            <m:t> </m:t>
                          </m:r>
                          <m:r>
                            <a:rPr lang="pt-BR" sz="2400" b="0" i="1" smtClean="0">
                              <a:latin typeface="Cambria Math"/>
                              <a:ea typeface="Cambria Math"/>
                              <a:sym typeface="Symbol"/>
                            </a:rPr>
                            <m:t>×0,84</m:t>
                          </m:r>
                        </m:den>
                      </m:f>
                      <m:r>
                        <a:rPr lang="pt-BR" sz="2400" b="0" i="1" smtClean="0">
                          <a:latin typeface="Cambria Math"/>
                          <a:ea typeface="Cambria Math"/>
                        </a:rPr>
                        <m:t>×0,60</m:t>
                      </m:r>
                    </m:oMath>
                  </m:oMathPara>
                </a14:m>
                <a:endParaRPr lang="pt-BR" dirty="0"/>
              </a:p>
            </p:txBody>
          </p:sp>
        </mc:Choice>
        <mc:Fallback xmlns="">
          <p:sp>
            <p:nvSpPr>
              <p:cNvPr id="33" name="CaixaDeTexto 32"/>
              <p:cNvSpPr txBox="1">
                <a:spLocks noRot="1" noChangeAspect="1" noMove="1" noResize="1" noEditPoints="1" noAdjustHandles="1" noChangeArrowheads="1" noChangeShapeType="1" noTextEdit="1"/>
              </p:cNvSpPr>
              <p:nvPr/>
            </p:nvSpPr>
            <p:spPr>
              <a:xfrm>
                <a:off x="1043608" y="3802903"/>
                <a:ext cx="5135060" cy="832792"/>
              </a:xfrm>
              <a:prstGeom prst="rect">
                <a:avLst/>
              </a:prstGeom>
              <a:blipFill rotWithShape="1">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CaixaDeTexto 33"/>
              <p:cNvSpPr txBox="1"/>
              <p:nvPr/>
            </p:nvSpPr>
            <p:spPr>
              <a:xfrm>
                <a:off x="1043608" y="4955031"/>
                <a:ext cx="20242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latin typeface="Cambria Math"/>
                            </a:rPr>
                          </m:ctrlPr>
                        </m:sSubPr>
                        <m:e>
                          <m:r>
                            <a:rPr lang="pt-BR" sz="2400" b="1" i="1" smtClean="0">
                              <a:latin typeface="Cambria Math"/>
                            </a:rPr>
                            <m:t>𝑫</m:t>
                          </m:r>
                        </m:e>
                        <m:sub>
                          <m:r>
                            <a:rPr lang="pt-BR" sz="2400" b="1" i="1" smtClean="0">
                              <a:latin typeface="Cambria Math"/>
                            </a:rPr>
                            <m:t>𝒎</m:t>
                          </m:r>
                        </m:sub>
                      </m:sSub>
                      <m:r>
                        <a:rPr lang="pt-BR" sz="2400" b="1" i="1" smtClean="0">
                          <a:latin typeface="Cambria Math"/>
                        </a:rPr>
                        <m:t>=</m:t>
                      </m:r>
                      <m:r>
                        <a:rPr lang="pt-BR" sz="2400" b="1" i="1" smtClean="0">
                          <a:latin typeface="Cambria Math"/>
                        </a:rPr>
                        <m:t>𝟏𝟗𝟎</m:t>
                      </m:r>
                      <m:r>
                        <a:rPr lang="pt-BR" sz="2400" b="1" i="1" smtClean="0">
                          <a:latin typeface="Cambria Math"/>
                        </a:rPr>
                        <m:t>,</m:t>
                      </m:r>
                      <m:r>
                        <a:rPr lang="pt-BR" sz="2400" b="1" i="1" smtClean="0">
                          <a:latin typeface="Cambria Math"/>
                        </a:rPr>
                        <m:t>𝟒</m:t>
                      </m:r>
                      <m:r>
                        <a:rPr lang="pt-BR" sz="2400" b="1" i="1" smtClean="0">
                          <a:latin typeface="Cambria Math"/>
                        </a:rPr>
                        <m:t> </m:t>
                      </m:r>
                    </m:oMath>
                  </m:oMathPara>
                </a14:m>
                <a:endParaRPr lang="pt-BR" b="1"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1043608" y="4955031"/>
                <a:ext cx="2024272" cy="461665"/>
              </a:xfrm>
              <a:prstGeom prst="rect">
                <a:avLst/>
              </a:prstGeom>
              <a:blipFill rotWithShape="1">
                <a:blip r:embed="rId5"/>
                <a:stretch>
                  <a:fillRect/>
                </a:stretch>
              </a:blipFill>
            </p:spPr>
            <p:txBody>
              <a:bodyPr/>
              <a:lstStyle/>
              <a:p>
                <a:r>
                  <a:rPr lang="pt-BR">
                    <a:noFill/>
                  </a:rPr>
                  <a:t> </a:t>
                </a:r>
              </a:p>
            </p:txBody>
          </p:sp>
        </mc:Fallback>
      </mc:AlternateContent>
      <p:sp>
        <p:nvSpPr>
          <p:cNvPr id="5" name="CaixaDeTexto 4"/>
          <p:cNvSpPr txBox="1"/>
          <p:nvPr/>
        </p:nvSpPr>
        <p:spPr>
          <a:xfrm>
            <a:off x="3000073" y="4955031"/>
            <a:ext cx="4862870" cy="461665"/>
          </a:xfrm>
          <a:prstGeom prst="rect">
            <a:avLst/>
          </a:prstGeom>
          <a:noFill/>
        </p:spPr>
        <p:txBody>
          <a:bodyPr wrap="none" rtlCol="0">
            <a:spAutoFit/>
          </a:bodyPr>
          <a:lstStyle/>
          <a:p>
            <a:r>
              <a:rPr lang="pt-BR" sz="2400" b="1" dirty="0" smtClean="0">
                <a:solidFill>
                  <a:srgbClr val="FF9900"/>
                </a:solidFill>
              </a:rPr>
              <a:t>kVA  </a:t>
            </a:r>
            <a:r>
              <a:rPr lang="pt-BR" sz="2000" dirty="0" smtClean="0">
                <a:solidFill>
                  <a:srgbClr val="FF9900"/>
                </a:solidFill>
              </a:rPr>
              <a:t>(demanda aparente solicitada de rede)</a:t>
            </a:r>
            <a:endParaRPr lang="pt-BR" sz="2400" dirty="0">
              <a:solidFill>
                <a:srgbClr val="FF9900"/>
              </a:solidFill>
            </a:endParaRPr>
          </a:p>
        </p:txBody>
      </p:sp>
    </p:spTree>
    <p:extLst>
      <p:ext uri="{BB962C8B-B14F-4D97-AF65-F5344CB8AC3E}">
        <p14:creationId xmlns:p14="http://schemas.microsoft.com/office/powerpoint/2010/main" val="26452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dirty="0" smtClean="0"/>
              <a:t>Demanda dos motores elétricos do Setor B</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32" name="CaixaDeTexto 31"/>
              <p:cNvSpPr txBox="1"/>
              <p:nvPr/>
            </p:nvSpPr>
            <p:spPr>
              <a:xfrm>
                <a:off x="1037460" y="2592615"/>
                <a:ext cx="4776885" cy="850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sSub>
                                <m:sSubPr>
                                  <m:ctrlPr>
                                    <a:rPr lang="pt-BR" sz="2400" b="0" i="1" smtClean="0">
                                      <a:latin typeface="Cambria Math"/>
                                    </a:rPr>
                                  </m:ctrlPr>
                                </m:sSubPr>
                                <m:e>
                                  <m:r>
                                    <a:rPr lang="pt-BR" sz="2400" b="0" i="1" smtClean="0">
                                      <a:latin typeface="Cambria Math"/>
                                    </a:rPr>
                                    <m:t>𝑁</m:t>
                                  </m:r>
                                </m:e>
                                <m:sub>
                                  <m:r>
                                    <a:rPr lang="pt-BR" sz="2400" b="0" i="1" smtClean="0">
                                      <a:latin typeface="Cambria Math"/>
                                    </a:rPr>
                                    <m:t>𝑚</m:t>
                                  </m:r>
                                </m:sub>
                              </m:sSub>
                              <m:r>
                                <a:rPr lang="pt-BR" sz="2400" b="0" i="1" smtClean="0">
                                  <a:latin typeface="Cambria Math"/>
                                  <a:ea typeface="Cambria Math"/>
                                </a:rPr>
                                <m:t>× </m:t>
                              </m:r>
                              <m:r>
                                <a:rPr lang="pt-BR" sz="2400" b="0" i="1" smtClean="0">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𝑢</m:t>
                              </m:r>
                            </m:sub>
                          </m:sSub>
                          <m:r>
                            <a:rPr lang="pt-BR" sz="2400" b="0" i="1" smtClean="0">
                              <a:latin typeface="Cambria Math"/>
                              <a:ea typeface="Cambria Math"/>
                            </a:rPr>
                            <m:t>×0,736</m:t>
                          </m:r>
                        </m:num>
                        <m:den>
                          <m:r>
                            <a:rPr lang="pt-BR" sz="2400" b="0" i="1" smtClean="0">
                              <a:latin typeface="Cambria Math"/>
                              <a:sym typeface="Symbol"/>
                            </a:rPr>
                            <m:t> </m:t>
                          </m:r>
                        </m:den>
                      </m:f>
                      <m:r>
                        <a:rPr lang="pt-BR" sz="2400" b="0" i="1" smtClean="0">
                          <a:latin typeface="Cambria Math"/>
                          <a:ea typeface="Cambria Math"/>
                        </a:rPr>
                        <m:t>×</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m:t>
                          </m:r>
                        </m:sub>
                      </m:sSub>
                    </m:oMath>
                  </m:oMathPara>
                </a14:m>
                <a:endParaRPr lang="pt-BR" dirty="0"/>
              </a:p>
            </p:txBody>
          </p:sp>
        </mc:Choice>
        <mc:Fallback xmlns="">
          <p:sp>
            <p:nvSpPr>
              <p:cNvPr id="32" name="CaixaDeTexto 31"/>
              <p:cNvSpPr txBox="1">
                <a:spLocks noRot="1" noChangeAspect="1" noMove="1" noResize="1" noEditPoints="1" noAdjustHandles="1" noChangeArrowheads="1" noChangeShapeType="1" noTextEdit="1"/>
              </p:cNvSpPr>
              <p:nvPr/>
            </p:nvSpPr>
            <p:spPr>
              <a:xfrm>
                <a:off x="1037460" y="2592615"/>
                <a:ext cx="4776885" cy="850233"/>
              </a:xfrm>
              <a:prstGeom prst="rect">
                <a:avLst/>
              </a:prstGeom>
              <a:blipFill rotWithShape="1">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1043608" y="3802903"/>
                <a:ext cx="5135059" cy="832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r>
                            <a:rPr lang="pt-BR" sz="2400" b="0" i="1" smtClean="0">
                              <a:latin typeface="Cambria Math"/>
                            </a:rPr>
                            <m:t>20</m:t>
                          </m:r>
                          <m:r>
                            <a:rPr lang="pt-BR" sz="2400" b="0" i="1" smtClean="0">
                              <a:latin typeface="Cambria Math"/>
                              <a:ea typeface="Cambria Math"/>
                            </a:rPr>
                            <m:t>×15×0,83×0,736</m:t>
                          </m:r>
                        </m:num>
                        <m:den>
                          <m:r>
                            <a:rPr lang="pt-BR" sz="2400" b="0" i="1" smtClean="0">
                              <a:latin typeface="Cambria Math"/>
                            </a:rPr>
                            <m:t>0,86</m:t>
                          </m:r>
                          <m:r>
                            <a:rPr lang="pt-BR" sz="2400" b="0" i="1" smtClean="0">
                              <a:latin typeface="Cambria Math"/>
                              <a:sym typeface="Symbol"/>
                            </a:rPr>
                            <m:t> </m:t>
                          </m:r>
                        </m:den>
                      </m:f>
                      <m:r>
                        <a:rPr lang="pt-BR" sz="2400" b="0" i="1" smtClean="0">
                          <a:latin typeface="Cambria Math"/>
                          <a:ea typeface="Cambria Math"/>
                        </a:rPr>
                        <m:t>×0,55</m:t>
                      </m:r>
                    </m:oMath>
                  </m:oMathPara>
                </a14:m>
                <a:endParaRPr lang="pt-BR" dirty="0"/>
              </a:p>
            </p:txBody>
          </p:sp>
        </mc:Choice>
        <mc:Fallback xmlns="">
          <p:sp>
            <p:nvSpPr>
              <p:cNvPr id="33" name="CaixaDeTexto 32"/>
              <p:cNvSpPr txBox="1">
                <a:spLocks noRot="1" noChangeAspect="1" noMove="1" noResize="1" noEditPoints="1" noAdjustHandles="1" noChangeArrowheads="1" noChangeShapeType="1" noTextEdit="1"/>
              </p:cNvSpPr>
              <p:nvPr/>
            </p:nvSpPr>
            <p:spPr>
              <a:xfrm>
                <a:off x="1043608" y="3802903"/>
                <a:ext cx="5135059" cy="832792"/>
              </a:xfrm>
              <a:prstGeom prst="rect">
                <a:avLst/>
              </a:prstGeom>
              <a:blipFill rotWithShape="1">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CaixaDeTexto 33"/>
              <p:cNvSpPr txBox="1"/>
              <p:nvPr/>
            </p:nvSpPr>
            <p:spPr>
              <a:xfrm>
                <a:off x="1043608" y="4955031"/>
                <a:ext cx="20242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latin typeface="Cambria Math"/>
                            </a:rPr>
                          </m:ctrlPr>
                        </m:sSubPr>
                        <m:e>
                          <m:r>
                            <a:rPr lang="pt-BR" sz="2400" b="1" i="1" smtClean="0">
                              <a:latin typeface="Cambria Math"/>
                            </a:rPr>
                            <m:t>𝑫</m:t>
                          </m:r>
                        </m:e>
                        <m:sub>
                          <m:r>
                            <a:rPr lang="pt-BR" sz="2400" b="1" i="1" smtClean="0">
                              <a:latin typeface="Cambria Math"/>
                            </a:rPr>
                            <m:t>𝒎</m:t>
                          </m:r>
                        </m:sub>
                      </m:sSub>
                      <m:r>
                        <a:rPr lang="pt-BR" sz="2400" b="1" i="1" smtClean="0">
                          <a:latin typeface="Cambria Math"/>
                        </a:rPr>
                        <m:t>=</m:t>
                      </m:r>
                      <m:r>
                        <a:rPr lang="pt-BR" sz="2400" b="1" i="1" smtClean="0">
                          <a:latin typeface="Cambria Math"/>
                        </a:rPr>
                        <m:t>𝟏𝟏𝟕</m:t>
                      </m:r>
                      <m:r>
                        <a:rPr lang="pt-BR" sz="2400" b="1" i="1" smtClean="0">
                          <a:latin typeface="Cambria Math"/>
                        </a:rPr>
                        <m:t>,</m:t>
                      </m:r>
                      <m:r>
                        <a:rPr lang="pt-BR" sz="2400" b="1" i="1" smtClean="0">
                          <a:latin typeface="Cambria Math"/>
                        </a:rPr>
                        <m:t>𝟐</m:t>
                      </m:r>
                      <m:r>
                        <a:rPr lang="pt-BR" sz="2400" b="1" i="1" smtClean="0">
                          <a:latin typeface="Cambria Math"/>
                        </a:rPr>
                        <m:t> </m:t>
                      </m:r>
                    </m:oMath>
                  </m:oMathPara>
                </a14:m>
                <a:endParaRPr lang="pt-BR" b="1"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1043608" y="4955031"/>
                <a:ext cx="2024272" cy="461665"/>
              </a:xfrm>
              <a:prstGeom prst="rect">
                <a:avLst/>
              </a:prstGeom>
              <a:blipFill rotWithShape="1">
                <a:blip r:embed="rId5"/>
                <a:stretch>
                  <a:fillRect/>
                </a:stretch>
              </a:blipFill>
            </p:spPr>
            <p:txBody>
              <a:bodyPr/>
              <a:lstStyle/>
              <a:p>
                <a:r>
                  <a:rPr lang="pt-BR">
                    <a:noFill/>
                  </a:rPr>
                  <a:t> </a:t>
                </a:r>
              </a:p>
            </p:txBody>
          </p:sp>
        </mc:Fallback>
      </mc:AlternateContent>
      <p:sp>
        <p:nvSpPr>
          <p:cNvPr id="5" name="CaixaDeTexto 4"/>
          <p:cNvSpPr txBox="1"/>
          <p:nvPr/>
        </p:nvSpPr>
        <p:spPr>
          <a:xfrm>
            <a:off x="3000073" y="4955031"/>
            <a:ext cx="4350999" cy="461665"/>
          </a:xfrm>
          <a:prstGeom prst="rect">
            <a:avLst/>
          </a:prstGeom>
          <a:noFill/>
        </p:spPr>
        <p:txBody>
          <a:bodyPr wrap="none" rtlCol="0">
            <a:spAutoFit/>
          </a:bodyPr>
          <a:lstStyle/>
          <a:p>
            <a:r>
              <a:rPr lang="pt-BR" sz="2400" b="1" dirty="0" smtClean="0">
                <a:solidFill>
                  <a:srgbClr val="FF9900"/>
                </a:solidFill>
              </a:rPr>
              <a:t>kW  </a:t>
            </a:r>
            <a:r>
              <a:rPr lang="pt-BR" sz="2000" dirty="0" smtClean="0">
                <a:solidFill>
                  <a:srgbClr val="FF9900"/>
                </a:solidFill>
              </a:rPr>
              <a:t>(demanda ativa solicitada de rede)</a:t>
            </a:r>
            <a:endParaRPr lang="pt-BR" sz="2400" dirty="0">
              <a:solidFill>
                <a:srgbClr val="FF9900"/>
              </a:solidFill>
            </a:endParaRPr>
          </a:p>
        </p:txBody>
      </p:sp>
    </p:spTree>
    <p:extLst>
      <p:ext uri="{BB962C8B-B14F-4D97-AF65-F5344CB8AC3E}">
        <p14:creationId xmlns:p14="http://schemas.microsoft.com/office/powerpoint/2010/main" val="254621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7848872" cy="1152128"/>
          </a:xfrm>
        </p:spPr>
        <p:txBody>
          <a:bodyPr>
            <a:noAutofit/>
          </a:bodyPr>
          <a:lstStyle/>
          <a:p>
            <a:pPr algn="just"/>
            <a:r>
              <a:rPr lang="pt-BR" sz="2400" b="1" dirty="0" smtClean="0">
                <a:solidFill>
                  <a:srgbClr val="FF9900"/>
                </a:solidFill>
              </a:rPr>
              <a:t>RESOLUÇÃO</a:t>
            </a:r>
          </a:p>
          <a:p>
            <a:pPr lvl="1" algn="just"/>
            <a:r>
              <a:rPr lang="pt-BR" sz="2000" dirty="0" smtClean="0"/>
              <a:t>Demanda dos motores elétricos do Setor B</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32" name="CaixaDeTexto 31"/>
              <p:cNvSpPr txBox="1"/>
              <p:nvPr/>
            </p:nvSpPr>
            <p:spPr>
              <a:xfrm>
                <a:off x="1037460" y="2592615"/>
                <a:ext cx="4776885" cy="8892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sSub>
                                <m:sSubPr>
                                  <m:ctrlPr>
                                    <a:rPr lang="pt-BR" sz="2400" b="0" i="1" smtClean="0">
                                      <a:latin typeface="Cambria Math"/>
                                    </a:rPr>
                                  </m:ctrlPr>
                                </m:sSubPr>
                                <m:e>
                                  <m:r>
                                    <a:rPr lang="pt-BR" sz="2400" b="0" i="1" smtClean="0">
                                      <a:latin typeface="Cambria Math"/>
                                    </a:rPr>
                                    <m:t>𝑁</m:t>
                                  </m:r>
                                </m:e>
                                <m:sub>
                                  <m:r>
                                    <a:rPr lang="pt-BR" sz="2400" b="0" i="1" smtClean="0">
                                      <a:latin typeface="Cambria Math"/>
                                    </a:rPr>
                                    <m:t>𝑚</m:t>
                                  </m:r>
                                </m:sub>
                              </m:sSub>
                              <m:r>
                                <a:rPr lang="pt-BR" sz="2400" b="0" i="1" smtClean="0">
                                  <a:latin typeface="Cambria Math"/>
                                  <a:ea typeface="Cambria Math"/>
                                </a:rPr>
                                <m:t>× </m:t>
                              </m:r>
                              <m:r>
                                <a:rPr lang="pt-BR" sz="2400" b="0" i="1" smtClean="0">
                                  <a:latin typeface="Cambria Math"/>
                                </a:rPr>
                                <m:t>𝑃</m:t>
                              </m:r>
                            </m:e>
                            <m:sub>
                              <m:r>
                                <a:rPr lang="pt-BR" sz="2400" b="0" i="1" smtClean="0">
                                  <a:latin typeface="Cambria Math"/>
                                </a:rPr>
                                <m:t>𝑛</m:t>
                              </m:r>
                            </m:sub>
                          </m:sSub>
                          <m:r>
                            <a:rPr lang="pt-BR" sz="2400" b="0" i="1" smtClean="0">
                              <a:latin typeface="Cambria Math"/>
                            </a:rPr>
                            <m:t> </m:t>
                          </m:r>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𝑢</m:t>
                              </m:r>
                            </m:sub>
                          </m:sSub>
                          <m:r>
                            <a:rPr lang="pt-BR" sz="2400" b="0" i="1" smtClean="0">
                              <a:latin typeface="Cambria Math"/>
                              <a:ea typeface="Cambria Math"/>
                            </a:rPr>
                            <m:t>×0,736</m:t>
                          </m:r>
                        </m:num>
                        <m:den>
                          <m:r>
                            <a:rPr lang="pt-BR" sz="2400" b="0" i="1" smtClean="0">
                              <a:latin typeface="Cambria Math"/>
                              <a:sym typeface="Symbol"/>
                            </a:rPr>
                            <m:t> </m:t>
                          </m:r>
                          <m:r>
                            <a:rPr lang="pt-BR" sz="2400" b="0" i="1" smtClean="0">
                              <a:latin typeface="Cambria Math"/>
                              <a:ea typeface="Cambria Math"/>
                              <a:sym typeface="Symbol"/>
                            </a:rPr>
                            <m:t>×</m:t>
                          </m:r>
                          <m:sSub>
                            <m:sSubPr>
                              <m:ctrlPr>
                                <a:rPr lang="pt-BR" sz="2400" b="0" i="1" smtClean="0">
                                  <a:latin typeface="Cambria Math"/>
                                  <a:ea typeface="Cambria Math"/>
                                  <a:sym typeface="Symbol"/>
                                </a:rPr>
                              </m:ctrlPr>
                            </m:sSubPr>
                            <m:e>
                              <m:r>
                                <a:rPr lang="pt-BR" sz="2400" b="0" i="1" smtClean="0">
                                  <a:latin typeface="Cambria Math"/>
                                  <a:ea typeface="Cambria Math"/>
                                  <a:sym typeface="Symbol"/>
                                </a:rPr>
                                <m:t>𝐹</m:t>
                              </m:r>
                            </m:e>
                            <m:sub>
                              <m:r>
                                <a:rPr lang="pt-BR" sz="2400" b="0" i="1" smtClean="0">
                                  <a:latin typeface="Cambria Math"/>
                                  <a:ea typeface="Cambria Math"/>
                                  <a:sym typeface="Symbol"/>
                                </a:rPr>
                                <m:t>𝑝</m:t>
                              </m:r>
                            </m:sub>
                          </m:sSub>
                        </m:den>
                      </m:f>
                      <m:r>
                        <a:rPr lang="pt-BR" sz="2400" b="0" i="1" smtClean="0">
                          <a:latin typeface="Cambria Math"/>
                          <a:ea typeface="Cambria Math"/>
                        </a:rPr>
                        <m:t>×</m:t>
                      </m:r>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𝑠</m:t>
                          </m:r>
                        </m:sub>
                      </m:sSub>
                    </m:oMath>
                  </m:oMathPara>
                </a14:m>
                <a:endParaRPr lang="pt-BR" dirty="0"/>
              </a:p>
            </p:txBody>
          </p:sp>
        </mc:Choice>
        <mc:Fallback xmlns="">
          <p:sp>
            <p:nvSpPr>
              <p:cNvPr id="32" name="CaixaDeTexto 31"/>
              <p:cNvSpPr txBox="1">
                <a:spLocks noRot="1" noChangeAspect="1" noMove="1" noResize="1" noEditPoints="1" noAdjustHandles="1" noChangeArrowheads="1" noChangeShapeType="1" noTextEdit="1"/>
              </p:cNvSpPr>
              <p:nvPr/>
            </p:nvSpPr>
            <p:spPr>
              <a:xfrm>
                <a:off x="1037460" y="2592615"/>
                <a:ext cx="4776885" cy="889218"/>
              </a:xfrm>
              <a:prstGeom prst="rect">
                <a:avLst/>
              </a:prstGeom>
              <a:blipFill rotWithShape="1">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1043608" y="3802903"/>
                <a:ext cx="5135060" cy="8541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𝑚</m:t>
                          </m:r>
                        </m:sub>
                      </m:sSub>
                      <m:r>
                        <a:rPr lang="pt-BR" sz="2400" b="0" i="1" smtClean="0">
                          <a:latin typeface="Cambria Math"/>
                        </a:rPr>
                        <m:t>= </m:t>
                      </m:r>
                      <m:f>
                        <m:fPr>
                          <m:ctrlPr>
                            <a:rPr lang="pt-BR" sz="2400" b="0" i="1" smtClean="0">
                              <a:latin typeface="Cambria Math"/>
                            </a:rPr>
                          </m:ctrlPr>
                        </m:fPr>
                        <m:num>
                          <m:r>
                            <a:rPr lang="pt-BR" sz="2400" b="0" i="1" smtClean="0">
                              <a:latin typeface="Cambria Math"/>
                            </a:rPr>
                            <m:t>20</m:t>
                          </m:r>
                          <m:r>
                            <a:rPr lang="pt-BR" sz="2400" b="0" i="1" smtClean="0">
                              <a:latin typeface="Cambria Math"/>
                              <a:ea typeface="Cambria Math"/>
                            </a:rPr>
                            <m:t>×15×0,83×0,736</m:t>
                          </m:r>
                        </m:num>
                        <m:den>
                          <m:r>
                            <a:rPr lang="pt-BR" sz="2400" b="0" i="1" smtClean="0">
                              <a:latin typeface="Cambria Math"/>
                            </a:rPr>
                            <m:t>0,86</m:t>
                          </m:r>
                          <m:r>
                            <a:rPr lang="pt-BR" sz="2400" b="0" i="1" smtClean="0">
                              <a:latin typeface="Cambria Math"/>
                              <a:ea typeface="Cambria Math"/>
                            </a:rPr>
                            <m:t>×</m:t>
                          </m:r>
                          <m:r>
                            <a:rPr lang="pt-BR" sz="2400" b="0" i="1" smtClean="0">
                              <a:latin typeface="Cambria Math"/>
                              <a:sym typeface="Symbol"/>
                            </a:rPr>
                            <m:t>0,71</m:t>
                          </m:r>
                        </m:den>
                      </m:f>
                      <m:r>
                        <a:rPr lang="pt-BR" sz="2400" b="0" i="1" smtClean="0">
                          <a:latin typeface="Cambria Math"/>
                          <a:ea typeface="Cambria Math"/>
                        </a:rPr>
                        <m:t>×0,55</m:t>
                      </m:r>
                    </m:oMath>
                  </m:oMathPara>
                </a14:m>
                <a:endParaRPr lang="pt-BR" dirty="0"/>
              </a:p>
            </p:txBody>
          </p:sp>
        </mc:Choice>
        <mc:Fallback xmlns="">
          <p:sp>
            <p:nvSpPr>
              <p:cNvPr id="33" name="CaixaDeTexto 32"/>
              <p:cNvSpPr txBox="1">
                <a:spLocks noRot="1" noChangeAspect="1" noMove="1" noResize="1" noEditPoints="1" noAdjustHandles="1" noChangeArrowheads="1" noChangeShapeType="1" noTextEdit="1"/>
              </p:cNvSpPr>
              <p:nvPr/>
            </p:nvSpPr>
            <p:spPr>
              <a:xfrm>
                <a:off x="1043608" y="3802903"/>
                <a:ext cx="5135060" cy="854145"/>
              </a:xfrm>
              <a:prstGeom prst="rect">
                <a:avLst/>
              </a:prstGeom>
              <a:blipFill rotWithShape="1">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CaixaDeTexto 33"/>
              <p:cNvSpPr txBox="1"/>
              <p:nvPr/>
            </p:nvSpPr>
            <p:spPr>
              <a:xfrm>
                <a:off x="1043608" y="4955031"/>
                <a:ext cx="20242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latin typeface="Cambria Math"/>
                            </a:rPr>
                          </m:ctrlPr>
                        </m:sSubPr>
                        <m:e>
                          <m:r>
                            <a:rPr lang="pt-BR" sz="2400" b="1" i="1" smtClean="0">
                              <a:latin typeface="Cambria Math"/>
                            </a:rPr>
                            <m:t>𝑫</m:t>
                          </m:r>
                        </m:e>
                        <m:sub>
                          <m:r>
                            <a:rPr lang="pt-BR" sz="2400" b="1" i="1" smtClean="0">
                              <a:latin typeface="Cambria Math"/>
                            </a:rPr>
                            <m:t>𝒎</m:t>
                          </m:r>
                        </m:sub>
                      </m:sSub>
                      <m:r>
                        <a:rPr lang="pt-BR" sz="2400" b="1" i="1" smtClean="0">
                          <a:latin typeface="Cambria Math"/>
                        </a:rPr>
                        <m:t>=</m:t>
                      </m:r>
                      <m:r>
                        <a:rPr lang="pt-BR" sz="2400" b="1" i="1" smtClean="0">
                          <a:latin typeface="Cambria Math"/>
                        </a:rPr>
                        <m:t>𝟏𝟓𝟔</m:t>
                      </m:r>
                      <m:r>
                        <a:rPr lang="pt-BR" sz="2400" b="1" i="1" smtClean="0">
                          <a:latin typeface="Cambria Math"/>
                        </a:rPr>
                        <m:t>,</m:t>
                      </m:r>
                      <m:r>
                        <a:rPr lang="pt-BR" sz="2400" b="1" i="1" smtClean="0">
                          <a:latin typeface="Cambria Math"/>
                        </a:rPr>
                        <m:t>𝟐</m:t>
                      </m:r>
                      <m:r>
                        <a:rPr lang="pt-BR" sz="2400" b="1" i="1" smtClean="0">
                          <a:latin typeface="Cambria Math"/>
                        </a:rPr>
                        <m:t> </m:t>
                      </m:r>
                    </m:oMath>
                  </m:oMathPara>
                </a14:m>
                <a:endParaRPr lang="pt-BR" b="1"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1043608" y="4955031"/>
                <a:ext cx="2024272" cy="461665"/>
              </a:xfrm>
              <a:prstGeom prst="rect">
                <a:avLst/>
              </a:prstGeom>
              <a:blipFill rotWithShape="1">
                <a:blip r:embed="rId5"/>
                <a:stretch>
                  <a:fillRect/>
                </a:stretch>
              </a:blipFill>
            </p:spPr>
            <p:txBody>
              <a:bodyPr/>
              <a:lstStyle/>
              <a:p>
                <a:r>
                  <a:rPr lang="pt-BR">
                    <a:noFill/>
                  </a:rPr>
                  <a:t> </a:t>
                </a:r>
              </a:p>
            </p:txBody>
          </p:sp>
        </mc:Fallback>
      </mc:AlternateContent>
      <p:sp>
        <p:nvSpPr>
          <p:cNvPr id="5" name="CaixaDeTexto 4"/>
          <p:cNvSpPr txBox="1"/>
          <p:nvPr/>
        </p:nvSpPr>
        <p:spPr>
          <a:xfrm>
            <a:off x="3000073" y="4955031"/>
            <a:ext cx="4862870" cy="461665"/>
          </a:xfrm>
          <a:prstGeom prst="rect">
            <a:avLst/>
          </a:prstGeom>
          <a:noFill/>
        </p:spPr>
        <p:txBody>
          <a:bodyPr wrap="none" rtlCol="0">
            <a:spAutoFit/>
          </a:bodyPr>
          <a:lstStyle/>
          <a:p>
            <a:r>
              <a:rPr lang="pt-BR" sz="2400" b="1" dirty="0" smtClean="0">
                <a:solidFill>
                  <a:srgbClr val="FF9900"/>
                </a:solidFill>
              </a:rPr>
              <a:t>kVA  </a:t>
            </a:r>
            <a:r>
              <a:rPr lang="pt-BR" sz="2000" dirty="0" smtClean="0">
                <a:solidFill>
                  <a:srgbClr val="FF9900"/>
                </a:solidFill>
              </a:rPr>
              <a:t>(demanda aparente solicitada de rede)</a:t>
            </a:r>
            <a:endParaRPr lang="pt-BR" sz="2400" dirty="0">
              <a:solidFill>
                <a:srgbClr val="FF9900"/>
              </a:solidFill>
            </a:endParaRPr>
          </a:p>
        </p:txBody>
      </p:sp>
      <p:sp>
        <p:nvSpPr>
          <p:cNvPr id="2" name="CaixaDeTexto 1"/>
          <p:cNvSpPr txBox="1"/>
          <p:nvPr/>
        </p:nvSpPr>
        <p:spPr>
          <a:xfrm>
            <a:off x="1043608" y="5959344"/>
            <a:ext cx="6321923" cy="646331"/>
          </a:xfrm>
          <a:prstGeom prst="rect">
            <a:avLst/>
          </a:prstGeom>
          <a:noFill/>
        </p:spPr>
        <p:txBody>
          <a:bodyPr wrap="none" rtlCol="0">
            <a:spAutoFit/>
          </a:bodyPr>
          <a:lstStyle/>
          <a:p>
            <a:r>
              <a:rPr lang="pt-BR" dirty="0" smtClean="0">
                <a:solidFill>
                  <a:srgbClr val="FF0000"/>
                </a:solidFill>
              </a:rPr>
              <a:t>*Para os demais setores (motores) segue o mesmo procedimento</a:t>
            </a:r>
            <a:br>
              <a:rPr lang="pt-BR" dirty="0" smtClean="0">
                <a:solidFill>
                  <a:srgbClr val="FF0000"/>
                </a:solidFill>
              </a:rPr>
            </a:br>
            <a:r>
              <a:rPr lang="pt-BR" dirty="0" smtClean="0">
                <a:solidFill>
                  <a:srgbClr val="FF0000"/>
                </a:solidFill>
              </a:rPr>
              <a:t>**Sugestão: praticar a para os demais setores</a:t>
            </a:r>
            <a:endParaRPr lang="pt-BR" dirty="0">
              <a:solidFill>
                <a:srgbClr val="FF0000"/>
              </a:solidFill>
            </a:endParaRPr>
          </a:p>
        </p:txBody>
      </p:sp>
    </p:spTree>
    <p:extLst>
      <p:ext uri="{BB962C8B-B14F-4D97-AF65-F5344CB8AC3E}">
        <p14:creationId xmlns:p14="http://schemas.microsoft.com/office/powerpoint/2010/main" val="284053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124744"/>
            <a:ext cx="5328592" cy="1152128"/>
          </a:xfrm>
        </p:spPr>
        <p:txBody>
          <a:bodyPr>
            <a:noAutofit/>
          </a:bodyPr>
          <a:lstStyle/>
          <a:p>
            <a:pPr algn="just"/>
            <a:r>
              <a:rPr lang="pt-BR" sz="2400" b="1" dirty="0" smtClean="0">
                <a:solidFill>
                  <a:srgbClr val="FF9900"/>
                </a:solidFill>
              </a:rPr>
              <a:t>RESOLUÇÃO</a:t>
            </a:r>
          </a:p>
          <a:p>
            <a:pPr lvl="1" algn="just"/>
            <a:r>
              <a:rPr lang="pt-BR" sz="2000" b="1" dirty="0" smtClean="0"/>
              <a:t>Parte 1) Demanda da iluminação</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11" name="CaixaDeTexto 10"/>
              <p:cNvSpPr txBox="1"/>
              <p:nvPr/>
            </p:nvSpPr>
            <p:spPr>
              <a:xfrm>
                <a:off x="742735" y="2276872"/>
                <a:ext cx="4259819" cy="8180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𝑖𝑙𝑎</m:t>
                          </m:r>
                        </m:sub>
                      </m:sSub>
                      <m:r>
                        <a:rPr lang="pt-BR" sz="2400" b="0" i="1" smtClean="0">
                          <a:latin typeface="Cambria Math"/>
                        </a:rPr>
                        <m:t>= </m:t>
                      </m:r>
                      <m:f>
                        <m:fPr>
                          <m:ctrlPr>
                            <a:rPr lang="pt-BR" sz="2400" b="0" i="1" smtClean="0">
                              <a:latin typeface="Cambria Math"/>
                            </a:rPr>
                          </m:ctrlPr>
                        </m:fPr>
                        <m:num>
                          <m:nary>
                            <m:naryPr>
                              <m:chr m:val="∑"/>
                              <m:subHide m:val="on"/>
                              <m:supHide m:val="on"/>
                              <m:ctrlPr>
                                <a:rPr lang="pt-BR" sz="2400" b="0" i="1" smtClean="0">
                                  <a:latin typeface="Cambria Math"/>
                                  <a:ea typeface="Cambria Math"/>
                                </a:rPr>
                              </m:ctrlPr>
                            </m:naryPr>
                            <m:sub/>
                            <m:sup/>
                            <m:e>
                              <m:sSub>
                                <m:sSubPr>
                                  <m:ctrlPr>
                                    <a:rPr lang="pt-BR" sz="2400" b="0" i="1" smtClean="0">
                                      <a:latin typeface="Cambria Math"/>
                                      <a:ea typeface="Cambria Math"/>
                                    </a:rPr>
                                  </m:ctrlPr>
                                </m:sSubPr>
                                <m:e>
                                  <m:r>
                                    <a:rPr lang="pt-BR" sz="2400" b="0" i="1" smtClean="0">
                                      <a:latin typeface="Cambria Math"/>
                                      <a:ea typeface="Cambria Math"/>
                                    </a:rPr>
                                    <m:t>𝑁</m:t>
                                  </m:r>
                                </m:e>
                                <m:sub>
                                  <m:r>
                                    <a:rPr lang="pt-BR" sz="2400" b="0" i="1" smtClean="0">
                                      <a:latin typeface="Cambria Math"/>
                                      <a:ea typeface="Cambria Math"/>
                                    </a:rPr>
                                    <m:t>𝑙</m:t>
                                  </m:r>
                                </m:sub>
                              </m:sSub>
                              <m:r>
                                <a:rPr lang="pt-BR" sz="2400" b="0" i="1" smtClean="0">
                                  <a:latin typeface="Cambria Math"/>
                                  <a:ea typeface="Cambria Math"/>
                                </a:rPr>
                                <m:t> × </m:t>
                              </m:r>
                              <m:d>
                                <m:dPr>
                                  <m:ctrlPr>
                                    <a:rPr lang="pt-BR" sz="2400" b="0" i="1" smtClean="0">
                                      <a:latin typeface="Cambria Math"/>
                                      <a:ea typeface="Cambria Math"/>
                                    </a:rPr>
                                  </m:ctrlPr>
                                </m:dPr>
                                <m:e>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𝑙</m:t>
                                      </m:r>
                                    </m:sub>
                                  </m:sSub>
                                  <m:r>
                                    <a:rPr lang="pt-BR" sz="2400" b="0" i="1" smtClean="0">
                                      <a:latin typeface="Cambria Math"/>
                                      <a:ea typeface="Cambria Math"/>
                                    </a:rPr>
                                    <m:t>+ </m:t>
                                  </m:r>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𝑟</m:t>
                                      </m:r>
                                    </m:sub>
                                  </m:sSub>
                                </m:e>
                              </m:d>
                            </m:e>
                          </m:nary>
                        </m:num>
                        <m:den>
                          <m:r>
                            <a:rPr lang="pt-BR" sz="2400" b="0" i="1" smtClean="0">
                              <a:latin typeface="Cambria Math"/>
                              <a:sym typeface="Symbol"/>
                            </a:rPr>
                            <m:t>1000</m:t>
                          </m:r>
                        </m:den>
                      </m:f>
                    </m:oMath>
                  </m:oMathPara>
                </a14:m>
                <a:endParaRPr lang="pt-BR" dirty="0"/>
              </a:p>
            </p:txBody>
          </p:sp>
        </mc:Choice>
        <mc:Fallback xmlns="">
          <p:sp>
            <p:nvSpPr>
              <p:cNvPr id="11" name="CaixaDeTexto 10"/>
              <p:cNvSpPr txBox="1">
                <a:spLocks noRot="1" noChangeAspect="1" noMove="1" noResize="1" noEditPoints="1" noAdjustHandles="1" noChangeArrowheads="1" noChangeShapeType="1" noTextEdit="1"/>
              </p:cNvSpPr>
              <p:nvPr/>
            </p:nvSpPr>
            <p:spPr>
              <a:xfrm>
                <a:off x="742735" y="2276872"/>
                <a:ext cx="4259819" cy="818044"/>
              </a:xfrm>
              <a:prstGeom prst="rect">
                <a:avLst/>
              </a:prstGeom>
              <a:blipFill rotWithShape="1">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p:cNvSpPr txBox="1"/>
              <p:nvPr/>
            </p:nvSpPr>
            <p:spPr>
              <a:xfrm>
                <a:off x="729059" y="4365104"/>
                <a:ext cx="4259819" cy="11347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𝑖𝑙𝑡</m:t>
                          </m:r>
                        </m:sub>
                      </m:sSub>
                      <m:r>
                        <a:rPr lang="pt-BR" sz="2400" b="0" i="1" smtClean="0">
                          <a:latin typeface="Cambria Math"/>
                        </a:rPr>
                        <m:t>= </m:t>
                      </m:r>
                      <m:f>
                        <m:fPr>
                          <m:ctrlPr>
                            <a:rPr lang="pt-BR" sz="2400" b="0" i="1" smtClean="0">
                              <a:latin typeface="Cambria Math"/>
                            </a:rPr>
                          </m:ctrlPr>
                        </m:fPr>
                        <m:num>
                          <m:nary>
                            <m:naryPr>
                              <m:chr m:val="∑"/>
                              <m:subHide m:val="on"/>
                              <m:supHide m:val="on"/>
                              <m:ctrlPr>
                                <a:rPr lang="pt-BR" sz="2400" b="0" i="1" smtClean="0">
                                  <a:latin typeface="Cambria Math"/>
                                  <a:ea typeface="Cambria Math"/>
                                </a:rPr>
                              </m:ctrlPr>
                            </m:naryPr>
                            <m:sub/>
                            <m:sup/>
                            <m:e>
                              <m:sSub>
                                <m:sSubPr>
                                  <m:ctrlPr>
                                    <a:rPr lang="pt-BR" sz="2400" b="0" i="1" smtClean="0">
                                      <a:latin typeface="Cambria Math"/>
                                      <a:ea typeface="Cambria Math"/>
                                    </a:rPr>
                                  </m:ctrlPr>
                                </m:sSubPr>
                                <m:e>
                                  <m:r>
                                    <a:rPr lang="pt-BR" sz="2400" b="0" i="1" smtClean="0">
                                      <a:latin typeface="Cambria Math"/>
                                      <a:ea typeface="Cambria Math"/>
                                    </a:rPr>
                                    <m:t>𝑁</m:t>
                                  </m:r>
                                </m:e>
                                <m:sub>
                                  <m:r>
                                    <a:rPr lang="pt-BR" sz="2400" b="0" i="1" smtClean="0">
                                      <a:latin typeface="Cambria Math"/>
                                      <a:ea typeface="Cambria Math"/>
                                    </a:rPr>
                                    <m:t>𝑙</m:t>
                                  </m:r>
                                </m:sub>
                              </m:sSub>
                              <m:r>
                                <a:rPr lang="pt-BR" sz="2400" b="0" i="1" smtClean="0">
                                  <a:latin typeface="Cambria Math"/>
                                  <a:ea typeface="Cambria Math"/>
                                </a:rPr>
                                <m:t> × </m:t>
                              </m:r>
                              <m:d>
                                <m:dPr>
                                  <m:ctrlPr>
                                    <a:rPr lang="pt-BR" sz="2400" b="0" i="1" smtClean="0">
                                      <a:latin typeface="Cambria Math"/>
                                      <a:ea typeface="Cambria Math"/>
                                    </a:rPr>
                                  </m:ctrlPr>
                                </m:dPr>
                                <m:e>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𝑙</m:t>
                                      </m:r>
                                    </m:sub>
                                  </m:sSub>
                                  <m:r>
                                    <a:rPr lang="pt-BR" sz="2400" b="0" i="1" smtClean="0">
                                      <a:latin typeface="Cambria Math"/>
                                      <a:ea typeface="Cambria Math"/>
                                    </a:rPr>
                                    <m:t>+ </m:t>
                                  </m:r>
                                  <m:f>
                                    <m:fPr>
                                      <m:ctrlPr>
                                        <a:rPr lang="pt-BR" sz="2400" b="0" i="1" smtClean="0">
                                          <a:latin typeface="Cambria Math"/>
                                          <a:ea typeface="Cambria Math"/>
                                        </a:rPr>
                                      </m:ctrlPr>
                                    </m:fPr>
                                    <m:num>
                                      <m:sSub>
                                        <m:sSubPr>
                                          <m:ctrlPr>
                                            <a:rPr lang="pt-BR" sz="2400" b="0" i="1" smtClean="0">
                                              <a:latin typeface="Cambria Math"/>
                                              <a:ea typeface="Cambria Math"/>
                                            </a:rPr>
                                          </m:ctrlPr>
                                        </m:sSubPr>
                                        <m:e>
                                          <m:r>
                                            <a:rPr lang="pt-BR" sz="2400" b="0" i="1" smtClean="0">
                                              <a:latin typeface="Cambria Math"/>
                                              <a:ea typeface="Cambria Math"/>
                                            </a:rPr>
                                            <m:t>𝑃</m:t>
                                          </m:r>
                                        </m:e>
                                        <m:sub>
                                          <m:r>
                                            <a:rPr lang="pt-BR" sz="2400" b="0" i="1" smtClean="0">
                                              <a:latin typeface="Cambria Math"/>
                                              <a:ea typeface="Cambria Math"/>
                                            </a:rPr>
                                            <m:t>𝑟</m:t>
                                          </m:r>
                                        </m:sub>
                                      </m:sSub>
                                    </m:num>
                                    <m:den>
                                      <m:sSub>
                                        <m:sSubPr>
                                          <m:ctrlPr>
                                            <a:rPr lang="pt-BR" sz="2400" b="0" i="1" smtClean="0">
                                              <a:latin typeface="Cambria Math"/>
                                              <a:ea typeface="Cambria Math"/>
                                            </a:rPr>
                                          </m:ctrlPr>
                                        </m:sSubPr>
                                        <m:e>
                                          <m:r>
                                            <a:rPr lang="pt-BR" sz="2400" b="0" i="1" smtClean="0">
                                              <a:latin typeface="Cambria Math"/>
                                              <a:ea typeface="Cambria Math"/>
                                            </a:rPr>
                                            <m:t>𝐹</m:t>
                                          </m:r>
                                        </m:e>
                                        <m:sub>
                                          <m:r>
                                            <a:rPr lang="pt-BR" sz="2400" b="0" i="1" smtClean="0">
                                              <a:latin typeface="Cambria Math"/>
                                              <a:ea typeface="Cambria Math"/>
                                            </a:rPr>
                                            <m:t>𝑝</m:t>
                                          </m:r>
                                        </m:sub>
                                      </m:sSub>
                                    </m:den>
                                  </m:f>
                                </m:e>
                              </m:d>
                            </m:e>
                          </m:nary>
                        </m:num>
                        <m:den>
                          <m:r>
                            <a:rPr lang="pt-BR" sz="2400" b="0" i="1" smtClean="0">
                              <a:latin typeface="Cambria Math"/>
                              <a:sym typeface="Symbol"/>
                            </a:rPr>
                            <m:t>1000</m:t>
                          </m:r>
                        </m:den>
                      </m:f>
                    </m:oMath>
                  </m:oMathPara>
                </a14:m>
                <a:endParaRPr lang="pt-BR" dirty="0"/>
              </a:p>
            </p:txBody>
          </p:sp>
        </mc:Choice>
        <mc:Fallback xmlns="">
          <p:sp>
            <p:nvSpPr>
              <p:cNvPr id="14" name="CaixaDeTexto 13"/>
              <p:cNvSpPr txBox="1">
                <a:spLocks noRot="1" noChangeAspect="1" noMove="1" noResize="1" noEditPoints="1" noAdjustHandles="1" noChangeArrowheads="1" noChangeShapeType="1" noTextEdit="1"/>
              </p:cNvSpPr>
              <p:nvPr/>
            </p:nvSpPr>
            <p:spPr>
              <a:xfrm>
                <a:off x="729059" y="4365104"/>
                <a:ext cx="4259819" cy="1134734"/>
              </a:xfrm>
              <a:prstGeom prst="rect">
                <a:avLst/>
              </a:prstGeom>
              <a:blipFill rotWithShape="1">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p:cNvSpPr txBox="1"/>
              <p:nvPr/>
            </p:nvSpPr>
            <p:spPr>
              <a:xfrm>
                <a:off x="744229" y="3259028"/>
                <a:ext cx="4259819" cy="7957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𝑖𝑙𝑎</m:t>
                          </m:r>
                        </m:sub>
                      </m:sSub>
                      <m:r>
                        <a:rPr lang="pt-BR" sz="2400" b="0" i="1" smtClean="0">
                          <a:latin typeface="Cambria Math"/>
                        </a:rPr>
                        <m:t>= </m:t>
                      </m:r>
                      <m:f>
                        <m:fPr>
                          <m:ctrlPr>
                            <a:rPr lang="pt-BR" sz="2400" b="0" i="1" smtClean="0">
                              <a:latin typeface="Cambria Math"/>
                            </a:rPr>
                          </m:ctrlPr>
                        </m:fPr>
                        <m:num>
                          <m:r>
                            <a:rPr lang="pt-BR" sz="2400" b="0" i="1" smtClean="0">
                              <a:latin typeface="Cambria Math"/>
                            </a:rPr>
                            <m:t>750 </m:t>
                          </m:r>
                          <m:r>
                            <a:rPr lang="pt-BR" sz="2400" b="0" i="1" smtClean="0">
                              <a:latin typeface="Cambria Math"/>
                              <a:ea typeface="Cambria Math"/>
                            </a:rPr>
                            <m:t>×(32+6,4) </m:t>
                          </m:r>
                        </m:num>
                        <m:den>
                          <m:r>
                            <a:rPr lang="pt-BR" sz="2400" b="0" i="1" smtClean="0">
                              <a:latin typeface="Cambria Math"/>
                              <a:sym typeface="Symbol"/>
                            </a:rPr>
                            <m:t>1000</m:t>
                          </m:r>
                        </m:den>
                      </m:f>
                    </m:oMath>
                  </m:oMathPara>
                </a14:m>
                <a:endParaRPr lang="pt-BR" dirty="0"/>
              </a:p>
            </p:txBody>
          </p:sp>
        </mc:Choice>
        <mc:Fallback xmlns="">
          <p:sp>
            <p:nvSpPr>
              <p:cNvPr id="16" name="CaixaDeTexto 15"/>
              <p:cNvSpPr txBox="1">
                <a:spLocks noRot="1" noChangeAspect="1" noMove="1" noResize="1" noEditPoints="1" noAdjustHandles="1" noChangeArrowheads="1" noChangeShapeType="1" noTextEdit="1"/>
              </p:cNvSpPr>
              <p:nvPr/>
            </p:nvSpPr>
            <p:spPr>
              <a:xfrm>
                <a:off x="744229" y="3259028"/>
                <a:ext cx="4259819" cy="795795"/>
              </a:xfrm>
              <a:prstGeom prst="rect">
                <a:avLst/>
              </a:prstGeom>
              <a:blipFill rotWithShape="1">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p:cNvSpPr txBox="1"/>
              <p:nvPr/>
            </p:nvSpPr>
            <p:spPr>
              <a:xfrm>
                <a:off x="4427984" y="3259028"/>
                <a:ext cx="425981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latin typeface="Cambria Math"/>
                            </a:rPr>
                          </m:ctrlPr>
                        </m:sSubPr>
                        <m:e>
                          <m:r>
                            <a:rPr lang="pt-BR" sz="2400" b="1" i="1" smtClean="0">
                              <a:latin typeface="Cambria Math"/>
                            </a:rPr>
                            <m:t>𝑫</m:t>
                          </m:r>
                        </m:e>
                        <m:sub>
                          <m:r>
                            <a:rPr lang="pt-BR" sz="2400" b="1" i="1" smtClean="0">
                              <a:latin typeface="Cambria Math"/>
                            </a:rPr>
                            <m:t>𝒊𝒍𝒂</m:t>
                          </m:r>
                        </m:sub>
                      </m:sSub>
                      <m:r>
                        <a:rPr lang="pt-BR" sz="2400" b="1" i="1" smtClean="0">
                          <a:latin typeface="Cambria Math"/>
                        </a:rPr>
                        <m:t>=</m:t>
                      </m:r>
                      <m:r>
                        <a:rPr lang="pt-BR" sz="2400" b="1" i="1" smtClean="0">
                          <a:latin typeface="Cambria Math"/>
                        </a:rPr>
                        <m:t>𝟐𝟖</m:t>
                      </m:r>
                      <m:r>
                        <a:rPr lang="pt-BR" sz="2400" b="1" i="1" smtClean="0">
                          <a:latin typeface="Cambria Math"/>
                        </a:rPr>
                        <m:t>,</m:t>
                      </m:r>
                      <m:r>
                        <a:rPr lang="pt-BR" sz="2400" b="1" i="1" smtClean="0">
                          <a:latin typeface="Cambria Math"/>
                        </a:rPr>
                        <m:t>𝟖</m:t>
                      </m:r>
                    </m:oMath>
                  </m:oMathPara>
                </a14:m>
                <a:endParaRPr lang="pt-BR" b="1" dirty="0"/>
              </a:p>
            </p:txBody>
          </p:sp>
        </mc:Choice>
        <mc:Fallback xmlns="">
          <p:sp>
            <p:nvSpPr>
              <p:cNvPr id="17" name="CaixaDeTexto 16"/>
              <p:cNvSpPr txBox="1">
                <a:spLocks noRot="1" noChangeAspect="1" noMove="1" noResize="1" noEditPoints="1" noAdjustHandles="1" noChangeArrowheads="1" noChangeShapeType="1" noTextEdit="1"/>
              </p:cNvSpPr>
              <p:nvPr/>
            </p:nvSpPr>
            <p:spPr>
              <a:xfrm>
                <a:off x="4427984" y="3259028"/>
                <a:ext cx="4259819" cy="461665"/>
              </a:xfrm>
              <a:prstGeom prst="rect">
                <a:avLst/>
              </a:prstGeom>
              <a:blipFill rotWithShape="1">
                <a:blip r:embed="rId6"/>
                <a:stretch>
                  <a:fillRect b="-4000"/>
                </a:stretch>
              </a:blipFill>
            </p:spPr>
            <p:txBody>
              <a:bodyPr/>
              <a:lstStyle/>
              <a:p>
                <a:r>
                  <a:rPr lang="pt-BR">
                    <a:noFill/>
                  </a:rPr>
                  <a:t> </a:t>
                </a:r>
              </a:p>
            </p:txBody>
          </p:sp>
        </mc:Fallback>
      </mc:AlternateContent>
      <p:sp>
        <p:nvSpPr>
          <p:cNvPr id="7" name="Seta para a direita 6"/>
          <p:cNvSpPr/>
          <p:nvPr/>
        </p:nvSpPr>
        <p:spPr>
          <a:xfrm>
            <a:off x="4860032" y="3356992"/>
            <a:ext cx="720080" cy="299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7524328" y="3259027"/>
            <a:ext cx="611065" cy="461665"/>
          </a:xfrm>
          <a:prstGeom prst="rect">
            <a:avLst/>
          </a:prstGeom>
          <a:noFill/>
        </p:spPr>
        <p:txBody>
          <a:bodyPr wrap="none" rtlCol="0">
            <a:spAutoFit/>
          </a:bodyPr>
          <a:lstStyle/>
          <a:p>
            <a:r>
              <a:rPr lang="pt-BR" sz="2400" b="1" dirty="0" smtClean="0">
                <a:solidFill>
                  <a:srgbClr val="FF9900"/>
                </a:solidFill>
              </a:rPr>
              <a:t>kW</a:t>
            </a:r>
            <a:endParaRPr lang="pt-BR" sz="2400" b="1" dirty="0">
              <a:solidFill>
                <a:srgbClr val="FF9900"/>
              </a:solidFill>
            </a:endParaRPr>
          </a:p>
        </p:txBody>
      </p:sp>
      <p:cxnSp>
        <p:nvCxnSpPr>
          <p:cNvPr id="19" name="Conector reto 18"/>
          <p:cNvCxnSpPr/>
          <p:nvPr/>
        </p:nvCxnSpPr>
        <p:spPr>
          <a:xfrm>
            <a:off x="899592" y="4149080"/>
            <a:ext cx="734481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aixaDeTexto 22"/>
              <p:cNvSpPr txBox="1"/>
              <p:nvPr/>
            </p:nvSpPr>
            <p:spPr>
              <a:xfrm>
                <a:off x="744229" y="5606634"/>
                <a:ext cx="4259819" cy="1066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𝐷</m:t>
                          </m:r>
                        </m:e>
                        <m:sub>
                          <m:r>
                            <a:rPr lang="pt-BR" sz="2400" b="0" i="1" smtClean="0">
                              <a:latin typeface="Cambria Math"/>
                            </a:rPr>
                            <m:t>𝑖𝑙𝑡</m:t>
                          </m:r>
                        </m:sub>
                      </m:sSub>
                      <m:r>
                        <a:rPr lang="pt-BR" sz="2400" b="0" i="1" smtClean="0">
                          <a:latin typeface="Cambria Math"/>
                        </a:rPr>
                        <m:t>= </m:t>
                      </m:r>
                      <m:f>
                        <m:fPr>
                          <m:ctrlPr>
                            <a:rPr lang="pt-BR" sz="2400" b="0" i="1" smtClean="0">
                              <a:latin typeface="Cambria Math"/>
                            </a:rPr>
                          </m:ctrlPr>
                        </m:fPr>
                        <m:num>
                          <m:r>
                            <a:rPr lang="pt-BR" sz="2400" b="0" i="1" smtClean="0">
                              <a:latin typeface="Cambria Math"/>
                            </a:rPr>
                            <m:t>750</m:t>
                          </m:r>
                          <m:r>
                            <a:rPr lang="pt-BR" sz="2400" b="0" i="1" smtClean="0">
                              <a:latin typeface="Cambria Math"/>
                              <a:ea typeface="Cambria Math"/>
                            </a:rPr>
                            <m:t>×</m:t>
                          </m:r>
                          <m:d>
                            <m:dPr>
                              <m:ctrlPr>
                                <a:rPr lang="pt-BR" sz="2400" b="0" i="1" smtClean="0">
                                  <a:latin typeface="Cambria Math"/>
                                  <a:ea typeface="Cambria Math"/>
                                </a:rPr>
                              </m:ctrlPr>
                            </m:dPr>
                            <m:e>
                              <m:r>
                                <a:rPr lang="pt-BR" sz="2400" b="0" i="1" smtClean="0">
                                  <a:latin typeface="Cambria Math"/>
                                  <a:ea typeface="Cambria Math"/>
                                </a:rPr>
                                <m:t>32+</m:t>
                              </m:r>
                              <m:f>
                                <m:fPr>
                                  <m:ctrlPr>
                                    <a:rPr lang="pt-BR" sz="2400" b="0" i="1" smtClean="0">
                                      <a:latin typeface="Cambria Math"/>
                                      <a:ea typeface="Cambria Math"/>
                                    </a:rPr>
                                  </m:ctrlPr>
                                </m:fPr>
                                <m:num>
                                  <m:r>
                                    <a:rPr lang="pt-BR" sz="2400" b="0" i="1" smtClean="0">
                                      <a:latin typeface="Cambria Math"/>
                                      <a:ea typeface="Cambria Math"/>
                                    </a:rPr>
                                    <m:t>6,4</m:t>
                                  </m:r>
                                </m:num>
                                <m:den>
                                  <m:r>
                                    <a:rPr lang="pt-BR" sz="2400" b="0" i="1" smtClean="0">
                                      <a:latin typeface="Cambria Math"/>
                                      <a:ea typeface="Cambria Math"/>
                                    </a:rPr>
                                    <m:t>0,96</m:t>
                                  </m:r>
                                </m:den>
                              </m:f>
                            </m:e>
                          </m:d>
                        </m:num>
                        <m:den>
                          <m:r>
                            <a:rPr lang="pt-BR" sz="2400" b="0" i="1" smtClean="0">
                              <a:latin typeface="Cambria Math"/>
                              <a:sym typeface="Symbol"/>
                            </a:rPr>
                            <m:t>1000</m:t>
                          </m:r>
                        </m:den>
                      </m:f>
                    </m:oMath>
                  </m:oMathPara>
                </a14:m>
                <a:endParaRPr lang="pt-BR" dirty="0"/>
              </a:p>
            </p:txBody>
          </p:sp>
        </mc:Choice>
        <mc:Fallback xmlns="">
          <p:sp>
            <p:nvSpPr>
              <p:cNvPr id="23" name="CaixaDeTexto 22"/>
              <p:cNvSpPr txBox="1">
                <a:spLocks noRot="1" noChangeAspect="1" noMove="1" noResize="1" noEditPoints="1" noAdjustHandles="1" noChangeArrowheads="1" noChangeShapeType="1" noTextEdit="1"/>
              </p:cNvSpPr>
              <p:nvPr/>
            </p:nvSpPr>
            <p:spPr>
              <a:xfrm>
                <a:off x="744229" y="5606634"/>
                <a:ext cx="4259819" cy="1066831"/>
              </a:xfrm>
              <a:prstGeom prst="rect">
                <a:avLst/>
              </a:prstGeom>
              <a:blipFill rotWithShape="1">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p:cNvSpPr txBox="1"/>
              <p:nvPr/>
            </p:nvSpPr>
            <p:spPr>
              <a:xfrm>
                <a:off x="4440948" y="5991671"/>
                <a:ext cx="425981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b="1" i="1" smtClean="0">
                              <a:latin typeface="Cambria Math"/>
                            </a:rPr>
                          </m:ctrlPr>
                        </m:sSubPr>
                        <m:e>
                          <m:r>
                            <a:rPr lang="pt-BR" sz="2400" b="1" i="1" smtClean="0">
                              <a:latin typeface="Cambria Math"/>
                            </a:rPr>
                            <m:t>𝑫</m:t>
                          </m:r>
                        </m:e>
                        <m:sub>
                          <m:r>
                            <a:rPr lang="pt-BR" sz="2400" b="1" i="1" smtClean="0">
                              <a:latin typeface="Cambria Math"/>
                            </a:rPr>
                            <m:t>𝒊𝒍𝒂</m:t>
                          </m:r>
                        </m:sub>
                      </m:sSub>
                      <m:r>
                        <a:rPr lang="pt-BR" sz="2400" b="1" i="1" smtClean="0">
                          <a:latin typeface="Cambria Math"/>
                        </a:rPr>
                        <m:t>=</m:t>
                      </m:r>
                      <m:r>
                        <a:rPr lang="pt-BR" sz="2400" b="1" i="1" smtClean="0">
                          <a:latin typeface="Cambria Math"/>
                        </a:rPr>
                        <m:t>𝟐𝟗</m:t>
                      </m:r>
                      <m:r>
                        <a:rPr lang="pt-BR" sz="2400" b="1" i="1" smtClean="0">
                          <a:latin typeface="Cambria Math"/>
                        </a:rPr>
                        <m:t>,</m:t>
                      </m:r>
                      <m:r>
                        <a:rPr lang="pt-BR" sz="2400" b="1" i="1" smtClean="0">
                          <a:latin typeface="Cambria Math"/>
                        </a:rPr>
                        <m:t>𝟎</m:t>
                      </m:r>
                    </m:oMath>
                  </m:oMathPara>
                </a14:m>
                <a:endParaRPr lang="pt-BR" b="1" dirty="0"/>
              </a:p>
            </p:txBody>
          </p:sp>
        </mc:Choice>
        <mc:Fallback xmlns="">
          <p:sp>
            <p:nvSpPr>
              <p:cNvPr id="24" name="CaixaDeTexto 23"/>
              <p:cNvSpPr txBox="1">
                <a:spLocks noRot="1" noChangeAspect="1" noMove="1" noResize="1" noEditPoints="1" noAdjustHandles="1" noChangeArrowheads="1" noChangeShapeType="1" noTextEdit="1"/>
              </p:cNvSpPr>
              <p:nvPr/>
            </p:nvSpPr>
            <p:spPr>
              <a:xfrm>
                <a:off x="4440948" y="5991671"/>
                <a:ext cx="4259819" cy="461665"/>
              </a:xfrm>
              <a:prstGeom prst="rect">
                <a:avLst/>
              </a:prstGeom>
              <a:blipFill rotWithShape="1">
                <a:blip r:embed="rId8"/>
                <a:stretch>
                  <a:fillRect b="-2632"/>
                </a:stretch>
              </a:blipFill>
            </p:spPr>
            <p:txBody>
              <a:bodyPr/>
              <a:lstStyle/>
              <a:p>
                <a:r>
                  <a:rPr lang="pt-BR">
                    <a:noFill/>
                  </a:rPr>
                  <a:t> </a:t>
                </a:r>
              </a:p>
            </p:txBody>
          </p:sp>
        </mc:Fallback>
      </mc:AlternateContent>
      <p:sp>
        <p:nvSpPr>
          <p:cNvPr id="25" name="Seta para a direita 24"/>
          <p:cNvSpPr/>
          <p:nvPr/>
        </p:nvSpPr>
        <p:spPr>
          <a:xfrm>
            <a:off x="4872996" y="6089635"/>
            <a:ext cx="720080" cy="299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7537292" y="5991670"/>
            <a:ext cx="684483" cy="461665"/>
          </a:xfrm>
          <a:prstGeom prst="rect">
            <a:avLst/>
          </a:prstGeom>
          <a:noFill/>
        </p:spPr>
        <p:txBody>
          <a:bodyPr wrap="none" rtlCol="0">
            <a:spAutoFit/>
          </a:bodyPr>
          <a:lstStyle/>
          <a:p>
            <a:r>
              <a:rPr lang="pt-BR" sz="2400" b="1" dirty="0" smtClean="0">
                <a:solidFill>
                  <a:srgbClr val="FF9900"/>
                </a:solidFill>
              </a:rPr>
              <a:t>kVA</a:t>
            </a:r>
            <a:endParaRPr lang="pt-BR" sz="2400" b="1" dirty="0">
              <a:solidFill>
                <a:srgbClr val="FF9900"/>
              </a:solidFill>
            </a:endParaRPr>
          </a:p>
        </p:txBody>
      </p:sp>
      <p:sp>
        <p:nvSpPr>
          <p:cNvPr id="21" name="CaixaDeTexto 20"/>
          <p:cNvSpPr txBox="1"/>
          <p:nvPr/>
        </p:nvSpPr>
        <p:spPr>
          <a:xfrm>
            <a:off x="5593076" y="1268760"/>
            <a:ext cx="3550924" cy="1200329"/>
          </a:xfrm>
          <a:prstGeom prst="rect">
            <a:avLst/>
          </a:prstGeom>
          <a:noFill/>
        </p:spPr>
        <p:txBody>
          <a:bodyPr wrap="square" rtlCol="0">
            <a:spAutoFit/>
          </a:bodyPr>
          <a:lstStyle/>
          <a:p>
            <a:r>
              <a:rPr lang="pt-BR" dirty="0" smtClean="0">
                <a:solidFill>
                  <a:srgbClr val="FF0000"/>
                </a:solidFill>
              </a:rPr>
              <a:t>*O mesmo procedimento é </a:t>
            </a:r>
          </a:p>
          <a:p>
            <a:r>
              <a:rPr lang="pt-BR" dirty="0">
                <a:solidFill>
                  <a:srgbClr val="FF0000"/>
                </a:solidFill>
              </a:rPr>
              <a:t> </a:t>
            </a:r>
            <a:r>
              <a:rPr lang="pt-BR" dirty="0" smtClean="0">
                <a:solidFill>
                  <a:srgbClr val="FF0000"/>
                </a:solidFill>
              </a:rPr>
              <a:t>  realizado para o setores (indústria </a:t>
            </a:r>
          </a:p>
          <a:p>
            <a:r>
              <a:rPr lang="pt-BR" dirty="0">
                <a:solidFill>
                  <a:srgbClr val="FF0000"/>
                </a:solidFill>
              </a:rPr>
              <a:t> </a:t>
            </a:r>
            <a:r>
              <a:rPr lang="pt-BR" dirty="0" smtClean="0">
                <a:solidFill>
                  <a:srgbClr val="FF0000"/>
                </a:solidFill>
              </a:rPr>
              <a:t>  e externo)</a:t>
            </a:r>
          </a:p>
          <a:p>
            <a:r>
              <a:rPr lang="pt-BR" dirty="0" smtClean="0">
                <a:solidFill>
                  <a:srgbClr val="FF0000"/>
                </a:solidFill>
              </a:rPr>
              <a:t>** Sugestão: Praticar!</a:t>
            </a:r>
            <a:endParaRPr lang="pt-BR" dirty="0">
              <a:solidFill>
                <a:srgbClr val="FF0000"/>
              </a:solidFill>
            </a:endParaRPr>
          </a:p>
        </p:txBody>
      </p:sp>
    </p:spTree>
    <p:extLst>
      <p:ext uri="{BB962C8B-B14F-4D97-AF65-F5344CB8AC3E}">
        <p14:creationId xmlns:p14="http://schemas.microsoft.com/office/powerpoint/2010/main" val="47995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animBg="1"/>
      <p:bldP spid="8" grpId="0"/>
      <p:bldP spid="23" grpId="0"/>
      <p:bldP spid="24" grpId="0"/>
      <p:bldP spid="25" grpId="0" animBg="1"/>
      <p:bldP spid="26"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9113"/>
            <a:ext cx="9144000" cy="579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727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1"/>
            <a:ext cx="856895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Exemplo de Aplicação 2</a:t>
            </a:r>
            <a:endParaRPr lang="pt-BR" sz="4400" dirty="0">
              <a:solidFill>
                <a:srgbClr val="FF990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443038"/>
            <a:ext cx="64674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2534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4896544"/>
          </a:xfrm>
        </p:spPr>
        <p:txBody>
          <a:bodyPr>
            <a:noAutofit/>
          </a:bodyPr>
          <a:lstStyle/>
          <a:p>
            <a:r>
              <a:rPr lang="pt-BR" b="1" dirty="0"/>
              <a:t>Demanda de Potência: </a:t>
            </a:r>
            <a:endParaRPr lang="pt-BR" b="1" dirty="0" smtClean="0"/>
          </a:p>
          <a:p>
            <a:pPr lvl="1"/>
            <a:r>
              <a:rPr lang="pt-BR" sz="2400" dirty="0" smtClean="0"/>
              <a:t>Durante </a:t>
            </a:r>
            <a:r>
              <a:rPr lang="pt-BR" sz="2400" dirty="0"/>
              <a:t>um intervalo de tempo normalmente de 15 min e é </a:t>
            </a:r>
            <a:r>
              <a:rPr lang="pt-BR" sz="2400" dirty="0" smtClean="0"/>
              <a:t>faturada pelo </a:t>
            </a:r>
            <a:r>
              <a:rPr lang="pt-BR" sz="2400" dirty="0"/>
              <a:t>maior valor medido durante o período de fornecimento (mensal), ou o valor contratado</a:t>
            </a:r>
            <a:r>
              <a:rPr lang="pt-BR" sz="2400" dirty="0" smtClean="0"/>
              <a:t>.</a:t>
            </a:r>
          </a:p>
          <a:p>
            <a:endParaRPr lang="pt-BR" dirty="0"/>
          </a:p>
          <a:p>
            <a:r>
              <a:rPr lang="pt-BR" b="1" dirty="0" smtClean="0"/>
              <a:t>Consumo </a:t>
            </a:r>
            <a:r>
              <a:rPr lang="pt-BR" b="1" dirty="0"/>
              <a:t>de Energia: </a:t>
            </a:r>
            <a:endParaRPr lang="pt-BR" b="1" dirty="0" smtClean="0"/>
          </a:p>
          <a:p>
            <a:pPr lvl="1"/>
            <a:r>
              <a:rPr lang="pt-BR" sz="2400" dirty="0" smtClean="0"/>
              <a:t>Corresponde </a:t>
            </a:r>
            <a:r>
              <a:rPr lang="pt-BR" sz="2400" dirty="0"/>
              <a:t>ao valor acumulado pelo uso da potência </a:t>
            </a:r>
            <a:r>
              <a:rPr lang="pt-BR" sz="2400" dirty="0" smtClean="0"/>
              <a:t>elétrica disponibilizada </a:t>
            </a:r>
            <a:r>
              <a:rPr lang="pt-BR" sz="2400" dirty="0"/>
              <a:t>ao consumidor ao longo de um período de consumo (mensal).</a:t>
            </a:r>
            <a:endParaRPr lang="pt-BR" dirty="0" smtClean="0"/>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568952"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Determinação da Tarifa Média de uma Instalação Industrial</a:t>
            </a:r>
            <a:endParaRPr lang="pt-BR" sz="4400" dirty="0">
              <a:solidFill>
                <a:srgbClr val="FF9900"/>
              </a:solidFill>
            </a:endParaRPr>
          </a:p>
        </p:txBody>
      </p:sp>
    </p:spTree>
    <p:extLst>
      <p:ext uri="{BB962C8B-B14F-4D97-AF65-F5344CB8AC3E}">
        <p14:creationId xmlns:p14="http://schemas.microsoft.com/office/powerpoint/2010/main" val="1699349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3456384"/>
          </a:xfrm>
        </p:spPr>
        <p:txBody>
          <a:bodyPr>
            <a:normAutofit/>
          </a:bodyPr>
          <a:lstStyle/>
          <a:p>
            <a:pPr algn="just"/>
            <a:r>
              <a:rPr lang="pt-BR" sz="3200" b="1" dirty="0" smtClean="0">
                <a:solidFill>
                  <a:schemeClr val="accent1">
                    <a:lumMod val="75000"/>
                  </a:schemeClr>
                </a:solidFill>
              </a:rPr>
              <a:t>Fator de carga</a:t>
            </a:r>
          </a:p>
          <a:p>
            <a:pPr lvl="1"/>
            <a:r>
              <a:rPr lang="pt-BR" sz="2400" dirty="0" smtClean="0"/>
              <a:t>É a relação entre a </a:t>
            </a:r>
            <a:r>
              <a:rPr lang="pt-BR" sz="2400" dirty="0" smtClean="0">
                <a:solidFill>
                  <a:srgbClr val="FF9900"/>
                </a:solidFill>
              </a:rPr>
              <a:t>demanda média</a:t>
            </a:r>
            <a:r>
              <a:rPr lang="pt-BR" sz="2400" dirty="0" smtClean="0"/>
              <a:t>, durante um determinado intervalo de tempo, e a </a:t>
            </a:r>
            <a:r>
              <a:rPr lang="pt-BR" sz="2400" dirty="0" smtClean="0">
                <a:solidFill>
                  <a:srgbClr val="FF9900"/>
                </a:solidFill>
              </a:rPr>
              <a:t>demanda máxima </a:t>
            </a:r>
            <a:r>
              <a:rPr lang="pt-BR" sz="2400" dirty="0" smtClean="0"/>
              <a:t>registrada no mesmo período;</a:t>
            </a:r>
          </a:p>
          <a:p>
            <a:pPr lvl="1"/>
            <a:r>
              <a:rPr lang="pt-BR" sz="2400" dirty="0" smtClean="0"/>
              <a:t>Mede o grau no qual a demanda máxima foi mantida durante o intervalo de tempo considerado;</a:t>
            </a:r>
          </a:p>
          <a:p>
            <a:pPr lvl="1"/>
            <a:r>
              <a:rPr lang="pt-BR" sz="2400" dirty="0" smtClean="0"/>
              <a:t>Mostra se a energia está sendo utilizada de forma racional.</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p:grpSp>
        <p:nvGrpSpPr>
          <p:cNvPr id="7" name="Grupo 6"/>
          <p:cNvGrpSpPr/>
          <p:nvPr/>
        </p:nvGrpSpPr>
        <p:grpSpPr>
          <a:xfrm>
            <a:off x="1475656" y="5247102"/>
            <a:ext cx="2448272" cy="846194"/>
            <a:chOff x="3472377" y="3645024"/>
            <a:chExt cx="1891711" cy="846194"/>
          </a:xfrm>
        </p:grpSpPr>
        <p:sp>
          <p:nvSpPr>
            <p:cNvPr id="5" name="Retângulo 4"/>
            <p:cNvSpPr/>
            <p:nvPr/>
          </p:nvSpPr>
          <p:spPr>
            <a:xfrm>
              <a:off x="3472377" y="3645024"/>
              <a:ext cx="1891711" cy="846194"/>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CaixaDeTexto 1"/>
                <p:cNvSpPr txBox="1"/>
                <p:nvPr/>
              </p:nvSpPr>
              <p:spPr>
                <a:xfrm>
                  <a:off x="3472377" y="3645024"/>
                  <a:ext cx="1800200" cy="846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𝑐𝑑</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𝑚</m:t>
                                </m:r>
                                <m:r>
                                  <a:rPr lang="pt-BR" sz="2400" b="0" i="1" smtClean="0">
                                    <a:latin typeface="Cambria Math"/>
                                  </a:rPr>
                                  <m:t>é</m:t>
                                </m:r>
                                <m:r>
                                  <a:rPr lang="pt-BR" sz="2400" b="0" i="1" smtClean="0">
                                    <a:latin typeface="Cambria Math"/>
                                  </a:rPr>
                                  <m:t>𝑑</m:t>
                                </m:r>
                              </m:sub>
                            </m:sSub>
                          </m:num>
                          <m:den>
                            <m:sSub>
                              <m:sSubPr>
                                <m:ctrlPr>
                                  <a:rPr lang="pt-BR" sz="2400" b="0" i="1" smtClean="0">
                                    <a:latin typeface="Cambria Math"/>
                                  </a:rPr>
                                </m:ctrlPr>
                              </m:sSubPr>
                              <m:e>
                                <m:r>
                                  <a:rPr lang="pt-BR" sz="2400" b="0" i="1" smtClean="0">
                                    <a:latin typeface="Cambria Math"/>
                                  </a:rPr>
                                  <m:t>𝐷</m:t>
                                </m:r>
                              </m:e>
                              <m:sub>
                                <m:r>
                                  <a:rPr lang="pt-BR" sz="2400" b="0" i="1" smtClean="0">
                                    <a:latin typeface="Cambria Math"/>
                                  </a:rPr>
                                  <m:t>𝑚</m:t>
                                </m:r>
                                <m:r>
                                  <a:rPr lang="pt-BR" sz="2400" b="0" i="1" smtClean="0">
                                    <a:latin typeface="Cambria Math"/>
                                  </a:rPr>
                                  <m:t>á</m:t>
                                </m:r>
                                <m:r>
                                  <a:rPr lang="pt-BR" sz="2400" b="0" i="1" smtClean="0">
                                    <a:latin typeface="Cambria Math"/>
                                  </a:rPr>
                                  <m:t>𝑥</m:t>
                                </m:r>
                              </m:sub>
                            </m:sSub>
                          </m:den>
                        </m:f>
                      </m:oMath>
                    </m:oMathPara>
                  </a14:m>
                  <a:endParaRPr lang="pt-BR" sz="2400"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3472377" y="3645024"/>
                  <a:ext cx="1800200" cy="846194"/>
                </a:xfrm>
                <a:prstGeom prst="rect">
                  <a:avLst/>
                </a:prstGeom>
                <a:blipFill rotWithShape="1">
                  <a:blip r:embed="rId3"/>
                  <a:stretch>
                    <a:fillRect/>
                  </a:stretch>
                </a:blipFill>
              </p:spPr>
              <p:txBody>
                <a:bodyPr/>
                <a:lstStyle/>
                <a:p>
                  <a:r>
                    <a:rPr lang="pt-BR">
                      <a:noFill/>
                    </a:rPr>
                    <a:t> </a:t>
                  </a:r>
                </a:p>
              </p:txBody>
            </p:sp>
          </mc:Fallback>
        </mc:AlternateContent>
      </p:grpSp>
      <p:grpSp>
        <p:nvGrpSpPr>
          <p:cNvPr id="16" name="Grupo 15"/>
          <p:cNvGrpSpPr/>
          <p:nvPr/>
        </p:nvGrpSpPr>
        <p:grpSpPr>
          <a:xfrm>
            <a:off x="4644008" y="5243055"/>
            <a:ext cx="3096344" cy="848630"/>
            <a:chOff x="3472377" y="3645024"/>
            <a:chExt cx="1891711" cy="848630"/>
          </a:xfrm>
        </p:grpSpPr>
        <p:sp>
          <p:nvSpPr>
            <p:cNvPr id="17" name="Retângulo 16"/>
            <p:cNvSpPr/>
            <p:nvPr/>
          </p:nvSpPr>
          <p:spPr>
            <a:xfrm>
              <a:off x="3472377" y="3645024"/>
              <a:ext cx="1891711" cy="846194"/>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8" name="CaixaDeTexto 17"/>
                <p:cNvSpPr txBox="1"/>
                <p:nvPr/>
              </p:nvSpPr>
              <p:spPr>
                <a:xfrm>
                  <a:off x="3472377" y="3645024"/>
                  <a:ext cx="1800200" cy="848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𝑐𝑚</m:t>
                            </m:r>
                          </m:sub>
                        </m:sSub>
                        <m:r>
                          <a:rPr lang="pt-BR" sz="2400" b="0" i="1" smtClean="0">
                            <a:latin typeface="Cambria Math"/>
                          </a:rPr>
                          <m:t>= </m:t>
                        </m:r>
                        <m:f>
                          <m:fPr>
                            <m:ctrlPr>
                              <a:rPr lang="pt-BR" sz="2400" b="0" i="1" smtClean="0">
                                <a:latin typeface="Cambria Math"/>
                              </a:rPr>
                            </m:ctrlPr>
                          </m:fPr>
                          <m:num>
                            <m:sSub>
                              <m:sSubPr>
                                <m:ctrlPr>
                                  <a:rPr lang="pt-BR" sz="2400" b="0" i="1" smtClean="0">
                                    <a:latin typeface="Cambria Math"/>
                                  </a:rPr>
                                </m:ctrlPr>
                              </m:sSubPr>
                              <m:e>
                                <m:r>
                                  <a:rPr lang="pt-BR" sz="2400" b="0" i="1" smtClean="0">
                                    <a:latin typeface="Cambria Math"/>
                                  </a:rPr>
                                  <m:t>𝐶</m:t>
                                </m:r>
                              </m:e>
                              <m:sub>
                                <m:r>
                                  <a:rPr lang="pt-BR" sz="2400" b="0" i="1" smtClean="0">
                                    <a:latin typeface="Cambria Math"/>
                                  </a:rPr>
                                  <m:t>𝑘𝑊h</m:t>
                                </m:r>
                              </m:sub>
                            </m:sSub>
                          </m:num>
                          <m:den>
                            <m:sSub>
                              <m:sSubPr>
                                <m:ctrlPr>
                                  <a:rPr lang="pt-BR" sz="2400" b="0" i="1" smtClean="0">
                                    <a:latin typeface="Cambria Math"/>
                                  </a:rPr>
                                </m:ctrlPr>
                              </m:sSubPr>
                              <m:e>
                                <m:r>
                                  <a:rPr lang="pt-BR" sz="2400" b="0" i="1" smtClean="0">
                                    <a:latin typeface="Cambria Math"/>
                                  </a:rPr>
                                  <m:t>730 </m:t>
                                </m:r>
                                <m:r>
                                  <a:rPr lang="pt-BR" sz="2400" b="0" i="1" smtClean="0">
                                    <a:latin typeface="Cambria Math"/>
                                    <a:ea typeface="Cambria Math"/>
                                  </a:rPr>
                                  <m:t>× </m:t>
                                </m:r>
                                <m:r>
                                  <a:rPr lang="pt-BR" sz="2400" b="0" i="1" smtClean="0">
                                    <a:latin typeface="Cambria Math"/>
                                  </a:rPr>
                                  <m:t>𝐷</m:t>
                                </m:r>
                              </m:e>
                              <m:sub>
                                <m:r>
                                  <a:rPr lang="pt-BR" sz="2400" b="0" i="1" smtClean="0">
                                    <a:latin typeface="Cambria Math"/>
                                  </a:rPr>
                                  <m:t>𝑚</m:t>
                                </m:r>
                                <m:r>
                                  <a:rPr lang="pt-BR" sz="2400" b="0" i="1" smtClean="0">
                                    <a:latin typeface="Cambria Math"/>
                                  </a:rPr>
                                  <m:t>á</m:t>
                                </m:r>
                                <m:r>
                                  <a:rPr lang="pt-BR" sz="2400" b="0" i="1" smtClean="0">
                                    <a:latin typeface="Cambria Math"/>
                                  </a:rPr>
                                  <m:t>𝑥</m:t>
                                </m:r>
                              </m:sub>
                            </m:sSub>
                          </m:den>
                        </m:f>
                      </m:oMath>
                    </m:oMathPara>
                  </a14:m>
                  <a:endParaRPr lang="pt-BR" sz="2400" dirty="0"/>
                </a:p>
              </p:txBody>
            </p:sp>
          </mc:Choice>
          <mc:Fallback xmlns="">
            <p:sp>
              <p:nvSpPr>
                <p:cNvPr id="18" name="CaixaDeTexto 17"/>
                <p:cNvSpPr txBox="1">
                  <a:spLocks noRot="1" noChangeAspect="1" noMove="1" noResize="1" noEditPoints="1" noAdjustHandles="1" noChangeArrowheads="1" noChangeShapeType="1" noTextEdit="1"/>
                </p:cNvSpPr>
                <p:nvPr/>
              </p:nvSpPr>
              <p:spPr>
                <a:xfrm>
                  <a:off x="3472377" y="3645024"/>
                  <a:ext cx="1800200" cy="848630"/>
                </a:xfrm>
                <a:prstGeom prst="rect">
                  <a:avLst/>
                </a:prstGeom>
                <a:blipFill rotWithShape="1">
                  <a:blip r:embed="rId4"/>
                  <a:stretch>
                    <a:fillRect/>
                  </a:stretch>
                </a:blipFill>
              </p:spPr>
              <p:txBody>
                <a:bodyPr/>
                <a:lstStyle/>
                <a:p>
                  <a:r>
                    <a:rPr lang="pt-BR">
                      <a:noFill/>
                    </a:rPr>
                    <a:t> </a:t>
                  </a:r>
                </a:p>
              </p:txBody>
            </p:sp>
          </mc:Fallback>
        </mc:AlternateContent>
      </p:grpSp>
      <p:sp>
        <p:nvSpPr>
          <p:cNvPr id="8" name="CaixaDeTexto 7"/>
          <p:cNvSpPr txBox="1"/>
          <p:nvPr/>
        </p:nvSpPr>
        <p:spPr>
          <a:xfrm>
            <a:off x="1616939" y="6309320"/>
            <a:ext cx="2137701" cy="369332"/>
          </a:xfrm>
          <a:prstGeom prst="rect">
            <a:avLst/>
          </a:prstGeom>
          <a:noFill/>
        </p:spPr>
        <p:txBody>
          <a:bodyPr wrap="none" rtlCol="0">
            <a:spAutoFit/>
          </a:bodyPr>
          <a:lstStyle/>
          <a:p>
            <a:r>
              <a:rPr lang="pt-BR" b="1" dirty="0">
                <a:solidFill>
                  <a:srgbClr val="FF9900"/>
                </a:solidFill>
              </a:rPr>
              <a:t>Fator de carga diário</a:t>
            </a:r>
          </a:p>
        </p:txBody>
      </p:sp>
      <p:sp>
        <p:nvSpPr>
          <p:cNvPr id="20" name="CaixaDeTexto 19"/>
          <p:cNvSpPr txBox="1"/>
          <p:nvPr/>
        </p:nvSpPr>
        <p:spPr>
          <a:xfrm>
            <a:off x="5170603" y="6313883"/>
            <a:ext cx="2270750" cy="369332"/>
          </a:xfrm>
          <a:prstGeom prst="rect">
            <a:avLst/>
          </a:prstGeom>
          <a:noFill/>
        </p:spPr>
        <p:txBody>
          <a:bodyPr wrap="none" rtlCol="0">
            <a:spAutoFit/>
          </a:bodyPr>
          <a:lstStyle/>
          <a:p>
            <a:r>
              <a:rPr lang="pt-BR" b="1" dirty="0">
                <a:solidFill>
                  <a:srgbClr val="FF9900"/>
                </a:solidFill>
              </a:rPr>
              <a:t>Fator de carga </a:t>
            </a:r>
            <a:r>
              <a:rPr lang="pt-BR" b="1" dirty="0" smtClean="0">
                <a:solidFill>
                  <a:srgbClr val="FF9900"/>
                </a:solidFill>
              </a:rPr>
              <a:t>mensal</a:t>
            </a:r>
            <a:endParaRPr lang="pt-BR" b="1" dirty="0">
              <a:solidFill>
                <a:srgbClr val="FF9900"/>
              </a:solidFill>
            </a:endParaRPr>
          </a:p>
        </p:txBody>
      </p:sp>
    </p:spTree>
    <p:extLst>
      <p:ext uri="{BB962C8B-B14F-4D97-AF65-F5344CB8AC3E}">
        <p14:creationId xmlns:p14="http://schemas.microsoft.com/office/powerpoint/2010/main" val="1562557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568952"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Determinação da Tarifa Média de uma Instalação Industrial</a:t>
            </a:r>
            <a:endParaRPr lang="pt-BR" sz="4400" dirty="0">
              <a:solidFill>
                <a:srgbClr val="FF9900"/>
              </a:solidFill>
            </a:endParaRPr>
          </a:p>
        </p:txBody>
      </p:sp>
      <p:sp>
        <p:nvSpPr>
          <p:cNvPr id="2" name="Retângulo 1"/>
          <p:cNvSpPr/>
          <p:nvPr/>
        </p:nvSpPr>
        <p:spPr>
          <a:xfrm>
            <a:off x="497987" y="1631697"/>
            <a:ext cx="8538509" cy="4847481"/>
          </a:xfrm>
          <a:prstGeom prst="rect">
            <a:avLst/>
          </a:prstGeom>
        </p:spPr>
        <p:txBody>
          <a:bodyPr wrap="square">
            <a:spAutoFit/>
          </a:bodyPr>
          <a:lstStyle/>
          <a:p>
            <a:r>
              <a:rPr lang="pt-BR" sz="2400" b="1" dirty="0">
                <a:solidFill>
                  <a:srgbClr val="0070C0"/>
                </a:solidFill>
              </a:rPr>
              <a:t>Azul:</a:t>
            </a:r>
            <a:r>
              <a:rPr lang="pt-BR" sz="2400" b="1" dirty="0"/>
              <a:t> </a:t>
            </a:r>
            <a:r>
              <a:rPr lang="pt-BR" sz="2400" dirty="0"/>
              <a:t>aplicada às unidades consumidoras do grupo A, caracterizada por tarifas diferenciadas de consumo de energia elétrica e de demanda de potência, de acordo com as horas de utilização do dia</a:t>
            </a:r>
            <a:r>
              <a:rPr lang="pt-BR" sz="2400" dirty="0" smtClean="0"/>
              <a:t>;</a:t>
            </a:r>
          </a:p>
          <a:p>
            <a:endParaRPr lang="pt-BR" sz="1100" dirty="0"/>
          </a:p>
          <a:p>
            <a:r>
              <a:rPr lang="pt-BR" sz="2400" b="1" dirty="0">
                <a:solidFill>
                  <a:srgbClr val="00B050"/>
                </a:solidFill>
              </a:rPr>
              <a:t>Verde:</a:t>
            </a:r>
            <a:r>
              <a:rPr lang="pt-BR" sz="2400" dirty="0"/>
              <a:t> </a:t>
            </a:r>
            <a:r>
              <a:rPr lang="pt-BR" sz="2400" dirty="0" smtClean="0"/>
              <a:t>aplicada </a:t>
            </a:r>
            <a:r>
              <a:rPr lang="pt-BR" sz="2400" dirty="0"/>
              <a:t>às unidades consumidoras do grupo A, caracterizada por tarifas diferenciadas de consumo de energia elétrica, de acordo com as horas de utilização do dia, assim como de uma única tarifa de demanda de potência</a:t>
            </a:r>
            <a:r>
              <a:rPr lang="pt-BR" sz="2400" dirty="0" smtClean="0"/>
              <a:t>;</a:t>
            </a:r>
          </a:p>
          <a:p>
            <a:endParaRPr lang="pt-BR" sz="1000" dirty="0"/>
          </a:p>
          <a:p>
            <a:r>
              <a:rPr lang="pt-BR" sz="2400" b="1" dirty="0"/>
              <a:t>Convencional Binômia: </a:t>
            </a:r>
            <a:r>
              <a:rPr lang="pt-BR" sz="2400" dirty="0"/>
              <a:t> aplicada às unidades consumidoras do grupo A caracterizada por tarifas de consumo de energia elétrica e demanda de potência, independentemente das horas de utilização do dia. Esta modalidade será extinta a partir da revisão tarifária da distribuidora;</a:t>
            </a:r>
          </a:p>
        </p:txBody>
      </p:sp>
    </p:spTree>
    <p:extLst>
      <p:ext uri="{BB962C8B-B14F-4D97-AF65-F5344CB8AC3E}">
        <p14:creationId xmlns:p14="http://schemas.microsoft.com/office/powerpoint/2010/main" val="3699751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8280920" cy="4896544"/>
          </a:xfrm>
        </p:spPr>
        <p:txBody>
          <a:bodyPr>
            <a:noAutofit/>
          </a:bodyPr>
          <a:lstStyle/>
          <a:p>
            <a:r>
              <a:rPr lang="pt-BR" b="1" dirty="0">
                <a:solidFill>
                  <a:srgbClr val="FF9900"/>
                </a:solidFill>
              </a:rPr>
              <a:t>Postos </a:t>
            </a:r>
            <a:r>
              <a:rPr lang="pt-BR" b="1" dirty="0" smtClean="0">
                <a:solidFill>
                  <a:srgbClr val="FF9900"/>
                </a:solidFill>
              </a:rPr>
              <a:t>Tarifários</a:t>
            </a:r>
          </a:p>
          <a:p>
            <a:r>
              <a:rPr lang="pt-BR" sz="2200" dirty="0"/>
              <a:t>Os postos tarifários são definidos para permitir a contratação e o faturamento da energia e da demanda de potência diferenciada ao longo do dia, conforme as diversas modalidades tarifárias. A regulamentação consta na Resolução Normativa ANEEL - </a:t>
            </a:r>
            <a:r>
              <a:rPr lang="pt-BR" sz="2200" dirty="0">
                <a:hlinkClick r:id="rId3"/>
              </a:rPr>
              <a:t>REN nº 414/2010</a:t>
            </a:r>
            <a:r>
              <a:rPr lang="pt-BR" sz="2200" dirty="0"/>
              <a:t>:</a:t>
            </a:r>
          </a:p>
          <a:p>
            <a:r>
              <a:rPr lang="pt-BR" sz="2200" b="1" dirty="0"/>
              <a:t>Horário de ponta</a:t>
            </a:r>
            <a:r>
              <a:rPr lang="pt-BR" sz="2200" dirty="0"/>
              <a:t> refere-se ao período composto por 3 (três) horas diárias consecutivas definidas pela distribuidora considerando a curva de carga de seu sistema elétrico, aprovado pela ANEEL para toda a área de concessão, com exceção feita aos sábados, domingos, e feriados nacionais.</a:t>
            </a:r>
          </a:p>
          <a:p>
            <a:r>
              <a:rPr lang="pt-BR" sz="2200" b="1" dirty="0"/>
              <a:t>Horário fora de ponta </a:t>
            </a:r>
            <a:r>
              <a:rPr lang="pt-BR" sz="2200" dirty="0"/>
              <a:t>refere-se ao período composto pelo conjunto das horas diárias consecutivas e complementares àquelas definidas no horário de ponta e intermediário (no caso da Tarifa Branca</a:t>
            </a:r>
            <a:r>
              <a:rPr lang="pt-BR" sz="2200" dirty="0" smtClean="0"/>
              <a:t>).</a:t>
            </a:r>
            <a:endParaRPr lang="pt-BR" sz="2200" dirty="0"/>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568952"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Determinação da Tarifa Média de uma Instalação Industrial</a:t>
            </a:r>
            <a:endParaRPr lang="pt-BR" sz="4400" dirty="0">
              <a:solidFill>
                <a:srgbClr val="FF9900"/>
              </a:solidFill>
            </a:endParaRPr>
          </a:p>
        </p:txBody>
      </p:sp>
    </p:spTree>
    <p:extLst>
      <p:ext uri="{BB962C8B-B14F-4D97-AF65-F5344CB8AC3E}">
        <p14:creationId xmlns:p14="http://schemas.microsoft.com/office/powerpoint/2010/main" val="2485800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792088"/>
          </a:xfrm>
        </p:spPr>
        <p:txBody>
          <a:bodyPr>
            <a:noAutofit/>
          </a:bodyPr>
          <a:lstStyle/>
          <a:p>
            <a:r>
              <a:rPr lang="pt-BR" b="1" dirty="0">
                <a:solidFill>
                  <a:srgbClr val="FF9900"/>
                </a:solidFill>
              </a:rPr>
              <a:t>Estruturas das Tarifas para Faturamento:</a:t>
            </a:r>
            <a:endParaRPr lang="pt-BR" sz="2400" dirty="0" smtClean="0">
              <a:solidFill>
                <a:srgbClr val="FF9900"/>
              </a:solidFill>
            </a:endParaRP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568952" cy="1296144"/>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Determinação da Tarifa Média de uma Instalação Industrial</a:t>
            </a:r>
            <a:endParaRPr lang="pt-BR" sz="4400" dirty="0">
              <a:solidFill>
                <a:srgbClr val="FF990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06" y="2638853"/>
            <a:ext cx="8646790" cy="287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2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3456384"/>
          </a:xfrm>
        </p:spPr>
        <p:txBody>
          <a:bodyPr>
            <a:normAutofit/>
          </a:bodyPr>
          <a:lstStyle/>
          <a:p>
            <a:pPr algn="just"/>
            <a:r>
              <a:rPr lang="pt-BR" b="1" dirty="0" smtClean="0">
                <a:solidFill>
                  <a:schemeClr val="accent1">
                    <a:lumMod val="75000"/>
                  </a:schemeClr>
                </a:solidFill>
              </a:rPr>
              <a:t>Elevado fator de carga significa</a:t>
            </a:r>
          </a:p>
          <a:p>
            <a:pPr lvl="1"/>
            <a:r>
              <a:rPr lang="pt-BR" sz="2400" dirty="0"/>
              <a:t>Otimização dos investimentos da instalação elétrica;</a:t>
            </a:r>
          </a:p>
          <a:p>
            <a:pPr lvl="1"/>
            <a:r>
              <a:rPr lang="pt-BR" sz="2400" dirty="0" smtClean="0"/>
              <a:t>Aproveitamento </a:t>
            </a:r>
            <a:r>
              <a:rPr lang="pt-BR" sz="2400" dirty="0"/>
              <a:t>racional e aumento da vida útil da instalação elétrica;</a:t>
            </a:r>
          </a:p>
          <a:p>
            <a:pPr lvl="1"/>
            <a:r>
              <a:rPr lang="pt-BR" sz="2400" dirty="0" smtClean="0"/>
              <a:t>Redução </a:t>
            </a:r>
            <a:r>
              <a:rPr lang="pt-BR" sz="2400" dirty="0"/>
              <a:t>do valor da demanda de pico (</a:t>
            </a:r>
            <a:r>
              <a:rPr lang="pt-BR" sz="2400" dirty="0" err="1"/>
              <a:t>Dmax</a:t>
            </a:r>
            <a:r>
              <a:rPr lang="pt-BR" sz="2400" dirty="0"/>
              <a:t>).</a:t>
            </a:r>
            <a:endParaRPr lang="pt-BR" sz="3200" dirty="0" smtClean="0"/>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mc:AlternateContent xmlns:mc="http://schemas.openxmlformats.org/markup-compatibility/2006" xmlns:a14="http://schemas.microsoft.com/office/drawing/2010/main">
        <mc:Choice Requires="a14">
          <p:sp>
            <p:nvSpPr>
              <p:cNvPr id="2" name="CaixaDeTexto 1"/>
              <p:cNvSpPr txBox="1"/>
              <p:nvPr/>
            </p:nvSpPr>
            <p:spPr>
              <a:xfrm>
                <a:off x="653873" y="4285913"/>
                <a:ext cx="2723686" cy="793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𝑐𝑑</m:t>
                          </m:r>
                        </m:sub>
                      </m:sSub>
                      <m:r>
                        <a:rPr lang="pt-BR" sz="2400" b="0" i="1" smtClean="0">
                          <a:latin typeface="Cambria Math"/>
                        </a:rPr>
                        <m:t>= </m:t>
                      </m:r>
                      <m:f>
                        <m:fPr>
                          <m:ctrlPr>
                            <a:rPr lang="pt-BR" sz="2400" b="0" i="1" smtClean="0">
                              <a:latin typeface="Cambria Math"/>
                            </a:rPr>
                          </m:ctrlPr>
                        </m:fPr>
                        <m:num>
                          <m:r>
                            <a:rPr lang="pt-BR" sz="2400" b="0" i="1" smtClean="0">
                              <a:latin typeface="Cambria Math"/>
                            </a:rPr>
                            <m:t>350</m:t>
                          </m:r>
                        </m:num>
                        <m:den>
                          <m:r>
                            <a:rPr lang="pt-BR" sz="2400" b="0" i="1" smtClean="0">
                              <a:latin typeface="Cambria Math"/>
                            </a:rPr>
                            <m:t>650</m:t>
                          </m:r>
                        </m:den>
                      </m:f>
                      <m:r>
                        <a:rPr lang="pt-BR" sz="2400" b="0" i="1" smtClean="0">
                          <a:latin typeface="Cambria Math"/>
                        </a:rPr>
                        <m:t>=0,53</m:t>
                      </m:r>
                    </m:oMath>
                  </m:oMathPara>
                </a14:m>
                <a:endParaRPr lang="pt-BR" sz="2400"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653873" y="4285913"/>
                <a:ext cx="2723686" cy="793679"/>
              </a:xfrm>
              <a:prstGeom prst="rect">
                <a:avLst/>
              </a:prstGeom>
              <a:blipFill rotWithShape="1">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p:cNvSpPr txBox="1"/>
              <p:nvPr/>
            </p:nvSpPr>
            <p:spPr>
              <a:xfrm>
                <a:off x="179512" y="5589240"/>
                <a:ext cx="3672408"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a:rPr>
                          </m:ctrlPr>
                        </m:sSubPr>
                        <m:e>
                          <m:r>
                            <a:rPr lang="pt-BR" sz="2400" b="0" i="1" smtClean="0">
                              <a:latin typeface="Cambria Math"/>
                            </a:rPr>
                            <m:t>𝐹</m:t>
                          </m:r>
                        </m:e>
                        <m:sub>
                          <m:r>
                            <a:rPr lang="pt-BR" sz="2400" b="0" i="1" smtClean="0">
                              <a:latin typeface="Cambria Math"/>
                            </a:rPr>
                            <m:t>𝑐𝑚</m:t>
                          </m:r>
                        </m:sub>
                      </m:sSub>
                      <m:r>
                        <a:rPr lang="pt-BR" sz="2400" b="0" i="1" smtClean="0">
                          <a:latin typeface="Cambria Math"/>
                        </a:rPr>
                        <m:t>= </m:t>
                      </m:r>
                      <m:f>
                        <m:fPr>
                          <m:ctrlPr>
                            <a:rPr lang="pt-BR" sz="2400" b="0" i="1" smtClean="0">
                              <a:latin typeface="Cambria Math"/>
                            </a:rPr>
                          </m:ctrlPr>
                        </m:fPr>
                        <m:num>
                          <m:r>
                            <a:rPr lang="pt-BR" sz="2400" b="0" i="1" smtClean="0">
                              <a:latin typeface="Cambria Math"/>
                            </a:rPr>
                            <m:t>189.990</m:t>
                          </m:r>
                        </m:num>
                        <m:den>
                          <m:r>
                            <a:rPr lang="pt-BR" sz="2400" b="0" i="1" smtClean="0">
                              <a:latin typeface="Cambria Math"/>
                            </a:rPr>
                            <m:t>730 </m:t>
                          </m:r>
                          <m:r>
                            <a:rPr lang="pt-BR" sz="2400" b="0" i="1" smtClean="0">
                              <a:latin typeface="Cambria Math"/>
                              <a:ea typeface="Cambria Math"/>
                            </a:rPr>
                            <m:t>×650</m:t>
                          </m:r>
                        </m:den>
                      </m:f>
                      <m:r>
                        <a:rPr lang="pt-BR" sz="2400" b="0" i="1" smtClean="0">
                          <a:latin typeface="Cambria Math"/>
                        </a:rPr>
                        <m:t>=0,40</m:t>
                      </m:r>
                    </m:oMath>
                  </m:oMathPara>
                </a14:m>
                <a:endParaRPr lang="pt-BR" sz="2400" dirty="0"/>
              </a:p>
            </p:txBody>
          </p:sp>
        </mc:Choice>
        <mc:Fallback xmlns="">
          <p:sp>
            <p:nvSpPr>
              <p:cNvPr id="18" name="CaixaDeTexto 17"/>
              <p:cNvSpPr txBox="1">
                <a:spLocks noRot="1" noChangeAspect="1" noMove="1" noResize="1" noEditPoints="1" noAdjustHandles="1" noChangeArrowheads="1" noChangeShapeType="1" noTextEdit="1"/>
              </p:cNvSpPr>
              <p:nvPr/>
            </p:nvSpPr>
            <p:spPr>
              <a:xfrm>
                <a:off x="179512" y="5589240"/>
                <a:ext cx="3672408" cy="786177"/>
              </a:xfrm>
              <a:prstGeom prst="rect">
                <a:avLst/>
              </a:prstGeom>
              <a:blipFill rotWithShape="1">
                <a:blip r:embed="rId4"/>
                <a:stretch>
                  <a:fillRect/>
                </a:stretch>
              </a:blipFill>
            </p:spPr>
            <p:txBody>
              <a:bodyPr/>
              <a:lstStyle/>
              <a:p>
                <a:r>
                  <a:rPr lang="pt-BR">
                    <a:noFill/>
                  </a:rPr>
                  <a:t> </a:t>
                </a:r>
              </a:p>
            </p:txBody>
          </p:sp>
        </mc:Fallback>
      </mc:AlternateContent>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5454" y="3933056"/>
            <a:ext cx="53530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8495900" y="3978136"/>
            <a:ext cx="612604" cy="307777"/>
          </a:xfrm>
          <a:prstGeom prst="rect">
            <a:avLst/>
          </a:prstGeom>
          <a:noFill/>
        </p:spPr>
        <p:txBody>
          <a:bodyPr wrap="none" rtlCol="0">
            <a:spAutoFit/>
          </a:bodyPr>
          <a:lstStyle/>
          <a:p>
            <a:r>
              <a:rPr lang="pt-BR" sz="1400" b="1" dirty="0" err="1" smtClean="0">
                <a:solidFill>
                  <a:srgbClr val="FF0000"/>
                </a:solidFill>
              </a:rPr>
              <a:t>Dmax</a:t>
            </a:r>
            <a:endParaRPr lang="pt-BR" sz="1400" b="1" dirty="0">
              <a:solidFill>
                <a:srgbClr val="FF0000"/>
              </a:solidFill>
            </a:endParaRPr>
          </a:p>
        </p:txBody>
      </p:sp>
      <p:sp>
        <p:nvSpPr>
          <p:cNvPr id="15" name="CaixaDeTexto 14"/>
          <p:cNvSpPr txBox="1"/>
          <p:nvPr/>
        </p:nvSpPr>
        <p:spPr>
          <a:xfrm>
            <a:off x="8587731" y="5188884"/>
            <a:ext cx="630301" cy="307777"/>
          </a:xfrm>
          <a:prstGeom prst="rect">
            <a:avLst/>
          </a:prstGeom>
          <a:noFill/>
        </p:spPr>
        <p:txBody>
          <a:bodyPr wrap="none" rtlCol="0">
            <a:spAutoFit/>
          </a:bodyPr>
          <a:lstStyle/>
          <a:p>
            <a:r>
              <a:rPr lang="pt-BR" sz="1400" b="1" dirty="0" err="1" smtClean="0">
                <a:solidFill>
                  <a:srgbClr val="00B050"/>
                </a:solidFill>
              </a:rPr>
              <a:t>Dmed</a:t>
            </a:r>
            <a:endParaRPr lang="pt-BR" sz="1400" b="1" dirty="0">
              <a:solidFill>
                <a:srgbClr val="00B050"/>
              </a:solidFill>
            </a:endParaRPr>
          </a:p>
        </p:txBody>
      </p:sp>
    </p:spTree>
    <p:extLst>
      <p:ext uri="{BB962C8B-B14F-4D97-AF65-F5344CB8AC3E}">
        <p14:creationId xmlns:p14="http://schemas.microsoft.com/office/powerpoint/2010/main" val="36498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2160240"/>
          </a:xfrm>
        </p:spPr>
        <p:txBody>
          <a:bodyPr>
            <a:normAutofit/>
          </a:bodyPr>
          <a:lstStyle/>
          <a:p>
            <a:pPr algn="just"/>
            <a:r>
              <a:rPr lang="pt-BR" b="1" dirty="0" smtClean="0">
                <a:solidFill>
                  <a:schemeClr val="accent1">
                    <a:lumMod val="75000"/>
                  </a:schemeClr>
                </a:solidFill>
              </a:rPr>
              <a:t>Otimização do uso da Energia através da melhoria do fator de carga</a:t>
            </a:r>
          </a:p>
          <a:p>
            <a:pPr lvl="1"/>
            <a:r>
              <a:rPr lang="pt-BR" sz="2400" dirty="0"/>
              <a:t>Conservar o consumo e reduzir a demanda;</a:t>
            </a:r>
          </a:p>
          <a:p>
            <a:pPr lvl="1"/>
            <a:r>
              <a:rPr lang="pt-BR" sz="2400" dirty="0" smtClean="0"/>
              <a:t>Conservar </a:t>
            </a:r>
            <a:r>
              <a:rPr lang="pt-BR" sz="2400" dirty="0"/>
              <a:t>a demanda e aumentar o consumo.</a:t>
            </a:r>
            <a:endParaRPr lang="pt-BR" sz="4000" dirty="0" smtClean="0"/>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33056"/>
            <a:ext cx="873906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17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p:sp>
        <p:nvSpPr>
          <p:cNvPr id="10" name="Espaço Reservado para Conteúdo 2"/>
          <p:cNvSpPr txBox="1">
            <a:spLocks/>
          </p:cNvSpPr>
          <p:nvPr/>
        </p:nvSpPr>
        <p:spPr>
          <a:xfrm>
            <a:off x="496207" y="1700808"/>
            <a:ext cx="8208912" cy="212610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algn="just"/>
            <a:r>
              <a:rPr lang="pt-BR" b="1" dirty="0" smtClean="0">
                <a:solidFill>
                  <a:schemeClr val="accent1">
                    <a:lumMod val="75000"/>
                  </a:schemeClr>
                </a:solidFill>
              </a:rPr>
              <a:t>Outra formas</a:t>
            </a:r>
          </a:p>
          <a:p>
            <a:pPr lvl="1"/>
            <a:r>
              <a:rPr lang="pt-BR" sz="2400" dirty="0" smtClean="0"/>
              <a:t>Controle </a:t>
            </a:r>
            <a:r>
              <a:rPr lang="pt-BR" sz="2400" dirty="0"/>
              <a:t>automático da demanda (ar condicionado, estufas, fornos, câmaras frigoríficas);</a:t>
            </a:r>
          </a:p>
          <a:p>
            <a:pPr lvl="1"/>
            <a:r>
              <a:rPr lang="pt-BR" sz="2400" dirty="0" smtClean="0"/>
              <a:t>Reprogramação </a:t>
            </a:r>
            <a:r>
              <a:rPr lang="pt-BR" sz="2400" dirty="0"/>
              <a:t>da operação das cargas (horários de operação de certas máquinas</a:t>
            </a:r>
            <a:r>
              <a:rPr lang="pt-BR" sz="2400" dirty="0" smtClean="0"/>
              <a:t>).</a:t>
            </a:r>
          </a:p>
        </p:txBody>
      </p:sp>
    </p:spTree>
    <p:extLst>
      <p:ext uri="{BB962C8B-B14F-4D97-AF65-F5344CB8AC3E}">
        <p14:creationId xmlns:p14="http://schemas.microsoft.com/office/powerpoint/2010/main" val="3714042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28800"/>
            <a:ext cx="7848872" cy="3456384"/>
          </a:xfrm>
        </p:spPr>
        <p:txBody>
          <a:bodyPr>
            <a:normAutofit/>
          </a:bodyPr>
          <a:lstStyle/>
          <a:p>
            <a:pPr algn="just"/>
            <a:r>
              <a:rPr lang="pt-BR" sz="3200" b="1" dirty="0" smtClean="0">
                <a:solidFill>
                  <a:schemeClr val="accent1">
                    <a:lumMod val="75000"/>
                  </a:schemeClr>
                </a:solidFill>
              </a:rPr>
              <a:t>Fator de simultaneidade</a:t>
            </a:r>
          </a:p>
          <a:p>
            <a:pPr lvl="1"/>
            <a:r>
              <a:rPr lang="pt-BR" sz="2400" dirty="0" smtClean="0"/>
              <a:t>É a relação entre a </a:t>
            </a:r>
            <a:r>
              <a:rPr lang="pt-BR" sz="2400" dirty="0" smtClean="0">
                <a:solidFill>
                  <a:srgbClr val="FF9900"/>
                </a:solidFill>
              </a:rPr>
              <a:t>demanda máxima</a:t>
            </a:r>
            <a:r>
              <a:rPr lang="pt-BR" sz="2400" dirty="0" smtClean="0"/>
              <a:t> do grupo de aparelhos pela </a:t>
            </a:r>
            <a:r>
              <a:rPr lang="pt-BR" sz="2400" dirty="0" smtClean="0">
                <a:solidFill>
                  <a:srgbClr val="FF9900"/>
                </a:solidFill>
              </a:rPr>
              <a:t>soma das demandas individuais </a:t>
            </a:r>
            <a:r>
              <a:rPr lang="pt-BR" sz="2400" dirty="0" smtClean="0"/>
              <a:t>dos aparelhos do mesmo grupo num intervalo de tempo considerado;</a:t>
            </a:r>
          </a:p>
          <a:p>
            <a:pPr lvl="1"/>
            <a:r>
              <a:rPr lang="pt-BR" sz="2400" dirty="0" smtClean="0"/>
              <a:t>Resulta da coincidência das demandas máximas de alguns aparelhos do grupo de carga, devido à natureza de sua operação.</a:t>
            </a:r>
          </a:p>
        </p:txBody>
      </p:sp>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p:grpSp>
        <p:nvGrpSpPr>
          <p:cNvPr id="7" name="Grupo 6"/>
          <p:cNvGrpSpPr/>
          <p:nvPr/>
        </p:nvGrpSpPr>
        <p:grpSpPr>
          <a:xfrm>
            <a:off x="2572680" y="5247100"/>
            <a:ext cx="3223456" cy="1278243"/>
            <a:chOff x="3472377" y="3645022"/>
            <a:chExt cx="1969370" cy="1278243"/>
          </a:xfrm>
        </p:grpSpPr>
        <p:sp>
          <p:nvSpPr>
            <p:cNvPr id="5" name="Retângulo 4"/>
            <p:cNvSpPr/>
            <p:nvPr/>
          </p:nvSpPr>
          <p:spPr>
            <a:xfrm>
              <a:off x="3472377" y="3645022"/>
              <a:ext cx="1969370" cy="1278243"/>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CaixaDeTexto 1"/>
                <p:cNvSpPr txBox="1"/>
                <p:nvPr/>
              </p:nvSpPr>
              <p:spPr>
                <a:xfrm>
                  <a:off x="3472377" y="3645024"/>
                  <a:ext cx="1800200" cy="1168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3200" b="0" i="1" smtClean="0">
                                <a:latin typeface="Cambria Math"/>
                              </a:rPr>
                            </m:ctrlPr>
                          </m:sSubPr>
                          <m:e>
                            <m:r>
                              <a:rPr lang="pt-BR" sz="3200" b="0" i="1" smtClean="0">
                                <a:latin typeface="Cambria Math"/>
                              </a:rPr>
                              <m:t>𝐹</m:t>
                            </m:r>
                          </m:e>
                          <m:sub>
                            <m:r>
                              <a:rPr lang="pt-BR" sz="3200" b="0" i="1" smtClean="0">
                                <a:latin typeface="Cambria Math"/>
                              </a:rPr>
                              <m:t>𝑠</m:t>
                            </m:r>
                          </m:sub>
                        </m:sSub>
                        <m:r>
                          <a:rPr lang="pt-BR" sz="3200" b="0" i="1" smtClean="0">
                            <a:latin typeface="Cambria Math"/>
                          </a:rPr>
                          <m:t>= </m:t>
                        </m:r>
                        <m:f>
                          <m:fPr>
                            <m:ctrlPr>
                              <a:rPr lang="pt-BR" sz="3200" b="0" i="1" smtClean="0">
                                <a:latin typeface="Cambria Math"/>
                              </a:rPr>
                            </m:ctrlPr>
                          </m:fPr>
                          <m:num>
                            <m:sSub>
                              <m:sSubPr>
                                <m:ctrlPr>
                                  <a:rPr lang="pt-BR" sz="3200" b="0" i="1" smtClean="0">
                                    <a:latin typeface="Cambria Math"/>
                                  </a:rPr>
                                </m:ctrlPr>
                              </m:sSubPr>
                              <m:e>
                                <m:r>
                                  <a:rPr lang="pt-BR" sz="3200" b="0" i="1" smtClean="0">
                                    <a:latin typeface="Cambria Math"/>
                                  </a:rPr>
                                  <m:t>𝐷</m:t>
                                </m:r>
                              </m:e>
                              <m:sub>
                                <m:r>
                                  <a:rPr lang="pt-BR" sz="3200" b="0" i="1" smtClean="0">
                                    <a:latin typeface="Cambria Math"/>
                                  </a:rPr>
                                  <m:t>𝑚</m:t>
                                </m:r>
                                <m:r>
                                  <a:rPr lang="pt-BR" sz="3200" b="0" i="1" smtClean="0">
                                    <a:latin typeface="Cambria Math"/>
                                  </a:rPr>
                                  <m:t>á</m:t>
                                </m:r>
                                <m:r>
                                  <a:rPr lang="pt-BR" sz="3200" b="0" i="1" smtClean="0">
                                    <a:latin typeface="Cambria Math"/>
                                  </a:rPr>
                                  <m:t>𝑥</m:t>
                                </m:r>
                              </m:sub>
                            </m:sSub>
                          </m:num>
                          <m:den>
                            <m:nary>
                              <m:naryPr>
                                <m:chr m:val="∑"/>
                                <m:ctrlPr>
                                  <a:rPr lang="pt-BR" sz="3200" b="0" i="1" smtClean="0">
                                    <a:latin typeface="Cambria Math"/>
                                  </a:rPr>
                                </m:ctrlPr>
                              </m:naryPr>
                              <m:sub>
                                <m:r>
                                  <m:rPr>
                                    <m:brk m:alnAt="23"/>
                                  </m:rPr>
                                  <a:rPr lang="pt-BR" sz="3200" b="0" i="1" smtClean="0">
                                    <a:latin typeface="Cambria Math"/>
                                  </a:rPr>
                                  <m:t>𝑖</m:t>
                                </m:r>
                                <m:r>
                                  <a:rPr lang="pt-BR" sz="3200" b="0" i="1" smtClean="0">
                                    <a:latin typeface="Cambria Math"/>
                                  </a:rPr>
                                  <m:t>=1</m:t>
                                </m:r>
                              </m:sub>
                              <m:sup>
                                <m:r>
                                  <a:rPr lang="pt-BR" sz="3200" b="0" i="1" smtClean="0">
                                    <a:latin typeface="Cambria Math"/>
                                  </a:rPr>
                                  <m:t>𝑛</m:t>
                                </m:r>
                              </m:sup>
                              <m:e>
                                <m:sSubSup>
                                  <m:sSubSupPr>
                                    <m:ctrlPr>
                                      <a:rPr lang="pt-BR" sz="3200" b="0" i="1" smtClean="0">
                                        <a:latin typeface="Cambria Math"/>
                                      </a:rPr>
                                    </m:ctrlPr>
                                  </m:sSubSupPr>
                                  <m:e>
                                    <m:r>
                                      <a:rPr lang="pt-BR" sz="3200" b="0" i="1" smtClean="0">
                                        <a:latin typeface="Cambria Math"/>
                                      </a:rPr>
                                      <m:t>𝐷</m:t>
                                    </m:r>
                                  </m:e>
                                  <m:sub>
                                    <m:r>
                                      <a:rPr lang="pt-BR" sz="3200" b="0" i="1" smtClean="0">
                                        <a:latin typeface="Cambria Math"/>
                                      </a:rPr>
                                      <m:t>𝑚</m:t>
                                    </m:r>
                                    <m:r>
                                      <a:rPr lang="pt-BR" sz="3200" b="0" i="1" smtClean="0">
                                        <a:latin typeface="Cambria Math"/>
                                      </a:rPr>
                                      <m:t>á</m:t>
                                    </m:r>
                                    <m:r>
                                      <a:rPr lang="pt-BR" sz="3200" b="0" i="1" smtClean="0">
                                        <a:latin typeface="Cambria Math"/>
                                      </a:rPr>
                                      <m:t>𝑥</m:t>
                                    </m:r>
                                  </m:sub>
                                  <m:sup>
                                    <m:r>
                                      <a:rPr lang="pt-BR" sz="3200" b="0" i="1" smtClean="0">
                                        <a:latin typeface="Cambria Math"/>
                                      </a:rPr>
                                      <m:t>𝑖</m:t>
                                    </m:r>
                                  </m:sup>
                                </m:sSubSup>
                              </m:e>
                            </m:nary>
                          </m:den>
                        </m:f>
                      </m:oMath>
                    </m:oMathPara>
                  </a14:m>
                  <a:endParaRPr lang="pt-BR" sz="2400"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3472377" y="3645024"/>
                  <a:ext cx="1800200" cy="1168077"/>
                </a:xfrm>
                <a:prstGeom prst="rect">
                  <a:avLst/>
                </a:prstGeom>
                <a:blipFill rotWithShape="1">
                  <a:blip r:embed="rId3"/>
                  <a:stretch>
                    <a:fillRect/>
                  </a:stretch>
                </a:blipFill>
              </p:spPr>
              <p:txBody>
                <a:bodyPr/>
                <a:lstStyle/>
                <a:p>
                  <a:r>
                    <a:rPr lang="pt-BR">
                      <a:noFill/>
                    </a:rPr>
                    <a:t> </a:t>
                  </a:r>
                </a:p>
              </p:txBody>
            </p:sp>
          </mc:Fallback>
        </mc:AlternateContent>
      </p:grpSp>
    </p:spTree>
    <p:extLst>
      <p:ext uri="{BB962C8B-B14F-4D97-AF65-F5344CB8AC3E}">
        <p14:creationId xmlns:p14="http://schemas.microsoft.com/office/powerpoint/2010/main" val="523606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rot="16200000">
            <a:off x="-887877" y="858042"/>
            <a:ext cx="2001125" cy="338554"/>
          </a:xfrm>
          <a:prstGeom prst="rect">
            <a:avLst/>
          </a:prstGeom>
          <a:noFill/>
        </p:spPr>
        <p:txBody>
          <a:bodyPr wrap="none" rtlCol="0">
            <a:spAutoFit/>
          </a:bodyPr>
          <a:lstStyle/>
          <a:p>
            <a:r>
              <a:rPr lang="pt-BR" sz="1600" dirty="0" smtClean="0">
                <a:solidFill>
                  <a:schemeClr val="bg1"/>
                </a:solidFill>
              </a:rPr>
              <a:t>Instalações Elétricas II</a:t>
            </a:r>
            <a:endParaRPr lang="pt-BR" sz="1600" dirty="0">
              <a:solidFill>
                <a:schemeClr val="bg1"/>
              </a:solidFill>
            </a:endParaRPr>
          </a:p>
        </p:txBody>
      </p:sp>
      <p:sp>
        <p:nvSpPr>
          <p:cNvPr id="6" name="Título 1"/>
          <p:cNvSpPr txBox="1">
            <a:spLocks/>
          </p:cNvSpPr>
          <p:nvPr/>
        </p:nvSpPr>
        <p:spPr>
          <a:xfrm>
            <a:off x="467544" y="188640"/>
            <a:ext cx="8463136"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pPr algn="ctr"/>
            <a:r>
              <a:rPr lang="pt-BR" sz="4400" dirty="0" smtClean="0">
                <a:solidFill>
                  <a:srgbClr val="FF9900"/>
                </a:solidFill>
              </a:rPr>
              <a:t>Fatores de Projeto</a:t>
            </a:r>
            <a:endParaRPr lang="pt-BR" sz="4400" dirty="0">
              <a:solidFill>
                <a:srgbClr val="FF99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1947863"/>
            <a:ext cx="69246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357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érmico">
  <a:themeElements>
    <a:clrScheme name="térmico">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érmic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rmic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Térmico</Template>
  <TotalTime>1409</TotalTime>
  <Words>2686</Words>
  <Application>Microsoft Office PowerPoint</Application>
  <PresentationFormat>Apresentação na tela (4:3)</PresentationFormat>
  <Paragraphs>366</Paragraphs>
  <Slides>42</Slides>
  <Notes>37</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térmico</vt:lpstr>
      <vt:lpstr>SEL 0312  INSTALAÇÃOES ELÉTRICAS II Aula 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INSTALAÇÃOES ELÉTRICAS II</dc:title>
  <dc:creator>Ana</dc:creator>
  <cp:lastModifiedBy>Ana</cp:lastModifiedBy>
  <cp:revision>80</cp:revision>
  <dcterms:created xsi:type="dcterms:W3CDTF">2016-07-30T18:39:25Z</dcterms:created>
  <dcterms:modified xsi:type="dcterms:W3CDTF">2017-08-07T10:23:30Z</dcterms:modified>
</cp:coreProperties>
</file>