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2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3.xml" ContentType="application/vnd.openxmlformats-officedocument.drawingml.chart+xml"/>
  <Override PartName="/ppt/notesSlides/notesSlide20.xml" ContentType="application/vnd.openxmlformats-officedocument.presentationml.notesSlide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1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2"/>
  </p:notesMasterIdLst>
  <p:sldIdLst>
    <p:sldId id="256" r:id="rId2"/>
    <p:sldId id="931" r:id="rId3"/>
    <p:sldId id="939" r:id="rId4"/>
    <p:sldId id="862" r:id="rId5"/>
    <p:sldId id="491" r:id="rId6"/>
    <p:sldId id="508" r:id="rId7"/>
    <p:sldId id="509" r:id="rId8"/>
    <p:sldId id="510" r:id="rId9"/>
    <p:sldId id="1250" r:id="rId10"/>
    <p:sldId id="1251" r:id="rId11"/>
    <p:sldId id="1252" r:id="rId12"/>
    <p:sldId id="1253" r:id="rId13"/>
    <p:sldId id="1254" r:id="rId14"/>
    <p:sldId id="716" r:id="rId15"/>
    <p:sldId id="717" r:id="rId16"/>
    <p:sldId id="801" r:id="rId17"/>
    <p:sldId id="804" r:id="rId18"/>
    <p:sldId id="802" r:id="rId19"/>
    <p:sldId id="803" r:id="rId20"/>
    <p:sldId id="722" r:id="rId21"/>
    <p:sldId id="723" r:id="rId22"/>
    <p:sldId id="724" r:id="rId23"/>
    <p:sldId id="725" r:id="rId24"/>
    <p:sldId id="829" r:id="rId25"/>
    <p:sldId id="805" r:id="rId26"/>
    <p:sldId id="830" r:id="rId27"/>
    <p:sldId id="1255" r:id="rId28"/>
    <p:sldId id="726" r:id="rId29"/>
    <p:sldId id="727" r:id="rId30"/>
    <p:sldId id="728" r:id="rId31"/>
    <p:sldId id="729" r:id="rId32"/>
    <p:sldId id="730" r:id="rId33"/>
    <p:sldId id="731" r:id="rId34"/>
    <p:sldId id="928" r:id="rId35"/>
    <p:sldId id="732" r:id="rId36"/>
    <p:sldId id="733" r:id="rId37"/>
    <p:sldId id="734" r:id="rId38"/>
    <p:sldId id="831" r:id="rId39"/>
    <p:sldId id="735" r:id="rId40"/>
    <p:sldId id="736" r:id="rId41"/>
    <p:sldId id="737" r:id="rId42"/>
    <p:sldId id="738" r:id="rId43"/>
    <p:sldId id="739" r:id="rId44"/>
    <p:sldId id="740" r:id="rId45"/>
    <p:sldId id="741" r:id="rId46"/>
    <p:sldId id="742" r:id="rId47"/>
    <p:sldId id="743" r:id="rId48"/>
    <p:sldId id="806" r:id="rId49"/>
    <p:sldId id="807" r:id="rId50"/>
    <p:sldId id="808" r:id="rId51"/>
    <p:sldId id="809" r:id="rId52"/>
    <p:sldId id="810" r:id="rId53"/>
    <p:sldId id="811" r:id="rId54"/>
    <p:sldId id="812" r:id="rId55"/>
    <p:sldId id="813" r:id="rId56"/>
    <p:sldId id="814" r:id="rId57"/>
    <p:sldId id="1345" r:id="rId58"/>
    <p:sldId id="1339" r:id="rId59"/>
    <p:sldId id="1340" r:id="rId60"/>
    <p:sldId id="1342" r:id="rId6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49"/>
    <a:srgbClr val="00003A"/>
    <a:srgbClr val="000057"/>
    <a:srgbClr val="00001F"/>
    <a:srgbClr val="0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6"/>
    <p:restoredTop sz="94675"/>
  </p:normalViewPr>
  <p:slideViewPr>
    <p:cSldViewPr snapToGrid="0" snapToObjects="1">
      <p:cViewPr varScale="1">
        <p:scale>
          <a:sx n="68" d="100"/>
          <a:sy n="68" d="100"/>
        </p:scale>
        <p:origin x="624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Macintosh%20HD:Users:teste:Downloads:correla&#231;&#227;o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este:Documents:FUNDACE:EAD%20Financ&#807;as:Value%20ar%20Risk:Risco%20de%20Carteira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G:\Prof.%20Fabiano%20Guasti%20%20-%20RISCO%2017\aula%201%20risco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Pasta6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Pasta6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este:Documents:FUNDACE:EAD%20Finan&#231;as:Value%20ar%20Risk:Correlac&#807;a&#771;o%20-%20Aula%20Value%20at%20Risk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este:Documents:FUNDACE:EAD%20Finan&#231;as:Value%20ar%20Risk:Risco%20de%20Carteira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Macintosh%20HD:Users:teste:Documents:FUNDACE:EAD%20Finan&#231;as:Value%20ar%20Risk:Risco%20de%20Carteira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este:Documents:FUNDACE:EAD%20Financ&#807;as:Value%20ar%20Risk:Risco%20de%20Carteira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este:Documents:FUNDACE:EAD%20Financ&#807;as:Value%20ar%20Risk:Risco%20de%20Carteira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este:Documents:FUNDACE:EAD%20Financ&#807;as:Value%20ar%20Risk:Risco%20de%20Carteira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este:Documents:FUNDACE:EAD%20Financ&#807;as:Value%20ar%20Risk:Risco%20de%20Carteira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este:Documents:FUNDACE:EAD%20Financ&#807;as:Value%20ar%20Risk:Risco%20de%20Carteir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Ibovespa</a:t>
            </a:r>
            <a:r>
              <a:rPr lang="en-US" baseline="0"/>
              <a:t> X Dólar</a:t>
            </a:r>
            <a:endParaRPr lang="en-US"/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Ibovespa</c:v>
          </c:tx>
          <c:marker>
            <c:symbol val="none"/>
          </c:marker>
          <c:xVal>
            <c:numRef>
              <c:f>Plan1!$A$2:$A$118</c:f>
              <c:numCache>
                <c:formatCode>mmm\-yy</c:formatCode>
                <c:ptCount val="117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  <c:pt idx="61">
                  <c:v>42036</c:v>
                </c:pt>
                <c:pt idx="62">
                  <c:v>42064</c:v>
                </c:pt>
                <c:pt idx="63">
                  <c:v>42095</c:v>
                </c:pt>
                <c:pt idx="64">
                  <c:v>42125</c:v>
                </c:pt>
                <c:pt idx="65">
                  <c:v>42156</c:v>
                </c:pt>
                <c:pt idx="66">
                  <c:v>42186</c:v>
                </c:pt>
                <c:pt idx="67">
                  <c:v>42217</c:v>
                </c:pt>
                <c:pt idx="68">
                  <c:v>42248</c:v>
                </c:pt>
                <c:pt idx="69">
                  <c:v>42278</c:v>
                </c:pt>
                <c:pt idx="70">
                  <c:v>42309</c:v>
                </c:pt>
                <c:pt idx="71">
                  <c:v>42339</c:v>
                </c:pt>
                <c:pt idx="72">
                  <c:v>42370</c:v>
                </c:pt>
                <c:pt idx="73">
                  <c:v>42401</c:v>
                </c:pt>
                <c:pt idx="74">
                  <c:v>42430</c:v>
                </c:pt>
                <c:pt idx="75">
                  <c:v>42461</c:v>
                </c:pt>
                <c:pt idx="76">
                  <c:v>42491</c:v>
                </c:pt>
                <c:pt idx="77">
                  <c:v>42522</c:v>
                </c:pt>
                <c:pt idx="78">
                  <c:v>42552</c:v>
                </c:pt>
                <c:pt idx="79">
                  <c:v>42583</c:v>
                </c:pt>
                <c:pt idx="80">
                  <c:v>42614</c:v>
                </c:pt>
                <c:pt idx="81">
                  <c:v>42644</c:v>
                </c:pt>
                <c:pt idx="82">
                  <c:v>42675</c:v>
                </c:pt>
                <c:pt idx="83">
                  <c:v>42705</c:v>
                </c:pt>
                <c:pt idx="84">
                  <c:v>42736</c:v>
                </c:pt>
                <c:pt idx="85">
                  <c:v>42767</c:v>
                </c:pt>
                <c:pt idx="86">
                  <c:v>42795</c:v>
                </c:pt>
                <c:pt idx="87">
                  <c:v>42826</c:v>
                </c:pt>
                <c:pt idx="88">
                  <c:v>42856</c:v>
                </c:pt>
                <c:pt idx="89">
                  <c:v>42887</c:v>
                </c:pt>
                <c:pt idx="90">
                  <c:v>42917</c:v>
                </c:pt>
                <c:pt idx="91">
                  <c:v>42948</c:v>
                </c:pt>
                <c:pt idx="92">
                  <c:v>42979</c:v>
                </c:pt>
                <c:pt idx="93">
                  <c:v>43009</c:v>
                </c:pt>
                <c:pt idx="94">
                  <c:v>43040</c:v>
                </c:pt>
                <c:pt idx="95">
                  <c:v>43070</c:v>
                </c:pt>
                <c:pt idx="96">
                  <c:v>43101</c:v>
                </c:pt>
                <c:pt idx="97">
                  <c:v>43132</c:v>
                </c:pt>
                <c:pt idx="98">
                  <c:v>43160</c:v>
                </c:pt>
                <c:pt idx="99">
                  <c:v>43191</c:v>
                </c:pt>
                <c:pt idx="100">
                  <c:v>43221</c:v>
                </c:pt>
                <c:pt idx="101">
                  <c:v>43252</c:v>
                </c:pt>
                <c:pt idx="102">
                  <c:v>43282</c:v>
                </c:pt>
                <c:pt idx="103">
                  <c:v>43313</c:v>
                </c:pt>
                <c:pt idx="104">
                  <c:v>43344</c:v>
                </c:pt>
                <c:pt idx="105">
                  <c:v>43374</c:v>
                </c:pt>
                <c:pt idx="106">
                  <c:v>43405</c:v>
                </c:pt>
                <c:pt idx="107">
                  <c:v>43435</c:v>
                </c:pt>
                <c:pt idx="108">
                  <c:v>43466</c:v>
                </c:pt>
                <c:pt idx="109">
                  <c:v>43497</c:v>
                </c:pt>
                <c:pt idx="110">
                  <c:v>43525</c:v>
                </c:pt>
                <c:pt idx="111">
                  <c:v>43556</c:v>
                </c:pt>
                <c:pt idx="112">
                  <c:v>43586</c:v>
                </c:pt>
                <c:pt idx="113">
                  <c:v>43617</c:v>
                </c:pt>
                <c:pt idx="114">
                  <c:v>43647</c:v>
                </c:pt>
                <c:pt idx="115">
                  <c:v>43678</c:v>
                </c:pt>
                <c:pt idx="116">
                  <c:v>43709</c:v>
                </c:pt>
              </c:numCache>
            </c:numRef>
          </c:xVal>
          <c:yVal>
            <c:numRef>
              <c:f>Plan1!$B$2:$B$118</c:f>
              <c:numCache>
                <c:formatCode>General</c:formatCode>
                <c:ptCount val="117"/>
                <c:pt idx="0">
                  <c:v>65401</c:v>
                </c:pt>
                <c:pt idx="1">
                  <c:v>66503</c:v>
                </c:pt>
                <c:pt idx="2">
                  <c:v>70371</c:v>
                </c:pt>
                <c:pt idx="3">
                  <c:v>67529</c:v>
                </c:pt>
                <c:pt idx="4">
                  <c:v>63046</c:v>
                </c:pt>
                <c:pt idx="5">
                  <c:v>60935</c:v>
                </c:pt>
                <c:pt idx="6">
                  <c:v>67515</c:v>
                </c:pt>
                <c:pt idx="7">
                  <c:v>65145</c:v>
                </c:pt>
                <c:pt idx="8">
                  <c:v>69429</c:v>
                </c:pt>
                <c:pt idx="9">
                  <c:v>70673</c:v>
                </c:pt>
                <c:pt idx="10">
                  <c:v>67705</c:v>
                </c:pt>
                <c:pt idx="11">
                  <c:v>69304</c:v>
                </c:pt>
                <c:pt idx="12">
                  <c:v>66574</c:v>
                </c:pt>
                <c:pt idx="13">
                  <c:v>67383</c:v>
                </c:pt>
                <c:pt idx="14">
                  <c:v>68586</c:v>
                </c:pt>
                <c:pt idx="15">
                  <c:v>66132</c:v>
                </c:pt>
                <c:pt idx="16">
                  <c:v>64620</c:v>
                </c:pt>
                <c:pt idx="17">
                  <c:v>62403</c:v>
                </c:pt>
                <c:pt idx="18">
                  <c:v>58823</c:v>
                </c:pt>
                <c:pt idx="19">
                  <c:v>56495</c:v>
                </c:pt>
                <c:pt idx="20">
                  <c:v>52324</c:v>
                </c:pt>
                <c:pt idx="21">
                  <c:v>58338</c:v>
                </c:pt>
                <c:pt idx="22">
                  <c:v>56874</c:v>
                </c:pt>
                <c:pt idx="23">
                  <c:v>56754</c:v>
                </c:pt>
                <c:pt idx="24">
                  <c:v>63072</c:v>
                </c:pt>
                <c:pt idx="25">
                  <c:v>65811</c:v>
                </c:pt>
                <c:pt idx="26">
                  <c:v>64510</c:v>
                </c:pt>
                <c:pt idx="27">
                  <c:v>61820</c:v>
                </c:pt>
                <c:pt idx="28">
                  <c:v>54490</c:v>
                </c:pt>
                <c:pt idx="29">
                  <c:v>54354</c:v>
                </c:pt>
                <c:pt idx="30">
                  <c:v>56097</c:v>
                </c:pt>
                <c:pt idx="31">
                  <c:v>57061</c:v>
                </c:pt>
                <c:pt idx="32">
                  <c:v>59175</c:v>
                </c:pt>
                <c:pt idx="33">
                  <c:v>57068</c:v>
                </c:pt>
                <c:pt idx="34">
                  <c:v>57474</c:v>
                </c:pt>
                <c:pt idx="35">
                  <c:v>60952</c:v>
                </c:pt>
                <c:pt idx="36">
                  <c:v>59761</c:v>
                </c:pt>
                <c:pt idx="37">
                  <c:v>57424</c:v>
                </c:pt>
                <c:pt idx="38">
                  <c:v>56352</c:v>
                </c:pt>
                <c:pt idx="39">
                  <c:v>55910</c:v>
                </c:pt>
                <c:pt idx="40">
                  <c:v>53506</c:v>
                </c:pt>
                <c:pt idx="41">
                  <c:v>47457</c:v>
                </c:pt>
                <c:pt idx="42">
                  <c:v>48234</c:v>
                </c:pt>
                <c:pt idx="43">
                  <c:v>50011</c:v>
                </c:pt>
                <c:pt idx="44">
                  <c:v>52338</c:v>
                </c:pt>
                <c:pt idx="45">
                  <c:v>54256</c:v>
                </c:pt>
                <c:pt idx="46">
                  <c:v>52482</c:v>
                </c:pt>
                <c:pt idx="47">
                  <c:v>51507</c:v>
                </c:pt>
                <c:pt idx="48">
                  <c:v>47638</c:v>
                </c:pt>
                <c:pt idx="49">
                  <c:v>47094</c:v>
                </c:pt>
                <c:pt idx="50">
                  <c:v>50414</c:v>
                </c:pt>
                <c:pt idx="51">
                  <c:v>51626</c:v>
                </c:pt>
                <c:pt idx="52">
                  <c:v>51239</c:v>
                </c:pt>
                <c:pt idx="53">
                  <c:v>53168</c:v>
                </c:pt>
                <c:pt idx="54">
                  <c:v>55829</c:v>
                </c:pt>
                <c:pt idx="55">
                  <c:v>61288</c:v>
                </c:pt>
                <c:pt idx="56">
                  <c:v>54115</c:v>
                </c:pt>
                <c:pt idx="57">
                  <c:v>54628</c:v>
                </c:pt>
                <c:pt idx="58">
                  <c:v>54724</c:v>
                </c:pt>
                <c:pt idx="59">
                  <c:v>50007</c:v>
                </c:pt>
                <c:pt idx="60">
                  <c:v>46907</c:v>
                </c:pt>
                <c:pt idx="61">
                  <c:v>51583</c:v>
                </c:pt>
                <c:pt idx="62">
                  <c:v>51150</c:v>
                </c:pt>
                <c:pt idx="63">
                  <c:v>56229</c:v>
                </c:pt>
                <c:pt idx="64">
                  <c:v>52760</c:v>
                </c:pt>
                <c:pt idx="65">
                  <c:v>53080</c:v>
                </c:pt>
                <c:pt idx="66">
                  <c:v>50864</c:v>
                </c:pt>
                <c:pt idx="67">
                  <c:v>46625</c:v>
                </c:pt>
                <c:pt idx="68">
                  <c:v>45059</c:v>
                </c:pt>
                <c:pt idx="69">
                  <c:v>45868</c:v>
                </c:pt>
                <c:pt idx="70">
                  <c:v>45120</c:v>
                </c:pt>
                <c:pt idx="71">
                  <c:v>43349</c:v>
                </c:pt>
                <c:pt idx="72">
                  <c:v>40405</c:v>
                </c:pt>
                <c:pt idx="73">
                  <c:v>42793</c:v>
                </c:pt>
                <c:pt idx="74">
                  <c:v>50055</c:v>
                </c:pt>
                <c:pt idx="75">
                  <c:v>53910</c:v>
                </c:pt>
                <c:pt idx="76">
                  <c:v>48471</c:v>
                </c:pt>
                <c:pt idx="77">
                  <c:v>51526</c:v>
                </c:pt>
                <c:pt idx="78">
                  <c:v>57308</c:v>
                </c:pt>
                <c:pt idx="79">
                  <c:v>57901</c:v>
                </c:pt>
                <c:pt idx="80">
                  <c:v>58367</c:v>
                </c:pt>
                <c:pt idx="81">
                  <c:v>64924</c:v>
                </c:pt>
                <c:pt idx="82">
                  <c:v>61906</c:v>
                </c:pt>
                <c:pt idx="83">
                  <c:v>60227</c:v>
                </c:pt>
                <c:pt idx="84">
                  <c:v>64670</c:v>
                </c:pt>
                <c:pt idx="85">
                  <c:v>66662</c:v>
                </c:pt>
                <c:pt idx="86">
                  <c:v>64984</c:v>
                </c:pt>
                <c:pt idx="87">
                  <c:v>65403</c:v>
                </c:pt>
                <c:pt idx="88">
                  <c:v>62711</c:v>
                </c:pt>
                <c:pt idx="89">
                  <c:v>62899</c:v>
                </c:pt>
                <c:pt idx="90">
                  <c:v>65920</c:v>
                </c:pt>
                <c:pt idx="91">
                  <c:v>70835.05</c:v>
                </c:pt>
                <c:pt idx="92">
                  <c:v>74293.509999999995</c:v>
                </c:pt>
                <c:pt idx="93">
                  <c:v>74308.490000000005</c:v>
                </c:pt>
                <c:pt idx="94">
                  <c:v>71970.990000000005</c:v>
                </c:pt>
                <c:pt idx="95">
                  <c:v>76402.080000000002</c:v>
                </c:pt>
                <c:pt idx="96">
                  <c:v>84912.7</c:v>
                </c:pt>
                <c:pt idx="97">
                  <c:v>85353.600000000006</c:v>
                </c:pt>
                <c:pt idx="98">
                  <c:v>85365.56</c:v>
                </c:pt>
                <c:pt idx="99">
                  <c:v>86115.5</c:v>
                </c:pt>
                <c:pt idx="100">
                  <c:v>76753.61</c:v>
                </c:pt>
                <c:pt idx="101">
                  <c:v>72762.52</c:v>
                </c:pt>
                <c:pt idx="102">
                  <c:v>79220.439999999988</c:v>
                </c:pt>
                <c:pt idx="103">
                  <c:v>76677.53</c:v>
                </c:pt>
                <c:pt idx="104">
                  <c:v>79342.429999999993</c:v>
                </c:pt>
                <c:pt idx="105">
                  <c:v>87423.55</c:v>
                </c:pt>
                <c:pt idx="106">
                  <c:v>89504.03</c:v>
                </c:pt>
                <c:pt idx="107">
                  <c:v>87887.27</c:v>
                </c:pt>
                <c:pt idx="108">
                  <c:v>97393.75</c:v>
                </c:pt>
                <c:pt idx="109">
                  <c:v>95584.35</c:v>
                </c:pt>
                <c:pt idx="110">
                  <c:v>95414.56</c:v>
                </c:pt>
                <c:pt idx="111">
                  <c:v>96353.33</c:v>
                </c:pt>
                <c:pt idx="112">
                  <c:v>97030.32</c:v>
                </c:pt>
                <c:pt idx="113">
                  <c:v>100967.2</c:v>
                </c:pt>
                <c:pt idx="114">
                  <c:v>101812.13</c:v>
                </c:pt>
                <c:pt idx="115">
                  <c:v>101134.61</c:v>
                </c:pt>
                <c:pt idx="116">
                  <c:v>104531.93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CD8-784E-B3F8-CB88CB74F0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21453016"/>
        <c:axId val="2112429512"/>
      </c:scatterChart>
      <c:scatterChart>
        <c:scatterStyle val="lineMarker"/>
        <c:varyColors val="0"/>
        <c:ser>
          <c:idx val="1"/>
          <c:order val="1"/>
          <c:tx>
            <c:v>Dólar</c:v>
          </c:tx>
          <c:marker>
            <c:symbol val="none"/>
          </c:marker>
          <c:xVal>
            <c:numRef>
              <c:f>Plan1!$D$2:$D$118</c:f>
              <c:numCache>
                <c:formatCode>mmm\-yy</c:formatCode>
                <c:ptCount val="117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  <c:pt idx="61">
                  <c:v>42036</c:v>
                </c:pt>
                <c:pt idx="62">
                  <c:v>42064</c:v>
                </c:pt>
                <c:pt idx="63">
                  <c:v>42095</c:v>
                </c:pt>
                <c:pt idx="64">
                  <c:v>42125</c:v>
                </c:pt>
                <c:pt idx="65">
                  <c:v>42156</c:v>
                </c:pt>
                <c:pt idx="66">
                  <c:v>42186</c:v>
                </c:pt>
                <c:pt idx="67">
                  <c:v>42217</c:v>
                </c:pt>
                <c:pt idx="68">
                  <c:v>42248</c:v>
                </c:pt>
                <c:pt idx="69">
                  <c:v>42278</c:v>
                </c:pt>
                <c:pt idx="70">
                  <c:v>42309</c:v>
                </c:pt>
                <c:pt idx="71">
                  <c:v>42339</c:v>
                </c:pt>
                <c:pt idx="72">
                  <c:v>42370</c:v>
                </c:pt>
                <c:pt idx="73">
                  <c:v>42401</c:v>
                </c:pt>
                <c:pt idx="74">
                  <c:v>42430</c:v>
                </c:pt>
                <c:pt idx="75">
                  <c:v>42461</c:v>
                </c:pt>
                <c:pt idx="76">
                  <c:v>42491</c:v>
                </c:pt>
                <c:pt idx="77">
                  <c:v>42522</c:v>
                </c:pt>
                <c:pt idx="78">
                  <c:v>42552</c:v>
                </c:pt>
                <c:pt idx="79">
                  <c:v>42583</c:v>
                </c:pt>
                <c:pt idx="80">
                  <c:v>42614</c:v>
                </c:pt>
                <c:pt idx="81">
                  <c:v>42644</c:v>
                </c:pt>
                <c:pt idx="82">
                  <c:v>42675</c:v>
                </c:pt>
                <c:pt idx="83">
                  <c:v>42705</c:v>
                </c:pt>
                <c:pt idx="84">
                  <c:v>42736</c:v>
                </c:pt>
                <c:pt idx="85">
                  <c:v>42767</c:v>
                </c:pt>
                <c:pt idx="86">
                  <c:v>42795</c:v>
                </c:pt>
                <c:pt idx="87">
                  <c:v>42826</c:v>
                </c:pt>
                <c:pt idx="88">
                  <c:v>42856</c:v>
                </c:pt>
                <c:pt idx="89">
                  <c:v>42887</c:v>
                </c:pt>
                <c:pt idx="90">
                  <c:v>42917</c:v>
                </c:pt>
                <c:pt idx="91">
                  <c:v>42948</c:v>
                </c:pt>
                <c:pt idx="92">
                  <c:v>42979</c:v>
                </c:pt>
                <c:pt idx="93">
                  <c:v>43009</c:v>
                </c:pt>
                <c:pt idx="94">
                  <c:v>43040</c:v>
                </c:pt>
                <c:pt idx="95">
                  <c:v>43070</c:v>
                </c:pt>
                <c:pt idx="96">
                  <c:v>43101</c:v>
                </c:pt>
                <c:pt idx="97">
                  <c:v>43132</c:v>
                </c:pt>
                <c:pt idx="98">
                  <c:v>43160</c:v>
                </c:pt>
                <c:pt idx="99">
                  <c:v>43191</c:v>
                </c:pt>
                <c:pt idx="100">
                  <c:v>43221</c:v>
                </c:pt>
                <c:pt idx="101">
                  <c:v>43252</c:v>
                </c:pt>
                <c:pt idx="102">
                  <c:v>43282</c:v>
                </c:pt>
                <c:pt idx="103">
                  <c:v>43313</c:v>
                </c:pt>
                <c:pt idx="104">
                  <c:v>43344</c:v>
                </c:pt>
                <c:pt idx="105">
                  <c:v>43374</c:v>
                </c:pt>
                <c:pt idx="106">
                  <c:v>43405</c:v>
                </c:pt>
                <c:pt idx="107">
                  <c:v>43435</c:v>
                </c:pt>
                <c:pt idx="108">
                  <c:v>43466</c:v>
                </c:pt>
                <c:pt idx="109">
                  <c:v>43497</c:v>
                </c:pt>
                <c:pt idx="110">
                  <c:v>43525</c:v>
                </c:pt>
                <c:pt idx="111">
                  <c:v>43556</c:v>
                </c:pt>
                <c:pt idx="112">
                  <c:v>43586</c:v>
                </c:pt>
                <c:pt idx="113">
                  <c:v>43617</c:v>
                </c:pt>
                <c:pt idx="114">
                  <c:v>43647</c:v>
                </c:pt>
                <c:pt idx="115">
                  <c:v>43678</c:v>
                </c:pt>
                <c:pt idx="116">
                  <c:v>43709</c:v>
                </c:pt>
              </c:numCache>
            </c:numRef>
          </c:xVal>
          <c:yVal>
            <c:numRef>
              <c:f>Plan1!$E$2:$E$118</c:f>
              <c:numCache>
                <c:formatCode>General</c:formatCode>
                <c:ptCount val="117"/>
                <c:pt idx="0">
                  <c:v>1.8748</c:v>
                </c:pt>
                <c:pt idx="1">
                  <c:v>1.8109999999999999</c:v>
                </c:pt>
                <c:pt idx="2">
                  <c:v>1.7809999999999999</c:v>
                </c:pt>
                <c:pt idx="3">
                  <c:v>1.7305999999999999</c:v>
                </c:pt>
                <c:pt idx="4">
                  <c:v>1.8167</c:v>
                </c:pt>
                <c:pt idx="5">
                  <c:v>1.8015000000000001</c:v>
                </c:pt>
                <c:pt idx="6">
                  <c:v>1.7572000000000001</c:v>
                </c:pt>
                <c:pt idx="7">
                  <c:v>1.756</c:v>
                </c:pt>
                <c:pt idx="8">
                  <c:v>1.6941999999999999</c:v>
                </c:pt>
                <c:pt idx="9">
                  <c:v>1.7014</c:v>
                </c:pt>
                <c:pt idx="10">
                  <c:v>1.7161</c:v>
                </c:pt>
                <c:pt idx="11">
                  <c:v>1.6661999999999999</c:v>
                </c:pt>
                <c:pt idx="12">
                  <c:v>1.6734</c:v>
                </c:pt>
                <c:pt idx="13">
                  <c:v>1.6612</c:v>
                </c:pt>
                <c:pt idx="14">
                  <c:v>1.6287</c:v>
                </c:pt>
                <c:pt idx="15">
                  <c:v>1.5732999999999999</c:v>
                </c:pt>
                <c:pt idx="16">
                  <c:v>1.5799000000000001</c:v>
                </c:pt>
                <c:pt idx="17">
                  <c:v>1.5610999999999999</c:v>
                </c:pt>
                <c:pt idx="18">
                  <c:v>1.5563</c:v>
                </c:pt>
                <c:pt idx="19">
                  <c:v>1.5871999999999999</c:v>
                </c:pt>
                <c:pt idx="20">
                  <c:v>1.8544</c:v>
                </c:pt>
                <c:pt idx="21">
                  <c:v>1.6884999999999999</c:v>
                </c:pt>
                <c:pt idx="22">
                  <c:v>1.8109</c:v>
                </c:pt>
                <c:pt idx="23">
                  <c:v>1.8757999999999999</c:v>
                </c:pt>
                <c:pt idx="24">
                  <c:v>1.7391000000000001</c:v>
                </c:pt>
                <c:pt idx="25">
                  <c:v>1.7092000000000001</c:v>
                </c:pt>
                <c:pt idx="26">
                  <c:v>1.8221000000000001</c:v>
                </c:pt>
                <c:pt idx="27">
                  <c:v>1.8917999999999999</c:v>
                </c:pt>
                <c:pt idx="28">
                  <c:v>2.0223</c:v>
                </c:pt>
                <c:pt idx="29">
                  <c:v>2.0213000000000001</c:v>
                </c:pt>
                <c:pt idx="30">
                  <c:v>2.0499000000000001</c:v>
                </c:pt>
                <c:pt idx="31">
                  <c:v>2.0371999999999999</c:v>
                </c:pt>
                <c:pt idx="32">
                  <c:v>2.0306000000000002</c:v>
                </c:pt>
                <c:pt idx="33">
                  <c:v>2.031299999999999</c:v>
                </c:pt>
                <c:pt idx="34">
                  <c:v>2.1074000000000002</c:v>
                </c:pt>
                <c:pt idx="35">
                  <c:v>2.0434999999999999</c:v>
                </c:pt>
                <c:pt idx="36">
                  <c:v>1.9883</c:v>
                </c:pt>
                <c:pt idx="37">
                  <c:v>1.9754</c:v>
                </c:pt>
                <c:pt idx="38">
                  <c:v>2.0137999999999998</c:v>
                </c:pt>
                <c:pt idx="39">
                  <c:v>2.0017</c:v>
                </c:pt>
                <c:pt idx="40">
                  <c:v>2.131899999999999</c:v>
                </c:pt>
                <c:pt idx="41">
                  <c:v>2.2155999999999998</c:v>
                </c:pt>
                <c:pt idx="42">
                  <c:v>2.2902999999999998</c:v>
                </c:pt>
                <c:pt idx="43">
                  <c:v>2.3725000000000001</c:v>
                </c:pt>
                <c:pt idx="44">
                  <c:v>2.23</c:v>
                </c:pt>
                <c:pt idx="45">
                  <c:v>2.2025999999999999</c:v>
                </c:pt>
                <c:pt idx="46">
                  <c:v>2.3249</c:v>
                </c:pt>
                <c:pt idx="47">
                  <c:v>2.3426</c:v>
                </c:pt>
                <c:pt idx="48">
                  <c:v>2.426299999999999</c:v>
                </c:pt>
                <c:pt idx="49">
                  <c:v>2.3334000000000001</c:v>
                </c:pt>
                <c:pt idx="50">
                  <c:v>2.2629999999999999</c:v>
                </c:pt>
                <c:pt idx="51">
                  <c:v>2.2360000000000002</c:v>
                </c:pt>
                <c:pt idx="52">
                  <c:v>2.2389999999999999</c:v>
                </c:pt>
                <c:pt idx="53">
                  <c:v>2.2025000000000001</c:v>
                </c:pt>
                <c:pt idx="54">
                  <c:v>2.2673999999999999</c:v>
                </c:pt>
                <c:pt idx="55">
                  <c:v>2.2395999999999998</c:v>
                </c:pt>
                <c:pt idx="56">
                  <c:v>2.4510000000000001</c:v>
                </c:pt>
                <c:pt idx="57">
                  <c:v>2.4441999999999999</c:v>
                </c:pt>
                <c:pt idx="58">
                  <c:v>2.5600999999999998</c:v>
                </c:pt>
                <c:pt idx="59">
                  <c:v>2.6562000000000001</c:v>
                </c:pt>
                <c:pt idx="60">
                  <c:v>2.6623000000000001</c:v>
                </c:pt>
                <c:pt idx="61">
                  <c:v>2.8782000000000001</c:v>
                </c:pt>
                <c:pt idx="62">
                  <c:v>3.2080000000000002</c:v>
                </c:pt>
                <c:pt idx="63">
                  <c:v>2.9935999999999998</c:v>
                </c:pt>
                <c:pt idx="64">
                  <c:v>3.1787999999999998</c:v>
                </c:pt>
                <c:pt idx="65">
                  <c:v>3.1025999999999998</c:v>
                </c:pt>
                <c:pt idx="66">
                  <c:v>3.3940000000000001</c:v>
                </c:pt>
                <c:pt idx="67">
                  <c:v>3.6467000000000001</c:v>
                </c:pt>
                <c:pt idx="68">
                  <c:v>3.9729000000000001</c:v>
                </c:pt>
                <c:pt idx="69">
                  <c:v>3.8589000000000002</c:v>
                </c:pt>
                <c:pt idx="70">
                  <c:v>3.8506</c:v>
                </c:pt>
                <c:pt idx="71">
                  <c:v>3.9047999999999998</c:v>
                </c:pt>
                <c:pt idx="72">
                  <c:v>4.0427999999999997</c:v>
                </c:pt>
                <c:pt idx="73">
                  <c:v>3.9796</c:v>
                </c:pt>
                <c:pt idx="74">
                  <c:v>3.5589</c:v>
                </c:pt>
                <c:pt idx="75">
                  <c:v>3.4508000000000001</c:v>
                </c:pt>
                <c:pt idx="76">
                  <c:v>3.5951</c:v>
                </c:pt>
                <c:pt idx="77">
                  <c:v>3.2098</c:v>
                </c:pt>
                <c:pt idx="78">
                  <c:v>3.2389999999999999</c:v>
                </c:pt>
                <c:pt idx="79">
                  <c:v>3.2403</c:v>
                </c:pt>
                <c:pt idx="80">
                  <c:v>3.2462</c:v>
                </c:pt>
                <c:pt idx="81">
                  <c:v>3.1810999999999998</c:v>
                </c:pt>
                <c:pt idx="82">
                  <c:v>3.3967000000000001</c:v>
                </c:pt>
                <c:pt idx="83">
                  <c:v>3.2591000000000001</c:v>
                </c:pt>
                <c:pt idx="84">
                  <c:v>3.1269999999999998</c:v>
                </c:pt>
                <c:pt idx="85">
                  <c:v>3.0992999999999991</c:v>
                </c:pt>
                <c:pt idx="86">
                  <c:v>3.1684000000000001</c:v>
                </c:pt>
                <c:pt idx="87">
                  <c:v>3.1983999999999999</c:v>
                </c:pt>
                <c:pt idx="88">
                  <c:v>3.2437</c:v>
                </c:pt>
                <c:pt idx="89">
                  <c:v>3.3081999999999998</c:v>
                </c:pt>
                <c:pt idx="90">
                  <c:v>3.1307</c:v>
                </c:pt>
                <c:pt idx="91">
                  <c:v>3.1471</c:v>
                </c:pt>
                <c:pt idx="92">
                  <c:v>3.1680000000000001</c:v>
                </c:pt>
                <c:pt idx="93">
                  <c:v>3.276899999999999</c:v>
                </c:pt>
                <c:pt idx="94">
                  <c:v>3.2616000000000001</c:v>
                </c:pt>
                <c:pt idx="95">
                  <c:v>3.3079999999999998</c:v>
                </c:pt>
                <c:pt idx="96">
                  <c:v>3.1623999999999999</c:v>
                </c:pt>
                <c:pt idx="97">
                  <c:v>3.2448999999999999</c:v>
                </c:pt>
                <c:pt idx="98">
                  <c:v>3.3237999999999999</c:v>
                </c:pt>
                <c:pt idx="99">
                  <c:v>3.4811000000000001</c:v>
                </c:pt>
                <c:pt idx="100">
                  <c:v>3.7370000000000001</c:v>
                </c:pt>
                <c:pt idx="101">
                  <c:v>3.855799999999999</c:v>
                </c:pt>
                <c:pt idx="102">
                  <c:v>3.7549000000000001</c:v>
                </c:pt>
                <c:pt idx="103">
                  <c:v>4.1353</c:v>
                </c:pt>
                <c:pt idx="104">
                  <c:v>4.0038999999999998</c:v>
                </c:pt>
                <c:pt idx="105">
                  <c:v>3.7176999999999998</c:v>
                </c:pt>
                <c:pt idx="106">
                  <c:v>3.8633000000000002</c:v>
                </c:pt>
                <c:pt idx="107">
                  <c:v>3.8748</c:v>
                </c:pt>
                <c:pt idx="108">
                  <c:v>3.6518999999999981</c:v>
                </c:pt>
                <c:pt idx="109">
                  <c:v>3.7385000000000002</c:v>
                </c:pt>
                <c:pt idx="110">
                  <c:v>3.8967000000000001</c:v>
                </c:pt>
                <c:pt idx="111">
                  <c:v>3.9453</c:v>
                </c:pt>
                <c:pt idx="112">
                  <c:v>3.9407000000000001</c:v>
                </c:pt>
                <c:pt idx="113">
                  <c:v>3.8321999999999981</c:v>
                </c:pt>
                <c:pt idx="114">
                  <c:v>3.7648999999999999</c:v>
                </c:pt>
                <c:pt idx="115">
                  <c:v>4.1384999999999996</c:v>
                </c:pt>
                <c:pt idx="116">
                  <c:v>4.0972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CD8-784E-B3F8-CB88CB74F0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27580760"/>
        <c:axId val="2112090600"/>
      </c:scatterChart>
      <c:valAx>
        <c:axId val="-2121453016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crossAx val="2112429512"/>
        <c:crosses val="autoZero"/>
        <c:crossBetween val="midCat"/>
      </c:valAx>
      <c:valAx>
        <c:axId val="211242951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50"/>
            </a:pPr>
            <a:endParaRPr lang="pt-BR"/>
          </a:p>
        </c:txPr>
        <c:crossAx val="-2121453016"/>
        <c:crosses val="autoZero"/>
        <c:crossBetween val="midCat"/>
      </c:valAx>
      <c:valAx>
        <c:axId val="2112090600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-2127580760"/>
        <c:crosses val="max"/>
        <c:crossBetween val="midCat"/>
      </c:valAx>
      <c:valAx>
        <c:axId val="-2127580760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2112090600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xVal>
            <c:numRef>
              <c:f>Sheet6!$E$12:$E$22</c:f>
              <c:numCache>
                <c:formatCode>0.00%</c:formatCode>
                <c:ptCount val="11"/>
                <c:pt idx="0">
                  <c:v>4.9986198095074201E-2</c:v>
                </c:pt>
                <c:pt idx="1">
                  <c:v>3.2987044964084798E-2</c:v>
                </c:pt>
                <c:pt idx="2">
                  <c:v>1.5987891833095399E-2</c:v>
                </c:pt>
                <c:pt idx="3">
                  <c:v>1.01126129789394E-3</c:v>
                </c:pt>
                <c:pt idx="4">
                  <c:v>1.8010414428883501E-2</c:v>
                </c:pt>
                <c:pt idx="5">
                  <c:v>3.5009567559872903E-2</c:v>
                </c:pt>
                <c:pt idx="6">
                  <c:v>5.2008720690862299E-2</c:v>
                </c:pt>
                <c:pt idx="7">
                  <c:v>6.9007873821851695E-2</c:v>
                </c:pt>
                <c:pt idx="8">
                  <c:v>8.6007026952841195E-2</c:v>
                </c:pt>
                <c:pt idx="9">
                  <c:v>0.103006180083831</c:v>
                </c:pt>
                <c:pt idx="10">
                  <c:v>0.12000533321482</c:v>
                </c:pt>
              </c:numCache>
            </c:numRef>
          </c:xVal>
          <c:yVal>
            <c:numRef>
              <c:f>Sheet6!$D$12:$D$22</c:f>
              <c:numCache>
                <c:formatCode>0.00%</c:formatCode>
                <c:ptCount val="11"/>
                <c:pt idx="0">
                  <c:v>0.08</c:v>
                </c:pt>
                <c:pt idx="1">
                  <c:v>9.7000000000000003E-2</c:v>
                </c:pt>
                <c:pt idx="2">
                  <c:v>0.114</c:v>
                </c:pt>
                <c:pt idx="3">
                  <c:v>0.13100000000000001</c:v>
                </c:pt>
                <c:pt idx="4">
                  <c:v>0.14799999999999999</c:v>
                </c:pt>
                <c:pt idx="5">
                  <c:v>0.16500000000000001</c:v>
                </c:pt>
                <c:pt idx="6">
                  <c:v>0.182</c:v>
                </c:pt>
                <c:pt idx="7">
                  <c:v>0.19900000000000001</c:v>
                </c:pt>
                <c:pt idx="8">
                  <c:v>0.216</c:v>
                </c:pt>
                <c:pt idx="9">
                  <c:v>0.23300000000000001</c:v>
                </c:pt>
                <c:pt idx="10">
                  <c:v>0.25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B4EF-F149-9F11-3EE284E0DB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42611208"/>
        <c:axId val="-2146022712"/>
      </c:scatterChart>
      <c:valAx>
        <c:axId val="-20426112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Risco</a:t>
                </a:r>
              </a:p>
            </c:rich>
          </c:tx>
          <c:overlay val="0"/>
        </c:title>
        <c:numFmt formatCode="0.00%" sourceLinked="1"/>
        <c:majorTickMark val="none"/>
        <c:minorTickMark val="none"/>
        <c:tickLblPos val="nextTo"/>
        <c:crossAx val="-2146022712"/>
        <c:crosses val="autoZero"/>
        <c:crossBetween val="midCat"/>
      </c:valAx>
      <c:valAx>
        <c:axId val="-214602271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Retorno</a:t>
                </a:r>
              </a:p>
            </c:rich>
          </c:tx>
          <c:overlay val="0"/>
        </c:title>
        <c:numFmt formatCode="0.00%" sourceLinked="1"/>
        <c:majorTickMark val="none"/>
        <c:minorTickMark val="none"/>
        <c:tickLblPos val="nextTo"/>
        <c:crossAx val="-2042611208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6336633663366"/>
          <c:y val="7.9681274900398696E-2"/>
          <c:w val="0.82920792079207895"/>
          <c:h val="0.77290836653386696"/>
        </c:manualLayout>
      </c:layout>
      <c:scatterChart>
        <c:scatterStyle val="smoothMarker"/>
        <c:varyColors val="0"/>
        <c:ser>
          <c:idx val="0"/>
          <c:order val="0"/>
          <c:spPr>
            <a:ln w="25520">
              <a:solidFill>
                <a:srgbClr val="000080"/>
              </a:solidFill>
              <a:prstDash val="solid"/>
            </a:ln>
          </c:spPr>
          <c:marker>
            <c:symbol val="diamond"/>
            <c:size val="10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certo!$H$3:$H$8</c:f>
              <c:numCache>
                <c:formatCode>0.00</c:formatCode>
                <c:ptCount val="6"/>
                <c:pt idx="0">
                  <c:v>3</c:v>
                </c:pt>
                <c:pt idx="1">
                  <c:v>2.8</c:v>
                </c:pt>
                <c:pt idx="2">
                  <c:v>2.6</c:v>
                </c:pt>
                <c:pt idx="3">
                  <c:v>2.4</c:v>
                </c:pt>
                <c:pt idx="4">
                  <c:v>2.2000000000000002</c:v>
                </c:pt>
                <c:pt idx="5">
                  <c:v>2</c:v>
                </c:pt>
              </c:numCache>
            </c:numRef>
          </c:xVal>
          <c:yVal>
            <c:numRef>
              <c:f>certo!$I$3:$I$8</c:f>
              <c:numCache>
                <c:formatCode>0.00</c:formatCode>
                <c:ptCount val="6"/>
                <c:pt idx="0">
                  <c:v>10</c:v>
                </c:pt>
                <c:pt idx="1">
                  <c:v>8.8000000000000007</c:v>
                </c:pt>
                <c:pt idx="2">
                  <c:v>7.6</c:v>
                </c:pt>
                <c:pt idx="3">
                  <c:v>6.4</c:v>
                </c:pt>
                <c:pt idx="4">
                  <c:v>5.2</c:v>
                </c:pt>
                <c:pt idx="5">
                  <c:v>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7354-2E45-80C5-4CEC1E734F60}"/>
            </c:ext>
          </c:extLst>
        </c:ser>
        <c:ser>
          <c:idx val="1"/>
          <c:order val="1"/>
          <c:spPr>
            <a:ln w="25520">
              <a:solidFill>
                <a:srgbClr val="FF00FF"/>
              </a:solidFill>
              <a:prstDash val="solid"/>
            </a:ln>
          </c:spPr>
          <c:marker>
            <c:symbol val="square"/>
            <c:size val="10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xVal>
            <c:numRef>
              <c:f>certo!$H$9:$H$14</c:f>
              <c:numCache>
                <c:formatCode>0.00</c:formatCode>
                <c:ptCount val="6"/>
                <c:pt idx="0">
                  <c:v>3</c:v>
                </c:pt>
                <c:pt idx="1">
                  <c:v>2</c:v>
                </c:pt>
                <c:pt idx="2">
                  <c:v>1</c:v>
                </c:pt>
                <c:pt idx="3">
                  <c:v>2.10734242554471E-8</c:v>
                </c:pt>
                <c:pt idx="4">
                  <c:v>1</c:v>
                </c:pt>
                <c:pt idx="5">
                  <c:v>2</c:v>
                </c:pt>
              </c:numCache>
            </c:numRef>
          </c:xVal>
          <c:yVal>
            <c:numRef>
              <c:f>certo!$I$9:$I$14</c:f>
              <c:numCache>
                <c:formatCode>0.00</c:formatCode>
                <c:ptCount val="6"/>
                <c:pt idx="0">
                  <c:v>10</c:v>
                </c:pt>
                <c:pt idx="1">
                  <c:v>8.8000000000000007</c:v>
                </c:pt>
                <c:pt idx="2">
                  <c:v>7.6</c:v>
                </c:pt>
                <c:pt idx="3">
                  <c:v>6.4</c:v>
                </c:pt>
                <c:pt idx="4">
                  <c:v>5.2</c:v>
                </c:pt>
                <c:pt idx="5">
                  <c:v>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7354-2E45-80C5-4CEC1E734F60}"/>
            </c:ext>
          </c:extLst>
        </c:ser>
        <c:ser>
          <c:idx val="2"/>
          <c:order val="2"/>
          <c:spPr>
            <a:ln w="25520">
              <a:solidFill>
                <a:srgbClr val="FFFF00"/>
              </a:solidFill>
              <a:prstDash val="solid"/>
            </a:ln>
          </c:spPr>
          <c:marker>
            <c:symbol val="triangle"/>
            <c:size val="10"/>
            <c:spPr>
              <a:solidFill>
                <a:srgbClr val="FFFF00"/>
              </a:solidFill>
              <a:ln>
                <a:solidFill>
                  <a:srgbClr val="FFFF00"/>
                </a:solidFill>
                <a:prstDash val="solid"/>
              </a:ln>
            </c:spPr>
          </c:marker>
          <c:xVal>
            <c:numRef>
              <c:f>certo!$H$15:$H$20</c:f>
              <c:numCache>
                <c:formatCode>0.00</c:formatCode>
                <c:ptCount val="6"/>
                <c:pt idx="0">
                  <c:v>3</c:v>
                </c:pt>
                <c:pt idx="1">
                  <c:v>2.4331050121192872</c:v>
                </c:pt>
                <c:pt idx="2">
                  <c:v>1.9697715603592221</c:v>
                </c:pt>
                <c:pt idx="3">
                  <c:v>1.69705627484772</c:v>
                </c:pt>
                <c:pt idx="4">
                  <c:v>1.7088007490635071</c:v>
                </c:pt>
                <c:pt idx="5">
                  <c:v>2</c:v>
                </c:pt>
              </c:numCache>
            </c:numRef>
          </c:xVal>
          <c:yVal>
            <c:numRef>
              <c:f>certo!$I$15:$I$20</c:f>
              <c:numCache>
                <c:formatCode>0.00</c:formatCode>
                <c:ptCount val="6"/>
                <c:pt idx="0">
                  <c:v>10</c:v>
                </c:pt>
                <c:pt idx="1">
                  <c:v>8.8000000000000007</c:v>
                </c:pt>
                <c:pt idx="2">
                  <c:v>7.6</c:v>
                </c:pt>
                <c:pt idx="3">
                  <c:v>6.4</c:v>
                </c:pt>
                <c:pt idx="4">
                  <c:v>5.2</c:v>
                </c:pt>
                <c:pt idx="5">
                  <c:v>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7354-2E45-80C5-4CEC1E734F60}"/>
            </c:ext>
          </c:extLst>
        </c:ser>
        <c:ser>
          <c:idx val="3"/>
          <c:order val="3"/>
          <c:spPr>
            <a:ln w="25520">
              <a:solidFill>
                <a:srgbClr val="00FFFF"/>
              </a:solidFill>
              <a:prstDash val="solid"/>
            </a:ln>
          </c:spPr>
          <c:marker>
            <c:symbol val="x"/>
            <c:size val="10"/>
            <c:spPr>
              <a:noFill/>
              <a:ln>
                <a:solidFill>
                  <a:srgbClr val="00FFFF"/>
                </a:solidFill>
                <a:prstDash val="solid"/>
              </a:ln>
            </c:spPr>
          </c:marker>
          <c:xVal>
            <c:numRef>
              <c:f>certo!$H$21:$H$26</c:f>
              <c:numCache>
                <c:formatCode>0.00</c:formatCode>
                <c:ptCount val="6"/>
                <c:pt idx="0">
                  <c:v>3</c:v>
                </c:pt>
                <c:pt idx="1">
                  <c:v>2.093800372528384</c:v>
                </c:pt>
                <c:pt idx="2">
                  <c:v>1.2553883861180171</c:v>
                </c:pt>
                <c:pt idx="3">
                  <c:v>0.75894663844041499</c:v>
                </c:pt>
                <c:pt idx="4">
                  <c:v>1.1764352935882201</c:v>
                </c:pt>
                <c:pt idx="5">
                  <c:v>2</c:v>
                </c:pt>
              </c:numCache>
            </c:numRef>
          </c:xVal>
          <c:yVal>
            <c:numRef>
              <c:f>certo!$I$21:$I$26</c:f>
              <c:numCache>
                <c:formatCode>0.00</c:formatCode>
                <c:ptCount val="6"/>
                <c:pt idx="0">
                  <c:v>10</c:v>
                </c:pt>
                <c:pt idx="1">
                  <c:v>8.8000000000000007</c:v>
                </c:pt>
                <c:pt idx="2">
                  <c:v>7.6</c:v>
                </c:pt>
                <c:pt idx="3">
                  <c:v>6.4</c:v>
                </c:pt>
                <c:pt idx="4">
                  <c:v>5.2</c:v>
                </c:pt>
                <c:pt idx="5">
                  <c:v>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7354-2E45-80C5-4CEC1E734F60}"/>
            </c:ext>
          </c:extLst>
        </c:ser>
        <c:ser>
          <c:idx val="4"/>
          <c:order val="4"/>
          <c:spPr>
            <a:ln w="25520">
              <a:solidFill>
                <a:srgbClr val="800080"/>
              </a:solidFill>
              <a:prstDash val="solid"/>
            </a:ln>
          </c:spPr>
          <c:marker>
            <c:symbol val="star"/>
            <c:size val="10"/>
            <c:spPr>
              <a:noFill/>
              <a:ln>
                <a:solidFill>
                  <a:srgbClr val="800080"/>
                </a:solidFill>
                <a:prstDash val="solid"/>
              </a:ln>
            </c:spPr>
          </c:marker>
          <c:xVal>
            <c:numRef>
              <c:f>certo!$H$27:$H$32</c:f>
              <c:numCache>
                <c:formatCode>0.00</c:formatCode>
                <c:ptCount val="6"/>
                <c:pt idx="0">
                  <c:v>3</c:v>
                </c:pt>
                <c:pt idx="1">
                  <c:v>2.1835750502330011</c:v>
                </c:pt>
                <c:pt idx="2">
                  <c:v>1.46696966567138</c:v>
                </c:pt>
                <c:pt idx="3">
                  <c:v>1.0733126291999</c:v>
                </c:pt>
                <c:pt idx="4">
                  <c:v>1.3296616110875681</c:v>
                </c:pt>
                <c:pt idx="5">
                  <c:v>2</c:v>
                </c:pt>
              </c:numCache>
            </c:numRef>
          </c:xVal>
          <c:yVal>
            <c:numRef>
              <c:f>certo!$I$27:$I$32</c:f>
              <c:numCache>
                <c:formatCode>0.00</c:formatCode>
                <c:ptCount val="6"/>
                <c:pt idx="0">
                  <c:v>10</c:v>
                </c:pt>
                <c:pt idx="1">
                  <c:v>8.8000000000000007</c:v>
                </c:pt>
                <c:pt idx="2">
                  <c:v>7.6</c:v>
                </c:pt>
                <c:pt idx="3">
                  <c:v>6.4</c:v>
                </c:pt>
                <c:pt idx="4">
                  <c:v>5.2</c:v>
                </c:pt>
                <c:pt idx="5">
                  <c:v>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7354-2E45-80C5-4CEC1E734F60}"/>
            </c:ext>
          </c:extLst>
        </c:ser>
        <c:ser>
          <c:idx val="5"/>
          <c:order val="5"/>
          <c:spPr>
            <a:ln w="25520">
              <a:solidFill>
                <a:srgbClr val="800000"/>
              </a:solidFill>
              <a:prstDash val="solid"/>
            </a:ln>
          </c:spPr>
          <c:marker>
            <c:symbol val="circle"/>
            <c:size val="10"/>
            <c:spPr>
              <a:solidFill>
                <a:srgbClr val="800000"/>
              </a:solidFill>
              <a:ln>
                <a:solidFill>
                  <a:srgbClr val="800000"/>
                </a:solidFill>
                <a:prstDash val="solid"/>
              </a:ln>
            </c:spPr>
          </c:marker>
          <c:xVal>
            <c:numRef>
              <c:f>certo!$H$33:$H$38</c:f>
              <c:numCache>
                <c:formatCode>0.00</c:formatCode>
                <c:ptCount val="6"/>
                <c:pt idx="0">
                  <c:v>3</c:v>
                </c:pt>
                <c:pt idx="1">
                  <c:v>2.2698017534577808</c:v>
                </c:pt>
                <c:pt idx="2">
                  <c:v>1.6516658257650061</c:v>
                </c:pt>
                <c:pt idx="3">
                  <c:v>1.314534138012398</c:v>
                </c:pt>
                <c:pt idx="4">
                  <c:v>1.46696966567138</c:v>
                </c:pt>
                <c:pt idx="5">
                  <c:v>2</c:v>
                </c:pt>
              </c:numCache>
            </c:numRef>
          </c:xVal>
          <c:yVal>
            <c:numRef>
              <c:f>certo!$I$33:$I$38</c:f>
              <c:numCache>
                <c:formatCode>0.00</c:formatCode>
                <c:ptCount val="6"/>
                <c:pt idx="0">
                  <c:v>10</c:v>
                </c:pt>
                <c:pt idx="1">
                  <c:v>8.8000000000000007</c:v>
                </c:pt>
                <c:pt idx="2">
                  <c:v>7.6</c:v>
                </c:pt>
                <c:pt idx="3">
                  <c:v>6.4</c:v>
                </c:pt>
                <c:pt idx="4">
                  <c:v>5.2</c:v>
                </c:pt>
                <c:pt idx="5">
                  <c:v>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7354-2E45-80C5-4CEC1E734F60}"/>
            </c:ext>
          </c:extLst>
        </c:ser>
        <c:ser>
          <c:idx val="6"/>
          <c:order val="6"/>
          <c:spPr>
            <a:ln w="25520">
              <a:solidFill>
                <a:srgbClr val="008080"/>
              </a:solidFill>
              <a:prstDash val="solid"/>
            </a:ln>
          </c:spPr>
          <c:marker>
            <c:symbol val="plus"/>
            <c:size val="10"/>
            <c:spPr>
              <a:noFill/>
              <a:ln>
                <a:solidFill>
                  <a:srgbClr val="008080"/>
                </a:solidFill>
                <a:prstDash val="solid"/>
              </a:ln>
            </c:spPr>
          </c:marker>
          <c:xVal>
            <c:numRef>
              <c:f>certo!$H$45:$H$50</c:f>
              <c:numCache>
                <c:formatCode>0.00</c:formatCode>
                <c:ptCount val="6"/>
                <c:pt idx="0">
                  <c:v>3</c:v>
                </c:pt>
                <c:pt idx="1">
                  <c:v>2.6593232221751482</c:v>
                </c:pt>
                <c:pt idx="2">
                  <c:v>2.3681216184985101</c:v>
                </c:pt>
                <c:pt idx="3">
                  <c:v>2.1466252583997978</c:v>
                </c:pt>
                <c:pt idx="4">
                  <c:v>2.0179197209007111</c:v>
                </c:pt>
                <c:pt idx="5">
                  <c:v>2</c:v>
                </c:pt>
              </c:numCache>
            </c:numRef>
          </c:xVal>
          <c:yVal>
            <c:numRef>
              <c:f>certo!$I$45:$I$50</c:f>
              <c:numCache>
                <c:formatCode>0.00</c:formatCode>
                <c:ptCount val="6"/>
                <c:pt idx="0">
                  <c:v>10</c:v>
                </c:pt>
                <c:pt idx="1">
                  <c:v>8.8000000000000007</c:v>
                </c:pt>
                <c:pt idx="2">
                  <c:v>7.6</c:v>
                </c:pt>
                <c:pt idx="3">
                  <c:v>6.4</c:v>
                </c:pt>
                <c:pt idx="4">
                  <c:v>5.2</c:v>
                </c:pt>
                <c:pt idx="5">
                  <c:v>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7354-2E45-80C5-4CEC1E734F60}"/>
            </c:ext>
          </c:extLst>
        </c:ser>
        <c:ser>
          <c:idx val="7"/>
          <c:order val="7"/>
          <c:spPr>
            <a:ln w="25520">
              <a:solidFill>
                <a:srgbClr val="0000FF"/>
              </a:solidFill>
              <a:prstDash val="solid"/>
            </a:ln>
          </c:spPr>
          <c:marker>
            <c:symbol val="dot"/>
            <c:size val="10"/>
            <c:spPr>
              <a:noFill/>
              <a:ln>
                <a:solidFill>
                  <a:srgbClr val="0000FF"/>
                </a:solidFill>
                <a:prstDash val="solid"/>
              </a:ln>
            </c:spPr>
          </c:marker>
          <c:xVal>
            <c:numRef>
              <c:f>certo!$H$52:$H$57</c:f>
              <c:numCache>
                <c:formatCode>0.00</c:formatCode>
                <c:ptCount val="6"/>
                <c:pt idx="0">
                  <c:v>3</c:v>
                </c:pt>
                <c:pt idx="1">
                  <c:v>2.7305677065401648</c:v>
                </c:pt>
                <c:pt idx="2">
                  <c:v>2.4867649667791292</c:v>
                </c:pt>
                <c:pt idx="3">
                  <c:v>2.2768399153212329</c:v>
                </c:pt>
                <c:pt idx="4">
                  <c:v>2.1109239683134038</c:v>
                </c:pt>
                <c:pt idx="5">
                  <c:v>2</c:v>
                </c:pt>
              </c:numCache>
            </c:numRef>
          </c:xVal>
          <c:yVal>
            <c:numRef>
              <c:f>certo!$I$52:$I$57</c:f>
              <c:numCache>
                <c:formatCode>0.00</c:formatCode>
                <c:ptCount val="6"/>
                <c:pt idx="0">
                  <c:v>10</c:v>
                </c:pt>
                <c:pt idx="1">
                  <c:v>8.8000000000000007</c:v>
                </c:pt>
                <c:pt idx="2">
                  <c:v>7.6</c:v>
                </c:pt>
                <c:pt idx="3">
                  <c:v>6.4</c:v>
                </c:pt>
                <c:pt idx="4">
                  <c:v>5.2</c:v>
                </c:pt>
                <c:pt idx="5">
                  <c:v>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7-7354-2E45-80C5-4CEC1E734F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33161512"/>
        <c:axId val="-2041772248"/>
      </c:scatterChart>
      <c:valAx>
        <c:axId val="2133161512"/>
        <c:scaling>
          <c:orientation val="minMax"/>
        </c:scaling>
        <c:delete val="0"/>
        <c:axPos val="b"/>
        <c:numFmt formatCode="0.00" sourceLinked="1"/>
        <c:majorTickMark val="out"/>
        <c:minorTickMark val="none"/>
        <c:tickLblPos val="nextTo"/>
        <c:spPr>
          <a:ln w="638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58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-2041772248"/>
        <c:crosses val="autoZero"/>
        <c:crossBetween val="midCat"/>
      </c:valAx>
      <c:valAx>
        <c:axId val="-2041772248"/>
        <c:scaling>
          <c:orientation val="minMax"/>
        </c:scaling>
        <c:delete val="0"/>
        <c:axPos val="l"/>
        <c:majorGridlines>
          <c:spPr>
            <a:ln w="6380">
              <a:solidFill>
                <a:srgbClr val="000000"/>
              </a:solidFill>
              <a:prstDash val="solid"/>
            </a:ln>
          </c:spPr>
        </c:majorGridlines>
        <c:numFmt formatCode="0.00" sourceLinked="1"/>
        <c:majorTickMark val="out"/>
        <c:minorTickMark val="none"/>
        <c:tickLblPos val="nextTo"/>
        <c:spPr>
          <a:ln w="638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58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2133161512"/>
        <c:crosses val="autoZero"/>
        <c:crossBetween val="midCat"/>
      </c:valAx>
      <c:spPr>
        <a:noFill/>
        <a:ln w="5104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58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v>Hipérbole de Markowitz</c:v>
          </c:tx>
          <c:xVal>
            <c:numRef>
              <c:f>Plan2!$E$6:$E$16</c:f>
              <c:numCache>
                <c:formatCode>0.00%</c:formatCode>
                <c:ptCount val="11"/>
                <c:pt idx="0">
                  <c:v>0.12</c:v>
                </c:pt>
                <c:pt idx="1">
                  <c:v>0.105076162853428</c:v>
                </c:pt>
                <c:pt idx="2">
                  <c:v>9.0354855984615998E-2</c:v>
                </c:pt>
                <c:pt idx="3">
                  <c:v>7.5953933407033505E-2</c:v>
                </c:pt>
                <c:pt idx="4">
                  <c:v>6.20966987850421E-2</c:v>
                </c:pt>
                <c:pt idx="5">
                  <c:v>4.92442890089805E-2</c:v>
                </c:pt>
                <c:pt idx="6">
                  <c:v>3.8418745424597202E-2</c:v>
                </c:pt>
                <c:pt idx="7">
                  <c:v>3.1764760348537202E-2</c:v>
                </c:pt>
                <c:pt idx="8">
                  <c:v>3.2000000000000202E-2</c:v>
                </c:pt>
                <c:pt idx="9">
                  <c:v>3.9E-2</c:v>
                </c:pt>
                <c:pt idx="10">
                  <c:v>0.05</c:v>
                </c:pt>
              </c:numCache>
            </c:numRef>
          </c:xVal>
          <c:yVal>
            <c:numRef>
              <c:f>Plan2!$D$6:$D$16</c:f>
              <c:numCache>
                <c:formatCode>0.00%</c:formatCode>
                <c:ptCount val="11"/>
                <c:pt idx="0">
                  <c:v>0.25</c:v>
                </c:pt>
                <c:pt idx="1">
                  <c:v>0.23300000000000001</c:v>
                </c:pt>
                <c:pt idx="2">
                  <c:v>0.216</c:v>
                </c:pt>
                <c:pt idx="3">
                  <c:v>0.19900000000000001</c:v>
                </c:pt>
                <c:pt idx="4">
                  <c:v>0.182</c:v>
                </c:pt>
                <c:pt idx="5">
                  <c:v>0.16500000000000001</c:v>
                </c:pt>
                <c:pt idx="6">
                  <c:v>0.14799999999999999</c:v>
                </c:pt>
                <c:pt idx="7">
                  <c:v>0.13100000000000001</c:v>
                </c:pt>
                <c:pt idx="8">
                  <c:v>0.114</c:v>
                </c:pt>
                <c:pt idx="9">
                  <c:v>9.7000000000000003E-2</c:v>
                </c:pt>
                <c:pt idx="10">
                  <c:v>8.0000000000000099E-2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F1F9-3247-8E11-5FD7A8E49459}"/>
            </c:ext>
          </c:extLst>
        </c:ser>
        <c:ser>
          <c:idx val="1"/>
          <c:order val="1"/>
          <c:tx>
            <c:v>ATIVO A</c:v>
          </c:tx>
          <c:xVal>
            <c:numRef>
              <c:f>Plan2!$B$3</c:f>
              <c:numCache>
                <c:formatCode>0%</c:formatCode>
                <c:ptCount val="1"/>
                <c:pt idx="0">
                  <c:v>0.05</c:v>
                </c:pt>
              </c:numCache>
            </c:numRef>
          </c:xVal>
          <c:yVal>
            <c:numRef>
              <c:f>Plan2!$B$2</c:f>
              <c:numCache>
                <c:formatCode>0%</c:formatCode>
                <c:ptCount val="1"/>
                <c:pt idx="0">
                  <c:v>8.0000000000000099E-2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F1F9-3247-8E11-5FD7A8E49459}"/>
            </c:ext>
          </c:extLst>
        </c:ser>
        <c:ser>
          <c:idx val="2"/>
          <c:order val="2"/>
          <c:tx>
            <c:v>ATIVO B</c:v>
          </c:tx>
          <c:xVal>
            <c:numRef>
              <c:f>Plan2!$C$3</c:f>
              <c:numCache>
                <c:formatCode>0%</c:formatCode>
                <c:ptCount val="1"/>
                <c:pt idx="0">
                  <c:v>0.12</c:v>
                </c:pt>
              </c:numCache>
            </c:numRef>
          </c:xVal>
          <c:yVal>
            <c:numRef>
              <c:f>Plan2!$C$2</c:f>
              <c:numCache>
                <c:formatCode>0%</c:formatCode>
                <c:ptCount val="1"/>
                <c:pt idx="0">
                  <c:v>0.25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F1F9-3247-8E11-5FD7A8E49459}"/>
            </c:ext>
          </c:extLst>
        </c:ser>
        <c:ser>
          <c:idx val="3"/>
          <c:order val="3"/>
          <c:tx>
            <c:v>CARTEIRA DE MÍNIMO RISCO</c:v>
          </c:tx>
          <c:dPt>
            <c:idx val="0"/>
            <c:marker>
              <c:symbol val="x"/>
              <c:size val="14"/>
            </c:marker>
            <c:bubble3D val="0"/>
            <c:spPr>
              <a:ln w="57150"/>
            </c:spPr>
            <c:extLst>
              <c:ext xmlns:c16="http://schemas.microsoft.com/office/drawing/2014/chart" uri="{C3380CC4-5D6E-409C-BE32-E72D297353CC}">
                <c16:uniqueId val="{00000004-F1F9-3247-8E11-5FD7A8E49459}"/>
              </c:ext>
            </c:extLst>
          </c:dPt>
          <c:xVal>
            <c:numRef>
              <c:f>Plan2!$E$22</c:f>
              <c:numCache>
                <c:formatCode>0.00%</c:formatCode>
                <c:ptCount val="1"/>
                <c:pt idx="0">
                  <c:v>3.0919518067239998E-2</c:v>
                </c:pt>
              </c:numCache>
            </c:numRef>
          </c:xVal>
          <c:yVal>
            <c:numRef>
              <c:f>Plan2!$D$22</c:f>
              <c:numCache>
                <c:formatCode>0.00%</c:formatCode>
                <c:ptCount val="1"/>
                <c:pt idx="0">
                  <c:v>0.123029045656432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F1F9-3247-8E11-5FD7A8E49459}"/>
            </c:ext>
          </c:extLst>
        </c:ser>
        <c:ser>
          <c:idx val="4"/>
          <c:order val="4"/>
          <c:tx>
            <c:v>CARTEIRA ÓTIMA</c:v>
          </c:tx>
          <c:marker>
            <c:symbol val="circle"/>
            <c:size val="22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Pt>
            <c:idx val="0"/>
            <c:marker>
              <c:symbol val="circle"/>
              <c:size val="11"/>
            </c:marker>
            <c:bubble3D val="0"/>
            <c:extLst>
              <c:ext xmlns:c16="http://schemas.microsoft.com/office/drawing/2014/chart" uri="{C3380CC4-5D6E-409C-BE32-E72D297353CC}">
                <c16:uniqueId val="{00000006-F1F9-3247-8E11-5FD7A8E49459}"/>
              </c:ext>
            </c:extLst>
          </c:dPt>
          <c:xVal>
            <c:numRef>
              <c:f>Plan2!$E$38</c:f>
              <c:numCache>
                <c:formatCode>0.00%</c:formatCode>
                <c:ptCount val="1"/>
                <c:pt idx="0">
                  <c:v>4.4279541107181901E-2</c:v>
                </c:pt>
              </c:numCache>
            </c:numRef>
          </c:xVal>
          <c:yVal>
            <c:numRef>
              <c:f>Plan2!$D$38</c:f>
              <c:numCache>
                <c:formatCode>0.00%</c:formatCode>
                <c:ptCount val="1"/>
                <c:pt idx="0">
                  <c:v>0.15773869346734401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7-F1F9-3247-8E11-5FD7A8E49459}"/>
            </c:ext>
          </c:extLst>
        </c:ser>
        <c:ser>
          <c:idx val="5"/>
          <c:order val="5"/>
          <c:tx>
            <c:v>RF</c:v>
          </c:tx>
          <c:xVal>
            <c:numRef>
              <c:f>Plan2!$G$26</c:f>
              <c:numCache>
                <c:formatCode>0%</c:formatCode>
                <c:ptCount val="1"/>
                <c:pt idx="0">
                  <c:v>0</c:v>
                </c:pt>
              </c:numCache>
            </c:numRef>
          </c:xVal>
          <c:yVal>
            <c:numRef>
              <c:f>Plan2!$F$26</c:f>
              <c:numCache>
                <c:formatCode>0%</c:formatCode>
                <c:ptCount val="1"/>
                <c:pt idx="0">
                  <c:v>0.09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8-F1F9-3247-8E11-5FD7A8E494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44233128"/>
        <c:axId val="-2044257976"/>
      </c:scatterChart>
      <c:valAx>
        <c:axId val="-2044233128"/>
        <c:scaling>
          <c:orientation val="minMax"/>
        </c:scaling>
        <c:delete val="0"/>
        <c:axPos val="b"/>
        <c:numFmt formatCode="0.00%" sourceLinked="1"/>
        <c:majorTickMark val="out"/>
        <c:minorTickMark val="none"/>
        <c:tickLblPos val="nextTo"/>
        <c:crossAx val="-2044257976"/>
        <c:crosses val="autoZero"/>
        <c:crossBetween val="midCat"/>
      </c:valAx>
      <c:valAx>
        <c:axId val="-2044257976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-2044233128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pt-B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PETR4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5434433655039163E-2"/>
                  <c:y val="7.19415121171171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68E-B54E-9E63-91730D1E1C7C}"/>
                </c:ext>
              </c:extLst>
            </c:dLbl>
            <c:dLbl>
              <c:idx val="3"/>
              <c:layout>
                <c:manualLayout>
                  <c:x val="-2.214652103439988E-3"/>
                  <c:y val="-4.79610080780782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68E-B54E-9E63-91730D1E1C7C}"/>
                </c:ext>
              </c:extLst>
            </c:dLbl>
            <c:dLbl>
              <c:idx val="5"/>
              <c:layout>
                <c:manualLayout>
                  <c:x val="-2.2146521034399477E-3"/>
                  <c:y val="-4.49634450731983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68E-B54E-9E63-91730D1E1C7C}"/>
                </c:ext>
              </c:extLst>
            </c:dLbl>
            <c:dLbl>
              <c:idx val="8"/>
              <c:layout>
                <c:manualLayout>
                  <c:x val="-3.7649085758479028E-2"/>
                  <c:y val="-6.29488231024777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68E-B54E-9E63-91730D1E1C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Planilha1!$A$2:$A$13</c:f>
              <c:numCache>
                <c:formatCode>mmm\-yy</c:formatCode>
                <c:ptCount val="12"/>
                <c:pt idx="0">
                  <c:v>43922</c:v>
                </c:pt>
                <c:pt idx="1">
                  <c:v>43952</c:v>
                </c:pt>
                <c:pt idx="2">
                  <c:v>43983</c:v>
                </c:pt>
                <c:pt idx="3">
                  <c:v>44013</c:v>
                </c:pt>
                <c:pt idx="4">
                  <c:v>44044</c:v>
                </c:pt>
                <c:pt idx="5">
                  <c:v>44075</c:v>
                </c:pt>
                <c:pt idx="6">
                  <c:v>44105</c:v>
                </c:pt>
                <c:pt idx="7">
                  <c:v>44136</c:v>
                </c:pt>
                <c:pt idx="8">
                  <c:v>44166</c:v>
                </c:pt>
                <c:pt idx="9">
                  <c:v>44197</c:v>
                </c:pt>
                <c:pt idx="10">
                  <c:v>44228</c:v>
                </c:pt>
                <c:pt idx="11">
                  <c:v>44256</c:v>
                </c:pt>
              </c:numCache>
            </c:numRef>
          </c:xVal>
          <c:yVal>
            <c:numRef>
              <c:f>Planilha1!$B$2:$B$13</c:f>
              <c:numCache>
                <c:formatCode>_("R$"* #,##0.00_);_("R$"* \(#,##0.00\);_("R$"* "-"??_);_(@_)</c:formatCode>
                <c:ptCount val="12"/>
                <c:pt idx="0">
                  <c:v>17.462556581000001</c:v>
                </c:pt>
                <c:pt idx="1">
                  <c:v>19.678027749000002</c:v>
                </c:pt>
                <c:pt idx="2">
                  <c:v>20.848647884999998</c:v>
                </c:pt>
                <c:pt idx="3">
                  <c:v>21.477919243999999</c:v>
                </c:pt>
                <c:pt idx="4">
                  <c:v>21.178002354</c:v>
                </c:pt>
                <c:pt idx="5">
                  <c:v>18.972161999000001</c:v>
                </c:pt>
                <c:pt idx="6">
                  <c:v>18.323954527000001</c:v>
                </c:pt>
                <c:pt idx="7">
                  <c:v>24.090098611999998</c:v>
                </c:pt>
                <c:pt idx="8">
                  <c:v>27.418208621000002</c:v>
                </c:pt>
                <c:pt idx="9">
                  <c:v>25.821876785000001</c:v>
                </c:pt>
                <c:pt idx="10">
                  <c:v>21.516618198</c:v>
                </c:pt>
                <c:pt idx="11">
                  <c:v>23.316119539999999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291B-3445-A556-60B33442BA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30071344"/>
        <c:axId val="1230072992"/>
      </c:scatterChart>
      <c:valAx>
        <c:axId val="12300713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30072992"/>
        <c:crosses val="autoZero"/>
        <c:crossBetween val="midCat"/>
      </c:valAx>
      <c:valAx>
        <c:axId val="1230072992"/>
        <c:scaling>
          <c:orientation val="minMax"/>
          <c:min val="1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R$&quot;* #,##0.00_);_(&quot;R$&quot;* \(#,##0.00\);_(&quot;R$&quot;* &quot;-&quot;??_);_(@_)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3007134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PETR4 x CDI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Retornos PETR4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Planilha1!$A$3:$A$13</c:f>
              <c:numCache>
                <c:formatCode>mmm\-yy</c:formatCode>
                <c:ptCount val="11"/>
                <c:pt idx="0">
                  <c:v>43952</c:v>
                </c:pt>
                <c:pt idx="1">
                  <c:v>43983</c:v>
                </c:pt>
                <c:pt idx="2">
                  <c:v>44013</c:v>
                </c:pt>
                <c:pt idx="3">
                  <c:v>44044</c:v>
                </c:pt>
                <c:pt idx="4">
                  <c:v>44075</c:v>
                </c:pt>
                <c:pt idx="5">
                  <c:v>44105</c:v>
                </c:pt>
                <c:pt idx="6">
                  <c:v>44136</c:v>
                </c:pt>
                <c:pt idx="7">
                  <c:v>44166</c:v>
                </c:pt>
                <c:pt idx="8">
                  <c:v>44197</c:v>
                </c:pt>
                <c:pt idx="9">
                  <c:v>44228</c:v>
                </c:pt>
                <c:pt idx="10">
                  <c:v>44256</c:v>
                </c:pt>
              </c:numCache>
            </c:numRef>
          </c:xVal>
          <c:yVal>
            <c:numRef>
              <c:f>Planilha1!$C$3:$C$13</c:f>
              <c:numCache>
                <c:formatCode>0.00%</c:formatCode>
                <c:ptCount val="11"/>
                <c:pt idx="0">
                  <c:v>0.11944370587505543</c:v>
                </c:pt>
                <c:pt idx="1">
                  <c:v>5.7786425905643438E-2</c:v>
                </c:pt>
                <c:pt idx="2">
                  <c:v>2.9736298986858232E-2</c:v>
                </c:pt>
                <c:pt idx="3">
                  <c:v>-1.4062377327212059E-2</c:v>
                </c:pt>
                <c:pt idx="4">
                  <c:v>-0.10999027133573881</c:v>
                </c:pt>
                <c:pt idx="5">
                  <c:v>-3.4763552413003516E-2</c:v>
                </c:pt>
                <c:pt idx="6">
                  <c:v>0.27359171568857699</c:v>
                </c:pt>
                <c:pt idx="7">
                  <c:v>0.12940643079014422</c:v>
                </c:pt>
                <c:pt idx="8">
                  <c:v>-5.9985270856473413E-2</c:v>
                </c:pt>
                <c:pt idx="9">
                  <c:v>-0.18239649402322017</c:v>
                </c:pt>
                <c:pt idx="10">
                  <c:v>8.0319371109985105E-2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8354-9648-9678-982BDCF8F1FE}"/>
            </c:ext>
          </c:extLst>
        </c:ser>
        <c:ser>
          <c:idx val="1"/>
          <c:order val="1"/>
          <c:tx>
            <c:v>CDI Médio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Planilha1!$A$3:$A$13</c:f>
              <c:numCache>
                <c:formatCode>mmm\-yy</c:formatCode>
                <c:ptCount val="11"/>
                <c:pt idx="0">
                  <c:v>43952</c:v>
                </c:pt>
                <c:pt idx="1">
                  <c:v>43983</c:v>
                </c:pt>
                <c:pt idx="2">
                  <c:v>44013</c:v>
                </c:pt>
                <c:pt idx="3">
                  <c:v>44044</c:v>
                </c:pt>
                <c:pt idx="4">
                  <c:v>44075</c:v>
                </c:pt>
                <c:pt idx="5">
                  <c:v>44105</c:v>
                </c:pt>
                <c:pt idx="6">
                  <c:v>44136</c:v>
                </c:pt>
                <c:pt idx="7">
                  <c:v>44166</c:v>
                </c:pt>
                <c:pt idx="8">
                  <c:v>44197</c:v>
                </c:pt>
                <c:pt idx="9">
                  <c:v>44228</c:v>
                </c:pt>
                <c:pt idx="10">
                  <c:v>44256</c:v>
                </c:pt>
              </c:numCache>
            </c:numRef>
          </c:xVal>
          <c:yVal>
            <c:numRef>
              <c:f>Planilha1!$E$3:$E$13</c:f>
              <c:numCache>
                <c:formatCode>0.00%</c:formatCode>
                <c:ptCount val="11"/>
                <c:pt idx="0">
                  <c:v>1.8335733020000003E-3</c:v>
                </c:pt>
                <c:pt idx="1">
                  <c:v>1.8335733020000003E-3</c:v>
                </c:pt>
                <c:pt idx="2">
                  <c:v>1.8335733020000003E-3</c:v>
                </c:pt>
                <c:pt idx="3">
                  <c:v>1.8335733020000003E-3</c:v>
                </c:pt>
                <c:pt idx="4">
                  <c:v>1.8335733020000003E-3</c:v>
                </c:pt>
                <c:pt idx="5">
                  <c:v>1.8335733020000003E-3</c:v>
                </c:pt>
                <c:pt idx="6">
                  <c:v>1.8335733020000003E-3</c:v>
                </c:pt>
                <c:pt idx="7">
                  <c:v>1.8335733020000003E-3</c:v>
                </c:pt>
                <c:pt idx="8">
                  <c:v>1.8335733020000003E-3</c:v>
                </c:pt>
                <c:pt idx="9">
                  <c:v>1.8335733020000003E-3</c:v>
                </c:pt>
                <c:pt idx="10">
                  <c:v>1.8335733020000003E-3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8354-9648-9678-982BDCF8F1FE}"/>
            </c:ext>
          </c:extLst>
        </c:ser>
        <c:ser>
          <c:idx val="2"/>
          <c:order val="2"/>
          <c:tx>
            <c:v>Retorno Médio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Planilha1!$A$3:$A$13</c:f>
              <c:numCache>
                <c:formatCode>mmm\-yy</c:formatCode>
                <c:ptCount val="11"/>
                <c:pt idx="0">
                  <c:v>43952</c:v>
                </c:pt>
                <c:pt idx="1">
                  <c:v>43983</c:v>
                </c:pt>
                <c:pt idx="2">
                  <c:v>44013</c:v>
                </c:pt>
                <c:pt idx="3">
                  <c:v>44044</c:v>
                </c:pt>
                <c:pt idx="4">
                  <c:v>44075</c:v>
                </c:pt>
                <c:pt idx="5">
                  <c:v>44105</c:v>
                </c:pt>
                <c:pt idx="6">
                  <c:v>44136</c:v>
                </c:pt>
                <c:pt idx="7">
                  <c:v>44166</c:v>
                </c:pt>
                <c:pt idx="8">
                  <c:v>44197</c:v>
                </c:pt>
                <c:pt idx="9">
                  <c:v>44228</c:v>
                </c:pt>
                <c:pt idx="10">
                  <c:v>44256</c:v>
                </c:pt>
              </c:numCache>
            </c:numRef>
          </c:xVal>
          <c:yVal>
            <c:numRef>
              <c:f>Planilha1!$F$3:$F$13</c:f>
              <c:numCache>
                <c:formatCode>0.00%</c:formatCode>
                <c:ptCount val="11"/>
                <c:pt idx="0">
                  <c:v>2.62805438546014E-2</c:v>
                </c:pt>
                <c:pt idx="1">
                  <c:v>2.62805438546014E-2</c:v>
                </c:pt>
                <c:pt idx="2">
                  <c:v>2.62805438546014E-2</c:v>
                </c:pt>
                <c:pt idx="3">
                  <c:v>2.62805438546014E-2</c:v>
                </c:pt>
                <c:pt idx="4">
                  <c:v>2.62805438546014E-2</c:v>
                </c:pt>
                <c:pt idx="5">
                  <c:v>2.62805438546014E-2</c:v>
                </c:pt>
                <c:pt idx="6">
                  <c:v>2.62805438546014E-2</c:v>
                </c:pt>
                <c:pt idx="7">
                  <c:v>2.62805438546014E-2</c:v>
                </c:pt>
                <c:pt idx="8">
                  <c:v>2.62805438546014E-2</c:v>
                </c:pt>
                <c:pt idx="9">
                  <c:v>2.62805438546014E-2</c:v>
                </c:pt>
                <c:pt idx="10">
                  <c:v>2.62805438546014E-2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8354-9648-9678-982BDCF8F1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07715968"/>
        <c:axId val="1207717616"/>
      </c:scatterChart>
      <c:valAx>
        <c:axId val="1207715968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07717616"/>
        <c:crossesAt val="-0.30000000000000004"/>
        <c:crossBetween val="midCat"/>
      </c:valAx>
      <c:valAx>
        <c:axId val="1207717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Retornos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.0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0771596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0349784638901933"/>
          <c:y val="0.35534334020866892"/>
          <c:w val="0.17830195138651148"/>
          <c:h val="0.193539994881136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PETR4</a:t>
            </a:r>
            <a:r>
              <a:rPr lang="en-US" baseline="0"/>
              <a:t> X VALE3</a:t>
            </a:r>
            <a:endParaRPr lang="en-US"/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VALE3</c:v>
          </c:tx>
          <c:marker>
            <c:symbol val="none"/>
          </c:marker>
          <c:xVal>
            <c:numRef>
              <c:f>Plan1!$J$2:$J$118</c:f>
              <c:numCache>
                <c:formatCode>mmm\-yy</c:formatCode>
                <c:ptCount val="117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  <c:pt idx="61">
                  <c:v>42036</c:v>
                </c:pt>
                <c:pt idx="62">
                  <c:v>42064</c:v>
                </c:pt>
                <c:pt idx="63">
                  <c:v>42095</c:v>
                </c:pt>
                <c:pt idx="64">
                  <c:v>42125</c:v>
                </c:pt>
                <c:pt idx="65">
                  <c:v>42156</c:v>
                </c:pt>
                <c:pt idx="66">
                  <c:v>42186</c:v>
                </c:pt>
                <c:pt idx="67">
                  <c:v>42217</c:v>
                </c:pt>
                <c:pt idx="68">
                  <c:v>42248</c:v>
                </c:pt>
                <c:pt idx="69">
                  <c:v>42278</c:v>
                </c:pt>
                <c:pt idx="70">
                  <c:v>42309</c:v>
                </c:pt>
                <c:pt idx="71">
                  <c:v>42339</c:v>
                </c:pt>
                <c:pt idx="72">
                  <c:v>42370</c:v>
                </c:pt>
                <c:pt idx="73">
                  <c:v>42401</c:v>
                </c:pt>
                <c:pt idx="74">
                  <c:v>42430</c:v>
                </c:pt>
                <c:pt idx="75">
                  <c:v>42461</c:v>
                </c:pt>
                <c:pt idx="76">
                  <c:v>42491</c:v>
                </c:pt>
                <c:pt idx="77">
                  <c:v>42522</c:v>
                </c:pt>
                <c:pt idx="78">
                  <c:v>42552</c:v>
                </c:pt>
                <c:pt idx="79">
                  <c:v>42583</c:v>
                </c:pt>
                <c:pt idx="80">
                  <c:v>42614</c:v>
                </c:pt>
                <c:pt idx="81">
                  <c:v>42644</c:v>
                </c:pt>
                <c:pt idx="82">
                  <c:v>42675</c:v>
                </c:pt>
                <c:pt idx="83">
                  <c:v>42705</c:v>
                </c:pt>
                <c:pt idx="84">
                  <c:v>42736</c:v>
                </c:pt>
                <c:pt idx="85">
                  <c:v>42767</c:v>
                </c:pt>
                <c:pt idx="86">
                  <c:v>42795</c:v>
                </c:pt>
                <c:pt idx="87">
                  <c:v>42826</c:v>
                </c:pt>
                <c:pt idx="88">
                  <c:v>42856</c:v>
                </c:pt>
                <c:pt idx="89">
                  <c:v>42887</c:v>
                </c:pt>
                <c:pt idx="90">
                  <c:v>42917</c:v>
                </c:pt>
                <c:pt idx="91">
                  <c:v>42948</c:v>
                </c:pt>
                <c:pt idx="92">
                  <c:v>42979</c:v>
                </c:pt>
                <c:pt idx="93">
                  <c:v>43009</c:v>
                </c:pt>
                <c:pt idx="94">
                  <c:v>43040</c:v>
                </c:pt>
                <c:pt idx="95">
                  <c:v>43070</c:v>
                </c:pt>
                <c:pt idx="96">
                  <c:v>43101</c:v>
                </c:pt>
                <c:pt idx="97">
                  <c:v>43132</c:v>
                </c:pt>
                <c:pt idx="98">
                  <c:v>43160</c:v>
                </c:pt>
                <c:pt idx="99">
                  <c:v>43191</c:v>
                </c:pt>
                <c:pt idx="100">
                  <c:v>43221</c:v>
                </c:pt>
                <c:pt idx="101">
                  <c:v>43252</c:v>
                </c:pt>
                <c:pt idx="102">
                  <c:v>43282</c:v>
                </c:pt>
                <c:pt idx="103">
                  <c:v>43313</c:v>
                </c:pt>
                <c:pt idx="104">
                  <c:v>43344</c:v>
                </c:pt>
                <c:pt idx="105">
                  <c:v>43374</c:v>
                </c:pt>
                <c:pt idx="106">
                  <c:v>43405</c:v>
                </c:pt>
                <c:pt idx="107">
                  <c:v>43435</c:v>
                </c:pt>
                <c:pt idx="108">
                  <c:v>43466</c:v>
                </c:pt>
                <c:pt idx="109">
                  <c:v>43497</c:v>
                </c:pt>
                <c:pt idx="110">
                  <c:v>43525</c:v>
                </c:pt>
                <c:pt idx="111">
                  <c:v>43556</c:v>
                </c:pt>
                <c:pt idx="112">
                  <c:v>43586</c:v>
                </c:pt>
                <c:pt idx="113">
                  <c:v>43617</c:v>
                </c:pt>
                <c:pt idx="114">
                  <c:v>43647</c:v>
                </c:pt>
                <c:pt idx="115">
                  <c:v>43678</c:v>
                </c:pt>
                <c:pt idx="116">
                  <c:v>43709</c:v>
                </c:pt>
              </c:numCache>
            </c:numRef>
          </c:xVal>
          <c:yVal>
            <c:numRef>
              <c:f>Plan1!$K$2:$K$118</c:f>
              <c:numCache>
                <c:formatCode>General</c:formatCode>
                <c:ptCount val="117"/>
                <c:pt idx="0">
                  <c:v>32.93316136</c:v>
                </c:pt>
                <c:pt idx="1">
                  <c:v>33.970108171</c:v>
                </c:pt>
                <c:pt idx="2">
                  <c:v>38.481500138000001</c:v>
                </c:pt>
                <c:pt idx="3">
                  <c:v>36.008152516000003</c:v>
                </c:pt>
                <c:pt idx="4">
                  <c:v>33.905981652999998</c:v>
                </c:pt>
                <c:pt idx="5">
                  <c:v>29.599921983000009</c:v>
                </c:pt>
                <c:pt idx="6">
                  <c:v>32.922708185000012</c:v>
                </c:pt>
                <c:pt idx="7">
                  <c:v>31.790248397999999</c:v>
                </c:pt>
                <c:pt idx="8">
                  <c:v>35.465656809000002</c:v>
                </c:pt>
                <c:pt idx="9">
                  <c:v>36.726540513000003</c:v>
                </c:pt>
                <c:pt idx="10">
                  <c:v>36.699132647000063</c:v>
                </c:pt>
                <c:pt idx="11">
                  <c:v>37.911930720000001</c:v>
                </c:pt>
                <c:pt idx="12">
                  <c:v>39.320907771999998</c:v>
                </c:pt>
                <c:pt idx="13">
                  <c:v>38.783586327000002</c:v>
                </c:pt>
                <c:pt idx="14">
                  <c:v>36.751409067999973</c:v>
                </c:pt>
                <c:pt idx="15">
                  <c:v>36.105271641000002</c:v>
                </c:pt>
                <c:pt idx="16">
                  <c:v>35.031664412999973</c:v>
                </c:pt>
                <c:pt idx="17">
                  <c:v>34.501832275000012</c:v>
                </c:pt>
                <c:pt idx="18">
                  <c:v>34.982864084999967</c:v>
                </c:pt>
                <c:pt idx="19">
                  <c:v>31.913869465000001</c:v>
                </c:pt>
                <c:pt idx="20">
                  <c:v>30.382288676000002</c:v>
                </c:pt>
                <c:pt idx="21">
                  <c:v>31.878717930000001</c:v>
                </c:pt>
                <c:pt idx="22">
                  <c:v>30.376312098</c:v>
                </c:pt>
                <c:pt idx="23">
                  <c:v>28.771801014000001</c:v>
                </c:pt>
                <c:pt idx="24">
                  <c:v>32.600747917</c:v>
                </c:pt>
                <c:pt idx="25">
                  <c:v>31.762026214999949</c:v>
                </c:pt>
                <c:pt idx="26">
                  <c:v>31.287966122</c:v>
                </c:pt>
                <c:pt idx="27">
                  <c:v>31.851103968</c:v>
                </c:pt>
                <c:pt idx="28">
                  <c:v>28.105234699</c:v>
                </c:pt>
                <c:pt idx="29">
                  <c:v>30.004338081</c:v>
                </c:pt>
                <c:pt idx="30">
                  <c:v>27.776256159999999</c:v>
                </c:pt>
                <c:pt idx="31">
                  <c:v>25.256579626000001</c:v>
                </c:pt>
                <c:pt idx="32">
                  <c:v>27.282788352000001</c:v>
                </c:pt>
                <c:pt idx="33">
                  <c:v>28.900348210000001</c:v>
                </c:pt>
                <c:pt idx="34">
                  <c:v>29.016103944000001</c:v>
                </c:pt>
                <c:pt idx="35">
                  <c:v>32.627682839000002</c:v>
                </c:pt>
                <c:pt idx="36">
                  <c:v>31.068838957000001</c:v>
                </c:pt>
                <c:pt idx="37">
                  <c:v>29.170444922000001</c:v>
                </c:pt>
                <c:pt idx="38">
                  <c:v>26.932500735000001</c:v>
                </c:pt>
                <c:pt idx="39">
                  <c:v>27.137149474000001</c:v>
                </c:pt>
                <c:pt idx="40">
                  <c:v>24.126312452000001</c:v>
                </c:pt>
                <c:pt idx="41">
                  <c:v>23.056672983999999</c:v>
                </c:pt>
                <c:pt idx="42">
                  <c:v>24.577938006</c:v>
                </c:pt>
                <c:pt idx="43">
                  <c:v>27.271844815000001</c:v>
                </c:pt>
                <c:pt idx="44">
                  <c:v>27.303537836</c:v>
                </c:pt>
                <c:pt idx="45">
                  <c:v>29.091739829000002</c:v>
                </c:pt>
                <c:pt idx="46">
                  <c:v>29.189390423999999</c:v>
                </c:pt>
                <c:pt idx="47">
                  <c:v>29.059189630999999</c:v>
                </c:pt>
                <c:pt idx="48">
                  <c:v>26.894601435999999</c:v>
                </c:pt>
                <c:pt idx="49">
                  <c:v>26.853913687999999</c:v>
                </c:pt>
                <c:pt idx="50">
                  <c:v>25.568180851000001</c:v>
                </c:pt>
                <c:pt idx="51">
                  <c:v>24.596637204</c:v>
                </c:pt>
                <c:pt idx="52">
                  <c:v>23.76001689099995</c:v>
                </c:pt>
                <c:pt idx="53">
                  <c:v>24.462777954</c:v>
                </c:pt>
                <c:pt idx="54">
                  <c:v>27.231991189999999</c:v>
                </c:pt>
                <c:pt idx="55">
                  <c:v>24.362383516000001</c:v>
                </c:pt>
                <c:pt idx="56">
                  <c:v>22.463255405999991</c:v>
                </c:pt>
                <c:pt idx="57">
                  <c:v>21.700857637999999</c:v>
                </c:pt>
                <c:pt idx="58">
                  <c:v>20.225199318000001</c:v>
                </c:pt>
                <c:pt idx="59">
                  <c:v>19.018631633999981</c:v>
                </c:pt>
                <c:pt idx="60">
                  <c:v>16.154118425</c:v>
                </c:pt>
                <c:pt idx="61">
                  <c:v>18.44572899199995</c:v>
                </c:pt>
                <c:pt idx="62">
                  <c:v>15.572535439999999</c:v>
                </c:pt>
                <c:pt idx="63">
                  <c:v>20.312897518</c:v>
                </c:pt>
                <c:pt idx="64">
                  <c:v>17.981174182</c:v>
                </c:pt>
                <c:pt idx="65">
                  <c:v>16.4027768479998</c:v>
                </c:pt>
                <c:pt idx="66">
                  <c:v>16.026113847000001</c:v>
                </c:pt>
                <c:pt idx="67">
                  <c:v>16.070954681</c:v>
                </c:pt>
                <c:pt idx="68">
                  <c:v>14.869220346000001</c:v>
                </c:pt>
                <c:pt idx="69">
                  <c:v>15.607069787</c:v>
                </c:pt>
                <c:pt idx="70">
                  <c:v>12.048365129</c:v>
                </c:pt>
                <c:pt idx="71">
                  <c:v>11.920288354</c:v>
                </c:pt>
                <c:pt idx="72">
                  <c:v>8.8921874758000001</c:v>
                </c:pt>
                <c:pt idx="73">
                  <c:v>10.804190749</c:v>
                </c:pt>
                <c:pt idx="74">
                  <c:v>13.859736652</c:v>
                </c:pt>
                <c:pt idx="75">
                  <c:v>18.013083476999999</c:v>
                </c:pt>
                <c:pt idx="76">
                  <c:v>13.008940936</c:v>
                </c:pt>
                <c:pt idx="77">
                  <c:v>14.884350846</c:v>
                </c:pt>
                <c:pt idx="78">
                  <c:v>16.924430895</c:v>
                </c:pt>
                <c:pt idx="79">
                  <c:v>15.497289694999999</c:v>
                </c:pt>
                <c:pt idx="80">
                  <c:v>16.293195364999999</c:v>
                </c:pt>
                <c:pt idx="81">
                  <c:v>20.199536982000001</c:v>
                </c:pt>
                <c:pt idx="82">
                  <c:v>25.670244915000001</c:v>
                </c:pt>
                <c:pt idx="83">
                  <c:v>23.630968792000001</c:v>
                </c:pt>
                <c:pt idx="84">
                  <c:v>29.612327715999999</c:v>
                </c:pt>
                <c:pt idx="85">
                  <c:v>30.109240611000001</c:v>
                </c:pt>
                <c:pt idx="86">
                  <c:v>27.413028050000001</c:v>
                </c:pt>
                <c:pt idx="87">
                  <c:v>26.121453122999998</c:v>
                </c:pt>
                <c:pt idx="88">
                  <c:v>25.83618061</c:v>
                </c:pt>
                <c:pt idx="89">
                  <c:v>27.57634294</c:v>
                </c:pt>
                <c:pt idx="90">
                  <c:v>29.763432207999799</c:v>
                </c:pt>
                <c:pt idx="91">
                  <c:v>33.357865873999799</c:v>
                </c:pt>
                <c:pt idx="92">
                  <c:v>30.305449982999949</c:v>
                </c:pt>
                <c:pt idx="93">
                  <c:v>30.524158910000001</c:v>
                </c:pt>
                <c:pt idx="94">
                  <c:v>33.414920377000001</c:v>
                </c:pt>
                <c:pt idx="95">
                  <c:v>38.692518428</c:v>
                </c:pt>
                <c:pt idx="96">
                  <c:v>39.836187006000003</c:v>
                </c:pt>
                <c:pt idx="97">
                  <c:v>43.296024719000002</c:v>
                </c:pt>
                <c:pt idx="98">
                  <c:v>41.027447751999993</c:v>
                </c:pt>
                <c:pt idx="99">
                  <c:v>47.306464867999942</c:v>
                </c:pt>
                <c:pt idx="100">
                  <c:v>49.211553653000003</c:v>
                </c:pt>
                <c:pt idx="101">
                  <c:v>48.200690215999998</c:v>
                </c:pt>
                <c:pt idx="102">
                  <c:v>53.303606602999999</c:v>
                </c:pt>
                <c:pt idx="103">
                  <c:v>53.62</c:v>
                </c:pt>
                <c:pt idx="104">
                  <c:v>59.82</c:v>
                </c:pt>
                <c:pt idx="105">
                  <c:v>56.71</c:v>
                </c:pt>
                <c:pt idx="106">
                  <c:v>52.8</c:v>
                </c:pt>
                <c:pt idx="107">
                  <c:v>51</c:v>
                </c:pt>
                <c:pt idx="108">
                  <c:v>45.5</c:v>
                </c:pt>
                <c:pt idx="109">
                  <c:v>47.1</c:v>
                </c:pt>
                <c:pt idx="110">
                  <c:v>50.93</c:v>
                </c:pt>
                <c:pt idx="111">
                  <c:v>50.1</c:v>
                </c:pt>
                <c:pt idx="112">
                  <c:v>49</c:v>
                </c:pt>
                <c:pt idx="113">
                  <c:v>51.82</c:v>
                </c:pt>
                <c:pt idx="114">
                  <c:v>49.81</c:v>
                </c:pt>
                <c:pt idx="115">
                  <c:v>45.57</c:v>
                </c:pt>
                <c:pt idx="116">
                  <c:v>48.4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DDE-774E-87C6-49C80AFC75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21496920"/>
        <c:axId val="-2121500376"/>
      </c:scatterChart>
      <c:scatterChart>
        <c:scatterStyle val="lineMarker"/>
        <c:varyColors val="0"/>
        <c:ser>
          <c:idx val="1"/>
          <c:order val="1"/>
          <c:tx>
            <c:v>PETR4</c:v>
          </c:tx>
          <c:marker>
            <c:symbol val="none"/>
          </c:marker>
          <c:xVal>
            <c:numRef>
              <c:f>Plan1!$G$2:$G$118</c:f>
              <c:numCache>
                <c:formatCode>mmm\-yy</c:formatCode>
                <c:ptCount val="117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  <c:pt idx="61">
                  <c:v>42036</c:v>
                </c:pt>
                <c:pt idx="62">
                  <c:v>42064</c:v>
                </c:pt>
                <c:pt idx="63">
                  <c:v>42095</c:v>
                </c:pt>
                <c:pt idx="64">
                  <c:v>42125</c:v>
                </c:pt>
                <c:pt idx="65">
                  <c:v>42156</c:v>
                </c:pt>
                <c:pt idx="66">
                  <c:v>42186</c:v>
                </c:pt>
                <c:pt idx="67">
                  <c:v>42217</c:v>
                </c:pt>
                <c:pt idx="68">
                  <c:v>42248</c:v>
                </c:pt>
                <c:pt idx="69">
                  <c:v>42278</c:v>
                </c:pt>
                <c:pt idx="70">
                  <c:v>42309</c:v>
                </c:pt>
                <c:pt idx="71">
                  <c:v>42339</c:v>
                </c:pt>
                <c:pt idx="72">
                  <c:v>42370</c:v>
                </c:pt>
                <c:pt idx="73">
                  <c:v>42401</c:v>
                </c:pt>
                <c:pt idx="74">
                  <c:v>42430</c:v>
                </c:pt>
                <c:pt idx="75">
                  <c:v>42461</c:v>
                </c:pt>
                <c:pt idx="76">
                  <c:v>42491</c:v>
                </c:pt>
                <c:pt idx="77">
                  <c:v>42522</c:v>
                </c:pt>
                <c:pt idx="78">
                  <c:v>42552</c:v>
                </c:pt>
                <c:pt idx="79">
                  <c:v>42583</c:v>
                </c:pt>
                <c:pt idx="80">
                  <c:v>42614</c:v>
                </c:pt>
                <c:pt idx="81">
                  <c:v>42644</c:v>
                </c:pt>
                <c:pt idx="82">
                  <c:v>42675</c:v>
                </c:pt>
                <c:pt idx="83">
                  <c:v>42705</c:v>
                </c:pt>
                <c:pt idx="84">
                  <c:v>42736</c:v>
                </c:pt>
                <c:pt idx="85">
                  <c:v>42767</c:v>
                </c:pt>
                <c:pt idx="86">
                  <c:v>42795</c:v>
                </c:pt>
                <c:pt idx="87">
                  <c:v>42826</c:v>
                </c:pt>
                <c:pt idx="88">
                  <c:v>42856</c:v>
                </c:pt>
                <c:pt idx="89">
                  <c:v>42887</c:v>
                </c:pt>
                <c:pt idx="90">
                  <c:v>42917</c:v>
                </c:pt>
                <c:pt idx="91">
                  <c:v>42948</c:v>
                </c:pt>
                <c:pt idx="92">
                  <c:v>42979</c:v>
                </c:pt>
                <c:pt idx="93">
                  <c:v>43009</c:v>
                </c:pt>
                <c:pt idx="94">
                  <c:v>43040</c:v>
                </c:pt>
                <c:pt idx="95">
                  <c:v>43070</c:v>
                </c:pt>
                <c:pt idx="96">
                  <c:v>43101</c:v>
                </c:pt>
                <c:pt idx="97">
                  <c:v>43132</c:v>
                </c:pt>
                <c:pt idx="98">
                  <c:v>43160</c:v>
                </c:pt>
                <c:pt idx="99">
                  <c:v>43191</c:v>
                </c:pt>
                <c:pt idx="100">
                  <c:v>43221</c:v>
                </c:pt>
                <c:pt idx="101">
                  <c:v>43252</c:v>
                </c:pt>
                <c:pt idx="102">
                  <c:v>43282</c:v>
                </c:pt>
                <c:pt idx="103">
                  <c:v>43313</c:v>
                </c:pt>
                <c:pt idx="104">
                  <c:v>43344</c:v>
                </c:pt>
                <c:pt idx="105">
                  <c:v>43374</c:v>
                </c:pt>
                <c:pt idx="106">
                  <c:v>43405</c:v>
                </c:pt>
                <c:pt idx="107">
                  <c:v>43435</c:v>
                </c:pt>
                <c:pt idx="108">
                  <c:v>43466</c:v>
                </c:pt>
                <c:pt idx="109">
                  <c:v>43497</c:v>
                </c:pt>
                <c:pt idx="110">
                  <c:v>43525</c:v>
                </c:pt>
                <c:pt idx="111">
                  <c:v>43556</c:v>
                </c:pt>
                <c:pt idx="112">
                  <c:v>43586</c:v>
                </c:pt>
                <c:pt idx="113">
                  <c:v>43617</c:v>
                </c:pt>
                <c:pt idx="114">
                  <c:v>43647</c:v>
                </c:pt>
                <c:pt idx="115">
                  <c:v>43678</c:v>
                </c:pt>
                <c:pt idx="116">
                  <c:v>43709</c:v>
                </c:pt>
              </c:numCache>
            </c:numRef>
          </c:xVal>
          <c:yVal>
            <c:numRef>
              <c:f>Plan1!$H$2:$H$118</c:f>
              <c:numCache>
                <c:formatCode>General</c:formatCode>
                <c:ptCount val="117"/>
                <c:pt idx="0">
                  <c:v>26.594684306000001</c:v>
                </c:pt>
                <c:pt idx="1">
                  <c:v>26.937138537999999</c:v>
                </c:pt>
                <c:pt idx="2">
                  <c:v>27.544216494</c:v>
                </c:pt>
                <c:pt idx="3">
                  <c:v>25.720818743999999</c:v>
                </c:pt>
                <c:pt idx="4">
                  <c:v>23.381021126</c:v>
                </c:pt>
                <c:pt idx="5">
                  <c:v>21.216696873</c:v>
                </c:pt>
                <c:pt idx="6">
                  <c:v>21.9986972409998</c:v>
                </c:pt>
                <c:pt idx="7">
                  <c:v>20.733672697999999</c:v>
                </c:pt>
                <c:pt idx="8">
                  <c:v>21.712276589999981</c:v>
                </c:pt>
                <c:pt idx="9">
                  <c:v>20.566593985000001</c:v>
                </c:pt>
                <c:pt idx="10">
                  <c:v>19.668067703999991</c:v>
                </c:pt>
                <c:pt idx="11">
                  <c:v>21.998364413000001</c:v>
                </c:pt>
                <c:pt idx="12">
                  <c:v>21.837145179</c:v>
                </c:pt>
                <c:pt idx="13">
                  <c:v>23.038228469</c:v>
                </c:pt>
                <c:pt idx="14">
                  <c:v>23.107252845000001</c:v>
                </c:pt>
                <c:pt idx="15">
                  <c:v>20.850461802000009</c:v>
                </c:pt>
                <c:pt idx="16">
                  <c:v>19.785420174999949</c:v>
                </c:pt>
                <c:pt idx="17">
                  <c:v>19.481534519</c:v>
                </c:pt>
                <c:pt idx="18">
                  <c:v>19.300845750000001</c:v>
                </c:pt>
                <c:pt idx="19">
                  <c:v>17.2320462349998</c:v>
                </c:pt>
                <c:pt idx="20">
                  <c:v>15.823657839999999</c:v>
                </c:pt>
                <c:pt idx="21">
                  <c:v>17.662847391</c:v>
                </c:pt>
                <c:pt idx="22">
                  <c:v>18.43552691</c:v>
                </c:pt>
                <c:pt idx="23">
                  <c:v>17.967323052000001</c:v>
                </c:pt>
                <c:pt idx="24">
                  <c:v>20.733270507</c:v>
                </c:pt>
                <c:pt idx="25">
                  <c:v>20.513870819000001</c:v>
                </c:pt>
                <c:pt idx="26">
                  <c:v>19.802891073000001</c:v>
                </c:pt>
                <c:pt idx="27">
                  <c:v>18.055826592999999</c:v>
                </c:pt>
                <c:pt idx="28">
                  <c:v>16.391816098</c:v>
                </c:pt>
                <c:pt idx="29">
                  <c:v>15.637775419</c:v>
                </c:pt>
                <c:pt idx="30">
                  <c:v>16.708855927999998</c:v>
                </c:pt>
                <c:pt idx="31">
                  <c:v>17.779936436</c:v>
                </c:pt>
                <c:pt idx="32">
                  <c:v>19.168056775</c:v>
                </c:pt>
                <c:pt idx="33">
                  <c:v>17.822779657000002</c:v>
                </c:pt>
                <c:pt idx="34">
                  <c:v>15.989089826000001</c:v>
                </c:pt>
                <c:pt idx="35">
                  <c:v>16.725993215999999</c:v>
                </c:pt>
                <c:pt idx="36">
                  <c:v>15.49210847</c:v>
                </c:pt>
                <c:pt idx="37">
                  <c:v>14.232517793</c:v>
                </c:pt>
                <c:pt idx="38">
                  <c:v>15.72346186</c:v>
                </c:pt>
                <c:pt idx="39">
                  <c:v>17.897848693</c:v>
                </c:pt>
                <c:pt idx="40">
                  <c:v>17.862213354000001</c:v>
                </c:pt>
                <c:pt idx="41">
                  <c:v>14.414494367</c:v>
                </c:pt>
                <c:pt idx="42">
                  <c:v>14.512491548</c:v>
                </c:pt>
                <c:pt idx="43">
                  <c:v>14.966842112</c:v>
                </c:pt>
                <c:pt idx="44">
                  <c:v>16.356620309</c:v>
                </c:pt>
                <c:pt idx="45">
                  <c:v>18.200749069</c:v>
                </c:pt>
                <c:pt idx="46">
                  <c:v>17.033691737000009</c:v>
                </c:pt>
                <c:pt idx="47">
                  <c:v>15.21628948</c:v>
                </c:pt>
                <c:pt idx="48">
                  <c:v>13.095986848000001</c:v>
                </c:pt>
                <c:pt idx="49">
                  <c:v>12.107106207999999</c:v>
                </c:pt>
                <c:pt idx="50">
                  <c:v>14.058140984</c:v>
                </c:pt>
                <c:pt idx="51">
                  <c:v>15.701971176000001</c:v>
                </c:pt>
                <c:pt idx="52">
                  <c:v>15.815684908</c:v>
                </c:pt>
                <c:pt idx="53">
                  <c:v>16.384253568999991</c:v>
                </c:pt>
                <c:pt idx="54">
                  <c:v>18.099435696</c:v>
                </c:pt>
                <c:pt idx="55">
                  <c:v>22.126797041</c:v>
                </c:pt>
                <c:pt idx="56">
                  <c:v>17.142345117000001</c:v>
                </c:pt>
                <c:pt idx="57">
                  <c:v>14.479548555999999</c:v>
                </c:pt>
                <c:pt idx="58">
                  <c:v>12.129464758999999</c:v>
                </c:pt>
                <c:pt idx="59">
                  <c:v>9.4950966318999992</c:v>
                </c:pt>
                <c:pt idx="60">
                  <c:v>7.7514860727999952</c:v>
                </c:pt>
                <c:pt idx="61">
                  <c:v>9.0686701364999998</c:v>
                </c:pt>
                <c:pt idx="62">
                  <c:v>9.2202884459999979</c:v>
                </c:pt>
                <c:pt idx="63">
                  <c:v>12.366368367</c:v>
                </c:pt>
                <c:pt idx="64">
                  <c:v>11.684085975</c:v>
                </c:pt>
                <c:pt idx="65">
                  <c:v>12.044179460000001</c:v>
                </c:pt>
                <c:pt idx="66">
                  <c:v>9.9499515603999988</c:v>
                </c:pt>
                <c:pt idx="67">
                  <c:v>8.7085766513999996</c:v>
                </c:pt>
                <c:pt idx="68">
                  <c:v>6.8607285044999946</c:v>
                </c:pt>
                <c:pt idx="69">
                  <c:v>7.3061072885999954</c:v>
                </c:pt>
                <c:pt idx="70">
                  <c:v>7.2682027112999998</c:v>
                </c:pt>
                <c:pt idx="71">
                  <c:v>6.3490167099999946</c:v>
                </c:pt>
                <c:pt idx="72">
                  <c:v>4.5864538620999946</c:v>
                </c:pt>
                <c:pt idx="73">
                  <c:v>4.8707381924000002</c:v>
                </c:pt>
                <c:pt idx="74">
                  <c:v>7.9125805265999638</c:v>
                </c:pt>
                <c:pt idx="75">
                  <c:v>9.6940956630999988</c:v>
                </c:pt>
                <c:pt idx="76">
                  <c:v>7.6188200518999762</c:v>
                </c:pt>
                <c:pt idx="77">
                  <c:v>8.9265279713000005</c:v>
                </c:pt>
                <c:pt idx="78">
                  <c:v>11.248183335</c:v>
                </c:pt>
                <c:pt idx="79">
                  <c:v>12.176845481000001</c:v>
                </c:pt>
                <c:pt idx="80">
                  <c:v>12.859127873</c:v>
                </c:pt>
                <c:pt idx="81">
                  <c:v>16.763299343</c:v>
                </c:pt>
                <c:pt idx="82">
                  <c:v>15.161830949000001</c:v>
                </c:pt>
                <c:pt idx="83">
                  <c:v>14.091026638000001</c:v>
                </c:pt>
                <c:pt idx="84">
                  <c:v>14.233168803</c:v>
                </c:pt>
                <c:pt idx="85">
                  <c:v>14.384787113</c:v>
                </c:pt>
                <c:pt idx="86">
                  <c:v>13.730933153000001</c:v>
                </c:pt>
                <c:pt idx="87">
                  <c:v>13.238173647</c:v>
                </c:pt>
                <c:pt idx="88">
                  <c:v>12.281083067999999</c:v>
                </c:pt>
                <c:pt idx="89">
                  <c:v>11.721990551999999</c:v>
                </c:pt>
                <c:pt idx="90">
                  <c:v>12.593795832</c:v>
                </c:pt>
                <c:pt idx="91">
                  <c:v>12.934937028</c:v>
                </c:pt>
                <c:pt idx="92">
                  <c:v>14.498500845000001</c:v>
                </c:pt>
                <c:pt idx="93">
                  <c:v>15.891494063</c:v>
                </c:pt>
                <c:pt idx="94">
                  <c:v>14.574309999</c:v>
                </c:pt>
                <c:pt idx="95">
                  <c:v>15.256592392</c:v>
                </c:pt>
                <c:pt idx="96">
                  <c:v>18.668004356000001</c:v>
                </c:pt>
                <c:pt idx="97">
                  <c:v>20.335805761</c:v>
                </c:pt>
                <c:pt idx="98">
                  <c:v>20.288425039</c:v>
                </c:pt>
                <c:pt idx="99">
                  <c:v>21.766703556</c:v>
                </c:pt>
                <c:pt idx="100">
                  <c:v>18.021693407000001</c:v>
                </c:pt>
                <c:pt idx="101">
                  <c:v>16.32207111</c:v>
                </c:pt>
                <c:pt idx="102">
                  <c:v>18.724330557999981</c:v>
                </c:pt>
                <c:pt idx="103">
                  <c:v>18.333297873999999</c:v>
                </c:pt>
                <c:pt idx="104">
                  <c:v>20.075246738000001</c:v>
                </c:pt>
                <c:pt idx="105">
                  <c:v>26.291053338000001</c:v>
                </c:pt>
                <c:pt idx="106">
                  <c:v>24.331651804</c:v>
                </c:pt>
                <c:pt idx="107">
                  <c:v>22.402550191</c:v>
                </c:pt>
                <c:pt idx="108">
                  <c:v>25.267073804999999</c:v>
                </c:pt>
                <c:pt idx="109">
                  <c:v>26.728968613999999</c:v>
                </c:pt>
                <c:pt idx="110">
                  <c:v>27.716735377999999</c:v>
                </c:pt>
                <c:pt idx="111">
                  <c:v>26.797073455</c:v>
                </c:pt>
                <c:pt idx="112">
                  <c:v>25.350779726999999</c:v>
                </c:pt>
                <c:pt idx="113">
                  <c:v>27.196276803</c:v>
                </c:pt>
                <c:pt idx="114">
                  <c:v>25.876647172999981</c:v>
                </c:pt>
                <c:pt idx="115">
                  <c:v>25.5</c:v>
                </c:pt>
                <c:pt idx="116">
                  <c:v>27.22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DDE-774E-87C6-49C80AFC75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21543672"/>
        <c:axId val="-2121534472"/>
      </c:scatterChart>
      <c:valAx>
        <c:axId val="-2121496920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crossAx val="-2121500376"/>
        <c:crosses val="autoZero"/>
        <c:crossBetween val="midCat"/>
      </c:valAx>
      <c:valAx>
        <c:axId val="-212150037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-2121496920"/>
        <c:crosses val="autoZero"/>
        <c:crossBetween val="midCat"/>
      </c:valAx>
      <c:valAx>
        <c:axId val="-2121534472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-2121543672"/>
        <c:crosses val="max"/>
        <c:crossBetween val="midCat"/>
      </c:valAx>
      <c:valAx>
        <c:axId val="-2121543672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-2121534472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xVal>
            <c:numRef>
              <c:f>Sheet1!$E$12:$E$22</c:f>
              <c:numCache>
                <c:formatCode>0.00%</c:formatCode>
                <c:ptCount val="11"/>
                <c:pt idx="0">
                  <c:v>4.9986198095074201E-2</c:v>
                </c:pt>
                <c:pt idx="1">
                  <c:v>3.8987755530134498E-2</c:v>
                </c:pt>
                <c:pt idx="2">
                  <c:v>3.19911677054786E-2</c:v>
                </c:pt>
                <c:pt idx="3">
                  <c:v>3.1761441869782497E-2</c:v>
                </c:pt>
                <c:pt idx="4">
                  <c:v>3.8420153783399698E-2</c:v>
                </c:pt>
                <c:pt idx="5">
                  <c:v>4.9248267913070597E-2</c:v>
                </c:pt>
                <c:pt idx="6">
                  <c:v>6.2101853569278199E-2</c:v>
                </c:pt>
                <c:pt idx="7">
                  <c:v>7.5959549693554396E-2</c:v>
                </c:pt>
                <c:pt idx="8">
                  <c:v>9.0360560042310703E-2</c:v>
                </c:pt>
                <c:pt idx="9">
                  <c:v>0.105081744757486</c:v>
                </c:pt>
                <c:pt idx="10">
                  <c:v>0.12000533321482</c:v>
                </c:pt>
              </c:numCache>
            </c:numRef>
          </c:xVal>
          <c:yVal>
            <c:numRef>
              <c:f>Sheet1!$D$12:$D$22</c:f>
              <c:numCache>
                <c:formatCode>0.00%</c:formatCode>
                <c:ptCount val="11"/>
                <c:pt idx="0">
                  <c:v>0.08</c:v>
                </c:pt>
                <c:pt idx="1">
                  <c:v>9.7000000000000003E-2</c:v>
                </c:pt>
                <c:pt idx="2">
                  <c:v>0.114</c:v>
                </c:pt>
                <c:pt idx="3">
                  <c:v>0.13100000000000001</c:v>
                </c:pt>
                <c:pt idx="4">
                  <c:v>0.14799999999999999</c:v>
                </c:pt>
                <c:pt idx="5">
                  <c:v>0.16500000000000001</c:v>
                </c:pt>
                <c:pt idx="6">
                  <c:v>0.182</c:v>
                </c:pt>
                <c:pt idx="7">
                  <c:v>0.19900000000000001</c:v>
                </c:pt>
                <c:pt idx="8">
                  <c:v>0.216</c:v>
                </c:pt>
                <c:pt idx="9">
                  <c:v>0.23300000000000001</c:v>
                </c:pt>
                <c:pt idx="10">
                  <c:v>0.25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9853-F64F-A50B-43B3DCC646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21434968"/>
        <c:axId val="-2121440248"/>
      </c:scatterChart>
      <c:valAx>
        <c:axId val="-21214349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Risco</a:t>
                </a:r>
              </a:p>
            </c:rich>
          </c:tx>
          <c:overlay val="0"/>
        </c:title>
        <c:numFmt formatCode="0.00%" sourceLinked="1"/>
        <c:majorTickMark val="none"/>
        <c:minorTickMark val="none"/>
        <c:tickLblPos val="nextTo"/>
        <c:crossAx val="-2121440248"/>
        <c:crosses val="autoZero"/>
        <c:crossBetween val="midCat"/>
      </c:valAx>
      <c:valAx>
        <c:axId val="-212144024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Retorno</a:t>
                </a:r>
              </a:p>
            </c:rich>
          </c:tx>
          <c:overlay val="0"/>
        </c:title>
        <c:numFmt formatCode="0.00%" sourceLinked="1"/>
        <c:majorTickMark val="none"/>
        <c:minorTickMark val="none"/>
        <c:tickLblPos val="nextTo"/>
        <c:crossAx val="-2121434968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xVal>
            <c:numRef>
              <c:f>Sheet1!$E$12:$E$22</c:f>
              <c:numCache>
                <c:formatCode>0.00%</c:formatCode>
                <c:ptCount val="11"/>
                <c:pt idx="0">
                  <c:v>4.9986198095074201E-2</c:v>
                </c:pt>
                <c:pt idx="1">
                  <c:v>3.8987755530134498E-2</c:v>
                </c:pt>
                <c:pt idx="2">
                  <c:v>3.19911677054786E-2</c:v>
                </c:pt>
                <c:pt idx="3">
                  <c:v>3.1761441869782497E-2</c:v>
                </c:pt>
                <c:pt idx="4">
                  <c:v>3.8420153783399698E-2</c:v>
                </c:pt>
                <c:pt idx="5">
                  <c:v>4.9248267913070597E-2</c:v>
                </c:pt>
                <c:pt idx="6">
                  <c:v>6.2101853569278199E-2</c:v>
                </c:pt>
                <c:pt idx="7">
                  <c:v>7.5959549693554396E-2</c:v>
                </c:pt>
                <c:pt idx="8">
                  <c:v>9.0360560042310703E-2</c:v>
                </c:pt>
                <c:pt idx="9">
                  <c:v>0.105081744757486</c:v>
                </c:pt>
                <c:pt idx="10">
                  <c:v>0.12000533321482</c:v>
                </c:pt>
              </c:numCache>
            </c:numRef>
          </c:xVal>
          <c:yVal>
            <c:numRef>
              <c:f>Sheet1!$D$12:$D$22</c:f>
              <c:numCache>
                <c:formatCode>0.00%</c:formatCode>
                <c:ptCount val="11"/>
                <c:pt idx="0">
                  <c:v>0.08</c:v>
                </c:pt>
                <c:pt idx="1">
                  <c:v>9.7000000000000003E-2</c:v>
                </c:pt>
                <c:pt idx="2">
                  <c:v>0.114</c:v>
                </c:pt>
                <c:pt idx="3">
                  <c:v>0.13100000000000001</c:v>
                </c:pt>
                <c:pt idx="4">
                  <c:v>0.14799999999999999</c:v>
                </c:pt>
                <c:pt idx="5">
                  <c:v>0.16500000000000001</c:v>
                </c:pt>
                <c:pt idx="6">
                  <c:v>0.182</c:v>
                </c:pt>
                <c:pt idx="7">
                  <c:v>0.19900000000000001</c:v>
                </c:pt>
                <c:pt idx="8">
                  <c:v>0.216</c:v>
                </c:pt>
                <c:pt idx="9">
                  <c:v>0.23300000000000001</c:v>
                </c:pt>
                <c:pt idx="10">
                  <c:v>0.25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41C4-4E4F-996C-DF213EA344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58659896"/>
        <c:axId val="-2058654424"/>
      </c:scatterChart>
      <c:valAx>
        <c:axId val="-20586598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Risco</a:t>
                </a:r>
              </a:p>
            </c:rich>
          </c:tx>
          <c:overlay val="0"/>
        </c:title>
        <c:numFmt formatCode="0.00%" sourceLinked="1"/>
        <c:majorTickMark val="none"/>
        <c:minorTickMark val="none"/>
        <c:tickLblPos val="nextTo"/>
        <c:crossAx val="-2058654424"/>
        <c:crosses val="autoZero"/>
        <c:crossBetween val="midCat"/>
      </c:valAx>
      <c:valAx>
        <c:axId val="-205865442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Retorno</a:t>
                </a:r>
              </a:p>
            </c:rich>
          </c:tx>
          <c:overlay val="0"/>
        </c:title>
        <c:numFmt formatCode="0.00%" sourceLinked="1"/>
        <c:majorTickMark val="none"/>
        <c:minorTickMark val="none"/>
        <c:tickLblPos val="nextTo"/>
        <c:crossAx val="-2058659896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/>
      </a:pPr>
      <a:endParaRPr lang="pt-BR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xVal>
            <c:numRef>
              <c:f>Sheet1!$E$12:$E$22</c:f>
              <c:numCache>
                <c:formatCode>0.00%</c:formatCode>
                <c:ptCount val="11"/>
                <c:pt idx="0">
                  <c:v>4.9986198095074201E-2</c:v>
                </c:pt>
                <c:pt idx="1">
                  <c:v>5.6988111607048801E-2</c:v>
                </c:pt>
                <c:pt idx="2">
                  <c:v>6.3990025119023394E-2</c:v>
                </c:pt>
                <c:pt idx="3">
                  <c:v>7.0991938630997994E-2</c:v>
                </c:pt>
                <c:pt idx="4">
                  <c:v>7.7993852142972497E-2</c:v>
                </c:pt>
                <c:pt idx="5">
                  <c:v>8.4995765654947097E-2</c:v>
                </c:pt>
                <c:pt idx="6">
                  <c:v>9.1997679166921698E-2</c:v>
                </c:pt>
                <c:pt idx="7">
                  <c:v>9.8999592678896298E-2</c:v>
                </c:pt>
                <c:pt idx="8">
                  <c:v>0.10600150619087099</c:v>
                </c:pt>
                <c:pt idx="9">
                  <c:v>0.113003419702845</c:v>
                </c:pt>
                <c:pt idx="10">
                  <c:v>0.12000533321482</c:v>
                </c:pt>
              </c:numCache>
            </c:numRef>
          </c:xVal>
          <c:yVal>
            <c:numRef>
              <c:f>Sheet1!$D$12:$D$22</c:f>
              <c:numCache>
                <c:formatCode>0.00%</c:formatCode>
                <c:ptCount val="11"/>
                <c:pt idx="0">
                  <c:v>0.08</c:v>
                </c:pt>
                <c:pt idx="1">
                  <c:v>9.7000000000000003E-2</c:v>
                </c:pt>
                <c:pt idx="2">
                  <c:v>0.114</c:v>
                </c:pt>
                <c:pt idx="3">
                  <c:v>0.13100000000000001</c:v>
                </c:pt>
                <c:pt idx="4">
                  <c:v>0.14799999999999999</c:v>
                </c:pt>
                <c:pt idx="5">
                  <c:v>0.16500000000000001</c:v>
                </c:pt>
                <c:pt idx="6">
                  <c:v>0.182</c:v>
                </c:pt>
                <c:pt idx="7">
                  <c:v>0.19900000000000001</c:v>
                </c:pt>
                <c:pt idx="8">
                  <c:v>0.216</c:v>
                </c:pt>
                <c:pt idx="9">
                  <c:v>0.23300000000000001</c:v>
                </c:pt>
                <c:pt idx="10">
                  <c:v>0.25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7EBF-B343-9C4F-F8B4F07868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37323832"/>
        <c:axId val="-2092000264"/>
      </c:scatterChart>
      <c:valAx>
        <c:axId val="21373238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Risco</a:t>
                </a:r>
              </a:p>
            </c:rich>
          </c:tx>
          <c:overlay val="0"/>
        </c:title>
        <c:numFmt formatCode="0.00%" sourceLinked="1"/>
        <c:majorTickMark val="none"/>
        <c:minorTickMark val="none"/>
        <c:tickLblPos val="nextTo"/>
        <c:crossAx val="-2092000264"/>
        <c:crosses val="autoZero"/>
        <c:crossBetween val="midCat"/>
      </c:valAx>
      <c:valAx>
        <c:axId val="-209200026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Retorno</a:t>
                </a:r>
              </a:p>
            </c:rich>
          </c:tx>
          <c:overlay val="0"/>
        </c:title>
        <c:numFmt formatCode="0.00%" sourceLinked="1"/>
        <c:majorTickMark val="none"/>
        <c:minorTickMark val="none"/>
        <c:tickLblPos val="nextTo"/>
        <c:crossAx val="2137323832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xVal>
            <c:numRef>
              <c:f>Sheet2!$E$12:$E$22</c:f>
              <c:numCache>
                <c:formatCode>0.00%</c:formatCode>
                <c:ptCount val="11"/>
                <c:pt idx="0">
                  <c:v>4.9986198095074201E-2</c:v>
                </c:pt>
                <c:pt idx="1">
                  <c:v>5.3063593156913801E-2</c:v>
                </c:pt>
                <c:pt idx="2">
                  <c:v>5.7679296015467701E-2</c:v>
                </c:pt>
                <c:pt idx="3">
                  <c:v>6.3498730777492102E-2</c:v>
                </c:pt>
                <c:pt idx="4">
                  <c:v>7.0223270952440797E-2</c:v>
                </c:pt>
                <c:pt idx="5">
                  <c:v>7.7618026949687502E-2</c:v>
                </c:pt>
                <c:pt idx="6">
                  <c:v>8.5509296472722304E-2</c:v>
                </c:pt>
                <c:pt idx="7">
                  <c:v>9.3771812451036801E-2</c:v>
                </c:pt>
                <c:pt idx="8">
                  <c:v>0.102315674208989</c:v>
                </c:pt>
                <c:pt idx="9">
                  <c:v>0.11107597813533999</c:v>
                </c:pt>
                <c:pt idx="10">
                  <c:v>0.12000533321482</c:v>
                </c:pt>
              </c:numCache>
            </c:numRef>
          </c:xVal>
          <c:yVal>
            <c:numRef>
              <c:f>Sheet2!$D$12:$D$22</c:f>
              <c:numCache>
                <c:formatCode>0.00%</c:formatCode>
                <c:ptCount val="11"/>
                <c:pt idx="0">
                  <c:v>0.08</c:v>
                </c:pt>
                <c:pt idx="1">
                  <c:v>9.7000000000000003E-2</c:v>
                </c:pt>
                <c:pt idx="2">
                  <c:v>0.114</c:v>
                </c:pt>
                <c:pt idx="3">
                  <c:v>0.13100000000000001</c:v>
                </c:pt>
                <c:pt idx="4">
                  <c:v>0.14799999999999999</c:v>
                </c:pt>
                <c:pt idx="5">
                  <c:v>0.16500000000000001</c:v>
                </c:pt>
                <c:pt idx="6">
                  <c:v>0.182</c:v>
                </c:pt>
                <c:pt idx="7">
                  <c:v>0.19900000000000001</c:v>
                </c:pt>
                <c:pt idx="8">
                  <c:v>0.216</c:v>
                </c:pt>
                <c:pt idx="9">
                  <c:v>0.23300000000000001</c:v>
                </c:pt>
                <c:pt idx="10">
                  <c:v>0.25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B8C9-084B-9E11-0A55E154AC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45738744"/>
        <c:axId val="-2145829496"/>
      </c:scatterChart>
      <c:valAx>
        <c:axId val="-21457387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Risco</a:t>
                </a:r>
              </a:p>
            </c:rich>
          </c:tx>
          <c:overlay val="0"/>
        </c:title>
        <c:numFmt formatCode="0.00%" sourceLinked="1"/>
        <c:majorTickMark val="none"/>
        <c:minorTickMark val="none"/>
        <c:tickLblPos val="nextTo"/>
        <c:crossAx val="-2145829496"/>
        <c:crosses val="autoZero"/>
        <c:crossBetween val="midCat"/>
      </c:valAx>
      <c:valAx>
        <c:axId val="-214582949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Retorno</a:t>
                </a:r>
              </a:p>
            </c:rich>
          </c:tx>
          <c:overlay val="0"/>
        </c:title>
        <c:numFmt formatCode="0.00%" sourceLinked="1"/>
        <c:majorTickMark val="none"/>
        <c:minorTickMark val="none"/>
        <c:tickLblPos val="nextTo"/>
        <c:crossAx val="-2145738744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xVal>
            <c:numRef>
              <c:f>Sheet3!$E$12:$E$22</c:f>
              <c:numCache>
                <c:formatCode>0.00%</c:formatCode>
                <c:ptCount val="11"/>
                <c:pt idx="0">
                  <c:v>4.9986198095074201E-2</c:v>
                </c:pt>
                <c:pt idx="1">
                  <c:v>4.8824634897841203E-2</c:v>
                </c:pt>
                <c:pt idx="2">
                  <c:v>5.0587340935718803E-2</c:v>
                </c:pt>
                <c:pt idx="3">
                  <c:v>5.4993838474118803E-2</c:v>
                </c:pt>
                <c:pt idx="4">
                  <c:v>6.1478244887276802E-2</c:v>
                </c:pt>
                <c:pt idx="5">
                  <c:v>6.9461039697474497E-2</c:v>
                </c:pt>
                <c:pt idx="6">
                  <c:v>7.8486346547791103E-2</c:v>
                </c:pt>
                <c:pt idx="7">
                  <c:v>8.8234835921632795E-2</c:v>
                </c:pt>
                <c:pt idx="8">
                  <c:v>9.8492005071206895E-2</c:v>
                </c:pt>
                <c:pt idx="9">
                  <c:v>0.109114494788307</c:v>
                </c:pt>
                <c:pt idx="10">
                  <c:v>0.12000533321482</c:v>
                </c:pt>
              </c:numCache>
            </c:numRef>
          </c:xVal>
          <c:yVal>
            <c:numRef>
              <c:f>Sheet3!$D$12:$D$22</c:f>
              <c:numCache>
                <c:formatCode>0.00%</c:formatCode>
                <c:ptCount val="11"/>
                <c:pt idx="0">
                  <c:v>0.08</c:v>
                </c:pt>
                <c:pt idx="1">
                  <c:v>9.7000000000000003E-2</c:v>
                </c:pt>
                <c:pt idx="2">
                  <c:v>0.114</c:v>
                </c:pt>
                <c:pt idx="3">
                  <c:v>0.13100000000000001</c:v>
                </c:pt>
                <c:pt idx="4">
                  <c:v>0.14799999999999999</c:v>
                </c:pt>
                <c:pt idx="5">
                  <c:v>0.16500000000000001</c:v>
                </c:pt>
                <c:pt idx="6">
                  <c:v>0.182</c:v>
                </c:pt>
                <c:pt idx="7">
                  <c:v>0.19900000000000001</c:v>
                </c:pt>
                <c:pt idx="8">
                  <c:v>0.216</c:v>
                </c:pt>
                <c:pt idx="9">
                  <c:v>0.23300000000000001</c:v>
                </c:pt>
                <c:pt idx="10">
                  <c:v>0.25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B592-C64D-B58C-8F7FA3A32E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45150760"/>
        <c:axId val="-2045183032"/>
      </c:scatterChart>
      <c:valAx>
        <c:axId val="-20451507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Risco</a:t>
                </a:r>
              </a:p>
            </c:rich>
          </c:tx>
          <c:overlay val="0"/>
        </c:title>
        <c:numFmt formatCode="0.00%" sourceLinked="1"/>
        <c:majorTickMark val="none"/>
        <c:minorTickMark val="none"/>
        <c:tickLblPos val="nextTo"/>
        <c:crossAx val="-2045183032"/>
        <c:crosses val="autoZero"/>
        <c:crossBetween val="midCat"/>
      </c:valAx>
      <c:valAx>
        <c:axId val="-204518303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Retorno</a:t>
                </a:r>
              </a:p>
            </c:rich>
          </c:tx>
          <c:overlay val="0"/>
        </c:title>
        <c:numFmt formatCode="0.00%" sourceLinked="1"/>
        <c:majorTickMark val="none"/>
        <c:minorTickMark val="none"/>
        <c:tickLblPos val="nextTo"/>
        <c:crossAx val="-2045150760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xVal>
            <c:numRef>
              <c:f>Sheet4!$E$12:$E$22</c:f>
              <c:numCache>
                <c:formatCode>0.00%</c:formatCode>
                <c:ptCount val="11"/>
                <c:pt idx="0">
                  <c:v>4.9986198095074201E-2</c:v>
                </c:pt>
                <c:pt idx="1">
                  <c:v>4.4180821937719897E-2</c:v>
                </c:pt>
                <c:pt idx="2">
                  <c:v>4.2323243460932303E-2</c:v>
                </c:pt>
                <c:pt idx="3">
                  <c:v>4.4906076758970202E-2</c:v>
                </c:pt>
                <c:pt idx="4">
                  <c:v>5.1262475609162902E-2</c:v>
                </c:pt>
                <c:pt idx="5">
                  <c:v>6.0208919307241003E-2</c:v>
                </c:pt>
                <c:pt idx="6">
                  <c:v>7.0769862269047995E-2</c:v>
                </c:pt>
                <c:pt idx="7">
                  <c:v>8.2326300353426002E-2</c:v>
                </c:pt>
                <c:pt idx="8">
                  <c:v>9.4513771150310899E-2</c:v>
                </c:pt>
                <c:pt idx="9">
                  <c:v>0.107117099601756</c:v>
                </c:pt>
                <c:pt idx="10">
                  <c:v>0.12000533321482</c:v>
                </c:pt>
              </c:numCache>
            </c:numRef>
          </c:xVal>
          <c:yVal>
            <c:numRef>
              <c:f>Sheet4!$D$12:$D$22</c:f>
              <c:numCache>
                <c:formatCode>0.00%</c:formatCode>
                <c:ptCount val="11"/>
                <c:pt idx="0">
                  <c:v>0.08</c:v>
                </c:pt>
                <c:pt idx="1">
                  <c:v>9.7000000000000003E-2</c:v>
                </c:pt>
                <c:pt idx="2">
                  <c:v>0.114</c:v>
                </c:pt>
                <c:pt idx="3">
                  <c:v>0.13100000000000001</c:v>
                </c:pt>
                <c:pt idx="4">
                  <c:v>0.14799999999999999</c:v>
                </c:pt>
                <c:pt idx="5">
                  <c:v>0.16500000000000001</c:v>
                </c:pt>
                <c:pt idx="6">
                  <c:v>0.182</c:v>
                </c:pt>
                <c:pt idx="7">
                  <c:v>0.19900000000000001</c:v>
                </c:pt>
                <c:pt idx="8">
                  <c:v>0.216</c:v>
                </c:pt>
                <c:pt idx="9">
                  <c:v>0.23300000000000001</c:v>
                </c:pt>
                <c:pt idx="10">
                  <c:v>0.25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67CD-6A48-864C-42DB6F4AF4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45138568"/>
        <c:axId val="-2045062600"/>
      </c:scatterChart>
      <c:valAx>
        <c:axId val="-20451385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Risco</a:t>
                </a:r>
              </a:p>
            </c:rich>
          </c:tx>
          <c:overlay val="0"/>
        </c:title>
        <c:numFmt formatCode="0.00%" sourceLinked="1"/>
        <c:majorTickMark val="none"/>
        <c:minorTickMark val="none"/>
        <c:tickLblPos val="nextTo"/>
        <c:crossAx val="-2045062600"/>
        <c:crosses val="autoZero"/>
        <c:crossBetween val="midCat"/>
      </c:valAx>
      <c:valAx>
        <c:axId val="-204506260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Retorno</a:t>
                </a:r>
              </a:p>
            </c:rich>
          </c:tx>
          <c:overlay val="0"/>
        </c:title>
        <c:numFmt formatCode="0.00%" sourceLinked="1"/>
        <c:majorTickMark val="none"/>
        <c:minorTickMark val="none"/>
        <c:tickLblPos val="nextTo"/>
        <c:crossAx val="-2045138568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xVal>
            <c:numRef>
              <c:f>Sheet5!$E$12:$E$22</c:f>
              <c:numCache>
                <c:formatCode>0.00%</c:formatCode>
                <c:ptCount val="11"/>
                <c:pt idx="0">
                  <c:v>4.9986198095074201E-2</c:v>
                </c:pt>
                <c:pt idx="1">
                  <c:v>3.6112257037881797E-2</c:v>
                </c:pt>
                <c:pt idx="2">
                  <c:v>2.5288806777177299E-2</c:v>
                </c:pt>
                <c:pt idx="3">
                  <c:v>2.2470111693761001E-2</c:v>
                </c:pt>
                <c:pt idx="4">
                  <c:v>3.0004026768420702E-2</c:v>
                </c:pt>
                <c:pt idx="5">
                  <c:v>4.27262314811808E-2</c:v>
                </c:pt>
                <c:pt idx="6">
                  <c:v>5.7278037870724101E-2</c:v>
                </c:pt>
                <c:pt idx="7">
                  <c:v>7.2567002966431607E-2</c:v>
                </c:pt>
                <c:pt idx="8">
                  <c:v>8.8210655525358103E-2</c:v>
                </c:pt>
                <c:pt idx="9">
                  <c:v>0.10404913795111401</c:v>
                </c:pt>
                <c:pt idx="10">
                  <c:v>0.12000533321482</c:v>
                </c:pt>
              </c:numCache>
            </c:numRef>
          </c:xVal>
          <c:yVal>
            <c:numRef>
              <c:f>Sheet5!$D$12:$D$22</c:f>
              <c:numCache>
                <c:formatCode>0.00%</c:formatCode>
                <c:ptCount val="11"/>
                <c:pt idx="0">
                  <c:v>0.08</c:v>
                </c:pt>
                <c:pt idx="1">
                  <c:v>9.7000000000000003E-2</c:v>
                </c:pt>
                <c:pt idx="2">
                  <c:v>0.114</c:v>
                </c:pt>
                <c:pt idx="3">
                  <c:v>0.13100000000000001</c:v>
                </c:pt>
                <c:pt idx="4">
                  <c:v>0.14799999999999999</c:v>
                </c:pt>
                <c:pt idx="5">
                  <c:v>0.16500000000000001</c:v>
                </c:pt>
                <c:pt idx="6">
                  <c:v>0.182</c:v>
                </c:pt>
                <c:pt idx="7">
                  <c:v>0.19900000000000001</c:v>
                </c:pt>
                <c:pt idx="8">
                  <c:v>0.216</c:v>
                </c:pt>
                <c:pt idx="9">
                  <c:v>0.23300000000000001</c:v>
                </c:pt>
                <c:pt idx="10">
                  <c:v>0.25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3A13-A44B-9270-10AC640D1C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41735480"/>
        <c:axId val="-2041802456"/>
      </c:scatterChart>
      <c:valAx>
        <c:axId val="-20417354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Risco</a:t>
                </a:r>
              </a:p>
            </c:rich>
          </c:tx>
          <c:overlay val="0"/>
        </c:title>
        <c:numFmt formatCode="0.00%" sourceLinked="1"/>
        <c:majorTickMark val="none"/>
        <c:minorTickMark val="none"/>
        <c:tickLblPos val="nextTo"/>
        <c:crossAx val="-2041802456"/>
        <c:crosses val="autoZero"/>
        <c:crossBetween val="midCat"/>
      </c:valAx>
      <c:valAx>
        <c:axId val="-204180245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Retorno</a:t>
                </a:r>
              </a:p>
            </c:rich>
          </c:tx>
          <c:overlay val="0"/>
        </c:title>
        <c:numFmt formatCode="0.00%" sourceLinked="1"/>
        <c:majorTickMark val="none"/>
        <c:minorTickMark val="none"/>
        <c:tickLblPos val="nextTo"/>
        <c:crossAx val="-2041735480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32B6EC-81C1-4CE5-BBE6-7CC268EA5489}" type="doc">
      <dgm:prSet loTypeId="urn:microsoft.com/office/officeart/2005/8/layout/lProcess3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5F4C4413-CC97-404C-B78D-CA0F4DB5E9D4}">
      <dgm:prSet/>
      <dgm:spPr/>
      <dgm:t>
        <a:bodyPr/>
        <a:lstStyle/>
        <a:p>
          <a:r>
            <a:rPr lang="pt-BR" b="1"/>
            <a:t>As </a:t>
          </a:r>
          <a:r>
            <a:rPr lang="pt-BR" b="1" u="sng"/>
            <a:t>incertezas</a:t>
          </a:r>
          <a:r>
            <a:rPr lang="pt-BR" b="1"/>
            <a:t> refletem nossa ignorância acerca de resultados futuros (ex: investimentos; clima...)</a:t>
          </a:r>
          <a:endParaRPr lang="pt-BR"/>
        </a:p>
      </dgm:t>
    </dgm:pt>
    <dgm:pt modelId="{62C44067-A8CB-48F5-882E-CEBF8CA297B2}" type="parTrans" cxnId="{2D3FFE6F-CB9A-45F5-B619-03D53553E973}">
      <dgm:prSet/>
      <dgm:spPr/>
      <dgm:t>
        <a:bodyPr/>
        <a:lstStyle/>
        <a:p>
          <a:endParaRPr lang="pt-BR"/>
        </a:p>
      </dgm:t>
    </dgm:pt>
    <dgm:pt modelId="{9B152289-6496-4B90-9EB3-3EA46C7DF489}" type="sibTrans" cxnId="{2D3FFE6F-CB9A-45F5-B619-03D53553E973}">
      <dgm:prSet/>
      <dgm:spPr/>
      <dgm:t>
        <a:bodyPr/>
        <a:lstStyle/>
        <a:p>
          <a:endParaRPr lang="pt-BR"/>
        </a:p>
      </dgm:t>
    </dgm:pt>
    <dgm:pt modelId="{522320AF-8DC8-42CE-A927-A7EBEAA89002}">
      <dgm:prSet/>
      <dgm:spPr/>
      <dgm:t>
        <a:bodyPr/>
        <a:lstStyle/>
        <a:p>
          <a:r>
            <a:rPr lang="pt-BR" b="1"/>
            <a:t>Envolve fatores até então desconhecidos.</a:t>
          </a:r>
          <a:endParaRPr lang="pt-BR"/>
        </a:p>
      </dgm:t>
    </dgm:pt>
    <dgm:pt modelId="{EF62712B-81E1-4FFD-9446-087CD67DE23B}" type="parTrans" cxnId="{9622A765-7AFD-4AB7-B17F-2AD64A54FAF3}">
      <dgm:prSet/>
      <dgm:spPr/>
      <dgm:t>
        <a:bodyPr/>
        <a:lstStyle/>
        <a:p>
          <a:endParaRPr lang="pt-BR"/>
        </a:p>
      </dgm:t>
    </dgm:pt>
    <dgm:pt modelId="{305042C8-65B5-46B5-B48E-726C81FB485E}" type="sibTrans" cxnId="{9622A765-7AFD-4AB7-B17F-2AD64A54FAF3}">
      <dgm:prSet/>
      <dgm:spPr/>
      <dgm:t>
        <a:bodyPr/>
        <a:lstStyle/>
        <a:p>
          <a:endParaRPr lang="pt-BR"/>
        </a:p>
      </dgm:t>
    </dgm:pt>
    <dgm:pt modelId="{C14C94CA-73DE-429B-BB2E-512222DD1946}">
      <dgm:prSet/>
      <dgm:spPr/>
      <dgm:t>
        <a:bodyPr/>
        <a:lstStyle/>
        <a:p>
          <a:r>
            <a:rPr lang="pt-BR" b="1"/>
            <a:t>Ausência de informações objetivas – Decisão baseada no </a:t>
          </a:r>
          <a:r>
            <a:rPr lang="pt-BR" b="1" i="1"/>
            <a:t>feeling </a:t>
          </a:r>
          <a:r>
            <a:rPr lang="pt-BR" b="1"/>
            <a:t>(subjetiva)</a:t>
          </a:r>
          <a:endParaRPr lang="pt-BR"/>
        </a:p>
      </dgm:t>
    </dgm:pt>
    <dgm:pt modelId="{07F7EA67-C4C5-4C47-AFC0-23D644D825A5}" type="parTrans" cxnId="{486DE803-8A7E-49FB-9357-6ACCA37BB626}">
      <dgm:prSet/>
      <dgm:spPr/>
      <dgm:t>
        <a:bodyPr/>
        <a:lstStyle/>
        <a:p>
          <a:endParaRPr lang="pt-BR"/>
        </a:p>
      </dgm:t>
    </dgm:pt>
    <dgm:pt modelId="{F20173D6-DB5A-4BF1-BEE1-0BEA66F2A0E5}" type="sibTrans" cxnId="{486DE803-8A7E-49FB-9357-6ACCA37BB626}">
      <dgm:prSet/>
      <dgm:spPr/>
      <dgm:t>
        <a:bodyPr/>
        <a:lstStyle/>
        <a:p>
          <a:endParaRPr lang="pt-BR"/>
        </a:p>
      </dgm:t>
    </dgm:pt>
    <dgm:pt modelId="{38B59AC5-DAFE-498C-8A04-A7F5394A7CAD}" type="pres">
      <dgm:prSet presAssocID="{8832B6EC-81C1-4CE5-BBE6-7CC268EA5489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F98139CA-89DC-4FBD-B38B-07A8F75C576F}" type="pres">
      <dgm:prSet presAssocID="{5F4C4413-CC97-404C-B78D-CA0F4DB5E9D4}" presName="horFlow" presStyleCnt="0"/>
      <dgm:spPr/>
    </dgm:pt>
    <dgm:pt modelId="{A2BB827F-F60B-4CAF-931E-E48386036E51}" type="pres">
      <dgm:prSet presAssocID="{5F4C4413-CC97-404C-B78D-CA0F4DB5E9D4}" presName="bigChev" presStyleLbl="node1" presStyleIdx="0" presStyleCnt="3" custScaleX="296382"/>
      <dgm:spPr/>
    </dgm:pt>
    <dgm:pt modelId="{C5C86DA6-15DE-4EB9-AA8A-1398DC1A2113}" type="pres">
      <dgm:prSet presAssocID="{5F4C4413-CC97-404C-B78D-CA0F4DB5E9D4}" presName="vSp" presStyleCnt="0"/>
      <dgm:spPr/>
    </dgm:pt>
    <dgm:pt modelId="{B2908F40-09FC-4EDA-9150-BA0044ACC3E6}" type="pres">
      <dgm:prSet presAssocID="{522320AF-8DC8-42CE-A927-A7EBEAA89002}" presName="horFlow" presStyleCnt="0"/>
      <dgm:spPr/>
    </dgm:pt>
    <dgm:pt modelId="{03B95A18-8EE0-47C4-8BF2-40D6E9EEC8D4}" type="pres">
      <dgm:prSet presAssocID="{522320AF-8DC8-42CE-A927-A7EBEAA89002}" presName="bigChev" presStyleLbl="node1" presStyleIdx="1" presStyleCnt="3" custScaleX="296382"/>
      <dgm:spPr/>
    </dgm:pt>
    <dgm:pt modelId="{0724AE4B-2E50-4648-8EDE-86F3C5788478}" type="pres">
      <dgm:prSet presAssocID="{522320AF-8DC8-42CE-A927-A7EBEAA89002}" presName="vSp" presStyleCnt="0"/>
      <dgm:spPr/>
    </dgm:pt>
    <dgm:pt modelId="{924D94FA-9157-4711-9CDB-2AAED7FFF115}" type="pres">
      <dgm:prSet presAssocID="{C14C94CA-73DE-429B-BB2E-512222DD1946}" presName="horFlow" presStyleCnt="0"/>
      <dgm:spPr/>
    </dgm:pt>
    <dgm:pt modelId="{F1A6FBB1-0045-423B-95C9-0C7315940F95}" type="pres">
      <dgm:prSet presAssocID="{C14C94CA-73DE-429B-BB2E-512222DD1946}" presName="bigChev" presStyleLbl="node1" presStyleIdx="2" presStyleCnt="3" custScaleX="296382"/>
      <dgm:spPr/>
    </dgm:pt>
  </dgm:ptLst>
  <dgm:cxnLst>
    <dgm:cxn modelId="{486DE803-8A7E-49FB-9357-6ACCA37BB626}" srcId="{8832B6EC-81C1-4CE5-BBE6-7CC268EA5489}" destId="{C14C94CA-73DE-429B-BB2E-512222DD1946}" srcOrd="2" destOrd="0" parTransId="{07F7EA67-C4C5-4C47-AFC0-23D644D825A5}" sibTransId="{F20173D6-DB5A-4BF1-BEE1-0BEA66F2A0E5}"/>
    <dgm:cxn modelId="{540DC724-BC6E-4057-A2B2-9AC9E9F8FE5F}" type="presOf" srcId="{C14C94CA-73DE-429B-BB2E-512222DD1946}" destId="{F1A6FBB1-0045-423B-95C9-0C7315940F95}" srcOrd="0" destOrd="0" presId="urn:microsoft.com/office/officeart/2005/8/layout/lProcess3"/>
    <dgm:cxn modelId="{9622A765-7AFD-4AB7-B17F-2AD64A54FAF3}" srcId="{8832B6EC-81C1-4CE5-BBE6-7CC268EA5489}" destId="{522320AF-8DC8-42CE-A927-A7EBEAA89002}" srcOrd="1" destOrd="0" parTransId="{EF62712B-81E1-4FFD-9446-087CD67DE23B}" sibTransId="{305042C8-65B5-46B5-B48E-726C81FB485E}"/>
    <dgm:cxn modelId="{2D3FFE6F-CB9A-45F5-B619-03D53553E973}" srcId="{8832B6EC-81C1-4CE5-BBE6-7CC268EA5489}" destId="{5F4C4413-CC97-404C-B78D-CA0F4DB5E9D4}" srcOrd="0" destOrd="0" parTransId="{62C44067-A8CB-48F5-882E-CEBF8CA297B2}" sibTransId="{9B152289-6496-4B90-9EB3-3EA46C7DF489}"/>
    <dgm:cxn modelId="{AD595680-E785-4E80-AAD7-22CAE1C3A84D}" type="presOf" srcId="{5F4C4413-CC97-404C-B78D-CA0F4DB5E9D4}" destId="{A2BB827F-F60B-4CAF-931E-E48386036E51}" srcOrd="0" destOrd="0" presId="urn:microsoft.com/office/officeart/2005/8/layout/lProcess3"/>
    <dgm:cxn modelId="{784B3C83-00B2-4D88-BAD8-81A52582E61B}" type="presOf" srcId="{8832B6EC-81C1-4CE5-BBE6-7CC268EA5489}" destId="{38B59AC5-DAFE-498C-8A04-A7F5394A7CAD}" srcOrd="0" destOrd="0" presId="urn:microsoft.com/office/officeart/2005/8/layout/lProcess3"/>
    <dgm:cxn modelId="{5D87E09E-F597-4AD5-9AB2-5D99A3951B42}" type="presOf" srcId="{522320AF-8DC8-42CE-A927-A7EBEAA89002}" destId="{03B95A18-8EE0-47C4-8BF2-40D6E9EEC8D4}" srcOrd="0" destOrd="0" presId="urn:microsoft.com/office/officeart/2005/8/layout/lProcess3"/>
    <dgm:cxn modelId="{BCD55EDB-B653-479A-BBBD-3624155EEA70}" type="presParOf" srcId="{38B59AC5-DAFE-498C-8A04-A7F5394A7CAD}" destId="{F98139CA-89DC-4FBD-B38B-07A8F75C576F}" srcOrd="0" destOrd="0" presId="urn:microsoft.com/office/officeart/2005/8/layout/lProcess3"/>
    <dgm:cxn modelId="{F64C3262-EA22-4C6D-B429-C0A0B85407AF}" type="presParOf" srcId="{F98139CA-89DC-4FBD-B38B-07A8F75C576F}" destId="{A2BB827F-F60B-4CAF-931E-E48386036E51}" srcOrd="0" destOrd="0" presId="urn:microsoft.com/office/officeart/2005/8/layout/lProcess3"/>
    <dgm:cxn modelId="{4D7B42D7-90E3-4674-AF2C-57433FED9668}" type="presParOf" srcId="{38B59AC5-DAFE-498C-8A04-A7F5394A7CAD}" destId="{C5C86DA6-15DE-4EB9-AA8A-1398DC1A2113}" srcOrd="1" destOrd="0" presId="urn:microsoft.com/office/officeart/2005/8/layout/lProcess3"/>
    <dgm:cxn modelId="{3D2F83AD-5DD8-43A8-B452-E1001C383FC5}" type="presParOf" srcId="{38B59AC5-DAFE-498C-8A04-A7F5394A7CAD}" destId="{B2908F40-09FC-4EDA-9150-BA0044ACC3E6}" srcOrd="2" destOrd="0" presId="urn:microsoft.com/office/officeart/2005/8/layout/lProcess3"/>
    <dgm:cxn modelId="{32C3BC35-D6FD-4FC0-AA83-640446AF870E}" type="presParOf" srcId="{B2908F40-09FC-4EDA-9150-BA0044ACC3E6}" destId="{03B95A18-8EE0-47C4-8BF2-40D6E9EEC8D4}" srcOrd="0" destOrd="0" presId="urn:microsoft.com/office/officeart/2005/8/layout/lProcess3"/>
    <dgm:cxn modelId="{CA33A964-2926-43C7-806A-1D0AD62CCC38}" type="presParOf" srcId="{38B59AC5-DAFE-498C-8A04-A7F5394A7CAD}" destId="{0724AE4B-2E50-4648-8EDE-86F3C5788478}" srcOrd="3" destOrd="0" presId="urn:microsoft.com/office/officeart/2005/8/layout/lProcess3"/>
    <dgm:cxn modelId="{E91BEF4B-5D9A-44EC-B244-9037BFB98510}" type="presParOf" srcId="{38B59AC5-DAFE-498C-8A04-A7F5394A7CAD}" destId="{924D94FA-9157-4711-9CDB-2AAED7FFF115}" srcOrd="4" destOrd="0" presId="urn:microsoft.com/office/officeart/2005/8/layout/lProcess3"/>
    <dgm:cxn modelId="{C1733C23-9B23-4D3B-918D-4F38503EE022}" type="presParOf" srcId="{924D94FA-9157-4711-9CDB-2AAED7FFF115}" destId="{F1A6FBB1-0045-423B-95C9-0C7315940F95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375C35-70D4-443E-9413-5C68DD856F0B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53D4F71-5BBE-4046-9E0C-309B29FB956C}">
      <dgm:prSet custT="1"/>
      <dgm:spPr/>
      <dgm:t>
        <a:bodyPr/>
        <a:lstStyle/>
        <a:p>
          <a:r>
            <a:rPr lang="pt-BR" sz="1900" b="1" u="sng" dirty="0"/>
            <a:t>risco</a:t>
          </a:r>
          <a:r>
            <a:rPr lang="pt-BR" sz="1900" b="1" dirty="0"/>
            <a:t> pode ser definido como qualquer medida numérica dessa incerteza (</a:t>
          </a:r>
          <a:r>
            <a:rPr lang="pt-BR" sz="1900" b="1" dirty="0" err="1"/>
            <a:t>ex</a:t>
          </a:r>
          <a:r>
            <a:rPr lang="pt-BR" sz="1900" b="1" dirty="0"/>
            <a:t>: volatilidade dos retornos; probabilidade de chuva)</a:t>
          </a:r>
          <a:endParaRPr lang="pt-BR" sz="1900" dirty="0"/>
        </a:p>
      </dgm:t>
    </dgm:pt>
    <dgm:pt modelId="{0A50C8CE-EC53-4441-80B5-C2D0320F4276}" type="parTrans" cxnId="{32974855-362B-440B-9AD1-9E1EBADB84B6}">
      <dgm:prSet/>
      <dgm:spPr/>
      <dgm:t>
        <a:bodyPr/>
        <a:lstStyle/>
        <a:p>
          <a:endParaRPr lang="pt-BR"/>
        </a:p>
      </dgm:t>
    </dgm:pt>
    <dgm:pt modelId="{58DBE5F9-C0D5-492A-AF50-38AD555BD8AF}" type="sibTrans" cxnId="{32974855-362B-440B-9AD1-9E1EBADB84B6}">
      <dgm:prSet/>
      <dgm:spPr/>
      <dgm:t>
        <a:bodyPr/>
        <a:lstStyle/>
        <a:p>
          <a:endParaRPr lang="pt-BR"/>
        </a:p>
      </dgm:t>
    </dgm:pt>
    <dgm:pt modelId="{BFD9FCEA-38DD-48B9-A267-FF956F667DCE}">
      <dgm:prSet custT="1"/>
      <dgm:spPr/>
      <dgm:t>
        <a:bodyPr/>
        <a:lstStyle/>
        <a:p>
          <a:r>
            <a:rPr lang="pt-BR" sz="1900" b="1" dirty="0"/>
            <a:t>Fatores são identificados e quantificados. São transformados em estimativas de probabilidade. Decisão fundamentada em dados históricos (decisão objetiva)</a:t>
          </a:r>
          <a:endParaRPr lang="pt-BR" sz="1900" dirty="0"/>
        </a:p>
      </dgm:t>
    </dgm:pt>
    <dgm:pt modelId="{8FAB147E-614D-4924-9566-962209AF38DD}" type="parTrans" cxnId="{45184599-51DE-433A-9726-DC22498B23A2}">
      <dgm:prSet/>
      <dgm:spPr/>
      <dgm:t>
        <a:bodyPr/>
        <a:lstStyle/>
        <a:p>
          <a:endParaRPr lang="pt-BR"/>
        </a:p>
      </dgm:t>
    </dgm:pt>
    <dgm:pt modelId="{88A7C3AD-95C2-4ED9-A329-945A344EE709}" type="sibTrans" cxnId="{45184599-51DE-433A-9726-DC22498B23A2}">
      <dgm:prSet/>
      <dgm:spPr/>
      <dgm:t>
        <a:bodyPr/>
        <a:lstStyle/>
        <a:p>
          <a:endParaRPr lang="pt-BR"/>
        </a:p>
      </dgm:t>
    </dgm:pt>
    <dgm:pt modelId="{404E9478-F0C6-4646-A947-D0C8AF5D28EF}" type="pres">
      <dgm:prSet presAssocID="{C4375C35-70D4-443E-9413-5C68DD856F0B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C9615D2-BF10-4CE4-B990-E0404B0B58A1}" type="pres">
      <dgm:prSet presAssocID="{553D4F71-5BBE-4046-9E0C-309B29FB956C}" presName="hierRoot1" presStyleCnt="0">
        <dgm:presLayoutVars>
          <dgm:hierBranch val="init"/>
        </dgm:presLayoutVars>
      </dgm:prSet>
      <dgm:spPr/>
    </dgm:pt>
    <dgm:pt modelId="{CAA07E44-3852-4C4E-B65A-3B2FC29C01A8}" type="pres">
      <dgm:prSet presAssocID="{553D4F71-5BBE-4046-9E0C-309B29FB956C}" presName="rootComposite1" presStyleCnt="0"/>
      <dgm:spPr/>
    </dgm:pt>
    <dgm:pt modelId="{B63CA20D-8FA8-4103-AD3A-9023FD70B2E8}" type="pres">
      <dgm:prSet presAssocID="{553D4F71-5BBE-4046-9E0C-309B29FB956C}" presName="rootText1" presStyleLbl="alignAcc1" presStyleIdx="0" presStyleCnt="0" custScaleX="121387" custScaleY="117007">
        <dgm:presLayoutVars>
          <dgm:chPref val="3"/>
        </dgm:presLayoutVars>
      </dgm:prSet>
      <dgm:spPr/>
    </dgm:pt>
    <dgm:pt modelId="{F6E20B6F-3BC5-4DA5-9BB6-1DC5C94C7E48}" type="pres">
      <dgm:prSet presAssocID="{553D4F71-5BBE-4046-9E0C-309B29FB956C}" presName="topArc1" presStyleLbl="parChTrans1D1" presStyleIdx="0" presStyleCnt="4"/>
      <dgm:spPr/>
    </dgm:pt>
    <dgm:pt modelId="{E2784583-D2D5-4FA2-8B9B-BA2E17355339}" type="pres">
      <dgm:prSet presAssocID="{553D4F71-5BBE-4046-9E0C-309B29FB956C}" presName="bottomArc1" presStyleLbl="parChTrans1D1" presStyleIdx="1" presStyleCnt="4"/>
      <dgm:spPr/>
    </dgm:pt>
    <dgm:pt modelId="{263F3523-DE07-4BD4-8A09-780BE44E2CDD}" type="pres">
      <dgm:prSet presAssocID="{553D4F71-5BBE-4046-9E0C-309B29FB956C}" presName="topConnNode1" presStyleLbl="node1" presStyleIdx="0" presStyleCnt="0"/>
      <dgm:spPr/>
    </dgm:pt>
    <dgm:pt modelId="{F8C72D45-1976-4D6A-9059-A3307E419076}" type="pres">
      <dgm:prSet presAssocID="{553D4F71-5BBE-4046-9E0C-309B29FB956C}" presName="hierChild2" presStyleCnt="0"/>
      <dgm:spPr/>
    </dgm:pt>
    <dgm:pt modelId="{1D180471-736C-43ED-AB5A-ABC2BB7286C9}" type="pres">
      <dgm:prSet presAssocID="{553D4F71-5BBE-4046-9E0C-309B29FB956C}" presName="hierChild3" presStyleCnt="0"/>
      <dgm:spPr/>
    </dgm:pt>
    <dgm:pt modelId="{EF507F73-AE83-463A-BBA5-5AF9370269E3}" type="pres">
      <dgm:prSet presAssocID="{BFD9FCEA-38DD-48B9-A267-FF956F667DCE}" presName="hierRoot1" presStyleCnt="0">
        <dgm:presLayoutVars>
          <dgm:hierBranch val="init"/>
        </dgm:presLayoutVars>
      </dgm:prSet>
      <dgm:spPr/>
    </dgm:pt>
    <dgm:pt modelId="{07E37FC7-8FE0-4EAE-9551-4009ECEA196E}" type="pres">
      <dgm:prSet presAssocID="{BFD9FCEA-38DD-48B9-A267-FF956F667DCE}" presName="rootComposite1" presStyleCnt="0"/>
      <dgm:spPr/>
    </dgm:pt>
    <dgm:pt modelId="{3FAF4C3F-8182-4A2B-BD20-456030F4F649}" type="pres">
      <dgm:prSet presAssocID="{BFD9FCEA-38DD-48B9-A267-FF956F667DCE}" presName="rootText1" presStyleLbl="alignAcc1" presStyleIdx="0" presStyleCnt="0" custScaleX="121387" custScaleY="117007">
        <dgm:presLayoutVars>
          <dgm:chPref val="3"/>
        </dgm:presLayoutVars>
      </dgm:prSet>
      <dgm:spPr/>
    </dgm:pt>
    <dgm:pt modelId="{A354AF4A-C1D4-45AE-946C-6C88C0DF84C7}" type="pres">
      <dgm:prSet presAssocID="{BFD9FCEA-38DD-48B9-A267-FF956F667DCE}" presName="topArc1" presStyleLbl="parChTrans1D1" presStyleIdx="2" presStyleCnt="4"/>
      <dgm:spPr/>
    </dgm:pt>
    <dgm:pt modelId="{224B0DEC-13EF-4111-8B43-4FA348472CC1}" type="pres">
      <dgm:prSet presAssocID="{BFD9FCEA-38DD-48B9-A267-FF956F667DCE}" presName="bottomArc1" presStyleLbl="parChTrans1D1" presStyleIdx="3" presStyleCnt="4"/>
      <dgm:spPr/>
    </dgm:pt>
    <dgm:pt modelId="{5045C26E-3026-4B2F-BE46-5D801FA6D5AD}" type="pres">
      <dgm:prSet presAssocID="{BFD9FCEA-38DD-48B9-A267-FF956F667DCE}" presName="topConnNode1" presStyleLbl="node1" presStyleIdx="0" presStyleCnt="0"/>
      <dgm:spPr/>
    </dgm:pt>
    <dgm:pt modelId="{4444CC8D-D99F-4F78-95B3-2D34BEFE8325}" type="pres">
      <dgm:prSet presAssocID="{BFD9FCEA-38DD-48B9-A267-FF956F667DCE}" presName="hierChild2" presStyleCnt="0"/>
      <dgm:spPr/>
    </dgm:pt>
    <dgm:pt modelId="{805C5BEE-2FA8-4234-8ECA-55AAA7B7C938}" type="pres">
      <dgm:prSet presAssocID="{BFD9FCEA-38DD-48B9-A267-FF956F667DCE}" presName="hierChild3" presStyleCnt="0"/>
      <dgm:spPr/>
    </dgm:pt>
  </dgm:ptLst>
  <dgm:cxnLst>
    <dgm:cxn modelId="{38153441-1CB9-406F-BBA9-16F4D760679E}" type="presOf" srcId="{553D4F71-5BBE-4046-9E0C-309B29FB956C}" destId="{B63CA20D-8FA8-4103-AD3A-9023FD70B2E8}" srcOrd="0" destOrd="0" presId="urn:microsoft.com/office/officeart/2008/layout/HalfCircleOrganizationChart"/>
    <dgm:cxn modelId="{EEAC6169-A3E4-49B6-8A85-1B016E94FC95}" type="presOf" srcId="{BFD9FCEA-38DD-48B9-A267-FF956F667DCE}" destId="{3FAF4C3F-8182-4A2B-BD20-456030F4F649}" srcOrd="0" destOrd="0" presId="urn:microsoft.com/office/officeart/2008/layout/HalfCircleOrganizationChart"/>
    <dgm:cxn modelId="{32974855-362B-440B-9AD1-9E1EBADB84B6}" srcId="{C4375C35-70D4-443E-9413-5C68DD856F0B}" destId="{553D4F71-5BBE-4046-9E0C-309B29FB956C}" srcOrd="0" destOrd="0" parTransId="{0A50C8CE-EC53-4441-80B5-C2D0320F4276}" sibTransId="{58DBE5F9-C0D5-492A-AF50-38AD555BD8AF}"/>
    <dgm:cxn modelId="{98071D5A-41D2-44C2-A9B1-CE89AFD2593B}" type="presOf" srcId="{BFD9FCEA-38DD-48B9-A267-FF956F667DCE}" destId="{5045C26E-3026-4B2F-BE46-5D801FA6D5AD}" srcOrd="1" destOrd="0" presId="urn:microsoft.com/office/officeart/2008/layout/HalfCircleOrganizationChart"/>
    <dgm:cxn modelId="{45184599-51DE-433A-9726-DC22498B23A2}" srcId="{C4375C35-70D4-443E-9413-5C68DD856F0B}" destId="{BFD9FCEA-38DD-48B9-A267-FF956F667DCE}" srcOrd="1" destOrd="0" parTransId="{8FAB147E-614D-4924-9566-962209AF38DD}" sibTransId="{88A7C3AD-95C2-4ED9-A329-945A344EE709}"/>
    <dgm:cxn modelId="{4B4F14CA-34A3-461E-A13B-23DA0574F825}" type="presOf" srcId="{553D4F71-5BBE-4046-9E0C-309B29FB956C}" destId="{263F3523-DE07-4BD4-8A09-780BE44E2CDD}" srcOrd="1" destOrd="0" presId="urn:microsoft.com/office/officeart/2008/layout/HalfCircleOrganizationChart"/>
    <dgm:cxn modelId="{07ABBFEE-2AA8-410D-9001-1BDF9BD7B061}" type="presOf" srcId="{C4375C35-70D4-443E-9413-5C68DD856F0B}" destId="{404E9478-F0C6-4646-A947-D0C8AF5D28EF}" srcOrd="0" destOrd="0" presId="urn:microsoft.com/office/officeart/2008/layout/HalfCircleOrganizationChart"/>
    <dgm:cxn modelId="{6669C9A3-AAE1-407B-9CC7-478F4B5C86E1}" type="presParOf" srcId="{404E9478-F0C6-4646-A947-D0C8AF5D28EF}" destId="{0C9615D2-BF10-4CE4-B990-E0404B0B58A1}" srcOrd="0" destOrd="0" presId="urn:microsoft.com/office/officeart/2008/layout/HalfCircleOrganizationChart"/>
    <dgm:cxn modelId="{6BD8D89F-8041-42E0-A92D-88615A560285}" type="presParOf" srcId="{0C9615D2-BF10-4CE4-B990-E0404B0B58A1}" destId="{CAA07E44-3852-4C4E-B65A-3B2FC29C01A8}" srcOrd="0" destOrd="0" presId="urn:microsoft.com/office/officeart/2008/layout/HalfCircleOrganizationChart"/>
    <dgm:cxn modelId="{4A277BB4-0A2A-415D-9666-D4961AB8541B}" type="presParOf" srcId="{CAA07E44-3852-4C4E-B65A-3B2FC29C01A8}" destId="{B63CA20D-8FA8-4103-AD3A-9023FD70B2E8}" srcOrd="0" destOrd="0" presId="urn:microsoft.com/office/officeart/2008/layout/HalfCircleOrganizationChart"/>
    <dgm:cxn modelId="{4E9A3FCA-11B8-4700-9926-31CB2D21C743}" type="presParOf" srcId="{CAA07E44-3852-4C4E-B65A-3B2FC29C01A8}" destId="{F6E20B6F-3BC5-4DA5-9BB6-1DC5C94C7E48}" srcOrd="1" destOrd="0" presId="urn:microsoft.com/office/officeart/2008/layout/HalfCircleOrganizationChart"/>
    <dgm:cxn modelId="{6F7A367C-2281-44A3-A37C-D1A6203D4CC2}" type="presParOf" srcId="{CAA07E44-3852-4C4E-B65A-3B2FC29C01A8}" destId="{E2784583-D2D5-4FA2-8B9B-BA2E17355339}" srcOrd="2" destOrd="0" presId="urn:microsoft.com/office/officeart/2008/layout/HalfCircleOrganizationChart"/>
    <dgm:cxn modelId="{4205F855-060C-4B43-8D77-FFB455B13172}" type="presParOf" srcId="{CAA07E44-3852-4C4E-B65A-3B2FC29C01A8}" destId="{263F3523-DE07-4BD4-8A09-780BE44E2CDD}" srcOrd="3" destOrd="0" presId="urn:microsoft.com/office/officeart/2008/layout/HalfCircleOrganizationChart"/>
    <dgm:cxn modelId="{984EC954-E08D-4C03-B994-227BE29E601A}" type="presParOf" srcId="{0C9615D2-BF10-4CE4-B990-E0404B0B58A1}" destId="{F8C72D45-1976-4D6A-9059-A3307E419076}" srcOrd="1" destOrd="0" presId="urn:microsoft.com/office/officeart/2008/layout/HalfCircleOrganizationChart"/>
    <dgm:cxn modelId="{29DB2B28-8693-4829-ACB0-B6D6F4F61F64}" type="presParOf" srcId="{0C9615D2-BF10-4CE4-B990-E0404B0B58A1}" destId="{1D180471-736C-43ED-AB5A-ABC2BB7286C9}" srcOrd="2" destOrd="0" presId="urn:microsoft.com/office/officeart/2008/layout/HalfCircleOrganizationChart"/>
    <dgm:cxn modelId="{504CD3A7-F7F1-4FC8-9742-7F88335FDCB1}" type="presParOf" srcId="{404E9478-F0C6-4646-A947-D0C8AF5D28EF}" destId="{EF507F73-AE83-463A-BBA5-5AF9370269E3}" srcOrd="1" destOrd="0" presId="urn:microsoft.com/office/officeart/2008/layout/HalfCircleOrganizationChart"/>
    <dgm:cxn modelId="{E3A3059D-918A-4175-A234-973913C9D051}" type="presParOf" srcId="{EF507F73-AE83-463A-BBA5-5AF9370269E3}" destId="{07E37FC7-8FE0-4EAE-9551-4009ECEA196E}" srcOrd="0" destOrd="0" presId="urn:microsoft.com/office/officeart/2008/layout/HalfCircleOrganizationChart"/>
    <dgm:cxn modelId="{B3BBD300-2BCA-44D8-9148-40A631E56E25}" type="presParOf" srcId="{07E37FC7-8FE0-4EAE-9551-4009ECEA196E}" destId="{3FAF4C3F-8182-4A2B-BD20-456030F4F649}" srcOrd="0" destOrd="0" presId="urn:microsoft.com/office/officeart/2008/layout/HalfCircleOrganizationChart"/>
    <dgm:cxn modelId="{062212A1-9DCC-4943-AD02-8A9C43C7B71C}" type="presParOf" srcId="{07E37FC7-8FE0-4EAE-9551-4009ECEA196E}" destId="{A354AF4A-C1D4-45AE-946C-6C88C0DF84C7}" srcOrd="1" destOrd="0" presId="urn:microsoft.com/office/officeart/2008/layout/HalfCircleOrganizationChart"/>
    <dgm:cxn modelId="{252358F5-6FC9-43BC-905E-8DACA32E7036}" type="presParOf" srcId="{07E37FC7-8FE0-4EAE-9551-4009ECEA196E}" destId="{224B0DEC-13EF-4111-8B43-4FA348472CC1}" srcOrd="2" destOrd="0" presId="urn:microsoft.com/office/officeart/2008/layout/HalfCircleOrganizationChart"/>
    <dgm:cxn modelId="{F712FD53-AABD-4F6C-8A0C-388B2ABE170F}" type="presParOf" srcId="{07E37FC7-8FE0-4EAE-9551-4009ECEA196E}" destId="{5045C26E-3026-4B2F-BE46-5D801FA6D5AD}" srcOrd="3" destOrd="0" presId="urn:microsoft.com/office/officeart/2008/layout/HalfCircleOrganizationChart"/>
    <dgm:cxn modelId="{EFEF1EE6-920C-4C6A-9E44-F5FD0CCEEE2A}" type="presParOf" srcId="{EF507F73-AE83-463A-BBA5-5AF9370269E3}" destId="{4444CC8D-D99F-4F78-95B3-2D34BEFE8325}" srcOrd="1" destOrd="0" presId="urn:microsoft.com/office/officeart/2008/layout/HalfCircleOrganizationChart"/>
    <dgm:cxn modelId="{D7FF3EF8-72EB-4D72-AD3D-69AE1003D818}" type="presParOf" srcId="{EF507F73-AE83-463A-BBA5-5AF9370269E3}" destId="{805C5BEE-2FA8-4234-8ECA-55AAA7B7C938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BB827F-F60B-4CAF-931E-E48386036E51}">
      <dsp:nvSpPr>
        <dsp:cNvPr id="0" name=""/>
        <dsp:cNvSpPr/>
      </dsp:nvSpPr>
      <dsp:spPr>
        <a:xfrm>
          <a:off x="0" y="1157"/>
          <a:ext cx="7776862" cy="1049572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15875" rIns="0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kern="1200"/>
            <a:t>As </a:t>
          </a:r>
          <a:r>
            <a:rPr lang="pt-BR" sz="2500" b="1" u="sng" kern="1200"/>
            <a:t>incertezas</a:t>
          </a:r>
          <a:r>
            <a:rPr lang="pt-BR" sz="2500" b="1" kern="1200"/>
            <a:t> refletem nossa ignorância acerca de resultados futuros (ex: investimentos; clima...)</a:t>
          </a:r>
          <a:endParaRPr lang="pt-BR" sz="2500" kern="1200"/>
        </a:p>
      </dsp:txBody>
      <dsp:txXfrm>
        <a:off x="524786" y="1157"/>
        <a:ext cx="6727290" cy="1049572"/>
      </dsp:txXfrm>
    </dsp:sp>
    <dsp:sp modelId="{03B95A18-8EE0-47C4-8BF2-40D6E9EEC8D4}">
      <dsp:nvSpPr>
        <dsp:cNvPr id="0" name=""/>
        <dsp:cNvSpPr/>
      </dsp:nvSpPr>
      <dsp:spPr>
        <a:xfrm>
          <a:off x="0" y="1197670"/>
          <a:ext cx="7776862" cy="1049572"/>
        </a:xfrm>
        <a:prstGeom prst="chevron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15875" rIns="0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kern="1200"/>
            <a:t>Envolve fatores até então desconhecidos.</a:t>
          </a:r>
          <a:endParaRPr lang="pt-BR" sz="2500" kern="1200"/>
        </a:p>
      </dsp:txBody>
      <dsp:txXfrm>
        <a:off x="524786" y="1197670"/>
        <a:ext cx="6727290" cy="1049572"/>
      </dsp:txXfrm>
    </dsp:sp>
    <dsp:sp modelId="{F1A6FBB1-0045-423B-95C9-0C7315940F95}">
      <dsp:nvSpPr>
        <dsp:cNvPr id="0" name=""/>
        <dsp:cNvSpPr/>
      </dsp:nvSpPr>
      <dsp:spPr>
        <a:xfrm>
          <a:off x="0" y="2394183"/>
          <a:ext cx="7776862" cy="1049572"/>
        </a:xfrm>
        <a:prstGeom prst="chevron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15875" rIns="0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kern="1200"/>
            <a:t>Ausência de informações objetivas – Decisão baseada no </a:t>
          </a:r>
          <a:r>
            <a:rPr lang="pt-BR" sz="2500" b="1" i="1" kern="1200"/>
            <a:t>feeling </a:t>
          </a:r>
          <a:r>
            <a:rPr lang="pt-BR" sz="2500" b="1" kern="1200"/>
            <a:t>(subjetiva)</a:t>
          </a:r>
          <a:endParaRPr lang="pt-BR" sz="2500" kern="1200"/>
        </a:p>
      </dsp:txBody>
      <dsp:txXfrm>
        <a:off x="524786" y="2394183"/>
        <a:ext cx="6727290" cy="10495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E20B6F-3BC5-4DA5-9BB6-1DC5C94C7E48}">
      <dsp:nvSpPr>
        <dsp:cNvPr id="0" name=""/>
        <dsp:cNvSpPr/>
      </dsp:nvSpPr>
      <dsp:spPr>
        <a:xfrm>
          <a:off x="1020481" y="599199"/>
          <a:ext cx="2038997" cy="1965424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784583-D2D5-4FA2-8B9B-BA2E17355339}">
      <dsp:nvSpPr>
        <dsp:cNvPr id="0" name=""/>
        <dsp:cNvSpPr/>
      </dsp:nvSpPr>
      <dsp:spPr>
        <a:xfrm>
          <a:off x="1020481" y="599199"/>
          <a:ext cx="2038997" cy="1965424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3CA20D-8FA8-4103-AD3A-9023FD70B2E8}">
      <dsp:nvSpPr>
        <dsp:cNvPr id="0" name=""/>
        <dsp:cNvSpPr/>
      </dsp:nvSpPr>
      <dsp:spPr>
        <a:xfrm>
          <a:off x="983" y="952975"/>
          <a:ext cx="4077995" cy="125787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u="sng" kern="1200" dirty="0"/>
            <a:t>risco</a:t>
          </a:r>
          <a:r>
            <a:rPr lang="pt-BR" sz="1900" b="1" kern="1200" dirty="0"/>
            <a:t> pode ser definido como qualquer medida numérica dessa incerteza (</a:t>
          </a:r>
          <a:r>
            <a:rPr lang="pt-BR" sz="1900" b="1" kern="1200" dirty="0" err="1"/>
            <a:t>ex</a:t>
          </a:r>
          <a:r>
            <a:rPr lang="pt-BR" sz="1900" b="1" kern="1200" dirty="0"/>
            <a:t>: volatilidade dos retornos; probabilidade de chuva)</a:t>
          </a:r>
          <a:endParaRPr lang="pt-BR" sz="1900" kern="1200" dirty="0"/>
        </a:p>
      </dsp:txBody>
      <dsp:txXfrm>
        <a:off x="983" y="952975"/>
        <a:ext cx="4077995" cy="1257871"/>
      </dsp:txXfrm>
    </dsp:sp>
    <dsp:sp modelId="{A354AF4A-C1D4-45AE-946C-6C88C0DF84C7}">
      <dsp:nvSpPr>
        <dsp:cNvPr id="0" name=""/>
        <dsp:cNvSpPr/>
      </dsp:nvSpPr>
      <dsp:spPr>
        <a:xfrm>
          <a:off x="5803972" y="599199"/>
          <a:ext cx="2038997" cy="1965424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4B0DEC-13EF-4111-8B43-4FA348472CC1}">
      <dsp:nvSpPr>
        <dsp:cNvPr id="0" name=""/>
        <dsp:cNvSpPr/>
      </dsp:nvSpPr>
      <dsp:spPr>
        <a:xfrm>
          <a:off x="5803972" y="599199"/>
          <a:ext cx="2038997" cy="1965424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AF4C3F-8182-4A2B-BD20-456030F4F649}">
      <dsp:nvSpPr>
        <dsp:cNvPr id="0" name=""/>
        <dsp:cNvSpPr/>
      </dsp:nvSpPr>
      <dsp:spPr>
        <a:xfrm>
          <a:off x="4784473" y="952975"/>
          <a:ext cx="4077995" cy="125787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kern="1200" dirty="0"/>
            <a:t>Fatores são identificados e quantificados. São transformados em estimativas de probabilidade. Decisão fundamentada em dados históricos (decisão objetiva)</a:t>
          </a:r>
          <a:endParaRPr lang="pt-BR" sz="1900" kern="1200" dirty="0"/>
        </a:p>
      </dsp:txBody>
      <dsp:txXfrm>
        <a:off x="4784473" y="952975"/>
        <a:ext cx="4077995" cy="12578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0.67015</cdr:x>
      <cdr:y>0.42832</cdr:y>
    </cdr:from>
    <cdr:to>
      <cdr:x>0.71969</cdr:x>
      <cdr:y>0.50711</cdr:y>
    </cdr:to>
    <cdr:cxnSp macro="">
      <cdr:nvCxnSpPr>
        <cdr:cNvPr id="2" name="Straight Arrow Connector 1">
          <a:extLst xmlns:a="http://schemas.openxmlformats.org/drawingml/2006/main">
            <a:ext uri="{FF2B5EF4-FFF2-40B4-BE49-F238E27FC236}">
              <a16:creationId xmlns:a16="http://schemas.microsoft.com/office/drawing/2014/main" id="{CA692B8F-31AE-DA49-B792-0413A76C36BA}"/>
            </a:ext>
          </a:extLst>
        </cdr:cNvPr>
        <cdr:cNvCxnSpPr/>
      </cdr:nvCxnSpPr>
      <cdr:spPr>
        <a:xfrm xmlns:a="http://schemas.openxmlformats.org/drawingml/2006/main">
          <a:off x="5441956" y="1967865"/>
          <a:ext cx="402340" cy="362032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0000"/>
          </a:solidFill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0.72178</cdr:x>
      <cdr:y>0.14406</cdr:y>
    </cdr:from>
    <cdr:to>
      <cdr:x>0.79198</cdr:x>
      <cdr:y>0.18113</cdr:y>
    </cdr:to>
    <cdr:cxnSp macro="">
      <cdr:nvCxnSpPr>
        <cdr:cNvPr id="4" name="Straight Arrow Connector 3">
          <a:extLst xmlns:a="http://schemas.openxmlformats.org/drawingml/2006/main">
            <a:ext uri="{FF2B5EF4-FFF2-40B4-BE49-F238E27FC236}">
              <a16:creationId xmlns:a16="http://schemas.microsoft.com/office/drawing/2014/main" id="{F9A5D6C9-935E-5641-A00D-8DD674089786}"/>
            </a:ext>
          </a:extLst>
        </cdr:cNvPr>
        <cdr:cNvCxnSpPr/>
      </cdr:nvCxnSpPr>
      <cdr:spPr>
        <a:xfrm xmlns:a="http://schemas.openxmlformats.org/drawingml/2006/main">
          <a:off x="5861268" y="661865"/>
          <a:ext cx="570065" cy="170325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0000"/>
          </a:solidFill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0.73689</cdr:x>
      <cdr:y>0.25154</cdr:y>
    </cdr:from>
    <cdr:to>
      <cdr:x>0.79641</cdr:x>
      <cdr:y>0.39765</cdr:y>
    </cdr:to>
    <cdr:cxnSp macro="">
      <cdr:nvCxnSpPr>
        <cdr:cNvPr id="6" name="Straight Arrow Connector 5">
          <a:extLst xmlns:a="http://schemas.openxmlformats.org/drawingml/2006/main">
            <a:ext uri="{FF2B5EF4-FFF2-40B4-BE49-F238E27FC236}">
              <a16:creationId xmlns:a16="http://schemas.microsoft.com/office/drawing/2014/main" id="{7DB99FE0-BB95-5E4D-BCF5-D02951F26E15}"/>
            </a:ext>
          </a:extLst>
        </cdr:cNvPr>
        <cdr:cNvCxnSpPr/>
      </cdr:nvCxnSpPr>
      <cdr:spPr>
        <a:xfrm xmlns:a="http://schemas.openxmlformats.org/drawingml/2006/main" flipV="1">
          <a:off x="5983950" y="1155695"/>
          <a:ext cx="483324" cy="671264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0000"/>
          </a:solidFill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0.43607</cdr:x>
      <cdr:y>0.59611</cdr:y>
    </cdr:from>
    <cdr:to>
      <cdr:x>0.537</cdr:x>
      <cdr:y>0.65643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260901" y="2723281"/>
          <a:ext cx="754762" cy="2755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/>
            <a:t>(100% A)</a:t>
          </a:r>
        </a:p>
      </cdr:txBody>
    </cdr:sp>
  </cdr:relSizeAnchor>
  <cdr:relSizeAnchor xmlns:cdr="http://schemas.openxmlformats.org/drawingml/2006/chartDrawing">
    <cdr:from>
      <cdr:x>0.75206</cdr:x>
      <cdr:y>0.09842</cdr:y>
    </cdr:from>
    <cdr:to>
      <cdr:x>0.85299</cdr:x>
      <cdr:y>0.15874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623908" y="449639"/>
          <a:ext cx="754762" cy="2755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/>
            <a:t>(100% B)</a:t>
          </a:r>
        </a:p>
      </cdr:txBody>
    </cdr:sp>
  </cdr:relSizeAnchor>
  <cdr:relSizeAnchor xmlns:cdr="http://schemas.openxmlformats.org/drawingml/2006/chartDrawing">
    <cdr:from>
      <cdr:x>0.26022</cdr:x>
      <cdr:y>0.581</cdr:y>
    </cdr:from>
    <cdr:to>
      <cdr:x>0.36115</cdr:x>
      <cdr:y>0.64132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945942" y="2654265"/>
          <a:ext cx="754762" cy="2755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/>
            <a:t>(</a:t>
          </a:r>
          <a:r>
            <a:rPr lang="en-US" dirty="0"/>
            <a:t>90</a:t>
          </a:r>
          <a:r>
            <a:rPr lang="en-US" sz="1100" dirty="0"/>
            <a:t>% A; 10% B)</a:t>
          </a:r>
        </a:p>
      </cdr:txBody>
    </cdr:sp>
  </cdr:relSizeAnchor>
  <cdr:relSizeAnchor xmlns:cdr="http://schemas.openxmlformats.org/drawingml/2006/chartDrawing">
    <cdr:from>
      <cdr:x>0.19012</cdr:x>
      <cdr:y>0.50557</cdr:y>
    </cdr:from>
    <cdr:to>
      <cdr:x>0.29105</cdr:x>
      <cdr:y>0.56589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421686" y="2309671"/>
          <a:ext cx="754762" cy="2755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/>
            <a:t>(</a:t>
          </a:r>
          <a:r>
            <a:rPr lang="en-US" dirty="0"/>
            <a:t>80</a:t>
          </a:r>
          <a:r>
            <a:rPr lang="en-US" sz="1100" dirty="0"/>
            <a:t>% A; 20% B)</a:t>
          </a:r>
        </a:p>
      </cdr:txBody>
    </cdr:sp>
  </cdr:relSizeAnchor>
  <cdr:relSizeAnchor xmlns:cdr="http://schemas.openxmlformats.org/drawingml/2006/chartDrawing">
    <cdr:from>
      <cdr:x>0.19813</cdr:x>
      <cdr:y>0.43738</cdr:y>
    </cdr:from>
    <cdr:to>
      <cdr:x>0.29906</cdr:x>
      <cdr:y>0.4977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481587" y="1998146"/>
          <a:ext cx="754762" cy="2755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/>
            <a:t>(</a:t>
          </a:r>
          <a:r>
            <a:rPr lang="en-US" dirty="0"/>
            <a:t>70</a:t>
          </a:r>
          <a:r>
            <a:rPr lang="en-US" sz="1100" dirty="0"/>
            <a:t>% A; 30% B)</a:t>
          </a:r>
        </a:p>
      </cdr:txBody>
    </cdr:sp>
  </cdr:relSizeAnchor>
  <cdr:relSizeAnchor xmlns:cdr="http://schemas.openxmlformats.org/drawingml/2006/chartDrawing">
    <cdr:from>
      <cdr:x>0.24779</cdr:x>
      <cdr:y>0.37181</cdr:y>
    </cdr:from>
    <cdr:to>
      <cdr:x>0.34872</cdr:x>
      <cdr:y>0.43213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852979" y="1698605"/>
          <a:ext cx="754762" cy="2755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/>
            <a:t>(</a:t>
          </a:r>
          <a:r>
            <a:rPr lang="en-US" dirty="0"/>
            <a:t>60</a:t>
          </a:r>
          <a:r>
            <a:rPr lang="en-US" sz="1100" dirty="0"/>
            <a:t>% A; 40% B)</a:t>
          </a:r>
        </a:p>
      </cdr:txBody>
    </cdr:sp>
  </cdr:relSizeAnchor>
  <cdr:relSizeAnchor xmlns:cdr="http://schemas.openxmlformats.org/drawingml/2006/chartDrawing">
    <cdr:from>
      <cdr:x>0.31828</cdr:x>
      <cdr:y>0.31936</cdr:y>
    </cdr:from>
    <cdr:to>
      <cdr:x>0.41921</cdr:x>
      <cdr:y>0.37968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380114" y="1458974"/>
          <a:ext cx="754762" cy="2755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/>
            <a:t>(</a:t>
          </a:r>
          <a:r>
            <a:rPr lang="en-US" dirty="0"/>
            <a:t>50</a:t>
          </a:r>
          <a:r>
            <a:rPr lang="en-US" sz="1100" dirty="0"/>
            <a:t>% A; 50% B)</a:t>
          </a:r>
        </a:p>
      </cdr:txBody>
    </cdr:sp>
  </cdr:relSizeAnchor>
  <cdr:relSizeAnchor xmlns:cdr="http://schemas.openxmlformats.org/drawingml/2006/chartDrawing">
    <cdr:from>
      <cdr:x>0.40518</cdr:x>
      <cdr:y>0.28065</cdr:y>
    </cdr:from>
    <cdr:to>
      <cdr:x>0.50611</cdr:x>
      <cdr:y>0.34097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3029931" y="1282123"/>
          <a:ext cx="754762" cy="2755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/>
            <a:t>(</a:t>
          </a:r>
          <a:r>
            <a:rPr lang="en-US" dirty="0"/>
            <a:t>40</a:t>
          </a:r>
          <a:r>
            <a:rPr lang="en-US" sz="1100" dirty="0"/>
            <a:t>% A; 60% B)</a:t>
          </a:r>
        </a:p>
      </cdr:txBody>
    </cdr:sp>
  </cdr:relSizeAnchor>
  <cdr:relSizeAnchor xmlns:cdr="http://schemas.openxmlformats.org/drawingml/2006/chartDrawing">
    <cdr:from>
      <cdr:x>0.4949</cdr:x>
      <cdr:y>0.23344</cdr:y>
    </cdr:from>
    <cdr:to>
      <cdr:x>0.59583</cdr:x>
      <cdr:y>0.29376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3700831" y="1066453"/>
          <a:ext cx="754762" cy="2755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/>
            <a:t>(</a:t>
          </a:r>
          <a:r>
            <a:rPr lang="en-US" dirty="0"/>
            <a:t>30</a:t>
          </a:r>
          <a:r>
            <a:rPr lang="en-US" sz="1100" dirty="0"/>
            <a:t>% A; 70% B)</a:t>
          </a:r>
        </a:p>
      </cdr:txBody>
    </cdr:sp>
  </cdr:relSizeAnchor>
  <cdr:relSizeAnchor xmlns:cdr="http://schemas.openxmlformats.org/drawingml/2006/chartDrawing">
    <cdr:from>
      <cdr:x>0.56699</cdr:x>
      <cdr:y>0.1941</cdr:y>
    </cdr:from>
    <cdr:to>
      <cdr:x>0.66792</cdr:x>
      <cdr:y>0.25442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4239946" y="886728"/>
          <a:ext cx="754762" cy="2755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/>
            <a:t>(</a:t>
          </a:r>
          <a:r>
            <a:rPr lang="en-US" dirty="0"/>
            <a:t>20</a:t>
          </a:r>
          <a:r>
            <a:rPr lang="en-US" sz="1100" dirty="0"/>
            <a:t>% A; 80% B)</a:t>
          </a:r>
        </a:p>
      </cdr:txBody>
    </cdr:sp>
  </cdr:relSizeAnchor>
  <cdr:relSizeAnchor xmlns:cdr="http://schemas.openxmlformats.org/drawingml/2006/chartDrawing">
    <cdr:from>
      <cdr:x>0.63748</cdr:x>
      <cdr:y>0.14951</cdr:y>
    </cdr:from>
    <cdr:to>
      <cdr:x>0.73841</cdr:x>
      <cdr:y>0.20983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4767082" y="683040"/>
          <a:ext cx="754762" cy="2755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/>
            <a:t>(</a:t>
          </a:r>
          <a:r>
            <a:rPr lang="en-US" dirty="0"/>
            <a:t>10</a:t>
          </a:r>
          <a:r>
            <a:rPr lang="en-US" sz="1100" dirty="0"/>
            <a:t>% A; 90% B)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875842-85FD-6941-A275-C7B88EDDC7EC}" type="datetimeFigureOut">
              <a:rPr lang="pt-BR" smtClean="0"/>
              <a:t>10/08/2022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9513FF-7BCE-1047-BDE8-C743550809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8612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71130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5E50D0-019A-4427-97C3-3091C24722D4}" type="slidenum">
              <a:rPr lang="pt-BR" smtClean="0">
                <a:latin typeface="Arial" pitchFamily="34" charset="0"/>
              </a:rPr>
              <a:pPr/>
              <a:t>28</a:t>
            </a:fld>
            <a:endParaRPr lang="pt-BR">
              <a:latin typeface="Arial" pitchFamily="3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6808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5E50D0-019A-4427-97C3-3091C24722D4}" type="slidenum">
              <a:rPr lang="pt-BR" smtClean="0">
                <a:latin typeface="Arial" pitchFamily="34" charset="0"/>
              </a:rPr>
              <a:pPr/>
              <a:t>29</a:t>
            </a:fld>
            <a:endParaRPr lang="pt-BR">
              <a:latin typeface="Arial" pitchFamily="3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8450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5E50D0-019A-4427-97C3-3091C24722D4}" type="slidenum">
              <a:rPr lang="pt-BR" smtClean="0">
                <a:latin typeface="Arial" pitchFamily="34" charset="0"/>
              </a:rPr>
              <a:pPr/>
              <a:t>30</a:t>
            </a:fld>
            <a:endParaRPr lang="pt-BR">
              <a:latin typeface="Arial" pitchFamily="3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9436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5E50D0-019A-4427-97C3-3091C24722D4}" type="slidenum">
              <a:rPr lang="pt-BR" smtClean="0">
                <a:latin typeface="Arial" pitchFamily="34" charset="0"/>
              </a:rPr>
              <a:pPr/>
              <a:t>31</a:t>
            </a:fld>
            <a:endParaRPr lang="pt-BR">
              <a:latin typeface="Arial" pitchFamily="3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1727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5E50D0-019A-4427-97C3-3091C24722D4}" type="slidenum">
              <a:rPr lang="pt-BR" smtClean="0">
                <a:latin typeface="Arial" pitchFamily="34" charset="0"/>
              </a:rPr>
              <a:pPr/>
              <a:t>33</a:t>
            </a:fld>
            <a:endParaRPr lang="pt-BR">
              <a:latin typeface="Arial" pitchFamily="3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8276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5E50D0-019A-4427-97C3-3091C24722D4}" type="slidenum">
              <a:rPr lang="pt-BR" smtClean="0">
                <a:latin typeface="Arial" pitchFamily="34" charset="0"/>
              </a:rPr>
              <a:pPr/>
              <a:t>35</a:t>
            </a:fld>
            <a:endParaRPr lang="pt-BR">
              <a:latin typeface="Arial" pitchFamily="3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1658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5E50D0-019A-4427-97C3-3091C24722D4}" type="slidenum">
              <a:rPr lang="pt-BR" smtClean="0">
                <a:latin typeface="Arial" pitchFamily="34" charset="0"/>
              </a:rPr>
              <a:pPr/>
              <a:t>36</a:t>
            </a:fld>
            <a:endParaRPr lang="pt-BR">
              <a:latin typeface="Arial" pitchFamily="3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3528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5E50D0-019A-4427-97C3-3091C24722D4}" type="slidenum">
              <a:rPr lang="pt-BR" smtClean="0">
                <a:latin typeface="Arial" pitchFamily="34" charset="0"/>
              </a:rPr>
              <a:pPr/>
              <a:t>37</a:t>
            </a:fld>
            <a:endParaRPr lang="pt-BR">
              <a:latin typeface="Arial" pitchFamily="3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2855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5E50D0-019A-4427-97C3-3091C24722D4}" type="slidenum">
              <a:rPr lang="pt-BR" smtClean="0">
                <a:latin typeface="Arial" pitchFamily="34" charset="0"/>
              </a:rPr>
              <a:pPr/>
              <a:t>39</a:t>
            </a:fld>
            <a:endParaRPr lang="pt-BR">
              <a:latin typeface="Arial" pitchFamily="3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3096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5E50D0-019A-4427-97C3-3091C24722D4}" type="slidenum">
              <a:rPr lang="pt-BR" smtClean="0">
                <a:latin typeface="Arial" pitchFamily="34" charset="0"/>
              </a:rPr>
              <a:pPr/>
              <a:t>40</a:t>
            </a:fld>
            <a:endParaRPr lang="pt-BR">
              <a:latin typeface="Arial" pitchFamily="3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408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78453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5E50D0-019A-4427-97C3-3091C24722D4}" type="slidenum">
              <a:rPr lang="pt-BR" smtClean="0">
                <a:latin typeface="Arial" pitchFamily="34" charset="0"/>
              </a:rPr>
              <a:pPr/>
              <a:t>41</a:t>
            </a:fld>
            <a:endParaRPr lang="pt-BR">
              <a:latin typeface="Arial" pitchFamily="3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441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4927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45963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58AB8C-12CF-48F6-A6CD-623305D410CC}" type="slidenum">
              <a:rPr lang="pt-BR" smtClean="0">
                <a:latin typeface="Arial" pitchFamily="34" charset="0"/>
              </a:rPr>
              <a:pPr/>
              <a:t>17</a:t>
            </a:fld>
            <a:endParaRPr lang="pt-BR">
              <a:latin typeface="Arial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981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58AB8C-12CF-48F6-A6CD-623305D410CC}" type="slidenum">
              <a:rPr lang="pt-BR" smtClean="0">
                <a:latin typeface="Arial" pitchFamily="34" charset="0"/>
              </a:rPr>
              <a:pPr/>
              <a:t>19</a:t>
            </a:fld>
            <a:endParaRPr lang="pt-BR">
              <a:latin typeface="Arial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0318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5E50D0-019A-4427-97C3-3091C24722D4}" type="slidenum">
              <a:rPr lang="pt-BR" smtClean="0">
                <a:latin typeface="Arial" pitchFamily="34" charset="0"/>
              </a:rPr>
              <a:pPr/>
              <a:t>20</a:t>
            </a:fld>
            <a:endParaRPr lang="pt-BR">
              <a:latin typeface="Arial" pitchFamily="3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243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5E50D0-019A-4427-97C3-3091C24722D4}" type="slidenum">
              <a:rPr lang="pt-BR" smtClean="0">
                <a:latin typeface="Arial" pitchFamily="34" charset="0"/>
              </a:rPr>
              <a:pPr/>
              <a:t>22</a:t>
            </a:fld>
            <a:endParaRPr lang="pt-BR">
              <a:latin typeface="Arial" pitchFamily="3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9517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5E50D0-019A-4427-97C3-3091C24722D4}" type="slidenum">
              <a:rPr lang="pt-BR" smtClean="0">
                <a:latin typeface="Arial" pitchFamily="34" charset="0"/>
              </a:rPr>
              <a:pPr/>
              <a:t>23</a:t>
            </a:fld>
            <a:endParaRPr lang="pt-BR">
              <a:latin typeface="Arial" pitchFamily="3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979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B34D-2168-4947-AFA2-2A9819983CE6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51F6C-123F-5844-9CA8-746F604C1F3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239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B34D-2168-4947-AFA2-2A9819983CE6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51F6C-123F-5844-9CA8-746F604C1F3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571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B34D-2168-4947-AFA2-2A9819983CE6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51F6C-123F-5844-9CA8-746F604C1F3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089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B34D-2168-4947-AFA2-2A9819983CE6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51F6C-123F-5844-9CA8-746F604C1F3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871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B34D-2168-4947-AFA2-2A9819983CE6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51F6C-123F-5844-9CA8-746F604C1F3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635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B34D-2168-4947-AFA2-2A9819983CE6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51F6C-123F-5844-9CA8-746F604C1F3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6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B34D-2168-4947-AFA2-2A9819983CE6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51F6C-123F-5844-9CA8-746F604C1F3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716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B34D-2168-4947-AFA2-2A9819983CE6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51F6C-123F-5844-9CA8-746F604C1F3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53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B34D-2168-4947-AFA2-2A9819983CE6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51F6C-123F-5844-9CA8-746F604C1F3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829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9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9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B34D-2168-4947-AFA2-2A9819983CE6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51F6C-123F-5844-9CA8-746F604C1F3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197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B34D-2168-4947-AFA2-2A9819983CE6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51F6C-123F-5844-9CA8-746F604C1F3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413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CB34D-2168-4947-AFA2-2A9819983CE6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51F6C-123F-5844-9CA8-746F604C1F3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156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wmf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hyperlink" Target="https://www.math.ust.hk/~maykwok/courses/ma362/07F/markowitz_JF.pdf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7" Type="http://schemas.openxmlformats.org/officeDocument/2006/relationships/image" Target="../media/image37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6.wmf"/><Relationship Id="rId4" Type="http://schemas.openxmlformats.org/officeDocument/2006/relationships/oleObject" Target="../embeddings/oleObject2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s0B1oQfNdo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13" Type="http://schemas.openxmlformats.org/officeDocument/2006/relationships/oleObject" Target="../embeddings/oleObject9.bin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47.wmf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46.wmf"/><Relationship Id="rId4" Type="http://schemas.openxmlformats.org/officeDocument/2006/relationships/image" Target="../media/image43.wmf"/><Relationship Id="rId9" Type="http://schemas.openxmlformats.org/officeDocument/2006/relationships/oleObject" Target="../embeddings/oleObject7.bin"/><Relationship Id="rId14" Type="http://schemas.openxmlformats.org/officeDocument/2006/relationships/image" Target="../media/image48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0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38814" y="874716"/>
            <a:ext cx="1689100" cy="5968811"/>
          </a:xfrm>
          <a:prstGeom prst="rect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  <a:p>
            <a:pPr algn="ctr"/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1194477" y="1554610"/>
            <a:ext cx="2832067" cy="3752008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RCC 8400</a:t>
            </a:r>
          </a:p>
          <a:p>
            <a:pPr algn="ctr"/>
            <a:endParaRPr lang="en-US" sz="4400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A2F16E14-8A1E-554A-A36B-1DD360FC84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286" y="89436"/>
            <a:ext cx="9144000" cy="912593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43A670F9-7972-144C-89ED-DDFD63A2DED1}"/>
              </a:ext>
            </a:extLst>
          </p:cNvPr>
          <p:cNvSpPr txBox="1"/>
          <p:nvPr/>
        </p:nvSpPr>
        <p:spPr>
          <a:xfrm>
            <a:off x="5259835" y="4660287"/>
            <a:ext cx="35978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/>
              <a:t>Prof. Bruno Figlioli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A8A8768-B2CF-E048-AD0D-952FE84FEEE1}"/>
              </a:ext>
            </a:extLst>
          </p:cNvPr>
          <p:cNvSpPr txBox="1"/>
          <p:nvPr/>
        </p:nvSpPr>
        <p:spPr>
          <a:xfrm>
            <a:off x="4628282" y="1552974"/>
            <a:ext cx="658368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800" b="1" dirty="0"/>
              <a:t>Análise de Riscos</a:t>
            </a:r>
          </a:p>
        </p:txBody>
      </p:sp>
    </p:spTree>
    <p:extLst>
      <p:ext uri="{BB962C8B-B14F-4D97-AF65-F5344CB8AC3E}">
        <p14:creationId xmlns:p14="http://schemas.microsoft.com/office/powerpoint/2010/main" val="2500346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524000" y="0"/>
            <a:ext cx="9144000" cy="132480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algn="ctr" defTabSz="685800">
              <a:spcBef>
                <a:spcPct val="0"/>
              </a:spcBef>
              <a:defRPr/>
            </a:pPr>
            <a:r>
              <a:rPr lang="pt-BR" sz="4400" dirty="0">
                <a:solidFill>
                  <a:srgbClr val="FF0000"/>
                </a:solidFill>
                <a:latin typeface="Futura Std Book" panose="020B0502020204020303" pitchFamily="34" charset="0"/>
                <a:ea typeface="FangSong" panose="02010609060101010101" pitchFamily="49" charset="-122"/>
                <a:cs typeface="+mj-cs"/>
              </a:rPr>
              <a:t>O que é RISCO ?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89C49C0-42CD-4DE7-8A1B-2EC1A160BE3B}"/>
              </a:ext>
            </a:extLst>
          </p:cNvPr>
          <p:cNvGraphicFramePr/>
          <p:nvPr/>
        </p:nvGraphicFramePr>
        <p:xfrm>
          <a:off x="1672026" y="2097290"/>
          <a:ext cx="8863452" cy="31638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C5C7F-6BA1-4041-82E2-73257569DBBC}" type="slidenum">
              <a:rPr lang="pt-BR" smtClean="0"/>
              <a:pPr/>
              <a:t>10</a:t>
            </a:fld>
            <a:endParaRPr lang="pt-BR"/>
          </a:p>
        </p:txBody>
      </p:sp>
      <p:sp>
        <p:nvSpPr>
          <p:cNvPr id="10" name="Retângulo 7"/>
          <p:cNvSpPr/>
          <p:nvPr/>
        </p:nvSpPr>
        <p:spPr>
          <a:xfrm>
            <a:off x="1524000" y="6087092"/>
            <a:ext cx="4767652" cy="2135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788" dirty="0">
                <a:latin typeface="Tahoma" pitchFamily="34" charset="0"/>
                <a:cs typeface="Tahoma" pitchFamily="34" charset="0"/>
              </a:rPr>
              <a:t>Fonte: SIQUEIRA, José de Oliveira. Introdução à Gestão do Risco. Pesquisa, v. 6, </a:t>
            </a:r>
            <a:r>
              <a:rPr lang="pt-BR" sz="788" dirty="0" err="1">
                <a:latin typeface="Tahoma" pitchFamily="34" charset="0"/>
                <a:cs typeface="Tahoma" pitchFamily="34" charset="0"/>
              </a:rPr>
              <a:t>n</a:t>
            </a:r>
            <a:r>
              <a:rPr lang="pt-BR" sz="788" dirty="0">
                <a:latin typeface="Tahoma" pitchFamily="34" charset="0"/>
                <a:cs typeface="Tahoma" pitchFamily="34" charset="0"/>
              </a:rPr>
              <a:t> 3, p. 19-25, (2003)</a:t>
            </a:r>
            <a:endParaRPr lang="pt-BR" sz="788" dirty="0"/>
          </a:p>
        </p:txBody>
      </p:sp>
    </p:spTree>
    <p:extLst>
      <p:ext uri="{BB962C8B-B14F-4D97-AF65-F5344CB8AC3E}">
        <p14:creationId xmlns:p14="http://schemas.microsoft.com/office/powerpoint/2010/main" val="74006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414461"/>
            <a:ext cx="9028120" cy="40290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33092" y="6067898"/>
            <a:ext cx="13981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err="1"/>
              <a:t>Fonte</a:t>
            </a:r>
            <a:r>
              <a:rPr lang="en-US" sz="900" dirty="0"/>
              <a:t>: Lima (2015), </a:t>
            </a:r>
            <a:r>
              <a:rPr lang="en-US" sz="900" dirty="0" err="1"/>
              <a:t>pág</a:t>
            </a:r>
            <a:r>
              <a:rPr lang="en-US" sz="900" dirty="0"/>
              <a:t> 3.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C5C7F-6BA1-4041-82E2-73257569DBBC}" type="slidenum">
              <a:rPr lang="pt-BR" smtClean="0"/>
              <a:pPr/>
              <a:t>11</a:t>
            </a:fld>
            <a:endParaRPr lang="pt-BR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9B5A8651-F920-4F38-A7A1-A09B0DDB3961}"/>
              </a:ext>
            </a:extLst>
          </p:cNvPr>
          <p:cNvSpPr txBox="1">
            <a:spLocks/>
          </p:cNvSpPr>
          <p:nvPr/>
        </p:nvSpPr>
        <p:spPr>
          <a:xfrm>
            <a:off x="1524000" y="0"/>
            <a:ext cx="9144000" cy="132480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algn="ctr" defTabSz="685800">
              <a:spcBef>
                <a:spcPct val="0"/>
              </a:spcBef>
              <a:defRPr/>
            </a:pPr>
            <a:r>
              <a:rPr lang="pt-BR" sz="4400" dirty="0">
                <a:solidFill>
                  <a:srgbClr val="FF0000"/>
                </a:solidFill>
                <a:latin typeface="Futura Std Book" panose="020B0502020204020303" pitchFamily="34" charset="0"/>
                <a:ea typeface="FangSong" panose="02010609060101010101" pitchFamily="49" charset="-122"/>
                <a:cs typeface="+mj-cs"/>
              </a:rPr>
              <a:t>O que é RISCO ?</a:t>
            </a:r>
          </a:p>
        </p:txBody>
      </p:sp>
    </p:spTree>
    <p:extLst>
      <p:ext uri="{BB962C8B-B14F-4D97-AF65-F5344CB8AC3E}">
        <p14:creationId xmlns:p14="http://schemas.microsoft.com/office/powerpoint/2010/main" val="2037164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"/>
            <a:ext cx="91440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  <a:latin typeface="Futura Std Book" panose="020B0502020204020303" pitchFamily="34" charset="0"/>
                <a:ea typeface="FangSong" panose="02010609060101010101" pitchFamily="49" charset="-122"/>
              </a:rPr>
              <a:t>ANÁLISE DE RISCO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505" y="1573098"/>
            <a:ext cx="8950990" cy="42171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1" y="6037790"/>
            <a:ext cx="386195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FONTE:</a:t>
            </a:r>
            <a:r>
              <a:rPr lang="pt-BR" sz="1050" dirty="0"/>
              <a:t>Elaborado a partir de </a:t>
            </a:r>
            <a:r>
              <a:rPr lang="pt-BR" sz="1050" dirty="0" err="1"/>
              <a:t>Jorion</a:t>
            </a:r>
            <a:r>
              <a:rPr lang="pt-BR" sz="1050" dirty="0"/>
              <a:t> (2010) e Duarte Jr et </a:t>
            </a:r>
            <a:r>
              <a:rPr lang="pt-BR" sz="1050" dirty="0" err="1"/>
              <a:t>all</a:t>
            </a:r>
            <a:r>
              <a:rPr lang="pt-BR" sz="1050" dirty="0"/>
              <a:t> (1999). 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4247934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clado de computador&#10;&#10;Descrição gerada automaticamente">
            <a:extLst>
              <a:ext uri="{FF2B5EF4-FFF2-40B4-BE49-F238E27FC236}">
                <a16:creationId xmlns:a16="http://schemas.microsoft.com/office/drawing/2014/main" id="{7ECC52D8-A49F-4213-A15B-69E7F8385CE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4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4146" name="Rectangle 2"/>
          <p:cNvSpPr>
            <a:spLocks noChangeArrowheads="1"/>
          </p:cNvSpPr>
          <p:nvPr/>
        </p:nvSpPr>
        <p:spPr bwMode="auto">
          <a:xfrm>
            <a:off x="1088020" y="2830219"/>
            <a:ext cx="10586370" cy="2502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5" tIns="60957" rIns="121915" bIns="60957">
            <a:spAutoFit/>
          </a:bodyPr>
          <a:lstStyle/>
          <a:p>
            <a:pPr algn="r" defTabSz="1216994">
              <a:lnSpc>
                <a:spcPct val="120000"/>
              </a:lnSpc>
            </a:pPr>
            <a:r>
              <a:rPr lang="en-US" sz="6667" dirty="0">
                <a:solidFill>
                  <a:srgbClr val="000066"/>
                </a:solidFill>
                <a:latin typeface="Arial Black" charset="0"/>
              </a:rPr>
              <a:t> </a:t>
            </a:r>
            <a:r>
              <a:rPr lang="en-US" sz="6667" dirty="0" err="1">
                <a:solidFill>
                  <a:srgbClr val="000066"/>
                </a:solidFill>
                <a:latin typeface="Arial Black" charset="0"/>
              </a:rPr>
              <a:t>Risco</a:t>
            </a:r>
            <a:r>
              <a:rPr lang="en-US" sz="6667" dirty="0">
                <a:solidFill>
                  <a:srgbClr val="000066"/>
                </a:solidFill>
                <a:latin typeface="Arial Black" charset="0"/>
              </a:rPr>
              <a:t> e </a:t>
            </a:r>
            <a:r>
              <a:rPr lang="en-US" sz="6667" dirty="0" err="1">
                <a:solidFill>
                  <a:srgbClr val="000066"/>
                </a:solidFill>
                <a:latin typeface="Arial Black" charset="0"/>
              </a:rPr>
              <a:t>Retorno</a:t>
            </a:r>
            <a:r>
              <a:rPr lang="en-US" sz="6667" dirty="0">
                <a:solidFill>
                  <a:srgbClr val="000066"/>
                </a:solidFill>
                <a:latin typeface="Arial Black" charset="0"/>
              </a:rPr>
              <a:t> de</a:t>
            </a:r>
          </a:p>
          <a:p>
            <a:pPr algn="r" defTabSz="1216994">
              <a:lnSpc>
                <a:spcPct val="120000"/>
              </a:lnSpc>
            </a:pPr>
            <a:r>
              <a:rPr lang="en-US" sz="6667" dirty="0" err="1">
                <a:solidFill>
                  <a:srgbClr val="FF0000"/>
                </a:solidFill>
                <a:latin typeface="Arial Black" charset="0"/>
              </a:rPr>
              <a:t>Ativos</a:t>
            </a:r>
            <a:r>
              <a:rPr lang="en-US" sz="6667" dirty="0">
                <a:solidFill>
                  <a:srgbClr val="FF0000"/>
                </a:solidFill>
                <a:latin typeface="Arial Black" charset="0"/>
              </a:rPr>
              <a:t> </a:t>
            </a:r>
            <a:r>
              <a:rPr lang="en-US" sz="6667" dirty="0" err="1">
                <a:solidFill>
                  <a:srgbClr val="FF0000"/>
                </a:solidFill>
                <a:latin typeface="Arial Black" charset="0"/>
              </a:rPr>
              <a:t>Individuais</a:t>
            </a:r>
            <a:endParaRPr lang="pt-BR" sz="6667" dirty="0">
              <a:solidFill>
                <a:srgbClr val="FF0000"/>
              </a:solidFill>
              <a:latin typeface="Arial Black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25FFA-1629-7444-9383-1866327BD48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5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" fill="hold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" fill="hold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6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42170" y="-88662"/>
            <a:ext cx="11582209" cy="1066515"/>
          </a:xfrm>
          <a:noFill/>
        </p:spPr>
        <p:txBody>
          <a:bodyPr vert="horz" lIns="122764" tIns="61383" rIns="122764" bIns="61383" rtlCol="0" anchor="ctr">
            <a:normAutofit/>
          </a:bodyPr>
          <a:lstStyle/>
          <a:p>
            <a:pPr eaLnBrk="1" hangingPunct="1">
              <a:lnSpc>
                <a:spcPct val="70000"/>
              </a:lnSpc>
            </a:pPr>
            <a:br>
              <a:rPr lang="pt-BR" sz="4267" dirty="0">
                <a:latin typeface="+mn-lt"/>
              </a:rPr>
            </a:br>
            <a:r>
              <a:rPr lang="pt-BR" sz="800" dirty="0">
                <a:latin typeface="+mn-lt"/>
              </a:rPr>
              <a:t> </a:t>
            </a:r>
            <a:r>
              <a:rPr lang="pt-BR" sz="4267" dirty="0">
                <a:latin typeface="+mn-lt"/>
              </a:rPr>
              <a:t>Risco e Retorno de Ativos Individuais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9B248-20EB-4F5A-90C6-FF20A6294407}" type="slidenum">
              <a:rPr lang="pt-BR" smtClean="0"/>
              <a:t>14</a:t>
            </a:fld>
            <a:endParaRPr lang="pt-BR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38200" y="2151853"/>
          <a:ext cx="10515600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5920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PETR4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/>
                        <a:t>Ibovespa</a:t>
                      </a:r>
                      <a:endParaRPr lang="en-US" sz="19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Café </a:t>
                      </a:r>
                      <a:r>
                        <a:rPr lang="en-US" sz="1900" dirty="0" err="1"/>
                        <a:t>Arábica</a:t>
                      </a:r>
                      <a:endParaRPr lang="en-US" sz="1900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en-US" sz="1900" dirty="0"/>
                        <a:t>Agosto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R$ 25,60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900" dirty="0"/>
                        <a:t>102.125,94</a:t>
                      </a:r>
                      <a:endParaRPr lang="en-US" sz="19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R$ </a:t>
                      </a:r>
                      <a:r>
                        <a:rPr lang="fi-FI" sz="1900" dirty="0"/>
                        <a:t>400,70</a:t>
                      </a:r>
                      <a:endParaRPr lang="en-US" sz="1900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en-US" sz="1900" dirty="0" err="1"/>
                        <a:t>Setembro</a:t>
                      </a:r>
                      <a:endParaRPr lang="en-US" sz="19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R$ 25,30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900" dirty="0"/>
                        <a:t>100.625,74</a:t>
                      </a:r>
                      <a:endParaRPr lang="en-US" sz="19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R$ </a:t>
                      </a:r>
                      <a:r>
                        <a:rPr lang="nl-NL" sz="1900" dirty="0"/>
                        <a:t>417,58</a:t>
                      </a:r>
                      <a:endParaRPr lang="en-US" sz="1900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en-US" sz="1900" dirty="0" err="1"/>
                        <a:t>Outubro</a:t>
                      </a:r>
                      <a:endParaRPr lang="en-US" sz="19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R$ 27,51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900" dirty="0"/>
                        <a:t>104.053,40</a:t>
                      </a:r>
                      <a:endParaRPr lang="en-US" sz="19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R$ </a:t>
                      </a:r>
                      <a:r>
                        <a:rPr lang="cs-CZ" sz="1900" dirty="0"/>
                        <a:t>439,25</a:t>
                      </a:r>
                      <a:endParaRPr lang="en-US" sz="1900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en-US" sz="1900" dirty="0" err="1"/>
                        <a:t>Novembro</a:t>
                      </a:r>
                      <a:endParaRPr lang="en-US" sz="19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R$ 30,43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900" dirty="0"/>
                        <a:t>108.195,63</a:t>
                      </a:r>
                      <a:endParaRPr lang="en-US" sz="19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R$ </a:t>
                      </a:r>
                      <a:r>
                        <a:rPr lang="uk-UA" sz="1900" dirty="0"/>
                        <a:t>438,38</a:t>
                      </a:r>
                      <a:endParaRPr lang="en-US" sz="1900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6013" y="1230515"/>
            <a:ext cx="1569151" cy="8863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1240" y="1507879"/>
            <a:ext cx="2353733" cy="520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4307" y="1135716"/>
            <a:ext cx="1600563" cy="9614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01098" y="3996258"/>
            <a:ext cx="88556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Fontes</a:t>
            </a:r>
            <a:r>
              <a:rPr lang="en-US" sz="1600" dirty="0"/>
              <a:t>: PETR4 e </a:t>
            </a:r>
            <a:r>
              <a:rPr lang="en-US" sz="1600" dirty="0" err="1"/>
              <a:t>Ibovespa</a:t>
            </a:r>
            <a:r>
              <a:rPr lang="en-US" sz="1600" dirty="0"/>
              <a:t>: B3;  Café </a:t>
            </a:r>
            <a:r>
              <a:rPr lang="en-US" sz="1600" dirty="0" err="1"/>
              <a:t>Arábica</a:t>
            </a:r>
            <a:r>
              <a:rPr lang="en-US" sz="1600" dirty="0"/>
              <a:t> </a:t>
            </a:r>
            <a:r>
              <a:rPr lang="mr-IN" sz="1600" dirty="0"/>
              <a:t>–</a:t>
            </a:r>
            <a:r>
              <a:rPr lang="en-US" sz="1600" dirty="0"/>
              <a:t> CEPEA/</a:t>
            </a:r>
            <a:r>
              <a:rPr lang="en-US" sz="1600" dirty="0" err="1"/>
              <a:t>Esalq</a:t>
            </a:r>
            <a:r>
              <a:rPr lang="en-US" sz="1600" dirty="0"/>
              <a:t> </a:t>
            </a:r>
            <a:r>
              <a:rPr lang="mr-IN" sz="1600" dirty="0"/>
              <a:t>–</a:t>
            </a:r>
            <a:r>
              <a:rPr lang="en-US" sz="1600" dirty="0"/>
              <a:t> </a:t>
            </a:r>
            <a:r>
              <a:rPr lang="en-US" sz="1600" dirty="0" err="1"/>
              <a:t>Imagens</a:t>
            </a:r>
            <a:r>
              <a:rPr lang="en-US" sz="1600" dirty="0"/>
              <a:t>: </a:t>
            </a:r>
            <a:r>
              <a:rPr lang="en-US" sz="1600" dirty="0" err="1"/>
              <a:t>google</a:t>
            </a:r>
            <a:r>
              <a:rPr lang="en-US" sz="1600" dirty="0"/>
              <a:t> </a:t>
            </a:r>
            <a:r>
              <a:rPr lang="en-US" sz="1600" dirty="0" err="1"/>
              <a:t>imagens</a:t>
            </a:r>
            <a:endParaRPr lang="en-US" sz="1600" dirty="0"/>
          </a:p>
        </p:txBody>
      </p:sp>
      <p:pic>
        <p:nvPicPr>
          <p:cNvPr id="11" name="Picture 5" descr="C:\Users\Rodrigo\AppData\Local\Microsoft\Windows\Temporary Internet Files\Content.IE5\OKNLC5TU\MCj0434411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0784" y="4678032"/>
            <a:ext cx="1439333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o explicativo em forma de nuvem 2"/>
          <p:cNvSpPr/>
          <p:nvPr/>
        </p:nvSpPr>
        <p:spPr>
          <a:xfrm>
            <a:off x="4882327" y="4486398"/>
            <a:ext cx="6381751" cy="1428751"/>
          </a:xfrm>
          <a:prstGeom prst="cloudCallout">
            <a:avLst>
              <a:gd name="adj1" fmla="val -77786"/>
              <a:gd name="adj2" fmla="val 292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667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Quem oscilou mais?</a:t>
            </a:r>
          </a:p>
        </p:txBody>
      </p:sp>
    </p:spTree>
    <p:extLst>
      <p:ext uri="{BB962C8B-B14F-4D97-AF65-F5344CB8AC3E}">
        <p14:creationId xmlns:p14="http://schemas.microsoft.com/office/powerpoint/2010/main" val="8341867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42170" y="-88662"/>
            <a:ext cx="11582209" cy="1066515"/>
          </a:xfrm>
          <a:noFill/>
        </p:spPr>
        <p:txBody>
          <a:bodyPr vert="horz" lIns="122764" tIns="61383" rIns="122764" bIns="61383" rtlCol="0" anchor="ctr">
            <a:normAutofit/>
          </a:bodyPr>
          <a:lstStyle/>
          <a:p>
            <a:pPr eaLnBrk="1" hangingPunct="1">
              <a:lnSpc>
                <a:spcPct val="70000"/>
              </a:lnSpc>
            </a:pPr>
            <a:br>
              <a:rPr lang="pt-BR" sz="4267" dirty="0">
                <a:latin typeface="+mn-lt"/>
              </a:rPr>
            </a:br>
            <a:r>
              <a:rPr lang="pt-BR" sz="800" dirty="0">
                <a:latin typeface="+mn-lt"/>
              </a:rPr>
              <a:t> </a:t>
            </a:r>
            <a:r>
              <a:rPr lang="pt-BR" sz="4267" dirty="0">
                <a:latin typeface="+mn-lt"/>
              </a:rPr>
              <a:t>Risco e Retorno de Ativos Individuais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9B248-20EB-4F5A-90C6-FF20A6294407}" type="slidenum">
              <a:rPr lang="pt-BR" smtClean="0"/>
              <a:t>15</a:t>
            </a:fld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664" y="1347939"/>
            <a:ext cx="10515600" cy="4351339"/>
          </a:xfrm>
        </p:spPr>
        <p:txBody>
          <a:bodyPr>
            <a:normAutofit/>
          </a:bodyPr>
          <a:lstStyle/>
          <a:p>
            <a:r>
              <a:rPr lang="en-US" dirty="0" err="1"/>
              <a:t>Retorno</a:t>
            </a:r>
            <a:endParaRPr lang="en-US" dirty="0"/>
          </a:p>
          <a:p>
            <a:pPr lvl="1"/>
            <a:r>
              <a:rPr lang="en-US" dirty="0" err="1"/>
              <a:t>Discreto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 err="1"/>
              <a:t>Contínuo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539" y="2605633"/>
            <a:ext cx="7349067" cy="1079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2539" y="4354081"/>
            <a:ext cx="3674533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602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9B248-20EB-4F5A-90C6-FF20A6294407}" type="slidenum">
              <a:rPr lang="pt-BR" smtClean="0"/>
              <a:t>16</a:t>
            </a:fld>
            <a:endParaRPr lang="pt-BR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838200" y="2151853"/>
          <a:ext cx="10515600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5920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PETR4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/>
                        <a:t>Ibovespa</a:t>
                      </a:r>
                      <a:endParaRPr lang="en-US" sz="19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Café </a:t>
                      </a:r>
                      <a:r>
                        <a:rPr lang="en-US" sz="1900" dirty="0" err="1"/>
                        <a:t>Arábica</a:t>
                      </a:r>
                      <a:endParaRPr lang="en-US" sz="1900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en-US" sz="1900" dirty="0"/>
                        <a:t>Agosto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R$ 25,60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900" dirty="0"/>
                        <a:t>102.125,94</a:t>
                      </a:r>
                      <a:endParaRPr lang="en-US" sz="19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R$ </a:t>
                      </a:r>
                      <a:r>
                        <a:rPr lang="fi-FI" sz="1900" dirty="0"/>
                        <a:t>400,70</a:t>
                      </a:r>
                      <a:endParaRPr lang="en-US" sz="1900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en-US" sz="1900" dirty="0" err="1"/>
                        <a:t>Setembro</a:t>
                      </a:r>
                      <a:endParaRPr lang="en-US" sz="19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R$ 25,30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900" dirty="0"/>
                        <a:t>100.625,74</a:t>
                      </a:r>
                      <a:endParaRPr lang="en-US" sz="19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R$ </a:t>
                      </a:r>
                      <a:r>
                        <a:rPr lang="nl-NL" sz="1900" dirty="0"/>
                        <a:t>417,58</a:t>
                      </a:r>
                      <a:endParaRPr lang="en-US" sz="1900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en-US" sz="1900" dirty="0" err="1"/>
                        <a:t>Outubro</a:t>
                      </a:r>
                      <a:endParaRPr lang="en-US" sz="19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R$ 27,51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900" dirty="0"/>
                        <a:t>104.053,40</a:t>
                      </a:r>
                      <a:endParaRPr lang="en-US" sz="19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R$ </a:t>
                      </a:r>
                      <a:r>
                        <a:rPr lang="cs-CZ" sz="1900" dirty="0"/>
                        <a:t>439,25</a:t>
                      </a:r>
                      <a:endParaRPr lang="en-US" sz="1900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en-US" sz="1900" dirty="0" err="1"/>
                        <a:t>Novembro</a:t>
                      </a:r>
                      <a:endParaRPr lang="en-US" sz="19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R$ 30,43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900" dirty="0"/>
                        <a:t>108.195,63</a:t>
                      </a:r>
                      <a:endParaRPr lang="en-US" sz="19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R$ </a:t>
                      </a:r>
                      <a:r>
                        <a:rPr lang="uk-UA" sz="1900" dirty="0"/>
                        <a:t>438,38</a:t>
                      </a:r>
                      <a:endParaRPr lang="en-US" sz="1900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6013" y="1230515"/>
            <a:ext cx="1569151" cy="8863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1240" y="1507879"/>
            <a:ext cx="2353733" cy="520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4307" y="1135716"/>
            <a:ext cx="1600563" cy="961449"/>
          </a:xfrm>
          <a:prstGeom prst="rect">
            <a:avLst/>
          </a:prstGeom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42170" y="-88662"/>
            <a:ext cx="11582209" cy="1066515"/>
          </a:xfrm>
          <a:prstGeom prst="rect">
            <a:avLst/>
          </a:prstGeom>
          <a:noFill/>
        </p:spPr>
        <p:txBody>
          <a:bodyPr vert="horz" lIns="122764" tIns="61383" rIns="122764" bIns="6138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70000"/>
              </a:lnSpc>
            </a:pPr>
            <a:br>
              <a:rPr lang="pt-BR" sz="4267">
                <a:latin typeface="+mn-lt"/>
              </a:rPr>
            </a:br>
            <a:r>
              <a:rPr lang="pt-BR" sz="800">
                <a:latin typeface="+mn-lt"/>
              </a:rPr>
              <a:t> </a:t>
            </a:r>
            <a:r>
              <a:rPr lang="pt-BR" sz="4267">
                <a:latin typeface="+mn-lt"/>
              </a:rPr>
              <a:t>Risco e Retorno de Ativos Individuais</a:t>
            </a:r>
            <a:endParaRPr lang="pt-BR" sz="4267" dirty="0">
              <a:latin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057" y="3993768"/>
            <a:ext cx="3939828" cy="2216153"/>
          </a:xfrm>
          <a:prstGeom prst="rect">
            <a:avLst/>
          </a:prstGeom>
        </p:spPr>
      </p:pic>
      <p:sp>
        <p:nvSpPr>
          <p:cNvPr id="48" name="Right Brace 47"/>
          <p:cNvSpPr/>
          <p:nvPr/>
        </p:nvSpPr>
        <p:spPr>
          <a:xfrm>
            <a:off x="5049254" y="4275874"/>
            <a:ext cx="497156" cy="1910745"/>
          </a:xfrm>
          <a:prstGeom prst="rightBrace">
            <a:avLst/>
          </a:prstGeom>
          <a:ln w="3492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9" name="TextBox 48"/>
          <p:cNvSpPr txBox="1"/>
          <p:nvPr/>
        </p:nvSpPr>
        <p:spPr>
          <a:xfrm>
            <a:off x="5888206" y="5021532"/>
            <a:ext cx="2527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Retornos</a:t>
            </a:r>
            <a:r>
              <a:rPr lang="en-US" sz="2400" dirty="0"/>
              <a:t> </a:t>
            </a:r>
            <a:r>
              <a:rPr lang="en-US" sz="2400" dirty="0" err="1"/>
              <a:t>Discretos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749000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ChangeArrowheads="1"/>
          </p:cNvSpPr>
          <p:nvPr/>
        </p:nvSpPr>
        <p:spPr bwMode="auto">
          <a:xfrm>
            <a:off x="2" y="-246220"/>
            <a:ext cx="24628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1917" tIns="60960" rIns="121917" bIns="60960" anchor="ctr">
            <a:spAutoFit/>
          </a:bodyPr>
          <a:lstStyle/>
          <a:p>
            <a:endParaRPr lang="pt-BR" sz="2400"/>
          </a:p>
        </p:txBody>
      </p:sp>
      <p:grpSp>
        <p:nvGrpSpPr>
          <p:cNvPr id="2" name="Group 67"/>
          <p:cNvGrpSpPr>
            <a:grpSpLocks/>
          </p:cNvGrpSpPr>
          <p:nvPr/>
        </p:nvGrpSpPr>
        <p:grpSpPr bwMode="auto">
          <a:xfrm>
            <a:off x="1142967" y="1609724"/>
            <a:ext cx="1801284" cy="719139"/>
            <a:chOff x="204" y="3567"/>
            <a:chExt cx="851" cy="453"/>
          </a:xfrm>
        </p:grpSpPr>
        <p:grpSp>
          <p:nvGrpSpPr>
            <p:cNvPr id="3" name="Group 68"/>
            <p:cNvGrpSpPr>
              <a:grpSpLocks/>
            </p:cNvGrpSpPr>
            <p:nvPr/>
          </p:nvGrpSpPr>
          <p:grpSpPr bwMode="auto">
            <a:xfrm>
              <a:off x="204" y="3567"/>
              <a:ext cx="454" cy="453"/>
              <a:chOff x="158" y="1571"/>
              <a:chExt cx="454" cy="453"/>
            </a:xfrm>
          </p:grpSpPr>
          <p:sp>
            <p:nvSpPr>
              <p:cNvPr id="19" name="AutoShape 69"/>
              <p:cNvSpPr>
                <a:spLocks noChangeArrowheads="1"/>
              </p:cNvSpPr>
              <p:nvPr/>
            </p:nvSpPr>
            <p:spPr bwMode="auto">
              <a:xfrm>
                <a:off x="158" y="1571"/>
                <a:ext cx="453" cy="453"/>
              </a:xfrm>
              <a:prstGeom prst="roundRect">
                <a:avLst>
                  <a:gd name="adj" fmla="val 16667"/>
                </a:avLst>
              </a:prstGeom>
              <a:solidFill>
                <a:srgbClr val="FF9900"/>
              </a:solidFill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sz="2400"/>
              </a:p>
            </p:txBody>
          </p:sp>
          <p:sp>
            <p:nvSpPr>
              <p:cNvPr id="20" name="AutoShape 70"/>
              <p:cNvSpPr>
                <a:spLocks noChangeArrowheads="1"/>
              </p:cNvSpPr>
              <p:nvPr/>
            </p:nvSpPr>
            <p:spPr bwMode="auto">
              <a:xfrm>
                <a:off x="166" y="1834"/>
                <a:ext cx="433" cy="181"/>
              </a:xfrm>
              <a:prstGeom prst="roundRect">
                <a:avLst>
                  <a:gd name="adj" fmla="val 16667"/>
                </a:avLst>
              </a:prstGeom>
              <a:solidFill>
                <a:srgbClr val="E27100"/>
              </a:solidFill>
              <a:ln w="254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sz="2400"/>
              </a:p>
            </p:txBody>
          </p:sp>
          <p:sp>
            <p:nvSpPr>
              <p:cNvPr id="21" name="Text Box 71"/>
              <p:cNvSpPr txBox="1">
                <a:spLocks noChangeArrowheads="1"/>
              </p:cNvSpPr>
              <p:nvPr/>
            </p:nvSpPr>
            <p:spPr bwMode="auto">
              <a:xfrm>
                <a:off x="159" y="1638"/>
                <a:ext cx="453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t-BR" sz="3200" b="1"/>
                  <a:t>f</a:t>
                </a:r>
              </a:p>
            </p:txBody>
          </p:sp>
        </p:grpSp>
        <p:grpSp>
          <p:nvGrpSpPr>
            <p:cNvPr id="4" name="Group 72"/>
            <p:cNvGrpSpPr>
              <a:grpSpLocks/>
            </p:cNvGrpSpPr>
            <p:nvPr/>
          </p:nvGrpSpPr>
          <p:grpSpPr bwMode="auto">
            <a:xfrm>
              <a:off x="828" y="3663"/>
              <a:ext cx="227" cy="314"/>
              <a:chOff x="2171" y="2755"/>
              <a:chExt cx="227" cy="314"/>
            </a:xfrm>
          </p:grpSpPr>
          <p:sp>
            <p:nvSpPr>
              <p:cNvPr id="16" name="Text Box 74"/>
              <p:cNvSpPr txBox="1">
                <a:spLocks noChangeArrowheads="1"/>
              </p:cNvSpPr>
              <p:nvPr/>
            </p:nvSpPr>
            <p:spPr bwMode="auto">
              <a:xfrm>
                <a:off x="2171" y="2755"/>
                <a:ext cx="227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t-BR" sz="2000" b="1">
                    <a:solidFill>
                      <a:schemeClr val="bg1"/>
                    </a:solidFill>
                    <a:latin typeface="Bodoni MT Black" pitchFamily="18" charset="0"/>
                  </a:rPr>
                  <a:t>&gt;</a:t>
                </a:r>
              </a:p>
            </p:txBody>
          </p:sp>
          <p:sp>
            <p:nvSpPr>
              <p:cNvPr id="17" name="Text Box 75"/>
              <p:cNvSpPr txBox="1">
                <a:spLocks noChangeArrowheads="1"/>
              </p:cNvSpPr>
              <p:nvPr/>
            </p:nvSpPr>
            <p:spPr bwMode="auto">
              <a:xfrm>
                <a:off x="2171" y="2817"/>
                <a:ext cx="227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t-BR" sz="2000" b="1">
                    <a:solidFill>
                      <a:schemeClr val="bg1"/>
                    </a:solidFill>
                    <a:latin typeface="Bodoni MT Black" pitchFamily="18" charset="0"/>
                  </a:rPr>
                  <a:t>&lt;</a:t>
                </a:r>
              </a:p>
            </p:txBody>
          </p:sp>
        </p:grpSp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762232" y="2490792"/>
            <a:ext cx="761923" cy="1516621"/>
            <a:chOff x="2290" y="2976"/>
            <a:chExt cx="232" cy="760"/>
          </a:xfrm>
        </p:grpSpPr>
        <p:sp>
          <p:nvSpPr>
            <p:cNvPr id="23" name="AutoShape 26"/>
            <p:cNvSpPr>
              <a:spLocks noChangeArrowheads="1"/>
            </p:cNvSpPr>
            <p:nvPr/>
          </p:nvSpPr>
          <p:spPr bwMode="auto">
            <a:xfrm>
              <a:off x="2290" y="2976"/>
              <a:ext cx="232" cy="760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254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sz="5333"/>
            </a:p>
          </p:txBody>
        </p:sp>
        <p:sp>
          <p:nvSpPr>
            <p:cNvPr id="24" name="Text Box 27"/>
            <p:cNvSpPr txBox="1">
              <a:spLocks noChangeArrowheads="1"/>
            </p:cNvSpPr>
            <p:nvPr/>
          </p:nvSpPr>
          <p:spPr bwMode="auto">
            <a:xfrm>
              <a:off x="2316" y="2991"/>
              <a:ext cx="163" cy="6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2400" b="1" dirty="0">
                  <a:solidFill>
                    <a:schemeClr val="bg1"/>
                  </a:solidFill>
                </a:rPr>
                <a:t>ENTER</a:t>
              </a:r>
              <a:endParaRPr lang="pt-BR" sz="2400" b="1" dirty="0">
                <a:solidFill>
                  <a:schemeClr val="bg1"/>
                </a:solidFill>
                <a:latin typeface="Brush Script MT" pitchFamily="66" charset="0"/>
              </a:endParaRPr>
            </a:p>
          </p:txBody>
        </p:sp>
      </p:grpSp>
      <p:sp>
        <p:nvSpPr>
          <p:cNvPr id="25" name="Retângulo 24"/>
          <p:cNvSpPr/>
          <p:nvPr/>
        </p:nvSpPr>
        <p:spPr>
          <a:xfrm>
            <a:off x="866362" y="2562231"/>
            <a:ext cx="1701107" cy="969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5000"/>
              </a:lnSpc>
              <a:spcBef>
                <a:spcPct val="50000"/>
              </a:spcBef>
            </a:pPr>
            <a:r>
              <a:rPr lang="pt-BR" sz="4800" b="1" dirty="0">
                <a:latin typeface="Tempus Sans ITC" pitchFamily="82" charset="0"/>
              </a:rPr>
              <a:t>25.30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3975822" y="2585534"/>
            <a:ext cx="1707519" cy="969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5000"/>
              </a:lnSpc>
              <a:spcBef>
                <a:spcPct val="50000"/>
              </a:spcBef>
            </a:pPr>
            <a:r>
              <a:rPr lang="pt-BR" sz="4800" b="1" dirty="0">
                <a:latin typeface="Tempus Sans ITC" pitchFamily="82" charset="0"/>
              </a:rPr>
              <a:t>25.60</a:t>
            </a:r>
          </a:p>
        </p:txBody>
      </p:sp>
      <p:sp>
        <p:nvSpPr>
          <p:cNvPr id="38" name="Retângulo 37"/>
          <p:cNvSpPr/>
          <p:nvPr/>
        </p:nvSpPr>
        <p:spPr>
          <a:xfrm>
            <a:off x="7183169" y="2610367"/>
            <a:ext cx="417101" cy="969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5000"/>
              </a:lnSpc>
              <a:spcBef>
                <a:spcPct val="50000"/>
              </a:spcBef>
            </a:pPr>
            <a:r>
              <a:rPr lang="pt-BR" sz="4800" b="1" dirty="0">
                <a:latin typeface="Tempus Sans ITC" pitchFamily="82" charset="0"/>
              </a:rPr>
              <a:t>1</a:t>
            </a:r>
          </a:p>
        </p:txBody>
      </p:sp>
      <p:grpSp>
        <p:nvGrpSpPr>
          <p:cNvPr id="8" name="Group 79"/>
          <p:cNvGrpSpPr>
            <a:grpSpLocks/>
          </p:cNvGrpSpPr>
          <p:nvPr/>
        </p:nvGrpSpPr>
        <p:grpSpPr bwMode="auto">
          <a:xfrm>
            <a:off x="7905765" y="2847984"/>
            <a:ext cx="727481" cy="514001"/>
            <a:chOff x="4036" y="2943"/>
            <a:chExt cx="181" cy="182"/>
          </a:xfrm>
        </p:grpSpPr>
        <p:sp>
          <p:nvSpPr>
            <p:cNvPr id="40" name="AutoShape 80"/>
            <p:cNvSpPr>
              <a:spLocks noChangeArrowheads="1"/>
            </p:cNvSpPr>
            <p:nvPr/>
          </p:nvSpPr>
          <p:spPr bwMode="auto">
            <a:xfrm>
              <a:off x="4036" y="2943"/>
              <a:ext cx="181" cy="182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254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sz="2400"/>
            </a:p>
          </p:txBody>
        </p:sp>
        <p:sp>
          <p:nvSpPr>
            <p:cNvPr id="41" name="Line 81"/>
            <p:cNvSpPr>
              <a:spLocks noChangeShapeType="1"/>
            </p:cNvSpPr>
            <p:nvPr/>
          </p:nvSpPr>
          <p:spPr bwMode="auto">
            <a:xfrm>
              <a:off x="4074" y="3036"/>
              <a:ext cx="113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2400"/>
            </a:p>
          </p:txBody>
        </p:sp>
      </p:grpSp>
      <p:sp>
        <p:nvSpPr>
          <p:cNvPr id="43" name="Retângulo 42"/>
          <p:cNvSpPr/>
          <p:nvPr/>
        </p:nvSpPr>
        <p:spPr>
          <a:xfrm>
            <a:off x="8816809" y="2631330"/>
            <a:ext cx="1234632" cy="969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5000"/>
              </a:lnSpc>
              <a:spcBef>
                <a:spcPct val="50000"/>
              </a:spcBef>
            </a:pPr>
            <a:r>
              <a:rPr lang="pt-BR" sz="4800" b="1" dirty="0">
                <a:latin typeface="Tempus Sans ITC" pitchFamily="82" charset="0"/>
              </a:rPr>
              <a:t>100</a:t>
            </a:r>
          </a:p>
        </p:txBody>
      </p:sp>
      <p:grpSp>
        <p:nvGrpSpPr>
          <p:cNvPr id="9" name="Group 87"/>
          <p:cNvGrpSpPr>
            <a:grpSpLocks/>
          </p:cNvGrpSpPr>
          <p:nvPr/>
        </p:nvGrpSpPr>
        <p:grpSpPr bwMode="auto">
          <a:xfrm>
            <a:off x="10162117" y="2787389"/>
            <a:ext cx="772748" cy="576459"/>
            <a:chOff x="3379" y="3884"/>
            <a:chExt cx="181" cy="182"/>
          </a:xfrm>
        </p:grpSpPr>
        <p:sp>
          <p:nvSpPr>
            <p:cNvPr id="45" name="AutoShape 88"/>
            <p:cNvSpPr>
              <a:spLocks noChangeArrowheads="1"/>
            </p:cNvSpPr>
            <p:nvPr/>
          </p:nvSpPr>
          <p:spPr bwMode="auto">
            <a:xfrm>
              <a:off x="3379" y="3884"/>
              <a:ext cx="181" cy="182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254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sz="2400"/>
            </a:p>
          </p:txBody>
        </p:sp>
        <p:sp>
          <p:nvSpPr>
            <p:cNvPr id="46" name="Line 89"/>
            <p:cNvSpPr>
              <a:spLocks noChangeShapeType="1"/>
            </p:cNvSpPr>
            <p:nvPr/>
          </p:nvSpPr>
          <p:spPr bwMode="auto">
            <a:xfrm flipV="1">
              <a:off x="3424" y="3929"/>
              <a:ext cx="91" cy="9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2400"/>
            </a:p>
          </p:txBody>
        </p:sp>
        <p:sp>
          <p:nvSpPr>
            <p:cNvPr id="47" name="Line 90"/>
            <p:cNvSpPr>
              <a:spLocks noChangeShapeType="1"/>
            </p:cNvSpPr>
            <p:nvPr/>
          </p:nvSpPr>
          <p:spPr bwMode="auto">
            <a:xfrm rot="16200000" flipH="1">
              <a:off x="3424" y="3929"/>
              <a:ext cx="91" cy="9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2400"/>
            </a:p>
          </p:txBody>
        </p:sp>
      </p:grpSp>
      <p:grpSp>
        <p:nvGrpSpPr>
          <p:cNvPr id="42" name="Group 69">
            <a:extLst>
              <a:ext uri="{FF2B5EF4-FFF2-40B4-BE49-F238E27FC236}">
                <a16:creationId xmlns:a16="http://schemas.microsoft.com/office/drawing/2014/main" id="{A4E69440-BA99-4825-BC60-1C9F3EE4C108}"/>
              </a:ext>
            </a:extLst>
          </p:cNvPr>
          <p:cNvGrpSpPr>
            <a:grpSpLocks/>
          </p:cNvGrpSpPr>
          <p:nvPr/>
        </p:nvGrpSpPr>
        <p:grpSpPr bwMode="auto">
          <a:xfrm>
            <a:off x="2337326" y="1566226"/>
            <a:ext cx="960967" cy="811212"/>
            <a:chOff x="-1249" y="3923"/>
            <a:chExt cx="454" cy="511"/>
          </a:xfrm>
        </p:grpSpPr>
        <p:sp>
          <p:nvSpPr>
            <p:cNvPr id="44" name="AutoShape 70">
              <a:extLst>
                <a:ext uri="{FF2B5EF4-FFF2-40B4-BE49-F238E27FC236}">
                  <a16:creationId xmlns:a16="http://schemas.microsoft.com/office/drawing/2014/main" id="{84A9556F-D929-48B2-A6E1-8DEE7763B2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249" y="3923"/>
              <a:ext cx="453" cy="453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254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2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8" name="Text Box 71">
              <a:extLst>
                <a:ext uri="{FF2B5EF4-FFF2-40B4-BE49-F238E27FC236}">
                  <a16:creationId xmlns:a16="http://schemas.microsoft.com/office/drawing/2014/main" id="{C8AB4CE9-7F44-4140-A437-822A022898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248" y="3923"/>
              <a:ext cx="453" cy="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pt-BR" altLang="pt-BR" sz="2933">
                  <a:solidFill>
                    <a:schemeClr val="bg1"/>
                  </a:solidFill>
                  <a:latin typeface="Arial" panose="020B0604020202020204" pitchFamily="34" charset="0"/>
                </a:rPr>
                <a:t>CL</a:t>
              </a:r>
              <a:r>
                <a:rPr lang="pt-BR" altLang="pt-BR" sz="4667">
                  <a:solidFill>
                    <a:schemeClr val="bg1"/>
                  </a:solidFill>
                  <a:latin typeface="Brush Script MT" panose="03060802040406070304" pitchFamily="66" charset="0"/>
                </a:rPr>
                <a:t>x</a:t>
              </a:r>
            </a:p>
          </p:txBody>
        </p:sp>
      </p:grpSp>
      <p:sp>
        <p:nvSpPr>
          <p:cNvPr id="49" name="Text Box 80">
            <a:extLst>
              <a:ext uri="{FF2B5EF4-FFF2-40B4-BE49-F238E27FC236}">
                <a16:creationId xmlns:a16="http://schemas.microsoft.com/office/drawing/2014/main" id="{4A5C41A9-35C8-4BD7-807F-BB3D945717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926" y="1143952"/>
            <a:ext cx="1344084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2667" b="1" dirty="0">
                <a:solidFill>
                  <a:srgbClr val="E27100"/>
                </a:solidFill>
                <a:latin typeface="Arial" panose="020B0604020202020204" pitchFamily="34" charset="0"/>
              </a:rPr>
              <a:t>REG</a:t>
            </a:r>
            <a:endParaRPr lang="pt-BR" altLang="pt-BR" sz="2667" dirty="0">
              <a:solidFill>
                <a:srgbClr val="E27100"/>
              </a:solidFill>
              <a:latin typeface="Arial" panose="020B0604020202020204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9B248-20EB-4F5A-90C6-FF20A6294407}" type="slidenum">
              <a:rPr lang="pt-BR" smtClean="0"/>
              <a:t>17</a:t>
            </a:fld>
            <a:endParaRPr lang="pt-BR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3148" y="272054"/>
            <a:ext cx="5469467" cy="1104900"/>
          </a:xfrm>
          <a:prstGeom prst="rect">
            <a:avLst/>
          </a:prstGeom>
        </p:spPr>
      </p:pic>
      <p:grpSp>
        <p:nvGrpSpPr>
          <p:cNvPr id="50" name="Group 71">
            <a:extLst>
              <a:ext uri="{FF2B5EF4-FFF2-40B4-BE49-F238E27FC236}">
                <a16:creationId xmlns:a16="http://schemas.microsoft.com/office/drawing/2014/main" id="{EE4D0519-E1DD-4731-AAFB-B11E15229E4B}"/>
              </a:ext>
            </a:extLst>
          </p:cNvPr>
          <p:cNvGrpSpPr>
            <a:grpSpLocks/>
          </p:cNvGrpSpPr>
          <p:nvPr/>
        </p:nvGrpSpPr>
        <p:grpSpPr bwMode="auto">
          <a:xfrm>
            <a:off x="5804024" y="2703284"/>
            <a:ext cx="958849" cy="719137"/>
            <a:chOff x="5194" y="1571"/>
            <a:chExt cx="453" cy="453"/>
          </a:xfrm>
        </p:grpSpPr>
        <p:sp>
          <p:nvSpPr>
            <p:cNvPr id="51" name="AutoShape 72">
              <a:extLst>
                <a:ext uri="{FF2B5EF4-FFF2-40B4-BE49-F238E27FC236}">
                  <a16:creationId xmlns:a16="http://schemas.microsoft.com/office/drawing/2014/main" id="{DC1AF04E-415A-418F-A0A2-471E61F21C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4" y="1571"/>
              <a:ext cx="453" cy="453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254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2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52" name="Group 73">
              <a:extLst>
                <a:ext uri="{FF2B5EF4-FFF2-40B4-BE49-F238E27FC236}">
                  <a16:creationId xmlns:a16="http://schemas.microsoft.com/office/drawing/2014/main" id="{1FF94939-B844-47F0-AAD8-668A8E5198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34" y="1707"/>
              <a:ext cx="177" cy="181"/>
              <a:chOff x="5078" y="1752"/>
              <a:chExt cx="181" cy="171"/>
            </a:xfrm>
          </p:grpSpPr>
          <p:sp>
            <p:nvSpPr>
              <p:cNvPr id="53" name="Oval 74">
                <a:extLst>
                  <a:ext uri="{FF2B5EF4-FFF2-40B4-BE49-F238E27FC236}">
                    <a16:creationId xmlns:a16="http://schemas.microsoft.com/office/drawing/2014/main" id="{897AD283-9950-43DC-8DA7-ED4D851225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8" y="1752"/>
                <a:ext cx="45" cy="4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rgbClr val="77933C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rgbClr val="77933C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rgbClr val="77933C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rgbClr val="77933C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rgbClr val="77933C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rgbClr val="77933C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rgbClr val="77933C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rgbClr val="77933C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rgbClr val="77933C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24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4" name="Line 75">
                <a:extLst>
                  <a:ext uri="{FF2B5EF4-FFF2-40B4-BE49-F238E27FC236}">
                    <a16:creationId xmlns:a16="http://schemas.microsoft.com/office/drawing/2014/main" id="{8EF7E980-3F18-4CE4-9100-F9D7B3C4CC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78" y="1838"/>
                <a:ext cx="181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 sz="2400"/>
              </a:p>
            </p:txBody>
          </p:sp>
          <p:sp>
            <p:nvSpPr>
              <p:cNvPr id="55" name="Oval 76">
                <a:extLst>
                  <a:ext uri="{FF2B5EF4-FFF2-40B4-BE49-F238E27FC236}">
                    <a16:creationId xmlns:a16="http://schemas.microsoft.com/office/drawing/2014/main" id="{B55E18CE-1501-49EB-A367-A13EF9F054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8" y="1878"/>
                <a:ext cx="45" cy="4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rgbClr val="77933C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rgbClr val="77933C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rgbClr val="77933C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rgbClr val="77933C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rgbClr val="77933C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rgbClr val="77933C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rgbClr val="77933C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rgbClr val="77933C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rgbClr val="77933C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24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graphicFrame>
        <p:nvGraphicFramePr>
          <p:cNvPr id="56" name="Content Placeholder 3"/>
          <p:cNvGraphicFramePr>
            <a:graphicFrameLocks noGrp="1"/>
          </p:cNvGraphicFramePr>
          <p:nvPr>
            <p:ph idx="1"/>
          </p:nvPr>
        </p:nvGraphicFramePr>
        <p:xfrm>
          <a:off x="558548" y="4260661"/>
          <a:ext cx="10515600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5920">
                <a:tc>
                  <a:txBody>
                    <a:bodyPr/>
                    <a:lstStyle/>
                    <a:p>
                      <a:r>
                        <a:rPr lang="en-US" sz="1900" dirty="0" err="1"/>
                        <a:t>Retorno</a:t>
                      </a:r>
                      <a:r>
                        <a:rPr lang="en-US" sz="1900" dirty="0"/>
                        <a:t> </a:t>
                      </a:r>
                      <a:r>
                        <a:rPr lang="en-US" sz="1900" dirty="0" err="1">
                          <a:solidFill>
                            <a:srgbClr val="FF0000"/>
                          </a:solidFill>
                        </a:rPr>
                        <a:t>Discreto</a:t>
                      </a:r>
                      <a:endParaRPr lang="en-US" sz="19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PETR4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/>
                        <a:t>Ibovespa</a:t>
                      </a:r>
                      <a:endParaRPr lang="en-US" sz="19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Café </a:t>
                      </a:r>
                      <a:r>
                        <a:rPr lang="en-US" sz="1900" dirty="0" err="1"/>
                        <a:t>Arábica</a:t>
                      </a:r>
                      <a:endParaRPr lang="en-US" sz="1900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en-US" sz="1900" dirty="0"/>
                        <a:t>Agosto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-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900" dirty="0"/>
                        <a:t>-</a:t>
                      </a:r>
                      <a:endParaRPr lang="en-US" sz="19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900" dirty="0"/>
                        <a:t>-</a:t>
                      </a:r>
                      <a:endParaRPr lang="en-US" sz="1900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en-US" sz="1900" dirty="0" err="1"/>
                        <a:t>Setembro</a:t>
                      </a:r>
                      <a:endParaRPr lang="en-US" sz="19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- 1,17%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900" dirty="0"/>
                        <a:t>- 1,47%</a:t>
                      </a:r>
                      <a:endParaRPr lang="en-US" sz="19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900" dirty="0"/>
                        <a:t>4,21%</a:t>
                      </a:r>
                      <a:endParaRPr lang="en-US" sz="1900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en-US" sz="1900" dirty="0" err="1"/>
                        <a:t>Outubro</a:t>
                      </a:r>
                      <a:endParaRPr lang="en-US" sz="19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8,74%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900" dirty="0"/>
                        <a:t>3,41%</a:t>
                      </a:r>
                      <a:endParaRPr lang="en-US" sz="19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900" dirty="0"/>
                        <a:t>5,19%</a:t>
                      </a:r>
                      <a:endParaRPr lang="en-US" sz="1900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en-US" sz="1900" dirty="0" err="1"/>
                        <a:t>Novembro</a:t>
                      </a:r>
                      <a:endParaRPr lang="en-US" sz="19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10,61%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900" dirty="0"/>
                        <a:t>3,98%</a:t>
                      </a:r>
                      <a:endParaRPr lang="en-US" sz="19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900" dirty="0"/>
                        <a:t>- 0,20%</a:t>
                      </a:r>
                      <a:endParaRPr lang="en-US" sz="1900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15466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9B248-20EB-4F5A-90C6-FF20A6294407}" type="slidenum">
              <a:rPr lang="pt-BR" smtClean="0"/>
              <a:t>18</a:t>
            </a:fld>
            <a:endParaRPr lang="pt-BR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838200" y="2151853"/>
          <a:ext cx="10515600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5920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PETR4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/>
                        <a:t>Ibovespa</a:t>
                      </a:r>
                      <a:endParaRPr lang="en-US" sz="19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Café </a:t>
                      </a:r>
                      <a:r>
                        <a:rPr lang="en-US" sz="1900" dirty="0" err="1"/>
                        <a:t>Arábica</a:t>
                      </a:r>
                      <a:endParaRPr lang="en-US" sz="1900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en-US" sz="1900" dirty="0"/>
                        <a:t>Agosto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R$ 25,60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900" dirty="0"/>
                        <a:t>102.125,94</a:t>
                      </a:r>
                      <a:endParaRPr lang="en-US" sz="19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R$ </a:t>
                      </a:r>
                      <a:r>
                        <a:rPr lang="fi-FI" sz="1900" dirty="0"/>
                        <a:t>400,70</a:t>
                      </a:r>
                      <a:endParaRPr lang="en-US" sz="1900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en-US" sz="1900" dirty="0" err="1"/>
                        <a:t>Setembro</a:t>
                      </a:r>
                      <a:endParaRPr lang="en-US" sz="19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R$ 25,30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900" dirty="0"/>
                        <a:t>100.625,74</a:t>
                      </a:r>
                      <a:endParaRPr lang="en-US" sz="19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R$ </a:t>
                      </a:r>
                      <a:r>
                        <a:rPr lang="nl-NL" sz="1900" dirty="0"/>
                        <a:t>417,58</a:t>
                      </a:r>
                      <a:endParaRPr lang="en-US" sz="1900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en-US" sz="1900" dirty="0" err="1"/>
                        <a:t>Outubro</a:t>
                      </a:r>
                      <a:endParaRPr lang="en-US" sz="19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R$ 27,51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900" dirty="0"/>
                        <a:t>104.053,40</a:t>
                      </a:r>
                      <a:endParaRPr lang="en-US" sz="19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R$ </a:t>
                      </a:r>
                      <a:r>
                        <a:rPr lang="cs-CZ" sz="1900" dirty="0"/>
                        <a:t>439,25</a:t>
                      </a:r>
                      <a:endParaRPr lang="en-US" sz="1900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en-US" sz="1900" dirty="0" err="1"/>
                        <a:t>Novembro</a:t>
                      </a:r>
                      <a:endParaRPr lang="en-US" sz="19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R$ 30,43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900" dirty="0"/>
                        <a:t>108.195,63</a:t>
                      </a:r>
                      <a:endParaRPr lang="en-US" sz="19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R$ </a:t>
                      </a:r>
                      <a:r>
                        <a:rPr lang="uk-UA" sz="1900" dirty="0"/>
                        <a:t>438,38</a:t>
                      </a:r>
                      <a:endParaRPr lang="en-US" sz="1900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6013" y="1230515"/>
            <a:ext cx="1569151" cy="8863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1240" y="1507879"/>
            <a:ext cx="2353733" cy="520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4307" y="1135716"/>
            <a:ext cx="1600563" cy="961449"/>
          </a:xfrm>
          <a:prstGeom prst="rect">
            <a:avLst/>
          </a:prstGeom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42170" y="-88662"/>
            <a:ext cx="11582209" cy="1066515"/>
          </a:xfrm>
          <a:prstGeom prst="rect">
            <a:avLst/>
          </a:prstGeom>
          <a:noFill/>
        </p:spPr>
        <p:txBody>
          <a:bodyPr vert="horz" lIns="122764" tIns="61383" rIns="122764" bIns="6138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70000"/>
              </a:lnSpc>
            </a:pPr>
            <a:br>
              <a:rPr lang="pt-BR" sz="4267">
                <a:latin typeface="+mn-lt"/>
              </a:rPr>
            </a:br>
            <a:r>
              <a:rPr lang="pt-BR" sz="800">
                <a:latin typeface="+mn-lt"/>
              </a:rPr>
              <a:t> </a:t>
            </a:r>
            <a:r>
              <a:rPr lang="pt-BR" sz="4267">
                <a:latin typeface="+mn-lt"/>
              </a:rPr>
              <a:t>Risco e Retorno de Ativos Individuais</a:t>
            </a:r>
            <a:endParaRPr lang="pt-BR" sz="4267" dirty="0">
              <a:latin typeface="+mn-lt"/>
            </a:endParaRPr>
          </a:p>
        </p:txBody>
      </p:sp>
      <p:sp>
        <p:nvSpPr>
          <p:cNvPr id="48" name="Right Brace 47"/>
          <p:cNvSpPr/>
          <p:nvPr/>
        </p:nvSpPr>
        <p:spPr>
          <a:xfrm>
            <a:off x="5049254" y="4275874"/>
            <a:ext cx="497156" cy="1910745"/>
          </a:xfrm>
          <a:prstGeom prst="rightBrace">
            <a:avLst/>
          </a:prstGeom>
          <a:ln w="3492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9" name="TextBox 48"/>
          <p:cNvSpPr txBox="1"/>
          <p:nvPr/>
        </p:nvSpPr>
        <p:spPr>
          <a:xfrm>
            <a:off x="5888206" y="5021532"/>
            <a:ext cx="2643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Retornos</a:t>
            </a:r>
            <a:r>
              <a:rPr lang="en-US" sz="2400" dirty="0"/>
              <a:t> </a:t>
            </a:r>
            <a:r>
              <a:rPr lang="en-US" sz="2400" dirty="0" err="1"/>
              <a:t>Contínuos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778" y="4074276"/>
            <a:ext cx="3954751" cy="227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9533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ChangeArrowheads="1"/>
          </p:cNvSpPr>
          <p:nvPr/>
        </p:nvSpPr>
        <p:spPr bwMode="auto">
          <a:xfrm>
            <a:off x="2" y="-246220"/>
            <a:ext cx="24628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1917" tIns="60960" rIns="121917" bIns="60960" anchor="ctr">
            <a:spAutoFit/>
          </a:bodyPr>
          <a:lstStyle/>
          <a:p>
            <a:endParaRPr lang="pt-BR" sz="2400"/>
          </a:p>
        </p:txBody>
      </p:sp>
      <p:grpSp>
        <p:nvGrpSpPr>
          <p:cNvPr id="2" name="Group 67"/>
          <p:cNvGrpSpPr>
            <a:grpSpLocks/>
          </p:cNvGrpSpPr>
          <p:nvPr/>
        </p:nvGrpSpPr>
        <p:grpSpPr bwMode="auto">
          <a:xfrm>
            <a:off x="1142967" y="1609724"/>
            <a:ext cx="1801284" cy="719139"/>
            <a:chOff x="204" y="3567"/>
            <a:chExt cx="851" cy="453"/>
          </a:xfrm>
        </p:grpSpPr>
        <p:grpSp>
          <p:nvGrpSpPr>
            <p:cNvPr id="3" name="Group 68"/>
            <p:cNvGrpSpPr>
              <a:grpSpLocks/>
            </p:cNvGrpSpPr>
            <p:nvPr/>
          </p:nvGrpSpPr>
          <p:grpSpPr bwMode="auto">
            <a:xfrm>
              <a:off x="204" y="3567"/>
              <a:ext cx="454" cy="453"/>
              <a:chOff x="158" y="1571"/>
              <a:chExt cx="454" cy="453"/>
            </a:xfrm>
          </p:grpSpPr>
          <p:sp>
            <p:nvSpPr>
              <p:cNvPr id="19" name="AutoShape 69"/>
              <p:cNvSpPr>
                <a:spLocks noChangeArrowheads="1"/>
              </p:cNvSpPr>
              <p:nvPr/>
            </p:nvSpPr>
            <p:spPr bwMode="auto">
              <a:xfrm>
                <a:off x="158" y="1571"/>
                <a:ext cx="453" cy="453"/>
              </a:xfrm>
              <a:prstGeom prst="roundRect">
                <a:avLst>
                  <a:gd name="adj" fmla="val 16667"/>
                </a:avLst>
              </a:prstGeom>
              <a:solidFill>
                <a:srgbClr val="FF9900"/>
              </a:solidFill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sz="2400"/>
              </a:p>
            </p:txBody>
          </p:sp>
          <p:sp>
            <p:nvSpPr>
              <p:cNvPr id="20" name="AutoShape 70"/>
              <p:cNvSpPr>
                <a:spLocks noChangeArrowheads="1"/>
              </p:cNvSpPr>
              <p:nvPr/>
            </p:nvSpPr>
            <p:spPr bwMode="auto">
              <a:xfrm>
                <a:off x="166" y="1834"/>
                <a:ext cx="433" cy="181"/>
              </a:xfrm>
              <a:prstGeom prst="roundRect">
                <a:avLst>
                  <a:gd name="adj" fmla="val 16667"/>
                </a:avLst>
              </a:prstGeom>
              <a:solidFill>
                <a:srgbClr val="E27100"/>
              </a:solidFill>
              <a:ln w="254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sz="2400"/>
              </a:p>
            </p:txBody>
          </p:sp>
          <p:sp>
            <p:nvSpPr>
              <p:cNvPr id="21" name="Text Box 71"/>
              <p:cNvSpPr txBox="1">
                <a:spLocks noChangeArrowheads="1"/>
              </p:cNvSpPr>
              <p:nvPr/>
            </p:nvSpPr>
            <p:spPr bwMode="auto">
              <a:xfrm>
                <a:off x="159" y="1638"/>
                <a:ext cx="453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t-BR" sz="3200" b="1"/>
                  <a:t>f</a:t>
                </a:r>
              </a:p>
            </p:txBody>
          </p:sp>
        </p:grpSp>
        <p:grpSp>
          <p:nvGrpSpPr>
            <p:cNvPr id="4" name="Group 72"/>
            <p:cNvGrpSpPr>
              <a:grpSpLocks/>
            </p:cNvGrpSpPr>
            <p:nvPr/>
          </p:nvGrpSpPr>
          <p:grpSpPr bwMode="auto">
            <a:xfrm>
              <a:off x="828" y="3663"/>
              <a:ext cx="227" cy="314"/>
              <a:chOff x="2171" y="2755"/>
              <a:chExt cx="227" cy="314"/>
            </a:xfrm>
          </p:grpSpPr>
          <p:sp>
            <p:nvSpPr>
              <p:cNvPr id="16" name="Text Box 74"/>
              <p:cNvSpPr txBox="1">
                <a:spLocks noChangeArrowheads="1"/>
              </p:cNvSpPr>
              <p:nvPr/>
            </p:nvSpPr>
            <p:spPr bwMode="auto">
              <a:xfrm>
                <a:off x="2171" y="2755"/>
                <a:ext cx="227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t-BR" sz="2000" b="1">
                    <a:solidFill>
                      <a:schemeClr val="bg1"/>
                    </a:solidFill>
                    <a:latin typeface="Bodoni MT Black" pitchFamily="18" charset="0"/>
                  </a:rPr>
                  <a:t>&gt;</a:t>
                </a:r>
              </a:p>
            </p:txBody>
          </p:sp>
          <p:sp>
            <p:nvSpPr>
              <p:cNvPr id="17" name="Text Box 75"/>
              <p:cNvSpPr txBox="1">
                <a:spLocks noChangeArrowheads="1"/>
              </p:cNvSpPr>
              <p:nvPr/>
            </p:nvSpPr>
            <p:spPr bwMode="auto">
              <a:xfrm>
                <a:off x="2171" y="2817"/>
                <a:ext cx="227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t-BR" sz="2000" b="1">
                    <a:solidFill>
                      <a:schemeClr val="bg1"/>
                    </a:solidFill>
                    <a:latin typeface="Bodoni MT Black" pitchFamily="18" charset="0"/>
                  </a:rPr>
                  <a:t>&lt;</a:t>
                </a:r>
              </a:p>
            </p:txBody>
          </p:sp>
        </p:grpSp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762232" y="2490792"/>
            <a:ext cx="761923" cy="1516621"/>
            <a:chOff x="2290" y="2976"/>
            <a:chExt cx="232" cy="760"/>
          </a:xfrm>
        </p:grpSpPr>
        <p:sp>
          <p:nvSpPr>
            <p:cNvPr id="23" name="AutoShape 26"/>
            <p:cNvSpPr>
              <a:spLocks noChangeArrowheads="1"/>
            </p:cNvSpPr>
            <p:nvPr/>
          </p:nvSpPr>
          <p:spPr bwMode="auto">
            <a:xfrm>
              <a:off x="2290" y="2976"/>
              <a:ext cx="232" cy="760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254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sz="5333"/>
            </a:p>
          </p:txBody>
        </p:sp>
        <p:sp>
          <p:nvSpPr>
            <p:cNvPr id="24" name="Text Box 27"/>
            <p:cNvSpPr txBox="1">
              <a:spLocks noChangeArrowheads="1"/>
            </p:cNvSpPr>
            <p:nvPr/>
          </p:nvSpPr>
          <p:spPr bwMode="auto">
            <a:xfrm>
              <a:off x="2316" y="2991"/>
              <a:ext cx="163" cy="6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2400" b="1" dirty="0">
                  <a:solidFill>
                    <a:schemeClr val="bg1"/>
                  </a:solidFill>
                </a:rPr>
                <a:t>ENTER</a:t>
              </a:r>
              <a:endParaRPr lang="pt-BR" sz="2400" b="1" dirty="0">
                <a:solidFill>
                  <a:schemeClr val="bg1"/>
                </a:solidFill>
                <a:latin typeface="Brush Script MT" pitchFamily="66" charset="0"/>
              </a:endParaRPr>
            </a:p>
          </p:txBody>
        </p:sp>
      </p:grpSp>
      <p:sp>
        <p:nvSpPr>
          <p:cNvPr id="25" name="Retângulo 24"/>
          <p:cNvSpPr/>
          <p:nvPr/>
        </p:nvSpPr>
        <p:spPr>
          <a:xfrm>
            <a:off x="866362" y="2562231"/>
            <a:ext cx="1701107" cy="969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5000"/>
              </a:lnSpc>
              <a:spcBef>
                <a:spcPct val="50000"/>
              </a:spcBef>
            </a:pPr>
            <a:r>
              <a:rPr lang="pt-BR" sz="4800" b="1" dirty="0">
                <a:latin typeface="Tempus Sans ITC" pitchFamily="82" charset="0"/>
              </a:rPr>
              <a:t>25.30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3975822" y="2585534"/>
            <a:ext cx="1707519" cy="969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5000"/>
              </a:lnSpc>
              <a:spcBef>
                <a:spcPct val="50000"/>
              </a:spcBef>
            </a:pPr>
            <a:r>
              <a:rPr lang="pt-BR" sz="4800" b="1" dirty="0">
                <a:latin typeface="Tempus Sans ITC" pitchFamily="82" charset="0"/>
              </a:rPr>
              <a:t>25.60</a:t>
            </a:r>
          </a:p>
        </p:txBody>
      </p:sp>
      <p:sp>
        <p:nvSpPr>
          <p:cNvPr id="43" name="Retângulo 42"/>
          <p:cNvSpPr/>
          <p:nvPr/>
        </p:nvSpPr>
        <p:spPr>
          <a:xfrm>
            <a:off x="9578081" y="2666283"/>
            <a:ext cx="1234632" cy="969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5000"/>
              </a:lnSpc>
              <a:spcBef>
                <a:spcPct val="50000"/>
              </a:spcBef>
            </a:pPr>
            <a:r>
              <a:rPr lang="pt-BR" sz="4800" b="1" dirty="0">
                <a:latin typeface="Tempus Sans ITC" pitchFamily="82" charset="0"/>
              </a:rPr>
              <a:t>100</a:t>
            </a:r>
          </a:p>
        </p:txBody>
      </p:sp>
      <p:grpSp>
        <p:nvGrpSpPr>
          <p:cNvPr id="9" name="Group 87"/>
          <p:cNvGrpSpPr>
            <a:grpSpLocks/>
          </p:cNvGrpSpPr>
          <p:nvPr/>
        </p:nvGrpSpPr>
        <p:grpSpPr bwMode="auto">
          <a:xfrm>
            <a:off x="10923389" y="2822341"/>
            <a:ext cx="772748" cy="576459"/>
            <a:chOff x="3379" y="3884"/>
            <a:chExt cx="181" cy="182"/>
          </a:xfrm>
        </p:grpSpPr>
        <p:sp>
          <p:nvSpPr>
            <p:cNvPr id="45" name="AutoShape 88"/>
            <p:cNvSpPr>
              <a:spLocks noChangeArrowheads="1"/>
            </p:cNvSpPr>
            <p:nvPr/>
          </p:nvSpPr>
          <p:spPr bwMode="auto">
            <a:xfrm>
              <a:off x="3379" y="3884"/>
              <a:ext cx="181" cy="182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254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sz="2400"/>
            </a:p>
          </p:txBody>
        </p:sp>
        <p:sp>
          <p:nvSpPr>
            <p:cNvPr id="46" name="Line 89"/>
            <p:cNvSpPr>
              <a:spLocks noChangeShapeType="1"/>
            </p:cNvSpPr>
            <p:nvPr/>
          </p:nvSpPr>
          <p:spPr bwMode="auto">
            <a:xfrm flipV="1">
              <a:off x="3424" y="3929"/>
              <a:ext cx="91" cy="9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2400"/>
            </a:p>
          </p:txBody>
        </p:sp>
        <p:sp>
          <p:nvSpPr>
            <p:cNvPr id="47" name="Line 90"/>
            <p:cNvSpPr>
              <a:spLocks noChangeShapeType="1"/>
            </p:cNvSpPr>
            <p:nvPr/>
          </p:nvSpPr>
          <p:spPr bwMode="auto">
            <a:xfrm rot="16200000" flipH="1">
              <a:off x="3424" y="3929"/>
              <a:ext cx="91" cy="9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2400"/>
            </a:p>
          </p:txBody>
        </p:sp>
      </p:grpSp>
      <p:grpSp>
        <p:nvGrpSpPr>
          <p:cNvPr id="42" name="Group 69">
            <a:extLst>
              <a:ext uri="{FF2B5EF4-FFF2-40B4-BE49-F238E27FC236}">
                <a16:creationId xmlns:a16="http://schemas.microsoft.com/office/drawing/2014/main" id="{A4E69440-BA99-4825-BC60-1C9F3EE4C108}"/>
              </a:ext>
            </a:extLst>
          </p:cNvPr>
          <p:cNvGrpSpPr>
            <a:grpSpLocks/>
          </p:cNvGrpSpPr>
          <p:nvPr/>
        </p:nvGrpSpPr>
        <p:grpSpPr bwMode="auto">
          <a:xfrm>
            <a:off x="2337326" y="1566226"/>
            <a:ext cx="960967" cy="811212"/>
            <a:chOff x="-1249" y="3923"/>
            <a:chExt cx="454" cy="511"/>
          </a:xfrm>
        </p:grpSpPr>
        <p:sp>
          <p:nvSpPr>
            <p:cNvPr id="44" name="AutoShape 70">
              <a:extLst>
                <a:ext uri="{FF2B5EF4-FFF2-40B4-BE49-F238E27FC236}">
                  <a16:creationId xmlns:a16="http://schemas.microsoft.com/office/drawing/2014/main" id="{84A9556F-D929-48B2-A6E1-8DEE7763B2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249" y="3923"/>
              <a:ext cx="453" cy="453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254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2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8" name="Text Box 71">
              <a:extLst>
                <a:ext uri="{FF2B5EF4-FFF2-40B4-BE49-F238E27FC236}">
                  <a16:creationId xmlns:a16="http://schemas.microsoft.com/office/drawing/2014/main" id="{C8AB4CE9-7F44-4140-A437-822A022898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248" y="3923"/>
              <a:ext cx="453" cy="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pt-BR" altLang="pt-BR" sz="2933">
                  <a:solidFill>
                    <a:schemeClr val="bg1"/>
                  </a:solidFill>
                  <a:latin typeface="Arial" panose="020B0604020202020204" pitchFamily="34" charset="0"/>
                </a:rPr>
                <a:t>CL</a:t>
              </a:r>
              <a:r>
                <a:rPr lang="pt-BR" altLang="pt-BR" sz="4667">
                  <a:solidFill>
                    <a:schemeClr val="bg1"/>
                  </a:solidFill>
                  <a:latin typeface="Brush Script MT" panose="03060802040406070304" pitchFamily="66" charset="0"/>
                </a:rPr>
                <a:t>x</a:t>
              </a:r>
            </a:p>
          </p:txBody>
        </p:sp>
      </p:grpSp>
      <p:sp>
        <p:nvSpPr>
          <p:cNvPr id="49" name="Text Box 80">
            <a:extLst>
              <a:ext uri="{FF2B5EF4-FFF2-40B4-BE49-F238E27FC236}">
                <a16:creationId xmlns:a16="http://schemas.microsoft.com/office/drawing/2014/main" id="{4A5C41A9-35C8-4BD7-807F-BB3D945717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926" y="1143952"/>
            <a:ext cx="1344084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2667" b="1" dirty="0">
                <a:solidFill>
                  <a:srgbClr val="E27100"/>
                </a:solidFill>
                <a:latin typeface="Arial" panose="020B0604020202020204" pitchFamily="34" charset="0"/>
              </a:rPr>
              <a:t>REG</a:t>
            </a:r>
            <a:endParaRPr lang="pt-BR" altLang="pt-BR" sz="2667" dirty="0">
              <a:solidFill>
                <a:srgbClr val="E27100"/>
              </a:solidFill>
              <a:latin typeface="Arial" panose="020B0604020202020204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9B248-20EB-4F5A-90C6-FF20A6294407}" type="slidenum">
              <a:rPr lang="pt-BR" smtClean="0"/>
              <a:t>19</a:t>
            </a:fld>
            <a:endParaRPr lang="pt-BR"/>
          </a:p>
        </p:txBody>
      </p:sp>
      <p:grpSp>
        <p:nvGrpSpPr>
          <p:cNvPr id="50" name="Group 71">
            <a:extLst>
              <a:ext uri="{FF2B5EF4-FFF2-40B4-BE49-F238E27FC236}">
                <a16:creationId xmlns:a16="http://schemas.microsoft.com/office/drawing/2014/main" id="{EE4D0519-E1DD-4731-AAFB-B11E15229E4B}"/>
              </a:ext>
            </a:extLst>
          </p:cNvPr>
          <p:cNvGrpSpPr>
            <a:grpSpLocks/>
          </p:cNvGrpSpPr>
          <p:nvPr/>
        </p:nvGrpSpPr>
        <p:grpSpPr bwMode="auto">
          <a:xfrm>
            <a:off x="5804024" y="2703284"/>
            <a:ext cx="958849" cy="719137"/>
            <a:chOff x="5194" y="1571"/>
            <a:chExt cx="453" cy="453"/>
          </a:xfrm>
        </p:grpSpPr>
        <p:sp>
          <p:nvSpPr>
            <p:cNvPr id="51" name="AutoShape 72">
              <a:extLst>
                <a:ext uri="{FF2B5EF4-FFF2-40B4-BE49-F238E27FC236}">
                  <a16:creationId xmlns:a16="http://schemas.microsoft.com/office/drawing/2014/main" id="{DC1AF04E-415A-418F-A0A2-471E61F21C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4" y="1571"/>
              <a:ext cx="453" cy="453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254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2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52" name="Group 73">
              <a:extLst>
                <a:ext uri="{FF2B5EF4-FFF2-40B4-BE49-F238E27FC236}">
                  <a16:creationId xmlns:a16="http://schemas.microsoft.com/office/drawing/2014/main" id="{1FF94939-B844-47F0-AAD8-668A8E5198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34" y="1707"/>
              <a:ext cx="177" cy="181"/>
              <a:chOff x="5078" y="1752"/>
              <a:chExt cx="181" cy="171"/>
            </a:xfrm>
          </p:grpSpPr>
          <p:sp>
            <p:nvSpPr>
              <p:cNvPr id="53" name="Oval 74">
                <a:extLst>
                  <a:ext uri="{FF2B5EF4-FFF2-40B4-BE49-F238E27FC236}">
                    <a16:creationId xmlns:a16="http://schemas.microsoft.com/office/drawing/2014/main" id="{897AD283-9950-43DC-8DA7-ED4D851225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8" y="1752"/>
                <a:ext cx="45" cy="4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rgbClr val="77933C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rgbClr val="77933C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rgbClr val="77933C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rgbClr val="77933C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rgbClr val="77933C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rgbClr val="77933C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rgbClr val="77933C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rgbClr val="77933C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rgbClr val="77933C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24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4" name="Line 75">
                <a:extLst>
                  <a:ext uri="{FF2B5EF4-FFF2-40B4-BE49-F238E27FC236}">
                    <a16:creationId xmlns:a16="http://schemas.microsoft.com/office/drawing/2014/main" id="{8EF7E980-3F18-4CE4-9100-F9D7B3C4CC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78" y="1838"/>
                <a:ext cx="181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 sz="2400"/>
              </a:p>
            </p:txBody>
          </p:sp>
          <p:sp>
            <p:nvSpPr>
              <p:cNvPr id="55" name="Oval 76">
                <a:extLst>
                  <a:ext uri="{FF2B5EF4-FFF2-40B4-BE49-F238E27FC236}">
                    <a16:creationId xmlns:a16="http://schemas.microsoft.com/office/drawing/2014/main" id="{B55E18CE-1501-49EB-A367-A13EF9F054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8" y="1878"/>
                <a:ext cx="45" cy="4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rgbClr val="77933C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rgbClr val="77933C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rgbClr val="77933C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rgbClr val="77933C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rgbClr val="77933C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rgbClr val="77933C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rgbClr val="77933C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rgbClr val="77933C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rgbClr val="77933C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24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graphicFrame>
        <p:nvGraphicFramePr>
          <p:cNvPr id="56" name="Content Placeholder 3"/>
          <p:cNvGraphicFramePr>
            <a:graphicFrameLocks noGrp="1"/>
          </p:cNvGraphicFramePr>
          <p:nvPr>
            <p:ph idx="1"/>
          </p:nvPr>
        </p:nvGraphicFramePr>
        <p:xfrm>
          <a:off x="558548" y="4260661"/>
          <a:ext cx="10515600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5920">
                <a:tc>
                  <a:txBody>
                    <a:bodyPr/>
                    <a:lstStyle/>
                    <a:p>
                      <a:r>
                        <a:rPr lang="en-US" sz="1900" dirty="0" err="1"/>
                        <a:t>Retorno</a:t>
                      </a:r>
                      <a:r>
                        <a:rPr lang="en-US" sz="1900" dirty="0"/>
                        <a:t> </a:t>
                      </a:r>
                      <a:r>
                        <a:rPr lang="en-US" sz="1900" dirty="0" err="1">
                          <a:solidFill>
                            <a:srgbClr val="FF0000"/>
                          </a:solidFill>
                        </a:rPr>
                        <a:t>Contínuo</a:t>
                      </a:r>
                      <a:endParaRPr lang="en-US" sz="19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PETR4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/>
                        <a:t>Ibovespa</a:t>
                      </a:r>
                      <a:endParaRPr lang="en-US" sz="19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Café </a:t>
                      </a:r>
                      <a:r>
                        <a:rPr lang="en-US" sz="1900" dirty="0" err="1"/>
                        <a:t>Arábica</a:t>
                      </a:r>
                      <a:endParaRPr lang="en-US" sz="1900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en-US" sz="1900" dirty="0"/>
                        <a:t>Agosto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-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900" dirty="0"/>
                        <a:t>-</a:t>
                      </a:r>
                      <a:endParaRPr lang="en-US" sz="19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900" dirty="0"/>
                        <a:t>-</a:t>
                      </a:r>
                      <a:endParaRPr lang="en-US" sz="1900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en-US" sz="1900" dirty="0" err="1"/>
                        <a:t>Setembro</a:t>
                      </a:r>
                      <a:endParaRPr lang="en-US" sz="19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- 1,18%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900" dirty="0"/>
                        <a:t>- 1,48%</a:t>
                      </a:r>
                      <a:endParaRPr lang="en-US" sz="19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900" dirty="0"/>
                        <a:t>4,13%</a:t>
                      </a:r>
                      <a:endParaRPr lang="en-US" sz="1900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en-US" sz="1900" dirty="0" err="1"/>
                        <a:t>Outubro</a:t>
                      </a:r>
                      <a:endParaRPr lang="en-US" sz="19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8,37%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900" dirty="0"/>
                        <a:t>3,35%</a:t>
                      </a:r>
                      <a:endParaRPr lang="en-US" sz="19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900" dirty="0"/>
                        <a:t>5,05%</a:t>
                      </a:r>
                      <a:endParaRPr lang="en-US" sz="1900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en-US" sz="1900" dirty="0" err="1"/>
                        <a:t>Novembro</a:t>
                      </a:r>
                      <a:endParaRPr lang="en-US" sz="19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10,09%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900" dirty="0"/>
                        <a:t>3,90%</a:t>
                      </a:r>
                      <a:endParaRPr lang="en-US" sz="19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900" dirty="0"/>
                        <a:t>- 0,20%</a:t>
                      </a:r>
                      <a:endParaRPr lang="en-US" sz="1900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8633" y="115347"/>
            <a:ext cx="5621867" cy="1231900"/>
          </a:xfrm>
          <a:prstGeom prst="rect">
            <a:avLst/>
          </a:prstGeom>
        </p:spPr>
      </p:pic>
      <p:grpSp>
        <p:nvGrpSpPr>
          <p:cNvPr id="39" name="Group 119">
            <a:extLst>
              <a:ext uri="{FF2B5EF4-FFF2-40B4-BE49-F238E27FC236}">
                <a16:creationId xmlns:a16="http://schemas.microsoft.com/office/drawing/2014/main" id="{A95FCDBA-A883-430A-AD91-F7F25D18B3B6}"/>
              </a:ext>
            </a:extLst>
          </p:cNvPr>
          <p:cNvGrpSpPr>
            <a:grpSpLocks/>
          </p:cNvGrpSpPr>
          <p:nvPr/>
        </p:nvGrpSpPr>
        <p:grpSpPr bwMode="auto">
          <a:xfrm>
            <a:off x="7146077" y="2830332"/>
            <a:ext cx="766233" cy="587374"/>
            <a:chOff x="4332" y="3510"/>
            <a:chExt cx="362" cy="370"/>
          </a:xfrm>
        </p:grpSpPr>
        <p:sp>
          <p:nvSpPr>
            <p:cNvPr id="57" name="AutoShape 120">
              <a:extLst>
                <a:ext uri="{FF2B5EF4-FFF2-40B4-BE49-F238E27FC236}">
                  <a16:creationId xmlns:a16="http://schemas.microsoft.com/office/drawing/2014/main" id="{E3E352C0-F1DB-450E-ABC1-B9A4C8043F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2" y="3521"/>
              <a:ext cx="361" cy="359"/>
            </a:xfrm>
            <a:prstGeom prst="roundRect">
              <a:avLst>
                <a:gd name="adj" fmla="val 16667"/>
              </a:avLst>
            </a:prstGeom>
            <a:solidFill>
              <a:srgbClr val="00B6F6"/>
            </a:solidFill>
            <a:ln w="254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2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8" name="AutoShape 121">
              <a:extLst>
                <a:ext uri="{FF2B5EF4-FFF2-40B4-BE49-F238E27FC236}">
                  <a16:creationId xmlns:a16="http://schemas.microsoft.com/office/drawing/2014/main" id="{BB567CBA-E766-41FE-B0FE-885D01A618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8" y="3729"/>
              <a:ext cx="346" cy="144"/>
            </a:xfrm>
            <a:prstGeom prst="roundRect">
              <a:avLst>
                <a:gd name="adj" fmla="val 16667"/>
              </a:avLst>
            </a:prstGeom>
            <a:solidFill>
              <a:srgbClr val="009AD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2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9" name="Text Box 122">
              <a:extLst>
                <a:ext uri="{FF2B5EF4-FFF2-40B4-BE49-F238E27FC236}">
                  <a16:creationId xmlns:a16="http://schemas.microsoft.com/office/drawing/2014/main" id="{7B7AA720-5C8B-4C93-A554-CB6575E09A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33" y="3510"/>
              <a:ext cx="361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pt-BR" altLang="pt-BR" b="1">
                  <a:solidFill>
                    <a:schemeClr val="tx1"/>
                  </a:solidFill>
                  <a:latin typeface="Arial" panose="020B0604020202020204" pitchFamily="34" charset="0"/>
                </a:rPr>
                <a:t>g</a:t>
              </a:r>
            </a:p>
          </p:txBody>
        </p:sp>
      </p:grpSp>
      <p:grpSp>
        <p:nvGrpSpPr>
          <p:cNvPr id="60" name="Group 90"/>
          <p:cNvGrpSpPr>
            <a:grpSpLocks/>
          </p:cNvGrpSpPr>
          <p:nvPr/>
        </p:nvGrpSpPr>
        <p:grpSpPr bwMode="auto">
          <a:xfrm>
            <a:off x="8279713" y="2690106"/>
            <a:ext cx="1016001" cy="957263"/>
            <a:chOff x="3429" y="3072"/>
            <a:chExt cx="480" cy="603"/>
          </a:xfrm>
        </p:grpSpPr>
        <p:sp>
          <p:nvSpPr>
            <p:cNvPr id="61" name="AutoShape 91"/>
            <p:cNvSpPr>
              <a:spLocks noChangeArrowheads="1"/>
            </p:cNvSpPr>
            <p:nvPr/>
          </p:nvSpPr>
          <p:spPr bwMode="auto">
            <a:xfrm>
              <a:off x="3451" y="3113"/>
              <a:ext cx="453" cy="453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254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sz="2400"/>
            </a:p>
          </p:txBody>
        </p:sp>
        <p:sp>
          <p:nvSpPr>
            <p:cNvPr id="62" name="AutoShape 92"/>
            <p:cNvSpPr>
              <a:spLocks noChangeArrowheads="1"/>
            </p:cNvSpPr>
            <p:nvPr/>
          </p:nvSpPr>
          <p:spPr bwMode="auto">
            <a:xfrm>
              <a:off x="3462" y="3377"/>
              <a:ext cx="431" cy="181"/>
            </a:xfrm>
            <a:prstGeom prst="roundRect">
              <a:avLst>
                <a:gd name="adj" fmla="val 30389"/>
              </a:avLst>
            </a:prstGeom>
            <a:solidFill>
              <a:srgbClr val="383838"/>
            </a:solidFill>
            <a:ln w="254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 sz="2400">
                <a:solidFill>
                  <a:srgbClr val="DCDCDC"/>
                </a:solidFill>
              </a:endParaRPr>
            </a:p>
          </p:txBody>
        </p:sp>
        <p:sp>
          <p:nvSpPr>
            <p:cNvPr id="63" name="Text Box 93"/>
            <p:cNvSpPr txBox="1">
              <a:spLocks noChangeArrowheads="1"/>
            </p:cNvSpPr>
            <p:nvPr/>
          </p:nvSpPr>
          <p:spPr bwMode="auto">
            <a:xfrm>
              <a:off x="3488" y="3333"/>
              <a:ext cx="377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2933" b="1" dirty="0">
                  <a:solidFill>
                    <a:srgbClr val="00BBFE"/>
                  </a:solidFill>
                </a:rPr>
                <a:t>LN</a:t>
              </a:r>
            </a:p>
          </p:txBody>
        </p:sp>
        <p:sp>
          <p:nvSpPr>
            <p:cNvPr id="65" name="Text Box 95"/>
            <p:cNvSpPr txBox="1">
              <a:spLocks noChangeArrowheads="1"/>
            </p:cNvSpPr>
            <p:nvPr/>
          </p:nvSpPr>
          <p:spPr bwMode="auto">
            <a:xfrm>
              <a:off x="3429" y="3072"/>
              <a:ext cx="480" cy="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3333" b="1" dirty="0">
                  <a:solidFill>
                    <a:schemeClr val="bg1"/>
                  </a:solidFill>
                </a:rPr>
                <a:t>% </a:t>
              </a:r>
              <a:r>
                <a:rPr lang="pt-BR" sz="3333" b="1" dirty="0" err="1">
                  <a:solidFill>
                    <a:schemeClr val="bg1"/>
                  </a:solidFill>
                </a:rPr>
                <a:t>T</a:t>
              </a:r>
              <a:endParaRPr lang="pt-BR" sz="3333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1422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8DBDE4EC-4BA9-2240-860E-571DDD23D1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4996" y="1309945"/>
            <a:ext cx="3522008" cy="496194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BA434DC3-01DE-2349-AFB2-667AE12F83B2}"/>
              </a:ext>
            </a:extLst>
          </p:cNvPr>
          <p:cNvSpPr txBox="1">
            <a:spLocks/>
          </p:cNvSpPr>
          <p:nvPr/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867" dirty="0"/>
              <a:t>Referência – Livro Texto</a:t>
            </a:r>
          </a:p>
        </p:txBody>
      </p:sp>
    </p:spTree>
    <p:extLst>
      <p:ext uri="{BB962C8B-B14F-4D97-AF65-F5344CB8AC3E}">
        <p14:creationId xmlns:p14="http://schemas.microsoft.com/office/powerpoint/2010/main" val="28347201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9B248-20EB-4F5A-90C6-FF20A6294407}" type="slidenum">
              <a:rPr lang="pt-BR" smtClean="0"/>
              <a:t>20</a:t>
            </a:fld>
            <a:endParaRPr lang="pt-BR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242170" y="-88662"/>
            <a:ext cx="11582209" cy="1066515"/>
          </a:xfrm>
          <a:noFill/>
        </p:spPr>
        <p:txBody>
          <a:bodyPr vert="horz" lIns="122764" tIns="61383" rIns="122764" bIns="61383" rtlCol="0" anchor="ctr">
            <a:normAutofit/>
          </a:bodyPr>
          <a:lstStyle/>
          <a:p>
            <a:pPr eaLnBrk="1" hangingPunct="1">
              <a:lnSpc>
                <a:spcPct val="70000"/>
              </a:lnSpc>
            </a:pPr>
            <a:br>
              <a:rPr lang="pt-BR" sz="4267" dirty="0">
                <a:latin typeface="+mn-lt"/>
              </a:rPr>
            </a:br>
            <a:r>
              <a:rPr lang="pt-BR" sz="800" dirty="0">
                <a:latin typeface="+mn-lt"/>
              </a:rPr>
              <a:t> </a:t>
            </a:r>
            <a:r>
              <a:rPr lang="pt-BR" sz="4267" dirty="0">
                <a:latin typeface="+mn-lt"/>
              </a:rPr>
              <a:t>Risco e Retorno de Ativos Individuais</a:t>
            </a:r>
          </a:p>
        </p:txBody>
      </p:sp>
      <p:pic>
        <p:nvPicPr>
          <p:cNvPr id="12" name="Picture 5" descr="C:\Users\Rodrigo\AppData\Local\Microsoft\Windows\Temporary Internet Files\Content.IE5\OKNLC5TU\MCj0434411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5158" y="5272336"/>
            <a:ext cx="1439333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o explicativo em forma de nuvem 2"/>
          <p:cNvSpPr/>
          <p:nvPr/>
        </p:nvSpPr>
        <p:spPr>
          <a:xfrm>
            <a:off x="3586701" y="5080703"/>
            <a:ext cx="6381751" cy="1428751"/>
          </a:xfrm>
          <a:prstGeom prst="cloudCallout">
            <a:avLst>
              <a:gd name="adj1" fmla="val -77786"/>
              <a:gd name="adj2" fmla="val 292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667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Bom, mas quem oscilou mais?</a:t>
            </a:r>
          </a:p>
        </p:txBody>
      </p:sp>
      <p:graphicFrame>
        <p:nvGraphicFramePr>
          <p:cNvPr id="15" name="Content Placeholder 3"/>
          <p:cNvGraphicFramePr>
            <a:graphicFrameLocks noGrp="1"/>
          </p:cNvGraphicFramePr>
          <p:nvPr>
            <p:ph idx="1"/>
          </p:nvPr>
        </p:nvGraphicFramePr>
        <p:xfrm>
          <a:off x="574521" y="905799"/>
          <a:ext cx="10515600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5920">
                <a:tc>
                  <a:txBody>
                    <a:bodyPr/>
                    <a:lstStyle/>
                    <a:p>
                      <a:r>
                        <a:rPr lang="en-US" sz="1900" dirty="0" err="1"/>
                        <a:t>Retorno</a:t>
                      </a:r>
                      <a:r>
                        <a:rPr lang="en-US" sz="1900" dirty="0"/>
                        <a:t> </a:t>
                      </a:r>
                      <a:r>
                        <a:rPr lang="en-US" sz="1900" dirty="0" err="1">
                          <a:solidFill>
                            <a:srgbClr val="FF0000"/>
                          </a:solidFill>
                        </a:rPr>
                        <a:t>Discreto</a:t>
                      </a:r>
                      <a:endParaRPr lang="en-US" sz="19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PETR4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/>
                        <a:t>Ibovespa</a:t>
                      </a:r>
                      <a:endParaRPr lang="en-US" sz="19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Café </a:t>
                      </a:r>
                      <a:r>
                        <a:rPr lang="en-US" sz="1900" dirty="0" err="1"/>
                        <a:t>Arábica</a:t>
                      </a:r>
                      <a:endParaRPr lang="en-US" sz="1900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en-US" sz="1900" dirty="0"/>
                        <a:t>Agosto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-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900" dirty="0"/>
                        <a:t>-</a:t>
                      </a:r>
                      <a:endParaRPr lang="en-US" sz="19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900" dirty="0"/>
                        <a:t>-</a:t>
                      </a:r>
                      <a:endParaRPr lang="en-US" sz="1900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en-US" sz="1900" dirty="0" err="1"/>
                        <a:t>Setembro</a:t>
                      </a:r>
                      <a:endParaRPr lang="en-US" sz="19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- 1,17%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900" dirty="0"/>
                        <a:t>- 1,47%</a:t>
                      </a:r>
                      <a:endParaRPr lang="en-US" sz="19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900" dirty="0"/>
                        <a:t>4,21%</a:t>
                      </a:r>
                      <a:endParaRPr lang="en-US" sz="1900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en-US" sz="1900" dirty="0" err="1"/>
                        <a:t>Outubro</a:t>
                      </a:r>
                      <a:endParaRPr lang="en-US" sz="19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8,74%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900" dirty="0"/>
                        <a:t>3,41%</a:t>
                      </a:r>
                      <a:endParaRPr lang="en-US" sz="19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900" dirty="0"/>
                        <a:t>5,19%</a:t>
                      </a:r>
                      <a:endParaRPr lang="en-US" sz="1900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en-US" sz="1900" dirty="0" err="1"/>
                        <a:t>Novembro</a:t>
                      </a:r>
                      <a:endParaRPr lang="en-US" sz="19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10,61%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900" dirty="0"/>
                        <a:t>3,98%</a:t>
                      </a:r>
                      <a:endParaRPr lang="en-US" sz="19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900" dirty="0"/>
                        <a:t>- 0,20%</a:t>
                      </a:r>
                      <a:endParaRPr lang="en-US" sz="1900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6" name="Content Placeholder 3"/>
          <p:cNvGraphicFramePr>
            <a:graphicFrameLocks/>
          </p:cNvGraphicFramePr>
          <p:nvPr/>
        </p:nvGraphicFramePr>
        <p:xfrm>
          <a:off x="574520" y="2918717"/>
          <a:ext cx="10515600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5920">
                <a:tc>
                  <a:txBody>
                    <a:bodyPr/>
                    <a:lstStyle/>
                    <a:p>
                      <a:r>
                        <a:rPr lang="en-US" sz="1900" dirty="0" err="1"/>
                        <a:t>Retorno</a:t>
                      </a:r>
                      <a:r>
                        <a:rPr lang="en-US" sz="1900" dirty="0"/>
                        <a:t> </a:t>
                      </a:r>
                      <a:r>
                        <a:rPr lang="en-US" sz="1900" dirty="0" err="1">
                          <a:solidFill>
                            <a:srgbClr val="FF0000"/>
                          </a:solidFill>
                        </a:rPr>
                        <a:t>Contínuo</a:t>
                      </a:r>
                      <a:endParaRPr lang="en-US" sz="19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PETR4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/>
                        <a:t>Ibovespa</a:t>
                      </a:r>
                      <a:endParaRPr lang="en-US" sz="19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Café </a:t>
                      </a:r>
                      <a:r>
                        <a:rPr lang="en-US" sz="1900" dirty="0" err="1"/>
                        <a:t>Arábica</a:t>
                      </a:r>
                      <a:endParaRPr lang="en-US" sz="1900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en-US" sz="1900" dirty="0"/>
                        <a:t>Agosto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-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900" dirty="0"/>
                        <a:t>-</a:t>
                      </a:r>
                      <a:endParaRPr lang="en-US" sz="19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900" dirty="0"/>
                        <a:t>-</a:t>
                      </a:r>
                      <a:endParaRPr lang="en-US" sz="1900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en-US" sz="1900" dirty="0" err="1"/>
                        <a:t>Setembro</a:t>
                      </a:r>
                      <a:endParaRPr lang="en-US" sz="19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- 1,18%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900" dirty="0"/>
                        <a:t>- 1,48%</a:t>
                      </a:r>
                      <a:endParaRPr lang="en-US" sz="19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900" dirty="0"/>
                        <a:t>4,13%</a:t>
                      </a:r>
                      <a:endParaRPr lang="en-US" sz="1900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en-US" sz="1900" dirty="0" err="1"/>
                        <a:t>Outubro</a:t>
                      </a:r>
                      <a:endParaRPr lang="en-US" sz="19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8,37%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900" dirty="0"/>
                        <a:t>3,35%</a:t>
                      </a:r>
                      <a:endParaRPr lang="en-US" sz="19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900" dirty="0"/>
                        <a:t>5,05%</a:t>
                      </a:r>
                      <a:endParaRPr lang="en-US" sz="1900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en-US" sz="1900" dirty="0" err="1"/>
                        <a:t>Novembro</a:t>
                      </a:r>
                      <a:endParaRPr lang="en-US" sz="19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10,09%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900" dirty="0"/>
                        <a:t>3,90%</a:t>
                      </a:r>
                      <a:endParaRPr lang="en-US" sz="19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900" dirty="0"/>
                        <a:t>- 0,20%</a:t>
                      </a:r>
                      <a:endParaRPr lang="en-US" sz="1900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76554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8066" y="341712"/>
            <a:ext cx="7920536" cy="1325563"/>
          </a:xfrm>
        </p:spPr>
        <p:txBody>
          <a:bodyPr>
            <a:noAutofit/>
          </a:bodyPr>
          <a:lstStyle/>
          <a:p>
            <a:pPr algn="ctr"/>
            <a:r>
              <a:rPr lang="pt-BR" sz="3733" dirty="0"/>
              <a:t>MEDIDAS DE TENDÊNCIA CENTRAL E DISPERSÃO</a:t>
            </a:r>
          </a:p>
        </p:txBody>
      </p:sp>
      <p:sp>
        <p:nvSpPr>
          <p:cNvPr id="7" name="CaixaDeTexto 3"/>
          <p:cNvSpPr txBox="1">
            <a:spLocks noChangeArrowheads="1"/>
          </p:cNvSpPr>
          <p:nvPr/>
        </p:nvSpPr>
        <p:spPr bwMode="auto">
          <a:xfrm>
            <a:off x="1379566" y="1744665"/>
            <a:ext cx="3682340" cy="539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60952" rIns="121905" bIns="60952">
            <a:spAutoFit/>
          </a:bodyPr>
          <a:lstStyle/>
          <a:p>
            <a:pPr algn="just">
              <a:lnSpc>
                <a:spcPts val="3200"/>
              </a:lnSpc>
            </a:pPr>
            <a:r>
              <a:rPr lang="pt-BR" sz="3200" b="1" u="sng">
                <a:latin typeface="+mj-lt"/>
              </a:rPr>
              <a:t> Medidas de Posição </a:t>
            </a:r>
            <a:endParaRPr lang="pt-BR" sz="3200" b="1" u="sng" dirty="0">
              <a:latin typeface="+mj-lt"/>
            </a:endParaRPr>
          </a:p>
        </p:txBody>
      </p:sp>
      <p:sp>
        <p:nvSpPr>
          <p:cNvPr id="8" name="CaixaDeTexto 4"/>
          <p:cNvSpPr txBox="1">
            <a:spLocks noChangeArrowheads="1"/>
          </p:cNvSpPr>
          <p:nvPr/>
        </p:nvSpPr>
        <p:spPr bwMode="auto">
          <a:xfrm>
            <a:off x="6917827" y="1719263"/>
            <a:ext cx="4163432" cy="539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60952" rIns="121905" bIns="60952">
            <a:spAutoFit/>
          </a:bodyPr>
          <a:lstStyle/>
          <a:p>
            <a:pPr algn="just">
              <a:lnSpc>
                <a:spcPts val="3200"/>
              </a:lnSpc>
            </a:pPr>
            <a:r>
              <a:rPr lang="pt-BR" sz="3200" b="1" u="sng">
                <a:latin typeface="+mj-lt"/>
              </a:rPr>
              <a:t>Medidas de Associação </a:t>
            </a:r>
            <a:endParaRPr lang="pt-BR" sz="3200" b="1" u="sng" dirty="0">
              <a:latin typeface="+mj-lt"/>
            </a:endParaRPr>
          </a:p>
        </p:txBody>
      </p:sp>
      <p:sp>
        <p:nvSpPr>
          <p:cNvPr id="9" name="CaixaDeTexto 5"/>
          <p:cNvSpPr txBox="1">
            <a:spLocks noChangeArrowheads="1"/>
          </p:cNvSpPr>
          <p:nvPr/>
        </p:nvSpPr>
        <p:spPr bwMode="auto">
          <a:xfrm>
            <a:off x="1988868" y="2147889"/>
            <a:ext cx="1496869" cy="539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60952" rIns="121905" bIns="60952">
            <a:spAutoFit/>
          </a:bodyPr>
          <a:lstStyle/>
          <a:p>
            <a:pPr algn="just">
              <a:lnSpc>
                <a:spcPts val="3200"/>
              </a:lnSpc>
            </a:pPr>
            <a:r>
              <a:rPr lang="pt-BR" sz="3200">
                <a:latin typeface="+mj-lt"/>
              </a:rPr>
              <a:t>- Média </a:t>
            </a:r>
            <a:endParaRPr lang="pt-BR" sz="3200" dirty="0">
              <a:latin typeface="+mj-lt"/>
            </a:endParaRPr>
          </a:p>
        </p:txBody>
      </p:sp>
      <p:sp>
        <p:nvSpPr>
          <p:cNvPr id="10" name="CaixaDeTexto 6"/>
          <p:cNvSpPr txBox="1">
            <a:spLocks noChangeArrowheads="1"/>
          </p:cNvSpPr>
          <p:nvPr/>
        </p:nvSpPr>
        <p:spPr bwMode="auto">
          <a:xfrm>
            <a:off x="7368875" y="2120902"/>
            <a:ext cx="3684391" cy="539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60952" rIns="121905" bIns="60952">
            <a:spAutoFit/>
          </a:bodyPr>
          <a:lstStyle/>
          <a:p>
            <a:pPr algn="just">
              <a:lnSpc>
                <a:spcPts val="3200"/>
              </a:lnSpc>
            </a:pPr>
            <a:r>
              <a:rPr lang="pt-BR" sz="3200" b="1" u="sng">
                <a:latin typeface="+mj-lt"/>
              </a:rPr>
              <a:t>entre Duas Variáveis </a:t>
            </a:r>
            <a:endParaRPr lang="pt-BR" sz="3200" b="1" u="sng" dirty="0">
              <a:latin typeface="+mj-lt"/>
            </a:endParaRPr>
          </a:p>
        </p:txBody>
      </p:sp>
      <p:sp>
        <p:nvSpPr>
          <p:cNvPr id="11" name="CaixaDeTexto 7"/>
          <p:cNvSpPr txBox="1">
            <a:spLocks noChangeArrowheads="1"/>
          </p:cNvSpPr>
          <p:nvPr/>
        </p:nvSpPr>
        <p:spPr bwMode="auto">
          <a:xfrm>
            <a:off x="1988333" y="2549526"/>
            <a:ext cx="1910444" cy="539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60952" rIns="121905" bIns="60952">
            <a:spAutoFit/>
          </a:bodyPr>
          <a:lstStyle/>
          <a:p>
            <a:pPr algn="just">
              <a:lnSpc>
                <a:spcPts val="3200"/>
              </a:lnSpc>
            </a:pPr>
            <a:r>
              <a:rPr lang="pt-BR" sz="3200">
                <a:latin typeface="+mj-lt"/>
              </a:rPr>
              <a:t>- Mediana </a:t>
            </a:r>
            <a:endParaRPr lang="pt-BR" sz="3200" dirty="0">
              <a:latin typeface="+mj-lt"/>
            </a:endParaRPr>
          </a:p>
        </p:txBody>
      </p:sp>
      <p:sp>
        <p:nvSpPr>
          <p:cNvPr id="12" name="CaixaDeTexto 8"/>
          <p:cNvSpPr txBox="1">
            <a:spLocks noChangeArrowheads="1"/>
          </p:cNvSpPr>
          <p:nvPr/>
        </p:nvSpPr>
        <p:spPr bwMode="auto">
          <a:xfrm>
            <a:off x="7523953" y="2524126"/>
            <a:ext cx="2361080" cy="539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60952" rIns="121905" bIns="60952">
            <a:spAutoFit/>
          </a:bodyPr>
          <a:lstStyle/>
          <a:p>
            <a:pPr algn="just">
              <a:lnSpc>
                <a:spcPts val="3200"/>
              </a:lnSpc>
            </a:pPr>
            <a:r>
              <a:rPr lang="pt-BR" sz="3200">
                <a:latin typeface="+mj-lt"/>
              </a:rPr>
              <a:t>- Covariância </a:t>
            </a:r>
            <a:endParaRPr lang="pt-BR" sz="3200" dirty="0">
              <a:latin typeface="+mj-lt"/>
            </a:endParaRPr>
          </a:p>
        </p:txBody>
      </p:sp>
      <p:sp>
        <p:nvSpPr>
          <p:cNvPr id="13" name="CaixaDeTexto 9"/>
          <p:cNvSpPr txBox="1">
            <a:spLocks noChangeArrowheads="1"/>
          </p:cNvSpPr>
          <p:nvPr/>
        </p:nvSpPr>
        <p:spPr bwMode="auto">
          <a:xfrm>
            <a:off x="1988066" y="2952750"/>
            <a:ext cx="1415116" cy="539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60952" rIns="121905" bIns="60952">
            <a:spAutoFit/>
          </a:bodyPr>
          <a:lstStyle/>
          <a:p>
            <a:pPr algn="just">
              <a:lnSpc>
                <a:spcPts val="3200"/>
              </a:lnSpc>
            </a:pPr>
            <a:r>
              <a:rPr lang="pt-BR" sz="3200">
                <a:latin typeface="+mj-lt"/>
              </a:rPr>
              <a:t>- Moda </a:t>
            </a:r>
            <a:endParaRPr lang="pt-BR" sz="3200" dirty="0">
              <a:latin typeface="+mj-lt"/>
            </a:endParaRPr>
          </a:p>
        </p:txBody>
      </p:sp>
      <p:sp>
        <p:nvSpPr>
          <p:cNvPr id="14" name="CaixaDeTexto 10"/>
          <p:cNvSpPr txBox="1">
            <a:spLocks noChangeArrowheads="1"/>
          </p:cNvSpPr>
          <p:nvPr/>
        </p:nvSpPr>
        <p:spPr bwMode="auto">
          <a:xfrm>
            <a:off x="7525521" y="2925765"/>
            <a:ext cx="2228672" cy="539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60952" rIns="121905" bIns="60952">
            <a:spAutoFit/>
          </a:bodyPr>
          <a:lstStyle/>
          <a:p>
            <a:pPr algn="just">
              <a:lnSpc>
                <a:spcPts val="3200"/>
              </a:lnSpc>
            </a:pPr>
            <a:r>
              <a:rPr lang="pt-BR" sz="3200">
                <a:latin typeface="+mj-lt"/>
              </a:rPr>
              <a:t>- Correlação </a:t>
            </a:r>
            <a:endParaRPr lang="pt-BR" sz="3200" dirty="0">
              <a:latin typeface="+mj-lt"/>
            </a:endParaRPr>
          </a:p>
        </p:txBody>
      </p:sp>
      <p:sp>
        <p:nvSpPr>
          <p:cNvPr id="15" name="CaixaDeTexto 11"/>
          <p:cNvSpPr txBox="1">
            <a:spLocks noChangeArrowheads="1"/>
          </p:cNvSpPr>
          <p:nvPr/>
        </p:nvSpPr>
        <p:spPr bwMode="auto">
          <a:xfrm>
            <a:off x="1989667" y="3354389"/>
            <a:ext cx="3534829" cy="597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60952" rIns="121905" bIns="60952">
            <a:spAutoFit/>
          </a:bodyPr>
          <a:lstStyle/>
          <a:p>
            <a:pPr algn="just">
              <a:lnSpc>
                <a:spcPts val="3716"/>
              </a:lnSpc>
            </a:pPr>
            <a:r>
              <a:rPr lang="pt-BR" sz="3200">
                <a:latin typeface="+mj-lt"/>
              </a:rPr>
              <a:t>- Percentis – Quartis </a:t>
            </a:r>
            <a:endParaRPr lang="pt-BR" sz="3200" dirty="0">
              <a:latin typeface="+mj-lt"/>
            </a:endParaRPr>
          </a:p>
        </p:txBody>
      </p:sp>
      <p:sp>
        <p:nvSpPr>
          <p:cNvPr id="16" name="CaixaDeTexto 12"/>
          <p:cNvSpPr txBox="1">
            <a:spLocks noChangeArrowheads="1"/>
          </p:cNvSpPr>
          <p:nvPr/>
        </p:nvSpPr>
        <p:spPr bwMode="auto">
          <a:xfrm>
            <a:off x="1380067" y="4560889"/>
            <a:ext cx="9002213" cy="597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60952" rIns="121905" bIns="60952">
            <a:spAutoFit/>
          </a:bodyPr>
          <a:lstStyle/>
          <a:p>
            <a:pPr marL="609513" indent="-609513" algn="just">
              <a:lnSpc>
                <a:spcPts val="3716"/>
              </a:lnSpc>
            </a:pPr>
            <a:r>
              <a:rPr lang="pt-BR" sz="3200" b="1" u="sng">
                <a:latin typeface="+mj-lt"/>
              </a:rPr>
              <a:t>Medidas de Dispersão ou Variabilidade - Amplitude </a:t>
            </a:r>
            <a:endParaRPr lang="pt-BR" sz="3200" b="1" u="sng" dirty="0">
              <a:latin typeface="+mj-lt"/>
            </a:endParaRPr>
          </a:p>
        </p:txBody>
      </p:sp>
      <p:sp>
        <p:nvSpPr>
          <p:cNvPr id="17" name="CaixaDeTexto 13"/>
          <p:cNvSpPr txBox="1">
            <a:spLocks noChangeArrowheads="1"/>
          </p:cNvSpPr>
          <p:nvPr/>
        </p:nvSpPr>
        <p:spPr bwMode="auto">
          <a:xfrm>
            <a:off x="1903371" y="5143514"/>
            <a:ext cx="1956546" cy="539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60952" rIns="121905" bIns="60952">
            <a:spAutoFit/>
          </a:bodyPr>
          <a:lstStyle/>
          <a:p>
            <a:pPr algn="just">
              <a:lnSpc>
                <a:spcPts val="3200"/>
              </a:lnSpc>
            </a:pPr>
            <a:r>
              <a:rPr lang="pt-BR" sz="3200">
                <a:latin typeface="+mj-lt"/>
              </a:rPr>
              <a:t>- Variância </a:t>
            </a:r>
            <a:endParaRPr lang="pt-BR" sz="3200" dirty="0">
              <a:latin typeface="+mj-lt"/>
            </a:endParaRPr>
          </a:p>
        </p:txBody>
      </p:sp>
      <p:sp>
        <p:nvSpPr>
          <p:cNvPr id="18" name="CaixaDeTexto 14"/>
          <p:cNvSpPr txBox="1">
            <a:spLocks noChangeArrowheads="1"/>
          </p:cNvSpPr>
          <p:nvPr/>
        </p:nvSpPr>
        <p:spPr bwMode="auto">
          <a:xfrm>
            <a:off x="1902856" y="5546738"/>
            <a:ext cx="2799084" cy="539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60952" rIns="121905" bIns="60952">
            <a:spAutoFit/>
          </a:bodyPr>
          <a:lstStyle/>
          <a:p>
            <a:pPr algn="just">
              <a:lnSpc>
                <a:spcPts val="3200"/>
              </a:lnSpc>
            </a:pPr>
            <a:r>
              <a:rPr lang="pt-BR" sz="3200">
                <a:latin typeface="+mj-lt"/>
              </a:rPr>
              <a:t>- Desvio Padrão </a:t>
            </a:r>
            <a:endParaRPr lang="pt-BR" sz="3200" dirty="0">
              <a:latin typeface="+mj-lt"/>
            </a:endParaRPr>
          </a:p>
        </p:txBody>
      </p:sp>
      <p:sp>
        <p:nvSpPr>
          <p:cNvPr id="19" name="CaixaDeTexto 15"/>
          <p:cNvSpPr txBox="1">
            <a:spLocks noChangeArrowheads="1"/>
          </p:cNvSpPr>
          <p:nvPr/>
        </p:nvSpPr>
        <p:spPr bwMode="auto">
          <a:xfrm>
            <a:off x="1903582" y="5948377"/>
            <a:ext cx="4341045" cy="539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60952" rIns="121905" bIns="60952">
            <a:spAutoFit/>
          </a:bodyPr>
          <a:lstStyle/>
          <a:p>
            <a:pPr algn="just">
              <a:lnSpc>
                <a:spcPts val="3200"/>
              </a:lnSpc>
            </a:pPr>
            <a:r>
              <a:rPr lang="pt-BR" sz="3200">
                <a:latin typeface="+mj-lt"/>
              </a:rPr>
              <a:t>- Coeficiente de Variação </a:t>
            </a:r>
            <a:endParaRPr lang="pt-BR" sz="3200" dirty="0">
              <a:latin typeface="+mj-lt"/>
            </a:endParaRPr>
          </a:p>
        </p:txBody>
      </p:sp>
      <p:sp>
        <p:nvSpPr>
          <p:cNvPr id="20" name="Espaço Reservado para Número de Slide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6802E-AB7F-448E-919B-FB5F5F13B816}" type="slidenum">
              <a:rPr lang="pt-BR" smtClean="0"/>
              <a:pPr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7764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ChangeArrowheads="1"/>
          </p:cNvSpPr>
          <p:nvPr/>
        </p:nvSpPr>
        <p:spPr bwMode="auto">
          <a:xfrm>
            <a:off x="2" y="398699"/>
            <a:ext cx="24628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1917" tIns="60960" rIns="121917" bIns="60960" anchor="ctr">
            <a:spAutoFit/>
          </a:bodyPr>
          <a:lstStyle/>
          <a:p>
            <a:endParaRPr lang="pt-BR" sz="2400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1" y="627299"/>
            <a:ext cx="24628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pt-BR" sz="2400">
              <a:latin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9B248-20EB-4F5A-90C6-FF20A6294407}" type="slidenum">
              <a:rPr lang="pt-BR" smtClean="0"/>
              <a:t>22</a:t>
            </a:fld>
            <a:endParaRPr lang="pt-BR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242170" y="-88662"/>
            <a:ext cx="11582209" cy="1066515"/>
          </a:xfrm>
          <a:noFill/>
        </p:spPr>
        <p:txBody>
          <a:bodyPr vert="horz" lIns="122764" tIns="61383" rIns="122764" bIns="61383" rtlCol="0" anchor="ctr">
            <a:normAutofit/>
          </a:bodyPr>
          <a:lstStyle/>
          <a:p>
            <a:pPr eaLnBrk="1" hangingPunct="1">
              <a:lnSpc>
                <a:spcPct val="70000"/>
              </a:lnSpc>
            </a:pPr>
            <a:br>
              <a:rPr lang="pt-BR" sz="4267" dirty="0">
                <a:latin typeface="+mn-lt"/>
              </a:rPr>
            </a:br>
            <a:r>
              <a:rPr lang="pt-BR" sz="800" dirty="0">
                <a:latin typeface="+mn-lt"/>
              </a:rPr>
              <a:t> </a:t>
            </a:r>
            <a:r>
              <a:rPr lang="pt-BR" sz="4267" dirty="0">
                <a:latin typeface="+mn-lt"/>
              </a:rPr>
              <a:t>Risco e Retorno de Ativos Individuais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58331" y="1190597"/>
          <a:ext cx="52578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5920">
                <a:tc>
                  <a:txBody>
                    <a:bodyPr/>
                    <a:lstStyle/>
                    <a:p>
                      <a:r>
                        <a:rPr lang="en-US" sz="1900" dirty="0" err="1"/>
                        <a:t>Retorno</a:t>
                      </a:r>
                      <a:r>
                        <a:rPr lang="en-US" sz="1900" dirty="0"/>
                        <a:t> </a:t>
                      </a:r>
                      <a:r>
                        <a:rPr lang="en-US" sz="1900" dirty="0" err="1">
                          <a:solidFill>
                            <a:srgbClr val="FF0000"/>
                          </a:solidFill>
                        </a:rPr>
                        <a:t>Discreto</a:t>
                      </a:r>
                      <a:endParaRPr lang="en-US" sz="19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PETR4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en-US" sz="1900" dirty="0" err="1"/>
                        <a:t>Setembro</a:t>
                      </a:r>
                      <a:endParaRPr lang="en-US" sz="19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- 1,17%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en-US" sz="1900" dirty="0" err="1"/>
                        <a:t>Outubro</a:t>
                      </a:r>
                      <a:endParaRPr lang="en-US" sz="19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8,74%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en-US" sz="1900" dirty="0" err="1"/>
                        <a:t>Novembro</a:t>
                      </a:r>
                      <a:endParaRPr lang="en-US" sz="19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10,61%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2" name="Group 67"/>
          <p:cNvGrpSpPr>
            <a:grpSpLocks/>
          </p:cNvGrpSpPr>
          <p:nvPr/>
        </p:nvGrpSpPr>
        <p:grpSpPr bwMode="auto">
          <a:xfrm>
            <a:off x="7484565" y="1429999"/>
            <a:ext cx="1801284" cy="719139"/>
            <a:chOff x="204" y="3567"/>
            <a:chExt cx="851" cy="453"/>
          </a:xfrm>
        </p:grpSpPr>
        <p:grpSp>
          <p:nvGrpSpPr>
            <p:cNvPr id="13" name="Group 68"/>
            <p:cNvGrpSpPr>
              <a:grpSpLocks/>
            </p:cNvGrpSpPr>
            <p:nvPr/>
          </p:nvGrpSpPr>
          <p:grpSpPr bwMode="auto">
            <a:xfrm>
              <a:off x="204" y="3567"/>
              <a:ext cx="454" cy="453"/>
              <a:chOff x="158" y="1571"/>
              <a:chExt cx="454" cy="453"/>
            </a:xfrm>
          </p:grpSpPr>
          <p:sp>
            <p:nvSpPr>
              <p:cNvPr id="17" name="AutoShape 69"/>
              <p:cNvSpPr>
                <a:spLocks noChangeArrowheads="1"/>
              </p:cNvSpPr>
              <p:nvPr/>
            </p:nvSpPr>
            <p:spPr bwMode="auto">
              <a:xfrm>
                <a:off x="158" y="1571"/>
                <a:ext cx="453" cy="453"/>
              </a:xfrm>
              <a:prstGeom prst="roundRect">
                <a:avLst>
                  <a:gd name="adj" fmla="val 16667"/>
                </a:avLst>
              </a:prstGeom>
              <a:solidFill>
                <a:srgbClr val="FF9900"/>
              </a:solidFill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sz="2400"/>
              </a:p>
            </p:txBody>
          </p:sp>
          <p:sp>
            <p:nvSpPr>
              <p:cNvPr id="18" name="AutoShape 70"/>
              <p:cNvSpPr>
                <a:spLocks noChangeArrowheads="1"/>
              </p:cNvSpPr>
              <p:nvPr/>
            </p:nvSpPr>
            <p:spPr bwMode="auto">
              <a:xfrm>
                <a:off x="166" y="1834"/>
                <a:ext cx="433" cy="181"/>
              </a:xfrm>
              <a:prstGeom prst="roundRect">
                <a:avLst>
                  <a:gd name="adj" fmla="val 16667"/>
                </a:avLst>
              </a:prstGeom>
              <a:solidFill>
                <a:srgbClr val="E27100"/>
              </a:solidFill>
              <a:ln w="254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sz="2400"/>
              </a:p>
            </p:txBody>
          </p:sp>
          <p:sp>
            <p:nvSpPr>
              <p:cNvPr id="19" name="Text Box 71"/>
              <p:cNvSpPr txBox="1">
                <a:spLocks noChangeArrowheads="1"/>
              </p:cNvSpPr>
              <p:nvPr/>
            </p:nvSpPr>
            <p:spPr bwMode="auto">
              <a:xfrm>
                <a:off x="159" y="1638"/>
                <a:ext cx="453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t-BR" sz="3200" b="1"/>
                  <a:t>f</a:t>
                </a:r>
              </a:p>
            </p:txBody>
          </p:sp>
        </p:grpSp>
        <p:grpSp>
          <p:nvGrpSpPr>
            <p:cNvPr id="14" name="Group 72"/>
            <p:cNvGrpSpPr>
              <a:grpSpLocks/>
            </p:cNvGrpSpPr>
            <p:nvPr/>
          </p:nvGrpSpPr>
          <p:grpSpPr bwMode="auto">
            <a:xfrm>
              <a:off x="828" y="3663"/>
              <a:ext cx="227" cy="314"/>
              <a:chOff x="2171" y="2755"/>
              <a:chExt cx="227" cy="314"/>
            </a:xfrm>
          </p:grpSpPr>
          <p:sp>
            <p:nvSpPr>
              <p:cNvPr id="15" name="Text Box 74"/>
              <p:cNvSpPr txBox="1">
                <a:spLocks noChangeArrowheads="1"/>
              </p:cNvSpPr>
              <p:nvPr/>
            </p:nvSpPr>
            <p:spPr bwMode="auto">
              <a:xfrm>
                <a:off x="2171" y="2755"/>
                <a:ext cx="227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t-BR" sz="2000" b="1">
                    <a:solidFill>
                      <a:schemeClr val="bg1"/>
                    </a:solidFill>
                    <a:latin typeface="Bodoni MT Black" pitchFamily="18" charset="0"/>
                  </a:rPr>
                  <a:t>&gt;</a:t>
                </a:r>
              </a:p>
            </p:txBody>
          </p:sp>
          <p:sp>
            <p:nvSpPr>
              <p:cNvPr id="16" name="Text Box 75"/>
              <p:cNvSpPr txBox="1">
                <a:spLocks noChangeArrowheads="1"/>
              </p:cNvSpPr>
              <p:nvPr/>
            </p:nvSpPr>
            <p:spPr bwMode="auto">
              <a:xfrm>
                <a:off x="2171" y="2817"/>
                <a:ext cx="227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t-BR" sz="2000" b="1">
                    <a:solidFill>
                      <a:schemeClr val="bg1"/>
                    </a:solidFill>
                    <a:latin typeface="Bodoni MT Black" pitchFamily="18" charset="0"/>
                  </a:rPr>
                  <a:t>&lt;</a:t>
                </a:r>
              </a:p>
            </p:txBody>
          </p:sp>
        </p:grpSp>
      </p:grpSp>
      <p:grpSp>
        <p:nvGrpSpPr>
          <p:cNvPr id="20" name="Group 69">
            <a:extLst>
              <a:ext uri="{FF2B5EF4-FFF2-40B4-BE49-F238E27FC236}">
                <a16:creationId xmlns:a16="http://schemas.microsoft.com/office/drawing/2014/main" id="{A4E69440-BA99-4825-BC60-1C9F3EE4C108}"/>
              </a:ext>
            </a:extLst>
          </p:cNvPr>
          <p:cNvGrpSpPr>
            <a:grpSpLocks/>
          </p:cNvGrpSpPr>
          <p:nvPr/>
        </p:nvGrpSpPr>
        <p:grpSpPr bwMode="auto">
          <a:xfrm>
            <a:off x="8678923" y="1386500"/>
            <a:ext cx="960967" cy="811212"/>
            <a:chOff x="-1249" y="3923"/>
            <a:chExt cx="454" cy="511"/>
          </a:xfrm>
        </p:grpSpPr>
        <p:sp>
          <p:nvSpPr>
            <p:cNvPr id="21" name="AutoShape 70">
              <a:extLst>
                <a:ext uri="{FF2B5EF4-FFF2-40B4-BE49-F238E27FC236}">
                  <a16:creationId xmlns:a16="http://schemas.microsoft.com/office/drawing/2014/main" id="{84A9556F-D929-48B2-A6E1-8DEE7763B2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249" y="3923"/>
              <a:ext cx="453" cy="453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254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2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" name="Text Box 71">
              <a:extLst>
                <a:ext uri="{FF2B5EF4-FFF2-40B4-BE49-F238E27FC236}">
                  <a16:creationId xmlns:a16="http://schemas.microsoft.com/office/drawing/2014/main" id="{C8AB4CE9-7F44-4140-A437-822A022898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248" y="3923"/>
              <a:ext cx="453" cy="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pt-BR" altLang="pt-BR" sz="2933">
                  <a:solidFill>
                    <a:schemeClr val="bg1"/>
                  </a:solidFill>
                  <a:latin typeface="Arial" panose="020B0604020202020204" pitchFamily="34" charset="0"/>
                </a:rPr>
                <a:t>CL</a:t>
              </a:r>
              <a:r>
                <a:rPr lang="pt-BR" altLang="pt-BR" sz="4667">
                  <a:solidFill>
                    <a:schemeClr val="bg1"/>
                  </a:solidFill>
                  <a:latin typeface="Brush Script MT" panose="03060802040406070304" pitchFamily="66" charset="0"/>
                </a:rPr>
                <a:t>x</a:t>
              </a:r>
            </a:p>
          </p:txBody>
        </p:sp>
      </p:grpSp>
      <p:sp>
        <p:nvSpPr>
          <p:cNvPr id="23" name="Text Box 80">
            <a:extLst>
              <a:ext uri="{FF2B5EF4-FFF2-40B4-BE49-F238E27FC236}">
                <a16:creationId xmlns:a16="http://schemas.microsoft.com/office/drawing/2014/main" id="{4A5C41A9-35C8-4BD7-807F-BB3D945717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9522" y="964227"/>
            <a:ext cx="1344084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2667" b="1" dirty="0">
                <a:solidFill>
                  <a:srgbClr val="E27100"/>
                </a:solidFill>
                <a:latin typeface="Arial" panose="020B0604020202020204" pitchFamily="34" charset="0"/>
              </a:rPr>
              <a:t>REG</a:t>
            </a:r>
            <a:endParaRPr lang="pt-BR" altLang="pt-BR" sz="2667" dirty="0">
              <a:solidFill>
                <a:srgbClr val="E27100"/>
              </a:solidFill>
              <a:latin typeface="Arial" panose="020B0604020202020204" pitchFamily="34" charset="0"/>
            </a:endParaRPr>
          </a:p>
        </p:txBody>
      </p:sp>
      <p:grpSp>
        <p:nvGrpSpPr>
          <p:cNvPr id="24" name="Group 111">
            <a:extLst>
              <a:ext uri="{FF2B5EF4-FFF2-40B4-BE49-F238E27FC236}">
                <a16:creationId xmlns:a16="http://schemas.microsoft.com/office/drawing/2014/main" id="{C42768BE-84F8-48D9-95F0-A1652E24E16D}"/>
              </a:ext>
            </a:extLst>
          </p:cNvPr>
          <p:cNvGrpSpPr>
            <a:grpSpLocks/>
          </p:cNvGrpSpPr>
          <p:nvPr/>
        </p:nvGrpSpPr>
        <p:grpSpPr bwMode="auto">
          <a:xfrm>
            <a:off x="9571516" y="5200709"/>
            <a:ext cx="967317" cy="962026"/>
            <a:chOff x="4778" y="3515"/>
            <a:chExt cx="457" cy="606"/>
          </a:xfrm>
        </p:grpSpPr>
        <p:sp>
          <p:nvSpPr>
            <p:cNvPr id="25" name="AutoShape 112">
              <a:extLst>
                <a:ext uri="{FF2B5EF4-FFF2-40B4-BE49-F238E27FC236}">
                  <a16:creationId xmlns:a16="http://schemas.microsoft.com/office/drawing/2014/main" id="{58F8ED47-DB99-4787-B843-0AA7598685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1" y="3702"/>
              <a:ext cx="362" cy="337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254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2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" name="AutoShape 113">
              <a:extLst>
                <a:ext uri="{FF2B5EF4-FFF2-40B4-BE49-F238E27FC236}">
                  <a16:creationId xmlns:a16="http://schemas.microsoft.com/office/drawing/2014/main" id="{4D603724-B764-47C1-B281-317F8D41FD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1" y="3898"/>
              <a:ext cx="344" cy="134"/>
            </a:xfrm>
            <a:prstGeom prst="roundRect">
              <a:avLst>
                <a:gd name="adj" fmla="val 30389"/>
              </a:avLst>
            </a:prstGeom>
            <a:solidFill>
              <a:srgbClr val="3838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2400">
                <a:solidFill>
                  <a:srgbClr val="DCDCD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" name="Text Box 114">
              <a:extLst>
                <a:ext uri="{FF2B5EF4-FFF2-40B4-BE49-F238E27FC236}">
                  <a16:creationId xmlns:a16="http://schemas.microsoft.com/office/drawing/2014/main" id="{F8072F72-588D-4D48-B756-5738DDA358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07" y="3515"/>
              <a:ext cx="218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pt-BR" altLang="pt-BR" sz="48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.</a:t>
              </a:r>
              <a:endParaRPr lang="pt-BR" altLang="pt-BR" sz="4800" b="1" dirty="0">
                <a:solidFill>
                  <a:schemeClr val="bg1"/>
                </a:solidFill>
                <a:latin typeface="Brush Script MT" panose="03060802040406070304" pitchFamily="66" charset="0"/>
              </a:endParaRPr>
            </a:p>
          </p:txBody>
        </p:sp>
        <p:sp>
          <p:nvSpPr>
            <p:cNvPr id="28" name="Text Box 115">
              <a:extLst>
                <a:ext uri="{FF2B5EF4-FFF2-40B4-BE49-F238E27FC236}">
                  <a16:creationId xmlns:a16="http://schemas.microsoft.com/office/drawing/2014/main" id="{94243C65-9AEF-4F4A-A9CD-D6978DE6FD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78" y="3817"/>
              <a:ext cx="457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pt-BR" altLang="pt-BR" sz="2533" b="1" dirty="0" err="1">
                  <a:solidFill>
                    <a:srgbClr val="00BBFE"/>
                  </a:solidFill>
                  <a:latin typeface="Tempus Sans ITC" panose="04020404030007020202" pitchFamily="82" charset="0"/>
                </a:rPr>
                <a:t>s</a:t>
              </a:r>
              <a:endParaRPr lang="pt-BR" altLang="pt-BR" sz="2533" b="1" dirty="0">
                <a:solidFill>
                  <a:srgbClr val="00BBFE"/>
                </a:solidFill>
                <a:latin typeface="Tempus Sans ITC" panose="04020404030007020202" pitchFamily="82" charset="0"/>
              </a:endParaRPr>
            </a:p>
          </p:txBody>
        </p:sp>
      </p:grpSp>
      <p:grpSp>
        <p:nvGrpSpPr>
          <p:cNvPr id="30" name="Group 119">
            <a:extLst>
              <a:ext uri="{FF2B5EF4-FFF2-40B4-BE49-F238E27FC236}">
                <a16:creationId xmlns:a16="http://schemas.microsoft.com/office/drawing/2014/main" id="{A95FCDBA-A883-430A-AD91-F7F25D18B3B6}"/>
              </a:ext>
            </a:extLst>
          </p:cNvPr>
          <p:cNvGrpSpPr>
            <a:grpSpLocks/>
          </p:cNvGrpSpPr>
          <p:nvPr/>
        </p:nvGrpSpPr>
        <p:grpSpPr bwMode="auto">
          <a:xfrm>
            <a:off x="7236012" y="5483425"/>
            <a:ext cx="766233" cy="587374"/>
            <a:chOff x="4332" y="3510"/>
            <a:chExt cx="362" cy="370"/>
          </a:xfrm>
        </p:grpSpPr>
        <p:sp>
          <p:nvSpPr>
            <p:cNvPr id="31" name="AutoShape 120">
              <a:extLst>
                <a:ext uri="{FF2B5EF4-FFF2-40B4-BE49-F238E27FC236}">
                  <a16:creationId xmlns:a16="http://schemas.microsoft.com/office/drawing/2014/main" id="{E3E352C0-F1DB-450E-ABC1-B9A4C8043F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2" y="3521"/>
              <a:ext cx="361" cy="359"/>
            </a:xfrm>
            <a:prstGeom prst="roundRect">
              <a:avLst>
                <a:gd name="adj" fmla="val 16667"/>
              </a:avLst>
            </a:prstGeom>
            <a:solidFill>
              <a:srgbClr val="00B6F6"/>
            </a:solidFill>
            <a:ln w="254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2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2" name="AutoShape 121">
              <a:extLst>
                <a:ext uri="{FF2B5EF4-FFF2-40B4-BE49-F238E27FC236}">
                  <a16:creationId xmlns:a16="http://schemas.microsoft.com/office/drawing/2014/main" id="{BB567CBA-E766-41FE-B0FE-885D01A618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8" y="3729"/>
              <a:ext cx="346" cy="144"/>
            </a:xfrm>
            <a:prstGeom prst="roundRect">
              <a:avLst>
                <a:gd name="adj" fmla="val 16667"/>
              </a:avLst>
            </a:prstGeom>
            <a:solidFill>
              <a:srgbClr val="009AD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2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3" name="Text Box 122">
              <a:extLst>
                <a:ext uri="{FF2B5EF4-FFF2-40B4-BE49-F238E27FC236}">
                  <a16:creationId xmlns:a16="http://schemas.microsoft.com/office/drawing/2014/main" id="{7B7AA720-5C8B-4C93-A554-CB6575E09A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33" y="3510"/>
              <a:ext cx="361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pt-BR" altLang="pt-BR" b="1">
                  <a:solidFill>
                    <a:schemeClr val="tx1"/>
                  </a:solidFill>
                  <a:latin typeface="Arial" panose="020B0604020202020204" pitchFamily="34" charset="0"/>
                </a:rPr>
                <a:t>g</a:t>
              </a:r>
            </a:p>
          </p:txBody>
        </p:sp>
      </p:grpSp>
      <p:sp>
        <p:nvSpPr>
          <p:cNvPr id="34" name="AutoShape 123">
            <a:extLst>
              <a:ext uri="{FF2B5EF4-FFF2-40B4-BE49-F238E27FC236}">
                <a16:creationId xmlns:a16="http://schemas.microsoft.com/office/drawing/2014/main" id="{DAD4DFD0-D0A7-452E-B22B-DF968E0EE4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1306" y="4857598"/>
            <a:ext cx="2880783" cy="576263"/>
          </a:xfrm>
          <a:prstGeom prst="roundRect">
            <a:avLst>
              <a:gd name="adj" fmla="val 16667"/>
            </a:avLst>
          </a:prstGeom>
          <a:solidFill>
            <a:srgbClr val="DCDCDC"/>
          </a:solidFill>
          <a:ln w="25400">
            <a:solidFill>
              <a:srgbClr val="C0BC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5" name="Text Box 124">
            <a:extLst>
              <a:ext uri="{FF2B5EF4-FFF2-40B4-BE49-F238E27FC236}">
                <a16:creationId xmlns:a16="http://schemas.microsoft.com/office/drawing/2014/main" id="{37CB0559-28AC-42EA-B6E2-223BCDD6A9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0961" y="4826980"/>
            <a:ext cx="2209800" cy="701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25000"/>
              </a:lnSpc>
              <a:spcBef>
                <a:spcPct val="50000"/>
              </a:spcBef>
              <a:buFontTx/>
              <a:buNone/>
            </a:pPr>
            <a:r>
              <a:rPr lang="pt-BR" altLang="pt-BR" sz="3333" b="1" dirty="0">
                <a:solidFill>
                  <a:schemeClr val="tx1"/>
                </a:solidFill>
                <a:latin typeface="Tempus Sans ITC" panose="04020404030007020202" pitchFamily="82" charset="0"/>
              </a:rPr>
              <a:t>6,06%</a:t>
            </a:r>
          </a:p>
        </p:txBody>
      </p:sp>
      <p:sp>
        <p:nvSpPr>
          <p:cNvPr id="36" name="Text Box 129">
            <a:extLst>
              <a:ext uri="{FF2B5EF4-FFF2-40B4-BE49-F238E27FC236}">
                <a16:creationId xmlns:a16="http://schemas.microsoft.com/office/drawing/2014/main" id="{DA4387B9-9F3B-420A-B6EE-A2E6E26BF3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6787" y="2206947"/>
            <a:ext cx="1198127" cy="797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pt-BR" altLang="pt-BR" sz="3333" b="1" dirty="0">
                <a:solidFill>
                  <a:schemeClr val="tx1"/>
                </a:solidFill>
                <a:latin typeface="Tempus Sans ITC" panose="04020404030007020202" pitchFamily="82" charset="0"/>
              </a:rPr>
              <a:t>1.17</a:t>
            </a:r>
          </a:p>
        </p:txBody>
      </p:sp>
      <p:grpSp>
        <p:nvGrpSpPr>
          <p:cNvPr id="37" name="Group 154">
            <a:extLst>
              <a:ext uri="{FF2B5EF4-FFF2-40B4-BE49-F238E27FC236}">
                <a16:creationId xmlns:a16="http://schemas.microsoft.com/office/drawing/2014/main" id="{E982B0E8-D7FC-4B3F-82B4-08B97C078C80}"/>
              </a:ext>
            </a:extLst>
          </p:cNvPr>
          <p:cNvGrpSpPr>
            <a:grpSpLocks/>
          </p:cNvGrpSpPr>
          <p:nvPr/>
        </p:nvGrpSpPr>
        <p:grpSpPr bwMode="auto">
          <a:xfrm>
            <a:off x="9638416" y="2228588"/>
            <a:ext cx="904291" cy="782840"/>
            <a:chOff x="3016" y="709"/>
            <a:chExt cx="453" cy="453"/>
          </a:xfrm>
        </p:grpSpPr>
        <p:sp>
          <p:nvSpPr>
            <p:cNvPr id="38" name="AutoShape 155">
              <a:extLst>
                <a:ext uri="{FF2B5EF4-FFF2-40B4-BE49-F238E27FC236}">
                  <a16:creationId xmlns:a16="http://schemas.microsoft.com/office/drawing/2014/main" id="{62AAC305-41E5-4A87-8E53-A877018E6A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6" y="709"/>
              <a:ext cx="453" cy="453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254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2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" name="AutoShape 156">
              <a:extLst>
                <a:ext uri="{FF2B5EF4-FFF2-40B4-BE49-F238E27FC236}">
                  <a16:creationId xmlns:a16="http://schemas.microsoft.com/office/drawing/2014/main" id="{0D787BC2-B53C-4C6D-8C76-C79E3C128B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8" y="972"/>
              <a:ext cx="431" cy="181"/>
            </a:xfrm>
            <a:prstGeom prst="roundRect">
              <a:avLst>
                <a:gd name="adj" fmla="val 30389"/>
              </a:avLst>
            </a:prstGeom>
            <a:solidFill>
              <a:srgbClr val="3838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2400">
                <a:solidFill>
                  <a:srgbClr val="DCDCD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0" name="Line 157">
              <a:extLst>
                <a:ext uri="{FF2B5EF4-FFF2-40B4-BE49-F238E27FC236}">
                  <a16:creationId xmlns:a16="http://schemas.microsoft.com/office/drawing/2014/main" id="{106790C4-9ED3-4E97-B8ED-E5541EA277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7" y="770"/>
              <a:ext cx="136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sz="2400"/>
            </a:p>
          </p:txBody>
        </p:sp>
        <p:sp>
          <p:nvSpPr>
            <p:cNvPr id="41" name="Line 158">
              <a:extLst>
                <a:ext uri="{FF2B5EF4-FFF2-40B4-BE49-F238E27FC236}">
                  <a16:creationId xmlns:a16="http://schemas.microsoft.com/office/drawing/2014/main" id="{5F01A1C5-654E-4E68-AA70-14AF8F8170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9" y="906"/>
              <a:ext cx="136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sz="2400"/>
            </a:p>
          </p:txBody>
        </p:sp>
        <p:sp>
          <p:nvSpPr>
            <p:cNvPr id="42" name="Line 159">
              <a:extLst>
                <a:ext uri="{FF2B5EF4-FFF2-40B4-BE49-F238E27FC236}">
                  <a16:creationId xmlns:a16="http://schemas.microsoft.com/office/drawing/2014/main" id="{18637780-0125-4BCC-A53F-2AC5C9DF9B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81" y="772"/>
              <a:ext cx="92" cy="7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sz="2400"/>
            </a:p>
          </p:txBody>
        </p:sp>
        <p:sp>
          <p:nvSpPr>
            <p:cNvPr id="43" name="Line 160">
              <a:extLst>
                <a:ext uri="{FF2B5EF4-FFF2-40B4-BE49-F238E27FC236}">
                  <a16:creationId xmlns:a16="http://schemas.microsoft.com/office/drawing/2014/main" id="{25546E2E-44BF-43B1-B660-CE2E95ECD5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83" y="834"/>
              <a:ext cx="90" cy="7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sz="2400"/>
            </a:p>
          </p:txBody>
        </p:sp>
        <p:sp>
          <p:nvSpPr>
            <p:cNvPr id="44" name="Line 161">
              <a:extLst>
                <a:ext uri="{FF2B5EF4-FFF2-40B4-BE49-F238E27FC236}">
                  <a16:creationId xmlns:a16="http://schemas.microsoft.com/office/drawing/2014/main" id="{73A48E42-F77E-4284-BF1B-89FBF84EF6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07" y="877"/>
              <a:ext cx="2" cy="34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sz="2400"/>
            </a:p>
          </p:txBody>
        </p:sp>
        <p:sp>
          <p:nvSpPr>
            <p:cNvPr id="45" name="Line 162">
              <a:extLst>
                <a:ext uri="{FF2B5EF4-FFF2-40B4-BE49-F238E27FC236}">
                  <a16:creationId xmlns:a16="http://schemas.microsoft.com/office/drawing/2014/main" id="{C0B6ECD9-9D56-4A56-B859-CEBC27FBA5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71" y="840"/>
              <a:ext cx="90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sz="2400"/>
            </a:p>
          </p:txBody>
        </p:sp>
        <p:sp>
          <p:nvSpPr>
            <p:cNvPr id="46" name="Line 163">
              <a:extLst>
                <a:ext uri="{FF2B5EF4-FFF2-40B4-BE49-F238E27FC236}">
                  <a16:creationId xmlns:a16="http://schemas.microsoft.com/office/drawing/2014/main" id="{782CCC34-9514-4731-82B0-E529CB4A62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19" y="798"/>
              <a:ext cx="0" cy="88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sz="2400"/>
            </a:p>
          </p:txBody>
        </p:sp>
        <p:sp>
          <p:nvSpPr>
            <p:cNvPr id="47" name="Line 164">
              <a:extLst>
                <a:ext uri="{FF2B5EF4-FFF2-40B4-BE49-F238E27FC236}">
                  <a16:creationId xmlns:a16="http://schemas.microsoft.com/office/drawing/2014/main" id="{AD6646A4-E890-4DBA-BB24-EAA949C8D1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2" y="1017"/>
              <a:ext cx="90" cy="0"/>
            </a:xfrm>
            <a:prstGeom prst="line">
              <a:avLst/>
            </a:prstGeom>
            <a:noFill/>
            <a:ln w="25400">
              <a:solidFill>
                <a:srgbClr val="00BBFE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 sz="2400"/>
            </a:p>
          </p:txBody>
        </p:sp>
        <p:sp>
          <p:nvSpPr>
            <p:cNvPr id="48" name="Line 165">
              <a:extLst>
                <a:ext uri="{FF2B5EF4-FFF2-40B4-BE49-F238E27FC236}">
                  <a16:creationId xmlns:a16="http://schemas.microsoft.com/office/drawing/2014/main" id="{84C8E28A-5701-4E9E-AF20-327EB81A58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2" y="1104"/>
              <a:ext cx="90" cy="0"/>
            </a:xfrm>
            <a:prstGeom prst="line">
              <a:avLst/>
            </a:prstGeom>
            <a:noFill/>
            <a:ln w="1905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sz="2400"/>
            </a:p>
          </p:txBody>
        </p:sp>
        <p:sp>
          <p:nvSpPr>
            <p:cNvPr id="49" name="Line 166">
              <a:extLst>
                <a:ext uri="{FF2B5EF4-FFF2-40B4-BE49-F238E27FC236}">
                  <a16:creationId xmlns:a16="http://schemas.microsoft.com/office/drawing/2014/main" id="{25C1B47F-6AB8-4A14-9C09-4BAF1BE426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8" y="1019"/>
              <a:ext cx="46" cy="46"/>
            </a:xfrm>
            <a:prstGeom prst="line">
              <a:avLst/>
            </a:prstGeom>
            <a:noFill/>
            <a:ln w="1905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sz="2400"/>
            </a:p>
          </p:txBody>
        </p:sp>
        <p:sp>
          <p:nvSpPr>
            <p:cNvPr id="50" name="Line 167">
              <a:extLst>
                <a:ext uri="{FF2B5EF4-FFF2-40B4-BE49-F238E27FC236}">
                  <a16:creationId xmlns:a16="http://schemas.microsoft.com/office/drawing/2014/main" id="{30BC4989-B722-4BF2-A9B3-4B8EAC45A1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26" y="1059"/>
              <a:ext cx="46" cy="45"/>
            </a:xfrm>
            <a:prstGeom prst="line">
              <a:avLst/>
            </a:prstGeom>
            <a:noFill/>
            <a:ln w="1905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sz="2400"/>
            </a:p>
          </p:txBody>
        </p:sp>
        <p:sp>
          <p:nvSpPr>
            <p:cNvPr id="51" name="Line 168">
              <a:extLst>
                <a:ext uri="{FF2B5EF4-FFF2-40B4-BE49-F238E27FC236}">
                  <a16:creationId xmlns:a16="http://schemas.microsoft.com/office/drawing/2014/main" id="{67E74454-9F92-44A9-B046-EAD525C208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07" y="1013"/>
              <a:ext cx="0" cy="23"/>
            </a:xfrm>
            <a:prstGeom prst="line">
              <a:avLst/>
            </a:prstGeom>
            <a:noFill/>
            <a:ln w="1905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sz="2400"/>
            </a:p>
          </p:txBody>
        </p:sp>
        <p:sp>
          <p:nvSpPr>
            <p:cNvPr id="52" name="Line 169">
              <a:extLst>
                <a:ext uri="{FF2B5EF4-FFF2-40B4-BE49-F238E27FC236}">
                  <a16:creationId xmlns:a16="http://schemas.microsoft.com/office/drawing/2014/main" id="{E11D8EB3-140B-4CBF-A261-7F6871269C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07" y="1085"/>
              <a:ext cx="0" cy="23"/>
            </a:xfrm>
            <a:prstGeom prst="line">
              <a:avLst/>
            </a:prstGeom>
            <a:noFill/>
            <a:ln w="1905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sz="2400"/>
            </a:p>
          </p:txBody>
        </p:sp>
        <p:sp>
          <p:nvSpPr>
            <p:cNvPr id="53" name="Line 170">
              <a:extLst>
                <a:ext uri="{FF2B5EF4-FFF2-40B4-BE49-F238E27FC236}">
                  <a16:creationId xmlns:a16="http://schemas.microsoft.com/office/drawing/2014/main" id="{3EC4F9C2-F374-4482-B33D-579C7B4232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70" y="1065"/>
              <a:ext cx="90" cy="0"/>
            </a:xfrm>
            <a:prstGeom prst="line">
              <a:avLst/>
            </a:prstGeom>
            <a:noFill/>
            <a:ln w="25400">
              <a:solidFill>
                <a:srgbClr val="00BBFE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 sz="2400"/>
            </a:p>
          </p:txBody>
        </p:sp>
        <p:sp>
          <p:nvSpPr>
            <p:cNvPr id="54" name="Line 171">
              <a:extLst>
                <a:ext uri="{FF2B5EF4-FFF2-40B4-BE49-F238E27FC236}">
                  <a16:creationId xmlns:a16="http://schemas.microsoft.com/office/drawing/2014/main" id="{EC66B830-DBF1-4F69-9212-BF59F90F95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05" y="764"/>
              <a:ext cx="2" cy="34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sz="2400"/>
            </a:p>
          </p:txBody>
        </p:sp>
      </p:grpSp>
      <p:grpSp>
        <p:nvGrpSpPr>
          <p:cNvPr id="55" name="Group 97"/>
          <p:cNvGrpSpPr>
            <a:grpSpLocks/>
          </p:cNvGrpSpPr>
          <p:nvPr/>
        </p:nvGrpSpPr>
        <p:grpSpPr bwMode="auto">
          <a:xfrm>
            <a:off x="8209531" y="2189020"/>
            <a:ext cx="1075267" cy="849314"/>
            <a:chOff x="2657" y="2479"/>
            <a:chExt cx="508" cy="535"/>
          </a:xfrm>
        </p:grpSpPr>
        <p:sp>
          <p:nvSpPr>
            <p:cNvPr id="56" name="AutoShape 98"/>
            <p:cNvSpPr>
              <a:spLocks noChangeArrowheads="1"/>
            </p:cNvSpPr>
            <p:nvPr/>
          </p:nvSpPr>
          <p:spPr bwMode="auto">
            <a:xfrm>
              <a:off x="2676" y="2523"/>
              <a:ext cx="453" cy="453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254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sz="2400"/>
            </a:p>
          </p:txBody>
        </p:sp>
        <p:sp>
          <p:nvSpPr>
            <p:cNvPr id="57" name="Text Box 99"/>
            <p:cNvSpPr txBox="1">
              <a:spLocks noChangeArrowheads="1"/>
            </p:cNvSpPr>
            <p:nvPr/>
          </p:nvSpPr>
          <p:spPr bwMode="auto">
            <a:xfrm>
              <a:off x="2657" y="2479"/>
              <a:ext cx="498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2933" b="1" dirty="0">
                  <a:solidFill>
                    <a:schemeClr val="bg1"/>
                  </a:solidFill>
                </a:rPr>
                <a:t>CHS</a:t>
              </a:r>
              <a:endParaRPr lang="pt-BR" sz="4667" b="1" dirty="0">
                <a:solidFill>
                  <a:schemeClr val="bg1"/>
                </a:solidFill>
                <a:latin typeface="Brush Script MT" pitchFamily="66" charset="0"/>
              </a:endParaRPr>
            </a:p>
          </p:txBody>
        </p:sp>
        <p:sp>
          <p:nvSpPr>
            <p:cNvPr id="58" name="AutoShape 100"/>
            <p:cNvSpPr>
              <a:spLocks noChangeArrowheads="1"/>
            </p:cNvSpPr>
            <p:nvPr/>
          </p:nvSpPr>
          <p:spPr bwMode="auto">
            <a:xfrm>
              <a:off x="2687" y="2787"/>
              <a:ext cx="431" cy="181"/>
            </a:xfrm>
            <a:prstGeom prst="roundRect">
              <a:avLst>
                <a:gd name="adj" fmla="val 30389"/>
              </a:avLst>
            </a:prstGeom>
            <a:solidFill>
              <a:srgbClr val="383838"/>
            </a:solidFill>
            <a:ln w="254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 sz="2400">
                <a:solidFill>
                  <a:srgbClr val="DCDCDC"/>
                </a:solidFill>
              </a:endParaRPr>
            </a:p>
          </p:txBody>
        </p:sp>
        <p:sp>
          <p:nvSpPr>
            <p:cNvPr id="59" name="Text Box 101"/>
            <p:cNvSpPr txBox="1">
              <a:spLocks noChangeArrowheads="1"/>
            </p:cNvSpPr>
            <p:nvPr/>
          </p:nvSpPr>
          <p:spPr bwMode="auto">
            <a:xfrm>
              <a:off x="2667" y="2749"/>
              <a:ext cx="498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2133" b="1" dirty="0">
                  <a:solidFill>
                    <a:srgbClr val="00BBFE"/>
                  </a:solidFill>
                </a:rPr>
                <a:t>DATE</a:t>
              </a:r>
              <a:endParaRPr lang="pt-BR" sz="2133" b="1" dirty="0">
                <a:solidFill>
                  <a:srgbClr val="00BBFE"/>
                </a:solidFill>
                <a:latin typeface="Brush Script MT" pitchFamily="66" charset="0"/>
              </a:endParaRPr>
            </a:p>
          </p:txBody>
        </p:sp>
      </p:grpSp>
      <p:sp>
        <p:nvSpPr>
          <p:cNvPr id="60" name="Text Box 129">
            <a:extLst>
              <a:ext uri="{FF2B5EF4-FFF2-40B4-BE49-F238E27FC236}">
                <a16:creationId xmlns:a16="http://schemas.microsoft.com/office/drawing/2014/main" id="{DA4387B9-9F3B-420A-B6EE-A2E6E26BF3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0381" y="3126174"/>
            <a:ext cx="1198127" cy="797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pt-BR" altLang="pt-BR" sz="3333" b="1" dirty="0">
                <a:solidFill>
                  <a:schemeClr val="tx1"/>
                </a:solidFill>
                <a:latin typeface="Tempus Sans ITC" panose="04020404030007020202" pitchFamily="82" charset="0"/>
              </a:rPr>
              <a:t>8.74</a:t>
            </a:r>
          </a:p>
        </p:txBody>
      </p:sp>
      <p:grpSp>
        <p:nvGrpSpPr>
          <p:cNvPr id="61" name="Group 154">
            <a:extLst>
              <a:ext uri="{FF2B5EF4-FFF2-40B4-BE49-F238E27FC236}">
                <a16:creationId xmlns:a16="http://schemas.microsoft.com/office/drawing/2014/main" id="{E982B0E8-D7FC-4B3F-82B4-08B97C078C80}"/>
              </a:ext>
            </a:extLst>
          </p:cNvPr>
          <p:cNvGrpSpPr>
            <a:grpSpLocks/>
          </p:cNvGrpSpPr>
          <p:nvPr/>
        </p:nvGrpSpPr>
        <p:grpSpPr bwMode="auto">
          <a:xfrm>
            <a:off x="9602009" y="3147815"/>
            <a:ext cx="904291" cy="782840"/>
            <a:chOff x="3016" y="709"/>
            <a:chExt cx="453" cy="453"/>
          </a:xfrm>
        </p:grpSpPr>
        <p:sp>
          <p:nvSpPr>
            <p:cNvPr id="62" name="AutoShape 155">
              <a:extLst>
                <a:ext uri="{FF2B5EF4-FFF2-40B4-BE49-F238E27FC236}">
                  <a16:creationId xmlns:a16="http://schemas.microsoft.com/office/drawing/2014/main" id="{62AAC305-41E5-4A87-8E53-A877018E6A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6" y="709"/>
              <a:ext cx="453" cy="453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254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2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3" name="AutoShape 156">
              <a:extLst>
                <a:ext uri="{FF2B5EF4-FFF2-40B4-BE49-F238E27FC236}">
                  <a16:creationId xmlns:a16="http://schemas.microsoft.com/office/drawing/2014/main" id="{0D787BC2-B53C-4C6D-8C76-C79E3C128B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8" y="972"/>
              <a:ext cx="431" cy="181"/>
            </a:xfrm>
            <a:prstGeom prst="roundRect">
              <a:avLst>
                <a:gd name="adj" fmla="val 30389"/>
              </a:avLst>
            </a:prstGeom>
            <a:solidFill>
              <a:srgbClr val="3838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2400">
                <a:solidFill>
                  <a:srgbClr val="DCDCD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4" name="Line 157">
              <a:extLst>
                <a:ext uri="{FF2B5EF4-FFF2-40B4-BE49-F238E27FC236}">
                  <a16:creationId xmlns:a16="http://schemas.microsoft.com/office/drawing/2014/main" id="{106790C4-9ED3-4E97-B8ED-E5541EA277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7" y="770"/>
              <a:ext cx="136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sz="2400"/>
            </a:p>
          </p:txBody>
        </p:sp>
        <p:sp>
          <p:nvSpPr>
            <p:cNvPr id="65" name="Line 158">
              <a:extLst>
                <a:ext uri="{FF2B5EF4-FFF2-40B4-BE49-F238E27FC236}">
                  <a16:creationId xmlns:a16="http://schemas.microsoft.com/office/drawing/2014/main" id="{5F01A1C5-654E-4E68-AA70-14AF8F8170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9" y="906"/>
              <a:ext cx="136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sz="2400"/>
            </a:p>
          </p:txBody>
        </p:sp>
        <p:sp>
          <p:nvSpPr>
            <p:cNvPr id="66" name="Line 159">
              <a:extLst>
                <a:ext uri="{FF2B5EF4-FFF2-40B4-BE49-F238E27FC236}">
                  <a16:creationId xmlns:a16="http://schemas.microsoft.com/office/drawing/2014/main" id="{18637780-0125-4BCC-A53F-2AC5C9DF9B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81" y="772"/>
              <a:ext cx="92" cy="7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sz="2400"/>
            </a:p>
          </p:txBody>
        </p:sp>
        <p:sp>
          <p:nvSpPr>
            <p:cNvPr id="67" name="Line 160">
              <a:extLst>
                <a:ext uri="{FF2B5EF4-FFF2-40B4-BE49-F238E27FC236}">
                  <a16:creationId xmlns:a16="http://schemas.microsoft.com/office/drawing/2014/main" id="{25546E2E-44BF-43B1-B660-CE2E95ECD5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83" y="834"/>
              <a:ext cx="90" cy="7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sz="2400"/>
            </a:p>
          </p:txBody>
        </p:sp>
        <p:sp>
          <p:nvSpPr>
            <p:cNvPr id="68" name="Line 161">
              <a:extLst>
                <a:ext uri="{FF2B5EF4-FFF2-40B4-BE49-F238E27FC236}">
                  <a16:creationId xmlns:a16="http://schemas.microsoft.com/office/drawing/2014/main" id="{73A48E42-F77E-4284-BF1B-89FBF84EF6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07" y="877"/>
              <a:ext cx="2" cy="34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sz="2400"/>
            </a:p>
          </p:txBody>
        </p:sp>
        <p:sp>
          <p:nvSpPr>
            <p:cNvPr id="69" name="Line 162">
              <a:extLst>
                <a:ext uri="{FF2B5EF4-FFF2-40B4-BE49-F238E27FC236}">
                  <a16:creationId xmlns:a16="http://schemas.microsoft.com/office/drawing/2014/main" id="{C0B6ECD9-9D56-4A56-B859-CEBC27FBA5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71" y="840"/>
              <a:ext cx="90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sz="2400"/>
            </a:p>
          </p:txBody>
        </p:sp>
        <p:sp>
          <p:nvSpPr>
            <p:cNvPr id="70" name="Line 163">
              <a:extLst>
                <a:ext uri="{FF2B5EF4-FFF2-40B4-BE49-F238E27FC236}">
                  <a16:creationId xmlns:a16="http://schemas.microsoft.com/office/drawing/2014/main" id="{782CCC34-9514-4731-82B0-E529CB4A62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19" y="798"/>
              <a:ext cx="0" cy="88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sz="2400"/>
            </a:p>
          </p:txBody>
        </p:sp>
        <p:sp>
          <p:nvSpPr>
            <p:cNvPr id="71" name="Line 164">
              <a:extLst>
                <a:ext uri="{FF2B5EF4-FFF2-40B4-BE49-F238E27FC236}">
                  <a16:creationId xmlns:a16="http://schemas.microsoft.com/office/drawing/2014/main" id="{AD6646A4-E890-4DBA-BB24-EAA949C8D1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2" y="1017"/>
              <a:ext cx="90" cy="0"/>
            </a:xfrm>
            <a:prstGeom prst="line">
              <a:avLst/>
            </a:prstGeom>
            <a:noFill/>
            <a:ln w="25400">
              <a:solidFill>
                <a:srgbClr val="00BBFE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 sz="2400"/>
            </a:p>
          </p:txBody>
        </p:sp>
        <p:sp>
          <p:nvSpPr>
            <p:cNvPr id="72" name="Line 165">
              <a:extLst>
                <a:ext uri="{FF2B5EF4-FFF2-40B4-BE49-F238E27FC236}">
                  <a16:creationId xmlns:a16="http://schemas.microsoft.com/office/drawing/2014/main" id="{84C8E28A-5701-4E9E-AF20-327EB81A58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2" y="1104"/>
              <a:ext cx="90" cy="0"/>
            </a:xfrm>
            <a:prstGeom prst="line">
              <a:avLst/>
            </a:prstGeom>
            <a:noFill/>
            <a:ln w="1905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sz="2400"/>
            </a:p>
          </p:txBody>
        </p:sp>
        <p:sp>
          <p:nvSpPr>
            <p:cNvPr id="73" name="Line 166">
              <a:extLst>
                <a:ext uri="{FF2B5EF4-FFF2-40B4-BE49-F238E27FC236}">
                  <a16:creationId xmlns:a16="http://schemas.microsoft.com/office/drawing/2014/main" id="{25C1B47F-6AB8-4A14-9C09-4BAF1BE426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8" y="1019"/>
              <a:ext cx="46" cy="46"/>
            </a:xfrm>
            <a:prstGeom prst="line">
              <a:avLst/>
            </a:prstGeom>
            <a:noFill/>
            <a:ln w="1905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sz="2400"/>
            </a:p>
          </p:txBody>
        </p:sp>
        <p:sp>
          <p:nvSpPr>
            <p:cNvPr id="74" name="Line 167">
              <a:extLst>
                <a:ext uri="{FF2B5EF4-FFF2-40B4-BE49-F238E27FC236}">
                  <a16:creationId xmlns:a16="http://schemas.microsoft.com/office/drawing/2014/main" id="{30BC4989-B722-4BF2-A9B3-4B8EAC45A1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26" y="1059"/>
              <a:ext cx="46" cy="45"/>
            </a:xfrm>
            <a:prstGeom prst="line">
              <a:avLst/>
            </a:prstGeom>
            <a:noFill/>
            <a:ln w="1905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sz="2400"/>
            </a:p>
          </p:txBody>
        </p:sp>
        <p:sp>
          <p:nvSpPr>
            <p:cNvPr id="75" name="Line 168">
              <a:extLst>
                <a:ext uri="{FF2B5EF4-FFF2-40B4-BE49-F238E27FC236}">
                  <a16:creationId xmlns:a16="http://schemas.microsoft.com/office/drawing/2014/main" id="{67E74454-9F92-44A9-B046-EAD525C208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07" y="1013"/>
              <a:ext cx="0" cy="23"/>
            </a:xfrm>
            <a:prstGeom prst="line">
              <a:avLst/>
            </a:prstGeom>
            <a:noFill/>
            <a:ln w="1905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sz="2400"/>
            </a:p>
          </p:txBody>
        </p:sp>
        <p:sp>
          <p:nvSpPr>
            <p:cNvPr id="76" name="Line 169">
              <a:extLst>
                <a:ext uri="{FF2B5EF4-FFF2-40B4-BE49-F238E27FC236}">
                  <a16:creationId xmlns:a16="http://schemas.microsoft.com/office/drawing/2014/main" id="{E11D8EB3-140B-4CBF-A261-7F6871269C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07" y="1085"/>
              <a:ext cx="0" cy="23"/>
            </a:xfrm>
            <a:prstGeom prst="line">
              <a:avLst/>
            </a:prstGeom>
            <a:noFill/>
            <a:ln w="1905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sz="2400"/>
            </a:p>
          </p:txBody>
        </p:sp>
        <p:sp>
          <p:nvSpPr>
            <p:cNvPr id="77" name="Line 170">
              <a:extLst>
                <a:ext uri="{FF2B5EF4-FFF2-40B4-BE49-F238E27FC236}">
                  <a16:creationId xmlns:a16="http://schemas.microsoft.com/office/drawing/2014/main" id="{3EC4F9C2-F374-4482-B33D-579C7B4232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70" y="1065"/>
              <a:ext cx="90" cy="0"/>
            </a:xfrm>
            <a:prstGeom prst="line">
              <a:avLst/>
            </a:prstGeom>
            <a:noFill/>
            <a:ln w="25400">
              <a:solidFill>
                <a:srgbClr val="00BBFE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 sz="2400"/>
            </a:p>
          </p:txBody>
        </p:sp>
        <p:sp>
          <p:nvSpPr>
            <p:cNvPr id="78" name="Line 171">
              <a:extLst>
                <a:ext uri="{FF2B5EF4-FFF2-40B4-BE49-F238E27FC236}">
                  <a16:creationId xmlns:a16="http://schemas.microsoft.com/office/drawing/2014/main" id="{EC66B830-DBF1-4F69-9212-BF59F90F95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05" y="764"/>
              <a:ext cx="2" cy="34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sz="2400"/>
            </a:p>
          </p:txBody>
        </p:sp>
      </p:grpSp>
      <p:sp>
        <p:nvSpPr>
          <p:cNvPr id="84" name="Text Box 129">
            <a:extLst>
              <a:ext uri="{FF2B5EF4-FFF2-40B4-BE49-F238E27FC236}">
                <a16:creationId xmlns:a16="http://schemas.microsoft.com/office/drawing/2014/main" id="{DA4387B9-9F3B-420A-B6EE-A2E6E26BF3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1469" y="3940926"/>
            <a:ext cx="1593012" cy="797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pt-BR" altLang="pt-BR" sz="3333" b="1" dirty="0">
                <a:solidFill>
                  <a:schemeClr val="tx1"/>
                </a:solidFill>
                <a:latin typeface="Tempus Sans ITC" panose="04020404030007020202" pitchFamily="82" charset="0"/>
              </a:rPr>
              <a:t>10,61</a:t>
            </a:r>
          </a:p>
        </p:txBody>
      </p:sp>
      <p:grpSp>
        <p:nvGrpSpPr>
          <p:cNvPr id="85" name="Group 154">
            <a:extLst>
              <a:ext uri="{FF2B5EF4-FFF2-40B4-BE49-F238E27FC236}">
                <a16:creationId xmlns:a16="http://schemas.microsoft.com/office/drawing/2014/main" id="{E982B0E8-D7FC-4B3F-82B4-08B97C078C80}"/>
              </a:ext>
            </a:extLst>
          </p:cNvPr>
          <p:cNvGrpSpPr>
            <a:grpSpLocks/>
          </p:cNvGrpSpPr>
          <p:nvPr/>
        </p:nvGrpSpPr>
        <p:grpSpPr bwMode="auto">
          <a:xfrm>
            <a:off x="9617983" y="3962567"/>
            <a:ext cx="904291" cy="782840"/>
            <a:chOff x="3016" y="709"/>
            <a:chExt cx="453" cy="453"/>
          </a:xfrm>
        </p:grpSpPr>
        <p:sp>
          <p:nvSpPr>
            <p:cNvPr id="86" name="AutoShape 155">
              <a:extLst>
                <a:ext uri="{FF2B5EF4-FFF2-40B4-BE49-F238E27FC236}">
                  <a16:creationId xmlns:a16="http://schemas.microsoft.com/office/drawing/2014/main" id="{62AAC305-41E5-4A87-8E53-A877018E6A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6" y="709"/>
              <a:ext cx="453" cy="453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254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2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7" name="AutoShape 156">
              <a:extLst>
                <a:ext uri="{FF2B5EF4-FFF2-40B4-BE49-F238E27FC236}">
                  <a16:creationId xmlns:a16="http://schemas.microsoft.com/office/drawing/2014/main" id="{0D787BC2-B53C-4C6D-8C76-C79E3C128B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8" y="972"/>
              <a:ext cx="431" cy="181"/>
            </a:xfrm>
            <a:prstGeom prst="roundRect">
              <a:avLst>
                <a:gd name="adj" fmla="val 30389"/>
              </a:avLst>
            </a:prstGeom>
            <a:solidFill>
              <a:srgbClr val="3838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2400">
                <a:solidFill>
                  <a:srgbClr val="DCDCD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8" name="Line 157">
              <a:extLst>
                <a:ext uri="{FF2B5EF4-FFF2-40B4-BE49-F238E27FC236}">
                  <a16:creationId xmlns:a16="http://schemas.microsoft.com/office/drawing/2014/main" id="{106790C4-9ED3-4E97-B8ED-E5541EA277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7" y="770"/>
              <a:ext cx="136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sz="2400"/>
            </a:p>
          </p:txBody>
        </p:sp>
        <p:sp>
          <p:nvSpPr>
            <p:cNvPr id="89" name="Line 158">
              <a:extLst>
                <a:ext uri="{FF2B5EF4-FFF2-40B4-BE49-F238E27FC236}">
                  <a16:creationId xmlns:a16="http://schemas.microsoft.com/office/drawing/2014/main" id="{5F01A1C5-654E-4E68-AA70-14AF8F8170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9" y="906"/>
              <a:ext cx="136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sz="2400"/>
            </a:p>
          </p:txBody>
        </p:sp>
        <p:sp>
          <p:nvSpPr>
            <p:cNvPr id="90" name="Line 159">
              <a:extLst>
                <a:ext uri="{FF2B5EF4-FFF2-40B4-BE49-F238E27FC236}">
                  <a16:creationId xmlns:a16="http://schemas.microsoft.com/office/drawing/2014/main" id="{18637780-0125-4BCC-A53F-2AC5C9DF9B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81" y="772"/>
              <a:ext cx="92" cy="7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sz="2400"/>
            </a:p>
          </p:txBody>
        </p:sp>
        <p:sp>
          <p:nvSpPr>
            <p:cNvPr id="91" name="Line 160">
              <a:extLst>
                <a:ext uri="{FF2B5EF4-FFF2-40B4-BE49-F238E27FC236}">
                  <a16:creationId xmlns:a16="http://schemas.microsoft.com/office/drawing/2014/main" id="{25546E2E-44BF-43B1-B660-CE2E95ECD5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83" y="834"/>
              <a:ext cx="90" cy="7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sz="2400"/>
            </a:p>
          </p:txBody>
        </p:sp>
        <p:sp>
          <p:nvSpPr>
            <p:cNvPr id="92" name="Line 161">
              <a:extLst>
                <a:ext uri="{FF2B5EF4-FFF2-40B4-BE49-F238E27FC236}">
                  <a16:creationId xmlns:a16="http://schemas.microsoft.com/office/drawing/2014/main" id="{73A48E42-F77E-4284-BF1B-89FBF84EF6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07" y="877"/>
              <a:ext cx="2" cy="34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sz="2400"/>
            </a:p>
          </p:txBody>
        </p:sp>
        <p:sp>
          <p:nvSpPr>
            <p:cNvPr id="93" name="Line 162">
              <a:extLst>
                <a:ext uri="{FF2B5EF4-FFF2-40B4-BE49-F238E27FC236}">
                  <a16:creationId xmlns:a16="http://schemas.microsoft.com/office/drawing/2014/main" id="{C0B6ECD9-9D56-4A56-B859-CEBC27FBA5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71" y="840"/>
              <a:ext cx="90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sz="2400"/>
            </a:p>
          </p:txBody>
        </p:sp>
        <p:sp>
          <p:nvSpPr>
            <p:cNvPr id="94" name="Line 163">
              <a:extLst>
                <a:ext uri="{FF2B5EF4-FFF2-40B4-BE49-F238E27FC236}">
                  <a16:creationId xmlns:a16="http://schemas.microsoft.com/office/drawing/2014/main" id="{782CCC34-9514-4731-82B0-E529CB4A62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19" y="798"/>
              <a:ext cx="0" cy="88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sz="2400"/>
            </a:p>
          </p:txBody>
        </p:sp>
        <p:sp>
          <p:nvSpPr>
            <p:cNvPr id="95" name="Line 164">
              <a:extLst>
                <a:ext uri="{FF2B5EF4-FFF2-40B4-BE49-F238E27FC236}">
                  <a16:creationId xmlns:a16="http://schemas.microsoft.com/office/drawing/2014/main" id="{AD6646A4-E890-4DBA-BB24-EAA949C8D1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2" y="1017"/>
              <a:ext cx="90" cy="0"/>
            </a:xfrm>
            <a:prstGeom prst="line">
              <a:avLst/>
            </a:prstGeom>
            <a:noFill/>
            <a:ln w="25400">
              <a:solidFill>
                <a:srgbClr val="00BBFE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 sz="2400"/>
            </a:p>
          </p:txBody>
        </p:sp>
        <p:sp>
          <p:nvSpPr>
            <p:cNvPr id="96" name="Line 165">
              <a:extLst>
                <a:ext uri="{FF2B5EF4-FFF2-40B4-BE49-F238E27FC236}">
                  <a16:creationId xmlns:a16="http://schemas.microsoft.com/office/drawing/2014/main" id="{84C8E28A-5701-4E9E-AF20-327EB81A58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2" y="1104"/>
              <a:ext cx="90" cy="0"/>
            </a:xfrm>
            <a:prstGeom prst="line">
              <a:avLst/>
            </a:prstGeom>
            <a:noFill/>
            <a:ln w="1905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sz="2400"/>
            </a:p>
          </p:txBody>
        </p:sp>
        <p:sp>
          <p:nvSpPr>
            <p:cNvPr id="97" name="Line 166">
              <a:extLst>
                <a:ext uri="{FF2B5EF4-FFF2-40B4-BE49-F238E27FC236}">
                  <a16:creationId xmlns:a16="http://schemas.microsoft.com/office/drawing/2014/main" id="{25C1B47F-6AB8-4A14-9C09-4BAF1BE426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8" y="1019"/>
              <a:ext cx="46" cy="46"/>
            </a:xfrm>
            <a:prstGeom prst="line">
              <a:avLst/>
            </a:prstGeom>
            <a:noFill/>
            <a:ln w="1905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sz="2400"/>
            </a:p>
          </p:txBody>
        </p:sp>
        <p:sp>
          <p:nvSpPr>
            <p:cNvPr id="98" name="Line 167">
              <a:extLst>
                <a:ext uri="{FF2B5EF4-FFF2-40B4-BE49-F238E27FC236}">
                  <a16:creationId xmlns:a16="http://schemas.microsoft.com/office/drawing/2014/main" id="{30BC4989-B722-4BF2-A9B3-4B8EAC45A1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26" y="1059"/>
              <a:ext cx="46" cy="45"/>
            </a:xfrm>
            <a:prstGeom prst="line">
              <a:avLst/>
            </a:prstGeom>
            <a:noFill/>
            <a:ln w="1905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sz="2400"/>
            </a:p>
          </p:txBody>
        </p:sp>
        <p:sp>
          <p:nvSpPr>
            <p:cNvPr id="99" name="Line 168">
              <a:extLst>
                <a:ext uri="{FF2B5EF4-FFF2-40B4-BE49-F238E27FC236}">
                  <a16:creationId xmlns:a16="http://schemas.microsoft.com/office/drawing/2014/main" id="{67E74454-9F92-44A9-B046-EAD525C208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07" y="1013"/>
              <a:ext cx="0" cy="23"/>
            </a:xfrm>
            <a:prstGeom prst="line">
              <a:avLst/>
            </a:prstGeom>
            <a:noFill/>
            <a:ln w="1905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sz="2400"/>
            </a:p>
          </p:txBody>
        </p:sp>
        <p:sp>
          <p:nvSpPr>
            <p:cNvPr id="100" name="Line 169">
              <a:extLst>
                <a:ext uri="{FF2B5EF4-FFF2-40B4-BE49-F238E27FC236}">
                  <a16:creationId xmlns:a16="http://schemas.microsoft.com/office/drawing/2014/main" id="{E11D8EB3-140B-4CBF-A261-7F6871269C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07" y="1085"/>
              <a:ext cx="0" cy="23"/>
            </a:xfrm>
            <a:prstGeom prst="line">
              <a:avLst/>
            </a:prstGeom>
            <a:noFill/>
            <a:ln w="1905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sz="2400"/>
            </a:p>
          </p:txBody>
        </p:sp>
        <p:sp>
          <p:nvSpPr>
            <p:cNvPr id="101" name="Line 170">
              <a:extLst>
                <a:ext uri="{FF2B5EF4-FFF2-40B4-BE49-F238E27FC236}">
                  <a16:creationId xmlns:a16="http://schemas.microsoft.com/office/drawing/2014/main" id="{3EC4F9C2-F374-4482-B33D-579C7B4232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70" y="1065"/>
              <a:ext cx="90" cy="0"/>
            </a:xfrm>
            <a:prstGeom prst="line">
              <a:avLst/>
            </a:prstGeom>
            <a:noFill/>
            <a:ln w="25400">
              <a:solidFill>
                <a:srgbClr val="00BBFE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 sz="2400"/>
            </a:p>
          </p:txBody>
        </p:sp>
        <p:sp>
          <p:nvSpPr>
            <p:cNvPr id="102" name="Line 171">
              <a:extLst>
                <a:ext uri="{FF2B5EF4-FFF2-40B4-BE49-F238E27FC236}">
                  <a16:creationId xmlns:a16="http://schemas.microsoft.com/office/drawing/2014/main" id="{EC66B830-DBF1-4F69-9212-BF59F90F95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05" y="764"/>
              <a:ext cx="2" cy="34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sz="2400"/>
            </a:p>
          </p:txBody>
        </p:sp>
      </p:grpSp>
      <p:grpSp>
        <p:nvGrpSpPr>
          <p:cNvPr id="108" name="Group 119">
            <a:extLst>
              <a:ext uri="{FF2B5EF4-FFF2-40B4-BE49-F238E27FC236}">
                <a16:creationId xmlns:a16="http://schemas.microsoft.com/office/drawing/2014/main" id="{A95FCDBA-A883-430A-AD91-F7F25D18B3B6}"/>
              </a:ext>
            </a:extLst>
          </p:cNvPr>
          <p:cNvGrpSpPr>
            <a:grpSpLocks/>
          </p:cNvGrpSpPr>
          <p:nvPr/>
        </p:nvGrpSpPr>
        <p:grpSpPr bwMode="auto">
          <a:xfrm>
            <a:off x="7247526" y="4785128"/>
            <a:ext cx="766233" cy="587374"/>
            <a:chOff x="4332" y="3510"/>
            <a:chExt cx="362" cy="370"/>
          </a:xfrm>
        </p:grpSpPr>
        <p:sp>
          <p:nvSpPr>
            <p:cNvPr id="109" name="AutoShape 120">
              <a:extLst>
                <a:ext uri="{FF2B5EF4-FFF2-40B4-BE49-F238E27FC236}">
                  <a16:creationId xmlns:a16="http://schemas.microsoft.com/office/drawing/2014/main" id="{E3E352C0-F1DB-450E-ABC1-B9A4C8043F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2" y="3521"/>
              <a:ext cx="361" cy="359"/>
            </a:xfrm>
            <a:prstGeom prst="roundRect">
              <a:avLst>
                <a:gd name="adj" fmla="val 16667"/>
              </a:avLst>
            </a:prstGeom>
            <a:solidFill>
              <a:srgbClr val="00B6F6"/>
            </a:solidFill>
            <a:ln w="254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2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0" name="AutoShape 121">
              <a:extLst>
                <a:ext uri="{FF2B5EF4-FFF2-40B4-BE49-F238E27FC236}">
                  <a16:creationId xmlns:a16="http://schemas.microsoft.com/office/drawing/2014/main" id="{BB567CBA-E766-41FE-B0FE-885D01A618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8" y="3729"/>
              <a:ext cx="346" cy="144"/>
            </a:xfrm>
            <a:prstGeom prst="roundRect">
              <a:avLst>
                <a:gd name="adj" fmla="val 16667"/>
              </a:avLst>
            </a:prstGeom>
            <a:solidFill>
              <a:srgbClr val="009AD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2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1" name="Text Box 122">
              <a:extLst>
                <a:ext uri="{FF2B5EF4-FFF2-40B4-BE49-F238E27FC236}">
                  <a16:creationId xmlns:a16="http://schemas.microsoft.com/office/drawing/2014/main" id="{7B7AA720-5C8B-4C93-A554-CB6575E09A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33" y="3510"/>
              <a:ext cx="361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pt-BR" altLang="pt-BR" b="1">
                  <a:solidFill>
                    <a:schemeClr val="tx1"/>
                  </a:solidFill>
                  <a:latin typeface="Arial" panose="020B0604020202020204" pitchFamily="34" charset="0"/>
                </a:rPr>
                <a:t>g</a:t>
              </a:r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C42768BE-84F8-48D9-95F0-A1652E24E16D}"/>
              </a:ext>
            </a:extLst>
          </p:cNvPr>
          <p:cNvGrpSpPr>
            <a:grpSpLocks/>
          </p:cNvGrpSpPr>
          <p:nvPr/>
        </p:nvGrpSpPr>
        <p:grpSpPr bwMode="auto">
          <a:xfrm>
            <a:off x="9587491" y="4822857"/>
            <a:ext cx="967317" cy="765175"/>
            <a:chOff x="4778" y="3677"/>
            <a:chExt cx="457" cy="482"/>
          </a:xfrm>
        </p:grpSpPr>
        <p:sp>
          <p:nvSpPr>
            <p:cNvPr id="113" name="AutoShape 112">
              <a:extLst>
                <a:ext uri="{FF2B5EF4-FFF2-40B4-BE49-F238E27FC236}">
                  <a16:creationId xmlns:a16="http://schemas.microsoft.com/office/drawing/2014/main" id="{58F8ED47-DB99-4787-B843-0AA7598685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1" y="3702"/>
              <a:ext cx="362" cy="337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254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2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4" name="AutoShape 113">
              <a:extLst>
                <a:ext uri="{FF2B5EF4-FFF2-40B4-BE49-F238E27FC236}">
                  <a16:creationId xmlns:a16="http://schemas.microsoft.com/office/drawing/2014/main" id="{4D603724-B764-47C1-B281-317F8D41FD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1" y="3898"/>
              <a:ext cx="344" cy="134"/>
            </a:xfrm>
            <a:prstGeom prst="roundRect">
              <a:avLst>
                <a:gd name="adj" fmla="val 30389"/>
              </a:avLst>
            </a:prstGeom>
            <a:solidFill>
              <a:srgbClr val="3838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2400">
                <a:solidFill>
                  <a:srgbClr val="DCDCD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5" name="Text Box 114">
              <a:extLst>
                <a:ext uri="{FF2B5EF4-FFF2-40B4-BE49-F238E27FC236}">
                  <a16:creationId xmlns:a16="http://schemas.microsoft.com/office/drawing/2014/main" id="{F8072F72-588D-4D48-B756-5738DDA358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07" y="3677"/>
              <a:ext cx="218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pt-BR" altLang="pt-BR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0</a:t>
              </a:r>
              <a:endParaRPr lang="pt-BR" altLang="pt-BR" b="1" dirty="0">
                <a:solidFill>
                  <a:schemeClr val="bg1"/>
                </a:solidFill>
                <a:latin typeface="Brush Script MT" panose="03060802040406070304" pitchFamily="66" charset="0"/>
              </a:endParaRPr>
            </a:p>
          </p:txBody>
        </p:sp>
        <p:sp>
          <p:nvSpPr>
            <p:cNvPr id="116" name="Text Box 115">
              <a:extLst>
                <a:ext uri="{FF2B5EF4-FFF2-40B4-BE49-F238E27FC236}">
                  <a16:creationId xmlns:a16="http://schemas.microsoft.com/office/drawing/2014/main" id="{94243C65-9AEF-4F4A-A9CD-D6978DE6FD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78" y="3855"/>
              <a:ext cx="457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pt-BR" altLang="pt-BR" sz="2533" b="1" dirty="0" err="1">
                  <a:solidFill>
                    <a:srgbClr val="00BBFE"/>
                  </a:solidFill>
                  <a:latin typeface="Tempus Sans ITC" panose="04020404030007020202" pitchFamily="82" charset="0"/>
                </a:rPr>
                <a:t>x</a:t>
              </a:r>
              <a:endParaRPr lang="pt-BR" altLang="pt-BR" sz="2533" b="1" dirty="0">
                <a:solidFill>
                  <a:srgbClr val="00BBFE"/>
                </a:solidFill>
                <a:latin typeface="Tempus Sans ITC" panose="04020404030007020202" pitchFamily="82" charset="0"/>
              </a:endParaRPr>
            </a:p>
          </p:txBody>
        </p:sp>
        <p:sp>
          <p:nvSpPr>
            <p:cNvPr id="117" name="Line 116">
              <a:extLst>
                <a:ext uri="{FF2B5EF4-FFF2-40B4-BE49-F238E27FC236}">
                  <a16:creationId xmlns:a16="http://schemas.microsoft.com/office/drawing/2014/main" id="{93CD58E9-8FB1-439D-AB52-B979E443EB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80" y="3926"/>
              <a:ext cx="72" cy="0"/>
            </a:xfrm>
            <a:prstGeom prst="line">
              <a:avLst/>
            </a:prstGeom>
            <a:noFill/>
            <a:ln w="25400">
              <a:solidFill>
                <a:srgbClr val="00BBFE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 sz="240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022325" y="4900498"/>
            <a:ext cx="27023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Retorno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Médio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20" name="AutoShape 123">
            <a:extLst>
              <a:ext uri="{FF2B5EF4-FFF2-40B4-BE49-F238E27FC236}">
                <a16:creationId xmlns:a16="http://schemas.microsoft.com/office/drawing/2014/main" id="{DAD4DFD0-D0A7-452E-B22B-DF968E0EE4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8794" y="5597101"/>
            <a:ext cx="2880783" cy="576263"/>
          </a:xfrm>
          <a:prstGeom prst="roundRect">
            <a:avLst>
              <a:gd name="adj" fmla="val 16667"/>
            </a:avLst>
          </a:prstGeom>
          <a:solidFill>
            <a:srgbClr val="DCDCDC"/>
          </a:solidFill>
          <a:ln w="25400">
            <a:solidFill>
              <a:srgbClr val="C0BC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21" name="Text Box 124">
            <a:extLst>
              <a:ext uri="{FF2B5EF4-FFF2-40B4-BE49-F238E27FC236}">
                <a16:creationId xmlns:a16="http://schemas.microsoft.com/office/drawing/2014/main" id="{37CB0559-28AC-42EA-B6E2-223BCDD6A9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8449" y="5566483"/>
            <a:ext cx="2209800" cy="701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25000"/>
              </a:lnSpc>
              <a:spcBef>
                <a:spcPct val="50000"/>
              </a:spcBef>
              <a:buFontTx/>
              <a:buNone/>
            </a:pPr>
            <a:r>
              <a:rPr lang="pt-BR" altLang="pt-BR" sz="3333" b="1" dirty="0">
                <a:solidFill>
                  <a:schemeClr val="tx1"/>
                </a:solidFill>
                <a:latin typeface="Tempus Sans ITC" panose="04020404030007020202" pitchFamily="82" charset="0"/>
              </a:rPr>
              <a:t>6,33%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2167979" y="5544146"/>
            <a:ext cx="17238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RISCO</a:t>
            </a:r>
          </a:p>
        </p:txBody>
      </p:sp>
    </p:spTree>
    <p:extLst>
      <p:ext uri="{BB962C8B-B14F-4D97-AF65-F5344CB8AC3E}">
        <p14:creationId xmlns:p14="http://schemas.microsoft.com/office/powerpoint/2010/main" val="25898002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ChangeArrowheads="1"/>
          </p:cNvSpPr>
          <p:nvPr/>
        </p:nvSpPr>
        <p:spPr bwMode="auto">
          <a:xfrm>
            <a:off x="2" y="398699"/>
            <a:ext cx="24628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1917" tIns="60960" rIns="121917" bIns="60960" anchor="ctr">
            <a:spAutoFit/>
          </a:bodyPr>
          <a:lstStyle/>
          <a:p>
            <a:endParaRPr lang="pt-BR" sz="2400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1" y="627299"/>
            <a:ext cx="24628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pt-BR" sz="2400">
              <a:latin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9B248-20EB-4F5A-90C6-FF20A6294407}" type="slidenum">
              <a:rPr lang="pt-BR" smtClean="0"/>
              <a:t>23</a:t>
            </a:fld>
            <a:endParaRPr lang="pt-BR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242170" y="-88662"/>
            <a:ext cx="11582209" cy="1066515"/>
          </a:xfrm>
          <a:noFill/>
        </p:spPr>
        <p:txBody>
          <a:bodyPr vert="horz" lIns="122764" tIns="61383" rIns="122764" bIns="61383" rtlCol="0" anchor="ctr">
            <a:normAutofit/>
          </a:bodyPr>
          <a:lstStyle/>
          <a:p>
            <a:pPr eaLnBrk="1" hangingPunct="1">
              <a:lnSpc>
                <a:spcPct val="70000"/>
              </a:lnSpc>
            </a:pPr>
            <a:br>
              <a:rPr lang="pt-BR" sz="4267" dirty="0">
                <a:latin typeface="+mn-lt"/>
              </a:rPr>
            </a:br>
            <a:r>
              <a:rPr lang="pt-BR" sz="800" dirty="0">
                <a:latin typeface="+mn-lt"/>
              </a:rPr>
              <a:t> </a:t>
            </a:r>
            <a:r>
              <a:rPr lang="pt-BR" sz="4267" dirty="0">
                <a:latin typeface="+mn-lt"/>
              </a:rPr>
              <a:t>Risco e Retorno de Ativos Individuais</a:t>
            </a:r>
          </a:p>
        </p:txBody>
      </p:sp>
      <p:grpSp>
        <p:nvGrpSpPr>
          <p:cNvPr id="12" name="Group 67"/>
          <p:cNvGrpSpPr>
            <a:grpSpLocks/>
          </p:cNvGrpSpPr>
          <p:nvPr/>
        </p:nvGrpSpPr>
        <p:grpSpPr bwMode="auto">
          <a:xfrm>
            <a:off x="7484565" y="1429999"/>
            <a:ext cx="1801284" cy="719139"/>
            <a:chOff x="204" y="3567"/>
            <a:chExt cx="851" cy="453"/>
          </a:xfrm>
        </p:grpSpPr>
        <p:grpSp>
          <p:nvGrpSpPr>
            <p:cNvPr id="13" name="Group 68"/>
            <p:cNvGrpSpPr>
              <a:grpSpLocks/>
            </p:cNvGrpSpPr>
            <p:nvPr/>
          </p:nvGrpSpPr>
          <p:grpSpPr bwMode="auto">
            <a:xfrm>
              <a:off x="204" y="3567"/>
              <a:ext cx="454" cy="453"/>
              <a:chOff x="158" y="1571"/>
              <a:chExt cx="454" cy="453"/>
            </a:xfrm>
          </p:grpSpPr>
          <p:sp>
            <p:nvSpPr>
              <p:cNvPr id="17" name="AutoShape 69"/>
              <p:cNvSpPr>
                <a:spLocks noChangeArrowheads="1"/>
              </p:cNvSpPr>
              <p:nvPr/>
            </p:nvSpPr>
            <p:spPr bwMode="auto">
              <a:xfrm>
                <a:off x="158" y="1571"/>
                <a:ext cx="453" cy="453"/>
              </a:xfrm>
              <a:prstGeom prst="roundRect">
                <a:avLst>
                  <a:gd name="adj" fmla="val 16667"/>
                </a:avLst>
              </a:prstGeom>
              <a:solidFill>
                <a:srgbClr val="FF9900"/>
              </a:solidFill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sz="2400"/>
              </a:p>
            </p:txBody>
          </p:sp>
          <p:sp>
            <p:nvSpPr>
              <p:cNvPr id="18" name="AutoShape 70"/>
              <p:cNvSpPr>
                <a:spLocks noChangeArrowheads="1"/>
              </p:cNvSpPr>
              <p:nvPr/>
            </p:nvSpPr>
            <p:spPr bwMode="auto">
              <a:xfrm>
                <a:off x="166" y="1834"/>
                <a:ext cx="433" cy="181"/>
              </a:xfrm>
              <a:prstGeom prst="roundRect">
                <a:avLst>
                  <a:gd name="adj" fmla="val 16667"/>
                </a:avLst>
              </a:prstGeom>
              <a:solidFill>
                <a:srgbClr val="E27100"/>
              </a:solidFill>
              <a:ln w="254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sz="2400"/>
              </a:p>
            </p:txBody>
          </p:sp>
          <p:sp>
            <p:nvSpPr>
              <p:cNvPr id="19" name="Text Box 71"/>
              <p:cNvSpPr txBox="1">
                <a:spLocks noChangeArrowheads="1"/>
              </p:cNvSpPr>
              <p:nvPr/>
            </p:nvSpPr>
            <p:spPr bwMode="auto">
              <a:xfrm>
                <a:off x="159" y="1638"/>
                <a:ext cx="453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t-BR" sz="3200" b="1"/>
                  <a:t>f</a:t>
                </a:r>
              </a:p>
            </p:txBody>
          </p:sp>
        </p:grpSp>
        <p:grpSp>
          <p:nvGrpSpPr>
            <p:cNvPr id="14" name="Group 72"/>
            <p:cNvGrpSpPr>
              <a:grpSpLocks/>
            </p:cNvGrpSpPr>
            <p:nvPr/>
          </p:nvGrpSpPr>
          <p:grpSpPr bwMode="auto">
            <a:xfrm>
              <a:off x="828" y="3663"/>
              <a:ext cx="227" cy="314"/>
              <a:chOff x="2171" y="2755"/>
              <a:chExt cx="227" cy="314"/>
            </a:xfrm>
          </p:grpSpPr>
          <p:sp>
            <p:nvSpPr>
              <p:cNvPr id="15" name="Text Box 74"/>
              <p:cNvSpPr txBox="1">
                <a:spLocks noChangeArrowheads="1"/>
              </p:cNvSpPr>
              <p:nvPr/>
            </p:nvSpPr>
            <p:spPr bwMode="auto">
              <a:xfrm>
                <a:off x="2171" y="2755"/>
                <a:ext cx="227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t-BR" sz="2000" b="1">
                    <a:solidFill>
                      <a:schemeClr val="bg1"/>
                    </a:solidFill>
                    <a:latin typeface="Bodoni MT Black" pitchFamily="18" charset="0"/>
                  </a:rPr>
                  <a:t>&gt;</a:t>
                </a:r>
              </a:p>
            </p:txBody>
          </p:sp>
          <p:sp>
            <p:nvSpPr>
              <p:cNvPr id="16" name="Text Box 75"/>
              <p:cNvSpPr txBox="1">
                <a:spLocks noChangeArrowheads="1"/>
              </p:cNvSpPr>
              <p:nvPr/>
            </p:nvSpPr>
            <p:spPr bwMode="auto">
              <a:xfrm>
                <a:off x="2171" y="2817"/>
                <a:ext cx="227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t-BR" sz="2000" b="1">
                    <a:solidFill>
                      <a:schemeClr val="bg1"/>
                    </a:solidFill>
                    <a:latin typeface="Bodoni MT Black" pitchFamily="18" charset="0"/>
                  </a:rPr>
                  <a:t>&lt;</a:t>
                </a:r>
              </a:p>
            </p:txBody>
          </p:sp>
        </p:grpSp>
      </p:grpSp>
      <p:grpSp>
        <p:nvGrpSpPr>
          <p:cNvPr id="20" name="Group 69">
            <a:extLst>
              <a:ext uri="{FF2B5EF4-FFF2-40B4-BE49-F238E27FC236}">
                <a16:creationId xmlns:a16="http://schemas.microsoft.com/office/drawing/2014/main" id="{A4E69440-BA99-4825-BC60-1C9F3EE4C108}"/>
              </a:ext>
            </a:extLst>
          </p:cNvPr>
          <p:cNvGrpSpPr>
            <a:grpSpLocks/>
          </p:cNvGrpSpPr>
          <p:nvPr/>
        </p:nvGrpSpPr>
        <p:grpSpPr bwMode="auto">
          <a:xfrm>
            <a:off x="8678923" y="1386500"/>
            <a:ext cx="960967" cy="811212"/>
            <a:chOff x="-1249" y="3923"/>
            <a:chExt cx="454" cy="511"/>
          </a:xfrm>
        </p:grpSpPr>
        <p:sp>
          <p:nvSpPr>
            <p:cNvPr id="21" name="AutoShape 70">
              <a:extLst>
                <a:ext uri="{FF2B5EF4-FFF2-40B4-BE49-F238E27FC236}">
                  <a16:creationId xmlns:a16="http://schemas.microsoft.com/office/drawing/2014/main" id="{84A9556F-D929-48B2-A6E1-8DEE7763B2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249" y="3923"/>
              <a:ext cx="453" cy="453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254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2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" name="Text Box 71">
              <a:extLst>
                <a:ext uri="{FF2B5EF4-FFF2-40B4-BE49-F238E27FC236}">
                  <a16:creationId xmlns:a16="http://schemas.microsoft.com/office/drawing/2014/main" id="{C8AB4CE9-7F44-4140-A437-822A022898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248" y="3923"/>
              <a:ext cx="453" cy="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pt-BR" altLang="pt-BR" sz="2933">
                  <a:solidFill>
                    <a:schemeClr val="bg1"/>
                  </a:solidFill>
                  <a:latin typeface="Arial" panose="020B0604020202020204" pitchFamily="34" charset="0"/>
                </a:rPr>
                <a:t>CL</a:t>
              </a:r>
              <a:r>
                <a:rPr lang="pt-BR" altLang="pt-BR" sz="4667">
                  <a:solidFill>
                    <a:schemeClr val="bg1"/>
                  </a:solidFill>
                  <a:latin typeface="Brush Script MT" panose="03060802040406070304" pitchFamily="66" charset="0"/>
                </a:rPr>
                <a:t>x</a:t>
              </a:r>
            </a:p>
          </p:txBody>
        </p:sp>
      </p:grpSp>
      <p:sp>
        <p:nvSpPr>
          <p:cNvPr id="23" name="Text Box 80">
            <a:extLst>
              <a:ext uri="{FF2B5EF4-FFF2-40B4-BE49-F238E27FC236}">
                <a16:creationId xmlns:a16="http://schemas.microsoft.com/office/drawing/2014/main" id="{4A5C41A9-35C8-4BD7-807F-BB3D945717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9522" y="964227"/>
            <a:ext cx="1344084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2667" b="1" dirty="0">
                <a:solidFill>
                  <a:srgbClr val="E27100"/>
                </a:solidFill>
                <a:latin typeface="Arial" panose="020B0604020202020204" pitchFamily="34" charset="0"/>
              </a:rPr>
              <a:t>REG</a:t>
            </a:r>
            <a:endParaRPr lang="pt-BR" altLang="pt-BR" sz="2667" dirty="0">
              <a:solidFill>
                <a:srgbClr val="E27100"/>
              </a:solidFill>
              <a:latin typeface="Arial" panose="020B0604020202020204" pitchFamily="34" charset="0"/>
            </a:endParaRPr>
          </a:p>
        </p:txBody>
      </p:sp>
      <p:grpSp>
        <p:nvGrpSpPr>
          <p:cNvPr id="24" name="Group 111">
            <a:extLst>
              <a:ext uri="{FF2B5EF4-FFF2-40B4-BE49-F238E27FC236}">
                <a16:creationId xmlns:a16="http://schemas.microsoft.com/office/drawing/2014/main" id="{C42768BE-84F8-48D9-95F0-A1652E24E16D}"/>
              </a:ext>
            </a:extLst>
          </p:cNvPr>
          <p:cNvGrpSpPr>
            <a:grpSpLocks/>
          </p:cNvGrpSpPr>
          <p:nvPr/>
        </p:nvGrpSpPr>
        <p:grpSpPr bwMode="auto">
          <a:xfrm>
            <a:off x="9571516" y="5200712"/>
            <a:ext cx="967317" cy="858839"/>
            <a:chOff x="4778" y="3515"/>
            <a:chExt cx="457" cy="541"/>
          </a:xfrm>
        </p:grpSpPr>
        <p:sp>
          <p:nvSpPr>
            <p:cNvPr id="25" name="AutoShape 112">
              <a:extLst>
                <a:ext uri="{FF2B5EF4-FFF2-40B4-BE49-F238E27FC236}">
                  <a16:creationId xmlns:a16="http://schemas.microsoft.com/office/drawing/2014/main" id="{58F8ED47-DB99-4787-B843-0AA7598685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1" y="3702"/>
              <a:ext cx="362" cy="337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254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" name="AutoShape 113">
              <a:extLst>
                <a:ext uri="{FF2B5EF4-FFF2-40B4-BE49-F238E27FC236}">
                  <a16:creationId xmlns:a16="http://schemas.microsoft.com/office/drawing/2014/main" id="{4D603724-B764-47C1-B281-317F8D41FD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1" y="3898"/>
              <a:ext cx="344" cy="134"/>
            </a:xfrm>
            <a:prstGeom prst="roundRect">
              <a:avLst>
                <a:gd name="adj" fmla="val 30389"/>
              </a:avLst>
            </a:prstGeom>
            <a:solidFill>
              <a:srgbClr val="3838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>
                <a:solidFill>
                  <a:srgbClr val="DCDCD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" name="Text Box 114">
              <a:extLst>
                <a:ext uri="{FF2B5EF4-FFF2-40B4-BE49-F238E27FC236}">
                  <a16:creationId xmlns:a16="http://schemas.microsoft.com/office/drawing/2014/main" id="{F8072F72-588D-4D48-B756-5738DDA358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07" y="3515"/>
              <a:ext cx="218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pt-BR" altLang="pt-BR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.</a:t>
              </a:r>
              <a:endParaRPr lang="pt-BR" altLang="pt-BR" b="1" dirty="0">
                <a:solidFill>
                  <a:schemeClr val="bg1"/>
                </a:solidFill>
                <a:latin typeface="Brush Script MT" panose="03060802040406070304" pitchFamily="66" charset="0"/>
              </a:endParaRPr>
            </a:p>
          </p:txBody>
        </p:sp>
        <p:sp>
          <p:nvSpPr>
            <p:cNvPr id="28" name="Text Box 115">
              <a:extLst>
                <a:ext uri="{FF2B5EF4-FFF2-40B4-BE49-F238E27FC236}">
                  <a16:creationId xmlns:a16="http://schemas.microsoft.com/office/drawing/2014/main" id="{94243C65-9AEF-4F4A-A9CD-D6978DE6FD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78" y="3817"/>
              <a:ext cx="457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pt-BR" altLang="pt-BR" sz="1867" b="1" dirty="0" err="1">
                  <a:solidFill>
                    <a:srgbClr val="00BBFE"/>
                  </a:solidFill>
                  <a:latin typeface="Tempus Sans ITC" panose="04020404030007020202" pitchFamily="82" charset="0"/>
                </a:rPr>
                <a:t>s</a:t>
              </a:r>
              <a:endParaRPr lang="pt-BR" altLang="pt-BR" sz="1867" b="1" dirty="0">
                <a:solidFill>
                  <a:srgbClr val="00BBFE"/>
                </a:solidFill>
                <a:latin typeface="Tempus Sans ITC" panose="04020404030007020202" pitchFamily="82" charset="0"/>
              </a:endParaRPr>
            </a:p>
          </p:txBody>
        </p:sp>
      </p:grpSp>
      <p:grpSp>
        <p:nvGrpSpPr>
          <p:cNvPr id="30" name="Group 119">
            <a:extLst>
              <a:ext uri="{FF2B5EF4-FFF2-40B4-BE49-F238E27FC236}">
                <a16:creationId xmlns:a16="http://schemas.microsoft.com/office/drawing/2014/main" id="{A95FCDBA-A883-430A-AD91-F7F25D18B3B6}"/>
              </a:ext>
            </a:extLst>
          </p:cNvPr>
          <p:cNvGrpSpPr>
            <a:grpSpLocks/>
          </p:cNvGrpSpPr>
          <p:nvPr/>
        </p:nvGrpSpPr>
        <p:grpSpPr bwMode="auto">
          <a:xfrm>
            <a:off x="7236012" y="5483425"/>
            <a:ext cx="766233" cy="587374"/>
            <a:chOff x="4332" y="3510"/>
            <a:chExt cx="362" cy="370"/>
          </a:xfrm>
        </p:grpSpPr>
        <p:sp>
          <p:nvSpPr>
            <p:cNvPr id="31" name="AutoShape 120">
              <a:extLst>
                <a:ext uri="{FF2B5EF4-FFF2-40B4-BE49-F238E27FC236}">
                  <a16:creationId xmlns:a16="http://schemas.microsoft.com/office/drawing/2014/main" id="{E3E352C0-F1DB-450E-ABC1-B9A4C8043F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2" y="3521"/>
              <a:ext cx="361" cy="359"/>
            </a:xfrm>
            <a:prstGeom prst="roundRect">
              <a:avLst>
                <a:gd name="adj" fmla="val 16667"/>
              </a:avLst>
            </a:prstGeom>
            <a:solidFill>
              <a:srgbClr val="00B6F6"/>
            </a:solidFill>
            <a:ln w="254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2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2" name="AutoShape 121">
              <a:extLst>
                <a:ext uri="{FF2B5EF4-FFF2-40B4-BE49-F238E27FC236}">
                  <a16:creationId xmlns:a16="http://schemas.microsoft.com/office/drawing/2014/main" id="{BB567CBA-E766-41FE-B0FE-885D01A618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8" y="3729"/>
              <a:ext cx="346" cy="144"/>
            </a:xfrm>
            <a:prstGeom prst="roundRect">
              <a:avLst>
                <a:gd name="adj" fmla="val 16667"/>
              </a:avLst>
            </a:prstGeom>
            <a:solidFill>
              <a:srgbClr val="009AD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2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3" name="Text Box 122">
              <a:extLst>
                <a:ext uri="{FF2B5EF4-FFF2-40B4-BE49-F238E27FC236}">
                  <a16:creationId xmlns:a16="http://schemas.microsoft.com/office/drawing/2014/main" id="{7B7AA720-5C8B-4C93-A554-CB6575E09A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33" y="3510"/>
              <a:ext cx="361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pt-BR" altLang="pt-BR" b="1">
                  <a:solidFill>
                    <a:schemeClr val="tx1"/>
                  </a:solidFill>
                  <a:latin typeface="Arial" panose="020B0604020202020204" pitchFamily="34" charset="0"/>
                </a:rPr>
                <a:t>g</a:t>
              </a:r>
            </a:p>
          </p:txBody>
        </p:sp>
      </p:grpSp>
      <p:sp>
        <p:nvSpPr>
          <p:cNvPr id="34" name="AutoShape 123">
            <a:extLst>
              <a:ext uri="{FF2B5EF4-FFF2-40B4-BE49-F238E27FC236}">
                <a16:creationId xmlns:a16="http://schemas.microsoft.com/office/drawing/2014/main" id="{DAD4DFD0-D0A7-452E-B22B-DF968E0EE4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1306" y="4857598"/>
            <a:ext cx="2880783" cy="576263"/>
          </a:xfrm>
          <a:prstGeom prst="roundRect">
            <a:avLst>
              <a:gd name="adj" fmla="val 16667"/>
            </a:avLst>
          </a:prstGeom>
          <a:solidFill>
            <a:srgbClr val="DCDCDC"/>
          </a:solidFill>
          <a:ln w="25400">
            <a:solidFill>
              <a:srgbClr val="C0BC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5" name="Text Box 124">
            <a:extLst>
              <a:ext uri="{FF2B5EF4-FFF2-40B4-BE49-F238E27FC236}">
                <a16:creationId xmlns:a16="http://schemas.microsoft.com/office/drawing/2014/main" id="{37CB0559-28AC-42EA-B6E2-223BCDD6A9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0961" y="4826980"/>
            <a:ext cx="2209800" cy="701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25000"/>
              </a:lnSpc>
              <a:spcBef>
                <a:spcPct val="50000"/>
              </a:spcBef>
              <a:buFontTx/>
              <a:buNone/>
            </a:pPr>
            <a:r>
              <a:rPr lang="pt-BR" altLang="pt-BR" sz="3333" b="1" dirty="0">
                <a:solidFill>
                  <a:schemeClr val="tx1"/>
                </a:solidFill>
                <a:latin typeface="Tempus Sans ITC" panose="04020404030007020202" pitchFamily="82" charset="0"/>
              </a:rPr>
              <a:t>5,76%</a:t>
            </a:r>
          </a:p>
        </p:txBody>
      </p:sp>
      <p:sp>
        <p:nvSpPr>
          <p:cNvPr id="36" name="Text Box 129">
            <a:extLst>
              <a:ext uri="{FF2B5EF4-FFF2-40B4-BE49-F238E27FC236}">
                <a16:creationId xmlns:a16="http://schemas.microsoft.com/office/drawing/2014/main" id="{DA4387B9-9F3B-420A-B6EE-A2E6E26BF3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6787" y="2206947"/>
            <a:ext cx="1198127" cy="797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pt-BR" altLang="pt-BR" sz="3333" b="1" dirty="0">
                <a:solidFill>
                  <a:schemeClr val="tx1"/>
                </a:solidFill>
                <a:latin typeface="Tempus Sans ITC" panose="04020404030007020202" pitchFamily="82" charset="0"/>
              </a:rPr>
              <a:t>1.18</a:t>
            </a:r>
          </a:p>
        </p:txBody>
      </p:sp>
      <p:grpSp>
        <p:nvGrpSpPr>
          <p:cNvPr id="37" name="Group 154">
            <a:extLst>
              <a:ext uri="{FF2B5EF4-FFF2-40B4-BE49-F238E27FC236}">
                <a16:creationId xmlns:a16="http://schemas.microsoft.com/office/drawing/2014/main" id="{E982B0E8-D7FC-4B3F-82B4-08B97C078C80}"/>
              </a:ext>
            </a:extLst>
          </p:cNvPr>
          <p:cNvGrpSpPr>
            <a:grpSpLocks/>
          </p:cNvGrpSpPr>
          <p:nvPr/>
        </p:nvGrpSpPr>
        <p:grpSpPr bwMode="auto">
          <a:xfrm>
            <a:off x="9638416" y="2228588"/>
            <a:ext cx="904291" cy="782840"/>
            <a:chOff x="3016" y="709"/>
            <a:chExt cx="453" cy="453"/>
          </a:xfrm>
        </p:grpSpPr>
        <p:sp>
          <p:nvSpPr>
            <p:cNvPr id="38" name="AutoShape 155">
              <a:extLst>
                <a:ext uri="{FF2B5EF4-FFF2-40B4-BE49-F238E27FC236}">
                  <a16:creationId xmlns:a16="http://schemas.microsoft.com/office/drawing/2014/main" id="{62AAC305-41E5-4A87-8E53-A877018E6A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6" y="709"/>
              <a:ext cx="453" cy="453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254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2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" name="AutoShape 156">
              <a:extLst>
                <a:ext uri="{FF2B5EF4-FFF2-40B4-BE49-F238E27FC236}">
                  <a16:creationId xmlns:a16="http://schemas.microsoft.com/office/drawing/2014/main" id="{0D787BC2-B53C-4C6D-8C76-C79E3C128B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8" y="972"/>
              <a:ext cx="431" cy="181"/>
            </a:xfrm>
            <a:prstGeom prst="roundRect">
              <a:avLst>
                <a:gd name="adj" fmla="val 30389"/>
              </a:avLst>
            </a:prstGeom>
            <a:solidFill>
              <a:srgbClr val="3838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2400">
                <a:solidFill>
                  <a:srgbClr val="DCDCD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0" name="Line 157">
              <a:extLst>
                <a:ext uri="{FF2B5EF4-FFF2-40B4-BE49-F238E27FC236}">
                  <a16:creationId xmlns:a16="http://schemas.microsoft.com/office/drawing/2014/main" id="{106790C4-9ED3-4E97-B8ED-E5541EA277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7" y="770"/>
              <a:ext cx="136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sz="2400"/>
            </a:p>
          </p:txBody>
        </p:sp>
        <p:sp>
          <p:nvSpPr>
            <p:cNvPr id="41" name="Line 158">
              <a:extLst>
                <a:ext uri="{FF2B5EF4-FFF2-40B4-BE49-F238E27FC236}">
                  <a16:creationId xmlns:a16="http://schemas.microsoft.com/office/drawing/2014/main" id="{5F01A1C5-654E-4E68-AA70-14AF8F8170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9" y="906"/>
              <a:ext cx="136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sz="2400"/>
            </a:p>
          </p:txBody>
        </p:sp>
        <p:sp>
          <p:nvSpPr>
            <p:cNvPr id="42" name="Line 159">
              <a:extLst>
                <a:ext uri="{FF2B5EF4-FFF2-40B4-BE49-F238E27FC236}">
                  <a16:creationId xmlns:a16="http://schemas.microsoft.com/office/drawing/2014/main" id="{18637780-0125-4BCC-A53F-2AC5C9DF9B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81" y="772"/>
              <a:ext cx="92" cy="7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sz="2400"/>
            </a:p>
          </p:txBody>
        </p:sp>
        <p:sp>
          <p:nvSpPr>
            <p:cNvPr id="43" name="Line 160">
              <a:extLst>
                <a:ext uri="{FF2B5EF4-FFF2-40B4-BE49-F238E27FC236}">
                  <a16:creationId xmlns:a16="http://schemas.microsoft.com/office/drawing/2014/main" id="{25546E2E-44BF-43B1-B660-CE2E95ECD5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83" y="834"/>
              <a:ext cx="90" cy="7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sz="2400"/>
            </a:p>
          </p:txBody>
        </p:sp>
        <p:sp>
          <p:nvSpPr>
            <p:cNvPr id="44" name="Line 161">
              <a:extLst>
                <a:ext uri="{FF2B5EF4-FFF2-40B4-BE49-F238E27FC236}">
                  <a16:creationId xmlns:a16="http://schemas.microsoft.com/office/drawing/2014/main" id="{73A48E42-F77E-4284-BF1B-89FBF84EF6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07" y="877"/>
              <a:ext cx="2" cy="34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sz="2400"/>
            </a:p>
          </p:txBody>
        </p:sp>
        <p:sp>
          <p:nvSpPr>
            <p:cNvPr id="45" name="Line 162">
              <a:extLst>
                <a:ext uri="{FF2B5EF4-FFF2-40B4-BE49-F238E27FC236}">
                  <a16:creationId xmlns:a16="http://schemas.microsoft.com/office/drawing/2014/main" id="{C0B6ECD9-9D56-4A56-B859-CEBC27FBA5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71" y="840"/>
              <a:ext cx="90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sz="2400"/>
            </a:p>
          </p:txBody>
        </p:sp>
        <p:sp>
          <p:nvSpPr>
            <p:cNvPr id="46" name="Line 163">
              <a:extLst>
                <a:ext uri="{FF2B5EF4-FFF2-40B4-BE49-F238E27FC236}">
                  <a16:creationId xmlns:a16="http://schemas.microsoft.com/office/drawing/2014/main" id="{782CCC34-9514-4731-82B0-E529CB4A62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19" y="798"/>
              <a:ext cx="0" cy="88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sz="2400"/>
            </a:p>
          </p:txBody>
        </p:sp>
        <p:sp>
          <p:nvSpPr>
            <p:cNvPr id="47" name="Line 164">
              <a:extLst>
                <a:ext uri="{FF2B5EF4-FFF2-40B4-BE49-F238E27FC236}">
                  <a16:creationId xmlns:a16="http://schemas.microsoft.com/office/drawing/2014/main" id="{AD6646A4-E890-4DBA-BB24-EAA949C8D1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2" y="1017"/>
              <a:ext cx="90" cy="0"/>
            </a:xfrm>
            <a:prstGeom prst="line">
              <a:avLst/>
            </a:prstGeom>
            <a:noFill/>
            <a:ln w="25400">
              <a:solidFill>
                <a:srgbClr val="00BBFE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 sz="2400"/>
            </a:p>
          </p:txBody>
        </p:sp>
        <p:sp>
          <p:nvSpPr>
            <p:cNvPr id="48" name="Line 165">
              <a:extLst>
                <a:ext uri="{FF2B5EF4-FFF2-40B4-BE49-F238E27FC236}">
                  <a16:creationId xmlns:a16="http://schemas.microsoft.com/office/drawing/2014/main" id="{84C8E28A-5701-4E9E-AF20-327EB81A58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2" y="1104"/>
              <a:ext cx="90" cy="0"/>
            </a:xfrm>
            <a:prstGeom prst="line">
              <a:avLst/>
            </a:prstGeom>
            <a:noFill/>
            <a:ln w="1905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sz="2400"/>
            </a:p>
          </p:txBody>
        </p:sp>
        <p:sp>
          <p:nvSpPr>
            <p:cNvPr id="49" name="Line 166">
              <a:extLst>
                <a:ext uri="{FF2B5EF4-FFF2-40B4-BE49-F238E27FC236}">
                  <a16:creationId xmlns:a16="http://schemas.microsoft.com/office/drawing/2014/main" id="{25C1B47F-6AB8-4A14-9C09-4BAF1BE426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8" y="1019"/>
              <a:ext cx="46" cy="46"/>
            </a:xfrm>
            <a:prstGeom prst="line">
              <a:avLst/>
            </a:prstGeom>
            <a:noFill/>
            <a:ln w="1905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sz="2400"/>
            </a:p>
          </p:txBody>
        </p:sp>
        <p:sp>
          <p:nvSpPr>
            <p:cNvPr id="50" name="Line 167">
              <a:extLst>
                <a:ext uri="{FF2B5EF4-FFF2-40B4-BE49-F238E27FC236}">
                  <a16:creationId xmlns:a16="http://schemas.microsoft.com/office/drawing/2014/main" id="{30BC4989-B722-4BF2-A9B3-4B8EAC45A1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26" y="1059"/>
              <a:ext cx="46" cy="45"/>
            </a:xfrm>
            <a:prstGeom prst="line">
              <a:avLst/>
            </a:prstGeom>
            <a:noFill/>
            <a:ln w="1905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sz="2400"/>
            </a:p>
          </p:txBody>
        </p:sp>
        <p:sp>
          <p:nvSpPr>
            <p:cNvPr id="51" name="Line 168">
              <a:extLst>
                <a:ext uri="{FF2B5EF4-FFF2-40B4-BE49-F238E27FC236}">
                  <a16:creationId xmlns:a16="http://schemas.microsoft.com/office/drawing/2014/main" id="{67E74454-9F92-44A9-B046-EAD525C208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07" y="1013"/>
              <a:ext cx="0" cy="23"/>
            </a:xfrm>
            <a:prstGeom prst="line">
              <a:avLst/>
            </a:prstGeom>
            <a:noFill/>
            <a:ln w="1905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sz="2400"/>
            </a:p>
          </p:txBody>
        </p:sp>
        <p:sp>
          <p:nvSpPr>
            <p:cNvPr id="52" name="Line 169">
              <a:extLst>
                <a:ext uri="{FF2B5EF4-FFF2-40B4-BE49-F238E27FC236}">
                  <a16:creationId xmlns:a16="http://schemas.microsoft.com/office/drawing/2014/main" id="{E11D8EB3-140B-4CBF-A261-7F6871269C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07" y="1085"/>
              <a:ext cx="0" cy="23"/>
            </a:xfrm>
            <a:prstGeom prst="line">
              <a:avLst/>
            </a:prstGeom>
            <a:noFill/>
            <a:ln w="1905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sz="2400"/>
            </a:p>
          </p:txBody>
        </p:sp>
        <p:sp>
          <p:nvSpPr>
            <p:cNvPr id="53" name="Line 170">
              <a:extLst>
                <a:ext uri="{FF2B5EF4-FFF2-40B4-BE49-F238E27FC236}">
                  <a16:creationId xmlns:a16="http://schemas.microsoft.com/office/drawing/2014/main" id="{3EC4F9C2-F374-4482-B33D-579C7B4232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70" y="1065"/>
              <a:ext cx="90" cy="0"/>
            </a:xfrm>
            <a:prstGeom prst="line">
              <a:avLst/>
            </a:prstGeom>
            <a:noFill/>
            <a:ln w="25400">
              <a:solidFill>
                <a:srgbClr val="00BBFE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 sz="2400"/>
            </a:p>
          </p:txBody>
        </p:sp>
        <p:sp>
          <p:nvSpPr>
            <p:cNvPr id="54" name="Line 171">
              <a:extLst>
                <a:ext uri="{FF2B5EF4-FFF2-40B4-BE49-F238E27FC236}">
                  <a16:creationId xmlns:a16="http://schemas.microsoft.com/office/drawing/2014/main" id="{EC66B830-DBF1-4F69-9212-BF59F90F95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05" y="764"/>
              <a:ext cx="2" cy="34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sz="2400"/>
            </a:p>
          </p:txBody>
        </p:sp>
      </p:grpSp>
      <p:grpSp>
        <p:nvGrpSpPr>
          <p:cNvPr id="55" name="Group 97"/>
          <p:cNvGrpSpPr>
            <a:grpSpLocks/>
          </p:cNvGrpSpPr>
          <p:nvPr/>
        </p:nvGrpSpPr>
        <p:grpSpPr bwMode="auto">
          <a:xfrm>
            <a:off x="8196831" y="2189020"/>
            <a:ext cx="1054100" cy="849314"/>
            <a:chOff x="2651" y="2479"/>
            <a:chExt cx="498" cy="535"/>
          </a:xfrm>
        </p:grpSpPr>
        <p:sp>
          <p:nvSpPr>
            <p:cNvPr id="56" name="AutoShape 98"/>
            <p:cNvSpPr>
              <a:spLocks noChangeArrowheads="1"/>
            </p:cNvSpPr>
            <p:nvPr/>
          </p:nvSpPr>
          <p:spPr bwMode="auto">
            <a:xfrm>
              <a:off x="2676" y="2523"/>
              <a:ext cx="453" cy="453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254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sz="2400"/>
            </a:p>
          </p:txBody>
        </p:sp>
        <p:sp>
          <p:nvSpPr>
            <p:cNvPr id="57" name="Text Box 99"/>
            <p:cNvSpPr txBox="1">
              <a:spLocks noChangeArrowheads="1"/>
            </p:cNvSpPr>
            <p:nvPr/>
          </p:nvSpPr>
          <p:spPr bwMode="auto">
            <a:xfrm>
              <a:off x="2651" y="2479"/>
              <a:ext cx="498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2933" b="1" dirty="0">
                  <a:solidFill>
                    <a:schemeClr val="bg1"/>
                  </a:solidFill>
                </a:rPr>
                <a:t>CHS</a:t>
              </a:r>
              <a:endParaRPr lang="pt-BR" sz="4667" b="1" dirty="0">
                <a:solidFill>
                  <a:schemeClr val="bg1"/>
                </a:solidFill>
                <a:latin typeface="Brush Script MT" pitchFamily="66" charset="0"/>
              </a:endParaRPr>
            </a:p>
          </p:txBody>
        </p:sp>
        <p:sp>
          <p:nvSpPr>
            <p:cNvPr id="58" name="AutoShape 100"/>
            <p:cNvSpPr>
              <a:spLocks noChangeArrowheads="1"/>
            </p:cNvSpPr>
            <p:nvPr/>
          </p:nvSpPr>
          <p:spPr bwMode="auto">
            <a:xfrm>
              <a:off x="2687" y="2787"/>
              <a:ext cx="431" cy="181"/>
            </a:xfrm>
            <a:prstGeom prst="roundRect">
              <a:avLst>
                <a:gd name="adj" fmla="val 30389"/>
              </a:avLst>
            </a:prstGeom>
            <a:solidFill>
              <a:srgbClr val="383838"/>
            </a:solidFill>
            <a:ln w="254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 sz="2400">
                <a:solidFill>
                  <a:srgbClr val="DCDCDC"/>
                </a:solidFill>
              </a:endParaRPr>
            </a:p>
          </p:txBody>
        </p:sp>
        <p:sp>
          <p:nvSpPr>
            <p:cNvPr id="59" name="Text Box 101"/>
            <p:cNvSpPr txBox="1">
              <a:spLocks noChangeArrowheads="1"/>
            </p:cNvSpPr>
            <p:nvPr/>
          </p:nvSpPr>
          <p:spPr bwMode="auto">
            <a:xfrm>
              <a:off x="2651" y="2749"/>
              <a:ext cx="498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2133" b="1" dirty="0">
                  <a:solidFill>
                    <a:srgbClr val="00BBFE"/>
                  </a:solidFill>
                </a:rPr>
                <a:t>DATE</a:t>
              </a:r>
              <a:endParaRPr lang="pt-BR" sz="2133" b="1" dirty="0">
                <a:solidFill>
                  <a:srgbClr val="00BBFE"/>
                </a:solidFill>
                <a:latin typeface="Brush Script MT" pitchFamily="66" charset="0"/>
              </a:endParaRPr>
            </a:p>
          </p:txBody>
        </p:sp>
      </p:grpSp>
      <p:sp>
        <p:nvSpPr>
          <p:cNvPr id="60" name="Text Box 129">
            <a:extLst>
              <a:ext uri="{FF2B5EF4-FFF2-40B4-BE49-F238E27FC236}">
                <a16:creationId xmlns:a16="http://schemas.microsoft.com/office/drawing/2014/main" id="{DA4387B9-9F3B-420A-B6EE-A2E6E26BF3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0381" y="3126174"/>
            <a:ext cx="1198127" cy="797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pt-BR" altLang="pt-BR" sz="3333" b="1" dirty="0">
                <a:solidFill>
                  <a:schemeClr val="tx1"/>
                </a:solidFill>
                <a:latin typeface="Tempus Sans ITC" panose="04020404030007020202" pitchFamily="82" charset="0"/>
              </a:rPr>
              <a:t>8.37</a:t>
            </a:r>
          </a:p>
        </p:txBody>
      </p:sp>
      <p:grpSp>
        <p:nvGrpSpPr>
          <p:cNvPr id="61" name="Group 154">
            <a:extLst>
              <a:ext uri="{FF2B5EF4-FFF2-40B4-BE49-F238E27FC236}">
                <a16:creationId xmlns:a16="http://schemas.microsoft.com/office/drawing/2014/main" id="{E982B0E8-D7FC-4B3F-82B4-08B97C078C80}"/>
              </a:ext>
            </a:extLst>
          </p:cNvPr>
          <p:cNvGrpSpPr>
            <a:grpSpLocks/>
          </p:cNvGrpSpPr>
          <p:nvPr/>
        </p:nvGrpSpPr>
        <p:grpSpPr bwMode="auto">
          <a:xfrm>
            <a:off x="9602009" y="3147815"/>
            <a:ext cx="904291" cy="782840"/>
            <a:chOff x="3016" y="709"/>
            <a:chExt cx="453" cy="453"/>
          </a:xfrm>
        </p:grpSpPr>
        <p:sp>
          <p:nvSpPr>
            <p:cNvPr id="62" name="AutoShape 155">
              <a:extLst>
                <a:ext uri="{FF2B5EF4-FFF2-40B4-BE49-F238E27FC236}">
                  <a16:creationId xmlns:a16="http://schemas.microsoft.com/office/drawing/2014/main" id="{62AAC305-41E5-4A87-8E53-A877018E6A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6" y="709"/>
              <a:ext cx="453" cy="453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254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2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3" name="AutoShape 156">
              <a:extLst>
                <a:ext uri="{FF2B5EF4-FFF2-40B4-BE49-F238E27FC236}">
                  <a16:creationId xmlns:a16="http://schemas.microsoft.com/office/drawing/2014/main" id="{0D787BC2-B53C-4C6D-8C76-C79E3C128B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8" y="972"/>
              <a:ext cx="431" cy="181"/>
            </a:xfrm>
            <a:prstGeom prst="roundRect">
              <a:avLst>
                <a:gd name="adj" fmla="val 30389"/>
              </a:avLst>
            </a:prstGeom>
            <a:solidFill>
              <a:srgbClr val="3838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2400">
                <a:solidFill>
                  <a:srgbClr val="DCDCD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4" name="Line 157">
              <a:extLst>
                <a:ext uri="{FF2B5EF4-FFF2-40B4-BE49-F238E27FC236}">
                  <a16:creationId xmlns:a16="http://schemas.microsoft.com/office/drawing/2014/main" id="{106790C4-9ED3-4E97-B8ED-E5541EA277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7" y="770"/>
              <a:ext cx="136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sz="2400"/>
            </a:p>
          </p:txBody>
        </p:sp>
        <p:sp>
          <p:nvSpPr>
            <p:cNvPr id="65" name="Line 158">
              <a:extLst>
                <a:ext uri="{FF2B5EF4-FFF2-40B4-BE49-F238E27FC236}">
                  <a16:creationId xmlns:a16="http://schemas.microsoft.com/office/drawing/2014/main" id="{5F01A1C5-654E-4E68-AA70-14AF8F8170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9" y="906"/>
              <a:ext cx="136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sz="2400"/>
            </a:p>
          </p:txBody>
        </p:sp>
        <p:sp>
          <p:nvSpPr>
            <p:cNvPr id="66" name="Line 159">
              <a:extLst>
                <a:ext uri="{FF2B5EF4-FFF2-40B4-BE49-F238E27FC236}">
                  <a16:creationId xmlns:a16="http://schemas.microsoft.com/office/drawing/2014/main" id="{18637780-0125-4BCC-A53F-2AC5C9DF9B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81" y="772"/>
              <a:ext cx="92" cy="7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sz="2400"/>
            </a:p>
          </p:txBody>
        </p:sp>
        <p:sp>
          <p:nvSpPr>
            <p:cNvPr id="67" name="Line 160">
              <a:extLst>
                <a:ext uri="{FF2B5EF4-FFF2-40B4-BE49-F238E27FC236}">
                  <a16:creationId xmlns:a16="http://schemas.microsoft.com/office/drawing/2014/main" id="{25546E2E-44BF-43B1-B660-CE2E95ECD5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83" y="834"/>
              <a:ext cx="90" cy="7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sz="2400"/>
            </a:p>
          </p:txBody>
        </p:sp>
        <p:sp>
          <p:nvSpPr>
            <p:cNvPr id="68" name="Line 161">
              <a:extLst>
                <a:ext uri="{FF2B5EF4-FFF2-40B4-BE49-F238E27FC236}">
                  <a16:creationId xmlns:a16="http://schemas.microsoft.com/office/drawing/2014/main" id="{73A48E42-F77E-4284-BF1B-89FBF84EF6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07" y="877"/>
              <a:ext cx="2" cy="34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sz="2400"/>
            </a:p>
          </p:txBody>
        </p:sp>
        <p:sp>
          <p:nvSpPr>
            <p:cNvPr id="69" name="Line 162">
              <a:extLst>
                <a:ext uri="{FF2B5EF4-FFF2-40B4-BE49-F238E27FC236}">
                  <a16:creationId xmlns:a16="http://schemas.microsoft.com/office/drawing/2014/main" id="{C0B6ECD9-9D56-4A56-B859-CEBC27FBA5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71" y="840"/>
              <a:ext cx="90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sz="2400"/>
            </a:p>
          </p:txBody>
        </p:sp>
        <p:sp>
          <p:nvSpPr>
            <p:cNvPr id="70" name="Line 163">
              <a:extLst>
                <a:ext uri="{FF2B5EF4-FFF2-40B4-BE49-F238E27FC236}">
                  <a16:creationId xmlns:a16="http://schemas.microsoft.com/office/drawing/2014/main" id="{782CCC34-9514-4731-82B0-E529CB4A62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19" y="798"/>
              <a:ext cx="0" cy="88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sz="2400"/>
            </a:p>
          </p:txBody>
        </p:sp>
        <p:sp>
          <p:nvSpPr>
            <p:cNvPr id="71" name="Line 164">
              <a:extLst>
                <a:ext uri="{FF2B5EF4-FFF2-40B4-BE49-F238E27FC236}">
                  <a16:creationId xmlns:a16="http://schemas.microsoft.com/office/drawing/2014/main" id="{AD6646A4-E890-4DBA-BB24-EAA949C8D1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2" y="1017"/>
              <a:ext cx="90" cy="0"/>
            </a:xfrm>
            <a:prstGeom prst="line">
              <a:avLst/>
            </a:prstGeom>
            <a:noFill/>
            <a:ln w="25400">
              <a:solidFill>
                <a:srgbClr val="00BBFE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 sz="2400"/>
            </a:p>
          </p:txBody>
        </p:sp>
        <p:sp>
          <p:nvSpPr>
            <p:cNvPr id="72" name="Line 165">
              <a:extLst>
                <a:ext uri="{FF2B5EF4-FFF2-40B4-BE49-F238E27FC236}">
                  <a16:creationId xmlns:a16="http://schemas.microsoft.com/office/drawing/2014/main" id="{84C8E28A-5701-4E9E-AF20-327EB81A58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2" y="1104"/>
              <a:ext cx="90" cy="0"/>
            </a:xfrm>
            <a:prstGeom prst="line">
              <a:avLst/>
            </a:prstGeom>
            <a:noFill/>
            <a:ln w="1905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sz="2400"/>
            </a:p>
          </p:txBody>
        </p:sp>
        <p:sp>
          <p:nvSpPr>
            <p:cNvPr id="73" name="Line 166">
              <a:extLst>
                <a:ext uri="{FF2B5EF4-FFF2-40B4-BE49-F238E27FC236}">
                  <a16:creationId xmlns:a16="http://schemas.microsoft.com/office/drawing/2014/main" id="{25C1B47F-6AB8-4A14-9C09-4BAF1BE426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8" y="1019"/>
              <a:ext cx="46" cy="46"/>
            </a:xfrm>
            <a:prstGeom prst="line">
              <a:avLst/>
            </a:prstGeom>
            <a:noFill/>
            <a:ln w="1905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sz="2400"/>
            </a:p>
          </p:txBody>
        </p:sp>
        <p:sp>
          <p:nvSpPr>
            <p:cNvPr id="74" name="Line 167">
              <a:extLst>
                <a:ext uri="{FF2B5EF4-FFF2-40B4-BE49-F238E27FC236}">
                  <a16:creationId xmlns:a16="http://schemas.microsoft.com/office/drawing/2014/main" id="{30BC4989-B722-4BF2-A9B3-4B8EAC45A1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26" y="1059"/>
              <a:ext cx="46" cy="45"/>
            </a:xfrm>
            <a:prstGeom prst="line">
              <a:avLst/>
            </a:prstGeom>
            <a:noFill/>
            <a:ln w="1905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sz="2400"/>
            </a:p>
          </p:txBody>
        </p:sp>
        <p:sp>
          <p:nvSpPr>
            <p:cNvPr id="75" name="Line 168">
              <a:extLst>
                <a:ext uri="{FF2B5EF4-FFF2-40B4-BE49-F238E27FC236}">
                  <a16:creationId xmlns:a16="http://schemas.microsoft.com/office/drawing/2014/main" id="{67E74454-9F92-44A9-B046-EAD525C208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07" y="1013"/>
              <a:ext cx="0" cy="23"/>
            </a:xfrm>
            <a:prstGeom prst="line">
              <a:avLst/>
            </a:prstGeom>
            <a:noFill/>
            <a:ln w="1905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sz="2400"/>
            </a:p>
          </p:txBody>
        </p:sp>
        <p:sp>
          <p:nvSpPr>
            <p:cNvPr id="76" name="Line 169">
              <a:extLst>
                <a:ext uri="{FF2B5EF4-FFF2-40B4-BE49-F238E27FC236}">
                  <a16:creationId xmlns:a16="http://schemas.microsoft.com/office/drawing/2014/main" id="{E11D8EB3-140B-4CBF-A261-7F6871269C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07" y="1085"/>
              <a:ext cx="0" cy="23"/>
            </a:xfrm>
            <a:prstGeom prst="line">
              <a:avLst/>
            </a:prstGeom>
            <a:noFill/>
            <a:ln w="1905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sz="2400"/>
            </a:p>
          </p:txBody>
        </p:sp>
        <p:sp>
          <p:nvSpPr>
            <p:cNvPr id="77" name="Line 170">
              <a:extLst>
                <a:ext uri="{FF2B5EF4-FFF2-40B4-BE49-F238E27FC236}">
                  <a16:creationId xmlns:a16="http://schemas.microsoft.com/office/drawing/2014/main" id="{3EC4F9C2-F374-4482-B33D-579C7B4232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70" y="1065"/>
              <a:ext cx="90" cy="0"/>
            </a:xfrm>
            <a:prstGeom prst="line">
              <a:avLst/>
            </a:prstGeom>
            <a:noFill/>
            <a:ln w="25400">
              <a:solidFill>
                <a:srgbClr val="00BBFE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 sz="2400"/>
            </a:p>
          </p:txBody>
        </p:sp>
        <p:sp>
          <p:nvSpPr>
            <p:cNvPr id="78" name="Line 171">
              <a:extLst>
                <a:ext uri="{FF2B5EF4-FFF2-40B4-BE49-F238E27FC236}">
                  <a16:creationId xmlns:a16="http://schemas.microsoft.com/office/drawing/2014/main" id="{EC66B830-DBF1-4F69-9212-BF59F90F95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05" y="764"/>
              <a:ext cx="2" cy="34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sz="2400"/>
            </a:p>
          </p:txBody>
        </p:sp>
      </p:grpSp>
      <p:sp>
        <p:nvSpPr>
          <p:cNvPr id="84" name="Text Box 129">
            <a:extLst>
              <a:ext uri="{FF2B5EF4-FFF2-40B4-BE49-F238E27FC236}">
                <a16:creationId xmlns:a16="http://schemas.microsoft.com/office/drawing/2014/main" id="{DA4387B9-9F3B-420A-B6EE-A2E6E26BF3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1469" y="3940926"/>
            <a:ext cx="1593012" cy="797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pt-BR" altLang="pt-BR" sz="3333" b="1" dirty="0">
                <a:solidFill>
                  <a:schemeClr val="tx1"/>
                </a:solidFill>
                <a:latin typeface="Tempus Sans ITC" panose="04020404030007020202" pitchFamily="82" charset="0"/>
              </a:rPr>
              <a:t>10,09</a:t>
            </a:r>
          </a:p>
        </p:txBody>
      </p:sp>
      <p:grpSp>
        <p:nvGrpSpPr>
          <p:cNvPr id="85" name="Group 154">
            <a:extLst>
              <a:ext uri="{FF2B5EF4-FFF2-40B4-BE49-F238E27FC236}">
                <a16:creationId xmlns:a16="http://schemas.microsoft.com/office/drawing/2014/main" id="{E982B0E8-D7FC-4B3F-82B4-08B97C078C80}"/>
              </a:ext>
            </a:extLst>
          </p:cNvPr>
          <p:cNvGrpSpPr>
            <a:grpSpLocks/>
          </p:cNvGrpSpPr>
          <p:nvPr/>
        </p:nvGrpSpPr>
        <p:grpSpPr bwMode="auto">
          <a:xfrm>
            <a:off x="9617983" y="3962567"/>
            <a:ext cx="904291" cy="782840"/>
            <a:chOff x="3016" y="709"/>
            <a:chExt cx="453" cy="453"/>
          </a:xfrm>
        </p:grpSpPr>
        <p:sp>
          <p:nvSpPr>
            <p:cNvPr id="86" name="AutoShape 155">
              <a:extLst>
                <a:ext uri="{FF2B5EF4-FFF2-40B4-BE49-F238E27FC236}">
                  <a16:creationId xmlns:a16="http://schemas.microsoft.com/office/drawing/2014/main" id="{62AAC305-41E5-4A87-8E53-A877018E6A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6" y="709"/>
              <a:ext cx="453" cy="453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254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2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7" name="AutoShape 156">
              <a:extLst>
                <a:ext uri="{FF2B5EF4-FFF2-40B4-BE49-F238E27FC236}">
                  <a16:creationId xmlns:a16="http://schemas.microsoft.com/office/drawing/2014/main" id="{0D787BC2-B53C-4C6D-8C76-C79E3C128B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8" y="972"/>
              <a:ext cx="431" cy="181"/>
            </a:xfrm>
            <a:prstGeom prst="roundRect">
              <a:avLst>
                <a:gd name="adj" fmla="val 30389"/>
              </a:avLst>
            </a:prstGeom>
            <a:solidFill>
              <a:srgbClr val="3838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2400">
                <a:solidFill>
                  <a:srgbClr val="DCDCD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8" name="Line 157">
              <a:extLst>
                <a:ext uri="{FF2B5EF4-FFF2-40B4-BE49-F238E27FC236}">
                  <a16:creationId xmlns:a16="http://schemas.microsoft.com/office/drawing/2014/main" id="{106790C4-9ED3-4E97-B8ED-E5541EA277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7" y="770"/>
              <a:ext cx="136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sz="2400"/>
            </a:p>
          </p:txBody>
        </p:sp>
        <p:sp>
          <p:nvSpPr>
            <p:cNvPr id="89" name="Line 158">
              <a:extLst>
                <a:ext uri="{FF2B5EF4-FFF2-40B4-BE49-F238E27FC236}">
                  <a16:creationId xmlns:a16="http://schemas.microsoft.com/office/drawing/2014/main" id="{5F01A1C5-654E-4E68-AA70-14AF8F8170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9" y="906"/>
              <a:ext cx="136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sz="2400"/>
            </a:p>
          </p:txBody>
        </p:sp>
        <p:sp>
          <p:nvSpPr>
            <p:cNvPr id="90" name="Line 159">
              <a:extLst>
                <a:ext uri="{FF2B5EF4-FFF2-40B4-BE49-F238E27FC236}">
                  <a16:creationId xmlns:a16="http://schemas.microsoft.com/office/drawing/2014/main" id="{18637780-0125-4BCC-A53F-2AC5C9DF9B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81" y="772"/>
              <a:ext cx="92" cy="7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sz="2400"/>
            </a:p>
          </p:txBody>
        </p:sp>
        <p:sp>
          <p:nvSpPr>
            <p:cNvPr id="91" name="Line 160">
              <a:extLst>
                <a:ext uri="{FF2B5EF4-FFF2-40B4-BE49-F238E27FC236}">
                  <a16:creationId xmlns:a16="http://schemas.microsoft.com/office/drawing/2014/main" id="{25546E2E-44BF-43B1-B660-CE2E95ECD5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83" y="834"/>
              <a:ext cx="90" cy="7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sz="2400"/>
            </a:p>
          </p:txBody>
        </p:sp>
        <p:sp>
          <p:nvSpPr>
            <p:cNvPr id="92" name="Line 161">
              <a:extLst>
                <a:ext uri="{FF2B5EF4-FFF2-40B4-BE49-F238E27FC236}">
                  <a16:creationId xmlns:a16="http://schemas.microsoft.com/office/drawing/2014/main" id="{73A48E42-F77E-4284-BF1B-89FBF84EF6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07" y="877"/>
              <a:ext cx="2" cy="34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sz="2400"/>
            </a:p>
          </p:txBody>
        </p:sp>
        <p:sp>
          <p:nvSpPr>
            <p:cNvPr id="93" name="Line 162">
              <a:extLst>
                <a:ext uri="{FF2B5EF4-FFF2-40B4-BE49-F238E27FC236}">
                  <a16:creationId xmlns:a16="http://schemas.microsoft.com/office/drawing/2014/main" id="{C0B6ECD9-9D56-4A56-B859-CEBC27FBA5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71" y="840"/>
              <a:ext cx="90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sz="2400"/>
            </a:p>
          </p:txBody>
        </p:sp>
        <p:sp>
          <p:nvSpPr>
            <p:cNvPr id="94" name="Line 163">
              <a:extLst>
                <a:ext uri="{FF2B5EF4-FFF2-40B4-BE49-F238E27FC236}">
                  <a16:creationId xmlns:a16="http://schemas.microsoft.com/office/drawing/2014/main" id="{782CCC34-9514-4731-82B0-E529CB4A62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19" y="798"/>
              <a:ext cx="0" cy="88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sz="2400"/>
            </a:p>
          </p:txBody>
        </p:sp>
        <p:sp>
          <p:nvSpPr>
            <p:cNvPr id="95" name="Line 164">
              <a:extLst>
                <a:ext uri="{FF2B5EF4-FFF2-40B4-BE49-F238E27FC236}">
                  <a16:creationId xmlns:a16="http://schemas.microsoft.com/office/drawing/2014/main" id="{AD6646A4-E890-4DBA-BB24-EAA949C8D1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2" y="1017"/>
              <a:ext cx="90" cy="0"/>
            </a:xfrm>
            <a:prstGeom prst="line">
              <a:avLst/>
            </a:prstGeom>
            <a:noFill/>
            <a:ln w="25400">
              <a:solidFill>
                <a:srgbClr val="00BBFE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 sz="2400"/>
            </a:p>
          </p:txBody>
        </p:sp>
        <p:sp>
          <p:nvSpPr>
            <p:cNvPr id="96" name="Line 165">
              <a:extLst>
                <a:ext uri="{FF2B5EF4-FFF2-40B4-BE49-F238E27FC236}">
                  <a16:creationId xmlns:a16="http://schemas.microsoft.com/office/drawing/2014/main" id="{84C8E28A-5701-4E9E-AF20-327EB81A58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2" y="1104"/>
              <a:ext cx="90" cy="0"/>
            </a:xfrm>
            <a:prstGeom prst="line">
              <a:avLst/>
            </a:prstGeom>
            <a:noFill/>
            <a:ln w="1905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sz="2400"/>
            </a:p>
          </p:txBody>
        </p:sp>
        <p:sp>
          <p:nvSpPr>
            <p:cNvPr id="97" name="Line 166">
              <a:extLst>
                <a:ext uri="{FF2B5EF4-FFF2-40B4-BE49-F238E27FC236}">
                  <a16:creationId xmlns:a16="http://schemas.microsoft.com/office/drawing/2014/main" id="{25C1B47F-6AB8-4A14-9C09-4BAF1BE426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8" y="1019"/>
              <a:ext cx="46" cy="46"/>
            </a:xfrm>
            <a:prstGeom prst="line">
              <a:avLst/>
            </a:prstGeom>
            <a:noFill/>
            <a:ln w="1905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sz="2400"/>
            </a:p>
          </p:txBody>
        </p:sp>
        <p:sp>
          <p:nvSpPr>
            <p:cNvPr id="98" name="Line 167">
              <a:extLst>
                <a:ext uri="{FF2B5EF4-FFF2-40B4-BE49-F238E27FC236}">
                  <a16:creationId xmlns:a16="http://schemas.microsoft.com/office/drawing/2014/main" id="{30BC4989-B722-4BF2-A9B3-4B8EAC45A1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26" y="1059"/>
              <a:ext cx="46" cy="45"/>
            </a:xfrm>
            <a:prstGeom prst="line">
              <a:avLst/>
            </a:prstGeom>
            <a:noFill/>
            <a:ln w="1905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sz="2400"/>
            </a:p>
          </p:txBody>
        </p:sp>
        <p:sp>
          <p:nvSpPr>
            <p:cNvPr id="99" name="Line 168">
              <a:extLst>
                <a:ext uri="{FF2B5EF4-FFF2-40B4-BE49-F238E27FC236}">
                  <a16:creationId xmlns:a16="http://schemas.microsoft.com/office/drawing/2014/main" id="{67E74454-9F92-44A9-B046-EAD525C208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07" y="1013"/>
              <a:ext cx="0" cy="23"/>
            </a:xfrm>
            <a:prstGeom prst="line">
              <a:avLst/>
            </a:prstGeom>
            <a:noFill/>
            <a:ln w="1905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sz="2400"/>
            </a:p>
          </p:txBody>
        </p:sp>
        <p:sp>
          <p:nvSpPr>
            <p:cNvPr id="100" name="Line 169">
              <a:extLst>
                <a:ext uri="{FF2B5EF4-FFF2-40B4-BE49-F238E27FC236}">
                  <a16:creationId xmlns:a16="http://schemas.microsoft.com/office/drawing/2014/main" id="{E11D8EB3-140B-4CBF-A261-7F6871269C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07" y="1085"/>
              <a:ext cx="0" cy="23"/>
            </a:xfrm>
            <a:prstGeom prst="line">
              <a:avLst/>
            </a:prstGeom>
            <a:noFill/>
            <a:ln w="1905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sz="2400"/>
            </a:p>
          </p:txBody>
        </p:sp>
        <p:sp>
          <p:nvSpPr>
            <p:cNvPr id="101" name="Line 170">
              <a:extLst>
                <a:ext uri="{FF2B5EF4-FFF2-40B4-BE49-F238E27FC236}">
                  <a16:creationId xmlns:a16="http://schemas.microsoft.com/office/drawing/2014/main" id="{3EC4F9C2-F374-4482-B33D-579C7B4232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70" y="1065"/>
              <a:ext cx="90" cy="0"/>
            </a:xfrm>
            <a:prstGeom prst="line">
              <a:avLst/>
            </a:prstGeom>
            <a:noFill/>
            <a:ln w="25400">
              <a:solidFill>
                <a:srgbClr val="00BBFE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 sz="2400"/>
            </a:p>
          </p:txBody>
        </p:sp>
        <p:sp>
          <p:nvSpPr>
            <p:cNvPr id="102" name="Line 171">
              <a:extLst>
                <a:ext uri="{FF2B5EF4-FFF2-40B4-BE49-F238E27FC236}">
                  <a16:creationId xmlns:a16="http://schemas.microsoft.com/office/drawing/2014/main" id="{EC66B830-DBF1-4F69-9212-BF59F90F95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05" y="764"/>
              <a:ext cx="2" cy="34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sz="2400"/>
            </a:p>
          </p:txBody>
        </p:sp>
      </p:grpSp>
      <p:grpSp>
        <p:nvGrpSpPr>
          <p:cNvPr id="108" name="Group 119">
            <a:extLst>
              <a:ext uri="{FF2B5EF4-FFF2-40B4-BE49-F238E27FC236}">
                <a16:creationId xmlns:a16="http://schemas.microsoft.com/office/drawing/2014/main" id="{A95FCDBA-A883-430A-AD91-F7F25D18B3B6}"/>
              </a:ext>
            </a:extLst>
          </p:cNvPr>
          <p:cNvGrpSpPr>
            <a:grpSpLocks/>
          </p:cNvGrpSpPr>
          <p:nvPr/>
        </p:nvGrpSpPr>
        <p:grpSpPr bwMode="auto">
          <a:xfrm>
            <a:off x="7247526" y="4785128"/>
            <a:ext cx="766233" cy="587374"/>
            <a:chOff x="4332" y="3510"/>
            <a:chExt cx="362" cy="370"/>
          </a:xfrm>
        </p:grpSpPr>
        <p:sp>
          <p:nvSpPr>
            <p:cNvPr id="109" name="AutoShape 120">
              <a:extLst>
                <a:ext uri="{FF2B5EF4-FFF2-40B4-BE49-F238E27FC236}">
                  <a16:creationId xmlns:a16="http://schemas.microsoft.com/office/drawing/2014/main" id="{E3E352C0-F1DB-450E-ABC1-B9A4C8043F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2" y="3521"/>
              <a:ext cx="361" cy="359"/>
            </a:xfrm>
            <a:prstGeom prst="roundRect">
              <a:avLst>
                <a:gd name="adj" fmla="val 16667"/>
              </a:avLst>
            </a:prstGeom>
            <a:solidFill>
              <a:srgbClr val="00B6F6"/>
            </a:solidFill>
            <a:ln w="254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2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0" name="AutoShape 121">
              <a:extLst>
                <a:ext uri="{FF2B5EF4-FFF2-40B4-BE49-F238E27FC236}">
                  <a16:creationId xmlns:a16="http://schemas.microsoft.com/office/drawing/2014/main" id="{BB567CBA-E766-41FE-B0FE-885D01A618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8" y="3729"/>
              <a:ext cx="346" cy="144"/>
            </a:xfrm>
            <a:prstGeom prst="roundRect">
              <a:avLst>
                <a:gd name="adj" fmla="val 16667"/>
              </a:avLst>
            </a:prstGeom>
            <a:solidFill>
              <a:srgbClr val="009AD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2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1" name="Text Box 122">
              <a:extLst>
                <a:ext uri="{FF2B5EF4-FFF2-40B4-BE49-F238E27FC236}">
                  <a16:creationId xmlns:a16="http://schemas.microsoft.com/office/drawing/2014/main" id="{7B7AA720-5C8B-4C93-A554-CB6575E09A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33" y="3510"/>
              <a:ext cx="361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pt-BR" altLang="pt-BR" b="1">
                  <a:solidFill>
                    <a:schemeClr val="tx1"/>
                  </a:solidFill>
                  <a:latin typeface="Arial" panose="020B0604020202020204" pitchFamily="34" charset="0"/>
                </a:rPr>
                <a:t>g</a:t>
              </a:r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C42768BE-84F8-48D9-95F0-A1652E24E16D}"/>
              </a:ext>
            </a:extLst>
          </p:cNvPr>
          <p:cNvGrpSpPr>
            <a:grpSpLocks/>
          </p:cNvGrpSpPr>
          <p:nvPr/>
        </p:nvGrpSpPr>
        <p:grpSpPr bwMode="auto">
          <a:xfrm>
            <a:off x="9587491" y="4822865"/>
            <a:ext cx="967317" cy="703264"/>
            <a:chOff x="4778" y="3677"/>
            <a:chExt cx="457" cy="443"/>
          </a:xfrm>
        </p:grpSpPr>
        <p:sp>
          <p:nvSpPr>
            <p:cNvPr id="113" name="AutoShape 112">
              <a:extLst>
                <a:ext uri="{FF2B5EF4-FFF2-40B4-BE49-F238E27FC236}">
                  <a16:creationId xmlns:a16="http://schemas.microsoft.com/office/drawing/2014/main" id="{58F8ED47-DB99-4787-B843-0AA7598685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1" y="3702"/>
              <a:ext cx="362" cy="337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254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67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4" name="AutoShape 113">
              <a:extLst>
                <a:ext uri="{FF2B5EF4-FFF2-40B4-BE49-F238E27FC236}">
                  <a16:creationId xmlns:a16="http://schemas.microsoft.com/office/drawing/2014/main" id="{4D603724-B764-47C1-B281-317F8D41FD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1" y="3898"/>
              <a:ext cx="344" cy="134"/>
            </a:xfrm>
            <a:prstGeom prst="roundRect">
              <a:avLst>
                <a:gd name="adj" fmla="val 30389"/>
              </a:avLst>
            </a:prstGeom>
            <a:solidFill>
              <a:srgbClr val="3838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867">
                <a:solidFill>
                  <a:srgbClr val="DCDCD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5" name="Text Box 114">
              <a:extLst>
                <a:ext uri="{FF2B5EF4-FFF2-40B4-BE49-F238E27FC236}">
                  <a16:creationId xmlns:a16="http://schemas.microsoft.com/office/drawing/2014/main" id="{F8072F72-588D-4D48-B756-5738DDA358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07" y="3677"/>
              <a:ext cx="21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pt-BR" altLang="pt-BR" sz="24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0</a:t>
              </a:r>
              <a:endParaRPr lang="pt-BR" altLang="pt-BR" sz="2400" b="1" dirty="0">
                <a:solidFill>
                  <a:schemeClr val="bg1"/>
                </a:solidFill>
                <a:latin typeface="Brush Script MT" panose="03060802040406070304" pitchFamily="66" charset="0"/>
              </a:endParaRPr>
            </a:p>
          </p:txBody>
        </p:sp>
        <p:sp>
          <p:nvSpPr>
            <p:cNvPr id="116" name="Text Box 115">
              <a:extLst>
                <a:ext uri="{FF2B5EF4-FFF2-40B4-BE49-F238E27FC236}">
                  <a16:creationId xmlns:a16="http://schemas.microsoft.com/office/drawing/2014/main" id="{94243C65-9AEF-4F4A-A9CD-D6978DE6FD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78" y="3855"/>
              <a:ext cx="457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pt-BR" altLang="pt-BR" sz="2133" b="1" dirty="0" err="1">
                  <a:solidFill>
                    <a:srgbClr val="00BBFE"/>
                  </a:solidFill>
                  <a:latin typeface="Tempus Sans ITC" panose="04020404030007020202" pitchFamily="82" charset="0"/>
                </a:rPr>
                <a:t>x</a:t>
              </a:r>
              <a:endParaRPr lang="pt-BR" altLang="pt-BR" sz="2133" b="1" dirty="0">
                <a:solidFill>
                  <a:srgbClr val="00BBFE"/>
                </a:solidFill>
                <a:latin typeface="Tempus Sans ITC" panose="04020404030007020202" pitchFamily="82" charset="0"/>
              </a:endParaRPr>
            </a:p>
          </p:txBody>
        </p:sp>
        <p:sp>
          <p:nvSpPr>
            <p:cNvPr id="117" name="Line 116">
              <a:extLst>
                <a:ext uri="{FF2B5EF4-FFF2-40B4-BE49-F238E27FC236}">
                  <a16:creationId xmlns:a16="http://schemas.microsoft.com/office/drawing/2014/main" id="{93CD58E9-8FB1-439D-AB52-B979E443EB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80" y="3926"/>
              <a:ext cx="72" cy="0"/>
            </a:xfrm>
            <a:prstGeom prst="line">
              <a:avLst/>
            </a:prstGeom>
            <a:noFill/>
            <a:ln w="25400">
              <a:solidFill>
                <a:srgbClr val="00BBFE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 sz="1867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022325" y="4900498"/>
            <a:ext cx="27023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Retorno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Médio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20" name="AutoShape 123">
            <a:extLst>
              <a:ext uri="{FF2B5EF4-FFF2-40B4-BE49-F238E27FC236}">
                <a16:creationId xmlns:a16="http://schemas.microsoft.com/office/drawing/2014/main" id="{DAD4DFD0-D0A7-452E-B22B-DF968E0EE4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8794" y="5597101"/>
            <a:ext cx="2880783" cy="576263"/>
          </a:xfrm>
          <a:prstGeom prst="roundRect">
            <a:avLst>
              <a:gd name="adj" fmla="val 16667"/>
            </a:avLst>
          </a:prstGeom>
          <a:solidFill>
            <a:srgbClr val="DCDCDC"/>
          </a:solidFill>
          <a:ln w="25400">
            <a:solidFill>
              <a:srgbClr val="C0BC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21" name="Text Box 124">
            <a:extLst>
              <a:ext uri="{FF2B5EF4-FFF2-40B4-BE49-F238E27FC236}">
                <a16:creationId xmlns:a16="http://schemas.microsoft.com/office/drawing/2014/main" id="{37CB0559-28AC-42EA-B6E2-223BCDD6A9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8449" y="5566483"/>
            <a:ext cx="2209800" cy="701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25000"/>
              </a:lnSpc>
              <a:spcBef>
                <a:spcPct val="50000"/>
              </a:spcBef>
              <a:buFontTx/>
              <a:buNone/>
            </a:pPr>
            <a:r>
              <a:rPr lang="pt-BR" altLang="pt-BR" sz="3333" b="1" dirty="0">
                <a:solidFill>
                  <a:schemeClr val="tx1"/>
                </a:solidFill>
                <a:latin typeface="Tempus Sans ITC" panose="04020404030007020202" pitchFamily="82" charset="0"/>
              </a:rPr>
              <a:t>6,07%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0" y="5544146"/>
            <a:ext cx="38643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VOLATILIDADE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806252" y="1202579"/>
          <a:ext cx="52578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5920">
                <a:tc>
                  <a:txBody>
                    <a:bodyPr/>
                    <a:lstStyle/>
                    <a:p>
                      <a:r>
                        <a:rPr lang="en-US" sz="1900" dirty="0" err="1"/>
                        <a:t>Retorno</a:t>
                      </a:r>
                      <a:r>
                        <a:rPr lang="en-US" sz="1900" dirty="0"/>
                        <a:t> </a:t>
                      </a:r>
                      <a:r>
                        <a:rPr lang="en-US" sz="1900" dirty="0" err="1">
                          <a:solidFill>
                            <a:srgbClr val="FF0000"/>
                          </a:solidFill>
                        </a:rPr>
                        <a:t>Contínuo</a:t>
                      </a:r>
                      <a:endParaRPr lang="en-US" sz="19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PETR4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en-US" sz="1900" dirty="0" err="1"/>
                        <a:t>Setembro</a:t>
                      </a:r>
                      <a:endParaRPr lang="en-US" sz="19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- 1,18%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en-US" sz="1900" dirty="0" err="1"/>
                        <a:t>Outubro</a:t>
                      </a:r>
                      <a:endParaRPr lang="en-US" sz="19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8,37%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en-US" sz="1900" dirty="0" err="1"/>
                        <a:t>Novembro</a:t>
                      </a:r>
                      <a:endParaRPr lang="en-US" sz="19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10,09%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65587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945561" y="2137819"/>
          <a:ext cx="10515600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5920">
                <a:tc>
                  <a:txBody>
                    <a:bodyPr/>
                    <a:lstStyle/>
                    <a:p>
                      <a:r>
                        <a:rPr lang="en-US" sz="1900" dirty="0" err="1"/>
                        <a:t>Retorno</a:t>
                      </a:r>
                      <a:r>
                        <a:rPr lang="en-US" sz="1900" dirty="0"/>
                        <a:t> </a:t>
                      </a:r>
                      <a:r>
                        <a:rPr lang="en-US" sz="1900" dirty="0" err="1">
                          <a:solidFill>
                            <a:srgbClr val="FF0000"/>
                          </a:solidFill>
                        </a:rPr>
                        <a:t>Discreto</a:t>
                      </a:r>
                      <a:endParaRPr lang="en-US" sz="19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PETR4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/>
                        <a:t>Ibovespa</a:t>
                      </a:r>
                      <a:endParaRPr lang="en-US" sz="19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Café </a:t>
                      </a:r>
                      <a:r>
                        <a:rPr lang="en-US" sz="1900" dirty="0" err="1"/>
                        <a:t>Arábica</a:t>
                      </a:r>
                      <a:endParaRPr lang="en-US" sz="1900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en-US" sz="1900" dirty="0" err="1"/>
                        <a:t>Retorno</a:t>
                      </a:r>
                      <a:r>
                        <a:rPr lang="en-US" sz="1900" dirty="0"/>
                        <a:t> </a:t>
                      </a:r>
                      <a:r>
                        <a:rPr lang="en-US" sz="1900" dirty="0" err="1"/>
                        <a:t>Médio</a:t>
                      </a:r>
                      <a:endParaRPr lang="en-US" sz="19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6,06%</a:t>
                      </a:r>
                    </a:p>
                  </a:txBody>
                  <a:tcPr marL="16933" marR="16933" marT="169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1,97%</a:t>
                      </a:r>
                    </a:p>
                  </a:txBody>
                  <a:tcPr marL="16933" marR="16933" marT="169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3,07%</a:t>
                      </a:r>
                    </a:p>
                  </a:txBody>
                  <a:tcPr marL="16933" marR="16933" marT="16933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en-US" sz="1900" dirty="0" err="1"/>
                        <a:t>Risco</a:t>
                      </a:r>
                      <a:endParaRPr lang="en-US" sz="19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6,33%</a:t>
                      </a:r>
                    </a:p>
                  </a:txBody>
                  <a:tcPr marL="16933" marR="16933" marT="169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2,99%</a:t>
                      </a:r>
                    </a:p>
                  </a:txBody>
                  <a:tcPr marL="16933" marR="16933" marT="169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2,87%</a:t>
                      </a:r>
                    </a:p>
                  </a:txBody>
                  <a:tcPr marL="16933" marR="16933" marT="16933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945561" y="4249565"/>
          <a:ext cx="10515600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5920">
                <a:tc>
                  <a:txBody>
                    <a:bodyPr/>
                    <a:lstStyle/>
                    <a:p>
                      <a:r>
                        <a:rPr lang="en-US" sz="1900" dirty="0" err="1"/>
                        <a:t>Retorno</a:t>
                      </a:r>
                      <a:r>
                        <a:rPr lang="en-US" sz="1900" dirty="0"/>
                        <a:t> </a:t>
                      </a:r>
                      <a:r>
                        <a:rPr lang="en-US" sz="1900" dirty="0" err="1">
                          <a:solidFill>
                            <a:srgbClr val="FF0000"/>
                          </a:solidFill>
                        </a:rPr>
                        <a:t>Contínuo</a:t>
                      </a:r>
                      <a:endParaRPr lang="en-US" sz="19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PETR4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/>
                        <a:t>Ibovespa</a:t>
                      </a:r>
                      <a:endParaRPr lang="en-US" sz="19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Café </a:t>
                      </a:r>
                      <a:r>
                        <a:rPr lang="en-US" sz="1900" dirty="0" err="1"/>
                        <a:t>Arábica</a:t>
                      </a:r>
                      <a:endParaRPr lang="en-US" sz="1900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en-US" sz="1900" dirty="0" err="1"/>
                        <a:t>Retorno</a:t>
                      </a:r>
                      <a:r>
                        <a:rPr lang="en-US" sz="1900" dirty="0"/>
                        <a:t> </a:t>
                      </a:r>
                      <a:r>
                        <a:rPr lang="en-US" sz="1900" dirty="0" err="1"/>
                        <a:t>Médio</a:t>
                      </a:r>
                      <a:endParaRPr lang="en-US" sz="19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5,76%</a:t>
                      </a:r>
                    </a:p>
                  </a:txBody>
                  <a:tcPr marL="16933" marR="16933" marT="169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1,92%</a:t>
                      </a:r>
                    </a:p>
                  </a:txBody>
                  <a:tcPr marL="16933" marR="16933" marT="169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3,00%</a:t>
                      </a:r>
                    </a:p>
                  </a:txBody>
                  <a:tcPr marL="16933" marR="16933" marT="16933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en-US" sz="1900" dirty="0" err="1"/>
                        <a:t>Volatilidade</a:t>
                      </a:r>
                      <a:endParaRPr lang="en-US" sz="19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6,07%</a:t>
                      </a:r>
                    </a:p>
                  </a:txBody>
                  <a:tcPr marL="16933" marR="16933" marT="169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2,96%</a:t>
                      </a:r>
                    </a:p>
                  </a:txBody>
                  <a:tcPr marL="16933" marR="16933" marT="169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2,81%</a:t>
                      </a:r>
                    </a:p>
                  </a:txBody>
                  <a:tcPr marL="16933" marR="16933" marT="16933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/>
              <a:t>Resumindo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8742255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/>
              <a:t>Risco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Volatilidade</a:t>
            </a:r>
            <a:r>
              <a:rPr lang="en-US" dirty="0"/>
              <a:t> (?)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050272" y="2168804"/>
          <a:ext cx="6094586" cy="215392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9927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07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08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5920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solidFill>
                            <a:schemeClr val="tx1"/>
                          </a:solidFill>
                        </a:rPr>
                        <a:t>Ativo</a:t>
                      </a:r>
                      <a:r>
                        <a:rPr lang="en-US" sz="1900" dirty="0">
                          <a:solidFill>
                            <a:schemeClr val="tx1"/>
                          </a:solidFill>
                        </a:rPr>
                        <a:t> A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solidFill>
                            <a:schemeClr val="tx1"/>
                          </a:solidFill>
                        </a:rPr>
                        <a:t>Retorno</a:t>
                      </a:r>
                      <a:r>
                        <a:rPr lang="en-US" sz="19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1"/>
                          </a:solidFill>
                        </a:rPr>
                        <a:t>Discreto</a:t>
                      </a:r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solidFill>
                            <a:schemeClr val="tx1"/>
                          </a:solidFill>
                        </a:rPr>
                        <a:t>Retorno</a:t>
                      </a:r>
                      <a:r>
                        <a:rPr lang="en-US" sz="19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1"/>
                          </a:solidFill>
                        </a:rPr>
                        <a:t>Contíno</a:t>
                      </a:r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Mês</a:t>
                      </a:r>
                      <a:r>
                        <a:rPr lang="it-IT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1</a:t>
                      </a:r>
                    </a:p>
                  </a:txBody>
                  <a:tcPr marL="16933" marR="16933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R$ 18,00</a:t>
                      </a:r>
                    </a:p>
                  </a:txBody>
                  <a:tcPr marL="16933" marR="16933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-</a:t>
                      </a:r>
                    </a:p>
                  </a:txBody>
                  <a:tcPr marL="16933" marR="16933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-</a:t>
                      </a:r>
                    </a:p>
                  </a:txBody>
                  <a:tcPr marL="16933" marR="16933" marT="1270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Mês</a:t>
                      </a:r>
                      <a:r>
                        <a:rPr lang="it-IT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2</a:t>
                      </a:r>
                    </a:p>
                  </a:txBody>
                  <a:tcPr marL="16933" marR="16933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R$ 18,90</a:t>
                      </a:r>
                    </a:p>
                  </a:txBody>
                  <a:tcPr marL="16933" marR="16933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5,00%</a:t>
                      </a:r>
                    </a:p>
                  </a:txBody>
                  <a:tcPr marL="16933" marR="16933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4,88%</a:t>
                      </a:r>
                    </a:p>
                  </a:txBody>
                  <a:tcPr marL="16933" marR="16933" marT="1270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Mês</a:t>
                      </a:r>
                      <a:r>
                        <a:rPr lang="cs-CZ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3</a:t>
                      </a:r>
                    </a:p>
                  </a:txBody>
                  <a:tcPr marL="16933" marR="16933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R$</a:t>
                      </a:r>
                      <a:r>
                        <a:rPr lang="mr-IN" sz="1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18,65</a:t>
                      </a:r>
                      <a:endParaRPr lang="mr-IN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6933" marR="16933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- 1,32%</a:t>
                      </a:r>
                    </a:p>
                  </a:txBody>
                  <a:tcPr marL="16933" marR="16933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- 1,33%</a:t>
                      </a:r>
                    </a:p>
                  </a:txBody>
                  <a:tcPr marL="16933" marR="16933" marT="1270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Mês</a:t>
                      </a:r>
                      <a:r>
                        <a:rPr lang="it-IT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4</a:t>
                      </a:r>
                    </a:p>
                  </a:txBody>
                  <a:tcPr marL="16933" marR="16933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R$ 18,00</a:t>
                      </a:r>
                    </a:p>
                  </a:txBody>
                  <a:tcPr marL="16933" marR="16933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- 3,49%</a:t>
                      </a:r>
                    </a:p>
                  </a:txBody>
                  <a:tcPr marL="16933" marR="16933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- 3,55%</a:t>
                      </a:r>
                    </a:p>
                  </a:txBody>
                  <a:tcPr marL="16933" marR="16933" marT="1270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580672"/>
              </p:ext>
            </p:extLst>
          </p:nvPr>
        </p:nvGraphicFramePr>
        <p:xfrm>
          <a:off x="2050272" y="4322724"/>
          <a:ext cx="6125518" cy="105156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3096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56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5920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solidFill>
                            <a:schemeClr val="tx1"/>
                          </a:solidFill>
                        </a:rPr>
                        <a:t>Retorno</a:t>
                      </a:r>
                      <a:r>
                        <a:rPr lang="en-US" sz="19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1"/>
                          </a:solidFill>
                        </a:rPr>
                        <a:t>Discreto</a:t>
                      </a:r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solidFill>
                            <a:schemeClr val="tx1"/>
                          </a:solidFill>
                        </a:rPr>
                        <a:t>Retorno</a:t>
                      </a:r>
                      <a:r>
                        <a:rPr lang="en-US" sz="19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1"/>
                          </a:solidFill>
                        </a:rPr>
                        <a:t>Contíno</a:t>
                      </a:r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chemeClr val="tx1"/>
                          </a:solidFill>
                        </a:rPr>
                        <a:t>RETORNO MÉDIO</a:t>
                      </a:r>
                      <a:endParaRPr lang="en-US" sz="19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0,063%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0,000%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75903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/>
              <a:t>Risco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Volatilidade</a:t>
            </a:r>
            <a:r>
              <a:rPr lang="en-US" dirty="0"/>
              <a:t> (?)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050272" y="2168804"/>
          <a:ext cx="6094586" cy="178308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9927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07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08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5920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solidFill>
                            <a:schemeClr val="tx1"/>
                          </a:solidFill>
                        </a:rPr>
                        <a:t>Ativo</a:t>
                      </a:r>
                      <a:r>
                        <a:rPr lang="en-US" sz="1900" dirty="0">
                          <a:solidFill>
                            <a:schemeClr val="tx1"/>
                          </a:solidFill>
                        </a:rPr>
                        <a:t> A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solidFill>
                            <a:schemeClr val="tx1"/>
                          </a:solidFill>
                        </a:rPr>
                        <a:t>Retorno</a:t>
                      </a:r>
                      <a:r>
                        <a:rPr lang="en-US" sz="19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1"/>
                          </a:solidFill>
                        </a:rPr>
                        <a:t>Discreto</a:t>
                      </a:r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solidFill>
                            <a:schemeClr val="tx1"/>
                          </a:solidFill>
                        </a:rPr>
                        <a:t>Retorno</a:t>
                      </a:r>
                      <a:r>
                        <a:rPr lang="en-US" sz="19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1"/>
                          </a:solidFill>
                        </a:rPr>
                        <a:t>Contíno</a:t>
                      </a:r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Mês</a:t>
                      </a:r>
                      <a:r>
                        <a:rPr lang="it-IT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1</a:t>
                      </a:r>
                    </a:p>
                  </a:txBody>
                  <a:tcPr marL="16933" marR="16933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R$ 10,00</a:t>
                      </a:r>
                    </a:p>
                  </a:txBody>
                  <a:tcPr marL="16933" marR="16933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-</a:t>
                      </a:r>
                    </a:p>
                  </a:txBody>
                  <a:tcPr marL="16933" marR="16933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-</a:t>
                      </a:r>
                    </a:p>
                  </a:txBody>
                  <a:tcPr marL="16933" marR="16933" marT="1270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Mês</a:t>
                      </a:r>
                      <a:r>
                        <a:rPr lang="it-IT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2</a:t>
                      </a:r>
                    </a:p>
                  </a:txBody>
                  <a:tcPr marL="16933" marR="16933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R$ 11,00</a:t>
                      </a:r>
                    </a:p>
                  </a:txBody>
                  <a:tcPr marL="16933" marR="16933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10,00%</a:t>
                      </a:r>
                    </a:p>
                  </a:txBody>
                  <a:tcPr marL="16933" marR="16933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9,531018%</a:t>
                      </a:r>
                    </a:p>
                  </a:txBody>
                  <a:tcPr marL="16933" marR="16933" marT="1270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Mês</a:t>
                      </a:r>
                      <a:r>
                        <a:rPr lang="cs-CZ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3</a:t>
                      </a:r>
                    </a:p>
                  </a:txBody>
                  <a:tcPr marL="16933" marR="16933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R$</a:t>
                      </a:r>
                      <a:r>
                        <a:rPr lang="mr-IN" sz="1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10,00</a:t>
                      </a:r>
                      <a:endParaRPr lang="mr-IN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6933" marR="16933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-</a:t>
                      </a:r>
                      <a:r>
                        <a:rPr lang="mr-IN" sz="1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9,0909%</a:t>
                      </a:r>
                      <a:endParaRPr lang="mr-IN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6933" marR="16933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- 9,531018%</a:t>
                      </a:r>
                    </a:p>
                  </a:txBody>
                  <a:tcPr marL="16933" marR="16933" marT="1270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050271" y="4241051"/>
          <a:ext cx="6125518" cy="105156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3096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56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5920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solidFill>
                            <a:schemeClr val="tx1"/>
                          </a:solidFill>
                        </a:rPr>
                        <a:t>Retorno</a:t>
                      </a:r>
                      <a:r>
                        <a:rPr lang="en-US" sz="19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1"/>
                          </a:solidFill>
                        </a:rPr>
                        <a:t>Discreto</a:t>
                      </a:r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solidFill>
                            <a:schemeClr val="tx1"/>
                          </a:solidFill>
                        </a:rPr>
                        <a:t>Retorno</a:t>
                      </a:r>
                      <a:r>
                        <a:rPr lang="en-US" sz="19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1"/>
                          </a:solidFill>
                        </a:rPr>
                        <a:t>Contíno</a:t>
                      </a:r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chemeClr val="tx1"/>
                          </a:solidFill>
                        </a:rPr>
                        <a:t>RETORNO MÉDIO</a:t>
                      </a:r>
                      <a:endParaRPr lang="en-US" sz="19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0,455%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0,000%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74998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clado de computador&#10;&#10;Descrição gerada automaticamente">
            <a:extLst>
              <a:ext uri="{FF2B5EF4-FFF2-40B4-BE49-F238E27FC236}">
                <a16:creationId xmlns:a16="http://schemas.microsoft.com/office/drawing/2014/main" id="{7ECC52D8-A49F-4213-A15B-69E7F8385CE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4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4146" name="Rectangle 2"/>
          <p:cNvSpPr>
            <a:spLocks noChangeArrowheads="1"/>
          </p:cNvSpPr>
          <p:nvPr/>
        </p:nvSpPr>
        <p:spPr bwMode="auto">
          <a:xfrm>
            <a:off x="1088020" y="2830219"/>
            <a:ext cx="10586370" cy="2502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5" tIns="60957" rIns="121915" bIns="60957">
            <a:spAutoFit/>
          </a:bodyPr>
          <a:lstStyle/>
          <a:p>
            <a:pPr algn="r" defTabSz="1216994">
              <a:lnSpc>
                <a:spcPct val="120000"/>
              </a:lnSpc>
            </a:pPr>
            <a:r>
              <a:rPr lang="en-US" sz="6667" dirty="0">
                <a:solidFill>
                  <a:srgbClr val="000066"/>
                </a:solidFill>
                <a:latin typeface="Arial Black" charset="0"/>
              </a:rPr>
              <a:t> </a:t>
            </a:r>
            <a:r>
              <a:rPr lang="en-US" sz="6667" dirty="0" err="1">
                <a:solidFill>
                  <a:srgbClr val="000066"/>
                </a:solidFill>
                <a:latin typeface="Arial Black" charset="0"/>
              </a:rPr>
              <a:t>Risco</a:t>
            </a:r>
            <a:r>
              <a:rPr lang="en-US" sz="6667" dirty="0">
                <a:solidFill>
                  <a:srgbClr val="000066"/>
                </a:solidFill>
                <a:latin typeface="Arial Black" charset="0"/>
              </a:rPr>
              <a:t> no </a:t>
            </a:r>
            <a:r>
              <a:rPr lang="en-US" sz="6667" dirty="0" err="1">
                <a:solidFill>
                  <a:srgbClr val="000066"/>
                </a:solidFill>
                <a:latin typeface="Arial Black" charset="0"/>
              </a:rPr>
              <a:t>Contexto</a:t>
            </a:r>
            <a:r>
              <a:rPr lang="en-US" sz="6667" dirty="0">
                <a:solidFill>
                  <a:srgbClr val="000066"/>
                </a:solidFill>
                <a:latin typeface="Arial Black" charset="0"/>
              </a:rPr>
              <a:t> de</a:t>
            </a:r>
          </a:p>
          <a:p>
            <a:pPr algn="r" defTabSz="1216994">
              <a:lnSpc>
                <a:spcPct val="120000"/>
              </a:lnSpc>
            </a:pPr>
            <a:r>
              <a:rPr lang="en-US" sz="6667" dirty="0" err="1">
                <a:solidFill>
                  <a:srgbClr val="FF0000"/>
                </a:solidFill>
                <a:latin typeface="Arial Black" charset="0"/>
              </a:rPr>
              <a:t>Carteiras</a:t>
            </a:r>
            <a:endParaRPr lang="pt-BR" sz="6667" dirty="0">
              <a:solidFill>
                <a:srgbClr val="FF0000"/>
              </a:solidFill>
              <a:latin typeface="Arial Black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25FFA-1629-7444-9383-1866327BD481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162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" fill="hold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" fill="hold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6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ChangeArrowheads="1"/>
          </p:cNvSpPr>
          <p:nvPr/>
        </p:nvSpPr>
        <p:spPr bwMode="auto">
          <a:xfrm>
            <a:off x="2" y="432336"/>
            <a:ext cx="24628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1917" tIns="60960" rIns="121917" bIns="60960" anchor="ctr">
            <a:spAutoFit/>
          </a:bodyPr>
          <a:lstStyle/>
          <a:p>
            <a:endParaRPr lang="pt-BR" sz="2400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1" y="660935"/>
            <a:ext cx="24628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pt-BR" sz="2400">
              <a:latin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9B248-20EB-4F5A-90C6-FF20A6294407}" type="slidenum">
              <a:rPr lang="pt-BR" smtClean="0"/>
              <a:t>28</a:t>
            </a:fld>
            <a:endParaRPr lang="pt-BR"/>
          </a:p>
        </p:txBody>
      </p:sp>
      <p:sp>
        <p:nvSpPr>
          <p:cNvPr id="51" name="Rectangle 2"/>
          <p:cNvSpPr>
            <a:spLocks noGrp="1" noChangeArrowheads="1"/>
          </p:cNvSpPr>
          <p:nvPr>
            <p:ph type="title"/>
          </p:nvPr>
        </p:nvSpPr>
        <p:spPr>
          <a:xfrm>
            <a:off x="242170" y="-88662"/>
            <a:ext cx="11582209" cy="1066515"/>
          </a:xfrm>
          <a:noFill/>
        </p:spPr>
        <p:txBody>
          <a:bodyPr vert="horz" lIns="122764" tIns="61383" rIns="122764" bIns="61383" rtlCol="0" anchor="ctr">
            <a:normAutofit/>
          </a:bodyPr>
          <a:lstStyle/>
          <a:p>
            <a:pPr eaLnBrk="1" hangingPunct="1">
              <a:lnSpc>
                <a:spcPct val="70000"/>
              </a:lnSpc>
            </a:pPr>
            <a:br>
              <a:rPr lang="pt-BR" sz="4267" dirty="0">
                <a:latin typeface="+mn-lt"/>
              </a:rPr>
            </a:br>
            <a:r>
              <a:rPr lang="pt-BR" sz="800" dirty="0">
                <a:latin typeface="+mn-lt"/>
              </a:rPr>
              <a:t> </a:t>
            </a:r>
            <a:r>
              <a:rPr lang="pt-BR" sz="4267" dirty="0">
                <a:latin typeface="+mn-lt"/>
              </a:rPr>
              <a:t>Risco e Retorno no contexto de carteiras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032000" y="1181324"/>
          <a:ext cx="8127999" cy="223520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5920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solidFill>
                            <a:schemeClr val="tx1"/>
                          </a:solidFill>
                        </a:rPr>
                        <a:t>Ativo</a:t>
                      </a:r>
                      <a:r>
                        <a:rPr lang="en-US" sz="1900" dirty="0">
                          <a:solidFill>
                            <a:schemeClr val="tx1"/>
                          </a:solidFill>
                        </a:rPr>
                        <a:t> A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solidFill>
                            <a:schemeClr val="tx1"/>
                          </a:solidFill>
                        </a:rPr>
                        <a:t>Ativo</a:t>
                      </a:r>
                      <a:r>
                        <a:rPr lang="en-US" sz="1900" dirty="0">
                          <a:solidFill>
                            <a:schemeClr val="tx1"/>
                          </a:solidFill>
                        </a:rPr>
                        <a:t> B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Ano 1</a:t>
                      </a:r>
                    </a:p>
                  </a:txBody>
                  <a:tcPr marL="16933" marR="16933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13,41%</a:t>
                      </a:r>
                    </a:p>
                  </a:txBody>
                  <a:tcPr marL="16933" marR="16933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26,62%</a:t>
                      </a:r>
                    </a:p>
                  </a:txBody>
                  <a:tcPr marL="16933" marR="16933" marT="1270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Ano 2</a:t>
                      </a:r>
                    </a:p>
                  </a:txBody>
                  <a:tcPr marL="16933" marR="16933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0,94%</a:t>
                      </a:r>
                    </a:p>
                  </a:txBody>
                  <a:tcPr marL="16933" marR="16933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45,13%</a:t>
                      </a:r>
                    </a:p>
                  </a:txBody>
                  <a:tcPr marL="16933" marR="16933" marT="1270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Ano 3</a:t>
                      </a:r>
                    </a:p>
                  </a:txBody>
                  <a:tcPr marL="16933" marR="16933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10,21%</a:t>
                      </a:r>
                    </a:p>
                  </a:txBody>
                  <a:tcPr marL="16933" marR="16933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20,21%</a:t>
                      </a:r>
                    </a:p>
                  </a:txBody>
                  <a:tcPr marL="16933" marR="16933" marT="1270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Ano 4</a:t>
                      </a:r>
                    </a:p>
                  </a:txBody>
                  <a:tcPr marL="16933" marR="16933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4,91%</a:t>
                      </a:r>
                    </a:p>
                  </a:txBody>
                  <a:tcPr marL="16933" marR="16933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17,37%</a:t>
                      </a:r>
                    </a:p>
                  </a:txBody>
                  <a:tcPr marL="16933" marR="16933" marT="1270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Ano 5</a:t>
                      </a:r>
                    </a:p>
                  </a:txBody>
                  <a:tcPr marL="16933" marR="16933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10,53%</a:t>
                      </a:r>
                    </a:p>
                  </a:txBody>
                  <a:tcPr marL="16933" marR="16933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15,67%</a:t>
                      </a:r>
                    </a:p>
                  </a:txBody>
                  <a:tcPr marL="16933" marR="16933" marT="1270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016027" y="3565675"/>
          <a:ext cx="8127999" cy="114300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5920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solidFill>
                            <a:schemeClr val="tx1"/>
                          </a:solidFill>
                        </a:rPr>
                        <a:t>Ativo</a:t>
                      </a:r>
                      <a:r>
                        <a:rPr lang="en-US" sz="1900" dirty="0">
                          <a:solidFill>
                            <a:schemeClr val="tx1"/>
                          </a:solidFill>
                        </a:rPr>
                        <a:t> A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solidFill>
                            <a:schemeClr val="tx1"/>
                          </a:solidFill>
                        </a:rPr>
                        <a:t>Ativo</a:t>
                      </a:r>
                      <a:r>
                        <a:rPr lang="en-US" sz="1900" dirty="0">
                          <a:solidFill>
                            <a:schemeClr val="tx1"/>
                          </a:solidFill>
                        </a:rPr>
                        <a:t> B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chemeClr val="tx1"/>
                          </a:solidFill>
                        </a:rPr>
                        <a:t>RETORNO MÉDIO</a:t>
                      </a:r>
                      <a:endParaRPr lang="en-US" sz="19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8%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25%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chemeClr val="tx1"/>
                          </a:solidFill>
                        </a:rPr>
                        <a:t>RISCO</a:t>
                      </a:r>
                      <a:endParaRPr lang="en-US" sz="19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5%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12%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56297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ChangeArrowheads="1"/>
          </p:cNvSpPr>
          <p:nvPr/>
        </p:nvSpPr>
        <p:spPr bwMode="auto">
          <a:xfrm>
            <a:off x="2" y="432336"/>
            <a:ext cx="24628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1917" tIns="60960" rIns="121917" bIns="60960" anchor="ctr">
            <a:spAutoFit/>
          </a:bodyPr>
          <a:lstStyle/>
          <a:p>
            <a:endParaRPr lang="pt-BR" sz="2400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1" y="660935"/>
            <a:ext cx="24628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pt-BR" sz="2400">
              <a:latin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9B248-20EB-4F5A-90C6-FF20A6294407}" type="slidenum">
              <a:rPr lang="pt-BR" smtClean="0"/>
              <a:t>29</a:t>
            </a:fld>
            <a:endParaRPr lang="pt-BR"/>
          </a:p>
        </p:txBody>
      </p:sp>
      <p:sp>
        <p:nvSpPr>
          <p:cNvPr id="51" name="Rectangle 2"/>
          <p:cNvSpPr>
            <a:spLocks noGrp="1" noChangeArrowheads="1"/>
          </p:cNvSpPr>
          <p:nvPr>
            <p:ph type="title"/>
          </p:nvPr>
        </p:nvSpPr>
        <p:spPr>
          <a:xfrm>
            <a:off x="242170" y="-88662"/>
            <a:ext cx="11582209" cy="1066515"/>
          </a:xfrm>
          <a:noFill/>
        </p:spPr>
        <p:txBody>
          <a:bodyPr vert="horz" lIns="122764" tIns="61383" rIns="122764" bIns="61383" rtlCol="0" anchor="ctr">
            <a:normAutofit/>
          </a:bodyPr>
          <a:lstStyle/>
          <a:p>
            <a:pPr eaLnBrk="1" hangingPunct="1">
              <a:lnSpc>
                <a:spcPct val="70000"/>
              </a:lnSpc>
            </a:pPr>
            <a:br>
              <a:rPr lang="pt-BR" sz="4267" dirty="0">
                <a:latin typeface="+mn-lt"/>
              </a:rPr>
            </a:br>
            <a:r>
              <a:rPr lang="pt-BR" sz="800" dirty="0">
                <a:latin typeface="+mn-lt"/>
              </a:rPr>
              <a:t> </a:t>
            </a:r>
            <a:r>
              <a:rPr lang="pt-BR" sz="4267" dirty="0">
                <a:latin typeface="+mn-lt"/>
              </a:rPr>
              <a:t>Risco e Retorno no contexto de carteiras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032000" y="1181324"/>
          <a:ext cx="8127999" cy="114300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5920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solidFill>
                            <a:schemeClr val="tx1"/>
                          </a:solidFill>
                        </a:rPr>
                        <a:t>Ativo</a:t>
                      </a:r>
                      <a:r>
                        <a:rPr lang="en-US" sz="1900" dirty="0">
                          <a:solidFill>
                            <a:schemeClr val="tx1"/>
                          </a:solidFill>
                        </a:rPr>
                        <a:t> A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solidFill>
                            <a:schemeClr val="tx1"/>
                          </a:solidFill>
                        </a:rPr>
                        <a:t>Ativo</a:t>
                      </a:r>
                      <a:r>
                        <a:rPr lang="en-US" sz="1900" dirty="0">
                          <a:solidFill>
                            <a:schemeClr val="tx1"/>
                          </a:solidFill>
                        </a:rPr>
                        <a:t> B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chemeClr val="tx1"/>
                          </a:solidFill>
                        </a:rPr>
                        <a:t>RETORNO</a:t>
                      </a:r>
                      <a:endParaRPr lang="en-US" sz="19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8%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25%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chemeClr val="tx1"/>
                          </a:solidFill>
                        </a:rPr>
                        <a:t>RISCO</a:t>
                      </a:r>
                      <a:endParaRPr lang="en-US" sz="19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5%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12%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2036236" y="2376775"/>
          <a:ext cx="8127999" cy="762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5920">
                <a:tc>
                  <a:txBody>
                    <a:bodyPr/>
                    <a:lstStyle/>
                    <a:p>
                      <a:r>
                        <a:rPr lang="en-US" sz="1900" dirty="0" err="1">
                          <a:solidFill>
                            <a:srgbClr val="000000"/>
                          </a:solidFill>
                        </a:rPr>
                        <a:t>Investimento</a:t>
                      </a:r>
                      <a:endParaRPr lang="en-US" sz="1900" dirty="0">
                        <a:solidFill>
                          <a:srgbClr val="00000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solidFill>
                            <a:srgbClr val="000000"/>
                          </a:solidFill>
                        </a:rPr>
                        <a:t>R$ 5.000,00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solidFill>
                            <a:srgbClr val="000000"/>
                          </a:solidFill>
                        </a:rPr>
                        <a:t>R$ 5.000,00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en-US" sz="1900" dirty="0" err="1">
                          <a:solidFill>
                            <a:srgbClr val="000000"/>
                          </a:solidFill>
                        </a:rPr>
                        <a:t>Percentual</a:t>
                      </a:r>
                      <a:r>
                        <a:rPr lang="en-US" sz="1900" dirty="0">
                          <a:solidFill>
                            <a:srgbClr val="000000"/>
                          </a:solidFill>
                        </a:rPr>
                        <a:t> 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solidFill>
                            <a:srgbClr val="000000"/>
                          </a:solidFill>
                        </a:rPr>
                        <a:t>50%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solidFill>
                            <a:srgbClr val="000000"/>
                          </a:solidFill>
                        </a:rPr>
                        <a:t>50%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698" y="4868719"/>
            <a:ext cx="9973733" cy="1092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12" y="3732646"/>
            <a:ext cx="11870267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261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348A82-0F7F-EE42-93CB-FDDA8DAB7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Referências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A198254-DF25-A844-8967-D877D65B88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341439"/>
            <a:ext cx="2989385" cy="4288052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75A603E3-7264-254A-B60F-9E90DA813B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3057" y="1341439"/>
            <a:ext cx="3340100" cy="429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0769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ChangeArrowheads="1"/>
          </p:cNvSpPr>
          <p:nvPr/>
        </p:nvSpPr>
        <p:spPr bwMode="auto">
          <a:xfrm>
            <a:off x="2" y="432336"/>
            <a:ext cx="24628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1917" tIns="60960" rIns="121917" bIns="60960" anchor="ctr">
            <a:spAutoFit/>
          </a:bodyPr>
          <a:lstStyle/>
          <a:p>
            <a:endParaRPr lang="pt-BR" sz="2400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1" y="660935"/>
            <a:ext cx="24628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pt-BR" sz="2400">
              <a:latin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9B248-20EB-4F5A-90C6-FF20A6294407}" type="slidenum">
              <a:rPr lang="pt-BR" smtClean="0"/>
              <a:t>30</a:t>
            </a:fld>
            <a:endParaRPr lang="pt-BR"/>
          </a:p>
        </p:txBody>
      </p:sp>
      <p:sp>
        <p:nvSpPr>
          <p:cNvPr id="51" name="Rectangle 2"/>
          <p:cNvSpPr>
            <a:spLocks noGrp="1" noChangeArrowheads="1"/>
          </p:cNvSpPr>
          <p:nvPr>
            <p:ph type="title"/>
          </p:nvPr>
        </p:nvSpPr>
        <p:spPr>
          <a:xfrm>
            <a:off x="242170" y="-88662"/>
            <a:ext cx="11582209" cy="1066515"/>
          </a:xfrm>
          <a:noFill/>
        </p:spPr>
        <p:txBody>
          <a:bodyPr vert="horz" lIns="122764" tIns="61383" rIns="122764" bIns="61383" rtlCol="0" anchor="ctr">
            <a:normAutofit/>
          </a:bodyPr>
          <a:lstStyle/>
          <a:p>
            <a:pPr eaLnBrk="1" hangingPunct="1">
              <a:lnSpc>
                <a:spcPct val="70000"/>
              </a:lnSpc>
            </a:pPr>
            <a:br>
              <a:rPr lang="pt-BR" sz="4267" dirty="0">
                <a:latin typeface="+mn-lt"/>
              </a:rPr>
            </a:br>
            <a:r>
              <a:rPr lang="pt-BR" sz="800" dirty="0">
                <a:latin typeface="+mn-lt"/>
              </a:rPr>
              <a:t> </a:t>
            </a:r>
            <a:r>
              <a:rPr lang="pt-BR" sz="4267" dirty="0">
                <a:latin typeface="+mn-lt"/>
              </a:rPr>
              <a:t>Risco e Retorno no contexto de carteiras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032000" y="1181324"/>
          <a:ext cx="8127999" cy="114300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5920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solidFill>
                            <a:schemeClr val="tx1"/>
                          </a:solidFill>
                        </a:rPr>
                        <a:t>Ativo</a:t>
                      </a:r>
                      <a:r>
                        <a:rPr lang="en-US" sz="1900" dirty="0">
                          <a:solidFill>
                            <a:schemeClr val="tx1"/>
                          </a:solidFill>
                        </a:rPr>
                        <a:t> A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solidFill>
                            <a:schemeClr val="tx1"/>
                          </a:solidFill>
                        </a:rPr>
                        <a:t>Ativo</a:t>
                      </a:r>
                      <a:r>
                        <a:rPr lang="en-US" sz="1900" dirty="0">
                          <a:solidFill>
                            <a:schemeClr val="tx1"/>
                          </a:solidFill>
                        </a:rPr>
                        <a:t> B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chemeClr val="tx1"/>
                          </a:solidFill>
                        </a:rPr>
                        <a:t>RETORNO</a:t>
                      </a:r>
                      <a:endParaRPr lang="en-US" sz="19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8%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25%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chemeClr val="tx1"/>
                          </a:solidFill>
                        </a:rPr>
                        <a:t>RISCO</a:t>
                      </a:r>
                      <a:endParaRPr lang="en-US" sz="19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5%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12%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2036236" y="2376775"/>
          <a:ext cx="8127999" cy="762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5920">
                <a:tc>
                  <a:txBody>
                    <a:bodyPr/>
                    <a:lstStyle/>
                    <a:p>
                      <a:r>
                        <a:rPr lang="en-US" sz="1900" dirty="0" err="1">
                          <a:solidFill>
                            <a:srgbClr val="000000"/>
                          </a:solidFill>
                        </a:rPr>
                        <a:t>Investimento</a:t>
                      </a:r>
                      <a:endParaRPr lang="en-US" sz="1900" dirty="0">
                        <a:solidFill>
                          <a:srgbClr val="00000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solidFill>
                            <a:srgbClr val="000000"/>
                          </a:solidFill>
                        </a:rPr>
                        <a:t>R$ 5.000,00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solidFill>
                            <a:srgbClr val="000000"/>
                          </a:solidFill>
                        </a:rPr>
                        <a:t>R$ 5.000,00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en-US" sz="1900" dirty="0" err="1">
                          <a:solidFill>
                            <a:srgbClr val="000000"/>
                          </a:solidFill>
                        </a:rPr>
                        <a:t>Percentual</a:t>
                      </a:r>
                      <a:r>
                        <a:rPr lang="en-US" sz="1900" dirty="0">
                          <a:solidFill>
                            <a:srgbClr val="000000"/>
                          </a:solidFill>
                        </a:rPr>
                        <a:t> 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solidFill>
                            <a:srgbClr val="000000"/>
                          </a:solidFill>
                        </a:rPr>
                        <a:t>50%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solidFill>
                            <a:srgbClr val="000000"/>
                          </a:solidFill>
                        </a:rPr>
                        <a:t>50%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467295" y="4932327"/>
            <a:ext cx="9353265" cy="123110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x-none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Até que</a:t>
            </a:r>
            <a:r>
              <a:rPr lang="mr-IN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…... em 1952.....</a:t>
            </a:r>
            <a:endParaRPr lang="x-none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4141" y="3630443"/>
            <a:ext cx="32760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Acreditava</a:t>
            </a:r>
            <a:r>
              <a:rPr lang="en-US" sz="3200" dirty="0"/>
              <a:t>-se </a:t>
            </a:r>
            <a:r>
              <a:rPr lang="en-US" sz="3200" dirty="0" err="1"/>
              <a:t>que</a:t>
            </a:r>
            <a:r>
              <a:rPr lang="en-US" sz="3200" dirty="0"/>
              <a:t>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060" y="4111338"/>
            <a:ext cx="10498667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4288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-205857" y="238951"/>
            <a:ext cx="9379341" cy="1290879"/>
          </a:xfrm>
        </p:spPr>
        <p:txBody>
          <a:bodyPr>
            <a:normAutofit fontScale="90000"/>
          </a:bodyPr>
          <a:lstStyle/>
          <a:p>
            <a:r>
              <a:rPr lang="pt-BR" sz="5333" b="1" dirty="0"/>
              <a:t>Harry Markowitz </a:t>
            </a:r>
            <a:br>
              <a:rPr lang="pt-BR" sz="5333" b="1" dirty="0"/>
            </a:br>
            <a:r>
              <a:rPr lang="pt-BR" sz="5333" b="1" dirty="0"/>
              <a:t>(1927-)</a:t>
            </a:r>
          </a:p>
        </p:txBody>
      </p:sp>
      <p:sp>
        <p:nvSpPr>
          <p:cNvPr id="29700" name="Rectangle 2"/>
          <p:cNvSpPr>
            <a:spLocks noChangeArrowheads="1"/>
          </p:cNvSpPr>
          <p:nvPr/>
        </p:nvSpPr>
        <p:spPr bwMode="auto">
          <a:xfrm>
            <a:off x="2" y="391949"/>
            <a:ext cx="24628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1917" tIns="60960" rIns="121917" bIns="60960" anchor="ctr">
            <a:spAutoFit/>
          </a:bodyPr>
          <a:lstStyle/>
          <a:p>
            <a:endParaRPr lang="pt-BR" sz="2400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1" y="620548"/>
            <a:ext cx="24628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pt-BR" sz="2400">
              <a:latin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9B248-20EB-4F5A-90C6-FF20A6294407}" type="slidenum">
              <a:rPr lang="pt-BR" smtClean="0"/>
              <a:t>31</a:t>
            </a:fld>
            <a:endParaRPr lang="pt-B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6637" y="251616"/>
            <a:ext cx="3133860" cy="35255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82088" y="3774222"/>
            <a:ext cx="20980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Fonte</a:t>
            </a:r>
            <a:r>
              <a:rPr lang="en-US" sz="1600" dirty="0"/>
              <a:t>: Google </a:t>
            </a:r>
            <a:r>
              <a:rPr lang="en-US" sz="1600" dirty="0" err="1"/>
              <a:t>Imagens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702850" y="5298478"/>
            <a:ext cx="98109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hlinkClick r:id="rId4"/>
              </a:rPr>
              <a:t>https://www.math.ust.hk/~maykwok/courses/ma362/07F/markowitz_JF.pdf</a:t>
            </a:r>
            <a:r>
              <a:rPr lang="en-US" sz="2400" dirty="0"/>
              <a:t>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267" y="1548223"/>
            <a:ext cx="6750387" cy="257346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06701" y="4777322"/>
            <a:ext cx="111573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i="1" dirty="0"/>
              <a:t>The Journal of Finance</a:t>
            </a:r>
            <a:r>
              <a:rPr lang="x-none" sz="2400" dirty="0"/>
              <a:t> </a:t>
            </a:r>
            <a:r>
              <a:rPr lang="mr-IN" sz="2400" dirty="0"/>
              <a:t>–</a:t>
            </a:r>
            <a:r>
              <a:rPr lang="x-none" sz="2400" dirty="0"/>
              <a:t> </a:t>
            </a:r>
            <a:r>
              <a:rPr lang="x-none" sz="2400" b="1" dirty="0"/>
              <a:t>Portfolio Selection </a:t>
            </a:r>
            <a:r>
              <a:rPr lang="x-none" sz="2400" i="1" dirty="0"/>
              <a:t> - </a:t>
            </a:r>
            <a:r>
              <a:rPr lang="x-none" sz="2400" dirty="0"/>
              <a:t>Harry Markowtiz (1952), v.7, n.1, p. 77-91 </a:t>
            </a:r>
          </a:p>
          <a:p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7684689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7459" name="Object 3"/>
          <p:cNvGraphicFramePr>
            <a:graphicFrameLocks noChangeAspect="1"/>
          </p:cNvGraphicFramePr>
          <p:nvPr/>
        </p:nvGraphicFramePr>
        <p:xfrm>
          <a:off x="559161" y="1136253"/>
          <a:ext cx="10972800" cy="153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707440" imgH="1068120" progId="Word.Document.8">
                  <p:embed/>
                </p:oleObj>
              </mc:Choice>
              <mc:Fallback>
                <p:oleObj name="Document" r:id="rId2" imgW="5707440" imgH="1068120" progId="Word.Document.8">
                  <p:embed/>
                  <p:pic>
                    <p:nvPicPr>
                      <p:cNvPr id="14745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161" y="1136253"/>
                        <a:ext cx="10972800" cy="153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7460" name="Rectangle 4"/>
          <p:cNvSpPr>
            <a:spLocks noChangeArrowheads="1"/>
          </p:cNvSpPr>
          <p:nvPr/>
        </p:nvSpPr>
        <p:spPr bwMode="auto">
          <a:xfrm>
            <a:off x="4184651" y="3281364"/>
            <a:ext cx="1219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BR" sz="2400"/>
          </a:p>
        </p:txBody>
      </p:sp>
      <p:graphicFrame>
        <p:nvGraphicFramePr>
          <p:cNvPr id="147461" name="Object 5"/>
          <p:cNvGraphicFramePr>
            <a:graphicFrameLocks noChangeAspect="1"/>
          </p:cNvGraphicFramePr>
          <p:nvPr/>
        </p:nvGraphicFramePr>
        <p:xfrm>
          <a:off x="655172" y="3152478"/>
          <a:ext cx="10871200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2870200" imgH="292100" progId="Equation.DSMT4">
                  <p:embed/>
                </p:oleObj>
              </mc:Choice>
              <mc:Fallback>
                <p:oleObj r:id="rId4" imgW="2870200" imgH="292100" progId="Equation.DSMT4">
                  <p:embed/>
                  <p:pic>
                    <p:nvPicPr>
                      <p:cNvPr id="14746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172" y="3152478"/>
                        <a:ext cx="10871200" cy="839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462" name="Object 6"/>
          <p:cNvGraphicFramePr>
            <a:graphicFrameLocks noChangeAspect="1"/>
          </p:cNvGraphicFramePr>
          <p:nvPr/>
        </p:nvGraphicFramePr>
        <p:xfrm>
          <a:off x="1135228" y="4592638"/>
          <a:ext cx="9717617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565360" imgH="291960" progId="Equation.3">
                  <p:embed/>
                </p:oleObj>
              </mc:Choice>
              <mc:Fallback>
                <p:oleObj name="Equation" r:id="rId6" imgW="2565360" imgH="291960" progId="Equation.3">
                  <p:embed/>
                  <p:pic>
                    <p:nvPicPr>
                      <p:cNvPr id="14746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5228" y="4592638"/>
                        <a:ext cx="9717617" cy="839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7463" name="Text Box 7"/>
          <p:cNvSpPr txBox="1">
            <a:spLocks noChangeArrowheads="1"/>
          </p:cNvSpPr>
          <p:nvPr/>
        </p:nvSpPr>
        <p:spPr bwMode="auto">
          <a:xfrm>
            <a:off x="6223791" y="4088582"/>
            <a:ext cx="5084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400" dirty="0"/>
              <a:t>ou</a:t>
            </a:r>
          </a:p>
        </p:txBody>
      </p:sp>
      <p:sp>
        <p:nvSpPr>
          <p:cNvPr id="147464" name="AutoShape 8"/>
          <p:cNvSpPr>
            <a:spLocks noChangeArrowheads="1"/>
          </p:cNvSpPr>
          <p:nvPr/>
        </p:nvSpPr>
        <p:spPr bwMode="auto">
          <a:xfrm>
            <a:off x="6991876" y="2432397"/>
            <a:ext cx="812800" cy="5334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 sz="240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242170" y="-88662"/>
            <a:ext cx="11582209" cy="1066515"/>
          </a:xfrm>
          <a:prstGeom prst="rect">
            <a:avLst/>
          </a:prstGeom>
          <a:noFill/>
        </p:spPr>
        <p:txBody>
          <a:bodyPr lIns="122764" tIns="61383" rIns="122764" bIns="61383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br>
              <a:rPr lang="pt-BR" sz="4267">
                <a:latin typeface="+mn-lt"/>
              </a:rPr>
            </a:br>
            <a:r>
              <a:rPr lang="pt-BR" sz="800">
                <a:latin typeface="+mn-lt"/>
              </a:rPr>
              <a:t> </a:t>
            </a:r>
            <a:r>
              <a:rPr lang="pt-BR" sz="4267">
                <a:latin typeface="+mn-lt"/>
              </a:rPr>
              <a:t>Risco e Retorno no contexto de carteiras</a:t>
            </a:r>
            <a:endParaRPr lang="pt-BR" sz="4267" dirty="0">
              <a:latin typeface="+mn-lt"/>
            </a:endParaRP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96023" y="175684"/>
            <a:ext cx="2743200" cy="365125"/>
          </a:xfrm>
        </p:spPr>
        <p:txBody>
          <a:bodyPr/>
          <a:lstStyle/>
          <a:p>
            <a:fld id="{C769B248-20EB-4F5A-90C6-FF20A6294407}" type="slidenum">
              <a:rPr lang="pt-BR" smtClean="0"/>
              <a:t>32</a:t>
            </a:fld>
            <a:endParaRPr lang="pt-BR" dirty="0"/>
          </a:p>
        </p:txBody>
      </p:sp>
      <p:sp>
        <p:nvSpPr>
          <p:cNvPr id="2" name="Left Brace 1"/>
          <p:cNvSpPr/>
          <p:nvPr/>
        </p:nvSpPr>
        <p:spPr>
          <a:xfrm rot="16200000">
            <a:off x="9333406" y="2029895"/>
            <a:ext cx="356087" cy="3988196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TextBox 2"/>
          <p:cNvSpPr txBox="1"/>
          <p:nvPr/>
        </p:nvSpPr>
        <p:spPr>
          <a:xfrm>
            <a:off x="8371987" y="4130826"/>
            <a:ext cx="26346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Covariância</a:t>
            </a:r>
            <a:r>
              <a:rPr lang="en-US" sz="2400" dirty="0"/>
              <a:t> (R</a:t>
            </a:r>
            <a:r>
              <a:rPr lang="en-US" sz="2400" baseline="-25000" dirty="0"/>
              <a:t>a</a:t>
            </a:r>
            <a:r>
              <a:rPr lang="en-US" sz="2400" dirty="0"/>
              <a:t> , </a:t>
            </a:r>
            <a:r>
              <a:rPr lang="en-US" sz="2400" dirty="0" err="1"/>
              <a:t>R</a:t>
            </a:r>
            <a:r>
              <a:rPr lang="en-US" sz="2400" baseline="-25000" dirty="0" err="1"/>
              <a:t>b</a:t>
            </a:r>
            <a:r>
              <a:rPr lang="en-US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635997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54328" y="386554"/>
            <a:ext cx="9379341" cy="863505"/>
          </a:xfrm>
        </p:spPr>
        <p:txBody>
          <a:bodyPr>
            <a:normAutofit fontScale="90000"/>
          </a:bodyPr>
          <a:lstStyle/>
          <a:p>
            <a:r>
              <a:rPr lang="pt-BR" sz="5333" b="1" dirty="0"/>
              <a:t>Harry Markowitz (1927-)</a:t>
            </a:r>
          </a:p>
        </p:txBody>
      </p:sp>
      <p:sp>
        <p:nvSpPr>
          <p:cNvPr id="29700" name="Rectangle 2"/>
          <p:cNvSpPr>
            <a:spLocks noChangeArrowheads="1"/>
          </p:cNvSpPr>
          <p:nvPr/>
        </p:nvSpPr>
        <p:spPr bwMode="auto">
          <a:xfrm>
            <a:off x="2" y="391949"/>
            <a:ext cx="24628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1917" tIns="60960" rIns="121917" bIns="60960" anchor="ctr">
            <a:spAutoFit/>
          </a:bodyPr>
          <a:lstStyle/>
          <a:p>
            <a:endParaRPr lang="pt-BR" sz="2400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1" y="620548"/>
            <a:ext cx="24628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pt-BR" sz="2400">
              <a:latin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9B248-20EB-4F5A-90C6-FF20A6294407}" type="slidenum">
              <a:rPr lang="pt-BR" smtClean="0"/>
              <a:t>33</a:t>
            </a:fld>
            <a:endParaRPr lang="pt-BR"/>
          </a:p>
        </p:txBody>
      </p:sp>
      <p:sp>
        <p:nvSpPr>
          <p:cNvPr id="3" name="Rectangle 2"/>
          <p:cNvSpPr/>
          <p:nvPr/>
        </p:nvSpPr>
        <p:spPr>
          <a:xfrm>
            <a:off x="460245" y="5574058"/>
            <a:ext cx="77662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hlinkClick r:id="rId3"/>
              </a:rPr>
              <a:t>https://www.youtube.com/watch?v=os0B1oQfNdo</a:t>
            </a:r>
            <a:r>
              <a:rPr lang="en-US" sz="2400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5419" y="250866"/>
            <a:ext cx="2406981" cy="27078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10995" y="2925132"/>
            <a:ext cx="20980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Fonte</a:t>
            </a:r>
            <a:r>
              <a:rPr lang="en-US" sz="1600" dirty="0"/>
              <a:t>: Google </a:t>
            </a:r>
            <a:r>
              <a:rPr lang="en-US" sz="1600" dirty="0" err="1"/>
              <a:t>Imagens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431295" y="4500987"/>
            <a:ext cx="1137334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Hear What Dr. Harry Markowitz, A Superhero Of Modern Economics, Has To Say About Investing </a:t>
            </a:r>
            <a:r>
              <a:rPr lang="mr-IN" sz="3200" dirty="0">
                <a:solidFill>
                  <a:srgbClr val="FF0000"/>
                </a:solidFill>
              </a:rPr>
              <a:t>–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Entrevista</a:t>
            </a:r>
            <a:r>
              <a:rPr lang="en-US" sz="3200" dirty="0">
                <a:solidFill>
                  <a:srgbClr val="FF0000"/>
                </a:solidFill>
              </a:rPr>
              <a:t> 21/03/2019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1292" y="1234112"/>
            <a:ext cx="2566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Sugestão</a:t>
            </a:r>
            <a:r>
              <a:rPr lang="en-US" sz="2400" dirty="0"/>
              <a:t> de </a:t>
            </a:r>
            <a:r>
              <a:rPr lang="en-US" sz="2400" dirty="0" err="1"/>
              <a:t>Vídeo</a:t>
            </a:r>
            <a:r>
              <a:rPr lang="en-US" sz="2400" dirty="0"/>
              <a:t>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43789" y="3354865"/>
            <a:ext cx="4484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1990 </a:t>
            </a:r>
            <a:r>
              <a:rPr lang="mr-IN" sz="2400" dirty="0"/>
              <a:t>–</a:t>
            </a:r>
            <a:r>
              <a:rPr lang="en-US" sz="2400" dirty="0"/>
              <a:t> </a:t>
            </a:r>
            <a:r>
              <a:rPr lang="en-US" sz="2400" dirty="0" err="1"/>
              <a:t>Prêmio</a:t>
            </a:r>
            <a:r>
              <a:rPr lang="en-US" sz="2400" dirty="0"/>
              <a:t> Nobel de </a:t>
            </a:r>
            <a:r>
              <a:rPr lang="en-US" sz="2400" dirty="0" err="1"/>
              <a:t>Economia</a:t>
            </a:r>
            <a:endParaRPr lang="en-US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057" y="1652955"/>
            <a:ext cx="6208192" cy="263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0661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9B248-20EB-4F5A-90C6-FF20A6294407}" type="slidenum">
              <a:rPr lang="pt-BR" smtClean="0"/>
              <a:t>34</a:t>
            </a:fld>
            <a:endParaRPr lang="pt-BR"/>
          </a:p>
        </p:txBody>
      </p:sp>
      <p:sp>
        <p:nvSpPr>
          <p:cNvPr id="5" name="Rectangle 4"/>
          <p:cNvSpPr/>
          <p:nvPr/>
        </p:nvSpPr>
        <p:spPr>
          <a:xfrm>
            <a:off x="2108791" y="5885578"/>
            <a:ext cx="55012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https://</a:t>
            </a:r>
            <a:r>
              <a:rPr lang="en-US" sz="2000" dirty="0" err="1">
                <a:solidFill>
                  <a:srgbClr val="0000FF"/>
                </a:solidFill>
              </a:rPr>
              <a:t>www.youtube.com</a:t>
            </a:r>
            <a:r>
              <a:rPr lang="en-US" sz="2000" dirty="0">
                <a:solidFill>
                  <a:srgbClr val="0000FF"/>
                </a:solidFill>
              </a:rPr>
              <a:t>/</a:t>
            </a:r>
            <a:r>
              <a:rPr lang="en-US" sz="2000" dirty="0" err="1">
                <a:solidFill>
                  <a:srgbClr val="0000FF"/>
                </a:solidFill>
              </a:rPr>
              <a:t>watch?v</a:t>
            </a:r>
            <a:r>
              <a:rPr lang="en-US" sz="2000" dirty="0">
                <a:solidFill>
                  <a:srgbClr val="0000FF"/>
                </a:solidFill>
              </a:rPr>
              <a:t>=lq2PL-Hxmio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419" y="1666790"/>
            <a:ext cx="7034506" cy="313720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6419" y="4946795"/>
            <a:ext cx="85300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IFA.com</a:t>
            </a:r>
            <a:r>
              <a:rPr lang="en-US" sz="2400" dirty="0"/>
              <a:t> with Mark </a:t>
            </a:r>
            <a:r>
              <a:rPr lang="en-US" sz="2400" dirty="0" err="1"/>
              <a:t>Hebner</a:t>
            </a:r>
            <a:r>
              <a:rPr lang="en-US" sz="2400" dirty="0"/>
              <a:t> - An Hour with Harry Markowitz, Father of Modern Portfolio Theory </a:t>
            </a:r>
            <a:r>
              <a:rPr lang="mr-IN" sz="2400" dirty="0">
                <a:solidFill>
                  <a:srgbClr val="FF0000"/>
                </a:solidFill>
              </a:rPr>
              <a:t>–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Entrevista</a:t>
            </a:r>
            <a:r>
              <a:rPr lang="en-US" sz="2400" dirty="0">
                <a:solidFill>
                  <a:srgbClr val="FF0000"/>
                </a:solidFill>
              </a:rPr>
              <a:t> - 19/06/2020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789746" y="386554"/>
            <a:ext cx="7034506" cy="863505"/>
          </a:xfrm>
        </p:spPr>
        <p:txBody>
          <a:bodyPr/>
          <a:lstStyle/>
          <a:p>
            <a:r>
              <a:rPr lang="pt-BR" sz="4000" b="1" dirty="0"/>
              <a:t>Harry Markowitz (1927-)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2925" y="251615"/>
            <a:ext cx="1805236" cy="270785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029330" y="2995415"/>
            <a:ext cx="16337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Fonte</a:t>
            </a:r>
            <a:r>
              <a:rPr lang="en-US" sz="1200" dirty="0"/>
              <a:t>: Google </a:t>
            </a:r>
            <a:r>
              <a:rPr lang="en-US" sz="1200" dirty="0" err="1"/>
              <a:t>Imagens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1847469" y="1234111"/>
            <a:ext cx="1979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Sugestão</a:t>
            </a:r>
            <a:r>
              <a:rPr lang="en-US" dirty="0"/>
              <a:t> de </a:t>
            </a:r>
            <a:r>
              <a:rPr lang="en-US" dirty="0" err="1"/>
              <a:t>Vídeo</a:t>
            </a:r>
            <a:r>
              <a:rPr lang="en-US" dirty="0"/>
              <a:t>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05368" y="3330902"/>
            <a:ext cx="22110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1990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 err="1"/>
              <a:t>Prêmio</a:t>
            </a:r>
            <a:r>
              <a:rPr lang="en-US" dirty="0"/>
              <a:t> Nobel </a:t>
            </a:r>
          </a:p>
          <a:p>
            <a:r>
              <a:rPr lang="en-US" dirty="0"/>
              <a:t>             de </a:t>
            </a:r>
            <a:r>
              <a:rPr lang="en-US" dirty="0" err="1"/>
              <a:t>Economia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949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9B248-20EB-4F5A-90C6-FF20A6294407}" type="slidenum">
              <a:rPr lang="pt-BR" smtClean="0"/>
              <a:t>35</a:t>
            </a:fld>
            <a:endParaRPr lang="pt-BR"/>
          </a:p>
        </p:txBody>
      </p:sp>
      <p:graphicFrame>
        <p:nvGraphicFramePr>
          <p:cNvPr id="10" name="Chart 9"/>
          <p:cNvGraphicFramePr>
            <a:graphicFrameLocks/>
          </p:cNvGraphicFramePr>
          <p:nvPr/>
        </p:nvGraphicFramePr>
        <p:xfrm>
          <a:off x="705667" y="1001003"/>
          <a:ext cx="10827415" cy="4594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242170" y="-88662"/>
            <a:ext cx="11582209" cy="1066515"/>
          </a:xfrm>
          <a:noFill/>
        </p:spPr>
        <p:txBody>
          <a:bodyPr vert="horz" lIns="122764" tIns="61383" rIns="122764" bIns="61383" rtlCol="0" anchor="ctr">
            <a:normAutofit/>
          </a:bodyPr>
          <a:lstStyle/>
          <a:p>
            <a:pPr eaLnBrk="1" hangingPunct="1">
              <a:lnSpc>
                <a:spcPct val="70000"/>
              </a:lnSpc>
            </a:pPr>
            <a:br>
              <a:rPr lang="pt-BR" sz="4267" dirty="0">
                <a:latin typeface="+mn-lt"/>
              </a:rPr>
            </a:br>
            <a:r>
              <a:rPr lang="pt-BR" sz="800" dirty="0">
                <a:latin typeface="+mn-lt"/>
              </a:rPr>
              <a:t> </a:t>
            </a:r>
            <a:r>
              <a:rPr lang="pt-BR" sz="4267" dirty="0">
                <a:latin typeface="+mn-lt"/>
              </a:rPr>
              <a:t>Efeito da Correlação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092567" y="2815689"/>
            <a:ext cx="2188411" cy="47926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120055" y="3846112"/>
            <a:ext cx="2160923" cy="38005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564047" y="1905083"/>
            <a:ext cx="1553919" cy="12786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532100" y="3878697"/>
            <a:ext cx="1889369" cy="29092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289215" y="1793887"/>
            <a:ext cx="1505997" cy="6623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6656616" y="3043341"/>
            <a:ext cx="1298337" cy="96715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7907030" y="1629506"/>
            <a:ext cx="479213" cy="86267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926481" y="5595434"/>
            <a:ext cx="48177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Fonte</a:t>
            </a:r>
            <a:r>
              <a:rPr lang="en-US" sz="1600" dirty="0"/>
              <a:t>: </a:t>
            </a:r>
            <a:r>
              <a:rPr lang="en-US" sz="1600" dirty="0" err="1"/>
              <a:t>Economática</a:t>
            </a:r>
            <a:r>
              <a:rPr lang="en-US" sz="1600" dirty="0"/>
              <a:t> </a:t>
            </a:r>
            <a:r>
              <a:rPr lang="mr-IN" sz="1600" dirty="0"/>
              <a:t>–</a:t>
            </a:r>
            <a:r>
              <a:rPr lang="en-US" sz="1600" dirty="0"/>
              <a:t> </a:t>
            </a:r>
            <a:r>
              <a:rPr lang="en-US" sz="1600" dirty="0" err="1"/>
              <a:t>Cotações</a:t>
            </a:r>
            <a:r>
              <a:rPr lang="en-US" sz="1600" dirty="0"/>
              <a:t> de </a:t>
            </a:r>
            <a:r>
              <a:rPr lang="en-US" sz="1600" dirty="0" err="1"/>
              <a:t>jan</a:t>
            </a:r>
            <a:r>
              <a:rPr lang="en-US" sz="1600" dirty="0"/>
              <a:t>/2010 a set/2019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577932" y="311525"/>
            <a:ext cx="2148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</a:rPr>
              <a:t>correl</a:t>
            </a:r>
            <a:r>
              <a:rPr lang="en-US" sz="2400" b="1" dirty="0">
                <a:solidFill>
                  <a:srgbClr val="0000FF"/>
                </a:solidFill>
              </a:rPr>
              <a:t> = - 0,627 </a:t>
            </a:r>
          </a:p>
        </p:txBody>
      </p:sp>
    </p:spTree>
    <p:extLst>
      <p:ext uri="{BB962C8B-B14F-4D97-AF65-F5344CB8AC3E}">
        <p14:creationId xmlns:p14="http://schemas.microsoft.com/office/powerpoint/2010/main" val="9946392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/>
          <p:cNvGraphicFramePr>
            <a:graphicFrameLocks/>
          </p:cNvGraphicFramePr>
          <p:nvPr/>
        </p:nvGraphicFramePr>
        <p:xfrm>
          <a:off x="785538" y="922589"/>
          <a:ext cx="10987151" cy="4840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9B248-20EB-4F5A-90C6-FF20A6294407}" type="slidenum">
              <a:rPr lang="pt-BR" smtClean="0"/>
              <a:t>36</a:t>
            </a:fld>
            <a:endParaRPr lang="pt-BR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242170" y="-88662"/>
            <a:ext cx="11582209" cy="1066515"/>
          </a:xfrm>
          <a:noFill/>
        </p:spPr>
        <p:txBody>
          <a:bodyPr vert="horz" lIns="122764" tIns="61383" rIns="122764" bIns="61383" rtlCol="0" anchor="ctr">
            <a:normAutofit/>
          </a:bodyPr>
          <a:lstStyle/>
          <a:p>
            <a:pPr eaLnBrk="1" hangingPunct="1">
              <a:lnSpc>
                <a:spcPct val="70000"/>
              </a:lnSpc>
            </a:pPr>
            <a:br>
              <a:rPr lang="pt-BR" sz="4267" dirty="0">
                <a:latin typeface="+mn-lt"/>
              </a:rPr>
            </a:br>
            <a:r>
              <a:rPr lang="pt-BR" sz="800" dirty="0">
                <a:latin typeface="+mn-lt"/>
              </a:rPr>
              <a:t> </a:t>
            </a:r>
            <a:r>
              <a:rPr lang="pt-BR" sz="4267" dirty="0">
                <a:latin typeface="+mn-lt"/>
              </a:rPr>
              <a:t>Efeito da Correlação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932828" y="1809231"/>
            <a:ext cx="2987101" cy="118618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741146" y="3702333"/>
            <a:ext cx="3162812" cy="71889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522475" y="2800348"/>
            <a:ext cx="914965" cy="145314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118671" y="4282709"/>
            <a:ext cx="1382664" cy="78553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6684105" y="1929048"/>
            <a:ext cx="1797983" cy="209006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7158858" y="3099888"/>
            <a:ext cx="1797983" cy="209006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9152989" y="1521671"/>
            <a:ext cx="734793" cy="39539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9132553" y="2812329"/>
            <a:ext cx="595488" cy="30290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577929" y="311525"/>
            <a:ext cx="19847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</a:rPr>
              <a:t>correl</a:t>
            </a:r>
            <a:r>
              <a:rPr lang="en-US" sz="2400" b="1" dirty="0">
                <a:solidFill>
                  <a:srgbClr val="0000FF"/>
                </a:solidFill>
              </a:rPr>
              <a:t> = 0,532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26481" y="5691288"/>
            <a:ext cx="48177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Fonte</a:t>
            </a:r>
            <a:r>
              <a:rPr lang="en-US" sz="1600" dirty="0"/>
              <a:t>: </a:t>
            </a:r>
            <a:r>
              <a:rPr lang="en-US" sz="1600" dirty="0" err="1"/>
              <a:t>Economática</a:t>
            </a:r>
            <a:r>
              <a:rPr lang="en-US" sz="1600" dirty="0"/>
              <a:t> </a:t>
            </a:r>
            <a:r>
              <a:rPr lang="mr-IN" sz="1600" dirty="0"/>
              <a:t>–</a:t>
            </a:r>
            <a:r>
              <a:rPr lang="en-US" sz="1600" dirty="0"/>
              <a:t> </a:t>
            </a:r>
            <a:r>
              <a:rPr lang="en-US" sz="1600" dirty="0" err="1"/>
              <a:t>Cotações</a:t>
            </a:r>
            <a:r>
              <a:rPr lang="en-US" sz="1600" dirty="0"/>
              <a:t> de </a:t>
            </a:r>
            <a:r>
              <a:rPr lang="en-US" sz="1600" dirty="0" err="1"/>
              <a:t>jan</a:t>
            </a:r>
            <a:r>
              <a:rPr lang="en-US" sz="1600" dirty="0"/>
              <a:t>/2010 a set/2019 </a:t>
            </a:r>
          </a:p>
        </p:txBody>
      </p:sp>
    </p:spTree>
    <p:extLst>
      <p:ext uri="{BB962C8B-B14F-4D97-AF65-F5344CB8AC3E}">
        <p14:creationId xmlns:p14="http://schemas.microsoft.com/office/powerpoint/2010/main" val="41957359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ChangeArrowheads="1"/>
          </p:cNvSpPr>
          <p:nvPr/>
        </p:nvSpPr>
        <p:spPr bwMode="auto">
          <a:xfrm>
            <a:off x="2" y="432336"/>
            <a:ext cx="24628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1917" tIns="60960" rIns="121917" bIns="60960" anchor="ctr">
            <a:spAutoFit/>
          </a:bodyPr>
          <a:lstStyle/>
          <a:p>
            <a:endParaRPr lang="pt-BR" sz="2400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1" y="660935"/>
            <a:ext cx="24628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pt-BR" sz="2400">
              <a:latin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9B248-20EB-4F5A-90C6-FF20A6294407}" type="slidenum">
              <a:rPr lang="pt-BR" smtClean="0"/>
              <a:t>37</a:t>
            </a:fld>
            <a:endParaRPr lang="pt-BR"/>
          </a:p>
        </p:txBody>
      </p:sp>
      <p:sp>
        <p:nvSpPr>
          <p:cNvPr id="51" name="Rectangle 2"/>
          <p:cNvSpPr>
            <a:spLocks noGrp="1" noChangeArrowheads="1"/>
          </p:cNvSpPr>
          <p:nvPr>
            <p:ph type="title"/>
          </p:nvPr>
        </p:nvSpPr>
        <p:spPr>
          <a:xfrm>
            <a:off x="242170" y="-88662"/>
            <a:ext cx="11582209" cy="1066515"/>
          </a:xfrm>
          <a:noFill/>
        </p:spPr>
        <p:txBody>
          <a:bodyPr vert="horz" lIns="122764" tIns="61383" rIns="122764" bIns="61383" rtlCol="0" anchor="ctr">
            <a:normAutofit/>
          </a:bodyPr>
          <a:lstStyle/>
          <a:p>
            <a:pPr eaLnBrk="1" hangingPunct="1">
              <a:lnSpc>
                <a:spcPct val="70000"/>
              </a:lnSpc>
            </a:pPr>
            <a:br>
              <a:rPr lang="pt-BR" sz="4267" dirty="0">
                <a:latin typeface="+mn-lt"/>
              </a:rPr>
            </a:br>
            <a:r>
              <a:rPr lang="pt-BR" sz="800" dirty="0">
                <a:latin typeface="+mn-lt"/>
              </a:rPr>
              <a:t> </a:t>
            </a:r>
            <a:r>
              <a:rPr lang="pt-BR" sz="4267" dirty="0">
                <a:latin typeface="+mn-lt"/>
              </a:rPr>
              <a:t>Risco e Retorno no contexto de carteiras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032000" y="1181324"/>
          <a:ext cx="8127999" cy="114300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5920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solidFill>
                            <a:schemeClr val="tx1"/>
                          </a:solidFill>
                        </a:rPr>
                        <a:t>Ativo</a:t>
                      </a:r>
                      <a:r>
                        <a:rPr lang="en-US" sz="1900" dirty="0">
                          <a:solidFill>
                            <a:schemeClr val="tx1"/>
                          </a:solidFill>
                        </a:rPr>
                        <a:t> A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solidFill>
                            <a:schemeClr val="tx1"/>
                          </a:solidFill>
                        </a:rPr>
                        <a:t>Ativo</a:t>
                      </a:r>
                      <a:r>
                        <a:rPr lang="en-US" sz="1900" dirty="0">
                          <a:solidFill>
                            <a:schemeClr val="tx1"/>
                          </a:solidFill>
                        </a:rPr>
                        <a:t> B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chemeClr val="tx1"/>
                          </a:solidFill>
                        </a:rPr>
                        <a:t>RETORNO</a:t>
                      </a:r>
                      <a:endParaRPr lang="en-US" sz="19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8%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25%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chemeClr val="tx1"/>
                          </a:solidFill>
                        </a:rPr>
                        <a:t>RISCO</a:t>
                      </a:r>
                      <a:endParaRPr lang="en-US" sz="19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5%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12%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2036236" y="2376775"/>
          <a:ext cx="8127999" cy="762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5920">
                <a:tc>
                  <a:txBody>
                    <a:bodyPr/>
                    <a:lstStyle/>
                    <a:p>
                      <a:r>
                        <a:rPr lang="en-US" sz="1900" dirty="0" err="1">
                          <a:solidFill>
                            <a:srgbClr val="000000"/>
                          </a:solidFill>
                        </a:rPr>
                        <a:t>Investimento</a:t>
                      </a:r>
                      <a:endParaRPr lang="en-US" sz="1900" dirty="0">
                        <a:solidFill>
                          <a:srgbClr val="00000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solidFill>
                            <a:srgbClr val="000000"/>
                          </a:solidFill>
                        </a:rPr>
                        <a:t>R$ 5.000,00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solidFill>
                            <a:srgbClr val="000000"/>
                          </a:solidFill>
                        </a:rPr>
                        <a:t>R$ 5.000,00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en-US" sz="1900" dirty="0" err="1">
                          <a:solidFill>
                            <a:srgbClr val="000000"/>
                          </a:solidFill>
                        </a:rPr>
                        <a:t>Percentual</a:t>
                      </a:r>
                      <a:r>
                        <a:rPr lang="en-US" sz="1900" dirty="0">
                          <a:solidFill>
                            <a:srgbClr val="000000"/>
                          </a:solidFill>
                        </a:rPr>
                        <a:t> 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solidFill>
                            <a:srgbClr val="000000"/>
                          </a:solidFill>
                        </a:rPr>
                        <a:t>50%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solidFill>
                            <a:srgbClr val="000000"/>
                          </a:solidFill>
                        </a:rPr>
                        <a:t>50%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207458" y="3187122"/>
            <a:ext cx="2061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</a:rPr>
              <a:t>correl</a:t>
            </a:r>
            <a:r>
              <a:rPr lang="en-US" sz="2400" b="1" dirty="0">
                <a:solidFill>
                  <a:srgbClr val="0000FF"/>
                </a:solidFill>
              </a:rPr>
              <a:t> = - 0,60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43553"/>
            <a:ext cx="12192000" cy="93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5466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CÁLCULO DA CORRELAÇÃO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3547"/>
            <a:ext cx="6062133" cy="37253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6933" y="1853547"/>
            <a:ext cx="5825067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9360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9B248-20EB-4F5A-90C6-FF20A6294407}" type="slidenum">
              <a:rPr lang="pt-BR" smtClean="0"/>
              <a:t>39</a:t>
            </a:fld>
            <a:endParaRPr lang="pt-BR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6917"/>
            <a:ext cx="12192000" cy="935295"/>
          </a:xfrm>
          <a:prstGeom prst="rect">
            <a:avLst/>
          </a:prstGeom>
        </p:spPr>
      </p:pic>
      <p:grpSp>
        <p:nvGrpSpPr>
          <p:cNvPr id="11" name="Group 25"/>
          <p:cNvGrpSpPr>
            <a:grpSpLocks/>
          </p:cNvGrpSpPr>
          <p:nvPr/>
        </p:nvGrpSpPr>
        <p:grpSpPr bwMode="auto">
          <a:xfrm>
            <a:off x="1999829" y="2415203"/>
            <a:ext cx="480484" cy="1141413"/>
            <a:chOff x="2290" y="2976"/>
            <a:chExt cx="227" cy="719"/>
          </a:xfrm>
        </p:grpSpPr>
        <p:sp>
          <p:nvSpPr>
            <p:cNvPr id="12" name="AutoShape 26"/>
            <p:cNvSpPr>
              <a:spLocks noChangeArrowheads="1"/>
            </p:cNvSpPr>
            <p:nvPr/>
          </p:nvSpPr>
          <p:spPr bwMode="auto">
            <a:xfrm>
              <a:off x="2290" y="2976"/>
              <a:ext cx="227" cy="590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254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sz="2400"/>
            </a:p>
          </p:txBody>
        </p:sp>
        <p:sp>
          <p:nvSpPr>
            <p:cNvPr id="13" name="Text Box 27"/>
            <p:cNvSpPr txBox="1">
              <a:spLocks noChangeArrowheads="1"/>
            </p:cNvSpPr>
            <p:nvPr/>
          </p:nvSpPr>
          <p:spPr bwMode="auto">
            <a:xfrm>
              <a:off x="2316" y="2991"/>
              <a:ext cx="163" cy="7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1333" b="1">
                  <a:solidFill>
                    <a:schemeClr val="bg1"/>
                  </a:solidFill>
                </a:rPr>
                <a:t>ENTER</a:t>
              </a:r>
              <a:endParaRPr lang="pt-BR" sz="1333" b="1">
                <a:solidFill>
                  <a:schemeClr val="bg1"/>
                </a:solidFill>
                <a:latin typeface="Brush Script MT" pitchFamily="66" charset="0"/>
              </a:endParaRPr>
            </a:p>
          </p:txBody>
        </p:sp>
      </p:grpSp>
      <p:sp>
        <p:nvSpPr>
          <p:cNvPr id="14" name="Retângulo 22"/>
          <p:cNvSpPr/>
          <p:nvPr/>
        </p:nvSpPr>
        <p:spPr>
          <a:xfrm>
            <a:off x="386584" y="2498624"/>
            <a:ext cx="1465466" cy="969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5000"/>
              </a:lnSpc>
              <a:spcBef>
                <a:spcPct val="50000"/>
              </a:spcBef>
            </a:pPr>
            <a:r>
              <a:rPr lang="pt-BR" sz="4800" b="1" dirty="0">
                <a:latin typeface="Tempus Sans ITC" pitchFamily="82" charset="0"/>
              </a:rPr>
              <a:t>0.50</a:t>
            </a:r>
          </a:p>
        </p:txBody>
      </p:sp>
      <p:grpSp>
        <p:nvGrpSpPr>
          <p:cNvPr id="15" name="Group 50"/>
          <p:cNvGrpSpPr>
            <a:grpSpLocks/>
          </p:cNvGrpSpPr>
          <p:nvPr/>
        </p:nvGrpSpPr>
        <p:grpSpPr bwMode="auto">
          <a:xfrm>
            <a:off x="3323654" y="2454992"/>
            <a:ext cx="1020233" cy="974725"/>
            <a:chOff x="3422" y="3061"/>
            <a:chExt cx="482" cy="614"/>
          </a:xfrm>
        </p:grpSpPr>
        <p:sp>
          <p:nvSpPr>
            <p:cNvPr id="16" name="AutoShape 51"/>
            <p:cNvSpPr>
              <a:spLocks noChangeArrowheads="1"/>
            </p:cNvSpPr>
            <p:nvPr/>
          </p:nvSpPr>
          <p:spPr bwMode="auto">
            <a:xfrm>
              <a:off x="3451" y="3113"/>
              <a:ext cx="453" cy="453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254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sz="2400"/>
            </a:p>
          </p:txBody>
        </p:sp>
        <p:sp>
          <p:nvSpPr>
            <p:cNvPr id="17" name="AutoShape 52"/>
            <p:cNvSpPr>
              <a:spLocks noChangeArrowheads="1"/>
            </p:cNvSpPr>
            <p:nvPr/>
          </p:nvSpPr>
          <p:spPr bwMode="auto">
            <a:xfrm>
              <a:off x="3462" y="3377"/>
              <a:ext cx="431" cy="181"/>
            </a:xfrm>
            <a:prstGeom prst="roundRect">
              <a:avLst>
                <a:gd name="adj" fmla="val 30389"/>
              </a:avLst>
            </a:prstGeom>
            <a:solidFill>
              <a:srgbClr val="383838"/>
            </a:solidFill>
            <a:ln w="254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 sz="2400">
                <a:solidFill>
                  <a:srgbClr val="DCDCDC"/>
                </a:solidFill>
              </a:endParaRPr>
            </a:p>
          </p:txBody>
        </p:sp>
        <p:sp>
          <p:nvSpPr>
            <p:cNvPr id="18" name="Text Box 53"/>
            <p:cNvSpPr txBox="1">
              <a:spLocks noChangeArrowheads="1"/>
            </p:cNvSpPr>
            <p:nvPr/>
          </p:nvSpPr>
          <p:spPr bwMode="auto">
            <a:xfrm>
              <a:off x="3623" y="3333"/>
              <a:ext cx="181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2933" b="1">
                  <a:solidFill>
                    <a:srgbClr val="00BBFE"/>
                  </a:solidFill>
                  <a:latin typeface="Blackadder ITC" pitchFamily="82" charset="0"/>
                </a:rPr>
                <a:t>x</a:t>
              </a:r>
            </a:p>
          </p:txBody>
        </p:sp>
        <p:sp>
          <p:nvSpPr>
            <p:cNvPr id="19" name="Text Box 54"/>
            <p:cNvSpPr txBox="1">
              <a:spLocks noChangeArrowheads="1"/>
            </p:cNvSpPr>
            <p:nvPr/>
          </p:nvSpPr>
          <p:spPr bwMode="auto">
            <a:xfrm>
              <a:off x="3612" y="3061"/>
              <a:ext cx="227" cy="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3333" b="1" dirty="0" err="1">
                  <a:solidFill>
                    <a:schemeClr val="bg1"/>
                  </a:solidFill>
                  <a:latin typeface="Tempus Sans ITC" pitchFamily="82" charset="0"/>
                </a:rPr>
                <a:t>x</a:t>
              </a:r>
              <a:endParaRPr lang="pt-BR" sz="3333" b="1" dirty="0">
                <a:solidFill>
                  <a:schemeClr val="bg1"/>
                </a:solidFill>
                <a:latin typeface="Papyrus" pitchFamily="66" charset="0"/>
              </a:endParaRPr>
            </a:p>
          </p:txBody>
        </p:sp>
        <p:sp>
          <p:nvSpPr>
            <p:cNvPr id="20" name="Text Box 55"/>
            <p:cNvSpPr txBox="1">
              <a:spLocks noChangeArrowheads="1"/>
            </p:cNvSpPr>
            <p:nvPr/>
          </p:nvSpPr>
          <p:spPr bwMode="auto">
            <a:xfrm>
              <a:off x="3422" y="3132"/>
              <a:ext cx="363" cy="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3333" b="1" dirty="0">
                  <a:solidFill>
                    <a:schemeClr val="bg1"/>
                  </a:solidFill>
                  <a:latin typeface="Tempus Sans ITC" pitchFamily="82" charset="0"/>
                </a:rPr>
                <a:t>y</a:t>
              </a:r>
              <a:endParaRPr lang="pt-BR" sz="3333" b="1" dirty="0">
                <a:solidFill>
                  <a:schemeClr val="bg1"/>
                </a:solidFill>
                <a:latin typeface="Papyrus" pitchFamily="66" charset="0"/>
              </a:endParaRPr>
            </a:p>
          </p:txBody>
        </p:sp>
        <p:grpSp>
          <p:nvGrpSpPr>
            <p:cNvPr id="21" name="Group 56"/>
            <p:cNvGrpSpPr>
              <a:grpSpLocks/>
            </p:cNvGrpSpPr>
            <p:nvPr/>
          </p:nvGrpSpPr>
          <p:grpSpPr bwMode="auto">
            <a:xfrm>
              <a:off x="3634" y="3414"/>
              <a:ext cx="128" cy="97"/>
              <a:chOff x="3649" y="3702"/>
              <a:chExt cx="128" cy="136"/>
            </a:xfrm>
          </p:grpSpPr>
          <p:sp>
            <p:nvSpPr>
              <p:cNvPr id="22" name="Line 57"/>
              <p:cNvSpPr>
                <a:spLocks noChangeShapeType="1"/>
              </p:cNvSpPr>
              <p:nvPr/>
            </p:nvSpPr>
            <p:spPr bwMode="auto">
              <a:xfrm>
                <a:off x="3649" y="3788"/>
                <a:ext cx="17" cy="49"/>
              </a:xfrm>
              <a:prstGeom prst="line">
                <a:avLst/>
              </a:prstGeom>
              <a:noFill/>
              <a:ln w="25400">
                <a:solidFill>
                  <a:srgbClr val="33CC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sz="2400"/>
              </a:p>
            </p:txBody>
          </p:sp>
          <p:sp>
            <p:nvSpPr>
              <p:cNvPr id="23" name="Line 58"/>
              <p:cNvSpPr>
                <a:spLocks noChangeShapeType="1"/>
              </p:cNvSpPr>
              <p:nvPr/>
            </p:nvSpPr>
            <p:spPr bwMode="auto">
              <a:xfrm flipV="1">
                <a:off x="3668" y="3702"/>
                <a:ext cx="17" cy="136"/>
              </a:xfrm>
              <a:prstGeom prst="line">
                <a:avLst/>
              </a:prstGeom>
              <a:noFill/>
              <a:ln w="25400">
                <a:solidFill>
                  <a:srgbClr val="33CC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sz="2400"/>
              </a:p>
            </p:txBody>
          </p:sp>
          <p:sp>
            <p:nvSpPr>
              <p:cNvPr id="24" name="Line 59"/>
              <p:cNvSpPr>
                <a:spLocks noChangeShapeType="1"/>
              </p:cNvSpPr>
              <p:nvPr/>
            </p:nvSpPr>
            <p:spPr bwMode="auto">
              <a:xfrm>
                <a:off x="3678" y="3706"/>
                <a:ext cx="87" cy="0"/>
              </a:xfrm>
              <a:prstGeom prst="line">
                <a:avLst/>
              </a:prstGeom>
              <a:noFill/>
              <a:ln w="25400">
                <a:solidFill>
                  <a:srgbClr val="33CC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sz="2400"/>
              </a:p>
            </p:txBody>
          </p:sp>
          <p:sp>
            <p:nvSpPr>
              <p:cNvPr id="25" name="Line 60"/>
              <p:cNvSpPr>
                <a:spLocks noChangeShapeType="1"/>
              </p:cNvSpPr>
              <p:nvPr/>
            </p:nvSpPr>
            <p:spPr bwMode="auto">
              <a:xfrm>
                <a:off x="3759" y="3704"/>
                <a:ext cx="18" cy="12"/>
              </a:xfrm>
              <a:prstGeom prst="line">
                <a:avLst/>
              </a:prstGeom>
              <a:noFill/>
              <a:ln w="25400">
                <a:solidFill>
                  <a:srgbClr val="33CC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sz="2400"/>
              </a:p>
            </p:txBody>
          </p:sp>
        </p:grpSp>
      </p:grpSp>
      <p:sp>
        <p:nvSpPr>
          <p:cNvPr id="26" name="Retângulo 35"/>
          <p:cNvSpPr/>
          <p:nvPr/>
        </p:nvSpPr>
        <p:spPr>
          <a:xfrm>
            <a:off x="2742954" y="2466522"/>
            <a:ext cx="530915" cy="969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5000"/>
              </a:lnSpc>
              <a:spcBef>
                <a:spcPct val="50000"/>
              </a:spcBef>
            </a:pPr>
            <a:r>
              <a:rPr lang="pt-BR" sz="4800" b="1" dirty="0">
                <a:latin typeface="Tempus Sans ITC" pitchFamily="82" charset="0"/>
              </a:rPr>
              <a:t>2</a:t>
            </a:r>
          </a:p>
        </p:txBody>
      </p:sp>
      <p:grpSp>
        <p:nvGrpSpPr>
          <p:cNvPr id="27" name="Group 67"/>
          <p:cNvGrpSpPr>
            <a:grpSpLocks/>
          </p:cNvGrpSpPr>
          <p:nvPr/>
        </p:nvGrpSpPr>
        <p:grpSpPr bwMode="auto">
          <a:xfrm>
            <a:off x="1254785" y="1550862"/>
            <a:ext cx="1801284" cy="719139"/>
            <a:chOff x="204" y="3567"/>
            <a:chExt cx="851" cy="453"/>
          </a:xfrm>
        </p:grpSpPr>
        <p:grpSp>
          <p:nvGrpSpPr>
            <p:cNvPr id="28" name="Group 68"/>
            <p:cNvGrpSpPr>
              <a:grpSpLocks/>
            </p:cNvGrpSpPr>
            <p:nvPr/>
          </p:nvGrpSpPr>
          <p:grpSpPr bwMode="auto">
            <a:xfrm>
              <a:off x="204" y="3567"/>
              <a:ext cx="454" cy="453"/>
              <a:chOff x="158" y="1571"/>
              <a:chExt cx="454" cy="453"/>
            </a:xfrm>
          </p:grpSpPr>
          <p:sp>
            <p:nvSpPr>
              <p:cNvPr id="32" name="AutoShape 69"/>
              <p:cNvSpPr>
                <a:spLocks noChangeArrowheads="1"/>
              </p:cNvSpPr>
              <p:nvPr/>
            </p:nvSpPr>
            <p:spPr bwMode="auto">
              <a:xfrm>
                <a:off x="158" y="1571"/>
                <a:ext cx="453" cy="453"/>
              </a:xfrm>
              <a:prstGeom prst="roundRect">
                <a:avLst>
                  <a:gd name="adj" fmla="val 16667"/>
                </a:avLst>
              </a:prstGeom>
              <a:solidFill>
                <a:srgbClr val="FF9900"/>
              </a:solidFill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sz="2400"/>
              </a:p>
            </p:txBody>
          </p:sp>
          <p:sp>
            <p:nvSpPr>
              <p:cNvPr id="33" name="AutoShape 70"/>
              <p:cNvSpPr>
                <a:spLocks noChangeArrowheads="1"/>
              </p:cNvSpPr>
              <p:nvPr/>
            </p:nvSpPr>
            <p:spPr bwMode="auto">
              <a:xfrm>
                <a:off x="166" y="1834"/>
                <a:ext cx="433" cy="181"/>
              </a:xfrm>
              <a:prstGeom prst="roundRect">
                <a:avLst>
                  <a:gd name="adj" fmla="val 16667"/>
                </a:avLst>
              </a:prstGeom>
              <a:solidFill>
                <a:srgbClr val="E27100"/>
              </a:solidFill>
              <a:ln w="254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sz="2400"/>
              </a:p>
            </p:txBody>
          </p:sp>
          <p:sp>
            <p:nvSpPr>
              <p:cNvPr id="34" name="Text Box 71"/>
              <p:cNvSpPr txBox="1">
                <a:spLocks noChangeArrowheads="1"/>
              </p:cNvSpPr>
              <p:nvPr/>
            </p:nvSpPr>
            <p:spPr bwMode="auto">
              <a:xfrm>
                <a:off x="159" y="1638"/>
                <a:ext cx="453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t-BR" sz="3200" b="1"/>
                  <a:t>f</a:t>
                </a:r>
              </a:p>
            </p:txBody>
          </p:sp>
        </p:grpSp>
        <p:grpSp>
          <p:nvGrpSpPr>
            <p:cNvPr id="29" name="Group 72"/>
            <p:cNvGrpSpPr>
              <a:grpSpLocks/>
            </p:cNvGrpSpPr>
            <p:nvPr/>
          </p:nvGrpSpPr>
          <p:grpSpPr bwMode="auto">
            <a:xfrm>
              <a:off x="828" y="3663"/>
              <a:ext cx="227" cy="314"/>
              <a:chOff x="2171" y="2755"/>
              <a:chExt cx="227" cy="314"/>
            </a:xfrm>
          </p:grpSpPr>
          <p:sp>
            <p:nvSpPr>
              <p:cNvPr id="30" name="Text Box 74"/>
              <p:cNvSpPr txBox="1">
                <a:spLocks noChangeArrowheads="1"/>
              </p:cNvSpPr>
              <p:nvPr/>
            </p:nvSpPr>
            <p:spPr bwMode="auto">
              <a:xfrm>
                <a:off x="2171" y="2755"/>
                <a:ext cx="227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t-BR" sz="2000" b="1">
                    <a:solidFill>
                      <a:schemeClr val="bg1"/>
                    </a:solidFill>
                    <a:latin typeface="Bodoni MT Black" pitchFamily="18" charset="0"/>
                  </a:rPr>
                  <a:t>&gt;</a:t>
                </a:r>
              </a:p>
            </p:txBody>
          </p:sp>
          <p:sp>
            <p:nvSpPr>
              <p:cNvPr id="31" name="Text Box 75"/>
              <p:cNvSpPr txBox="1">
                <a:spLocks noChangeArrowheads="1"/>
              </p:cNvSpPr>
              <p:nvPr/>
            </p:nvSpPr>
            <p:spPr bwMode="auto">
              <a:xfrm>
                <a:off x="2171" y="2817"/>
                <a:ext cx="227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t-BR" sz="2000" b="1">
                    <a:solidFill>
                      <a:schemeClr val="bg1"/>
                    </a:solidFill>
                    <a:latin typeface="Bodoni MT Black" pitchFamily="18" charset="0"/>
                  </a:rPr>
                  <a:t>&lt;</a:t>
                </a:r>
              </a:p>
            </p:txBody>
          </p:sp>
        </p:grpSp>
      </p:grpSp>
      <p:grpSp>
        <p:nvGrpSpPr>
          <p:cNvPr id="35" name="Group 69">
            <a:extLst>
              <a:ext uri="{FF2B5EF4-FFF2-40B4-BE49-F238E27FC236}">
                <a16:creationId xmlns:a16="http://schemas.microsoft.com/office/drawing/2014/main" id="{A4E69440-BA99-4825-BC60-1C9F3EE4C108}"/>
              </a:ext>
            </a:extLst>
          </p:cNvPr>
          <p:cNvGrpSpPr>
            <a:grpSpLocks/>
          </p:cNvGrpSpPr>
          <p:nvPr/>
        </p:nvGrpSpPr>
        <p:grpSpPr bwMode="auto">
          <a:xfrm>
            <a:off x="2403785" y="1565923"/>
            <a:ext cx="960967" cy="811212"/>
            <a:chOff x="-1249" y="3923"/>
            <a:chExt cx="454" cy="511"/>
          </a:xfrm>
        </p:grpSpPr>
        <p:sp>
          <p:nvSpPr>
            <p:cNvPr id="36" name="AutoShape 70">
              <a:extLst>
                <a:ext uri="{FF2B5EF4-FFF2-40B4-BE49-F238E27FC236}">
                  <a16:creationId xmlns:a16="http://schemas.microsoft.com/office/drawing/2014/main" id="{84A9556F-D929-48B2-A6E1-8DEE7763B2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249" y="3923"/>
              <a:ext cx="453" cy="453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254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2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" name="Text Box 71">
              <a:extLst>
                <a:ext uri="{FF2B5EF4-FFF2-40B4-BE49-F238E27FC236}">
                  <a16:creationId xmlns:a16="http://schemas.microsoft.com/office/drawing/2014/main" id="{C8AB4CE9-7F44-4140-A437-822A022898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248" y="3923"/>
              <a:ext cx="453" cy="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pt-BR" altLang="pt-BR" sz="2933">
                  <a:solidFill>
                    <a:schemeClr val="bg1"/>
                  </a:solidFill>
                  <a:latin typeface="Arial" panose="020B0604020202020204" pitchFamily="34" charset="0"/>
                </a:rPr>
                <a:t>CL</a:t>
              </a:r>
              <a:r>
                <a:rPr lang="pt-BR" altLang="pt-BR" sz="4667">
                  <a:solidFill>
                    <a:schemeClr val="bg1"/>
                  </a:solidFill>
                  <a:latin typeface="Brush Script MT" panose="03060802040406070304" pitchFamily="66" charset="0"/>
                </a:rPr>
                <a:t>x</a:t>
              </a:r>
            </a:p>
          </p:txBody>
        </p:sp>
      </p:grpSp>
      <p:sp>
        <p:nvSpPr>
          <p:cNvPr id="38" name="Text Box 80">
            <a:extLst>
              <a:ext uri="{FF2B5EF4-FFF2-40B4-BE49-F238E27FC236}">
                <a16:creationId xmlns:a16="http://schemas.microsoft.com/office/drawing/2014/main" id="{4A5C41A9-35C8-4BD7-807F-BB3D945717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385" y="1143649"/>
            <a:ext cx="1344084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2667" b="1" dirty="0">
                <a:solidFill>
                  <a:srgbClr val="E27100"/>
                </a:solidFill>
                <a:latin typeface="Arial" panose="020B0604020202020204" pitchFamily="34" charset="0"/>
              </a:rPr>
              <a:t>REG</a:t>
            </a:r>
            <a:endParaRPr lang="pt-BR" altLang="pt-BR" sz="2667" dirty="0">
              <a:solidFill>
                <a:srgbClr val="E27100"/>
              </a:solidFill>
              <a:latin typeface="Arial" panose="020B0604020202020204" pitchFamily="34" charset="0"/>
            </a:endParaRPr>
          </a:p>
        </p:txBody>
      </p:sp>
      <p:grpSp>
        <p:nvGrpSpPr>
          <p:cNvPr id="39" name="Group 25"/>
          <p:cNvGrpSpPr>
            <a:grpSpLocks/>
          </p:cNvGrpSpPr>
          <p:nvPr/>
        </p:nvGrpSpPr>
        <p:grpSpPr bwMode="auto">
          <a:xfrm>
            <a:off x="2011343" y="3394338"/>
            <a:ext cx="480484" cy="1141413"/>
            <a:chOff x="2290" y="2976"/>
            <a:chExt cx="227" cy="719"/>
          </a:xfrm>
        </p:grpSpPr>
        <p:sp>
          <p:nvSpPr>
            <p:cNvPr id="40" name="AutoShape 26"/>
            <p:cNvSpPr>
              <a:spLocks noChangeArrowheads="1"/>
            </p:cNvSpPr>
            <p:nvPr/>
          </p:nvSpPr>
          <p:spPr bwMode="auto">
            <a:xfrm>
              <a:off x="2290" y="2976"/>
              <a:ext cx="227" cy="590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254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sz="2400"/>
            </a:p>
          </p:txBody>
        </p:sp>
        <p:sp>
          <p:nvSpPr>
            <p:cNvPr id="41" name="Text Box 27"/>
            <p:cNvSpPr txBox="1">
              <a:spLocks noChangeArrowheads="1"/>
            </p:cNvSpPr>
            <p:nvPr/>
          </p:nvSpPr>
          <p:spPr bwMode="auto">
            <a:xfrm>
              <a:off x="2316" y="2991"/>
              <a:ext cx="163" cy="7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1333" b="1">
                  <a:solidFill>
                    <a:schemeClr val="bg1"/>
                  </a:solidFill>
                </a:rPr>
                <a:t>ENTER</a:t>
              </a:r>
              <a:endParaRPr lang="pt-BR" sz="1333" b="1">
                <a:solidFill>
                  <a:schemeClr val="bg1"/>
                </a:solidFill>
                <a:latin typeface="Brush Script MT" pitchFamily="66" charset="0"/>
              </a:endParaRPr>
            </a:p>
          </p:txBody>
        </p:sp>
      </p:grpSp>
      <p:sp>
        <p:nvSpPr>
          <p:cNvPr id="42" name="Retângulo 22"/>
          <p:cNvSpPr/>
          <p:nvPr/>
        </p:nvSpPr>
        <p:spPr>
          <a:xfrm>
            <a:off x="398099" y="3477758"/>
            <a:ext cx="1465466" cy="969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5000"/>
              </a:lnSpc>
              <a:spcBef>
                <a:spcPct val="50000"/>
              </a:spcBef>
            </a:pPr>
            <a:r>
              <a:rPr lang="pt-BR" sz="4800" b="1" dirty="0">
                <a:latin typeface="Tempus Sans ITC" pitchFamily="82" charset="0"/>
              </a:rPr>
              <a:t>0.05</a:t>
            </a:r>
          </a:p>
        </p:txBody>
      </p:sp>
      <p:grpSp>
        <p:nvGrpSpPr>
          <p:cNvPr id="43" name="Group 50"/>
          <p:cNvGrpSpPr>
            <a:grpSpLocks/>
          </p:cNvGrpSpPr>
          <p:nvPr/>
        </p:nvGrpSpPr>
        <p:grpSpPr bwMode="auto">
          <a:xfrm>
            <a:off x="3335169" y="3434125"/>
            <a:ext cx="1020233" cy="974725"/>
            <a:chOff x="3422" y="3061"/>
            <a:chExt cx="482" cy="614"/>
          </a:xfrm>
        </p:grpSpPr>
        <p:sp>
          <p:nvSpPr>
            <p:cNvPr id="44" name="AutoShape 51"/>
            <p:cNvSpPr>
              <a:spLocks noChangeArrowheads="1"/>
            </p:cNvSpPr>
            <p:nvPr/>
          </p:nvSpPr>
          <p:spPr bwMode="auto">
            <a:xfrm>
              <a:off x="3451" y="3113"/>
              <a:ext cx="453" cy="453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254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sz="2400"/>
            </a:p>
          </p:txBody>
        </p:sp>
        <p:sp>
          <p:nvSpPr>
            <p:cNvPr id="45" name="AutoShape 52"/>
            <p:cNvSpPr>
              <a:spLocks noChangeArrowheads="1"/>
            </p:cNvSpPr>
            <p:nvPr/>
          </p:nvSpPr>
          <p:spPr bwMode="auto">
            <a:xfrm>
              <a:off x="3462" y="3377"/>
              <a:ext cx="431" cy="181"/>
            </a:xfrm>
            <a:prstGeom prst="roundRect">
              <a:avLst>
                <a:gd name="adj" fmla="val 30389"/>
              </a:avLst>
            </a:prstGeom>
            <a:solidFill>
              <a:srgbClr val="383838"/>
            </a:solidFill>
            <a:ln w="254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 sz="2400">
                <a:solidFill>
                  <a:srgbClr val="DCDCDC"/>
                </a:solidFill>
              </a:endParaRPr>
            </a:p>
          </p:txBody>
        </p:sp>
        <p:sp>
          <p:nvSpPr>
            <p:cNvPr id="46" name="Text Box 53"/>
            <p:cNvSpPr txBox="1">
              <a:spLocks noChangeArrowheads="1"/>
            </p:cNvSpPr>
            <p:nvPr/>
          </p:nvSpPr>
          <p:spPr bwMode="auto">
            <a:xfrm>
              <a:off x="3623" y="3333"/>
              <a:ext cx="181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2933" b="1">
                  <a:solidFill>
                    <a:srgbClr val="00BBFE"/>
                  </a:solidFill>
                  <a:latin typeface="Blackadder ITC" pitchFamily="82" charset="0"/>
                </a:rPr>
                <a:t>x</a:t>
              </a:r>
            </a:p>
          </p:txBody>
        </p:sp>
        <p:sp>
          <p:nvSpPr>
            <p:cNvPr id="47" name="Text Box 54"/>
            <p:cNvSpPr txBox="1">
              <a:spLocks noChangeArrowheads="1"/>
            </p:cNvSpPr>
            <p:nvPr/>
          </p:nvSpPr>
          <p:spPr bwMode="auto">
            <a:xfrm>
              <a:off x="3612" y="3061"/>
              <a:ext cx="227" cy="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3333" b="1" dirty="0" err="1">
                  <a:solidFill>
                    <a:schemeClr val="bg1"/>
                  </a:solidFill>
                  <a:latin typeface="Tempus Sans ITC" pitchFamily="82" charset="0"/>
                </a:rPr>
                <a:t>x</a:t>
              </a:r>
              <a:endParaRPr lang="pt-BR" sz="3333" b="1" dirty="0">
                <a:solidFill>
                  <a:schemeClr val="bg1"/>
                </a:solidFill>
                <a:latin typeface="Papyrus" pitchFamily="66" charset="0"/>
              </a:endParaRPr>
            </a:p>
          </p:txBody>
        </p:sp>
        <p:sp>
          <p:nvSpPr>
            <p:cNvPr id="48" name="Text Box 55"/>
            <p:cNvSpPr txBox="1">
              <a:spLocks noChangeArrowheads="1"/>
            </p:cNvSpPr>
            <p:nvPr/>
          </p:nvSpPr>
          <p:spPr bwMode="auto">
            <a:xfrm>
              <a:off x="3422" y="3132"/>
              <a:ext cx="363" cy="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3333" b="1" dirty="0">
                  <a:solidFill>
                    <a:schemeClr val="bg1"/>
                  </a:solidFill>
                  <a:latin typeface="Tempus Sans ITC" pitchFamily="82" charset="0"/>
                </a:rPr>
                <a:t>y</a:t>
              </a:r>
              <a:endParaRPr lang="pt-BR" sz="3333" b="1" dirty="0">
                <a:solidFill>
                  <a:schemeClr val="bg1"/>
                </a:solidFill>
                <a:latin typeface="Papyrus" pitchFamily="66" charset="0"/>
              </a:endParaRPr>
            </a:p>
          </p:txBody>
        </p:sp>
        <p:grpSp>
          <p:nvGrpSpPr>
            <p:cNvPr id="49" name="Group 56"/>
            <p:cNvGrpSpPr>
              <a:grpSpLocks/>
            </p:cNvGrpSpPr>
            <p:nvPr/>
          </p:nvGrpSpPr>
          <p:grpSpPr bwMode="auto">
            <a:xfrm>
              <a:off x="3634" y="3414"/>
              <a:ext cx="128" cy="97"/>
              <a:chOff x="3649" y="3702"/>
              <a:chExt cx="128" cy="136"/>
            </a:xfrm>
          </p:grpSpPr>
          <p:sp>
            <p:nvSpPr>
              <p:cNvPr id="50" name="Line 57"/>
              <p:cNvSpPr>
                <a:spLocks noChangeShapeType="1"/>
              </p:cNvSpPr>
              <p:nvPr/>
            </p:nvSpPr>
            <p:spPr bwMode="auto">
              <a:xfrm>
                <a:off x="3649" y="3788"/>
                <a:ext cx="17" cy="49"/>
              </a:xfrm>
              <a:prstGeom prst="line">
                <a:avLst/>
              </a:prstGeom>
              <a:noFill/>
              <a:ln w="25400">
                <a:solidFill>
                  <a:srgbClr val="33CC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sz="2400"/>
              </a:p>
            </p:txBody>
          </p:sp>
          <p:sp>
            <p:nvSpPr>
              <p:cNvPr id="51" name="Line 58"/>
              <p:cNvSpPr>
                <a:spLocks noChangeShapeType="1"/>
              </p:cNvSpPr>
              <p:nvPr/>
            </p:nvSpPr>
            <p:spPr bwMode="auto">
              <a:xfrm flipV="1">
                <a:off x="3668" y="3702"/>
                <a:ext cx="17" cy="136"/>
              </a:xfrm>
              <a:prstGeom prst="line">
                <a:avLst/>
              </a:prstGeom>
              <a:noFill/>
              <a:ln w="25400">
                <a:solidFill>
                  <a:srgbClr val="33CC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sz="2400"/>
              </a:p>
            </p:txBody>
          </p:sp>
          <p:sp>
            <p:nvSpPr>
              <p:cNvPr id="52" name="Line 59"/>
              <p:cNvSpPr>
                <a:spLocks noChangeShapeType="1"/>
              </p:cNvSpPr>
              <p:nvPr/>
            </p:nvSpPr>
            <p:spPr bwMode="auto">
              <a:xfrm>
                <a:off x="3678" y="3706"/>
                <a:ext cx="87" cy="0"/>
              </a:xfrm>
              <a:prstGeom prst="line">
                <a:avLst/>
              </a:prstGeom>
              <a:noFill/>
              <a:ln w="25400">
                <a:solidFill>
                  <a:srgbClr val="33CC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sz="2400"/>
              </a:p>
            </p:txBody>
          </p:sp>
          <p:sp>
            <p:nvSpPr>
              <p:cNvPr id="53" name="Line 60"/>
              <p:cNvSpPr>
                <a:spLocks noChangeShapeType="1"/>
              </p:cNvSpPr>
              <p:nvPr/>
            </p:nvSpPr>
            <p:spPr bwMode="auto">
              <a:xfrm>
                <a:off x="3759" y="3704"/>
                <a:ext cx="18" cy="12"/>
              </a:xfrm>
              <a:prstGeom prst="line">
                <a:avLst/>
              </a:prstGeom>
              <a:noFill/>
              <a:ln w="25400">
                <a:solidFill>
                  <a:srgbClr val="33CC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sz="2400"/>
              </a:p>
            </p:txBody>
          </p:sp>
        </p:grpSp>
      </p:grpSp>
      <p:sp>
        <p:nvSpPr>
          <p:cNvPr id="54" name="Retângulo 35"/>
          <p:cNvSpPr/>
          <p:nvPr/>
        </p:nvSpPr>
        <p:spPr>
          <a:xfrm>
            <a:off x="2754469" y="3445655"/>
            <a:ext cx="530915" cy="969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5000"/>
              </a:lnSpc>
              <a:spcBef>
                <a:spcPct val="50000"/>
              </a:spcBef>
            </a:pPr>
            <a:r>
              <a:rPr lang="pt-BR" sz="4800" b="1" dirty="0">
                <a:latin typeface="Tempus Sans ITC" pitchFamily="82" charset="0"/>
              </a:rPr>
              <a:t>2</a:t>
            </a:r>
          </a:p>
        </p:txBody>
      </p:sp>
      <p:grpSp>
        <p:nvGrpSpPr>
          <p:cNvPr id="55" name="Group 87"/>
          <p:cNvGrpSpPr>
            <a:grpSpLocks/>
          </p:cNvGrpSpPr>
          <p:nvPr/>
        </p:nvGrpSpPr>
        <p:grpSpPr bwMode="auto">
          <a:xfrm>
            <a:off x="2118526" y="4450821"/>
            <a:ext cx="868575" cy="557513"/>
            <a:chOff x="3379" y="3884"/>
            <a:chExt cx="181" cy="182"/>
          </a:xfrm>
        </p:grpSpPr>
        <p:sp>
          <p:nvSpPr>
            <p:cNvPr id="56" name="AutoShape 88"/>
            <p:cNvSpPr>
              <a:spLocks noChangeArrowheads="1"/>
            </p:cNvSpPr>
            <p:nvPr/>
          </p:nvSpPr>
          <p:spPr bwMode="auto">
            <a:xfrm>
              <a:off x="3379" y="3884"/>
              <a:ext cx="181" cy="182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254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sz="2400"/>
            </a:p>
          </p:txBody>
        </p:sp>
        <p:sp>
          <p:nvSpPr>
            <p:cNvPr id="57" name="Line 89"/>
            <p:cNvSpPr>
              <a:spLocks noChangeShapeType="1"/>
            </p:cNvSpPr>
            <p:nvPr/>
          </p:nvSpPr>
          <p:spPr bwMode="auto">
            <a:xfrm flipV="1">
              <a:off x="3424" y="3929"/>
              <a:ext cx="91" cy="9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2400"/>
            </a:p>
          </p:txBody>
        </p:sp>
        <p:sp>
          <p:nvSpPr>
            <p:cNvPr id="58" name="Line 90"/>
            <p:cNvSpPr>
              <a:spLocks noChangeShapeType="1"/>
            </p:cNvSpPr>
            <p:nvPr/>
          </p:nvSpPr>
          <p:spPr bwMode="auto">
            <a:xfrm rot="16200000" flipH="1">
              <a:off x="3424" y="3929"/>
              <a:ext cx="91" cy="9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2400"/>
            </a:p>
          </p:txBody>
        </p:sp>
      </p:grpSp>
      <p:grpSp>
        <p:nvGrpSpPr>
          <p:cNvPr id="59" name="Group 25"/>
          <p:cNvGrpSpPr>
            <a:grpSpLocks/>
          </p:cNvGrpSpPr>
          <p:nvPr/>
        </p:nvGrpSpPr>
        <p:grpSpPr bwMode="auto">
          <a:xfrm>
            <a:off x="1979397" y="5047806"/>
            <a:ext cx="480484" cy="1141413"/>
            <a:chOff x="2290" y="2976"/>
            <a:chExt cx="227" cy="719"/>
          </a:xfrm>
        </p:grpSpPr>
        <p:sp>
          <p:nvSpPr>
            <p:cNvPr id="60" name="AutoShape 26"/>
            <p:cNvSpPr>
              <a:spLocks noChangeArrowheads="1"/>
            </p:cNvSpPr>
            <p:nvPr/>
          </p:nvSpPr>
          <p:spPr bwMode="auto">
            <a:xfrm>
              <a:off x="2290" y="2976"/>
              <a:ext cx="227" cy="590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254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sz="2400"/>
            </a:p>
          </p:txBody>
        </p:sp>
        <p:sp>
          <p:nvSpPr>
            <p:cNvPr id="61" name="Text Box 27"/>
            <p:cNvSpPr txBox="1">
              <a:spLocks noChangeArrowheads="1"/>
            </p:cNvSpPr>
            <p:nvPr/>
          </p:nvSpPr>
          <p:spPr bwMode="auto">
            <a:xfrm>
              <a:off x="2316" y="2991"/>
              <a:ext cx="163" cy="7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1333" b="1">
                  <a:solidFill>
                    <a:schemeClr val="bg1"/>
                  </a:solidFill>
                </a:rPr>
                <a:t>ENTER</a:t>
              </a:r>
              <a:endParaRPr lang="pt-BR" sz="1333" b="1">
                <a:solidFill>
                  <a:schemeClr val="bg1"/>
                </a:solidFill>
                <a:latin typeface="Brush Script MT" pitchFamily="66" charset="0"/>
              </a:endParaRPr>
            </a:p>
          </p:txBody>
        </p:sp>
      </p:grpSp>
      <p:sp>
        <p:nvSpPr>
          <p:cNvPr id="62" name="Retângulo 22"/>
          <p:cNvSpPr/>
          <p:nvPr/>
        </p:nvSpPr>
        <p:spPr>
          <a:xfrm>
            <a:off x="366152" y="5131226"/>
            <a:ext cx="1465466" cy="969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5000"/>
              </a:lnSpc>
              <a:spcBef>
                <a:spcPct val="50000"/>
              </a:spcBef>
            </a:pPr>
            <a:r>
              <a:rPr lang="pt-BR" sz="4800" b="1" dirty="0">
                <a:latin typeface="Tempus Sans ITC" pitchFamily="82" charset="0"/>
              </a:rPr>
              <a:t>0.50</a:t>
            </a:r>
          </a:p>
        </p:txBody>
      </p:sp>
      <p:grpSp>
        <p:nvGrpSpPr>
          <p:cNvPr id="63" name="Group 50"/>
          <p:cNvGrpSpPr>
            <a:grpSpLocks/>
          </p:cNvGrpSpPr>
          <p:nvPr/>
        </p:nvGrpSpPr>
        <p:grpSpPr bwMode="auto">
          <a:xfrm>
            <a:off x="3303222" y="5087593"/>
            <a:ext cx="1020233" cy="974725"/>
            <a:chOff x="3422" y="3061"/>
            <a:chExt cx="482" cy="614"/>
          </a:xfrm>
        </p:grpSpPr>
        <p:sp>
          <p:nvSpPr>
            <p:cNvPr id="64" name="AutoShape 51"/>
            <p:cNvSpPr>
              <a:spLocks noChangeArrowheads="1"/>
            </p:cNvSpPr>
            <p:nvPr/>
          </p:nvSpPr>
          <p:spPr bwMode="auto">
            <a:xfrm>
              <a:off x="3451" y="3113"/>
              <a:ext cx="453" cy="453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254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sz="2400"/>
            </a:p>
          </p:txBody>
        </p:sp>
        <p:sp>
          <p:nvSpPr>
            <p:cNvPr id="65" name="AutoShape 52"/>
            <p:cNvSpPr>
              <a:spLocks noChangeArrowheads="1"/>
            </p:cNvSpPr>
            <p:nvPr/>
          </p:nvSpPr>
          <p:spPr bwMode="auto">
            <a:xfrm>
              <a:off x="3462" y="3377"/>
              <a:ext cx="431" cy="181"/>
            </a:xfrm>
            <a:prstGeom prst="roundRect">
              <a:avLst>
                <a:gd name="adj" fmla="val 30389"/>
              </a:avLst>
            </a:prstGeom>
            <a:solidFill>
              <a:srgbClr val="383838"/>
            </a:solidFill>
            <a:ln w="254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 sz="2400">
                <a:solidFill>
                  <a:srgbClr val="DCDCDC"/>
                </a:solidFill>
              </a:endParaRPr>
            </a:p>
          </p:txBody>
        </p:sp>
        <p:sp>
          <p:nvSpPr>
            <p:cNvPr id="66" name="Text Box 53"/>
            <p:cNvSpPr txBox="1">
              <a:spLocks noChangeArrowheads="1"/>
            </p:cNvSpPr>
            <p:nvPr/>
          </p:nvSpPr>
          <p:spPr bwMode="auto">
            <a:xfrm>
              <a:off x="3623" y="3333"/>
              <a:ext cx="181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2933" b="1">
                  <a:solidFill>
                    <a:srgbClr val="00BBFE"/>
                  </a:solidFill>
                  <a:latin typeface="Blackadder ITC" pitchFamily="82" charset="0"/>
                </a:rPr>
                <a:t>x</a:t>
              </a:r>
            </a:p>
          </p:txBody>
        </p:sp>
        <p:sp>
          <p:nvSpPr>
            <p:cNvPr id="67" name="Text Box 54"/>
            <p:cNvSpPr txBox="1">
              <a:spLocks noChangeArrowheads="1"/>
            </p:cNvSpPr>
            <p:nvPr/>
          </p:nvSpPr>
          <p:spPr bwMode="auto">
            <a:xfrm>
              <a:off x="3612" y="3061"/>
              <a:ext cx="227" cy="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3333" b="1" dirty="0" err="1">
                  <a:solidFill>
                    <a:schemeClr val="bg1"/>
                  </a:solidFill>
                  <a:latin typeface="Tempus Sans ITC" pitchFamily="82" charset="0"/>
                </a:rPr>
                <a:t>x</a:t>
              </a:r>
              <a:endParaRPr lang="pt-BR" sz="3333" b="1" dirty="0">
                <a:solidFill>
                  <a:schemeClr val="bg1"/>
                </a:solidFill>
                <a:latin typeface="Papyrus" pitchFamily="66" charset="0"/>
              </a:endParaRPr>
            </a:p>
          </p:txBody>
        </p:sp>
        <p:sp>
          <p:nvSpPr>
            <p:cNvPr id="68" name="Text Box 55"/>
            <p:cNvSpPr txBox="1">
              <a:spLocks noChangeArrowheads="1"/>
            </p:cNvSpPr>
            <p:nvPr/>
          </p:nvSpPr>
          <p:spPr bwMode="auto">
            <a:xfrm>
              <a:off x="3422" y="3132"/>
              <a:ext cx="363" cy="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3333" b="1" dirty="0">
                  <a:solidFill>
                    <a:schemeClr val="bg1"/>
                  </a:solidFill>
                  <a:latin typeface="Tempus Sans ITC" pitchFamily="82" charset="0"/>
                </a:rPr>
                <a:t>y</a:t>
              </a:r>
              <a:endParaRPr lang="pt-BR" sz="3333" b="1" dirty="0">
                <a:solidFill>
                  <a:schemeClr val="bg1"/>
                </a:solidFill>
                <a:latin typeface="Papyrus" pitchFamily="66" charset="0"/>
              </a:endParaRPr>
            </a:p>
          </p:txBody>
        </p:sp>
        <p:grpSp>
          <p:nvGrpSpPr>
            <p:cNvPr id="69" name="Group 56"/>
            <p:cNvGrpSpPr>
              <a:grpSpLocks/>
            </p:cNvGrpSpPr>
            <p:nvPr/>
          </p:nvGrpSpPr>
          <p:grpSpPr bwMode="auto">
            <a:xfrm>
              <a:off x="3634" y="3414"/>
              <a:ext cx="128" cy="97"/>
              <a:chOff x="3649" y="3702"/>
              <a:chExt cx="128" cy="136"/>
            </a:xfrm>
          </p:grpSpPr>
          <p:sp>
            <p:nvSpPr>
              <p:cNvPr id="70" name="Line 57"/>
              <p:cNvSpPr>
                <a:spLocks noChangeShapeType="1"/>
              </p:cNvSpPr>
              <p:nvPr/>
            </p:nvSpPr>
            <p:spPr bwMode="auto">
              <a:xfrm>
                <a:off x="3649" y="3788"/>
                <a:ext cx="17" cy="49"/>
              </a:xfrm>
              <a:prstGeom prst="line">
                <a:avLst/>
              </a:prstGeom>
              <a:noFill/>
              <a:ln w="25400">
                <a:solidFill>
                  <a:srgbClr val="33CC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sz="2400"/>
              </a:p>
            </p:txBody>
          </p:sp>
          <p:sp>
            <p:nvSpPr>
              <p:cNvPr id="71" name="Line 58"/>
              <p:cNvSpPr>
                <a:spLocks noChangeShapeType="1"/>
              </p:cNvSpPr>
              <p:nvPr/>
            </p:nvSpPr>
            <p:spPr bwMode="auto">
              <a:xfrm flipV="1">
                <a:off x="3668" y="3702"/>
                <a:ext cx="17" cy="136"/>
              </a:xfrm>
              <a:prstGeom prst="line">
                <a:avLst/>
              </a:prstGeom>
              <a:noFill/>
              <a:ln w="25400">
                <a:solidFill>
                  <a:srgbClr val="33CC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sz="2400"/>
              </a:p>
            </p:txBody>
          </p:sp>
          <p:sp>
            <p:nvSpPr>
              <p:cNvPr id="72" name="Line 59"/>
              <p:cNvSpPr>
                <a:spLocks noChangeShapeType="1"/>
              </p:cNvSpPr>
              <p:nvPr/>
            </p:nvSpPr>
            <p:spPr bwMode="auto">
              <a:xfrm>
                <a:off x="3678" y="3706"/>
                <a:ext cx="87" cy="0"/>
              </a:xfrm>
              <a:prstGeom prst="line">
                <a:avLst/>
              </a:prstGeom>
              <a:noFill/>
              <a:ln w="25400">
                <a:solidFill>
                  <a:srgbClr val="33CC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sz="2400"/>
              </a:p>
            </p:txBody>
          </p:sp>
          <p:sp>
            <p:nvSpPr>
              <p:cNvPr id="73" name="Line 60"/>
              <p:cNvSpPr>
                <a:spLocks noChangeShapeType="1"/>
              </p:cNvSpPr>
              <p:nvPr/>
            </p:nvSpPr>
            <p:spPr bwMode="auto">
              <a:xfrm>
                <a:off x="3759" y="3704"/>
                <a:ext cx="18" cy="12"/>
              </a:xfrm>
              <a:prstGeom prst="line">
                <a:avLst/>
              </a:prstGeom>
              <a:noFill/>
              <a:ln w="25400">
                <a:solidFill>
                  <a:srgbClr val="33CC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sz="2400"/>
              </a:p>
            </p:txBody>
          </p:sp>
        </p:grpSp>
      </p:grpSp>
      <p:sp>
        <p:nvSpPr>
          <p:cNvPr id="74" name="Retângulo 35"/>
          <p:cNvSpPr/>
          <p:nvPr/>
        </p:nvSpPr>
        <p:spPr>
          <a:xfrm>
            <a:off x="2722522" y="5099123"/>
            <a:ext cx="530915" cy="969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5000"/>
              </a:lnSpc>
              <a:spcBef>
                <a:spcPct val="50000"/>
              </a:spcBef>
            </a:pPr>
            <a:r>
              <a:rPr lang="pt-BR" sz="4800" b="1" dirty="0">
                <a:latin typeface="Tempus Sans ITC" pitchFamily="82" charset="0"/>
              </a:rPr>
              <a:t>2</a:t>
            </a:r>
          </a:p>
        </p:txBody>
      </p:sp>
      <p:grpSp>
        <p:nvGrpSpPr>
          <p:cNvPr id="75" name="Group 25"/>
          <p:cNvGrpSpPr>
            <a:grpSpLocks/>
          </p:cNvGrpSpPr>
          <p:nvPr/>
        </p:nvGrpSpPr>
        <p:grpSpPr bwMode="auto">
          <a:xfrm>
            <a:off x="6623313" y="1461929"/>
            <a:ext cx="480484" cy="1141413"/>
            <a:chOff x="2290" y="2976"/>
            <a:chExt cx="227" cy="719"/>
          </a:xfrm>
        </p:grpSpPr>
        <p:sp>
          <p:nvSpPr>
            <p:cNvPr id="76" name="AutoShape 26"/>
            <p:cNvSpPr>
              <a:spLocks noChangeArrowheads="1"/>
            </p:cNvSpPr>
            <p:nvPr/>
          </p:nvSpPr>
          <p:spPr bwMode="auto">
            <a:xfrm>
              <a:off x="2290" y="2976"/>
              <a:ext cx="227" cy="590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254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sz="2400"/>
            </a:p>
          </p:txBody>
        </p:sp>
        <p:sp>
          <p:nvSpPr>
            <p:cNvPr id="77" name="Text Box 27"/>
            <p:cNvSpPr txBox="1">
              <a:spLocks noChangeArrowheads="1"/>
            </p:cNvSpPr>
            <p:nvPr/>
          </p:nvSpPr>
          <p:spPr bwMode="auto">
            <a:xfrm>
              <a:off x="2316" y="2991"/>
              <a:ext cx="163" cy="7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1333" b="1">
                  <a:solidFill>
                    <a:schemeClr val="bg1"/>
                  </a:solidFill>
                </a:rPr>
                <a:t>ENTER</a:t>
              </a:r>
              <a:endParaRPr lang="pt-BR" sz="1333" b="1">
                <a:solidFill>
                  <a:schemeClr val="bg1"/>
                </a:solidFill>
                <a:latin typeface="Brush Script MT" pitchFamily="66" charset="0"/>
              </a:endParaRPr>
            </a:p>
          </p:txBody>
        </p:sp>
      </p:grpSp>
      <p:sp>
        <p:nvSpPr>
          <p:cNvPr id="78" name="Retângulo 22"/>
          <p:cNvSpPr/>
          <p:nvPr/>
        </p:nvSpPr>
        <p:spPr>
          <a:xfrm>
            <a:off x="5079799" y="1545348"/>
            <a:ext cx="1326004" cy="969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5000"/>
              </a:lnSpc>
              <a:spcBef>
                <a:spcPct val="50000"/>
              </a:spcBef>
            </a:pPr>
            <a:r>
              <a:rPr lang="pt-BR" sz="4800" b="1" dirty="0">
                <a:latin typeface="Tempus Sans ITC" pitchFamily="82" charset="0"/>
              </a:rPr>
              <a:t>0.12</a:t>
            </a:r>
          </a:p>
        </p:txBody>
      </p:sp>
      <p:grpSp>
        <p:nvGrpSpPr>
          <p:cNvPr id="79" name="Group 50"/>
          <p:cNvGrpSpPr>
            <a:grpSpLocks/>
          </p:cNvGrpSpPr>
          <p:nvPr/>
        </p:nvGrpSpPr>
        <p:grpSpPr bwMode="auto">
          <a:xfrm>
            <a:off x="7947138" y="1501717"/>
            <a:ext cx="1020233" cy="974725"/>
            <a:chOff x="3422" y="3061"/>
            <a:chExt cx="482" cy="614"/>
          </a:xfrm>
        </p:grpSpPr>
        <p:sp>
          <p:nvSpPr>
            <p:cNvPr id="80" name="AutoShape 51"/>
            <p:cNvSpPr>
              <a:spLocks noChangeArrowheads="1"/>
            </p:cNvSpPr>
            <p:nvPr/>
          </p:nvSpPr>
          <p:spPr bwMode="auto">
            <a:xfrm>
              <a:off x="3451" y="3113"/>
              <a:ext cx="453" cy="453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254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sz="2400"/>
            </a:p>
          </p:txBody>
        </p:sp>
        <p:sp>
          <p:nvSpPr>
            <p:cNvPr id="81" name="AutoShape 52"/>
            <p:cNvSpPr>
              <a:spLocks noChangeArrowheads="1"/>
            </p:cNvSpPr>
            <p:nvPr/>
          </p:nvSpPr>
          <p:spPr bwMode="auto">
            <a:xfrm>
              <a:off x="3462" y="3377"/>
              <a:ext cx="431" cy="181"/>
            </a:xfrm>
            <a:prstGeom prst="roundRect">
              <a:avLst>
                <a:gd name="adj" fmla="val 30389"/>
              </a:avLst>
            </a:prstGeom>
            <a:solidFill>
              <a:srgbClr val="383838"/>
            </a:solidFill>
            <a:ln w="254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 sz="2400">
                <a:solidFill>
                  <a:srgbClr val="DCDCDC"/>
                </a:solidFill>
              </a:endParaRPr>
            </a:p>
          </p:txBody>
        </p:sp>
        <p:sp>
          <p:nvSpPr>
            <p:cNvPr id="82" name="Text Box 53"/>
            <p:cNvSpPr txBox="1">
              <a:spLocks noChangeArrowheads="1"/>
            </p:cNvSpPr>
            <p:nvPr/>
          </p:nvSpPr>
          <p:spPr bwMode="auto">
            <a:xfrm>
              <a:off x="3623" y="3333"/>
              <a:ext cx="181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2933" b="1">
                  <a:solidFill>
                    <a:srgbClr val="00BBFE"/>
                  </a:solidFill>
                  <a:latin typeface="Blackadder ITC" pitchFamily="82" charset="0"/>
                </a:rPr>
                <a:t>x</a:t>
              </a:r>
            </a:p>
          </p:txBody>
        </p:sp>
        <p:sp>
          <p:nvSpPr>
            <p:cNvPr id="83" name="Text Box 54"/>
            <p:cNvSpPr txBox="1">
              <a:spLocks noChangeArrowheads="1"/>
            </p:cNvSpPr>
            <p:nvPr/>
          </p:nvSpPr>
          <p:spPr bwMode="auto">
            <a:xfrm>
              <a:off x="3612" y="3061"/>
              <a:ext cx="227" cy="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3333" b="1" dirty="0" err="1">
                  <a:solidFill>
                    <a:schemeClr val="bg1"/>
                  </a:solidFill>
                  <a:latin typeface="Tempus Sans ITC" pitchFamily="82" charset="0"/>
                </a:rPr>
                <a:t>x</a:t>
              </a:r>
              <a:endParaRPr lang="pt-BR" sz="3333" b="1" dirty="0">
                <a:solidFill>
                  <a:schemeClr val="bg1"/>
                </a:solidFill>
                <a:latin typeface="Papyrus" pitchFamily="66" charset="0"/>
              </a:endParaRPr>
            </a:p>
          </p:txBody>
        </p:sp>
        <p:sp>
          <p:nvSpPr>
            <p:cNvPr id="84" name="Text Box 55"/>
            <p:cNvSpPr txBox="1">
              <a:spLocks noChangeArrowheads="1"/>
            </p:cNvSpPr>
            <p:nvPr/>
          </p:nvSpPr>
          <p:spPr bwMode="auto">
            <a:xfrm>
              <a:off x="3422" y="3132"/>
              <a:ext cx="363" cy="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3333" b="1" dirty="0">
                  <a:solidFill>
                    <a:schemeClr val="bg1"/>
                  </a:solidFill>
                  <a:latin typeface="Tempus Sans ITC" pitchFamily="82" charset="0"/>
                </a:rPr>
                <a:t>y</a:t>
              </a:r>
              <a:endParaRPr lang="pt-BR" sz="3333" b="1" dirty="0">
                <a:solidFill>
                  <a:schemeClr val="bg1"/>
                </a:solidFill>
                <a:latin typeface="Papyrus" pitchFamily="66" charset="0"/>
              </a:endParaRPr>
            </a:p>
          </p:txBody>
        </p:sp>
        <p:grpSp>
          <p:nvGrpSpPr>
            <p:cNvPr id="85" name="Group 56"/>
            <p:cNvGrpSpPr>
              <a:grpSpLocks/>
            </p:cNvGrpSpPr>
            <p:nvPr/>
          </p:nvGrpSpPr>
          <p:grpSpPr bwMode="auto">
            <a:xfrm>
              <a:off x="3634" y="3414"/>
              <a:ext cx="128" cy="97"/>
              <a:chOff x="3649" y="3702"/>
              <a:chExt cx="128" cy="136"/>
            </a:xfrm>
          </p:grpSpPr>
          <p:sp>
            <p:nvSpPr>
              <p:cNvPr id="86" name="Line 57"/>
              <p:cNvSpPr>
                <a:spLocks noChangeShapeType="1"/>
              </p:cNvSpPr>
              <p:nvPr/>
            </p:nvSpPr>
            <p:spPr bwMode="auto">
              <a:xfrm>
                <a:off x="3649" y="3788"/>
                <a:ext cx="17" cy="49"/>
              </a:xfrm>
              <a:prstGeom prst="line">
                <a:avLst/>
              </a:prstGeom>
              <a:noFill/>
              <a:ln w="25400">
                <a:solidFill>
                  <a:srgbClr val="33CC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sz="2400"/>
              </a:p>
            </p:txBody>
          </p:sp>
          <p:sp>
            <p:nvSpPr>
              <p:cNvPr id="87" name="Line 58"/>
              <p:cNvSpPr>
                <a:spLocks noChangeShapeType="1"/>
              </p:cNvSpPr>
              <p:nvPr/>
            </p:nvSpPr>
            <p:spPr bwMode="auto">
              <a:xfrm flipV="1">
                <a:off x="3668" y="3702"/>
                <a:ext cx="17" cy="136"/>
              </a:xfrm>
              <a:prstGeom prst="line">
                <a:avLst/>
              </a:prstGeom>
              <a:noFill/>
              <a:ln w="25400">
                <a:solidFill>
                  <a:srgbClr val="33CC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sz="2400"/>
              </a:p>
            </p:txBody>
          </p:sp>
          <p:sp>
            <p:nvSpPr>
              <p:cNvPr id="88" name="Line 59"/>
              <p:cNvSpPr>
                <a:spLocks noChangeShapeType="1"/>
              </p:cNvSpPr>
              <p:nvPr/>
            </p:nvSpPr>
            <p:spPr bwMode="auto">
              <a:xfrm>
                <a:off x="3678" y="3706"/>
                <a:ext cx="87" cy="0"/>
              </a:xfrm>
              <a:prstGeom prst="line">
                <a:avLst/>
              </a:prstGeom>
              <a:noFill/>
              <a:ln w="25400">
                <a:solidFill>
                  <a:srgbClr val="33CC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sz="2400"/>
              </a:p>
            </p:txBody>
          </p:sp>
          <p:sp>
            <p:nvSpPr>
              <p:cNvPr id="89" name="Line 60"/>
              <p:cNvSpPr>
                <a:spLocks noChangeShapeType="1"/>
              </p:cNvSpPr>
              <p:nvPr/>
            </p:nvSpPr>
            <p:spPr bwMode="auto">
              <a:xfrm>
                <a:off x="3759" y="3704"/>
                <a:ext cx="18" cy="12"/>
              </a:xfrm>
              <a:prstGeom prst="line">
                <a:avLst/>
              </a:prstGeom>
              <a:noFill/>
              <a:ln w="25400">
                <a:solidFill>
                  <a:srgbClr val="33CC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sz="2400"/>
              </a:p>
            </p:txBody>
          </p:sp>
        </p:grpSp>
      </p:grpSp>
      <p:sp>
        <p:nvSpPr>
          <p:cNvPr id="90" name="Retângulo 35"/>
          <p:cNvSpPr/>
          <p:nvPr/>
        </p:nvSpPr>
        <p:spPr>
          <a:xfrm>
            <a:off x="7366438" y="1513246"/>
            <a:ext cx="530915" cy="969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5000"/>
              </a:lnSpc>
              <a:spcBef>
                <a:spcPct val="50000"/>
              </a:spcBef>
            </a:pPr>
            <a:r>
              <a:rPr lang="pt-BR" sz="4800" b="1" dirty="0">
                <a:latin typeface="Tempus Sans ITC" pitchFamily="82" charset="0"/>
              </a:rPr>
              <a:t>2</a:t>
            </a:r>
          </a:p>
        </p:txBody>
      </p:sp>
      <p:grpSp>
        <p:nvGrpSpPr>
          <p:cNvPr id="91" name="Group 87"/>
          <p:cNvGrpSpPr>
            <a:grpSpLocks/>
          </p:cNvGrpSpPr>
          <p:nvPr/>
        </p:nvGrpSpPr>
        <p:grpSpPr bwMode="auto">
          <a:xfrm>
            <a:off x="6586730" y="2482468"/>
            <a:ext cx="868575" cy="557513"/>
            <a:chOff x="3379" y="3884"/>
            <a:chExt cx="181" cy="182"/>
          </a:xfrm>
        </p:grpSpPr>
        <p:sp>
          <p:nvSpPr>
            <p:cNvPr id="92" name="AutoShape 88"/>
            <p:cNvSpPr>
              <a:spLocks noChangeArrowheads="1"/>
            </p:cNvSpPr>
            <p:nvPr/>
          </p:nvSpPr>
          <p:spPr bwMode="auto">
            <a:xfrm>
              <a:off x="3379" y="3884"/>
              <a:ext cx="181" cy="182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254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sz="2400"/>
            </a:p>
          </p:txBody>
        </p:sp>
        <p:sp>
          <p:nvSpPr>
            <p:cNvPr id="93" name="Line 89"/>
            <p:cNvSpPr>
              <a:spLocks noChangeShapeType="1"/>
            </p:cNvSpPr>
            <p:nvPr/>
          </p:nvSpPr>
          <p:spPr bwMode="auto">
            <a:xfrm flipV="1">
              <a:off x="3424" y="3929"/>
              <a:ext cx="91" cy="9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2400"/>
            </a:p>
          </p:txBody>
        </p:sp>
        <p:sp>
          <p:nvSpPr>
            <p:cNvPr id="94" name="Line 90"/>
            <p:cNvSpPr>
              <a:spLocks noChangeShapeType="1"/>
            </p:cNvSpPr>
            <p:nvPr/>
          </p:nvSpPr>
          <p:spPr bwMode="auto">
            <a:xfrm rot="16200000" flipH="1">
              <a:off x="3424" y="3929"/>
              <a:ext cx="91" cy="9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240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672230" y="3126589"/>
            <a:ext cx="755588" cy="587723"/>
            <a:chOff x="5076053" y="4204938"/>
            <a:chExt cx="566691" cy="587723"/>
          </a:xfrm>
        </p:grpSpPr>
        <p:grpSp>
          <p:nvGrpSpPr>
            <p:cNvPr id="95" name="Group 21"/>
            <p:cNvGrpSpPr>
              <a:grpSpLocks/>
            </p:cNvGrpSpPr>
            <p:nvPr/>
          </p:nvGrpSpPr>
          <p:grpSpPr bwMode="auto">
            <a:xfrm>
              <a:off x="5076053" y="4204938"/>
              <a:ext cx="566691" cy="587723"/>
              <a:chOff x="5194" y="2659"/>
              <a:chExt cx="453" cy="453"/>
            </a:xfrm>
          </p:grpSpPr>
          <p:sp>
            <p:nvSpPr>
              <p:cNvPr id="96" name="AutoShape 22"/>
              <p:cNvSpPr>
                <a:spLocks noChangeArrowheads="1"/>
              </p:cNvSpPr>
              <p:nvPr/>
            </p:nvSpPr>
            <p:spPr bwMode="auto">
              <a:xfrm>
                <a:off x="5194" y="2659"/>
                <a:ext cx="453" cy="453"/>
              </a:xfrm>
              <a:prstGeom prst="roundRect">
                <a:avLst>
                  <a:gd name="adj" fmla="val 16667"/>
                </a:avLst>
              </a:prstGeom>
              <a:solidFill>
                <a:srgbClr val="000000"/>
              </a:solidFill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sz="2400"/>
              </a:p>
            </p:txBody>
          </p:sp>
          <p:sp>
            <p:nvSpPr>
              <p:cNvPr id="97" name="Line 23"/>
              <p:cNvSpPr>
                <a:spLocks noChangeShapeType="1"/>
              </p:cNvSpPr>
              <p:nvPr/>
            </p:nvSpPr>
            <p:spPr bwMode="auto">
              <a:xfrm>
                <a:off x="5334" y="2886"/>
                <a:ext cx="177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sz="2400"/>
              </a:p>
            </p:txBody>
          </p:sp>
        </p:grpSp>
        <p:sp>
          <p:nvSpPr>
            <p:cNvPr id="98" name="Line 23"/>
            <p:cNvSpPr>
              <a:spLocks noChangeShapeType="1"/>
            </p:cNvSpPr>
            <p:nvPr/>
          </p:nvSpPr>
          <p:spPr bwMode="auto">
            <a:xfrm flipH="1" flipV="1">
              <a:off x="5367196" y="4385285"/>
              <a:ext cx="12432" cy="24259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2400"/>
            </a:p>
          </p:txBody>
        </p:sp>
      </p:grpSp>
      <p:grpSp>
        <p:nvGrpSpPr>
          <p:cNvPr id="100" name="Group 25"/>
          <p:cNvGrpSpPr>
            <a:grpSpLocks/>
          </p:cNvGrpSpPr>
          <p:nvPr/>
        </p:nvGrpSpPr>
        <p:grpSpPr bwMode="auto">
          <a:xfrm>
            <a:off x="5952411" y="3846278"/>
            <a:ext cx="480484" cy="1141413"/>
            <a:chOff x="2290" y="2976"/>
            <a:chExt cx="227" cy="719"/>
          </a:xfrm>
        </p:grpSpPr>
        <p:sp>
          <p:nvSpPr>
            <p:cNvPr id="101" name="AutoShape 26"/>
            <p:cNvSpPr>
              <a:spLocks noChangeArrowheads="1"/>
            </p:cNvSpPr>
            <p:nvPr/>
          </p:nvSpPr>
          <p:spPr bwMode="auto">
            <a:xfrm>
              <a:off x="2290" y="2976"/>
              <a:ext cx="227" cy="590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254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sz="2400"/>
            </a:p>
          </p:txBody>
        </p:sp>
        <p:sp>
          <p:nvSpPr>
            <p:cNvPr id="102" name="Text Box 27"/>
            <p:cNvSpPr txBox="1">
              <a:spLocks noChangeArrowheads="1"/>
            </p:cNvSpPr>
            <p:nvPr/>
          </p:nvSpPr>
          <p:spPr bwMode="auto">
            <a:xfrm>
              <a:off x="2316" y="2991"/>
              <a:ext cx="163" cy="7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1333" b="1" dirty="0">
                  <a:solidFill>
                    <a:schemeClr val="bg1"/>
                  </a:solidFill>
                </a:rPr>
                <a:t>ENTER</a:t>
              </a:r>
              <a:endParaRPr lang="pt-BR" sz="1333" b="1" dirty="0">
                <a:solidFill>
                  <a:schemeClr val="bg1"/>
                </a:solidFill>
                <a:latin typeface="Brush Script MT" pitchFamily="66" charset="0"/>
              </a:endParaRPr>
            </a:p>
          </p:txBody>
        </p:sp>
      </p:grpSp>
      <p:sp>
        <p:nvSpPr>
          <p:cNvPr id="103" name="Retângulo 22"/>
          <p:cNvSpPr/>
          <p:nvPr/>
        </p:nvSpPr>
        <p:spPr>
          <a:xfrm>
            <a:off x="5269681" y="3833846"/>
            <a:ext cx="530915" cy="969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5000"/>
              </a:lnSpc>
              <a:spcBef>
                <a:spcPct val="50000"/>
              </a:spcBef>
            </a:pPr>
            <a:r>
              <a:rPr lang="pt-BR" sz="4800" b="1" dirty="0">
                <a:latin typeface="Tempus Sans ITC" pitchFamily="82" charset="0"/>
              </a:rPr>
              <a:t>2</a:t>
            </a:r>
          </a:p>
        </p:txBody>
      </p:sp>
      <p:sp>
        <p:nvSpPr>
          <p:cNvPr id="104" name="Retângulo 22"/>
          <p:cNvSpPr/>
          <p:nvPr/>
        </p:nvSpPr>
        <p:spPr>
          <a:xfrm>
            <a:off x="6671341" y="3893754"/>
            <a:ext cx="1465466" cy="969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5000"/>
              </a:lnSpc>
              <a:spcBef>
                <a:spcPct val="50000"/>
              </a:spcBef>
            </a:pPr>
            <a:r>
              <a:rPr lang="pt-BR" sz="4800" b="1" dirty="0">
                <a:latin typeface="Tempus Sans ITC" pitchFamily="82" charset="0"/>
              </a:rPr>
              <a:t>0.50</a:t>
            </a:r>
          </a:p>
        </p:txBody>
      </p:sp>
      <p:grpSp>
        <p:nvGrpSpPr>
          <p:cNvPr id="105" name="Group 87"/>
          <p:cNvGrpSpPr>
            <a:grpSpLocks/>
          </p:cNvGrpSpPr>
          <p:nvPr/>
        </p:nvGrpSpPr>
        <p:grpSpPr bwMode="auto">
          <a:xfrm>
            <a:off x="8147703" y="4024738"/>
            <a:ext cx="868575" cy="557513"/>
            <a:chOff x="3379" y="3884"/>
            <a:chExt cx="181" cy="182"/>
          </a:xfrm>
        </p:grpSpPr>
        <p:sp>
          <p:nvSpPr>
            <p:cNvPr id="106" name="AutoShape 88"/>
            <p:cNvSpPr>
              <a:spLocks noChangeArrowheads="1"/>
            </p:cNvSpPr>
            <p:nvPr/>
          </p:nvSpPr>
          <p:spPr bwMode="auto">
            <a:xfrm>
              <a:off x="3379" y="3884"/>
              <a:ext cx="181" cy="182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254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sz="2400"/>
            </a:p>
          </p:txBody>
        </p:sp>
        <p:sp>
          <p:nvSpPr>
            <p:cNvPr id="107" name="Line 89"/>
            <p:cNvSpPr>
              <a:spLocks noChangeShapeType="1"/>
            </p:cNvSpPr>
            <p:nvPr/>
          </p:nvSpPr>
          <p:spPr bwMode="auto">
            <a:xfrm flipV="1">
              <a:off x="3424" y="3929"/>
              <a:ext cx="91" cy="9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2400"/>
            </a:p>
          </p:txBody>
        </p:sp>
        <p:sp>
          <p:nvSpPr>
            <p:cNvPr id="108" name="Line 90"/>
            <p:cNvSpPr>
              <a:spLocks noChangeShapeType="1"/>
            </p:cNvSpPr>
            <p:nvPr/>
          </p:nvSpPr>
          <p:spPr bwMode="auto">
            <a:xfrm rot="16200000" flipH="1">
              <a:off x="3424" y="3929"/>
              <a:ext cx="91" cy="9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2400"/>
            </a:p>
          </p:txBody>
        </p:sp>
      </p:grpSp>
      <p:sp>
        <p:nvSpPr>
          <p:cNvPr id="109" name="Retângulo 22"/>
          <p:cNvSpPr/>
          <p:nvPr/>
        </p:nvSpPr>
        <p:spPr>
          <a:xfrm>
            <a:off x="5213268" y="4621274"/>
            <a:ext cx="1465466" cy="969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5000"/>
              </a:lnSpc>
              <a:spcBef>
                <a:spcPct val="50000"/>
              </a:spcBef>
            </a:pPr>
            <a:r>
              <a:rPr lang="pt-BR" sz="4800" b="1" dirty="0">
                <a:latin typeface="Tempus Sans ITC" pitchFamily="82" charset="0"/>
              </a:rPr>
              <a:t>0.50</a:t>
            </a:r>
          </a:p>
        </p:txBody>
      </p:sp>
      <p:grpSp>
        <p:nvGrpSpPr>
          <p:cNvPr id="110" name="Group 87"/>
          <p:cNvGrpSpPr>
            <a:grpSpLocks/>
          </p:cNvGrpSpPr>
          <p:nvPr/>
        </p:nvGrpSpPr>
        <p:grpSpPr bwMode="auto">
          <a:xfrm>
            <a:off x="6689630" y="4752257"/>
            <a:ext cx="868575" cy="557513"/>
            <a:chOff x="3379" y="3884"/>
            <a:chExt cx="181" cy="182"/>
          </a:xfrm>
        </p:grpSpPr>
        <p:sp>
          <p:nvSpPr>
            <p:cNvPr id="111" name="AutoShape 88"/>
            <p:cNvSpPr>
              <a:spLocks noChangeArrowheads="1"/>
            </p:cNvSpPr>
            <p:nvPr/>
          </p:nvSpPr>
          <p:spPr bwMode="auto">
            <a:xfrm>
              <a:off x="3379" y="3884"/>
              <a:ext cx="181" cy="182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254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sz="2400"/>
            </a:p>
          </p:txBody>
        </p:sp>
        <p:sp>
          <p:nvSpPr>
            <p:cNvPr id="112" name="Line 89"/>
            <p:cNvSpPr>
              <a:spLocks noChangeShapeType="1"/>
            </p:cNvSpPr>
            <p:nvPr/>
          </p:nvSpPr>
          <p:spPr bwMode="auto">
            <a:xfrm flipV="1">
              <a:off x="3424" y="3929"/>
              <a:ext cx="91" cy="9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2400"/>
            </a:p>
          </p:txBody>
        </p:sp>
        <p:sp>
          <p:nvSpPr>
            <p:cNvPr id="113" name="Line 90"/>
            <p:cNvSpPr>
              <a:spLocks noChangeShapeType="1"/>
            </p:cNvSpPr>
            <p:nvPr/>
          </p:nvSpPr>
          <p:spPr bwMode="auto">
            <a:xfrm rot="16200000" flipH="1">
              <a:off x="3424" y="3929"/>
              <a:ext cx="91" cy="9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2400"/>
            </a:p>
          </p:txBody>
        </p:sp>
      </p:grpSp>
      <p:sp>
        <p:nvSpPr>
          <p:cNvPr id="114" name="Retângulo 22"/>
          <p:cNvSpPr/>
          <p:nvPr/>
        </p:nvSpPr>
        <p:spPr>
          <a:xfrm>
            <a:off x="5279566" y="5412062"/>
            <a:ext cx="1460656" cy="969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5000"/>
              </a:lnSpc>
              <a:spcBef>
                <a:spcPct val="50000"/>
              </a:spcBef>
            </a:pPr>
            <a:r>
              <a:rPr lang="pt-BR" sz="4800" b="1" dirty="0">
                <a:latin typeface="Tempus Sans ITC" pitchFamily="82" charset="0"/>
              </a:rPr>
              <a:t>0.60</a:t>
            </a:r>
          </a:p>
        </p:txBody>
      </p:sp>
      <p:grpSp>
        <p:nvGrpSpPr>
          <p:cNvPr id="115" name="Group 87"/>
          <p:cNvGrpSpPr>
            <a:grpSpLocks/>
          </p:cNvGrpSpPr>
          <p:nvPr/>
        </p:nvGrpSpPr>
        <p:grpSpPr bwMode="auto">
          <a:xfrm>
            <a:off x="8063373" y="5495121"/>
            <a:ext cx="868575" cy="557513"/>
            <a:chOff x="3379" y="3884"/>
            <a:chExt cx="181" cy="182"/>
          </a:xfrm>
        </p:grpSpPr>
        <p:sp>
          <p:nvSpPr>
            <p:cNvPr id="116" name="AutoShape 88"/>
            <p:cNvSpPr>
              <a:spLocks noChangeArrowheads="1"/>
            </p:cNvSpPr>
            <p:nvPr/>
          </p:nvSpPr>
          <p:spPr bwMode="auto">
            <a:xfrm>
              <a:off x="3379" y="3884"/>
              <a:ext cx="181" cy="182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254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sz="2400"/>
            </a:p>
          </p:txBody>
        </p:sp>
        <p:sp>
          <p:nvSpPr>
            <p:cNvPr id="117" name="Line 89"/>
            <p:cNvSpPr>
              <a:spLocks noChangeShapeType="1"/>
            </p:cNvSpPr>
            <p:nvPr/>
          </p:nvSpPr>
          <p:spPr bwMode="auto">
            <a:xfrm flipV="1">
              <a:off x="3424" y="3929"/>
              <a:ext cx="91" cy="9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2400"/>
            </a:p>
          </p:txBody>
        </p:sp>
        <p:sp>
          <p:nvSpPr>
            <p:cNvPr id="118" name="Line 90"/>
            <p:cNvSpPr>
              <a:spLocks noChangeShapeType="1"/>
            </p:cNvSpPr>
            <p:nvPr/>
          </p:nvSpPr>
          <p:spPr bwMode="auto">
            <a:xfrm rot="16200000" flipH="1">
              <a:off x="3424" y="3929"/>
              <a:ext cx="91" cy="9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2400"/>
            </a:p>
          </p:txBody>
        </p:sp>
      </p:grpSp>
      <p:grpSp>
        <p:nvGrpSpPr>
          <p:cNvPr id="124" name="Group 97"/>
          <p:cNvGrpSpPr>
            <a:grpSpLocks/>
          </p:cNvGrpSpPr>
          <p:nvPr/>
        </p:nvGrpSpPr>
        <p:grpSpPr bwMode="auto">
          <a:xfrm>
            <a:off x="6747629" y="5277329"/>
            <a:ext cx="1056217" cy="865189"/>
            <a:chOff x="2650" y="2431"/>
            <a:chExt cx="499" cy="545"/>
          </a:xfrm>
        </p:grpSpPr>
        <p:sp>
          <p:nvSpPr>
            <p:cNvPr id="125" name="AutoShape 98"/>
            <p:cNvSpPr>
              <a:spLocks noChangeArrowheads="1"/>
            </p:cNvSpPr>
            <p:nvPr/>
          </p:nvSpPr>
          <p:spPr bwMode="auto">
            <a:xfrm>
              <a:off x="2676" y="2523"/>
              <a:ext cx="453" cy="453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254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sz="2400"/>
            </a:p>
          </p:txBody>
        </p:sp>
        <p:sp>
          <p:nvSpPr>
            <p:cNvPr id="126" name="Text Box 99"/>
            <p:cNvSpPr txBox="1">
              <a:spLocks noChangeArrowheads="1"/>
            </p:cNvSpPr>
            <p:nvPr/>
          </p:nvSpPr>
          <p:spPr bwMode="auto">
            <a:xfrm>
              <a:off x="2650" y="2431"/>
              <a:ext cx="498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2933" b="1" dirty="0">
                  <a:solidFill>
                    <a:schemeClr val="bg1"/>
                  </a:solidFill>
                </a:rPr>
                <a:t>CHS</a:t>
              </a:r>
              <a:endParaRPr lang="pt-BR" sz="4667" b="1" dirty="0">
                <a:solidFill>
                  <a:schemeClr val="bg1"/>
                </a:solidFill>
              </a:endParaRPr>
            </a:p>
          </p:txBody>
        </p:sp>
        <p:sp>
          <p:nvSpPr>
            <p:cNvPr id="127" name="AutoShape 100"/>
            <p:cNvSpPr>
              <a:spLocks noChangeArrowheads="1"/>
            </p:cNvSpPr>
            <p:nvPr/>
          </p:nvSpPr>
          <p:spPr bwMode="auto">
            <a:xfrm>
              <a:off x="2687" y="2787"/>
              <a:ext cx="431" cy="181"/>
            </a:xfrm>
            <a:prstGeom prst="roundRect">
              <a:avLst>
                <a:gd name="adj" fmla="val 30389"/>
              </a:avLst>
            </a:prstGeom>
            <a:solidFill>
              <a:srgbClr val="383838"/>
            </a:solidFill>
            <a:ln w="254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 sz="2400">
                <a:solidFill>
                  <a:srgbClr val="DCDCDC"/>
                </a:solidFill>
              </a:endParaRPr>
            </a:p>
          </p:txBody>
        </p:sp>
        <p:sp>
          <p:nvSpPr>
            <p:cNvPr id="128" name="Text Box 101"/>
            <p:cNvSpPr txBox="1">
              <a:spLocks noChangeArrowheads="1"/>
            </p:cNvSpPr>
            <p:nvPr/>
          </p:nvSpPr>
          <p:spPr bwMode="auto">
            <a:xfrm>
              <a:off x="2651" y="2709"/>
              <a:ext cx="498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2133" b="1" dirty="0">
                  <a:solidFill>
                    <a:srgbClr val="00BBFE"/>
                  </a:solidFill>
                </a:rPr>
                <a:t>DATE</a:t>
              </a:r>
            </a:p>
          </p:txBody>
        </p:sp>
      </p:grpSp>
      <p:sp>
        <p:nvSpPr>
          <p:cNvPr id="129" name="Retângulo 22"/>
          <p:cNvSpPr/>
          <p:nvPr/>
        </p:nvSpPr>
        <p:spPr>
          <a:xfrm>
            <a:off x="9770256" y="1209858"/>
            <a:ext cx="1465466" cy="969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5000"/>
              </a:lnSpc>
              <a:spcBef>
                <a:spcPct val="50000"/>
              </a:spcBef>
            </a:pPr>
            <a:r>
              <a:rPr lang="pt-BR" sz="4800" b="1" dirty="0">
                <a:latin typeface="Tempus Sans ITC" pitchFamily="82" charset="0"/>
              </a:rPr>
              <a:t>0.05</a:t>
            </a:r>
          </a:p>
        </p:txBody>
      </p:sp>
      <p:grpSp>
        <p:nvGrpSpPr>
          <p:cNvPr id="130" name="Group 87"/>
          <p:cNvGrpSpPr>
            <a:grpSpLocks/>
          </p:cNvGrpSpPr>
          <p:nvPr/>
        </p:nvGrpSpPr>
        <p:grpSpPr bwMode="auto">
          <a:xfrm>
            <a:off x="11179663" y="1344204"/>
            <a:ext cx="868575" cy="557513"/>
            <a:chOff x="3379" y="3884"/>
            <a:chExt cx="181" cy="182"/>
          </a:xfrm>
        </p:grpSpPr>
        <p:sp>
          <p:nvSpPr>
            <p:cNvPr id="131" name="AutoShape 88"/>
            <p:cNvSpPr>
              <a:spLocks noChangeArrowheads="1"/>
            </p:cNvSpPr>
            <p:nvPr/>
          </p:nvSpPr>
          <p:spPr bwMode="auto">
            <a:xfrm>
              <a:off x="3379" y="3884"/>
              <a:ext cx="181" cy="182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254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sz="2400"/>
            </a:p>
          </p:txBody>
        </p:sp>
        <p:sp>
          <p:nvSpPr>
            <p:cNvPr id="132" name="Line 89"/>
            <p:cNvSpPr>
              <a:spLocks noChangeShapeType="1"/>
            </p:cNvSpPr>
            <p:nvPr/>
          </p:nvSpPr>
          <p:spPr bwMode="auto">
            <a:xfrm flipV="1">
              <a:off x="3424" y="3929"/>
              <a:ext cx="91" cy="9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2400"/>
            </a:p>
          </p:txBody>
        </p:sp>
        <p:sp>
          <p:nvSpPr>
            <p:cNvPr id="133" name="Line 90"/>
            <p:cNvSpPr>
              <a:spLocks noChangeShapeType="1"/>
            </p:cNvSpPr>
            <p:nvPr/>
          </p:nvSpPr>
          <p:spPr bwMode="auto">
            <a:xfrm rot="16200000" flipH="1">
              <a:off x="3424" y="3929"/>
              <a:ext cx="91" cy="9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2400"/>
            </a:p>
          </p:txBody>
        </p:sp>
      </p:grpSp>
      <p:sp>
        <p:nvSpPr>
          <p:cNvPr id="134" name="Retângulo 22"/>
          <p:cNvSpPr/>
          <p:nvPr/>
        </p:nvSpPr>
        <p:spPr>
          <a:xfrm>
            <a:off x="9787610" y="1997284"/>
            <a:ext cx="1326004" cy="969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5000"/>
              </a:lnSpc>
              <a:spcBef>
                <a:spcPct val="50000"/>
              </a:spcBef>
            </a:pPr>
            <a:r>
              <a:rPr lang="pt-BR" sz="4800" b="1" dirty="0">
                <a:latin typeface="Tempus Sans ITC" pitchFamily="82" charset="0"/>
              </a:rPr>
              <a:t>0.12</a:t>
            </a:r>
          </a:p>
        </p:txBody>
      </p:sp>
      <p:grpSp>
        <p:nvGrpSpPr>
          <p:cNvPr id="135" name="Group 87"/>
          <p:cNvGrpSpPr>
            <a:grpSpLocks/>
          </p:cNvGrpSpPr>
          <p:nvPr/>
        </p:nvGrpSpPr>
        <p:grpSpPr bwMode="auto">
          <a:xfrm>
            <a:off x="11175205" y="2191540"/>
            <a:ext cx="868575" cy="557513"/>
            <a:chOff x="3379" y="3884"/>
            <a:chExt cx="181" cy="182"/>
          </a:xfrm>
        </p:grpSpPr>
        <p:sp>
          <p:nvSpPr>
            <p:cNvPr id="136" name="AutoShape 88"/>
            <p:cNvSpPr>
              <a:spLocks noChangeArrowheads="1"/>
            </p:cNvSpPr>
            <p:nvPr/>
          </p:nvSpPr>
          <p:spPr bwMode="auto">
            <a:xfrm>
              <a:off x="3379" y="3884"/>
              <a:ext cx="181" cy="182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254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sz="2400"/>
            </a:p>
          </p:txBody>
        </p:sp>
        <p:sp>
          <p:nvSpPr>
            <p:cNvPr id="137" name="Line 89"/>
            <p:cNvSpPr>
              <a:spLocks noChangeShapeType="1"/>
            </p:cNvSpPr>
            <p:nvPr/>
          </p:nvSpPr>
          <p:spPr bwMode="auto">
            <a:xfrm flipV="1">
              <a:off x="3424" y="3929"/>
              <a:ext cx="91" cy="9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2400"/>
            </a:p>
          </p:txBody>
        </p:sp>
        <p:sp>
          <p:nvSpPr>
            <p:cNvPr id="138" name="Line 90"/>
            <p:cNvSpPr>
              <a:spLocks noChangeShapeType="1"/>
            </p:cNvSpPr>
            <p:nvPr/>
          </p:nvSpPr>
          <p:spPr bwMode="auto">
            <a:xfrm rot="16200000" flipH="1">
              <a:off x="3424" y="3929"/>
              <a:ext cx="91" cy="9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2400"/>
            </a:p>
          </p:txBody>
        </p:sp>
      </p:grpSp>
      <p:sp>
        <p:nvSpPr>
          <p:cNvPr id="139" name="AutoShape 22"/>
          <p:cNvSpPr>
            <a:spLocks noChangeArrowheads="1"/>
          </p:cNvSpPr>
          <p:nvPr/>
        </p:nvSpPr>
        <p:spPr bwMode="auto">
          <a:xfrm>
            <a:off x="10565377" y="2883589"/>
            <a:ext cx="755588" cy="587723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254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 sz="2400"/>
          </a:p>
        </p:txBody>
      </p:sp>
      <p:sp>
        <p:nvSpPr>
          <p:cNvPr id="140" name="Line 23"/>
          <p:cNvSpPr>
            <a:spLocks noChangeShapeType="1"/>
          </p:cNvSpPr>
          <p:nvPr/>
        </p:nvSpPr>
        <p:spPr bwMode="auto">
          <a:xfrm>
            <a:off x="10798890" y="3154135"/>
            <a:ext cx="295229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pt-BR" sz="2400"/>
          </a:p>
        </p:txBody>
      </p:sp>
      <p:sp>
        <p:nvSpPr>
          <p:cNvPr id="141" name="Line 23"/>
          <p:cNvSpPr>
            <a:spLocks noChangeShapeType="1"/>
          </p:cNvSpPr>
          <p:nvPr/>
        </p:nvSpPr>
        <p:spPr bwMode="auto">
          <a:xfrm flipH="1" flipV="1">
            <a:off x="10953565" y="3039973"/>
            <a:ext cx="16576" cy="242599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pt-BR" sz="2400"/>
          </a:p>
        </p:txBody>
      </p:sp>
      <p:grpSp>
        <p:nvGrpSpPr>
          <p:cNvPr id="142" name="Group 50"/>
          <p:cNvGrpSpPr>
            <a:grpSpLocks/>
          </p:cNvGrpSpPr>
          <p:nvPr/>
        </p:nvGrpSpPr>
        <p:grpSpPr bwMode="auto">
          <a:xfrm>
            <a:off x="10847310" y="3713060"/>
            <a:ext cx="1020233" cy="974725"/>
            <a:chOff x="3422" y="3061"/>
            <a:chExt cx="482" cy="614"/>
          </a:xfrm>
        </p:grpSpPr>
        <p:sp>
          <p:nvSpPr>
            <p:cNvPr id="143" name="AutoShape 51"/>
            <p:cNvSpPr>
              <a:spLocks noChangeArrowheads="1"/>
            </p:cNvSpPr>
            <p:nvPr/>
          </p:nvSpPr>
          <p:spPr bwMode="auto">
            <a:xfrm>
              <a:off x="3451" y="3113"/>
              <a:ext cx="453" cy="453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254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sz="2400"/>
            </a:p>
          </p:txBody>
        </p:sp>
        <p:sp>
          <p:nvSpPr>
            <p:cNvPr id="144" name="AutoShape 52"/>
            <p:cNvSpPr>
              <a:spLocks noChangeArrowheads="1"/>
            </p:cNvSpPr>
            <p:nvPr/>
          </p:nvSpPr>
          <p:spPr bwMode="auto">
            <a:xfrm>
              <a:off x="3462" y="3377"/>
              <a:ext cx="431" cy="181"/>
            </a:xfrm>
            <a:prstGeom prst="roundRect">
              <a:avLst>
                <a:gd name="adj" fmla="val 30389"/>
              </a:avLst>
            </a:prstGeom>
            <a:solidFill>
              <a:srgbClr val="383838"/>
            </a:solidFill>
            <a:ln w="254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 sz="2400">
                <a:solidFill>
                  <a:srgbClr val="DCDCDC"/>
                </a:solidFill>
              </a:endParaRPr>
            </a:p>
          </p:txBody>
        </p:sp>
        <p:sp>
          <p:nvSpPr>
            <p:cNvPr id="145" name="Text Box 53"/>
            <p:cNvSpPr txBox="1">
              <a:spLocks noChangeArrowheads="1"/>
            </p:cNvSpPr>
            <p:nvPr/>
          </p:nvSpPr>
          <p:spPr bwMode="auto">
            <a:xfrm>
              <a:off x="3623" y="3333"/>
              <a:ext cx="181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2933" b="1">
                  <a:solidFill>
                    <a:srgbClr val="00BBFE"/>
                  </a:solidFill>
                  <a:latin typeface="Blackadder ITC" pitchFamily="82" charset="0"/>
                </a:rPr>
                <a:t>x</a:t>
              </a:r>
            </a:p>
          </p:txBody>
        </p:sp>
        <p:sp>
          <p:nvSpPr>
            <p:cNvPr id="146" name="Text Box 54"/>
            <p:cNvSpPr txBox="1">
              <a:spLocks noChangeArrowheads="1"/>
            </p:cNvSpPr>
            <p:nvPr/>
          </p:nvSpPr>
          <p:spPr bwMode="auto">
            <a:xfrm>
              <a:off x="3612" y="3061"/>
              <a:ext cx="227" cy="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3333" b="1" dirty="0" err="1">
                  <a:solidFill>
                    <a:schemeClr val="bg1"/>
                  </a:solidFill>
                  <a:latin typeface="Tempus Sans ITC" pitchFamily="82" charset="0"/>
                </a:rPr>
                <a:t>x</a:t>
              </a:r>
              <a:endParaRPr lang="pt-BR" sz="3333" b="1" dirty="0">
                <a:solidFill>
                  <a:schemeClr val="bg1"/>
                </a:solidFill>
                <a:latin typeface="Papyrus" pitchFamily="66" charset="0"/>
              </a:endParaRPr>
            </a:p>
          </p:txBody>
        </p:sp>
        <p:sp>
          <p:nvSpPr>
            <p:cNvPr id="147" name="Text Box 55"/>
            <p:cNvSpPr txBox="1">
              <a:spLocks noChangeArrowheads="1"/>
            </p:cNvSpPr>
            <p:nvPr/>
          </p:nvSpPr>
          <p:spPr bwMode="auto">
            <a:xfrm>
              <a:off x="3422" y="3132"/>
              <a:ext cx="363" cy="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3333" b="1" dirty="0">
                  <a:solidFill>
                    <a:schemeClr val="bg1"/>
                  </a:solidFill>
                  <a:latin typeface="Tempus Sans ITC" pitchFamily="82" charset="0"/>
                </a:rPr>
                <a:t>y</a:t>
              </a:r>
              <a:endParaRPr lang="pt-BR" sz="3333" b="1" dirty="0">
                <a:solidFill>
                  <a:schemeClr val="bg1"/>
                </a:solidFill>
                <a:latin typeface="Papyrus" pitchFamily="66" charset="0"/>
              </a:endParaRPr>
            </a:p>
          </p:txBody>
        </p:sp>
        <p:grpSp>
          <p:nvGrpSpPr>
            <p:cNvPr id="148" name="Group 56"/>
            <p:cNvGrpSpPr>
              <a:grpSpLocks/>
            </p:cNvGrpSpPr>
            <p:nvPr/>
          </p:nvGrpSpPr>
          <p:grpSpPr bwMode="auto">
            <a:xfrm>
              <a:off x="3634" y="3414"/>
              <a:ext cx="128" cy="97"/>
              <a:chOff x="3649" y="3702"/>
              <a:chExt cx="128" cy="136"/>
            </a:xfrm>
          </p:grpSpPr>
          <p:sp>
            <p:nvSpPr>
              <p:cNvPr id="149" name="Line 57"/>
              <p:cNvSpPr>
                <a:spLocks noChangeShapeType="1"/>
              </p:cNvSpPr>
              <p:nvPr/>
            </p:nvSpPr>
            <p:spPr bwMode="auto">
              <a:xfrm>
                <a:off x="3649" y="3788"/>
                <a:ext cx="17" cy="49"/>
              </a:xfrm>
              <a:prstGeom prst="line">
                <a:avLst/>
              </a:prstGeom>
              <a:noFill/>
              <a:ln w="25400">
                <a:solidFill>
                  <a:srgbClr val="33CC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sz="2400"/>
              </a:p>
            </p:txBody>
          </p:sp>
          <p:sp>
            <p:nvSpPr>
              <p:cNvPr id="150" name="Line 58"/>
              <p:cNvSpPr>
                <a:spLocks noChangeShapeType="1"/>
              </p:cNvSpPr>
              <p:nvPr/>
            </p:nvSpPr>
            <p:spPr bwMode="auto">
              <a:xfrm flipV="1">
                <a:off x="3668" y="3702"/>
                <a:ext cx="17" cy="136"/>
              </a:xfrm>
              <a:prstGeom prst="line">
                <a:avLst/>
              </a:prstGeom>
              <a:noFill/>
              <a:ln w="25400">
                <a:solidFill>
                  <a:srgbClr val="33CC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sz="2400"/>
              </a:p>
            </p:txBody>
          </p:sp>
          <p:sp>
            <p:nvSpPr>
              <p:cNvPr id="151" name="Line 59"/>
              <p:cNvSpPr>
                <a:spLocks noChangeShapeType="1"/>
              </p:cNvSpPr>
              <p:nvPr/>
            </p:nvSpPr>
            <p:spPr bwMode="auto">
              <a:xfrm>
                <a:off x="3678" y="3706"/>
                <a:ext cx="87" cy="0"/>
              </a:xfrm>
              <a:prstGeom prst="line">
                <a:avLst/>
              </a:prstGeom>
              <a:noFill/>
              <a:ln w="25400">
                <a:solidFill>
                  <a:srgbClr val="33CC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sz="2400"/>
              </a:p>
            </p:txBody>
          </p:sp>
          <p:sp>
            <p:nvSpPr>
              <p:cNvPr id="152" name="Line 60"/>
              <p:cNvSpPr>
                <a:spLocks noChangeShapeType="1"/>
              </p:cNvSpPr>
              <p:nvPr/>
            </p:nvSpPr>
            <p:spPr bwMode="auto">
              <a:xfrm>
                <a:off x="3759" y="3704"/>
                <a:ext cx="18" cy="12"/>
              </a:xfrm>
              <a:prstGeom prst="line">
                <a:avLst/>
              </a:prstGeom>
              <a:noFill/>
              <a:ln w="25400">
                <a:solidFill>
                  <a:srgbClr val="33CC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sz="2400"/>
              </a:p>
            </p:txBody>
          </p:sp>
        </p:grpSp>
      </p:grpSp>
      <p:grpSp>
        <p:nvGrpSpPr>
          <p:cNvPr id="153" name="Group 119">
            <a:extLst>
              <a:ext uri="{FF2B5EF4-FFF2-40B4-BE49-F238E27FC236}">
                <a16:creationId xmlns:a16="http://schemas.microsoft.com/office/drawing/2014/main" id="{A95FCDBA-A883-430A-AD91-F7F25D18B3B6}"/>
              </a:ext>
            </a:extLst>
          </p:cNvPr>
          <p:cNvGrpSpPr>
            <a:grpSpLocks/>
          </p:cNvGrpSpPr>
          <p:nvPr/>
        </p:nvGrpSpPr>
        <p:grpSpPr bwMode="auto">
          <a:xfrm>
            <a:off x="10010993" y="3850553"/>
            <a:ext cx="766233" cy="587374"/>
            <a:chOff x="4332" y="3510"/>
            <a:chExt cx="362" cy="370"/>
          </a:xfrm>
        </p:grpSpPr>
        <p:sp>
          <p:nvSpPr>
            <p:cNvPr id="154" name="AutoShape 120">
              <a:extLst>
                <a:ext uri="{FF2B5EF4-FFF2-40B4-BE49-F238E27FC236}">
                  <a16:creationId xmlns:a16="http://schemas.microsoft.com/office/drawing/2014/main" id="{E3E352C0-F1DB-450E-ABC1-B9A4C8043F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2" y="3521"/>
              <a:ext cx="361" cy="359"/>
            </a:xfrm>
            <a:prstGeom prst="roundRect">
              <a:avLst>
                <a:gd name="adj" fmla="val 16667"/>
              </a:avLst>
            </a:prstGeom>
            <a:solidFill>
              <a:srgbClr val="00B6F6"/>
            </a:solidFill>
            <a:ln w="254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2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5" name="AutoShape 121">
              <a:extLst>
                <a:ext uri="{FF2B5EF4-FFF2-40B4-BE49-F238E27FC236}">
                  <a16:creationId xmlns:a16="http://schemas.microsoft.com/office/drawing/2014/main" id="{BB567CBA-E766-41FE-B0FE-885D01A618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8" y="3729"/>
              <a:ext cx="346" cy="144"/>
            </a:xfrm>
            <a:prstGeom prst="roundRect">
              <a:avLst>
                <a:gd name="adj" fmla="val 16667"/>
              </a:avLst>
            </a:prstGeom>
            <a:solidFill>
              <a:srgbClr val="009AD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2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6" name="Text Box 122">
              <a:extLst>
                <a:ext uri="{FF2B5EF4-FFF2-40B4-BE49-F238E27FC236}">
                  <a16:creationId xmlns:a16="http://schemas.microsoft.com/office/drawing/2014/main" id="{7B7AA720-5C8B-4C93-A554-CB6575E09A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33" y="3510"/>
              <a:ext cx="361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7933C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pt-BR" altLang="pt-BR" b="1">
                  <a:solidFill>
                    <a:schemeClr val="tx1"/>
                  </a:solidFill>
                  <a:latin typeface="Arial" panose="020B0604020202020204" pitchFamily="34" charset="0"/>
                </a:rPr>
                <a:t>g</a:t>
              </a:r>
            </a:p>
          </p:txBody>
        </p:sp>
      </p:grpSp>
      <p:cxnSp>
        <p:nvCxnSpPr>
          <p:cNvPr id="8" name="Straight Connector 7"/>
          <p:cNvCxnSpPr/>
          <p:nvPr/>
        </p:nvCxnSpPr>
        <p:spPr>
          <a:xfrm>
            <a:off x="4792139" y="1353928"/>
            <a:ext cx="0" cy="47686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9340211" y="1398493"/>
            <a:ext cx="0" cy="47686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0" name="Retângulo 42"/>
          <p:cNvSpPr/>
          <p:nvPr/>
        </p:nvSpPr>
        <p:spPr>
          <a:xfrm>
            <a:off x="9801714" y="4535415"/>
            <a:ext cx="1234632" cy="969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5000"/>
              </a:lnSpc>
              <a:spcBef>
                <a:spcPct val="50000"/>
              </a:spcBef>
            </a:pPr>
            <a:r>
              <a:rPr lang="pt-BR" sz="4800" b="1" dirty="0">
                <a:latin typeface="Tempus Sans ITC" pitchFamily="82" charset="0"/>
              </a:rPr>
              <a:t>100</a:t>
            </a:r>
          </a:p>
        </p:txBody>
      </p:sp>
      <p:grpSp>
        <p:nvGrpSpPr>
          <p:cNvPr id="161" name="Group 87"/>
          <p:cNvGrpSpPr>
            <a:grpSpLocks/>
          </p:cNvGrpSpPr>
          <p:nvPr/>
        </p:nvGrpSpPr>
        <p:grpSpPr bwMode="auto">
          <a:xfrm>
            <a:off x="11147022" y="4691473"/>
            <a:ext cx="772748" cy="576459"/>
            <a:chOff x="3379" y="3884"/>
            <a:chExt cx="181" cy="182"/>
          </a:xfrm>
        </p:grpSpPr>
        <p:sp>
          <p:nvSpPr>
            <p:cNvPr id="162" name="AutoShape 88"/>
            <p:cNvSpPr>
              <a:spLocks noChangeArrowheads="1"/>
            </p:cNvSpPr>
            <p:nvPr/>
          </p:nvSpPr>
          <p:spPr bwMode="auto">
            <a:xfrm>
              <a:off x="3379" y="3884"/>
              <a:ext cx="181" cy="182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254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sz="2400"/>
            </a:p>
          </p:txBody>
        </p:sp>
        <p:sp>
          <p:nvSpPr>
            <p:cNvPr id="163" name="Line 89"/>
            <p:cNvSpPr>
              <a:spLocks noChangeShapeType="1"/>
            </p:cNvSpPr>
            <p:nvPr/>
          </p:nvSpPr>
          <p:spPr bwMode="auto">
            <a:xfrm flipV="1">
              <a:off x="3424" y="3929"/>
              <a:ext cx="91" cy="9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2400"/>
            </a:p>
          </p:txBody>
        </p:sp>
        <p:sp>
          <p:nvSpPr>
            <p:cNvPr id="164" name="Line 90"/>
            <p:cNvSpPr>
              <a:spLocks noChangeShapeType="1"/>
            </p:cNvSpPr>
            <p:nvPr/>
          </p:nvSpPr>
          <p:spPr bwMode="auto">
            <a:xfrm rot="16200000" flipH="1">
              <a:off x="3424" y="3929"/>
              <a:ext cx="91" cy="9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2400"/>
            </a:p>
          </p:txBody>
        </p:sp>
      </p:grpSp>
      <p:sp>
        <p:nvSpPr>
          <p:cNvPr id="165" name="AutoShape 123">
            <a:extLst>
              <a:ext uri="{FF2B5EF4-FFF2-40B4-BE49-F238E27FC236}">
                <a16:creationId xmlns:a16="http://schemas.microsoft.com/office/drawing/2014/main" id="{DAD4DFD0-D0A7-452E-B22B-DF968E0EE4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18878" y="5444699"/>
            <a:ext cx="2557313" cy="576263"/>
          </a:xfrm>
          <a:prstGeom prst="roundRect">
            <a:avLst>
              <a:gd name="adj" fmla="val 16667"/>
            </a:avLst>
          </a:prstGeom>
          <a:solidFill>
            <a:srgbClr val="DCDCDC"/>
          </a:solidFill>
          <a:ln w="25400">
            <a:solidFill>
              <a:srgbClr val="C0BC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66" name="Text Box 124">
            <a:extLst>
              <a:ext uri="{FF2B5EF4-FFF2-40B4-BE49-F238E27FC236}">
                <a16:creationId xmlns:a16="http://schemas.microsoft.com/office/drawing/2014/main" id="{37CB0559-28AC-42EA-B6E2-223BCDD6A9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8533" y="5414082"/>
            <a:ext cx="1961672" cy="701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25000"/>
              </a:lnSpc>
              <a:spcBef>
                <a:spcPct val="50000"/>
              </a:spcBef>
              <a:buFontTx/>
              <a:buNone/>
            </a:pPr>
            <a:r>
              <a:rPr lang="pt-BR" altLang="pt-BR" sz="3333" b="1" dirty="0">
                <a:solidFill>
                  <a:schemeClr val="tx1"/>
                </a:solidFill>
                <a:latin typeface="Tempus Sans ITC" panose="04020404030007020202" pitchFamily="82" charset="0"/>
              </a:rPr>
              <a:t>4,92%</a:t>
            </a:r>
          </a:p>
        </p:txBody>
      </p:sp>
    </p:spTree>
    <p:extLst>
      <p:ext uri="{BB962C8B-B14F-4D97-AF65-F5344CB8AC3E}">
        <p14:creationId xmlns:p14="http://schemas.microsoft.com/office/powerpoint/2010/main" val="47648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clado de computador&#10;&#10;Descrição gerada automaticamente">
            <a:extLst>
              <a:ext uri="{FF2B5EF4-FFF2-40B4-BE49-F238E27FC236}">
                <a16:creationId xmlns:a16="http://schemas.microsoft.com/office/drawing/2014/main" id="{7ECC52D8-A49F-4213-A15B-69E7F8385CE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4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4146" name="Rectangle 2"/>
          <p:cNvSpPr>
            <a:spLocks noChangeArrowheads="1"/>
          </p:cNvSpPr>
          <p:nvPr/>
        </p:nvSpPr>
        <p:spPr bwMode="auto">
          <a:xfrm>
            <a:off x="3178090" y="2830219"/>
            <a:ext cx="8496300" cy="2502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5" tIns="60957" rIns="121915" bIns="60957">
            <a:spAutoFit/>
          </a:bodyPr>
          <a:lstStyle/>
          <a:p>
            <a:pPr algn="r" defTabSz="1216994">
              <a:lnSpc>
                <a:spcPct val="120000"/>
              </a:lnSpc>
            </a:pPr>
            <a:r>
              <a:rPr lang="en-US" sz="6667" dirty="0">
                <a:solidFill>
                  <a:srgbClr val="000066"/>
                </a:solidFill>
                <a:latin typeface="Arial Black" charset="0"/>
              </a:rPr>
              <a:t> ANÁLISE DE</a:t>
            </a:r>
          </a:p>
          <a:p>
            <a:pPr algn="r" defTabSz="1216994">
              <a:lnSpc>
                <a:spcPct val="120000"/>
              </a:lnSpc>
            </a:pPr>
            <a:r>
              <a:rPr lang="en-US" sz="6667" dirty="0">
                <a:solidFill>
                  <a:srgbClr val="FF0000"/>
                </a:solidFill>
                <a:latin typeface="Arial Black" charset="0"/>
              </a:rPr>
              <a:t>RISCOS</a:t>
            </a:r>
            <a:endParaRPr lang="pt-BR" sz="6667" dirty="0">
              <a:solidFill>
                <a:srgbClr val="FF0000"/>
              </a:solidFill>
              <a:latin typeface="Arial Black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25FFA-1629-7444-9383-1866327BD48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578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" fill="hold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" fill="hold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6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ChangeArrowheads="1"/>
          </p:cNvSpPr>
          <p:nvPr/>
        </p:nvSpPr>
        <p:spPr bwMode="auto">
          <a:xfrm>
            <a:off x="2" y="460229"/>
            <a:ext cx="24628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1917" tIns="60960" rIns="121917" bIns="60960" anchor="ctr">
            <a:spAutoFit/>
          </a:bodyPr>
          <a:lstStyle/>
          <a:p>
            <a:endParaRPr lang="pt-BR" sz="2400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1" y="688829"/>
            <a:ext cx="24628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pt-BR" sz="240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9B248-20EB-4F5A-90C6-FF20A6294407}" type="slidenum">
              <a:rPr lang="pt-BR" smtClean="0"/>
              <a:t>40</a:t>
            </a:fld>
            <a:endParaRPr lang="pt-BR"/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822225" y="1250505"/>
          <a:ext cx="2350346" cy="457200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1751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51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solidFill>
                            <a:schemeClr val="tx1"/>
                          </a:solidFill>
                        </a:rPr>
                        <a:t>Ativo</a:t>
                      </a:r>
                      <a:r>
                        <a:rPr lang="en-US" sz="1900" dirty="0">
                          <a:solidFill>
                            <a:schemeClr val="tx1"/>
                          </a:solidFill>
                        </a:rPr>
                        <a:t> A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solidFill>
                            <a:schemeClr val="tx1"/>
                          </a:solidFill>
                        </a:rPr>
                        <a:t>Ativo</a:t>
                      </a:r>
                      <a:r>
                        <a:rPr lang="en-US" sz="1900" dirty="0">
                          <a:solidFill>
                            <a:schemeClr val="tx1"/>
                          </a:solidFill>
                        </a:rPr>
                        <a:t> B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en-US" sz="19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0%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solidFill>
                            <a:schemeClr val="tx1"/>
                          </a:solidFill>
                        </a:rPr>
                        <a:t>90%</a:t>
                      </a:r>
                      <a:endParaRPr lang="en-US" sz="19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10%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80%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20%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70%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30%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60%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40%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50%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50%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40%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60%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30%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70%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20%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80%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10%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90%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0%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100%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>
          <a:xfrm>
            <a:off x="242170" y="-88662"/>
            <a:ext cx="11582209" cy="1066515"/>
          </a:xfrm>
          <a:noFill/>
        </p:spPr>
        <p:txBody>
          <a:bodyPr vert="horz" lIns="122764" tIns="61383" rIns="122764" bIns="61383" rtlCol="0" anchor="ctr">
            <a:normAutofit/>
          </a:bodyPr>
          <a:lstStyle/>
          <a:p>
            <a:pPr eaLnBrk="1" hangingPunct="1">
              <a:lnSpc>
                <a:spcPct val="70000"/>
              </a:lnSpc>
            </a:pPr>
            <a:br>
              <a:rPr lang="pt-BR" sz="4267" dirty="0">
                <a:latin typeface="+mn-lt"/>
              </a:rPr>
            </a:br>
            <a:r>
              <a:rPr lang="pt-BR" sz="800" dirty="0">
                <a:latin typeface="+mn-lt"/>
              </a:rPr>
              <a:t> </a:t>
            </a:r>
            <a:r>
              <a:rPr lang="pt-BR" sz="4267" dirty="0">
                <a:latin typeface="+mn-lt"/>
              </a:rPr>
              <a:t>Risco e Retorno no contexto de carteiras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3261758" y="1247144"/>
          <a:ext cx="2449349" cy="4460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74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51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solidFill>
                            <a:srgbClr val="000000"/>
                          </a:solidFill>
                        </a:rPr>
                        <a:t>Retorno</a:t>
                      </a:r>
                      <a:endParaRPr lang="en-US" sz="1900" dirty="0">
                        <a:solidFill>
                          <a:srgbClr val="00000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solidFill>
                            <a:srgbClr val="000000"/>
                          </a:solidFill>
                        </a:rPr>
                        <a:t>Risco</a:t>
                      </a:r>
                      <a:endParaRPr lang="en-US" sz="1900" dirty="0">
                        <a:solidFill>
                          <a:srgbClr val="000000"/>
                        </a:solidFill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mr-IN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/>
                          <a:cs typeface="Calibri Light"/>
                        </a:rPr>
                        <a:t>8,00%</a:t>
                      </a:r>
                    </a:p>
                  </a:txBody>
                  <a:tcPr marL="16933" marR="16933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effectLst/>
                          <a:latin typeface="Calibri Light"/>
                          <a:cs typeface="Calibri Light"/>
                        </a:rPr>
                        <a:t>5,00%</a:t>
                      </a:r>
                    </a:p>
                  </a:txBody>
                  <a:tcPr marL="16933" marR="16933" marT="1270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mr-IN" sz="1900" b="1" i="0" u="none" strike="noStrike">
                          <a:solidFill>
                            <a:srgbClr val="000000"/>
                          </a:solidFill>
                          <a:effectLst/>
                          <a:latin typeface="Calibri Light"/>
                          <a:cs typeface="Calibri Light"/>
                        </a:rPr>
                        <a:t>9,70%</a:t>
                      </a:r>
                    </a:p>
                  </a:txBody>
                  <a:tcPr marL="16933" marR="16933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/>
                          <a:cs typeface="Calibri Light"/>
                        </a:rPr>
                        <a:t>3,90%</a:t>
                      </a:r>
                    </a:p>
                  </a:txBody>
                  <a:tcPr marL="16933" marR="16933" marT="1270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mr-IN" sz="1900" b="1" i="0" u="none" strike="noStrike">
                          <a:solidFill>
                            <a:srgbClr val="000000"/>
                          </a:solidFill>
                          <a:effectLst/>
                          <a:latin typeface="Calibri Light"/>
                          <a:cs typeface="Calibri Light"/>
                        </a:rPr>
                        <a:t>11,40%</a:t>
                      </a:r>
                    </a:p>
                  </a:txBody>
                  <a:tcPr marL="16933" marR="16933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900" b="1" i="0" u="none" strike="noStrike">
                          <a:solidFill>
                            <a:srgbClr val="000000"/>
                          </a:solidFill>
                          <a:effectLst/>
                          <a:latin typeface="Calibri Light"/>
                          <a:cs typeface="Calibri Light"/>
                        </a:rPr>
                        <a:t>3,20%</a:t>
                      </a:r>
                    </a:p>
                  </a:txBody>
                  <a:tcPr marL="16933" marR="16933" marT="1270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mr-IN" sz="1900" b="1" i="0" u="none" strike="noStrike">
                          <a:solidFill>
                            <a:srgbClr val="000000"/>
                          </a:solidFill>
                          <a:effectLst/>
                          <a:latin typeface="Calibri Light"/>
                          <a:cs typeface="Calibri Light"/>
                        </a:rPr>
                        <a:t>13,10%</a:t>
                      </a:r>
                    </a:p>
                  </a:txBody>
                  <a:tcPr marL="16933" marR="16933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900" b="1" i="0" u="none" strike="noStrike">
                          <a:solidFill>
                            <a:srgbClr val="000000"/>
                          </a:solidFill>
                          <a:effectLst/>
                          <a:latin typeface="Calibri Light"/>
                          <a:cs typeface="Calibri Light"/>
                        </a:rPr>
                        <a:t>3,18%</a:t>
                      </a:r>
                    </a:p>
                  </a:txBody>
                  <a:tcPr marL="16933" marR="16933" marT="1270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mr-IN" sz="1900" b="1" i="0" u="none" strike="noStrike">
                          <a:solidFill>
                            <a:srgbClr val="000000"/>
                          </a:solidFill>
                          <a:effectLst/>
                          <a:latin typeface="Calibri Light"/>
                          <a:cs typeface="Calibri Light"/>
                        </a:rPr>
                        <a:t>14,80%</a:t>
                      </a:r>
                    </a:p>
                  </a:txBody>
                  <a:tcPr marL="16933" marR="16933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900" b="1" i="0" u="none" strike="noStrike">
                          <a:solidFill>
                            <a:srgbClr val="000000"/>
                          </a:solidFill>
                          <a:effectLst/>
                          <a:latin typeface="Calibri Light"/>
                          <a:cs typeface="Calibri Light"/>
                        </a:rPr>
                        <a:t>3,84%</a:t>
                      </a:r>
                    </a:p>
                  </a:txBody>
                  <a:tcPr marL="16933" marR="16933" marT="1270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mr-IN" sz="1900" b="1" i="0" u="none" strike="noStrike">
                          <a:solidFill>
                            <a:srgbClr val="000000"/>
                          </a:solidFill>
                          <a:effectLst/>
                          <a:latin typeface="Calibri Light"/>
                          <a:cs typeface="Calibri Light"/>
                        </a:rPr>
                        <a:t>16,50%</a:t>
                      </a:r>
                    </a:p>
                  </a:txBody>
                  <a:tcPr marL="16933" marR="16933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/>
                          <a:cs typeface="Calibri Light"/>
                        </a:rPr>
                        <a:t>4,92%</a:t>
                      </a:r>
                    </a:p>
                  </a:txBody>
                  <a:tcPr marL="16933" marR="16933" marT="1270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mr-IN" sz="1900" b="1" i="0" u="none" strike="noStrike">
                          <a:solidFill>
                            <a:srgbClr val="000000"/>
                          </a:solidFill>
                          <a:effectLst/>
                          <a:latin typeface="Calibri Light"/>
                          <a:cs typeface="Calibri Light"/>
                        </a:rPr>
                        <a:t>18,20%</a:t>
                      </a:r>
                    </a:p>
                  </a:txBody>
                  <a:tcPr marL="16933" marR="16933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/>
                          <a:cs typeface="Calibri Light"/>
                        </a:rPr>
                        <a:t>6,21%</a:t>
                      </a:r>
                    </a:p>
                  </a:txBody>
                  <a:tcPr marL="16933" marR="16933" marT="1270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mr-IN" sz="1900" b="1" i="0" u="none" strike="noStrike">
                          <a:solidFill>
                            <a:srgbClr val="000000"/>
                          </a:solidFill>
                          <a:effectLst/>
                          <a:latin typeface="Calibri Light"/>
                          <a:cs typeface="Calibri Light"/>
                        </a:rPr>
                        <a:t>19,90%</a:t>
                      </a:r>
                    </a:p>
                  </a:txBody>
                  <a:tcPr marL="16933" marR="16933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/>
                          <a:cs typeface="Calibri Light"/>
                        </a:rPr>
                        <a:t>7,60%</a:t>
                      </a:r>
                    </a:p>
                  </a:txBody>
                  <a:tcPr marL="16933" marR="16933" marT="1270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mr-IN" sz="1900" b="1" i="0" u="none" strike="noStrike">
                          <a:solidFill>
                            <a:srgbClr val="000000"/>
                          </a:solidFill>
                          <a:effectLst/>
                          <a:latin typeface="Calibri Light"/>
                          <a:cs typeface="Calibri Light"/>
                        </a:rPr>
                        <a:t>21,60%</a:t>
                      </a:r>
                    </a:p>
                  </a:txBody>
                  <a:tcPr marL="16933" marR="16933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900" b="1" i="0" u="none" strike="noStrike">
                          <a:solidFill>
                            <a:srgbClr val="000000"/>
                          </a:solidFill>
                          <a:effectLst/>
                          <a:latin typeface="Calibri Light"/>
                          <a:cs typeface="Calibri Light"/>
                        </a:rPr>
                        <a:t>9,04%</a:t>
                      </a:r>
                    </a:p>
                  </a:txBody>
                  <a:tcPr marL="16933" marR="16933" marT="1270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mr-IN" sz="1900" b="1" i="0" u="none" strike="noStrike">
                          <a:solidFill>
                            <a:srgbClr val="000000"/>
                          </a:solidFill>
                          <a:effectLst/>
                          <a:latin typeface="Calibri Light"/>
                          <a:cs typeface="Calibri Light"/>
                        </a:rPr>
                        <a:t>23,30%</a:t>
                      </a:r>
                    </a:p>
                  </a:txBody>
                  <a:tcPr marL="16933" marR="16933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/>
                          <a:cs typeface="Calibri Light"/>
                        </a:rPr>
                        <a:t>10,51%</a:t>
                      </a:r>
                    </a:p>
                  </a:txBody>
                  <a:tcPr marL="16933" marR="16933" marT="1270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effectLst/>
                          <a:latin typeface="Calibri Light"/>
                          <a:cs typeface="Calibri Light"/>
                        </a:rPr>
                        <a:t>25,00%</a:t>
                      </a:r>
                    </a:p>
                  </a:txBody>
                  <a:tcPr marL="16933" marR="16933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/>
                          <a:cs typeface="Calibri Light"/>
                        </a:rPr>
                        <a:t>12,00%</a:t>
                      </a:r>
                    </a:p>
                  </a:txBody>
                  <a:tcPr marL="16933" marR="16933" marT="1270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2284253" y="5763178"/>
            <a:ext cx="2061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</a:rPr>
              <a:t>correl</a:t>
            </a:r>
            <a:r>
              <a:rPr lang="en-US" sz="2400" b="1" dirty="0">
                <a:solidFill>
                  <a:srgbClr val="0000FF"/>
                </a:solidFill>
              </a:rPr>
              <a:t> = - 0,60  </a:t>
            </a:r>
          </a:p>
        </p:txBody>
      </p:sp>
      <p:graphicFrame>
        <p:nvGraphicFramePr>
          <p:cNvPr id="23" name="Chart 22"/>
          <p:cNvGraphicFramePr>
            <a:graphicFrameLocks/>
          </p:cNvGraphicFramePr>
          <p:nvPr/>
        </p:nvGraphicFramePr>
        <p:xfrm>
          <a:off x="5891336" y="1745877"/>
          <a:ext cx="6096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54174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1" y="586047"/>
            <a:ext cx="24628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pt-BR" sz="240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9B248-20EB-4F5A-90C6-FF20A6294407}" type="slidenum">
              <a:rPr lang="pt-BR" smtClean="0"/>
              <a:t>41</a:t>
            </a:fld>
            <a:endParaRPr lang="pt-BR"/>
          </a:p>
        </p:txBody>
      </p:sp>
      <p:graphicFrame>
        <p:nvGraphicFramePr>
          <p:cNvPr id="19" name="Chart 18"/>
          <p:cNvGraphicFramePr>
            <a:graphicFrameLocks/>
          </p:cNvGraphicFramePr>
          <p:nvPr/>
        </p:nvGraphicFramePr>
        <p:xfrm>
          <a:off x="891538" y="1182739"/>
          <a:ext cx="9970644" cy="4568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>
          <a:xfrm>
            <a:off x="242170" y="-88662"/>
            <a:ext cx="11582209" cy="1066515"/>
          </a:xfrm>
          <a:noFill/>
        </p:spPr>
        <p:txBody>
          <a:bodyPr vert="horz" lIns="122764" tIns="61383" rIns="122764" bIns="61383" rtlCol="0" anchor="ctr">
            <a:normAutofit/>
          </a:bodyPr>
          <a:lstStyle/>
          <a:p>
            <a:pPr eaLnBrk="1" hangingPunct="1">
              <a:lnSpc>
                <a:spcPct val="70000"/>
              </a:lnSpc>
            </a:pPr>
            <a:br>
              <a:rPr lang="pt-BR" sz="4267" dirty="0">
                <a:latin typeface="+mn-lt"/>
              </a:rPr>
            </a:br>
            <a:r>
              <a:rPr lang="pt-BR" sz="800" dirty="0">
                <a:latin typeface="+mn-lt"/>
              </a:rPr>
              <a:t> </a:t>
            </a:r>
            <a:r>
              <a:rPr lang="pt-BR" sz="4267" dirty="0">
                <a:latin typeface="+mn-lt"/>
              </a:rPr>
              <a:t>Risco e Retorno no contexto de carteiras</a:t>
            </a:r>
          </a:p>
        </p:txBody>
      </p:sp>
    </p:spTree>
    <p:extLst>
      <p:ext uri="{BB962C8B-B14F-4D97-AF65-F5344CB8AC3E}">
        <p14:creationId xmlns:p14="http://schemas.microsoft.com/office/powerpoint/2010/main" val="31803442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9B248-20EB-4F5A-90C6-FF20A6294407}" type="slidenum">
              <a:rPr lang="pt-BR" smtClean="0"/>
              <a:t>42</a:t>
            </a:fld>
            <a:endParaRPr lang="pt-BR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42170" y="-88662"/>
            <a:ext cx="11582209" cy="1066515"/>
          </a:xfrm>
          <a:prstGeom prst="rect">
            <a:avLst/>
          </a:prstGeom>
          <a:noFill/>
        </p:spPr>
        <p:txBody>
          <a:bodyPr lIns="122764" tIns="61383" rIns="122764" bIns="61383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br>
              <a:rPr lang="pt-BR" sz="4267" dirty="0">
                <a:latin typeface="+mn-lt"/>
              </a:rPr>
            </a:br>
            <a:r>
              <a:rPr lang="pt-BR" sz="800" dirty="0">
                <a:latin typeface="+mn-lt"/>
              </a:rPr>
              <a:t> </a:t>
            </a:r>
            <a:r>
              <a:rPr lang="pt-BR" sz="4267" dirty="0">
                <a:latin typeface="+mn-lt"/>
              </a:rPr>
              <a:t>Efeito da Correlação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22225" y="1250505"/>
          <a:ext cx="2350346" cy="457200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1751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51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solidFill>
                            <a:schemeClr val="tx1"/>
                          </a:solidFill>
                        </a:rPr>
                        <a:t>Ativo</a:t>
                      </a:r>
                      <a:r>
                        <a:rPr lang="en-US" sz="1900" dirty="0">
                          <a:solidFill>
                            <a:schemeClr val="tx1"/>
                          </a:solidFill>
                        </a:rPr>
                        <a:t> A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solidFill>
                            <a:schemeClr val="tx1"/>
                          </a:solidFill>
                        </a:rPr>
                        <a:t>Ativo</a:t>
                      </a:r>
                      <a:r>
                        <a:rPr lang="en-US" sz="1900" dirty="0">
                          <a:solidFill>
                            <a:schemeClr val="tx1"/>
                          </a:solidFill>
                        </a:rPr>
                        <a:t> B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en-US" sz="19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0%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solidFill>
                            <a:schemeClr val="tx1"/>
                          </a:solidFill>
                        </a:rPr>
                        <a:t>90%</a:t>
                      </a:r>
                      <a:endParaRPr lang="en-US" sz="19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10%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80%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20%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70%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30%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60%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40%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50%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50%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40%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60%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30%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70%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20%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80%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10%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90%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0%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100%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261758" y="1247146"/>
          <a:ext cx="2449349" cy="440046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74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51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solidFill>
                            <a:srgbClr val="000000"/>
                          </a:solidFill>
                        </a:rPr>
                        <a:t>Retorno</a:t>
                      </a:r>
                      <a:endParaRPr lang="en-US" sz="1900" dirty="0">
                        <a:solidFill>
                          <a:srgbClr val="00000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solidFill>
                            <a:srgbClr val="000000"/>
                          </a:solidFill>
                        </a:rPr>
                        <a:t>Risco</a:t>
                      </a:r>
                      <a:endParaRPr lang="en-US" sz="1900" dirty="0">
                        <a:solidFill>
                          <a:srgbClr val="000000"/>
                        </a:solidFill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063">
                <a:tc>
                  <a:txBody>
                    <a:bodyPr/>
                    <a:lstStyle/>
                    <a:p>
                      <a:pPr algn="ctr" fontAlgn="b"/>
                      <a:r>
                        <a:rPr lang="mr-IN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8,00%</a:t>
                      </a:r>
                    </a:p>
                  </a:txBody>
                  <a:tcPr marL="16933" marR="16933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5,00%</a:t>
                      </a:r>
                    </a:p>
                  </a:txBody>
                  <a:tcPr marL="16933" marR="16933" marT="1270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mr-IN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9,70%</a:t>
                      </a:r>
                    </a:p>
                  </a:txBody>
                  <a:tcPr marL="16933" marR="16933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5,70%</a:t>
                      </a:r>
                    </a:p>
                  </a:txBody>
                  <a:tcPr marL="16933" marR="16933" marT="1270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mr-IN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11,40%</a:t>
                      </a:r>
                    </a:p>
                  </a:txBody>
                  <a:tcPr marL="16933" marR="16933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6,40%</a:t>
                      </a:r>
                    </a:p>
                  </a:txBody>
                  <a:tcPr marL="16933" marR="16933" marT="1270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mr-IN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13,10%</a:t>
                      </a:r>
                    </a:p>
                  </a:txBody>
                  <a:tcPr marL="16933" marR="16933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7,10%</a:t>
                      </a:r>
                    </a:p>
                  </a:txBody>
                  <a:tcPr marL="16933" marR="16933" marT="1270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mr-IN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14,80%</a:t>
                      </a:r>
                    </a:p>
                  </a:txBody>
                  <a:tcPr marL="16933" marR="16933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7,80%</a:t>
                      </a:r>
                    </a:p>
                  </a:txBody>
                  <a:tcPr marL="16933" marR="16933" marT="1270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mr-IN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16,50%</a:t>
                      </a:r>
                    </a:p>
                  </a:txBody>
                  <a:tcPr marL="16933" marR="16933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8,50%</a:t>
                      </a:r>
                    </a:p>
                  </a:txBody>
                  <a:tcPr marL="16933" marR="16933" marT="1270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mr-IN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18,20%</a:t>
                      </a:r>
                    </a:p>
                  </a:txBody>
                  <a:tcPr marL="16933" marR="16933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9,20%</a:t>
                      </a:r>
                    </a:p>
                  </a:txBody>
                  <a:tcPr marL="16933" marR="16933" marT="1270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mr-IN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19,90%</a:t>
                      </a:r>
                    </a:p>
                  </a:txBody>
                  <a:tcPr marL="16933" marR="16933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9,90%</a:t>
                      </a:r>
                    </a:p>
                  </a:txBody>
                  <a:tcPr marL="16933" marR="16933" marT="1270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mr-IN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21,60%</a:t>
                      </a:r>
                    </a:p>
                  </a:txBody>
                  <a:tcPr marL="16933" marR="16933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10,60%</a:t>
                      </a:r>
                    </a:p>
                  </a:txBody>
                  <a:tcPr marL="16933" marR="16933" marT="1270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mr-IN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23,30%</a:t>
                      </a:r>
                    </a:p>
                  </a:txBody>
                  <a:tcPr marL="16933" marR="16933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11,30%</a:t>
                      </a:r>
                    </a:p>
                  </a:txBody>
                  <a:tcPr marL="16933" marR="16933" marT="1270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25,00%</a:t>
                      </a:r>
                    </a:p>
                  </a:txBody>
                  <a:tcPr marL="16933" marR="16933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12,00%</a:t>
                      </a:r>
                    </a:p>
                  </a:txBody>
                  <a:tcPr marL="16933" marR="16933" marT="1270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84253" y="5763178"/>
            <a:ext cx="1983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</a:rPr>
              <a:t>correl</a:t>
            </a:r>
            <a:r>
              <a:rPr lang="en-US" sz="2400" b="1" dirty="0">
                <a:solidFill>
                  <a:srgbClr val="0000FF"/>
                </a:solidFill>
              </a:rPr>
              <a:t> = + 1,00</a:t>
            </a:r>
          </a:p>
        </p:txBody>
      </p:sp>
      <p:graphicFrame>
        <p:nvGraphicFramePr>
          <p:cNvPr id="13" name="Chart 12"/>
          <p:cNvGraphicFramePr>
            <a:graphicFrameLocks/>
          </p:cNvGraphicFramePr>
          <p:nvPr/>
        </p:nvGraphicFramePr>
        <p:xfrm>
          <a:off x="5827441" y="1817767"/>
          <a:ext cx="6096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965558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9B248-20EB-4F5A-90C6-FF20A6294407}" type="slidenum">
              <a:rPr lang="pt-BR" smtClean="0"/>
              <a:t>43</a:t>
            </a:fld>
            <a:endParaRPr lang="pt-BR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42170" y="-88662"/>
            <a:ext cx="11582209" cy="1066515"/>
          </a:xfrm>
          <a:prstGeom prst="rect">
            <a:avLst/>
          </a:prstGeom>
          <a:noFill/>
        </p:spPr>
        <p:txBody>
          <a:bodyPr lIns="122764" tIns="61383" rIns="122764" bIns="61383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br>
              <a:rPr lang="pt-BR" sz="4267" dirty="0">
                <a:latin typeface="+mn-lt"/>
              </a:rPr>
            </a:br>
            <a:r>
              <a:rPr lang="pt-BR" sz="800" dirty="0">
                <a:latin typeface="+mn-lt"/>
              </a:rPr>
              <a:t> </a:t>
            </a:r>
            <a:r>
              <a:rPr lang="pt-BR" sz="4267" dirty="0">
                <a:latin typeface="+mn-lt"/>
              </a:rPr>
              <a:t>Efeito da Correlação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22225" y="1250505"/>
          <a:ext cx="2350346" cy="457200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1751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51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solidFill>
                            <a:schemeClr val="tx1"/>
                          </a:solidFill>
                        </a:rPr>
                        <a:t>Ativo</a:t>
                      </a:r>
                      <a:r>
                        <a:rPr lang="en-US" sz="1900" dirty="0">
                          <a:solidFill>
                            <a:schemeClr val="tx1"/>
                          </a:solidFill>
                        </a:rPr>
                        <a:t> A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solidFill>
                            <a:schemeClr val="tx1"/>
                          </a:solidFill>
                        </a:rPr>
                        <a:t>Ativo</a:t>
                      </a:r>
                      <a:r>
                        <a:rPr lang="en-US" sz="1900" dirty="0">
                          <a:solidFill>
                            <a:schemeClr val="tx1"/>
                          </a:solidFill>
                        </a:rPr>
                        <a:t> B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en-US" sz="19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0%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solidFill>
                            <a:schemeClr val="tx1"/>
                          </a:solidFill>
                        </a:rPr>
                        <a:t>90%</a:t>
                      </a:r>
                      <a:endParaRPr lang="en-US" sz="19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10%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80%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20%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70%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30%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60%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40%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50%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50%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40%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60%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30%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70%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20%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80%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10%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90%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0%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100%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261758" y="1247146"/>
          <a:ext cx="2449349" cy="440046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74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51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solidFill>
                            <a:srgbClr val="000000"/>
                          </a:solidFill>
                        </a:rPr>
                        <a:t>Retorno</a:t>
                      </a:r>
                      <a:endParaRPr lang="en-US" sz="1900" dirty="0">
                        <a:solidFill>
                          <a:srgbClr val="00000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solidFill>
                            <a:srgbClr val="000000"/>
                          </a:solidFill>
                        </a:rPr>
                        <a:t>Risco</a:t>
                      </a:r>
                      <a:endParaRPr lang="en-US" sz="1900" dirty="0">
                        <a:solidFill>
                          <a:srgbClr val="000000"/>
                        </a:solidFill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063">
                <a:tc>
                  <a:txBody>
                    <a:bodyPr/>
                    <a:lstStyle/>
                    <a:p>
                      <a:pPr algn="ctr" fontAlgn="b"/>
                      <a:r>
                        <a:rPr lang="mr-IN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8,00%</a:t>
                      </a:r>
                    </a:p>
                  </a:txBody>
                  <a:tcPr marL="16933" marR="16933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5,00%</a:t>
                      </a:r>
                    </a:p>
                  </a:txBody>
                  <a:tcPr marL="16933" marR="16933" marT="1270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mr-IN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9,70%</a:t>
                      </a:r>
                    </a:p>
                  </a:txBody>
                  <a:tcPr marL="16933" marR="16933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5,31%</a:t>
                      </a:r>
                    </a:p>
                  </a:txBody>
                  <a:tcPr marL="16933" marR="16933" marT="1270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mr-IN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11,40%</a:t>
                      </a:r>
                    </a:p>
                  </a:txBody>
                  <a:tcPr marL="16933" marR="16933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5,77%</a:t>
                      </a:r>
                    </a:p>
                  </a:txBody>
                  <a:tcPr marL="16933" marR="16933" marT="1270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mr-IN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13,10%</a:t>
                      </a:r>
                    </a:p>
                  </a:txBody>
                  <a:tcPr marL="16933" marR="16933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6,35%</a:t>
                      </a:r>
                    </a:p>
                  </a:txBody>
                  <a:tcPr marL="16933" marR="16933" marT="1270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mr-IN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14,80%</a:t>
                      </a:r>
                    </a:p>
                  </a:txBody>
                  <a:tcPr marL="16933" marR="16933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7,02%</a:t>
                      </a:r>
                    </a:p>
                  </a:txBody>
                  <a:tcPr marL="16933" marR="16933" marT="1270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mr-IN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16,50%</a:t>
                      </a:r>
                    </a:p>
                  </a:txBody>
                  <a:tcPr marL="16933" marR="16933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7,76%</a:t>
                      </a:r>
                    </a:p>
                  </a:txBody>
                  <a:tcPr marL="16933" marR="16933" marT="1270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mr-IN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18,20%</a:t>
                      </a:r>
                    </a:p>
                  </a:txBody>
                  <a:tcPr marL="16933" marR="16933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8,55%</a:t>
                      </a:r>
                    </a:p>
                  </a:txBody>
                  <a:tcPr marL="16933" marR="16933" marT="1270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mr-IN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19,90%</a:t>
                      </a:r>
                    </a:p>
                  </a:txBody>
                  <a:tcPr marL="16933" marR="16933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9,38%</a:t>
                      </a:r>
                    </a:p>
                  </a:txBody>
                  <a:tcPr marL="16933" marR="16933" marT="1270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mr-IN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21,60%</a:t>
                      </a:r>
                    </a:p>
                  </a:txBody>
                  <a:tcPr marL="16933" marR="16933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10,23%</a:t>
                      </a:r>
                    </a:p>
                  </a:txBody>
                  <a:tcPr marL="16933" marR="16933" marT="1270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mr-IN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23,30%</a:t>
                      </a:r>
                    </a:p>
                  </a:txBody>
                  <a:tcPr marL="16933" marR="16933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11,11%</a:t>
                      </a:r>
                    </a:p>
                  </a:txBody>
                  <a:tcPr marL="16933" marR="16933" marT="1270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25,00%</a:t>
                      </a:r>
                    </a:p>
                  </a:txBody>
                  <a:tcPr marL="16933" marR="16933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12,00%</a:t>
                      </a:r>
                    </a:p>
                  </a:txBody>
                  <a:tcPr marL="16933" marR="16933" marT="1270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84254" y="5763178"/>
            <a:ext cx="1760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</a:rPr>
              <a:t>correl</a:t>
            </a:r>
            <a:r>
              <a:rPr lang="en-US" sz="2400" b="1" dirty="0">
                <a:solidFill>
                  <a:srgbClr val="0000FF"/>
                </a:solidFill>
              </a:rPr>
              <a:t> = 0,60</a:t>
            </a:r>
          </a:p>
        </p:txBody>
      </p:sp>
      <p:graphicFrame>
        <p:nvGraphicFramePr>
          <p:cNvPr id="10" name="Chart 9"/>
          <p:cNvGraphicFramePr>
            <a:graphicFrameLocks/>
          </p:cNvGraphicFramePr>
          <p:nvPr/>
        </p:nvGraphicFramePr>
        <p:xfrm>
          <a:off x="5588000" y="1901639"/>
          <a:ext cx="6604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947352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9B248-20EB-4F5A-90C6-FF20A6294407}" type="slidenum">
              <a:rPr lang="pt-BR" smtClean="0"/>
              <a:t>44</a:t>
            </a:fld>
            <a:endParaRPr lang="pt-BR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42170" y="-88662"/>
            <a:ext cx="11582209" cy="1066515"/>
          </a:xfrm>
          <a:prstGeom prst="rect">
            <a:avLst/>
          </a:prstGeom>
          <a:noFill/>
        </p:spPr>
        <p:txBody>
          <a:bodyPr lIns="122764" tIns="61383" rIns="122764" bIns="61383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br>
              <a:rPr lang="pt-BR" sz="4267" dirty="0">
                <a:latin typeface="+mn-lt"/>
              </a:rPr>
            </a:br>
            <a:r>
              <a:rPr lang="pt-BR" sz="800" dirty="0">
                <a:latin typeface="+mn-lt"/>
              </a:rPr>
              <a:t> </a:t>
            </a:r>
            <a:r>
              <a:rPr lang="pt-BR" sz="4267" dirty="0">
                <a:latin typeface="+mn-lt"/>
              </a:rPr>
              <a:t>Efeito da Correlação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22225" y="1250505"/>
          <a:ext cx="2350346" cy="457200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1751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51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solidFill>
                            <a:schemeClr val="tx1"/>
                          </a:solidFill>
                        </a:rPr>
                        <a:t>Ativo</a:t>
                      </a:r>
                      <a:r>
                        <a:rPr lang="en-US" sz="1900" dirty="0">
                          <a:solidFill>
                            <a:schemeClr val="tx1"/>
                          </a:solidFill>
                        </a:rPr>
                        <a:t> A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solidFill>
                            <a:schemeClr val="tx1"/>
                          </a:solidFill>
                        </a:rPr>
                        <a:t>Ativo</a:t>
                      </a:r>
                      <a:r>
                        <a:rPr lang="en-US" sz="1900" dirty="0">
                          <a:solidFill>
                            <a:schemeClr val="tx1"/>
                          </a:solidFill>
                        </a:rPr>
                        <a:t> B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en-US" sz="19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0%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solidFill>
                            <a:schemeClr val="tx1"/>
                          </a:solidFill>
                        </a:rPr>
                        <a:t>90%</a:t>
                      </a:r>
                      <a:endParaRPr lang="en-US" sz="19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10%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80%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20%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70%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30%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60%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40%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50%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50%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40%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60%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30%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70%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20%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80%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10%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90%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0%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100%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261758" y="1247146"/>
          <a:ext cx="2449349" cy="440046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74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51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solidFill>
                            <a:srgbClr val="000000"/>
                          </a:solidFill>
                        </a:rPr>
                        <a:t>Retorno</a:t>
                      </a:r>
                      <a:endParaRPr lang="en-US" sz="1900" dirty="0">
                        <a:solidFill>
                          <a:srgbClr val="00000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solidFill>
                            <a:srgbClr val="000000"/>
                          </a:solidFill>
                        </a:rPr>
                        <a:t>Risco</a:t>
                      </a:r>
                      <a:endParaRPr lang="en-US" sz="1900" dirty="0">
                        <a:solidFill>
                          <a:srgbClr val="000000"/>
                        </a:solidFill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063">
                <a:tc>
                  <a:txBody>
                    <a:bodyPr/>
                    <a:lstStyle/>
                    <a:p>
                      <a:pPr algn="ctr" fontAlgn="b"/>
                      <a:r>
                        <a:rPr lang="mr-IN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8,00%</a:t>
                      </a:r>
                    </a:p>
                  </a:txBody>
                  <a:tcPr marL="16933" marR="16933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5,00%</a:t>
                      </a:r>
                    </a:p>
                  </a:txBody>
                  <a:tcPr marL="16933" marR="16933" marT="1270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mr-IN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9,70%</a:t>
                      </a:r>
                    </a:p>
                  </a:txBody>
                  <a:tcPr marL="16933" marR="16933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4,88%</a:t>
                      </a:r>
                    </a:p>
                  </a:txBody>
                  <a:tcPr marL="16933" marR="16933" marT="1270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mr-IN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11,40%</a:t>
                      </a:r>
                    </a:p>
                  </a:txBody>
                  <a:tcPr marL="16933" marR="16933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5,06%</a:t>
                      </a:r>
                    </a:p>
                  </a:txBody>
                  <a:tcPr marL="16933" marR="16933" marT="1270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mr-IN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13,10%</a:t>
                      </a:r>
                    </a:p>
                  </a:txBody>
                  <a:tcPr marL="16933" marR="16933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5,50%</a:t>
                      </a:r>
                    </a:p>
                  </a:txBody>
                  <a:tcPr marL="16933" marR="16933" marT="1270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mr-IN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14,80%</a:t>
                      </a:r>
                    </a:p>
                  </a:txBody>
                  <a:tcPr marL="16933" marR="16933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6,15%</a:t>
                      </a:r>
                    </a:p>
                  </a:txBody>
                  <a:tcPr marL="16933" marR="16933" marT="1270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mr-IN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16,50%</a:t>
                      </a:r>
                    </a:p>
                  </a:txBody>
                  <a:tcPr marL="16933" marR="16933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6,95%</a:t>
                      </a:r>
                    </a:p>
                  </a:txBody>
                  <a:tcPr marL="16933" marR="16933" marT="1270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mr-IN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18,20%</a:t>
                      </a:r>
                    </a:p>
                  </a:txBody>
                  <a:tcPr marL="16933" marR="16933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7,85%</a:t>
                      </a:r>
                    </a:p>
                  </a:txBody>
                  <a:tcPr marL="16933" marR="16933" marT="1270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mr-IN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19,90%</a:t>
                      </a:r>
                    </a:p>
                  </a:txBody>
                  <a:tcPr marL="16933" marR="16933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8,82%</a:t>
                      </a:r>
                    </a:p>
                  </a:txBody>
                  <a:tcPr marL="16933" marR="16933" marT="1270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mr-IN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21,60%</a:t>
                      </a:r>
                    </a:p>
                  </a:txBody>
                  <a:tcPr marL="16933" marR="16933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9,85%</a:t>
                      </a:r>
                    </a:p>
                  </a:txBody>
                  <a:tcPr marL="16933" marR="16933" marT="1270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mr-IN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23,30%</a:t>
                      </a:r>
                    </a:p>
                  </a:txBody>
                  <a:tcPr marL="16933" marR="16933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10,91%</a:t>
                      </a:r>
                    </a:p>
                  </a:txBody>
                  <a:tcPr marL="16933" marR="16933" marT="1270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25,00%</a:t>
                      </a:r>
                    </a:p>
                  </a:txBody>
                  <a:tcPr marL="16933" marR="16933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12,00%</a:t>
                      </a:r>
                    </a:p>
                  </a:txBody>
                  <a:tcPr marL="16933" marR="16933" marT="1270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84254" y="5763178"/>
            <a:ext cx="1760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</a:rPr>
              <a:t>correl</a:t>
            </a:r>
            <a:r>
              <a:rPr lang="en-US" sz="2400" b="1" dirty="0">
                <a:solidFill>
                  <a:srgbClr val="0000FF"/>
                </a:solidFill>
              </a:rPr>
              <a:t> = 0,20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5733177" y="1853712"/>
          <a:ext cx="6604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75645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9B248-20EB-4F5A-90C6-FF20A6294407}" type="slidenum">
              <a:rPr lang="pt-BR" smtClean="0"/>
              <a:t>45</a:t>
            </a:fld>
            <a:endParaRPr lang="pt-BR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42170" y="-88662"/>
            <a:ext cx="11582209" cy="1066515"/>
          </a:xfrm>
          <a:prstGeom prst="rect">
            <a:avLst/>
          </a:prstGeom>
          <a:noFill/>
        </p:spPr>
        <p:txBody>
          <a:bodyPr lIns="122764" tIns="61383" rIns="122764" bIns="61383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br>
              <a:rPr lang="pt-BR" sz="4267" dirty="0">
                <a:latin typeface="+mn-lt"/>
              </a:rPr>
            </a:br>
            <a:r>
              <a:rPr lang="pt-BR" sz="800" dirty="0">
                <a:latin typeface="+mn-lt"/>
              </a:rPr>
              <a:t> </a:t>
            </a:r>
            <a:r>
              <a:rPr lang="pt-BR" sz="4267" dirty="0">
                <a:latin typeface="+mn-lt"/>
              </a:rPr>
              <a:t>Efeito da Correlação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22225" y="1250505"/>
          <a:ext cx="2350346" cy="457200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1751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51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solidFill>
                            <a:schemeClr val="tx1"/>
                          </a:solidFill>
                        </a:rPr>
                        <a:t>Ativo</a:t>
                      </a:r>
                      <a:r>
                        <a:rPr lang="en-US" sz="1900" dirty="0">
                          <a:solidFill>
                            <a:schemeClr val="tx1"/>
                          </a:solidFill>
                        </a:rPr>
                        <a:t> A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solidFill>
                            <a:schemeClr val="tx1"/>
                          </a:solidFill>
                        </a:rPr>
                        <a:t>Ativo</a:t>
                      </a:r>
                      <a:r>
                        <a:rPr lang="en-US" sz="1900" dirty="0">
                          <a:solidFill>
                            <a:schemeClr val="tx1"/>
                          </a:solidFill>
                        </a:rPr>
                        <a:t> B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en-US" sz="19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0%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solidFill>
                            <a:schemeClr val="tx1"/>
                          </a:solidFill>
                        </a:rPr>
                        <a:t>90%</a:t>
                      </a:r>
                      <a:endParaRPr lang="en-US" sz="19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10%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80%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20%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70%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30%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60%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40%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50%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50%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40%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60%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30%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70%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20%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80%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10%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90%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0%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100%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261758" y="1247146"/>
          <a:ext cx="2449349" cy="440046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74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51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solidFill>
                            <a:srgbClr val="000000"/>
                          </a:solidFill>
                        </a:rPr>
                        <a:t>Retorno</a:t>
                      </a:r>
                      <a:endParaRPr lang="en-US" sz="1900" dirty="0">
                        <a:solidFill>
                          <a:srgbClr val="00000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solidFill>
                            <a:srgbClr val="000000"/>
                          </a:solidFill>
                        </a:rPr>
                        <a:t>Risco</a:t>
                      </a:r>
                      <a:endParaRPr lang="en-US" sz="1900" dirty="0">
                        <a:solidFill>
                          <a:srgbClr val="000000"/>
                        </a:solidFill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063">
                <a:tc>
                  <a:txBody>
                    <a:bodyPr/>
                    <a:lstStyle/>
                    <a:p>
                      <a:pPr algn="ctr" fontAlgn="b"/>
                      <a:r>
                        <a:rPr lang="mr-IN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8,00%</a:t>
                      </a:r>
                    </a:p>
                  </a:txBody>
                  <a:tcPr marL="16933" marR="16933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5,00%</a:t>
                      </a:r>
                    </a:p>
                  </a:txBody>
                  <a:tcPr marL="16933" marR="16933" marT="1270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mr-IN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9,70%</a:t>
                      </a:r>
                    </a:p>
                  </a:txBody>
                  <a:tcPr marL="16933" marR="16933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4,42%</a:t>
                      </a:r>
                    </a:p>
                  </a:txBody>
                  <a:tcPr marL="16933" marR="16933" marT="1270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mr-IN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11,40%</a:t>
                      </a:r>
                    </a:p>
                  </a:txBody>
                  <a:tcPr marL="16933" marR="16933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4,23%</a:t>
                      </a:r>
                    </a:p>
                  </a:txBody>
                  <a:tcPr marL="16933" marR="16933" marT="1270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mr-IN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13,10%</a:t>
                      </a:r>
                    </a:p>
                  </a:txBody>
                  <a:tcPr marL="16933" marR="16933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4,49%</a:t>
                      </a:r>
                    </a:p>
                  </a:txBody>
                  <a:tcPr marL="16933" marR="16933" marT="1270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mr-IN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14,80%</a:t>
                      </a:r>
                    </a:p>
                  </a:txBody>
                  <a:tcPr marL="16933" marR="16933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5,13%</a:t>
                      </a:r>
                    </a:p>
                  </a:txBody>
                  <a:tcPr marL="16933" marR="16933" marT="1270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mr-IN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16,50%</a:t>
                      </a:r>
                    </a:p>
                  </a:txBody>
                  <a:tcPr marL="16933" marR="16933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6,02%</a:t>
                      </a:r>
                    </a:p>
                  </a:txBody>
                  <a:tcPr marL="16933" marR="16933" marT="1270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mr-IN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18,20%</a:t>
                      </a:r>
                    </a:p>
                  </a:txBody>
                  <a:tcPr marL="16933" marR="16933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7,08%</a:t>
                      </a:r>
                    </a:p>
                  </a:txBody>
                  <a:tcPr marL="16933" marR="16933" marT="1270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mr-IN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19,90%</a:t>
                      </a:r>
                    </a:p>
                  </a:txBody>
                  <a:tcPr marL="16933" marR="16933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8,23%</a:t>
                      </a:r>
                    </a:p>
                  </a:txBody>
                  <a:tcPr marL="16933" marR="16933" marT="1270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mr-IN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21,60%</a:t>
                      </a:r>
                    </a:p>
                  </a:txBody>
                  <a:tcPr marL="16933" marR="16933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9,45%</a:t>
                      </a:r>
                    </a:p>
                  </a:txBody>
                  <a:tcPr marL="16933" marR="16933" marT="1270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mr-IN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23,30%</a:t>
                      </a:r>
                    </a:p>
                  </a:txBody>
                  <a:tcPr marL="16933" marR="16933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10,71%</a:t>
                      </a:r>
                    </a:p>
                  </a:txBody>
                  <a:tcPr marL="16933" marR="16933" marT="1270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25,00%</a:t>
                      </a:r>
                    </a:p>
                  </a:txBody>
                  <a:tcPr marL="16933" marR="16933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12,00%</a:t>
                      </a:r>
                    </a:p>
                  </a:txBody>
                  <a:tcPr marL="16933" marR="16933" marT="1270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84252" y="5763178"/>
            <a:ext cx="1923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</a:rPr>
              <a:t>correl</a:t>
            </a:r>
            <a:r>
              <a:rPr lang="en-US" sz="2400" b="1" dirty="0">
                <a:solidFill>
                  <a:srgbClr val="0000FF"/>
                </a:solidFill>
              </a:rPr>
              <a:t> = - 0,20</a:t>
            </a:r>
          </a:p>
        </p:txBody>
      </p:sp>
      <p:graphicFrame>
        <p:nvGraphicFramePr>
          <p:cNvPr id="10" name="Chart 9"/>
          <p:cNvGraphicFramePr>
            <a:graphicFrameLocks/>
          </p:cNvGraphicFramePr>
          <p:nvPr/>
        </p:nvGraphicFramePr>
        <p:xfrm>
          <a:off x="5588000" y="1841731"/>
          <a:ext cx="6604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796161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9B248-20EB-4F5A-90C6-FF20A6294407}" type="slidenum">
              <a:rPr lang="pt-BR" smtClean="0"/>
              <a:t>46</a:t>
            </a:fld>
            <a:endParaRPr lang="pt-BR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42170" y="-88662"/>
            <a:ext cx="11582209" cy="1066515"/>
          </a:xfrm>
          <a:prstGeom prst="rect">
            <a:avLst/>
          </a:prstGeom>
          <a:noFill/>
        </p:spPr>
        <p:txBody>
          <a:bodyPr lIns="122764" tIns="61383" rIns="122764" bIns="61383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br>
              <a:rPr lang="pt-BR" sz="4267" dirty="0">
                <a:latin typeface="+mn-lt"/>
              </a:rPr>
            </a:br>
            <a:r>
              <a:rPr lang="pt-BR" sz="800" dirty="0">
                <a:latin typeface="+mn-lt"/>
              </a:rPr>
              <a:t> </a:t>
            </a:r>
            <a:r>
              <a:rPr lang="pt-BR" sz="4267" dirty="0">
                <a:latin typeface="+mn-lt"/>
              </a:rPr>
              <a:t>Efeito da Correlação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22225" y="1250505"/>
          <a:ext cx="2350346" cy="457200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1751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51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solidFill>
                            <a:schemeClr val="tx1"/>
                          </a:solidFill>
                        </a:rPr>
                        <a:t>Ativo</a:t>
                      </a:r>
                      <a:r>
                        <a:rPr lang="en-US" sz="1900" dirty="0">
                          <a:solidFill>
                            <a:schemeClr val="tx1"/>
                          </a:solidFill>
                        </a:rPr>
                        <a:t> A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solidFill>
                            <a:schemeClr val="tx1"/>
                          </a:solidFill>
                        </a:rPr>
                        <a:t>Ativo</a:t>
                      </a:r>
                      <a:r>
                        <a:rPr lang="en-US" sz="1900" dirty="0">
                          <a:solidFill>
                            <a:schemeClr val="tx1"/>
                          </a:solidFill>
                        </a:rPr>
                        <a:t> B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en-US" sz="19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0%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solidFill>
                            <a:schemeClr val="tx1"/>
                          </a:solidFill>
                        </a:rPr>
                        <a:t>90%</a:t>
                      </a:r>
                      <a:endParaRPr lang="en-US" sz="19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10%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80%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20%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70%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30%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60%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40%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50%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50%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40%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60%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30%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70%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20%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80%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10%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90%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0%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100%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261758" y="1247146"/>
          <a:ext cx="2449349" cy="440046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74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51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solidFill>
                            <a:srgbClr val="000000"/>
                          </a:solidFill>
                        </a:rPr>
                        <a:t>Retorno</a:t>
                      </a:r>
                      <a:endParaRPr lang="en-US" sz="1900" dirty="0">
                        <a:solidFill>
                          <a:srgbClr val="00000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solidFill>
                            <a:srgbClr val="000000"/>
                          </a:solidFill>
                        </a:rPr>
                        <a:t>Risco</a:t>
                      </a:r>
                      <a:endParaRPr lang="en-US" sz="1900" dirty="0">
                        <a:solidFill>
                          <a:srgbClr val="000000"/>
                        </a:solidFill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063">
                <a:tc>
                  <a:txBody>
                    <a:bodyPr/>
                    <a:lstStyle/>
                    <a:p>
                      <a:pPr algn="ctr" fontAlgn="b"/>
                      <a:r>
                        <a:rPr lang="mr-IN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8,00%</a:t>
                      </a:r>
                    </a:p>
                  </a:txBody>
                  <a:tcPr marL="16933" marR="16933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5,00%</a:t>
                      </a:r>
                    </a:p>
                  </a:txBody>
                  <a:tcPr marL="16933" marR="16933" marT="1270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mr-IN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9,70%</a:t>
                      </a:r>
                    </a:p>
                  </a:txBody>
                  <a:tcPr marL="16933" marR="16933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3,61%</a:t>
                      </a:r>
                    </a:p>
                  </a:txBody>
                  <a:tcPr marL="16933" marR="16933" marT="1270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mr-IN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11,40%</a:t>
                      </a:r>
                    </a:p>
                  </a:txBody>
                  <a:tcPr marL="16933" marR="16933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2,53%</a:t>
                      </a:r>
                    </a:p>
                  </a:txBody>
                  <a:tcPr marL="16933" marR="16933" marT="1270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mr-IN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13,10%</a:t>
                      </a:r>
                    </a:p>
                  </a:txBody>
                  <a:tcPr marL="16933" marR="16933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2,25%</a:t>
                      </a:r>
                    </a:p>
                  </a:txBody>
                  <a:tcPr marL="16933" marR="16933" marT="1270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mr-IN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14,80%</a:t>
                      </a:r>
                    </a:p>
                  </a:txBody>
                  <a:tcPr marL="16933" marR="16933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3,00%</a:t>
                      </a:r>
                    </a:p>
                  </a:txBody>
                  <a:tcPr marL="16933" marR="16933" marT="1270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mr-IN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16,50%</a:t>
                      </a:r>
                    </a:p>
                  </a:txBody>
                  <a:tcPr marL="16933" marR="16933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4,27%</a:t>
                      </a:r>
                    </a:p>
                  </a:txBody>
                  <a:tcPr marL="16933" marR="16933" marT="1270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mr-IN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18,20%</a:t>
                      </a:r>
                    </a:p>
                  </a:txBody>
                  <a:tcPr marL="16933" marR="16933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5,73%</a:t>
                      </a:r>
                    </a:p>
                  </a:txBody>
                  <a:tcPr marL="16933" marR="16933" marT="1270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mr-IN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19,90%</a:t>
                      </a:r>
                    </a:p>
                  </a:txBody>
                  <a:tcPr marL="16933" marR="16933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7,26%</a:t>
                      </a:r>
                    </a:p>
                  </a:txBody>
                  <a:tcPr marL="16933" marR="16933" marT="1270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mr-IN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21,60%</a:t>
                      </a:r>
                    </a:p>
                  </a:txBody>
                  <a:tcPr marL="16933" marR="16933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8,82%</a:t>
                      </a:r>
                    </a:p>
                  </a:txBody>
                  <a:tcPr marL="16933" marR="16933" marT="1270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mr-IN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23,30%</a:t>
                      </a:r>
                    </a:p>
                  </a:txBody>
                  <a:tcPr marL="16933" marR="16933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10,40%</a:t>
                      </a:r>
                    </a:p>
                  </a:txBody>
                  <a:tcPr marL="16933" marR="16933" marT="1270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25,00%</a:t>
                      </a:r>
                    </a:p>
                  </a:txBody>
                  <a:tcPr marL="16933" marR="16933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12,00%</a:t>
                      </a:r>
                    </a:p>
                  </a:txBody>
                  <a:tcPr marL="16933" marR="16933" marT="1270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84252" y="5763178"/>
            <a:ext cx="1923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</a:rPr>
              <a:t>correl</a:t>
            </a:r>
            <a:r>
              <a:rPr lang="en-US" sz="2400" b="1" dirty="0">
                <a:solidFill>
                  <a:srgbClr val="0000FF"/>
                </a:solidFill>
              </a:rPr>
              <a:t> = - 0,80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5717204" y="1841731"/>
          <a:ext cx="6604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5057246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9B248-20EB-4F5A-90C6-FF20A6294407}" type="slidenum">
              <a:rPr lang="pt-BR" smtClean="0"/>
              <a:t>47</a:t>
            </a:fld>
            <a:endParaRPr lang="pt-BR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42170" y="-88662"/>
            <a:ext cx="11582209" cy="1066515"/>
          </a:xfrm>
          <a:prstGeom prst="rect">
            <a:avLst/>
          </a:prstGeom>
          <a:noFill/>
        </p:spPr>
        <p:txBody>
          <a:bodyPr lIns="122764" tIns="61383" rIns="122764" bIns="61383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br>
              <a:rPr lang="pt-BR" sz="4267" dirty="0">
                <a:latin typeface="+mn-lt"/>
              </a:rPr>
            </a:br>
            <a:r>
              <a:rPr lang="pt-BR" sz="800" dirty="0">
                <a:latin typeface="+mn-lt"/>
              </a:rPr>
              <a:t> </a:t>
            </a:r>
            <a:r>
              <a:rPr lang="pt-BR" sz="4267" dirty="0">
                <a:latin typeface="+mn-lt"/>
              </a:rPr>
              <a:t>Efeito da Correlação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22225" y="1250505"/>
          <a:ext cx="2350346" cy="457200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1751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51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solidFill>
                            <a:schemeClr val="tx1"/>
                          </a:solidFill>
                        </a:rPr>
                        <a:t>Ativo</a:t>
                      </a:r>
                      <a:r>
                        <a:rPr lang="en-US" sz="1900" dirty="0">
                          <a:solidFill>
                            <a:schemeClr val="tx1"/>
                          </a:solidFill>
                        </a:rPr>
                        <a:t> A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solidFill>
                            <a:schemeClr val="tx1"/>
                          </a:solidFill>
                        </a:rPr>
                        <a:t>Ativo</a:t>
                      </a:r>
                      <a:r>
                        <a:rPr lang="en-US" sz="1900" dirty="0">
                          <a:solidFill>
                            <a:schemeClr val="tx1"/>
                          </a:solidFill>
                        </a:rPr>
                        <a:t> B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en-US" sz="19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0%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solidFill>
                            <a:schemeClr val="tx1"/>
                          </a:solidFill>
                        </a:rPr>
                        <a:t>90%</a:t>
                      </a:r>
                      <a:endParaRPr lang="en-US" sz="19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10%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80%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20%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70%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30%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60%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40%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50%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50%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40%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60%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30%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70%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20%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80%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10%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90%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0%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100%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261758" y="1247146"/>
          <a:ext cx="2449349" cy="440046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74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51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solidFill>
                            <a:srgbClr val="000000"/>
                          </a:solidFill>
                        </a:rPr>
                        <a:t>Retorno</a:t>
                      </a:r>
                      <a:endParaRPr lang="en-US" sz="1900" dirty="0">
                        <a:solidFill>
                          <a:srgbClr val="00000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solidFill>
                            <a:srgbClr val="000000"/>
                          </a:solidFill>
                        </a:rPr>
                        <a:t>Risco</a:t>
                      </a:r>
                      <a:endParaRPr lang="en-US" sz="1900" dirty="0">
                        <a:solidFill>
                          <a:srgbClr val="000000"/>
                        </a:solidFill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063">
                <a:tc>
                  <a:txBody>
                    <a:bodyPr/>
                    <a:lstStyle/>
                    <a:p>
                      <a:pPr algn="ctr" fontAlgn="b"/>
                      <a:r>
                        <a:rPr lang="mr-IN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8,00%</a:t>
                      </a:r>
                    </a:p>
                  </a:txBody>
                  <a:tcPr marL="16933" marR="16933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5,00%</a:t>
                      </a:r>
                    </a:p>
                  </a:txBody>
                  <a:tcPr marL="16933" marR="16933" marT="1270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mr-IN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9,70%</a:t>
                      </a:r>
                    </a:p>
                  </a:txBody>
                  <a:tcPr marL="16933" marR="16933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3,30%</a:t>
                      </a:r>
                    </a:p>
                  </a:txBody>
                  <a:tcPr marL="16933" marR="16933" marT="1270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mr-IN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11,40%</a:t>
                      </a:r>
                    </a:p>
                  </a:txBody>
                  <a:tcPr marL="16933" marR="16933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1,60%</a:t>
                      </a:r>
                    </a:p>
                  </a:txBody>
                  <a:tcPr marL="16933" marR="16933" marT="1270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mr-IN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13,10%</a:t>
                      </a:r>
                    </a:p>
                  </a:txBody>
                  <a:tcPr marL="16933" marR="16933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9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  <a:cs typeface="Calibri"/>
                        </a:rPr>
                        <a:t>0,10%</a:t>
                      </a:r>
                    </a:p>
                  </a:txBody>
                  <a:tcPr marL="16933" marR="16933" marT="1270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mr-IN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14,80%</a:t>
                      </a:r>
                    </a:p>
                  </a:txBody>
                  <a:tcPr marL="16933" marR="16933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1,80%</a:t>
                      </a:r>
                    </a:p>
                  </a:txBody>
                  <a:tcPr marL="16933" marR="16933" marT="1270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mr-IN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16,50%</a:t>
                      </a:r>
                    </a:p>
                  </a:txBody>
                  <a:tcPr marL="16933" marR="16933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3,50%</a:t>
                      </a:r>
                    </a:p>
                  </a:txBody>
                  <a:tcPr marL="16933" marR="16933" marT="1270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mr-IN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18,20%</a:t>
                      </a:r>
                    </a:p>
                  </a:txBody>
                  <a:tcPr marL="16933" marR="16933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5,20%</a:t>
                      </a:r>
                    </a:p>
                  </a:txBody>
                  <a:tcPr marL="16933" marR="16933" marT="1270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mr-IN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19,90%</a:t>
                      </a:r>
                    </a:p>
                  </a:txBody>
                  <a:tcPr marL="16933" marR="16933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6,90%</a:t>
                      </a:r>
                    </a:p>
                  </a:txBody>
                  <a:tcPr marL="16933" marR="16933" marT="1270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mr-IN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21,60%</a:t>
                      </a:r>
                    </a:p>
                  </a:txBody>
                  <a:tcPr marL="16933" marR="16933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8,60%</a:t>
                      </a:r>
                    </a:p>
                  </a:txBody>
                  <a:tcPr marL="16933" marR="16933" marT="1270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mr-IN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23,30%</a:t>
                      </a:r>
                    </a:p>
                  </a:txBody>
                  <a:tcPr marL="16933" marR="16933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10,30%</a:t>
                      </a:r>
                    </a:p>
                  </a:txBody>
                  <a:tcPr marL="16933" marR="16933" marT="1270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25,00%</a:t>
                      </a:r>
                    </a:p>
                  </a:txBody>
                  <a:tcPr marL="16933" marR="16933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12,00%</a:t>
                      </a:r>
                    </a:p>
                  </a:txBody>
                  <a:tcPr marL="16933" marR="16933" marT="1270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84252" y="5763178"/>
            <a:ext cx="1923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</a:rPr>
              <a:t>correl</a:t>
            </a:r>
            <a:r>
              <a:rPr lang="en-US" sz="2400" b="1" dirty="0">
                <a:solidFill>
                  <a:srgbClr val="0000FF"/>
                </a:solidFill>
              </a:rPr>
              <a:t> = - 1,00</a:t>
            </a:r>
          </a:p>
        </p:txBody>
      </p:sp>
      <p:graphicFrame>
        <p:nvGraphicFramePr>
          <p:cNvPr id="10" name="Chart 9"/>
          <p:cNvGraphicFramePr>
            <a:graphicFrameLocks/>
          </p:cNvGraphicFramePr>
          <p:nvPr/>
        </p:nvGraphicFramePr>
        <p:xfrm>
          <a:off x="5588000" y="1829749"/>
          <a:ext cx="6604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0786766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2"/>
          <p:cNvGraphicFramePr>
            <a:graphicFrameLocks noChangeAspect="1"/>
          </p:cNvGraphicFramePr>
          <p:nvPr/>
        </p:nvGraphicFramePr>
        <p:xfrm>
          <a:off x="1016000" y="1189979"/>
          <a:ext cx="10464800" cy="4919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8483" name="Text Box 3"/>
          <p:cNvSpPr txBox="1">
            <a:spLocks noChangeArrowheads="1"/>
          </p:cNvSpPr>
          <p:nvPr/>
        </p:nvSpPr>
        <p:spPr bwMode="auto">
          <a:xfrm>
            <a:off x="6176435" y="5879454"/>
            <a:ext cx="392735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400" b="1"/>
              <a:t>Desvio-padrão do retorno da </a:t>
            </a:r>
          </a:p>
          <a:p>
            <a:r>
              <a:rPr lang="pt-BR" sz="2400" b="1"/>
              <a:t>carteira</a:t>
            </a:r>
          </a:p>
        </p:txBody>
      </p:sp>
      <p:sp>
        <p:nvSpPr>
          <p:cNvPr id="148484" name="Text Box 4"/>
          <p:cNvSpPr txBox="1">
            <a:spLocks noChangeArrowheads="1"/>
          </p:cNvSpPr>
          <p:nvPr/>
        </p:nvSpPr>
        <p:spPr bwMode="auto">
          <a:xfrm>
            <a:off x="1" y="808979"/>
            <a:ext cx="13641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400" b="1" dirty="0"/>
              <a:t>Retorno </a:t>
            </a:r>
          </a:p>
          <a:p>
            <a:r>
              <a:rPr lang="pt-BR" sz="2400" b="1" dirty="0"/>
              <a:t>Esperado</a:t>
            </a:r>
          </a:p>
        </p:txBody>
      </p:sp>
      <p:graphicFrame>
        <p:nvGraphicFramePr>
          <p:cNvPr id="148485" name="Object 5"/>
          <p:cNvGraphicFramePr>
            <a:graphicFrameLocks noChangeAspect="1"/>
          </p:cNvGraphicFramePr>
          <p:nvPr/>
        </p:nvGraphicFramePr>
        <p:xfrm>
          <a:off x="8229600" y="3475979"/>
          <a:ext cx="1456267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55320" imgH="203040" progId="Equation.DSMT4">
                  <p:embed/>
                </p:oleObj>
              </mc:Choice>
              <mc:Fallback>
                <p:oleObj name="Equation" r:id="rId3" imgW="355320" imgH="203040" progId="Equation.DSMT4">
                  <p:embed/>
                  <p:pic>
                    <p:nvPicPr>
                      <p:cNvPr id="14848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600" y="3475979"/>
                        <a:ext cx="1456267" cy="623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486" name="Object 6"/>
          <p:cNvGraphicFramePr>
            <a:graphicFrameLocks noChangeAspect="1"/>
          </p:cNvGraphicFramePr>
          <p:nvPr/>
        </p:nvGraphicFramePr>
        <p:xfrm>
          <a:off x="8528051" y="2942579"/>
          <a:ext cx="2080683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07960" imgH="203040" progId="Equation.DSMT4">
                  <p:embed/>
                </p:oleObj>
              </mc:Choice>
              <mc:Fallback>
                <p:oleObj name="Equation" r:id="rId5" imgW="507960" imgH="203040" progId="Equation.DSMT4">
                  <p:embed/>
                  <p:pic>
                    <p:nvPicPr>
                      <p:cNvPr id="14848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28051" y="2942579"/>
                        <a:ext cx="2080683" cy="623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487" name="Object 7"/>
          <p:cNvGraphicFramePr>
            <a:graphicFrameLocks noChangeAspect="1"/>
          </p:cNvGraphicFramePr>
          <p:nvPr/>
        </p:nvGraphicFramePr>
        <p:xfrm>
          <a:off x="9169402" y="2409179"/>
          <a:ext cx="2027767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95000" imgH="203040" progId="Equation.DSMT4">
                  <p:embed/>
                </p:oleObj>
              </mc:Choice>
              <mc:Fallback>
                <p:oleObj name="Equation" r:id="rId7" imgW="495000" imgH="203040" progId="Equation.DSMT4">
                  <p:embed/>
                  <p:pic>
                    <p:nvPicPr>
                      <p:cNvPr id="14848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69402" y="2409179"/>
                        <a:ext cx="2027767" cy="623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488" name="Object 8"/>
          <p:cNvGraphicFramePr>
            <a:graphicFrameLocks noChangeAspect="1"/>
          </p:cNvGraphicFramePr>
          <p:nvPr/>
        </p:nvGraphicFramePr>
        <p:xfrm>
          <a:off x="6227233" y="1647179"/>
          <a:ext cx="1559984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80880" imgH="203040" progId="Equation.DSMT4">
                  <p:embed/>
                </p:oleObj>
              </mc:Choice>
              <mc:Fallback>
                <p:oleObj name="Equation" r:id="rId9" imgW="380880" imgH="203040" progId="Equation.DSMT4">
                  <p:embed/>
                  <p:pic>
                    <p:nvPicPr>
                      <p:cNvPr id="14848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7233" y="1647179"/>
                        <a:ext cx="1559984" cy="623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489" name="Object 9"/>
          <p:cNvGraphicFramePr>
            <a:graphicFrameLocks noChangeAspect="1"/>
          </p:cNvGraphicFramePr>
          <p:nvPr/>
        </p:nvGraphicFramePr>
        <p:xfrm>
          <a:off x="3602569" y="2180579"/>
          <a:ext cx="2393951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583920" imgH="203040" progId="Equation.DSMT4">
                  <p:embed/>
                </p:oleObj>
              </mc:Choice>
              <mc:Fallback>
                <p:oleObj name="Equation" r:id="rId11" imgW="583920" imgH="203040" progId="Equation.DSMT4">
                  <p:embed/>
                  <p:pic>
                    <p:nvPicPr>
                      <p:cNvPr id="14848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2569" y="2180579"/>
                        <a:ext cx="2393951" cy="623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490" name="Object 10"/>
          <p:cNvGraphicFramePr>
            <a:graphicFrameLocks noChangeAspect="1"/>
          </p:cNvGraphicFramePr>
          <p:nvPr/>
        </p:nvGraphicFramePr>
        <p:xfrm>
          <a:off x="2493435" y="4085579"/>
          <a:ext cx="1875367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457200" imgH="203040" progId="Equation.3">
                  <p:embed/>
                </p:oleObj>
              </mc:Choice>
              <mc:Fallback>
                <p:oleObj name="Equation" r:id="rId13" imgW="457200" imgH="203040" progId="Equation.3">
                  <p:embed/>
                  <p:pic>
                    <p:nvPicPr>
                      <p:cNvPr id="14849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3435" y="4085579"/>
                        <a:ext cx="1875367" cy="623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8491" name="Line 11"/>
          <p:cNvSpPr>
            <a:spLocks noChangeShapeType="1"/>
          </p:cNvSpPr>
          <p:nvPr/>
        </p:nvSpPr>
        <p:spPr bwMode="auto">
          <a:xfrm flipH="1">
            <a:off x="7620000" y="3856979"/>
            <a:ext cx="71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 sz="2400"/>
          </a:p>
        </p:txBody>
      </p:sp>
      <p:sp>
        <p:nvSpPr>
          <p:cNvPr id="148492" name="Line 12"/>
          <p:cNvSpPr>
            <a:spLocks noChangeShapeType="1"/>
          </p:cNvSpPr>
          <p:nvPr/>
        </p:nvSpPr>
        <p:spPr bwMode="auto">
          <a:xfrm flipH="1">
            <a:off x="8026400" y="3247379"/>
            <a:ext cx="71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 sz="2400"/>
          </a:p>
        </p:txBody>
      </p:sp>
      <p:sp>
        <p:nvSpPr>
          <p:cNvPr id="148493" name="Line 13"/>
          <p:cNvSpPr>
            <a:spLocks noChangeShapeType="1"/>
          </p:cNvSpPr>
          <p:nvPr/>
        </p:nvSpPr>
        <p:spPr bwMode="auto">
          <a:xfrm flipH="1">
            <a:off x="8534400" y="2713979"/>
            <a:ext cx="71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 sz="2400"/>
          </a:p>
        </p:txBody>
      </p:sp>
      <p:sp>
        <p:nvSpPr>
          <p:cNvPr id="148494" name="Line 14"/>
          <p:cNvSpPr>
            <a:spLocks noChangeShapeType="1"/>
          </p:cNvSpPr>
          <p:nvPr/>
        </p:nvSpPr>
        <p:spPr bwMode="auto">
          <a:xfrm flipH="1">
            <a:off x="6197600" y="2180579"/>
            <a:ext cx="406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 sz="2400"/>
          </a:p>
        </p:txBody>
      </p:sp>
      <p:sp>
        <p:nvSpPr>
          <p:cNvPr id="148495" name="Line 15"/>
          <p:cNvSpPr>
            <a:spLocks noChangeShapeType="1"/>
          </p:cNvSpPr>
          <p:nvPr/>
        </p:nvSpPr>
        <p:spPr bwMode="auto">
          <a:xfrm>
            <a:off x="4673600" y="2637779"/>
            <a:ext cx="203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 sz="2400"/>
          </a:p>
        </p:txBody>
      </p:sp>
      <p:sp>
        <p:nvSpPr>
          <p:cNvPr id="148496" name="Line 16"/>
          <p:cNvSpPr>
            <a:spLocks noChangeShapeType="1"/>
          </p:cNvSpPr>
          <p:nvPr/>
        </p:nvSpPr>
        <p:spPr bwMode="auto">
          <a:xfrm flipH="1" flipV="1">
            <a:off x="2743200" y="3475979"/>
            <a:ext cx="406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 sz="2400"/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242170" y="-88662"/>
            <a:ext cx="11582209" cy="1066515"/>
          </a:xfrm>
          <a:prstGeom prst="rect">
            <a:avLst/>
          </a:prstGeom>
          <a:noFill/>
        </p:spPr>
        <p:txBody>
          <a:bodyPr lIns="122764" tIns="61383" rIns="122764" bIns="61383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br>
              <a:rPr lang="pt-BR" sz="4267" dirty="0">
                <a:latin typeface="+mn-lt"/>
              </a:rPr>
            </a:br>
            <a:r>
              <a:rPr lang="pt-BR" sz="800" dirty="0">
                <a:latin typeface="+mn-lt"/>
              </a:rPr>
              <a:t> </a:t>
            </a:r>
            <a:r>
              <a:rPr lang="pt-BR" sz="4267" dirty="0">
                <a:latin typeface="+mn-lt"/>
              </a:rPr>
              <a:t>Efeito da Correlação </a:t>
            </a:r>
            <a:r>
              <a:rPr lang="mr-IN" sz="4267" dirty="0">
                <a:latin typeface="+mn-lt"/>
              </a:rPr>
              <a:t>–</a:t>
            </a:r>
            <a:r>
              <a:rPr lang="pt-BR" sz="4267" dirty="0">
                <a:latin typeface="+mn-lt"/>
              </a:rPr>
              <a:t> Resumo </a:t>
            </a:r>
          </a:p>
        </p:txBody>
      </p:sp>
      <p:sp>
        <p:nvSpPr>
          <p:cNvPr id="1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96023" y="175684"/>
            <a:ext cx="2743200" cy="365125"/>
          </a:xfrm>
        </p:spPr>
        <p:txBody>
          <a:bodyPr/>
          <a:lstStyle/>
          <a:p>
            <a:fld id="{C769B248-20EB-4F5A-90C6-FF20A6294407}" type="slidenum">
              <a:rPr lang="pt-BR" smtClean="0"/>
              <a:t>48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783837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9B248-20EB-4F5A-90C6-FF20A6294407}" type="slidenum">
              <a:rPr lang="pt-BR" smtClean="0"/>
              <a:t>49</a:t>
            </a:fld>
            <a:endParaRPr lang="pt-BR"/>
          </a:p>
        </p:txBody>
      </p:sp>
      <p:pic>
        <p:nvPicPr>
          <p:cNvPr id="3" name="Imagem 5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804" y="1236085"/>
            <a:ext cx="5548320" cy="291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42170" y="-88662"/>
            <a:ext cx="11582209" cy="1066515"/>
          </a:xfrm>
          <a:prstGeom prst="rect">
            <a:avLst/>
          </a:prstGeom>
          <a:noFill/>
        </p:spPr>
        <p:txBody>
          <a:bodyPr lIns="122764" tIns="61383" rIns="122764" bIns="61383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br>
              <a:rPr lang="pt-BR" sz="4267" dirty="0">
                <a:latin typeface="+mn-lt"/>
              </a:rPr>
            </a:br>
            <a:r>
              <a:rPr lang="pt-BR" sz="800" dirty="0">
                <a:latin typeface="+mn-lt"/>
              </a:rPr>
              <a:t> </a:t>
            </a:r>
            <a:r>
              <a:rPr lang="x-none" sz="4267" dirty="0">
                <a:latin typeface="+mn-lt"/>
              </a:rPr>
              <a:t>Carteira de Mínimo Risco</a:t>
            </a:r>
            <a:endParaRPr lang="pt-BR" sz="4267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5165" y="4323135"/>
            <a:ext cx="56388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137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0997" y="-9809"/>
            <a:ext cx="8893175" cy="1143001"/>
          </a:xfrm>
        </p:spPr>
        <p:txBody>
          <a:bodyPr/>
          <a:lstStyle/>
          <a:p>
            <a:pPr algn="just" eaLnBrk="1" hangingPunct="1"/>
            <a:r>
              <a:rPr lang="pt-BR" sz="3200" dirty="0">
                <a:latin typeface="Calibri" charset="0"/>
              </a:rPr>
              <a:t>Em algum lugar de um passado nem tão distante...</a:t>
            </a:r>
          </a:p>
        </p:txBody>
      </p:sp>
      <p:cxnSp>
        <p:nvCxnSpPr>
          <p:cNvPr id="9" name="Conector reto 5"/>
          <p:cNvCxnSpPr>
            <a:cxnSpLocks/>
          </p:cNvCxnSpPr>
          <p:nvPr/>
        </p:nvCxnSpPr>
        <p:spPr>
          <a:xfrm>
            <a:off x="117359" y="1007779"/>
            <a:ext cx="11807579" cy="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759687" y="5544607"/>
            <a:ext cx="2088232" cy="1085646"/>
            <a:chOff x="251520" y="5445224"/>
            <a:chExt cx="2576884" cy="1105492"/>
          </a:xfrm>
        </p:grpSpPr>
        <p:sp>
          <p:nvSpPr>
            <p:cNvPr id="13" name="Elipse 12"/>
            <p:cNvSpPr>
              <a:spLocks noChangeArrowheads="1"/>
            </p:cNvSpPr>
            <p:nvPr/>
          </p:nvSpPr>
          <p:spPr bwMode="auto">
            <a:xfrm>
              <a:off x="899592" y="5517232"/>
              <a:ext cx="1928812" cy="792088"/>
            </a:xfrm>
            <a:prstGeom prst="ellipse">
              <a:avLst/>
            </a:prstGeom>
            <a:gradFill rotWithShape="1">
              <a:gsLst>
                <a:gs pos="0">
                  <a:srgbClr val="90FFDA"/>
                </a:gs>
                <a:gs pos="35001">
                  <a:srgbClr val="B2FFE3"/>
                </a:gs>
                <a:gs pos="100000">
                  <a:srgbClr val="E0FFF4"/>
                </a:gs>
              </a:gsLst>
              <a:lin ang="16200000" scaled="1"/>
            </a:gradFill>
            <a:ln w="9525">
              <a:solidFill>
                <a:srgbClr val="00CC98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pt-BR" sz="1400" b="1" dirty="0"/>
                <a:t>Sequencia </a:t>
              </a:r>
            </a:p>
            <a:p>
              <a:pPr algn="ctr">
                <a:defRPr/>
              </a:pPr>
              <a:r>
                <a:rPr lang="pt-BR" sz="1400" b="1" dirty="0"/>
                <a:t>Fibonacci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1520" y="5445224"/>
              <a:ext cx="722432" cy="816868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251520" y="6237313"/>
              <a:ext cx="678888" cy="3134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1202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071664" y="3647261"/>
            <a:ext cx="2232248" cy="1005880"/>
            <a:chOff x="3707904" y="4171060"/>
            <a:chExt cx="2232248" cy="1005879"/>
          </a:xfrm>
        </p:grpSpPr>
        <p:grpSp>
          <p:nvGrpSpPr>
            <p:cNvPr id="14" name="Group 13"/>
            <p:cNvGrpSpPr/>
            <p:nvPr/>
          </p:nvGrpSpPr>
          <p:grpSpPr>
            <a:xfrm>
              <a:off x="3707904" y="4221089"/>
              <a:ext cx="2232248" cy="955850"/>
              <a:chOff x="73804" y="5517232"/>
              <a:chExt cx="2754600" cy="973323"/>
            </a:xfrm>
          </p:grpSpPr>
          <p:sp>
            <p:nvSpPr>
              <p:cNvPr id="18" name="Elipse 12"/>
              <p:cNvSpPr>
                <a:spLocks noChangeArrowheads="1"/>
              </p:cNvSpPr>
              <p:nvPr/>
            </p:nvSpPr>
            <p:spPr bwMode="auto">
              <a:xfrm>
                <a:off x="899592" y="5517232"/>
                <a:ext cx="1928812" cy="792088"/>
              </a:xfrm>
              <a:prstGeom prst="ellipse">
                <a:avLst/>
              </a:prstGeom>
              <a:gradFill rotWithShape="1">
                <a:gsLst>
                  <a:gs pos="0">
                    <a:srgbClr val="90FFDA"/>
                  </a:gs>
                  <a:gs pos="35001">
                    <a:srgbClr val="B2FFE3"/>
                  </a:gs>
                  <a:gs pos="100000">
                    <a:srgbClr val="E0FFF4"/>
                  </a:gs>
                </a:gsLst>
                <a:lin ang="16200000" scaled="1"/>
              </a:gradFill>
              <a:ln w="9525">
                <a:solidFill>
                  <a:srgbClr val="00CC98"/>
                </a:solidFill>
                <a:round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/>
              <a:lstStyle/>
              <a:p>
                <a:pPr algn="ctr">
                  <a:defRPr/>
                </a:pPr>
                <a:r>
                  <a:rPr lang="pt-BR" sz="1100" b="1" dirty="0"/>
                  <a:t>Napier </a:t>
                </a:r>
              </a:p>
              <a:p>
                <a:pPr algn="ctr">
                  <a:defRPr/>
                </a:pPr>
                <a:r>
                  <a:rPr lang="pt-BR" sz="1100" b="1" dirty="0" err="1"/>
                  <a:t>Logarítmo</a:t>
                </a:r>
                <a:endParaRPr lang="pt-BR" sz="1100" b="1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73804" y="6177152"/>
                <a:ext cx="678888" cy="3134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1614</a:t>
                </a:r>
              </a:p>
            </p:txBody>
          </p:sp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79912" y="4171060"/>
              <a:ext cx="531242" cy="693411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1551775" y="4680507"/>
            <a:ext cx="2232248" cy="955845"/>
            <a:chOff x="2915816" y="5227910"/>
            <a:chExt cx="2232248" cy="955847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15816" y="5301208"/>
              <a:ext cx="614640" cy="576064"/>
            </a:xfrm>
            <a:prstGeom prst="rect">
              <a:avLst/>
            </a:prstGeom>
          </p:spPr>
        </p:pic>
        <p:grpSp>
          <p:nvGrpSpPr>
            <p:cNvPr id="23" name="Group 22"/>
            <p:cNvGrpSpPr/>
            <p:nvPr/>
          </p:nvGrpSpPr>
          <p:grpSpPr>
            <a:xfrm>
              <a:off x="2915816" y="5227910"/>
              <a:ext cx="2232248" cy="955847"/>
              <a:chOff x="73804" y="5517232"/>
              <a:chExt cx="2754600" cy="973320"/>
            </a:xfrm>
          </p:grpSpPr>
          <p:sp>
            <p:nvSpPr>
              <p:cNvPr id="24" name="Elipse 12"/>
              <p:cNvSpPr>
                <a:spLocks noChangeArrowheads="1"/>
              </p:cNvSpPr>
              <p:nvPr/>
            </p:nvSpPr>
            <p:spPr bwMode="auto">
              <a:xfrm>
                <a:off x="899592" y="5517232"/>
                <a:ext cx="1928812" cy="792088"/>
              </a:xfrm>
              <a:prstGeom prst="ellipse">
                <a:avLst/>
              </a:prstGeom>
              <a:gradFill rotWithShape="1">
                <a:gsLst>
                  <a:gs pos="0">
                    <a:srgbClr val="90FFDA"/>
                  </a:gs>
                  <a:gs pos="35001">
                    <a:srgbClr val="B2FFE3"/>
                  </a:gs>
                  <a:gs pos="100000">
                    <a:srgbClr val="E0FFF4"/>
                  </a:gs>
                </a:gsLst>
                <a:lin ang="16200000" scaled="1"/>
              </a:gradFill>
              <a:ln w="9525">
                <a:solidFill>
                  <a:srgbClr val="00CC98"/>
                </a:solidFill>
                <a:round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/>
              <a:lstStyle/>
              <a:p>
                <a:pPr algn="ctr">
                  <a:defRPr/>
                </a:pPr>
                <a:r>
                  <a:rPr lang="pt-BR" sz="1100" b="1" dirty="0"/>
                  <a:t>Núm. Combinatório </a:t>
                </a:r>
                <a:r>
                  <a:rPr lang="pt-BR" sz="1100" b="1" dirty="0" err="1"/>
                  <a:t>Cardano</a:t>
                </a:r>
                <a:endParaRPr lang="pt-BR" sz="1100" b="1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73804" y="6177148"/>
                <a:ext cx="678888" cy="3134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1550</a:t>
                </a:r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3431704" y="2780928"/>
            <a:ext cx="2736304" cy="977831"/>
            <a:chOff x="3491880" y="2614931"/>
            <a:chExt cx="2736304" cy="977831"/>
          </a:xfrm>
        </p:grpSpPr>
        <p:pic>
          <p:nvPicPr>
            <p:cNvPr id="26" name="Picture 2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491880" y="2636912"/>
              <a:ext cx="475988" cy="576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3" name="Group 32"/>
            <p:cNvGrpSpPr/>
            <p:nvPr/>
          </p:nvGrpSpPr>
          <p:grpSpPr>
            <a:xfrm>
              <a:off x="3635896" y="2614931"/>
              <a:ext cx="2592288" cy="977831"/>
              <a:chOff x="3635896" y="2614931"/>
              <a:chExt cx="2592288" cy="977831"/>
            </a:xfrm>
          </p:grpSpPr>
          <p:pic>
            <p:nvPicPr>
              <p:cNvPr id="27" name="Picture 26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995936" y="2636912"/>
                <a:ext cx="532092" cy="6440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9" name="Group 28"/>
              <p:cNvGrpSpPr/>
              <p:nvPr/>
            </p:nvGrpSpPr>
            <p:grpSpPr>
              <a:xfrm>
                <a:off x="3635896" y="2614931"/>
                <a:ext cx="2592288" cy="977831"/>
                <a:chOff x="-192770" y="5517232"/>
                <a:chExt cx="3198890" cy="995706"/>
              </a:xfrm>
            </p:grpSpPr>
            <p:sp>
              <p:nvSpPr>
                <p:cNvPr id="31" name="Elipse 12"/>
                <p:cNvSpPr>
                  <a:spLocks noChangeArrowheads="1"/>
                </p:cNvSpPr>
                <p:nvPr/>
              </p:nvSpPr>
              <p:spPr bwMode="auto">
                <a:xfrm>
                  <a:off x="899592" y="5517232"/>
                  <a:ext cx="2106528" cy="79208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0FFDA"/>
                    </a:gs>
                    <a:gs pos="35001">
                      <a:srgbClr val="B2FFE3"/>
                    </a:gs>
                    <a:gs pos="100000">
                      <a:srgbClr val="E0FFF4"/>
                    </a:gs>
                  </a:gsLst>
                  <a:lin ang="16200000" scaled="1"/>
                </a:gradFill>
                <a:ln w="9525">
                  <a:solidFill>
                    <a:srgbClr val="00CC98"/>
                  </a:solidFill>
                  <a:round/>
                  <a:headEnd/>
                  <a:tailEnd/>
                </a:ln>
                <a:effectLst>
                  <a:outerShdw blurRad="63500"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/>
                <a:lstStyle/>
                <a:p>
                  <a:pPr algn="ctr">
                    <a:defRPr/>
                  </a:pPr>
                  <a:r>
                    <a:rPr lang="pt-BR" sz="1051" b="1" dirty="0" err="1"/>
                    <a:t>Fermat</a:t>
                  </a:r>
                  <a:r>
                    <a:rPr lang="pt-BR" sz="1051" b="1" dirty="0"/>
                    <a:t> e Pascal</a:t>
                  </a:r>
                </a:p>
                <a:p>
                  <a:pPr algn="ctr">
                    <a:defRPr/>
                  </a:pPr>
                  <a:r>
                    <a:rPr lang="pt-BR" sz="1100" b="1" dirty="0"/>
                    <a:t>Teoria das Probabilidades</a:t>
                  </a:r>
                </a:p>
              </p:txBody>
            </p:sp>
            <p:sp>
              <p:nvSpPr>
                <p:cNvPr id="32" name="TextBox 31"/>
                <p:cNvSpPr txBox="1"/>
                <p:nvPr/>
              </p:nvSpPr>
              <p:spPr>
                <a:xfrm>
                  <a:off x="-192770" y="6199535"/>
                  <a:ext cx="678888" cy="31340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/>
                    <a:t>1654</a:t>
                  </a:r>
                </a:p>
              </p:txBody>
            </p:sp>
          </p:grpSp>
        </p:grpSp>
      </p:grpSp>
      <p:grpSp>
        <p:nvGrpSpPr>
          <p:cNvPr id="43" name="Group 42"/>
          <p:cNvGrpSpPr/>
          <p:nvPr/>
        </p:nvGrpSpPr>
        <p:grpSpPr>
          <a:xfrm>
            <a:off x="4636361" y="1650027"/>
            <a:ext cx="2016224" cy="1049837"/>
            <a:chOff x="4932040" y="2636912"/>
            <a:chExt cx="2016224" cy="1049838"/>
          </a:xfrm>
        </p:grpSpPr>
        <p:pic>
          <p:nvPicPr>
            <p:cNvPr id="35" name="Picture 5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004048" y="2636912"/>
              <a:ext cx="576064" cy="700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0" name="Group 39"/>
            <p:cNvGrpSpPr/>
            <p:nvPr/>
          </p:nvGrpSpPr>
          <p:grpSpPr>
            <a:xfrm>
              <a:off x="4932040" y="2708920"/>
              <a:ext cx="2016224" cy="977830"/>
              <a:chOff x="-192770" y="5517232"/>
              <a:chExt cx="3198890" cy="995705"/>
            </a:xfrm>
          </p:grpSpPr>
          <p:sp>
            <p:nvSpPr>
              <p:cNvPr id="41" name="Elipse 12"/>
              <p:cNvSpPr>
                <a:spLocks noChangeArrowheads="1"/>
              </p:cNvSpPr>
              <p:nvPr/>
            </p:nvSpPr>
            <p:spPr bwMode="auto">
              <a:xfrm>
                <a:off x="899592" y="5517232"/>
                <a:ext cx="2106528" cy="792087"/>
              </a:xfrm>
              <a:prstGeom prst="ellipse">
                <a:avLst/>
              </a:prstGeom>
              <a:gradFill rotWithShape="1">
                <a:gsLst>
                  <a:gs pos="0">
                    <a:srgbClr val="90FFDA"/>
                  </a:gs>
                  <a:gs pos="35001">
                    <a:srgbClr val="B2FFE3"/>
                  </a:gs>
                  <a:gs pos="100000">
                    <a:srgbClr val="E0FFF4"/>
                  </a:gs>
                </a:gsLst>
                <a:lin ang="16200000" scaled="1"/>
              </a:gradFill>
              <a:ln w="9525">
                <a:solidFill>
                  <a:srgbClr val="00CC98"/>
                </a:solidFill>
                <a:round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/>
              <a:lstStyle/>
              <a:p>
                <a:pPr algn="ctr">
                  <a:defRPr/>
                </a:pPr>
                <a:r>
                  <a:rPr lang="pt-BR" sz="1051" b="1" dirty="0"/>
                  <a:t>Gauss</a:t>
                </a:r>
              </a:p>
              <a:p>
                <a:pPr algn="ctr">
                  <a:defRPr/>
                </a:pPr>
                <a:r>
                  <a:rPr lang="pt-BR" sz="1100" b="1" dirty="0"/>
                  <a:t>Curva </a:t>
                </a:r>
                <a:r>
                  <a:rPr lang="pt-BR" sz="1100" b="1" dirty="0" err="1"/>
                  <a:t>Nornal</a:t>
                </a:r>
                <a:endParaRPr lang="pt-BR" sz="1100" b="1" dirty="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-192770" y="6199534"/>
                <a:ext cx="872856" cy="3134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1777</a:t>
                </a:r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6821681" y="1190783"/>
            <a:ext cx="2097383" cy="1193853"/>
            <a:chOff x="5570961" y="1196752"/>
            <a:chExt cx="2097383" cy="1193854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570961" y="1196752"/>
              <a:ext cx="627135" cy="867400"/>
            </a:xfrm>
            <a:prstGeom prst="rect">
              <a:avLst/>
            </a:prstGeom>
          </p:spPr>
        </p:pic>
        <p:grpSp>
          <p:nvGrpSpPr>
            <p:cNvPr id="47" name="Group 46"/>
            <p:cNvGrpSpPr/>
            <p:nvPr/>
          </p:nvGrpSpPr>
          <p:grpSpPr>
            <a:xfrm>
              <a:off x="5652120" y="1412776"/>
              <a:ext cx="2016224" cy="977830"/>
              <a:chOff x="-192770" y="5517232"/>
              <a:chExt cx="3198890" cy="995705"/>
            </a:xfrm>
          </p:grpSpPr>
          <p:sp>
            <p:nvSpPr>
              <p:cNvPr id="48" name="Elipse 12"/>
              <p:cNvSpPr>
                <a:spLocks noChangeArrowheads="1"/>
              </p:cNvSpPr>
              <p:nvPr/>
            </p:nvSpPr>
            <p:spPr bwMode="auto">
              <a:xfrm>
                <a:off x="899592" y="5517232"/>
                <a:ext cx="2106528" cy="792087"/>
              </a:xfrm>
              <a:prstGeom prst="ellipse">
                <a:avLst/>
              </a:prstGeom>
              <a:gradFill rotWithShape="1">
                <a:gsLst>
                  <a:gs pos="0">
                    <a:srgbClr val="90FFDA"/>
                  </a:gs>
                  <a:gs pos="35001">
                    <a:srgbClr val="B2FFE3"/>
                  </a:gs>
                  <a:gs pos="100000">
                    <a:srgbClr val="E0FFF4"/>
                  </a:gs>
                </a:gsLst>
                <a:lin ang="16200000" scaled="1"/>
              </a:gradFill>
              <a:ln w="9525">
                <a:solidFill>
                  <a:srgbClr val="00CC98"/>
                </a:solidFill>
                <a:round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/>
              <a:lstStyle/>
              <a:p>
                <a:pPr algn="ctr">
                  <a:defRPr/>
                </a:pPr>
                <a:r>
                  <a:rPr lang="pt-BR" sz="1051" b="1" dirty="0"/>
                  <a:t>Legendre</a:t>
                </a:r>
              </a:p>
              <a:p>
                <a:pPr algn="ctr">
                  <a:defRPr/>
                </a:pPr>
                <a:r>
                  <a:rPr lang="pt-BR" sz="1100" b="1" dirty="0"/>
                  <a:t>MMQ</a:t>
                </a: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-192770" y="6199534"/>
                <a:ext cx="872856" cy="3134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1805</a:t>
                </a:r>
              </a:p>
            </p:txBody>
          </p:sp>
        </p:grpSp>
      </p:grpSp>
      <p:grpSp>
        <p:nvGrpSpPr>
          <p:cNvPr id="57" name="Group 56"/>
          <p:cNvGrpSpPr/>
          <p:nvPr/>
        </p:nvGrpSpPr>
        <p:grpSpPr>
          <a:xfrm>
            <a:off x="7766937" y="2270900"/>
            <a:ext cx="2160241" cy="977829"/>
            <a:chOff x="5868143" y="4365104"/>
            <a:chExt cx="2160241" cy="977830"/>
          </a:xfrm>
        </p:grpSpPr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868144" y="4365104"/>
              <a:ext cx="545788" cy="676470"/>
            </a:xfrm>
            <a:prstGeom prst="rect">
              <a:avLst/>
            </a:prstGeom>
          </p:spPr>
        </p:pic>
        <p:grpSp>
          <p:nvGrpSpPr>
            <p:cNvPr id="54" name="Group 53"/>
            <p:cNvGrpSpPr/>
            <p:nvPr/>
          </p:nvGrpSpPr>
          <p:grpSpPr>
            <a:xfrm>
              <a:off x="5868143" y="4365104"/>
              <a:ext cx="2160241" cy="977830"/>
              <a:chOff x="-192770" y="5517232"/>
              <a:chExt cx="3427382" cy="995705"/>
            </a:xfrm>
          </p:grpSpPr>
          <p:sp>
            <p:nvSpPr>
              <p:cNvPr id="55" name="Elipse 12"/>
              <p:cNvSpPr>
                <a:spLocks noChangeArrowheads="1"/>
              </p:cNvSpPr>
              <p:nvPr/>
            </p:nvSpPr>
            <p:spPr bwMode="auto">
              <a:xfrm>
                <a:off x="899592" y="5517232"/>
                <a:ext cx="2335020" cy="792087"/>
              </a:xfrm>
              <a:prstGeom prst="ellipse">
                <a:avLst/>
              </a:prstGeom>
              <a:gradFill rotWithShape="1">
                <a:gsLst>
                  <a:gs pos="0">
                    <a:srgbClr val="90FFDA"/>
                  </a:gs>
                  <a:gs pos="35001">
                    <a:srgbClr val="B2FFE3"/>
                  </a:gs>
                  <a:gs pos="100000">
                    <a:srgbClr val="E0FFF4"/>
                  </a:gs>
                </a:gsLst>
                <a:lin ang="16200000" scaled="1"/>
              </a:gradFill>
              <a:ln w="9525">
                <a:solidFill>
                  <a:srgbClr val="00CC98"/>
                </a:solidFill>
                <a:round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/>
              <a:lstStyle/>
              <a:p>
                <a:pPr algn="ctr">
                  <a:defRPr/>
                </a:pPr>
                <a:r>
                  <a:rPr lang="pt-BR" sz="1051" b="1" dirty="0"/>
                  <a:t>W. Gosset</a:t>
                </a:r>
              </a:p>
              <a:p>
                <a:pPr algn="ctr">
                  <a:defRPr/>
                </a:pPr>
                <a:r>
                  <a:rPr lang="pt-BR" sz="1100" b="1" dirty="0"/>
                  <a:t>Distribuição </a:t>
                </a:r>
                <a:r>
                  <a:rPr lang="pt-BR" sz="1100" b="1" dirty="0" err="1"/>
                  <a:t>t</a:t>
                </a:r>
                <a:r>
                  <a:rPr lang="pt-BR" sz="1100" b="1" dirty="0"/>
                  <a:t> </a:t>
                </a:r>
                <a:r>
                  <a:rPr lang="pt-BR" sz="1100" b="1" dirty="0" err="1"/>
                  <a:t>Student</a:t>
                </a:r>
                <a:endParaRPr lang="pt-BR" sz="1100" b="1" dirty="0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-192770" y="6199534"/>
                <a:ext cx="872855" cy="3134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1908</a:t>
                </a:r>
              </a:p>
            </p:txBody>
          </p:sp>
        </p:grpSp>
      </p:grpSp>
      <p:sp>
        <p:nvSpPr>
          <p:cNvPr id="74" name="TextBox 73"/>
          <p:cNvSpPr txBox="1"/>
          <p:nvPr/>
        </p:nvSpPr>
        <p:spPr>
          <a:xfrm>
            <a:off x="3575721" y="6237314"/>
            <a:ext cx="52870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Fontes</a:t>
            </a:r>
            <a:r>
              <a:rPr lang="en-US" dirty="0"/>
              <a:t>: </a:t>
            </a:r>
            <a:r>
              <a:rPr lang="en-US" dirty="0" err="1"/>
              <a:t>google</a:t>
            </a:r>
            <a:r>
              <a:rPr lang="en-US" dirty="0"/>
              <a:t> </a:t>
            </a:r>
            <a:r>
              <a:rPr lang="en-US" dirty="0" err="1"/>
              <a:t>imagens</a:t>
            </a:r>
            <a:endParaRPr lang="en-US" dirty="0"/>
          </a:p>
          <a:p>
            <a:r>
              <a:rPr lang="en-US" dirty="0"/>
              <a:t>KLEIN J. L. </a:t>
            </a:r>
            <a:r>
              <a:rPr lang="en-US" i="1" dirty="0"/>
              <a:t>Statistical Visions In Time</a:t>
            </a:r>
            <a:r>
              <a:rPr lang="en-US" dirty="0"/>
              <a:t>. Cambridge, 1997.</a:t>
            </a:r>
          </a:p>
        </p:txBody>
      </p:sp>
      <p:cxnSp>
        <p:nvCxnSpPr>
          <p:cNvPr id="75" name="Straight Connector 74"/>
          <p:cNvCxnSpPr/>
          <p:nvPr/>
        </p:nvCxnSpPr>
        <p:spPr>
          <a:xfrm flipH="1" flipV="1">
            <a:off x="9999184" y="2702949"/>
            <a:ext cx="944488" cy="11139"/>
          </a:xfrm>
          <a:prstGeom prst="line">
            <a:avLst/>
          </a:prstGeom>
          <a:ln w="5715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6C604-E104-D84E-B8FA-65239D3890E3}" type="slidenum">
              <a:rPr lang="pt-BR" smtClean="0"/>
              <a:pPr/>
              <a:t>5</a:t>
            </a:fld>
            <a:endParaRPr lang="pt-BR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3143672" y="2420888"/>
            <a:ext cx="288032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063553" y="2132857"/>
            <a:ext cx="104329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Incerteza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     </a:t>
            </a:r>
            <a:r>
              <a:rPr lang="en-US" dirty="0" err="1"/>
              <a:t>Risco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3143672" y="3356992"/>
            <a:ext cx="216024" cy="144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977909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9B248-20EB-4F5A-90C6-FF20A6294407}" type="slidenum">
              <a:rPr lang="pt-BR" smtClean="0"/>
              <a:t>50</a:t>
            </a:fld>
            <a:endParaRPr lang="pt-B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364" y="400778"/>
            <a:ext cx="10769600" cy="1689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580" y="2140347"/>
            <a:ext cx="10718800" cy="1193800"/>
          </a:xfrm>
          <a:prstGeom prst="rect">
            <a:avLst/>
          </a:prstGeom>
        </p:spPr>
      </p:pic>
      <p:pic>
        <p:nvPicPr>
          <p:cNvPr id="5" name="Imagem 62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7146" y="3379388"/>
            <a:ext cx="7026437" cy="3143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1755315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9B248-20EB-4F5A-90C6-FF20A6294407}" type="slidenum">
              <a:rPr lang="pt-BR" smtClean="0"/>
              <a:t>51</a:t>
            </a:fld>
            <a:endParaRPr lang="pt-BR"/>
          </a:p>
        </p:txBody>
      </p:sp>
      <p:pic>
        <p:nvPicPr>
          <p:cNvPr id="3" name="Imagem 6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7849"/>
            <a:ext cx="12192000" cy="4935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4080724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9B248-20EB-4F5A-90C6-FF20A6294407}" type="slidenum">
              <a:rPr lang="pt-BR" smtClean="0"/>
              <a:t>52</a:t>
            </a:fld>
            <a:endParaRPr lang="pt-BR"/>
          </a:p>
        </p:txBody>
      </p:sp>
      <p:pic>
        <p:nvPicPr>
          <p:cNvPr id="3" name="Imagem 6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556" y="770254"/>
            <a:ext cx="11445473" cy="4933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861811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9B248-20EB-4F5A-90C6-FF20A6294407}" type="slidenum">
              <a:rPr lang="pt-BR" smtClean="0"/>
              <a:t>53</a:t>
            </a:fld>
            <a:endParaRPr lang="pt-B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1934" y="929899"/>
            <a:ext cx="3319777" cy="889227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42170" y="-88662"/>
            <a:ext cx="11582209" cy="1066515"/>
          </a:xfrm>
          <a:prstGeom prst="rect">
            <a:avLst/>
          </a:prstGeom>
          <a:noFill/>
        </p:spPr>
        <p:txBody>
          <a:bodyPr lIns="122764" tIns="61383" rIns="122764" bIns="61383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br>
              <a:rPr lang="pt-BR" sz="4267" dirty="0">
                <a:latin typeface="+mn-lt"/>
              </a:rPr>
            </a:br>
            <a:r>
              <a:rPr lang="pt-BR" sz="800" dirty="0">
                <a:latin typeface="+mn-lt"/>
              </a:rPr>
              <a:t> </a:t>
            </a:r>
            <a:r>
              <a:rPr lang="x-none" sz="4267" dirty="0">
                <a:latin typeface="+mn-lt"/>
              </a:rPr>
              <a:t>Carteira Ótima </a:t>
            </a:r>
            <a:r>
              <a:rPr lang="mr-IN" sz="4267" dirty="0">
                <a:latin typeface="+mn-lt"/>
              </a:rPr>
              <a:t>–</a:t>
            </a:r>
            <a:r>
              <a:rPr lang="x-none" sz="4267" dirty="0">
                <a:latin typeface="+mn-lt"/>
              </a:rPr>
              <a:t> índice de Sharpe</a:t>
            </a:r>
            <a:endParaRPr lang="pt-BR" sz="4267" dirty="0">
              <a:latin typeface="+mn-lt"/>
            </a:endParaRPr>
          </a:p>
        </p:txBody>
      </p:sp>
      <p:pic>
        <p:nvPicPr>
          <p:cNvPr id="5" name="Imagem 89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20881"/>
            <a:ext cx="12192000" cy="3592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4200975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9B248-20EB-4F5A-90C6-FF20A6294407}" type="slidenum">
              <a:rPr lang="pt-BR" smtClean="0"/>
              <a:t>54</a:t>
            </a:fld>
            <a:endParaRPr lang="pt-BR"/>
          </a:p>
        </p:txBody>
      </p:sp>
      <p:pic>
        <p:nvPicPr>
          <p:cNvPr id="3" name="Imagem 9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792" y="947600"/>
            <a:ext cx="11505952" cy="4813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927537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9B248-20EB-4F5A-90C6-FF20A6294407}" type="slidenum">
              <a:rPr lang="pt-BR" smtClean="0"/>
              <a:t>55</a:t>
            </a:fld>
            <a:endParaRPr lang="pt-BR"/>
          </a:p>
        </p:txBody>
      </p:sp>
      <p:pic>
        <p:nvPicPr>
          <p:cNvPr id="3" name="Imagem 9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1435" y="670673"/>
            <a:ext cx="11823461" cy="468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9086884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9B248-20EB-4F5A-90C6-FF20A6294407}" type="slidenum">
              <a:rPr lang="pt-BR" smtClean="0"/>
              <a:t>56</a:t>
            </a:fld>
            <a:endParaRPr lang="pt-BR"/>
          </a:p>
        </p:txBody>
      </p:sp>
      <p:graphicFrame>
        <p:nvGraphicFramePr>
          <p:cNvPr id="3" name="Gráfico 4"/>
          <p:cNvGraphicFramePr>
            <a:graphicFrameLocks/>
          </p:cNvGraphicFramePr>
          <p:nvPr/>
        </p:nvGraphicFramePr>
        <p:xfrm>
          <a:off x="870115" y="756167"/>
          <a:ext cx="9985699" cy="4494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3342089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25012A0E-43F5-7C42-84B1-682595B29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358" y="2160867"/>
            <a:ext cx="7163283" cy="4173391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A52C3FD0-2057-3444-8972-F6982D705AEC}"/>
              </a:ext>
            </a:extLst>
          </p:cNvPr>
          <p:cNvSpPr txBox="1">
            <a:spLocks/>
          </p:cNvSpPr>
          <p:nvPr/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MÁXIMO DRAWDOWN – MDD </a:t>
            </a:r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7D0954E-4779-2D42-8BE4-44023FCC4430}"/>
              </a:ext>
            </a:extLst>
          </p:cNvPr>
          <p:cNvSpPr txBox="1"/>
          <p:nvPr/>
        </p:nvSpPr>
        <p:spPr>
          <a:xfrm>
            <a:off x="1076446" y="1235255"/>
            <a:ext cx="10845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DRAWDOWN (“pico-fundo”) é o percentual entre um valor máximo e um mínimo em determinado período.</a:t>
            </a:r>
          </a:p>
        </p:txBody>
      </p:sp>
    </p:spTree>
    <p:extLst>
      <p:ext uri="{BB962C8B-B14F-4D97-AF65-F5344CB8AC3E}">
        <p14:creationId xmlns:p14="http://schemas.microsoft.com/office/powerpoint/2010/main" val="52818655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2E4462-4E33-164C-A7C3-4268B0789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MÁXIMO DRAWDOWN – MDD 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24CFFF39-AB8B-C944-A5F2-17F52F103C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7078157"/>
              </p:ext>
            </p:extLst>
          </p:nvPr>
        </p:nvGraphicFramePr>
        <p:xfrm>
          <a:off x="504899" y="1583111"/>
          <a:ext cx="5734535" cy="4236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ED79EA43-0884-CC43-9589-23A80EFAF873}"/>
              </a:ext>
            </a:extLst>
          </p:cNvPr>
          <p:cNvCxnSpPr/>
          <p:nvPr/>
        </p:nvCxnSpPr>
        <p:spPr>
          <a:xfrm>
            <a:off x="3730453" y="2394156"/>
            <a:ext cx="1376979" cy="0"/>
          </a:xfrm>
          <a:prstGeom prst="line">
            <a:avLst/>
          </a:prstGeom>
          <a:ln w="412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4DFFD9A7-4965-2948-961F-E6EF78338006}"/>
              </a:ext>
            </a:extLst>
          </p:cNvPr>
          <p:cNvCxnSpPr/>
          <p:nvPr/>
        </p:nvCxnSpPr>
        <p:spPr>
          <a:xfrm>
            <a:off x="1044469" y="4938791"/>
            <a:ext cx="1376979" cy="0"/>
          </a:xfrm>
          <a:prstGeom prst="line">
            <a:avLst/>
          </a:prstGeom>
          <a:ln w="412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FE3385DA-28F5-B04E-A2EA-94DED3A1FF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5572246"/>
              </p:ext>
            </p:extLst>
          </p:nvPr>
        </p:nvGraphicFramePr>
        <p:xfrm>
          <a:off x="6869528" y="2394156"/>
          <a:ext cx="1651000" cy="2641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5500">
                  <a:extLst>
                    <a:ext uri="{9D8B030D-6E8A-4147-A177-3AD203B41FA5}">
                      <a16:colId xmlns:a16="http://schemas.microsoft.com/office/drawing/2014/main" val="3552192993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801759282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Data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PETR4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7972607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abr/20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 </a:t>
                      </a:r>
                      <a:r>
                        <a:rPr lang="pt-BR" sz="1200" u="none" strike="noStrike" dirty="0" err="1">
                          <a:effectLst/>
                        </a:rPr>
                        <a:t>R</a:t>
                      </a:r>
                      <a:r>
                        <a:rPr lang="pt-BR" sz="1200" u="none" strike="noStrike" dirty="0">
                          <a:effectLst/>
                        </a:rPr>
                        <a:t>$    17,46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5828376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mai/20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 </a:t>
                      </a:r>
                      <a:r>
                        <a:rPr lang="pt-BR" sz="1200" u="none" strike="noStrike" dirty="0" err="1">
                          <a:effectLst/>
                        </a:rPr>
                        <a:t>R</a:t>
                      </a:r>
                      <a:r>
                        <a:rPr lang="pt-BR" sz="1200" u="none" strike="noStrike" dirty="0">
                          <a:effectLst/>
                        </a:rPr>
                        <a:t>$    19,68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3493542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jun/20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 </a:t>
                      </a:r>
                      <a:r>
                        <a:rPr lang="pt-BR" sz="1200" u="none" strike="noStrike" dirty="0" err="1">
                          <a:effectLst/>
                        </a:rPr>
                        <a:t>R</a:t>
                      </a:r>
                      <a:r>
                        <a:rPr lang="pt-BR" sz="1200" u="none" strike="noStrike" dirty="0">
                          <a:effectLst/>
                        </a:rPr>
                        <a:t>$    20,85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6368761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jul/20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 </a:t>
                      </a:r>
                      <a:r>
                        <a:rPr lang="pt-BR" sz="1200" u="none" strike="noStrike" dirty="0" err="1">
                          <a:effectLst/>
                        </a:rPr>
                        <a:t>R</a:t>
                      </a:r>
                      <a:r>
                        <a:rPr lang="pt-BR" sz="1200" u="none" strike="noStrike" dirty="0">
                          <a:effectLst/>
                        </a:rPr>
                        <a:t>$    21,48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8304712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ago/20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 </a:t>
                      </a:r>
                      <a:r>
                        <a:rPr lang="pt-BR" sz="1200" u="none" strike="noStrike" dirty="0" err="1">
                          <a:effectLst/>
                        </a:rPr>
                        <a:t>R</a:t>
                      </a:r>
                      <a:r>
                        <a:rPr lang="pt-BR" sz="1200" u="none" strike="noStrike" dirty="0">
                          <a:effectLst/>
                        </a:rPr>
                        <a:t>$    21,18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9504237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set/20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 </a:t>
                      </a:r>
                      <a:r>
                        <a:rPr lang="pt-BR" sz="1200" u="none" strike="noStrike" dirty="0" err="1">
                          <a:effectLst/>
                        </a:rPr>
                        <a:t>R</a:t>
                      </a:r>
                      <a:r>
                        <a:rPr lang="pt-BR" sz="1200" u="none" strike="noStrike" dirty="0">
                          <a:effectLst/>
                        </a:rPr>
                        <a:t>$    18,97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2422779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out/20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 </a:t>
                      </a:r>
                      <a:r>
                        <a:rPr lang="pt-BR" sz="1200" u="none" strike="noStrike" dirty="0" err="1">
                          <a:effectLst/>
                        </a:rPr>
                        <a:t>R</a:t>
                      </a:r>
                      <a:r>
                        <a:rPr lang="pt-BR" sz="1200" u="none" strike="noStrike" dirty="0">
                          <a:effectLst/>
                        </a:rPr>
                        <a:t>$    18,32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5963494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nov/20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 </a:t>
                      </a:r>
                      <a:r>
                        <a:rPr lang="pt-BR" sz="1200" u="none" strike="noStrike" dirty="0" err="1">
                          <a:effectLst/>
                        </a:rPr>
                        <a:t>R</a:t>
                      </a:r>
                      <a:r>
                        <a:rPr lang="pt-BR" sz="1200" u="none" strike="noStrike" dirty="0">
                          <a:effectLst/>
                        </a:rPr>
                        <a:t>$    24,09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2120941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dez/20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 </a:t>
                      </a:r>
                      <a:r>
                        <a:rPr lang="pt-BR" sz="1200" u="none" strike="noStrike" dirty="0" err="1">
                          <a:effectLst/>
                        </a:rPr>
                        <a:t>R</a:t>
                      </a:r>
                      <a:r>
                        <a:rPr lang="pt-BR" sz="1200" u="none" strike="noStrike" dirty="0">
                          <a:effectLst/>
                        </a:rPr>
                        <a:t>$    27,42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0628932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jan/21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 </a:t>
                      </a:r>
                      <a:r>
                        <a:rPr lang="pt-BR" sz="1200" u="none" strike="noStrike" dirty="0" err="1">
                          <a:effectLst/>
                        </a:rPr>
                        <a:t>R</a:t>
                      </a:r>
                      <a:r>
                        <a:rPr lang="pt-BR" sz="1200" u="none" strike="noStrike" dirty="0">
                          <a:effectLst/>
                        </a:rPr>
                        <a:t>$    25,82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2131011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fev/21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 </a:t>
                      </a:r>
                      <a:r>
                        <a:rPr lang="pt-BR" sz="1200" u="none" strike="noStrike" dirty="0" err="1">
                          <a:effectLst/>
                        </a:rPr>
                        <a:t>R</a:t>
                      </a:r>
                      <a:r>
                        <a:rPr lang="pt-BR" sz="1200" u="none" strike="noStrike" dirty="0">
                          <a:effectLst/>
                        </a:rPr>
                        <a:t>$    21,52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860996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mar/21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 </a:t>
                      </a:r>
                      <a:r>
                        <a:rPr lang="pt-BR" sz="1200" u="none" strike="noStrike" dirty="0" err="1">
                          <a:effectLst/>
                        </a:rPr>
                        <a:t>R</a:t>
                      </a:r>
                      <a:r>
                        <a:rPr lang="pt-BR" sz="1200" u="none" strike="noStrike" dirty="0">
                          <a:effectLst/>
                        </a:rPr>
                        <a:t>$    23,32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86755897"/>
                  </a:ext>
                </a:extLst>
              </a:tr>
            </a:tbl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F1D29FCB-2CAA-9246-9768-511C37C9F065}"/>
              </a:ext>
            </a:extLst>
          </p:cNvPr>
          <p:cNvSpPr txBox="1"/>
          <p:nvPr/>
        </p:nvSpPr>
        <p:spPr>
          <a:xfrm>
            <a:off x="7743463" y="5613722"/>
            <a:ext cx="2440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Resp.: MDD = - 21,517%</a:t>
            </a:r>
          </a:p>
        </p:txBody>
      </p:sp>
    </p:spTree>
    <p:extLst>
      <p:ext uri="{BB962C8B-B14F-4D97-AF65-F5344CB8AC3E}">
        <p14:creationId xmlns:p14="http://schemas.microsoft.com/office/powerpoint/2010/main" val="113594845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078350-E23C-5944-83D3-73EA4A2CA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DOWNSIDE RISK – DR e SEMI DESVIO – SD 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E6A7694-088C-8D4F-8E40-6237F7981F3F}"/>
              </a:ext>
            </a:extLst>
          </p:cNvPr>
          <p:cNvSpPr txBox="1"/>
          <p:nvPr/>
        </p:nvSpPr>
        <p:spPr>
          <a:xfrm>
            <a:off x="1521991" y="1690688"/>
            <a:ext cx="9148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Avalia o comportamento de um ativo quando este se encontra abaixo de um valor de referência.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9401D25D-BD5B-624C-9747-873DC708AB27}"/>
                  </a:ext>
                </a:extLst>
              </p:cNvPr>
              <p:cNvSpPr txBox="1"/>
              <p:nvPr/>
            </p:nvSpPr>
            <p:spPr>
              <a:xfrm>
                <a:off x="1363817" y="5529500"/>
                <a:ext cx="4524508" cy="10776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í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𝑛𝑖𝑚𝑜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𝑅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sub>
                                          </m:s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𝑅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𝑟𝑒𝑓𝑒𝑟</m:t>
                                              </m:r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ê</m:t>
                                              </m:r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𝑛𝑐𝑖𝑎</m:t>
                                              </m:r>
                                            </m:sub>
                                          </m:s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;0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ra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9401D25D-BD5B-624C-9747-873DC708AB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817" y="5529500"/>
                <a:ext cx="4524508" cy="1077603"/>
              </a:xfrm>
              <a:prstGeom prst="rect">
                <a:avLst/>
              </a:prstGeom>
              <a:blipFill>
                <a:blip r:embed="rId2"/>
                <a:stretch>
                  <a:fillRect t="-66279" b="-11162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EBCD6035-456B-F44A-8A7C-5B957F6913FE}"/>
              </a:ext>
            </a:extLst>
          </p:cNvPr>
          <p:cNvGraphicFramePr>
            <a:graphicFrameLocks/>
          </p:cNvGraphicFramePr>
          <p:nvPr/>
        </p:nvGraphicFramePr>
        <p:xfrm>
          <a:off x="2859106" y="2134235"/>
          <a:ext cx="6280150" cy="3321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861C60FB-1E5E-0947-AA54-024AB6012D01}"/>
                  </a:ext>
                </a:extLst>
              </p:cNvPr>
              <p:cNvSpPr txBox="1"/>
              <p:nvPr/>
            </p:nvSpPr>
            <p:spPr>
              <a:xfrm>
                <a:off x="6701403" y="5529499"/>
                <a:ext cx="4029308" cy="10776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í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𝑛𝑖𝑚𝑜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𝑅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sub>
                                          </m:s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𝑅</m:t>
                                              </m:r>
                                            </m:e>
                                            <m:sub>
                                              <m:r>
                                                <a:rPr lang="pt-BR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𝑀</m:t>
                                              </m:r>
                                              <m:r>
                                                <a:rPr lang="pt-BR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é</m:t>
                                              </m:r>
                                              <m:r>
                                                <a:rPr lang="pt-BR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𝑑𝑖𝑜</m:t>
                                              </m:r>
                                            </m:sub>
                                          </m:s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;0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ra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861C60FB-1E5E-0947-AA54-024AB6012D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1403" y="5529499"/>
                <a:ext cx="4029308" cy="1077603"/>
              </a:xfrm>
              <a:prstGeom prst="rect">
                <a:avLst/>
              </a:prstGeom>
              <a:blipFill>
                <a:blip r:embed="rId4"/>
                <a:stretch>
                  <a:fillRect b="-56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5749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-41237" y="-9019"/>
            <a:ext cx="8207375" cy="1143001"/>
          </a:xfrm>
        </p:spPr>
        <p:txBody>
          <a:bodyPr/>
          <a:lstStyle/>
          <a:p>
            <a:pPr algn="just" eaLnBrk="1" hangingPunct="1"/>
            <a:r>
              <a:rPr lang="pt-BR" sz="3200" dirty="0">
                <a:latin typeface="Calibri" charset="0"/>
              </a:rPr>
              <a:t>Evolução das Finanças e Métodos Quantitativos</a:t>
            </a:r>
          </a:p>
        </p:txBody>
      </p:sp>
      <p:cxnSp>
        <p:nvCxnSpPr>
          <p:cNvPr id="9" name="Conector reto 5"/>
          <p:cNvCxnSpPr>
            <a:cxnSpLocks/>
          </p:cNvCxnSpPr>
          <p:nvPr/>
        </p:nvCxnSpPr>
        <p:spPr>
          <a:xfrm>
            <a:off x="65125" y="1008568"/>
            <a:ext cx="12126875" cy="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>
            <a:cxnSpLocks/>
          </p:cNvCxnSpPr>
          <p:nvPr/>
        </p:nvCxnSpPr>
        <p:spPr>
          <a:xfrm>
            <a:off x="2927648" y="1846565"/>
            <a:ext cx="8811507" cy="0"/>
          </a:xfrm>
          <a:prstGeom prst="straightConnector1">
            <a:avLst/>
          </a:prstGeom>
          <a:ln w="57150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927648" y="1558533"/>
            <a:ext cx="0" cy="576064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16200000">
            <a:off x="884403" y="2691795"/>
            <a:ext cx="993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Finanças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579670" y="4023913"/>
            <a:ext cx="1448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Métodos</a:t>
            </a:r>
            <a:endParaRPr lang="en-US" dirty="0">
              <a:solidFill>
                <a:srgbClr val="FF0000"/>
              </a:solidFill>
            </a:endParaRPr>
          </a:p>
          <a:p>
            <a:pPr algn="ctr"/>
            <a:r>
              <a:rPr lang="en-US" dirty="0" err="1">
                <a:solidFill>
                  <a:srgbClr val="FF0000"/>
                </a:solidFill>
              </a:rPr>
              <a:t>Quantitativos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6200000">
            <a:off x="853827" y="5552794"/>
            <a:ext cx="118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>
                <a:solidFill>
                  <a:srgbClr val="008000"/>
                </a:solidFill>
              </a:rPr>
              <a:t>Tecnologia</a:t>
            </a:r>
            <a:endParaRPr lang="en-US" dirty="0">
              <a:solidFill>
                <a:srgbClr val="008000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4893767" y="1558533"/>
            <a:ext cx="0" cy="576064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567610" y="220660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1900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15681" y="2422630"/>
            <a:ext cx="12569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Estrutura</a:t>
            </a:r>
            <a:r>
              <a:rPr lang="en-US" sz="1600" dirty="0"/>
              <a:t> de </a:t>
            </a:r>
          </a:p>
          <a:p>
            <a:r>
              <a:rPr lang="en-US" sz="1600" dirty="0"/>
              <a:t>Capital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33727" y="220486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1920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6888088" y="1549241"/>
            <a:ext cx="0" cy="576064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528050" y="219557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1930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025860" y="1109645"/>
            <a:ext cx="1728192" cy="648072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chemeClr val="tx2"/>
                </a:solidFill>
              </a:rPr>
              <a:t>Expansão</a:t>
            </a:r>
            <a:r>
              <a:rPr lang="en-US" sz="1400" b="1" dirty="0">
                <a:solidFill>
                  <a:schemeClr val="tx2"/>
                </a:solidFill>
              </a:rPr>
              <a:t> Industrial</a:t>
            </a:r>
          </a:p>
          <a:p>
            <a:pPr algn="ctr"/>
            <a:r>
              <a:rPr lang="en-US" sz="1400" b="1" dirty="0" err="1">
                <a:solidFill>
                  <a:schemeClr val="tx2"/>
                </a:solidFill>
              </a:rPr>
              <a:t>Consolidação</a:t>
            </a:r>
            <a:r>
              <a:rPr lang="en-US" sz="1400" b="1" dirty="0">
                <a:solidFill>
                  <a:schemeClr val="tx2"/>
                </a:solidFill>
              </a:rPr>
              <a:t> das </a:t>
            </a:r>
            <a:r>
              <a:rPr lang="en-US" sz="1400" b="1" dirty="0" err="1">
                <a:solidFill>
                  <a:schemeClr val="tx2"/>
                </a:solidFill>
              </a:rPr>
              <a:t>Empresas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87890" y="2420890"/>
            <a:ext cx="133972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Estrutura</a:t>
            </a:r>
            <a:r>
              <a:rPr lang="en-US" sz="1600" dirty="0"/>
              <a:t> de </a:t>
            </a:r>
          </a:p>
          <a:p>
            <a:r>
              <a:rPr lang="en-US" sz="1600" dirty="0"/>
              <a:t>Capital;</a:t>
            </a:r>
          </a:p>
          <a:p>
            <a:r>
              <a:rPr lang="en-US" sz="1600" dirty="0" err="1"/>
              <a:t>Liquidez</a:t>
            </a:r>
            <a:r>
              <a:rPr lang="en-US" sz="1600" dirty="0"/>
              <a:t>; </a:t>
            </a:r>
          </a:p>
          <a:p>
            <a:r>
              <a:rPr lang="en-US" sz="1600" dirty="0" err="1"/>
              <a:t>Planejamento</a:t>
            </a:r>
            <a:endParaRPr lang="en-US" sz="1600" dirty="0"/>
          </a:p>
          <a:p>
            <a:r>
              <a:rPr lang="en-US" sz="1600" dirty="0"/>
              <a:t>E </a:t>
            </a:r>
            <a:r>
              <a:rPr lang="en-US" sz="1600" dirty="0" err="1"/>
              <a:t>Controle</a:t>
            </a:r>
            <a:endParaRPr lang="en-US" sz="1600" dirty="0"/>
          </a:p>
        </p:txBody>
      </p:sp>
      <p:sp>
        <p:nvSpPr>
          <p:cNvPr id="25" name="Rectangle 24"/>
          <p:cNvSpPr/>
          <p:nvPr/>
        </p:nvSpPr>
        <p:spPr>
          <a:xfrm>
            <a:off x="5879976" y="1124744"/>
            <a:ext cx="1008112" cy="432048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chemeClr val="tx2"/>
                </a:solidFill>
              </a:rPr>
              <a:t>Crise</a:t>
            </a:r>
            <a:r>
              <a:rPr lang="en-US" sz="1400" b="1" dirty="0">
                <a:solidFill>
                  <a:schemeClr val="tx2"/>
                </a:solidFill>
              </a:rPr>
              <a:t> de 29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9716984" y="1486235"/>
            <a:ext cx="0" cy="576064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9356945" y="213256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1950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608168" y="1124744"/>
            <a:ext cx="1008112" cy="432048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2"/>
                </a:solidFill>
              </a:rPr>
              <a:t>2a Guerra Mundial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104113" y="2348882"/>
            <a:ext cx="156113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Solvência</a:t>
            </a:r>
            <a:r>
              <a:rPr lang="en-US" sz="1600" dirty="0"/>
              <a:t>;</a:t>
            </a:r>
          </a:p>
          <a:p>
            <a:r>
              <a:rPr lang="en-US" sz="1600" dirty="0" err="1"/>
              <a:t>Liquidez</a:t>
            </a:r>
            <a:r>
              <a:rPr lang="en-US" sz="1600" dirty="0"/>
              <a:t>;</a:t>
            </a:r>
          </a:p>
          <a:p>
            <a:r>
              <a:rPr lang="en-US" sz="1600" dirty="0" err="1"/>
              <a:t>Recuperação</a:t>
            </a:r>
            <a:endParaRPr lang="en-US" sz="1600" dirty="0"/>
          </a:p>
          <a:p>
            <a:r>
              <a:rPr lang="en-US" sz="1600" dirty="0" err="1"/>
              <a:t>Financeira</a:t>
            </a:r>
            <a:r>
              <a:rPr lang="en-US" sz="1600" dirty="0"/>
              <a:t>;</a:t>
            </a:r>
          </a:p>
          <a:p>
            <a:r>
              <a:rPr lang="en-US" sz="1600" i="1" dirty="0"/>
              <a:t>Security </a:t>
            </a:r>
            <a:r>
              <a:rPr lang="en-US" sz="1600" i="1" dirty="0" err="1"/>
              <a:t>Analisys</a:t>
            </a:r>
            <a:endParaRPr lang="en-US" sz="1600" i="1" dirty="0"/>
          </a:p>
        </p:txBody>
      </p:sp>
      <p:sp>
        <p:nvSpPr>
          <p:cNvPr id="30" name="TextBox 29"/>
          <p:cNvSpPr txBox="1"/>
          <p:nvPr/>
        </p:nvSpPr>
        <p:spPr>
          <a:xfrm>
            <a:off x="8877618" y="2348880"/>
            <a:ext cx="149791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Relevância</a:t>
            </a:r>
            <a:r>
              <a:rPr lang="en-US" sz="1600" dirty="0"/>
              <a:t> do</a:t>
            </a:r>
          </a:p>
          <a:p>
            <a:r>
              <a:rPr lang="en-US" sz="1600" dirty="0" err="1"/>
              <a:t>Financiamento</a:t>
            </a:r>
            <a:r>
              <a:rPr lang="en-US" sz="1600" dirty="0"/>
              <a:t>,</a:t>
            </a:r>
          </a:p>
          <a:p>
            <a:r>
              <a:rPr lang="en-US" sz="1600" dirty="0" err="1"/>
              <a:t>Fluxos</a:t>
            </a:r>
            <a:r>
              <a:rPr lang="en-US" sz="1600" dirty="0"/>
              <a:t> de </a:t>
            </a:r>
            <a:r>
              <a:rPr lang="en-US" sz="1600" dirty="0" err="1"/>
              <a:t>Caixa</a:t>
            </a:r>
            <a:r>
              <a:rPr lang="en-US" sz="1600" dirty="0"/>
              <a:t>;</a:t>
            </a:r>
          </a:p>
          <a:p>
            <a:r>
              <a:rPr lang="en-US" sz="1600" dirty="0" err="1"/>
              <a:t>Modelos</a:t>
            </a:r>
            <a:r>
              <a:rPr lang="en-US" sz="1600" dirty="0"/>
              <a:t> de </a:t>
            </a:r>
          </a:p>
          <a:p>
            <a:r>
              <a:rPr lang="en-US" sz="1600" dirty="0" err="1"/>
              <a:t>Avaliação</a:t>
            </a:r>
            <a:r>
              <a:rPr lang="en-US" sz="1600" dirty="0"/>
              <a:t> de </a:t>
            </a:r>
          </a:p>
          <a:p>
            <a:r>
              <a:rPr lang="en-US" sz="1600" dirty="0" err="1"/>
              <a:t>Ações</a:t>
            </a:r>
            <a:r>
              <a:rPr lang="en-US" sz="1600" dirty="0"/>
              <a:t> (Gordon)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073211" y="3698794"/>
            <a:ext cx="10172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FF0000"/>
                </a:solidFill>
              </a:rPr>
              <a:t>Teste</a:t>
            </a:r>
            <a:r>
              <a:rPr lang="en-US" sz="1600" dirty="0">
                <a:solidFill>
                  <a:srgbClr val="FF0000"/>
                </a:solidFill>
              </a:rPr>
              <a:t> Qui </a:t>
            </a:r>
          </a:p>
          <a:p>
            <a:r>
              <a:rPr lang="en-US" sz="1600" dirty="0" err="1">
                <a:solidFill>
                  <a:srgbClr val="FF0000"/>
                </a:solidFill>
              </a:rPr>
              <a:t>Quadrado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284046" y="3645025"/>
            <a:ext cx="1314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FF0000"/>
                </a:solidFill>
              </a:rPr>
              <a:t>Conceito</a:t>
            </a:r>
            <a:r>
              <a:rPr lang="en-US" sz="1600" dirty="0">
                <a:solidFill>
                  <a:srgbClr val="FF0000"/>
                </a:solidFill>
              </a:rPr>
              <a:t> de</a:t>
            </a:r>
          </a:p>
          <a:p>
            <a:r>
              <a:rPr lang="en-US" sz="1600" dirty="0">
                <a:solidFill>
                  <a:srgbClr val="FF0000"/>
                </a:solidFill>
              </a:rPr>
              <a:t>P-valor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618319" y="4180544"/>
            <a:ext cx="1082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FF0000"/>
                </a:solidFill>
              </a:rPr>
              <a:t>Correlação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304596" y="3996191"/>
            <a:ext cx="13780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FF0000"/>
                </a:solidFill>
              </a:rPr>
              <a:t>Tabela</a:t>
            </a:r>
            <a:r>
              <a:rPr lang="en-US" sz="1600" dirty="0">
                <a:solidFill>
                  <a:srgbClr val="FF0000"/>
                </a:solidFill>
              </a:rPr>
              <a:t> ANOVA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104112" y="3933057"/>
            <a:ext cx="17177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FF0000"/>
                </a:solidFill>
              </a:rPr>
              <a:t>Teoria</a:t>
            </a:r>
            <a:r>
              <a:rPr lang="en-US" sz="1600" dirty="0">
                <a:solidFill>
                  <a:srgbClr val="FF0000"/>
                </a:solidFill>
              </a:rPr>
              <a:t> das </a:t>
            </a:r>
            <a:r>
              <a:rPr lang="en-US" sz="1600" dirty="0" err="1">
                <a:solidFill>
                  <a:srgbClr val="FF0000"/>
                </a:solidFill>
              </a:rPr>
              <a:t>Regiões</a:t>
            </a:r>
            <a:endParaRPr lang="en-US" sz="1600" dirty="0">
              <a:solidFill>
                <a:srgbClr val="FF0000"/>
              </a:solidFill>
            </a:endParaRPr>
          </a:p>
          <a:p>
            <a:r>
              <a:rPr lang="en-US" sz="1600" dirty="0">
                <a:solidFill>
                  <a:srgbClr val="FF0000"/>
                </a:solidFill>
              </a:rPr>
              <a:t>de </a:t>
            </a:r>
            <a:r>
              <a:rPr lang="en-US" sz="1600" dirty="0" err="1">
                <a:solidFill>
                  <a:srgbClr val="FF0000"/>
                </a:solidFill>
              </a:rPr>
              <a:t>confiança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120338" y="4005065"/>
            <a:ext cx="10256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FF0000"/>
                </a:solidFill>
              </a:rPr>
              <a:t>Teoria</a:t>
            </a:r>
            <a:r>
              <a:rPr lang="en-US" sz="1600" dirty="0">
                <a:solidFill>
                  <a:srgbClr val="FF0000"/>
                </a:solidFill>
              </a:rPr>
              <a:t> das</a:t>
            </a:r>
          </a:p>
          <a:p>
            <a:r>
              <a:rPr lang="en-US" sz="1600" dirty="0" err="1">
                <a:solidFill>
                  <a:srgbClr val="FF0000"/>
                </a:solidFill>
              </a:rPr>
              <a:t>Decisões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150942" y="4494020"/>
            <a:ext cx="22433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FF0000"/>
                </a:solidFill>
              </a:rPr>
              <a:t>Máxima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Verossimilhança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007769" y="5013178"/>
            <a:ext cx="17433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008000"/>
                </a:solidFill>
              </a:rPr>
              <a:t>Grandes</a:t>
            </a:r>
            <a:r>
              <a:rPr lang="en-US" sz="1600" dirty="0">
                <a:solidFill>
                  <a:srgbClr val="008000"/>
                </a:solidFill>
              </a:rPr>
              <a:t> </a:t>
            </a:r>
            <a:r>
              <a:rPr lang="en-US" sz="1600" dirty="0" err="1">
                <a:solidFill>
                  <a:srgbClr val="008000"/>
                </a:solidFill>
              </a:rPr>
              <a:t>Máquinas</a:t>
            </a:r>
            <a:endParaRPr lang="en-US" sz="1600" dirty="0">
              <a:solidFill>
                <a:srgbClr val="008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528050" y="4869162"/>
            <a:ext cx="45608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008000"/>
                </a:solidFill>
              </a:rPr>
              <a:t>Desenvolvimento</a:t>
            </a:r>
            <a:r>
              <a:rPr lang="en-US" sz="1600" dirty="0">
                <a:solidFill>
                  <a:srgbClr val="008000"/>
                </a:solidFill>
              </a:rPr>
              <a:t> </a:t>
            </a:r>
            <a:r>
              <a:rPr lang="en-US" sz="1600" dirty="0" err="1">
                <a:solidFill>
                  <a:srgbClr val="008000"/>
                </a:solidFill>
              </a:rPr>
              <a:t>Tecnológico</a:t>
            </a:r>
            <a:endParaRPr lang="en-US" sz="1600" dirty="0">
              <a:solidFill>
                <a:srgbClr val="008000"/>
              </a:solidFill>
            </a:endParaRPr>
          </a:p>
          <a:p>
            <a:r>
              <a:rPr lang="en-US" sz="1600" dirty="0" err="1">
                <a:solidFill>
                  <a:srgbClr val="008000"/>
                </a:solidFill>
              </a:rPr>
              <a:t>Expansão</a:t>
            </a:r>
            <a:r>
              <a:rPr lang="en-US" sz="1600" dirty="0">
                <a:solidFill>
                  <a:srgbClr val="008000"/>
                </a:solidFill>
              </a:rPr>
              <a:t> do </a:t>
            </a:r>
            <a:r>
              <a:rPr lang="en-US" sz="1600" dirty="0" err="1">
                <a:solidFill>
                  <a:srgbClr val="008000"/>
                </a:solidFill>
              </a:rPr>
              <a:t>Comércio</a:t>
            </a:r>
            <a:r>
              <a:rPr lang="en-US" sz="1600" dirty="0">
                <a:solidFill>
                  <a:srgbClr val="008000"/>
                </a:solidFill>
              </a:rPr>
              <a:t> </a:t>
            </a:r>
          </a:p>
          <a:p>
            <a:r>
              <a:rPr lang="en-US" sz="1600" dirty="0" err="1">
                <a:solidFill>
                  <a:srgbClr val="008000"/>
                </a:solidFill>
              </a:rPr>
              <a:t>Internacional</a:t>
            </a:r>
            <a:endParaRPr lang="en-US" sz="1600" dirty="0">
              <a:solidFill>
                <a:srgbClr val="00800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764938" y="5733256"/>
            <a:ext cx="9451703" cy="50405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Teoria</a:t>
            </a:r>
            <a:r>
              <a:rPr lang="en-US" sz="1600" dirty="0"/>
              <a:t> de </a:t>
            </a:r>
            <a:r>
              <a:rPr lang="en-US" sz="1600" dirty="0" err="1"/>
              <a:t>Finanças</a:t>
            </a:r>
            <a:r>
              <a:rPr lang="en-US" sz="1600" dirty="0"/>
              <a:t> </a:t>
            </a:r>
            <a:r>
              <a:rPr lang="en-US" sz="1600" dirty="0" err="1"/>
              <a:t>concentrava</a:t>
            </a:r>
            <a:r>
              <a:rPr lang="en-US" sz="1600" dirty="0"/>
              <a:t>-se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definição</a:t>
            </a:r>
            <a:r>
              <a:rPr lang="en-US" sz="1600" dirty="0"/>
              <a:t> das </a:t>
            </a:r>
            <a:r>
              <a:rPr lang="en-US" sz="1600" dirty="0" err="1"/>
              <a:t>melhores</a:t>
            </a:r>
            <a:r>
              <a:rPr lang="en-US" sz="1600" dirty="0"/>
              <a:t> </a:t>
            </a:r>
            <a:r>
              <a:rPr lang="en-US" sz="1600" dirty="0" err="1"/>
              <a:t>políticas</a:t>
            </a:r>
            <a:r>
              <a:rPr lang="en-US" sz="1600" dirty="0"/>
              <a:t> de </a:t>
            </a:r>
            <a:r>
              <a:rPr lang="en-US" sz="1600" dirty="0" err="1"/>
              <a:t>investimentos</a:t>
            </a:r>
            <a:r>
              <a:rPr lang="en-US" sz="1600" dirty="0"/>
              <a:t>, </a:t>
            </a:r>
            <a:r>
              <a:rPr lang="en-US" sz="1600" dirty="0" err="1"/>
              <a:t>financiamentos</a:t>
            </a:r>
            <a:r>
              <a:rPr lang="en-US" sz="1600" dirty="0"/>
              <a:t> e </a:t>
            </a:r>
            <a:r>
              <a:rPr lang="en-US" sz="1600" dirty="0" err="1"/>
              <a:t>dividendos</a:t>
            </a:r>
            <a:endParaRPr lang="en-US" sz="1600" dirty="0"/>
          </a:p>
        </p:txBody>
      </p:sp>
      <p:sp>
        <p:nvSpPr>
          <p:cNvPr id="42" name="Rectangle 41"/>
          <p:cNvSpPr/>
          <p:nvPr/>
        </p:nvSpPr>
        <p:spPr>
          <a:xfrm>
            <a:off x="1764938" y="6309320"/>
            <a:ext cx="9451703" cy="47667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Nas</a:t>
            </a:r>
            <a:r>
              <a:rPr lang="en-US" sz="1600" dirty="0"/>
              <a:t> </a:t>
            </a:r>
            <a:r>
              <a:rPr lang="en-US" sz="1600" dirty="0" err="1"/>
              <a:t>primeiras</a:t>
            </a:r>
            <a:r>
              <a:rPr lang="en-US" sz="1600" dirty="0"/>
              <a:t> </a:t>
            </a:r>
            <a:r>
              <a:rPr lang="en-US" sz="1600" dirty="0" err="1"/>
              <a:t>décadas</a:t>
            </a:r>
            <a:r>
              <a:rPr lang="en-US" sz="1600" dirty="0"/>
              <a:t> do </a:t>
            </a:r>
            <a:r>
              <a:rPr lang="en-US" sz="1600" dirty="0" err="1"/>
              <a:t>Século</a:t>
            </a:r>
            <a:r>
              <a:rPr lang="en-US" sz="1600" dirty="0"/>
              <a:t> XX, </a:t>
            </a:r>
            <a:r>
              <a:rPr lang="en-US" sz="1600" dirty="0" err="1"/>
              <a:t>todas</a:t>
            </a:r>
            <a:r>
              <a:rPr lang="en-US" sz="1600" dirty="0"/>
              <a:t> as </a:t>
            </a:r>
            <a:r>
              <a:rPr lang="en-US" sz="1600" dirty="0" err="1"/>
              <a:t>principais</a:t>
            </a:r>
            <a:r>
              <a:rPr lang="en-US" sz="1600" dirty="0"/>
              <a:t> </a:t>
            </a:r>
            <a:r>
              <a:rPr lang="en-US" sz="1600" dirty="0" err="1"/>
              <a:t>práticas</a:t>
            </a:r>
            <a:r>
              <a:rPr lang="en-US" sz="1600" dirty="0"/>
              <a:t> de </a:t>
            </a:r>
            <a:r>
              <a:rPr lang="en-US" sz="1600" dirty="0" err="1"/>
              <a:t>contabilidade</a:t>
            </a:r>
            <a:r>
              <a:rPr lang="en-US" sz="1600" dirty="0"/>
              <a:t> </a:t>
            </a:r>
            <a:r>
              <a:rPr lang="en-US" sz="1600" dirty="0" err="1"/>
              <a:t>gerencial</a:t>
            </a:r>
            <a:r>
              <a:rPr lang="en-US" sz="1600" dirty="0"/>
              <a:t> </a:t>
            </a:r>
            <a:r>
              <a:rPr lang="en-US" sz="1600" dirty="0" err="1"/>
              <a:t>já</a:t>
            </a:r>
            <a:r>
              <a:rPr lang="en-US" sz="1600" dirty="0"/>
              <a:t> </a:t>
            </a:r>
            <a:r>
              <a:rPr lang="en-US" sz="1600" dirty="0" err="1"/>
              <a:t>haviam</a:t>
            </a:r>
            <a:r>
              <a:rPr lang="en-US" sz="1600" dirty="0"/>
              <a:t> </a:t>
            </a:r>
            <a:r>
              <a:rPr lang="en-US" sz="1600" dirty="0" err="1"/>
              <a:t>sido</a:t>
            </a:r>
            <a:r>
              <a:rPr lang="en-US" sz="1600" dirty="0"/>
              <a:t> </a:t>
            </a:r>
            <a:r>
              <a:rPr lang="en-US" sz="1600" dirty="0" err="1"/>
              <a:t>desenvolvidas</a:t>
            </a:r>
            <a:r>
              <a:rPr lang="en-US" sz="1600" dirty="0"/>
              <a:t> (Johnson e Kaplan, 1996, p. 10)</a:t>
            </a:r>
          </a:p>
        </p:txBody>
      </p:sp>
      <p:cxnSp>
        <p:nvCxnSpPr>
          <p:cNvPr id="43" name="Straight Connector 42"/>
          <p:cNvCxnSpPr/>
          <p:nvPr/>
        </p:nvCxnSpPr>
        <p:spPr>
          <a:xfrm flipH="1" flipV="1">
            <a:off x="1991544" y="1833685"/>
            <a:ext cx="944488" cy="11139"/>
          </a:xfrm>
          <a:prstGeom prst="line">
            <a:avLst/>
          </a:prstGeom>
          <a:ln w="5715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7104112" y="1916832"/>
            <a:ext cx="211088" cy="21108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7248129" y="1903931"/>
            <a:ext cx="1161152" cy="276999"/>
          </a:xfrm>
          <a:prstGeom prst="rect">
            <a:avLst/>
          </a:prstGeom>
          <a:noFill/>
          <a:effectLst>
            <a:outerShdw blurRad="50800" dist="38100" dir="2700000" algn="tl" rotWithShape="0">
              <a:srgbClr val="FFFF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200" dirty="0"/>
              <a:t>1938 - Duration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6C604-E104-D84E-B8FA-65239D3890E3}" type="slidenum">
              <a:rPr lang="pt-BR" smtClean="0"/>
              <a:pPr/>
              <a:t>6</a:t>
            </a:fld>
            <a:endParaRPr lang="pt-BR"/>
          </a:p>
        </p:txBody>
      </p:sp>
      <p:cxnSp>
        <p:nvCxnSpPr>
          <p:cNvPr id="44" name="Straight Connector 42">
            <a:extLst>
              <a:ext uri="{FF2B5EF4-FFF2-40B4-BE49-F238E27FC236}">
                <a16:creationId xmlns:a16="http://schemas.microsoft.com/office/drawing/2014/main" id="{66F42CCB-635D-FE47-A11A-8B6565459DFE}"/>
              </a:ext>
            </a:extLst>
          </p:cNvPr>
          <p:cNvCxnSpPr/>
          <p:nvPr/>
        </p:nvCxnSpPr>
        <p:spPr>
          <a:xfrm flipH="1" flipV="1">
            <a:off x="831567" y="1822547"/>
            <a:ext cx="944488" cy="11139"/>
          </a:xfrm>
          <a:prstGeom prst="line">
            <a:avLst/>
          </a:prstGeom>
          <a:ln w="5715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573750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5B5420-77F0-E04A-9199-B6D2676C0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Carteira com mais de dois ativos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90D44BC1-AC6F-8D4F-B45F-E9E321B2E232}"/>
                  </a:ext>
                </a:extLst>
              </p:cNvPr>
              <p:cNvSpPr txBox="1"/>
              <p:nvPr/>
            </p:nvSpPr>
            <p:spPr>
              <a:xfrm>
                <a:off x="3880339" y="2162909"/>
                <a:ext cx="3878818" cy="10082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𝑅𝑒𝑡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𝐶𝑎𝑟𝑡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𝑅𝑒𝑡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_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𝑎𝑡𝑖𝑣𝑜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90D44BC1-AC6F-8D4F-B45F-E9E321B2E2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0339" y="2162909"/>
                <a:ext cx="3878818" cy="1008225"/>
              </a:xfrm>
              <a:prstGeom prst="rect">
                <a:avLst/>
              </a:prstGeom>
              <a:blipFill>
                <a:blip r:embed="rId2"/>
                <a:stretch>
                  <a:fillRect l="-1303" t="-122500" b="-182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597153A1-2BEE-4A4D-A4E0-25919C1DC30F}"/>
                  </a:ext>
                </a:extLst>
              </p:cNvPr>
              <p:cNvSpPr txBox="1"/>
              <p:nvPr/>
            </p:nvSpPr>
            <p:spPr>
              <a:xfrm>
                <a:off x="1617786" y="3577980"/>
                <a:ext cx="8258799" cy="14368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𝑅𝑖𝑠𝑐𝑜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𝐶𝑎𝑟𝑡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𝑊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⋯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𝑊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𝑐𝑜𝑣𝑎𝑟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11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⋯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𝑐𝑜𝑣𝑎𝑟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⋱</m:t>
                                    </m:r>
                                  </m:e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𝑐𝑜𝑣𝑎𝑟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⋯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𝑐𝑜𝑣𝑎𝑟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𝑛𝑛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𝑊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𝑊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</m:rad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597153A1-2BEE-4A4D-A4E0-25919C1DC3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786" y="3577980"/>
                <a:ext cx="8258799" cy="1436868"/>
              </a:xfrm>
              <a:prstGeom prst="rect">
                <a:avLst/>
              </a:prstGeom>
              <a:blipFill>
                <a:blip r:embed="rId3"/>
                <a:stretch>
                  <a:fillRect l="-46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9021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-95920" y="-113738"/>
            <a:ext cx="8207375" cy="1143001"/>
          </a:xfrm>
        </p:spPr>
        <p:txBody>
          <a:bodyPr/>
          <a:lstStyle/>
          <a:p>
            <a:pPr algn="just" eaLnBrk="1" hangingPunct="1"/>
            <a:r>
              <a:rPr lang="pt-BR" sz="3200" dirty="0">
                <a:latin typeface="Calibri" charset="0"/>
              </a:rPr>
              <a:t>Evolução das Finanças e Métodos Quantitativos</a:t>
            </a:r>
          </a:p>
        </p:txBody>
      </p:sp>
      <p:cxnSp>
        <p:nvCxnSpPr>
          <p:cNvPr id="9" name="Conector reto 5"/>
          <p:cNvCxnSpPr>
            <a:cxnSpLocks/>
          </p:cNvCxnSpPr>
          <p:nvPr/>
        </p:nvCxnSpPr>
        <p:spPr>
          <a:xfrm>
            <a:off x="10443" y="903849"/>
            <a:ext cx="12181557" cy="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>
            <a:cxnSpLocks/>
          </p:cNvCxnSpPr>
          <p:nvPr/>
        </p:nvCxnSpPr>
        <p:spPr>
          <a:xfrm>
            <a:off x="2927649" y="1846565"/>
            <a:ext cx="8927620" cy="0"/>
          </a:xfrm>
          <a:prstGeom prst="straightConnector1">
            <a:avLst/>
          </a:prstGeom>
          <a:ln w="57150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927648" y="1558533"/>
            <a:ext cx="0" cy="576064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16200000">
            <a:off x="781330" y="2614926"/>
            <a:ext cx="993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Finanças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476597" y="3947044"/>
            <a:ext cx="1448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Métodos</a:t>
            </a:r>
            <a:endParaRPr lang="en-US" dirty="0">
              <a:solidFill>
                <a:srgbClr val="FF0000"/>
              </a:solidFill>
            </a:endParaRPr>
          </a:p>
          <a:p>
            <a:pPr algn="ctr"/>
            <a:r>
              <a:rPr lang="en-US" dirty="0" err="1">
                <a:solidFill>
                  <a:srgbClr val="FF0000"/>
                </a:solidFill>
              </a:rPr>
              <a:t>Quantitativos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6200000">
            <a:off x="750753" y="5475924"/>
            <a:ext cx="118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>
                <a:solidFill>
                  <a:srgbClr val="008000"/>
                </a:solidFill>
              </a:rPr>
              <a:t>Tecnologia</a:t>
            </a:r>
            <a:endParaRPr lang="en-US" dirty="0">
              <a:solidFill>
                <a:srgbClr val="008000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4893767" y="1558533"/>
            <a:ext cx="0" cy="576064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567610" y="220660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1960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39093" y="2422629"/>
            <a:ext cx="22873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Estrutura</a:t>
            </a:r>
            <a:r>
              <a:rPr lang="en-US" sz="1600" dirty="0"/>
              <a:t> de Capital:</a:t>
            </a:r>
          </a:p>
          <a:p>
            <a:r>
              <a:rPr lang="en-US" sz="1600" dirty="0"/>
              <a:t>Modigliani e Miller;</a:t>
            </a:r>
          </a:p>
          <a:p>
            <a:r>
              <a:rPr lang="en-US" sz="1600" dirty="0" err="1"/>
              <a:t>Custo</a:t>
            </a:r>
            <a:r>
              <a:rPr lang="en-US" sz="1600" dirty="0"/>
              <a:t> de Capital</a:t>
            </a:r>
          </a:p>
          <a:p>
            <a:r>
              <a:rPr lang="en-US" sz="1600" dirty="0"/>
              <a:t>Markowitz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33727" y="220486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1970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6888088" y="1549241"/>
            <a:ext cx="0" cy="576064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528050" y="219557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1980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999656" y="980728"/>
            <a:ext cx="1728192" cy="504056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chemeClr val="tx2"/>
                </a:solidFill>
              </a:rPr>
              <a:t>Crise</a:t>
            </a:r>
            <a:r>
              <a:rPr lang="en-US" sz="1400" b="1" dirty="0">
                <a:solidFill>
                  <a:schemeClr val="tx2"/>
                </a:solidFill>
              </a:rPr>
              <a:t> dos </a:t>
            </a:r>
            <a:r>
              <a:rPr lang="en-US" sz="1400" b="1" dirty="0" err="1">
                <a:solidFill>
                  <a:schemeClr val="tx2"/>
                </a:solidFill>
              </a:rPr>
              <a:t>Mísseis</a:t>
            </a:r>
            <a:endParaRPr lang="en-US" sz="1400" b="1" dirty="0">
              <a:solidFill>
                <a:schemeClr val="tx2"/>
              </a:solidFill>
            </a:endParaRPr>
          </a:p>
          <a:p>
            <a:pPr algn="ctr"/>
            <a:r>
              <a:rPr lang="en-US" sz="1400" b="1" dirty="0">
                <a:solidFill>
                  <a:schemeClr val="tx2"/>
                </a:solidFill>
              </a:rPr>
              <a:t>Guerra Fria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87889" y="2276872"/>
            <a:ext cx="165070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Eficiência</a:t>
            </a:r>
            <a:r>
              <a:rPr lang="en-US" sz="1600" dirty="0"/>
              <a:t> de </a:t>
            </a:r>
          </a:p>
          <a:p>
            <a:r>
              <a:rPr lang="en-US" sz="1600" dirty="0"/>
              <a:t>Mercado;</a:t>
            </a:r>
          </a:p>
          <a:p>
            <a:r>
              <a:rPr lang="en-US" sz="1600" dirty="0"/>
              <a:t>CAPM</a:t>
            </a:r>
          </a:p>
          <a:p>
            <a:r>
              <a:rPr lang="en-US" sz="1600" dirty="0"/>
              <a:t>Beta</a:t>
            </a:r>
          </a:p>
          <a:p>
            <a:r>
              <a:rPr lang="en-US" sz="1600" dirty="0"/>
              <a:t> </a:t>
            </a:r>
          </a:p>
          <a:p>
            <a:r>
              <a:rPr lang="en-US" sz="1600" dirty="0" err="1"/>
              <a:t>Teoria</a:t>
            </a:r>
            <a:r>
              <a:rPr lang="en-US" sz="1600" dirty="0"/>
              <a:t> de </a:t>
            </a:r>
            <a:r>
              <a:rPr lang="en-US" sz="1600" dirty="0" err="1"/>
              <a:t>Agência</a:t>
            </a:r>
            <a:endParaRPr lang="en-US" sz="1600" dirty="0"/>
          </a:p>
        </p:txBody>
      </p:sp>
      <p:sp>
        <p:nvSpPr>
          <p:cNvPr id="25" name="Rectangle 24"/>
          <p:cNvSpPr/>
          <p:nvPr/>
        </p:nvSpPr>
        <p:spPr>
          <a:xfrm>
            <a:off x="4943872" y="1124744"/>
            <a:ext cx="1152128" cy="576064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chemeClr val="tx2"/>
                </a:solidFill>
              </a:rPr>
              <a:t>Fim</a:t>
            </a:r>
            <a:r>
              <a:rPr lang="en-US" sz="1400" b="1" dirty="0">
                <a:solidFill>
                  <a:schemeClr val="tx2"/>
                </a:solidFill>
              </a:rPr>
              <a:t> do </a:t>
            </a:r>
            <a:r>
              <a:rPr lang="en-US" sz="1400" b="1" dirty="0" err="1">
                <a:solidFill>
                  <a:schemeClr val="tx2"/>
                </a:solidFill>
              </a:rPr>
              <a:t>Padrão</a:t>
            </a:r>
            <a:r>
              <a:rPr lang="en-US" sz="1400" b="1" dirty="0">
                <a:solidFill>
                  <a:schemeClr val="tx2"/>
                </a:solidFill>
              </a:rPr>
              <a:t> </a:t>
            </a:r>
            <a:r>
              <a:rPr lang="en-US" sz="1400" b="1" dirty="0" err="1">
                <a:solidFill>
                  <a:schemeClr val="tx2"/>
                </a:solidFill>
              </a:rPr>
              <a:t>Ouro</a:t>
            </a:r>
            <a:endParaRPr lang="en-US" sz="1400" b="1" dirty="0">
              <a:solidFill>
                <a:schemeClr val="tx2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8782199" y="1484784"/>
            <a:ext cx="0" cy="576064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422159" y="213111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1990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528048" y="980728"/>
            <a:ext cx="2592288" cy="504056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chemeClr val="tx2"/>
                </a:solidFill>
              </a:rPr>
              <a:t>Acordo</a:t>
            </a:r>
            <a:r>
              <a:rPr lang="en-US" sz="1400" b="1" dirty="0">
                <a:solidFill>
                  <a:schemeClr val="tx2"/>
                </a:solidFill>
              </a:rPr>
              <a:t> de </a:t>
            </a:r>
            <a:r>
              <a:rPr lang="en-US" sz="1400" b="1" dirty="0" err="1">
                <a:solidFill>
                  <a:schemeClr val="tx2"/>
                </a:solidFill>
              </a:rPr>
              <a:t>Basiléia</a:t>
            </a:r>
            <a:r>
              <a:rPr lang="en-US" sz="1400" b="1" dirty="0">
                <a:solidFill>
                  <a:schemeClr val="tx2"/>
                </a:solidFill>
              </a:rPr>
              <a:t> (1988)</a:t>
            </a:r>
          </a:p>
          <a:p>
            <a:pPr algn="ctr"/>
            <a:r>
              <a:rPr lang="en-US" sz="1400" b="1" dirty="0" err="1">
                <a:solidFill>
                  <a:schemeClr val="tx2"/>
                </a:solidFill>
              </a:rPr>
              <a:t>Moratória</a:t>
            </a:r>
            <a:r>
              <a:rPr lang="en-US" sz="1400" b="1" dirty="0">
                <a:solidFill>
                  <a:schemeClr val="tx2"/>
                </a:solidFill>
              </a:rPr>
              <a:t> MEX, BR, RUS;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104113" y="2348882"/>
            <a:ext cx="29835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Estratégias</a:t>
            </a:r>
            <a:r>
              <a:rPr lang="en-US" sz="1600" dirty="0"/>
              <a:t> de </a:t>
            </a:r>
            <a:r>
              <a:rPr lang="en-US" sz="1600" dirty="0" err="1"/>
              <a:t>Riscos</a:t>
            </a:r>
            <a:r>
              <a:rPr lang="en-US" sz="1600" dirty="0"/>
              <a:t>: </a:t>
            </a:r>
            <a:r>
              <a:rPr lang="en-US" sz="1600" dirty="0" err="1"/>
              <a:t>Derivativos</a:t>
            </a:r>
            <a:r>
              <a:rPr lang="en-US" sz="1600" dirty="0"/>
              <a:t>,</a:t>
            </a:r>
          </a:p>
          <a:p>
            <a:r>
              <a:rPr lang="en-US" sz="1600" dirty="0"/>
              <a:t>Hedges, Swaps, </a:t>
            </a:r>
            <a:r>
              <a:rPr lang="en-US" sz="1600" dirty="0" err="1"/>
              <a:t>Opções</a:t>
            </a:r>
            <a:r>
              <a:rPr lang="en-US" sz="1600" dirty="0"/>
              <a:t>;</a:t>
            </a:r>
          </a:p>
          <a:p>
            <a:endParaRPr lang="en-US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1989921" y="3901965"/>
            <a:ext cx="15429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FF0000"/>
                </a:solidFill>
              </a:rPr>
              <a:t>Modelo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</a:p>
          <a:p>
            <a:r>
              <a:rPr lang="en-US" sz="1600" dirty="0">
                <a:solidFill>
                  <a:srgbClr val="FF0000"/>
                </a:solidFill>
              </a:rPr>
              <a:t>de </a:t>
            </a:r>
            <a:r>
              <a:rPr lang="en-US" sz="1600" dirty="0" err="1">
                <a:solidFill>
                  <a:srgbClr val="FF0000"/>
                </a:solidFill>
              </a:rPr>
              <a:t>Regressão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</a:p>
          <a:p>
            <a:r>
              <a:rPr lang="en-US" sz="1600" dirty="0" err="1">
                <a:solidFill>
                  <a:srgbClr val="FF0000"/>
                </a:solidFill>
              </a:rPr>
              <a:t>Heterocedástico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065339" y="3881059"/>
            <a:ext cx="22199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Testes </a:t>
            </a:r>
            <a:r>
              <a:rPr lang="en-US" sz="1600" dirty="0" err="1">
                <a:solidFill>
                  <a:srgbClr val="FF0000"/>
                </a:solidFill>
              </a:rPr>
              <a:t>Não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Paramétricos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498493" y="4302647"/>
            <a:ext cx="52436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FF0000"/>
                </a:solidFill>
              </a:rPr>
              <a:t>Modelos</a:t>
            </a:r>
            <a:r>
              <a:rPr lang="en-US" sz="1600" dirty="0">
                <a:solidFill>
                  <a:srgbClr val="FF0000"/>
                </a:solidFill>
              </a:rPr>
              <a:t> ARMA (Box &amp; Jenkins) e </a:t>
            </a:r>
            <a:r>
              <a:rPr lang="en-US" sz="1600" dirty="0" err="1">
                <a:solidFill>
                  <a:srgbClr val="FF0000"/>
                </a:solidFill>
              </a:rPr>
              <a:t>Modelos</a:t>
            </a:r>
            <a:r>
              <a:rPr lang="en-US" sz="1600" dirty="0">
                <a:solidFill>
                  <a:srgbClr val="FF0000"/>
                </a:solidFill>
              </a:rPr>
              <a:t> Log- </a:t>
            </a:r>
            <a:r>
              <a:rPr lang="en-US" sz="1600" dirty="0" err="1">
                <a:solidFill>
                  <a:srgbClr val="FF0000"/>
                </a:solidFill>
              </a:rPr>
              <a:t>Lineares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495601" y="5085186"/>
            <a:ext cx="45827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008000"/>
                </a:solidFill>
              </a:rPr>
              <a:t>Uso</a:t>
            </a:r>
            <a:r>
              <a:rPr lang="en-US" sz="1600" dirty="0">
                <a:solidFill>
                  <a:srgbClr val="008000"/>
                </a:solidFill>
              </a:rPr>
              <a:t> de </a:t>
            </a:r>
            <a:r>
              <a:rPr lang="en-US" sz="1600" dirty="0" err="1">
                <a:solidFill>
                  <a:srgbClr val="008000"/>
                </a:solidFill>
              </a:rPr>
              <a:t>Computadores</a:t>
            </a:r>
            <a:r>
              <a:rPr lang="en-US" sz="1600" dirty="0">
                <a:solidFill>
                  <a:srgbClr val="008000"/>
                </a:solidFill>
              </a:rPr>
              <a:t> </a:t>
            </a:r>
            <a:r>
              <a:rPr lang="en-US" sz="1600" dirty="0" err="1">
                <a:solidFill>
                  <a:srgbClr val="008000"/>
                </a:solidFill>
              </a:rPr>
              <a:t>nas</a:t>
            </a:r>
            <a:r>
              <a:rPr lang="en-US" sz="1600" dirty="0">
                <a:solidFill>
                  <a:srgbClr val="008000"/>
                </a:solidFill>
              </a:rPr>
              <a:t> </a:t>
            </a:r>
            <a:r>
              <a:rPr lang="en-US" sz="1600" dirty="0" err="1">
                <a:solidFill>
                  <a:srgbClr val="008000"/>
                </a:solidFill>
              </a:rPr>
              <a:t>Universidades</a:t>
            </a:r>
            <a:r>
              <a:rPr lang="en-US" sz="1600" dirty="0">
                <a:solidFill>
                  <a:srgbClr val="008000"/>
                </a:solidFill>
              </a:rPr>
              <a:t> e </a:t>
            </a:r>
            <a:r>
              <a:rPr lang="en-US" sz="1600" dirty="0" err="1">
                <a:solidFill>
                  <a:srgbClr val="008000"/>
                </a:solidFill>
              </a:rPr>
              <a:t>Empresas</a:t>
            </a:r>
            <a:endParaRPr lang="en-US" sz="1600" dirty="0">
              <a:solidFill>
                <a:srgbClr val="008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536161" y="4869161"/>
            <a:ext cx="22127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008000"/>
                </a:solidFill>
              </a:rPr>
              <a:t>Computadores</a:t>
            </a:r>
            <a:r>
              <a:rPr lang="en-US" sz="1600" dirty="0">
                <a:solidFill>
                  <a:srgbClr val="008000"/>
                </a:solidFill>
              </a:rPr>
              <a:t> </a:t>
            </a:r>
            <a:r>
              <a:rPr lang="en-US" sz="1600" dirty="0" err="1">
                <a:solidFill>
                  <a:srgbClr val="008000"/>
                </a:solidFill>
              </a:rPr>
              <a:t>Pessoais</a:t>
            </a:r>
            <a:r>
              <a:rPr lang="en-US" sz="1600" dirty="0">
                <a:solidFill>
                  <a:srgbClr val="008000"/>
                </a:solidFill>
              </a:rPr>
              <a:t>;</a:t>
            </a:r>
          </a:p>
          <a:p>
            <a:r>
              <a:rPr lang="en-US" sz="1600" dirty="0" err="1">
                <a:solidFill>
                  <a:srgbClr val="008000"/>
                </a:solidFill>
              </a:rPr>
              <a:t>Processadores</a:t>
            </a:r>
            <a:r>
              <a:rPr lang="en-US" sz="1600" dirty="0">
                <a:solidFill>
                  <a:srgbClr val="008000"/>
                </a:solidFill>
              </a:rPr>
              <a:t> e </a:t>
            </a:r>
            <a:r>
              <a:rPr lang="en-US" sz="1600" dirty="0" err="1">
                <a:solidFill>
                  <a:srgbClr val="008000"/>
                </a:solidFill>
              </a:rPr>
              <a:t>Redes</a:t>
            </a:r>
            <a:endParaRPr lang="en-US" sz="1600" dirty="0">
              <a:solidFill>
                <a:srgbClr val="00800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539293" y="5493080"/>
            <a:ext cx="9677348" cy="72008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Moderna</a:t>
            </a:r>
            <a:r>
              <a:rPr lang="en-US" sz="1600" dirty="0"/>
              <a:t> </a:t>
            </a:r>
            <a:r>
              <a:rPr lang="en-US" sz="1600" dirty="0" err="1"/>
              <a:t>Teoria</a:t>
            </a:r>
            <a:r>
              <a:rPr lang="en-US" sz="1600" dirty="0"/>
              <a:t> de </a:t>
            </a:r>
            <a:r>
              <a:rPr lang="en-US" sz="1600" dirty="0" err="1"/>
              <a:t>Finanças</a:t>
            </a:r>
            <a:r>
              <a:rPr lang="en-US" sz="1600" dirty="0"/>
              <a:t>: </a:t>
            </a:r>
            <a:r>
              <a:rPr lang="en-US" sz="1600" dirty="0" err="1"/>
              <a:t>Permitiu</a:t>
            </a:r>
            <a:r>
              <a:rPr lang="en-US" sz="1600" dirty="0"/>
              <a:t> </a:t>
            </a:r>
            <a:r>
              <a:rPr lang="en-US" sz="1600" dirty="0" err="1"/>
              <a:t>que</a:t>
            </a:r>
            <a:r>
              <a:rPr lang="en-US" sz="1600" dirty="0"/>
              <a:t> as </a:t>
            </a:r>
            <a:r>
              <a:rPr lang="en-US" sz="1600" dirty="0" err="1"/>
              <a:t>Finanças</a:t>
            </a:r>
            <a:r>
              <a:rPr lang="en-US" sz="1600" dirty="0"/>
              <a:t> </a:t>
            </a:r>
            <a:r>
              <a:rPr lang="en-US" sz="1600" dirty="0" err="1"/>
              <a:t>formulassem</a:t>
            </a:r>
            <a:r>
              <a:rPr lang="en-US" sz="1600" dirty="0"/>
              <a:t> </a:t>
            </a:r>
            <a:r>
              <a:rPr lang="en-US" sz="1600" dirty="0" err="1"/>
              <a:t>diversos</a:t>
            </a:r>
            <a:r>
              <a:rPr lang="en-US" sz="1600" dirty="0"/>
              <a:t> </a:t>
            </a:r>
            <a:r>
              <a:rPr lang="en-US" sz="1600" dirty="0" err="1"/>
              <a:t>questionamentos</a:t>
            </a:r>
            <a:r>
              <a:rPr lang="en-US" sz="1600" dirty="0"/>
              <a:t> </a:t>
            </a:r>
            <a:r>
              <a:rPr lang="en-US" sz="1600" dirty="0" err="1"/>
              <a:t>sobre</a:t>
            </a:r>
            <a:r>
              <a:rPr lang="en-US" sz="1600" dirty="0"/>
              <a:t> </a:t>
            </a:r>
            <a:r>
              <a:rPr lang="en-US" sz="1600" dirty="0" err="1"/>
              <a:t>influência</a:t>
            </a:r>
            <a:r>
              <a:rPr lang="en-US" sz="1600" dirty="0"/>
              <a:t> P/PL e </a:t>
            </a:r>
            <a:r>
              <a:rPr lang="en-US" sz="1600" dirty="0" err="1"/>
              <a:t>dividendos</a:t>
            </a:r>
            <a:r>
              <a:rPr lang="en-US" sz="1600" dirty="0"/>
              <a:t> </a:t>
            </a:r>
            <a:r>
              <a:rPr lang="en-US" sz="1600" dirty="0" err="1"/>
              <a:t>sobre</a:t>
            </a:r>
            <a:r>
              <a:rPr lang="en-US" sz="1600" dirty="0"/>
              <a:t> o valor de </a:t>
            </a:r>
            <a:r>
              <a:rPr lang="en-US" sz="1600" dirty="0" err="1"/>
              <a:t>mercado</a:t>
            </a:r>
            <a:r>
              <a:rPr lang="en-US" sz="1600" dirty="0"/>
              <a:t> das </a:t>
            </a:r>
            <a:r>
              <a:rPr lang="en-US" sz="1600" dirty="0" err="1"/>
              <a:t>Empresas</a:t>
            </a:r>
            <a:r>
              <a:rPr lang="en-US" sz="1600" dirty="0"/>
              <a:t>; </a:t>
            </a:r>
            <a:r>
              <a:rPr lang="en-US" sz="1600" dirty="0" err="1"/>
              <a:t>Moderna</a:t>
            </a:r>
            <a:r>
              <a:rPr lang="en-US" sz="1600" dirty="0"/>
              <a:t> </a:t>
            </a:r>
            <a:r>
              <a:rPr lang="en-US" sz="1600" dirty="0" err="1"/>
              <a:t>Gestão</a:t>
            </a:r>
            <a:r>
              <a:rPr lang="en-US" sz="1600" dirty="0"/>
              <a:t> de </a:t>
            </a:r>
            <a:r>
              <a:rPr lang="en-US" sz="1600" dirty="0" err="1"/>
              <a:t>Riscos</a:t>
            </a:r>
            <a:endParaRPr lang="en-US" sz="1600" dirty="0"/>
          </a:p>
        </p:txBody>
      </p:sp>
      <p:sp>
        <p:nvSpPr>
          <p:cNvPr id="42" name="Rectangle 41"/>
          <p:cNvSpPr/>
          <p:nvPr/>
        </p:nvSpPr>
        <p:spPr>
          <a:xfrm>
            <a:off x="1559494" y="6297651"/>
            <a:ext cx="9657145" cy="47667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Na </a:t>
            </a:r>
            <a:r>
              <a:rPr lang="en-US" sz="1600" dirty="0" err="1"/>
              <a:t>Contabilidade</a:t>
            </a:r>
            <a:r>
              <a:rPr lang="en-US" sz="1600" dirty="0"/>
              <a:t> -&gt; Lei 6.404/76  </a:t>
            </a:r>
          </a:p>
        </p:txBody>
      </p:sp>
      <p:cxnSp>
        <p:nvCxnSpPr>
          <p:cNvPr id="43" name="Straight Connector 42"/>
          <p:cNvCxnSpPr/>
          <p:nvPr/>
        </p:nvCxnSpPr>
        <p:spPr>
          <a:xfrm flipH="1" flipV="1">
            <a:off x="1991544" y="1833685"/>
            <a:ext cx="944488" cy="11139"/>
          </a:xfrm>
          <a:prstGeom prst="line">
            <a:avLst/>
          </a:prstGeom>
          <a:ln w="5715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4" name="Pictur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205" y="3223272"/>
            <a:ext cx="432795" cy="5760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1705" y="1916832"/>
            <a:ext cx="504499" cy="5585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7768" y="1916833"/>
            <a:ext cx="465381" cy="56706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4065339" y="4169091"/>
            <a:ext cx="17521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FF0000"/>
                </a:solidFill>
              </a:rPr>
              <a:t>Estimação</a:t>
            </a:r>
            <a:r>
              <a:rPr lang="en-US" sz="1600" dirty="0">
                <a:solidFill>
                  <a:srgbClr val="FF0000"/>
                </a:solidFill>
              </a:rPr>
              <a:t> Robusta</a:t>
            </a:r>
          </a:p>
          <a:p>
            <a:r>
              <a:rPr lang="en-US" sz="1600" dirty="0" err="1">
                <a:solidFill>
                  <a:srgbClr val="FF0000"/>
                </a:solidFill>
              </a:rPr>
              <a:t>Modelos</a:t>
            </a:r>
            <a:r>
              <a:rPr lang="en-US" sz="1600" dirty="0">
                <a:solidFill>
                  <a:srgbClr val="FF0000"/>
                </a:solidFill>
              </a:rPr>
              <a:t> Linares</a:t>
            </a:r>
          </a:p>
          <a:p>
            <a:r>
              <a:rPr lang="en-US" sz="1600" dirty="0" err="1">
                <a:solidFill>
                  <a:srgbClr val="FF0000"/>
                </a:solidFill>
              </a:rPr>
              <a:t>Generalizados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248128" y="3789042"/>
            <a:ext cx="28055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FF0000"/>
                </a:solidFill>
              </a:rPr>
              <a:t>Modelos</a:t>
            </a:r>
            <a:r>
              <a:rPr lang="en-US" sz="1600" dirty="0">
                <a:solidFill>
                  <a:srgbClr val="FF0000"/>
                </a:solidFill>
              </a:rPr>
              <a:t> ARCH e </a:t>
            </a:r>
            <a:r>
              <a:rPr lang="en-US" sz="1600" dirty="0" err="1">
                <a:solidFill>
                  <a:srgbClr val="FF0000"/>
                </a:solidFill>
              </a:rPr>
              <a:t>Redes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Neurais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2221037" y="3452197"/>
            <a:ext cx="211088" cy="21108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2365055" y="3439297"/>
            <a:ext cx="1320490" cy="276999"/>
          </a:xfrm>
          <a:prstGeom prst="rect">
            <a:avLst/>
          </a:prstGeom>
          <a:noFill/>
          <a:effectLst>
            <a:outerShdw blurRad="50800" dist="38100" dir="2700000" algn="tl" rotWithShape="0">
              <a:srgbClr val="FFFF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200" dirty="0"/>
              <a:t>1952 </a:t>
            </a:r>
            <a:r>
              <a:rPr lang="mr-IN" sz="1200" dirty="0"/>
              <a:t>–</a:t>
            </a:r>
            <a:r>
              <a:rPr lang="en-US" sz="1200" dirty="0"/>
              <a:t> T. </a:t>
            </a:r>
            <a:r>
              <a:rPr lang="en-US" sz="1200" dirty="0" err="1"/>
              <a:t>Portfólio</a:t>
            </a:r>
            <a:endParaRPr lang="en-US" sz="1200" dirty="0"/>
          </a:p>
        </p:txBody>
      </p:sp>
      <p:sp>
        <p:nvSpPr>
          <p:cNvPr id="49" name="Oval 48"/>
          <p:cNvSpPr/>
          <p:nvPr/>
        </p:nvSpPr>
        <p:spPr>
          <a:xfrm>
            <a:off x="3359696" y="1569693"/>
            <a:ext cx="211088" cy="21108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3503714" y="1556793"/>
            <a:ext cx="998991" cy="276999"/>
          </a:xfrm>
          <a:prstGeom prst="rect">
            <a:avLst/>
          </a:prstGeom>
          <a:noFill/>
          <a:effectLst>
            <a:outerShdw blurRad="50800" dist="38100" dir="2700000" algn="tl" rotWithShape="0">
              <a:srgbClr val="FFFF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x-none" sz="1200" dirty="0"/>
              <a:t>1963 - CAPM</a:t>
            </a:r>
            <a:endParaRPr lang="en-US" sz="1200" dirty="0"/>
          </a:p>
        </p:txBody>
      </p:sp>
      <p:sp>
        <p:nvSpPr>
          <p:cNvPr id="51" name="Oval 50"/>
          <p:cNvSpPr/>
          <p:nvPr/>
        </p:nvSpPr>
        <p:spPr>
          <a:xfrm>
            <a:off x="4871864" y="3297885"/>
            <a:ext cx="211088" cy="21108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5015881" y="3284985"/>
            <a:ext cx="1620957" cy="276999"/>
          </a:xfrm>
          <a:prstGeom prst="rect">
            <a:avLst/>
          </a:prstGeom>
          <a:noFill/>
          <a:effectLst>
            <a:outerShdw blurRad="50800" dist="38100" dir="2700000" algn="tl" rotWithShape="0">
              <a:srgbClr val="FFFF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x-none" sz="1200" dirty="0"/>
              <a:t>1973 </a:t>
            </a:r>
            <a:r>
              <a:rPr lang="mr-IN" sz="1200" dirty="0"/>
              <a:t>–</a:t>
            </a:r>
            <a:r>
              <a:rPr lang="x-none" sz="1200" dirty="0"/>
              <a:t> Black &amp; Scholes</a:t>
            </a:r>
            <a:endParaRPr lang="en-US" sz="1200" dirty="0"/>
          </a:p>
        </p:txBody>
      </p:sp>
      <p:sp>
        <p:nvSpPr>
          <p:cNvPr id="53" name="Oval 52"/>
          <p:cNvSpPr/>
          <p:nvPr/>
        </p:nvSpPr>
        <p:spPr>
          <a:xfrm>
            <a:off x="7104112" y="3009853"/>
            <a:ext cx="211088" cy="21108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7248130" y="2996953"/>
            <a:ext cx="1055225" cy="276999"/>
          </a:xfrm>
          <a:prstGeom prst="rect">
            <a:avLst/>
          </a:prstGeom>
          <a:noFill/>
          <a:effectLst>
            <a:outerShdw blurRad="50800" dist="38100" dir="2700000" algn="tl" rotWithShape="0">
              <a:srgbClr val="FFFF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x-none" sz="1200" dirty="0"/>
              <a:t>1983 - RAROC</a:t>
            </a:r>
            <a:endParaRPr lang="en-US" sz="1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6C604-E104-D84E-B8FA-65239D3890E3}" type="slidenum">
              <a:rPr lang="pt-BR" smtClean="0"/>
              <a:pPr/>
              <a:t>7</a:t>
            </a:fld>
            <a:endParaRPr lang="pt-BR"/>
          </a:p>
        </p:txBody>
      </p:sp>
      <p:cxnSp>
        <p:nvCxnSpPr>
          <p:cNvPr id="55" name="Straight Connector 42">
            <a:extLst>
              <a:ext uri="{FF2B5EF4-FFF2-40B4-BE49-F238E27FC236}">
                <a16:creationId xmlns:a16="http://schemas.microsoft.com/office/drawing/2014/main" id="{0EB3333F-5072-2640-8A9C-71D6DDC7E79B}"/>
              </a:ext>
            </a:extLst>
          </p:cNvPr>
          <p:cNvCxnSpPr/>
          <p:nvPr/>
        </p:nvCxnSpPr>
        <p:spPr>
          <a:xfrm flipH="1" flipV="1">
            <a:off x="836748" y="1820164"/>
            <a:ext cx="944488" cy="11139"/>
          </a:xfrm>
          <a:prstGeom prst="line">
            <a:avLst/>
          </a:prstGeom>
          <a:ln w="5715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235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-150175"/>
            <a:ext cx="8207375" cy="1143001"/>
          </a:xfrm>
        </p:spPr>
        <p:txBody>
          <a:bodyPr/>
          <a:lstStyle/>
          <a:p>
            <a:pPr algn="just" eaLnBrk="1" hangingPunct="1"/>
            <a:r>
              <a:rPr lang="pt-BR" sz="3200" dirty="0">
                <a:latin typeface="Calibri" charset="0"/>
              </a:rPr>
              <a:t>Evolução das Finanças e Métodos Quantitativos</a:t>
            </a:r>
          </a:p>
        </p:txBody>
      </p:sp>
      <p:cxnSp>
        <p:nvCxnSpPr>
          <p:cNvPr id="9" name="Conector reto 5"/>
          <p:cNvCxnSpPr>
            <a:cxnSpLocks/>
          </p:cNvCxnSpPr>
          <p:nvPr/>
        </p:nvCxnSpPr>
        <p:spPr>
          <a:xfrm>
            <a:off x="106363" y="867412"/>
            <a:ext cx="12085637" cy="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>
            <a:cxnSpLocks/>
          </p:cNvCxnSpPr>
          <p:nvPr/>
        </p:nvCxnSpPr>
        <p:spPr>
          <a:xfrm>
            <a:off x="2927648" y="1846565"/>
            <a:ext cx="9055347" cy="0"/>
          </a:xfrm>
          <a:prstGeom prst="straightConnector1">
            <a:avLst/>
          </a:prstGeom>
          <a:ln w="57150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927648" y="1558533"/>
            <a:ext cx="0" cy="576064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16200000">
            <a:off x="528102" y="2660710"/>
            <a:ext cx="993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Finanças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223369" y="3992828"/>
            <a:ext cx="1448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Métodos</a:t>
            </a:r>
            <a:endParaRPr lang="en-US" dirty="0">
              <a:solidFill>
                <a:srgbClr val="FF0000"/>
              </a:solidFill>
            </a:endParaRPr>
          </a:p>
          <a:p>
            <a:pPr algn="ctr"/>
            <a:r>
              <a:rPr lang="en-US" dirty="0" err="1">
                <a:solidFill>
                  <a:srgbClr val="FF0000"/>
                </a:solidFill>
              </a:rPr>
              <a:t>Quantitativos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6200000">
            <a:off x="497525" y="5521708"/>
            <a:ext cx="118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>
                <a:solidFill>
                  <a:srgbClr val="008000"/>
                </a:solidFill>
              </a:rPr>
              <a:t>Tecnologia</a:t>
            </a:r>
            <a:endParaRPr lang="en-US" dirty="0">
              <a:solidFill>
                <a:srgbClr val="008000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4893767" y="1558533"/>
            <a:ext cx="0" cy="576064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567610" y="220660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1990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31919" y="2422630"/>
            <a:ext cx="24213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Gestão</a:t>
            </a:r>
            <a:r>
              <a:rPr lang="en-US" sz="1600" dirty="0"/>
              <a:t> de Valor</a:t>
            </a:r>
          </a:p>
          <a:p>
            <a:r>
              <a:rPr lang="en-US" sz="1600" dirty="0" err="1"/>
              <a:t>Gestão</a:t>
            </a:r>
            <a:r>
              <a:rPr lang="en-US" sz="1600" dirty="0"/>
              <a:t> de </a:t>
            </a:r>
            <a:r>
              <a:rPr lang="en-US" sz="1600" dirty="0" err="1"/>
              <a:t>Riscos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Triple Bottom Line</a:t>
            </a:r>
          </a:p>
          <a:p>
            <a:r>
              <a:rPr lang="en-US" sz="1600" dirty="0"/>
              <a:t>APT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33727" y="220486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2006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5735960" y="1549241"/>
            <a:ext cx="0" cy="576064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096002" y="220486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2010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999656" y="980728"/>
            <a:ext cx="1728192" cy="792088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>
                <a:solidFill>
                  <a:schemeClr val="tx2"/>
                </a:solidFill>
              </a:rPr>
              <a:t>Globalização</a:t>
            </a:r>
            <a:endParaRPr lang="en-US" sz="1200" b="1" dirty="0">
              <a:solidFill>
                <a:schemeClr val="tx2"/>
              </a:solidFill>
            </a:endParaRPr>
          </a:p>
          <a:p>
            <a:pPr algn="ctr"/>
            <a:r>
              <a:rPr lang="en-US" sz="1200" b="1" dirty="0">
                <a:solidFill>
                  <a:schemeClr val="tx2"/>
                </a:solidFill>
              </a:rPr>
              <a:t>Segundo </a:t>
            </a:r>
            <a:r>
              <a:rPr lang="en-US" sz="1200" b="1" dirty="0" err="1">
                <a:solidFill>
                  <a:schemeClr val="tx2"/>
                </a:solidFill>
              </a:rPr>
              <a:t>Acordo</a:t>
            </a:r>
            <a:r>
              <a:rPr lang="en-US" sz="1200" b="1" dirty="0">
                <a:solidFill>
                  <a:schemeClr val="tx2"/>
                </a:solidFill>
              </a:rPr>
              <a:t> de </a:t>
            </a:r>
            <a:r>
              <a:rPr lang="en-US" sz="1200" b="1" dirty="0" err="1">
                <a:solidFill>
                  <a:schemeClr val="tx2"/>
                </a:solidFill>
              </a:rPr>
              <a:t>Basiléia</a:t>
            </a:r>
            <a:r>
              <a:rPr lang="en-US" sz="1200" b="1" dirty="0">
                <a:solidFill>
                  <a:schemeClr val="tx2"/>
                </a:solidFill>
              </a:rPr>
              <a:t> (1998) </a:t>
            </a:r>
          </a:p>
          <a:p>
            <a:pPr algn="ctr"/>
            <a:r>
              <a:rPr lang="en-US" sz="1200" b="1" dirty="0" err="1">
                <a:solidFill>
                  <a:schemeClr val="tx2"/>
                </a:solidFill>
              </a:rPr>
              <a:t>Expansão</a:t>
            </a:r>
            <a:r>
              <a:rPr lang="en-US" sz="1200" b="1" dirty="0">
                <a:solidFill>
                  <a:schemeClr val="tx2"/>
                </a:solidFill>
              </a:rPr>
              <a:t> da China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871864" y="980728"/>
            <a:ext cx="1152128" cy="576064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2"/>
                </a:solidFill>
              </a:rPr>
              <a:t>IFRS </a:t>
            </a:r>
            <a:r>
              <a:rPr lang="mr-IN" sz="1400" b="1" dirty="0">
                <a:solidFill>
                  <a:schemeClr val="tx2"/>
                </a:solidFill>
              </a:rPr>
              <a:t>–</a:t>
            </a:r>
            <a:r>
              <a:rPr lang="en-US" sz="1400" b="1" dirty="0">
                <a:solidFill>
                  <a:schemeClr val="tx2"/>
                </a:solidFill>
              </a:rPr>
              <a:t> Lei 11.638/07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7320136" y="1700808"/>
            <a:ext cx="0" cy="432048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032106" y="220486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2012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096000" y="980728"/>
            <a:ext cx="3183432" cy="288032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chemeClr val="tx2"/>
                </a:solidFill>
              </a:rPr>
              <a:t>Crise</a:t>
            </a:r>
            <a:r>
              <a:rPr lang="en-US" sz="1400" b="1" dirty="0">
                <a:solidFill>
                  <a:schemeClr val="tx2"/>
                </a:solidFill>
              </a:rPr>
              <a:t> </a:t>
            </a:r>
            <a:r>
              <a:rPr lang="en-US" sz="1400" b="1" dirty="0" err="1">
                <a:solidFill>
                  <a:schemeClr val="tx2"/>
                </a:solidFill>
              </a:rPr>
              <a:t>Econômica</a:t>
            </a:r>
            <a:r>
              <a:rPr lang="en-US" sz="1400" b="1" dirty="0">
                <a:solidFill>
                  <a:schemeClr val="tx2"/>
                </a:solidFill>
              </a:rPr>
              <a:t> Mundial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799858" y="2780928"/>
            <a:ext cx="169507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Finanças</a:t>
            </a:r>
            <a:r>
              <a:rPr lang="en-US" sz="1600" dirty="0"/>
              <a:t> </a:t>
            </a:r>
          </a:p>
          <a:p>
            <a:r>
              <a:rPr lang="en-US" sz="1600" dirty="0" err="1"/>
              <a:t>Comportamentais</a:t>
            </a:r>
            <a:endParaRPr lang="en-US" sz="1600" dirty="0"/>
          </a:p>
          <a:p>
            <a:r>
              <a:rPr lang="en-US" sz="1600" dirty="0" err="1"/>
              <a:t>Responsabilidade</a:t>
            </a:r>
            <a:r>
              <a:rPr lang="en-US" sz="1600" dirty="0"/>
              <a:t> </a:t>
            </a:r>
          </a:p>
          <a:p>
            <a:r>
              <a:rPr lang="en-US" sz="1600" dirty="0"/>
              <a:t>Social e </a:t>
            </a:r>
            <a:r>
              <a:rPr lang="en-US" sz="1600" dirty="0" err="1"/>
              <a:t>ambiental</a:t>
            </a:r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1991544" y="3707918"/>
            <a:ext cx="18786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FF0000"/>
                </a:solidFill>
              </a:rPr>
              <a:t>Modelos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Multiníveis</a:t>
            </a:r>
            <a:endParaRPr lang="en-US" sz="1600" dirty="0">
              <a:solidFill>
                <a:srgbClr val="FF0000"/>
              </a:solidFill>
            </a:endParaRPr>
          </a:p>
          <a:p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980779" y="5002900"/>
            <a:ext cx="15119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008000"/>
                </a:solidFill>
              </a:rPr>
              <a:t>Modelos</a:t>
            </a:r>
            <a:r>
              <a:rPr lang="en-US" sz="1600" dirty="0">
                <a:solidFill>
                  <a:srgbClr val="008000"/>
                </a:solidFill>
              </a:rPr>
              <a:t> ERPs -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778899" y="4763553"/>
            <a:ext cx="15928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008000"/>
                </a:solidFill>
              </a:rPr>
              <a:t>Modelos</a:t>
            </a:r>
            <a:r>
              <a:rPr lang="en-US" sz="1600" dirty="0">
                <a:solidFill>
                  <a:srgbClr val="008000"/>
                </a:solidFill>
              </a:rPr>
              <a:t> de Alta </a:t>
            </a:r>
          </a:p>
          <a:p>
            <a:r>
              <a:rPr lang="en-US" sz="1600" dirty="0" err="1">
                <a:solidFill>
                  <a:srgbClr val="008000"/>
                </a:solidFill>
              </a:rPr>
              <a:t>Frequencia</a:t>
            </a:r>
            <a:endParaRPr lang="en-US" sz="1600" dirty="0">
              <a:solidFill>
                <a:srgbClr val="00800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381759" y="5517232"/>
            <a:ext cx="9741988" cy="72008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Novas</a:t>
            </a:r>
            <a:r>
              <a:rPr lang="en-US" sz="1600" dirty="0"/>
              <a:t> </a:t>
            </a:r>
            <a:r>
              <a:rPr lang="en-US" sz="1600" dirty="0" err="1"/>
              <a:t>Finanças</a:t>
            </a:r>
            <a:r>
              <a:rPr lang="en-US" sz="1600" dirty="0"/>
              <a:t>: </a:t>
            </a:r>
            <a:r>
              <a:rPr lang="en-US" sz="1600" dirty="0" err="1"/>
              <a:t>Estratégias</a:t>
            </a:r>
            <a:r>
              <a:rPr lang="en-US" sz="1600" dirty="0"/>
              <a:t> </a:t>
            </a:r>
            <a:r>
              <a:rPr lang="en-US" sz="1600" dirty="0" err="1"/>
              <a:t>voltadas</a:t>
            </a:r>
            <a:r>
              <a:rPr lang="en-US" sz="1600" dirty="0"/>
              <a:t> </a:t>
            </a:r>
            <a:r>
              <a:rPr lang="en-US" sz="1600" dirty="0" err="1"/>
              <a:t>à</a:t>
            </a:r>
            <a:r>
              <a:rPr lang="en-US" sz="1600" dirty="0"/>
              <a:t> </a:t>
            </a:r>
            <a:r>
              <a:rPr lang="en-US" sz="1600" dirty="0" err="1"/>
              <a:t>Criação</a:t>
            </a:r>
            <a:r>
              <a:rPr lang="en-US" sz="1600" dirty="0"/>
              <a:t> de Valor; </a:t>
            </a:r>
            <a:r>
              <a:rPr lang="en-US" sz="1600" dirty="0" err="1"/>
              <a:t>Gestão</a:t>
            </a:r>
            <a:r>
              <a:rPr lang="en-US" sz="1600" dirty="0"/>
              <a:t> de </a:t>
            </a:r>
            <a:r>
              <a:rPr lang="en-US" sz="1600" dirty="0" err="1"/>
              <a:t>Riscos</a:t>
            </a:r>
            <a:r>
              <a:rPr lang="en-US" sz="1600" dirty="0"/>
              <a:t>; </a:t>
            </a:r>
            <a:r>
              <a:rPr lang="en-US" sz="1600" dirty="0" err="1"/>
              <a:t>Globalização</a:t>
            </a:r>
            <a:r>
              <a:rPr lang="en-US" sz="1600" dirty="0"/>
              <a:t> das </a:t>
            </a:r>
            <a:r>
              <a:rPr lang="en-US" sz="1600" dirty="0" err="1"/>
              <a:t>Finanças</a:t>
            </a:r>
            <a:r>
              <a:rPr lang="en-US" sz="1600" dirty="0"/>
              <a:t>; </a:t>
            </a:r>
            <a:r>
              <a:rPr lang="en-US" sz="1600" dirty="0" err="1"/>
              <a:t>Finanças</a:t>
            </a:r>
            <a:r>
              <a:rPr lang="en-US" sz="1600" dirty="0"/>
              <a:t> </a:t>
            </a:r>
            <a:r>
              <a:rPr lang="en-US" sz="1600" dirty="0" err="1"/>
              <a:t>Comportamentais</a:t>
            </a:r>
            <a:endParaRPr lang="en-US" sz="1600" dirty="0"/>
          </a:p>
        </p:txBody>
      </p:sp>
      <p:sp>
        <p:nvSpPr>
          <p:cNvPr id="42" name="Rectangle 41"/>
          <p:cNvSpPr/>
          <p:nvPr/>
        </p:nvSpPr>
        <p:spPr>
          <a:xfrm>
            <a:off x="1381759" y="6309320"/>
            <a:ext cx="9741988" cy="47667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Contabilidade</a:t>
            </a:r>
            <a:r>
              <a:rPr lang="en-US" sz="1600" dirty="0"/>
              <a:t> </a:t>
            </a:r>
            <a:r>
              <a:rPr lang="en-US" sz="1600" dirty="0" err="1"/>
              <a:t>em</a:t>
            </a:r>
            <a:r>
              <a:rPr lang="en-US" sz="1600" dirty="0"/>
              <a:t> IFRS</a:t>
            </a:r>
          </a:p>
        </p:txBody>
      </p:sp>
      <p:cxnSp>
        <p:nvCxnSpPr>
          <p:cNvPr id="43" name="Straight Connector 42"/>
          <p:cNvCxnSpPr/>
          <p:nvPr/>
        </p:nvCxnSpPr>
        <p:spPr>
          <a:xfrm flipH="1" flipV="1">
            <a:off x="1991544" y="1833685"/>
            <a:ext cx="944488" cy="11139"/>
          </a:xfrm>
          <a:prstGeom prst="line">
            <a:avLst/>
          </a:prstGeom>
          <a:ln w="5715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325815" y="220486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2008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6456040" y="1700808"/>
            <a:ext cx="0" cy="432048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816081" y="2492897"/>
            <a:ext cx="172393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Contabilidade</a:t>
            </a:r>
            <a:r>
              <a:rPr lang="en-US" sz="1600" dirty="0"/>
              <a:t> a </a:t>
            </a:r>
          </a:p>
          <a:p>
            <a:r>
              <a:rPr lang="en-US" sz="1600" dirty="0"/>
              <a:t>Valor Justo</a:t>
            </a:r>
          </a:p>
          <a:p>
            <a:r>
              <a:rPr lang="en-US" sz="1600" dirty="0" err="1"/>
              <a:t>Estudos</a:t>
            </a:r>
            <a:r>
              <a:rPr lang="en-US" sz="1600" dirty="0"/>
              <a:t> </a:t>
            </a:r>
          </a:p>
          <a:p>
            <a:r>
              <a:rPr lang="en-US" sz="1600" dirty="0" err="1"/>
              <a:t>Experimentais</a:t>
            </a:r>
            <a:r>
              <a:rPr lang="en-US" sz="1600" dirty="0"/>
              <a:t> </a:t>
            </a:r>
            <a:r>
              <a:rPr lang="en-US" sz="1600" dirty="0" err="1"/>
              <a:t>em</a:t>
            </a:r>
            <a:r>
              <a:rPr lang="en-US" sz="1600" dirty="0"/>
              <a:t> </a:t>
            </a:r>
          </a:p>
          <a:p>
            <a:r>
              <a:rPr lang="en-US" sz="1600" dirty="0" err="1"/>
              <a:t>Finanças</a:t>
            </a:r>
            <a:r>
              <a:rPr lang="en-US" sz="1600" dirty="0"/>
              <a:t>;</a:t>
            </a:r>
          </a:p>
          <a:p>
            <a:r>
              <a:rPr lang="en-US" sz="1600" dirty="0"/>
              <a:t>Green Bonds</a:t>
            </a:r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46" name="TextBox 45"/>
          <p:cNvSpPr txBox="1"/>
          <p:nvPr/>
        </p:nvSpPr>
        <p:spPr>
          <a:xfrm>
            <a:off x="4126949" y="4843787"/>
            <a:ext cx="11390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008000"/>
                </a:solidFill>
              </a:rPr>
              <a:t>Inteligência</a:t>
            </a:r>
            <a:endParaRPr lang="en-US" sz="1600" dirty="0">
              <a:solidFill>
                <a:srgbClr val="008000"/>
              </a:solidFill>
            </a:endParaRPr>
          </a:p>
          <a:p>
            <a:r>
              <a:rPr lang="en-US" sz="1600" dirty="0">
                <a:solidFill>
                  <a:srgbClr val="008000"/>
                </a:solidFill>
              </a:rPr>
              <a:t>Artificial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840405" y="4764634"/>
            <a:ext cx="16257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8000"/>
                </a:solidFill>
              </a:rPr>
              <a:t>Cloud Computing</a:t>
            </a:r>
          </a:p>
          <a:p>
            <a:r>
              <a:rPr lang="en-US" sz="1600" dirty="0">
                <a:solidFill>
                  <a:srgbClr val="008000"/>
                </a:solidFill>
              </a:rPr>
              <a:t>Deep Learning</a:t>
            </a:r>
          </a:p>
        </p:txBody>
      </p:sp>
      <p:cxnSp>
        <p:nvCxnSpPr>
          <p:cNvPr id="48" name="Straight Connector 47"/>
          <p:cNvCxnSpPr/>
          <p:nvPr/>
        </p:nvCxnSpPr>
        <p:spPr>
          <a:xfrm>
            <a:off x="9336360" y="1556792"/>
            <a:ext cx="0" cy="576064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8976322" y="220486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2018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858951" y="2492897"/>
            <a:ext cx="122969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Modelagem</a:t>
            </a:r>
            <a:r>
              <a:rPr lang="en-US" sz="1600" dirty="0"/>
              <a:t> </a:t>
            </a:r>
          </a:p>
          <a:p>
            <a:r>
              <a:rPr lang="en-US" sz="1600" dirty="0"/>
              <a:t>De </a:t>
            </a:r>
            <a:r>
              <a:rPr lang="en-US" sz="1600" dirty="0" err="1"/>
              <a:t>Eventos</a:t>
            </a:r>
            <a:endParaRPr lang="en-US" sz="1600" dirty="0"/>
          </a:p>
          <a:p>
            <a:r>
              <a:rPr lang="en-US" sz="1600" dirty="0" err="1"/>
              <a:t>Extremos</a:t>
            </a:r>
            <a:endParaRPr lang="en-US" sz="1600" dirty="0"/>
          </a:p>
          <a:p>
            <a:r>
              <a:rPr lang="en-US" sz="1600" i="1" dirty="0"/>
              <a:t>Adaptive </a:t>
            </a:r>
          </a:p>
          <a:p>
            <a:r>
              <a:rPr lang="en-US" sz="1600" i="1" dirty="0"/>
              <a:t>Markets</a:t>
            </a:r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51" name="Rectangle 50"/>
          <p:cNvSpPr/>
          <p:nvPr/>
        </p:nvSpPr>
        <p:spPr>
          <a:xfrm>
            <a:off x="7839959" y="1331779"/>
            <a:ext cx="1440160" cy="432048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chemeClr val="tx2"/>
                </a:solidFill>
              </a:rPr>
              <a:t>Fintechs</a:t>
            </a:r>
            <a:endParaRPr lang="en-US" sz="1400" b="1" dirty="0">
              <a:solidFill>
                <a:schemeClr val="tx2"/>
              </a:solidFill>
            </a:endParaRPr>
          </a:p>
          <a:p>
            <a:pPr algn="ctr"/>
            <a:r>
              <a:rPr lang="en-US" sz="1400" b="1" dirty="0" err="1">
                <a:solidFill>
                  <a:schemeClr val="tx2"/>
                </a:solidFill>
              </a:rPr>
              <a:t>Cripto</a:t>
            </a:r>
            <a:r>
              <a:rPr lang="en-US" sz="1400" b="1" dirty="0">
                <a:solidFill>
                  <a:schemeClr val="tx2"/>
                </a:solidFill>
              </a:rPr>
              <a:t> Moedas</a:t>
            </a:r>
          </a:p>
        </p:txBody>
      </p:sp>
      <p:sp>
        <p:nvSpPr>
          <p:cNvPr id="52" name="Rectangle 51"/>
          <p:cNvSpPr/>
          <p:nvPr/>
        </p:nvSpPr>
        <p:spPr>
          <a:xfrm>
            <a:off x="6096000" y="1268760"/>
            <a:ext cx="1440160" cy="432048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2"/>
                </a:solidFill>
              </a:rPr>
              <a:t>3o </a:t>
            </a:r>
            <a:r>
              <a:rPr lang="en-US" sz="1400" b="1" dirty="0" err="1">
                <a:solidFill>
                  <a:schemeClr val="tx2"/>
                </a:solidFill>
              </a:rPr>
              <a:t>Acordo</a:t>
            </a:r>
            <a:r>
              <a:rPr lang="en-US" sz="1400" b="1" dirty="0">
                <a:solidFill>
                  <a:schemeClr val="tx2"/>
                </a:solidFill>
              </a:rPr>
              <a:t> </a:t>
            </a:r>
            <a:r>
              <a:rPr lang="en-US" sz="1400" b="1" dirty="0" err="1">
                <a:solidFill>
                  <a:schemeClr val="tx2"/>
                </a:solidFill>
              </a:rPr>
              <a:t>Basiléia</a:t>
            </a:r>
            <a:r>
              <a:rPr lang="en-US" sz="1400" b="1" dirty="0">
                <a:solidFill>
                  <a:schemeClr val="tx2"/>
                </a:solidFill>
              </a:rPr>
              <a:t> (2010)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783631" y="3995950"/>
            <a:ext cx="16644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FF0000"/>
                </a:solidFill>
              </a:rPr>
              <a:t>Modelos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Fatoriais</a:t>
            </a:r>
            <a:endParaRPr lang="en-US" sz="1600" dirty="0">
              <a:solidFill>
                <a:srgbClr val="FF0000"/>
              </a:solidFill>
            </a:endParaRPr>
          </a:p>
          <a:p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935760" y="4283982"/>
            <a:ext cx="20398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FF0000"/>
                </a:solidFill>
              </a:rPr>
              <a:t>Modelos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Não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Lineares</a:t>
            </a:r>
            <a:endParaRPr lang="en-US" sz="1600" dirty="0">
              <a:solidFill>
                <a:srgbClr val="FF0000"/>
              </a:solidFill>
            </a:endParaRPr>
          </a:p>
          <a:p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783632" y="4500006"/>
            <a:ext cx="17812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FF0000"/>
                </a:solidFill>
              </a:rPr>
              <a:t>Modelos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em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painel</a:t>
            </a:r>
            <a:endParaRPr lang="en-US" sz="1600" dirty="0">
              <a:solidFill>
                <a:srgbClr val="FF0000"/>
              </a:solidFill>
            </a:endParaRPr>
          </a:p>
          <a:p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816081" y="4149081"/>
            <a:ext cx="21052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FF0000"/>
                </a:solidFill>
              </a:rPr>
              <a:t>Modelos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Multivariados</a:t>
            </a:r>
            <a:endParaRPr lang="en-US" sz="1600" dirty="0">
              <a:solidFill>
                <a:srgbClr val="FF0000"/>
              </a:solidFill>
            </a:endParaRPr>
          </a:p>
          <a:p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1985" y="2564904"/>
            <a:ext cx="462788" cy="524768"/>
          </a:xfrm>
          <a:prstGeom prst="rect">
            <a:avLst/>
          </a:prstGeom>
        </p:spPr>
      </p:pic>
      <p:sp>
        <p:nvSpPr>
          <p:cNvPr id="57" name="Oval 56"/>
          <p:cNvSpPr/>
          <p:nvPr/>
        </p:nvSpPr>
        <p:spPr>
          <a:xfrm>
            <a:off x="3071664" y="2001741"/>
            <a:ext cx="211088" cy="21108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3215682" y="1988841"/>
            <a:ext cx="1249637" cy="276999"/>
          </a:xfrm>
          <a:prstGeom prst="rect">
            <a:avLst/>
          </a:prstGeom>
          <a:noFill/>
          <a:effectLst>
            <a:outerShdw blurRad="50800" dist="38100" dir="2700000" algn="tl" rotWithShape="0">
              <a:srgbClr val="FFFF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x-none" sz="1200" dirty="0"/>
              <a:t>1992 </a:t>
            </a:r>
            <a:r>
              <a:rPr lang="mr-IN" sz="1200" dirty="0"/>
              <a:t>–</a:t>
            </a:r>
            <a:r>
              <a:rPr lang="x-none" sz="1200" dirty="0"/>
              <a:t> Stess Test</a:t>
            </a:r>
            <a:endParaRPr lang="en-US" sz="1200" dirty="0"/>
          </a:p>
        </p:txBody>
      </p:sp>
      <p:sp>
        <p:nvSpPr>
          <p:cNvPr id="59" name="Oval 58"/>
          <p:cNvSpPr/>
          <p:nvPr/>
        </p:nvSpPr>
        <p:spPr>
          <a:xfrm>
            <a:off x="3215680" y="2937845"/>
            <a:ext cx="211088" cy="21108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3359697" y="2924945"/>
            <a:ext cx="1434624" cy="276999"/>
          </a:xfrm>
          <a:prstGeom prst="rect">
            <a:avLst/>
          </a:prstGeom>
          <a:noFill/>
          <a:effectLst>
            <a:outerShdw blurRad="50800" dist="38100" dir="2700000" algn="tl" rotWithShape="0">
              <a:srgbClr val="FFFF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x-none" sz="1200" dirty="0"/>
              <a:t>1993 </a:t>
            </a:r>
            <a:r>
              <a:rPr lang="mr-IN" sz="1200" dirty="0"/>
              <a:t>–</a:t>
            </a:r>
            <a:r>
              <a:rPr lang="x-none" sz="1200" dirty="0"/>
              <a:t> Value at Risk</a:t>
            </a:r>
            <a:endParaRPr lang="en-US" sz="1200" dirty="0"/>
          </a:p>
        </p:txBody>
      </p:sp>
      <p:sp>
        <p:nvSpPr>
          <p:cNvPr id="63" name="Oval 62"/>
          <p:cNvSpPr/>
          <p:nvPr/>
        </p:nvSpPr>
        <p:spPr>
          <a:xfrm>
            <a:off x="6023992" y="3945957"/>
            <a:ext cx="211088" cy="21108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6168009" y="3933057"/>
            <a:ext cx="1901611" cy="276999"/>
          </a:xfrm>
          <a:prstGeom prst="rect">
            <a:avLst/>
          </a:prstGeom>
          <a:noFill/>
          <a:effectLst>
            <a:outerShdw blurRad="50800" dist="38100" dir="2700000" algn="tl" rotWithShape="0">
              <a:srgbClr val="FFFF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x-none" sz="1200" dirty="0"/>
              <a:t> Gestão Integrada de Riscos</a:t>
            </a:r>
            <a:endParaRPr lang="en-US" sz="1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6C604-E104-D84E-B8FA-65239D3890E3}" type="slidenum">
              <a:rPr lang="pt-BR" smtClean="0"/>
              <a:pPr/>
              <a:t>8</a:t>
            </a:fld>
            <a:endParaRPr lang="pt-BR"/>
          </a:p>
        </p:txBody>
      </p:sp>
      <p:cxnSp>
        <p:nvCxnSpPr>
          <p:cNvPr id="61" name="Straight Connector 42">
            <a:extLst>
              <a:ext uri="{FF2B5EF4-FFF2-40B4-BE49-F238E27FC236}">
                <a16:creationId xmlns:a16="http://schemas.microsoft.com/office/drawing/2014/main" id="{6C1C2F79-C929-BB41-BA45-FD76BD29F0EB}"/>
              </a:ext>
            </a:extLst>
          </p:cNvPr>
          <p:cNvCxnSpPr/>
          <p:nvPr/>
        </p:nvCxnSpPr>
        <p:spPr>
          <a:xfrm flipH="1" flipV="1">
            <a:off x="773281" y="1828116"/>
            <a:ext cx="944488" cy="11139"/>
          </a:xfrm>
          <a:prstGeom prst="line">
            <a:avLst/>
          </a:prstGeom>
          <a:ln w="5715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47">
            <a:extLst>
              <a:ext uri="{FF2B5EF4-FFF2-40B4-BE49-F238E27FC236}">
                <a16:creationId xmlns:a16="http://schemas.microsoft.com/office/drawing/2014/main" id="{0B4BF79B-7400-5A40-ABAB-C7387EACA2C2}"/>
              </a:ext>
            </a:extLst>
          </p:cNvPr>
          <p:cNvCxnSpPr/>
          <p:nvPr/>
        </p:nvCxnSpPr>
        <p:spPr>
          <a:xfrm>
            <a:off x="10761697" y="1540084"/>
            <a:ext cx="0" cy="576064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48">
            <a:extLst>
              <a:ext uri="{FF2B5EF4-FFF2-40B4-BE49-F238E27FC236}">
                <a16:creationId xmlns:a16="http://schemas.microsoft.com/office/drawing/2014/main" id="{06D6DA00-36E7-E246-8A25-4B973ED93346}"/>
              </a:ext>
            </a:extLst>
          </p:cNvPr>
          <p:cNvSpPr txBox="1"/>
          <p:nvPr/>
        </p:nvSpPr>
        <p:spPr>
          <a:xfrm>
            <a:off x="10376021" y="2206663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2021</a:t>
            </a:r>
          </a:p>
        </p:txBody>
      </p:sp>
      <p:sp>
        <p:nvSpPr>
          <p:cNvPr id="66" name="TextBox 52">
            <a:extLst>
              <a:ext uri="{FF2B5EF4-FFF2-40B4-BE49-F238E27FC236}">
                <a16:creationId xmlns:a16="http://schemas.microsoft.com/office/drawing/2014/main" id="{0493261E-80BF-4C45-AC6C-7FB5E17CDE98}"/>
              </a:ext>
            </a:extLst>
          </p:cNvPr>
          <p:cNvSpPr txBox="1"/>
          <p:nvPr/>
        </p:nvSpPr>
        <p:spPr>
          <a:xfrm>
            <a:off x="9500799" y="4107354"/>
            <a:ext cx="9310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Analytics</a:t>
            </a:r>
          </a:p>
          <a:p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412CF034-6D56-A74E-9249-1B31519D2B59}"/>
              </a:ext>
            </a:extLst>
          </p:cNvPr>
          <p:cNvSpPr/>
          <p:nvPr/>
        </p:nvSpPr>
        <p:spPr>
          <a:xfrm>
            <a:off x="9685653" y="4775991"/>
            <a:ext cx="21291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8000"/>
                </a:solidFill>
              </a:rPr>
              <a:t>Big Data – Data Science</a:t>
            </a:r>
          </a:p>
          <a:p>
            <a:r>
              <a:rPr lang="en-US" sz="1600" dirty="0">
                <a:solidFill>
                  <a:srgbClr val="008000"/>
                </a:solidFill>
              </a:rPr>
              <a:t>Machine Learning – IA  </a:t>
            </a:r>
            <a:endParaRPr lang="pt-BR" sz="1600" dirty="0"/>
          </a:p>
        </p:txBody>
      </p:sp>
      <p:sp>
        <p:nvSpPr>
          <p:cNvPr id="67" name="Rectangle 27">
            <a:extLst>
              <a:ext uri="{FF2B5EF4-FFF2-40B4-BE49-F238E27FC236}">
                <a16:creationId xmlns:a16="http://schemas.microsoft.com/office/drawing/2014/main" id="{33572CA4-B2EF-7D48-AF3A-3067DB942A26}"/>
              </a:ext>
            </a:extLst>
          </p:cNvPr>
          <p:cNvSpPr/>
          <p:nvPr/>
        </p:nvSpPr>
        <p:spPr>
          <a:xfrm>
            <a:off x="9639471" y="995817"/>
            <a:ext cx="1871799" cy="288032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chemeClr val="tx2"/>
                </a:solidFill>
              </a:rPr>
              <a:t>Pandemia</a:t>
            </a:r>
            <a:r>
              <a:rPr lang="en-US" sz="1400" b="1" dirty="0">
                <a:solidFill>
                  <a:schemeClr val="tx2"/>
                </a:solidFill>
              </a:rPr>
              <a:t> COVID 19</a:t>
            </a:r>
          </a:p>
        </p:txBody>
      </p:sp>
      <p:sp>
        <p:nvSpPr>
          <p:cNvPr id="68" name="Rectangle 27">
            <a:extLst>
              <a:ext uri="{FF2B5EF4-FFF2-40B4-BE49-F238E27FC236}">
                <a16:creationId xmlns:a16="http://schemas.microsoft.com/office/drawing/2014/main" id="{43E42206-7FF0-224F-8B2C-53C6ECD316B7}"/>
              </a:ext>
            </a:extLst>
          </p:cNvPr>
          <p:cNvSpPr/>
          <p:nvPr/>
        </p:nvSpPr>
        <p:spPr>
          <a:xfrm>
            <a:off x="9500798" y="1370321"/>
            <a:ext cx="1077212" cy="360796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2"/>
                </a:solidFill>
              </a:rPr>
              <a:t>Brexit</a:t>
            </a:r>
          </a:p>
          <a:p>
            <a:pPr algn="ctr"/>
            <a:r>
              <a:rPr lang="en-US" sz="1400" b="1" dirty="0">
                <a:solidFill>
                  <a:schemeClr val="tx2"/>
                </a:solidFill>
              </a:rPr>
              <a:t>Blockchain</a:t>
            </a:r>
          </a:p>
        </p:txBody>
      </p:sp>
    </p:spTree>
    <p:extLst>
      <p:ext uri="{BB962C8B-B14F-4D97-AF65-F5344CB8AC3E}">
        <p14:creationId xmlns:p14="http://schemas.microsoft.com/office/powerpoint/2010/main" val="2354215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524000" y="0"/>
            <a:ext cx="9144000" cy="13248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algn="ctr" defTabSz="685800">
              <a:spcBef>
                <a:spcPct val="0"/>
              </a:spcBef>
              <a:defRPr/>
            </a:pPr>
            <a:r>
              <a:rPr lang="pt-BR" sz="4400" b="1" cap="all" dirty="0">
                <a:solidFill>
                  <a:srgbClr val="FF0000"/>
                </a:solidFill>
                <a:latin typeface="Futura Std Book" panose="020B0502020204020303" pitchFamily="34" charset="0"/>
                <a:ea typeface="+mj-ea"/>
                <a:cs typeface="+mj-cs"/>
              </a:rPr>
              <a:t>O </a:t>
            </a:r>
            <a:r>
              <a:rPr lang="pt-BR" sz="4400" dirty="0">
                <a:solidFill>
                  <a:srgbClr val="FF0000"/>
                </a:solidFill>
                <a:latin typeface="Futura Std Book" panose="020B0502020204020303" pitchFamily="34" charset="0"/>
                <a:ea typeface="FangSong" panose="02010609060101010101" pitchFamily="49" charset="-122"/>
                <a:cs typeface="+mj-cs"/>
              </a:rPr>
              <a:t>que é incerteza?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1FFFB5E6-A29E-4350-8268-B2D137AA8C59}"/>
              </a:ext>
            </a:extLst>
          </p:cNvPr>
          <p:cNvGraphicFramePr/>
          <p:nvPr/>
        </p:nvGraphicFramePr>
        <p:xfrm>
          <a:off x="2207568" y="1984823"/>
          <a:ext cx="7776864" cy="3444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tângulo 7"/>
          <p:cNvSpPr/>
          <p:nvPr/>
        </p:nvSpPr>
        <p:spPr>
          <a:xfrm>
            <a:off x="1524000" y="6089759"/>
            <a:ext cx="4767652" cy="2135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788" dirty="0">
                <a:latin typeface="Tahoma" pitchFamily="34" charset="0"/>
                <a:cs typeface="Tahoma" pitchFamily="34" charset="0"/>
              </a:rPr>
              <a:t>Fonte: SIQUEIRA, José de Oliveira. Introdução à Gestão do Risco. Pesquisa, v. 6, </a:t>
            </a:r>
            <a:r>
              <a:rPr lang="pt-BR" sz="788" dirty="0" err="1">
                <a:latin typeface="Tahoma" pitchFamily="34" charset="0"/>
                <a:cs typeface="Tahoma" pitchFamily="34" charset="0"/>
              </a:rPr>
              <a:t>n</a:t>
            </a:r>
            <a:r>
              <a:rPr lang="pt-BR" sz="788" dirty="0">
                <a:latin typeface="Tahoma" pitchFamily="34" charset="0"/>
                <a:cs typeface="Tahoma" pitchFamily="34" charset="0"/>
              </a:rPr>
              <a:t> 3, p. 19-25, (2003)</a:t>
            </a:r>
            <a:endParaRPr lang="pt-BR" sz="788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C5C7F-6BA1-4041-82E2-73257569DBBC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964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16681</TotalTime>
  <Words>2911</Words>
  <Application>Microsoft Office PowerPoint</Application>
  <PresentationFormat>Widescreen</PresentationFormat>
  <Paragraphs>1165</Paragraphs>
  <Slides>60</Slides>
  <Notes>20</Notes>
  <HiddenSlides>0</HiddenSlides>
  <MMClips>0</MMClips>
  <ScaleCrop>false</ScaleCrop>
  <HeadingPairs>
    <vt:vector size="8" baseType="variant">
      <vt:variant>
        <vt:lpstr>Fontes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3</vt:i4>
      </vt:variant>
      <vt:variant>
        <vt:lpstr>Títulos de slides</vt:lpstr>
      </vt:variant>
      <vt:variant>
        <vt:i4>60</vt:i4>
      </vt:variant>
    </vt:vector>
  </HeadingPairs>
  <TitlesOfParts>
    <vt:vector size="76" baseType="lpstr">
      <vt:lpstr>Arial</vt:lpstr>
      <vt:lpstr>Arial Black</vt:lpstr>
      <vt:lpstr>Blackadder ITC</vt:lpstr>
      <vt:lpstr>Bodoni MT Black</vt:lpstr>
      <vt:lpstr>Brush Script MT</vt:lpstr>
      <vt:lpstr>Calibri</vt:lpstr>
      <vt:lpstr>Calibri Light</vt:lpstr>
      <vt:lpstr>Cambria Math</vt:lpstr>
      <vt:lpstr>Futura Std Book</vt:lpstr>
      <vt:lpstr>Papyrus</vt:lpstr>
      <vt:lpstr>Tahoma</vt:lpstr>
      <vt:lpstr>Tempus Sans ITC</vt:lpstr>
      <vt:lpstr>Office Theme</vt:lpstr>
      <vt:lpstr>Document</vt:lpstr>
      <vt:lpstr>Equation.DSMT4</vt:lpstr>
      <vt:lpstr>Equation</vt:lpstr>
      <vt:lpstr>Apresentação do PowerPoint</vt:lpstr>
      <vt:lpstr>Apresentação do PowerPoint</vt:lpstr>
      <vt:lpstr>Referências</vt:lpstr>
      <vt:lpstr>Apresentação do PowerPoint</vt:lpstr>
      <vt:lpstr>Em algum lugar de um passado nem tão distante...</vt:lpstr>
      <vt:lpstr>Evolução das Finanças e Métodos Quantitativos</vt:lpstr>
      <vt:lpstr>Evolução das Finanças e Métodos Quantitativos</vt:lpstr>
      <vt:lpstr>Evolução das Finanças e Métodos Quantitativos</vt:lpstr>
      <vt:lpstr>Apresentação do PowerPoint</vt:lpstr>
      <vt:lpstr>Apresentação do PowerPoint</vt:lpstr>
      <vt:lpstr>Apresentação do PowerPoint</vt:lpstr>
      <vt:lpstr>ANÁLISE DE RISCO</vt:lpstr>
      <vt:lpstr>Apresentação do PowerPoint</vt:lpstr>
      <vt:lpstr>  Risco e Retorno de Ativos Individuais</vt:lpstr>
      <vt:lpstr>  Risco e Retorno de Ativos Individuais</vt:lpstr>
      <vt:lpstr>Apresentação do PowerPoint</vt:lpstr>
      <vt:lpstr>Apresentação do PowerPoint</vt:lpstr>
      <vt:lpstr>Apresentação do PowerPoint</vt:lpstr>
      <vt:lpstr>Apresentação do PowerPoint</vt:lpstr>
      <vt:lpstr>  Risco e Retorno de Ativos Individuais</vt:lpstr>
      <vt:lpstr>MEDIDAS DE TENDÊNCIA CENTRAL E DISPERSÃO</vt:lpstr>
      <vt:lpstr>  Risco e Retorno de Ativos Individuais</vt:lpstr>
      <vt:lpstr>  Risco e Retorno de Ativos Individuais</vt:lpstr>
      <vt:lpstr>Resumindo!</vt:lpstr>
      <vt:lpstr>Risco ou Volatilidade (?)</vt:lpstr>
      <vt:lpstr>Risco ou Volatilidade (?)</vt:lpstr>
      <vt:lpstr>Apresentação do PowerPoint</vt:lpstr>
      <vt:lpstr>  Risco e Retorno no contexto de carteiras</vt:lpstr>
      <vt:lpstr>  Risco e Retorno no contexto de carteiras</vt:lpstr>
      <vt:lpstr>  Risco e Retorno no contexto de carteiras</vt:lpstr>
      <vt:lpstr>Harry Markowitz  (1927-)</vt:lpstr>
      <vt:lpstr>Apresentação do PowerPoint</vt:lpstr>
      <vt:lpstr>Harry Markowitz (1927-)</vt:lpstr>
      <vt:lpstr>Harry Markowitz (1927-)</vt:lpstr>
      <vt:lpstr>  Efeito da Correlação</vt:lpstr>
      <vt:lpstr>  Efeito da Correlação</vt:lpstr>
      <vt:lpstr>  Risco e Retorno no contexto de carteiras</vt:lpstr>
      <vt:lpstr>CÁLCULO DA CORRELAÇÃO</vt:lpstr>
      <vt:lpstr>Apresentação do PowerPoint</vt:lpstr>
      <vt:lpstr>  Risco e Retorno no contexto de carteiras</vt:lpstr>
      <vt:lpstr>  Risco e Retorno no contexto de carteiras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MÁXIMO DRAWDOWN – MDD </vt:lpstr>
      <vt:lpstr>DOWNSIDE RISK – DR e SEMI DESVIO – SD  </vt:lpstr>
      <vt:lpstr>Carteira com mais de dois ativos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Fabiano Guasti  Lima</dc:creator>
  <cp:lastModifiedBy>Bruno Figlioli</cp:lastModifiedBy>
  <cp:revision>81</cp:revision>
  <dcterms:created xsi:type="dcterms:W3CDTF">2020-03-19T00:36:42Z</dcterms:created>
  <dcterms:modified xsi:type="dcterms:W3CDTF">2022-08-10T13:30:11Z</dcterms:modified>
</cp:coreProperties>
</file>