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25"/>
  </p:notesMasterIdLst>
  <p:sldIdLst>
    <p:sldId id="499" r:id="rId3"/>
    <p:sldId id="442" r:id="rId4"/>
    <p:sldId id="2367" r:id="rId5"/>
    <p:sldId id="2368" r:id="rId6"/>
    <p:sldId id="2329" r:id="rId7"/>
    <p:sldId id="2256" r:id="rId8"/>
    <p:sldId id="444" r:id="rId9"/>
    <p:sldId id="421" r:id="rId10"/>
    <p:sldId id="443" r:id="rId11"/>
    <p:sldId id="423" r:id="rId12"/>
    <p:sldId id="424" r:id="rId13"/>
    <p:sldId id="425" r:id="rId14"/>
    <p:sldId id="426" r:id="rId15"/>
    <p:sldId id="427" r:id="rId16"/>
    <p:sldId id="428" r:id="rId17"/>
    <p:sldId id="429" r:id="rId18"/>
    <p:sldId id="430" r:id="rId19"/>
    <p:sldId id="431" r:id="rId20"/>
    <p:sldId id="498" r:id="rId21"/>
    <p:sldId id="757" r:id="rId22"/>
    <p:sldId id="737" r:id="rId23"/>
    <p:sldId id="494"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711"/>
    <a:srgbClr val="08782B"/>
    <a:srgbClr val="C5E0B4"/>
    <a:srgbClr val="2B733C"/>
    <a:srgbClr val="16781D"/>
    <a:srgbClr val="548235"/>
    <a:srgbClr val="D8EBCD"/>
    <a:srgbClr val="AFABAB"/>
    <a:srgbClr val="D0CECE"/>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94" autoAdjust="0"/>
    <p:restoredTop sz="94643"/>
  </p:normalViewPr>
  <p:slideViewPr>
    <p:cSldViewPr snapToGrid="0">
      <p:cViewPr varScale="1">
        <p:scale>
          <a:sx n="110" d="100"/>
          <a:sy n="110" d="100"/>
        </p:scale>
        <p:origin x="536"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20E-D4C1-4AE7-8CFE-4B89DE8764B9}" type="datetimeFigureOut">
              <a:rPr lang="pt-BR" smtClean="0"/>
              <a:t>02/10/2020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7B4-5182-477A-BA2B-3E5BE03E85E4}" type="slidenum">
              <a:rPr lang="pt-BR" smtClean="0"/>
              <a:t>‹nº›</a:t>
            </a:fld>
            <a:endParaRPr lang="pt-BR"/>
          </a:p>
        </p:txBody>
      </p:sp>
    </p:spTree>
    <p:extLst>
      <p:ext uri="{BB962C8B-B14F-4D97-AF65-F5344CB8AC3E}">
        <p14:creationId xmlns:p14="http://schemas.microsoft.com/office/powerpoint/2010/main" val="27558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177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0020"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D4618D-3844-4E97-84BB-73ED8A97986F}" type="slidenum">
              <a:rPr lang="pt-BR" smtClean="0"/>
              <a:pPr fontAlgn="base">
                <a:spcBef>
                  <a:spcPct val="0"/>
                </a:spcBef>
                <a:spcAft>
                  <a:spcPct val="0"/>
                </a:spcAft>
                <a:defRPr/>
              </a:pPr>
              <a:t>10</a:t>
            </a:fld>
            <a:endParaRPr lang="pt-BR"/>
          </a:p>
        </p:txBody>
      </p:sp>
    </p:spTree>
    <p:extLst>
      <p:ext uri="{BB962C8B-B14F-4D97-AF65-F5344CB8AC3E}">
        <p14:creationId xmlns:p14="http://schemas.microsoft.com/office/powerpoint/2010/main" val="428935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B139458-A961-41CD-AFCD-2B633EDD7E6B}"/>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5" name="Espaço Reservado para Rodapé 4">
            <a:extLst>
              <a:ext uri="{FF2B5EF4-FFF2-40B4-BE49-F238E27FC236}">
                <a16:creationId xmlns:a16="http://schemas.microsoft.com/office/drawing/2014/main" id="{0ACC8E34-940C-4F0B-BAEA-122A7B602093}"/>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089B9BD5-72C8-4DEA-A17F-35FD663A94D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829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065A-A53B-4E75-9433-B3090DDF205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5" name="Espaço Reservado para Rodapé 4">
            <a:extLst>
              <a:ext uri="{FF2B5EF4-FFF2-40B4-BE49-F238E27FC236}">
                <a16:creationId xmlns:a16="http://schemas.microsoft.com/office/drawing/2014/main" id="{F92D514E-C6C2-4F89-9336-09B0BA3FD60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599C014-3B67-481F-A79A-C0444E3F8DED}"/>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4077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482466-0DCD-43D9-900D-7D0921BF3CB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5" name="Espaço Reservado para Rodapé 4">
            <a:extLst>
              <a:ext uri="{FF2B5EF4-FFF2-40B4-BE49-F238E27FC236}">
                <a16:creationId xmlns:a16="http://schemas.microsoft.com/office/drawing/2014/main" id="{34ED5F28-7754-4AAD-8D5B-4D0212071A9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B80FCD2-24C2-45FB-8F2E-65B62F3A3EE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276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6D4FEC-ABF5-4A7C-9F4E-229F4D4E17D6}" type="datetimeFigureOut">
              <a:rPr lang="en-ZA" smtClean="0">
                <a:solidFill>
                  <a:prstClr val="black">
                    <a:tint val="75000"/>
                  </a:prstClr>
                </a:solidFill>
              </a:rPr>
              <a:pPr/>
              <a:t>2020/10/02</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‹nº›</a:t>
            </a:fld>
            <a:endParaRPr lang="en-ZA">
              <a:solidFill>
                <a:prstClr val="black">
                  <a:tint val="75000"/>
                </a:prstClr>
              </a:solidFill>
            </a:endParaRPr>
          </a:p>
        </p:txBody>
      </p:sp>
    </p:spTree>
    <p:extLst>
      <p:ext uri="{BB962C8B-B14F-4D97-AF65-F5344CB8AC3E}">
        <p14:creationId xmlns:p14="http://schemas.microsoft.com/office/powerpoint/2010/main" val="35254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18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de título - Modelo 2 Logos Markestra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84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0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7EAB2-CAB9-44F3-9BD3-8A9D84D49A9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5" name="Espaço Reservado para Rodapé 4">
            <a:extLst>
              <a:ext uri="{FF2B5EF4-FFF2-40B4-BE49-F238E27FC236}">
                <a16:creationId xmlns:a16="http://schemas.microsoft.com/office/drawing/2014/main" id="{F6B600DD-5FC6-4EE4-83FE-8F370B8E8F1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E2D064E-88CB-4807-94A6-F140D4CB66C9}"/>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748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4FF1D5A-2505-47CD-90CA-79BF8F94C09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5" name="Espaço Reservado para Rodapé 4">
            <a:extLst>
              <a:ext uri="{FF2B5EF4-FFF2-40B4-BE49-F238E27FC236}">
                <a16:creationId xmlns:a16="http://schemas.microsoft.com/office/drawing/2014/main" id="{47F7901B-F3CE-45B4-9560-D83AFB85804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C5F4A7CA-A0B8-495F-A467-809290E06BB2}"/>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6698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6C188-6050-44A4-869C-6D3FDD07A182}"/>
              </a:ext>
            </a:extLst>
          </p:cNvPr>
          <p:cNvSpPr>
            <a:spLocks noGrp="1"/>
          </p:cNvSpPr>
          <p:nvPr>
            <p:ph type="title"/>
          </p:nvPr>
        </p:nvSpPr>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4A1F35-CB5D-400E-8E49-3C0EA8B9CF3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6" name="Espaço Reservado para Rodapé 5">
            <a:extLst>
              <a:ext uri="{FF2B5EF4-FFF2-40B4-BE49-F238E27FC236}">
                <a16:creationId xmlns:a16="http://schemas.microsoft.com/office/drawing/2014/main" id="{D27585C6-0035-482F-AA49-088CCD6D25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88070D6-3C38-4372-93DE-49E2969B0EA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10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D668-D353-4EDB-A9EC-66FFE36E84EC}"/>
              </a:ext>
            </a:extLst>
          </p:cNvPr>
          <p:cNvSpPr>
            <a:spLocks noGrp="1"/>
          </p:cNvSpPr>
          <p:nvPr>
            <p:ph type="title"/>
          </p:nvPr>
        </p:nvSpPr>
        <p:spPr>
          <a:xfrm>
            <a:off x="839788" y="365125"/>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6402C9-3AB2-4126-903D-EE80146C57C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8" name="Espaço Reservado para Rodapé 7">
            <a:extLst>
              <a:ext uri="{FF2B5EF4-FFF2-40B4-BE49-F238E27FC236}">
                <a16:creationId xmlns:a16="http://schemas.microsoft.com/office/drawing/2014/main" id="{26640159-F6EC-4F24-8EA9-B91D9759740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918D09EE-2E81-4692-B5F5-83FFA2B473B3}"/>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8638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B4D4E5B-1726-4A77-9DE9-98A86E059EA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4" name="Espaço Reservado para Rodapé 3">
            <a:extLst>
              <a:ext uri="{FF2B5EF4-FFF2-40B4-BE49-F238E27FC236}">
                <a16:creationId xmlns:a16="http://schemas.microsoft.com/office/drawing/2014/main" id="{B5BD1F7F-5461-4213-85C5-D08808E39C4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80CEE829-166E-4DD6-BC29-F5C438BFD49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9812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485643-0C8B-4192-B7E5-3A151879A18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3" name="Espaço Reservado para Rodapé 2">
            <a:extLst>
              <a:ext uri="{FF2B5EF4-FFF2-40B4-BE49-F238E27FC236}">
                <a16:creationId xmlns:a16="http://schemas.microsoft.com/office/drawing/2014/main" id="{C3D5CBCE-C5A3-4D0D-841A-38839566458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B639F694-9A1C-4339-B580-2B02255B862A}"/>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439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44BA9CC-01C6-4931-9C13-C8E43FA47CC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6" name="Espaço Reservado para Rodapé 5">
            <a:extLst>
              <a:ext uri="{FF2B5EF4-FFF2-40B4-BE49-F238E27FC236}">
                <a16:creationId xmlns:a16="http://schemas.microsoft.com/office/drawing/2014/main" id="{1C7F3AA5-C9E7-44A1-AA16-8AA672F2B62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626CF8E7-C477-49A0-B97C-3B0889B1D1B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2264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D6D4F8C-1760-4D8D-898E-956AA463648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02/10/2020</a:t>
            </a:fld>
            <a:endParaRPr lang="pt-BR"/>
          </a:p>
        </p:txBody>
      </p:sp>
      <p:sp>
        <p:nvSpPr>
          <p:cNvPr id="6" name="Espaço Reservado para Rodapé 5">
            <a:extLst>
              <a:ext uri="{FF2B5EF4-FFF2-40B4-BE49-F238E27FC236}">
                <a16:creationId xmlns:a16="http://schemas.microsoft.com/office/drawing/2014/main" id="{54D5C780-568A-40A7-A21C-57A5A13F39C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38084CC5-42DE-47BE-A4E1-D3B193900528}"/>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000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pt-BR" dirty="0"/>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0" y="6356350"/>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6520" y="6349589"/>
            <a:ext cx="1408561" cy="557212"/>
          </a:xfrm>
          <a:prstGeom prst="rect">
            <a:avLst/>
          </a:prstGeom>
        </p:spPr>
      </p:pic>
    </p:spTree>
    <p:extLst>
      <p:ext uri="{BB962C8B-B14F-4D97-AF65-F5344CB8AC3E}">
        <p14:creationId xmlns:p14="http://schemas.microsoft.com/office/powerpoint/2010/main" val="40502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744131-89BD-439B-AE87-4ED05C57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90ADA2-92DC-44BA-9FBD-4FAA5C355529}"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a:extLst>
              <a:ext uri="{FF2B5EF4-FFF2-40B4-BE49-F238E27FC236}">
                <a16:creationId xmlns:a16="http://schemas.microsoft.com/office/drawing/2014/main" id="{938A2E35-AE25-4330-9946-5F56F5CD6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a:extLst>
              <a:ext uri="{FF2B5EF4-FFF2-40B4-BE49-F238E27FC236}">
                <a16:creationId xmlns:a16="http://schemas.microsoft.com/office/drawing/2014/main" id="{7970D959-C0C8-4E39-96EC-6B3D2794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DE2AD5-3DBE-447B-A232-B6BF712658A4}"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963493"/>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3E22F8AA-5799-4AA2-9671-AE018116D430}"/>
              </a:ext>
            </a:extLst>
          </p:cNvPr>
          <p:cNvSpPr/>
          <p:nvPr/>
        </p:nvSpPr>
        <p:spPr>
          <a:xfrm>
            <a:off x="-2" y="-13856"/>
            <a:ext cx="9216000" cy="6885711"/>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 name="connsiteX0" fmla="*/ 0 w 9216000"/>
              <a:gd name="connsiteY0" fmla="*/ 0 h 6858000"/>
              <a:gd name="connsiteX1" fmla="*/ 7595018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0 h 6858000"/>
              <a:gd name="connsiteX1" fmla="*/ 7982945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58000">
                <a:moveTo>
                  <a:pt x="0" y="0"/>
                </a:moveTo>
                <a:lnTo>
                  <a:pt x="7982945" y="0"/>
                </a:lnTo>
                <a:lnTo>
                  <a:pt x="9216000" y="6858000"/>
                </a:lnTo>
                <a:lnTo>
                  <a:pt x="0" y="685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4">
            <a:extLst>
              <a:ext uri="{FF2B5EF4-FFF2-40B4-BE49-F238E27FC236}">
                <a16:creationId xmlns:a16="http://schemas.microsoft.com/office/drawing/2014/main" id="{3E22F8AA-5799-4AA2-9671-AE018116D430}"/>
              </a:ext>
            </a:extLst>
          </p:cNvPr>
          <p:cNvSpPr/>
          <p:nvPr/>
        </p:nvSpPr>
        <p:spPr>
          <a:xfrm>
            <a:off x="0" y="-13856"/>
            <a:ext cx="9216000" cy="6871855"/>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 name="connsiteX0" fmla="*/ 0 w 9216000"/>
              <a:gd name="connsiteY0" fmla="*/ 0 h 6858000"/>
              <a:gd name="connsiteX1" fmla="*/ 7595018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0 h 6858000"/>
              <a:gd name="connsiteX1" fmla="*/ 7553454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58000">
                <a:moveTo>
                  <a:pt x="0" y="0"/>
                </a:moveTo>
                <a:lnTo>
                  <a:pt x="7553454" y="0"/>
                </a:lnTo>
                <a:lnTo>
                  <a:pt x="921600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4">
            <a:extLst>
              <a:ext uri="{FF2B5EF4-FFF2-40B4-BE49-F238E27FC236}">
                <a16:creationId xmlns:a16="http://schemas.microsoft.com/office/drawing/2014/main" id="{3E22F8AA-5799-4AA2-9671-AE018116D430}"/>
              </a:ext>
            </a:extLst>
          </p:cNvPr>
          <p:cNvSpPr/>
          <p:nvPr/>
        </p:nvSpPr>
        <p:spPr>
          <a:xfrm>
            <a:off x="-1" y="0"/>
            <a:ext cx="9216000" cy="6857999"/>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71855">
                <a:moveTo>
                  <a:pt x="0" y="13855"/>
                </a:moveTo>
                <a:lnTo>
                  <a:pt x="7082400" y="0"/>
                </a:lnTo>
                <a:lnTo>
                  <a:pt x="9216000" y="6871855"/>
                </a:lnTo>
                <a:lnTo>
                  <a:pt x="0" y="6871855"/>
                </a:lnTo>
                <a:lnTo>
                  <a:pt x="0" y="13855"/>
                </a:lnTo>
                <a:close/>
              </a:path>
            </a:pathLst>
          </a:cu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8">
            <a:extLst>
              <a:ext uri="{FF2B5EF4-FFF2-40B4-BE49-F238E27FC236}">
                <a16:creationId xmlns:a16="http://schemas.microsoft.com/office/drawing/2014/main" id="{631825E7-5D23-4F6C-9990-736A3AF2295F}"/>
              </a:ext>
            </a:extLst>
          </p:cNvPr>
          <p:cNvSpPr txBox="1"/>
          <p:nvPr/>
        </p:nvSpPr>
        <p:spPr>
          <a:xfrm>
            <a:off x="459566" y="3167248"/>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10" name="Título 9">
            <a:extLst>
              <a:ext uri="{FF2B5EF4-FFF2-40B4-BE49-F238E27FC236}">
                <a16:creationId xmlns:a16="http://schemas.microsoft.com/office/drawing/2014/main" id="{95C80279-2F2B-45EA-B9D5-E44A6E348A70}"/>
              </a:ext>
            </a:extLst>
          </p:cNvPr>
          <p:cNvSpPr>
            <a:spLocks noGrp="1"/>
          </p:cNvSpPr>
          <p:nvPr>
            <p:ph type="ctrTitle"/>
          </p:nvPr>
        </p:nvSpPr>
        <p:spPr>
          <a:xfrm>
            <a:off x="459566" y="752802"/>
            <a:ext cx="6606251" cy="1686043"/>
          </a:xfrm>
        </p:spPr>
        <p:txBody>
          <a:bodyPr anchor="ctr">
            <a:normAutofit/>
          </a:bodyPr>
          <a:lstStyle/>
          <a:p>
            <a:pPr algn="l"/>
            <a:r>
              <a:rPr lang="bg-BG" sz="4000" dirty="0">
                <a:solidFill>
                  <a:schemeClr val="bg1"/>
                </a:solidFill>
              </a:rPr>
              <a:t>Supply Chains</a:t>
            </a:r>
            <a:endParaRPr lang="pt-BR" sz="4000" dirty="0">
              <a:solidFill>
                <a:schemeClr val="bg1"/>
              </a:solidFill>
            </a:endParaRPr>
          </a:p>
        </p:txBody>
      </p:sp>
      <p:sp>
        <p:nvSpPr>
          <p:cNvPr id="12" name="Retângulo 5"/>
          <p:cNvSpPr/>
          <p:nvPr/>
        </p:nvSpPr>
        <p:spPr>
          <a:xfrm>
            <a:off x="459566" y="2046513"/>
            <a:ext cx="8629054" cy="707886"/>
          </a:xfrm>
          <a:prstGeom prst="rect">
            <a:avLst/>
          </a:prstGeom>
        </p:spPr>
        <p:txBody>
          <a:bodyPr wrap="square">
            <a:spAutoFit/>
          </a:bodyPr>
          <a:lstStyle/>
          <a:p>
            <a:r>
              <a:rPr lang="pt-BR" sz="2000" b="1" dirty="0">
                <a:solidFill>
                  <a:schemeClr val="bg1"/>
                </a:solidFill>
                <a:ea typeface="Roboto" pitchFamily="2" charset="0"/>
                <a:cs typeface="Cambria"/>
              </a:rPr>
              <a:t>RAD2402 - </a:t>
            </a:r>
            <a:r>
              <a:rPr lang="pt-BR" sz="2000" b="1" dirty="0" err="1">
                <a:solidFill>
                  <a:schemeClr val="bg1"/>
                </a:solidFill>
                <a:ea typeface="Roboto" pitchFamily="2" charset="0"/>
                <a:cs typeface="Cambria"/>
              </a:rPr>
              <a:t>Strategies</a:t>
            </a:r>
            <a:r>
              <a:rPr lang="pt-BR" sz="2000" b="1" dirty="0">
                <a:solidFill>
                  <a:schemeClr val="bg1"/>
                </a:solidFill>
                <a:ea typeface="Roboto" pitchFamily="2" charset="0"/>
                <a:cs typeface="Cambria"/>
              </a:rPr>
              <a:t> in Agribusiness </a:t>
            </a:r>
          </a:p>
          <a:p>
            <a:r>
              <a:rPr lang="pt-BR" sz="2000" b="1" dirty="0" err="1">
                <a:solidFill>
                  <a:schemeClr val="bg1"/>
                </a:solidFill>
                <a:ea typeface="Roboto" pitchFamily="2" charset="0"/>
                <a:cs typeface="Cambria"/>
              </a:rPr>
              <a:t>Chapter</a:t>
            </a:r>
            <a:r>
              <a:rPr lang="pt-BR" sz="2000" b="1" dirty="0">
                <a:solidFill>
                  <a:schemeClr val="bg1"/>
                </a:solidFill>
                <a:ea typeface="Roboto" pitchFamily="2" charset="0"/>
                <a:cs typeface="Cambria"/>
              </a:rPr>
              <a:t> 41</a:t>
            </a:r>
          </a:p>
        </p:txBody>
      </p:sp>
      <p:pic>
        <p:nvPicPr>
          <p:cNvPr id="13" name="Picture 7" descr="Screen Shot 2019-04-03 at 20.35.25.png">
            <a:extLst>
              <a:ext uri="{FF2B5EF4-FFF2-40B4-BE49-F238E27FC236}">
                <a16:creationId xmlns:a16="http://schemas.microsoft.com/office/drawing/2014/main" id="{D308B712-7435-4B09-9FEA-5CB0D61CB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5564" y="597763"/>
            <a:ext cx="1647932" cy="2343359"/>
          </a:xfrm>
          <a:prstGeom prst="rect">
            <a:avLst/>
          </a:prstGeom>
          <a:ln>
            <a:noFill/>
          </a:ln>
          <a:effectLst>
            <a:outerShdw blurRad="292100" dist="139700" dir="2700000" algn="tl" rotWithShape="0">
              <a:srgbClr val="333333">
                <a:alpha val="65000"/>
              </a:srgbClr>
            </a:outerShdw>
          </a:effectLst>
        </p:spPr>
      </p:pic>
      <p:pic>
        <p:nvPicPr>
          <p:cNvPr id="14" name="Picture 11" descr="Screen Shot 2013-08-20 at 11.51.47 AM.png">
            <a:extLst>
              <a:ext uri="{FF2B5EF4-FFF2-40B4-BE49-F238E27FC236}">
                <a16:creationId xmlns:a16="http://schemas.microsoft.com/office/drawing/2014/main" id="{887BC3D6-E604-4DFD-AE73-7025C8FC74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29"/>
          <a:stretch/>
        </p:blipFill>
        <p:spPr>
          <a:xfrm>
            <a:off x="9675564" y="3293826"/>
            <a:ext cx="1647932" cy="2349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36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http://www.redfoxexecutive.com/news/wp-content/uploads/2011/01/unive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292" y="682378"/>
            <a:ext cx="3107267" cy="1357312"/>
          </a:xfrm>
          <a:prstGeom prst="rect">
            <a:avLst/>
          </a:prstGeom>
          <a:noFill/>
          <a:ln w="9525">
            <a:noFill/>
            <a:miter lim="800000"/>
            <a:headEnd/>
            <a:tailEnd/>
          </a:ln>
        </p:spPr>
      </p:pic>
      <p:pic>
        <p:nvPicPr>
          <p:cNvPr id="1945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503" y="3166145"/>
            <a:ext cx="3333749" cy="865187"/>
          </a:xfrm>
          <a:prstGeom prst="rect">
            <a:avLst/>
          </a:prstGeom>
          <a:noFill/>
          <a:ln w="9525">
            <a:noFill/>
            <a:miter lim="800000"/>
            <a:headEnd/>
            <a:tailEnd/>
          </a:ln>
        </p:spPr>
      </p:pic>
      <p:pic>
        <p:nvPicPr>
          <p:cNvPr id="19460" name="Picture 2" descr="http://www.hoogstederbv.nl/Portals/10/Logo%20the%20Greenery%20in%20Englis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69017" y="4700588"/>
            <a:ext cx="3757083" cy="1325562"/>
          </a:xfrm>
          <a:prstGeom prst="rect">
            <a:avLst/>
          </a:prstGeom>
          <a:noFill/>
          <a:ln w="9525">
            <a:noFill/>
            <a:miter lim="800000"/>
            <a:headEnd/>
            <a:tailEnd/>
          </a:ln>
        </p:spPr>
      </p:pic>
      <p:pic>
        <p:nvPicPr>
          <p:cNvPr id="19461" name="Picture 2" descr="http://www.pehub.com/wordpress/wp-content/uploads/del_monte_logo_.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25446" y="749499"/>
            <a:ext cx="2688167" cy="1606550"/>
          </a:xfrm>
          <a:prstGeom prst="rect">
            <a:avLst/>
          </a:prstGeom>
          <a:noFill/>
          <a:ln w="9525">
            <a:noFill/>
            <a:miter lim="800000"/>
            <a:headEnd/>
            <a:tailEnd/>
          </a:ln>
        </p:spPr>
      </p:pic>
      <p:pic>
        <p:nvPicPr>
          <p:cNvPr id="19462" name="Picture 2" descr="http://t1.gstatic.com/images?q=tbn:ANd9GcQgMD2TI_ApfVAwUFoiR_NW1IouFVlaK0GQNyXCAeaAKd_OZ1oQv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91500" y="976511"/>
            <a:ext cx="2868084" cy="1152525"/>
          </a:xfrm>
          <a:prstGeom prst="rect">
            <a:avLst/>
          </a:prstGeom>
          <a:noFill/>
          <a:ln w="9525">
            <a:noFill/>
            <a:miter lim="800000"/>
            <a:headEnd/>
            <a:tailEnd/>
          </a:ln>
        </p:spPr>
      </p:pic>
      <p:pic>
        <p:nvPicPr>
          <p:cNvPr id="19463"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42806" y="3108994"/>
            <a:ext cx="3636433" cy="979488"/>
          </a:xfrm>
          <a:prstGeom prst="rect">
            <a:avLst/>
          </a:prstGeom>
          <a:noFill/>
          <a:ln w="9525">
            <a:noFill/>
            <a:miter lim="800000"/>
            <a:headEnd/>
            <a:tailEnd/>
          </a:ln>
        </p:spPr>
      </p:pic>
      <p:pic>
        <p:nvPicPr>
          <p:cNvPr id="19465" name="Picture 2" descr="http://www.agrofair.nl/upload/File/hires_agrofair.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30889" y="4872384"/>
            <a:ext cx="4423833" cy="1295400"/>
          </a:xfrm>
          <a:prstGeom prst="rect">
            <a:avLst/>
          </a:prstGeom>
          <a:noFill/>
          <a:ln w="9525">
            <a:noFill/>
            <a:miter lim="800000"/>
            <a:headEnd/>
            <a:tailEnd/>
          </a:ln>
        </p:spPr>
      </p:pic>
      <p:pic>
        <p:nvPicPr>
          <p:cNvPr id="19466" name="Picture 6" descr="http://free2work.org/uploads/sized/profile_scale/logos/832f66472405a6f4c8e8242d01e7a078.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21779" y="2863329"/>
            <a:ext cx="2095500" cy="1501775"/>
          </a:xfrm>
          <a:prstGeom prst="rect">
            <a:avLst/>
          </a:prstGeom>
          <a:noFill/>
          <a:ln w="9525">
            <a:noFill/>
            <a:miter lim="800000"/>
            <a:headEnd/>
            <a:tailEnd/>
          </a:ln>
        </p:spPr>
      </p:pic>
    </p:spTree>
    <p:extLst>
      <p:ext uri="{BB962C8B-B14F-4D97-AF65-F5344CB8AC3E}">
        <p14:creationId xmlns:p14="http://schemas.microsoft.com/office/powerpoint/2010/main" val="285685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617" y="277813"/>
            <a:ext cx="3048000" cy="714375"/>
          </a:xfrm>
          <a:prstGeom prst="rect">
            <a:avLst/>
          </a:prstGeom>
          <a:noFill/>
          <a:ln w="9525">
            <a:noFill/>
            <a:miter lim="800000"/>
            <a:headEnd/>
            <a:tailEnd/>
          </a:ln>
        </p:spPr>
      </p:pic>
      <p:pic>
        <p:nvPicPr>
          <p:cNvPr id="27651"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166" b="12111"/>
          <a:stretch/>
        </p:blipFill>
        <p:spPr bwMode="auto">
          <a:xfrm>
            <a:off x="194926" y="992188"/>
            <a:ext cx="11863917" cy="5159230"/>
          </a:xfrm>
          <a:prstGeom prst="rect">
            <a:avLst/>
          </a:prstGeom>
          <a:noFill/>
          <a:ln w="9525">
            <a:noFill/>
            <a:miter lim="800000"/>
            <a:headEnd/>
            <a:tailEnd/>
          </a:ln>
        </p:spPr>
      </p:pic>
      <p:grpSp>
        <p:nvGrpSpPr>
          <p:cNvPr id="2" name="Agrupar 1"/>
          <p:cNvGrpSpPr/>
          <p:nvPr/>
        </p:nvGrpSpPr>
        <p:grpSpPr>
          <a:xfrm>
            <a:off x="4054187" y="239019"/>
            <a:ext cx="7715249" cy="1932979"/>
            <a:chOff x="4095751" y="548681"/>
            <a:chExt cx="7715249" cy="1932979"/>
          </a:xfrm>
        </p:grpSpPr>
        <p:sp>
          <p:nvSpPr>
            <p:cNvPr id="27652" name="CaixaDeTexto 4"/>
            <p:cNvSpPr txBox="1">
              <a:spLocks noChangeArrowheads="1"/>
            </p:cNvSpPr>
            <p:nvPr/>
          </p:nvSpPr>
          <p:spPr bwMode="auto">
            <a:xfrm>
              <a:off x="5429251" y="635001"/>
              <a:ext cx="6381749" cy="1846659"/>
            </a:xfrm>
            <a:prstGeom prst="rect">
              <a:avLst/>
            </a:prstGeom>
            <a:noFill/>
            <a:ln w="9525">
              <a:noFill/>
              <a:miter lim="800000"/>
              <a:headEnd/>
              <a:tailEnd/>
            </a:ln>
          </p:spPr>
          <p:txBody>
            <a:bodyPr>
              <a:spAutoFit/>
            </a:bodyPr>
            <a:lstStyle/>
            <a:p>
              <a:r>
                <a:rPr lang="en-US" sz="1600" b="1" dirty="0">
                  <a:latin typeface="Calibri" pitchFamily="34" charset="0"/>
                </a:rPr>
                <a:t>                </a:t>
              </a:r>
            </a:p>
            <a:p>
              <a:r>
                <a:rPr lang="en-US" sz="1600" b="1" dirty="0">
                  <a:latin typeface="Calibri" pitchFamily="34" charset="0"/>
                </a:rPr>
                <a:t> Key facts &amp; figures</a:t>
              </a:r>
            </a:p>
            <a:p>
              <a:r>
                <a:rPr lang="en-US" sz="1600" b="1" dirty="0">
                  <a:latin typeface="Calibri" pitchFamily="34" charset="0"/>
                </a:rPr>
                <a:t>Turnover</a:t>
              </a:r>
              <a:r>
                <a:rPr lang="en-US" sz="1600" dirty="0">
                  <a:latin typeface="Calibri" pitchFamily="34" charset="0"/>
                </a:rPr>
                <a:t>: EUR 3.3 billion in 2009</a:t>
              </a:r>
            </a:p>
            <a:p>
              <a:r>
                <a:rPr lang="en-US" sz="1600" b="1" dirty="0">
                  <a:latin typeface="Calibri" pitchFamily="34" charset="0"/>
                </a:rPr>
                <a:t>Workforce</a:t>
              </a:r>
              <a:r>
                <a:rPr lang="en-US" sz="1600" dirty="0">
                  <a:latin typeface="Calibri" pitchFamily="34" charset="0"/>
                </a:rPr>
                <a:t>: 9,500 people worldwide</a:t>
              </a:r>
            </a:p>
            <a:p>
              <a:r>
                <a:rPr lang="en-US" sz="1600" b="1" dirty="0">
                  <a:latin typeface="Calibri" pitchFamily="34" charset="0"/>
                </a:rPr>
                <a:t>Presence</a:t>
              </a:r>
              <a:r>
                <a:rPr lang="en-US" sz="1600" dirty="0">
                  <a:latin typeface="Calibri" pitchFamily="34" charset="0"/>
                </a:rPr>
                <a:t>: the UNIVEG group serves a global customer </a:t>
              </a:r>
            </a:p>
            <a:p>
              <a:r>
                <a:rPr lang="en-US" sz="1600" dirty="0">
                  <a:latin typeface="Calibri" pitchFamily="34" charset="0"/>
                </a:rPr>
                <a:t>base in 25 countries, across 4 continents</a:t>
              </a:r>
            </a:p>
            <a:p>
              <a:endParaRPr lang="pt-BR" dirty="0">
                <a:latin typeface="Calibri" pitchFamily="34" charset="0"/>
              </a:endParaRPr>
            </a:p>
          </p:txBody>
        </p:sp>
        <p:sp>
          <p:nvSpPr>
            <p:cNvPr id="6" name="Elipse 5"/>
            <p:cNvSpPr/>
            <p:nvPr/>
          </p:nvSpPr>
          <p:spPr>
            <a:xfrm>
              <a:off x="4095751" y="548681"/>
              <a:ext cx="7620000" cy="1857375"/>
            </a:xfrm>
            <a:prstGeom prst="ellipse">
              <a:avLst/>
            </a:prstGeom>
            <a:noFill/>
            <a:ln w="3492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
        <p:nvSpPr>
          <p:cNvPr id="7" name="Seta para a direita 6"/>
          <p:cNvSpPr/>
          <p:nvPr/>
        </p:nvSpPr>
        <p:spPr>
          <a:xfrm flipH="1">
            <a:off x="4345133" y="4642016"/>
            <a:ext cx="7680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6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
          <p:cNvGrpSpPr>
            <a:grpSpLocks/>
          </p:cNvGrpSpPr>
          <p:nvPr/>
        </p:nvGrpSpPr>
        <p:grpSpPr bwMode="auto">
          <a:xfrm>
            <a:off x="579581" y="384846"/>
            <a:ext cx="11231419" cy="5791201"/>
            <a:chOff x="142844" y="805884"/>
            <a:chExt cx="8810672" cy="5909264"/>
          </a:xfrm>
        </p:grpSpPr>
        <p:pic>
          <p:nvPicPr>
            <p:cNvPr id="2867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2574"/>
            <a:stretch/>
          </p:blipFill>
          <p:spPr bwMode="auto">
            <a:xfrm>
              <a:off x="142844" y="805884"/>
              <a:ext cx="6889798" cy="2623115"/>
            </a:xfrm>
            <a:prstGeom prst="rect">
              <a:avLst/>
            </a:prstGeom>
            <a:noFill/>
            <a:ln w="9525">
              <a:noFill/>
              <a:miter lim="800000"/>
              <a:headEnd/>
              <a:tailEnd/>
            </a:ln>
          </p:spPr>
        </p:pic>
        <p:pic>
          <p:nvPicPr>
            <p:cNvPr id="2867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3429000"/>
              <a:ext cx="6572296" cy="1714512"/>
            </a:xfrm>
            <a:prstGeom prst="rect">
              <a:avLst/>
            </a:prstGeom>
            <a:noFill/>
            <a:ln w="9525">
              <a:noFill/>
              <a:miter lim="800000"/>
              <a:headEnd/>
              <a:tailEnd/>
            </a:ln>
          </p:spPr>
        </p:pic>
        <p:pic>
          <p:nvPicPr>
            <p:cNvPr id="2867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44" y="5143512"/>
              <a:ext cx="6643734" cy="1571636"/>
            </a:xfrm>
            <a:prstGeom prst="rect">
              <a:avLst/>
            </a:prstGeom>
            <a:noFill/>
            <a:ln w="9525">
              <a:noFill/>
              <a:miter lim="800000"/>
              <a:headEnd/>
              <a:tailEnd/>
            </a:ln>
          </p:spPr>
        </p:pic>
        <p:pic>
          <p:nvPicPr>
            <p:cNvPr id="2868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16" y="2428868"/>
              <a:ext cx="2071702" cy="1643074"/>
            </a:xfrm>
            <a:prstGeom prst="rect">
              <a:avLst/>
            </a:prstGeom>
            <a:noFill/>
            <a:ln w="9525">
              <a:noFill/>
              <a:miter lim="800000"/>
              <a:headEnd/>
              <a:tailEnd/>
            </a:ln>
          </p:spPr>
        </p:pic>
        <p:pic>
          <p:nvPicPr>
            <p:cNvPr id="28681" name="Picture 6"/>
            <p:cNvPicPr>
              <a:picLocks noChangeAspect="1" noChangeArrowheads="1"/>
            </p:cNvPicPr>
            <p:nvPr/>
          </p:nvPicPr>
          <p:blipFill>
            <a:blip r:embed="rId6" cstate="print"/>
            <a:srcRect/>
            <a:stretch>
              <a:fillRect/>
            </a:stretch>
          </p:blipFill>
          <p:spPr bwMode="auto">
            <a:xfrm>
              <a:off x="6858016" y="4429132"/>
              <a:ext cx="2095500" cy="1428750"/>
            </a:xfrm>
            <a:prstGeom prst="rect">
              <a:avLst/>
            </a:prstGeom>
            <a:noFill/>
            <a:ln w="9525">
              <a:noFill/>
              <a:miter lim="800000"/>
              <a:headEnd/>
              <a:tailEnd/>
            </a:ln>
          </p:spPr>
        </p:pic>
      </p:grpSp>
      <p:pic>
        <p:nvPicPr>
          <p:cNvPr id="2867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39758" y="51413"/>
            <a:ext cx="3048000" cy="714375"/>
          </a:xfrm>
          <a:prstGeom prst="rect">
            <a:avLst/>
          </a:prstGeom>
          <a:noFill/>
          <a:ln w="9525">
            <a:noFill/>
            <a:miter lim="800000"/>
            <a:headEnd/>
            <a:tailEnd/>
          </a:ln>
        </p:spPr>
      </p:pic>
      <p:sp>
        <p:nvSpPr>
          <p:cNvPr id="8" name="CaixaDeTexto 7"/>
          <p:cNvSpPr txBox="1"/>
          <p:nvPr/>
        </p:nvSpPr>
        <p:spPr>
          <a:xfrm>
            <a:off x="3734528" y="384846"/>
            <a:ext cx="4857749" cy="523875"/>
          </a:xfrm>
          <a:prstGeom prst="rect">
            <a:avLst/>
          </a:prstGeom>
          <a:noFill/>
        </p:spPr>
        <p:txBody>
          <a:bodyPr>
            <a:spAutoFit/>
          </a:bodyPr>
          <a:lstStyle/>
          <a:p>
            <a:pPr algn="ctr" fontAlgn="auto">
              <a:spcBef>
                <a:spcPts val="0"/>
              </a:spcBef>
              <a:spcAft>
                <a:spcPts val="0"/>
              </a:spcAft>
              <a:defRPr/>
            </a:pPr>
            <a:r>
              <a:rPr lang="pt-BR" sz="2800" b="1" dirty="0">
                <a:solidFill>
                  <a:schemeClr val="bg2">
                    <a:lumMod val="50000"/>
                  </a:schemeClr>
                </a:solidFill>
                <a:latin typeface="+mn-lt"/>
              </a:rPr>
              <a:t>FRUIT &amp; VEGETABLES</a:t>
            </a:r>
          </a:p>
        </p:txBody>
      </p:sp>
      <p:sp>
        <p:nvSpPr>
          <p:cNvPr id="10" name="Seta para a direita 9"/>
          <p:cNvSpPr/>
          <p:nvPr/>
        </p:nvSpPr>
        <p:spPr>
          <a:xfrm flipH="1">
            <a:off x="9048692" y="1185567"/>
            <a:ext cx="7680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ector reto 12"/>
          <p:cNvCxnSpPr/>
          <p:nvPr/>
        </p:nvCxnSpPr>
        <p:spPr>
          <a:xfrm>
            <a:off x="2639616" y="2204864"/>
            <a:ext cx="55686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8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96982" y="2"/>
            <a:ext cx="12288982" cy="775854"/>
          </a:xfrm>
        </p:spPr>
        <p:txBody>
          <a:bodyPr>
            <a:normAutofit/>
          </a:bodyPr>
          <a:lstStyle/>
          <a:p>
            <a:pPr algn="ctr"/>
            <a:r>
              <a:rPr lang="pt-BR" sz="2800" dirty="0" err="1">
                <a:latin typeface="+mn-lt"/>
                <a:cs typeface="Arial" charset="0"/>
              </a:rPr>
              <a:t>Univeg</a:t>
            </a:r>
            <a:r>
              <a:rPr lang="pt-BR" sz="2800" dirty="0">
                <a:latin typeface="+mn-lt"/>
                <a:cs typeface="Arial" charset="0"/>
              </a:rPr>
              <a:t> - </a:t>
            </a:r>
            <a:r>
              <a:rPr lang="en-US" sz="2800" dirty="0">
                <a:latin typeface="+mn-lt"/>
                <a:cs typeface="Arial" charset="0"/>
              </a:rPr>
              <a:t>Growing</a:t>
            </a:r>
            <a:r>
              <a:rPr lang="pt-BR" sz="2800" dirty="0">
                <a:latin typeface="+mn-lt"/>
                <a:cs typeface="Arial" charset="0"/>
              </a:rPr>
              <a:t> </a:t>
            </a:r>
            <a:r>
              <a:rPr lang="pt-BR" sz="2800" dirty="0" err="1">
                <a:latin typeface="+mn-lt"/>
                <a:cs typeface="Arial" charset="0"/>
              </a:rPr>
              <a:t>Areas</a:t>
            </a:r>
            <a:endParaRPr lang="pt-BR" sz="2800" dirty="0">
              <a:latin typeface="+mn-lt"/>
              <a:cs typeface="Arial" charset="0"/>
            </a:endParaRPr>
          </a:p>
        </p:txBody>
      </p:sp>
      <p:pic>
        <p:nvPicPr>
          <p:cNvPr id="2253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9591"/>
          <a:stretch/>
        </p:blipFill>
        <p:spPr bwMode="auto">
          <a:xfrm>
            <a:off x="261600" y="1371601"/>
            <a:ext cx="11571817" cy="4752108"/>
          </a:xfrm>
          <a:prstGeom prst="rect">
            <a:avLst/>
          </a:prstGeom>
          <a:noFill/>
          <a:ln w="9525">
            <a:noFill/>
            <a:miter lim="800000"/>
            <a:headEnd/>
            <a:tailEnd/>
          </a:ln>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39758" y="51413"/>
            <a:ext cx="3048000" cy="714375"/>
          </a:xfrm>
          <a:prstGeom prst="rect">
            <a:avLst/>
          </a:prstGeom>
          <a:noFill/>
          <a:ln w="9525">
            <a:noFill/>
            <a:miter lim="800000"/>
            <a:headEnd/>
            <a:tailEnd/>
          </a:ln>
        </p:spPr>
      </p:pic>
    </p:spTree>
    <p:extLst>
      <p:ext uri="{BB962C8B-B14F-4D97-AF65-F5344CB8AC3E}">
        <p14:creationId xmlns:p14="http://schemas.microsoft.com/office/powerpoint/2010/main" val="17825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0" y="0"/>
            <a:ext cx="12192000" cy="831274"/>
          </a:xfrm>
        </p:spPr>
        <p:txBody>
          <a:bodyPr vert="horz" lIns="91440" tIns="45720" rIns="91440" bIns="45720" rtlCol="0" anchor="ctr">
            <a:normAutofit/>
          </a:bodyPr>
          <a:lstStyle/>
          <a:p>
            <a:pPr algn="ctr"/>
            <a:r>
              <a:rPr lang="pt-BR" sz="2800" dirty="0" err="1">
                <a:cs typeface="Arial" charset="0"/>
              </a:rPr>
              <a:t>Univeg</a:t>
            </a:r>
            <a:r>
              <a:rPr lang="pt-BR" sz="2800" dirty="0">
                <a:cs typeface="Arial" charset="0"/>
              </a:rPr>
              <a:t>: Trading </a:t>
            </a:r>
            <a:r>
              <a:rPr lang="pt-BR" sz="2800" dirty="0" err="1">
                <a:cs typeface="Arial" charset="0"/>
              </a:rPr>
              <a:t>and</a:t>
            </a:r>
            <a:r>
              <a:rPr lang="pt-BR" sz="2800" dirty="0">
                <a:cs typeface="Arial" charset="0"/>
              </a:rPr>
              <a:t> Service</a:t>
            </a:r>
          </a:p>
        </p:txBody>
      </p:sp>
      <p:pic>
        <p:nvPicPr>
          <p:cNvPr id="2355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812" y="1122218"/>
            <a:ext cx="10998376" cy="4912746"/>
          </a:xfrm>
          <a:prstGeom prst="rect">
            <a:avLst/>
          </a:prstGeom>
          <a:noFill/>
          <a:ln w="9525">
            <a:noFill/>
            <a:miter lim="800000"/>
            <a:headEnd/>
            <a:tailEnd/>
          </a:ln>
        </p:spPr>
      </p:pic>
    </p:spTree>
    <p:extLst>
      <p:ext uri="{BB962C8B-B14F-4D97-AF65-F5344CB8AC3E}">
        <p14:creationId xmlns:p14="http://schemas.microsoft.com/office/powerpoint/2010/main" val="62162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9256" t="8101" r="12888" b="3969"/>
          <a:stretch/>
        </p:blipFill>
        <p:spPr bwMode="auto">
          <a:xfrm>
            <a:off x="0" y="0"/>
            <a:ext cx="12192000" cy="6858000"/>
          </a:xfrm>
          <a:prstGeom prst="rect">
            <a:avLst/>
          </a:prstGeom>
          <a:noFill/>
          <a:ln w="9525">
            <a:noFill/>
            <a:miter lim="800000"/>
            <a:headEnd/>
            <a:tailEnd/>
          </a:ln>
        </p:spPr>
      </p:pic>
      <p:sp>
        <p:nvSpPr>
          <p:cNvPr id="3" name="Seta para a direita 2"/>
          <p:cNvSpPr/>
          <p:nvPr/>
        </p:nvSpPr>
        <p:spPr>
          <a:xfrm flipH="1">
            <a:off x="8688288" y="4509120"/>
            <a:ext cx="384043"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0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581525"/>
            <a:ext cx="12192000" cy="2276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58251" y="214314"/>
            <a:ext cx="3048000" cy="714375"/>
          </a:xfrm>
          <a:prstGeom prst="rect">
            <a:avLst/>
          </a:prstGeom>
          <a:noFill/>
          <a:ln w="9525">
            <a:noFill/>
            <a:miter lim="800000"/>
            <a:headEnd/>
            <a:tailEnd/>
          </a:ln>
        </p:spPr>
      </p:pic>
      <p:sp>
        <p:nvSpPr>
          <p:cNvPr id="3" name="CaixaDeTexto 2"/>
          <p:cNvSpPr txBox="1"/>
          <p:nvPr/>
        </p:nvSpPr>
        <p:spPr>
          <a:xfrm>
            <a:off x="2294467" y="476251"/>
            <a:ext cx="4857751" cy="523875"/>
          </a:xfrm>
          <a:prstGeom prst="rect">
            <a:avLst/>
          </a:prstGeom>
          <a:noFill/>
        </p:spPr>
        <p:txBody>
          <a:bodyPr>
            <a:spAutoFit/>
          </a:bodyPr>
          <a:lstStyle/>
          <a:p>
            <a:pPr algn="ctr" fontAlgn="auto">
              <a:spcBef>
                <a:spcPts val="0"/>
              </a:spcBef>
              <a:spcAft>
                <a:spcPts val="0"/>
              </a:spcAft>
              <a:defRPr/>
            </a:pPr>
            <a:r>
              <a:rPr lang="pt-BR" sz="2800" b="1" dirty="0">
                <a:solidFill>
                  <a:schemeClr val="bg2">
                    <a:lumMod val="50000"/>
                  </a:schemeClr>
                </a:solidFill>
                <a:latin typeface="+mn-lt"/>
              </a:rPr>
              <a:t>CONVENIENCE</a:t>
            </a:r>
          </a:p>
        </p:txBody>
      </p:sp>
      <p:sp>
        <p:nvSpPr>
          <p:cNvPr id="29700" name="Picture 2"/>
          <p:cNvSpPr>
            <a:spLocks noChangeAspect="1" noChangeArrowheads="1"/>
          </p:cNvSpPr>
          <p:nvPr/>
        </p:nvSpPr>
        <p:spPr bwMode="auto">
          <a:xfrm>
            <a:off x="381001" y="928689"/>
            <a:ext cx="8572500" cy="3000375"/>
          </a:xfrm>
          <a:prstGeom prst="rect">
            <a:avLst/>
          </a:prstGeom>
          <a:noFill/>
          <a:ln w="9525">
            <a:noFill/>
            <a:miter lim="800000"/>
            <a:headEnd/>
            <a:tailEnd/>
          </a:ln>
        </p:spPr>
        <p:txBody>
          <a:bodyPr/>
          <a:lstStyle/>
          <a:p>
            <a:endParaRPr lang="en-US"/>
          </a:p>
        </p:txBody>
      </p:sp>
      <p:pic>
        <p:nvPicPr>
          <p:cNvPr id="2970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219" y="4581525"/>
            <a:ext cx="9048749" cy="2143125"/>
          </a:xfrm>
          <a:prstGeom prst="rect">
            <a:avLst/>
          </a:prstGeom>
          <a:noFill/>
          <a:ln w="9525">
            <a:noFill/>
            <a:miter lim="800000"/>
            <a:headEnd/>
            <a:tailEnd/>
          </a:ln>
        </p:spPr>
      </p:pic>
      <p:pic>
        <p:nvPicPr>
          <p:cNvPr id="29702" name="Picture 6"/>
          <p:cNvPicPr>
            <a:picLocks noChangeAspect="1" noChangeArrowheads="1"/>
          </p:cNvPicPr>
          <p:nvPr/>
        </p:nvPicPr>
        <p:blipFill>
          <a:blip r:embed="rId4" cstate="print"/>
          <a:srcRect/>
          <a:stretch>
            <a:fillRect/>
          </a:stretch>
        </p:blipFill>
        <p:spPr bwMode="auto">
          <a:xfrm>
            <a:off x="9297554" y="4926012"/>
            <a:ext cx="2717800" cy="1638300"/>
          </a:xfrm>
          <a:prstGeom prst="rect">
            <a:avLst/>
          </a:prstGeom>
          <a:noFill/>
          <a:ln w="9525">
            <a:noFill/>
            <a:miter lim="800000"/>
            <a:headEnd/>
            <a:tailEnd/>
          </a:ln>
        </p:spPr>
      </p:pic>
      <p:pic>
        <p:nvPicPr>
          <p:cNvPr id="29703"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28617" y="2633662"/>
            <a:ext cx="2870200" cy="1347788"/>
          </a:xfrm>
          <a:prstGeom prst="rect">
            <a:avLst/>
          </a:prstGeom>
          <a:noFill/>
          <a:ln w="9525">
            <a:noFill/>
            <a:miter lim="800000"/>
            <a:headEnd/>
            <a:tailEnd/>
          </a:ln>
        </p:spPr>
      </p:pic>
      <p:sp>
        <p:nvSpPr>
          <p:cNvPr id="10" name="CaixaDeTexto 9"/>
          <p:cNvSpPr txBox="1"/>
          <p:nvPr/>
        </p:nvSpPr>
        <p:spPr>
          <a:xfrm>
            <a:off x="9554633" y="2124076"/>
            <a:ext cx="1905000" cy="369887"/>
          </a:xfrm>
          <a:prstGeom prst="rect">
            <a:avLst/>
          </a:prstGeom>
          <a:noFill/>
        </p:spPr>
        <p:txBody>
          <a:bodyPr>
            <a:spAutoFit/>
          </a:bodyPr>
          <a:lstStyle/>
          <a:p>
            <a:pPr algn="ctr" fontAlgn="auto">
              <a:spcBef>
                <a:spcPts val="0"/>
              </a:spcBef>
              <a:spcAft>
                <a:spcPts val="0"/>
              </a:spcAft>
              <a:defRPr/>
            </a:pPr>
            <a:r>
              <a:rPr lang="pt-BR" b="1" dirty="0" err="1">
                <a:solidFill>
                  <a:schemeClr val="bg2">
                    <a:lumMod val="50000"/>
                  </a:schemeClr>
                </a:solidFill>
                <a:latin typeface="+mn-lt"/>
              </a:rPr>
              <a:t>Brands</a:t>
            </a:r>
            <a:endParaRPr lang="pt-BR" b="1" dirty="0">
              <a:solidFill>
                <a:schemeClr val="bg2">
                  <a:lumMod val="50000"/>
                </a:schemeClr>
              </a:solidFill>
              <a:latin typeface="+mn-lt"/>
            </a:endParaRPr>
          </a:p>
        </p:txBody>
      </p:sp>
      <p:pic>
        <p:nvPicPr>
          <p:cNvPr id="29705"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4433" y="981075"/>
            <a:ext cx="8494184" cy="3600450"/>
          </a:xfrm>
          <a:prstGeom prst="rect">
            <a:avLst/>
          </a:prstGeom>
          <a:ln>
            <a:noFill/>
          </a:ln>
          <a:effectLst/>
        </p:spPr>
      </p:pic>
      <p:sp>
        <p:nvSpPr>
          <p:cNvPr id="11" name="Seta para a direita 10"/>
          <p:cNvSpPr/>
          <p:nvPr/>
        </p:nvSpPr>
        <p:spPr>
          <a:xfrm flipH="1">
            <a:off x="7935648" y="2781300"/>
            <a:ext cx="7680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75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135" t="9438"/>
          <a:stretch/>
        </p:blipFill>
        <p:spPr bwMode="auto">
          <a:xfrm>
            <a:off x="553570" y="555173"/>
            <a:ext cx="10238860" cy="3176028"/>
          </a:xfrm>
          <a:prstGeom prst="rect">
            <a:avLst/>
          </a:prstGeom>
          <a:noFill/>
          <a:ln w="9525">
            <a:noFill/>
            <a:miter lim="800000"/>
            <a:headEnd/>
            <a:tailEnd/>
          </a:ln>
        </p:spPr>
      </p:pic>
      <p:pic>
        <p:nvPicPr>
          <p:cNvPr id="31747" name="Picture 3"/>
          <p:cNvPicPr>
            <a:picLocks noChangeAspect="1" noChangeArrowheads="1"/>
          </p:cNvPicPr>
          <p:nvPr/>
        </p:nvPicPr>
        <p:blipFill rotWithShape="1">
          <a:blip r:embed="rId3" cstate="print"/>
          <a:srcRect t="4934" r="1425"/>
          <a:stretch/>
        </p:blipFill>
        <p:spPr bwMode="auto">
          <a:xfrm>
            <a:off x="406366" y="3394363"/>
            <a:ext cx="11499885" cy="2644054"/>
          </a:xfrm>
          <a:prstGeom prst="rect">
            <a:avLst/>
          </a:prstGeom>
          <a:noFill/>
          <a:ln w="9525">
            <a:noFill/>
            <a:miter lim="800000"/>
            <a:headEnd/>
            <a:tailEnd/>
          </a:ln>
        </p:spPr>
      </p:pic>
      <p:sp>
        <p:nvSpPr>
          <p:cNvPr id="4" name="CaixaDeTexto 3"/>
          <p:cNvSpPr txBox="1"/>
          <p:nvPr/>
        </p:nvSpPr>
        <p:spPr>
          <a:xfrm>
            <a:off x="1969577" y="68631"/>
            <a:ext cx="6415220" cy="523220"/>
          </a:xfrm>
          <a:prstGeom prst="rect">
            <a:avLst/>
          </a:prstGeom>
          <a:noFill/>
        </p:spPr>
        <p:txBody>
          <a:bodyPr wrap="square">
            <a:spAutoFit/>
          </a:bodyPr>
          <a:lstStyle/>
          <a:p>
            <a:pPr algn="ctr" fontAlgn="auto">
              <a:spcBef>
                <a:spcPts val="0"/>
              </a:spcBef>
              <a:spcAft>
                <a:spcPts val="0"/>
              </a:spcAft>
              <a:defRPr/>
            </a:pPr>
            <a:r>
              <a:rPr lang="pt-BR" sz="2800" b="1" dirty="0">
                <a:solidFill>
                  <a:schemeClr val="bg2">
                    <a:lumMod val="50000"/>
                  </a:schemeClr>
                </a:solidFill>
                <a:latin typeface="+mn-lt"/>
              </a:rPr>
              <a:t>TRANSPORT &amp; LOGISTICS</a:t>
            </a:r>
          </a:p>
        </p:txBody>
      </p:sp>
      <p:pic>
        <p:nvPicPr>
          <p:cNvPr id="3174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58251" y="214314"/>
            <a:ext cx="3048000" cy="714375"/>
          </a:xfrm>
          <a:prstGeom prst="rect">
            <a:avLst/>
          </a:prstGeom>
          <a:noFill/>
          <a:ln w="9525">
            <a:noFill/>
            <a:miter lim="800000"/>
            <a:headEnd/>
            <a:tailEnd/>
          </a:ln>
        </p:spPr>
      </p:pic>
    </p:spTree>
    <p:extLst>
      <p:ext uri="{BB962C8B-B14F-4D97-AF65-F5344CB8AC3E}">
        <p14:creationId xmlns:p14="http://schemas.microsoft.com/office/powerpoint/2010/main" val="49543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m 1" descr="Fotos FruitLogistica 020.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55847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429823" y="1804977"/>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023511" y="1728600"/>
            <a:ext cx="3553209"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2917178" y="2634910"/>
            <a:ext cx="1104681"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448654" y="3158265"/>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53696"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198456" y="2865687"/>
            <a:ext cx="501239"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455280" y="2634910"/>
            <a:ext cx="48739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2992836" y="3684830"/>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51883" y="2941901"/>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96813"/>
              <a:gd name="adj6" fmla="val -47601"/>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bg1"/>
                </a:solidFill>
              </a:rPr>
              <a:t>Developing the Supply Chain</a:t>
            </a:r>
          </a:p>
        </p:txBody>
      </p:sp>
      <p:pic>
        <p:nvPicPr>
          <p:cNvPr id="17" name="Picture 1" descr="Screen Shot 2019-04-03 at 20.35.2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910" y="559428"/>
            <a:ext cx="1188639" cy="1690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3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429823" y="1804977"/>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023511" y="1728600"/>
            <a:ext cx="3553209"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2917178" y="2634910"/>
            <a:ext cx="1104681"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448654" y="3158265"/>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53696"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198456" y="2865687"/>
            <a:ext cx="501239"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455280" y="2634910"/>
            <a:ext cx="48739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2992836" y="3684830"/>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51883" y="2941901"/>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96813"/>
              <a:gd name="adj6" fmla="val -47601"/>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3200" b="1" dirty="0">
                <a:solidFill>
                  <a:schemeClr val="bg1"/>
                </a:solidFill>
              </a:rPr>
              <a:t>The world is worried with sustainability of supply chains</a:t>
            </a:r>
            <a:r>
              <a:rPr lang="en-US" sz="3200" b="1" dirty="0">
                <a:solidFill>
                  <a:schemeClr val="bg1"/>
                </a:solidFill>
              </a:rPr>
              <a:t>?</a:t>
            </a:r>
          </a:p>
        </p:txBody>
      </p:sp>
    </p:spTree>
    <p:extLst>
      <p:ext uri="{BB962C8B-B14F-4D97-AF65-F5344CB8AC3E}">
        <p14:creationId xmlns:p14="http://schemas.microsoft.com/office/powerpoint/2010/main" val="9103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2923"/>
            <a:ext cx="12192000" cy="890542"/>
          </a:xfrm>
        </p:spPr>
        <p:txBody>
          <a:bodyPr anchor="ctr">
            <a:normAutofit/>
          </a:bodyPr>
          <a:lstStyle/>
          <a:p>
            <a:pPr algn="ctr">
              <a:lnSpc>
                <a:spcPct val="100000"/>
              </a:lnSpc>
            </a:pPr>
            <a:r>
              <a:rPr lang="en-US" sz="2800" b="1" dirty="0">
                <a:latin typeface="+mn-lt"/>
              </a:rPr>
              <a:t>In What Should We “Think About” </a:t>
            </a:r>
            <a:r>
              <a:rPr lang="bg-BG" sz="2800" b="1" dirty="0">
                <a:latin typeface="+mn-lt"/>
              </a:rPr>
              <a:t>When Developing </a:t>
            </a:r>
            <a:r>
              <a:rPr lang="en-US" sz="2800" b="1" dirty="0">
                <a:latin typeface="+mn-lt"/>
              </a:rPr>
              <a:t>Our </a:t>
            </a:r>
            <a:r>
              <a:rPr lang="bg-BG" sz="2800" b="1" i="1" dirty="0">
                <a:latin typeface="+mn-lt"/>
              </a:rPr>
              <a:t>S</a:t>
            </a:r>
            <a:r>
              <a:rPr lang="en-US" sz="2800" b="1" i="1" dirty="0" err="1">
                <a:latin typeface="+mn-lt"/>
              </a:rPr>
              <a:t>upply</a:t>
            </a:r>
            <a:r>
              <a:rPr lang="en-US" sz="2800" b="1" i="1" dirty="0">
                <a:latin typeface="+mn-lt"/>
              </a:rPr>
              <a:t> </a:t>
            </a:r>
            <a:r>
              <a:rPr lang="bg-BG" sz="2800" b="1" i="1" dirty="0">
                <a:latin typeface="+mn-lt"/>
              </a:rPr>
              <a:t>C</a:t>
            </a:r>
            <a:r>
              <a:rPr lang="en-US" sz="2800" b="1" i="1" dirty="0" err="1">
                <a:latin typeface="+mn-lt"/>
              </a:rPr>
              <a:t>hain</a:t>
            </a:r>
            <a:r>
              <a:rPr lang="bg-BG" sz="2800" b="1" i="1" dirty="0">
                <a:latin typeface="+mn-lt"/>
              </a:rPr>
              <a:t>?</a:t>
            </a:r>
            <a:endParaRPr lang="pt-BR" sz="2800" b="1" i="1" dirty="0">
              <a:latin typeface="+mn-lt"/>
            </a:endParaRPr>
          </a:p>
        </p:txBody>
      </p:sp>
      <p:graphicFrame>
        <p:nvGraphicFramePr>
          <p:cNvPr id="4" name="Tabela 3"/>
          <p:cNvGraphicFramePr>
            <a:graphicFrameLocks noGrp="1"/>
          </p:cNvGraphicFramePr>
          <p:nvPr/>
        </p:nvGraphicFramePr>
        <p:xfrm>
          <a:off x="431370" y="1630746"/>
          <a:ext cx="11329260" cy="3978517"/>
        </p:xfrm>
        <a:graphic>
          <a:graphicData uri="http://schemas.openxmlformats.org/drawingml/2006/table">
            <a:tbl>
              <a:tblPr firstRow="1">
                <a:tableStyleId>{00A15C55-8517-42AA-B614-E9B94910E393}</a:tableStyleId>
              </a:tblPr>
              <a:tblGrid>
                <a:gridCol w="3776420">
                  <a:extLst>
                    <a:ext uri="{9D8B030D-6E8A-4147-A177-3AD203B41FA5}">
                      <a16:colId xmlns:a16="http://schemas.microsoft.com/office/drawing/2014/main" val="20000"/>
                    </a:ext>
                  </a:extLst>
                </a:gridCol>
                <a:gridCol w="3776420">
                  <a:extLst>
                    <a:ext uri="{9D8B030D-6E8A-4147-A177-3AD203B41FA5}">
                      <a16:colId xmlns:a16="http://schemas.microsoft.com/office/drawing/2014/main" val="20001"/>
                    </a:ext>
                  </a:extLst>
                </a:gridCol>
                <a:gridCol w="3776420">
                  <a:extLst>
                    <a:ext uri="{9D8B030D-6E8A-4147-A177-3AD203B41FA5}">
                      <a16:colId xmlns:a16="http://schemas.microsoft.com/office/drawing/2014/main" val="20002"/>
                    </a:ext>
                  </a:extLst>
                </a:gridCol>
              </a:tblGrid>
              <a:tr h="372986">
                <a:tc>
                  <a:txBody>
                    <a:bodyPr/>
                    <a:lstStyle/>
                    <a:p>
                      <a:pPr algn="ctr">
                        <a:lnSpc>
                          <a:spcPct val="115000"/>
                        </a:lnSpc>
                        <a:spcAft>
                          <a:spcPts val="0"/>
                        </a:spcAft>
                      </a:pPr>
                      <a:r>
                        <a:rPr lang="pt-BR" sz="2000" dirty="0">
                          <a:effectLst/>
                        </a:rPr>
                        <a:t>COST </a:t>
                      </a:r>
                      <a:endParaRPr lang="pt-BR" sz="2000" dirty="0">
                        <a:effectLst/>
                        <a:latin typeface="Calibri"/>
                        <a:ea typeface="Calibri"/>
                        <a:cs typeface="Times New Roman"/>
                      </a:endParaRPr>
                    </a:p>
                  </a:txBody>
                  <a:tcPr marL="126008" marR="126008" marT="0" marB="0" anchor="ctr">
                    <a:solidFill>
                      <a:schemeClr val="accent2"/>
                    </a:solidFill>
                  </a:tcPr>
                </a:tc>
                <a:tc>
                  <a:txBody>
                    <a:bodyPr/>
                    <a:lstStyle/>
                    <a:p>
                      <a:pPr algn="ctr">
                        <a:lnSpc>
                          <a:spcPct val="115000"/>
                        </a:lnSpc>
                        <a:spcAft>
                          <a:spcPts val="0"/>
                        </a:spcAft>
                      </a:pPr>
                      <a:r>
                        <a:rPr lang="pt-BR" sz="2000" dirty="0">
                          <a:effectLst/>
                        </a:rPr>
                        <a:t>RELATIONSHIP</a:t>
                      </a:r>
                      <a:r>
                        <a:rPr lang="bg-BG" sz="2000" dirty="0">
                          <a:effectLst/>
                        </a:rPr>
                        <a:t>S</a:t>
                      </a:r>
                      <a:endParaRPr lang="pt-BR" sz="2000" dirty="0">
                        <a:effectLst/>
                        <a:latin typeface="Calibri"/>
                        <a:ea typeface="Calibri"/>
                        <a:cs typeface="Times New Roman"/>
                      </a:endParaRPr>
                    </a:p>
                  </a:txBody>
                  <a:tcPr marL="126008" marR="126008" marT="0" marB="0" anchor="ctr">
                    <a:solidFill>
                      <a:schemeClr val="accent2"/>
                    </a:solidFill>
                  </a:tcPr>
                </a:tc>
                <a:tc>
                  <a:txBody>
                    <a:bodyPr/>
                    <a:lstStyle/>
                    <a:p>
                      <a:pPr algn="ctr">
                        <a:lnSpc>
                          <a:spcPct val="115000"/>
                        </a:lnSpc>
                        <a:spcAft>
                          <a:spcPts val="0"/>
                        </a:spcAft>
                      </a:pPr>
                      <a:r>
                        <a:rPr lang="pt-BR" sz="2000" dirty="0">
                          <a:effectLst/>
                        </a:rPr>
                        <a:t>OTHER DIFFERENTIAL</a:t>
                      </a:r>
                      <a:r>
                        <a:rPr lang="bg-BG" sz="2000" dirty="0">
                          <a:effectLst/>
                        </a:rPr>
                        <a:t>S</a:t>
                      </a:r>
                      <a:endParaRPr lang="pt-BR" sz="2000" dirty="0">
                        <a:effectLst/>
                        <a:latin typeface="Calibri"/>
                        <a:ea typeface="Calibri"/>
                        <a:cs typeface="Times New Roman"/>
                      </a:endParaRPr>
                    </a:p>
                  </a:txBody>
                  <a:tcPr marL="126008" marR="126008" marT="0" marB="0" anchor="ctr">
                    <a:solidFill>
                      <a:schemeClr val="accent2"/>
                    </a:solidFill>
                  </a:tcPr>
                </a:tc>
                <a:extLst>
                  <a:ext uri="{0D108BD9-81ED-4DB2-BD59-A6C34878D82A}">
                    <a16:rowId xmlns:a16="http://schemas.microsoft.com/office/drawing/2014/main" val="10000"/>
                  </a:ext>
                </a:extLst>
              </a:tr>
              <a:tr h="3605531">
                <a:tc>
                  <a:txBody>
                    <a:bodyPr/>
                    <a:lstStyle/>
                    <a:p>
                      <a:pPr marL="342900" lvl="0" indent="-342900" algn="l">
                        <a:lnSpc>
                          <a:spcPct val="115000"/>
                        </a:lnSpc>
                        <a:spcAft>
                          <a:spcPts val="0"/>
                        </a:spcAft>
                        <a:buFont typeface="Wingdings" panose="05000000000000000000" pitchFamily="2" charset="2"/>
                        <a:buChar char="ü"/>
                      </a:pPr>
                      <a:r>
                        <a:rPr lang="en-US" sz="1600" dirty="0">
                          <a:effectLst/>
                        </a:rPr>
                        <a:t>Knowledge/technology</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Global </a:t>
                      </a:r>
                      <a:r>
                        <a:rPr lang="bg-BG" sz="1600" dirty="0">
                          <a:effectLst/>
                        </a:rPr>
                        <a:t>s</a:t>
                      </a:r>
                      <a:r>
                        <a:rPr lang="en-US" sz="1600" dirty="0" err="1">
                          <a:effectLst/>
                        </a:rPr>
                        <a:t>ourcing</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Scale in </a:t>
                      </a:r>
                      <a:r>
                        <a:rPr lang="bg-BG" sz="1600" dirty="0">
                          <a:effectLst/>
                        </a:rPr>
                        <a:t>b</a:t>
                      </a:r>
                      <a:r>
                        <a:rPr lang="en-US" sz="1600" dirty="0" err="1">
                          <a:effectLst/>
                        </a:rPr>
                        <a:t>uying</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Efficiency of suppliers</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Innovation</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Competition of suppliers</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Avoid supplier concentration dependence</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Quality/security</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Inbound logistics</a:t>
                      </a:r>
                      <a:endParaRPr lang="pt-BR" sz="1600" dirty="0">
                        <a:solidFill>
                          <a:schemeClr val="tx1"/>
                        </a:solidFill>
                        <a:effectLst/>
                        <a:latin typeface="Calibri"/>
                        <a:ea typeface="Calibri"/>
                        <a:cs typeface="Times New Roman"/>
                      </a:endParaRPr>
                    </a:p>
                  </a:txBody>
                  <a:tcPr marL="126008" marR="126008" marT="0" marB="0" anchor="ctr"/>
                </a:tc>
                <a:tc>
                  <a:txBody>
                    <a:bodyPr/>
                    <a:lstStyle/>
                    <a:p>
                      <a:pPr marL="342900" lvl="0" indent="-342900" algn="l">
                        <a:lnSpc>
                          <a:spcPct val="115000"/>
                        </a:lnSpc>
                        <a:spcAft>
                          <a:spcPts val="0"/>
                        </a:spcAft>
                        <a:buFont typeface="Wingdings" panose="05000000000000000000" pitchFamily="2" charset="2"/>
                        <a:buChar char="ü"/>
                      </a:pPr>
                      <a:r>
                        <a:rPr lang="en-US" sz="1600" dirty="0">
                          <a:effectLst/>
                        </a:rPr>
                        <a:t>Collaboration</a:t>
                      </a:r>
                      <a:r>
                        <a:rPr lang="bg-BG" sz="1600" baseline="0" dirty="0">
                          <a:effectLst/>
                        </a:rPr>
                        <a:t> and </a:t>
                      </a:r>
                      <a:r>
                        <a:rPr lang="en-US" sz="1600" dirty="0">
                          <a:effectLst/>
                        </a:rPr>
                        <a:t>Coordination (flexibility and responsiveness)</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Transaction costs</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Information Flow</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Simplicity</a:t>
                      </a:r>
                      <a:r>
                        <a:rPr lang="bg-BG" sz="1600" dirty="0">
                          <a:effectLst/>
                        </a:rPr>
                        <a:t>,</a:t>
                      </a:r>
                      <a:r>
                        <a:rPr lang="bg-BG" sz="1600" baseline="0" dirty="0">
                          <a:effectLst/>
                        </a:rPr>
                        <a:t> c</a:t>
                      </a:r>
                      <a:r>
                        <a:rPr lang="en-US" sz="1600" dirty="0" err="1">
                          <a:effectLst/>
                        </a:rPr>
                        <a:t>ontrol</a:t>
                      </a:r>
                      <a:r>
                        <a:rPr lang="en-US" sz="1600" dirty="0">
                          <a:effectLst/>
                        </a:rPr>
                        <a:t>/predictability</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Year round supply</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Look at the best (brands of suppliers)</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Fairness</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Ethics and behavior of suppliers (supplier code of conduct)</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Stimulate benchmarking</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Building committee</a:t>
                      </a:r>
                      <a:r>
                        <a:rPr lang="bg-BG" sz="1600" dirty="0">
                          <a:effectLst/>
                        </a:rPr>
                        <a:t>s</a:t>
                      </a:r>
                      <a:r>
                        <a:rPr lang="bg-BG" sz="1600" baseline="0" dirty="0">
                          <a:effectLst/>
                        </a:rPr>
                        <a:t> and t</a:t>
                      </a:r>
                      <a:r>
                        <a:rPr lang="en-US" sz="1600" dirty="0">
                          <a:effectLst/>
                        </a:rPr>
                        <a:t>rust</a:t>
                      </a:r>
                      <a:endParaRPr lang="pt-BR" sz="1600" b="1" dirty="0">
                        <a:solidFill>
                          <a:schemeClr val="tx1"/>
                        </a:solidFill>
                        <a:effectLst/>
                        <a:latin typeface="Calibri"/>
                        <a:ea typeface="Calibri"/>
                        <a:cs typeface="Times New Roman"/>
                      </a:endParaRPr>
                    </a:p>
                  </a:txBody>
                  <a:tcPr marL="126008" marR="126008" marT="0" marB="0" anchor="ctr"/>
                </a:tc>
                <a:tc>
                  <a:txBody>
                    <a:bodyPr/>
                    <a:lstStyle/>
                    <a:p>
                      <a:pPr marL="342900" lvl="0" indent="-342900" algn="l">
                        <a:lnSpc>
                          <a:spcPct val="115000"/>
                        </a:lnSpc>
                        <a:spcAft>
                          <a:spcPts val="0"/>
                        </a:spcAft>
                        <a:buFont typeface="Wingdings" panose="05000000000000000000" pitchFamily="2" charset="2"/>
                        <a:buChar char="ü"/>
                      </a:pPr>
                      <a:r>
                        <a:rPr lang="en-US" sz="1600" dirty="0">
                          <a:effectLst/>
                        </a:rPr>
                        <a:t>Stimulating inclusion</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Certifications</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Direct connection</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Buying local</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Environmental issues (energy, water, carbon, waist)</a:t>
                      </a:r>
                      <a:endParaRPr lang="pt-BR" sz="1600" dirty="0">
                        <a:effectLst/>
                      </a:endParaRPr>
                    </a:p>
                    <a:p>
                      <a:pPr marL="342900" lvl="0" indent="-342900" algn="l">
                        <a:lnSpc>
                          <a:spcPct val="115000"/>
                        </a:lnSpc>
                        <a:spcAft>
                          <a:spcPts val="0"/>
                        </a:spcAft>
                        <a:buFont typeface="Wingdings" panose="05000000000000000000" pitchFamily="2" charset="2"/>
                        <a:buChar char="ü"/>
                      </a:pPr>
                      <a:r>
                        <a:rPr lang="en-US" sz="1600" dirty="0">
                          <a:effectLst/>
                        </a:rPr>
                        <a:t>Social issues of suppliers (treating employees, community, etc.)</a:t>
                      </a:r>
                      <a:endParaRPr lang="pt-BR" sz="1600" b="1" dirty="0">
                        <a:solidFill>
                          <a:schemeClr val="tx1"/>
                        </a:solidFill>
                        <a:effectLst/>
                        <a:latin typeface="Calibri"/>
                        <a:ea typeface="Calibri"/>
                        <a:cs typeface="Times New Roman"/>
                      </a:endParaRPr>
                    </a:p>
                  </a:txBody>
                  <a:tcPr marL="126008" marR="126008" marT="0" marB="0" anchor="ctr"/>
                </a:tc>
                <a:extLst>
                  <a:ext uri="{0D108BD9-81ED-4DB2-BD59-A6C34878D82A}">
                    <a16:rowId xmlns:a16="http://schemas.microsoft.com/office/drawing/2014/main" val="10001"/>
                  </a:ext>
                </a:extLst>
              </a:tr>
            </a:tbl>
          </a:graphicData>
        </a:graphic>
      </p:graphicFrame>
      <p:sp>
        <p:nvSpPr>
          <p:cNvPr id="5" name="Retângulo 4"/>
          <p:cNvSpPr>
            <a:spLocks noChangeArrowheads="1"/>
          </p:cNvSpPr>
          <p:nvPr/>
        </p:nvSpPr>
        <p:spPr bwMode="auto">
          <a:xfrm>
            <a:off x="0" y="6331913"/>
            <a:ext cx="12192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914400">
              <a:defRPr/>
            </a:pPr>
            <a:r>
              <a:rPr lang="bg-BG" baseline="30000" dirty="0">
                <a:latin typeface="Calibri"/>
              </a:rPr>
              <a:t>Source</a:t>
            </a:r>
            <a:r>
              <a:rPr lang="pt-BR" baseline="30000" dirty="0">
                <a:latin typeface="Calibri"/>
              </a:rPr>
              <a:t>:  Marcos Fava Neves: </a:t>
            </a:r>
            <a:r>
              <a:rPr lang="bg-BG" baseline="30000" dirty="0">
                <a:latin typeface="Calibri"/>
              </a:rPr>
              <a:t>The Future of Food Business, </a:t>
            </a:r>
            <a:endParaRPr lang="pt-BR" baseline="30000" dirty="0">
              <a:latin typeface="Calibri"/>
            </a:endParaRPr>
          </a:p>
          <a:p>
            <a:pPr algn="ctr" defTabSz="914400">
              <a:defRPr/>
            </a:pPr>
            <a:r>
              <a:rPr lang="bg-BG" baseline="30000" dirty="0">
                <a:latin typeface="Calibri"/>
              </a:rPr>
              <a:t>World Scientific, 2014</a:t>
            </a:r>
            <a:endParaRPr lang="pt-BR" dirty="0">
              <a:latin typeface="Calibri"/>
            </a:endParaRPr>
          </a:p>
        </p:txBody>
      </p:sp>
    </p:spTree>
    <p:extLst>
      <p:ext uri="{BB962C8B-B14F-4D97-AF65-F5344CB8AC3E}">
        <p14:creationId xmlns:p14="http://schemas.microsoft.com/office/powerpoint/2010/main" val="26997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805949"/>
          </a:xfrm>
        </p:spPr>
        <p:txBody>
          <a:bodyPr>
            <a:normAutofit/>
          </a:bodyPr>
          <a:lstStyle/>
          <a:p>
            <a:pPr algn="ctr"/>
            <a:r>
              <a:rPr lang="pt-BR" sz="2400" dirty="0"/>
              <a:t>Method </a:t>
            </a:r>
            <a:r>
              <a:rPr lang="pt-BR" sz="2400" dirty="0" err="1"/>
              <a:t>to</a:t>
            </a:r>
            <a:r>
              <a:rPr lang="pt-BR" sz="2400" dirty="0"/>
              <a:t> </a:t>
            </a:r>
            <a:r>
              <a:rPr lang="pt-BR" sz="2400" dirty="0" err="1"/>
              <a:t>Plan</a:t>
            </a:r>
            <a:r>
              <a:rPr lang="pt-BR" sz="2400" dirty="0"/>
              <a:t> </a:t>
            </a:r>
            <a:r>
              <a:rPr lang="pt-BR" sz="2400" dirty="0" err="1"/>
              <a:t>and</a:t>
            </a:r>
            <a:r>
              <a:rPr lang="pt-BR" sz="2400" dirty="0"/>
              <a:t> </a:t>
            </a:r>
            <a:r>
              <a:rPr lang="pt-BR" sz="2400" dirty="0" err="1"/>
              <a:t>Develop</a:t>
            </a:r>
            <a:r>
              <a:rPr lang="pt-BR" sz="2400" dirty="0"/>
              <a:t> the </a:t>
            </a:r>
            <a:r>
              <a:rPr lang="pt-BR" sz="2400" dirty="0" err="1"/>
              <a:t>Supply</a:t>
            </a:r>
            <a:r>
              <a:rPr lang="pt-BR" sz="2400" dirty="0"/>
              <a:t> Chain </a:t>
            </a:r>
            <a:r>
              <a:rPr lang="pt-BR" sz="2400" dirty="0" err="1"/>
              <a:t>of</a:t>
            </a:r>
            <a:r>
              <a:rPr lang="pt-BR" sz="2400" dirty="0"/>
              <a:t> the </a:t>
            </a:r>
            <a:r>
              <a:rPr lang="pt-BR" sz="2400" dirty="0" err="1"/>
              <a:t>Company</a:t>
            </a:r>
            <a:endParaRPr lang="pt-BR" sz="2400" dirty="0"/>
          </a:p>
        </p:txBody>
      </p:sp>
      <p:sp>
        <p:nvSpPr>
          <p:cNvPr id="3" name="CaixaDeTexto 2"/>
          <p:cNvSpPr txBox="1"/>
          <p:nvPr/>
        </p:nvSpPr>
        <p:spPr>
          <a:xfrm>
            <a:off x="476207" y="722842"/>
            <a:ext cx="297094" cy="830997"/>
          </a:xfrm>
          <a:prstGeom prst="rect">
            <a:avLst/>
          </a:prstGeom>
          <a:noFill/>
        </p:spPr>
        <p:txBody>
          <a:bodyPr wrap="square" rtlCol="0">
            <a:spAutoFit/>
          </a:bodyPr>
          <a:lstStyle/>
          <a:p>
            <a:r>
              <a:rPr lang="pt-BR" sz="4800" b="1" dirty="0">
                <a:solidFill>
                  <a:srgbClr val="08782B"/>
                </a:solidFill>
                <a:latin typeface="+mj-lt"/>
              </a:rPr>
              <a:t>1</a:t>
            </a:r>
          </a:p>
        </p:txBody>
      </p:sp>
      <p:sp>
        <p:nvSpPr>
          <p:cNvPr id="4" name="CaixaDeTexto 3"/>
          <p:cNvSpPr txBox="1"/>
          <p:nvPr/>
        </p:nvSpPr>
        <p:spPr>
          <a:xfrm>
            <a:off x="934488" y="981817"/>
            <a:ext cx="4726611" cy="1692771"/>
          </a:xfrm>
          <a:prstGeom prst="rect">
            <a:avLst/>
          </a:prstGeom>
          <a:noFill/>
        </p:spPr>
        <p:txBody>
          <a:bodyPr wrap="square" rtlCol="0">
            <a:spAutoFit/>
          </a:bodyPr>
          <a:lstStyle/>
          <a:p>
            <a:r>
              <a:rPr lang="en-US" sz="1400" b="1" dirty="0">
                <a:solidFill>
                  <a:srgbClr val="08782B"/>
                </a:solidFill>
                <a:latin typeface="+mj-lt"/>
              </a:rPr>
              <a:t>Understand the Company´s Integrated Supply Chain Structure</a:t>
            </a:r>
          </a:p>
          <a:p>
            <a:pPr marL="285750" indent="-285750">
              <a:buFont typeface="Wingdings" panose="05000000000000000000" pitchFamily="2" charset="2"/>
              <a:buChar char="ü"/>
            </a:pPr>
            <a:r>
              <a:rPr lang="en-US" sz="1200" dirty="0">
                <a:latin typeface="+mj-lt"/>
              </a:rPr>
              <a:t>Major inputs (products or services) purchased or internally produced;</a:t>
            </a:r>
          </a:p>
          <a:p>
            <a:pPr marL="285750" indent="-285750">
              <a:buFont typeface="Wingdings" panose="05000000000000000000" pitchFamily="2" charset="2"/>
              <a:buChar char="ü"/>
            </a:pPr>
            <a:r>
              <a:rPr lang="en-US" sz="1200" dirty="0">
                <a:latin typeface="+mj-lt"/>
              </a:rPr>
              <a:t>Costs involved (procurement costs, handling, transaction costs, stocks);</a:t>
            </a:r>
          </a:p>
          <a:p>
            <a:pPr marL="285750" indent="-285750">
              <a:buFont typeface="Wingdings" panose="05000000000000000000" pitchFamily="2" charset="2"/>
              <a:buChar char="ü"/>
            </a:pPr>
            <a:r>
              <a:rPr lang="en-US" sz="1200" dirty="0">
                <a:latin typeface="+mj-lt"/>
              </a:rPr>
              <a:t>Way that the transactions are done (governance forms, like contracts, markets and other forms).</a:t>
            </a:r>
          </a:p>
          <a:p>
            <a:pPr>
              <a:lnSpc>
                <a:spcPct val="150000"/>
              </a:lnSpc>
            </a:pPr>
            <a:endParaRPr lang="pt-BR" sz="1200" dirty="0">
              <a:solidFill>
                <a:srgbClr val="08782B"/>
              </a:solidFill>
              <a:latin typeface="+mj-lt"/>
            </a:endParaRPr>
          </a:p>
        </p:txBody>
      </p:sp>
      <p:sp>
        <p:nvSpPr>
          <p:cNvPr id="5" name="CaixaDeTexto 4"/>
          <p:cNvSpPr txBox="1"/>
          <p:nvPr/>
        </p:nvSpPr>
        <p:spPr>
          <a:xfrm>
            <a:off x="934488" y="2500709"/>
            <a:ext cx="4757950" cy="1415772"/>
          </a:xfrm>
          <a:prstGeom prst="rect">
            <a:avLst/>
          </a:prstGeom>
          <a:noFill/>
        </p:spPr>
        <p:txBody>
          <a:bodyPr wrap="square" rtlCol="0">
            <a:spAutoFit/>
          </a:bodyPr>
          <a:lstStyle/>
          <a:p>
            <a:r>
              <a:rPr lang="en-US" sz="1400" b="1" dirty="0">
                <a:solidFill>
                  <a:srgbClr val="08782B"/>
                </a:solidFill>
                <a:latin typeface="+mj-lt"/>
              </a:rPr>
              <a:t>Market Analysis of Major Inputs</a:t>
            </a:r>
          </a:p>
          <a:p>
            <a:pPr marL="285750" indent="-285750">
              <a:buFont typeface="Wingdings" panose="05000000000000000000" pitchFamily="2" charset="2"/>
              <a:buChar char="ü"/>
            </a:pPr>
            <a:r>
              <a:rPr lang="en-US" sz="1200" dirty="0">
                <a:latin typeface="+mj-lt"/>
              </a:rPr>
              <a:t>Number of suppliers, products, brands, channels, prices;</a:t>
            </a:r>
          </a:p>
          <a:p>
            <a:pPr marL="285750" indent="-285750">
              <a:buFont typeface="Wingdings" panose="05000000000000000000" pitchFamily="2" charset="2"/>
              <a:buChar char="ü"/>
            </a:pPr>
            <a:r>
              <a:rPr lang="en-US" sz="1200" dirty="0">
                <a:latin typeface="+mj-lt"/>
              </a:rPr>
              <a:t>Concentration of suppliers;</a:t>
            </a:r>
          </a:p>
          <a:p>
            <a:pPr marL="285750" indent="-285750">
              <a:buFont typeface="Wingdings" panose="05000000000000000000" pitchFamily="2" charset="2"/>
              <a:buChar char="ü"/>
            </a:pPr>
            <a:r>
              <a:rPr lang="en-US" sz="1200" dirty="0">
                <a:latin typeface="+mj-lt"/>
              </a:rPr>
              <a:t>Selling behavior of suppliers (transactions);</a:t>
            </a:r>
          </a:p>
          <a:p>
            <a:pPr marL="285750" indent="-285750">
              <a:buFont typeface="Wingdings" panose="05000000000000000000" pitchFamily="2" charset="2"/>
              <a:buChar char="ü"/>
            </a:pPr>
            <a:r>
              <a:rPr lang="en-US" sz="1200" dirty="0">
                <a:latin typeface="+mj-lt"/>
              </a:rPr>
              <a:t>Services offered by suppliers;</a:t>
            </a:r>
          </a:p>
          <a:p>
            <a:pPr marL="285750" indent="-285750">
              <a:buFont typeface="Wingdings" panose="05000000000000000000" pitchFamily="2" charset="2"/>
              <a:buChar char="ü"/>
            </a:pPr>
            <a:r>
              <a:rPr lang="en-US" sz="1200" dirty="0">
                <a:latin typeface="+mj-lt"/>
              </a:rPr>
              <a:t>Locations;</a:t>
            </a:r>
          </a:p>
          <a:p>
            <a:pPr marL="285750" indent="-285750">
              <a:buFont typeface="Wingdings" panose="05000000000000000000" pitchFamily="2" charset="2"/>
              <a:buChar char="ü"/>
            </a:pPr>
            <a:r>
              <a:rPr lang="en-US" sz="1200" dirty="0">
                <a:latin typeface="+mj-lt"/>
              </a:rPr>
              <a:t>Major macro-environmental risks.</a:t>
            </a:r>
          </a:p>
        </p:txBody>
      </p:sp>
      <p:sp>
        <p:nvSpPr>
          <p:cNvPr id="6" name="CaixaDeTexto 5"/>
          <p:cNvSpPr txBox="1"/>
          <p:nvPr/>
        </p:nvSpPr>
        <p:spPr>
          <a:xfrm>
            <a:off x="934487" y="4193648"/>
            <a:ext cx="4757950" cy="1969770"/>
          </a:xfrm>
          <a:prstGeom prst="rect">
            <a:avLst/>
          </a:prstGeom>
          <a:noFill/>
        </p:spPr>
        <p:txBody>
          <a:bodyPr wrap="square" rtlCol="0">
            <a:spAutoFit/>
          </a:bodyPr>
          <a:lstStyle/>
          <a:p>
            <a:r>
              <a:rPr lang="en-US" sz="1400" b="1" dirty="0">
                <a:solidFill>
                  <a:srgbClr val="08782B"/>
                </a:solidFill>
                <a:latin typeface="+mj-lt"/>
              </a:rPr>
              <a:t>Diagnosis of Each Input of Company´s Integrated Supply Chain</a:t>
            </a:r>
          </a:p>
          <a:p>
            <a:pPr marL="285750" indent="-285750">
              <a:buFont typeface="Wingdings" panose="05000000000000000000" pitchFamily="2" charset="2"/>
              <a:buChar char="ü"/>
            </a:pPr>
            <a:r>
              <a:rPr lang="en-US" sz="1200" dirty="0">
                <a:latin typeface="+mj-lt"/>
              </a:rPr>
              <a:t>Company acquires x market characteristics;</a:t>
            </a:r>
          </a:p>
          <a:p>
            <a:pPr marL="285750" indent="-285750">
              <a:buFont typeface="Wingdings" panose="05000000000000000000" pitchFamily="2" charset="2"/>
              <a:buChar char="ü"/>
            </a:pPr>
            <a:r>
              <a:rPr lang="en-US" sz="1200" dirty="0">
                <a:latin typeface="+mj-lt"/>
              </a:rPr>
              <a:t>Resources given x benefits;</a:t>
            </a:r>
          </a:p>
          <a:p>
            <a:pPr marL="285750" indent="-285750">
              <a:buFont typeface="Wingdings" panose="05000000000000000000" pitchFamily="2" charset="2"/>
              <a:buChar char="ü"/>
            </a:pPr>
            <a:r>
              <a:rPr lang="en-US" sz="1200" dirty="0">
                <a:latin typeface="+mj-lt"/>
              </a:rPr>
              <a:t>Single supplier x multiple suppliers </a:t>
            </a:r>
          </a:p>
          <a:p>
            <a:pPr marL="285750" indent="-285750">
              <a:buFont typeface="Wingdings" panose="05000000000000000000" pitchFamily="2" charset="2"/>
              <a:buChar char="ü"/>
            </a:pPr>
            <a:r>
              <a:rPr lang="en-US" sz="1200" dirty="0">
                <a:latin typeface="+mj-lt"/>
              </a:rPr>
              <a:t>Degree of sophistication of the relationships;</a:t>
            </a:r>
          </a:p>
          <a:p>
            <a:pPr marL="285750" indent="-285750">
              <a:buFont typeface="Wingdings" panose="05000000000000000000" pitchFamily="2" charset="2"/>
              <a:buChar char="ü"/>
            </a:pPr>
            <a:r>
              <a:rPr lang="en-US" sz="1200" dirty="0">
                <a:latin typeface="+mj-lt"/>
              </a:rPr>
              <a:t>Vulnerabilities and risks;</a:t>
            </a:r>
          </a:p>
          <a:p>
            <a:pPr marL="285750" indent="-285750">
              <a:buFont typeface="Wingdings" panose="05000000000000000000" pitchFamily="2" charset="2"/>
              <a:buChar char="ü"/>
            </a:pPr>
            <a:r>
              <a:rPr lang="en-US" sz="1200" dirty="0">
                <a:latin typeface="+mj-lt"/>
              </a:rPr>
              <a:t>Degree of dependence on specific suppliers;</a:t>
            </a:r>
          </a:p>
          <a:p>
            <a:pPr marL="285750" indent="-285750">
              <a:buFont typeface="Wingdings" panose="05000000000000000000" pitchFamily="2" charset="2"/>
              <a:buChar char="ü"/>
            </a:pPr>
            <a:r>
              <a:rPr lang="en-US" sz="1200" dirty="0">
                <a:latin typeface="+mj-lt"/>
              </a:rPr>
              <a:t>Priority list for interventions;</a:t>
            </a:r>
          </a:p>
          <a:p>
            <a:pPr marL="285750" indent="-285750">
              <a:buFont typeface="Wingdings" panose="05000000000000000000" pitchFamily="2" charset="2"/>
              <a:buChar char="ü"/>
            </a:pPr>
            <a:r>
              <a:rPr lang="en-US" sz="1200" dirty="0">
                <a:latin typeface="+mj-lt"/>
              </a:rPr>
              <a:t>Long term goals of the Company and traditions;</a:t>
            </a:r>
          </a:p>
          <a:p>
            <a:pPr marL="285750" indent="-285750">
              <a:buFont typeface="Wingdings" panose="05000000000000000000" pitchFamily="2" charset="2"/>
              <a:buChar char="ü"/>
            </a:pPr>
            <a:r>
              <a:rPr lang="en-US" sz="1200" dirty="0">
                <a:latin typeface="+mj-lt"/>
              </a:rPr>
              <a:t>Internal resistance to change (cultural aspects and barriers).</a:t>
            </a:r>
          </a:p>
        </p:txBody>
      </p:sp>
      <p:sp>
        <p:nvSpPr>
          <p:cNvPr id="7" name="CaixaDeTexto 2"/>
          <p:cNvSpPr txBox="1"/>
          <p:nvPr/>
        </p:nvSpPr>
        <p:spPr>
          <a:xfrm>
            <a:off x="476207" y="2275383"/>
            <a:ext cx="297094" cy="830997"/>
          </a:xfrm>
          <a:prstGeom prst="rect">
            <a:avLst/>
          </a:prstGeom>
          <a:noFill/>
        </p:spPr>
        <p:txBody>
          <a:bodyPr wrap="square" rtlCol="0">
            <a:spAutoFit/>
          </a:bodyPr>
          <a:lstStyle/>
          <a:p>
            <a:r>
              <a:rPr lang="pt-BR" sz="4800" b="1" dirty="0">
                <a:solidFill>
                  <a:srgbClr val="08782B"/>
                </a:solidFill>
                <a:latin typeface="+mj-lt"/>
              </a:rPr>
              <a:t>2</a:t>
            </a:r>
          </a:p>
        </p:txBody>
      </p:sp>
      <p:sp>
        <p:nvSpPr>
          <p:cNvPr id="8" name="CaixaDeTexto 2"/>
          <p:cNvSpPr txBox="1"/>
          <p:nvPr/>
        </p:nvSpPr>
        <p:spPr>
          <a:xfrm>
            <a:off x="476207" y="3934757"/>
            <a:ext cx="297094" cy="830997"/>
          </a:xfrm>
          <a:prstGeom prst="rect">
            <a:avLst/>
          </a:prstGeom>
          <a:noFill/>
        </p:spPr>
        <p:txBody>
          <a:bodyPr wrap="square" rtlCol="0">
            <a:spAutoFit/>
          </a:bodyPr>
          <a:lstStyle/>
          <a:p>
            <a:r>
              <a:rPr lang="pt-BR" sz="4800" b="1" dirty="0">
                <a:solidFill>
                  <a:srgbClr val="08782B"/>
                </a:solidFill>
                <a:latin typeface="+mj-lt"/>
              </a:rPr>
              <a:t>3</a:t>
            </a:r>
          </a:p>
        </p:txBody>
      </p:sp>
      <p:pic>
        <p:nvPicPr>
          <p:cNvPr id="9" name="Picture 24" descr="Screen Shot 2013-10-29 at 7.09.21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38600" y="0"/>
            <a:ext cx="1236772" cy="545432"/>
          </a:xfrm>
          <a:prstGeom prst="rect">
            <a:avLst/>
          </a:prstGeom>
        </p:spPr>
      </p:pic>
      <p:sp>
        <p:nvSpPr>
          <p:cNvPr id="10" name="CaixaDeTexto 9"/>
          <p:cNvSpPr txBox="1"/>
          <p:nvPr/>
        </p:nvSpPr>
        <p:spPr>
          <a:xfrm>
            <a:off x="6449947" y="981817"/>
            <a:ext cx="5164538" cy="1658146"/>
          </a:xfrm>
          <a:prstGeom prst="rect">
            <a:avLst/>
          </a:prstGeom>
          <a:noFill/>
        </p:spPr>
        <p:txBody>
          <a:bodyPr wrap="square" rtlCol="0">
            <a:spAutoFit/>
          </a:bodyPr>
          <a:lstStyle/>
          <a:p>
            <a:r>
              <a:rPr lang="en-US" sz="1400" b="1" dirty="0">
                <a:solidFill>
                  <a:srgbClr val="08782B"/>
                </a:solidFill>
              </a:rPr>
              <a:t>Proposal of a Governance Structure for Each Input</a:t>
            </a:r>
          </a:p>
          <a:p>
            <a:pPr marL="285750" indent="-285750">
              <a:buFont typeface="Wingdings" panose="05000000000000000000" pitchFamily="2" charset="2"/>
              <a:buChar char="ü"/>
            </a:pPr>
            <a:r>
              <a:rPr lang="en-US" sz="1200" dirty="0"/>
              <a:t>Analyze economics and margins and value capture possibilities;</a:t>
            </a:r>
          </a:p>
          <a:p>
            <a:pPr marL="285750" indent="-285750">
              <a:buFont typeface="Wingdings" panose="05000000000000000000" pitchFamily="2" charset="2"/>
              <a:buChar char="ü"/>
            </a:pPr>
            <a:r>
              <a:rPr lang="en-US" sz="1200" dirty="0"/>
              <a:t>Specialization gains;</a:t>
            </a:r>
          </a:p>
          <a:p>
            <a:pPr marL="285750" indent="-285750">
              <a:buFont typeface="Wingdings" panose="05000000000000000000" pitchFamily="2" charset="2"/>
              <a:buChar char="ü"/>
            </a:pPr>
            <a:r>
              <a:rPr lang="en-US" sz="1200" dirty="0"/>
              <a:t>Reversibility if needed (technology switch) and adaptability;</a:t>
            </a:r>
          </a:p>
          <a:p>
            <a:pPr marL="285750" indent="-285750">
              <a:buFont typeface="Wingdings" panose="05000000000000000000" pitchFamily="2" charset="2"/>
              <a:buChar char="ü"/>
            </a:pPr>
            <a:r>
              <a:rPr lang="en-US" sz="1200" dirty="0"/>
              <a:t>Building entry barriers for competitors;</a:t>
            </a:r>
          </a:p>
          <a:p>
            <a:pPr marL="285750" indent="-285750">
              <a:buFont typeface="Wingdings" panose="05000000000000000000" pitchFamily="2" charset="2"/>
              <a:buChar char="ü"/>
            </a:pPr>
            <a:r>
              <a:rPr lang="en-US" sz="1200" dirty="0"/>
              <a:t>Promote development and inclusions and with this accessing public credit lines</a:t>
            </a:r>
            <a:endParaRPr lang="pt-BR" sz="1200" dirty="0"/>
          </a:p>
          <a:p>
            <a:pPr>
              <a:lnSpc>
                <a:spcPct val="150000"/>
              </a:lnSpc>
            </a:pPr>
            <a:endParaRPr lang="pt-BR" sz="1050" dirty="0">
              <a:solidFill>
                <a:srgbClr val="08782B"/>
              </a:solidFill>
              <a:latin typeface="+mj-lt"/>
            </a:endParaRPr>
          </a:p>
        </p:txBody>
      </p:sp>
      <p:sp>
        <p:nvSpPr>
          <p:cNvPr id="11" name="CaixaDeTexto 10"/>
          <p:cNvSpPr txBox="1"/>
          <p:nvPr/>
        </p:nvSpPr>
        <p:spPr>
          <a:xfrm>
            <a:off x="6449946" y="2534374"/>
            <a:ext cx="5164539" cy="1415772"/>
          </a:xfrm>
          <a:prstGeom prst="rect">
            <a:avLst/>
          </a:prstGeom>
          <a:noFill/>
        </p:spPr>
        <p:txBody>
          <a:bodyPr wrap="square" rtlCol="0">
            <a:spAutoFit/>
          </a:bodyPr>
          <a:lstStyle/>
          <a:p>
            <a:r>
              <a:rPr lang="en-US" sz="1400" b="1" dirty="0">
                <a:solidFill>
                  <a:srgbClr val="08782B"/>
                </a:solidFill>
              </a:rPr>
              <a:t>Building the Contract (Relationship)</a:t>
            </a:r>
          </a:p>
          <a:p>
            <a:pPr marL="285750" indent="-285750">
              <a:buFont typeface="Wingdings" panose="05000000000000000000" pitchFamily="2" charset="2"/>
              <a:buChar char="ü"/>
            </a:pPr>
            <a:r>
              <a:rPr lang="en-US" sz="1200" dirty="0"/>
              <a:t>Negotiation and how to consider macro-environmental changes;</a:t>
            </a:r>
          </a:p>
          <a:p>
            <a:pPr marL="285750" indent="-285750">
              <a:buFont typeface="Wingdings" panose="05000000000000000000" pitchFamily="2" charset="2"/>
              <a:buChar char="ü"/>
            </a:pPr>
            <a:r>
              <a:rPr lang="en-US" sz="1200" dirty="0"/>
              <a:t>Regulation of products, services, communications, payment and information flows;</a:t>
            </a:r>
          </a:p>
          <a:p>
            <a:pPr marL="285750" indent="-285750">
              <a:buFont typeface="Wingdings" panose="05000000000000000000" pitchFamily="2" charset="2"/>
              <a:buChar char="ü"/>
            </a:pPr>
            <a:r>
              <a:rPr lang="en-US" sz="1200" dirty="0"/>
              <a:t>Analysis of specific investments needed and the risks associated to these investments </a:t>
            </a:r>
          </a:p>
          <a:p>
            <a:pPr marL="285750" indent="-285750">
              <a:buFont typeface="Wingdings" panose="05000000000000000000" pitchFamily="2" charset="2"/>
              <a:buChar char="ü"/>
            </a:pPr>
            <a:r>
              <a:rPr lang="en-US" sz="1200" dirty="0"/>
              <a:t>How to promote incentives and share results of competitiveness gains.</a:t>
            </a:r>
          </a:p>
        </p:txBody>
      </p:sp>
      <p:sp>
        <p:nvSpPr>
          <p:cNvPr id="12" name="CaixaDeTexto 11"/>
          <p:cNvSpPr txBox="1"/>
          <p:nvPr/>
        </p:nvSpPr>
        <p:spPr>
          <a:xfrm>
            <a:off x="6449946" y="4192520"/>
            <a:ext cx="5164539" cy="1969770"/>
          </a:xfrm>
          <a:prstGeom prst="rect">
            <a:avLst/>
          </a:prstGeom>
          <a:noFill/>
        </p:spPr>
        <p:txBody>
          <a:bodyPr wrap="square" rtlCol="0">
            <a:spAutoFit/>
          </a:bodyPr>
          <a:lstStyle/>
          <a:p>
            <a:r>
              <a:rPr lang="en-US" sz="1400" b="1" dirty="0">
                <a:solidFill>
                  <a:srgbClr val="08782B"/>
                </a:solidFill>
              </a:rPr>
              <a:t>Management of the Relationship</a:t>
            </a:r>
          </a:p>
          <a:p>
            <a:pPr marL="285750" indent="-285750">
              <a:buFont typeface="Wingdings" panose="05000000000000000000" pitchFamily="2" charset="2"/>
              <a:buChar char="ü"/>
            </a:pPr>
            <a:r>
              <a:rPr lang="en-US" sz="1200" dirty="0"/>
              <a:t>Governance forms, with boards and external evaluation committees;</a:t>
            </a:r>
          </a:p>
          <a:p>
            <a:pPr marL="285750" indent="-285750">
              <a:buFont typeface="Wingdings" panose="05000000000000000000" pitchFamily="2" charset="2"/>
              <a:buChar char="ü"/>
            </a:pPr>
            <a:r>
              <a:rPr lang="en-US" sz="1200" dirty="0"/>
              <a:t>Search for continuous transactions costs reductions;</a:t>
            </a:r>
          </a:p>
          <a:p>
            <a:pPr marL="285750" indent="-285750">
              <a:buFont typeface="Wingdings" panose="05000000000000000000" pitchFamily="2" charset="2"/>
              <a:buChar char="ü"/>
            </a:pPr>
            <a:r>
              <a:rPr lang="en-US" sz="1200" dirty="0"/>
              <a:t>Sharing benefits of experience curve and innovation gains and sharing;</a:t>
            </a:r>
          </a:p>
          <a:p>
            <a:pPr marL="285750" indent="-285750">
              <a:buFont typeface="Wingdings" panose="05000000000000000000" pitchFamily="2" charset="2"/>
              <a:buChar char="ü"/>
            </a:pPr>
            <a:r>
              <a:rPr lang="en-US" sz="1200" dirty="0"/>
              <a:t>Continuous benchmark process and evaluation of alternatives;</a:t>
            </a:r>
          </a:p>
          <a:p>
            <a:pPr marL="285750" indent="-285750">
              <a:buFont typeface="Wingdings" panose="05000000000000000000" pitchFamily="2" charset="2"/>
              <a:buChar char="ü"/>
            </a:pPr>
            <a:r>
              <a:rPr lang="en-US" sz="1200" dirty="0"/>
              <a:t>Bringing motivation and avoiding the risk of accommodation;</a:t>
            </a:r>
          </a:p>
          <a:p>
            <a:pPr marL="285750" indent="-285750">
              <a:buFont typeface="Wingdings" panose="05000000000000000000" pitchFamily="2" charset="2"/>
              <a:buChar char="ü"/>
            </a:pPr>
            <a:r>
              <a:rPr lang="en-US" sz="1200" dirty="0"/>
              <a:t>Sharing open communication platforms;</a:t>
            </a:r>
          </a:p>
          <a:p>
            <a:pPr marL="285750" indent="-285750">
              <a:buFont typeface="Wingdings" panose="05000000000000000000" pitchFamily="2" charset="2"/>
              <a:buChar char="ü"/>
            </a:pPr>
            <a:r>
              <a:rPr lang="en-US" sz="1200" dirty="0"/>
              <a:t>Flexibility and responsiveness improving services and support;</a:t>
            </a:r>
          </a:p>
          <a:p>
            <a:pPr marL="285750" indent="-285750">
              <a:buFont typeface="Wingdings" panose="05000000000000000000" pitchFamily="2" charset="2"/>
              <a:buChar char="ü"/>
            </a:pPr>
            <a:r>
              <a:rPr lang="en-US" sz="1200" dirty="0"/>
              <a:t>Promoting networking and cooperation for learning and benchmarking;</a:t>
            </a:r>
          </a:p>
          <a:p>
            <a:pPr marL="285750" indent="-285750">
              <a:buFont typeface="Wingdings" panose="05000000000000000000" pitchFamily="2" charset="2"/>
              <a:buChar char="ü"/>
            </a:pPr>
            <a:r>
              <a:rPr lang="en-US" sz="1200" dirty="0"/>
              <a:t>Permanently increasing trust.</a:t>
            </a:r>
          </a:p>
        </p:txBody>
      </p:sp>
      <p:sp>
        <p:nvSpPr>
          <p:cNvPr id="13" name="CaixaDeTexto 12"/>
          <p:cNvSpPr txBox="1"/>
          <p:nvPr/>
        </p:nvSpPr>
        <p:spPr>
          <a:xfrm>
            <a:off x="5914222" y="736032"/>
            <a:ext cx="313939" cy="769441"/>
          </a:xfrm>
          <a:prstGeom prst="rect">
            <a:avLst/>
          </a:prstGeom>
          <a:noFill/>
        </p:spPr>
        <p:txBody>
          <a:bodyPr wrap="square" rtlCol="0">
            <a:spAutoFit/>
          </a:bodyPr>
          <a:lstStyle/>
          <a:p>
            <a:r>
              <a:rPr lang="pt-BR" sz="4400" b="1" dirty="0">
                <a:solidFill>
                  <a:srgbClr val="08782B"/>
                </a:solidFill>
                <a:latin typeface="+mj-lt"/>
              </a:rPr>
              <a:t>4</a:t>
            </a:r>
          </a:p>
        </p:txBody>
      </p:sp>
      <p:sp>
        <p:nvSpPr>
          <p:cNvPr id="14" name="CaixaDeTexto 2"/>
          <p:cNvSpPr txBox="1"/>
          <p:nvPr/>
        </p:nvSpPr>
        <p:spPr>
          <a:xfrm>
            <a:off x="5882884" y="2336939"/>
            <a:ext cx="313939" cy="769441"/>
          </a:xfrm>
          <a:prstGeom prst="rect">
            <a:avLst/>
          </a:prstGeom>
          <a:noFill/>
        </p:spPr>
        <p:txBody>
          <a:bodyPr wrap="square" rtlCol="0">
            <a:spAutoFit/>
          </a:bodyPr>
          <a:lstStyle/>
          <a:p>
            <a:r>
              <a:rPr lang="pt-BR" sz="4400" b="1" dirty="0">
                <a:solidFill>
                  <a:srgbClr val="08782B"/>
                </a:solidFill>
                <a:latin typeface="+mj-lt"/>
              </a:rPr>
              <a:t>5</a:t>
            </a:r>
          </a:p>
        </p:txBody>
      </p:sp>
      <p:sp>
        <p:nvSpPr>
          <p:cNvPr id="15" name="CaixaDeTexto 2"/>
          <p:cNvSpPr txBox="1"/>
          <p:nvPr/>
        </p:nvSpPr>
        <p:spPr>
          <a:xfrm>
            <a:off x="5914222" y="3998520"/>
            <a:ext cx="313939" cy="769441"/>
          </a:xfrm>
          <a:prstGeom prst="rect">
            <a:avLst/>
          </a:prstGeom>
          <a:noFill/>
        </p:spPr>
        <p:txBody>
          <a:bodyPr wrap="square" rtlCol="0">
            <a:spAutoFit/>
          </a:bodyPr>
          <a:lstStyle/>
          <a:p>
            <a:r>
              <a:rPr lang="pt-BR" sz="4400" b="1" dirty="0">
                <a:solidFill>
                  <a:srgbClr val="08782B"/>
                </a:solidFill>
                <a:latin typeface="+mj-lt"/>
              </a:rPr>
              <a:t>6</a:t>
            </a:r>
          </a:p>
        </p:txBody>
      </p:sp>
      <p:sp>
        <p:nvSpPr>
          <p:cNvPr id="16" name="Retângulo 15"/>
          <p:cNvSpPr>
            <a:spLocks noChangeArrowheads="1"/>
          </p:cNvSpPr>
          <p:nvPr/>
        </p:nvSpPr>
        <p:spPr bwMode="auto">
          <a:xfrm>
            <a:off x="0" y="6439457"/>
            <a:ext cx="12192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914400">
              <a:defRPr/>
            </a:pPr>
            <a:r>
              <a:rPr lang="bg-BG" sz="1600" baseline="30000" dirty="0">
                <a:latin typeface="Calibri"/>
              </a:rPr>
              <a:t>Source</a:t>
            </a:r>
            <a:r>
              <a:rPr lang="pt-BR" sz="1600" baseline="30000" dirty="0">
                <a:latin typeface="Calibri"/>
              </a:rPr>
              <a:t>:  Marcos Fava Neves: </a:t>
            </a:r>
            <a:r>
              <a:rPr lang="bg-BG" sz="1600" baseline="30000" dirty="0">
                <a:latin typeface="Calibri"/>
              </a:rPr>
              <a:t>The Future of Food Business, World Scientific, 2014</a:t>
            </a:r>
            <a:endParaRPr lang="pt-BR" sz="1600" dirty="0">
              <a:latin typeface="Calibri"/>
            </a:endParaRPr>
          </a:p>
        </p:txBody>
      </p:sp>
    </p:spTree>
    <p:extLst>
      <p:ext uri="{BB962C8B-B14F-4D97-AF65-F5344CB8AC3E}">
        <p14:creationId xmlns:p14="http://schemas.microsoft.com/office/powerpoint/2010/main" val="36226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0" y="6356350"/>
            <a:ext cx="122451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m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6413094"/>
            <a:ext cx="1246812" cy="493226"/>
          </a:xfrm>
          <a:prstGeom prst="rect">
            <a:avLst/>
          </a:prstGeom>
        </p:spPr>
      </p:pic>
      <p:sp>
        <p:nvSpPr>
          <p:cNvPr id="7" name="Espaço Reservado para Conteúdo 2">
            <a:extLst>
              <a:ext uri="{FF2B5EF4-FFF2-40B4-BE49-F238E27FC236}">
                <a16:creationId xmlns:a16="http://schemas.microsoft.com/office/drawing/2014/main" id="{E6F1D50E-CB6A-45DE-852C-CB062FD4413E}"/>
              </a:ext>
            </a:extLst>
          </p:cNvPr>
          <p:cNvSpPr txBox="1">
            <a:spLocks/>
          </p:cNvSpPr>
          <p:nvPr/>
        </p:nvSpPr>
        <p:spPr>
          <a:xfrm>
            <a:off x="0" y="1243649"/>
            <a:ext cx="9325273" cy="51162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Fava Neves is an </a:t>
            </a:r>
            <a:r>
              <a:rPr kumimoji="0" lang="en-US" sz="1200" b="0" i="1" u="none" strike="noStrike" kern="1200" cap="none" spc="0" normalizeH="0" baseline="0" noProof="0" dirty="0">
                <a:ln>
                  <a:noFill/>
                </a:ln>
                <a:solidFill>
                  <a:prstClr val="black"/>
                </a:solidFill>
                <a:effectLst/>
                <a:uLnTx/>
                <a:uFillTx/>
                <a:latin typeface="Calibri"/>
                <a:ea typeface="+mn-ea"/>
                <a:cs typeface="+mn-cs"/>
              </a:rPr>
              <a:t>international expert</a:t>
            </a:r>
            <a:r>
              <a:rPr kumimoji="0" lang="en-US" sz="1200" b="0" i="0" u="none" strike="noStrike" kern="1200" cap="none" spc="0" normalizeH="0" baseline="0" noProof="0" dirty="0">
                <a:ln>
                  <a:noFill/>
                </a:ln>
                <a:solidFill>
                  <a:prstClr val="black"/>
                </a:solidFill>
                <a:effectLst/>
                <a:uLnTx/>
                <a:uFillTx/>
                <a:latin typeface="Calibri"/>
                <a:ea typeface="+mn-ea"/>
                <a:cs typeface="+mn-cs"/>
              </a:rPr>
              <a:t> on global agribusiness issues and a part-time professor of planning and strategy at the School of Business (FEARP) of the University of São Paulo (USP) and FGV Business School, both in Brazil. He graduated as an agronomic engineer from ESALQ/USP - Piracicaba in 1991. He earned his master’s degree in 1995 and his doctorate in management in 1999 from the FEA/USP School of Economics and Business – São Paulo. Marcos completed postgraduate studies in European agribusiness at ESSEC-IGIA in France in 1995 and in chains/networks at Wageningen University, in the Netherlands (1998-1999). In 2013 he spent the year as a visiting international professor at Purdue University (Indiana, USA) where he maintains the linkage as a permanent International Adjunct Professor. Since 2006 he is an international professor at the University of Buenos Aires, Argentina.</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 has </a:t>
            </a:r>
            <a:r>
              <a:rPr kumimoji="0" lang="en-US" sz="1200" b="0" i="1" u="none" strike="noStrike" kern="1200" cap="none" spc="0" normalizeH="0" baseline="0" noProof="0" dirty="0">
                <a:ln>
                  <a:noFill/>
                </a:ln>
                <a:solidFill>
                  <a:prstClr val="black"/>
                </a:solidFill>
                <a:effectLst/>
                <a:uLnTx/>
                <a:uFillTx/>
                <a:latin typeface="Calibri"/>
                <a:ea typeface="+mn-ea"/>
                <a:cs typeface="+mn-cs"/>
              </a:rPr>
              <a:t>specialized in strategic-planning</a:t>
            </a:r>
            <a:r>
              <a:rPr kumimoji="0" lang="en-US" sz="1200" b="0" i="0" u="none" strike="noStrike" kern="1200" cap="none" spc="0" normalizeH="0" baseline="0" noProof="0" dirty="0">
                <a:ln>
                  <a:noFill/>
                </a:ln>
                <a:solidFill>
                  <a:prstClr val="black"/>
                </a:solidFill>
                <a:effectLst/>
                <a:uLnTx/>
                <a:uFillTx/>
                <a:latin typeface="Calibri"/>
                <a:ea typeface="+mn-ea"/>
                <a:cs typeface="+mn-cs"/>
              </a:rPr>
              <a:t> processes for companies and food chains and works as a board member of both public and private organizations, being member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mor</a:t>
            </a:r>
            <a:r>
              <a:rPr kumimoji="0" lang="en-US" sz="1200" b="0" i="0" u="none" strike="noStrike" kern="1200" cap="none" spc="0" normalizeH="0" baseline="0" noProof="0" dirty="0">
                <a:ln>
                  <a:noFill/>
                </a:ln>
                <a:solidFill>
                  <a:prstClr val="black"/>
                </a:solidFill>
                <a:effectLst/>
                <a:uLnTx/>
                <a:uFillTx/>
                <a:latin typeface="Calibri"/>
                <a:ea typeface="+mn-ea"/>
                <a:cs typeface="+mn-cs"/>
              </a:rPr>
              <a:t> than 10 international boards since 2004. Also in 2004, he created the Markestrat think tank with other partners, today employing around 60 people and doing international projects, studies and research in strategic planning and management for more than 250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agri</a:t>
            </a:r>
            <a:r>
              <a:rPr kumimoji="0" lang="en-US" sz="1200" b="0" i="0" u="none" strike="noStrike" kern="1200" cap="none" spc="0" normalizeH="0" baseline="0" noProof="0" dirty="0">
                <a:ln>
                  <a:noFill/>
                </a:ln>
                <a:solidFill>
                  <a:prstClr val="black"/>
                </a:solidFill>
                <a:effectLst/>
                <a:uLnTx/>
                <a:uFillTx/>
                <a:latin typeface="Calibri"/>
                <a:ea typeface="+mn-ea"/>
                <a:cs typeface="+mn-cs"/>
              </a:rPr>
              <a:t>-food business organizations. Some of these projects were very important in suggesting public policies for food chains that were implemented in Brazil with economic and social impacts.</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ângulo 7"/>
          <p:cNvSpPr/>
          <p:nvPr/>
        </p:nvSpPr>
        <p:spPr>
          <a:xfrm>
            <a:off x="0" y="3268396"/>
            <a:ext cx="11750722" cy="2525820"/>
          </a:xfrm>
          <a:prstGeom prst="rect">
            <a:avLst/>
          </a:prstGeom>
        </p:spPr>
        <p:txBody>
          <a:bodyPr wrap="square">
            <a:spAutoFit/>
          </a:body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Also as an experience in the private sector, from 1992 to 1993 he worked in citrus juice exporter and from 1994 to 1995 in a veterinarian company. In 2008, he became CEO of Brazil’s second-largest biofuel holding company, a position he occupied until 2009, when he returned to the University of São Paulo (USP) and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Markestrat</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the academic side, since 1995 (when he was hired by USP), Marcos has advised more than 30 doctorate dissertations and master’s theses and helped to form around 1200 Bachelors in Business Administration in Brazil with around 120 courses taught to undergraduates at USP.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His writings are strongly focused on supplying simple and effective methods for business. He has published more than 100 articles in international journals and has been author and editor of 63 books by 10 different publishers in Brazil, Uruguay, Argentina, South Africa, Singapore, Netherlands, China, the United Kingdom and the United States. He is also a regular contributor for China Daily Newspaper and has written two case studies for Harvard Business School (2009/2010), one for Purdue (2013) and five for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Pensa</a:t>
            </a:r>
            <a:r>
              <a:rPr kumimoji="0" lang="en-US" sz="1200" b="0" i="0" u="none" strike="noStrike" kern="1200" cap="none" spc="0" normalizeH="0" baseline="0" noProof="0" dirty="0">
                <a:ln>
                  <a:noFill/>
                </a:ln>
                <a:solidFill>
                  <a:prstClr val="black"/>
                </a:solidFill>
                <a:effectLst/>
                <a:uLnTx/>
                <a:uFillTx/>
                <a:latin typeface="Calibri"/>
                <a:ea typeface="+mn-ea"/>
                <a:cs typeface="+mn-cs"/>
              </a:rPr>
              <a:t>/USP in the nineties. Recognized as the Brazilian academic with the largest number of international publications about orange juice and sugar cane chain and one of the top 3 most cited Brazilian authors in the area of food and agribusiness. He has reached more than 4000 citations in Google Scholar index.</a:t>
            </a: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is one of the most active Brazilian speakers, having done more than 1050 lectures and presentations in 25 countries. He received around 150 recognitions from Brazilian and international organizations, and is considered a “Fellow” of the IFAMA (International Food and Agribusiness Management Association), title received in Minneapolis - 2015.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Coming from a family of farmers, he is a worldwide defender of agriculture and farmer’s role in the development of the society. In the social side, together with his parents, Marcos is one of the creators and maintainers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Mucapp</a:t>
            </a:r>
            <a:r>
              <a:rPr kumimoji="0" lang="en-US" sz="1200" b="0" i="0" u="none" strike="noStrike" kern="1200" cap="none" spc="0" normalizeH="0" baseline="0" noProof="0" dirty="0">
                <a:ln>
                  <a:noFill/>
                </a:ln>
                <a:solidFill>
                  <a:prstClr val="black"/>
                </a:solidFill>
                <a:effectLst/>
                <a:uLnTx/>
                <a:uFillTx/>
                <a:latin typeface="Calibri"/>
                <a:ea typeface="+mn-ea"/>
                <a:cs typeface="+mn-cs"/>
              </a:rPr>
              <a:t>, a NGO that in 20 years has built more than 450 houses for families in Brazil that face very unfavorable conditions.</a:t>
            </a:r>
          </a:p>
        </p:txBody>
      </p:sp>
    </p:spTree>
    <p:extLst>
      <p:ext uri="{BB962C8B-B14F-4D97-AF65-F5344CB8AC3E}">
        <p14:creationId xmlns:p14="http://schemas.microsoft.com/office/powerpoint/2010/main" val="30514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BE5A-EDEE-AD48-B28E-994A51F18D7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2F50CCC-F567-D942-A317-B10C29D9BA04}"/>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95356873-0573-CF4B-82D2-47F3277DF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182" y="365125"/>
            <a:ext cx="6706243" cy="5945251"/>
          </a:xfrm>
          <a:prstGeom prst="rect">
            <a:avLst/>
          </a:prstGeom>
        </p:spPr>
      </p:pic>
    </p:spTree>
    <p:extLst>
      <p:ext uri="{BB962C8B-B14F-4D97-AF65-F5344CB8AC3E}">
        <p14:creationId xmlns:p14="http://schemas.microsoft.com/office/powerpoint/2010/main" val="13980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1BA74-AC06-A946-B1D6-FA9CE1624C5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7E2B6DB-B753-C64B-AC6B-6868C0E0D003}"/>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6E6B1699-32E9-8749-9965-F253CE6D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372" y="149325"/>
            <a:ext cx="6570643" cy="6527245"/>
          </a:xfrm>
          <a:prstGeom prst="rect">
            <a:avLst/>
          </a:prstGeom>
        </p:spPr>
      </p:pic>
    </p:spTree>
    <p:extLst>
      <p:ext uri="{BB962C8B-B14F-4D97-AF65-F5344CB8AC3E}">
        <p14:creationId xmlns:p14="http://schemas.microsoft.com/office/powerpoint/2010/main" val="39554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31719-D5D4-BE4B-BBC8-5DFC37A71444}"/>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2387DAE-EB57-0443-BE4A-50EEB52B40E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63773" y="186416"/>
            <a:ext cx="9149270" cy="5897949"/>
          </a:xfrm>
        </p:spPr>
      </p:pic>
    </p:spTree>
    <p:extLst>
      <p:ext uri="{BB962C8B-B14F-4D97-AF65-F5344CB8AC3E}">
        <p14:creationId xmlns:p14="http://schemas.microsoft.com/office/powerpoint/2010/main" val="13182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33CBF358-D259-394C-A54F-76DFDED386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576" y="-34726"/>
            <a:ext cx="3831863" cy="1169043"/>
          </a:xfrm>
        </p:spPr>
      </p:pic>
      <p:pic>
        <p:nvPicPr>
          <p:cNvPr id="7" name="Imagem 6">
            <a:extLst>
              <a:ext uri="{FF2B5EF4-FFF2-40B4-BE49-F238E27FC236}">
                <a16:creationId xmlns:a16="http://schemas.microsoft.com/office/drawing/2014/main" id="{49E44CFC-626C-424C-A582-3F697985D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472" y="1232392"/>
            <a:ext cx="6313105" cy="5625607"/>
          </a:xfrm>
          <a:prstGeom prst="rect">
            <a:avLst/>
          </a:prstGeom>
        </p:spPr>
      </p:pic>
      <p:pic>
        <p:nvPicPr>
          <p:cNvPr id="9" name="Imagem 8">
            <a:extLst>
              <a:ext uri="{FF2B5EF4-FFF2-40B4-BE49-F238E27FC236}">
                <a16:creationId xmlns:a16="http://schemas.microsoft.com/office/drawing/2014/main" id="{ED2E117C-1CFB-8043-B6B4-44F89E1994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9893" y="4783622"/>
            <a:ext cx="6515258" cy="2067859"/>
          </a:xfrm>
          <a:prstGeom prst="rect">
            <a:avLst/>
          </a:prstGeom>
        </p:spPr>
      </p:pic>
      <p:pic>
        <p:nvPicPr>
          <p:cNvPr id="11" name="Imagem 10">
            <a:extLst>
              <a:ext uri="{FF2B5EF4-FFF2-40B4-BE49-F238E27FC236}">
                <a16:creationId xmlns:a16="http://schemas.microsoft.com/office/drawing/2014/main" id="{189DF312-9091-B646-9327-D56C70F292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188" y="3370382"/>
            <a:ext cx="6445812" cy="1547155"/>
          </a:xfrm>
          <a:prstGeom prst="rect">
            <a:avLst/>
          </a:prstGeom>
        </p:spPr>
      </p:pic>
      <p:pic>
        <p:nvPicPr>
          <p:cNvPr id="17" name="Imagem 16">
            <a:extLst>
              <a:ext uri="{FF2B5EF4-FFF2-40B4-BE49-F238E27FC236}">
                <a16:creationId xmlns:a16="http://schemas.microsoft.com/office/drawing/2014/main" id="{7A7B0154-7321-A148-8338-A6EDF7E1B9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86784" y="-25865"/>
            <a:ext cx="6505216" cy="3432520"/>
          </a:xfrm>
          <a:prstGeom prst="rect">
            <a:avLst/>
          </a:prstGeom>
        </p:spPr>
      </p:pic>
      <p:sp>
        <p:nvSpPr>
          <p:cNvPr id="18" name="CaixaDeTexto 17">
            <a:extLst>
              <a:ext uri="{FF2B5EF4-FFF2-40B4-BE49-F238E27FC236}">
                <a16:creationId xmlns:a16="http://schemas.microsoft.com/office/drawing/2014/main" id="{F5985696-DB47-5647-A9DA-458A7151EDF5}"/>
              </a:ext>
            </a:extLst>
          </p:cNvPr>
          <p:cNvSpPr txBox="1"/>
          <p:nvPr/>
        </p:nvSpPr>
        <p:spPr>
          <a:xfrm>
            <a:off x="-92596" y="6620716"/>
            <a:ext cx="8959504" cy="253916"/>
          </a:xfrm>
          <a:prstGeom prst="rect">
            <a:avLst/>
          </a:prstGeom>
          <a:noFill/>
        </p:spPr>
        <p:txBody>
          <a:bodyPr wrap="none" rtlCol="0">
            <a:spAutoFit/>
          </a:bodyPr>
          <a:lstStyle/>
          <a:p>
            <a:r>
              <a:rPr lang="pt-BR" sz="1050" dirty="0" err="1"/>
              <a:t>Source</a:t>
            </a:r>
            <a:r>
              <a:rPr lang="pt-BR" sz="1050" dirty="0"/>
              <a:t>: </a:t>
            </a:r>
            <a:r>
              <a:rPr lang="pt-BR" sz="1050" dirty="0" err="1"/>
              <a:t>https</a:t>
            </a:r>
            <a:r>
              <a:rPr lang="pt-BR" sz="1050" dirty="0"/>
              <a:t>://</a:t>
            </a:r>
            <a:r>
              <a:rPr lang="pt-BR" sz="1050" dirty="0" err="1"/>
              <a:t>www.tescoplc.com</a:t>
            </a:r>
            <a:r>
              <a:rPr lang="pt-BR" sz="1050" dirty="0"/>
              <a:t>/</a:t>
            </a:r>
            <a:r>
              <a:rPr lang="pt-BR" sz="1050" dirty="0" err="1"/>
              <a:t>updates</a:t>
            </a:r>
            <a:r>
              <a:rPr lang="pt-BR" sz="1050" dirty="0"/>
              <a:t>/2020/tesco-supports-greenpeace-aim-to-end-amazon-deforestation-and-calls-for-deforestation-free-food-in-the-uk/</a:t>
            </a:r>
          </a:p>
        </p:txBody>
      </p:sp>
    </p:spTree>
    <p:extLst>
      <p:ext uri="{BB962C8B-B14F-4D97-AF65-F5344CB8AC3E}">
        <p14:creationId xmlns:p14="http://schemas.microsoft.com/office/powerpoint/2010/main" val="373049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429823" y="1804977"/>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023511" y="1728600"/>
            <a:ext cx="3553209"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2917178" y="2634910"/>
            <a:ext cx="1104681"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448654" y="3158265"/>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53696"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198456" y="2865687"/>
            <a:ext cx="501239"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455280" y="2634910"/>
            <a:ext cx="48739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2992836" y="3684830"/>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51883" y="2941901"/>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96813"/>
              <a:gd name="adj6" fmla="val -47601"/>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3200" b="1" dirty="0">
                <a:solidFill>
                  <a:schemeClr val="bg1"/>
                </a:solidFill>
              </a:rPr>
              <a:t>What are the leaders doing</a:t>
            </a:r>
            <a:r>
              <a:rPr lang="en-US" sz="3200" b="1" dirty="0">
                <a:solidFill>
                  <a:schemeClr val="bg1"/>
                </a:solidFill>
              </a:rPr>
              <a:t>?</a:t>
            </a:r>
          </a:p>
        </p:txBody>
      </p:sp>
    </p:spTree>
    <p:extLst>
      <p:ext uri="{BB962C8B-B14F-4D97-AF65-F5344CB8AC3E}">
        <p14:creationId xmlns:p14="http://schemas.microsoft.com/office/powerpoint/2010/main" val="111315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agem 1" descr="Fotos FruitLogistica 152.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429823" y="1804977"/>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023511" y="1728600"/>
            <a:ext cx="3553209"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2917178" y="2634910"/>
            <a:ext cx="1104681"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448654" y="3158265"/>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53696"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198456" y="2865687"/>
            <a:ext cx="501239"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455280" y="2634910"/>
            <a:ext cx="48739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2992836" y="3684830"/>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51883" y="2941901"/>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370905"/>
          </a:xfrm>
          <a:prstGeom prst="borderCallout2">
            <a:avLst>
              <a:gd name="adj1" fmla="val 52340"/>
              <a:gd name="adj2" fmla="val -246"/>
              <a:gd name="adj3" fmla="val 52332"/>
              <a:gd name="adj4" fmla="val -19899"/>
              <a:gd name="adj5" fmla="val 96813"/>
              <a:gd name="adj6" fmla="val -47601"/>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g-BG" sz="3200" b="1" dirty="0">
                <a:solidFill>
                  <a:schemeClr val="bg1"/>
                </a:solidFill>
              </a:rPr>
              <a:t>Lets warm up with a case in the vegetable industry</a:t>
            </a:r>
            <a:r>
              <a:rPr lang="en-US" sz="3200" b="1" dirty="0">
                <a:solidFill>
                  <a:schemeClr val="bg1"/>
                </a:solidFill>
              </a:rPr>
              <a:t>?</a:t>
            </a:r>
          </a:p>
        </p:txBody>
      </p:sp>
    </p:spTree>
    <p:extLst>
      <p:ext uri="{BB962C8B-B14F-4D97-AF65-F5344CB8AC3E}">
        <p14:creationId xmlns:p14="http://schemas.microsoft.com/office/powerpoint/2010/main" val="28466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Tema do Office">
  <a:themeElements>
    <a:clrScheme name="Personalizada 5">
      <a:dk1>
        <a:sysClr val="windowText" lastClr="000000"/>
      </a:dk1>
      <a:lt1>
        <a:sysClr val="window" lastClr="FFFFFF"/>
      </a:lt1>
      <a:dk2>
        <a:srgbClr val="44546A"/>
      </a:dk2>
      <a:lt2>
        <a:srgbClr val="E7E6E6"/>
      </a:lt2>
      <a:accent1>
        <a:srgbClr val="0D4711"/>
      </a:accent1>
      <a:accent2>
        <a:srgbClr val="15751C"/>
      </a:accent2>
      <a:accent3>
        <a:srgbClr val="20AC2A"/>
      </a:accent3>
      <a:accent4>
        <a:srgbClr val="5DE166"/>
      </a:accent4>
      <a:accent5>
        <a:srgbClr val="A4EEA9"/>
      </a:accent5>
      <a:accent6>
        <a:srgbClr val="A4DB9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4595</TotalTime>
  <Words>1354</Words>
  <Application>Microsoft Macintosh PowerPoint</Application>
  <PresentationFormat>Widescreen</PresentationFormat>
  <Paragraphs>118</Paragraphs>
  <Slides>22</Slides>
  <Notes>1</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22</vt:i4>
      </vt:variant>
    </vt:vector>
  </HeadingPairs>
  <TitlesOfParts>
    <vt:vector size="28" baseType="lpstr">
      <vt:lpstr>Arial</vt:lpstr>
      <vt:lpstr>Calibri</vt:lpstr>
      <vt:lpstr>Calibri Light</vt:lpstr>
      <vt:lpstr>Wingdings</vt:lpstr>
      <vt:lpstr>Tema do Office</vt:lpstr>
      <vt:lpstr>2_Tema do Office</vt:lpstr>
      <vt:lpstr>Supply Chains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Univeg - Growing Areas</vt:lpstr>
      <vt:lpstr>Univeg: Trading and Service</vt:lpstr>
      <vt:lpstr>Apresentação do PowerPoint</vt:lpstr>
      <vt:lpstr>Apresentação do PowerPoint</vt:lpstr>
      <vt:lpstr>Apresentação do PowerPoint</vt:lpstr>
      <vt:lpstr>Apresentação do PowerPoint</vt:lpstr>
      <vt:lpstr>Apresentação do PowerPoint</vt:lpstr>
      <vt:lpstr>In What Should We “Think About” When Developing Our Supply Chain?</vt:lpstr>
      <vt:lpstr>Method to Plan and Develop the Supply Chain of the Company</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Karen C.</dc:creator>
  <cp:lastModifiedBy>Marcos Neves</cp:lastModifiedBy>
  <cp:revision>172</cp:revision>
  <dcterms:created xsi:type="dcterms:W3CDTF">2019-02-13T23:53:46Z</dcterms:created>
  <dcterms:modified xsi:type="dcterms:W3CDTF">2020-10-02T14:32:42Z</dcterms:modified>
</cp:coreProperties>
</file>