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76" r:id="rId2"/>
    <p:sldId id="291" r:id="rId3"/>
    <p:sldId id="277" r:id="rId4"/>
    <p:sldId id="313" r:id="rId5"/>
    <p:sldId id="292" r:id="rId6"/>
    <p:sldId id="318" r:id="rId7"/>
    <p:sldId id="293" r:id="rId8"/>
    <p:sldId id="294" r:id="rId9"/>
    <p:sldId id="295" r:id="rId10"/>
    <p:sldId id="315" r:id="rId11"/>
    <p:sldId id="301" r:id="rId12"/>
    <p:sldId id="302" r:id="rId13"/>
    <p:sldId id="296" r:id="rId14"/>
    <p:sldId id="303" r:id="rId15"/>
    <p:sldId id="316" r:id="rId16"/>
    <p:sldId id="304" r:id="rId17"/>
    <p:sldId id="305" r:id="rId18"/>
    <p:sldId id="306" r:id="rId19"/>
    <p:sldId id="297" r:id="rId20"/>
    <p:sldId id="307" r:id="rId21"/>
    <p:sldId id="308" r:id="rId22"/>
    <p:sldId id="298" r:id="rId23"/>
    <p:sldId id="309" r:id="rId24"/>
    <p:sldId id="310" r:id="rId25"/>
    <p:sldId id="311" r:id="rId26"/>
    <p:sldId id="289" r:id="rId27"/>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 userDrawn="1">
          <p15:clr>
            <a:srgbClr val="A4A3A4"/>
          </p15:clr>
        </p15:guide>
        <p15:guide id="2" pos="2880">
          <p15:clr>
            <a:srgbClr val="A4A3A4"/>
          </p15:clr>
        </p15:guide>
        <p15:guide id="3" orient="horz" pos="211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o com Tema 1 - Ênfas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86441" autoAdjust="0"/>
  </p:normalViewPr>
  <p:slideViewPr>
    <p:cSldViewPr>
      <p:cViewPr>
        <p:scale>
          <a:sx n="98" d="100"/>
          <a:sy n="98" d="100"/>
        </p:scale>
        <p:origin x="946" y="-456"/>
      </p:cViewPr>
      <p:guideLst>
        <p:guide orient="horz" pos="210"/>
        <p:guide pos="2880"/>
        <p:guide orient="horz" pos="2115"/>
      </p:guideLst>
    </p:cSldViewPr>
  </p:slideViewPr>
  <p:outlineViewPr>
    <p:cViewPr>
      <p:scale>
        <a:sx n="33" d="100"/>
        <a:sy n="33" d="100"/>
      </p:scale>
      <p:origin x="0" y="-3965"/>
    </p:cViewPr>
  </p:outlin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package" Target="../embeddings/Planilha_do_Microsoft_Excel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Planilha_do_Microsoft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areaChart>
        <c:grouping val="percentStacked"/>
        <c:varyColors val="0"/>
        <c:ser>
          <c:idx val="0"/>
          <c:order val="0"/>
          <c:tx>
            <c:strRef>
              <c:f>Plan1!$B$1</c:f>
              <c:strCache>
                <c:ptCount val="1"/>
                <c:pt idx="0">
                  <c:v>Crédito Livre</c:v>
                </c:pt>
              </c:strCache>
            </c:strRef>
          </c:tx>
          <c:spPr>
            <a:solidFill>
              <a:srgbClr val="00B0F0"/>
            </a:solidFill>
          </c:spPr>
          <c:cat>
            <c:numRef>
              <c:f>Plan1!$A$2:$A$139</c:f>
              <c:numCache>
                <c:formatCode>mmm\-yy</c:formatCode>
                <c:ptCount val="138"/>
                <c:pt idx="0">
                  <c:v>39142</c:v>
                </c:pt>
                <c:pt idx="1">
                  <c:v>39173</c:v>
                </c:pt>
                <c:pt idx="2">
                  <c:v>39203</c:v>
                </c:pt>
                <c:pt idx="3">
                  <c:v>39234</c:v>
                </c:pt>
                <c:pt idx="4">
                  <c:v>39264</c:v>
                </c:pt>
                <c:pt idx="5">
                  <c:v>39295</c:v>
                </c:pt>
                <c:pt idx="6">
                  <c:v>39326</c:v>
                </c:pt>
                <c:pt idx="7">
                  <c:v>39356</c:v>
                </c:pt>
                <c:pt idx="8">
                  <c:v>39387</c:v>
                </c:pt>
                <c:pt idx="9">
                  <c:v>39417</c:v>
                </c:pt>
                <c:pt idx="10">
                  <c:v>39448</c:v>
                </c:pt>
                <c:pt idx="11">
                  <c:v>39479</c:v>
                </c:pt>
                <c:pt idx="12">
                  <c:v>39508</c:v>
                </c:pt>
                <c:pt idx="13">
                  <c:v>39539</c:v>
                </c:pt>
                <c:pt idx="14">
                  <c:v>39569</c:v>
                </c:pt>
                <c:pt idx="15">
                  <c:v>39600</c:v>
                </c:pt>
                <c:pt idx="16">
                  <c:v>39630</c:v>
                </c:pt>
                <c:pt idx="17">
                  <c:v>39661</c:v>
                </c:pt>
                <c:pt idx="18">
                  <c:v>39692</c:v>
                </c:pt>
                <c:pt idx="19">
                  <c:v>39722</c:v>
                </c:pt>
                <c:pt idx="20">
                  <c:v>39753</c:v>
                </c:pt>
                <c:pt idx="21">
                  <c:v>39783</c:v>
                </c:pt>
                <c:pt idx="22">
                  <c:v>39814</c:v>
                </c:pt>
                <c:pt idx="23">
                  <c:v>39845</c:v>
                </c:pt>
                <c:pt idx="24">
                  <c:v>39873</c:v>
                </c:pt>
                <c:pt idx="25">
                  <c:v>39904</c:v>
                </c:pt>
                <c:pt idx="26">
                  <c:v>39934</c:v>
                </c:pt>
                <c:pt idx="27">
                  <c:v>39965</c:v>
                </c:pt>
                <c:pt idx="28">
                  <c:v>39995</c:v>
                </c:pt>
                <c:pt idx="29">
                  <c:v>40026</c:v>
                </c:pt>
                <c:pt idx="30">
                  <c:v>40057</c:v>
                </c:pt>
                <c:pt idx="31">
                  <c:v>40087</c:v>
                </c:pt>
                <c:pt idx="32">
                  <c:v>40118</c:v>
                </c:pt>
                <c:pt idx="33">
                  <c:v>40148</c:v>
                </c:pt>
                <c:pt idx="34">
                  <c:v>40179</c:v>
                </c:pt>
                <c:pt idx="35">
                  <c:v>40210</c:v>
                </c:pt>
                <c:pt idx="36">
                  <c:v>40238</c:v>
                </c:pt>
                <c:pt idx="37">
                  <c:v>40269</c:v>
                </c:pt>
                <c:pt idx="38">
                  <c:v>40299</c:v>
                </c:pt>
                <c:pt idx="39">
                  <c:v>40330</c:v>
                </c:pt>
                <c:pt idx="40">
                  <c:v>40360</c:v>
                </c:pt>
                <c:pt idx="41">
                  <c:v>40391</c:v>
                </c:pt>
                <c:pt idx="42">
                  <c:v>40422</c:v>
                </c:pt>
                <c:pt idx="43">
                  <c:v>40452</c:v>
                </c:pt>
                <c:pt idx="44">
                  <c:v>40483</c:v>
                </c:pt>
                <c:pt idx="45">
                  <c:v>40513</c:v>
                </c:pt>
                <c:pt idx="46">
                  <c:v>40544</c:v>
                </c:pt>
                <c:pt idx="47">
                  <c:v>40575</c:v>
                </c:pt>
                <c:pt idx="48">
                  <c:v>40603</c:v>
                </c:pt>
                <c:pt idx="49">
                  <c:v>40634</c:v>
                </c:pt>
                <c:pt idx="50">
                  <c:v>40664</c:v>
                </c:pt>
                <c:pt idx="51">
                  <c:v>40695</c:v>
                </c:pt>
                <c:pt idx="52">
                  <c:v>40725</c:v>
                </c:pt>
                <c:pt idx="53">
                  <c:v>40756</c:v>
                </c:pt>
                <c:pt idx="54">
                  <c:v>40787</c:v>
                </c:pt>
                <c:pt idx="55">
                  <c:v>40817</c:v>
                </c:pt>
                <c:pt idx="56">
                  <c:v>40848</c:v>
                </c:pt>
                <c:pt idx="57">
                  <c:v>40878</c:v>
                </c:pt>
                <c:pt idx="58">
                  <c:v>40909</c:v>
                </c:pt>
                <c:pt idx="59">
                  <c:v>40940</c:v>
                </c:pt>
                <c:pt idx="60">
                  <c:v>40969</c:v>
                </c:pt>
                <c:pt idx="61">
                  <c:v>41000</c:v>
                </c:pt>
                <c:pt idx="62">
                  <c:v>41030</c:v>
                </c:pt>
                <c:pt idx="63">
                  <c:v>41061</c:v>
                </c:pt>
                <c:pt idx="64">
                  <c:v>41091</c:v>
                </c:pt>
                <c:pt idx="65">
                  <c:v>41122</c:v>
                </c:pt>
                <c:pt idx="66">
                  <c:v>41153</c:v>
                </c:pt>
                <c:pt idx="67">
                  <c:v>41183</c:v>
                </c:pt>
                <c:pt idx="68">
                  <c:v>41214</c:v>
                </c:pt>
                <c:pt idx="69">
                  <c:v>41244</c:v>
                </c:pt>
                <c:pt idx="70">
                  <c:v>41275</c:v>
                </c:pt>
                <c:pt idx="71">
                  <c:v>41306</c:v>
                </c:pt>
                <c:pt idx="72">
                  <c:v>41334</c:v>
                </c:pt>
                <c:pt idx="73">
                  <c:v>41365</c:v>
                </c:pt>
                <c:pt idx="74">
                  <c:v>41395</c:v>
                </c:pt>
                <c:pt idx="75">
                  <c:v>41426</c:v>
                </c:pt>
                <c:pt idx="76">
                  <c:v>41456</c:v>
                </c:pt>
                <c:pt idx="77">
                  <c:v>41487</c:v>
                </c:pt>
                <c:pt idx="78">
                  <c:v>41518</c:v>
                </c:pt>
                <c:pt idx="79">
                  <c:v>41548</c:v>
                </c:pt>
                <c:pt idx="80">
                  <c:v>41579</c:v>
                </c:pt>
                <c:pt idx="81">
                  <c:v>41609</c:v>
                </c:pt>
                <c:pt idx="82">
                  <c:v>41640</c:v>
                </c:pt>
                <c:pt idx="83">
                  <c:v>41671</c:v>
                </c:pt>
                <c:pt idx="84">
                  <c:v>41699</c:v>
                </c:pt>
                <c:pt idx="85">
                  <c:v>41730</c:v>
                </c:pt>
                <c:pt idx="86">
                  <c:v>41760</c:v>
                </c:pt>
                <c:pt idx="87">
                  <c:v>41791</c:v>
                </c:pt>
                <c:pt idx="88">
                  <c:v>41821</c:v>
                </c:pt>
                <c:pt idx="89">
                  <c:v>41852</c:v>
                </c:pt>
                <c:pt idx="90">
                  <c:v>41883</c:v>
                </c:pt>
                <c:pt idx="91">
                  <c:v>41913</c:v>
                </c:pt>
                <c:pt idx="92">
                  <c:v>41944</c:v>
                </c:pt>
                <c:pt idx="93">
                  <c:v>41974</c:v>
                </c:pt>
                <c:pt idx="94">
                  <c:v>42005</c:v>
                </c:pt>
                <c:pt idx="95">
                  <c:v>42036</c:v>
                </c:pt>
                <c:pt idx="96">
                  <c:v>42064</c:v>
                </c:pt>
                <c:pt idx="97">
                  <c:v>42095</c:v>
                </c:pt>
                <c:pt idx="98">
                  <c:v>42125</c:v>
                </c:pt>
                <c:pt idx="99">
                  <c:v>42156</c:v>
                </c:pt>
                <c:pt idx="100">
                  <c:v>42186</c:v>
                </c:pt>
                <c:pt idx="101">
                  <c:v>42217</c:v>
                </c:pt>
                <c:pt idx="102">
                  <c:v>42248</c:v>
                </c:pt>
                <c:pt idx="103">
                  <c:v>42278</c:v>
                </c:pt>
                <c:pt idx="104">
                  <c:v>42309</c:v>
                </c:pt>
                <c:pt idx="105">
                  <c:v>42339</c:v>
                </c:pt>
                <c:pt idx="106">
                  <c:v>42370</c:v>
                </c:pt>
                <c:pt idx="107">
                  <c:v>42401</c:v>
                </c:pt>
                <c:pt idx="108">
                  <c:v>42430</c:v>
                </c:pt>
                <c:pt idx="109">
                  <c:v>42461</c:v>
                </c:pt>
                <c:pt idx="110">
                  <c:v>42491</c:v>
                </c:pt>
                <c:pt idx="111">
                  <c:v>42522</c:v>
                </c:pt>
                <c:pt idx="112">
                  <c:v>42552</c:v>
                </c:pt>
                <c:pt idx="113">
                  <c:v>42583</c:v>
                </c:pt>
                <c:pt idx="114">
                  <c:v>42614</c:v>
                </c:pt>
                <c:pt idx="115">
                  <c:v>42644</c:v>
                </c:pt>
                <c:pt idx="116">
                  <c:v>42675</c:v>
                </c:pt>
                <c:pt idx="117">
                  <c:v>42705</c:v>
                </c:pt>
                <c:pt idx="118">
                  <c:v>42736</c:v>
                </c:pt>
                <c:pt idx="119">
                  <c:v>42767</c:v>
                </c:pt>
                <c:pt idx="120">
                  <c:v>42795</c:v>
                </c:pt>
                <c:pt idx="121">
                  <c:v>42826</c:v>
                </c:pt>
                <c:pt idx="122">
                  <c:v>42856</c:v>
                </c:pt>
                <c:pt idx="123">
                  <c:v>42887</c:v>
                </c:pt>
                <c:pt idx="124">
                  <c:v>42917</c:v>
                </c:pt>
                <c:pt idx="125">
                  <c:v>42948</c:v>
                </c:pt>
                <c:pt idx="126">
                  <c:v>42979</c:v>
                </c:pt>
                <c:pt idx="127">
                  <c:v>43009</c:v>
                </c:pt>
                <c:pt idx="128">
                  <c:v>43040</c:v>
                </c:pt>
                <c:pt idx="129">
                  <c:v>43070</c:v>
                </c:pt>
                <c:pt idx="130">
                  <c:v>43101</c:v>
                </c:pt>
                <c:pt idx="131">
                  <c:v>43132</c:v>
                </c:pt>
                <c:pt idx="132">
                  <c:v>43160</c:v>
                </c:pt>
                <c:pt idx="133">
                  <c:v>43191</c:v>
                </c:pt>
                <c:pt idx="134">
                  <c:v>43221</c:v>
                </c:pt>
                <c:pt idx="135">
                  <c:v>43252</c:v>
                </c:pt>
                <c:pt idx="136">
                  <c:v>43282</c:v>
                </c:pt>
                <c:pt idx="137">
                  <c:v>43313</c:v>
                </c:pt>
              </c:numCache>
            </c:numRef>
          </c:cat>
          <c:val>
            <c:numRef>
              <c:f>Plan1!$B$2:$B$139</c:f>
              <c:numCache>
                <c:formatCode>0.00%</c:formatCode>
                <c:ptCount val="138"/>
                <c:pt idx="0">
                  <c:v>0.6433502590007516</c:v>
                </c:pt>
                <c:pt idx="1">
                  <c:v>0.64683560816894492</c:v>
                </c:pt>
                <c:pt idx="2">
                  <c:v>0.64887856135099664</c:v>
                </c:pt>
                <c:pt idx="3">
                  <c:v>0.65183590568698724</c:v>
                </c:pt>
                <c:pt idx="4">
                  <c:v>0.65662430665141591</c:v>
                </c:pt>
                <c:pt idx="5">
                  <c:v>0.65819318732731802</c:v>
                </c:pt>
                <c:pt idx="6">
                  <c:v>0.66015643955586878</c:v>
                </c:pt>
                <c:pt idx="7">
                  <c:v>0.66015549426569897</c:v>
                </c:pt>
                <c:pt idx="8">
                  <c:v>0.66086824972192415</c:v>
                </c:pt>
                <c:pt idx="9">
                  <c:v>0.66479504111043186</c:v>
                </c:pt>
                <c:pt idx="10">
                  <c:v>0.6681577992351696</c:v>
                </c:pt>
                <c:pt idx="11">
                  <c:v>0.67208714105120404</c:v>
                </c:pt>
                <c:pt idx="12">
                  <c:v>0.67466720713578987</c:v>
                </c:pt>
                <c:pt idx="13">
                  <c:v>0.67637437709804871</c:v>
                </c:pt>
                <c:pt idx="14">
                  <c:v>0.6779357218834241</c:v>
                </c:pt>
                <c:pt idx="15">
                  <c:v>0.67859918854641343</c:v>
                </c:pt>
                <c:pt idx="16">
                  <c:v>0.68277792956489081</c:v>
                </c:pt>
                <c:pt idx="17">
                  <c:v>0.68423887652674464</c:v>
                </c:pt>
                <c:pt idx="18">
                  <c:v>0.68433694872088691</c:v>
                </c:pt>
                <c:pt idx="19">
                  <c:v>0.68289702306564648</c:v>
                </c:pt>
                <c:pt idx="20">
                  <c:v>0.67911355599989798</c:v>
                </c:pt>
                <c:pt idx="21">
                  <c:v>0.67520105543976117</c:v>
                </c:pt>
                <c:pt idx="22">
                  <c:v>0.67060462646185925</c:v>
                </c:pt>
                <c:pt idx="23">
                  <c:v>0.66934504889356794</c:v>
                </c:pt>
                <c:pt idx="24">
                  <c:v>0.66848753868251543</c:v>
                </c:pt>
                <c:pt idx="25">
                  <c:v>0.66850236416794995</c:v>
                </c:pt>
                <c:pt idx="26">
                  <c:v>0.66914012520157196</c:v>
                </c:pt>
                <c:pt idx="27">
                  <c:v>0.66584796269765423</c:v>
                </c:pt>
                <c:pt idx="28">
                  <c:v>0.64892115468651745</c:v>
                </c:pt>
                <c:pt idx="29">
                  <c:v>0.64600621006210057</c:v>
                </c:pt>
                <c:pt idx="30">
                  <c:v>0.64359538870055744</c:v>
                </c:pt>
                <c:pt idx="31">
                  <c:v>0.64127053298869074</c:v>
                </c:pt>
                <c:pt idx="32">
                  <c:v>0.6406131880076128</c:v>
                </c:pt>
                <c:pt idx="33">
                  <c:v>0.63565563499460764</c:v>
                </c:pt>
                <c:pt idx="34">
                  <c:v>0.63203427495318232</c:v>
                </c:pt>
                <c:pt idx="35">
                  <c:v>0.63269093227352535</c:v>
                </c:pt>
                <c:pt idx="36">
                  <c:v>0.63301330301058023</c:v>
                </c:pt>
                <c:pt idx="37">
                  <c:v>0.63156798773663614</c:v>
                </c:pt>
                <c:pt idx="38">
                  <c:v>0.62898990845005398</c:v>
                </c:pt>
                <c:pt idx="39">
                  <c:v>0.62584872405013203</c:v>
                </c:pt>
                <c:pt idx="40">
                  <c:v>0.62288317197623311</c:v>
                </c:pt>
                <c:pt idx="41">
                  <c:v>0.61793544954043034</c:v>
                </c:pt>
                <c:pt idx="42">
                  <c:v>0.61816174747462294</c:v>
                </c:pt>
                <c:pt idx="43">
                  <c:v>0.61667815908943691</c:v>
                </c:pt>
                <c:pt idx="44">
                  <c:v>0.61687998898981555</c:v>
                </c:pt>
                <c:pt idx="45">
                  <c:v>0.61637126702274991</c:v>
                </c:pt>
                <c:pt idx="46">
                  <c:v>0.61480435046962523</c:v>
                </c:pt>
                <c:pt idx="47">
                  <c:v>0.61515594530717055</c:v>
                </c:pt>
                <c:pt idx="48">
                  <c:v>0.61617204046874463</c:v>
                </c:pt>
                <c:pt idx="49">
                  <c:v>0.61735521481233113</c:v>
                </c:pt>
                <c:pt idx="50">
                  <c:v>0.61683280651256422</c:v>
                </c:pt>
                <c:pt idx="51">
                  <c:v>0.61634306203220701</c:v>
                </c:pt>
                <c:pt idx="52">
                  <c:v>0.61454674962048739</c:v>
                </c:pt>
                <c:pt idx="53">
                  <c:v>0.61184253235186548</c:v>
                </c:pt>
                <c:pt idx="54">
                  <c:v>0.60968363673370074</c:v>
                </c:pt>
                <c:pt idx="55">
                  <c:v>0.60923801096860652</c:v>
                </c:pt>
                <c:pt idx="56">
                  <c:v>0.60684758673507611</c:v>
                </c:pt>
                <c:pt idx="57">
                  <c:v>0.60459066654932536</c:v>
                </c:pt>
                <c:pt idx="58">
                  <c:v>0.60328204270639418</c:v>
                </c:pt>
                <c:pt idx="59">
                  <c:v>0.60453935248696744</c:v>
                </c:pt>
                <c:pt idx="60">
                  <c:v>0.60498039359049349</c:v>
                </c:pt>
                <c:pt idx="61">
                  <c:v>0.6045957772433691</c:v>
                </c:pt>
                <c:pt idx="62">
                  <c:v>0.60391090636541167</c:v>
                </c:pt>
                <c:pt idx="63">
                  <c:v>0.60462821847839332</c:v>
                </c:pt>
                <c:pt idx="64">
                  <c:v>0.60212632935486421</c:v>
                </c:pt>
                <c:pt idx="65">
                  <c:v>0.6001132500790588</c:v>
                </c:pt>
                <c:pt idx="66">
                  <c:v>0.59902230990423588</c:v>
                </c:pt>
                <c:pt idx="67">
                  <c:v>0.59557963963211991</c:v>
                </c:pt>
                <c:pt idx="68">
                  <c:v>0.59304859140027377</c:v>
                </c:pt>
                <c:pt idx="69">
                  <c:v>0.58960207537944331</c:v>
                </c:pt>
                <c:pt idx="70">
                  <c:v>0.58554116048542681</c:v>
                </c:pt>
                <c:pt idx="71">
                  <c:v>0.58202078623190079</c:v>
                </c:pt>
                <c:pt idx="72">
                  <c:v>0.58032056865461201</c:v>
                </c:pt>
                <c:pt idx="73">
                  <c:v>0.57668381004332936</c:v>
                </c:pt>
                <c:pt idx="74">
                  <c:v>0.5742730855298972</c:v>
                </c:pt>
                <c:pt idx="75">
                  <c:v>0.56960762781761243</c:v>
                </c:pt>
                <c:pt idx="76">
                  <c:v>0.56630062075487786</c:v>
                </c:pt>
                <c:pt idx="77">
                  <c:v>0.56193010209187877</c:v>
                </c:pt>
                <c:pt idx="78">
                  <c:v>0.56284499115960152</c:v>
                </c:pt>
                <c:pt idx="79">
                  <c:v>0.56178134051341644</c:v>
                </c:pt>
                <c:pt idx="80">
                  <c:v>0.55937650177265841</c:v>
                </c:pt>
                <c:pt idx="81">
                  <c:v>0.55552818113050562</c:v>
                </c:pt>
                <c:pt idx="82">
                  <c:v>0.54881375696944501</c:v>
                </c:pt>
                <c:pt idx="83">
                  <c:v>0.54663948295673848</c:v>
                </c:pt>
                <c:pt idx="84">
                  <c:v>0.54515225150856306</c:v>
                </c:pt>
                <c:pt idx="85">
                  <c:v>0.54183867989104217</c:v>
                </c:pt>
                <c:pt idx="86">
                  <c:v>0.54028874041061248</c:v>
                </c:pt>
                <c:pt idx="87">
                  <c:v>0.5390274677072292</c:v>
                </c:pt>
                <c:pt idx="88">
                  <c:v>0.53518331099018135</c:v>
                </c:pt>
                <c:pt idx="89">
                  <c:v>0.53235288559856719</c:v>
                </c:pt>
                <c:pt idx="90">
                  <c:v>0.52901569787714431</c:v>
                </c:pt>
                <c:pt idx="91">
                  <c:v>0.52634369671506165</c:v>
                </c:pt>
                <c:pt idx="92">
                  <c:v>0.52437766353243587</c:v>
                </c:pt>
                <c:pt idx="93">
                  <c:v>0.52236354067797508</c:v>
                </c:pt>
                <c:pt idx="94">
                  <c:v>0.51931442728535859</c:v>
                </c:pt>
                <c:pt idx="95">
                  <c:v>0.51736144061617884</c:v>
                </c:pt>
                <c:pt idx="96">
                  <c:v>0.5157032748059206</c:v>
                </c:pt>
                <c:pt idx="97">
                  <c:v>0.51460938477362828</c:v>
                </c:pt>
                <c:pt idx="98">
                  <c:v>0.51375505688693657</c:v>
                </c:pt>
                <c:pt idx="99">
                  <c:v>0.5147250922616341</c:v>
                </c:pt>
                <c:pt idx="100">
                  <c:v>0.51253278107308065</c:v>
                </c:pt>
                <c:pt idx="101">
                  <c:v>0.51074784374903315</c:v>
                </c:pt>
                <c:pt idx="102">
                  <c:v>0.50896296462502433</c:v>
                </c:pt>
                <c:pt idx="103">
                  <c:v>0.50763154727594051</c:v>
                </c:pt>
                <c:pt idx="104">
                  <c:v>0.50819232478699206</c:v>
                </c:pt>
                <c:pt idx="105">
                  <c:v>0.50853438448372801</c:v>
                </c:pt>
                <c:pt idx="106">
                  <c:v>0.50482455770067203</c:v>
                </c:pt>
                <c:pt idx="107">
                  <c:v>0.50368990006913461</c:v>
                </c:pt>
                <c:pt idx="108">
                  <c:v>0.50370558807681198</c:v>
                </c:pt>
                <c:pt idx="109">
                  <c:v>0.5020634112497544</c:v>
                </c:pt>
                <c:pt idx="110">
                  <c:v>0.50209263778478097</c:v>
                </c:pt>
                <c:pt idx="111">
                  <c:v>0.50134811886452535</c:v>
                </c:pt>
                <c:pt idx="112">
                  <c:v>0.49873334771033423</c:v>
                </c:pt>
                <c:pt idx="113">
                  <c:v>0.49748022724025731</c:v>
                </c:pt>
                <c:pt idx="114">
                  <c:v>0.49748845176489953</c:v>
                </c:pt>
                <c:pt idx="115">
                  <c:v>0.49866016107794592</c:v>
                </c:pt>
                <c:pt idx="116">
                  <c:v>0.49873290729636632</c:v>
                </c:pt>
                <c:pt idx="117">
                  <c:v>0.50114514605521809</c:v>
                </c:pt>
                <c:pt idx="118">
                  <c:v>0.49873496264074763</c:v>
                </c:pt>
                <c:pt idx="119">
                  <c:v>0.49837748797114378</c:v>
                </c:pt>
                <c:pt idx="120">
                  <c:v>0.49873888751201428</c:v>
                </c:pt>
                <c:pt idx="121">
                  <c:v>0.496851399334655</c:v>
                </c:pt>
                <c:pt idx="122">
                  <c:v>0.49654037973804266</c:v>
                </c:pt>
                <c:pt idx="123">
                  <c:v>0.49782343077742969</c:v>
                </c:pt>
                <c:pt idx="124">
                  <c:v>0.49853596898219382</c:v>
                </c:pt>
                <c:pt idx="125">
                  <c:v>0.50036861050549775</c:v>
                </c:pt>
                <c:pt idx="126">
                  <c:v>0.50136699653112948</c:v>
                </c:pt>
                <c:pt idx="127">
                  <c:v>0.50298458433724691</c:v>
                </c:pt>
                <c:pt idx="128">
                  <c:v>0.50639370185494925</c:v>
                </c:pt>
                <c:pt idx="129">
                  <c:v>0.51258078498094806</c:v>
                </c:pt>
                <c:pt idx="130">
                  <c:v>0.51209383328564451</c:v>
                </c:pt>
                <c:pt idx="131">
                  <c:v>0.51253313964994607</c:v>
                </c:pt>
                <c:pt idx="132">
                  <c:v>0.5161231913450649</c:v>
                </c:pt>
                <c:pt idx="133">
                  <c:v>0.51798281373348343</c:v>
                </c:pt>
                <c:pt idx="134">
                  <c:v>0.52021268957194522</c:v>
                </c:pt>
                <c:pt idx="135">
                  <c:v>0.52401152052092792</c:v>
                </c:pt>
                <c:pt idx="136">
                  <c:v>0.52475361943975107</c:v>
                </c:pt>
                <c:pt idx="137">
                  <c:v>0.52720740423778512</c:v>
                </c:pt>
              </c:numCache>
            </c:numRef>
          </c:val>
        </c:ser>
        <c:ser>
          <c:idx val="1"/>
          <c:order val="1"/>
          <c:tx>
            <c:strRef>
              <c:f>Plan1!$C$1</c:f>
              <c:strCache>
                <c:ptCount val="1"/>
                <c:pt idx="0">
                  <c:v>Crédito Direcionado</c:v>
                </c:pt>
              </c:strCache>
            </c:strRef>
          </c:tx>
          <c:spPr>
            <a:solidFill>
              <a:srgbClr val="FF0000"/>
            </a:solidFill>
          </c:spPr>
          <c:cat>
            <c:numRef>
              <c:f>Plan1!$A$2:$A$139</c:f>
              <c:numCache>
                <c:formatCode>mmm\-yy</c:formatCode>
                <c:ptCount val="138"/>
                <c:pt idx="0">
                  <c:v>39142</c:v>
                </c:pt>
                <c:pt idx="1">
                  <c:v>39173</c:v>
                </c:pt>
                <c:pt idx="2">
                  <c:v>39203</c:v>
                </c:pt>
                <c:pt idx="3">
                  <c:v>39234</c:v>
                </c:pt>
                <c:pt idx="4">
                  <c:v>39264</c:v>
                </c:pt>
                <c:pt idx="5">
                  <c:v>39295</c:v>
                </c:pt>
                <c:pt idx="6">
                  <c:v>39326</c:v>
                </c:pt>
                <c:pt idx="7">
                  <c:v>39356</c:v>
                </c:pt>
                <c:pt idx="8">
                  <c:v>39387</c:v>
                </c:pt>
                <c:pt idx="9">
                  <c:v>39417</c:v>
                </c:pt>
                <c:pt idx="10">
                  <c:v>39448</c:v>
                </c:pt>
                <c:pt idx="11">
                  <c:v>39479</c:v>
                </c:pt>
                <c:pt idx="12">
                  <c:v>39508</c:v>
                </c:pt>
                <c:pt idx="13">
                  <c:v>39539</c:v>
                </c:pt>
                <c:pt idx="14">
                  <c:v>39569</c:v>
                </c:pt>
                <c:pt idx="15">
                  <c:v>39600</c:v>
                </c:pt>
                <c:pt idx="16">
                  <c:v>39630</c:v>
                </c:pt>
                <c:pt idx="17">
                  <c:v>39661</c:v>
                </c:pt>
                <c:pt idx="18">
                  <c:v>39692</c:v>
                </c:pt>
                <c:pt idx="19">
                  <c:v>39722</c:v>
                </c:pt>
                <c:pt idx="20">
                  <c:v>39753</c:v>
                </c:pt>
                <c:pt idx="21">
                  <c:v>39783</c:v>
                </c:pt>
                <c:pt idx="22">
                  <c:v>39814</c:v>
                </c:pt>
                <c:pt idx="23">
                  <c:v>39845</c:v>
                </c:pt>
                <c:pt idx="24">
                  <c:v>39873</c:v>
                </c:pt>
                <c:pt idx="25">
                  <c:v>39904</c:v>
                </c:pt>
                <c:pt idx="26">
                  <c:v>39934</c:v>
                </c:pt>
                <c:pt idx="27">
                  <c:v>39965</c:v>
                </c:pt>
                <c:pt idx="28">
                  <c:v>39995</c:v>
                </c:pt>
                <c:pt idx="29">
                  <c:v>40026</c:v>
                </c:pt>
                <c:pt idx="30">
                  <c:v>40057</c:v>
                </c:pt>
                <c:pt idx="31">
                  <c:v>40087</c:v>
                </c:pt>
                <c:pt idx="32">
                  <c:v>40118</c:v>
                </c:pt>
                <c:pt idx="33">
                  <c:v>40148</c:v>
                </c:pt>
                <c:pt idx="34">
                  <c:v>40179</c:v>
                </c:pt>
                <c:pt idx="35">
                  <c:v>40210</c:v>
                </c:pt>
                <c:pt idx="36">
                  <c:v>40238</c:v>
                </c:pt>
                <c:pt idx="37">
                  <c:v>40269</c:v>
                </c:pt>
                <c:pt idx="38">
                  <c:v>40299</c:v>
                </c:pt>
                <c:pt idx="39">
                  <c:v>40330</c:v>
                </c:pt>
                <c:pt idx="40">
                  <c:v>40360</c:v>
                </c:pt>
                <c:pt idx="41">
                  <c:v>40391</c:v>
                </c:pt>
                <c:pt idx="42">
                  <c:v>40422</c:v>
                </c:pt>
                <c:pt idx="43">
                  <c:v>40452</c:v>
                </c:pt>
                <c:pt idx="44">
                  <c:v>40483</c:v>
                </c:pt>
                <c:pt idx="45">
                  <c:v>40513</c:v>
                </c:pt>
                <c:pt idx="46">
                  <c:v>40544</c:v>
                </c:pt>
                <c:pt idx="47">
                  <c:v>40575</c:v>
                </c:pt>
                <c:pt idx="48">
                  <c:v>40603</c:v>
                </c:pt>
                <c:pt idx="49">
                  <c:v>40634</c:v>
                </c:pt>
                <c:pt idx="50">
                  <c:v>40664</c:v>
                </c:pt>
                <c:pt idx="51">
                  <c:v>40695</c:v>
                </c:pt>
                <c:pt idx="52">
                  <c:v>40725</c:v>
                </c:pt>
                <c:pt idx="53">
                  <c:v>40756</c:v>
                </c:pt>
                <c:pt idx="54">
                  <c:v>40787</c:v>
                </c:pt>
                <c:pt idx="55">
                  <c:v>40817</c:v>
                </c:pt>
                <c:pt idx="56">
                  <c:v>40848</c:v>
                </c:pt>
                <c:pt idx="57">
                  <c:v>40878</c:v>
                </c:pt>
                <c:pt idx="58">
                  <c:v>40909</c:v>
                </c:pt>
                <c:pt idx="59">
                  <c:v>40940</c:v>
                </c:pt>
                <c:pt idx="60">
                  <c:v>40969</c:v>
                </c:pt>
                <c:pt idx="61">
                  <c:v>41000</c:v>
                </c:pt>
                <c:pt idx="62">
                  <c:v>41030</c:v>
                </c:pt>
                <c:pt idx="63">
                  <c:v>41061</c:v>
                </c:pt>
                <c:pt idx="64">
                  <c:v>41091</c:v>
                </c:pt>
                <c:pt idx="65">
                  <c:v>41122</c:v>
                </c:pt>
                <c:pt idx="66">
                  <c:v>41153</c:v>
                </c:pt>
                <c:pt idx="67">
                  <c:v>41183</c:v>
                </c:pt>
                <c:pt idx="68">
                  <c:v>41214</c:v>
                </c:pt>
                <c:pt idx="69">
                  <c:v>41244</c:v>
                </c:pt>
                <c:pt idx="70">
                  <c:v>41275</c:v>
                </c:pt>
                <c:pt idx="71">
                  <c:v>41306</c:v>
                </c:pt>
                <c:pt idx="72">
                  <c:v>41334</c:v>
                </c:pt>
                <c:pt idx="73">
                  <c:v>41365</c:v>
                </c:pt>
                <c:pt idx="74">
                  <c:v>41395</c:v>
                </c:pt>
                <c:pt idx="75">
                  <c:v>41426</c:v>
                </c:pt>
                <c:pt idx="76">
                  <c:v>41456</c:v>
                </c:pt>
                <c:pt idx="77">
                  <c:v>41487</c:v>
                </c:pt>
                <c:pt idx="78">
                  <c:v>41518</c:v>
                </c:pt>
                <c:pt idx="79">
                  <c:v>41548</c:v>
                </c:pt>
                <c:pt idx="80">
                  <c:v>41579</c:v>
                </c:pt>
                <c:pt idx="81">
                  <c:v>41609</c:v>
                </c:pt>
                <c:pt idx="82">
                  <c:v>41640</c:v>
                </c:pt>
                <c:pt idx="83">
                  <c:v>41671</c:v>
                </c:pt>
                <c:pt idx="84">
                  <c:v>41699</c:v>
                </c:pt>
                <c:pt idx="85">
                  <c:v>41730</c:v>
                </c:pt>
                <c:pt idx="86">
                  <c:v>41760</c:v>
                </c:pt>
                <c:pt idx="87">
                  <c:v>41791</c:v>
                </c:pt>
                <c:pt idx="88">
                  <c:v>41821</c:v>
                </c:pt>
                <c:pt idx="89">
                  <c:v>41852</c:v>
                </c:pt>
                <c:pt idx="90">
                  <c:v>41883</c:v>
                </c:pt>
                <c:pt idx="91">
                  <c:v>41913</c:v>
                </c:pt>
                <c:pt idx="92">
                  <c:v>41944</c:v>
                </c:pt>
                <c:pt idx="93">
                  <c:v>41974</c:v>
                </c:pt>
                <c:pt idx="94">
                  <c:v>42005</c:v>
                </c:pt>
                <c:pt idx="95">
                  <c:v>42036</c:v>
                </c:pt>
                <c:pt idx="96">
                  <c:v>42064</c:v>
                </c:pt>
                <c:pt idx="97">
                  <c:v>42095</c:v>
                </c:pt>
                <c:pt idx="98">
                  <c:v>42125</c:v>
                </c:pt>
                <c:pt idx="99">
                  <c:v>42156</c:v>
                </c:pt>
                <c:pt idx="100">
                  <c:v>42186</c:v>
                </c:pt>
                <c:pt idx="101">
                  <c:v>42217</c:v>
                </c:pt>
                <c:pt idx="102">
                  <c:v>42248</c:v>
                </c:pt>
                <c:pt idx="103">
                  <c:v>42278</c:v>
                </c:pt>
                <c:pt idx="104">
                  <c:v>42309</c:v>
                </c:pt>
                <c:pt idx="105">
                  <c:v>42339</c:v>
                </c:pt>
                <c:pt idx="106">
                  <c:v>42370</c:v>
                </c:pt>
                <c:pt idx="107">
                  <c:v>42401</c:v>
                </c:pt>
                <c:pt idx="108">
                  <c:v>42430</c:v>
                </c:pt>
                <c:pt idx="109">
                  <c:v>42461</c:v>
                </c:pt>
                <c:pt idx="110">
                  <c:v>42491</c:v>
                </c:pt>
                <c:pt idx="111">
                  <c:v>42522</c:v>
                </c:pt>
                <c:pt idx="112">
                  <c:v>42552</c:v>
                </c:pt>
                <c:pt idx="113">
                  <c:v>42583</c:v>
                </c:pt>
                <c:pt idx="114">
                  <c:v>42614</c:v>
                </c:pt>
                <c:pt idx="115">
                  <c:v>42644</c:v>
                </c:pt>
                <c:pt idx="116">
                  <c:v>42675</c:v>
                </c:pt>
                <c:pt idx="117">
                  <c:v>42705</c:v>
                </c:pt>
                <c:pt idx="118">
                  <c:v>42736</c:v>
                </c:pt>
                <c:pt idx="119">
                  <c:v>42767</c:v>
                </c:pt>
                <c:pt idx="120">
                  <c:v>42795</c:v>
                </c:pt>
                <c:pt idx="121">
                  <c:v>42826</c:v>
                </c:pt>
                <c:pt idx="122">
                  <c:v>42856</c:v>
                </c:pt>
                <c:pt idx="123">
                  <c:v>42887</c:v>
                </c:pt>
                <c:pt idx="124">
                  <c:v>42917</c:v>
                </c:pt>
                <c:pt idx="125">
                  <c:v>42948</c:v>
                </c:pt>
                <c:pt idx="126">
                  <c:v>42979</c:v>
                </c:pt>
                <c:pt idx="127">
                  <c:v>43009</c:v>
                </c:pt>
                <c:pt idx="128">
                  <c:v>43040</c:v>
                </c:pt>
                <c:pt idx="129">
                  <c:v>43070</c:v>
                </c:pt>
                <c:pt idx="130">
                  <c:v>43101</c:v>
                </c:pt>
                <c:pt idx="131">
                  <c:v>43132</c:v>
                </c:pt>
                <c:pt idx="132">
                  <c:v>43160</c:v>
                </c:pt>
                <c:pt idx="133">
                  <c:v>43191</c:v>
                </c:pt>
                <c:pt idx="134">
                  <c:v>43221</c:v>
                </c:pt>
                <c:pt idx="135">
                  <c:v>43252</c:v>
                </c:pt>
                <c:pt idx="136">
                  <c:v>43282</c:v>
                </c:pt>
                <c:pt idx="137">
                  <c:v>43313</c:v>
                </c:pt>
              </c:numCache>
            </c:numRef>
          </c:cat>
          <c:val>
            <c:numRef>
              <c:f>Plan1!$C$2:$C$139</c:f>
              <c:numCache>
                <c:formatCode>0.00%</c:formatCode>
                <c:ptCount val="138"/>
                <c:pt idx="0">
                  <c:v>0.3566497409992484</c:v>
                </c:pt>
                <c:pt idx="1">
                  <c:v>0.35316439183105508</c:v>
                </c:pt>
                <c:pt idx="2">
                  <c:v>0.35112143864900336</c:v>
                </c:pt>
                <c:pt idx="3">
                  <c:v>0.34816409431301271</c:v>
                </c:pt>
                <c:pt idx="4">
                  <c:v>0.34337569334858409</c:v>
                </c:pt>
                <c:pt idx="5">
                  <c:v>0.34180681267268198</c:v>
                </c:pt>
                <c:pt idx="6">
                  <c:v>0.33984356044413122</c:v>
                </c:pt>
                <c:pt idx="7">
                  <c:v>0.33984450573430097</c:v>
                </c:pt>
                <c:pt idx="8">
                  <c:v>0.33913175027807585</c:v>
                </c:pt>
                <c:pt idx="9">
                  <c:v>0.33520495888956808</c:v>
                </c:pt>
                <c:pt idx="10">
                  <c:v>0.3318422007648304</c:v>
                </c:pt>
                <c:pt idx="11">
                  <c:v>0.32791285894879596</c:v>
                </c:pt>
                <c:pt idx="12">
                  <c:v>0.32533279286421013</c:v>
                </c:pt>
                <c:pt idx="13">
                  <c:v>0.32362562290195129</c:v>
                </c:pt>
                <c:pt idx="14">
                  <c:v>0.32206427811657584</c:v>
                </c:pt>
                <c:pt idx="15">
                  <c:v>0.32140081145358657</c:v>
                </c:pt>
                <c:pt idx="16">
                  <c:v>0.31722207043510919</c:v>
                </c:pt>
                <c:pt idx="17">
                  <c:v>0.31576112347325536</c:v>
                </c:pt>
                <c:pt idx="18">
                  <c:v>0.31566305127911315</c:v>
                </c:pt>
                <c:pt idx="19">
                  <c:v>0.31710297693435358</c:v>
                </c:pt>
                <c:pt idx="20">
                  <c:v>0.32088644400010197</c:v>
                </c:pt>
                <c:pt idx="21">
                  <c:v>0.32479894456023883</c:v>
                </c:pt>
                <c:pt idx="22">
                  <c:v>0.32939537353814069</c:v>
                </c:pt>
                <c:pt idx="23">
                  <c:v>0.33065495110643206</c:v>
                </c:pt>
                <c:pt idx="24">
                  <c:v>0.33151246131748463</c:v>
                </c:pt>
                <c:pt idx="25">
                  <c:v>0.33149763583205</c:v>
                </c:pt>
                <c:pt idx="26">
                  <c:v>0.33085987479842799</c:v>
                </c:pt>
                <c:pt idx="27">
                  <c:v>0.33415203730234572</c:v>
                </c:pt>
                <c:pt idx="28">
                  <c:v>0.35107884531348255</c:v>
                </c:pt>
                <c:pt idx="29">
                  <c:v>0.35399378993789937</c:v>
                </c:pt>
                <c:pt idx="30">
                  <c:v>0.35640461129944256</c:v>
                </c:pt>
                <c:pt idx="31">
                  <c:v>0.3587294670113092</c:v>
                </c:pt>
                <c:pt idx="32">
                  <c:v>0.3593868119923872</c:v>
                </c:pt>
                <c:pt idx="33">
                  <c:v>0.36434436500539241</c:v>
                </c:pt>
                <c:pt idx="34">
                  <c:v>0.36796572504681768</c:v>
                </c:pt>
                <c:pt idx="35">
                  <c:v>0.36730906772647465</c:v>
                </c:pt>
                <c:pt idx="36">
                  <c:v>0.36698669698941971</c:v>
                </c:pt>
                <c:pt idx="37">
                  <c:v>0.36843201226336386</c:v>
                </c:pt>
                <c:pt idx="38">
                  <c:v>0.37101009154994596</c:v>
                </c:pt>
                <c:pt idx="39">
                  <c:v>0.37415127594986802</c:v>
                </c:pt>
                <c:pt idx="40">
                  <c:v>0.37711682802376695</c:v>
                </c:pt>
                <c:pt idx="41">
                  <c:v>0.38206455045956961</c:v>
                </c:pt>
                <c:pt idx="42">
                  <c:v>0.38183825252537712</c:v>
                </c:pt>
                <c:pt idx="43">
                  <c:v>0.38332184091056309</c:v>
                </c:pt>
                <c:pt idx="44">
                  <c:v>0.38312001101018445</c:v>
                </c:pt>
                <c:pt idx="45">
                  <c:v>0.38362873297725009</c:v>
                </c:pt>
                <c:pt idx="46">
                  <c:v>0.38519564953037477</c:v>
                </c:pt>
                <c:pt idx="47">
                  <c:v>0.38484405469282945</c:v>
                </c:pt>
                <c:pt idx="48">
                  <c:v>0.38382795953125542</c:v>
                </c:pt>
                <c:pt idx="49">
                  <c:v>0.38264478518766887</c:v>
                </c:pt>
                <c:pt idx="50">
                  <c:v>0.38316719348743578</c:v>
                </c:pt>
                <c:pt idx="51">
                  <c:v>0.38365693796779299</c:v>
                </c:pt>
                <c:pt idx="52">
                  <c:v>0.38545325037951267</c:v>
                </c:pt>
                <c:pt idx="53">
                  <c:v>0.38815746764813458</c:v>
                </c:pt>
                <c:pt idx="54">
                  <c:v>0.39031636326629926</c:v>
                </c:pt>
                <c:pt idx="55">
                  <c:v>0.39076198903139353</c:v>
                </c:pt>
                <c:pt idx="56">
                  <c:v>0.39315241326492384</c:v>
                </c:pt>
                <c:pt idx="57">
                  <c:v>0.39540933345067464</c:v>
                </c:pt>
                <c:pt idx="58">
                  <c:v>0.39671795729360587</c:v>
                </c:pt>
                <c:pt idx="59">
                  <c:v>0.39546064751303256</c:v>
                </c:pt>
                <c:pt idx="60">
                  <c:v>0.39501960640950651</c:v>
                </c:pt>
                <c:pt idx="61">
                  <c:v>0.3954042227566309</c:v>
                </c:pt>
                <c:pt idx="62">
                  <c:v>0.39608909363458839</c:v>
                </c:pt>
                <c:pt idx="63">
                  <c:v>0.39537178152160668</c:v>
                </c:pt>
                <c:pt idx="64">
                  <c:v>0.39787367064513585</c:v>
                </c:pt>
                <c:pt idx="65">
                  <c:v>0.3998867499209412</c:v>
                </c:pt>
                <c:pt idx="66">
                  <c:v>0.40097769009576406</c:v>
                </c:pt>
                <c:pt idx="67">
                  <c:v>0.40442036036788009</c:v>
                </c:pt>
                <c:pt idx="68">
                  <c:v>0.40695140859972623</c:v>
                </c:pt>
                <c:pt idx="69">
                  <c:v>0.41039792462055669</c:v>
                </c:pt>
                <c:pt idx="70">
                  <c:v>0.41445883951457319</c:v>
                </c:pt>
                <c:pt idx="71">
                  <c:v>0.41797921376809921</c:v>
                </c:pt>
                <c:pt idx="72">
                  <c:v>0.41967943134538799</c:v>
                </c:pt>
                <c:pt idx="73">
                  <c:v>0.42331618995667064</c:v>
                </c:pt>
                <c:pt idx="74">
                  <c:v>0.42572691447010286</c:v>
                </c:pt>
                <c:pt idx="75">
                  <c:v>0.43039237218238757</c:v>
                </c:pt>
                <c:pt idx="76">
                  <c:v>0.43369937924512214</c:v>
                </c:pt>
                <c:pt idx="77">
                  <c:v>0.43806989790812118</c:v>
                </c:pt>
                <c:pt idx="78">
                  <c:v>0.43715500884039848</c:v>
                </c:pt>
                <c:pt idx="79">
                  <c:v>0.43821865948658362</c:v>
                </c:pt>
                <c:pt idx="80">
                  <c:v>0.44062349822734154</c:v>
                </c:pt>
                <c:pt idx="81">
                  <c:v>0.44447181886949444</c:v>
                </c:pt>
                <c:pt idx="82">
                  <c:v>0.45118624303055499</c:v>
                </c:pt>
                <c:pt idx="83">
                  <c:v>0.45336051704326158</c:v>
                </c:pt>
                <c:pt idx="84">
                  <c:v>0.45484774849143694</c:v>
                </c:pt>
                <c:pt idx="85">
                  <c:v>0.45816132010895783</c:v>
                </c:pt>
                <c:pt idx="86">
                  <c:v>0.45971125958938747</c:v>
                </c:pt>
                <c:pt idx="87">
                  <c:v>0.4609725322927708</c:v>
                </c:pt>
                <c:pt idx="88">
                  <c:v>0.4648166890098186</c:v>
                </c:pt>
                <c:pt idx="89">
                  <c:v>0.46764711440143275</c:v>
                </c:pt>
                <c:pt idx="90">
                  <c:v>0.47098430212285564</c:v>
                </c:pt>
                <c:pt idx="91">
                  <c:v>0.4736563032849383</c:v>
                </c:pt>
                <c:pt idx="92">
                  <c:v>0.47562233646756408</c:v>
                </c:pt>
                <c:pt idx="93">
                  <c:v>0.47763645932202492</c:v>
                </c:pt>
                <c:pt idx="94">
                  <c:v>0.48068557271464146</c:v>
                </c:pt>
                <c:pt idx="95">
                  <c:v>0.48263855938382122</c:v>
                </c:pt>
                <c:pt idx="96">
                  <c:v>0.48429672519407946</c:v>
                </c:pt>
                <c:pt idx="97">
                  <c:v>0.48539061522637172</c:v>
                </c:pt>
                <c:pt idx="98">
                  <c:v>0.48624494311306338</c:v>
                </c:pt>
                <c:pt idx="99">
                  <c:v>0.48527490773836596</c:v>
                </c:pt>
                <c:pt idx="100">
                  <c:v>0.4874672189269193</c:v>
                </c:pt>
                <c:pt idx="101">
                  <c:v>0.48925215625096685</c:v>
                </c:pt>
                <c:pt idx="102">
                  <c:v>0.49103703537497562</c:v>
                </c:pt>
                <c:pt idx="103">
                  <c:v>0.49236845272405949</c:v>
                </c:pt>
                <c:pt idx="104">
                  <c:v>0.491807675213008</c:v>
                </c:pt>
                <c:pt idx="105">
                  <c:v>0.49146561551627199</c:v>
                </c:pt>
                <c:pt idx="106">
                  <c:v>0.49517544229932803</c:v>
                </c:pt>
                <c:pt idx="107">
                  <c:v>0.49631009993086544</c:v>
                </c:pt>
                <c:pt idx="108">
                  <c:v>0.49629441192318802</c:v>
                </c:pt>
                <c:pt idx="109">
                  <c:v>0.49793658875024555</c:v>
                </c:pt>
                <c:pt idx="110">
                  <c:v>0.49790736221521903</c:v>
                </c:pt>
                <c:pt idx="111">
                  <c:v>0.4986518811354746</c:v>
                </c:pt>
                <c:pt idx="112">
                  <c:v>0.50126665228966572</c:v>
                </c:pt>
                <c:pt idx="113">
                  <c:v>0.50251977275974269</c:v>
                </c:pt>
                <c:pt idx="114">
                  <c:v>0.50251154823510047</c:v>
                </c:pt>
                <c:pt idx="115">
                  <c:v>0.50133983892205414</c:v>
                </c:pt>
                <c:pt idx="116">
                  <c:v>0.50126709270363368</c:v>
                </c:pt>
                <c:pt idx="117">
                  <c:v>0.49885485394478185</c:v>
                </c:pt>
                <c:pt idx="118">
                  <c:v>0.50126503735925243</c:v>
                </c:pt>
                <c:pt idx="119">
                  <c:v>0.50162251202885622</c:v>
                </c:pt>
                <c:pt idx="120">
                  <c:v>0.50126111248798577</c:v>
                </c:pt>
                <c:pt idx="121">
                  <c:v>0.50314860066534506</c:v>
                </c:pt>
                <c:pt idx="122">
                  <c:v>0.50345962026195734</c:v>
                </c:pt>
                <c:pt idx="123">
                  <c:v>0.50217656922257026</c:v>
                </c:pt>
                <c:pt idx="124">
                  <c:v>0.50146403101780612</c:v>
                </c:pt>
                <c:pt idx="125">
                  <c:v>0.49963138949450231</c:v>
                </c:pt>
                <c:pt idx="126">
                  <c:v>0.49863300346887046</c:v>
                </c:pt>
                <c:pt idx="127">
                  <c:v>0.49701541566275309</c:v>
                </c:pt>
                <c:pt idx="128">
                  <c:v>0.4936062981450508</c:v>
                </c:pt>
                <c:pt idx="129">
                  <c:v>0.487419215019052</c:v>
                </c:pt>
                <c:pt idx="130">
                  <c:v>0.48790616671435544</c:v>
                </c:pt>
                <c:pt idx="131">
                  <c:v>0.48746686035005399</c:v>
                </c:pt>
                <c:pt idx="132">
                  <c:v>0.4838768086549351</c:v>
                </c:pt>
                <c:pt idx="133">
                  <c:v>0.48201718626651657</c:v>
                </c:pt>
                <c:pt idx="134">
                  <c:v>0.47978731042805484</c:v>
                </c:pt>
                <c:pt idx="135">
                  <c:v>0.47598847947907208</c:v>
                </c:pt>
                <c:pt idx="136">
                  <c:v>0.47524638056024887</c:v>
                </c:pt>
                <c:pt idx="137">
                  <c:v>0.47279259576221494</c:v>
                </c:pt>
              </c:numCache>
            </c:numRef>
          </c:val>
        </c:ser>
        <c:dLbls>
          <c:showLegendKey val="0"/>
          <c:showVal val="0"/>
          <c:showCatName val="0"/>
          <c:showSerName val="0"/>
          <c:showPercent val="0"/>
          <c:showBubbleSize val="0"/>
        </c:dLbls>
        <c:axId val="-702447168"/>
        <c:axId val="-702440640"/>
      </c:areaChart>
      <c:lineChart>
        <c:grouping val="standard"/>
        <c:varyColors val="0"/>
        <c:ser>
          <c:idx val="2"/>
          <c:order val="2"/>
          <c:tx>
            <c:strRef>
              <c:f>Plan1!$D$1</c:f>
              <c:strCache>
                <c:ptCount val="1"/>
                <c:pt idx="0">
                  <c:v>Colunas1</c:v>
                </c:pt>
              </c:strCache>
            </c:strRef>
          </c:tx>
          <c:spPr>
            <a:ln w="34925">
              <a:solidFill>
                <a:srgbClr val="FFFF00"/>
              </a:solidFill>
              <a:prstDash val="dash"/>
            </a:ln>
          </c:spPr>
          <c:marker>
            <c:symbol val="none"/>
          </c:marker>
          <c:cat>
            <c:numRef>
              <c:f>Plan1!$A$2:$A$139</c:f>
              <c:numCache>
                <c:formatCode>mmm\-yy</c:formatCode>
                <c:ptCount val="138"/>
                <c:pt idx="0">
                  <c:v>39142</c:v>
                </c:pt>
                <c:pt idx="1">
                  <c:v>39173</c:v>
                </c:pt>
                <c:pt idx="2">
                  <c:v>39203</c:v>
                </c:pt>
                <c:pt idx="3">
                  <c:v>39234</c:v>
                </c:pt>
                <c:pt idx="4">
                  <c:v>39264</c:v>
                </c:pt>
                <c:pt idx="5">
                  <c:v>39295</c:v>
                </c:pt>
                <c:pt idx="6">
                  <c:v>39326</c:v>
                </c:pt>
                <c:pt idx="7">
                  <c:v>39356</c:v>
                </c:pt>
                <c:pt idx="8">
                  <c:v>39387</c:v>
                </c:pt>
                <c:pt idx="9">
                  <c:v>39417</c:v>
                </c:pt>
                <c:pt idx="10">
                  <c:v>39448</c:v>
                </c:pt>
                <c:pt idx="11">
                  <c:v>39479</c:v>
                </c:pt>
                <c:pt idx="12">
                  <c:v>39508</c:v>
                </c:pt>
                <c:pt idx="13">
                  <c:v>39539</c:v>
                </c:pt>
                <c:pt idx="14">
                  <c:v>39569</c:v>
                </c:pt>
                <c:pt idx="15">
                  <c:v>39600</c:v>
                </c:pt>
                <c:pt idx="16">
                  <c:v>39630</c:v>
                </c:pt>
                <c:pt idx="17">
                  <c:v>39661</c:v>
                </c:pt>
                <c:pt idx="18">
                  <c:v>39692</c:v>
                </c:pt>
                <c:pt idx="19">
                  <c:v>39722</c:v>
                </c:pt>
                <c:pt idx="20">
                  <c:v>39753</c:v>
                </c:pt>
                <c:pt idx="21">
                  <c:v>39783</c:v>
                </c:pt>
                <c:pt idx="22">
                  <c:v>39814</c:v>
                </c:pt>
                <c:pt idx="23">
                  <c:v>39845</c:v>
                </c:pt>
                <c:pt idx="24">
                  <c:v>39873</c:v>
                </c:pt>
                <c:pt idx="25">
                  <c:v>39904</c:v>
                </c:pt>
                <c:pt idx="26">
                  <c:v>39934</c:v>
                </c:pt>
                <c:pt idx="27">
                  <c:v>39965</c:v>
                </c:pt>
                <c:pt idx="28">
                  <c:v>39995</c:v>
                </c:pt>
                <c:pt idx="29">
                  <c:v>40026</c:v>
                </c:pt>
                <c:pt idx="30">
                  <c:v>40057</c:v>
                </c:pt>
                <c:pt idx="31">
                  <c:v>40087</c:v>
                </c:pt>
                <c:pt idx="32">
                  <c:v>40118</c:v>
                </c:pt>
                <c:pt idx="33">
                  <c:v>40148</c:v>
                </c:pt>
                <c:pt idx="34">
                  <c:v>40179</c:v>
                </c:pt>
                <c:pt idx="35">
                  <c:v>40210</c:v>
                </c:pt>
                <c:pt idx="36">
                  <c:v>40238</c:v>
                </c:pt>
                <c:pt idx="37">
                  <c:v>40269</c:v>
                </c:pt>
                <c:pt idx="38">
                  <c:v>40299</c:v>
                </c:pt>
                <c:pt idx="39">
                  <c:v>40330</c:v>
                </c:pt>
                <c:pt idx="40">
                  <c:v>40360</c:v>
                </c:pt>
                <c:pt idx="41">
                  <c:v>40391</c:v>
                </c:pt>
                <c:pt idx="42">
                  <c:v>40422</c:v>
                </c:pt>
                <c:pt idx="43">
                  <c:v>40452</c:v>
                </c:pt>
                <c:pt idx="44">
                  <c:v>40483</c:v>
                </c:pt>
                <c:pt idx="45">
                  <c:v>40513</c:v>
                </c:pt>
                <c:pt idx="46">
                  <c:v>40544</c:v>
                </c:pt>
                <c:pt idx="47">
                  <c:v>40575</c:v>
                </c:pt>
                <c:pt idx="48">
                  <c:v>40603</c:v>
                </c:pt>
                <c:pt idx="49">
                  <c:v>40634</c:v>
                </c:pt>
                <c:pt idx="50">
                  <c:v>40664</c:v>
                </c:pt>
                <c:pt idx="51">
                  <c:v>40695</c:v>
                </c:pt>
                <c:pt idx="52">
                  <c:v>40725</c:v>
                </c:pt>
                <c:pt idx="53">
                  <c:v>40756</c:v>
                </c:pt>
                <c:pt idx="54">
                  <c:v>40787</c:v>
                </c:pt>
                <c:pt idx="55">
                  <c:v>40817</c:v>
                </c:pt>
                <c:pt idx="56">
                  <c:v>40848</c:v>
                </c:pt>
                <c:pt idx="57">
                  <c:v>40878</c:v>
                </c:pt>
                <c:pt idx="58">
                  <c:v>40909</c:v>
                </c:pt>
                <c:pt idx="59">
                  <c:v>40940</c:v>
                </c:pt>
                <c:pt idx="60">
                  <c:v>40969</c:v>
                </c:pt>
                <c:pt idx="61">
                  <c:v>41000</c:v>
                </c:pt>
                <c:pt idx="62">
                  <c:v>41030</c:v>
                </c:pt>
                <c:pt idx="63">
                  <c:v>41061</c:v>
                </c:pt>
                <c:pt idx="64">
                  <c:v>41091</c:v>
                </c:pt>
                <c:pt idx="65">
                  <c:v>41122</c:v>
                </c:pt>
                <c:pt idx="66">
                  <c:v>41153</c:v>
                </c:pt>
                <c:pt idx="67">
                  <c:v>41183</c:v>
                </c:pt>
                <c:pt idx="68">
                  <c:v>41214</c:v>
                </c:pt>
                <c:pt idx="69">
                  <c:v>41244</c:v>
                </c:pt>
                <c:pt idx="70">
                  <c:v>41275</c:v>
                </c:pt>
                <c:pt idx="71">
                  <c:v>41306</c:v>
                </c:pt>
                <c:pt idx="72">
                  <c:v>41334</c:v>
                </c:pt>
                <c:pt idx="73">
                  <c:v>41365</c:v>
                </c:pt>
                <c:pt idx="74">
                  <c:v>41395</c:v>
                </c:pt>
                <c:pt idx="75">
                  <c:v>41426</c:v>
                </c:pt>
                <c:pt idx="76">
                  <c:v>41456</c:v>
                </c:pt>
                <c:pt idx="77">
                  <c:v>41487</c:v>
                </c:pt>
                <c:pt idx="78">
                  <c:v>41518</c:v>
                </c:pt>
                <c:pt idx="79">
                  <c:v>41548</c:v>
                </c:pt>
                <c:pt idx="80">
                  <c:v>41579</c:v>
                </c:pt>
                <c:pt idx="81">
                  <c:v>41609</c:v>
                </c:pt>
                <c:pt idx="82">
                  <c:v>41640</c:v>
                </c:pt>
                <c:pt idx="83">
                  <c:v>41671</c:v>
                </c:pt>
                <c:pt idx="84">
                  <c:v>41699</c:v>
                </c:pt>
                <c:pt idx="85">
                  <c:v>41730</c:v>
                </c:pt>
                <c:pt idx="86">
                  <c:v>41760</c:v>
                </c:pt>
                <c:pt idx="87">
                  <c:v>41791</c:v>
                </c:pt>
                <c:pt idx="88">
                  <c:v>41821</c:v>
                </c:pt>
                <c:pt idx="89">
                  <c:v>41852</c:v>
                </c:pt>
                <c:pt idx="90">
                  <c:v>41883</c:v>
                </c:pt>
                <c:pt idx="91">
                  <c:v>41913</c:v>
                </c:pt>
                <c:pt idx="92">
                  <c:v>41944</c:v>
                </c:pt>
                <c:pt idx="93">
                  <c:v>41974</c:v>
                </c:pt>
                <c:pt idx="94">
                  <c:v>42005</c:v>
                </c:pt>
                <c:pt idx="95">
                  <c:v>42036</c:v>
                </c:pt>
                <c:pt idx="96">
                  <c:v>42064</c:v>
                </c:pt>
                <c:pt idx="97">
                  <c:v>42095</c:v>
                </c:pt>
                <c:pt idx="98">
                  <c:v>42125</c:v>
                </c:pt>
                <c:pt idx="99">
                  <c:v>42156</c:v>
                </c:pt>
                <c:pt idx="100">
                  <c:v>42186</c:v>
                </c:pt>
                <c:pt idx="101">
                  <c:v>42217</c:v>
                </c:pt>
                <c:pt idx="102">
                  <c:v>42248</c:v>
                </c:pt>
                <c:pt idx="103">
                  <c:v>42278</c:v>
                </c:pt>
                <c:pt idx="104">
                  <c:v>42309</c:v>
                </c:pt>
                <c:pt idx="105">
                  <c:v>42339</c:v>
                </c:pt>
                <c:pt idx="106">
                  <c:v>42370</c:v>
                </c:pt>
                <c:pt idx="107">
                  <c:v>42401</c:v>
                </c:pt>
                <c:pt idx="108">
                  <c:v>42430</c:v>
                </c:pt>
                <c:pt idx="109">
                  <c:v>42461</c:v>
                </c:pt>
                <c:pt idx="110">
                  <c:v>42491</c:v>
                </c:pt>
                <c:pt idx="111">
                  <c:v>42522</c:v>
                </c:pt>
                <c:pt idx="112">
                  <c:v>42552</c:v>
                </c:pt>
                <c:pt idx="113">
                  <c:v>42583</c:v>
                </c:pt>
                <c:pt idx="114">
                  <c:v>42614</c:v>
                </c:pt>
                <c:pt idx="115">
                  <c:v>42644</c:v>
                </c:pt>
                <c:pt idx="116">
                  <c:v>42675</c:v>
                </c:pt>
                <c:pt idx="117">
                  <c:v>42705</c:v>
                </c:pt>
                <c:pt idx="118">
                  <c:v>42736</c:v>
                </c:pt>
                <c:pt idx="119">
                  <c:v>42767</c:v>
                </c:pt>
                <c:pt idx="120">
                  <c:v>42795</c:v>
                </c:pt>
                <c:pt idx="121">
                  <c:v>42826</c:v>
                </c:pt>
                <c:pt idx="122">
                  <c:v>42856</c:v>
                </c:pt>
                <c:pt idx="123">
                  <c:v>42887</c:v>
                </c:pt>
                <c:pt idx="124">
                  <c:v>42917</c:v>
                </c:pt>
                <c:pt idx="125">
                  <c:v>42948</c:v>
                </c:pt>
                <c:pt idx="126">
                  <c:v>42979</c:v>
                </c:pt>
                <c:pt idx="127">
                  <c:v>43009</c:v>
                </c:pt>
                <c:pt idx="128">
                  <c:v>43040</c:v>
                </c:pt>
                <c:pt idx="129">
                  <c:v>43070</c:v>
                </c:pt>
                <c:pt idx="130">
                  <c:v>43101</c:v>
                </c:pt>
                <c:pt idx="131">
                  <c:v>43132</c:v>
                </c:pt>
                <c:pt idx="132">
                  <c:v>43160</c:v>
                </c:pt>
                <c:pt idx="133">
                  <c:v>43191</c:v>
                </c:pt>
                <c:pt idx="134">
                  <c:v>43221</c:v>
                </c:pt>
                <c:pt idx="135">
                  <c:v>43252</c:v>
                </c:pt>
                <c:pt idx="136">
                  <c:v>43282</c:v>
                </c:pt>
                <c:pt idx="137">
                  <c:v>43313</c:v>
                </c:pt>
              </c:numCache>
            </c:numRef>
          </c:cat>
          <c:val>
            <c:numRef>
              <c:f>Plan1!$D$2:$D$139</c:f>
              <c:numCache>
                <c:formatCode>0%</c:formatCode>
                <c:ptCount val="138"/>
                <c:pt idx="0">
                  <c:v>0.5</c:v>
                </c:pt>
                <c:pt idx="1">
                  <c:v>0.5</c:v>
                </c:pt>
                <c:pt idx="2">
                  <c:v>0.5</c:v>
                </c:pt>
                <c:pt idx="3">
                  <c:v>0.5</c:v>
                </c:pt>
                <c:pt idx="4">
                  <c:v>0.5</c:v>
                </c:pt>
                <c:pt idx="5">
                  <c:v>0.5</c:v>
                </c:pt>
                <c:pt idx="6">
                  <c:v>0.5</c:v>
                </c:pt>
                <c:pt idx="7">
                  <c:v>0.5</c:v>
                </c:pt>
                <c:pt idx="8">
                  <c:v>0.5</c:v>
                </c:pt>
                <c:pt idx="9">
                  <c:v>0.5</c:v>
                </c:pt>
                <c:pt idx="10">
                  <c:v>0.5</c:v>
                </c:pt>
                <c:pt idx="11">
                  <c:v>0.5</c:v>
                </c:pt>
                <c:pt idx="12">
                  <c:v>0.5</c:v>
                </c:pt>
                <c:pt idx="13">
                  <c:v>0.5</c:v>
                </c:pt>
                <c:pt idx="14">
                  <c:v>0.5</c:v>
                </c:pt>
                <c:pt idx="15">
                  <c:v>0.5</c:v>
                </c:pt>
                <c:pt idx="16">
                  <c:v>0.5</c:v>
                </c:pt>
                <c:pt idx="17">
                  <c:v>0.5</c:v>
                </c:pt>
                <c:pt idx="18">
                  <c:v>0.5</c:v>
                </c:pt>
                <c:pt idx="19">
                  <c:v>0.5</c:v>
                </c:pt>
                <c:pt idx="20">
                  <c:v>0.5</c:v>
                </c:pt>
                <c:pt idx="21">
                  <c:v>0.5</c:v>
                </c:pt>
                <c:pt idx="22">
                  <c:v>0.5</c:v>
                </c:pt>
                <c:pt idx="23">
                  <c:v>0.5</c:v>
                </c:pt>
                <c:pt idx="24">
                  <c:v>0.5</c:v>
                </c:pt>
                <c:pt idx="25">
                  <c:v>0.5</c:v>
                </c:pt>
                <c:pt idx="26">
                  <c:v>0.5</c:v>
                </c:pt>
                <c:pt idx="27">
                  <c:v>0.5</c:v>
                </c:pt>
                <c:pt idx="28">
                  <c:v>0.5</c:v>
                </c:pt>
                <c:pt idx="29">
                  <c:v>0.5</c:v>
                </c:pt>
                <c:pt idx="30">
                  <c:v>0.5</c:v>
                </c:pt>
                <c:pt idx="31">
                  <c:v>0.5</c:v>
                </c:pt>
                <c:pt idx="32">
                  <c:v>0.5</c:v>
                </c:pt>
                <c:pt idx="33">
                  <c:v>0.5</c:v>
                </c:pt>
                <c:pt idx="34">
                  <c:v>0.5</c:v>
                </c:pt>
                <c:pt idx="35">
                  <c:v>0.5</c:v>
                </c:pt>
                <c:pt idx="36">
                  <c:v>0.5</c:v>
                </c:pt>
                <c:pt idx="37">
                  <c:v>0.5</c:v>
                </c:pt>
                <c:pt idx="38">
                  <c:v>0.5</c:v>
                </c:pt>
                <c:pt idx="39">
                  <c:v>0.5</c:v>
                </c:pt>
                <c:pt idx="40">
                  <c:v>0.5</c:v>
                </c:pt>
                <c:pt idx="41">
                  <c:v>0.5</c:v>
                </c:pt>
                <c:pt idx="42">
                  <c:v>0.5</c:v>
                </c:pt>
                <c:pt idx="43">
                  <c:v>0.5</c:v>
                </c:pt>
                <c:pt idx="44">
                  <c:v>0.5</c:v>
                </c:pt>
                <c:pt idx="45">
                  <c:v>0.5</c:v>
                </c:pt>
                <c:pt idx="46">
                  <c:v>0.5</c:v>
                </c:pt>
                <c:pt idx="47">
                  <c:v>0.5</c:v>
                </c:pt>
                <c:pt idx="48">
                  <c:v>0.5</c:v>
                </c:pt>
                <c:pt idx="49">
                  <c:v>0.5</c:v>
                </c:pt>
                <c:pt idx="50">
                  <c:v>0.5</c:v>
                </c:pt>
                <c:pt idx="51">
                  <c:v>0.5</c:v>
                </c:pt>
                <c:pt idx="52">
                  <c:v>0.5</c:v>
                </c:pt>
                <c:pt idx="53">
                  <c:v>0.5</c:v>
                </c:pt>
                <c:pt idx="54">
                  <c:v>0.5</c:v>
                </c:pt>
                <c:pt idx="55">
                  <c:v>0.5</c:v>
                </c:pt>
                <c:pt idx="56">
                  <c:v>0.5</c:v>
                </c:pt>
                <c:pt idx="57">
                  <c:v>0.5</c:v>
                </c:pt>
                <c:pt idx="58">
                  <c:v>0.5</c:v>
                </c:pt>
                <c:pt idx="59">
                  <c:v>0.5</c:v>
                </c:pt>
                <c:pt idx="60">
                  <c:v>0.5</c:v>
                </c:pt>
                <c:pt idx="61">
                  <c:v>0.5</c:v>
                </c:pt>
                <c:pt idx="62">
                  <c:v>0.5</c:v>
                </c:pt>
                <c:pt idx="63">
                  <c:v>0.5</c:v>
                </c:pt>
                <c:pt idx="64">
                  <c:v>0.5</c:v>
                </c:pt>
                <c:pt idx="65">
                  <c:v>0.5</c:v>
                </c:pt>
                <c:pt idx="66">
                  <c:v>0.5</c:v>
                </c:pt>
                <c:pt idx="67">
                  <c:v>0.5</c:v>
                </c:pt>
                <c:pt idx="68">
                  <c:v>0.5</c:v>
                </c:pt>
                <c:pt idx="69">
                  <c:v>0.5</c:v>
                </c:pt>
                <c:pt idx="70">
                  <c:v>0.5</c:v>
                </c:pt>
                <c:pt idx="71">
                  <c:v>0.5</c:v>
                </c:pt>
                <c:pt idx="72">
                  <c:v>0.5</c:v>
                </c:pt>
                <c:pt idx="73">
                  <c:v>0.5</c:v>
                </c:pt>
                <c:pt idx="74">
                  <c:v>0.5</c:v>
                </c:pt>
                <c:pt idx="75">
                  <c:v>0.5</c:v>
                </c:pt>
                <c:pt idx="76">
                  <c:v>0.5</c:v>
                </c:pt>
                <c:pt idx="77">
                  <c:v>0.5</c:v>
                </c:pt>
                <c:pt idx="78">
                  <c:v>0.5</c:v>
                </c:pt>
                <c:pt idx="79">
                  <c:v>0.5</c:v>
                </c:pt>
                <c:pt idx="80">
                  <c:v>0.5</c:v>
                </c:pt>
                <c:pt idx="81">
                  <c:v>0.5</c:v>
                </c:pt>
                <c:pt idx="82">
                  <c:v>0.5</c:v>
                </c:pt>
                <c:pt idx="83">
                  <c:v>0.5</c:v>
                </c:pt>
                <c:pt idx="84">
                  <c:v>0.5</c:v>
                </c:pt>
                <c:pt idx="85">
                  <c:v>0.5</c:v>
                </c:pt>
                <c:pt idx="86">
                  <c:v>0.5</c:v>
                </c:pt>
                <c:pt idx="87">
                  <c:v>0.5</c:v>
                </c:pt>
                <c:pt idx="88">
                  <c:v>0.5</c:v>
                </c:pt>
                <c:pt idx="89">
                  <c:v>0.5</c:v>
                </c:pt>
                <c:pt idx="90">
                  <c:v>0.5</c:v>
                </c:pt>
                <c:pt idx="91">
                  <c:v>0.5</c:v>
                </c:pt>
                <c:pt idx="92">
                  <c:v>0.5</c:v>
                </c:pt>
                <c:pt idx="93">
                  <c:v>0.5</c:v>
                </c:pt>
                <c:pt idx="94">
                  <c:v>0.5</c:v>
                </c:pt>
                <c:pt idx="95">
                  <c:v>0.5</c:v>
                </c:pt>
                <c:pt idx="96">
                  <c:v>0.5</c:v>
                </c:pt>
                <c:pt idx="97">
                  <c:v>0.5</c:v>
                </c:pt>
                <c:pt idx="98">
                  <c:v>0.5</c:v>
                </c:pt>
                <c:pt idx="99">
                  <c:v>0.5</c:v>
                </c:pt>
                <c:pt idx="100">
                  <c:v>0.5</c:v>
                </c:pt>
                <c:pt idx="101">
                  <c:v>0.5</c:v>
                </c:pt>
                <c:pt idx="102">
                  <c:v>0.5</c:v>
                </c:pt>
                <c:pt idx="103">
                  <c:v>0.5</c:v>
                </c:pt>
                <c:pt idx="104">
                  <c:v>0.5</c:v>
                </c:pt>
                <c:pt idx="105">
                  <c:v>0.5</c:v>
                </c:pt>
                <c:pt idx="106">
                  <c:v>0.5</c:v>
                </c:pt>
                <c:pt idx="107">
                  <c:v>0.5</c:v>
                </c:pt>
                <c:pt idx="108">
                  <c:v>0.5</c:v>
                </c:pt>
                <c:pt idx="109">
                  <c:v>0.5</c:v>
                </c:pt>
                <c:pt idx="110">
                  <c:v>0.5</c:v>
                </c:pt>
                <c:pt idx="111">
                  <c:v>0.5</c:v>
                </c:pt>
                <c:pt idx="112">
                  <c:v>0.5</c:v>
                </c:pt>
                <c:pt idx="113">
                  <c:v>0.5</c:v>
                </c:pt>
                <c:pt idx="114">
                  <c:v>0.5</c:v>
                </c:pt>
                <c:pt idx="115">
                  <c:v>0.5</c:v>
                </c:pt>
                <c:pt idx="116">
                  <c:v>0.5</c:v>
                </c:pt>
                <c:pt idx="117">
                  <c:v>0.5</c:v>
                </c:pt>
                <c:pt idx="118">
                  <c:v>0.5</c:v>
                </c:pt>
                <c:pt idx="119">
                  <c:v>0.5</c:v>
                </c:pt>
                <c:pt idx="120">
                  <c:v>0.5</c:v>
                </c:pt>
                <c:pt idx="121">
                  <c:v>0.5</c:v>
                </c:pt>
                <c:pt idx="122">
                  <c:v>0.5</c:v>
                </c:pt>
                <c:pt idx="123">
                  <c:v>0.5</c:v>
                </c:pt>
                <c:pt idx="124">
                  <c:v>0.5</c:v>
                </c:pt>
                <c:pt idx="125">
                  <c:v>0.5</c:v>
                </c:pt>
                <c:pt idx="126">
                  <c:v>0.5</c:v>
                </c:pt>
                <c:pt idx="127">
                  <c:v>0.5</c:v>
                </c:pt>
                <c:pt idx="128">
                  <c:v>0.5</c:v>
                </c:pt>
                <c:pt idx="129">
                  <c:v>0.5</c:v>
                </c:pt>
                <c:pt idx="130">
                  <c:v>0.5</c:v>
                </c:pt>
                <c:pt idx="131">
                  <c:v>0.5</c:v>
                </c:pt>
                <c:pt idx="132">
                  <c:v>0.5</c:v>
                </c:pt>
                <c:pt idx="133">
                  <c:v>0.5</c:v>
                </c:pt>
                <c:pt idx="134">
                  <c:v>0.5</c:v>
                </c:pt>
                <c:pt idx="135">
                  <c:v>0.5</c:v>
                </c:pt>
                <c:pt idx="136">
                  <c:v>0.5</c:v>
                </c:pt>
                <c:pt idx="137">
                  <c:v>0.5</c:v>
                </c:pt>
              </c:numCache>
            </c:numRef>
          </c:val>
          <c:smooth val="0"/>
        </c:ser>
        <c:dLbls>
          <c:showLegendKey val="0"/>
          <c:showVal val="0"/>
          <c:showCatName val="0"/>
          <c:showSerName val="0"/>
          <c:showPercent val="0"/>
          <c:showBubbleSize val="0"/>
        </c:dLbls>
        <c:marker val="1"/>
        <c:smooth val="0"/>
        <c:axId val="-702439552"/>
        <c:axId val="-702440096"/>
      </c:lineChart>
      <c:dateAx>
        <c:axId val="-702447168"/>
        <c:scaling>
          <c:orientation val="minMax"/>
        </c:scaling>
        <c:delete val="0"/>
        <c:axPos val="b"/>
        <c:numFmt formatCode="mmm\-yy" sourceLinked="1"/>
        <c:majorTickMark val="out"/>
        <c:minorTickMark val="none"/>
        <c:tickLblPos val="nextTo"/>
        <c:txPr>
          <a:bodyPr/>
          <a:lstStyle/>
          <a:p>
            <a:pPr>
              <a:defRPr sz="2000"/>
            </a:pPr>
            <a:endParaRPr lang="pt-BR"/>
          </a:p>
        </c:txPr>
        <c:crossAx val="-702440640"/>
        <c:crosses val="autoZero"/>
        <c:auto val="1"/>
        <c:lblOffset val="100"/>
        <c:baseTimeUnit val="months"/>
      </c:dateAx>
      <c:valAx>
        <c:axId val="-702440640"/>
        <c:scaling>
          <c:orientation val="minMax"/>
        </c:scaling>
        <c:delete val="0"/>
        <c:axPos val="l"/>
        <c:majorGridlines/>
        <c:numFmt formatCode="0%" sourceLinked="1"/>
        <c:majorTickMark val="out"/>
        <c:minorTickMark val="none"/>
        <c:tickLblPos val="nextTo"/>
        <c:txPr>
          <a:bodyPr/>
          <a:lstStyle/>
          <a:p>
            <a:pPr>
              <a:defRPr sz="2000"/>
            </a:pPr>
            <a:endParaRPr lang="pt-BR"/>
          </a:p>
        </c:txPr>
        <c:crossAx val="-702447168"/>
        <c:crosses val="autoZero"/>
        <c:crossBetween val="between"/>
      </c:valAx>
      <c:valAx>
        <c:axId val="-702440096"/>
        <c:scaling>
          <c:orientation val="minMax"/>
          <c:max val="1"/>
          <c:min val="0"/>
        </c:scaling>
        <c:delete val="0"/>
        <c:axPos val="r"/>
        <c:numFmt formatCode="0%" sourceLinked="1"/>
        <c:majorTickMark val="out"/>
        <c:minorTickMark val="none"/>
        <c:tickLblPos val="nextTo"/>
        <c:crossAx val="-702439552"/>
        <c:crosses val="max"/>
        <c:crossBetween val="between"/>
      </c:valAx>
      <c:dateAx>
        <c:axId val="-702439552"/>
        <c:scaling>
          <c:orientation val="minMax"/>
        </c:scaling>
        <c:delete val="1"/>
        <c:axPos val="b"/>
        <c:numFmt formatCode="mmm\-yy" sourceLinked="1"/>
        <c:majorTickMark val="out"/>
        <c:minorTickMark val="none"/>
        <c:tickLblPos val="nextTo"/>
        <c:crossAx val="-702440096"/>
        <c:crosses val="autoZero"/>
        <c:auto val="1"/>
        <c:lblOffset val="100"/>
        <c:baseTimeUnit val="months"/>
      </c:dateAx>
    </c:plotArea>
    <c:legend>
      <c:legendPos val="b"/>
      <c:legendEntry>
        <c:idx val="2"/>
        <c:delete val="1"/>
      </c:legendEntry>
      <c:layout/>
      <c:overlay val="0"/>
      <c:txPr>
        <a:bodyPr/>
        <a:lstStyle/>
        <a:p>
          <a:pPr>
            <a:defRPr sz="2000"/>
          </a:pPr>
          <a:endParaRPr lang="pt-BR"/>
        </a:p>
      </c:txPr>
    </c:legend>
    <c:plotVisOnly val="1"/>
    <c:dispBlanksAs val="zero"/>
    <c:showDLblsOverMax val="0"/>
  </c:chart>
  <c:txPr>
    <a:bodyPr/>
    <a:lstStyle/>
    <a:p>
      <a:pPr>
        <a:defRPr sz="1800"/>
      </a:pPr>
      <a:endParaRPr lang="pt-B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Plan1!$B$1</c:f>
              <c:strCache>
                <c:ptCount val="1"/>
                <c:pt idx="0">
                  <c:v>Perc</c:v>
                </c:pt>
              </c:strCache>
            </c:strRef>
          </c:tx>
          <c:spPr>
            <a:ln w="57150">
              <a:solidFill>
                <a:srgbClr val="FF0000"/>
              </a:solidFill>
            </a:ln>
          </c:spPr>
          <c:marker>
            <c:symbol val="none"/>
          </c:marker>
          <c:cat>
            <c:numRef>
              <c:f>Plan1!$A$2:$A$128</c:f>
              <c:numCache>
                <c:formatCode>mmm\-yy</c:formatCode>
                <c:ptCount val="127"/>
                <c:pt idx="0">
                  <c:v>39479</c:v>
                </c:pt>
                <c:pt idx="1">
                  <c:v>39508</c:v>
                </c:pt>
                <c:pt idx="2">
                  <c:v>39539</c:v>
                </c:pt>
                <c:pt idx="3">
                  <c:v>39569</c:v>
                </c:pt>
                <c:pt idx="4">
                  <c:v>39600</c:v>
                </c:pt>
                <c:pt idx="5">
                  <c:v>39630</c:v>
                </c:pt>
                <c:pt idx="6">
                  <c:v>39661</c:v>
                </c:pt>
                <c:pt idx="7">
                  <c:v>39692</c:v>
                </c:pt>
                <c:pt idx="8">
                  <c:v>39722</c:v>
                </c:pt>
                <c:pt idx="9">
                  <c:v>39753</c:v>
                </c:pt>
                <c:pt idx="10">
                  <c:v>39783</c:v>
                </c:pt>
                <c:pt idx="11">
                  <c:v>39814</c:v>
                </c:pt>
                <c:pt idx="12">
                  <c:v>39845</c:v>
                </c:pt>
                <c:pt idx="13">
                  <c:v>39873</c:v>
                </c:pt>
                <c:pt idx="14">
                  <c:v>39904</c:v>
                </c:pt>
                <c:pt idx="15">
                  <c:v>39934</c:v>
                </c:pt>
                <c:pt idx="16">
                  <c:v>39965</c:v>
                </c:pt>
                <c:pt idx="17">
                  <c:v>39995</c:v>
                </c:pt>
                <c:pt idx="18">
                  <c:v>40026</c:v>
                </c:pt>
                <c:pt idx="19">
                  <c:v>40057</c:v>
                </c:pt>
                <c:pt idx="20">
                  <c:v>40087</c:v>
                </c:pt>
                <c:pt idx="21">
                  <c:v>40118</c:v>
                </c:pt>
                <c:pt idx="22">
                  <c:v>40148</c:v>
                </c:pt>
                <c:pt idx="23">
                  <c:v>40179</c:v>
                </c:pt>
                <c:pt idx="24">
                  <c:v>40210</c:v>
                </c:pt>
                <c:pt idx="25">
                  <c:v>40238</c:v>
                </c:pt>
                <c:pt idx="26">
                  <c:v>40269</c:v>
                </c:pt>
                <c:pt idx="27">
                  <c:v>40299</c:v>
                </c:pt>
                <c:pt idx="28">
                  <c:v>40330</c:v>
                </c:pt>
                <c:pt idx="29">
                  <c:v>40360</c:v>
                </c:pt>
                <c:pt idx="30">
                  <c:v>40391</c:v>
                </c:pt>
                <c:pt idx="31">
                  <c:v>40422</c:v>
                </c:pt>
                <c:pt idx="32">
                  <c:v>40452</c:v>
                </c:pt>
                <c:pt idx="33">
                  <c:v>40483</c:v>
                </c:pt>
                <c:pt idx="34">
                  <c:v>40513</c:v>
                </c:pt>
                <c:pt idx="35">
                  <c:v>40544</c:v>
                </c:pt>
                <c:pt idx="36">
                  <c:v>40575</c:v>
                </c:pt>
                <c:pt idx="37">
                  <c:v>40603</c:v>
                </c:pt>
                <c:pt idx="38">
                  <c:v>40634</c:v>
                </c:pt>
                <c:pt idx="39">
                  <c:v>40664</c:v>
                </c:pt>
                <c:pt idx="40">
                  <c:v>40695</c:v>
                </c:pt>
                <c:pt idx="41">
                  <c:v>40725</c:v>
                </c:pt>
                <c:pt idx="42">
                  <c:v>40756</c:v>
                </c:pt>
                <c:pt idx="43">
                  <c:v>40787</c:v>
                </c:pt>
                <c:pt idx="44">
                  <c:v>40817</c:v>
                </c:pt>
                <c:pt idx="45">
                  <c:v>40848</c:v>
                </c:pt>
                <c:pt idx="46">
                  <c:v>40878</c:v>
                </c:pt>
                <c:pt idx="47">
                  <c:v>40909</c:v>
                </c:pt>
                <c:pt idx="48">
                  <c:v>40940</c:v>
                </c:pt>
                <c:pt idx="49">
                  <c:v>40969</c:v>
                </c:pt>
                <c:pt idx="50">
                  <c:v>41000</c:v>
                </c:pt>
                <c:pt idx="51">
                  <c:v>41030</c:v>
                </c:pt>
                <c:pt idx="52">
                  <c:v>41061</c:v>
                </c:pt>
                <c:pt idx="53">
                  <c:v>41091</c:v>
                </c:pt>
                <c:pt idx="54">
                  <c:v>41122</c:v>
                </c:pt>
                <c:pt idx="55">
                  <c:v>41153</c:v>
                </c:pt>
                <c:pt idx="56">
                  <c:v>41183</c:v>
                </c:pt>
                <c:pt idx="57">
                  <c:v>41214</c:v>
                </c:pt>
                <c:pt idx="58">
                  <c:v>41244</c:v>
                </c:pt>
                <c:pt idx="59">
                  <c:v>41275</c:v>
                </c:pt>
                <c:pt idx="60">
                  <c:v>41306</c:v>
                </c:pt>
                <c:pt idx="61">
                  <c:v>41334</c:v>
                </c:pt>
                <c:pt idx="62">
                  <c:v>41365</c:v>
                </c:pt>
                <c:pt idx="63">
                  <c:v>41395</c:v>
                </c:pt>
                <c:pt idx="64">
                  <c:v>41426</c:v>
                </c:pt>
                <c:pt idx="65">
                  <c:v>41456</c:v>
                </c:pt>
                <c:pt idx="66">
                  <c:v>41487</c:v>
                </c:pt>
                <c:pt idx="67">
                  <c:v>41518</c:v>
                </c:pt>
                <c:pt idx="68">
                  <c:v>41548</c:v>
                </c:pt>
                <c:pt idx="69">
                  <c:v>41579</c:v>
                </c:pt>
                <c:pt idx="70">
                  <c:v>41609</c:v>
                </c:pt>
                <c:pt idx="71">
                  <c:v>41640</c:v>
                </c:pt>
                <c:pt idx="72">
                  <c:v>41671</c:v>
                </c:pt>
                <c:pt idx="73">
                  <c:v>41699</c:v>
                </c:pt>
                <c:pt idx="74">
                  <c:v>41730</c:v>
                </c:pt>
                <c:pt idx="75">
                  <c:v>41760</c:v>
                </c:pt>
                <c:pt idx="76">
                  <c:v>41791</c:v>
                </c:pt>
                <c:pt idx="77">
                  <c:v>41821</c:v>
                </c:pt>
                <c:pt idx="78">
                  <c:v>41852</c:v>
                </c:pt>
                <c:pt idx="79">
                  <c:v>41883</c:v>
                </c:pt>
                <c:pt idx="80">
                  <c:v>41913</c:v>
                </c:pt>
                <c:pt idx="81">
                  <c:v>41944</c:v>
                </c:pt>
                <c:pt idx="82">
                  <c:v>41974</c:v>
                </c:pt>
                <c:pt idx="83">
                  <c:v>42005</c:v>
                </c:pt>
                <c:pt idx="84">
                  <c:v>42036</c:v>
                </c:pt>
                <c:pt idx="85">
                  <c:v>42064</c:v>
                </c:pt>
                <c:pt idx="86">
                  <c:v>42095</c:v>
                </c:pt>
                <c:pt idx="87">
                  <c:v>42125</c:v>
                </c:pt>
                <c:pt idx="88">
                  <c:v>42156</c:v>
                </c:pt>
                <c:pt idx="89">
                  <c:v>42186</c:v>
                </c:pt>
                <c:pt idx="90">
                  <c:v>42217</c:v>
                </c:pt>
                <c:pt idx="91">
                  <c:v>42248</c:v>
                </c:pt>
                <c:pt idx="92">
                  <c:v>42278</c:v>
                </c:pt>
                <c:pt idx="93">
                  <c:v>42309</c:v>
                </c:pt>
                <c:pt idx="94">
                  <c:v>42339</c:v>
                </c:pt>
                <c:pt idx="95">
                  <c:v>42370</c:v>
                </c:pt>
                <c:pt idx="96">
                  <c:v>42401</c:v>
                </c:pt>
                <c:pt idx="97">
                  <c:v>42430</c:v>
                </c:pt>
                <c:pt idx="98">
                  <c:v>42461</c:v>
                </c:pt>
                <c:pt idx="99">
                  <c:v>42491</c:v>
                </c:pt>
                <c:pt idx="100">
                  <c:v>42522</c:v>
                </c:pt>
                <c:pt idx="101">
                  <c:v>42552</c:v>
                </c:pt>
                <c:pt idx="102">
                  <c:v>42583</c:v>
                </c:pt>
                <c:pt idx="103">
                  <c:v>42614</c:v>
                </c:pt>
                <c:pt idx="104">
                  <c:v>42644</c:v>
                </c:pt>
                <c:pt idx="105">
                  <c:v>42675</c:v>
                </c:pt>
                <c:pt idx="106">
                  <c:v>42705</c:v>
                </c:pt>
                <c:pt idx="107">
                  <c:v>42736</c:v>
                </c:pt>
                <c:pt idx="108">
                  <c:v>42767</c:v>
                </c:pt>
                <c:pt idx="109">
                  <c:v>42795</c:v>
                </c:pt>
                <c:pt idx="110">
                  <c:v>42826</c:v>
                </c:pt>
                <c:pt idx="111">
                  <c:v>42856</c:v>
                </c:pt>
                <c:pt idx="112">
                  <c:v>42887</c:v>
                </c:pt>
                <c:pt idx="113">
                  <c:v>42917</c:v>
                </c:pt>
                <c:pt idx="114">
                  <c:v>42948</c:v>
                </c:pt>
                <c:pt idx="115">
                  <c:v>42979</c:v>
                </c:pt>
                <c:pt idx="116">
                  <c:v>43009</c:v>
                </c:pt>
                <c:pt idx="117">
                  <c:v>43040</c:v>
                </c:pt>
                <c:pt idx="118">
                  <c:v>43070</c:v>
                </c:pt>
                <c:pt idx="119">
                  <c:v>43101</c:v>
                </c:pt>
                <c:pt idx="120">
                  <c:v>43132</c:v>
                </c:pt>
                <c:pt idx="121">
                  <c:v>43160</c:v>
                </c:pt>
                <c:pt idx="122">
                  <c:v>43191</c:v>
                </c:pt>
                <c:pt idx="123">
                  <c:v>43221</c:v>
                </c:pt>
                <c:pt idx="124">
                  <c:v>43252</c:v>
                </c:pt>
                <c:pt idx="125">
                  <c:v>43282</c:v>
                </c:pt>
                <c:pt idx="126">
                  <c:v>43313</c:v>
                </c:pt>
              </c:numCache>
            </c:numRef>
          </c:cat>
          <c:val>
            <c:numRef>
              <c:f>Plan1!$B$2:$B$128</c:f>
              <c:numCache>
                <c:formatCode>0.0%</c:formatCode>
                <c:ptCount val="127"/>
                <c:pt idx="0">
                  <c:v>0.23400000000000001</c:v>
                </c:pt>
                <c:pt idx="1">
                  <c:v>0.2412610241231391</c:v>
                </c:pt>
                <c:pt idx="2">
                  <c:v>0.24502349873615165</c:v>
                </c:pt>
                <c:pt idx="3">
                  <c:v>0.24955642869360506</c:v>
                </c:pt>
                <c:pt idx="4">
                  <c:v>0.25199962355483213</c:v>
                </c:pt>
                <c:pt idx="5">
                  <c:v>0.2538055151479785</c:v>
                </c:pt>
                <c:pt idx="6">
                  <c:v>0.25719028006515104</c:v>
                </c:pt>
                <c:pt idx="7">
                  <c:v>0.26296874956547139</c:v>
                </c:pt>
                <c:pt idx="8">
                  <c:v>0.2663353794594151</c:v>
                </c:pt>
                <c:pt idx="9">
                  <c:v>0.26738662198326912</c:v>
                </c:pt>
                <c:pt idx="10">
                  <c:v>0.26792373240117567</c:v>
                </c:pt>
                <c:pt idx="11">
                  <c:v>0.26528799327306013</c:v>
                </c:pt>
                <c:pt idx="12">
                  <c:v>0.26374213794433321</c:v>
                </c:pt>
                <c:pt idx="13">
                  <c:v>0.26458587186430987</c:v>
                </c:pt>
                <c:pt idx="14">
                  <c:v>0.26501387652711084</c:v>
                </c:pt>
                <c:pt idx="15">
                  <c:v>0.26675023578940504</c:v>
                </c:pt>
                <c:pt idx="16">
                  <c:v>0.26795555449322445</c:v>
                </c:pt>
                <c:pt idx="17">
                  <c:v>0.2667600202597159</c:v>
                </c:pt>
                <c:pt idx="18">
                  <c:v>0.26830202629576844</c:v>
                </c:pt>
                <c:pt idx="19">
                  <c:v>0.26976536971292864</c:v>
                </c:pt>
                <c:pt idx="20">
                  <c:v>0.27079848963461733</c:v>
                </c:pt>
                <c:pt idx="21">
                  <c:v>0.27172423407345364</c:v>
                </c:pt>
                <c:pt idx="22">
                  <c:v>0.27091159711198132</c:v>
                </c:pt>
                <c:pt idx="23">
                  <c:v>0.26813023911044526</c:v>
                </c:pt>
                <c:pt idx="24">
                  <c:v>0.26716336781752903</c:v>
                </c:pt>
                <c:pt idx="25">
                  <c:v>0.26651035475010837</c:v>
                </c:pt>
                <c:pt idx="26">
                  <c:v>0.26522044489261504</c:v>
                </c:pt>
                <c:pt idx="27">
                  <c:v>0.26611590328287127</c:v>
                </c:pt>
                <c:pt idx="28">
                  <c:v>0.26682435784231251</c:v>
                </c:pt>
                <c:pt idx="29">
                  <c:v>0.26552807718781613</c:v>
                </c:pt>
                <c:pt idx="30">
                  <c:v>0.26546769100375628</c:v>
                </c:pt>
                <c:pt idx="31">
                  <c:v>0.26738202282467782</c:v>
                </c:pt>
                <c:pt idx="32">
                  <c:v>0.26863400745027488</c:v>
                </c:pt>
                <c:pt idx="33">
                  <c:v>0.27055090023669387</c:v>
                </c:pt>
                <c:pt idx="34">
                  <c:v>0.27166894960946869</c:v>
                </c:pt>
                <c:pt idx="35">
                  <c:v>0.26886414110637924</c:v>
                </c:pt>
                <c:pt idx="36">
                  <c:v>0.26921195207696097</c:v>
                </c:pt>
                <c:pt idx="37">
                  <c:v>0.27001207560472595</c:v>
                </c:pt>
                <c:pt idx="38">
                  <c:v>0.27135492623994711</c:v>
                </c:pt>
                <c:pt idx="39">
                  <c:v>0.27210826061504723</c:v>
                </c:pt>
                <c:pt idx="40">
                  <c:v>0.27278222121655693</c:v>
                </c:pt>
                <c:pt idx="41">
                  <c:v>0.27248967087370973</c:v>
                </c:pt>
                <c:pt idx="42">
                  <c:v>0.2733466083123432</c:v>
                </c:pt>
                <c:pt idx="43">
                  <c:v>0.27630096717301578</c:v>
                </c:pt>
                <c:pt idx="44">
                  <c:v>0.27605413882021562</c:v>
                </c:pt>
                <c:pt idx="45">
                  <c:v>0.27819821675677292</c:v>
                </c:pt>
                <c:pt idx="46">
                  <c:v>0.28116258747254591</c:v>
                </c:pt>
                <c:pt idx="47">
                  <c:v>0.27828728706921912</c:v>
                </c:pt>
                <c:pt idx="48">
                  <c:v>0.27791462663146793</c:v>
                </c:pt>
                <c:pt idx="49">
                  <c:v>0.28042823410844764</c:v>
                </c:pt>
                <c:pt idx="50">
                  <c:v>0.28192216529029529</c:v>
                </c:pt>
                <c:pt idx="51">
                  <c:v>0.28420451421996934</c:v>
                </c:pt>
                <c:pt idx="52">
                  <c:v>0.28718380254249826</c:v>
                </c:pt>
                <c:pt idx="53">
                  <c:v>0.28574173839361855</c:v>
                </c:pt>
                <c:pt idx="54">
                  <c:v>0.28562380690449807</c:v>
                </c:pt>
                <c:pt idx="55">
                  <c:v>0.28631295087970393</c:v>
                </c:pt>
                <c:pt idx="56">
                  <c:v>0.28601113568957948</c:v>
                </c:pt>
                <c:pt idx="57">
                  <c:v>0.28704469123228493</c:v>
                </c:pt>
                <c:pt idx="58">
                  <c:v>0.29055394280849561</c:v>
                </c:pt>
                <c:pt idx="59">
                  <c:v>0.28550086088950788</c:v>
                </c:pt>
                <c:pt idx="60">
                  <c:v>0.284033266113842</c:v>
                </c:pt>
                <c:pt idx="61">
                  <c:v>0.2863502305045007</c:v>
                </c:pt>
                <c:pt idx="62">
                  <c:v>0.28385221156819795</c:v>
                </c:pt>
                <c:pt idx="63">
                  <c:v>0.28484855845254803</c:v>
                </c:pt>
                <c:pt idx="64">
                  <c:v>0.28505514809591537</c:v>
                </c:pt>
                <c:pt idx="65">
                  <c:v>0.28246912761480863</c:v>
                </c:pt>
                <c:pt idx="66">
                  <c:v>0.28207363931260088</c:v>
                </c:pt>
                <c:pt idx="67">
                  <c:v>0.28216173976502756</c:v>
                </c:pt>
                <c:pt idx="68">
                  <c:v>0.28004442614421504</c:v>
                </c:pt>
                <c:pt idx="69">
                  <c:v>0.28115653362731441</c:v>
                </c:pt>
                <c:pt idx="70">
                  <c:v>0.28331716748628233</c:v>
                </c:pt>
                <c:pt idx="71">
                  <c:v>0.27790392262351366</c:v>
                </c:pt>
                <c:pt idx="72">
                  <c:v>0.27540791017446542</c:v>
                </c:pt>
                <c:pt idx="73">
                  <c:v>0.27557257885191822</c:v>
                </c:pt>
                <c:pt idx="74">
                  <c:v>0.27428745718160003</c:v>
                </c:pt>
                <c:pt idx="75">
                  <c:v>0.27441577398045319</c:v>
                </c:pt>
                <c:pt idx="76">
                  <c:v>0.27559555244766998</c:v>
                </c:pt>
                <c:pt idx="77">
                  <c:v>0.27306926081392008</c:v>
                </c:pt>
                <c:pt idx="78">
                  <c:v>0.27300900994284133</c:v>
                </c:pt>
                <c:pt idx="79">
                  <c:v>0.27313964037311872</c:v>
                </c:pt>
                <c:pt idx="80">
                  <c:v>0.27258765481435898</c:v>
                </c:pt>
                <c:pt idx="81">
                  <c:v>0.27386975763866755</c:v>
                </c:pt>
                <c:pt idx="82">
                  <c:v>0.27714495554927643</c:v>
                </c:pt>
                <c:pt idx="83">
                  <c:v>0.27427612831393022</c:v>
                </c:pt>
                <c:pt idx="84">
                  <c:v>0.27382595480102867</c:v>
                </c:pt>
                <c:pt idx="85">
                  <c:v>0.274333903484557</c:v>
                </c:pt>
                <c:pt idx="86">
                  <c:v>0.27297324677758922</c:v>
                </c:pt>
                <c:pt idx="87">
                  <c:v>0.2739144665532654</c:v>
                </c:pt>
                <c:pt idx="88">
                  <c:v>0.27469688739516418</c:v>
                </c:pt>
                <c:pt idx="89">
                  <c:v>0.27338618324400221</c:v>
                </c:pt>
                <c:pt idx="90">
                  <c:v>0.27394568019967003</c:v>
                </c:pt>
                <c:pt idx="91">
                  <c:v>0.2746078403455755</c:v>
                </c:pt>
                <c:pt idx="92">
                  <c:v>0.27210980672738211</c:v>
                </c:pt>
                <c:pt idx="93">
                  <c:v>0.27296127197615483</c:v>
                </c:pt>
                <c:pt idx="94">
                  <c:v>0.27576703845261868</c:v>
                </c:pt>
                <c:pt idx="95">
                  <c:v>0.27115805605655457</c:v>
                </c:pt>
                <c:pt idx="96">
                  <c:v>0.26781421191692883</c:v>
                </c:pt>
                <c:pt idx="97">
                  <c:v>0.26532063504422998</c:v>
                </c:pt>
                <c:pt idx="98">
                  <c:v>0.26186098483612402</c:v>
                </c:pt>
                <c:pt idx="99">
                  <c:v>0.26114016665619283</c:v>
                </c:pt>
                <c:pt idx="100">
                  <c:v>0.25715193746452564</c:v>
                </c:pt>
                <c:pt idx="101">
                  <c:v>0.2534361117329747</c:v>
                </c:pt>
                <c:pt idx="102">
                  <c:v>0.25096206492400835</c:v>
                </c:pt>
                <c:pt idx="103">
                  <c:v>0.24995061654729861</c:v>
                </c:pt>
                <c:pt idx="104">
                  <c:v>0.24896307263635384</c:v>
                </c:pt>
                <c:pt idx="105">
                  <c:v>0.24864369914333587</c:v>
                </c:pt>
                <c:pt idx="106">
                  <c:v>0.24828760483670195</c:v>
                </c:pt>
                <c:pt idx="107">
                  <c:v>0.24315221690498928</c:v>
                </c:pt>
                <c:pt idx="108">
                  <c:v>0.24178319639272808</c:v>
                </c:pt>
                <c:pt idx="109">
                  <c:v>0.24128427670382149</c:v>
                </c:pt>
                <c:pt idx="110">
                  <c:v>0.23895262362208708</c:v>
                </c:pt>
                <c:pt idx="111">
                  <c:v>0.23701667922135455</c:v>
                </c:pt>
                <c:pt idx="112">
                  <c:v>0.23772395476912553</c:v>
                </c:pt>
                <c:pt idx="113">
                  <c:v>0.23563635629416396</c:v>
                </c:pt>
                <c:pt idx="114">
                  <c:v>0.23594864102334076</c:v>
                </c:pt>
                <c:pt idx="115">
                  <c:v>0.23994675806401952</c:v>
                </c:pt>
                <c:pt idx="116">
                  <c:v>0.23079236629966907</c:v>
                </c:pt>
                <c:pt idx="117">
                  <c:v>0.22312800432446522</c:v>
                </c:pt>
                <c:pt idx="118">
                  <c:v>0.2133971532544795</c:v>
                </c:pt>
                <c:pt idx="119">
                  <c:v>0.2253756443893358</c:v>
                </c:pt>
                <c:pt idx="120">
                  <c:v>0.23482510686225389</c:v>
                </c:pt>
                <c:pt idx="121">
                  <c:v>0.22276065168927664</c:v>
                </c:pt>
                <c:pt idx="122">
                  <c:v>0.22151853940068703</c:v>
                </c:pt>
                <c:pt idx="123">
                  <c:v>0.22650114018343259</c:v>
                </c:pt>
                <c:pt idx="124">
                  <c:v>0.21241097730253011</c:v>
                </c:pt>
                <c:pt idx="125">
                  <c:v>0.20743656683467415</c:v>
                </c:pt>
                <c:pt idx="126">
                  <c:v>0.20936571397804585</c:v>
                </c:pt>
              </c:numCache>
            </c:numRef>
          </c:val>
          <c:smooth val="0"/>
        </c:ser>
        <c:dLbls>
          <c:showLegendKey val="0"/>
          <c:showVal val="0"/>
          <c:showCatName val="0"/>
          <c:showSerName val="0"/>
          <c:showPercent val="0"/>
          <c:showBubbleSize val="0"/>
        </c:dLbls>
        <c:smooth val="0"/>
        <c:axId val="-702443360"/>
        <c:axId val="-702449888"/>
      </c:lineChart>
      <c:dateAx>
        <c:axId val="-702443360"/>
        <c:scaling>
          <c:orientation val="minMax"/>
        </c:scaling>
        <c:delete val="0"/>
        <c:axPos val="b"/>
        <c:numFmt formatCode="mmm\-yy" sourceLinked="1"/>
        <c:majorTickMark val="out"/>
        <c:minorTickMark val="none"/>
        <c:tickLblPos val="nextTo"/>
        <c:txPr>
          <a:bodyPr/>
          <a:lstStyle/>
          <a:p>
            <a:pPr>
              <a:defRPr sz="2000"/>
            </a:pPr>
            <a:endParaRPr lang="pt-BR"/>
          </a:p>
        </c:txPr>
        <c:crossAx val="-702449888"/>
        <c:crosses val="autoZero"/>
        <c:auto val="1"/>
        <c:lblOffset val="100"/>
        <c:baseTimeUnit val="months"/>
      </c:dateAx>
      <c:valAx>
        <c:axId val="-702449888"/>
        <c:scaling>
          <c:orientation val="minMax"/>
        </c:scaling>
        <c:delete val="0"/>
        <c:axPos val="l"/>
        <c:majorGridlines/>
        <c:numFmt formatCode="0.0%" sourceLinked="1"/>
        <c:majorTickMark val="out"/>
        <c:minorTickMark val="none"/>
        <c:tickLblPos val="nextTo"/>
        <c:txPr>
          <a:bodyPr/>
          <a:lstStyle/>
          <a:p>
            <a:pPr>
              <a:defRPr sz="2000"/>
            </a:pPr>
            <a:endParaRPr lang="pt-BR"/>
          </a:p>
        </c:txPr>
        <c:crossAx val="-702443360"/>
        <c:crosses val="autoZero"/>
        <c:crossBetween val="between"/>
      </c:valAx>
    </c:plotArea>
    <c:plotVisOnly val="1"/>
    <c:dispBlanksAs val="gap"/>
    <c:showDLblsOverMax val="0"/>
  </c:chart>
  <c:txPr>
    <a:bodyPr/>
    <a:lstStyle/>
    <a:p>
      <a:pPr>
        <a:defRPr sz="1800"/>
      </a:pPr>
      <a:endParaRPr lang="pt-B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52719FE6-DC8A-4070-8063-2A415AFA4C03}" type="datetimeFigureOut">
              <a:rPr lang="pt-BR" smtClean="0"/>
              <a:t>03/10/2018</a:t>
            </a:fld>
            <a:endParaRPr lang="pt-BR"/>
          </a:p>
        </p:txBody>
      </p:sp>
      <p:sp>
        <p:nvSpPr>
          <p:cNvPr id="4" name="Espaço Reservado para Rodapé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C5F12D19-7C0E-4BF0-BD82-7461ED95B852}" type="slidenum">
              <a:rPr lang="pt-BR" smtClean="0"/>
              <a:t>‹nº›</a:t>
            </a:fld>
            <a:endParaRPr lang="pt-BR"/>
          </a:p>
        </p:txBody>
      </p:sp>
    </p:spTree>
    <p:extLst>
      <p:ext uri="{BB962C8B-B14F-4D97-AF65-F5344CB8AC3E}">
        <p14:creationId xmlns:p14="http://schemas.microsoft.com/office/powerpoint/2010/main" val="1543181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EC6D2023-C084-4FD4-9EBA-2B9203D78121}" type="datetimeFigureOut">
              <a:rPr lang="en-US" smtClean="0"/>
              <a:pPr/>
              <a:t>10/3/2018</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FFFE0E3A-1C6B-4E83-BD93-23DD4D2A37B2}" type="slidenum">
              <a:rPr lang="en-US" smtClean="0"/>
              <a:pPr/>
              <a:t>‹nº›</a:t>
            </a:fld>
            <a:endParaRPr lang="en-US"/>
          </a:p>
        </p:txBody>
      </p:sp>
    </p:spTree>
    <p:extLst>
      <p:ext uri="{BB962C8B-B14F-4D97-AF65-F5344CB8AC3E}">
        <p14:creationId xmlns:p14="http://schemas.microsoft.com/office/powerpoint/2010/main" val="2325831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CC627C-2853-4862-8832-F5ED98EA75FA}" type="slidenum">
              <a:rPr lang="en-US" smtClean="0"/>
              <a:pPr/>
              <a:t>3</a:t>
            </a:fld>
            <a:endParaRPr lang="en-US"/>
          </a:p>
        </p:txBody>
      </p:sp>
    </p:spTree>
    <p:extLst>
      <p:ext uri="{BB962C8B-B14F-4D97-AF65-F5344CB8AC3E}">
        <p14:creationId xmlns:p14="http://schemas.microsoft.com/office/powerpoint/2010/main" val="2222985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CC627C-2853-4862-8832-F5ED98EA75FA}" type="slidenum">
              <a:rPr lang="en-US" smtClean="0"/>
              <a:pPr/>
              <a:t>12</a:t>
            </a:fld>
            <a:endParaRPr lang="en-US"/>
          </a:p>
        </p:txBody>
      </p:sp>
    </p:spTree>
    <p:extLst>
      <p:ext uri="{BB962C8B-B14F-4D97-AF65-F5344CB8AC3E}">
        <p14:creationId xmlns:p14="http://schemas.microsoft.com/office/powerpoint/2010/main" val="1537883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CC627C-2853-4862-8832-F5ED98EA75FA}" type="slidenum">
              <a:rPr lang="en-US" smtClean="0"/>
              <a:pPr/>
              <a:t>13</a:t>
            </a:fld>
            <a:endParaRPr lang="en-US"/>
          </a:p>
        </p:txBody>
      </p:sp>
    </p:spTree>
    <p:extLst>
      <p:ext uri="{BB962C8B-B14F-4D97-AF65-F5344CB8AC3E}">
        <p14:creationId xmlns:p14="http://schemas.microsoft.com/office/powerpoint/2010/main" val="3834808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CC627C-2853-4862-8832-F5ED98EA75FA}" type="slidenum">
              <a:rPr lang="en-US" smtClean="0"/>
              <a:pPr/>
              <a:t>14</a:t>
            </a:fld>
            <a:endParaRPr lang="en-US"/>
          </a:p>
        </p:txBody>
      </p:sp>
    </p:spTree>
    <p:extLst>
      <p:ext uri="{BB962C8B-B14F-4D97-AF65-F5344CB8AC3E}">
        <p14:creationId xmlns:p14="http://schemas.microsoft.com/office/powerpoint/2010/main" val="3018553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CC627C-2853-4862-8832-F5ED98EA75FA}" type="slidenum">
              <a:rPr lang="en-US" smtClean="0"/>
              <a:pPr/>
              <a:t>15</a:t>
            </a:fld>
            <a:endParaRPr lang="en-US"/>
          </a:p>
        </p:txBody>
      </p:sp>
    </p:spTree>
    <p:extLst>
      <p:ext uri="{BB962C8B-B14F-4D97-AF65-F5344CB8AC3E}">
        <p14:creationId xmlns:p14="http://schemas.microsoft.com/office/powerpoint/2010/main" val="3018553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CC627C-2853-4862-8832-F5ED98EA75FA}" type="slidenum">
              <a:rPr lang="en-US" smtClean="0"/>
              <a:pPr/>
              <a:t>16</a:t>
            </a:fld>
            <a:endParaRPr lang="en-US"/>
          </a:p>
        </p:txBody>
      </p:sp>
    </p:spTree>
    <p:extLst>
      <p:ext uri="{BB962C8B-B14F-4D97-AF65-F5344CB8AC3E}">
        <p14:creationId xmlns:p14="http://schemas.microsoft.com/office/powerpoint/2010/main" val="23314960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CC627C-2853-4862-8832-F5ED98EA75FA}" type="slidenum">
              <a:rPr lang="en-US" smtClean="0"/>
              <a:pPr/>
              <a:t>17</a:t>
            </a:fld>
            <a:endParaRPr lang="en-US"/>
          </a:p>
        </p:txBody>
      </p:sp>
    </p:spTree>
    <p:extLst>
      <p:ext uri="{BB962C8B-B14F-4D97-AF65-F5344CB8AC3E}">
        <p14:creationId xmlns:p14="http://schemas.microsoft.com/office/powerpoint/2010/main" val="13873217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CC627C-2853-4862-8832-F5ED98EA75FA}" type="slidenum">
              <a:rPr lang="en-US" smtClean="0"/>
              <a:pPr/>
              <a:t>18</a:t>
            </a:fld>
            <a:endParaRPr lang="en-US"/>
          </a:p>
        </p:txBody>
      </p:sp>
    </p:spTree>
    <p:extLst>
      <p:ext uri="{BB962C8B-B14F-4D97-AF65-F5344CB8AC3E}">
        <p14:creationId xmlns:p14="http://schemas.microsoft.com/office/powerpoint/2010/main" val="31983231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CC627C-2853-4862-8832-F5ED98EA75FA}" type="slidenum">
              <a:rPr lang="en-US" smtClean="0"/>
              <a:pPr/>
              <a:t>19</a:t>
            </a:fld>
            <a:endParaRPr lang="en-US"/>
          </a:p>
        </p:txBody>
      </p:sp>
    </p:spTree>
    <p:extLst>
      <p:ext uri="{BB962C8B-B14F-4D97-AF65-F5344CB8AC3E}">
        <p14:creationId xmlns:p14="http://schemas.microsoft.com/office/powerpoint/2010/main" val="40606811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CC627C-2853-4862-8832-F5ED98EA75FA}" type="slidenum">
              <a:rPr lang="en-US" smtClean="0"/>
              <a:pPr/>
              <a:t>20</a:t>
            </a:fld>
            <a:endParaRPr lang="en-US"/>
          </a:p>
        </p:txBody>
      </p:sp>
    </p:spTree>
    <p:extLst>
      <p:ext uri="{BB962C8B-B14F-4D97-AF65-F5344CB8AC3E}">
        <p14:creationId xmlns:p14="http://schemas.microsoft.com/office/powerpoint/2010/main" val="10862630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CC627C-2853-4862-8832-F5ED98EA75FA}" type="slidenum">
              <a:rPr lang="en-US" smtClean="0"/>
              <a:pPr/>
              <a:t>21</a:t>
            </a:fld>
            <a:endParaRPr lang="en-US"/>
          </a:p>
        </p:txBody>
      </p:sp>
    </p:spTree>
    <p:extLst>
      <p:ext uri="{BB962C8B-B14F-4D97-AF65-F5344CB8AC3E}">
        <p14:creationId xmlns:p14="http://schemas.microsoft.com/office/powerpoint/2010/main" val="2010021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CC627C-2853-4862-8832-F5ED98EA75FA}" type="slidenum">
              <a:rPr lang="en-US" smtClean="0"/>
              <a:pPr/>
              <a:t>4</a:t>
            </a:fld>
            <a:endParaRPr lang="en-US"/>
          </a:p>
        </p:txBody>
      </p:sp>
    </p:spTree>
    <p:extLst>
      <p:ext uri="{BB962C8B-B14F-4D97-AF65-F5344CB8AC3E}">
        <p14:creationId xmlns:p14="http://schemas.microsoft.com/office/powerpoint/2010/main" val="22229856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CC627C-2853-4862-8832-F5ED98EA75FA}" type="slidenum">
              <a:rPr lang="en-US" smtClean="0"/>
              <a:pPr/>
              <a:t>22</a:t>
            </a:fld>
            <a:endParaRPr lang="en-US"/>
          </a:p>
        </p:txBody>
      </p:sp>
    </p:spTree>
    <p:extLst>
      <p:ext uri="{BB962C8B-B14F-4D97-AF65-F5344CB8AC3E}">
        <p14:creationId xmlns:p14="http://schemas.microsoft.com/office/powerpoint/2010/main" val="19833220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CC627C-2853-4862-8832-F5ED98EA75FA}" type="slidenum">
              <a:rPr lang="en-US" smtClean="0"/>
              <a:pPr/>
              <a:t>23</a:t>
            </a:fld>
            <a:endParaRPr lang="en-US"/>
          </a:p>
        </p:txBody>
      </p:sp>
    </p:spTree>
    <p:extLst>
      <p:ext uri="{BB962C8B-B14F-4D97-AF65-F5344CB8AC3E}">
        <p14:creationId xmlns:p14="http://schemas.microsoft.com/office/powerpoint/2010/main" val="5110294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CC627C-2853-4862-8832-F5ED98EA75FA}" type="slidenum">
              <a:rPr lang="en-US" smtClean="0"/>
              <a:pPr/>
              <a:t>24</a:t>
            </a:fld>
            <a:endParaRPr lang="en-US"/>
          </a:p>
        </p:txBody>
      </p:sp>
    </p:spTree>
    <p:extLst>
      <p:ext uri="{BB962C8B-B14F-4D97-AF65-F5344CB8AC3E}">
        <p14:creationId xmlns:p14="http://schemas.microsoft.com/office/powerpoint/2010/main" val="35962785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CC627C-2853-4862-8832-F5ED98EA75FA}" type="slidenum">
              <a:rPr lang="en-US" smtClean="0"/>
              <a:pPr/>
              <a:t>25</a:t>
            </a:fld>
            <a:endParaRPr lang="en-US"/>
          </a:p>
        </p:txBody>
      </p:sp>
    </p:spTree>
    <p:extLst>
      <p:ext uri="{BB962C8B-B14F-4D97-AF65-F5344CB8AC3E}">
        <p14:creationId xmlns:p14="http://schemas.microsoft.com/office/powerpoint/2010/main" val="3244313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CC627C-2853-4862-8832-F5ED98EA75FA}" type="slidenum">
              <a:rPr lang="en-US" smtClean="0"/>
              <a:pPr/>
              <a:t>5</a:t>
            </a:fld>
            <a:endParaRPr lang="en-US"/>
          </a:p>
        </p:txBody>
      </p:sp>
    </p:spTree>
    <p:extLst>
      <p:ext uri="{BB962C8B-B14F-4D97-AF65-F5344CB8AC3E}">
        <p14:creationId xmlns:p14="http://schemas.microsoft.com/office/powerpoint/2010/main" val="3031716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CC627C-2853-4862-8832-F5ED98EA75FA}" type="slidenum">
              <a:rPr lang="en-US" smtClean="0"/>
              <a:pPr/>
              <a:t>6</a:t>
            </a:fld>
            <a:endParaRPr lang="en-US"/>
          </a:p>
        </p:txBody>
      </p:sp>
    </p:spTree>
    <p:extLst>
      <p:ext uri="{BB962C8B-B14F-4D97-AF65-F5344CB8AC3E}">
        <p14:creationId xmlns:p14="http://schemas.microsoft.com/office/powerpoint/2010/main" val="1186027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CC627C-2853-4862-8832-F5ED98EA75FA}" type="slidenum">
              <a:rPr lang="en-US" smtClean="0"/>
              <a:pPr/>
              <a:t>7</a:t>
            </a:fld>
            <a:endParaRPr lang="en-US"/>
          </a:p>
        </p:txBody>
      </p:sp>
    </p:spTree>
    <p:extLst>
      <p:ext uri="{BB962C8B-B14F-4D97-AF65-F5344CB8AC3E}">
        <p14:creationId xmlns:p14="http://schemas.microsoft.com/office/powerpoint/2010/main" val="3643183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CC627C-2853-4862-8832-F5ED98EA75FA}" type="slidenum">
              <a:rPr lang="en-US" smtClean="0"/>
              <a:pPr/>
              <a:t>8</a:t>
            </a:fld>
            <a:endParaRPr lang="en-US"/>
          </a:p>
        </p:txBody>
      </p:sp>
    </p:spTree>
    <p:extLst>
      <p:ext uri="{BB962C8B-B14F-4D97-AF65-F5344CB8AC3E}">
        <p14:creationId xmlns:p14="http://schemas.microsoft.com/office/powerpoint/2010/main" val="646801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CC627C-2853-4862-8832-F5ED98EA75FA}" type="slidenum">
              <a:rPr lang="en-US" smtClean="0"/>
              <a:pPr/>
              <a:t>9</a:t>
            </a:fld>
            <a:endParaRPr lang="en-US"/>
          </a:p>
        </p:txBody>
      </p:sp>
    </p:spTree>
    <p:extLst>
      <p:ext uri="{BB962C8B-B14F-4D97-AF65-F5344CB8AC3E}">
        <p14:creationId xmlns:p14="http://schemas.microsoft.com/office/powerpoint/2010/main" val="2272126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CC627C-2853-4862-8832-F5ED98EA75FA}" type="slidenum">
              <a:rPr lang="en-US" smtClean="0"/>
              <a:pPr/>
              <a:t>10</a:t>
            </a:fld>
            <a:endParaRPr lang="en-US"/>
          </a:p>
        </p:txBody>
      </p:sp>
    </p:spTree>
    <p:extLst>
      <p:ext uri="{BB962C8B-B14F-4D97-AF65-F5344CB8AC3E}">
        <p14:creationId xmlns:p14="http://schemas.microsoft.com/office/powerpoint/2010/main" val="2272126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CC627C-2853-4862-8832-F5ED98EA75FA}" type="slidenum">
              <a:rPr lang="en-US" smtClean="0"/>
              <a:pPr/>
              <a:t>11</a:t>
            </a:fld>
            <a:endParaRPr lang="en-US"/>
          </a:p>
        </p:txBody>
      </p:sp>
    </p:spTree>
    <p:extLst>
      <p:ext uri="{BB962C8B-B14F-4D97-AF65-F5344CB8AC3E}">
        <p14:creationId xmlns:p14="http://schemas.microsoft.com/office/powerpoint/2010/main" val="2188797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1B9B4D-0DAF-46D9-BD25-EFA272810D3E}"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68D90-0D6C-44F1-8997-F4D32475D16B}"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1B9B4D-0DAF-46D9-BD25-EFA272810D3E}"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68D90-0D6C-44F1-8997-F4D32475D16B}"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1B9B4D-0DAF-46D9-BD25-EFA272810D3E}"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68D90-0D6C-44F1-8997-F4D32475D16B}"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1B9B4D-0DAF-46D9-BD25-EFA272810D3E}"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68D90-0D6C-44F1-8997-F4D32475D16B}"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1B9B4D-0DAF-46D9-BD25-EFA272810D3E}"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68D90-0D6C-44F1-8997-F4D32475D16B}"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1B9B4D-0DAF-46D9-BD25-EFA272810D3E}"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68D90-0D6C-44F1-8997-F4D32475D16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1B9B4D-0DAF-46D9-BD25-EFA272810D3E}" type="datetimeFigureOut">
              <a:rPr lang="en-US" smtClean="0"/>
              <a:pPr/>
              <a:t>10/3/2018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768D90-0D6C-44F1-8997-F4D32475D16B}"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1B9B4D-0DAF-46D9-BD25-EFA272810D3E}" type="datetimeFigureOut">
              <a:rPr lang="en-US" smtClean="0"/>
              <a:pPr/>
              <a:t>10/3/2018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768D90-0D6C-44F1-8997-F4D32475D16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B9B4D-0DAF-46D9-BD25-EFA272810D3E}" type="datetimeFigureOut">
              <a:rPr lang="en-US" smtClean="0"/>
              <a:pPr/>
              <a:t>10/3/2018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768D90-0D6C-44F1-8997-F4D32475D16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B9B4D-0DAF-46D9-BD25-EFA272810D3E}"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68D90-0D6C-44F1-8997-F4D32475D16B}"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B9B4D-0DAF-46D9-BD25-EFA272810D3E}"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68D90-0D6C-44F1-8997-F4D32475D16B}"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B9B4D-0DAF-46D9-BD25-EFA272810D3E}" type="datetimeFigureOut">
              <a:rPr lang="en-US" smtClean="0"/>
              <a:pPr/>
              <a:t>10/3/2018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768D90-0D6C-44F1-8997-F4D32475D16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cielo.br/pdf/rep/v35n1/0101-3157-rep-35-01-00133.pdf"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descr="Logo ESALQ (verde)"/>
          <p:cNvPicPr>
            <a:picLocks noChangeAspect="1" noChangeArrowheads="1"/>
          </p:cNvPicPr>
          <p:nvPr/>
        </p:nvPicPr>
        <p:blipFill>
          <a:blip r:embed="rId2" cstate="print"/>
          <a:srcRect/>
          <a:stretch>
            <a:fillRect/>
          </a:stretch>
        </p:blipFill>
        <p:spPr bwMode="auto">
          <a:xfrm>
            <a:off x="323528" y="260648"/>
            <a:ext cx="1027113" cy="1504950"/>
          </a:xfrm>
          <a:prstGeom prst="rect">
            <a:avLst/>
          </a:prstGeom>
          <a:noFill/>
          <a:ln w="9525">
            <a:noFill/>
            <a:miter lim="800000"/>
            <a:headEnd/>
            <a:tailEnd/>
          </a:ln>
        </p:spPr>
      </p:pic>
      <p:sp>
        <p:nvSpPr>
          <p:cNvPr id="5" name="TextBox 4"/>
          <p:cNvSpPr txBox="1"/>
          <p:nvPr/>
        </p:nvSpPr>
        <p:spPr>
          <a:xfrm>
            <a:off x="3770255" y="6237312"/>
            <a:ext cx="806631" cy="461665"/>
          </a:xfrm>
          <a:prstGeom prst="rect">
            <a:avLst/>
          </a:prstGeom>
          <a:noFill/>
        </p:spPr>
        <p:txBody>
          <a:bodyPr wrap="none" rtlCol="0">
            <a:spAutoFit/>
          </a:bodyPr>
          <a:lstStyle/>
          <a:p>
            <a:r>
              <a:rPr lang="pt-BR" sz="2400" dirty="0" smtClean="0"/>
              <a:t>2018</a:t>
            </a:r>
            <a:endParaRPr lang="en-US" sz="2400" dirty="0"/>
          </a:p>
        </p:txBody>
      </p:sp>
      <p:sp>
        <p:nvSpPr>
          <p:cNvPr id="6" name="Rectangle 2"/>
          <p:cNvSpPr txBox="1">
            <a:spLocks noChangeArrowheads="1"/>
          </p:cNvSpPr>
          <p:nvPr/>
        </p:nvSpPr>
        <p:spPr>
          <a:xfrm>
            <a:off x="838200" y="158775"/>
            <a:ext cx="7772400" cy="1470025"/>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3600" b="1" i="0" u="none" strike="noStrike" kern="1200" cap="none" spc="0" normalizeH="0" baseline="0" noProof="0" smtClean="0">
                <a:ln>
                  <a:noFill/>
                </a:ln>
                <a:solidFill>
                  <a:schemeClr val="tx1"/>
                </a:solidFill>
                <a:effectLst/>
                <a:uLnTx/>
                <a:uFillTx/>
                <a:latin typeface="+mj-lt"/>
                <a:ea typeface="+mj-ea"/>
                <a:cs typeface="+mj-cs"/>
              </a:rPr>
              <a:t>LES 0675 – Economia</a:t>
            </a:r>
            <a:r>
              <a:rPr kumimoji="0" lang="pt-BR" sz="3600" b="1" i="0" u="none" strike="noStrike" kern="1200" cap="none" spc="0" normalizeH="0" noProof="0" smtClean="0">
                <a:ln>
                  <a:noFill/>
                </a:ln>
                <a:solidFill>
                  <a:schemeClr val="tx1"/>
                </a:solidFill>
                <a:effectLst/>
                <a:uLnTx/>
                <a:uFillTx/>
                <a:latin typeface="+mj-lt"/>
                <a:ea typeface="+mj-ea"/>
                <a:cs typeface="+mj-cs"/>
              </a:rPr>
              <a:t> Monetária</a:t>
            </a:r>
            <a:endParaRPr kumimoji="0" lang="en-US" sz="3600" b="1"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7" name="Imagem 6">
            <a:hlinkClick r:id="rId3"/>
          </p:cNvPr>
          <p:cNvPicPr>
            <a:picLocks noChangeAspect="1"/>
          </p:cNvPicPr>
          <p:nvPr/>
        </p:nvPicPr>
        <p:blipFill>
          <a:blip r:embed="rId4"/>
          <a:stretch>
            <a:fillRect/>
          </a:stretch>
        </p:blipFill>
        <p:spPr>
          <a:xfrm>
            <a:off x="72008" y="2935684"/>
            <a:ext cx="9036496" cy="2182842"/>
          </a:xfrm>
          <a:prstGeom prst="rect">
            <a:avLst/>
          </a:prstGeom>
        </p:spPr>
      </p:pic>
      <p:pic>
        <p:nvPicPr>
          <p:cNvPr id="8" name="Imagem 7"/>
          <p:cNvPicPr>
            <a:picLocks noChangeAspect="1"/>
          </p:cNvPicPr>
          <p:nvPr/>
        </p:nvPicPr>
        <p:blipFill>
          <a:blip r:embed="rId5"/>
          <a:stretch>
            <a:fillRect/>
          </a:stretch>
        </p:blipFill>
        <p:spPr>
          <a:xfrm>
            <a:off x="0" y="2272278"/>
            <a:ext cx="9126488" cy="42194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8" y="58614"/>
            <a:ext cx="9036496" cy="778098"/>
          </a:xfrm>
        </p:spPr>
        <p:txBody>
          <a:bodyPr>
            <a:normAutofit fontScale="90000"/>
          </a:bodyPr>
          <a:lstStyle/>
          <a:p>
            <a:r>
              <a:rPr lang="pt-BR" sz="3200" b="1" smtClean="0"/>
              <a:t>Baixa penetração do crédito livre na determinação da renda</a:t>
            </a:r>
            <a:endParaRPr lang="pt-BR" sz="3200" b="1" dirty="0"/>
          </a:p>
        </p:txBody>
      </p:sp>
      <p:sp>
        <p:nvSpPr>
          <p:cNvPr id="3" name="Content Placeholder 2"/>
          <p:cNvSpPr>
            <a:spLocks noGrp="1"/>
          </p:cNvSpPr>
          <p:nvPr>
            <p:ph idx="1"/>
          </p:nvPr>
        </p:nvSpPr>
        <p:spPr>
          <a:xfrm>
            <a:off x="179512" y="980728"/>
            <a:ext cx="8784976" cy="720080"/>
          </a:xfrm>
        </p:spPr>
        <p:txBody>
          <a:bodyPr>
            <a:noAutofit/>
          </a:bodyPr>
          <a:lstStyle/>
          <a:p>
            <a:pPr marL="0" indent="0" algn="ctr">
              <a:buNone/>
            </a:pPr>
            <a:r>
              <a:rPr lang="pt-BR" dirty="0" smtClean="0"/>
              <a:t>Relação Crédito Livre/PIB</a:t>
            </a:r>
            <a:endParaRPr lang="pt-BR" dirty="0"/>
          </a:p>
        </p:txBody>
      </p:sp>
      <p:graphicFrame>
        <p:nvGraphicFramePr>
          <p:cNvPr id="4" name="Gráfico 3"/>
          <p:cNvGraphicFramePr/>
          <p:nvPr>
            <p:extLst>
              <p:ext uri="{D42A27DB-BD31-4B8C-83A1-F6EECF244321}">
                <p14:modId xmlns:p14="http://schemas.microsoft.com/office/powerpoint/2010/main" val="2076434890"/>
              </p:ext>
            </p:extLst>
          </p:nvPr>
        </p:nvGraphicFramePr>
        <p:xfrm>
          <a:off x="179512" y="1340768"/>
          <a:ext cx="8640960" cy="51283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02610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8" y="58614"/>
            <a:ext cx="9036496" cy="778098"/>
          </a:xfrm>
        </p:spPr>
        <p:txBody>
          <a:bodyPr>
            <a:normAutofit fontScale="90000"/>
          </a:bodyPr>
          <a:lstStyle/>
          <a:p>
            <a:r>
              <a:rPr lang="pt-BR" sz="3200" b="1" smtClean="0"/>
              <a:t>Baixa penetração do crédito livre na determinação da renda</a:t>
            </a:r>
            <a:endParaRPr lang="pt-BR" sz="3200" b="1" dirty="0"/>
          </a:p>
        </p:txBody>
      </p:sp>
      <p:sp>
        <p:nvSpPr>
          <p:cNvPr id="3" name="Content Placeholder 2"/>
          <p:cNvSpPr>
            <a:spLocks noGrp="1"/>
          </p:cNvSpPr>
          <p:nvPr>
            <p:ph idx="1"/>
          </p:nvPr>
        </p:nvSpPr>
        <p:spPr>
          <a:xfrm>
            <a:off x="179512" y="1412776"/>
            <a:ext cx="8784976" cy="4464496"/>
          </a:xfrm>
        </p:spPr>
        <p:txBody>
          <a:bodyPr>
            <a:noAutofit/>
          </a:bodyPr>
          <a:lstStyle/>
          <a:p>
            <a:pPr algn="just"/>
            <a:r>
              <a:rPr lang="pt-BR" sz="2400" smtClean="0"/>
              <a:t>Segundo Cardim de Carvalho et al. (</a:t>
            </a:r>
            <a:r>
              <a:rPr lang="pt-BR" sz="2400"/>
              <a:t>2007</a:t>
            </a:r>
            <a:r>
              <a:rPr lang="pt-BR" sz="2400" smtClean="0"/>
              <a:t>), a atrofia do crédito livre no país pode ser explicada por dois motivos: </a:t>
            </a:r>
            <a:endParaRPr lang="pt-BR" sz="2400" dirty="0" smtClean="0"/>
          </a:p>
          <a:p>
            <a:pPr marL="971550" lvl="1" indent="-514350" algn="just">
              <a:buAutoNum type="romanLcParenBoth"/>
            </a:pPr>
            <a:r>
              <a:rPr lang="pt-BR" sz="2400" smtClean="0"/>
              <a:t>décadas de inflação elevada forçaram o sistema bancário a cobrar taxas de juros excessivamente elevadas, o que acabou reduzindo a oferta de crédito na economia; </a:t>
            </a:r>
            <a:endParaRPr lang="pt-BR" sz="2400" dirty="0" smtClean="0"/>
          </a:p>
          <a:p>
            <a:pPr marL="971550" lvl="1" indent="-514350" algn="just">
              <a:buAutoNum type="romanLcParenBoth"/>
            </a:pPr>
            <a:r>
              <a:rPr lang="pt-BR" sz="2400" smtClean="0"/>
              <a:t>anos de desequilíbrios fiscais cederam um bom e rentável destino para os recursos bancários, alternativos à concessão de crédito ao setor privado. </a:t>
            </a:r>
            <a:endParaRPr lang="pt-BR" sz="2400" dirty="0" smtClean="0"/>
          </a:p>
          <a:p>
            <a:pPr algn="just"/>
            <a:r>
              <a:rPr lang="pt-BR" sz="2400" smtClean="0"/>
              <a:t>Assim, “apesar de a literatura internacional dar atenção especial ao canal de crédito no estudo dos mecanismos de transmissão da política monetária, no caso brasileiro o canal de crédito desempenha papel secundário” (Mendonça, 2001, p. 71). </a:t>
            </a:r>
            <a:endParaRPr lang="pt-BR" sz="2400" dirty="0"/>
          </a:p>
        </p:txBody>
      </p:sp>
    </p:spTree>
    <p:extLst>
      <p:ext uri="{BB962C8B-B14F-4D97-AF65-F5344CB8AC3E}">
        <p14:creationId xmlns:p14="http://schemas.microsoft.com/office/powerpoint/2010/main" val="101310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8" y="58614"/>
            <a:ext cx="9036496" cy="778098"/>
          </a:xfrm>
        </p:spPr>
        <p:txBody>
          <a:bodyPr>
            <a:normAutofit fontScale="90000"/>
          </a:bodyPr>
          <a:lstStyle/>
          <a:p>
            <a:r>
              <a:rPr lang="pt-BR" sz="3200" b="1" smtClean="0"/>
              <a:t>Baixa penetração do crédito livre na determinação da renda</a:t>
            </a:r>
            <a:endParaRPr lang="pt-BR" sz="3200" b="1" dirty="0"/>
          </a:p>
        </p:txBody>
      </p:sp>
      <p:sp>
        <p:nvSpPr>
          <p:cNvPr id="3" name="Content Placeholder 2"/>
          <p:cNvSpPr>
            <a:spLocks noGrp="1"/>
          </p:cNvSpPr>
          <p:nvPr>
            <p:ph idx="1"/>
          </p:nvPr>
        </p:nvSpPr>
        <p:spPr>
          <a:xfrm>
            <a:off x="179512" y="1196752"/>
            <a:ext cx="8784976" cy="4464496"/>
          </a:xfrm>
        </p:spPr>
        <p:txBody>
          <a:bodyPr>
            <a:noAutofit/>
          </a:bodyPr>
          <a:lstStyle/>
          <a:p>
            <a:pPr algn="just"/>
            <a:r>
              <a:rPr lang="pt-BR" sz="2400" smtClean="0"/>
              <a:t>Todavia, a relação crédito livre/PIB no Brasil muito se elevou nos últimos anos — passou de 14% para cerca de 30%, entre 2000 e 2013. Mas a despeito deste movimento, o grau de aprofundamento do crédito ainda permanece em níveis relativamente baixos no Brasil — veja Sant’anna, Borça Junior e Araújo (2009). </a:t>
            </a:r>
            <a:endParaRPr lang="pt-BR" sz="2400" dirty="0" smtClean="0"/>
          </a:p>
          <a:p>
            <a:pPr algn="just"/>
            <a:r>
              <a:rPr lang="pt-BR" sz="2400" smtClean="0"/>
              <a:t>Nesse cenário, os impactos das alterações da taxa de juros devem mobilizar apenas uma pequena parcela da demanda agregada. Portanto, espera-se pouca expressividade para os efeitos da transmissão monetária através do canal do crédito livre na economia brasileira</a:t>
            </a:r>
            <a:r>
              <a:rPr lang="pt-BR" sz="2400" dirty="0"/>
              <a:t>:</a:t>
            </a:r>
          </a:p>
        </p:txBody>
      </p:sp>
      <p:pic>
        <p:nvPicPr>
          <p:cNvPr id="4" name="Imagem 3"/>
          <p:cNvPicPr>
            <a:picLocks noChangeAspect="1"/>
          </p:cNvPicPr>
          <p:nvPr/>
        </p:nvPicPr>
        <p:blipFill>
          <a:blip r:embed="rId3"/>
          <a:stretch>
            <a:fillRect/>
          </a:stretch>
        </p:blipFill>
        <p:spPr>
          <a:xfrm>
            <a:off x="251520" y="5493314"/>
            <a:ext cx="8640960" cy="1032030"/>
          </a:xfrm>
          <a:prstGeom prst="rect">
            <a:avLst/>
          </a:prstGeom>
        </p:spPr>
      </p:pic>
    </p:spTree>
    <p:extLst>
      <p:ext uri="{BB962C8B-B14F-4D97-AF65-F5344CB8AC3E}">
        <p14:creationId xmlns:p14="http://schemas.microsoft.com/office/powerpoint/2010/main" val="4114019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14"/>
            <a:ext cx="8229600" cy="778098"/>
          </a:xfrm>
        </p:spPr>
        <p:txBody>
          <a:bodyPr>
            <a:noAutofit/>
          </a:bodyPr>
          <a:lstStyle/>
          <a:p>
            <a:r>
              <a:rPr lang="pt-BR" sz="2900" b="1" smtClean="0"/>
              <a:t>Participação de LFTs na composição da dívida pública federal</a:t>
            </a:r>
            <a:endParaRPr lang="pt-BR" sz="2900" b="1" dirty="0"/>
          </a:p>
        </p:txBody>
      </p:sp>
      <p:sp>
        <p:nvSpPr>
          <p:cNvPr id="3" name="Content Placeholder 2"/>
          <p:cNvSpPr>
            <a:spLocks noGrp="1"/>
          </p:cNvSpPr>
          <p:nvPr>
            <p:ph idx="1"/>
          </p:nvPr>
        </p:nvSpPr>
        <p:spPr>
          <a:xfrm>
            <a:off x="179512" y="1268760"/>
            <a:ext cx="8784976" cy="4464496"/>
          </a:xfrm>
        </p:spPr>
        <p:txBody>
          <a:bodyPr>
            <a:noAutofit/>
          </a:bodyPr>
          <a:lstStyle/>
          <a:p>
            <a:pPr algn="just"/>
            <a:r>
              <a:rPr lang="pt-BR" sz="2400" smtClean="0"/>
              <a:t>A transmissão da política monetária pelo canal do valor de ativos no Brasil tem seus efeitos enfraquecidos devido à expressiva participação de títulos pós-fixados e sem risco de taxa de juros (LFTs) na composição da dívida pública federal (cerca de 20% em 2013, mas que já chegou a ser mais de 60% em 2003) — ver, dentre outros, Pastore (1996, 2006), Oreiro e Amaral (2008), Franco (2006) e Andrade e Castro Pires (2009). </a:t>
            </a:r>
            <a:endParaRPr lang="pt-BR" sz="2400" dirty="0" smtClean="0"/>
          </a:p>
          <a:p>
            <a:pPr algn="just"/>
            <a:r>
              <a:rPr lang="pt-BR" sz="2400" smtClean="0"/>
              <a:t>As LFTs constituem um tipo bem peculiar de papel porque possuem duração zero, isto é, elasticidade nula de seu preço em relação à taxa de juros: </a:t>
            </a:r>
            <a:endParaRPr lang="pt-BR" sz="2400" dirty="0" smtClean="0"/>
          </a:p>
        </p:txBody>
      </p:sp>
    </p:spTree>
    <p:extLst>
      <p:ext uri="{BB962C8B-B14F-4D97-AF65-F5344CB8AC3E}">
        <p14:creationId xmlns:p14="http://schemas.microsoft.com/office/powerpoint/2010/main" val="171744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14"/>
            <a:ext cx="8229600" cy="778098"/>
          </a:xfrm>
        </p:spPr>
        <p:txBody>
          <a:bodyPr>
            <a:noAutofit/>
          </a:bodyPr>
          <a:lstStyle/>
          <a:p>
            <a:r>
              <a:rPr lang="pt-BR" sz="2900" b="1" smtClean="0"/>
              <a:t>Participação de LFTs na composição da dívida pública federal</a:t>
            </a:r>
            <a:endParaRPr lang="pt-BR" sz="2900" b="1" dirty="0"/>
          </a:p>
        </p:txBody>
      </p:sp>
      <p:sp>
        <p:nvSpPr>
          <p:cNvPr id="3" name="Content Placeholder 2"/>
          <p:cNvSpPr>
            <a:spLocks noGrp="1"/>
          </p:cNvSpPr>
          <p:nvPr>
            <p:ph idx="1"/>
          </p:nvPr>
        </p:nvSpPr>
        <p:spPr>
          <a:xfrm>
            <a:off x="179512" y="1268760"/>
            <a:ext cx="8784976" cy="4464496"/>
          </a:xfrm>
        </p:spPr>
        <p:txBody>
          <a:bodyPr>
            <a:noAutofit/>
          </a:bodyPr>
          <a:lstStyle/>
          <a:p>
            <a:pPr algn="just"/>
            <a:r>
              <a:rPr lang="pt-BR" sz="2400" smtClean="0"/>
              <a:t>[...] as LFTs são a </a:t>
            </a:r>
            <a:r>
              <a:rPr lang="pt-BR" sz="2400" i="1" smtClean="0"/>
              <a:t>sistematização de um processo</a:t>
            </a:r>
            <a:r>
              <a:rPr lang="pt-BR" sz="2400" smtClean="0"/>
              <a:t>, [...] um título exatamente equivalente a uma aplicação de um dia feita repetidamente. </a:t>
            </a:r>
            <a:endParaRPr lang="pt-BR" sz="2400" dirty="0" smtClean="0"/>
          </a:p>
          <a:p>
            <a:pPr marL="400050" lvl="1" indent="0" algn="just">
              <a:buNone/>
            </a:pPr>
            <a:r>
              <a:rPr lang="pt-BR" sz="2400" smtClean="0"/>
              <a:t>É uma espécie de </a:t>
            </a:r>
            <a:r>
              <a:rPr lang="pt-BR" sz="2400" i="1" smtClean="0"/>
              <a:t>economia processual</a:t>
            </a:r>
            <a:r>
              <a:rPr lang="pt-BR" sz="2400" smtClean="0"/>
              <a:t> em se aplicar no </a:t>
            </a:r>
            <a:r>
              <a:rPr lang="pt-BR" sz="2400" i="1" smtClean="0"/>
              <a:t>overnight</a:t>
            </a:r>
            <a:r>
              <a:rPr lang="pt-BR" sz="2400" smtClean="0"/>
              <a:t> [...] uma forma de “securitização” do investimento no </a:t>
            </a:r>
            <a:r>
              <a:rPr lang="pt-BR" sz="2400" i="1" smtClean="0"/>
              <a:t>overnight</a:t>
            </a:r>
            <a:r>
              <a:rPr lang="pt-BR" sz="2400" smtClean="0"/>
              <a:t>. Por isso se diz que as LFTs funcionam como uma espécie de depósito à vista remunerado diariamente no BC, ou como uma quase moeda que rende juros, e sem risco de juros, em razão da </a:t>
            </a:r>
            <a:r>
              <a:rPr lang="pt-BR" sz="2400" i="1" smtClean="0"/>
              <a:t>periodicidade</a:t>
            </a:r>
            <a:r>
              <a:rPr lang="pt-BR" sz="2400" smtClean="0"/>
              <a:t> de sua remuneração. Pode- -se dizer, portanto, que a LFT tem duração zero. (Franco, 2006, p. 273, grifos do original</a:t>
            </a:r>
            <a:r>
              <a:rPr lang="pt-BR" sz="2400" dirty="0"/>
              <a:t>)</a:t>
            </a:r>
          </a:p>
        </p:txBody>
      </p:sp>
    </p:spTree>
    <p:extLst>
      <p:ext uri="{BB962C8B-B14F-4D97-AF65-F5344CB8AC3E}">
        <p14:creationId xmlns:p14="http://schemas.microsoft.com/office/powerpoint/2010/main" val="2125214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14"/>
            <a:ext cx="8229600" cy="778098"/>
          </a:xfrm>
        </p:spPr>
        <p:txBody>
          <a:bodyPr>
            <a:noAutofit/>
          </a:bodyPr>
          <a:lstStyle/>
          <a:p>
            <a:r>
              <a:rPr lang="pt-BR" sz="2900" b="1" smtClean="0"/>
              <a:t>Participação de LFTs na composição da dívida pública federal</a:t>
            </a:r>
            <a:endParaRPr lang="pt-BR" sz="2900" b="1" dirty="0"/>
          </a:p>
        </p:txBody>
      </p:sp>
      <p:sp>
        <p:nvSpPr>
          <p:cNvPr id="4" name="Espaço Reservado para Conteúdo 3"/>
          <p:cNvSpPr>
            <a:spLocks noGrp="1"/>
          </p:cNvSpPr>
          <p:nvPr>
            <p:ph idx="1"/>
          </p:nvPr>
        </p:nvSpPr>
        <p:spPr>
          <a:xfrm>
            <a:off x="446856" y="1196752"/>
            <a:ext cx="8229600" cy="604664"/>
          </a:xfrm>
        </p:spPr>
        <p:txBody>
          <a:bodyPr>
            <a:normAutofit/>
          </a:bodyPr>
          <a:lstStyle/>
          <a:p>
            <a:pPr marL="0" indent="0" algn="ctr">
              <a:buNone/>
            </a:pPr>
            <a:r>
              <a:rPr lang="pt-BR" sz="2800" dirty="0" smtClean="0"/>
              <a:t>Composição da Dívida Pública</a:t>
            </a:r>
            <a:endParaRPr lang="pt-BR" sz="2800" dirty="0"/>
          </a:p>
        </p:txBody>
      </p:sp>
      <p:pic>
        <p:nvPicPr>
          <p:cNvPr id="3" name="Imagem 2"/>
          <p:cNvPicPr>
            <a:picLocks noChangeAspect="1"/>
          </p:cNvPicPr>
          <p:nvPr/>
        </p:nvPicPr>
        <p:blipFill>
          <a:blip r:embed="rId3"/>
          <a:stretch>
            <a:fillRect/>
          </a:stretch>
        </p:blipFill>
        <p:spPr>
          <a:xfrm>
            <a:off x="0" y="1801416"/>
            <a:ext cx="9144000" cy="3850108"/>
          </a:xfrm>
          <a:prstGeom prst="rect">
            <a:avLst/>
          </a:prstGeom>
        </p:spPr>
      </p:pic>
    </p:spTree>
    <p:extLst>
      <p:ext uri="{BB962C8B-B14F-4D97-AF65-F5344CB8AC3E}">
        <p14:creationId xmlns:p14="http://schemas.microsoft.com/office/powerpoint/2010/main" val="2146147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14"/>
            <a:ext cx="8229600" cy="778098"/>
          </a:xfrm>
        </p:spPr>
        <p:txBody>
          <a:bodyPr>
            <a:noAutofit/>
          </a:bodyPr>
          <a:lstStyle/>
          <a:p>
            <a:r>
              <a:rPr lang="pt-BR" sz="2900" b="1" smtClean="0"/>
              <a:t>Participação de LFTs na composição da dívida pública federal</a:t>
            </a:r>
            <a:endParaRPr lang="pt-BR" sz="2900" b="1" dirty="0"/>
          </a:p>
        </p:txBody>
      </p:sp>
      <p:sp>
        <p:nvSpPr>
          <p:cNvPr id="3" name="Content Placeholder 2"/>
          <p:cNvSpPr>
            <a:spLocks noGrp="1"/>
          </p:cNvSpPr>
          <p:nvPr>
            <p:ph idx="1"/>
          </p:nvPr>
        </p:nvSpPr>
        <p:spPr>
          <a:xfrm>
            <a:off x="179512" y="1196752"/>
            <a:ext cx="8784976" cy="4464496"/>
          </a:xfrm>
        </p:spPr>
        <p:txBody>
          <a:bodyPr>
            <a:noAutofit/>
          </a:bodyPr>
          <a:lstStyle/>
          <a:p>
            <a:pPr algn="just"/>
            <a:r>
              <a:rPr lang="pt-BR" sz="2400" smtClean="0"/>
              <a:t>Ao contrário do que ocorre com títulos prefixados, em que aumentos da taxa de juros diminuem o preço de mercado do título e, portanto, tornam os detentores de tais ativos mais pobres, no caso das LFTs esse mecanismo não existe. A imunidade ao efeito riqueza é, portanto, uma característica marcante das LFTs. O aumento da taxa de política monetária, ao mesmo tempo em que eleva os fatores de desconto aplicados aos rendimentos das LFTs, aumenta estes rendimentos exatamente na mesma proporção, eliminando assim o impacto sobre o preço do título e sobre a riqueza do detentor. </a:t>
            </a:r>
            <a:endParaRPr lang="pt-BR" sz="2400" dirty="0"/>
          </a:p>
        </p:txBody>
      </p:sp>
    </p:spTree>
    <p:extLst>
      <p:ext uri="{BB962C8B-B14F-4D97-AF65-F5344CB8AC3E}">
        <p14:creationId xmlns:p14="http://schemas.microsoft.com/office/powerpoint/2010/main" val="1350588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14"/>
            <a:ext cx="8229600" cy="778098"/>
          </a:xfrm>
        </p:spPr>
        <p:txBody>
          <a:bodyPr>
            <a:noAutofit/>
          </a:bodyPr>
          <a:lstStyle/>
          <a:p>
            <a:r>
              <a:rPr lang="pt-BR" sz="2900" b="1" smtClean="0"/>
              <a:t>Participação de LFTs na composição da dívida pública federal</a:t>
            </a:r>
            <a:endParaRPr lang="pt-BR" sz="2900" b="1" dirty="0"/>
          </a:p>
        </p:txBody>
      </p:sp>
      <p:sp>
        <p:nvSpPr>
          <p:cNvPr id="3" name="Content Placeholder 2"/>
          <p:cNvSpPr>
            <a:spLocks noGrp="1"/>
          </p:cNvSpPr>
          <p:nvPr>
            <p:ph idx="1"/>
          </p:nvPr>
        </p:nvSpPr>
        <p:spPr>
          <a:xfrm>
            <a:off x="179512" y="1196752"/>
            <a:ext cx="8784976" cy="4464496"/>
          </a:xfrm>
        </p:spPr>
        <p:txBody>
          <a:bodyPr>
            <a:noAutofit/>
          </a:bodyPr>
          <a:lstStyle/>
          <a:p>
            <a:pPr algn="just"/>
            <a:r>
              <a:rPr lang="pt-BR" sz="2400" smtClean="0"/>
              <a:t>Se no caso das LFTs o efeito riqueza não opera, então somente a outra parte da dívida pública no Brasil é que transmite a política monetária de forma “correta”, o que caracteriza uma clara obstrução no canal de transmissão do valor de ativos</a:t>
            </a:r>
            <a:r>
              <a:rPr lang="pt-BR" sz="2400" dirty="0" smtClean="0"/>
              <a:t>:</a:t>
            </a:r>
            <a:endParaRPr lang="pt-BR" sz="2400" dirty="0"/>
          </a:p>
        </p:txBody>
      </p:sp>
      <p:pic>
        <p:nvPicPr>
          <p:cNvPr id="4" name="Imagem 3"/>
          <p:cNvPicPr>
            <a:picLocks noChangeAspect="1"/>
          </p:cNvPicPr>
          <p:nvPr/>
        </p:nvPicPr>
        <p:blipFill>
          <a:blip r:embed="rId3"/>
          <a:stretch>
            <a:fillRect/>
          </a:stretch>
        </p:blipFill>
        <p:spPr>
          <a:xfrm>
            <a:off x="539552" y="2924944"/>
            <a:ext cx="8124825" cy="1162050"/>
          </a:xfrm>
          <a:prstGeom prst="rect">
            <a:avLst/>
          </a:prstGeom>
        </p:spPr>
      </p:pic>
    </p:spTree>
    <p:extLst>
      <p:ext uri="{BB962C8B-B14F-4D97-AF65-F5344CB8AC3E}">
        <p14:creationId xmlns:p14="http://schemas.microsoft.com/office/powerpoint/2010/main" val="387951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14"/>
            <a:ext cx="8229600" cy="778098"/>
          </a:xfrm>
        </p:spPr>
        <p:txBody>
          <a:bodyPr>
            <a:noAutofit/>
          </a:bodyPr>
          <a:lstStyle/>
          <a:p>
            <a:r>
              <a:rPr lang="pt-BR" sz="2900" b="1" smtClean="0"/>
              <a:t>Participação de LFTs na composição da dívida pública federal</a:t>
            </a:r>
            <a:endParaRPr lang="pt-BR" sz="2900" b="1" dirty="0"/>
          </a:p>
        </p:txBody>
      </p:sp>
      <p:sp>
        <p:nvSpPr>
          <p:cNvPr id="3" name="Content Placeholder 2"/>
          <p:cNvSpPr>
            <a:spLocks noGrp="1"/>
          </p:cNvSpPr>
          <p:nvPr>
            <p:ph idx="1"/>
          </p:nvPr>
        </p:nvSpPr>
        <p:spPr>
          <a:xfrm>
            <a:off x="179512" y="1196752"/>
            <a:ext cx="8784976" cy="4464496"/>
          </a:xfrm>
        </p:spPr>
        <p:txBody>
          <a:bodyPr>
            <a:noAutofit/>
          </a:bodyPr>
          <a:lstStyle/>
          <a:p>
            <a:pPr algn="just"/>
            <a:r>
              <a:rPr lang="pt-BR" sz="2400" smtClean="0"/>
              <a:t>Além disso, vale citar a contribuição abaixo de Pastore (2006, p. 263), sobre a possível importância das LFTs e do canal do efeito riqueza no Brasil: </a:t>
            </a:r>
            <a:endParaRPr lang="pt-BR" sz="2400" dirty="0" smtClean="0"/>
          </a:p>
          <a:p>
            <a:pPr marL="400050" lvl="1" indent="0" algn="just">
              <a:buNone/>
            </a:pPr>
            <a:r>
              <a:rPr lang="pt-BR" sz="2400" smtClean="0"/>
              <a:t>“Na literatura internacional, há muitas referências à operação do efeito riqueza, mas isso ocorre em parte porque as taxas de juros nos países industrializados são baixas e têm pouca volatilidade, e em parte porque a dívida pública nesses países é uma proporção pequena do estoque total de riqueza (representada predominantemente por ações e imóveis). Assim, ao operar por intermédio da dívida pública, a ação do efeito riqueza é pequena, sendo praticamente ignorada. No caso brasileiro, as variações da taxa de juros real são muito grandes e a proporção da dívida pública em relação ao PIB, alta. Consequentemente, esse efeito poderia ser, em princípio, de grande magnitude, não fosse o fato de que a dívida pública tem uma elevada proporção de LFTs</a:t>
            </a:r>
            <a:r>
              <a:rPr lang="pt-BR" sz="2400" dirty="0" smtClean="0"/>
              <a:t>”.</a:t>
            </a:r>
            <a:endParaRPr lang="pt-BR" sz="2000" dirty="0"/>
          </a:p>
        </p:txBody>
      </p:sp>
    </p:spTree>
    <p:extLst>
      <p:ext uri="{BB962C8B-B14F-4D97-AF65-F5344CB8AC3E}">
        <p14:creationId xmlns:p14="http://schemas.microsoft.com/office/powerpoint/2010/main" val="4032916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14"/>
            <a:ext cx="8229600" cy="562074"/>
          </a:xfrm>
        </p:spPr>
        <p:txBody>
          <a:bodyPr>
            <a:normAutofit/>
          </a:bodyPr>
          <a:lstStyle/>
          <a:p>
            <a:r>
              <a:rPr lang="pt-BR" sz="2900" b="1" smtClean="0"/>
              <a:t>Truncada estrutura a termo da taxa de juros</a:t>
            </a:r>
            <a:endParaRPr lang="pt-BR" sz="2900" b="1" dirty="0"/>
          </a:p>
        </p:txBody>
      </p:sp>
      <p:sp>
        <p:nvSpPr>
          <p:cNvPr id="3" name="Content Placeholder 2"/>
          <p:cNvSpPr>
            <a:spLocks noGrp="1"/>
          </p:cNvSpPr>
          <p:nvPr>
            <p:ph idx="1"/>
          </p:nvPr>
        </p:nvSpPr>
        <p:spPr>
          <a:xfrm>
            <a:off x="179512" y="836712"/>
            <a:ext cx="8784976" cy="4464496"/>
          </a:xfrm>
        </p:spPr>
        <p:txBody>
          <a:bodyPr>
            <a:noAutofit/>
          </a:bodyPr>
          <a:lstStyle/>
          <a:p>
            <a:pPr algn="just"/>
            <a:r>
              <a:rPr lang="pt-BR" sz="2400" smtClean="0"/>
              <a:t>A truncada estrutura a termo da taxa de juros brasileira constitui um entrave à transmissão da política monetária pelo canal das taxas de juros no país. De acordo com Cardim de Carvalho (2005; p. 331): </a:t>
            </a:r>
            <a:endParaRPr lang="pt-BR" sz="2400" dirty="0" smtClean="0"/>
          </a:p>
          <a:p>
            <a:pPr marL="400050" lvl="1" indent="0" algn="just">
              <a:buNone/>
            </a:pPr>
            <a:r>
              <a:rPr lang="pt-BR" sz="2400" smtClean="0"/>
              <a:t>[...] três décadas de alta inflação tornaram impossível a constituição de uma curva de rendimentos que se estendesse para além do curto prazo. A estabilidade de preços alcançada com o Plano Real, por outro lado, não permitiu que se construísse uma situação de normalidade financeira já que ela foi conseguida em um ambiente definido pela existência de um mercado financeiro dominado por papéis públicos de curta maturidade efetiva, remunerados por taxas de juros excepcionalmente elevadas</a:t>
            </a:r>
            <a:r>
              <a:rPr lang="pt-BR" sz="2400" dirty="0"/>
              <a:t>.</a:t>
            </a:r>
          </a:p>
        </p:txBody>
      </p:sp>
    </p:spTree>
    <p:extLst>
      <p:ext uri="{BB962C8B-B14F-4D97-AF65-F5344CB8AC3E}">
        <p14:creationId xmlns:p14="http://schemas.microsoft.com/office/powerpoint/2010/main" val="1353230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35496" y="51523"/>
            <a:ext cx="9073008" cy="6617837"/>
          </a:xfrm>
          <a:prstGeom prst="rect">
            <a:avLst/>
          </a:prstGeom>
        </p:spPr>
        <p:txBody>
          <a:bodyPr wrap="square">
            <a:spAutoFit/>
          </a:bodyPr>
          <a:lstStyle/>
          <a:p>
            <a:pPr>
              <a:lnSpc>
                <a:spcPct val="107000"/>
              </a:lnSpc>
              <a:spcAft>
                <a:spcPts val="600"/>
              </a:spcAft>
              <a:tabLst>
                <a:tab pos="1721485" algn="l"/>
              </a:tabLst>
            </a:pPr>
            <a:r>
              <a:rPr lang="pt-BR" sz="2200" smtClean="0">
                <a:ea typeface="Calibri" panose="020F0502020204030204" pitchFamily="34" charset="0"/>
                <a:cs typeface="Times New Roman" panose="02020603050405020304" pitchFamily="18" charset="0"/>
              </a:rPr>
              <a:t>Este artigo trata do problema da elevada taxa de juros no Brasil . A hipótese aqui desenvolvida coloca tal problema como uma implicação da existência de mecanismos de transmissão da política monetária parcialmente obstruídos. As obstruções de transmissão decorreriam das seguintes características da economia brasileira: </a:t>
            </a:r>
            <a:endParaRPr lang="pt-BR" sz="2200" dirty="0" smtClean="0">
              <a:ea typeface="Calibri" panose="020F0502020204030204" pitchFamily="34" charset="0"/>
              <a:cs typeface="Times New Roman" panose="02020603050405020304" pitchFamily="18" charset="0"/>
            </a:endParaRPr>
          </a:p>
          <a:p>
            <a:pPr marL="514350" indent="-514350">
              <a:lnSpc>
                <a:spcPct val="107000"/>
              </a:lnSpc>
              <a:spcAft>
                <a:spcPts val="600"/>
              </a:spcAft>
              <a:buAutoNum type="romanLcParenBoth"/>
              <a:tabLst>
                <a:tab pos="1721485" algn="l"/>
              </a:tabLst>
            </a:pPr>
            <a:r>
              <a:rPr lang="pt-BR" sz="2200" smtClean="0">
                <a:ea typeface="Calibri" panose="020F0502020204030204" pitchFamily="34" charset="0"/>
                <a:cs typeface="Times New Roman" panose="02020603050405020304" pitchFamily="18" charset="0"/>
              </a:rPr>
              <a:t>segmentação no mercado de crédito, com alta participação do crédito direcionado; </a:t>
            </a:r>
            <a:endParaRPr lang="pt-BR" sz="2200" dirty="0" smtClean="0">
              <a:ea typeface="Calibri" panose="020F0502020204030204" pitchFamily="34" charset="0"/>
              <a:cs typeface="Times New Roman" panose="02020603050405020304" pitchFamily="18" charset="0"/>
            </a:endParaRPr>
          </a:p>
          <a:p>
            <a:pPr marL="514350" indent="-514350">
              <a:lnSpc>
                <a:spcPct val="107000"/>
              </a:lnSpc>
              <a:spcAft>
                <a:spcPts val="600"/>
              </a:spcAft>
              <a:buAutoNum type="romanLcParenBoth"/>
              <a:tabLst>
                <a:tab pos="1721485" algn="l"/>
              </a:tabLst>
            </a:pPr>
            <a:r>
              <a:rPr lang="pt-BR" sz="2200" smtClean="0">
                <a:ea typeface="Calibri" panose="020F0502020204030204" pitchFamily="34" charset="0"/>
                <a:cs typeface="Times New Roman" panose="02020603050405020304" pitchFamily="18" charset="0"/>
              </a:rPr>
              <a:t>baixa penetração do crédito livre no processo de determinação da renda; </a:t>
            </a:r>
            <a:endParaRPr lang="pt-BR" sz="2200" dirty="0" smtClean="0">
              <a:ea typeface="Calibri" panose="020F0502020204030204" pitchFamily="34" charset="0"/>
              <a:cs typeface="Times New Roman" panose="02020603050405020304" pitchFamily="18" charset="0"/>
            </a:endParaRPr>
          </a:p>
          <a:p>
            <a:pPr marL="514350" indent="-514350">
              <a:lnSpc>
                <a:spcPct val="107000"/>
              </a:lnSpc>
              <a:spcAft>
                <a:spcPts val="600"/>
              </a:spcAft>
              <a:buAutoNum type="romanLcParenBoth"/>
              <a:tabLst>
                <a:tab pos="1721485" algn="l"/>
              </a:tabLst>
            </a:pPr>
            <a:r>
              <a:rPr lang="pt-BR" sz="2200" smtClean="0">
                <a:ea typeface="Calibri" panose="020F0502020204030204" pitchFamily="34" charset="0"/>
                <a:cs typeface="Times New Roman" panose="02020603050405020304" pitchFamily="18" charset="0"/>
              </a:rPr>
              <a:t>truncada estrutura a termo da taxa de juros; </a:t>
            </a:r>
            <a:endParaRPr lang="pt-BR" sz="2200" dirty="0" smtClean="0">
              <a:ea typeface="Calibri" panose="020F0502020204030204" pitchFamily="34" charset="0"/>
              <a:cs typeface="Times New Roman" panose="02020603050405020304" pitchFamily="18" charset="0"/>
            </a:endParaRPr>
          </a:p>
          <a:p>
            <a:pPr marL="514350" indent="-514350">
              <a:lnSpc>
                <a:spcPct val="107000"/>
              </a:lnSpc>
              <a:spcAft>
                <a:spcPts val="600"/>
              </a:spcAft>
              <a:buAutoNum type="romanLcParenBoth"/>
              <a:tabLst>
                <a:tab pos="1721485" algn="l"/>
              </a:tabLst>
            </a:pPr>
            <a:r>
              <a:rPr lang="pt-BR" sz="2200" smtClean="0">
                <a:ea typeface="Calibri" panose="020F0502020204030204" pitchFamily="34" charset="0"/>
                <a:cs typeface="Times New Roman" panose="02020603050405020304" pitchFamily="18" charset="0"/>
              </a:rPr>
              <a:t>participação de Letras Financeiras do Tesouro (LFTs) na composição da dívida pública, e; </a:t>
            </a:r>
            <a:endParaRPr lang="pt-BR" sz="2200" dirty="0" smtClean="0">
              <a:ea typeface="Calibri" panose="020F0502020204030204" pitchFamily="34" charset="0"/>
              <a:cs typeface="Times New Roman" panose="02020603050405020304" pitchFamily="18" charset="0"/>
            </a:endParaRPr>
          </a:p>
          <a:p>
            <a:pPr marL="514350" indent="-514350">
              <a:lnSpc>
                <a:spcPct val="107000"/>
              </a:lnSpc>
              <a:spcAft>
                <a:spcPts val="600"/>
              </a:spcAft>
              <a:buAutoNum type="romanLcParenBoth"/>
              <a:tabLst>
                <a:tab pos="1721485" algn="l"/>
              </a:tabLst>
            </a:pPr>
            <a:r>
              <a:rPr lang="pt-BR" sz="2200" smtClean="0">
                <a:ea typeface="Calibri" panose="020F0502020204030204" pitchFamily="34" charset="0"/>
                <a:cs typeface="Times New Roman" panose="02020603050405020304" pitchFamily="18" charset="0"/>
              </a:rPr>
              <a:t>participação de preços administrados na composição do índice oficial de inflação (IPCA). </a:t>
            </a:r>
            <a:endParaRPr lang="pt-BR" sz="2200" dirty="0">
              <a:ea typeface="Calibri" panose="020F0502020204030204" pitchFamily="34" charset="0"/>
              <a:cs typeface="Times New Roman" panose="02020603050405020304" pitchFamily="18" charset="0"/>
            </a:endParaRPr>
          </a:p>
          <a:p>
            <a:r>
              <a:rPr lang="pt-BR" sz="2200" smtClean="0">
                <a:ea typeface="Calibri" panose="020F0502020204030204" pitchFamily="34" charset="0"/>
                <a:cs typeface="Times New Roman" panose="02020603050405020304" pitchFamily="18" charset="0"/>
              </a:rPr>
              <a:t>Nesse contexto, a política monetária perde poder e um alto nível de taxa de juros passa a ser requerido para que o Banco Central possa minimamente cumprir com seu objetivo, que é manter a estabilidade de preços no país, com o produto operando ao nível do produto potencial</a:t>
            </a:r>
            <a:r>
              <a:rPr lang="pt-BR" sz="2200" dirty="0">
                <a:ea typeface="Calibri" panose="020F0502020204030204" pitchFamily="34" charset="0"/>
                <a:cs typeface="Times New Roman" panose="02020603050405020304" pitchFamily="18" charset="0"/>
              </a:rPr>
              <a:t>.</a:t>
            </a:r>
            <a:endParaRPr lang="pt-BR" sz="2200" dirty="0"/>
          </a:p>
        </p:txBody>
      </p:sp>
    </p:spTree>
    <p:extLst>
      <p:ext uri="{BB962C8B-B14F-4D97-AF65-F5344CB8AC3E}">
        <p14:creationId xmlns:p14="http://schemas.microsoft.com/office/powerpoint/2010/main" val="2116284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14"/>
            <a:ext cx="8229600" cy="562074"/>
          </a:xfrm>
        </p:spPr>
        <p:txBody>
          <a:bodyPr>
            <a:normAutofit/>
          </a:bodyPr>
          <a:lstStyle/>
          <a:p>
            <a:r>
              <a:rPr lang="pt-BR" sz="2900" b="1" smtClean="0"/>
              <a:t>Truncada estrutura a termo da taxa de juros</a:t>
            </a:r>
            <a:endParaRPr lang="pt-BR" sz="2900" b="1" dirty="0"/>
          </a:p>
        </p:txBody>
      </p:sp>
      <p:sp>
        <p:nvSpPr>
          <p:cNvPr id="3" name="Content Placeholder 2"/>
          <p:cNvSpPr>
            <a:spLocks noGrp="1"/>
          </p:cNvSpPr>
          <p:nvPr>
            <p:ph idx="1"/>
          </p:nvPr>
        </p:nvSpPr>
        <p:spPr>
          <a:xfrm>
            <a:off x="179512" y="836712"/>
            <a:ext cx="8784976" cy="4464496"/>
          </a:xfrm>
        </p:spPr>
        <p:txBody>
          <a:bodyPr>
            <a:noAutofit/>
          </a:bodyPr>
          <a:lstStyle/>
          <a:p>
            <a:pPr algn="just"/>
            <a:r>
              <a:rPr lang="pt-BR" sz="2400" smtClean="0"/>
              <a:t>Nesse contexto, “os estímulos gerados pela política monetária não se transmitiriam para os segmentos mais longos, onde pudessem influenciar as escolhas de investimento real, pela inexistência daqueles segmentos” (Ibidem, p. 332). Ou seja, uma obstrução no canal das taxas de juros</a:t>
            </a:r>
            <a:r>
              <a:rPr lang="pt-BR" sz="2400" dirty="0" smtClean="0"/>
              <a:t>:</a:t>
            </a:r>
          </a:p>
        </p:txBody>
      </p:sp>
      <p:pic>
        <p:nvPicPr>
          <p:cNvPr id="4" name="Imagem 3"/>
          <p:cNvPicPr>
            <a:picLocks noChangeAspect="1"/>
          </p:cNvPicPr>
          <p:nvPr/>
        </p:nvPicPr>
        <p:blipFill>
          <a:blip r:embed="rId3"/>
          <a:stretch>
            <a:fillRect/>
          </a:stretch>
        </p:blipFill>
        <p:spPr>
          <a:xfrm>
            <a:off x="1604119" y="3068960"/>
            <a:ext cx="5935761" cy="1197249"/>
          </a:xfrm>
          <a:prstGeom prst="rect">
            <a:avLst/>
          </a:prstGeom>
        </p:spPr>
      </p:pic>
    </p:spTree>
    <p:extLst>
      <p:ext uri="{BB962C8B-B14F-4D97-AF65-F5344CB8AC3E}">
        <p14:creationId xmlns:p14="http://schemas.microsoft.com/office/powerpoint/2010/main" val="3168989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14"/>
            <a:ext cx="8229600" cy="562074"/>
          </a:xfrm>
        </p:spPr>
        <p:txBody>
          <a:bodyPr>
            <a:normAutofit/>
          </a:bodyPr>
          <a:lstStyle/>
          <a:p>
            <a:r>
              <a:rPr lang="pt-BR" sz="2900" b="1" smtClean="0"/>
              <a:t>Truncada estrutura a termo da taxa de juros</a:t>
            </a:r>
            <a:endParaRPr lang="pt-BR" sz="2900" b="1" dirty="0"/>
          </a:p>
        </p:txBody>
      </p:sp>
      <p:sp>
        <p:nvSpPr>
          <p:cNvPr id="3" name="Content Placeholder 2"/>
          <p:cNvSpPr>
            <a:spLocks noGrp="1"/>
          </p:cNvSpPr>
          <p:nvPr>
            <p:ph idx="1"/>
          </p:nvPr>
        </p:nvSpPr>
        <p:spPr>
          <a:xfrm>
            <a:off x="179512" y="836712"/>
            <a:ext cx="8784976" cy="4464496"/>
          </a:xfrm>
        </p:spPr>
        <p:txBody>
          <a:bodyPr>
            <a:noAutofit/>
          </a:bodyPr>
          <a:lstStyle/>
          <a:p>
            <a:pPr algn="just"/>
            <a:r>
              <a:rPr lang="pt-BR" sz="2400" smtClean="0"/>
              <a:t>Soma-se a isso o fato que títulos emitidos com taxas de juros fixas e prazos de vencimento mais longos produzem um efeito-riqueza maior do que títulos emitidos com prazos de vencimento mais curtos. Para o caso da economia brasileira, dada à inexistência de segmentos mais longos, não existe efeito-riqueza operando nestas faixas da curva de rendimentos em que há maior potencial de geração do mesmo</a:t>
            </a:r>
            <a:r>
              <a:rPr lang="pt-BR" sz="2400" dirty="0"/>
              <a:t>:</a:t>
            </a:r>
          </a:p>
        </p:txBody>
      </p:sp>
      <p:pic>
        <p:nvPicPr>
          <p:cNvPr id="4" name="Imagem 3"/>
          <p:cNvPicPr>
            <a:picLocks noChangeAspect="1"/>
          </p:cNvPicPr>
          <p:nvPr/>
        </p:nvPicPr>
        <p:blipFill>
          <a:blip r:embed="rId3"/>
          <a:stretch>
            <a:fillRect/>
          </a:stretch>
        </p:blipFill>
        <p:spPr>
          <a:xfrm>
            <a:off x="1043608" y="3717032"/>
            <a:ext cx="7056784" cy="1296760"/>
          </a:xfrm>
          <a:prstGeom prst="rect">
            <a:avLst/>
          </a:prstGeom>
        </p:spPr>
      </p:pic>
    </p:spTree>
    <p:extLst>
      <p:ext uri="{BB962C8B-B14F-4D97-AF65-F5344CB8AC3E}">
        <p14:creationId xmlns:p14="http://schemas.microsoft.com/office/powerpoint/2010/main" val="18985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14"/>
            <a:ext cx="8229600" cy="778098"/>
          </a:xfrm>
        </p:spPr>
        <p:txBody>
          <a:bodyPr>
            <a:noAutofit/>
          </a:bodyPr>
          <a:lstStyle/>
          <a:p>
            <a:r>
              <a:rPr lang="pt-BR" sz="2900" b="1" smtClean="0"/>
              <a:t>Participação de preços administrados no índice oficial de inflação</a:t>
            </a:r>
            <a:endParaRPr lang="pt-BR" sz="2900" b="1" dirty="0"/>
          </a:p>
        </p:txBody>
      </p:sp>
      <p:sp>
        <p:nvSpPr>
          <p:cNvPr id="3" name="Content Placeholder 2"/>
          <p:cNvSpPr>
            <a:spLocks noGrp="1"/>
          </p:cNvSpPr>
          <p:nvPr>
            <p:ph idx="1"/>
          </p:nvPr>
        </p:nvSpPr>
        <p:spPr>
          <a:xfrm>
            <a:off x="179512" y="1268760"/>
            <a:ext cx="8784976" cy="4464496"/>
          </a:xfrm>
        </p:spPr>
        <p:txBody>
          <a:bodyPr>
            <a:noAutofit/>
          </a:bodyPr>
          <a:lstStyle/>
          <a:p>
            <a:pPr algn="just"/>
            <a:r>
              <a:rPr lang="pt-BR" sz="2400" smtClean="0"/>
              <a:t>A elevada participação de preços administrados no IPCA (índice de referência para a o regime de metas de inflação no país), que monta a cerca de 25% deste índice, reduz a eficácia da transmissão da política monetária à taxa de inflação na economia brasileira — veja, dentre outros, Figueiredo e Ferreira (2002), Sicsú e Oliveira (2003), Aidar (2006), Bacha (2010), Serrano e Summa (2011) e Modenesi e Modenesi (2012). </a:t>
            </a:r>
            <a:endParaRPr lang="pt-BR" sz="2400" dirty="0" smtClean="0"/>
          </a:p>
        </p:txBody>
      </p:sp>
    </p:spTree>
    <p:extLst>
      <p:ext uri="{BB962C8B-B14F-4D97-AF65-F5344CB8AC3E}">
        <p14:creationId xmlns:p14="http://schemas.microsoft.com/office/powerpoint/2010/main" val="2022644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14"/>
            <a:ext cx="8229600" cy="778098"/>
          </a:xfrm>
        </p:spPr>
        <p:txBody>
          <a:bodyPr>
            <a:noAutofit/>
          </a:bodyPr>
          <a:lstStyle/>
          <a:p>
            <a:r>
              <a:rPr lang="pt-BR" sz="2900" b="1" smtClean="0"/>
              <a:t>Participação de preços administrados no índice oficial de inflação</a:t>
            </a:r>
            <a:endParaRPr lang="pt-BR" sz="2900" b="1" dirty="0"/>
          </a:p>
        </p:txBody>
      </p:sp>
      <p:sp>
        <p:nvSpPr>
          <p:cNvPr id="3" name="Content Placeholder 2"/>
          <p:cNvSpPr>
            <a:spLocks noGrp="1"/>
          </p:cNvSpPr>
          <p:nvPr>
            <p:ph idx="1"/>
          </p:nvPr>
        </p:nvSpPr>
        <p:spPr>
          <a:xfrm>
            <a:off x="179512" y="1268760"/>
            <a:ext cx="8784976" cy="4464496"/>
          </a:xfrm>
        </p:spPr>
        <p:txBody>
          <a:bodyPr>
            <a:noAutofit/>
          </a:bodyPr>
          <a:lstStyle/>
          <a:p>
            <a:pPr algn="just"/>
            <a:r>
              <a:rPr lang="pt-BR" sz="2400" smtClean="0"/>
              <a:t>Como preços administrados são insensíveis às condições de oferta e demanda porque são estabelecidos por contrato ou por órgão público, eles não se alteram perante mudanças na política monetária. Desse modo, cerca de 25% da taxa oficial de inflação tem sua dinâmica determinada a despeito de alterações na taxa de juros. A consequência deste panorama, segundo Bacha (2010, p. 18), “</a:t>
            </a:r>
            <a:r>
              <a:rPr lang="pt-BR" sz="2400" i="1" smtClean="0"/>
              <a:t>é que um aperto monetário tem que ser mais forte e mais duradouro do que seria o caso se houvesse maior flexibilidade dos preços administrados</a:t>
            </a:r>
            <a:r>
              <a:rPr lang="pt-BR" sz="2400" smtClean="0"/>
              <a:t>”. </a:t>
            </a:r>
            <a:endParaRPr lang="pt-BR" sz="2400" dirty="0" smtClean="0"/>
          </a:p>
        </p:txBody>
      </p:sp>
    </p:spTree>
    <p:extLst>
      <p:ext uri="{BB962C8B-B14F-4D97-AF65-F5344CB8AC3E}">
        <p14:creationId xmlns:p14="http://schemas.microsoft.com/office/powerpoint/2010/main" val="4103126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14"/>
            <a:ext cx="8229600" cy="778098"/>
          </a:xfrm>
        </p:spPr>
        <p:txBody>
          <a:bodyPr>
            <a:noAutofit/>
          </a:bodyPr>
          <a:lstStyle/>
          <a:p>
            <a:r>
              <a:rPr lang="pt-BR" sz="2900" b="1" smtClean="0"/>
              <a:t>Participação de preços administrados no índice oficial de inflação</a:t>
            </a:r>
            <a:endParaRPr lang="pt-BR" sz="2900" b="1" dirty="0"/>
          </a:p>
        </p:txBody>
      </p:sp>
      <p:sp>
        <p:nvSpPr>
          <p:cNvPr id="3" name="Content Placeholder 2"/>
          <p:cNvSpPr>
            <a:spLocks noGrp="1"/>
          </p:cNvSpPr>
          <p:nvPr>
            <p:ph idx="1"/>
          </p:nvPr>
        </p:nvSpPr>
        <p:spPr>
          <a:xfrm>
            <a:off x="179512" y="1268760"/>
            <a:ext cx="8784976" cy="4464496"/>
          </a:xfrm>
        </p:spPr>
        <p:txBody>
          <a:bodyPr>
            <a:noAutofit/>
          </a:bodyPr>
          <a:lstStyle/>
          <a:p>
            <a:pPr algn="just"/>
            <a:r>
              <a:rPr lang="pt-BR" sz="2400" smtClean="0"/>
              <a:t>Trata-se, portanto, de uma característica da economia brasileira que reduz a capacidade da política monetária de alterar a taxa de inflação no país, pois sempre que um impulso monetário se aproxima da taxa de inflação, ele encontra um obstáculo (preços administrados) que o impede de alcançar com maior força seu destino final. Dito de outra forma, a existência de preços administrados reduz a sensibilidade da taxa de inflação diante do que ocorre com a demanda (ou o hiato do produto) no Brasil</a:t>
            </a:r>
            <a:endParaRPr lang="pt-BR" sz="2400" dirty="0"/>
          </a:p>
        </p:txBody>
      </p:sp>
      <p:pic>
        <p:nvPicPr>
          <p:cNvPr id="4" name="Imagem 3"/>
          <p:cNvPicPr>
            <a:picLocks noChangeAspect="1"/>
          </p:cNvPicPr>
          <p:nvPr/>
        </p:nvPicPr>
        <p:blipFill>
          <a:blip r:embed="rId3"/>
          <a:stretch>
            <a:fillRect/>
          </a:stretch>
        </p:blipFill>
        <p:spPr>
          <a:xfrm>
            <a:off x="899592" y="4509120"/>
            <a:ext cx="7362576" cy="1126286"/>
          </a:xfrm>
          <a:prstGeom prst="rect">
            <a:avLst/>
          </a:prstGeom>
        </p:spPr>
      </p:pic>
    </p:spTree>
    <p:extLst>
      <p:ext uri="{BB962C8B-B14F-4D97-AF65-F5344CB8AC3E}">
        <p14:creationId xmlns:p14="http://schemas.microsoft.com/office/powerpoint/2010/main" val="223536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14"/>
            <a:ext cx="8229600" cy="778098"/>
          </a:xfrm>
        </p:spPr>
        <p:txBody>
          <a:bodyPr>
            <a:noAutofit/>
          </a:bodyPr>
          <a:lstStyle/>
          <a:p>
            <a:r>
              <a:rPr lang="pt-BR" sz="2900" b="1" smtClean="0"/>
              <a:t>Participação de preços administrados no índice oficial de inflação</a:t>
            </a:r>
            <a:endParaRPr lang="pt-BR" sz="2900" b="1" dirty="0"/>
          </a:p>
        </p:txBody>
      </p:sp>
      <p:sp>
        <p:nvSpPr>
          <p:cNvPr id="3" name="Content Placeholder 2"/>
          <p:cNvSpPr>
            <a:spLocks noGrp="1"/>
          </p:cNvSpPr>
          <p:nvPr>
            <p:ph idx="1"/>
          </p:nvPr>
        </p:nvSpPr>
        <p:spPr>
          <a:xfrm>
            <a:off x="179512" y="1268760"/>
            <a:ext cx="8784976" cy="4464496"/>
          </a:xfrm>
        </p:spPr>
        <p:txBody>
          <a:bodyPr>
            <a:noAutofit/>
          </a:bodyPr>
          <a:lstStyle/>
          <a:p>
            <a:pPr algn="just"/>
            <a:r>
              <a:rPr lang="pt-BR" sz="2400" smtClean="0"/>
              <a:t>Esta obstrução, contudo, era acentuada na economia brasileira entre 2000 e 2007, quando a inflação de administrados rodava bem acima da inflação de preços livres. Em um trabalho que remonta a um subperíodo desta época, Figueiredo e Ferreira (2002) colocam que “a política monetária poderia ter sido consideravelmente mais amena caso os preços administrados apresentassem um comportamento semelhante ao dos preços livres”. A partir de 2007, entretanto, o cenário muda e o preço relativo dos administrados diminui em relação aos preços livres. Desse modo, a obstrução supracitada, na verdade, acaba se tornando um colaborador da política monetária, retirando pressão do BCB ao demandar menores doses de taxa de juros para a perseguição da meta de inflação</a:t>
            </a:r>
            <a:r>
              <a:rPr lang="pt-BR" sz="2400" dirty="0" smtClean="0"/>
              <a:t>.</a:t>
            </a:r>
            <a:endParaRPr lang="pt-BR" sz="2400" dirty="0"/>
          </a:p>
        </p:txBody>
      </p:sp>
    </p:spTree>
    <p:extLst>
      <p:ext uri="{BB962C8B-B14F-4D97-AF65-F5344CB8AC3E}">
        <p14:creationId xmlns:p14="http://schemas.microsoft.com/office/powerpoint/2010/main" val="1466758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418058"/>
          </a:xfrm>
        </p:spPr>
        <p:txBody>
          <a:bodyPr>
            <a:noAutofit/>
          </a:bodyPr>
          <a:lstStyle/>
          <a:p>
            <a:r>
              <a:rPr lang="pt-BR" sz="2800" smtClean="0"/>
              <a:t>Comente as frases a seguir</a:t>
            </a:r>
            <a:r>
              <a:rPr lang="pt-BR" sz="2800" dirty="0" smtClean="0"/>
              <a:t>:</a:t>
            </a:r>
            <a:endParaRPr lang="pt-BR" sz="2800" dirty="0"/>
          </a:p>
        </p:txBody>
      </p:sp>
      <p:sp>
        <p:nvSpPr>
          <p:cNvPr id="3" name="Espaço Reservado para Conteúdo 2"/>
          <p:cNvSpPr>
            <a:spLocks noGrp="1"/>
          </p:cNvSpPr>
          <p:nvPr>
            <p:ph idx="1"/>
          </p:nvPr>
        </p:nvSpPr>
        <p:spPr>
          <a:xfrm>
            <a:off x="179512" y="620688"/>
            <a:ext cx="8784976" cy="4997152"/>
          </a:xfrm>
        </p:spPr>
        <p:txBody>
          <a:bodyPr>
            <a:noAutofit/>
          </a:bodyPr>
          <a:lstStyle/>
          <a:p>
            <a:pPr marL="514350" indent="-514350" algn="just">
              <a:buFont typeface="+mj-lt"/>
              <a:buAutoNum type="arabicPeriod"/>
            </a:pPr>
            <a:r>
              <a:rPr lang="pt-BR" sz="2200" smtClean="0"/>
              <a:t>“É possível que o aumento de participação do crédito direcionado no pós-2009 tenha contribuído para obstruir ainda mais o mecanismo de transmissão do crédito e elevar o nível de equilíbrio da taxa de juros</a:t>
            </a:r>
            <a:r>
              <a:rPr lang="pt-BR" sz="2200" dirty="0" smtClean="0"/>
              <a:t>”.</a:t>
            </a:r>
            <a:endParaRPr lang="pt-BR" sz="2200" dirty="0"/>
          </a:p>
          <a:p>
            <a:pPr marL="514350" indent="-514350" algn="just">
              <a:buFont typeface="+mj-lt"/>
              <a:buAutoNum type="arabicPeriod"/>
            </a:pPr>
            <a:r>
              <a:rPr lang="pt-BR" sz="2200" smtClean="0"/>
              <a:t>”Uma questão importante que surge é a diferença entre nível e taxa de crescimento do crédito: se por um lado um maior crescimento aumenta poder da política monetária, por outro, causa algumas pressões de curto prazo que demandam ajustes de política monetária por parte do BCB (com impacto no nível da taxa de juros</a:t>
            </a:r>
            <a:r>
              <a:rPr lang="pt-BR" sz="2200" dirty="0" smtClean="0"/>
              <a:t>)”.</a:t>
            </a:r>
            <a:endParaRPr lang="pt-BR" sz="2200" dirty="0"/>
          </a:p>
          <a:p>
            <a:pPr marL="514350" indent="-514350" algn="just">
              <a:buFont typeface="+mj-lt"/>
              <a:buAutoNum type="arabicPeriod"/>
            </a:pPr>
            <a:r>
              <a:rPr lang="pt-BR" sz="2200" smtClean="0"/>
              <a:t>“Ademais, como bancos comerciais no Brasil costumam aplicar parte de seus ativos em LFTs, então parcela importante dos ativos bancários permanece imune a variações de taxa de juros, devido à duration zero daqueles papéis. Nesse cenário, a política monetária pelo canal do valor de ativos tende a perder força, pois bancos deixam de contrair o crédito na mesma magnitude que o fariam na ausência de LFTs</a:t>
            </a:r>
            <a:r>
              <a:rPr lang="pt-BR" sz="2200" dirty="0" smtClean="0"/>
              <a:t>”</a:t>
            </a:r>
            <a:endParaRPr lang="pt-BR" sz="2200" dirty="0"/>
          </a:p>
          <a:p>
            <a:pPr marL="514350" indent="-514350" algn="just">
              <a:buFont typeface="+mj-lt"/>
              <a:buAutoNum type="arabicPeriod"/>
            </a:pPr>
            <a:r>
              <a:rPr lang="pt-BR" sz="2200" smtClean="0"/>
              <a:t>“É possível que o controle político de preços administrados acabe demandando maiores (e não menores) doses de taxa de juros para manutenção da estabilidade de preços</a:t>
            </a:r>
            <a:r>
              <a:rPr lang="pt-BR" sz="2200" dirty="0" smtClean="0"/>
              <a:t>”.</a:t>
            </a:r>
          </a:p>
        </p:txBody>
      </p:sp>
    </p:spTree>
    <p:extLst>
      <p:ext uri="{BB962C8B-B14F-4D97-AF65-F5344CB8AC3E}">
        <p14:creationId xmlns:p14="http://schemas.microsoft.com/office/powerpoint/2010/main" val="327383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14"/>
            <a:ext cx="8229600" cy="562074"/>
          </a:xfrm>
        </p:spPr>
        <p:txBody>
          <a:bodyPr>
            <a:normAutofit fontScale="90000"/>
          </a:bodyPr>
          <a:lstStyle/>
          <a:p>
            <a:r>
              <a:rPr lang="pt-BR" sz="3200" b="1" smtClean="0"/>
              <a:t>Segmentação no mercado de crédito </a:t>
            </a:r>
            <a:endParaRPr lang="pt-BR" sz="3200" dirty="0"/>
          </a:p>
        </p:txBody>
      </p:sp>
      <p:sp>
        <p:nvSpPr>
          <p:cNvPr id="3" name="Content Placeholder 2"/>
          <p:cNvSpPr>
            <a:spLocks noGrp="1"/>
          </p:cNvSpPr>
          <p:nvPr>
            <p:ph idx="1"/>
          </p:nvPr>
        </p:nvSpPr>
        <p:spPr>
          <a:xfrm>
            <a:off x="179512" y="836712"/>
            <a:ext cx="8784976" cy="4464496"/>
          </a:xfrm>
        </p:spPr>
        <p:txBody>
          <a:bodyPr>
            <a:noAutofit/>
          </a:bodyPr>
          <a:lstStyle/>
          <a:p>
            <a:pPr marL="0" indent="0" algn="just">
              <a:buNone/>
            </a:pPr>
            <a:r>
              <a:rPr lang="pt-BR" sz="2400" smtClean="0"/>
              <a:t>A existência de um mercado de crédito significativamente segmentado, onde parcela importante dos empréstimos não é afetada pela taxa em que o banco central realiza a política monetária, torna o mecanismo de transmissão do crédito parcialmente obstruído no Brasil — Pastore (2006), Bacha (2011) e Schwartsman (2011). </a:t>
            </a:r>
            <a:endParaRPr lang="pt-BR" sz="2400" dirty="0"/>
          </a:p>
          <a:p>
            <a:pPr marL="0" indent="0" algn="just">
              <a:buNone/>
            </a:pPr>
            <a:r>
              <a:rPr lang="pt-BR" sz="2400" smtClean="0"/>
              <a:t>As operações de crédito do Sistema Financeiro Brasileiro (SFB) dividem-se em dois grandes segmentos: (i) segmento do crédito livre; (ii) segmento do crédito direcionado. A singularidade do SFB não está na existência, mas na significância da parcela do crédito direcionado (cerca de 40% do crédito total, em 2013), cujas operações englobam BNDES, crédito habitacional e crédito rural: </a:t>
            </a:r>
            <a:endParaRPr lang="pt-BR" sz="2400" dirty="0"/>
          </a:p>
        </p:txBody>
      </p:sp>
    </p:spTree>
    <p:extLst>
      <p:ext uri="{BB962C8B-B14F-4D97-AF65-F5344CB8AC3E}">
        <p14:creationId xmlns:p14="http://schemas.microsoft.com/office/powerpoint/2010/main" val="3231743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14"/>
            <a:ext cx="8229600" cy="562074"/>
          </a:xfrm>
        </p:spPr>
        <p:txBody>
          <a:bodyPr>
            <a:normAutofit fontScale="90000"/>
          </a:bodyPr>
          <a:lstStyle/>
          <a:p>
            <a:r>
              <a:rPr lang="pt-BR" sz="3200" b="1" smtClean="0"/>
              <a:t>Segmentação no mercado de crédito </a:t>
            </a:r>
            <a:endParaRPr lang="pt-BR" sz="3200"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2706838744"/>
              </p:ext>
            </p:extLst>
          </p:nvPr>
        </p:nvGraphicFramePr>
        <p:xfrm>
          <a:off x="179512" y="1081016"/>
          <a:ext cx="8784976" cy="57606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46442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14"/>
            <a:ext cx="8229600" cy="562074"/>
          </a:xfrm>
        </p:spPr>
        <p:txBody>
          <a:bodyPr>
            <a:normAutofit fontScale="90000"/>
          </a:bodyPr>
          <a:lstStyle/>
          <a:p>
            <a:r>
              <a:rPr lang="pt-BR" sz="3200" b="1" smtClean="0"/>
              <a:t>Segmentação no mercado de crédito </a:t>
            </a:r>
            <a:endParaRPr lang="pt-BR" sz="3200" dirty="0"/>
          </a:p>
        </p:txBody>
      </p:sp>
      <p:sp>
        <p:nvSpPr>
          <p:cNvPr id="3" name="Content Placeholder 2"/>
          <p:cNvSpPr>
            <a:spLocks noGrp="1"/>
          </p:cNvSpPr>
          <p:nvPr>
            <p:ph idx="1"/>
          </p:nvPr>
        </p:nvSpPr>
        <p:spPr>
          <a:xfrm>
            <a:off x="179512" y="836712"/>
            <a:ext cx="8784976" cy="4464496"/>
          </a:xfrm>
        </p:spPr>
        <p:txBody>
          <a:bodyPr>
            <a:noAutofit/>
          </a:bodyPr>
          <a:lstStyle/>
          <a:p>
            <a:pPr algn="just"/>
            <a:r>
              <a:rPr lang="pt-BR" sz="2400" smtClean="0"/>
              <a:t>[...] a oferta de crédito de longo prazo no Brasil [...] é feita majoritariamente na forma de créditos direcionados, sob a liderança de três grandes públicos federais. O crédito para investimentos das empresas é realizado, em grande parte, por meio de operações do BNDES. Os financiamentos habitacionais são, em grande parte, concedidos no âmbito do Sistema Financeiro da Habitação, sendo a principal instituição financiadora a Caixa Econômica Federal, e o crédito rural é especialidade do Sistema Nacional de Crédito Rural, que tem o Banco de Brasil como principal agente financiador. (Lundberg, 2011, p. 4) </a:t>
            </a:r>
            <a:endParaRPr lang="pt-BR" sz="2400" dirty="0"/>
          </a:p>
        </p:txBody>
      </p:sp>
    </p:spTree>
    <p:extLst>
      <p:ext uri="{BB962C8B-B14F-4D97-AF65-F5344CB8AC3E}">
        <p14:creationId xmlns:p14="http://schemas.microsoft.com/office/powerpoint/2010/main" val="419208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14"/>
            <a:ext cx="8229600" cy="562074"/>
          </a:xfrm>
        </p:spPr>
        <p:txBody>
          <a:bodyPr>
            <a:normAutofit fontScale="90000"/>
          </a:bodyPr>
          <a:lstStyle/>
          <a:p>
            <a:r>
              <a:rPr lang="pt-BR" sz="3200" b="1" smtClean="0"/>
              <a:t>Segmentação no mercado de crédito </a:t>
            </a:r>
            <a:endParaRPr lang="pt-BR" sz="3200" dirty="0"/>
          </a:p>
        </p:txBody>
      </p:sp>
      <p:sp>
        <p:nvSpPr>
          <p:cNvPr id="4" name="Espaço Reservado para Conteúdo 3"/>
          <p:cNvSpPr>
            <a:spLocks noGrp="1"/>
          </p:cNvSpPr>
          <p:nvPr>
            <p:ph idx="1"/>
          </p:nvPr>
        </p:nvSpPr>
        <p:spPr>
          <a:xfrm>
            <a:off x="251520" y="476672"/>
            <a:ext cx="8640960" cy="748680"/>
          </a:xfrm>
        </p:spPr>
        <p:txBody>
          <a:bodyPr>
            <a:noAutofit/>
          </a:bodyPr>
          <a:lstStyle/>
          <a:p>
            <a:pPr marL="0" indent="0" algn="ctr">
              <a:buNone/>
            </a:pPr>
            <a:r>
              <a:rPr lang="pt-BR" sz="2800" dirty="0" smtClean="0"/>
              <a:t>Crédito Rural em </a:t>
            </a:r>
            <a:r>
              <a:rPr lang="pt-BR" sz="2800" dirty="0" smtClean="0"/>
              <a:t>2017</a:t>
            </a:r>
            <a:endParaRPr lang="pt-BR" sz="2800" dirty="0"/>
          </a:p>
        </p:txBody>
      </p:sp>
      <p:graphicFrame>
        <p:nvGraphicFramePr>
          <p:cNvPr id="3" name="Tabela 2"/>
          <p:cNvGraphicFramePr>
            <a:graphicFrameLocks noGrp="1"/>
          </p:cNvGraphicFramePr>
          <p:nvPr>
            <p:extLst>
              <p:ext uri="{D42A27DB-BD31-4B8C-83A1-F6EECF244321}">
                <p14:modId xmlns:p14="http://schemas.microsoft.com/office/powerpoint/2010/main" val="3047417804"/>
              </p:ext>
            </p:extLst>
          </p:nvPr>
        </p:nvGraphicFramePr>
        <p:xfrm>
          <a:off x="107504" y="1228305"/>
          <a:ext cx="8892479" cy="5441055"/>
        </p:xfrm>
        <a:graphic>
          <a:graphicData uri="http://schemas.openxmlformats.org/drawingml/2006/table">
            <a:tbl>
              <a:tblPr>
                <a:tableStyleId>{3C2FFA5D-87B4-456A-9821-1D502468CF0F}</a:tableStyleId>
              </a:tblPr>
              <a:tblGrid>
                <a:gridCol w="5854216"/>
                <a:gridCol w="1556184"/>
                <a:gridCol w="1482079"/>
              </a:tblGrid>
              <a:tr h="222974">
                <a:tc>
                  <a:txBody>
                    <a:bodyPr/>
                    <a:lstStyle/>
                    <a:p>
                      <a:pPr algn="ctr" fontAlgn="b"/>
                      <a:r>
                        <a:rPr lang="pt-BR" sz="2600" u="none" strike="noStrike" dirty="0" smtClean="0">
                          <a:solidFill>
                            <a:schemeClr val="bg1"/>
                          </a:solidFill>
                          <a:effectLst/>
                        </a:rPr>
                        <a:t>INSTITUIÇÃO</a:t>
                      </a:r>
                      <a:endParaRPr lang="pt-BR" sz="2600" b="0"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b">
                    <a:solidFill>
                      <a:srgbClr val="002060"/>
                    </a:solidFill>
                  </a:tcPr>
                </a:tc>
                <a:tc>
                  <a:txBody>
                    <a:bodyPr/>
                    <a:lstStyle/>
                    <a:p>
                      <a:pPr algn="ctr" fontAlgn="b"/>
                      <a:r>
                        <a:rPr lang="pt-BR" sz="2600" u="none" strike="noStrike" dirty="0" smtClean="0">
                          <a:solidFill>
                            <a:schemeClr val="bg1"/>
                          </a:solidFill>
                          <a:effectLst/>
                        </a:rPr>
                        <a:t>R$</a:t>
                      </a:r>
                      <a:r>
                        <a:rPr lang="pt-BR" sz="2600" u="none" strike="noStrike" baseline="0" dirty="0" smtClean="0">
                          <a:solidFill>
                            <a:schemeClr val="bg1"/>
                          </a:solidFill>
                          <a:effectLst/>
                        </a:rPr>
                        <a:t> BI</a:t>
                      </a:r>
                      <a:endParaRPr lang="pt-BR" sz="2600" b="0"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b">
                    <a:solidFill>
                      <a:srgbClr val="002060"/>
                    </a:solidFill>
                  </a:tcPr>
                </a:tc>
                <a:tc>
                  <a:txBody>
                    <a:bodyPr/>
                    <a:lstStyle/>
                    <a:p>
                      <a:pPr algn="ctr" fontAlgn="b"/>
                      <a:r>
                        <a:rPr lang="pt-BR" sz="2600" u="none" strike="noStrike" dirty="0" smtClean="0">
                          <a:solidFill>
                            <a:schemeClr val="bg1"/>
                          </a:solidFill>
                          <a:effectLst/>
                        </a:rPr>
                        <a:t>PARTIC.</a:t>
                      </a:r>
                      <a:endParaRPr lang="pt-BR" sz="2600" b="0"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b">
                    <a:solidFill>
                      <a:srgbClr val="002060"/>
                    </a:solidFill>
                  </a:tcPr>
                </a:tc>
              </a:tr>
              <a:tr h="372487">
                <a:tc>
                  <a:txBody>
                    <a:bodyPr/>
                    <a:lstStyle/>
                    <a:p>
                      <a:pPr algn="l" rtl="0" fontAlgn="t"/>
                      <a:r>
                        <a:rPr lang="pt-BR" sz="2600" u="none" strike="noStrike" dirty="0">
                          <a:effectLst/>
                        </a:rPr>
                        <a:t>BCO DO BRASIL S.A.</a:t>
                      </a:r>
                      <a:endParaRPr lang="pt-BR" sz="2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l" fontAlgn="b"/>
                      <a:r>
                        <a:rPr lang="pt-BR" sz="2600" u="none" strike="noStrike" dirty="0">
                          <a:effectLst/>
                        </a:rPr>
                        <a:t>     75,05 </a:t>
                      </a:r>
                      <a:endParaRPr lang="pt-BR" sz="2600" b="0" i="0" u="none" strike="noStrike" dirty="0">
                        <a:effectLst/>
                        <a:latin typeface="Arial" panose="020B0604020202020204" pitchFamily="34" charset="0"/>
                      </a:endParaRPr>
                    </a:p>
                  </a:txBody>
                  <a:tcPr marL="7620" marR="7620" marT="7620" marB="0" anchor="b"/>
                </a:tc>
                <a:tc>
                  <a:txBody>
                    <a:bodyPr/>
                    <a:lstStyle/>
                    <a:p>
                      <a:pPr algn="r" fontAlgn="b"/>
                      <a:r>
                        <a:rPr lang="pt-BR" sz="2600" u="none" strike="noStrike">
                          <a:effectLst/>
                        </a:rPr>
                        <a:t>46,33%</a:t>
                      </a:r>
                      <a:endParaRPr lang="pt-BR" sz="2600" b="0" i="0" u="none" strike="noStrike">
                        <a:effectLst/>
                        <a:latin typeface="Arial" panose="020B0604020202020204" pitchFamily="34" charset="0"/>
                        <a:cs typeface="Arial" panose="020B0604020202020204" pitchFamily="34" charset="0"/>
                      </a:endParaRPr>
                    </a:p>
                  </a:txBody>
                  <a:tcPr marL="7620" marR="7620" marT="7620" marB="0" anchor="b"/>
                </a:tc>
              </a:tr>
              <a:tr h="372487">
                <a:tc>
                  <a:txBody>
                    <a:bodyPr/>
                    <a:lstStyle/>
                    <a:p>
                      <a:pPr algn="l" rtl="0" fontAlgn="t"/>
                      <a:r>
                        <a:rPr lang="pt-BR" sz="2600" u="none" strike="noStrike">
                          <a:effectLst/>
                        </a:rPr>
                        <a:t>BCO BRADESCO S.A.</a:t>
                      </a:r>
                      <a:endParaRPr lang="pt-BR" sz="2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l" fontAlgn="b"/>
                      <a:r>
                        <a:rPr lang="pt-BR" sz="2600" u="none" strike="noStrike">
                          <a:effectLst/>
                        </a:rPr>
                        <a:t>     11,85 </a:t>
                      </a:r>
                      <a:endParaRPr lang="pt-BR" sz="2600" b="0" i="0" u="none" strike="noStrike">
                        <a:effectLst/>
                        <a:latin typeface="Arial" panose="020B0604020202020204" pitchFamily="34" charset="0"/>
                      </a:endParaRPr>
                    </a:p>
                  </a:txBody>
                  <a:tcPr marL="7620" marR="7620" marT="7620" marB="0" anchor="b"/>
                </a:tc>
                <a:tc>
                  <a:txBody>
                    <a:bodyPr/>
                    <a:lstStyle/>
                    <a:p>
                      <a:pPr algn="r" fontAlgn="b"/>
                      <a:r>
                        <a:rPr lang="pt-BR" sz="2600" u="none" strike="noStrike">
                          <a:effectLst/>
                        </a:rPr>
                        <a:t>7,32%</a:t>
                      </a:r>
                      <a:endParaRPr lang="pt-BR" sz="2600" b="0" i="0" u="none" strike="noStrike">
                        <a:effectLst/>
                        <a:latin typeface="Arial" panose="020B0604020202020204" pitchFamily="34" charset="0"/>
                        <a:cs typeface="Arial" panose="020B0604020202020204" pitchFamily="34" charset="0"/>
                      </a:endParaRPr>
                    </a:p>
                  </a:txBody>
                  <a:tcPr marL="7620" marR="7620" marT="7620" marB="0" anchor="b"/>
                </a:tc>
              </a:tr>
              <a:tr h="442035">
                <a:tc>
                  <a:txBody>
                    <a:bodyPr/>
                    <a:lstStyle/>
                    <a:p>
                      <a:pPr algn="l" rtl="0" fontAlgn="t"/>
                      <a:r>
                        <a:rPr lang="pt-BR" sz="2600" u="none" strike="noStrike">
                          <a:effectLst/>
                        </a:rPr>
                        <a:t>BCO SANTANDER (BRASIL) S.A.</a:t>
                      </a:r>
                      <a:endParaRPr lang="pt-BR" sz="2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l" fontAlgn="b"/>
                      <a:r>
                        <a:rPr lang="pt-BR" sz="2600" u="none" strike="noStrike">
                          <a:effectLst/>
                        </a:rPr>
                        <a:t>     10,82 </a:t>
                      </a:r>
                      <a:endParaRPr lang="pt-BR" sz="2600" b="0" i="0" u="none" strike="noStrike">
                        <a:effectLst/>
                        <a:latin typeface="Arial" panose="020B0604020202020204" pitchFamily="34" charset="0"/>
                      </a:endParaRPr>
                    </a:p>
                  </a:txBody>
                  <a:tcPr marL="7620" marR="7620" marT="7620" marB="0" anchor="b"/>
                </a:tc>
                <a:tc>
                  <a:txBody>
                    <a:bodyPr/>
                    <a:lstStyle/>
                    <a:p>
                      <a:pPr algn="r" fontAlgn="b"/>
                      <a:r>
                        <a:rPr lang="pt-BR" sz="2600" u="none" strike="noStrike">
                          <a:effectLst/>
                        </a:rPr>
                        <a:t>6,68%</a:t>
                      </a:r>
                      <a:endParaRPr lang="pt-BR" sz="2600" b="0" i="0" u="none" strike="noStrike">
                        <a:effectLst/>
                        <a:latin typeface="Arial" panose="020B0604020202020204" pitchFamily="34" charset="0"/>
                        <a:cs typeface="Arial" panose="020B0604020202020204" pitchFamily="34" charset="0"/>
                      </a:endParaRPr>
                    </a:p>
                  </a:txBody>
                  <a:tcPr marL="7620" marR="7620" marT="7620" marB="0" anchor="b"/>
                </a:tc>
              </a:tr>
              <a:tr h="372487">
                <a:tc>
                  <a:txBody>
                    <a:bodyPr/>
                    <a:lstStyle/>
                    <a:p>
                      <a:pPr algn="l" rtl="0" fontAlgn="t"/>
                      <a:r>
                        <a:rPr lang="pt-BR" sz="2600" u="none" strike="noStrike">
                          <a:effectLst/>
                        </a:rPr>
                        <a:t>ITAÚ UNIBANCO BM S.A.</a:t>
                      </a:r>
                      <a:endParaRPr lang="pt-BR" sz="2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l" fontAlgn="b"/>
                      <a:r>
                        <a:rPr lang="pt-BR" sz="2600" u="none" strike="noStrike">
                          <a:effectLst/>
                        </a:rPr>
                        <a:t>       8,67 </a:t>
                      </a:r>
                      <a:endParaRPr lang="pt-BR" sz="2600" b="0" i="0" u="none" strike="noStrike">
                        <a:effectLst/>
                        <a:latin typeface="Arial" panose="020B0604020202020204" pitchFamily="34" charset="0"/>
                      </a:endParaRPr>
                    </a:p>
                  </a:txBody>
                  <a:tcPr marL="7620" marR="7620" marT="7620" marB="0" anchor="b"/>
                </a:tc>
                <a:tc>
                  <a:txBody>
                    <a:bodyPr/>
                    <a:lstStyle/>
                    <a:p>
                      <a:pPr algn="r" fontAlgn="b"/>
                      <a:r>
                        <a:rPr lang="pt-BR" sz="2600" u="none" strike="noStrike">
                          <a:effectLst/>
                        </a:rPr>
                        <a:t>5,35%</a:t>
                      </a:r>
                      <a:endParaRPr lang="pt-BR" sz="2600" b="0" i="0" u="none" strike="noStrike">
                        <a:effectLst/>
                        <a:latin typeface="Arial" panose="020B0604020202020204" pitchFamily="34" charset="0"/>
                        <a:cs typeface="Arial" panose="020B0604020202020204" pitchFamily="34" charset="0"/>
                      </a:endParaRPr>
                    </a:p>
                  </a:txBody>
                  <a:tcPr marL="7620" marR="7620" marT="7620" marB="0" anchor="b"/>
                </a:tc>
              </a:tr>
              <a:tr h="442035">
                <a:tc>
                  <a:txBody>
                    <a:bodyPr/>
                    <a:lstStyle/>
                    <a:p>
                      <a:pPr algn="l" rtl="0" fontAlgn="t"/>
                      <a:r>
                        <a:rPr lang="pt-BR" sz="2600" u="none" strike="noStrike">
                          <a:effectLst/>
                        </a:rPr>
                        <a:t>CAIXA ECONOMICA FEDERAL</a:t>
                      </a:r>
                      <a:endParaRPr lang="pt-BR" sz="2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l" fontAlgn="b"/>
                      <a:r>
                        <a:rPr lang="pt-BR" sz="2600" u="none" strike="noStrike">
                          <a:effectLst/>
                        </a:rPr>
                        <a:t>       5,98 </a:t>
                      </a:r>
                      <a:endParaRPr lang="pt-BR" sz="2600" b="0" i="0" u="none" strike="noStrike">
                        <a:effectLst/>
                        <a:latin typeface="Arial" panose="020B0604020202020204" pitchFamily="34" charset="0"/>
                      </a:endParaRPr>
                    </a:p>
                  </a:txBody>
                  <a:tcPr marL="7620" marR="7620" marT="7620" marB="0" anchor="b"/>
                </a:tc>
                <a:tc>
                  <a:txBody>
                    <a:bodyPr/>
                    <a:lstStyle/>
                    <a:p>
                      <a:pPr algn="r" fontAlgn="b"/>
                      <a:r>
                        <a:rPr lang="pt-BR" sz="2600" u="none" strike="noStrike">
                          <a:effectLst/>
                        </a:rPr>
                        <a:t>3,69%</a:t>
                      </a:r>
                      <a:endParaRPr lang="pt-BR" sz="2600" b="0" i="0" u="none" strike="noStrike">
                        <a:effectLst/>
                        <a:latin typeface="Arial" panose="020B0604020202020204" pitchFamily="34" charset="0"/>
                        <a:cs typeface="Arial" panose="020B0604020202020204" pitchFamily="34" charset="0"/>
                      </a:endParaRPr>
                    </a:p>
                  </a:txBody>
                  <a:tcPr marL="7620" marR="7620" marT="7620" marB="0" anchor="b"/>
                </a:tc>
              </a:tr>
              <a:tr h="372487">
                <a:tc>
                  <a:txBody>
                    <a:bodyPr/>
                    <a:lstStyle/>
                    <a:p>
                      <a:pPr algn="l" rtl="0" fontAlgn="t"/>
                      <a:r>
                        <a:rPr lang="pt-BR" sz="2600" u="none" strike="noStrike">
                          <a:effectLst/>
                        </a:rPr>
                        <a:t>BCO SAFRA S.A.</a:t>
                      </a:r>
                      <a:endParaRPr lang="pt-BR" sz="2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l" fontAlgn="b"/>
                      <a:r>
                        <a:rPr lang="pt-BR" sz="2600" u="none" strike="noStrike">
                          <a:effectLst/>
                        </a:rPr>
                        <a:t>       3,52 </a:t>
                      </a:r>
                      <a:endParaRPr lang="pt-BR" sz="2600" b="0" i="0" u="none" strike="noStrike">
                        <a:effectLst/>
                        <a:latin typeface="Arial" panose="020B0604020202020204" pitchFamily="34" charset="0"/>
                      </a:endParaRPr>
                    </a:p>
                  </a:txBody>
                  <a:tcPr marL="7620" marR="7620" marT="7620" marB="0" anchor="b"/>
                </a:tc>
                <a:tc>
                  <a:txBody>
                    <a:bodyPr/>
                    <a:lstStyle/>
                    <a:p>
                      <a:pPr algn="r" fontAlgn="b"/>
                      <a:r>
                        <a:rPr lang="pt-BR" sz="2600" u="none" strike="noStrike">
                          <a:effectLst/>
                        </a:rPr>
                        <a:t>2,17%</a:t>
                      </a:r>
                      <a:endParaRPr lang="pt-BR" sz="2600" b="0" i="0" u="none" strike="noStrike">
                        <a:effectLst/>
                        <a:latin typeface="Arial" panose="020B0604020202020204" pitchFamily="34" charset="0"/>
                        <a:cs typeface="Arial" panose="020B0604020202020204" pitchFamily="34" charset="0"/>
                      </a:endParaRPr>
                    </a:p>
                  </a:txBody>
                  <a:tcPr marL="7620" marR="7620" marT="7620" marB="0" anchor="b"/>
                </a:tc>
              </a:tr>
              <a:tr h="442035">
                <a:tc>
                  <a:txBody>
                    <a:bodyPr/>
                    <a:lstStyle/>
                    <a:p>
                      <a:pPr algn="l" rtl="0" fontAlgn="t"/>
                      <a:r>
                        <a:rPr lang="pt-BR" sz="2600" u="none" strike="noStrike">
                          <a:effectLst/>
                        </a:rPr>
                        <a:t>BCO DO NORDESTE DO BRASIL S.A.</a:t>
                      </a:r>
                      <a:endParaRPr lang="pt-BR" sz="2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l" fontAlgn="b"/>
                      <a:r>
                        <a:rPr lang="pt-BR" sz="2600" u="none" strike="noStrike">
                          <a:effectLst/>
                        </a:rPr>
                        <a:t>       3,22 </a:t>
                      </a:r>
                      <a:endParaRPr lang="pt-BR" sz="2600" b="0" i="0" u="none" strike="noStrike">
                        <a:effectLst/>
                        <a:latin typeface="Arial" panose="020B0604020202020204" pitchFamily="34" charset="0"/>
                      </a:endParaRPr>
                    </a:p>
                  </a:txBody>
                  <a:tcPr marL="7620" marR="7620" marT="7620" marB="0" anchor="b"/>
                </a:tc>
                <a:tc>
                  <a:txBody>
                    <a:bodyPr/>
                    <a:lstStyle/>
                    <a:p>
                      <a:pPr algn="r" fontAlgn="b"/>
                      <a:r>
                        <a:rPr lang="pt-BR" sz="2600" u="none" strike="noStrike">
                          <a:effectLst/>
                        </a:rPr>
                        <a:t>1,99%</a:t>
                      </a:r>
                      <a:endParaRPr lang="pt-BR" sz="2600" b="0" i="0" u="none" strike="noStrike">
                        <a:effectLst/>
                        <a:latin typeface="Arial" panose="020B0604020202020204" pitchFamily="34" charset="0"/>
                        <a:cs typeface="Arial" panose="020B0604020202020204" pitchFamily="34" charset="0"/>
                      </a:endParaRPr>
                    </a:p>
                  </a:txBody>
                  <a:tcPr marL="7620" marR="7620" marT="7620" marB="0" anchor="b"/>
                </a:tc>
              </a:tr>
              <a:tr h="442035">
                <a:tc>
                  <a:txBody>
                    <a:bodyPr/>
                    <a:lstStyle/>
                    <a:p>
                      <a:pPr algn="l" rtl="0" fontAlgn="t"/>
                      <a:r>
                        <a:rPr lang="pt-BR" sz="2600" u="none" strike="noStrike">
                          <a:effectLst/>
                        </a:rPr>
                        <a:t>BCO RABOBANK INTL BRASIL S.A.</a:t>
                      </a:r>
                      <a:endParaRPr lang="pt-BR" sz="2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l" fontAlgn="b"/>
                      <a:r>
                        <a:rPr lang="pt-BR" sz="2600" u="none" strike="noStrike">
                          <a:effectLst/>
                        </a:rPr>
                        <a:t>       2,88 </a:t>
                      </a:r>
                      <a:endParaRPr lang="pt-BR" sz="2600" b="0" i="0" u="none" strike="noStrike">
                        <a:effectLst/>
                        <a:latin typeface="Arial" panose="020B0604020202020204" pitchFamily="34" charset="0"/>
                      </a:endParaRPr>
                    </a:p>
                  </a:txBody>
                  <a:tcPr marL="7620" marR="7620" marT="7620" marB="0" anchor="b"/>
                </a:tc>
                <a:tc>
                  <a:txBody>
                    <a:bodyPr/>
                    <a:lstStyle/>
                    <a:p>
                      <a:pPr algn="r" fontAlgn="b"/>
                      <a:r>
                        <a:rPr lang="pt-BR" sz="2600" u="none" strike="noStrike">
                          <a:effectLst/>
                        </a:rPr>
                        <a:t>1,78%</a:t>
                      </a:r>
                      <a:endParaRPr lang="pt-BR" sz="2600" b="0" i="0" u="none" strike="noStrike">
                        <a:effectLst/>
                        <a:latin typeface="Arial" panose="020B0604020202020204" pitchFamily="34" charset="0"/>
                        <a:cs typeface="Arial" panose="020B0604020202020204" pitchFamily="34" charset="0"/>
                      </a:endParaRPr>
                    </a:p>
                  </a:txBody>
                  <a:tcPr marL="7620" marR="7620" marT="7620" marB="0" anchor="b"/>
                </a:tc>
              </a:tr>
              <a:tr h="372487">
                <a:tc>
                  <a:txBody>
                    <a:bodyPr/>
                    <a:lstStyle/>
                    <a:p>
                      <a:pPr algn="l" rtl="0" fontAlgn="t"/>
                      <a:r>
                        <a:rPr lang="pt-BR" sz="2600" u="none" strike="noStrike">
                          <a:effectLst/>
                        </a:rPr>
                        <a:t>BCO DA AMAZONIA S.A.</a:t>
                      </a:r>
                      <a:endParaRPr lang="pt-BR" sz="2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l" fontAlgn="b"/>
                      <a:r>
                        <a:rPr lang="pt-BR" sz="2600" u="none" strike="noStrike">
                          <a:effectLst/>
                        </a:rPr>
                        <a:t>       2,35 </a:t>
                      </a:r>
                      <a:endParaRPr lang="pt-BR" sz="2600" b="0" i="0" u="none" strike="noStrike">
                        <a:effectLst/>
                        <a:latin typeface="Arial" panose="020B0604020202020204" pitchFamily="34" charset="0"/>
                      </a:endParaRPr>
                    </a:p>
                  </a:txBody>
                  <a:tcPr marL="7620" marR="7620" marT="7620" marB="0" anchor="b"/>
                </a:tc>
                <a:tc>
                  <a:txBody>
                    <a:bodyPr/>
                    <a:lstStyle/>
                    <a:p>
                      <a:pPr algn="r" fontAlgn="b"/>
                      <a:r>
                        <a:rPr lang="pt-BR" sz="2600" u="none" strike="noStrike">
                          <a:effectLst/>
                        </a:rPr>
                        <a:t>1,45%</a:t>
                      </a:r>
                      <a:endParaRPr lang="pt-BR" sz="2600" b="0" i="0" u="none" strike="noStrike">
                        <a:effectLst/>
                        <a:latin typeface="Arial" panose="020B0604020202020204" pitchFamily="34" charset="0"/>
                        <a:cs typeface="Arial" panose="020B0604020202020204" pitchFamily="34" charset="0"/>
                      </a:endParaRPr>
                    </a:p>
                  </a:txBody>
                  <a:tcPr marL="7620" marR="7620" marT="7620" marB="0" anchor="b"/>
                </a:tc>
              </a:tr>
              <a:tr h="442035">
                <a:tc>
                  <a:txBody>
                    <a:bodyPr/>
                    <a:lstStyle/>
                    <a:p>
                      <a:pPr algn="l" rtl="0" fontAlgn="t"/>
                      <a:r>
                        <a:rPr lang="pt-BR" sz="2600" u="none" strike="noStrike">
                          <a:effectLst/>
                        </a:rPr>
                        <a:t>BCO COOPERATIVO SICREDI S.A.</a:t>
                      </a:r>
                      <a:endParaRPr lang="pt-BR" sz="2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l" fontAlgn="b"/>
                      <a:r>
                        <a:rPr lang="pt-BR" sz="2600" u="none" strike="noStrike">
                          <a:effectLst/>
                        </a:rPr>
                        <a:t>       1,93 </a:t>
                      </a:r>
                      <a:endParaRPr lang="pt-BR" sz="2600" b="0" i="0" u="none" strike="noStrike">
                        <a:effectLst/>
                        <a:latin typeface="Arial" panose="020B0604020202020204" pitchFamily="34" charset="0"/>
                      </a:endParaRPr>
                    </a:p>
                  </a:txBody>
                  <a:tcPr marL="7620" marR="7620" marT="7620" marB="0" anchor="b"/>
                </a:tc>
                <a:tc>
                  <a:txBody>
                    <a:bodyPr/>
                    <a:lstStyle/>
                    <a:p>
                      <a:pPr algn="r" fontAlgn="b"/>
                      <a:r>
                        <a:rPr lang="pt-BR" sz="2600" u="none" strike="noStrike">
                          <a:effectLst/>
                        </a:rPr>
                        <a:t>1,19%</a:t>
                      </a:r>
                      <a:endParaRPr lang="pt-BR" sz="2600" b="0" i="0" u="none" strike="noStrike">
                        <a:effectLst/>
                        <a:latin typeface="Arial" panose="020B0604020202020204" pitchFamily="34" charset="0"/>
                        <a:cs typeface="Arial" panose="020B0604020202020204" pitchFamily="34" charset="0"/>
                      </a:endParaRPr>
                    </a:p>
                  </a:txBody>
                  <a:tcPr marL="7620" marR="7620" marT="7620" marB="0" anchor="b"/>
                </a:tc>
              </a:tr>
              <a:tr h="372487">
                <a:tc>
                  <a:txBody>
                    <a:bodyPr/>
                    <a:lstStyle/>
                    <a:p>
                      <a:pPr algn="l" rtl="0" fontAlgn="t"/>
                      <a:r>
                        <a:rPr lang="pt-BR" sz="2600" u="none" strike="noStrike">
                          <a:effectLst/>
                        </a:rPr>
                        <a:t>Demais</a:t>
                      </a:r>
                      <a:endParaRPr lang="pt-BR" sz="2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l" fontAlgn="b"/>
                      <a:r>
                        <a:rPr lang="pt-BR" sz="2600" u="none" strike="noStrike">
                          <a:effectLst/>
                        </a:rPr>
                        <a:t>     35,74 </a:t>
                      </a:r>
                      <a:endParaRPr lang="pt-BR" sz="2600" b="0" i="0" u="none" strike="noStrike">
                        <a:effectLst/>
                        <a:latin typeface="Arial" panose="020B0604020202020204" pitchFamily="34" charset="0"/>
                      </a:endParaRPr>
                    </a:p>
                  </a:txBody>
                  <a:tcPr marL="7620" marR="7620" marT="7620" marB="0" anchor="b"/>
                </a:tc>
                <a:tc>
                  <a:txBody>
                    <a:bodyPr/>
                    <a:lstStyle/>
                    <a:p>
                      <a:pPr algn="r" fontAlgn="b"/>
                      <a:r>
                        <a:rPr lang="pt-BR" sz="2600" u="none" strike="noStrike">
                          <a:effectLst/>
                        </a:rPr>
                        <a:t>22,06%</a:t>
                      </a:r>
                      <a:endParaRPr lang="pt-BR" sz="2600" b="0" i="0" u="none" strike="noStrike">
                        <a:effectLst/>
                        <a:latin typeface="Arial" panose="020B0604020202020204" pitchFamily="34" charset="0"/>
                        <a:cs typeface="Arial" panose="020B0604020202020204" pitchFamily="34" charset="0"/>
                      </a:endParaRPr>
                    </a:p>
                  </a:txBody>
                  <a:tcPr marL="7620" marR="7620" marT="7620" marB="0" anchor="b"/>
                </a:tc>
              </a:tr>
              <a:tr h="372487">
                <a:tc>
                  <a:txBody>
                    <a:bodyPr/>
                    <a:lstStyle/>
                    <a:p>
                      <a:pPr algn="l" rtl="0" fontAlgn="t"/>
                      <a:r>
                        <a:rPr lang="pt-BR" sz="2600" b="1" u="none" strike="noStrike" dirty="0">
                          <a:effectLst/>
                        </a:rPr>
                        <a:t>Total</a:t>
                      </a:r>
                      <a:endParaRPr lang="pt-BR" sz="2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l" fontAlgn="b"/>
                      <a:r>
                        <a:rPr lang="pt-BR" sz="2600" b="1" u="none" strike="noStrike" dirty="0">
                          <a:effectLst/>
                        </a:rPr>
                        <a:t>   162,01 </a:t>
                      </a:r>
                      <a:endParaRPr lang="pt-BR" sz="2600" b="1" i="0" u="none" strike="noStrike" dirty="0">
                        <a:effectLst/>
                        <a:latin typeface="Arial" panose="020B0604020202020204" pitchFamily="34" charset="0"/>
                      </a:endParaRPr>
                    </a:p>
                  </a:txBody>
                  <a:tcPr marL="7620" marR="7620" marT="7620" marB="0" anchor="b"/>
                </a:tc>
                <a:tc>
                  <a:txBody>
                    <a:bodyPr/>
                    <a:lstStyle/>
                    <a:p>
                      <a:pPr algn="r" fontAlgn="b"/>
                      <a:r>
                        <a:rPr lang="pt-BR" sz="2600" b="1" u="none" strike="noStrike" dirty="0">
                          <a:effectLst/>
                        </a:rPr>
                        <a:t>100,00%</a:t>
                      </a:r>
                      <a:endParaRPr lang="pt-BR" sz="2600" b="1" i="0" u="none" strike="noStrike" dirty="0">
                        <a:effectLst/>
                        <a:latin typeface="Arial" panose="020B0604020202020204" pitchFamily="34" charset="0"/>
                        <a:cs typeface="Arial" panose="020B0604020202020204" pitchFamily="34" charset="0"/>
                      </a:endParaRPr>
                    </a:p>
                  </a:txBody>
                  <a:tcPr marL="7620" marR="7620" marT="7620" marB="0" anchor="b"/>
                </a:tc>
              </a:tr>
            </a:tbl>
          </a:graphicData>
        </a:graphic>
      </p:graphicFrame>
    </p:spTree>
    <p:extLst>
      <p:ext uri="{BB962C8B-B14F-4D97-AF65-F5344CB8AC3E}">
        <p14:creationId xmlns:p14="http://schemas.microsoft.com/office/powerpoint/2010/main" val="2413545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14"/>
            <a:ext cx="8229600" cy="562074"/>
          </a:xfrm>
        </p:spPr>
        <p:txBody>
          <a:bodyPr>
            <a:normAutofit fontScale="90000"/>
          </a:bodyPr>
          <a:lstStyle/>
          <a:p>
            <a:r>
              <a:rPr lang="pt-BR" sz="3200" b="1" smtClean="0"/>
              <a:t>Segmentação no mercado de crédito </a:t>
            </a:r>
            <a:endParaRPr lang="pt-BR" sz="3200" dirty="0"/>
          </a:p>
        </p:txBody>
      </p:sp>
      <p:sp>
        <p:nvSpPr>
          <p:cNvPr id="3" name="Content Placeholder 2"/>
          <p:cNvSpPr>
            <a:spLocks noGrp="1"/>
          </p:cNvSpPr>
          <p:nvPr>
            <p:ph idx="1"/>
          </p:nvPr>
        </p:nvSpPr>
        <p:spPr>
          <a:xfrm>
            <a:off x="179512" y="836712"/>
            <a:ext cx="8784976" cy="4464496"/>
          </a:xfrm>
        </p:spPr>
        <p:txBody>
          <a:bodyPr>
            <a:noAutofit/>
          </a:bodyPr>
          <a:lstStyle/>
          <a:p>
            <a:pPr algn="just"/>
            <a:r>
              <a:rPr lang="pt-BR" sz="2400" smtClean="0"/>
              <a:t>O segmento do crédito direcionado se distingue do segmento do crédito livre, dentre outros fatores, por dois grandes motivos. Primeiro, o preço que baliza suas operações não é sensível às alterações da política monetária. Desse modo, “boa parte do crédito no Brasil independe das decisões do Banco Central” (Bacha, 2011, p. 137). Segundo, seu preço é tipicamente inferior à taxa básica de juros. Assim, de acordo com Schwartsman (2011), “o nível da Selic afeta menos a demanda agregada privada doméstica do que faria na ausência do crédito direcionado</a:t>
            </a:r>
            <a:r>
              <a:rPr lang="pt-BR" sz="2400" dirty="0"/>
              <a:t>”.</a:t>
            </a:r>
          </a:p>
          <a:p>
            <a:pPr algn="just"/>
            <a:r>
              <a:rPr lang="pt-BR" sz="2400" smtClean="0"/>
              <a:t>Isto posto, quanto maior a participação do crédito direcionado no crédito total, menor deve ser a capacidade da política monetária de afetar a evolução da demanda agregada e, consequentemente, da taxa de inflação. </a:t>
            </a:r>
            <a:endParaRPr lang="pt-BR" sz="2400" dirty="0"/>
          </a:p>
        </p:txBody>
      </p:sp>
    </p:spTree>
    <p:extLst>
      <p:ext uri="{BB962C8B-B14F-4D97-AF65-F5344CB8AC3E}">
        <p14:creationId xmlns:p14="http://schemas.microsoft.com/office/powerpoint/2010/main" val="352340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14"/>
            <a:ext cx="8229600" cy="562074"/>
          </a:xfrm>
        </p:spPr>
        <p:txBody>
          <a:bodyPr>
            <a:normAutofit fontScale="90000"/>
          </a:bodyPr>
          <a:lstStyle/>
          <a:p>
            <a:r>
              <a:rPr lang="pt-BR" sz="3200" b="1" smtClean="0"/>
              <a:t>Segmentação no mercado de crédito </a:t>
            </a:r>
            <a:endParaRPr lang="pt-BR" sz="3200" dirty="0"/>
          </a:p>
        </p:txBody>
      </p:sp>
      <p:sp>
        <p:nvSpPr>
          <p:cNvPr id="3" name="Content Placeholder 2"/>
          <p:cNvSpPr>
            <a:spLocks noGrp="1"/>
          </p:cNvSpPr>
          <p:nvPr>
            <p:ph idx="1"/>
          </p:nvPr>
        </p:nvSpPr>
        <p:spPr>
          <a:xfrm>
            <a:off x="179512" y="836712"/>
            <a:ext cx="8784976" cy="4464496"/>
          </a:xfrm>
        </p:spPr>
        <p:txBody>
          <a:bodyPr>
            <a:noAutofit/>
          </a:bodyPr>
          <a:lstStyle/>
          <a:p>
            <a:pPr algn="just"/>
            <a:r>
              <a:rPr lang="pt-BR" sz="2400" smtClean="0"/>
              <a:t>O esquema abaixo ilustra essa obstrução de transmissão, que impede a taxa de política monetária de afetar todas as taxas do mercado de crédito no Brasil</a:t>
            </a:r>
            <a:r>
              <a:rPr lang="pt-BR" sz="2400" dirty="0"/>
              <a:t>:</a:t>
            </a:r>
          </a:p>
        </p:txBody>
      </p:sp>
      <p:pic>
        <p:nvPicPr>
          <p:cNvPr id="4" name="Imagem 3"/>
          <p:cNvPicPr>
            <a:picLocks noChangeAspect="1"/>
          </p:cNvPicPr>
          <p:nvPr/>
        </p:nvPicPr>
        <p:blipFill>
          <a:blip r:embed="rId3"/>
          <a:stretch>
            <a:fillRect/>
          </a:stretch>
        </p:blipFill>
        <p:spPr>
          <a:xfrm>
            <a:off x="342900" y="2686050"/>
            <a:ext cx="8458200" cy="1485900"/>
          </a:xfrm>
          <a:prstGeom prst="rect">
            <a:avLst/>
          </a:prstGeom>
        </p:spPr>
      </p:pic>
    </p:spTree>
    <p:extLst>
      <p:ext uri="{BB962C8B-B14F-4D97-AF65-F5344CB8AC3E}">
        <p14:creationId xmlns:p14="http://schemas.microsoft.com/office/powerpoint/2010/main" val="982102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8" y="58614"/>
            <a:ext cx="9036496" cy="778098"/>
          </a:xfrm>
        </p:spPr>
        <p:txBody>
          <a:bodyPr>
            <a:normAutofit fontScale="90000"/>
          </a:bodyPr>
          <a:lstStyle/>
          <a:p>
            <a:r>
              <a:rPr lang="pt-BR" sz="3200" b="1" smtClean="0"/>
              <a:t>Baixa penetração do crédito livre na determinação da renda</a:t>
            </a:r>
            <a:endParaRPr lang="pt-BR" sz="3200" b="1" dirty="0"/>
          </a:p>
        </p:txBody>
      </p:sp>
      <p:sp>
        <p:nvSpPr>
          <p:cNvPr id="3" name="Content Placeholder 2"/>
          <p:cNvSpPr>
            <a:spLocks noGrp="1"/>
          </p:cNvSpPr>
          <p:nvPr>
            <p:ph idx="1"/>
          </p:nvPr>
        </p:nvSpPr>
        <p:spPr>
          <a:xfrm>
            <a:off x="179512" y="1484784"/>
            <a:ext cx="8784976" cy="4464496"/>
          </a:xfrm>
        </p:spPr>
        <p:txBody>
          <a:bodyPr>
            <a:noAutofit/>
          </a:bodyPr>
          <a:lstStyle/>
          <a:p>
            <a:pPr algn="just"/>
            <a:r>
              <a:rPr lang="pt-BR" sz="2400" smtClean="0"/>
              <a:t>Mesmo sendo o único segmento do crédito responsável por transmitir adiante os impulsos de política monetária no Brasil, o crédito livre é pouco representativo para fins de determinação da demanda agregada (relação Crédito Livre/PIB de cerca de 30%, em 2013). </a:t>
            </a:r>
            <a:endParaRPr lang="pt-BR" sz="2400" dirty="0" smtClean="0"/>
          </a:p>
          <a:p>
            <a:pPr algn="just"/>
            <a:r>
              <a:rPr lang="pt-BR" sz="2400" smtClean="0"/>
              <a:t>Diante disso, deve ser pouco expressivo o efeito da transmissão monetária pela única via do canal do crédito que funciona na economia brasileira. </a:t>
            </a:r>
            <a:endParaRPr lang="pt-BR" sz="2400" dirty="0"/>
          </a:p>
        </p:txBody>
      </p:sp>
    </p:spTree>
    <p:extLst>
      <p:ext uri="{BB962C8B-B14F-4D97-AF65-F5344CB8AC3E}">
        <p14:creationId xmlns:p14="http://schemas.microsoft.com/office/powerpoint/2010/main" val="1109588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3535</TotalTime>
  <Words>2613</Words>
  <Application>Microsoft Office PowerPoint</Application>
  <PresentationFormat>Apresentação na tela (4:3)</PresentationFormat>
  <Paragraphs>132</Paragraphs>
  <Slides>26</Slides>
  <Notes>23</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26</vt:i4>
      </vt:variant>
    </vt:vector>
  </HeadingPairs>
  <TitlesOfParts>
    <vt:vector size="30" baseType="lpstr">
      <vt:lpstr>Arial</vt:lpstr>
      <vt:lpstr>Calibri</vt:lpstr>
      <vt:lpstr>Times New Roman</vt:lpstr>
      <vt:lpstr>Office Theme</vt:lpstr>
      <vt:lpstr>Apresentação do PowerPoint</vt:lpstr>
      <vt:lpstr>Apresentação do PowerPoint</vt:lpstr>
      <vt:lpstr>Segmentação no mercado de crédito </vt:lpstr>
      <vt:lpstr>Segmentação no mercado de crédito </vt:lpstr>
      <vt:lpstr>Segmentação no mercado de crédito </vt:lpstr>
      <vt:lpstr>Segmentação no mercado de crédito </vt:lpstr>
      <vt:lpstr>Segmentação no mercado de crédito </vt:lpstr>
      <vt:lpstr>Segmentação no mercado de crédito </vt:lpstr>
      <vt:lpstr>Baixa penetração do crédito livre na determinação da renda</vt:lpstr>
      <vt:lpstr>Baixa penetração do crédito livre na determinação da renda</vt:lpstr>
      <vt:lpstr>Baixa penetração do crédito livre na determinação da renda</vt:lpstr>
      <vt:lpstr>Baixa penetração do crédito livre na determinação da renda</vt:lpstr>
      <vt:lpstr>Participação de LFTs na composição da dívida pública federal</vt:lpstr>
      <vt:lpstr>Participação de LFTs na composição da dívida pública federal</vt:lpstr>
      <vt:lpstr>Participação de LFTs na composição da dívida pública federal</vt:lpstr>
      <vt:lpstr>Participação de LFTs na composição da dívida pública federal</vt:lpstr>
      <vt:lpstr>Participação de LFTs na composição da dívida pública federal</vt:lpstr>
      <vt:lpstr>Participação de LFTs na composição da dívida pública federal</vt:lpstr>
      <vt:lpstr>Truncada estrutura a termo da taxa de juros</vt:lpstr>
      <vt:lpstr>Truncada estrutura a termo da taxa de juros</vt:lpstr>
      <vt:lpstr>Truncada estrutura a termo da taxa de juros</vt:lpstr>
      <vt:lpstr>Participação de preços administrados no índice oficial de inflação</vt:lpstr>
      <vt:lpstr>Participação de preços administrados no índice oficial de inflação</vt:lpstr>
      <vt:lpstr>Participação de preços administrados no índice oficial de inflação</vt:lpstr>
      <vt:lpstr>Participação de preços administrados no índice oficial de inflação</vt:lpstr>
      <vt:lpstr>Comente as frases a seguir: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Estrutura de Risco e de Prazo das taxas de juros</dc:title>
  <dc:creator>Daniela</dc:creator>
  <cp:lastModifiedBy>USP</cp:lastModifiedBy>
  <cp:revision>69</cp:revision>
  <cp:lastPrinted>2014-09-26T13:22:39Z</cp:lastPrinted>
  <dcterms:created xsi:type="dcterms:W3CDTF">2011-10-31T10:36:43Z</dcterms:created>
  <dcterms:modified xsi:type="dcterms:W3CDTF">2018-10-04T04:23:58Z</dcterms:modified>
</cp:coreProperties>
</file>