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63" r:id="rId3"/>
    <p:sldId id="264" r:id="rId4"/>
    <p:sldId id="317" r:id="rId5"/>
    <p:sldId id="285" r:id="rId6"/>
    <p:sldId id="318" r:id="rId7"/>
    <p:sldId id="319" r:id="rId8"/>
    <p:sldId id="320" r:id="rId9"/>
    <p:sldId id="323" r:id="rId10"/>
    <p:sldId id="324" r:id="rId11"/>
    <p:sldId id="328" r:id="rId12"/>
    <p:sldId id="331" r:id="rId13"/>
    <p:sldId id="333" r:id="rId14"/>
    <p:sldId id="334" r:id="rId15"/>
    <p:sldId id="335" r:id="rId16"/>
    <p:sldId id="336" r:id="rId17"/>
    <p:sldId id="337" r:id="rId18"/>
    <p:sldId id="338" r:id="rId19"/>
    <p:sldId id="339" r:id="rId20"/>
    <p:sldId id="341" r:id="rId21"/>
    <p:sldId id="345" r:id="rId22"/>
    <p:sldId id="348" r:id="rId23"/>
    <p:sldId id="349" r:id="rId24"/>
    <p:sldId id="350" r:id="rId25"/>
    <p:sldId id="351" r:id="rId26"/>
    <p:sldId id="352" r:id="rId27"/>
    <p:sldId id="355" r:id="rId28"/>
    <p:sldId id="356" r:id="rId29"/>
    <p:sldId id="357" r:id="rId30"/>
    <p:sldId id="358" r:id="rId31"/>
    <p:sldId id="359" r:id="rId32"/>
    <p:sldId id="479" r:id="rId33"/>
    <p:sldId id="481" r:id="rId34"/>
    <p:sldId id="482" r:id="rId35"/>
    <p:sldId id="483" r:id="rId36"/>
    <p:sldId id="484" r:id="rId37"/>
    <p:sldId id="485" r:id="rId38"/>
    <p:sldId id="486" r:id="rId39"/>
    <p:sldId id="487" r:id="rId40"/>
    <p:sldId id="488" r:id="rId41"/>
    <p:sldId id="491" r:id="rId42"/>
    <p:sldId id="492" r:id="rId43"/>
    <p:sldId id="497" r:id="rId44"/>
    <p:sldId id="499" r:id="rId45"/>
    <p:sldId id="500" r:id="rId46"/>
    <p:sldId id="501" r:id="rId47"/>
    <p:sldId id="516" r:id="rId48"/>
    <p:sldId id="533" r:id="rId49"/>
    <p:sldId id="534" r:id="rId50"/>
    <p:sldId id="535" r:id="rId51"/>
    <p:sldId id="543" r:id="rId52"/>
    <p:sldId id="546" r:id="rId53"/>
    <p:sldId id="547" r:id="rId54"/>
    <p:sldId id="548" r:id="rId55"/>
    <p:sldId id="549" r:id="rId56"/>
    <p:sldId id="598" r:id="rId57"/>
    <p:sldId id="599" r:id="rId58"/>
    <p:sldId id="600" r:id="rId59"/>
    <p:sldId id="601" r:id="rId60"/>
    <p:sldId id="602" r:id="rId61"/>
    <p:sldId id="603" r:id="rId62"/>
    <p:sldId id="604" r:id="rId63"/>
    <p:sldId id="605" r:id="rId64"/>
    <p:sldId id="606" r:id="rId65"/>
    <p:sldId id="607" r:id="rId66"/>
    <p:sldId id="608" r:id="rId67"/>
    <p:sldId id="609" r:id="rId68"/>
    <p:sldId id="610" r:id="rId69"/>
    <p:sldId id="611" r:id="rId70"/>
    <p:sldId id="612" r:id="rId71"/>
    <p:sldId id="613" r:id="rId72"/>
    <p:sldId id="614" r:id="rId73"/>
    <p:sldId id="615" r:id="rId74"/>
    <p:sldId id="616" r:id="rId75"/>
    <p:sldId id="617" r:id="rId76"/>
    <p:sldId id="618" r:id="rId77"/>
    <p:sldId id="398" r:id="rId78"/>
    <p:sldId id="399" r:id="rId79"/>
    <p:sldId id="400" r:id="rId80"/>
    <p:sldId id="404" r:id="rId81"/>
    <p:sldId id="405" r:id="rId82"/>
    <p:sldId id="407" r:id="rId83"/>
    <p:sldId id="408" r:id="rId84"/>
    <p:sldId id="411" r:id="rId85"/>
    <p:sldId id="414" r:id="rId86"/>
    <p:sldId id="415" r:id="rId87"/>
    <p:sldId id="416" r:id="rId88"/>
    <p:sldId id="420" r:id="rId89"/>
    <p:sldId id="421" r:id="rId90"/>
    <p:sldId id="422" r:id="rId91"/>
    <p:sldId id="423" r:id="rId92"/>
    <p:sldId id="426" r:id="rId93"/>
    <p:sldId id="430" r:id="rId94"/>
    <p:sldId id="431" r:id="rId95"/>
    <p:sldId id="433" r:id="rId96"/>
    <p:sldId id="434" r:id="rId97"/>
    <p:sldId id="435" r:id="rId98"/>
    <p:sldId id="436" r:id="rId99"/>
    <p:sldId id="437" r:id="rId100"/>
    <p:sldId id="438" r:id="rId101"/>
    <p:sldId id="439" r:id="rId102"/>
    <p:sldId id="440" r:id="rId103"/>
    <p:sldId id="442" r:id="rId104"/>
    <p:sldId id="443" r:id="rId105"/>
    <p:sldId id="450" r:id="rId106"/>
    <p:sldId id="457" r:id="rId107"/>
    <p:sldId id="458" r:id="rId108"/>
    <p:sldId id="460" r:id="rId109"/>
    <p:sldId id="463" r:id="rId110"/>
    <p:sldId id="465" r:id="rId111"/>
    <p:sldId id="466" r:id="rId112"/>
    <p:sldId id="467" r:id="rId113"/>
    <p:sldId id="468" r:id="rId114"/>
    <p:sldId id="469" r:id="rId115"/>
    <p:sldId id="550" r:id="rId116"/>
    <p:sldId id="551" r:id="rId117"/>
    <p:sldId id="552" r:id="rId118"/>
    <p:sldId id="553" r:id="rId119"/>
    <p:sldId id="558" r:id="rId120"/>
    <p:sldId id="559" r:id="rId121"/>
    <p:sldId id="560" r:id="rId122"/>
    <p:sldId id="566" r:id="rId123"/>
    <p:sldId id="567" r:id="rId124"/>
    <p:sldId id="568" r:id="rId125"/>
    <p:sldId id="569" r:id="rId126"/>
    <p:sldId id="570" r:id="rId127"/>
    <p:sldId id="596" r:id="rId128"/>
    <p:sldId id="597"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2A36E"/>
    <a:srgbClr val="BAFF97"/>
    <a:srgbClr val="152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79" d="100"/>
          <a:sy n="79" d="100"/>
        </p:scale>
        <p:origin x="110" y="3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CD1B8-640E-4727-9BB5-D0A09E0F4953}" type="datetimeFigureOut">
              <a:rPr lang="en-US" smtClean="0"/>
              <a:t>6/23/2020</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3F448-B042-48EE-B5AF-C5BE2B291580}" type="slidenum">
              <a:rPr lang="en-US" smtClean="0"/>
              <a:t>‹nº›</a:t>
            </a:fld>
            <a:endParaRPr lang="en-US"/>
          </a:p>
        </p:txBody>
      </p:sp>
    </p:spTree>
    <p:extLst>
      <p:ext uri="{BB962C8B-B14F-4D97-AF65-F5344CB8AC3E}">
        <p14:creationId xmlns:p14="http://schemas.microsoft.com/office/powerpoint/2010/main" val="404318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5082408-C0A3-4B38-B598-FCA1235C250B}" type="slidenum">
              <a:rPr lang="pt-BR" smtClean="0"/>
              <a:t>48</a:t>
            </a:fld>
            <a:endParaRPr lang="pt-BR"/>
          </a:p>
        </p:txBody>
      </p:sp>
    </p:spTree>
    <p:extLst>
      <p:ext uri="{BB962C8B-B14F-4D97-AF65-F5344CB8AC3E}">
        <p14:creationId xmlns:p14="http://schemas.microsoft.com/office/powerpoint/2010/main" val="324381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65</a:t>
            </a:fld>
            <a:endParaRPr lang="pt-BR"/>
          </a:p>
        </p:txBody>
      </p:sp>
    </p:spTree>
    <p:extLst>
      <p:ext uri="{BB962C8B-B14F-4D97-AF65-F5344CB8AC3E}">
        <p14:creationId xmlns:p14="http://schemas.microsoft.com/office/powerpoint/2010/main" val="132011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Manutenção deste pH que é ideal</a:t>
            </a:r>
            <a:r>
              <a:rPr lang="pt-BR" baseline="0" dirty="0" smtClean="0"/>
              <a:t> para a manutenção da atividade enzimática, (</a:t>
            </a:r>
            <a:r>
              <a:rPr lang="pt-BR" baseline="0" dirty="0" err="1" smtClean="0"/>
              <a:t>Conc</a:t>
            </a:r>
            <a:r>
              <a:rPr lang="pt-BR" baseline="0" dirty="0" smtClean="0"/>
              <a:t> de K+ no </a:t>
            </a:r>
            <a:r>
              <a:rPr lang="pt-BR" baseline="0" dirty="0" err="1" smtClean="0"/>
              <a:t>citosol</a:t>
            </a:r>
            <a:r>
              <a:rPr lang="pt-BR" baseline="0" dirty="0" smtClean="0"/>
              <a:t>)</a:t>
            </a:r>
          </a:p>
          <a:p>
            <a:r>
              <a:rPr lang="pt-BR" baseline="0" dirty="0" smtClean="0"/>
              <a:t>Enzimas importantes no </a:t>
            </a:r>
            <a:r>
              <a:rPr lang="pt-BR" baseline="0" dirty="0" err="1" smtClean="0"/>
              <a:t>preocessos</a:t>
            </a:r>
            <a:r>
              <a:rPr lang="pt-BR" baseline="0" dirty="0" smtClean="0"/>
              <a:t> de armazenamento</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66</a:t>
            </a:fld>
            <a:endParaRPr lang="pt-BR"/>
          </a:p>
        </p:txBody>
      </p:sp>
    </p:spTree>
    <p:extLst>
      <p:ext uri="{BB962C8B-B14F-4D97-AF65-F5344CB8AC3E}">
        <p14:creationId xmlns:p14="http://schemas.microsoft.com/office/powerpoint/2010/main" val="419652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K associado a Cl, e outros</a:t>
            </a:r>
            <a:r>
              <a:rPr lang="pt-BR" baseline="0" dirty="0" smtClean="0"/>
              <a:t> </a:t>
            </a:r>
            <a:r>
              <a:rPr lang="pt-BR" baseline="0" dirty="0" err="1" smtClean="0"/>
              <a:t>hormonios</a:t>
            </a:r>
            <a:r>
              <a:rPr lang="pt-BR" baseline="0" dirty="0" smtClean="0"/>
              <a:t> (ABA)</a:t>
            </a:r>
          </a:p>
          <a:p>
            <a:r>
              <a:rPr lang="pt-BR" baseline="0" dirty="0" smtClean="0"/>
              <a:t>K entra </a:t>
            </a:r>
            <a:r>
              <a:rPr lang="pt-BR" baseline="0" dirty="0" err="1" smtClean="0"/>
              <a:t>atraves</a:t>
            </a:r>
            <a:r>
              <a:rPr lang="pt-BR" baseline="0" dirty="0" smtClean="0"/>
              <a:t> de carreadores (</a:t>
            </a:r>
            <a:r>
              <a:rPr lang="pt-BR" baseline="0" dirty="0" err="1" smtClean="0"/>
              <a:t>ATPase</a:t>
            </a:r>
            <a:r>
              <a:rPr lang="pt-BR" baseline="0" dirty="0" smtClean="0"/>
              <a:t>)</a:t>
            </a:r>
          </a:p>
          <a:p>
            <a:r>
              <a:rPr lang="pt-BR" baseline="0" dirty="0" smtClean="0"/>
              <a:t>Entrada de K, Cl e H20 abre o </a:t>
            </a:r>
            <a:r>
              <a:rPr lang="pt-BR" baseline="0" dirty="0" err="1" smtClean="0"/>
              <a:t>estomato</a:t>
            </a:r>
            <a:r>
              <a:rPr lang="pt-BR" baseline="0" dirty="0" smtClean="0"/>
              <a:t>, e a </a:t>
            </a:r>
            <a:r>
              <a:rPr lang="pt-BR" baseline="0" dirty="0" err="1" smtClean="0"/>
              <a:t>saida</a:t>
            </a:r>
            <a:r>
              <a:rPr lang="pt-BR" baseline="0" dirty="0" smtClean="0"/>
              <a:t> fecha o </a:t>
            </a:r>
            <a:r>
              <a:rPr lang="pt-BR" baseline="0" dirty="0" err="1" smtClean="0"/>
              <a:t>estomato</a:t>
            </a:r>
            <a:endParaRPr lang="pt-BR" baseline="0" dirty="0" smtClean="0"/>
          </a:p>
          <a:p>
            <a:r>
              <a:rPr lang="pt-BR" baseline="0" dirty="0" smtClean="0"/>
              <a:t>Falta afeta </a:t>
            </a:r>
            <a:r>
              <a:rPr lang="pt-BR" baseline="0" dirty="0" err="1" smtClean="0"/>
              <a:t>fotossintese</a:t>
            </a:r>
            <a:r>
              <a:rPr lang="pt-BR" baseline="0" dirty="0" smtClean="0"/>
              <a:t>, e consequentemente a produção de energia</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67</a:t>
            </a:fld>
            <a:endParaRPr lang="pt-BR"/>
          </a:p>
        </p:txBody>
      </p:sp>
    </p:spTree>
    <p:extLst>
      <p:ext uri="{BB962C8B-B14F-4D97-AF65-F5344CB8AC3E}">
        <p14:creationId xmlns:p14="http://schemas.microsoft.com/office/powerpoint/2010/main" val="172333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Necessidade</a:t>
            </a:r>
            <a:r>
              <a:rPr lang="pt-BR" baseline="0" dirty="0" smtClean="0"/>
              <a:t> de </a:t>
            </a:r>
            <a:r>
              <a:rPr lang="pt-BR" baseline="0" dirty="0" err="1" smtClean="0"/>
              <a:t>ATPase</a:t>
            </a:r>
            <a:r>
              <a:rPr lang="pt-BR" baseline="0" dirty="0" smtClean="0"/>
              <a:t> (dependente do K) para a </a:t>
            </a:r>
            <a:r>
              <a:rPr lang="pt-BR" baseline="0" dirty="0" err="1" smtClean="0"/>
              <a:t>translocação</a:t>
            </a:r>
            <a:r>
              <a:rPr lang="pt-BR" baseline="0" dirty="0" smtClean="0"/>
              <a:t> de açucares, com a manutenção do pH alto nos tubos crivados para o carregamento da sacarose</a:t>
            </a:r>
          </a:p>
          <a:p>
            <a:r>
              <a:rPr lang="pt-BR" baseline="0" dirty="0" smtClean="0"/>
              <a:t> Alem disso, </a:t>
            </a:r>
            <a:r>
              <a:rPr lang="pt-BR" baseline="0" dirty="0" err="1" smtClean="0"/>
              <a:t>sintese</a:t>
            </a:r>
            <a:r>
              <a:rPr lang="pt-BR" baseline="0" dirty="0" smtClean="0"/>
              <a:t> de sacarose dependente de enzimas </a:t>
            </a:r>
            <a:r>
              <a:rPr lang="pt-BR" baseline="0" dirty="0" err="1" smtClean="0"/>
              <a:t>correlaciondas</a:t>
            </a:r>
            <a:r>
              <a:rPr lang="pt-BR" baseline="0" dirty="0" smtClean="0"/>
              <a:t> ao K</a:t>
            </a:r>
          </a:p>
          <a:p>
            <a:r>
              <a:rPr lang="pt-BR" baseline="0" dirty="0" smtClean="0"/>
              <a:t>Alta concentração de K no </a:t>
            </a:r>
            <a:r>
              <a:rPr lang="pt-BR" baseline="0" dirty="0" err="1" smtClean="0"/>
              <a:t>citosol</a:t>
            </a:r>
            <a:r>
              <a:rPr lang="pt-BR" baseline="0" dirty="0" smtClean="0"/>
              <a:t> e no vacúolo, faz com que aumenta a capacidade de absorver água</a:t>
            </a:r>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68</a:t>
            </a:fld>
            <a:endParaRPr lang="pt-BR"/>
          </a:p>
        </p:txBody>
      </p:sp>
    </p:spTree>
    <p:extLst>
      <p:ext uri="{BB962C8B-B14F-4D97-AF65-F5344CB8AC3E}">
        <p14:creationId xmlns:p14="http://schemas.microsoft.com/office/powerpoint/2010/main" val="151053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Algumas</a:t>
            </a:r>
            <a:r>
              <a:rPr lang="pt-BR" baseline="0" dirty="0" smtClean="0"/>
              <a:t> das doenças </a:t>
            </a:r>
            <a:r>
              <a:rPr lang="pt-BR" baseline="0" dirty="0" err="1" smtClean="0"/>
              <a:t>citdas</a:t>
            </a:r>
            <a:r>
              <a:rPr lang="pt-BR" baseline="0" dirty="0" smtClean="0"/>
              <a:t> por </a:t>
            </a:r>
            <a:r>
              <a:rPr lang="pt-BR" baseline="0" dirty="0" err="1" smtClean="0"/>
              <a:t>Zambolim</a:t>
            </a:r>
            <a:r>
              <a:rPr lang="pt-BR" baseline="0" dirty="0" smtClean="0"/>
              <a:t> (1998) </a:t>
            </a:r>
            <a:r>
              <a:rPr lang="pt-BR" baseline="0" dirty="0" err="1" smtClean="0"/>
              <a:t>Estrategias</a:t>
            </a:r>
            <a:r>
              <a:rPr lang="pt-BR" baseline="0" dirty="0" smtClean="0"/>
              <a:t> de manejo integrado de </a:t>
            </a:r>
            <a:r>
              <a:rPr lang="pt-BR" baseline="0" dirty="0" err="1" smtClean="0"/>
              <a:t>doeças</a:t>
            </a:r>
            <a:endParaRPr lang="pt-BR" baseline="0" dirty="0" smtClean="0"/>
          </a:p>
          <a:p>
            <a:endParaRPr lang="pt-BR" baseline="0" dirty="0" smtClean="0"/>
          </a:p>
          <a:p>
            <a:r>
              <a:rPr lang="pt-BR" baseline="0" dirty="0" smtClean="0"/>
              <a:t>Ressaltar que </a:t>
            </a:r>
            <a:r>
              <a:rPr lang="pt-BR" baseline="0" dirty="0" err="1" smtClean="0"/>
              <a:t>tambem</a:t>
            </a:r>
            <a:r>
              <a:rPr lang="pt-BR" baseline="0" dirty="0" smtClean="0"/>
              <a:t>, que o excesso de K pode fazer com que haja um </a:t>
            </a:r>
            <a:r>
              <a:rPr lang="pt-BR" baseline="0" dirty="0" err="1" smtClean="0"/>
              <a:t>desbalanço</a:t>
            </a:r>
            <a:r>
              <a:rPr lang="pt-BR" baseline="0" dirty="0" smtClean="0"/>
              <a:t> com Ca e </a:t>
            </a:r>
            <a:r>
              <a:rPr lang="pt-BR" baseline="0" dirty="0" err="1" smtClean="0"/>
              <a:t>Mg</a:t>
            </a:r>
            <a:r>
              <a:rPr lang="pt-BR" baseline="0" dirty="0" smtClean="0"/>
              <a:t>, sendo que o </a:t>
            </a:r>
            <a:r>
              <a:rPr lang="pt-BR" baseline="0" dirty="0" err="1" smtClean="0"/>
              <a:t>calcio</a:t>
            </a:r>
            <a:r>
              <a:rPr lang="pt-BR" baseline="0" dirty="0" smtClean="0"/>
              <a:t>, tem importante função estrutural.</a:t>
            </a:r>
          </a:p>
          <a:p>
            <a:r>
              <a:rPr lang="pt-BR" baseline="0" dirty="0" smtClean="0"/>
              <a:t>Fornecer os nutrientes de modo balanceado = melhores chances de obter alta produtividade. </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69</a:t>
            </a:fld>
            <a:endParaRPr lang="pt-BR"/>
          </a:p>
        </p:txBody>
      </p:sp>
    </p:spTree>
    <p:extLst>
      <p:ext uri="{BB962C8B-B14F-4D97-AF65-F5344CB8AC3E}">
        <p14:creationId xmlns:p14="http://schemas.microsoft.com/office/powerpoint/2010/main" val="276719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Folha</a:t>
            </a:r>
            <a:r>
              <a:rPr lang="pt-BR" baseline="0" dirty="0" smtClean="0"/>
              <a:t> diagnose – vai depender da recomendação Consultar Boletim </a:t>
            </a:r>
            <a:r>
              <a:rPr lang="pt-BR" baseline="0" dirty="0" err="1" smtClean="0"/>
              <a:t>Tecnico</a:t>
            </a:r>
            <a:r>
              <a:rPr lang="pt-BR" baseline="0" dirty="0" smtClean="0"/>
              <a:t> 100 de </a:t>
            </a:r>
            <a:r>
              <a:rPr lang="pt-BR" baseline="0" dirty="0" err="1" smtClean="0"/>
              <a:t>Raij</a:t>
            </a:r>
            <a:r>
              <a:rPr lang="pt-BR" baseline="0" dirty="0" smtClean="0"/>
              <a:t> </a:t>
            </a:r>
            <a:r>
              <a:rPr lang="pt-BR" baseline="0" dirty="0" err="1" smtClean="0"/>
              <a:t>et</a:t>
            </a:r>
            <a:r>
              <a:rPr lang="pt-BR" baseline="0" dirty="0" smtClean="0"/>
              <a:t> al.,1997 ou </a:t>
            </a:r>
            <a:r>
              <a:rPr lang="pt-PT" sz="1200" kern="1200" baseline="0" dirty="0" smtClean="0">
                <a:solidFill>
                  <a:schemeClr val="tx1"/>
                </a:solidFill>
                <a:latin typeface="+mn-lt"/>
                <a:ea typeface="+mn-ea"/>
                <a:cs typeface="+mn-cs"/>
              </a:rPr>
              <a:t>Avaliação do estado nutricional das plantas: princípios e aplicações, 1997 </a:t>
            </a:r>
            <a:r>
              <a:rPr lang="pt-PT" dirty="0" smtClean="0"/>
              <a:t>MALAVOLTA, </a:t>
            </a:r>
            <a:r>
              <a:rPr lang="pt-PT" sz="1200" kern="1200" baseline="0" dirty="0" smtClean="0">
                <a:solidFill>
                  <a:schemeClr val="tx1"/>
                </a:solidFill>
                <a:latin typeface="+mn-lt"/>
                <a:ea typeface="+mn-ea"/>
                <a:cs typeface="+mn-cs"/>
              </a:rPr>
              <a:t>E. et al.</a:t>
            </a:r>
            <a:endParaRPr lang="pt-BR" sz="1200"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70</a:t>
            </a:fld>
            <a:endParaRPr lang="pt-BR"/>
          </a:p>
        </p:txBody>
      </p:sp>
    </p:spTree>
    <p:extLst>
      <p:ext uri="{BB962C8B-B14F-4D97-AF65-F5344CB8AC3E}">
        <p14:creationId xmlns:p14="http://schemas.microsoft.com/office/powerpoint/2010/main" val="29608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71</a:t>
            </a:fld>
            <a:endParaRPr lang="pt-BR"/>
          </a:p>
        </p:txBody>
      </p:sp>
    </p:spTree>
    <p:extLst>
      <p:ext uri="{BB962C8B-B14F-4D97-AF65-F5344CB8AC3E}">
        <p14:creationId xmlns:p14="http://schemas.microsoft.com/office/powerpoint/2010/main" val="76830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Acidez ativa </a:t>
            </a:r>
            <a:r>
              <a:rPr lang="pt-BR" dirty="0" smtClean="0"/>
              <a:t>– </a:t>
            </a:r>
            <a:r>
              <a:rPr lang="pt-PT" dirty="0" smtClean="0"/>
              <a:t>os ions H+ da solução do solo em concentrações baixas quando comparados com os íons H+ adsorvidos. É expressa pelo valor do pH do solo. O pH é determinado em água:  usa-se uma relação solo:água de 1:2,5</a:t>
            </a:r>
            <a:endParaRPr lang="pt-BR" dirty="0" smtClean="0"/>
          </a:p>
          <a:p>
            <a:r>
              <a:rPr lang="pt-BR" b="1" dirty="0" smtClean="0"/>
              <a:t>Acidez potencial </a:t>
            </a:r>
            <a:r>
              <a:rPr lang="pt-BR" dirty="0" smtClean="0"/>
              <a:t>– é a soma de acidez </a:t>
            </a:r>
            <a:r>
              <a:rPr lang="pt-BR" dirty="0" err="1" smtClean="0"/>
              <a:t>trocal</a:t>
            </a:r>
            <a:r>
              <a:rPr lang="pt-BR" dirty="0" smtClean="0"/>
              <a:t> e não </a:t>
            </a:r>
            <a:r>
              <a:rPr lang="pt-BR" dirty="0" err="1" smtClean="0"/>
              <a:t>trocavel</a:t>
            </a:r>
            <a:endParaRPr lang="pt-BR" dirty="0" smtClean="0"/>
          </a:p>
          <a:p>
            <a:r>
              <a:rPr lang="pt-PT" dirty="0" smtClean="0"/>
              <a:t>A </a:t>
            </a:r>
            <a:r>
              <a:rPr lang="pt-PT" sz="1200" b="1" kern="1200" dirty="0" smtClean="0">
                <a:solidFill>
                  <a:schemeClr val="tx1"/>
                </a:solidFill>
                <a:latin typeface="+mn-lt"/>
                <a:ea typeface="+mn-ea"/>
                <a:cs typeface="+mn-cs"/>
              </a:rPr>
              <a:t>acidez trocável</a:t>
            </a:r>
            <a:r>
              <a:rPr lang="pt-PT" dirty="0" smtClean="0"/>
              <a:t> refere-se aos íons Al³+ e H+ retidos na superfície dos coloides do solo. Esta quantidade de H+ trocável é pequena. Como o H+ representa menos de 5% da acidez trocável, é admitido apenas o Al³+ trocável. </a:t>
            </a:r>
          </a:p>
          <a:p>
            <a:r>
              <a:rPr lang="pt-PT" dirty="0" smtClean="0"/>
              <a:t>A </a:t>
            </a:r>
            <a:r>
              <a:rPr lang="pt-PT" sz="1200" b="1" kern="1200" dirty="0" smtClean="0">
                <a:solidFill>
                  <a:schemeClr val="tx1"/>
                </a:solidFill>
                <a:latin typeface="+mn-lt"/>
                <a:ea typeface="+mn-ea"/>
                <a:cs typeface="+mn-cs"/>
              </a:rPr>
              <a:t>acidez não trocável</a:t>
            </a:r>
            <a:r>
              <a:rPr lang="pt-PT" dirty="0" smtClean="0"/>
              <a:t> é o íon H+ de ligação covalente associado aos coloides em carga negativa e aos compostos de alumínio. É a acidez que os solos apresentam quando em pH menor que 5,5. Acima de pH 5,5 não existe mais Al³+ trocável. </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82</a:t>
            </a:fld>
            <a:endParaRPr lang="pt-BR"/>
          </a:p>
        </p:txBody>
      </p:sp>
    </p:spTree>
    <p:extLst>
      <p:ext uri="{BB962C8B-B14F-4D97-AF65-F5344CB8AC3E}">
        <p14:creationId xmlns:p14="http://schemas.microsoft.com/office/powerpoint/2010/main" val="279385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Tirar</a:t>
            </a:r>
            <a:r>
              <a:rPr lang="pt-BR" baseline="0" dirty="0" smtClean="0"/>
              <a:t> Lei ?</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83</a:t>
            </a:fld>
            <a:endParaRPr lang="pt-BR"/>
          </a:p>
        </p:txBody>
      </p:sp>
    </p:spTree>
    <p:extLst>
      <p:ext uri="{BB962C8B-B14F-4D97-AF65-F5344CB8AC3E}">
        <p14:creationId xmlns:p14="http://schemas.microsoft.com/office/powerpoint/2010/main" val="393805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l"/>
            <a:r>
              <a:rPr lang="pt-BR" dirty="0" smtClean="0"/>
              <a:t>PRNT= (PN*RE)/100</a:t>
            </a:r>
          </a:p>
          <a:p>
            <a:pPr algn="l"/>
            <a:endParaRPr lang="pt-BR" dirty="0" smtClean="0"/>
          </a:p>
          <a:p>
            <a:pPr algn="l"/>
            <a:r>
              <a:rPr lang="pt-BR" dirty="0" smtClean="0"/>
              <a:t>RE = o quanto do </a:t>
            </a:r>
            <a:r>
              <a:rPr lang="pt-BR" dirty="0" err="1" smtClean="0"/>
              <a:t>calcario</a:t>
            </a:r>
            <a:r>
              <a:rPr lang="pt-BR" baseline="0" dirty="0" smtClean="0"/>
              <a:t> vai reagir em um período de 3 meses</a:t>
            </a:r>
          </a:p>
          <a:p>
            <a:pPr algn="l"/>
            <a:r>
              <a:rPr lang="pt-BR" baseline="0" dirty="0" smtClean="0"/>
              <a:t>PN = Poder de neutralização</a:t>
            </a:r>
          </a:p>
          <a:p>
            <a:pPr algn="l"/>
            <a:endParaRPr lang="pt-BR" baseline="0" dirty="0" smtClean="0"/>
          </a:p>
          <a:p>
            <a:pPr algn="l"/>
            <a:r>
              <a:rPr lang="pt-BR" baseline="0" dirty="0" smtClean="0"/>
              <a:t>Ex: RE =80%</a:t>
            </a:r>
          </a:p>
          <a:p>
            <a:pPr algn="l"/>
            <a:r>
              <a:rPr lang="pt-BR" baseline="0" dirty="0" smtClean="0"/>
              <a:t>      PN = 97%</a:t>
            </a:r>
          </a:p>
          <a:p>
            <a:pPr algn="l"/>
            <a:r>
              <a:rPr lang="pt-BR" baseline="0" dirty="0" smtClean="0"/>
              <a:t>      PRNT= 77,6%</a:t>
            </a:r>
          </a:p>
          <a:p>
            <a:pPr algn="l"/>
            <a:r>
              <a:rPr lang="pt-BR" baseline="0" dirty="0" smtClean="0"/>
              <a:t>     77,6 irá agir em até 3 meses, e os demais 19,4% (97-77,6) irá agir posteriormente</a:t>
            </a:r>
          </a:p>
          <a:p>
            <a:pPr algn="l"/>
            <a:endParaRPr lang="pt-BR" baseline="0" dirty="0" smtClean="0"/>
          </a:p>
          <a:p>
            <a:pPr algn="l"/>
            <a:endParaRPr lang="pt-BR" baseline="0" dirty="0" smtClean="0"/>
          </a:p>
          <a:p>
            <a:pPr algn="l"/>
            <a:r>
              <a:rPr lang="pt-BR" baseline="0" dirty="0" smtClean="0"/>
              <a:t>Para </a:t>
            </a:r>
            <a:r>
              <a:rPr lang="pt-BR" baseline="0" dirty="0" err="1" smtClean="0"/>
              <a:t>calcario</a:t>
            </a:r>
            <a:r>
              <a:rPr lang="pt-BR" baseline="0" dirty="0" smtClean="0"/>
              <a:t> calcinado, </a:t>
            </a:r>
            <a:r>
              <a:rPr lang="pt-BR" baseline="0" dirty="0" err="1" smtClean="0"/>
              <a:t>filler</a:t>
            </a:r>
            <a:r>
              <a:rPr lang="pt-BR" baseline="0" dirty="0" smtClean="0"/>
              <a:t>, cal hidratado, geralmente o PN=PRNT, ou seja, ou seu PN em sua totalidade irá agir em </a:t>
            </a:r>
            <a:r>
              <a:rPr lang="pt-BR" baseline="0" dirty="0" err="1" smtClean="0"/>
              <a:t>periodo</a:t>
            </a:r>
            <a:r>
              <a:rPr lang="pt-BR" baseline="0" dirty="0" smtClean="0"/>
              <a:t> de até 3 meses</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84</a:t>
            </a:fld>
            <a:endParaRPr lang="pt-BR"/>
          </a:p>
        </p:txBody>
      </p:sp>
    </p:spTree>
    <p:extLst>
      <p:ext uri="{BB962C8B-B14F-4D97-AF65-F5344CB8AC3E}">
        <p14:creationId xmlns:p14="http://schemas.microsoft.com/office/powerpoint/2010/main" val="328387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Panorama geral do K</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57</a:t>
            </a:fld>
            <a:endParaRPr lang="pt-BR"/>
          </a:p>
        </p:txBody>
      </p:sp>
    </p:spTree>
    <p:extLst>
      <p:ext uri="{BB962C8B-B14F-4D97-AF65-F5344CB8AC3E}">
        <p14:creationId xmlns:p14="http://schemas.microsoft.com/office/powerpoint/2010/main" val="2464141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Cuidado em realizar</a:t>
            </a:r>
            <a:r>
              <a:rPr lang="pt-BR" baseline="0" dirty="0" smtClean="0"/>
              <a:t> a calagem, </a:t>
            </a:r>
            <a:r>
              <a:rPr lang="pt-BR" baseline="0" dirty="0" err="1" smtClean="0"/>
              <a:t>tambem</a:t>
            </a:r>
            <a:r>
              <a:rPr lang="pt-BR" baseline="0" dirty="0" smtClean="0"/>
              <a:t>, para aumentar as cargas – na região mais superficial e evitar a lixiviação, pois a tendência com a formação de pares </a:t>
            </a:r>
            <a:r>
              <a:rPr lang="pt-BR" baseline="0" dirty="0" err="1" smtClean="0"/>
              <a:t>ionicos</a:t>
            </a:r>
            <a:r>
              <a:rPr lang="pt-BR" baseline="0" dirty="0" smtClean="0"/>
              <a:t>, assim como ocorre com o CaSO</a:t>
            </a:r>
            <a:r>
              <a:rPr lang="pt-BR" baseline="30000" dirty="0" smtClean="0"/>
              <a:t>0</a:t>
            </a:r>
            <a:r>
              <a:rPr lang="pt-BR" baseline="0" dirty="0" smtClean="0"/>
              <a:t> de </a:t>
            </a:r>
            <a:r>
              <a:rPr lang="pt-BR" baseline="0" dirty="0" err="1" smtClean="0"/>
              <a:t>lixiviar</a:t>
            </a:r>
            <a:r>
              <a:rPr lang="pt-BR" baseline="0" dirty="0" smtClean="0"/>
              <a:t> os </a:t>
            </a:r>
            <a:r>
              <a:rPr lang="pt-BR" baseline="0" dirty="0" err="1" smtClean="0"/>
              <a:t>cations</a:t>
            </a:r>
            <a:r>
              <a:rPr lang="pt-BR" baseline="0" dirty="0" smtClean="0"/>
              <a:t> </a:t>
            </a:r>
            <a:r>
              <a:rPr lang="pt-BR" baseline="0" dirty="0" err="1" smtClean="0"/>
              <a:t>Mg</a:t>
            </a:r>
            <a:r>
              <a:rPr lang="pt-BR" baseline="0" dirty="0" smtClean="0"/>
              <a:t>, K, Mn</a:t>
            </a:r>
          </a:p>
          <a:p>
            <a:r>
              <a:rPr lang="pt-BR" baseline="0" dirty="0" smtClean="0"/>
              <a:t>GESSO NÃO CORRIGE O pH DO SOLO</a:t>
            </a:r>
          </a:p>
          <a:p>
            <a:r>
              <a:rPr lang="pt-BR" baseline="0" dirty="0" smtClean="0"/>
              <a:t>1 </a:t>
            </a:r>
            <a:r>
              <a:rPr lang="pt-BR" baseline="0" dirty="0" err="1" smtClean="0"/>
              <a:t>ton</a:t>
            </a:r>
            <a:r>
              <a:rPr lang="pt-BR" baseline="0" dirty="0" smtClean="0"/>
              <a:t> de gesso, em media aumenta em  5 </a:t>
            </a:r>
            <a:r>
              <a:rPr lang="pt-BR" baseline="0" dirty="0" err="1" smtClean="0"/>
              <a:t>mmol</a:t>
            </a:r>
            <a:r>
              <a:rPr lang="pt-BR" baseline="0" dirty="0" smtClean="0"/>
              <a:t> c . </a:t>
            </a:r>
            <a:r>
              <a:rPr lang="pt-BR" baseline="0" dirty="0" err="1" smtClean="0"/>
              <a:t>dm</a:t>
            </a:r>
            <a:r>
              <a:rPr lang="pt-BR" baseline="0" dirty="0" smtClean="0"/>
              <a:t>-3 de </a:t>
            </a:r>
            <a:r>
              <a:rPr lang="pt-BR" baseline="0" dirty="0" err="1" smtClean="0"/>
              <a:t>calcio</a:t>
            </a:r>
            <a:r>
              <a:rPr lang="pt-BR" baseline="0" dirty="0" smtClean="0"/>
              <a:t> </a:t>
            </a:r>
            <a:endParaRPr lang="pt-BR" baseline="30000" dirty="0" smtClean="0"/>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85</a:t>
            </a:fld>
            <a:endParaRPr lang="pt-BR"/>
          </a:p>
        </p:txBody>
      </p:sp>
    </p:spTree>
    <p:extLst>
      <p:ext uri="{BB962C8B-B14F-4D97-AF65-F5344CB8AC3E}">
        <p14:creationId xmlns:p14="http://schemas.microsoft.com/office/powerpoint/2010/main" val="3138116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Há </a:t>
            </a:r>
            <a:r>
              <a:rPr lang="pt-BR" dirty="0" err="1" smtClean="0"/>
              <a:t>varios</a:t>
            </a:r>
            <a:r>
              <a:rPr lang="pt-BR" dirty="0" smtClean="0"/>
              <a:t> critérios para </a:t>
            </a:r>
            <a:r>
              <a:rPr lang="pt-BR" dirty="0" err="1" smtClean="0"/>
              <a:t>gessagem</a:t>
            </a:r>
            <a:r>
              <a:rPr lang="pt-BR" dirty="0" smtClean="0"/>
              <a:t>, aqui foram</a:t>
            </a:r>
            <a:r>
              <a:rPr lang="pt-BR" baseline="0" dirty="0" smtClean="0"/>
              <a:t> </a:t>
            </a:r>
            <a:r>
              <a:rPr lang="pt-BR" baseline="0" smtClean="0"/>
              <a:t>apresentados somente 2</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86</a:t>
            </a:fld>
            <a:endParaRPr lang="pt-BR"/>
          </a:p>
        </p:txBody>
      </p:sp>
    </p:spTree>
    <p:extLst>
      <p:ext uri="{BB962C8B-B14F-4D97-AF65-F5344CB8AC3E}">
        <p14:creationId xmlns:p14="http://schemas.microsoft.com/office/powerpoint/2010/main" val="3778832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87</a:t>
            </a:fld>
            <a:endParaRPr lang="pt-BR"/>
          </a:p>
        </p:txBody>
      </p:sp>
    </p:spTree>
    <p:extLst>
      <p:ext uri="{BB962C8B-B14F-4D97-AF65-F5344CB8AC3E}">
        <p14:creationId xmlns:p14="http://schemas.microsoft.com/office/powerpoint/2010/main" val="190522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a:bodyPr>
          <a:lstStyle/>
          <a:p>
            <a:pPr>
              <a:buFontTx/>
              <a:buChar char="-"/>
            </a:pPr>
            <a:r>
              <a:rPr lang="pt-BR" dirty="0" smtClean="0"/>
              <a:t>Necessidade</a:t>
            </a:r>
            <a:r>
              <a:rPr lang="pt-BR" baseline="0" dirty="0" smtClean="0"/>
              <a:t> de certa umidade no solo para absorção devido ao fluxo de massa como principal via de absorção</a:t>
            </a:r>
          </a:p>
          <a:p>
            <a:pPr>
              <a:buFontTx/>
              <a:buChar char="-"/>
            </a:pPr>
            <a:r>
              <a:rPr lang="pt-BR" baseline="0" dirty="0" smtClean="0"/>
              <a:t> A absorção é predominantemente passiva, seguindo a entrada de </a:t>
            </a:r>
            <a:r>
              <a:rPr lang="pt-BR" baseline="0" dirty="0" err="1" smtClean="0"/>
              <a:t>agua</a:t>
            </a:r>
            <a:r>
              <a:rPr lang="pt-BR" baseline="0" dirty="0" smtClean="0"/>
              <a:t> na planta, uma vez que a concentração interna e externa não são muito diferentes, aceita-se que a absorção é ativa, quando a concentração externa do </a:t>
            </a:r>
            <a:r>
              <a:rPr lang="pt-BR" baseline="0" dirty="0" err="1" smtClean="0"/>
              <a:t>calcio</a:t>
            </a:r>
            <a:r>
              <a:rPr lang="pt-BR" baseline="0" dirty="0" smtClean="0"/>
              <a:t> é muito baixa (Malavolta, 2006)</a:t>
            </a:r>
          </a:p>
          <a:p>
            <a:pPr>
              <a:buFontTx/>
              <a:buChar char="-"/>
            </a:pPr>
            <a:endParaRPr lang="pt-BR" baseline="0" dirty="0" smtClean="0"/>
          </a:p>
          <a:p>
            <a:pPr>
              <a:buFontTx/>
              <a:buChar char="-"/>
            </a:pPr>
            <a:r>
              <a:rPr lang="pt-BR" baseline="0" dirty="0" smtClean="0"/>
              <a:t> Altas concentrações de NH4+, K+, Mg2+, Al3+ e Mn2+ competem com Cálcio</a:t>
            </a:r>
          </a:p>
          <a:p>
            <a:pPr>
              <a:buFontTx/>
              <a:buChar char="-"/>
            </a:pPr>
            <a:r>
              <a:rPr lang="pt-BR" baseline="0" dirty="0" smtClean="0"/>
              <a:t> Temperatura, ira influenciar a absorção em </a:t>
            </a:r>
            <a:r>
              <a:rPr lang="pt-BR" baseline="0" dirty="0" err="1" smtClean="0"/>
              <a:t>orgãos</a:t>
            </a:r>
            <a:r>
              <a:rPr lang="pt-BR" baseline="0" dirty="0" smtClean="0"/>
              <a:t> das plantas (flores, frutos, </a:t>
            </a:r>
            <a:r>
              <a:rPr lang="pt-BR" baseline="0" dirty="0" err="1" smtClean="0"/>
              <a:t>etc</a:t>
            </a:r>
            <a:r>
              <a:rPr lang="pt-BR" baseline="0" dirty="0" smtClean="0"/>
              <a:t>), haja visto que, folhas tem mais </a:t>
            </a:r>
            <a:r>
              <a:rPr lang="pt-BR" baseline="0" dirty="0" err="1" smtClean="0"/>
              <a:t>estomatos</a:t>
            </a:r>
            <a:r>
              <a:rPr lang="pt-BR" baseline="0" dirty="0" smtClean="0"/>
              <a:t> e transpiram mais, e irão receber preferencialmente o </a:t>
            </a:r>
            <a:r>
              <a:rPr lang="pt-BR" baseline="0" dirty="0" err="1" smtClean="0"/>
              <a:t>calcio</a:t>
            </a:r>
            <a:r>
              <a:rPr lang="pt-BR" baseline="0" dirty="0" smtClean="0"/>
              <a:t>.</a:t>
            </a:r>
          </a:p>
          <a:p>
            <a:pPr>
              <a:buFontTx/>
              <a:buChar char="-"/>
            </a:pPr>
            <a:r>
              <a:rPr lang="pt-BR" baseline="0" dirty="0" smtClean="0"/>
              <a:t> Devido a absorção por fluxo de massa, a baixa umidade do solo, pode prejudicar a absorção deste elemento, assim como a baixa umidade do ar, haja visto que o </a:t>
            </a:r>
            <a:r>
              <a:rPr lang="pt-BR" baseline="0" dirty="0" err="1" smtClean="0"/>
              <a:t>calcio</a:t>
            </a:r>
            <a:r>
              <a:rPr lang="pt-BR" baseline="0" dirty="0" smtClean="0"/>
              <a:t> é </a:t>
            </a:r>
            <a:r>
              <a:rPr lang="pt-BR" baseline="0" dirty="0" err="1" smtClean="0"/>
              <a:t>translocado</a:t>
            </a:r>
            <a:r>
              <a:rPr lang="pt-BR" baseline="0" dirty="0" smtClean="0"/>
              <a:t> através do xilema e o fechamento de estômato </a:t>
            </a:r>
            <a:r>
              <a:rPr lang="pt-BR" baseline="0" dirty="0" err="1" smtClean="0"/>
              <a:t>prejuca</a:t>
            </a:r>
            <a:r>
              <a:rPr lang="pt-BR" baseline="0" dirty="0" smtClean="0"/>
              <a:t> a </a:t>
            </a:r>
            <a:r>
              <a:rPr lang="pt-BR" baseline="0" dirty="0" err="1" smtClean="0"/>
              <a:t>translocação</a:t>
            </a:r>
            <a:r>
              <a:rPr lang="pt-BR" baseline="0" dirty="0" smtClean="0"/>
              <a:t> deste elemento </a:t>
            </a:r>
          </a:p>
          <a:p>
            <a:pPr algn="l">
              <a:buFontTx/>
              <a:buChar char="-"/>
            </a:pPr>
            <a:r>
              <a:rPr lang="pt-BR" baseline="0" dirty="0" smtClean="0"/>
              <a:t> </a:t>
            </a:r>
            <a:r>
              <a:rPr lang="pt-BR" baseline="0" dirty="0" err="1" smtClean="0"/>
              <a:t>Especies</a:t>
            </a:r>
            <a:r>
              <a:rPr lang="pt-BR" baseline="0" dirty="0" smtClean="0"/>
              <a:t> diferentes </a:t>
            </a:r>
            <a:r>
              <a:rPr lang="pt-BR" baseline="0" dirty="0" err="1" smtClean="0"/>
              <a:t>tbem</a:t>
            </a:r>
            <a:r>
              <a:rPr lang="pt-BR" baseline="0" dirty="0" smtClean="0"/>
              <a:t> diferem em relação a absorção, </a:t>
            </a:r>
            <a:r>
              <a:rPr lang="pt-BR" baseline="0" dirty="0" err="1" smtClean="0"/>
              <a:t>Loneragan</a:t>
            </a:r>
            <a:r>
              <a:rPr lang="pt-BR" baseline="0" dirty="0" smtClean="0"/>
              <a:t> </a:t>
            </a:r>
            <a:r>
              <a:rPr lang="pt-BR" baseline="0" dirty="0" err="1" smtClean="0"/>
              <a:t>et</a:t>
            </a:r>
            <a:r>
              <a:rPr lang="pt-BR" baseline="0" dirty="0" smtClean="0"/>
              <a:t> al., 196, testando </a:t>
            </a:r>
            <a:r>
              <a:rPr lang="pt-BR" baseline="0" dirty="0" err="1" smtClean="0"/>
              <a:t>azevem</a:t>
            </a:r>
            <a:r>
              <a:rPr lang="pt-BR" baseline="0" dirty="0" smtClean="0"/>
              <a:t> e tomate, observou que aumentando o suprimento de </a:t>
            </a:r>
            <a:r>
              <a:rPr lang="pt-BR" baseline="0" dirty="0" err="1" smtClean="0"/>
              <a:t>calcio</a:t>
            </a:r>
            <a:r>
              <a:rPr lang="pt-BR" baseline="0" dirty="0" smtClean="0"/>
              <a:t> de 2,5 </a:t>
            </a:r>
            <a:r>
              <a:rPr lang="pt-BR" baseline="0" dirty="0" err="1" smtClean="0"/>
              <a:t>mmol</a:t>
            </a:r>
            <a:r>
              <a:rPr lang="pt-BR" baseline="0" dirty="0" smtClean="0"/>
              <a:t>.dm3 para 100 </a:t>
            </a:r>
            <a:r>
              <a:rPr lang="pt-BR" baseline="0" dirty="0" err="1" smtClean="0"/>
              <a:t>mmol</a:t>
            </a:r>
            <a:r>
              <a:rPr lang="pt-BR" baseline="0" dirty="0" smtClean="0"/>
              <a:t>.dm3, o crescimento relativo do tomate foi de 19% para 100%, ao passo que no </a:t>
            </a:r>
            <a:r>
              <a:rPr lang="pt-BR" baseline="0" dirty="0" err="1" smtClean="0"/>
              <a:t>azevem</a:t>
            </a:r>
            <a:r>
              <a:rPr lang="pt-BR" baseline="0" dirty="0" smtClean="0"/>
              <a:t> foi de 100% para 94%, praticamente inalterado. Monocotiledôneas tem menor concentração de </a:t>
            </a:r>
            <a:r>
              <a:rPr lang="pt-BR" baseline="0" dirty="0" err="1" smtClean="0"/>
              <a:t>calcio</a:t>
            </a:r>
            <a:r>
              <a:rPr lang="pt-BR" baseline="0" dirty="0" smtClean="0"/>
              <a:t> que dicotiledôneas, alem disso, até entre </a:t>
            </a:r>
            <a:r>
              <a:rPr lang="pt-BR" baseline="0" dirty="0" err="1" smtClean="0"/>
              <a:t>especies</a:t>
            </a:r>
            <a:r>
              <a:rPr lang="pt-BR" baseline="0" dirty="0" smtClean="0"/>
              <a:t>, gêneros e variedades, pode ocorrer diferenciação em relação a necessidade/Absorção.</a:t>
            </a:r>
          </a:p>
          <a:p>
            <a:pPr>
              <a:buFontTx/>
              <a:buChar char="-"/>
            </a:pP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88</a:t>
            </a:fld>
            <a:endParaRPr lang="pt-BR"/>
          </a:p>
        </p:txBody>
      </p:sp>
    </p:spTree>
    <p:extLst>
      <p:ext uri="{BB962C8B-B14F-4D97-AF65-F5344CB8AC3E}">
        <p14:creationId xmlns:p14="http://schemas.microsoft.com/office/powerpoint/2010/main" val="4029036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Floema</a:t>
            </a:r>
            <a:r>
              <a:rPr lang="pt-BR" baseline="0" dirty="0" smtClean="0"/>
              <a:t> – Baixa quantidade</a:t>
            </a:r>
          </a:p>
          <a:p>
            <a:r>
              <a:rPr lang="pt-BR" baseline="0" dirty="0" smtClean="0"/>
              <a:t>Movimento do </a:t>
            </a:r>
            <a:r>
              <a:rPr lang="pt-BR" baseline="0" dirty="0" err="1" smtClean="0"/>
              <a:t>calcio</a:t>
            </a:r>
            <a:r>
              <a:rPr lang="pt-BR" baseline="0" dirty="0" smtClean="0"/>
              <a:t> no xilema é praticamente unidirecional ascendente, o transporte de Ca2+ é realizado por troca iônica, e não por fluxo transpiratório, como se acreditava (Clark, 1984)</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92</a:t>
            </a:fld>
            <a:endParaRPr lang="pt-BR"/>
          </a:p>
        </p:txBody>
      </p:sp>
    </p:spTree>
    <p:extLst>
      <p:ext uri="{BB962C8B-B14F-4D97-AF65-F5344CB8AC3E}">
        <p14:creationId xmlns:p14="http://schemas.microsoft.com/office/powerpoint/2010/main" val="3166707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-Frisar a necessidade de</a:t>
            </a:r>
            <a:r>
              <a:rPr lang="pt-BR" baseline="0" dirty="0" smtClean="0"/>
              <a:t> um conhecimento </a:t>
            </a:r>
            <a:r>
              <a:rPr lang="pt-BR" baseline="0" dirty="0" err="1" smtClean="0"/>
              <a:t>previo</a:t>
            </a:r>
            <a:r>
              <a:rPr lang="pt-BR" baseline="0" dirty="0" smtClean="0"/>
              <a:t>, das necessidades da variedade, muitas vezes o fornecimento de doses de </a:t>
            </a:r>
            <a:r>
              <a:rPr lang="pt-BR" baseline="0" dirty="0" err="1" smtClean="0"/>
              <a:t>calcio</a:t>
            </a:r>
            <a:r>
              <a:rPr lang="pt-BR" baseline="0" dirty="0" smtClean="0"/>
              <a:t> é suficiente para uma variedade e insuficiente para outras</a:t>
            </a:r>
          </a:p>
          <a:p>
            <a:r>
              <a:rPr lang="pt-BR" baseline="0" dirty="0" smtClean="0"/>
              <a:t>- A diagnose foliar é uma ferramenta que auxilia nas correções de deficiências leves, pode ser uma ferramenta que indique a inter relação entre elementos (K:Ca:</a:t>
            </a:r>
            <a:r>
              <a:rPr lang="pt-BR" baseline="0" dirty="0" err="1" smtClean="0"/>
              <a:t>Mg</a:t>
            </a:r>
            <a:r>
              <a:rPr lang="pt-BR" baseline="0" dirty="0" smtClean="0"/>
              <a:t>)</a:t>
            </a:r>
          </a:p>
          <a:p>
            <a:endParaRPr lang="pt-BR" dirty="0" smtClean="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93</a:t>
            </a:fld>
            <a:endParaRPr lang="pt-BR"/>
          </a:p>
        </p:txBody>
      </p:sp>
    </p:spTree>
    <p:extLst>
      <p:ext uri="{BB962C8B-B14F-4D97-AF65-F5344CB8AC3E}">
        <p14:creationId xmlns:p14="http://schemas.microsoft.com/office/powerpoint/2010/main" val="3117412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Transpiração</a:t>
            </a:r>
            <a:r>
              <a:rPr lang="pt-BR" baseline="0" dirty="0" smtClean="0"/>
              <a:t> dos frutos é pequena, e o suprimento via floema é muito baixo, sintoma na parte distal em hortaliças como tomate, melancia, melão pimentão</a:t>
            </a:r>
          </a:p>
          <a:p>
            <a:r>
              <a:rPr lang="pt-BR" baseline="0" dirty="0" smtClean="0"/>
              <a:t>Alem disso, reforçar como foi dito nos slides anteriores, alem da baixa quantidade de </a:t>
            </a:r>
            <a:r>
              <a:rPr lang="pt-BR" baseline="0" dirty="0" err="1" smtClean="0"/>
              <a:t>calcio</a:t>
            </a:r>
            <a:r>
              <a:rPr lang="pt-BR" baseline="0" dirty="0" smtClean="0"/>
              <a:t> no solo, fatores como competição com K, Mg, </a:t>
            </a:r>
            <a:r>
              <a:rPr lang="pt-BR" baseline="0" dirty="0" err="1" smtClean="0"/>
              <a:t>Amonio</a:t>
            </a:r>
            <a:r>
              <a:rPr lang="pt-BR" baseline="0" dirty="0" smtClean="0"/>
              <a:t>, </a:t>
            </a:r>
            <a:r>
              <a:rPr lang="pt-BR" baseline="0" dirty="0" err="1" smtClean="0"/>
              <a:t>Aluminio</a:t>
            </a:r>
            <a:r>
              <a:rPr lang="pt-BR" baseline="0" dirty="0" smtClean="0"/>
              <a:t>,  umidade e temperatura podem causar deficiência de </a:t>
            </a:r>
            <a:r>
              <a:rPr lang="pt-BR" baseline="0" dirty="0" err="1" smtClean="0"/>
              <a:t>calcio</a:t>
            </a:r>
            <a:r>
              <a:rPr lang="pt-BR" baseline="0" dirty="0" smtClean="0"/>
              <a:t>.</a:t>
            </a:r>
          </a:p>
          <a:p>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-&gt; </a:t>
            </a:r>
            <a:r>
              <a:rPr lang="pt-BR" sz="1200" dirty="0" smtClean="0">
                <a:latin typeface="Arial" pitchFamily="34" charset="0"/>
                <a:cs typeface="Arial" pitchFamily="34" charset="0"/>
              </a:rPr>
              <a:t>Devido </a:t>
            </a:r>
            <a:r>
              <a:rPr lang="pt-BR" sz="1200" u="sng" dirty="0" smtClean="0">
                <a:effectLst>
                  <a:outerShdw blurRad="38100" dist="38100" dir="2700000" algn="tl">
                    <a:srgbClr val="000000">
                      <a:alpha val="43137"/>
                    </a:srgbClr>
                  </a:outerShdw>
                </a:effectLst>
                <a:latin typeface="Arial" pitchFamily="34" charset="0"/>
                <a:cs typeface="Arial" pitchFamily="34" charset="0"/>
              </a:rPr>
              <a:t>a baixa mobilidade do cálcio</a:t>
            </a:r>
            <a:r>
              <a:rPr lang="pt-BR" sz="1200" dirty="0" smtClean="0">
                <a:effectLst>
                  <a:outerShdw blurRad="38100" dist="38100" dir="2700000" algn="tl">
                    <a:srgbClr val="000000">
                      <a:alpha val="43137"/>
                    </a:srgbClr>
                  </a:outerShdw>
                </a:effectLst>
                <a:latin typeface="Arial" pitchFamily="34" charset="0"/>
                <a:cs typeface="Arial" pitchFamily="34" charset="0"/>
              </a:rPr>
              <a:t> </a:t>
            </a:r>
            <a:r>
              <a:rPr lang="pt-BR" sz="1200" dirty="0" smtClean="0">
                <a:latin typeface="Arial" pitchFamily="34" charset="0"/>
                <a:cs typeface="Arial" pitchFamily="34" charset="0"/>
              </a:rPr>
              <a:t>na planta, invariavelmente </a:t>
            </a:r>
            <a:r>
              <a:rPr lang="pt-BR" sz="1200" b="1" dirty="0" smtClean="0">
                <a:solidFill>
                  <a:srgbClr val="FF0000"/>
                </a:solidFill>
                <a:latin typeface="Arial" pitchFamily="34" charset="0"/>
                <a:cs typeface="Arial" pitchFamily="34" charset="0"/>
              </a:rPr>
              <a:t>os sintomas irão aparecer nas folhas novas, e pontos de crescimento </a:t>
            </a:r>
          </a:p>
          <a:p>
            <a:endParaRPr lang="pt-BR" baseline="0" dirty="0" smtClean="0"/>
          </a:p>
          <a:p>
            <a:r>
              <a:rPr lang="pt-BR" sz="1200" dirty="0" smtClean="0">
                <a:latin typeface="Arial" pitchFamily="34" charset="0"/>
                <a:cs typeface="Arial" pitchFamily="34" charset="0"/>
              </a:rPr>
              <a:t>-&gt; Os sintomas em frutos são bastante comum, haja visto que o cálcio é distribuído preferencialmente nas folhas em detrimento dos frutos, devido a maior transpiração, e a baixa mobilidade no floema </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95</a:t>
            </a:fld>
            <a:endParaRPr lang="pt-BR"/>
          </a:p>
        </p:txBody>
      </p:sp>
    </p:spTree>
    <p:extLst>
      <p:ext uri="{BB962C8B-B14F-4D97-AF65-F5344CB8AC3E}">
        <p14:creationId xmlns:p14="http://schemas.microsoft.com/office/powerpoint/2010/main" val="1643741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Transpiração</a:t>
            </a:r>
            <a:r>
              <a:rPr lang="pt-BR" baseline="0" dirty="0" smtClean="0"/>
              <a:t> dos frutos é pequena, e o suprimento via floema é muito baixo, sintoma na parte distal em hortaliças como tomate, melancia, melão pimentão</a:t>
            </a:r>
          </a:p>
          <a:p>
            <a:r>
              <a:rPr lang="pt-BR" baseline="0" dirty="0" smtClean="0"/>
              <a:t>Alem disso, reforçar como foi dito nos slides anteriores, alem da baixa quantidade de </a:t>
            </a:r>
            <a:r>
              <a:rPr lang="pt-BR" baseline="0" dirty="0" err="1" smtClean="0"/>
              <a:t>calcio</a:t>
            </a:r>
            <a:r>
              <a:rPr lang="pt-BR" baseline="0" dirty="0" smtClean="0"/>
              <a:t> no solo, fatores como competição com K, Mg, </a:t>
            </a:r>
            <a:r>
              <a:rPr lang="pt-BR" baseline="0" dirty="0" err="1" smtClean="0"/>
              <a:t>Amonio</a:t>
            </a:r>
            <a:r>
              <a:rPr lang="pt-BR" baseline="0" dirty="0" smtClean="0"/>
              <a:t>, </a:t>
            </a:r>
            <a:r>
              <a:rPr lang="pt-BR" baseline="0" dirty="0" err="1" smtClean="0"/>
              <a:t>Aluminio</a:t>
            </a:r>
            <a:r>
              <a:rPr lang="pt-BR" baseline="0" dirty="0" smtClean="0"/>
              <a:t>,  umidade e temperatura podem causar deficiência de </a:t>
            </a:r>
            <a:r>
              <a:rPr lang="pt-BR" baseline="0" dirty="0" err="1" smtClean="0"/>
              <a:t>calcio</a:t>
            </a:r>
            <a:r>
              <a:rPr lang="pt-BR" baseline="0" dirty="0" smtClean="0"/>
              <a:t>.</a:t>
            </a:r>
          </a:p>
          <a:p>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-&gt; </a:t>
            </a:r>
            <a:r>
              <a:rPr lang="pt-BR" sz="1200" dirty="0" smtClean="0">
                <a:latin typeface="Arial" pitchFamily="34" charset="0"/>
                <a:cs typeface="Arial" pitchFamily="34" charset="0"/>
              </a:rPr>
              <a:t>Devido </a:t>
            </a:r>
            <a:r>
              <a:rPr lang="pt-BR" sz="1200" u="sng" dirty="0" smtClean="0">
                <a:effectLst>
                  <a:outerShdw blurRad="38100" dist="38100" dir="2700000" algn="tl">
                    <a:srgbClr val="000000">
                      <a:alpha val="43137"/>
                    </a:srgbClr>
                  </a:outerShdw>
                </a:effectLst>
                <a:latin typeface="Arial" pitchFamily="34" charset="0"/>
                <a:cs typeface="Arial" pitchFamily="34" charset="0"/>
              </a:rPr>
              <a:t>a baixa mobilidade do cálcio</a:t>
            </a:r>
            <a:r>
              <a:rPr lang="pt-BR" sz="1200" dirty="0" smtClean="0">
                <a:effectLst>
                  <a:outerShdw blurRad="38100" dist="38100" dir="2700000" algn="tl">
                    <a:srgbClr val="000000">
                      <a:alpha val="43137"/>
                    </a:srgbClr>
                  </a:outerShdw>
                </a:effectLst>
                <a:latin typeface="Arial" pitchFamily="34" charset="0"/>
                <a:cs typeface="Arial" pitchFamily="34" charset="0"/>
              </a:rPr>
              <a:t> </a:t>
            </a:r>
            <a:r>
              <a:rPr lang="pt-BR" sz="1200" dirty="0" smtClean="0">
                <a:latin typeface="Arial" pitchFamily="34" charset="0"/>
                <a:cs typeface="Arial" pitchFamily="34" charset="0"/>
              </a:rPr>
              <a:t>na planta, invariavelmente </a:t>
            </a:r>
            <a:r>
              <a:rPr lang="pt-BR" sz="1200" b="1" dirty="0" smtClean="0">
                <a:solidFill>
                  <a:srgbClr val="FF0000"/>
                </a:solidFill>
                <a:latin typeface="Arial" pitchFamily="34" charset="0"/>
                <a:cs typeface="Arial" pitchFamily="34" charset="0"/>
              </a:rPr>
              <a:t>os sintomas irão aparecer nas folhas novas, e pontos de crescimento </a:t>
            </a:r>
          </a:p>
          <a:p>
            <a:endParaRPr lang="pt-BR" baseline="0" dirty="0" smtClean="0"/>
          </a:p>
          <a:p>
            <a:r>
              <a:rPr lang="pt-BR" sz="1200" dirty="0" smtClean="0">
                <a:latin typeface="Arial" pitchFamily="34" charset="0"/>
                <a:cs typeface="Arial" pitchFamily="34" charset="0"/>
              </a:rPr>
              <a:t>-&gt; Os sintomas em frutos são bastante comum, haja visto que o cálcio é distribuído preferencialmente nas folhas em detrimento dos frutos, devido a maior transpiração, e a baixa mobilidade no floema </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96</a:t>
            </a:fld>
            <a:endParaRPr lang="pt-BR"/>
          </a:p>
        </p:txBody>
      </p:sp>
    </p:spTree>
    <p:extLst>
      <p:ext uri="{BB962C8B-B14F-4D97-AF65-F5344CB8AC3E}">
        <p14:creationId xmlns:p14="http://schemas.microsoft.com/office/powerpoint/2010/main" val="1502874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Transpiração</a:t>
            </a:r>
            <a:r>
              <a:rPr lang="pt-BR" baseline="0" dirty="0" smtClean="0"/>
              <a:t> dos frutos é pequena, e o suprimento via floema é muito baixo, sintoma na parte distal em hortaliças como tomate, melancia, melão pimentão</a:t>
            </a:r>
          </a:p>
          <a:p>
            <a:r>
              <a:rPr lang="pt-BR" baseline="0" dirty="0" smtClean="0"/>
              <a:t>Alem disso, reforçar como foi dito nos slides anteriores, alem da baixa quantidade de </a:t>
            </a:r>
            <a:r>
              <a:rPr lang="pt-BR" baseline="0" dirty="0" err="1" smtClean="0"/>
              <a:t>calcio</a:t>
            </a:r>
            <a:r>
              <a:rPr lang="pt-BR" baseline="0" dirty="0" smtClean="0"/>
              <a:t> no solo, fatores como competição com K, Mg, </a:t>
            </a:r>
            <a:r>
              <a:rPr lang="pt-BR" baseline="0" dirty="0" err="1" smtClean="0"/>
              <a:t>Amonio</a:t>
            </a:r>
            <a:r>
              <a:rPr lang="pt-BR" baseline="0" dirty="0" smtClean="0"/>
              <a:t>, </a:t>
            </a:r>
            <a:r>
              <a:rPr lang="pt-BR" baseline="0" dirty="0" err="1" smtClean="0"/>
              <a:t>Aluminio</a:t>
            </a:r>
            <a:r>
              <a:rPr lang="pt-BR" baseline="0" dirty="0" smtClean="0"/>
              <a:t>,  umidade e temperatura podem causar deficiência de </a:t>
            </a:r>
            <a:r>
              <a:rPr lang="pt-BR" baseline="0" dirty="0" err="1" smtClean="0"/>
              <a:t>calcio</a:t>
            </a:r>
            <a:r>
              <a:rPr lang="pt-BR" baseline="0" dirty="0" smtClean="0"/>
              <a:t>.</a:t>
            </a:r>
          </a:p>
          <a:p>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-&gt; </a:t>
            </a:r>
            <a:r>
              <a:rPr lang="pt-BR" sz="1200" dirty="0" smtClean="0">
                <a:latin typeface="Arial" pitchFamily="34" charset="0"/>
                <a:cs typeface="Arial" pitchFamily="34" charset="0"/>
              </a:rPr>
              <a:t>Devido </a:t>
            </a:r>
            <a:r>
              <a:rPr lang="pt-BR" sz="1200" u="sng" dirty="0" smtClean="0">
                <a:effectLst>
                  <a:outerShdw blurRad="38100" dist="38100" dir="2700000" algn="tl">
                    <a:srgbClr val="000000">
                      <a:alpha val="43137"/>
                    </a:srgbClr>
                  </a:outerShdw>
                </a:effectLst>
                <a:latin typeface="Arial" pitchFamily="34" charset="0"/>
                <a:cs typeface="Arial" pitchFamily="34" charset="0"/>
              </a:rPr>
              <a:t>a baixa mobilidade do cálcio</a:t>
            </a:r>
            <a:r>
              <a:rPr lang="pt-BR" sz="1200" dirty="0" smtClean="0">
                <a:effectLst>
                  <a:outerShdw blurRad="38100" dist="38100" dir="2700000" algn="tl">
                    <a:srgbClr val="000000">
                      <a:alpha val="43137"/>
                    </a:srgbClr>
                  </a:outerShdw>
                </a:effectLst>
                <a:latin typeface="Arial" pitchFamily="34" charset="0"/>
                <a:cs typeface="Arial" pitchFamily="34" charset="0"/>
              </a:rPr>
              <a:t> </a:t>
            </a:r>
            <a:r>
              <a:rPr lang="pt-BR" sz="1200" dirty="0" smtClean="0">
                <a:latin typeface="Arial" pitchFamily="34" charset="0"/>
                <a:cs typeface="Arial" pitchFamily="34" charset="0"/>
              </a:rPr>
              <a:t>na planta, invariavelmente </a:t>
            </a:r>
            <a:r>
              <a:rPr lang="pt-BR" sz="1200" b="1" dirty="0" smtClean="0">
                <a:solidFill>
                  <a:srgbClr val="FF0000"/>
                </a:solidFill>
                <a:latin typeface="Arial" pitchFamily="34" charset="0"/>
                <a:cs typeface="Arial" pitchFamily="34" charset="0"/>
              </a:rPr>
              <a:t>os sintomas irão aparecer nas folhas novas, e pontos de crescimento </a:t>
            </a:r>
          </a:p>
          <a:p>
            <a:endParaRPr lang="pt-BR" baseline="0" dirty="0" smtClean="0"/>
          </a:p>
          <a:p>
            <a:r>
              <a:rPr lang="pt-BR" sz="1200" dirty="0" smtClean="0">
                <a:latin typeface="Arial" pitchFamily="34" charset="0"/>
                <a:cs typeface="Arial" pitchFamily="34" charset="0"/>
              </a:rPr>
              <a:t>-&gt; Os sintomas em frutos são bastante comum, haja visto que o cálcio é distribuído preferencialmente nas folhas em detrimento dos frutos, devido a maior transpiração, e a baixa mobilidade no floema </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97</a:t>
            </a:fld>
            <a:endParaRPr lang="pt-BR"/>
          </a:p>
        </p:txBody>
      </p:sp>
    </p:spTree>
    <p:extLst>
      <p:ext uri="{BB962C8B-B14F-4D97-AF65-F5344CB8AC3E}">
        <p14:creationId xmlns:p14="http://schemas.microsoft.com/office/powerpoint/2010/main" val="149287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Transpiração</a:t>
            </a:r>
            <a:r>
              <a:rPr lang="pt-BR" baseline="0" dirty="0" smtClean="0"/>
              <a:t> dos frutos é pequena, e o suprimento via floema é muito baixo, sintoma na parte distal em hortaliças como tomate, melancia, melão pimentão</a:t>
            </a:r>
          </a:p>
          <a:p>
            <a:r>
              <a:rPr lang="pt-BR" baseline="0" dirty="0" smtClean="0"/>
              <a:t>Alem disso, reforçar como foi dito nos slides anteriores, alem da baixa quantidade de </a:t>
            </a:r>
            <a:r>
              <a:rPr lang="pt-BR" baseline="0" dirty="0" err="1" smtClean="0"/>
              <a:t>calcio</a:t>
            </a:r>
            <a:r>
              <a:rPr lang="pt-BR" baseline="0" dirty="0" smtClean="0"/>
              <a:t> no solo, fatores como competição com K, </a:t>
            </a:r>
            <a:r>
              <a:rPr lang="pt-BR" baseline="0" dirty="0" err="1" smtClean="0"/>
              <a:t>Mg</a:t>
            </a:r>
            <a:r>
              <a:rPr lang="pt-BR" baseline="0" dirty="0" smtClean="0"/>
              <a:t>, </a:t>
            </a:r>
            <a:r>
              <a:rPr lang="pt-BR" baseline="0" dirty="0" err="1" smtClean="0"/>
              <a:t>Amonio</a:t>
            </a:r>
            <a:r>
              <a:rPr lang="pt-BR" baseline="0" dirty="0" smtClean="0"/>
              <a:t>, </a:t>
            </a:r>
            <a:r>
              <a:rPr lang="pt-BR" baseline="0" dirty="0" err="1" smtClean="0"/>
              <a:t>Aluminio</a:t>
            </a:r>
            <a:r>
              <a:rPr lang="pt-BR" baseline="0" dirty="0" smtClean="0"/>
              <a:t>,  umidade e temperatura podem causar deficiência de </a:t>
            </a:r>
            <a:r>
              <a:rPr lang="pt-BR" baseline="0" dirty="0" err="1" smtClean="0"/>
              <a:t>calcio</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98</a:t>
            </a:fld>
            <a:endParaRPr lang="pt-BR"/>
          </a:p>
        </p:txBody>
      </p:sp>
    </p:spTree>
    <p:extLst>
      <p:ext uri="{BB962C8B-B14F-4D97-AF65-F5344CB8AC3E}">
        <p14:creationId xmlns:p14="http://schemas.microsoft.com/office/powerpoint/2010/main" val="43807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K – Ciclo</a:t>
            </a:r>
            <a:r>
              <a:rPr lang="pt-BR" baseline="0" dirty="0" smtClean="0"/>
              <a:t> aberto – ao contrario do N</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58</a:t>
            </a:fld>
            <a:endParaRPr lang="pt-BR"/>
          </a:p>
        </p:txBody>
      </p:sp>
    </p:spTree>
    <p:extLst>
      <p:ext uri="{BB962C8B-B14F-4D97-AF65-F5344CB8AC3E}">
        <p14:creationId xmlns:p14="http://schemas.microsoft.com/office/powerpoint/2010/main" val="353840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Transpiração</a:t>
            </a:r>
            <a:r>
              <a:rPr lang="pt-BR" baseline="0" dirty="0" smtClean="0"/>
              <a:t> dos frutos é pequena, e o suprimento via floema é muito baixo, sintoma na parte distal em hortaliças como tomate, melancia, melão pimentão</a:t>
            </a:r>
          </a:p>
          <a:p>
            <a:r>
              <a:rPr lang="pt-BR" baseline="0" dirty="0" smtClean="0"/>
              <a:t>Alem disso, reforçar como foi dito nos slides anteriores, alem da baixa quantidade de </a:t>
            </a:r>
            <a:r>
              <a:rPr lang="pt-BR" baseline="0" dirty="0" err="1" smtClean="0"/>
              <a:t>calcio</a:t>
            </a:r>
            <a:r>
              <a:rPr lang="pt-BR" baseline="0" dirty="0" smtClean="0"/>
              <a:t> no solo, fatores como competição com K, </a:t>
            </a:r>
            <a:r>
              <a:rPr lang="pt-BR" baseline="0" dirty="0" err="1" smtClean="0"/>
              <a:t>Mg</a:t>
            </a:r>
            <a:r>
              <a:rPr lang="pt-BR" baseline="0" dirty="0" smtClean="0"/>
              <a:t>, </a:t>
            </a:r>
            <a:r>
              <a:rPr lang="pt-BR" baseline="0" dirty="0" err="1" smtClean="0"/>
              <a:t>Amonio</a:t>
            </a:r>
            <a:r>
              <a:rPr lang="pt-BR" baseline="0" dirty="0" smtClean="0"/>
              <a:t>, </a:t>
            </a:r>
            <a:r>
              <a:rPr lang="pt-BR" baseline="0" dirty="0" err="1" smtClean="0"/>
              <a:t>Aluminio</a:t>
            </a:r>
            <a:r>
              <a:rPr lang="pt-BR" baseline="0" dirty="0" smtClean="0"/>
              <a:t>,  umidade e temperatura podem causar deficiência de </a:t>
            </a:r>
            <a:r>
              <a:rPr lang="pt-BR" baseline="0" dirty="0" err="1" smtClean="0"/>
              <a:t>calcio</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100</a:t>
            </a:fld>
            <a:endParaRPr lang="pt-BR"/>
          </a:p>
        </p:txBody>
      </p:sp>
    </p:spTree>
    <p:extLst>
      <p:ext uri="{BB962C8B-B14F-4D97-AF65-F5344CB8AC3E}">
        <p14:creationId xmlns:p14="http://schemas.microsoft.com/office/powerpoint/2010/main" val="3909359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que falar sobre o </a:t>
            </a:r>
            <a:r>
              <a:rPr lang="pt-BR" dirty="0" err="1" smtClean="0"/>
              <a:t>calcio</a:t>
            </a:r>
            <a:r>
              <a:rPr lang="pt-BR" dirty="0" smtClean="0"/>
              <a:t>?</a:t>
            </a:r>
            <a:r>
              <a:rPr lang="pt-BR" baseline="0" dirty="0" smtClean="0"/>
              <a:t> Em vias gerais</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104</a:t>
            </a:fld>
            <a:endParaRPr lang="pt-BR"/>
          </a:p>
        </p:txBody>
      </p:sp>
    </p:spTree>
    <p:extLst>
      <p:ext uri="{BB962C8B-B14F-4D97-AF65-F5344CB8AC3E}">
        <p14:creationId xmlns:p14="http://schemas.microsoft.com/office/powerpoint/2010/main" val="503222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Assim como no </a:t>
            </a:r>
            <a:r>
              <a:rPr lang="pt-BR" dirty="0" err="1" smtClean="0"/>
              <a:t>potassio</a:t>
            </a:r>
            <a:r>
              <a:rPr lang="pt-BR" dirty="0" smtClean="0"/>
              <a:t>,</a:t>
            </a:r>
            <a:r>
              <a:rPr lang="pt-BR" baseline="0" dirty="0" smtClean="0"/>
              <a:t> a </a:t>
            </a:r>
            <a:r>
              <a:rPr lang="pt-BR" baseline="0" dirty="0" err="1" smtClean="0"/>
              <a:t>dinamica</a:t>
            </a:r>
            <a:r>
              <a:rPr lang="pt-BR" baseline="0" dirty="0" smtClean="0"/>
              <a:t> se assemelha, a forma não </a:t>
            </a:r>
            <a:r>
              <a:rPr lang="pt-BR" baseline="0" dirty="0" err="1" smtClean="0"/>
              <a:t>trocavel</a:t>
            </a:r>
            <a:r>
              <a:rPr lang="pt-BR" baseline="0" dirty="0" smtClean="0"/>
              <a:t>  Minerais </a:t>
            </a:r>
            <a:r>
              <a:rPr lang="pt-BR" baseline="0" dirty="0" err="1" smtClean="0"/>
              <a:t>primarios</a:t>
            </a:r>
            <a:r>
              <a:rPr lang="pt-BR" baseline="0" dirty="0" smtClean="0"/>
              <a:t> perfazem a maior parte do </a:t>
            </a:r>
            <a:r>
              <a:rPr lang="pt-BR" baseline="0" dirty="0" err="1" smtClean="0"/>
              <a:t>Mg</a:t>
            </a:r>
            <a:r>
              <a:rPr lang="pt-BR" baseline="0" dirty="0" smtClean="0"/>
              <a:t>, assim como parte dos minerais secundários, que podem ou não fixar</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105</a:t>
            </a:fld>
            <a:endParaRPr lang="pt-BR"/>
          </a:p>
        </p:txBody>
      </p:sp>
    </p:spTree>
    <p:extLst>
      <p:ext uri="{BB962C8B-B14F-4D97-AF65-F5344CB8AC3E}">
        <p14:creationId xmlns:p14="http://schemas.microsoft.com/office/powerpoint/2010/main" val="1214078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Acidez ativa </a:t>
            </a:r>
            <a:r>
              <a:rPr lang="pt-BR" dirty="0" smtClean="0"/>
              <a:t>– </a:t>
            </a:r>
            <a:r>
              <a:rPr lang="pt-PT" dirty="0" smtClean="0"/>
              <a:t>os ions H+ da solução do solo em concentrações baixas quando comparados com os íons H+ adsorvidos. É expressa pelo valor do pH do solo. O pH é determinado em água:  usa-se uma relação solo:água de 1:2,5</a:t>
            </a:r>
            <a:endParaRPr lang="pt-BR" dirty="0" smtClean="0"/>
          </a:p>
          <a:p>
            <a:r>
              <a:rPr lang="pt-BR" b="1" dirty="0" smtClean="0"/>
              <a:t>Acidez potencial </a:t>
            </a:r>
            <a:r>
              <a:rPr lang="pt-BR" dirty="0" smtClean="0"/>
              <a:t>– é a soma de acidez </a:t>
            </a:r>
            <a:r>
              <a:rPr lang="pt-BR" dirty="0" err="1" smtClean="0"/>
              <a:t>trocal</a:t>
            </a:r>
            <a:r>
              <a:rPr lang="pt-BR" dirty="0" smtClean="0"/>
              <a:t> e não </a:t>
            </a:r>
            <a:r>
              <a:rPr lang="pt-BR" dirty="0" err="1" smtClean="0"/>
              <a:t>trocavel</a:t>
            </a:r>
            <a:endParaRPr lang="pt-BR" dirty="0" smtClean="0"/>
          </a:p>
          <a:p>
            <a:r>
              <a:rPr lang="pt-PT" dirty="0" smtClean="0"/>
              <a:t>A </a:t>
            </a:r>
            <a:r>
              <a:rPr lang="pt-PT" sz="1200" b="1" kern="1200" dirty="0" smtClean="0">
                <a:solidFill>
                  <a:schemeClr val="tx1"/>
                </a:solidFill>
                <a:latin typeface="+mn-lt"/>
                <a:ea typeface="+mn-ea"/>
                <a:cs typeface="+mn-cs"/>
              </a:rPr>
              <a:t>acidez trocável</a:t>
            </a:r>
            <a:r>
              <a:rPr lang="pt-PT" dirty="0" smtClean="0"/>
              <a:t> refere-se aos íons Al³+ e H+ retidos na superfície dos coloides do solo. Esta quantidade de H+ trocável é pequena. Como o H+ representa menos de 5% da acidez trocável, é admitido apenas o Al³+ trocável. </a:t>
            </a:r>
          </a:p>
          <a:p>
            <a:r>
              <a:rPr lang="pt-PT" dirty="0" smtClean="0"/>
              <a:t>A </a:t>
            </a:r>
            <a:r>
              <a:rPr lang="pt-PT" sz="1200" b="1" kern="1200" dirty="0" smtClean="0">
                <a:solidFill>
                  <a:schemeClr val="tx1"/>
                </a:solidFill>
                <a:latin typeface="+mn-lt"/>
                <a:ea typeface="+mn-ea"/>
                <a:cs typeface="+mn-cs"/>
              </a:rPr>
              <a:t>acidez não trocável</a:t>
            </a:r>
            <a:r>
              <a:rPr lang="pt-PT" dirty="0" smtClean="0"/>
              <a:t> é o íon H+ de ligação covalente associado aos coloides em carga negativa e aos compostos de alumínio. É a acidez que os solos apresentam quando em pH menor que 5,5. Acima de pH 5,5 não existe mais Al³+ trocável. </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106</a:t>
            </a:fld>
            <a:endParaRPr lang="pt-BR"/>
          </a:p>
        </p:txBody>
      </p:sp>
    </p:spTree>
    <p:extLst>
      <p:ext uri="{BB962C8B-B14F-4D97-AF65-F5344CB8AC3E}">
        <p14:creationId xmlns:p14="http://schemas.microsoft.com/office/powerpoint/2010/main" val="787701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108</a:t>
            </a:fld>
            <a:endParaRPr lang="pt-BR"/>
          </a:p>
        </p:txBody>
      </p:sp>
    </p:spTree>
    <p:extLst>
      <p:ext uri="{BB962C8B-B14F-4D97-AF65-F5344CB8AC3E}">
        <p14:creationId xmlns:p14="http://schemas.microsoft.com/office/powerpoint/2010/main" val="2723056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None/>
            </a:pPr>
            <a:r>
              <a:rPr lang="pt-BR" dirty="0" smtClean="0"/>
              <a:t>Principalmente</a:t>
            </a:r>
            <a:r>
              <a:rPr lang="pt-BR" baseline="0" dirty="0" smtClean="0"/>
              <a:t> K, como visto anteriormente, </a:t>
            </a:r>
            <a:r>
              <a:rPr lang="pt-BR" baseline="0" dirty="0" err="1" smtClean="0"/>
              <a:t>Mg</a:t>
            </a:r>
            <a:r>
              <a:rPr lang="pt-BR" baseline="0" dirty="0" smtClean="0"/>
              <a:t> fica retido no complexo de trocas mais fortemente que o K, entretanto, devido ao raio </a:t>
            </a:r>
            <a:r>
              <a:rPr lang="pt-BR" baseline="0" dirty="0" err="1" smtClean="0"/>
              <a:t>ionico</a:t>
            </a:r>
            <a:r>
              <a:rPr lang="pt-BR" baseline="0" dirty="0" smtClean="0"/>
              <a:t>, sistema de absorção dupla (ativa e passiva), dentre outros fatores, o K é favorecido na absorção em relação ao </a:t>
            </a:r>
            <a:r>
              <a:rPr lang="pt-BR" baseline="0" dirty="0" err="1" smtClean="0"/>
              <a:t>Mg</a:t>
            </a:r>
            <a:r>
              <a:rPr lang="pt-BR" baseline="0" dirty="0" smtClean="0"/>
              <a:t> (oposto não é verdade)</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109</a:t>
            </a:fld>
            <a:endParaRPr lang="pt-BR"/>
          </a:p>
        </p:txBody>
      </p:sp>
    </p:spTree>
    <p:extLst>
      <p:ext uri="{BB962C8B-B14F-4D97-AF65-F5344CB8AC3E}">
        <p14:creationId xmlns:p14="http://schemas.microsoft.com/office/powerpoint/2010/main" val="3359215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Mg</a:t>
            </a:r>
            <a:r>
              <a:rPr lang="pt-BR" baseline="0" dirty="0" smtClean="0"/>
              <a:t> é altamente móvel, mas </a:t>
            </a:r>
            <a:r>
              <a:rPr lang="pt-BR" dirty="0" smtClean="0"/>
              <a:t>K+</a:t>
            </a:r>
            <a:r>
              <a:rPr lang="pt-BR" baseline="0" dirty="0" smtClean="0"/>
              <a:t> é mais móvel que </a:t>
            </a:r>
            <a:r>
              <a:rPr lang="pt-BR" baseline="0" dirty="0" err="1" smtClean="0"/>
              <a:t>Mg</a:t>
            </a:r>
            <a:r>
              <a:rPr lang="pt-BR" baseline="0" dirty="0" smtClean="0"/>
              <a:t>, forma quase que exclusivamente </a:t>
            </a:r>
            <a:r>
              <a:rPr lang="pt-BR" baseline="0" dirty="0" err="1" smtClean="0"/>
              <a:t>ionica</a:t>
            </a:r>
            <a:r>
              <a:rPr lang="pt-BR" baseline="0" dirty="0" smtClean="0"/>
              <a:t> do K nas plantas.</a:t>
            </a:r>
          </a:p>
          <a:p>
            <a:r>
              <a:rPr lang="pt-BR" baseline="0" dirty="0" smtClean="0"/>
              <a:t>Há competição inclusive dentro da planta, no transporte, com K e Ca pelas cargas negativas do </a:t>
            </a:r>
            <a:r>
              <a:rPr lang="pt-BR" baseline="0" dirty="0" err="1" smtClean="0"/>
              <a:t>citosol</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110</a:t>
            </a:fld>
            <a:endParaRPr lang="pt-BR"/>
          </a:p>
        </p:txBody>
      </p:sp>
    </p:spTree>
    <p:extLst>
      <p:ext uri="{BB962C8B-B14F-4D97-AF65-F5344CB8AC3E}">
        <p14:creationId xmlns:p14="http://schemas.microsoft.com/office/powerpoint/2010/main" val="413854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err="1" smtClean="0">
                <a:solidFill>
                  <a:schemeClr val="tx1"/>
                </a:solidFill>
                <a:latin typeface="+mn-lt"/>
                <a:ea typeface="+mn-ea"/>
                <a:cs typeface="+mn-cs"/>
              </a:rPr>
              <a:t>The</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first</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step</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of</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chlorophyll</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biosynthesis</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insertion</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of</a:t>
            </a:r>
            <a:r>
              <a:rPr lang="pt-BR" sz="1200" kern="1200" baseline="0" dirty="0" smtClean="0">
                <a:solidFill>
                  <a:schemeClr val="tx1"/>
                </a:solidFill>
                <a:latin typeface="+mn-lt"/>
                <a:ea typeface="+mn-ea"/>
                <a:cs typeface="+mn-cs"/>
              </a:rPr>
              <a:t> Mg2 </a:t>
            </a:r>
            <a:r>
              <a:rPr lang="pt-BR" sz="1200" kern="1200" baseline="0" dirty="0" err="1" smtClean="0">
                <a:solidFill>
                  <a:schemeClr val="tx1"/>
                </a:solidFill>
                <a:latin typeface="+mn-lt"/>
                <a:ea typeface="+mn-ea"/>
                <a:cs typeface="+mn-cs"/>
              </a:rPr>
              <a:t>into</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the</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porphyrin</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structure</a:t>
            </a:r>
            <a:r>
              <a:rPr lang="pt-BR" sz="1200" kern="1200" baseline="0" dirty="0" smtClean="0">
                <a:solidFill>
                  <a:schemeClr val="tx1"/>
                </a:solidFill>
                <a:latin typeface="+mn-lt"/>
                <a:ea typeface="+mn-ea"/>
                <a:cs typeface="+mn-cs"/>
              </a:rPr>
              <a:t> is </a:t>
            </a:r>
            <a:r>
              <a:rPr lang="pt-BR" sz="1200" kern="1200" baseline="0" dirty="0" err="1" smtClean="0">
                <a:solidFill>
                  <a:schemeClr val="tx1"/>
                </a:solidFill>
                <a:latin typeface="+mn-lt"/>
                <a:ea typeface="+mn-ea"/>
                <a:cs typeface="+mn-cs"/>
              </a:rPr>
              <a:t>catalysed</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by</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Mg</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chelatase</a:t>
            </a:r>
            <a:r>
              <a:rPr lang="pt-BR" sz="1200" kern="1200" baseline="0" dirty="0" smtClean="0">
                <a:solidFill>
                  <a:schemeClr val="tx1"/>
                </a:solidFill>
                <a:latin typeface="+mn-lt"/>
                <a:ea typeface="+mn-ea"/>
                <a:cs typeface="+mn-cs"/>
              </a:rPr>
              <a:t> (Walker </a:t>
            </a:r>
            <a:r>
              <a:rPr lang="pt-BR" sz="1200" kern="1200" baseline="0" dirty="0" err="1" smtClean="0">
                <a:solidFill>
                  <a:schemeClr val="tx1"/>
                </a:solidFill>
                <a:latin typeface="+mn-lt"/>
                <a:ea typeface="+mn-ea"/>
                <a:cs typeface="+mn-cs"/>
              </a:rPr>
              <a:t>and</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Weinstein</a:t>
            </a:r>
            <a:r>
              <a:rPr lang="pt-BR" sz="1200" kern="1200" baseline="0" dirty="0" smtClean="0">
                <a:solidFill>
                  <a:schemeClr val="tx1"/>
                </a:solidFill>
                <a:latin typeface="+mn-lt"/>
                <a:ea typeface="+mn-ea"/>
                <a:cs typeface="+mn-cs"/>
              </a:rPr>
              <a:t>, 1991). </a:t>
            </a:r>
            <a:r>
              <a:rPr lang="pt-BR" sz="1200" kern="1200" baseline="0" dirty="0" err="1" smtClean="0">
                <a:solidFill>
                  <a:schemeClr val="tx1"/>
                </a:solidFill>
                <a:latin typeface="+mn-lt"/>
                <a:ea typeface="+mn-ea"/>
                <a:cs typeface="+mn-cs"/>
              </a:rPr>
              <a:t>Activation</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of</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this</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enzyme</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also</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requires</a:t>
            </a:r>
            <a:r>
              <a:rPr lang="pt-BR" sz="1200" kern="1200" baseline="0" dirty="0" smtClean="0">
                <a:solidFill>
                  <a:schemeClr val="tx1"/>
                </a:solidFill>
                <a:latin typeface="+mn-lt"/>
                <a:ea typeface="+mn-ea"/>
                <a:cs typeface="+mn-cs"/>
              </a:rPr>
              <a:t> ATP </a:t>
            </a:r>
            <a:r>
              <a:rPr lang="pt-BR" sz="1200" kern="1200" baseline="0" dirty="0" err="1" smtClean="0">
                <a:solidFill>
                  <a:schemeClr val="tx1"/>
                </a:solidFill>
                <a:latin typeface="+mn-lt"/>
                <a:ea typeface="+mn-ea"/>
                <a:cs typeface="+mn-cs"/>
              </a:rPr>
              <a:t>and</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thus</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additional</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Mg</a:t>
            </a:r>
            <a:r>
              <a:rPr lang="pt-BR" sz="1200" kern="1200" baseline="0" dirty="0" smtClean="0">
                <a:solidFill>
                  <a:schemeClr val="tx1"/>
                </a:solidFill>
                <a:latin typeface="+mn-lt"/>
                <a:ea typeface="+mn-ea"/>
                <a:cs typeface="+mn-cs"/>
              </a:rPr>
              <a:t> (Kobayashi,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2008). Release </a:t>
            </a:r>
            <a:r>
              <a:rPr lang="pt-BR" sz="1200" i="1" kern="1200" baseline="0" dirty="0" err="1" smtClean="0">
                <a:solidFill>
                  <a:schemeClr val="tx1"/>
                </a:solidFill>
                <a:latin typeface="+mn-lt"/>
                <a:ea typeface="+mn-ea"/>
                <a:cs typeface="+mn-cs"/>
              </a:rPr>
              <a:t>of</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Mg</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during</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chlorophyll</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breakdown</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requires</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two</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steps</a:t>
            </a:r>
            <a:r>
              <a:rPr lang="pt-BR" sz="1200" i="1" kern="1200" baseline="0" dirty="0" smtClean="0">
                <a:solidFill>
                  <a:schemeClr val="tx1"/>
                </a:solidFill>
                <a:latin typeface="+mn-lt"/>
                <a:ea typeface="+mn-ea"/>
                <a:cs typeface="+mn-cs"/>
              </a:rPr>
              <a:t>, a </a:t>
            </a:r>
            <a:r>
              <a:rPr lang="pt-BR" sz="1200" i="1" kern="1200" baseline="0" dirty="0" err="1" smtClean="0">
                <a:solidFill>
                  <a:schemeClr val="tx1"/>
                </a:solidFill>
                <a:latin typeface="+mn-lt"/>
                <a:ea typeface="+mn-ea"/>
                <a:cs typeface="+mn-cs"/>
              </a:rPr>
              <a:t>chlorophyllase</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hydrolysing</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chlorophyll</a:t>
            </a:r>
            <a:r>
              <a:rPr lang="pt-BR" sz="1200" i="1" kern="1200" baseline="0" dirty="0" smtClean="0">
                <a:solidFill>
                  <a:schemeClr val="tx1"/>
                </a:solidFill>
                <a:latin typeface="+mn-lt"/>
                <a:ea typeface="+mn-ea"/>
                <a:cs typeface="+mn-cs"/>
              </a:rPr>
              <a:t> to </a:t>
            </a:r>
            <a:r>
              <a:rPr lang="pt-BR" sz="1200" i="1" kern="1200" baseline="0" dirty="0" err="1" smtClean="0">
                <a:solidFill>
                  <a:schemeClr val="tx1"/>
                </a:solidFill>
                <a:latin typeface="+mn-lt"/>
                <a:ea typeface="+mn-ea"/>
                <a:cs typeface="+mn-cs"/>
              </a:rPr>
              <a:t>chlorophyllide</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and</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phytol</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Tsuchiya</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1999) </a:t>
            </a:r>
            <a:r>
              <a:rPr lang="pt-BR" sz="1200" i="1" kern="1200" baseline="0" dirty="0" err="1" smtClean="0">
                <a:solidFill>
                  <a:schemeClr val="tx1"/>
                </a:solidFill>
                <a:latin typeface="+mn-lt"/>
                <a:ea typeface="+mn-ea"/>
                <a:cs typeface="+mn-cs"/>
              </a:rPr>
              <a:t>and</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Mg-dechelatase</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yielding</a:t>
            </a:r>
            <a:r>
              <a:rPr lang="pt-BR" sz="1200" i="1" kern="1200" baseline="0" dirty="0" smtClean="0">
                <a:solidFill>
                  <a:schemeClr val="tx1"/>
                </a:solidFill>
                <a:latin typeface="+mn-lt"/>
                <a:ea typeface="+mn-ea"/>
                <a:cs typeface="+mn-cs"/>
              </a:rPr>
              <a:t> Mg2 </a:t>
            </a:r>
            <a:r>
              <a:rPr lang="pt-BR" sz="1200" i="1" kern="1200" baseline="0" dirty="0" err="1" smtClean="0">
                <a:solidFill>
                  <a:schemeClr val="tx1"/>
                </a:solidFill>
                <a:latin typeface="+mn-lt"/>
                <a:ea typeface="+mn-ea"/>
                <a:cs typeface="+mn-cs"/>
              </a:rPr>
              <a:t>and</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pheophytin</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Ougham</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2008; </a:t>
            </a:r>
            <a:r>
              <a:rPr lang="pt-BR" sz="1200" i="1" kern="1200" baseline="0" dirty="0" err="1" smtClean="0">
                <a:solidFill>
                  <a:schemeClr val="tx1"/>
                </a:solidFill>
                <a:latin typeface="+mn-lt"/>
                <a:ea typeface="+mn-ea"/>
                <a:cs typeface="+mn-cs"/>
              </a:rPr>
              <a:t>Schelbert</a:t>
            </a:r>
            <a:r>
              <a:rPr lang="pt-BR" sz="1200" i="1"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2009). </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111</a:t>
            </a:fld>
            <a:endParaRPr lang="pt-BR"/>
          </a:p>
        </p:txBody>
      </p:sp>
    </p:spTree>
    <p:extLst>
      <p:ext uri="{BB962C8B-B14F-4D97-AF65-F5344CB8AC3E}">
        <p14:creationId xmlns:p14="http://schemas.microsoft.com/office/powerpoint/2010/main" val="2364832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RuBisCo</a:t>
            </a:r>
            <a:r>
              <a:rPr lang="pt-BR" baseline="0" dirty="0" smtClean="0"/>
              <a:t> enzima/</a:t>
            </a:r>
            <a:r>
              <a:rPr lang="pt-BR" baseline="0" dirty="0" err="1" smtClean="0"/>
              <a:t>proteina</a:t>
            </a:r>
            <a:r>
              <a:rPr lang="pt-BR" baseline="0" dirty="0" smtClean="0"/>
              <a:t> mais abundante</a:t>
            </a:r>
          </a:p>
          <a:p>
            <a:r>
              <a:rPr lang="pt-BR" dirty="0" err="1" smtClean="0"/>
              <a:t>Mengel</a:t>
            </a:r>
            <a:r>
              <a:rPr lang="pt-BR" dirty="0" smtClean="0"/>
              <a:t> e </a:t>
            </a:r>
            <a:r>
              <a:rPr lang="pt-BR" dirty="0" err="1" smtClean="0"/>
              <a:t>Kyrkby</a:t>
            </a:r>
            <a:r>
              <a:rPr lang="pt-BR" baseline="0" dirty="0" smtClean="0"/>
              <a:t> </a:t>
            </a:r>
            <a:r>
              <a:rPr lang="pt-BR" baseline="0" dirty="0" err="1" smtClean="0"/>
              <a:t>pag</a:t>
            </a:r>
            <a:r>
              <a:rPr lang="pt-BR" baseline="0" dirty="0" smtClean="0"/>
              <a:t> 545</a:t>
            </a:r>
          </a:p>
          <a:p>
            <a:r>
              <a:rPr lang="pt-BR" baseline="0" dirty="0" err="1" smtClean="0"/>
              <a:t>Clororoplasto</a:t>
            </a:r>
            <a:r>
              <a:rPr lang="pt-BR" baseline="0" dirty="0" smtClean="0"/>
              <a:t>  em luz, H+ direcionado para dentro do espaço do </a:t>
            </a:r>
            <a:r>
              <a:rPr lang="pt-BR" baseline="0" dirty="0" err="1" smtClean="0"/>
              <a:t>tilacoide</a:t>
            </a:r>
            <a:r>
              <a:rPr lang="pt-BR" baseline="0" dirty="0" smtClean="0"/>
              <a:t>, e para o estabelecimento de gradiente </a:t>
            </a:r>
            <a:r>
              <a:rPr lang="pt-BR" baseline="0" dirty="0" err="1" smtClean="0"/>
              <a:t>eletroquimico</a:t>
            </a:r>
            <a:r>
              <a:rPr lang="pt-BR" baseline="0" dirty="0" smtClean="0"/>
              <a:t>, a membrana do </a:t>
            </a:r>
            <a:r>
              <a:rPr lang="pt-BR" baseline="0" dirty="0" err="1" smtClean="0"/>
              <a:t>tilacoide</a:t>
            </a:r>
            <a:r>
              <a:rPr lang="pt-BR" baseline="0" dirty="0" smtClean="0"/>
              <a:t> induz a m contra fluxo de  </a:t>
            </a:r>
            <a:r>
              <a:rPr lang="pt-BR" baseline="0" dirty="0" err="1" smtClean="0"/>
              <a:t>Mg</a:t>
            </a:r>
            <a:r>
              <a:rPr lang="pt-BR" baseline="0" dirty="0" smtClean="0"/>
              <a:t> no estroma., condição ideal para a ativação da </a:t>
            </a:r>
            <a:r>
              <a:rPr lang="pt-BR" baseline="0" dirty="0" err="1" smtClean="0"/>
              <a:t>Rubisc</a:t>
            </a:r>
            <a:r>
              <a:rPr lang="pt-BR" baseline="0" dirty="0" smtClean="0"/>
              <a:t> o( alto pH 7,5-8 e alta quantidade de </a:t>
            </a:r>
            <a:r>
              <a:rPr lang="pt-BR" baseline="0" dirty="0" err="1" smtClean="0"/>
              <a:t>Mg</a:t>
            </a:r>
            <a:r>
              <a:rPr lang="pt-BR" baseline="0" dirty="0" smtClean="0"/>
              <a:t> no estroma).</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112</a:t>
            </a:fld>
            <a:endParaRPr lang="pt-BR"/>
          </a:p>
        </p:txBody>
      </p:sp>
    </p:spTree>
    <p:extLst>
      <p:ext uri="{BB962C8B-B14F-4D97-AF65-F5344CB8AC3E}">
        <p14:creationId xmlns:p14="http://schemas.microsoft.com/office/powerpoint/2010/main" val="789342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ATPase</a:t>
            </a:r>
            <a:r>
              <a:rPr lang="pt-BR" baseline="0" dirty="0" smtClean="0"/>
              <a:t> por </a:t>
            </a:r>
            <a:r>
              <a:rPr lang="pt-BR" baseline="0" dirty="0" err="1" smtClean="0"/>
              <a:t>calcio</a:t>
            </a:r>
            <a:r>
              <a:rPr lang="pt-BR" baseline="0" dirty="0" smtClean="0"/>
              <a:t> e </a:t>
            </a:r>
            <a:r>
              <a:rPr lang="pt-BR" baseline="0" dirty="0" err="1" smtClean="0"/>
              <a:t>Mg</a:t>
            </a:r>
            <a:endParaRPr lang="pt-BR" baseline="0" dirty="0" smtClean="0"/>
          </a:p>
          <a:p>
            <a:r>
              <a:rPr lang="pt-BR" baseline="0" dirty="0" smtClean="0"/>
              <a:t>Se liga ao </a:t>
            </a:r>
            <a:r>
              <a:rPr lang="pt-BR" baseline="0" dirty="0" err="1" smtClean="0"/>
              <a:t>Mg</a:t>
            </a:r>
            <a:r>
              <a:rPr lang="pt-BR" baseline="0" dirty="0" smtClean="0"/>
              <a:t>+ ATP para ATP + Reagentes = enzima</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113</a:t>
            </a:fld>
            <a:endParaRPr lang="pt-BR"/>
          </a:p>
        </p:txBody>
      </p:sp>
    </p:spTree>
    <p:extLst>
      <p:ext uri="{BB962C8B-B14F-4D97-AF65-F5344CB8AC3E}">
        <p14:creationId xmlns:p14="http://schemas.microsoft.com/office/powerpoint/2010/main" val="64859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K – Ciclo</a:t>
            </a:r>
            <a:r>
              <a:rPr lang="pt-BR" baseline="0" dirty="0" smtClean="0"/>
              <a:t> aberto – ao contrario do N</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59</a:t>
            </a:fld>
            <a:endParaRPr lang="pt-BR"/>
          </a:p>
        </p:txBody>
      </p:sp>
    </p:spTree>
    <p:extLst>
      <p:ext uri="{BB962C8B-B14F-4D97-AF65-F5344CB8AC3E}">
        <p14:creationId xmlns:p14="http://schemas.microsoft.com/office/powerpoint/2010/main" val="232908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dirty="0" smtClean="0">
                <a:latin typeface="Arial" panose="020B0604020202020204" pitchFamily="34" charset="0"/>
                <a:cs typeface="Arial" panose="020B0604020202020204" pitchFamily="34" charset="0"/>
              </a:rPr>
              <a:t> Muitos autores correlacionam o aumento da absorção de fósforo (H</a:t>
            </a:r>
            <a:r>
              <a:rPr lang="pt-BR" sz="1200" baseline="-25000" dirty="0" smtClean="0">
                <a:latin typeface="Arial" pitchFamily="34" charset="0"/>
                <a:cs typeface="Arial" pitchFamily="34" charset="0"/>
              </a:rPr>
              <a:t>2</a:t>
            </a:r>
            <a:r>
              <a:rPr lang="pt-BR" sz="1200" dirty="0" smtClean="0">
                <a:latin typeface="Arial" panose="020B0604020202020204" pitchFamily="34" charset="0"/>
                <a:cs typeface="Arial" panose="020B0604020202020204" pitchFamily="34" charset="0"/>
              </a:rPr>
              <a:t>PO</a:t>
            </a:r>
            <a:r>
              <a:rPr lang="pt-BR" sz="1200" baseline="-25000" dirty="0" smtClean="0">
                <a:latin typeface="Arial" pitchFamily="34" charset="0"/>
                <a:cs typeface="Arial" pitchFamily="34" charset="0"/>
              </a:rPr>
              <a:t>4</a:t>
            </a:r>
            <a:r>
              <a:rPr lang="pt-BR" sz="1200" baseline="30000" dirty="0" smtClean="0">
                <a:latin typeface="Arial" pitchFamily="34" charset="0"/>
                <a:cs typeface="Arial" pitchFamily="34" charset="0"/>
              </a:rPr>
              <a:t>-</a:t>
            </a:r>
            <a:r>
              <a:rPr lang="pt-BR" sz="1200" dirty="0" smtClean="0">
                <a:latin typeface="Arial" panose="020B0604020202020204" pitchFamily="34" charset="0"/>
                <a:cs typeface="Arial" panose="020B0604020202020204" pitchFamily="34" charset="0"/>
              </a:rPr>
              <a:t>)  ao magnésio, provavelmente esse papel de “carregador”  seja devido a partição na ativação da </a:t>
            </a:r>
            <a:r>
              <a:rPr lang="pt-BR" sz="1200" dirty="0" err="1" smtClean="0">
                <a:latin typeface="Arial" panose="020B0604020202020204" pitchFamily="34" charset="0"/>
                <a:cs typeface="Arial" panose="020B0604020202020204" pitchFamily="34" charset="0"/>
              </a:rPr>
              <a:t>ATPase</a:t>
            </a:r>
            <a:r>
              <a:rPr lang="pt-BR" sz="1200" dirty="0" smtClean="0">
                <a:latin typeface="Arial" panose="020B0604020202020204" pitchFamily="34" charset="0"/>
                <a:cs typeface="Arial" panose="020B0604020202020204" pitchFamily="34" charset="0"/>
              </a:rPr>
              <a:t> da membrana (absorção iônica), e na própria geração do ATP na fotossíntese e na respiração</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114</a:t>
            </a:fld>
            <a:endParaRPr lang="pt-BR"/>
          </a:p>
        </p:txBody>
      </p:sp>
    </p:spTree>
    <p:extLst>
      <p:ext uri="{BB962C8B-B14F-4D97-AF65-F5344CB8AC3E}">
        <p14:creationId xmlns:p14="http://schemas.microsoft.com/office/powerpoint/2010/main" val="385067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Em teoria,</a:t>
            </a:r>
            <a:r>
              <a:rPr lang="pt-BR" baseline="0" dirty="0" smtClean="0"/>
              <a:t> ambas as analises são proporcionais ( dividir o </a:t>
            </a:r>
            <a:r>
              <a:rPr lang="pt-BR" baseline="0" dirty="0" err="1" smtClean="0"/>
              <a:t>Mehlich</a:t>
            </a:r>
            <a:r>
              <a:rPr lang="pt-BR" baseline="0" dirty="0" smtClean="0"/>
              <a:t> por 391) e tem alta correlação entre os resultados desde que as texturas sejam semelhantes</a:t>
            </a:r>
          </a:p>
          <a:p>
            <a:r>
              <a:rPr lang="pt-BR" baseline="0" dirty="0" smtClean="0"/>
              <a:t>Teores de K fixado são muito baixos nos solos brasileiros, não há a presença de Minerais 2:1, ou são muito raros, deste modo, essas duas metodologias extraem o K em solução e o trocável não quantifica fixado</a:t>
            </a:r>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60</a:t>
            </a:fld>
            <a:endParaRPr lang="pt-BR"/>
          </a:p>
        </p:txBody>
      </p:sp>
    </p:spTree>
    <p:extLst>
      <p:ext uri="{BB962C8B-B14F-4D97-AF65-F5344CB8AC3E}">
        <p14:creationId xmlns:p14="http://schemas.microsoft.com/office/powerpoint/2010/main" val="326254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Na pratica,</a:t>
            </a:r>
            <a:r>
              <a:rPr lang="pt-BR" baseline="0" dirty="0" smtClean="0"/>
              <a:t> suporta-se uma composição bem menos proporcional as apresentadas</a:t>
            </a:r>
          </a:p>
          <a:p>
            <a:endParaRPr lang="pt-BR" baseline="0" dirty="0" smtClean="0"/>
          </a:p>
          <a:p>
            <a:r>
              <a:rPr lang="pt-BR" baseline="0" dirty="0" smtClean="0"/>
              <a:t>K absorvido preferencialmente em relação ao Ca e o </a:t>
            </a:r>
            <a:r>
              <a:rPr lang="pt-BR" baseline="0" dirty="0" err="1" smtClean="0"/>
              <a:t>Mg</a:t>
            </a:r>
            <a:r>
              <a:rPr lang="pt-BR" baseline="0" dirty="0" smtClean="0"/>
              <a:t> (raio de hidratação) </a:t>
            </a:r>
          </a:p>
          <a:p>
            <a:r>
              <a:rPr lang="pt-BR" baseline="0" dirty="0" smtClean="0"/>
              <a:t>K em excesso efeito depressivo no </a:t>
            </a:r>
            <a:r>
              <a:rPr lang="pt-BR" baseline="0" dirty="0" err="1" smtClean="0"/>
              <a:t>Mg</a:t>
            </a:r>
            <a:r>
              <a:rPr lang="pt-BR" baseline="0" dirty="0" smtClean="0"/>
              <a:t>, mas o inverso não é verdade</a:t>
            </a:r>
          </a:p>
          <a:p>
            <a:r>
              <a:rPr lang="pt-BR" baseline="0" dirty="0" smtClean="0"/>
              <a:t>K no solo tem maior potencial de lixiviação que </a:t>
            </a:r>
            <a:r>
              <a:rPr lang="pt-BR" baseline="0" dirty="0" err="1" smtClean="0"/>
              <a:t>Mg</a:t>
            </a:r>
            <a:r>
              <a:rPr lang="pt-BR" baseline="0" dirty="0" smtClean="0"/>
              <a:t> e Ca (</a:t>
            </a:r>
            <a:r>
              <a:rPr lang="pt-BR" baseline="0" dirty="0" err="1" smtClean="0"/>
              <a:t>divalentes</a:t>
            </a:r>
            <a:r>
              <a:rPr lang="pt-BR" baseline="0" dirty="0" smtClean="0"/>
              <a:t>), alem disso, grande disponibilidade de Ca e </a:t>
            </a:r>
            <a:r>
              <a:rPr lang="pt-BR" baseline="0" dirty="0" err="1" smtClean="0"/>
              <a:t>Mg</a:t>
            </a:r>
            <a:r>
              <a:rPr lang="pt-BR" baseline="0" dirty="0" smtClean="0"/>
              <a:t> desloca parte do </a:t>
            </a:r>
            <a:r>
              <a:rPr lang="pt-BR" baseline="0" dirty="0" err="1" smtClean="0"/>
              <a:t>potassio</a:t>
            </a:r>
            <a:r>
              <a:rPr lang="pt-BR" baseline="0" dirty="0" smtClean="0"/>
              <a:t> para a solução do solo</a:t>
            </a:r>
          </a:p>
          <a:p>
            <a:r>
              <a:rPr lang="pt-BR" baseline="0" dirty="0" smtClean="0"/>
              <a:t>Solos com maior teor de M.O, ou texturas mais finas tendem adsorver mais o K, menor perda de lixiviação</a:t>
            </a:r>
          </a:p>
          <a:p>
            <a:endParaRPr lang="pt-BR" baseline="0" dirty="0" smtClean="0"/>
          </a:p>
          <a:p>
            <a:endParaRPr lang="pt-BR" baseline="0" dirty="0" smtClean="0"/>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61</a:t>
            </a:fld>
            <a:endParaRPr lang="pt-BR"/>
          </a:p>
        </p:txBody>
      </p:sp>
    </p:spTree>
    <p:extLst>
      <p:ext uri="{BB962C8B-B14F-4D97-AF65-F5344CB8AC3E}">
        <p14:creationId xmlns:p14="http://schemas.microsoft.com/office/powerpoint/2010/main" val="162834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None/>
            </a:pPr>
            <a:r>
              <a:rPr lang="pt-BR" dirty="0" smtClean="0"/>
              <a:t>Absorção</a:t>
            </a:r>
            <a:r>
              <a:rPr lang="pt-BR" baseline="0" dirty="0" smtClean="0"/>
              <a:t> do K é passiva através dos canais, localizadas na membrana celular</a:t>
            </a:r>
          </a:p>
          <a:p>
            <a:pPr>
              <a:buFontTx/>
              <a:buNone/>
            </a:pPr>
            <a:r>
              <a:rPr lang="pt-BR" baseline="0" dirty="0" smtClean="0"/>
              <a:t>Absorção do K é ativa através das bombas, a </a:t>
            </a:r>
            <a:r>
              <a:rPr lang="pt-BR" baseline="0" dirty="0" err="1" smtClean="0"/>
              <a:t>ATPase</a:t>
            </a:r>
            <a:r>
              <a:rPr lang="pt-BR" baseline="0" dirty="0" smtClean="0"/>
              <a:t> transporta H+ para fora da célula (</a:t>
            </a:r>
            <a:r>
              <a:rPr lang="pt-BR" baseline="0" dirty="0" err="1" smtClean="0"/>
              <a:t>co-transporte</a:t>
            </a:r>
            <a:r>
              <a:rPr lang="pt-BR" baseline="0" dirty="0" smtClean="0"/>
              <a:t> ou transporte secundário”carona” com </a:t>
            </a:r>
            <a:r>
              <a:rPr lang="pt-BR" baseline="0" dirty="0" err="1" smtClean="0"/>
              <a:t>proton</a:t>
            </a:r>
            <a:r>
              <a:rPr lang="pt-BR" baseline="0" dirty="0" smtClean="0"/>
              <a:t>) no caso </a:t>
            </a:r>
            <a:r>
              <a:rPr lang="pt-BR" baseline="0" dirty="0" err="1" smtClean="0"/>
              <a:t>simporte</a:t>
            </a:r>
            <a:r>
              <a:rPr lang="pt-BR" baseline="0" dirty="0" smtClean="0"/>
              <a:t> (mesmo sentido que o </a:t>
            </a:r>
            <a:r>
              <a:rPr lang="pt-BR" baseline="0" dirty="0" err="1" smtClean="0"/>
              <a:t>proton</a:t>
            </a:r>
            <a:r>
              <a:rPr lang="pt-BR" baseline="0" dirty="0" smtClean="0"/>
              <a:t>)</a:t>
            </a:r>
          </a:p>
          <a:p>
            <a:pPr>
              <a:buFontTx/>
              <a:buNone/>
            </a:pPr>
            <a:r>
              <a:rPr lang="pt-BR" baseline="0" dirty="0" smtClean="0"/>
              <a:t>Maior parte é realizada por passivo</a:t>
            </a:r>
          </a:p>
          <a:p>
            <a:pPr>
              <a:buFontTx/>
              <a:buNone/>
            </a:pPr>
            <a:endParaRPr lang="pt-BR" baseline="0" dirty="0" smtClean="0"/>
          </a:p>
          <a:p>
            <a:pPr>
              <a:buFontTx/>
              <a:buNone/>
            </a:pPr>
            <a:r>
              <a:rPr lang="pt-BR" baseline="0" dirty="0" smtClean="0"/>
              <a:t>Segundo Fernando </a:t>
            </a:r>
            <a:r>
              <a:rPr lang="pt-BR" baseline="0" dirty="0" err="1" smtClean="0"/>
              <a:t>et</a:t>
            </a:r>
            <a:r>
              <a:rPr lang="pt-BR" baseline="0" dirty="0" smtClean="0"/>
              <a:t>  </a:t>
            </a:r>
            <a:r>
              <a:rPr lang="pt-BR" baseline="0" dirty="0" err="1" smtClean="0"/>
              <a:t>al</a:t>
            </a:r>
            <a:r>
              <a:rPr lang="pt-BR" baseline="0" dirty="0" smtClean="0"/>
              <a:t>(1992) o sistema de a Via  K+H+, com gasto de energia é induzida quando há suprimento insuficiente de  e é uma adaptação a baixa disponibilidade de K+</a:t>
            </a:r>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62</a:t>
            </a:fld>
            <a:endParaRPr lang="pt-BR"/>
          </a:p>
        </p:txBody>
      </p:sp>
    </p:spTree>
    <p:extLst>
      <p:ext uri="{BB962C8B-B14F-4D97-AF65-F5344CB8AC3E}">
        <p14:creationId xmlns:p14="http://schemas.microsoft.com/office/powerpoint/2010/main" val="414324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Xilema 5-10 mol K m-3 (</a:t>
            </a:r>
            <a:r>
              <a:rPr lang="pt-BR" baseline="0" dirty="0" err="1" smtClean="0"/>
              <a:t>Schurr</a:t>
            </a:r>
            <a:r>
              <a:rPr lang="pt-BR" baseline="0" dirty="0" smtClean="0"/>
              <a:t>  e </a:t>
            </a:r>
            <a:r>
              <a:rPr lang="pt-BR" baseline="0" dirty="0" err="1" smtClean="0"/>
              <a:t>Schulze</a:t>
            </a:r>
            <a:r>
              <a:rPr lang="pt-BR" baseline="0" dirty="0" smtClean="0"/>
              <a:t> 1995) citado por </a:t>
            </a:r>
            <a:r>
              <a:rPr lang="pt-BR" baseline="0" dirty="0" err="1" smtClean="0"/>
              <a:t>Mengel</a:t>
            </a:r>
            <a:r>
              <a:rPr lang="pt-BR" baseline="0" dirty="0" smtClean="0"/>
              <a:t> e </a:t>
            </a:r>
            <a:r>
              <a:rPr lang="pt-BR" baseline="0" dirty="0" err="1" smtClean="0"/>
              <a:t>Kirkby</a:t>
            </a:r>
            <a:r>
              <a:rPr lang="pt-BR" baseline="0" dirty="0" smtClean="0"/>
              <a:t> 2001</a:t>
            </a:r>
          </a:p>
          <a:p>
            <a:r>
              <a:rPr lang="pt-BR" baseline="0" dirty="0" smtClean="0"/>
              <a:t>Floema 50-150 mol K m-3 (</a:t>
            </a:r>
            <a:r>
              <a:rPr lang="pt-BR" baseline="0" dirty="0" err="1" smtClean="0"/>
              <a:t>Marschner</a:t>
            </a:r>
            <a:r>
              <a:rPr lang="pt-BR" baseline="0" dirty="0" smtClean="0"/>
              <a:t>, </a:t>
            </a:r>
            <a:r>
              <a:rPr lang="pt-BR" baseline="0" dirty="0" err="1" smtClean="0"/>
              <a:t>et</a:t>
            </a:r>
            <a:r>
              <a:rPr lang="pt-BR" baseline="0" dirty="0" smtClean="0"/>
              <a:t> </a:t>
            </a:r>
            <a:r>
              <a:rPr lang="pt-BR" baseline="0" dirty="0" err="1" smtClean="0"/>
              <a:t>al</a:t>
            </a:r>
            <a:r>
              <a:rPr lang="pt-BR" baseline="0" dirty="0" smtClean="0"/>
              <a:t> 1997) citado por </a:t>
            </a:r>
            <a:r>
              <a:rPr lang="pt-BR" baseline="0" dirty="0" err="1" smtClean="0"/>
              <a:t>Mengel</a:t>
            </a:r>
            <a:r>
              <a:rPr lang="pt-BR" baseline="0" dirty="0" smtClean="0"/>
              <a:t> e </a:t>
            </a:r>
            <a:r>
              <a:rPr lang="pt-BR" baseline="0" dirty="0" err="1" smtClean="0"/>
              <a:t>Kirkby</a:t>
            </a:r>
            <a:r>
              <a:rPr lang="pt-BR" baseline="0" dirty="0" smtClean="0"/>
              <a:t> 2001</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63</a:t>
            </a:fld>
            <a:endParaRPr lang="pt-BR"/>
          </a:p>
        </p:txBody>
      </p:sp>
    </p:spTree>
    <p:extLst>
      <p:ext uri="{BB962C8B-B14F-4D97-AF65-F5344CB8AC3E}">
        <p14:creationId xmlns:p14="http://schemas.microsoft.com/office/powerpoint/2010/main" val="60707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Movimento do K no xilema é praticamente unidirecional ascendente da raiz para a parte aérea</a:t>
            </a:r>
          </a:p>
          <a:p>
            <a:r>
              <a:rPr lang="pt-BR" baseline="0" dirty="0" smtClean="0"/>
              <a:t>No floema é multidirecional indo inclusive para frutos, </a:t>
            </a:r>
            <a:r>
              <a:rPr lang="pt-BR" baseline="0" dirty="0" err="1" smtClean="0"/>
              <a:t>tuberculos</a:t>
            </a:r>
            <a:r>
              <a:rPr lang="pt-BR" baseline="0" dirty="0" smtClean="0"/>
              <a:t> folhas</a:t>
            </a:r>
          </a:p>
          <a:p>
            <a:endParaRPr lang="pt-BR" dirty="0"/>
          </a:p>
        </p:txBody>
      </p:sp>
      <p:sp>
        <p:nvSpPr>
          <p:cNvPr id="4" name="Espaço Reservado para Número de Slide 3"/>
          <p:cNvSpPr>
            <a:spLocks noGrp="1"/>
          </p:cNvSpPr>
          <p:nvPr>
            <p:ph type="sldNum" sz="quarter" idx="10"/>
          </p:nvPr>
        </p:nvSpPr>
        <p:spPr/>
        <p:txBody>
          <a:bodyPr/>
          <a:lstStyle/>
          <a:p>
            <a:fld id="{39B90179-C954-4CB6-ACF4-29AD3A97BCEB}" type="slidenum">
              <a:rPr lang="pt-BR" smtClean="0"/>
              <a:pPr/>
              <a:t>64</a:t>
            </a:fld>
            <a:endParaRPr lang="pt-BR"/>
          </a:p>
        </p:txBody>
      </p:sp>
    </p:spTree>
    <p:extLst>
      <p:ext uri="{BB962C8B-B14F-4D97-AF65-F5344CB8AC3E}">
        <p14:creationId xmlns:p14="http://schemas.microsoft.com/office/powerpoint/2010/main" val="287917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1FB89B28-8539-4E6A-90BA-897132A9BDD7}" type="datetimeFigureOut">
              <a:rPr lang="en-US" smtClean="0"/>
              <a:t>6/23/2020</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53661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1FB89B28-8539-4E6A-90BA-897132A9BDD7}" type="datetimeFigureOut">
              <a:rPr lang="en-US" smtClean="0"/>
              <a:t>6/23/2020</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395064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1FB89B28-8539-4E6A-90BA-897132A9BDD7}" type="datetimeFigureOut">
              <a:rPr lang="en-US" smtClean="0"/>
              <a:t>6/23/2020</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120252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62330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409398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1FB89B28-8539-4E6A-90BA-897132A9BDD7}" type="datetimeFigureOut">
              <a:rPr lang="en-US" smtClean="0"/>
              <a:t>6/23/2020</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11524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FB89B28-8539-4E6A-90BA-897132A9BDD7}" type="datetimeFigureOut">
              <a:rPr lang="en-US" smtClean="0"/>
              <a:t>6/23/2020</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8708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1FB89B28-8539-4E6A-90BA-897132A9BDD7}" type="datetimeFigureOut">
              <a:rPr lang="en-US" smtClean="0"/>
              <a:t>6/23/2020</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129070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1FB89B28-8539-4E6A-90BA-897132A9BDD7}" type="datetimeFigureOut">
              <a:rPr lang="en-US" smtClean="0"/>
              <a:t>6/23/2020</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19331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1FB89B28-8539-4E6A-90BA-897132A9BDD7}" type="datetimeFigureOut">
              <a:rPr lang="en-US" smtClean="0"/>
              <a:t>6/23/2020</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237344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B89B28-8539-4E6A-90BA-897132A9BDD7}" type="datetimeFigureOut">
              <a:rPr lang="en-US" smtClean="0"/>
              <a:t>6/23/2020</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379552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B89B28-8539-4E6A-90BA-897132A9BDD7}" type="datetimeFigureOut">
              <a:rPr lang="en-US" smtClean="0"/>
              <a:t>6/23/2020</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393295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B89B28-8539-4E6A-90BA-897132A9BDD7}" type="datetimeFigureOut">
              <a:rPr lang="en-US" smtClean="0"/>
              <a:t>6/23/2020</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0051456C-98D2-4B83-BABB-C1734201616B}" type="slidenum">
              <a:rPr lang="en-US" smtClean="0"/>
              <a:t>‹nº›</a:t>
            </a:fld>
            <a:endParaRPr lang="en-US"/>
          </a:p>
        </p:txBody>
      </p:sp>
    </p:spTree>
    <p:extLst>
      <p:ext uri="{BB962C8B-B14F-4D97-AF65-F5344CB8AC3E}">
        <p14:creationId xmlns:p14="http://schemas.microsoft.com/office/powerpoint/2010/main" val="362661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89B28-8539-4E6A-90BA-897132A9BDD7}" type="datetimeFigureOut">
              <a:rPr lang="en-US" smtClean="0"/>
              <a:t>6/23/2020</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1456C-98D2-4B83-BABB-C1734201616B}" type="slidenum">
              <a:rPr lang="en-US" smtClean="0"/>
              <a:t>‹nº›</a:t>
            </a:fld>
            <a:endParaRPr lang="en-US"/>
          </a:p>
        </p:txBody>
      </p:sp>
    </p:spTree>
    <p:extLst>
      <p:ext uri="{BB962C8B-B14F-4D97-AF65-F5344CB8AC3E}">
        <p14:creationId xmlns:p14="http://schemas.microsoft.com/office/powerpoint/2010/main" val="83365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cmello@esalq.usp.b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43465"/>
            <a:ext cx="9144000" cy="1871932"/>
          </a:xfrm>
          <a:gradFill>
            <a:gsLst>
              <a:gs pos="0">
                <a:srgbClr val="92D050"/>
              </a:gs>
              <a:gs pos="100000">
                <a:srgbClr val="15210D"/>
              </a:gs>
            </a:gsLst>
            <a:lin ang="5400000" scaled="1"/>
          </a:gradFill>
        </p:spPr>
        <p:txBody>
          <a:bodyPr>
            <a:normAutofit/>
          </a:bodyPr>
          <a:lstStyle/>
          <a:p>
            <a:r>
              <a:rPr lang="en-US" b="1" dirty="0" smtClean="0"/>
              <a:t>NUTRIÇÃO MINERAL DE PLANTAS</a:t>
            </a:r>
            <a:endParaRPr lang="en-US" b="1" dirty="0"/>
          </a:p>
        </p:txBody>
      </p:sp>
      <p:sp>
        <p:nvSpPr>
          <p:cNvPr id="3" name="Subtítulo 2"/>
          <p:cNvSpPr>
            <a:spLocks noGrp="1"/>
          </p:cNvSpPr>
          <p:nvPr>
            <p:ph type="subTitle" idx="1"/>
          </p:nvPr>
        </p:nvSpPr>
        <p:spPr/>
        <p:txBody>
          <a:bodyPr>
            <a:normAutofit lnSpcReduction="10000"/>
          </a:bodyPr>
          <a:lstStyle/>
          <a:p>
            <a:r>
              <a:rPr lang="pt-BR" altLang="en-US" b="1" dirty="0" smtClean="0">
                <a:latin typeface="Arial Rounded MT Bold"/>
              </a:rPr>
              <a:t>SIMONE DA COSTA MELLO</a:t>
            </a:r>
          </a:p>
          <a:p>
            <a:r>
              <a:rPr lang="pt-BR" altLang="en-US" b="1" dirty="0" smtClean="0">
                <a:latin typeface="Arial Rounded MT Bold"/>
              </a:rPr>
              <a:t>DEPARTAMENTO DE PRODUÇÃO VEGETAL, ESALQ/USP</a:t>
            </a:r>
          </a:p>
          <a:p>
            <a:r>
              <a:rPr lang="pt-BR" altLang="en-US" b="1" dirty="0" smtClean="0">
                <a:latin typeface="Arial Rounded MT Bold"/>
                <a:hlinkClick r:id="rId2"/>
              </a:rPr>
              <a:t>scmello@usp.br</a:t>
            </a:r>
            <a:endParaRPr lang="pt-BR" altLang="en-US" b="1" dirty="0" smtClean="0">
              <a:latin typeface="Arial Rounded MT Bold"/>
            </a:endParaRPr>
          </a:p>
          <a:p>
            <a:r>
              <a:rPr lang="pt-BR" altLang="en-US" b="1" dirty="0" smtClean="0">
                <a:latin typeface="Arial Rounded MT Bold"/>
              </a:rPr>
              <a:t>Fone: 19-34476702</a:t>
            </a:r>
          </a:p>
        </p:txBody>
      </p:sp>
    </p:spTree>
    <p:extLst>
      <p:ext uri="{BB962C8B-B14F-4D97-AF65-F5344CB8AC3E}">
        <p14:creationId xmlns:p14="http://schemas.microsoft.com/office/powerpoint/2010/main" val="348054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905000" y="342900"/>
            <a:ext cx="7874000" cy="584775"/>
          </a:xfrm>
          <a:prstGeom prst="rect">
            <a:avLst/>
          </a:prstGeom>
          <a:noFill/>
        </p:spPr>
        <p:txBody>
          <a:bodyPr wrap="square" rtlCol="0">
            <a:spAutoFit/>
          </a:bodyPr>
          <a:lstStyle/>
          <a:p>
            <a:pPr algn="ctr"/>
            <a:r>
              <a:rPr lang="pt-BR" sz="3200" spc="-5" dirty="0" smtClean="0">
                <a:latin typeface="Arial" panose="020B0604020202020204" pitchFamily="34" charset="0"/>
                <a:cs typeface="Arial" panose="020B0604020202020204" pitchFamily="34" charset="0"/>
              </a:rPr>
              <a:t>Características do Elemento</a:t>
            </a:r>
            <a:endParaRPr lang="pt-BR" sz="3200" dirty="0">
              <a:latin typeface="Arial" panose="020B0604020202020204" pitchFamily="34" charset="0"/>
              <a:cs typeface="Arial" panose="020B0604020202020204" pitchFamily="34" charset="0"/>
            </a:endParaRPr>
          </a:p>
        </p:txBody>
      </p:sp>
      <p:sp>
        <p:nvSpPr>
          <p:cNvPr id="8" name="CaixaDeTexto 7"/>
          <p:cNvSpPr txBox="1"/>
          <p:nvPr/>
        </p:nvSpPr>
        <p:spPr>
          <a:xfrm>
            <a:off x="647700" y="1415542"/>
            <a:ext cx="10922000" cy="5455340"/>
          </a:xfrm>
          <a:prstGeom prst="rect">
            <a:avLst/>
          </a:prstGeom>
          <a:noFill/>
        </p:spPr>
        <p:txBody>
          <a:bodyPr wrap="square" rtlCol="0">
            <a:spAutoFit/>
          </a:bodyPr>
          <a:lstStyle/>
          <a:p>
            <a:pPr marL="355600" indent="-342900">
              <a:buAutoNum type="alphaLcParenR"/>
              <a:tabLst>
                <a:tab pos="469265" algn="l"/>
              </a:tabLst>
            </a:pPr>
            <a:r>
              <a:rPr lang="pt-BR" sz="2000" b="1" dirty="0" smtClean="0">
                <a:latin typeface="Arial" panose="020B0604020202020204" pitchFamily="34" charset="0"/>
                <a:cs typeface="Arial" panose="020B0604020202020204" pitchFamily="34" charset="0"/>
              </a:rPr>
              <a:t>Macronutriente</a:t>
            </a:r>
            <a:r>
              <a:rPr lang="pt-BR" sz="2000" b="1" spc="-50" dirty="0" smtClean="0">
                <a:latin typeface="Arial" panose="020B0604020202020204" pitchFamily="34" charset="0"/>
                <a:cs typeface="Arial" panose="020B0604020202020204" pitchFamily="34" charset="0"/>
              </a:rPr>
              <a:t> </a:t>
            </a:r>
            <a:r>
              <a:rPr lang="pt-BR" sz="2000" b="1" spc="-5" dirty="0" smtClean="0">
                <a:latin typeface="Arial" panose="020B0604020202020204" pitchFamily="34" charset="0"/>
                <a:cs typeface="Arial" panose="020B0604020202020204" pitchFamily="34" charset="0"/>
              </a:rPr>
              <a:t>Primário</a:t>
            </a:r>
          </a:p>
          <a:p>
            <a:pPr>
              <a:lnSpc>
                <a:spcPct val="100000"/>
              </a:lnSpc>
            </a:pPr>
            <a:r>
              <a:rPr lang="pt-BR" sz="2000" b="1" dirty="0" smtClean="0">
                <a:latin typeface="Arial" panose="020B0604020202020204" pitchFamily="34" charset="0"/>
                <a:cs typeface="Arial" panose="020B0604020202020204" pitchFamily="34" charset="0"/>
              </a:rPr>
              <a:t>                                                N </a:t>
            </a:r>
            <a:r>
              <a:rPr lang="pt-BR" sz="2000" b="1" dirty="0">
                <a:latin typeface="Arial" panose="020B0604020202020204" pitchFamily="34" charset="0"/>
                <a:cs typeface="Arial" panose="020B0604020202020204" pitchFamily="34" charset="0"/>
              </a:rPr>
              <a:t>– </a:t>
            </a:r>
            <a:r>
              <a:rPr lang="pt-BR" sz="2000" b="1" spc="10" dirty="0">
                <a:latin typeface="Arial" panose="020B0604020202020204" pitchFamily="34" charset="0"/>
                <a:cs typeface="Arial" panose="020B0604020202020204" pitchFamily="34" charset="0"/>
              </a:rPr>
              <a:t>P</a:t>
            </a:r>
            <a:r>
              <a:rPr lang="pt-BR" sz="2000" b="1" spc="15" baseline="-21367" dirty="0">
                <a:latin typeface="Arial" panose="020B0604020202020204" pitchFamily="34" charset="0"/>
                <a:cs typeface="Arial" panose="020B0604020202020204" pitchFamily="34" charset="0"/>
              </a:rPr>
              <a:t>2</a:t>
            </a:r>
            <a:r>
              <a:rPr lang="pt-BR" sz="2000" b="1" spc="10" dirty="0">
                <a:latin typeface="Arial" panose="020B0604020202020204" pitchFamily="34" charset="0"/>
                <a:cs typeface="Arial" panose="020B0604020202020204" pitchFamily="34" charset="0"/>
              </a:rPr>
              <a:t>O</a:t>
            </a:r>
            <a:r>
              <a:rPr lang="pt-BR" sz="2000" b="1" spc="15" baseline="-21367" dirty="0">
                <a:latin typeface="Arial" panose="020B0604020202020204" pitchFamily="34" charset="0"/>
                <a:cs typeface="Arial" panose="020B0604020202020204" pitchFamily="34" charset="0"/>
              </a:rPr>
              <a:t>5 </a:t>
            </a:r>
            <a:r>
              <a:rPr lang="pt-BR" sz="2000" b="1" dirty="0">
                <a:latin typeface="Arial" panose="020B0604020202020204" pitchFamily="34" charset="0"/>
                <a:cs typeface="Arial" panose="020B0604020202020204" pitchFamily="34" charset="0"/>
              </a:rPr>
              <a:t>–</a:t>
            </a:r>
            <a:r>
              <a:rPr lang="pt-BR" sz="2000" b="1" spc="150" dirty="0">
                <a:latin typeface="Arial" panose="020B0604020202020204" pitchFamily="34" charset="0"/>
                <a:cs typeface="Arial" panose="020B0604020202020204" pitchFamily="34" charset="0"/>
              </a:rPr>
              <a:t> </a:t>
            </a:r>
            <a:r>
              <a:rPr lang="pt-BR" sz="2000" b="1" spc="5" dirty="0">
                <a:latin typeface="Arial" panose="020B0604020202020204" pitchFamily="34" charset="0"/>
                <a:cs typeface="Arial" panose="020B0604020202020204" pitchFamily="34" charset="0"/>
              </a:rPr>
              <a:t>K</a:t>
            </a:r>
            <a:r>
              <a:rPr lang="pt-BR" sz="2000" b="1" spc="7" baseline="-21367" dirty="0">
                <a:latin typeface="Arial" panose="020B0604020202020204" pitchFamily="34" charset="0"/>
                <a:cs typeface="Arial" panose="020B0604020202020204" pitchFamily="34" charset="0"/>
              </a:rPr>
              <a:t>2</a:t>
            </a:r>
            <a:r>
              <a:rPr lang="pt-BR" sz="2000" b="1" spc="5" dirty="0">
                <a:latin typeface="Arial" panose="020B0604020202020204" pitchFamily="34" charset="0"/>
                <a:cs typeface="Arial" panose="020B0604020202020204" pitchFamily="34" charset="0"/>
              </a:rPr>
              <a:t>O</a:t>
            </a:r>
            <a:endParaRPr lang="pt-BR" sz="2000" dirty="0">
              <a:latin typeface="Arial" panose="020B0604020202020204" pitchFamily="34" charset="0"/>
              <a:cs typeface="Arial" panose="020B0604020202020204" pitchFamily="34" charset="0"/>
            </a:endParaRPr>
          </a:p>
          <a:p>
            <a:pPr>
              <a:spcBef>
                <a:spcPts val="25"/>
              </a:spcBef>
            </a:pPr>
            <a:endParaRPr lang="pt-BR" sz="2000" dirty="0" smtClean="0">
              <a:latin typeface="Arial" panose="020B0604020202020204" pitchFamily="34" charset="0"/>
              <a:cs typeface="Arial" panose="020B0604020202020204" pitchFamily="34" charset="0"/>
            </a:endParaRPr>
          </a:p>
          <a:p>
            <a:pPr>
              <a:tabLst>
                <a:tab pos="549910" algn="l"/>
                <a:tab pos="999490" algn="l"/>
                <a:tab pos="2741930" algn="l"/>
                <a:tab pos="3465829" algn="l"/>
                <a:tab pos="3867785" algn="l"/>
                <a:tab pos="4276725" algn="l"/>
                <a:tab pos="5186680" algn="l"/>
              </a:tabLst>
            </a:pPr>
            <a:r>
              <a:rPr lang="pt-BR" sz="2000" b="1" dirty="0" smtClean="0">
                <a:latin typeface="Arial" panose="020B0604020202020204" pitchFamily="34" charset="0"/>
                <a:cs typeface="Arial" panose="020B0604020202020204" pitchFamily="34" charset="0"/>
              </a:rPr>
              <a:t>b)</a:t>
            </a:r>
            <a:r>
              <a:rPr lang="pt-BR" sz="2000" b="1" dirty="0">
                <a:latin typeface="Arial" panose="020B0604020202020204" pitchFamily="34" charset="0"/>
                <a:cs typeface="Arial" panose="020B0604020202020204" pitchFamily="34" charset="0"/>
              </a:rPr>
              <a:t>	</a:t>
            </a:r>
            <a:r>
              <a:rPr lang="pt-BR" sz="2000" b="1" spc="5" dirty="0">
                <a:latin typeface="Arial" panose="020B0604020202020204" pitchFamily="34" charset="0"/>
                <a:cs typeface="Arial" panose="020B0604020202020204" pitchFamily="34" charset="0"/>
              </a:rPr>
              <a:t>O	</a:t>
            </a:r>
            <a:r>
              <a:rPr lang="pt-BR" sz="2000" b="1" spc="-5" dirty="0" smtClean="0">
                <a:latin typeface="Arial" panose="020B0604020202020204" pitchFamily="34" charset="0"/>
                <a:cs typeface="Arial" panose="020B0604020202020204" pitchFamily="34" charset="0"/>
              </a:rPr>
              <a:t>Nitrogênio (N)</a:t>
            </a:r>
            <a:r>
              <a:rPr lang="pt-BR" sz="2000" b="1" spc="-5" dirty="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rPr>
              <a:t>é o mais </a:t>
            </a:r>
            <a:r>
              <a:rPr lang="pt-BR" sz="2000" b="1" spc="-5" dirty="0" smtClean="0">
                <a:latin typeface="Arial" panose="020B0604020202020204" pitchFamily="34" charset="0"/>
                <a:cs typeface="Arial" panose="020B0604020202020204" pitchFamily="34" charset="0"/>
              </a:rPr>
              <a:t>utilizado, mais </a:t>
            </a:r>
            <a:r>
              <a:rPr lang="pt-BR" sz="2000" b="1" dirty="0" smtClean="0">
                <a:latin typeface="Arial" panose="020B0604020202020204" pitchFamily="34" charset="0"/>
                <a:cs typeface="Arial" panose="020B0604020202020204" pitchFamily="34" charset="0"/>
              </a:rPr>
              <a:t>extraído </a:t>
            </a:r>
            <a:r>
              <a:rPr lang="pt-BR" sz="2000" b="1" dirty="0">
                <a:latin typeface="Arial" panose="020B0604020202020204" pitchFamily="34" charset="0"/>
                <a:cs typeface="Arial" panose="020B0604020202020204" pitchFamily="34" charset="0"/>
              </a:rPr>
              <a:t>e o mais exportado pelas</a:t>
            </a:r>
            <a:r>
              <a:rPr lang="pt-BR" sz="2000" b="1" spc="-100" dirty="0">
                <a:latin typeface="Arial" panose="020B0604020202020204" pitchFamily="34" charset="0"/>
                <a:cs typeface="Arial" panose="020B0604020202020204" pitchFamily="34" charset="0"/>
              </a:rPr>
              <a:t> </a:t>
            </a:r>
            <a:r>
              <a:rPr lang="pt-BR" sz="2000" b="1" spc="-5" dirty="0" smtClean="0">
                <a:latin typeface="Arial" panose="020B0604020202020204" pitchFamily="34" charset="0"/>
                <a:cs typeface="Arial" panose="020B0604020202020204" pitchFamily="34" charset="0"/>
              </a:rPr>
              <a:t>culturas</a:t>
            </a:r>
          </a:p>
          <a:p>
            <a:pPr marL="12700">
              <a:spcBef>
                <a:spcPts val="480"/>
              </a:spcBef>
            </a:pPr>
            <a:endParaRPr lang="pt-BR" sz="2000" b="1" spc="-5" dirty="0" smtClean="0">
              <a:latin typeface="Arial" panose="020B0604020202020204" pitchFamily="34" charset="0"/>
              <a:cs typeface="Arial" panose="020B0604020202020204" pitchFamily="34" charset="0"/>
            </a:endParaRPr>
          </a:p>
          <a:p>
            <a:pPr marL="12700">
              <a:spcBef>
                <a:spcPts val="480"/>
              </a:spcBef>
            </a:pPr>
            <a:endParaRPr lang="pt-BR" sz="2000" b="1" spc="-5" dirty="0">
              <a:latin typeface="Arial" panose="020B0604020202020204" pitchFamily="34" charset="0"/>
              <a:cs typeface="Arial" panose="020B0604020202020204" pitchFamily="34" charset="0"/>
            </a:endParaRPr>
          </a:p>
          <a:p>
            <a:pPr marL="12700" marR="5080">
              <a:lnSpc>
                <a:spcPct val="120100"/>
              </a:lnSpc>
            </a:pPr>
            <a:r>
              <a:rPr lang="pt-BR" sz="2000" b="1" spc="-5" dirty="0">
                <a:latin typeface="Arial" panose="020B0604020202020204" pitchFamily="34" charset="0"/>
                <a:cs typeface="Arial" panose="020B0604020202020204" pitchFamily="34" charset="0"/>
              </a:rPr>
              <a:t>c) </a:t>
            </a:r>
            <a:r>
              <a:rPr lang="pt-BR" sz="2000" b="1" dirty="0">
                <a:latin typeface="Arial" panose="020B0604020202020204" pitchFamily="34" charset="0"/>
                <a:cs typeface="Arial" panose="020B0604020202020204" pitchFamily="34" charset="0"/>
              </a:rPr>
              <a:t>É o </a:t>
            </a:r>
            <a:r>
              <a:rPr lang="pt-BR" sz="2000" b="1" spc="-5" dirty="0">
                <a:latin typeface="Arial" panose="020B0604020202020204" pitchFamily="34" charset="0"/>
                <a:cs typeface="Arial" panose="020B0604020202020204" pitchFamily="34" charset="0"/>
              </a:rPr>
              <a:t>nutriente </a:t>
            </a:r>
            <a:r>
              <a:rPr lang="pt-BR" sz="2000" b="1" dirty="0">
                <a:latin typeface="Arial" panose="020B0604020202020204" pitchFamily="34" charset="0"/>
                <a:cs typeface="Arial" panose="020B0604020202020204" pitchFamily="34" charset="0"/>
              </a:rPr>
              <a:t>de </a:t>
            </a:r>
            <a:r>
              <a:rPr lang="pt-BR" sz="2000" b="1" spc="-5" dirty="0">
                <a:latin typeface="Arial" panose="020B0604020202020204" pitchFamily="34" charset="0"/>
                <a:cs typeface="Arial" panose="020B0604020202020204" pitchFamily="34" charset="0"/>
              </a:rPr>
              <a:t>obtenção </a:t>
            </a:r>
            <a:r>
              <a:rPr lang="pt-BR" sz="2000" b="1" dirty="0">
                <a:latin typeface="Arial" panose="020B0604020202020204" pitchFamily="34" charset="0"/>
                <a:cs typeface="Arial" panose="020B0604020202020204" pitchFamily="34" charset="0"/>
              </a:rPr>
              <a:t>mais </a:t>
            </a:r>
            <a:r>
              <a:rPr lang="pt-BR" sz="2000" b="1" spc="-5" dirty="0">
                <a:latin typeface="Arial" panose="020B0604020202020204" pitchFamily="34" charset="0"/>
                <a:cs typeface="Arial" panose="020B0604020202020204" pitchFamily="34" charset="0"/>
              </a:rPr>
              <a:t>cara </a:t>
            </a:r>
            <a:r>
              <a:rPr lang="pt-BR" sz="2000" b="1" dirty="0">
                <a:latin typeface="Arial" panose="020B0604020202020204" pitchFamily="34" charset="0"/>
                <a:cs typeface="Arial" panose="020B0604020202020204" pitchFamily="34" charset="0"/>
              </a:rPr>
              <a:t>e </a:t>
            </a:r>
            <a:r>
              <a:rPr lang="pt-BR" sz="2000" b="1" spc="-5" dirty="0">
                <a:latin typeface="Arial" panose="020B0604020202020204" pitchFamily="34" charset="0"/>
                <a:cs typeface="Arial" panose="020B0604020202020204" pitchFamily="34" charset="0"/>
              </a:rPr>
              <a:t>com </a:t>
            </a:r>
            <a:r>
              <a:rPr lang="pt-BR" sz="2000" b="1" dirty="0" smtClean="0">
                <a:latin typeface="Arial" panose="020B0604020202020204" pitchFamily="34" charset="0"/>
                <a:cs typeface="Arial" panose="020B0604020202020204" pitchFamily="34" charset="0"/>
              </a:rPr>
              <a:t>maior </a:t>
            </a:r>
            <a:r>
              <a:rPr lang="pt-BR" sz="2000" b="1" dirty="0">
                <a:latin typeface="Arial" panose="020B0604020202020204" pitchFamily="34" charset="0"/>
                <a:cs typeface="Arial" panose="020B0604020202020204" pitchFamily="34" charset="0"/>
              </a:rPr>
              <a:t>potencial de causar problemas</a:t>
            </a:r>
            <a:r>
              <a:rPr lang="pt-BR" sz="2000" b="1" spc="-114" dirty="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rPr>
              <a:t>ambientais</a:t>
            </a:r>
          </a:p>
          <a:p>
            <a:pPr marL="12700" marR="5080">
              <a:lnSpc>
                <a:spcPct val="120100"/>
              </a:lnSpc>
            </a:pPr>
            <a:endParaRPr lang="pt-BR" sz="2000" b="1" dirty="0">
              <a:latin typeface="Arial" panose="020B0604020202020204" pitchFamily="34" charset="0"/>
              <a:cs typeface="Arial" panose="020B0604020202020204" pitchFamily="34" charset="0"/>
            </a:endParaRPr>
          </a:p>
          <a:p>
            <a:pPr marL="12700" marR="5080">
              <a:lnSpc>
                <a:spcPct val="120100"/>
              </a:lnSpc>
            </a:pPr>
            <a:endParaRPr lang="pt-BR" sz="2000" dirty="0">
              <a:latin typeface="Arial" panose="020B0604020202020204" pitchFamily="34" charset="0"/>
              <a:cs typeface="Arial" panose="020B0604020202020204" pitchFamily="34" charset="0"/>
            </a:endParaRPr>
          </a:p>
          <a:p>
            <a:pPr>
              <a:spcBef>
                <a:spcPts val="25"/>
              </a:spcBef>
            </a:pPr>
            <a:endParaRPr lang="pt-BR" sz="2000" dirty="0">
              <a:latin typeface="Arial" panose="020B0604020202020204" pitchFamily="34" charset="0"/>
              <a:cs typeface="Arial" panose="020B0604020202020204" pitchFamily="34" charset="0"/>
            </a:endParaRPr>
          </a:p>
          <a:p>
            <a:pPr marL="736600" algn="ctr"/>
            <a:r>
              <a:rPr lang="pt-BR" sz="2000" b="1" dirty="0" smtClean="0">
                <a:latin typeface="Arial" panose="020B0604020202020204" pitchFamily="34" charset="0"/>
                <a:cs typeface="Arial" panose="020B0604020202020204" pitchFamily="34" charset="0"/>
              </a:rPr>
              <a:t>Ou seja..... Usar de forma adequada</a:t>
            </a:r>
            <a:endParaRPr lang="pt-BR" sz="2000" dirty="0">
              <a:latin typeface="Arial" panose="020B0604020202020204" pitchFamily="34" charset="0"/>
              <a:cs typeface="Arial" panose="020B0604020202020204" pitchFamily="34" charset="0"/>
            </a:endParaRPr>
          </a:p>
          <a:p>
            <a:pPr marL="12700">
              <a:spcBef>
                <a:spcPts val="480"/>
              </a:spcBef>
            </a:pPr>
            <a:endParaRPr lang="pt-BR" sz="2000" dirty="0">
              <a:latin typeface="Arial" panose="020B0604020202020204" pitchFamily="34" charset="0"/>
              <a:cs typeface="Arial" panose="020B0604020202020204" pitchFamily="34" charset="0"/>
            </a:endParaRPr>
          </a:p>
          <a:p>
            <a:pPr marL="355600" indent="-342900">
              <a:buAutoNum type="alphaLcParenR"/>
              <a:tabLst>
                <a:tab pos="469265" algn="l"/>
              </a:tabLst>
            </a:pPr>
            <a:endParaRPr lang="pt-BR" sz="2000" dirty="0" smtClean="0">
              <a:latin typeface="Arial" panose="020B0604020202020204" pitchFamily="34" charset="0"/>
              <a:cs typeface="Arial" panose="020B0604020202020204" pitchFamily="34" charset="0"/>
            </a:endParaRPr>
          </a:p>
          <a:p>
            <a:pPr marL="355600" indent="-342900">
              <a:buAutoNum type="alphaLcParenR"/>
              <a:tabLst>
                <a:tab pos="469265" algn="l"/>
              </a:tabLst>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7367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5520" y="1825625"/>
            <a:ext cx="7416824" cy="4351338"/>
          </a:xfrm>
        </p:spPr>
        <p:txBody>
          <a:bodyPr>
            <a:normAutofit lnSpcReduction="10000"/>
          </a:bodyPr>
          <a:lstStyle/>
          <a:p>
            <a:pPr algn="just">
              <a:lnSpc>
                <a:spcPct val="150000"/>
              </a:lnSpc>
              <a:buFont typeface="Wingdings" panose="05000000000000000000" pitchFamily="2" charset="2"/>
              <a:buChar char="Ø"/>
            </a:pPr>
            <a:r>
              <a:rPr lang="pt-BR" sz="2600" dirty="0">
                <a:solidFill>
                  <a:schemeClr val="bg1">
                    <a:lumMod val="50000"/>
                  </a:schemeClr>
                </a:solidFill>
                <a:latin typeface="Arial" pitchFamily="34" charset="0"/>
                <a:cs typeface="Arial" pitchFamily="34" charset="0"/>
              </a:rPr>
              <a:t> A deficiência é caracterizada pela deformação e </a:t>
            </a:r>
            <a:r>
              <a:rPr lang="pt-BR" sz="2600" dirty="0" err="1">
                <a:solidFill>
                  <a:schemeClr val="bg1">
                    <a:lumMod val="50000"/>
                  </a:schemeClr>
                </a:solidFill>
                <a:latin typeface="Arial" pitchFamily="34" charset="0"/>
                <a:cs typeface="Arial" pitchFamily="34" charset="0"/>
              </a:rPr>
              <a:t>clorose</a:t>
            </a:r>
            <a:r>
              <a:rPr lang="pt-BR" sz="2600" dirty="0">
                <a:solidFill>
                  <a:schemeClr val="bg1">
                    <a:lumMod val="50000"/>
                  </a:schemeClr>
                </a:solidFill>
                <a:latin typeface="Arial" pitchFamily="34" charset="0"/>
                <a:cs typeface="Arial" pitchFamily="34" charset="0"/>
              </a:rPr>
              <a:t> nas bordas das folhas novas que em estágios mais avançados se tornam necróticas.</a:t>
            </a:r>
          </a:p>
          <a:p>
            <a:pPr algn="just">
              <a:lnSpc>
                <a:spcPct val="150000"/>
              </a:lnSpc>
              <a:buFont typeface="Wingdings" panose="05000000000000000000" pitchFamily="2" charset="2"/>
              <a:buChar char="Ø"/>
            </a:pPr>
            <a:endParaRPr lang="pt-BR" sz="2600" dirty="0">
              <a:latin typeface="Arial" pitchFamily="34" charset="0"/>
              <a:cs typeface="Arial" pitchFamily="34" charset="0"/>
            </a:endParaRPr>
          </a:p>
          <a:p>
            <a:pPr algn="just">
              <a:lnSpc>
                <a:spcPct val="150000"/>
              </a:lnSpc>
              <a:buFont typeface="Wingdings" panose="05000000000000000000" pitchFamily="2" charset="2"/>
              <a:buChar char="Ø"/>
            </a:pPr>
            <a:r>
              <a:rPr lang="pt-BR" sz="2600" dirty="0">
                <a:latin typeface="Arial" pitchFamily="34" charset="0"/>
                <a:cs typeface="Arial" pitchFamily="34" charset="0"/>
              </a:rPr>
              <a:t> Em frutos, é possível visualizar o </a:t>
            </a:r>
            <a:r>
              <a:rPr lang="pt-BR" sz="2600" dirty="0">
                <a:solidFill>
                  <a:srgbClr val="FF0000"/>
                </a:solidFill>
                <a:latin typeface="Arial" pitchFamily="34" charset="0"/>
                <a:cs typeface="Arial" pitchFamily="34" charset="0"/>
              </a:rPr>
              <a:t>aspecto gelatinoso</a:t>
            </a:r>
            <a:r>
              <a:rPr lang="pt-BR" sz="2600" dirty="0">
                <a:latin typeface="Arial" pitchFamily="34" charset="0"/>
                <a:cs typeface="Arial" pitchFamily="34" charset="0"/>
              </a:rPr>
              <a:t> do tecido afetado, principalmente devido a desestruturação da parede celular.</a:t>
            </a:r>
          </a:p>
        </p:txBody>
      </p:sp>
      <p:sp>
        <p:nvSpPr>
          <p:cNvPr id="5" name="Título 1"/>
          <p:cNvSpPr>
            <a:spLocks noGrp="1"/>
          </p:cNvSpPr>
          <p:nvPr>
            <p:ph type="title"/>
          </p:nvPr>
        </p:nvSpPr>
        <p:spPr>
          <a:xfrm>
            <a:off x="2152650" y="365127"/>
            <a:ext cx="7886700" cy="1325563"/>
          </a:xfrm>
        </p:spPr>
        <p:txBody>
          <a:bodyPr>
            <a:normAutofit/>
          </a:bodyPr>
          <a:lstStyle/>
          <a:p>
            <a:r>
              <a:rPr lang="pt-BR" sz="2600" dirty="0">
                <a:latin typeface="Arial" pitchFamily="34" charset="0"/>
                <a:cs typeface="Arial" pitchFamily="34" charset="0"/>
              </a:rPr>
              <a:t>4.4.2 </a:t>
            </a:r>
            <a:r>
              <a:rPr lang="pt-BR" sz="2600" u="sng" dirty="0">
                <a:latin typeface="Arial" pitchFamily="34" charset="0"/>
                <a:cs typeface="Arial" pitchFamily="34" charset="0"/>
              </a:rPr>
              <a:t>Diagnose visual</a:t>
            </a:r>
            <a:br>
              <a:rPr lang="pt-BR" sz="2600" u="sng" dirty="0">
                <a:latin typeface="Arial" pitchFamily="34" charset="0"/>
                <a:cs typeface="Arial" pitchFamily="34" charset="0"/>
              </a:rPr>
            </a:br>
            <a:r>
              <a:rPr lang="pt-BR" sz="2600" u="sng" dirty="0">
                <a:latin typeface="Arial" pitchFamily="34" charset="0"/>
                <a:cs typeface="Arial" pitchFamily="34" charset="0"/>
              </a:rPr>
              <a:t/>
            </a:r>
            <a:br>
              <a:rPr lang="pt-BR" sz="2600" u="sng" dirty="0">
                <a:latin typeface="Arial" pitchFamily="34" charset="0"/>
                <a:cs typeface="Arial" pitchFamily="34" charset="0"/>
              </a:rPr>
            </a:br>
            <a:r>
              <a:rPr lang="pt-BR" sz="2600" b="1" dirty="0">
                <a:latin typeface="Arial" panose="020B0604020202020204" pitchFamily="34" charset="0"/>
                <a:cs typeface="Arial" panose="020B0604020202020204" pitchFamily="34" charset="0"/>
                <a:sym typeface="Wingdings" panose="05000000000000000000" pitchFamily="2" charset="2"/>
              </a:rPr>
              <a:t>Sintomas de deficiência de Ca</a:t>
            </a:r>
            <a:endParaRPr lang="pt-BR" sz="2600" dirty="0"/>
          </a:p>
        </p:txBody>
      </p:sp>
    </p:spTree>
    <p:extLst>
      <p:ext uri="{BB962C8B-B14F-4D97-AF65-F5344CB8AC3E}">
        <p14:creationId xmlns:p14="http://schemas.microsoft.com/office/powerpoint/2010/main" val="3036819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1788" y="365127"/>
            <a:ext cx="7886700" cy="1325563"/>
          </a:xfrm>
        </p:spPr>
        <p:txBody>
          <a:bodyPr/>
          <a:lstStyle/>
          <a:p>
            <a:r>
              <a:rPr lang="pt-BR" sz="2900" b="1" dirty="0">
                <a:latin typeface="Arial" pitchFamily="34" charset="0"/>
                <a:cs typeface="Arial" pitchFamily="34" charset="0"/>
              </a:rPr>
              <a:t>Fundo preto em tomate</a:t>
            </a:r>
            <a:endParaRPr lang="pt-BR" sz="2900" b="1" dirty="0">
              <a:latin typeface="Arial" pitchFamily="34" charset="0"/>
              <a:cs typeface="Arial" pitchFamily="34" charset="0"/>
            </a:endParaRPr>
          </a:p>
        </p:txBody>
      </p:sp>
      <p:pic>
        <p:nvPicPr>
          <p:cNvPr id="2049" name="Picture 1" descr="C:\Users\Fabio\Desktop\Blossomendrotpepper3.jpg"/>
          <p:cNvPicPr>
            <a:picLocks noChangeAspect="1" noChangeArrowheads="1"/>
          </p:cNvPicPr>
          <p:nvPr/>
        </p:nvPicPr>
        <p:blipFill>
          <a:blip r:embed="rId2" cstate="print"/>
          <a:srcRect/>
          <a:stretch>
            <a:fillRect/>
          </a:stretch>
        </p:blipFill>
        <p:spPr bwMode="auto">
          <a:xfrm>
            <a:off x="2711624" y="1340768"/>
            <a:ext cx="6192688" cy="4482498"/>
          </a:xfrm>
          <a:prstGeom prst="rect">
            <a:avLst/>
          </a:prstGeom>
          <a:noFill/>
        </p:spPr>
      </p:pic>
      <p:sp>
        <p:nvSpPr>
          <p:cNvPr id="7" name="CaixaDeTexto 6"/>
          <p:cNvSpPr txBox="1"/>
          <p:nvPr/>
        </p:nvSpPr>
        <p:spPr>
          <a:xfrm>
            <a:off x="6545138" y="5829056"/>
            <a:ext cx="3456384" cy="369332"/>
          </a:xfrm>
          <a:prstGeom prst="rect">
            <a:avLst/>
          </a:prstGeom>
          <a:noFill/>
        </p:spPr>
        <p:txBody>
          <a:bodyPr wrap="square" rtlCol="0">
            <a:spAutoFit/>
          </a:bodyPr>
          <a:lstStyle/>
          <a:p>
            <a:r>
              <a:rPr lang="pt-BR" dirty="0"/>
              <a:t>University </a:t>
            </a:r>
            <a:r>
              <a:rPr lang="pt-BR" dirty="0" err="1"/>
              <a:t>of</a:t>
            </a:r>
            <a:r>
              <a:rPr lang="pt-BR" dirty="0"/>
              <a:t> Illinois (2016)</a:t>
            </a:r>
            <a:endParaRPr lang="pt-BR" dirty="0"/>
          </a:p>
        </p:txBody>
      </p:sp>
    </p:spTree>
    <p:extLst>
      <p:ext uri="{BB962C8B-B14F-4D97-AF65-F5344CB8AC3E}">
        <p14:creationId xmlns:p14="http://schemas.microsoft.com/office/powerpoint/2010/main" val="30932325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lossom end rot of watermelon."/>
          <p:cNvPicPr>
            <a:picLocks noChangeAspect="1" noChangeArrowheads="1"/>
          </p:cNvPicPr>
          <p:nvPr/>
        </p:nvPicPr>
        <p:blipFill>
          <a:blip r:embed="rId2" cstate="print"/>
          <a:srcRect/>
          <a:stretch>
            <a:fillRect/>
          </a:stretch>
        </p:blipFill>
        <p:spPr bwMode="auto">
          <a:xfrm>
            <a:off x="2495600" y="1106502"/>
            <a:ext cx="6768752" cy="4842779"/>
          </a:xfrm>
          <a:prstGeom prst="rect">
            <a:avLst/>
          </a:prstGeom>
          <a:noFill/>
        </p:spPr>
      </p:pic>
      <p:sp>
        <p:nvSpPr>
          <p:cNvPr id="5" name="CaixaDeTexto 4"/>
          <p:cNvSpPr txBox="1"/>
          <p:nvPr/>
        </p:nvSpPr>
        <p:spPr>
          <a:xfrm>
            <a:off x="7320136" y="5949280"/>
            <a:ext cx="2304256" cy="369332"/>
          </a:xfrm>
          <a:prstGeom prst="rect">
            <a:avLst/>
          </a:prstGeom>
          <a:noFill/>
        </p:spPr>
        <p:txBody>
          <a:bodyPr wrap="square" rtlCol="0">
            <a:spAutoFit/>
          </a:bodyPr>
          <a:lstStyle/>
          <a:p>
            <a:r>
              <a:rPr lang="pt-BR" dirty="0"/>
              <a:t>NC </a:t>
            </a:r>
            <a:r>
              <a:rPr lang="pt-BR" dirty="0" err="1"/>
              <a:t>State</a:t>
            </a:r>
            <a:r>
              <a:rPr lang="pt-BR" dirty="0"/>
              <a:t> </a:t>
            </a:r>
            <a:r>
              <a:rPr lang="pt-BR" dirty="0" err="1"/>
              <a:t>University</a:t>
            </a:r>
            <a:endParaRPr lang="pt-BR" dirty="0"/>
          </a:p>
        </p:txBody>
      </p:sp>
      <p:sp>
        <p:nvSpPr>
          <p:cNvPr id="6" name="Título 1"/>
          <p:cNvSpPr>
            <a:spLocks noGrp="1"/>
          </p:cNvSpPr>
          <p:nvPr>
            <p:ph type="title"/>
          </p:nvPr>
        </p:nvSpPr>
        <p:spPr>
          <a:xfrm>
            <a:off x="2601788" y="116633"/>
            <a:ext cx="7886700" cy="1325563"/>
          </a:xfrm>
        </p:spPr>
        <p:txBody>
          <a:bodyPr/>
          <a:lstStyle/>
          <a:p>
            <a:r>
              <a:rPr lang="pt-BR" sz="2900" b="1" dirty="0">
                <a:latin typeface="Arial" pitchFamily="34" charset="0"/>
                <a:cs typeface="Arial" pitchFamily="34" charset="0"/>
              </a:rPr>
              <a:t>Podridão estilar em melancia</a:t>
            </a:r>
            <a:endParaRPr lang="pt-BR" sz="2900" b="1" dirty="0">
              <a:latin typeface="Arial" pitchFamily="34" charset="0"/>
              <a:cs typeface="Arial" pitchFamily="34" charset="0"/>
            </a:endParaRPr>
          </a:p>
        </p:txBody>
      </p:sp>
    </p:spTree>
    <p:extLst>
      <p:ext uri="{BB962C8B-B14F-4D97-AF65-F5344CB8AC3E}">
        <p14:creationId xmlns:p14="http://schemas.microsoft.com/office/powerpoint/2010/main" val="13721977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95801" y="2636913"/>
            <a:ext cx="4386559" cy="1327207"/>
          </a:xfrm>
        </p:spPr>
        <p:txBody>
          <a:bodyPr>
            <a:noAutofit/>
          </a:bodyPr>
          <a:lstStyle/>
          <a:p>
            <a:r>
              <a:rPr lang="pt-BR" sz="7200" dirty="0">
                <a:ln>
                  <a:solidFill>
                    <a:srgbClr val="002060"/>
                  </a:solidFill>
                </a:ln>
                <a:solidFill>
                  <a:schemeClr val="accent1">
                    <a:lumMod val="75000"/>
                  </a:schemeClr>
                </a:solidFill>
                <a:latin typeface="Arial" panose="020B0604020202020204" pitchFamily="34" charset="0"/>
                <a:cs typeface="Arial" panose="020B0604020202020204" pitchFamily="34" charset="0"/>
              </a:rPr>
              <a:t>Magnésio</a:t>
            </a:r>
            <a:endParaRPr lang="pt-BR" sz="7200" b="1"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sp>
        <p:nvSpPr>
          <p:cNvPr id="5" name="Título 1"/>
          <p:cNvSpPr txBox="1">
            <a:spLocks/>
          </p:cNvSpPr>
          <p:nvPr/>
        </p:nvSpPr>
        <p:spPr>
          <a:xfrm>
            <a:off x="5855996" y="5229200"/>
            <a:ext cx="3936393" cy="71417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a:solidFill>
                  <a:schemeClr val="accent1">
                    <a:lumMod val="75000"/>
                  </a:schemeClr>
                </a:solidFill>
                <a:latin typeface="Arial" panose="020B0604020202020204" pitchFamily="34" charset="0"/>
                <a:cs typeface="Arial" panose="020B0604020202020204" pitchFamily="34" charset="0"/>
              </a:rPr>
              <a:t>Profa. Dra. Simone da Costa Mello</a:t>
            </a:r>
          </a:p>
          <a:p>
            <a:r>
              <a:rPr lang="pt-BR" sz="1800" b="1" dirty="0">
                <a:solidFill>
                  <a:schemeClr val="accent1">
                    <a:lumMod val="75000"/>
                  </a:schemeClr>
                </a:solidFill>
                <a:latin typeface="Arial" panose="020B0604020202020204" pitchFamily="34" charset="0"/>
                <a:cs typeface="Arial" panose="020B0604020202020204" pitchFamily="34" charset="0"/>
              </a:rPr>
              <a:t>scmello@usp.br</a:t>
            </a:r>
            <a:endParaRPr lang="pt-BR" sz="1800" b="1" dirty="0">
              <a:solidFill>
                <a:schemeClr val="accent1">
                  <a:lumMod val="75000"/>
                </a:schemeClr>
              </a:solidFill>
              <a:latin typeface="Arial" panose="020B0604020202020204" pitchFamily="34" charset="0"/>
              <a:cs typeface="Arial" panose="020B0604020202020204" pitchFamily="34" charset="0"/>
            </a:endParaRPr>
          </a:p>
        </p:txBody>
      </p:sp>
      <p:pic>
        <p:nvPicPr>
          <p:cNvPr id="3074" name="Picture 2" descr="http://www4.esalq.usp.br/sites/default/files/logo-esalq-simbol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2388" y="5208196"/>
            <a:ext cx="763248" cy="112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267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1"/>
            <a:ext cx="9332170" cy="1325563"/>
          </a:xfrm>
        </p:spPr>
        <p:txBody>
          <a:bodyPr vert="horz" lIns="91440" tIns="45720" rIns="91440" bIns="45720" rtlCol="0" anchor="b">
            <a:noAutofit/>
          </a:bodyPr>
          <a:lstStyle/>
          <a:p>
            <a:pPr algn="ctr"/>
            <a:r>
              <a:rPr lang="pt-BR" sz="5400" dirty="0">
                <a:ln>
                  <a:solidFill>
                    <a:srgbClr val="002060"/>
                  </a:solidFill>
                </a:ln>
                <a:solidFill>
                  <a:schemeClr val="accent1">
                    <a:lumMod val="75000"/>
                  </a:schemeClr>
                </a:solidFill>
                <a:latin typeface="Arial" panose="020B0604020202020204" pitchFamily="34" charset="0"/>
                <a:cs typeface="Arial" panose="020B0604020202020204" pitchFamily="34" charset="0"/>
              </a:rPr>
              <a:t>MAGNÉSIO</a:t>
            </a:r>
          </a:p>
        </p:txBody>
      </p:sp>
      <p:sp>
        <p:nvSpPr>
          <p:cNvPr id="6" name="Espaço Reservado para Conteúdo 5"/>
          <p:cNvSpPr>
            <a:spLocks noGrp="1"/>
          </p:cNvSpPr>
          <p:nvPr>
            <p:ph idx="1"/>
          </p:nvPr>
        </p:nvSpPr>
        <p:spPr>
          <a:xfrm>
            <a:off x="1775520" y="1772816"/>
            <a:ext cx="7498080" cy="3971528"/>
          </a:xfrm>
        </p:spPr>
        <p:txBody>
          <a:bodyPr>
            <a:normAutofit/>
          </a:bodyPr>
          <a:lstStyle/>
          <a:p>
            <a:pPr>
              <a:lnSpc>
                <a:spcPct val="150000"/>
              </a:lnSpc>
              <a:buFont typeface="Wingdings" panose="05000000000000000000" pitchFamily="2" charset="2"/>
              <a:buChar char="Ø"/>
            </a:pPr>
            <a:r>
              <a:rPr lang="pt-BR" sz="2400" dirty="0">
                <a:solidFill>
                  <a:srgbClr val="002060"/>
                </a:solidFill>
                <a:latin typeface="Arial" panose="020B0604020202020204" pitchFamily="34" charset="0"/>
                <a:cs typeface="Arial" panose="020B0604020202020204" pitchFamily="34" charset="0"/>
              </a:rPr>
              <a:t> </a:t>
            </a:r>
            <a:r>
              <a:rPr lang="pt-BR" sz="2400" dirty="0" err="1">
                <a:solidFill>
                  <a:srgbClr val="002060"/>
                </a:solidFill>
                <a:latin typeface="Arial" panose="020B0604020202020204" pitchFamily="34" charset="0"/>
                <a:cs typeface="Arial" panose="020B0604020202020204" pitchFamily="34" charset="0"/>
              </a:rPr>
              <a:t>Macronutriente</a:t>
            </a:r>
            <a:r>
              <a:rPr lang="pt-BR" sz="2400" dirty="0">
                <a:solidFill>
                  <a:srgbClr val="002060"/>
                </a:solidFill>
                <a:latin typeface="Arial" panose="020B0604020202020204" pitchFamily="34" charset="0"/>
                <a:cs typeface="Arial" panose="020B0604020202020204" pitchFamily="34" charset="0"/>
              </a:rPr>
              <a:t> secundário</a:t>
            </a:r>
          </a:p>
          <a:p>
            <a:pPr>
              <a:lnSpc>
                <a:spcPct val="150000"/>
              </a:lnSpc>
              <a:buFont typeface="Wingdings" panose="05000000000000000000" pitchFamily="2" charset="2"/>
              <a:buChar char="Ø"/>
            </a:pPr>
            <a:r>
              <a:rPr lang="pt-BR" sz="2400" dirty="0">
                <a:solidFill>
                  <a:srgbClr val="002060"/>
                </a:solidFill>
                <a:latin typeface="Arial" panose="020B0604020202020204" pitchFamily="34" charset="0"/>
                <a:cs typeface="Arial" panose="020B0604020202020204" pitchFamily="34" charset="0"/>
              </a:rPr>
              <a:t> 8º Elemento mais abundante na crosta terrestre</a:t>
            </a:r>
          </a:p>
          <a:p>
            <a:pPr>
              <a:lnSpc>
                <a:spcPct val="150000"/>
              </a:lnSpc>
              <a:buFont typeface="Wingdings" panose="05000000000000000000" pitchFamily="2" charset="2"/>
              <a:buChar char="Ø"/>
            </a:pPr>
            <a:r>
              <a:rPr lang="pt-BR" sz="2400" dirty="0">
                <a:solidFill>
                  <a:srgbClr val="002060"/>
                </a:solidFill>
                <a:latin typeface="Arial" panose="020B0604020202020204" pitchFamily="34" charset="0"/>
                <a:cs typeface="Arial" panose="020B0604020202020204" pitchFamily="34" charset="0"/>
              </a:rPr>
              <a:t> Responsável pela ativação enzimática </a:t>
            </a:r>
          </a:p>
          <a:p>
            <a:pPr>
              <a:lnSpc>
                <a:spcPct val="150000"/>
              </a:lnSpc>
              <a:buFont typeface="Wingdings" panose="05000000000000000000" pitchFamily="2" charset="2"/>
              <a:buChar char="Ø"/>
            </a:pPr>
            <a:r>
              <a:rPr lang="pt-BR" sz="2400" dirty="0">
                <a:solidFill>
                  <a:srgbClr val="002060"/>
                </a:solidFill>
                <a:latin typeface="Arial" panose="020B0604020202020204" pitchFamily="34" charset="0"/>
                <a:cs typeface="Arial" panose="020B0604020202020204" pitchFamily="34" charset="0"/>
              </a:rPr>
              <a:t> Fotossíntese</a:t>
            </a:r>
          </a:p>
          <a:p>
            <a:pPr>
              <a:lnSpc>
                <a:spcPct val="150000"/>
              </a:lnSpc>
              <a:buFont typeface="Wingdings" panose="05000000000000000000" pitchFamily="2" charset="2"/>
              <a:buChar char="Ø"/>
            </a:pPr>
            <a:endParaRPr lang="pt-BR" sz="2400" dirty="0">
              <a:solidFill>
                <a:srgbClr val="002060"/>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endParaRPr lang="pt-BR" sz="2400" dirty="0">
              <a:solidFill>
                <a:srgbClr val="002060"/>
              </a:solidFill>
              <a:latin typeface="Arial" panose="020B0604020202020204" pitchFamily="34" charset="0"/>
              <a:cs typeface="Arial" panose="020B0604020202020204" pitchFamily="34" charset="0"/>
            </a:endParaRPr>
          </a:p>
        </p:txBody>
      </p:sp>
      <p:cxnSp>
        <p:nvCxnSpPr>
          <p:cNvPr id="4" name="Conector reto 3"/>
          <p:cNvCxnSpPr/>
          <p:nvPr/>
        </p:nvCxnSpPr>
        <p:spPr>
          <a:xfrm>
            <a:off x="1775520" y="1325563"/>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5181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9380086" y="6165305"/>
            <a:ext cx="1252418" cy="954107"/>
          </a:xfrm>
          <a:prstGeom prst="rect">
            <a:avLst/>
          </a:prstGeom>
          <a:noFill/>
        </p:spPr>
        <p:txBody>
          <a:bodyPr wrap="square" rtlCol="0">
            <a:spAutoFit/>
          </a:bodyPr>
          <a:lstStyle/>
          <a:p>
            <a:pPr algn="ctr"/>
            <a:r>
              <a:rPr lang="pt-BR" sz="1400" dirty="0">
                <a:solidFill>
                  <a:schemeClr val="bg1"/>
                </a:solidFill>
                <a:latin typeface="Arial" panose="020B0604020202020204" pitchFamily="34" charset="0"/>
                <a:cs typeface="Arial" panose="020B0604020202020204" pitchFamily="34" charset="0"/>
              </a:rPr>
              <a:t>Fonte: Malavolta, (1976) Adaptado</a:t>
            </a:r>
            <a:endParaRPr lang="pt-BR" sz="1400" dirty="0">
              <a:solidFill>
                <a:schemeClr val="bg1"/>
              </a:solidFill>
              <a:latin typeface="Arial" panose="020B0604020202020204" pitchFamily="34" charset="0"/>
              <a:cs typeface="Arial" panose="020B0604020202020204" pitchFamily="34" charset="0"/>
            </a:endParaRPr>
          </a:p>
        </p:txBody>
      </p:sp>
      <p:sp>
        <p:nvSpPr>
          <p:cNvPr id="5" name="CaixaDeTexto 4"/>
          <p:cNvSpPr txBox="1"/>
          <p:nvPr/>
        </p:nvSpPr>
        <p:spPr>
          <a:xfrm>
            <a:off x="4339526" y="1801728"/>
            <a:ext cx="2376264" cy="369332"/>
          </a:xfrm>
          <a:prstGeom prst="rect">
            <a:avLst/>
          </a:prstGeom>
          <a:solidFill>
            <a:schemeClr val="accent2">
              <a:lumMod val="20000"/>
              <a:lumOff val="80000"/>
            </a:schemeClr>
          </a:solidFill>
          <a:ln>
            <a:solidFill>
              <a:schemeClr val="tx1">
                <a:lumMod val="75000"/>
                <a:lumOff val="25000"/>
              </a:schemeClr>
            </a:solidFill>
          </a:ln>
        </p:spPr>
        <p:txBody>
          <a:bodyPr wrap="square" rtlCol="0">
            <a:spAutoFit/>
          </a:bodyPr>
          <a:lstStyle/>
          <a:p>
            <a:pPr algn="ctr"/>
            <a:r>
              <a:rPr lang="pt-BR" dirty="0" err="1"/>
              <a:t>Mg</a:t>
            </a:r>
            <a:r>
              <a:rPr lang="pt-BR" dirty="0"/>
              <a:t> Minerais primários</a:t>
            </a:r>
          </a:p>
        </p:txBody>
      </p:sp>
      <p:sp>
        <p:nvSpPr>
          <p:cNvPr id="6" name="CaixaDeTexto 5"/>
          <p:cNvSpPr txBox="1"/>
          <p:nvPr/>
        </p:nvSpPr>
        <p:spPr>
          <a:xfrm>
            <a:off x="4195510" y="3745944"/>
            <a:ext cx="2376264" cy="369332"/>
          </a:xfrm>
          <a:prstGeom prst="rect">
            <a:avLst/>
          </a:prstGeom>
          <a:solidFill>
            <a:schemeClr val="accent2">
              <a:lumMod val="20000"/>
              <a:lumOff val="80000"/>
            </a:schemeClr>
          </a:solidFill>
          <a:ln>
            <a:solidFill>
              <a:schemeClr val="tx1">
                <a:lumMod val="75000"/>
                <a:lumOff val="25000"/>
              </a:schemeClr>
            </a:solidFill>
          </a:ln>
        </p:spPr>
        <p:txBody>
          <a:bodyPr wrap="square" rtlCol="0">
            <a:spAutoFit/>
          </a:bodyPr>
          <a:lstStyle/>
          <a:p>
            <a:pPr algn="ctr"/>
            <a:r>
              <a:rPr lang="pt-BR" dirty="0"/>
              <a:t>Solução do solo          </a:t>
            </a:r>
            <a:endParaRPr lang="pt-BR" dirty="0"/>
          </a:p>
        </p:txBody>
      </p:sp>
      <p:sp>
        <p:nvSpPr>
          <p:cNvPr id="9" name="CaixaDeTexto 8"/>
          <p:cNvSpPr txBox="1"/>
          <p:nvPr/>
        </p:nvSpPr>
        <p:spPr>
          <a:xfrm>
            <a:off x="7759399" y="3745945"/>
            <a:ext cx="1270423" cy="646331"/>
          </a:xfrm>
          <a:prstGeom prst="rect">
            <a:avLst/>
          </a:prstGeom>
          <a:solidFill>
            <a:schemeClr val="accent2">
              <a:lumMod val="20000"/>
              <a:lumOff val="80000"/>
            </a:schemeClr>
          </a:solidFill>
          <a:ln>
            <a:solidFill>
              <a:schemeClr val="tx1">
                <a:lumMod val="75000"/>
                <a:lumOff val="25000"/>
              </a:schemeClr>
            </a:solidFill>
          </a:ln>
        </p:spPr>
        <p:txBody>
          <a:bodyPr wrap="square" rtlCol="0">
            <a:spAutoFit/>
          </a:bodyPr>
          <a:lstStyle/>
          <a:p>
            <a:pPr algn="ctr"/>
            <a:r>
              <a:rPr lang="pt-BR" dirty="0" err="1"/>
              <a:t>Mg</a:t>
            </a:r>
            <a:r>
              <a:rPr lang="pt-BR" dirty="0"/>
              <a:t> Trocável</a:t>
            </a:r>
            <a:endParaRPr lang="pt-BR" dirty="0"/>
          </a:p>
        </p:txBody>
      </p:sp>
      <p:sp>
        <p:nvSpPr>
          <p:cNvPr id="10" name="CaixaDeTexto 9"/>
          <p:cNvSpPr txBox="1"/>
          <p:nvPr/>
        </p:nvSpPr>
        <p:spPr>
          <a:xfrm>
            <a:off x="4483542" y="5680868"/>
            <a:ext cx="1800200" cy="369332"/>
          </a:xfrm>
          <a:prstGeom prst="rect">
            <a:avLst/>
          </a:prstGeom>
          <a:solidFill>
            <a:schemeClr val="accent2">
              <a:lumMod val="20000"/>
              <a:lumOff val="80000"/>
            </a:schemeClr>
          </a:solidFill>
          <a:ln>
            <a:solidFill>
              <a:schemeClr val="tx1">
                <a:lumMod val="75000"/>
                <a:lumOff val="25000"/>
              </a:schemeClr>
            </a:solidFill>
          </a:ln>
        </p:spPr>
        <p:txBody>
          <a:bodyPr wrap="square" rtlCol="0">
            <a:spAutoFit/>
          </a:bodyPr>
          <a:lstStyle/>
          <a:p>
            <a:pPr algn="ctr"/>
            <a:r>
              <a:rPr lang="pt-BR" dirty="0" err="1"/>
              <a:t>Mg</a:t>
            </a:r>
            <a:r>
              <a:rPr lang="pt-BR" dirty="0"/>
              <a:t> Fixado</a:t>
            </a:r>
            <a:endParaRPr lang="pt-BR" dirty="0"/>
          </a:p>
        </p:txBody>
      </p:sp>
      <p:sp>
        <p:nvSpPr>
          <p:cNvPr id="11" name="Seta para a direita 10"/>
          <p:cNvSpPr/>
          <p:nvPr/>
        </p:nvSpPr>
        <p:spPr>
          <a:xfrm rot="5400000">
            <a:off x="4842248" y="2811177"/>
            <a:ext cx="1370823" cy="216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6706018" y="3745944"/>
            <a:ext cx="87386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p:txBody>
      </p:sp>
      <p:sp>
        <p:nvSpPr>
          <p:cNvPr id="13" name="CaixaDeTexto 12"/>
          <p:cNvSpPr txBox="1"/>
          <p:nvPr/>
        </p:nvSpPr>
        <p:spPr>
          <a:xfrm>
            <a:off x="1775520" y="3601929"/>
            <a:ext cx="1663398" cy="646331"/>
          </a:xfrm>
          <a:prstGeom prst="rect">
            <a:avLst/>
          </a:prstGeom>
          <a:solidFill>
            <a:schemeClr val="accent2">
              <a:lumMod val="20000"/>
              <a:lumOff val="80000"/>
            </a:schemeClr>
          </a:solidFill>
          <a:ln>
            <a:solidFill>
              <a:schemeClr val="tx1">
                <a:lumMod val="75000"/>
                <a:lumOff val="25000"/>
              </a:schemeClr>
            </a:solidFill>
          </a:ln>
        </p:spPr>
        <p:txBody>
          <a:bodyPr wrap="square" rtlCol="0">
            <a:spAutoFit/>
          </a:bodyPr>
          <a:lstStyle/>
          <a:p>
            <a:pPr algn="ctr"/>
            <a:r>
              <a:rPr lang="pt-BR" dirty="0" err="1"/>
              <a:t>Mg</a:t>
            </a:r>
            <a:r>
              <a:rPr lang="pt-BR" dirty="0"/>
              <a:t> Minerais secundários</a:t>
            </a:r>
          </a:p>
        </p:txBody>
      </p:sp>
      <p:sp>
        <p:nvSpPr>
          <p:cNvPr id="14" name="Seta para a direita 13"/>
          <p:cNvSpPr/>
          <p:nvPr/>
        </p:nvSpPr>
        <p:spPr>
          <a:xfrm rot="10800000">
            <a:off x="6715792" y="4006015"/>
            <a:ext cx="87386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p:txBody>
      </p:sp>
      <p:sp>
        <p:nvSpPr>
          <p:cNvPr id="15" name="Seta para a direita 14"/>
          <p:cNvSpPr/>
          <p:nvPr/>
        </p:nvSpPr>
        <p:spPr>
          <a:xfrm rot="5400000">
            <a:off x="4482207" y="4755393"/>
            <a:ext cx="1370823" cy="216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rot="16200000">
            <a:off x="5130280" y="4755394"/>
            <a:ext cx="1370823" cy="216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3619447" y="3745944"/>
            <a:ext cx="44182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p:txBody>
      </p:sp>
      <p:sp>
        <p:nvSpPr>
          <p:cNvPr id="18" name="Seta para a direita 17"/>
          <p:cNvSpPr/>
          <p:nvPr/>
        </p:nvSpPr>
        <p:spPr>
          <a:xfrm rot="10800000">
            <a:off x="3625917" y="3983107"/>
            <a:ext cx="44182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p:txBody>
      </p:sp>
      <p:sp>
        <p:nvSpPr>
          <p:cNvPr id="19" name="Título 1"/>
          <p:cNvSpPr>
            <a:spLocks noGrp="1"/>
          </p:cNvSpPr>
          <p:nvPr>
            <p:ph type="title"/>
          </p:nvPr>
        </p:nvSpPr>
        <p:spPr>
          <a:xfrm>
            <a:off x="1839814" y="244627"/>
            <a:ext cx="7424539" cy="707685"/>
          </a:xfrm>
        </p:spPr>
        <p:txBody>
          <a:bodyPr vert="horz" lIns="91440" tIns="45720" rIns="91440" bIns="45720" rtlCol="0" anchor="b">
            <a:noAutofit/>
          </a:bodyPr>
          <a:lstStyle/>
          <a:p>
            <a:pPr algn="just"/>
            <a:r>
              <a:rPr lang="pt-BR" sz="4000" dirty="0">
                <a:ln>
                  <a:solidFill>
                    <a:srgbClr val="002060"/>
                  </a:solidFill>
                </a:ln>
                <a:solidFill>
                  <a:schemeClr val="accent1">
                    <a:lumMod val="75000"/>
                  </a:schemeClr>
                </a:solidFill>
                <a:latin typeface="Arial" panose="020B0604020202020204" pitchFamily="34" charset="0"/>
                <a:cs typeface="Arial" panose="020B0604020202020204" pitchFamily="34" charset="0"/>
              </a:rPr>
              <a:t> </a:t>
            </a:r>
            <a:r>
              <a:rPr lang="pt-BR" sz="4000" dirty="0">
                <a:ln>
                  <a:solidFill>
                    <a:srgbClr val="002060"/>
                  </a:solidFill>
                </a:ln>
                <a:solidFill>
                  <a:schemeClr val="accent1">
                    <a:lumMod val="75000"/>
                  </a:schemeClr>
                </a:solidFill>
                <a:latin typeface="Arial" panose="020B0604020202020204" pitchFamily="34" charset="0"/>
                <a:cs typeface="Arial" panose="020B0604020202020204" pitchFamily="34" charset="0"/>
              </a:rPr>
              <a:t>2 – Magnésio no solo</a:t>
            </a:r>
            <a:endParaRPr lang="pt-BR" sz="40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20" name="Conector reto 19"/>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tângulo 20"/>
          <p:cNvSpPr/>
          <p:nvPr/>
        </p:nvSpPr>
        <p:spPr>
          <a:xfrm>
            <a:off x="1523448" y="1084363"/>
            <a:ext cx="7856638"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2.1 Dinâmica das formas de Mg no solo</a:t>
            </a:r>
            <a:endParaRPr lang="pt-BR"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3634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56304" y="1852279"/>
            <a:ext cx="7708048" cy="2865200"/>
          </a:xfrm>
        </p:spPr>
        <p:txBody>
          <a:bodyPr>
            <a:normAutofit fontScale="92500" lnSpcReduction="20000"/>
          </a:bodyPr>
          <a:lstStyle/>
          <a:p>
            <a:pPr marL="514350" indent="-342900"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Assim como ocorre com o cálcio, a </a:t>
            </a:r>
            <a:r>
              <a:rPr lang="pt-BR" dirty="0" smtClean="0">
                <a:solidFill>
                  <a:srgbClr val="0070C0"/>
                </a:solidFill>
                <a:latin typeface="Arial" panose="020B0604020202020204" pitchFamily="34" charset="0"/>
                <a:cs typeface="Arial" panose="020B0604020202020204" pitchFamily="34" charset="0"/>
              </a:rPr>
              <a:t>principal fonte </a:t>
            </a:r>
            <a:r>
              <a:rPr lang="pt-BR" dirty="0" smtClean="0">
                <a:latin typeface="Arial" panose="020B0604020202020204" pitchFamily="34" charset="0"/>
                <a:cs typeface="Arial" panose="020B0604020202020204" pitchFamily="34" charset="0"/>
              </a:rPr>
              <a:t>de  magnésio para cultivo em solo é </a:t>
            </a:r>
            <a:r>
              <a:rPr lang="pt-BR"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calcário</a:t>
            </a:r>
            <a:r>
              <a:rPr lang="pt-BR" dirty="0" smtClean="0">
                <a:latin typeface="Arial" panose="020B0604020202020204" pitchFamily="34" charset="0"/>
                <a:cs typeface="Arial" panose="020B0604020202020204" pitchFamily="34" charset="0"/>
              </a:rPr>
              <a:t>, além disso, diminui o Al</a:t>
            </a:r>
            <a:r>
              <a:rPr lang="pt-BR" baseline="30000" dirty="0" smtClean="0">
                <a:latin typeface="Arial" panose="020B0604020202020204" pitchFamily="34" charset="0"/>
                <a:cs typeface="Arial" panose="020B0604020202020204" pitchFamily="34" charset="0"/>
              </a:rPr>
              <a:t>+3</a:t>
            </a:r>
            <a:r>
              <a:rPr lang="pt-BR" dirty="0" smtClean="0">
                <a:latin typeface="Arial" panose="020B0604020202020204" pitchFamily="34" charset="0"/>
                <a:cs typeface="Arial" panose="020B0604020202020204" pitchFamily="34" charset="0"/>
              </a:rPr>
              <a:t> e a acidez do solo.      </a:t>
            </a:r>
          </a:p>
          <a:p>
            <a:pPr algn="just">
              <a:lnSpc>
                <a:spcPct val="150000"/>
              </a:lnSpc>
              <a:buNone/>
            </a:pPr>
            <a:r>
              <a:rPr lang="pt-BR" dirty="0" smtClean="0">
                <a:latin typeface="Arial" panose="020B0604020202020204" pitchFamily="34" charset="0"/>
                <a:cs typeface="Arial" panose="020B0604020202020204" pitchFamily="34" charset="0"/>
              </a:rPr>
              <a:t>        </a:t>
            </a:r>
          </a:p>
        </p:txBody>
      </p:sp>
      <p:sp>
        <p:nvSpPr>
          <p:cNvPr id="5" name="CaixaDeTexto 4"/>
          <p:cNvSpPr txBox="1"/>
          <p:nvPr/>
        </p:nvSpPr>
        <p:spPr>
          <a:xfrm>
            <a:off x="8627946" y="6519447"/>
            <a:ext cx="2016224" cy="307777"/>
          </a:xfrm>
          <a:prstGeom prst="rect">
            <a:avLst/>
          </a:prstGeom>
          <a:noFill/>
        </p:spPr>
        <p:txBody>
          <a:bodyPr wrap="square" rtlCol="0">
            <a:spAutoFit/>
          </a:bodyPr>
          <a:lstStyle/>
          <a:p>
            <a:pPr algn="r"/>
            <a:r>
              <a:rPr lang="pt-BR" sz="1400" b="1" dirty="0" err="1">
                <a:solidFill>
                  <a:schemeClr val="bg1"/>
                </a:solidFill>
                <a:latin typeface="Arial" panose="020B0604020202020204" pitchFamily="34" charset="0"/>
                <a:cs typeface="Arial" panose="020B0604020202020204" pitchFamily="34" charset="0"/>
              </a:rPr>
              <a:t>Alcarde</a:t>
            </a:r>
            <a:r>
              <a:rPr lang="pt-BR" sz="1400" b="1" dirty="0">
                <a:solidFill>
                  <a:schemeClr val="bg1"/>
                </a:solidFill>
                <a:latin typeface="Arial" panose="020B0604020202020204" pitchFamily="34" charset="0"/>
                <a:cs typeface="Arial" panose="020B0604020202020204" pitchFamily="34" charset="0"/>
              </a:rPr>
              <a:t> ,1992</a:t>
            </a:r>
            <a:endParaRPr lang="pt-BR" sz="14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512400" y="3681228"/>
            <a:ext cx="6120680" cy="2838219"/>
          </a:xfrm>
          <a:prstGeom prst="rect">
            <a:avLst/>
          </a:prstGeom>
          <a:noFill/>
          <a:ln w="9525">
            <a:noFill/>
            <a:miter lim="800000"/>
            <a:headEnd/>
            <a:tailEnd/>
          </a:ln>
        </p:spPr>
      </p:pic>
      <p:sp>
        <p:nvSpPr>
          <p:cNvPr id="6" name="Título 1"/>
          <p:cNvSpPr>
            <a:spLocks noGrp="1"/>
          </p:cNvSpPr>
          <p:nvPr>
            <p:ph type="title"/>
          </p:nvPr>
        </p:nvSpPr>
        <p:spPr>
          <a:xfrm>
            <a:off x="1839814" y="244627"/>
            <a:ext cx="7424539" cy="707685"/>
          </a:xfrm>
        </p:spPr>
        <p:txBody>
          <a:bodyPr vert="horz" lIns="91440" tIns="45720" rIns="91440" bIns="45720" rtlCol="0" anchor="b">
            <a:noAutofit/>
          </a:body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a:t>
            </a:r>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3 – Corretivos agrícolas e Fertilizantes</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7" name="Conector reto 6"/>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1893966" y="1155568"/>
            <a:ext cx="2712602"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3.1 Calcários</a:t>
            </a:r>
            <a:endParaRPr lang="pt-BR"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60789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775520" y="3441680"/>
            <a:ext cx="7416824" cy="3416320"/>
            <a:chOff x="251520" y="3441680"/>
            <a:chExt cx="7416824" cy="3416320"/>
          </a:xfrm>
        </p:grpSpPr>
        <p:sp>
          <p:nvSpPr>
            <p:cNvPr id="5" name="Retângulo 4"/>
            <p:cNvSpPr/>
            <p:nvPr/>
          </p:nvSpPr>
          <p:spPr>
            <a:xfrm>
              <a:off x="266974" y="5186338"/>
              <a:ext cx="23042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507334" y="6266458"/>
              <a:ext cx="2880320"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51520" y="3441680"/>
              <a:ext cx="7416824" cy="3416320"/>
            </a:xfrm>
            <a:prstGeom prst="rect">
              <a:avLst/>
            </a:prstGeom>
          </p:spPr>
          <p:txBody>
            <a:bodyPr wrap="square">
              <a:spAutoFit/>
            </a:bodyPr>
            <a:lstStyle/>
            <a:p>
              <a:pPr algn="ctr">
                <a:lnSpc>
                  <a:spcPct val="150000"/>
                </a:lnSpc>
                <a:buNone/>
              </a:pPr>
              <a:r>
                <a:rPr lang="pt-BR" sz="2400" b="1" dirty="0">
                  <a:latin typeface="Arial" panose="020B0604020202020204" pitchFamily="34" charset="0"/>
                  <a:cs typeface="Arial" panose="020B0604020202020204" pitchFamily="34" charset="0"/>
                </a:rPr>
                <a:t>A escolha do tipo de calcário deve ser feito a partir da análise de solo</a:t>
              </a:r>
            </a:p>
            <a:p>
              <a:pPr algn="just">
                <a:lnSpc>
                  <a:spcPct val="150000"/>
                </a:lnSpc>
                <a:buNone/>
              </a:pPr>
              <a:r>
                <a:rPr lang="pt-BR" sz="2400" dirty="0">
                  <a:latin typeface="Arial" panose="020B0604020202020204" pitchFamily="34" charset="0"/>
                  <a:cs typeface="Arial" panose="020B0604020202020204" pitchFamily="34" charset="0"/>
                </a:rPr>
                <a:t>      Para culturas hortícolas exigentes em </a:t>
              </a:r>
              <a:r>
                <a:rPr lang="pt-BR" sz="2400" dirty="0" err="1">
                  <a:latin typeface="Arial" panose="020B0604020202020204" pitchFamily="34" charset="0"/>
                  <a:cs typeface="Arial" panose="020B0604020202020204" pitchFamily="34" charset="0"/>
                </a:rPr>
                <a:t>Mg</a:t>
              </a:r>
              <a:r>
                <a:rPr lang="pt-BR" sz="2400" dirty="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sym typeface="Wingdings" panose="05000000000000000000" pitchFamily="2" charset="2"/>
                </a:rPr>
                <a:t></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Mg</a:t>
              </a:r>
              <a:r>
                <a:rPr lang="pt-BR" sz="2400" dirty="0">
                  <a:latin typeface="Arial" panose="020B0604020202020204" pitchFamily="34" charset="0"/>
                  <a:cs typeface="Arial" panose="020B0604020202020204" pitchFamily="34" charset="0"/>
                </a:rPr>
                <a:t> &lt; 8 </a:t>
              </a:r>
              <a:r>
                <a:rPr lang="pt-BR" sz="2400" dirty="0" err="1">
                  <a:latin typeface="Arial" panose="020B0604020202020204" pitchFamily="34" charset="0"/>
                  <a:cs typeface="Arial" panose="020B0604020202020204" pitchFamily="34" charset="0"/>
                </a:rPr>
                <a:t>mmol</a:t>
              </a:r>
              <a:r>
                <a:rPr lang="pt-BR" sz="2400" baseline="-25000" dirty="0" err="1">
                  <a:latin typeface="Arial" panose="020B0604020202020204" pitchFamily="34" charset="0"/>
                  <a:cs typeface="Arial" panose="020B0604020202020204" pitchFamily="34" charset="0"/>
                </a:rPr>
                <a:t>c</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dm</a:t>
              </a:r>
              <a:r>
                <a:rPr lang="pt-BR" sz="2400" baseline="30000" dirty="0">
                  <a:latin typeface="Arial" panose="020B0604020202020204" pitchFamily="34" charset="0"/>
                  <a:cs typeface="Arial" panose="020B0604020202020204" pitchFamily="34" charset="0"/>
                </a:rPr>
                <a:t>-3  </a:t>
              </a:r>
              <a:r>
                <a:rPr lang="pt-BR" sz="2400" dirty="0">
                  <a:latin typeface="Arial" panose="020B0604020202020204" pitchFamily="34" charset="0"/>
                  <a:cs typeface="Arial" panose="020B0604020202020204" pitchFamily="34" charset="0"/>
                </a:rPr>
                <a:t>optar  pelos calcários </a:t>
              </a:r>
              <a:r>
                <a:rPr lang="pt-BR" sz="2400" dirty="0" err="1">
                  <a:latin typeface="Arial" panose="020B0604020202020204" pitchFamily="34" charset="0"/>
                  <a:cs typeface="Arial" panose="020B0604020202020204" pitchFamily="34" charset="0"/>
                </a:rPr>
                <a:t>dolomíticos</a:t>
              </a:r>
              <a:r>
                <a:rPr lang="pt-BR" sz="2400" dirty="0">
                  <a:latin typeface="Arial" panose="020B0604020202020204" pitchFamily="34" charset="0"/>
                  <a:cs typeface="Arial" panose="020B0604020202020204" pitchFamily="34" charset="0"/>
                </a:rPr>
                <a:t> ou </a:t>
              </a:r>
              <a:r>
                <a:rPr lang="pt-BR" sz="2400" dirty="0" err="1">
                  <a:latin typeface="Arial" panose="020B0604020202020204" pitchFamily="34" charset="0"/>
                  <a:cs typeface="Arial" panose="020B0604020202020204" pitchFamily="34" charset="0"/>
                </a:rPr>
                <a:t>magnesianos</a:t>
              </a:r>
              <a:r>
                <a:rPr lang="pt-BR" sz="2400" dirty="0">
                  <a:latin typeface="Arial" panose="020B0604020202020204" pitchFamily="34" charset="0"/>
                  <a:cs typeface="Arial" panose="020B0604020202020204" pitchFamily="34" charset="0"/>
                </a:rPr>
                <a:t>)</a:t>
              </a:r>
              <a:endParaRPr lang="pt-BR" sz="2400" baseline="30000" dirty="0">
                <a:latin typeface="Arial" panose="020B0604020202020204" pitchFamily="34" charset="0"/>
                <a:cs typeface="Arial" panose="020B0604020202020204" pitchFamily="34" charset="0"/>
              </a:endParaRPr>
            </a:p>
            <a:p>
              <a:pPr algn="just">
                <a:lnSpc>
                  <a:spcPct val="150000"/>
                </a:lnSpc>
                <a:buNone/>
              </a:pPr>
              <a:r>
                <a:rPr lang="pt-BR" sz="2400" dirty="0">
                  <a:latin typeface="Arial" panose="020B0604020202020204" pitchFamily="34" charset="0"/>
                  <a:cs typeface="Arial" panose="020B0604020202020204" pitchFamily="34" charset="0"/>
                </a:rPr>
                <a:t>      Demais culturas </a:t>
              </a:r>
              <a:r>
                <a:rPr lang="pt-BR" sz="2400" dirty="0">
                  <a:latin typeface="Arial" panose="020B0604020202020204" pitchFamily="34" charset="0"/>
                  <a:cs typeface="Arial" panose="020B0604020202020204" pitchFamily="34" charset="0"/>
                  <a:sym typeface="Wingdings" panose="05000000000000000000" pitchFamily="2" charset="2"/>
                </a:rPr>
                <a:t> </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Mg</a:t>
              </a:r>
              <a:r>
                <a:rPr lang="pt-BR" sz="2400" dirty="0">
                  <a:latin typeface="Arial" panose="020B0604020202020204" pitchFamily="34" charset="0"/>
                  <a:cs typeface="Arial" panose="020B0604020202020204" pitchFamily="34" charset="0"/>
                </a:rPr>
                <a:t> &lt; 5 </a:t>
              </a:r>
              <a:r>
                <a:rPr lang="pt-BR" sz="2400" dirty="0" err="1">
                  <a:latin typeface="Arial" panose="020B0604020202020204" pitchFamily="34" charset="0"/>
                  <a:cs typeface="Arial" panose="020B0604020202020204" pitchFamily="34" charset="0"/>
                </a:rPr>
                <a:t>mmol</a:t>
              </a:r>
              <a:r>
                <a:rPr lang="pt-BR" sz="2400" baseline="-25000" dirty="0" err="1">
                  <a:latin typeface="Arial" panose="020B0604020202020204" pitchFamily="34" charset="0"/>
                  <a:cs typeface="Arial" panose="020B0604020202020204" pitchFamily="34" charset="0"/>
                </a:rPr>
                <a:t>c</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dm</a:t>
              </a:r>
              <a:r>
                <a:rPr lang="pt-BR" sz="2400" baseline="30000" dirty="0">
                  <a:latin typeface="Arial" panose="020B0604020202020204" pitchFamily="34" charset="0"/>
                  <a:cs typeface="Arial" panose="020B0604020202020204" pitchFamily="34" charset="0"/>
                </a:rPr>
                <a:t>-3</a:t>
              </a:r>
              <a:r>
                <a:rPr lang="pt-BR" sz="2400" dirty="0">
                  <a:latin typeface="Arial" panose="020B0604020202020204" pitchFamily="34" charset="0"/>
                  <a:cs typeface="Arial" panose="020B0604020202020204" pitchFamily="34" charset="0"/>
                </a:rPr>
                <a:t> </a:t>
              </a:r>
              <a:endParaRPr lang="pt-BR" sz="2400" dirty="0"/>
            </a:p>
          </p:txBody>
        </p:sp>
      </p:grpSp>
      <p:sp>
        <p:nvSpPr>
          <p:cNvPr id="3" name="Espaço Reservado para Conteúdo 2"/>
          <p:cNvSpPr>
            <a:spLocks noGrp="1"/>
          </p:cNvSpPr>
          <p:nvPr>
            <p:ph idx="1"/>
          </p:nvPr>
        </p:nvSpPr>
        <p:spPr>
          <a:xfrm>
            <a:off x="1893966" y="1728475"/>
            <a:ext cx="7370386" cy="1909192"/>
          </a:xfrm>
        </p:spPr>
        <p:txBody>
          <a:bodyPr>
            <a:normAutofit fontScale="92500" lnSpcReduction="20000"/>
          </a:bodyPr>
          <a:lstStyle/>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Calcário </a:t>
            </a:r>
            <a:r>
              <a:rPr lang="pt-BR" dirty="0" err="1" smtClean="0">
                <a:latin typeface="Arial" panose="020B0604020202020204" pitchFamily="34" charset="0"/>
                <a:cs typeface="Arial" panose="020B0604020202020204" pitchFamily="34" charset="0"/>
              </a:rPr>
              <a:t>calcítico</a:t>
            </a:r>
            <a:r>
              <a:rPr lang="pt-BR" dirty="0" smtClean="0">
                <a:latin typeface="Arial" panose="020B0604020202020204" pitchFamily="34" charset="0"/>
                <a:cs typeface="Arial" panose="020B0604020202020204" pitchFamily="34" charset="0"/>
              </a:rPr>
              <a:t> (menos de 10% de MgCO</a:t>
            </a:r>
            <a:r>
              <a:rPr lang="pt-BR" baseline="-25000" dirty="0" smtClean="0">
                <a:latin typeface="Arial" panose="020B0604020202020204" pitchFamily="34" charset="0"/>
                <a:cs typeface="Arial" panose="020B0604020202020204" pitchFamily="34" charset="0"/>
              </a:rPr>
              <a:t>3</a:t>
            </a:r>
            <a:r>
              <a:rPr lang="pt-BR"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Calcário </a:t>
            </a:r>
            <a:r>
              <a:rPr lang="pt-BR" dirty="0" err="1" smtClean="0">
                <a:latin typeface="Arial" panose="020B0604020202020204" pitchFamily="34" charset="0"/>
                <a:cs typeface="Arial" panose="020B0604020202020204" pitchFamily="34" charset="0"/>
              </a:rPr>
              <a:t>magnesiano</a:t>
            </a:r>
            <a:r>
              <a:rPr lang="pt-BR" dirty="0" smtClean="0">
                <a:latin typeface="Arial" panose="020B0604020202020204" pitchFamily="34" charset="0"/>
                <a:cs typeface="Arial" panose="020B0604020202020204" pitchFamily="34" charset="0"/>
              </a:rPr>
              <a:t> (10-25% de MgCO</a:t>
            </a:r>
            <a:r>
              <a:rPr lang="pt-BR" baseline="-25000" dirty="0" smtClean="0">
                <a:latin typeface="Arial" panose="020B0604020202020204" pitchFamily="34" charset="0"/>
                <a:cs typeface="Arial" panose="020B0604020202020204" pitchFamily="34" charset="0"/>
              </a:rPr>
              <a:t>3</a:t>
            </a:r>
            <a:r>
              <a:rPr lang="pt-BR"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Calcário </a:t>
            </a:r>
            <a:r>
              <a:rPr lang="pt-BR" dirty="0" err="1" smtClean="0">
                <a:latin typeface="Arial" panose="020B0604020202020204" pitchFamily="34" charset="0"/>
                <a:cs typeface="Arial" panose="020B0604020202020204" pitchFamily="34" charset="0"/>
              </a:rPr>
              <a:t>dolomítico</a:t>
            </a:r>
            <a:r>
              <a:rPr lang="pt-BR" dirty="0" smtClean="0">
                <a:latin typeface="Arial" panose="020B0604020202020204" pitchFamily="34" charset="0"/>
                <a:cs typeface="Arial" panose="020B0604020202020204" pitchFamily="34" charset="0"/>
              </a:rPr>
              <a:t> (Mais de 25% de MgCO</a:t>
            </a:r>
            <a:r>
              <a:rPr lang="pt-BR" baseline="-25000" dirty="0" smtClean="0">
                <a:latin typeface="Arial" panose="020B0604020202020204" pitchFamily="34" charset="0"/>
                <a:cs typeface="Arial" panose="020B0604020202020204" pitchFamily="34" charset="0"/>
              </a:rPr>
              <a:t>3</a:t>
            </a:r>
            <a:r>
              <a:rPr lang="pt-BR" dirty="0" smtClean="0">
                <a:latin typeface="Arial" panose="020B0604020202020204" pitchFamily="34" charset="0"/>
                <a:cs typeface="Arial" panose="020B0604020202020204" pitchFamily="34" charset="0"/>
              </a:rPr>
              <a:t>)</a:t>
            </a:r>
          </a:p>
          <a:p>
            <a:endParaRPr lang="pt-BR" dirty="0"/>
          </a:p>
        </p:txBody>
      </p:sp>
      <p:sp>
        <p:nvSpPr>
          <p:cNvPr id="8"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3 – Corretivos agrícolas e Fertilizantes</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9" name="Conector reto 8"/>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1893966" y="1155568"/>
            <a:ext cx="2712602"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3.1 Calcários</a:t>
            </a:r>
            <a:endParaRPr lang="pt-BR"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904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1678348" y="2046864"/>
            <a:ext cx="7513997" cy="951835"/>
          </a:xfrm>
        </p:spPr>
        <p:txBody>
          <a:bodyPr>
            <a:normAutofit fontScale="85000" lnSpcReduction="10000"/>
          </a:bodyPr>
          <a:lstStyle/>
          <a:p>
            <a:pPr marL="628650" indent="-457200" algn="just">
              <a:lnSpc>
                <a:spcPct val="150000"/>
              </a:lnSpc>
              <a:buFont typeface="Wingdings" panose="05000000000000000000" pitchFamily="2" charset="2"/>
              <a:buChar char="Ø"/>
            </a:pPr>
            <a:r>
              <a:rPr lang="pt-BR" dirty="0"/>
              <a:t>As principais fontes de magnésio em fertilizantes são:</a:t>
            </a:r>
          </a:p>
          <a:p>
            <a:pPr algn="ctr">
              <a:buNone/>
            </a:pPr>
            <a:endParaRPr lang="pt-BR" sz="2500" b="1" dirty="0">
              <a:latin typeface="Arial" panose="020B0604020202020204" pitchFamily="34" charset="0"/>
              <a:cs typeface="Arial" panose="020B0604020202020204" pitchFamily="34" charset="0"/>
            </a:endParaRPr>
          </a:p>
          <a:p>
            <a:pPr algn="ctr">
              <a:buNone/>
            </a:pPr>
            <a:endParaRPr lang="pt-BR" sz="2500" b="1" dirty="0">
              <a:latin typeface="Arial" panose="020B0604020202020204" pitchFamily="34" charset="0"/>
              <a:cs typeface="Arial" panose="020B0604020202020204" pitchFamily="34" charset="0"/>
            </a:endParaRPr>
          </a:p>
        </p:txBody>
      </p:sp>
      <p:sp>
        <p:nvSpPr>
          <p:cNvPr id="5" name="Título 1"/>
          <p:cNvSpPr txBox="1">
            <a:spLocks/>
          </p:cNvSpPr>
          <p:nvPr/>
        </p:nvSpPr>
        <p:spPr>
          <a:xfrm>
            <a:off x="1864225" y="1874429"/>
            <a:ext cx="7755916" cy="730544"/>
          </a:xfrm>
          <a:prstGeom prst="rect">
            <a:avLst/>
          </a:prstGeom>
        </p:spPr>
        <p:txBody>
          <a:bodyPr vert="horz" lIns="91440" tIns="45720" rIns="91440" bIns="45720" rtlCol="0" anchor="ctr">
            <a:normAutofit/>
          </a:bodyPr>
          <a:lstStyle/>
          <a:p>
            <a:pPr algn="ctr" defTabSz="685800">
              <a:lnSpc>
                <a:spcPct val="90000"/>
              </a:lnSpc>
              <a:spcBef>
                <a:spcPct val="0"/>
              </a:spcBef>
              <a:defRPr/>
            </a:pPr>
            <a:endParaRPr lang="pt-BR" sz="2500" b="1" dirty="0">
              <a:latin typeface="Arial" panose="020B0604020202020204" pitchFamily="34" charset="0"/>
              <a:ea typeface="+mj-ea"/>
              <a:cs typeface="Arial" panose="020B0604020202020204" pitchFamily="34" charset="0"/>
            </a:endParaRPr>
          </a:p>
        </p:txBody>
      </p:sp>
      <p:sp>
        <p:nvSpPr>
          <p:cNvPr id="6" name="CaixaDeTexto 5"/>
          <p:cNvSpPr txBox="1"/>
          <p:nvPr/>
        </p:nvSpPr>
        <p:spPr>
          <a:xfrm>
            <a:off x="1775520" y="3122053"/>
            <a:ext cx="6840760" cy="1631216"/>
          </a:xfrm>
          <a:prstGeom prst="rect">
            <a:avLst/>
          </a:prstGeom>
          <a:noFill/>
        </p:spPr>
        <p:txBody>
          <a:bodyPr wrap="square" rtlCol="0">
            <a:spAutoFit/>
          </a:bodyPr>
          <a:lstStyle/>
          <a:p>
            <a:r>
              <a:rPr lang="pt-BR" sz="2000" dirty="0">
                <a:latin typeface="Arial" panose="020B0604020202020204" pitchFamily="34" charset="0"/>
                <a:cs typeface="Arial" panose="020B0604020202020204" pitchFamily="34" charset="0"/>
              </a:rPr>
              <a:t>Termofosfato</a:t>
            </a:r>
          </a:p>
          <a:p>
            <a:r>
              <a:rPr lang="pt-BR" sz="2000" dirty="0">
                <a:latin typeface="Arial" panose="020B0604020202020204" pitchFamily="34" charset="0"/>
                <a:cs typeface="Arial" panose="020B0604020202020204" pitchFamily="34" charset="0"/>
              </a:rPr>
              <a:t>Sulfato de Magnésio                                 </a:t>
            </a:r>
          </a:p>
          <a:p>
            <a:r>
              <a:rPr lang="pt-BR" sz="2000" dirty="0">
                <a:latin typeface="Arial" panose="020B0604020202020204" pitchFamily="34" charset="0"/>
                <a:cs typeface="Arial" panose="020B0604020202020204" pitchFamily="34" charset="0"/>
              </a:rPr>
              <a:t>Sulfato de K e </a:t>
            </a:r>
            <a:r>
              <a:rPr lang="pt-BR" sz="2000" dirty="0" err="1">
                <a:latin typeface="Arial" panose="020B0604020202020204" pitchFamily="34" charset="0"/>
                <a:cs typeface="Arial" panose="020B0604020202020204" pitchFamily="34" charset="0"/>
              </a:rPr>
              <a:t>Mg</a:t>
            </a:r>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Nitrato de Magnésio</a:t>
            </a:r>
          </a:p>
          <a:p>
            <a:r>
              <a:rPr lang="pt-BR" sz="2000" dirty="0" err="1">
                <a:latin typeface="Arial" panose="020B0604020202020204" pitchFamily="34" charset="0"/>
                <a:cs typeface="Arial" panose="020B0604020202020204" pitchFamily="34" charset="0"/>
              </a:rPr>
              <a:t>Magnesia</a:t>
            </a:r>
            <a:endParaRPr lang="pt-BR" sz="2000" dirty="0">
              <a:latin typeface="Arial" panose="020B0604020202020204" pitchFamily="34" charset="0"/>
              <a:cs typeface="Arial" panose="020B0604020202020204" pitchFamily="34" charset="0"/>
            </a:endParaRPr>
          </a:p>
        </p:txBody>
      </p:sp>
      <p:sp>
        <p:nvSpPr>
          <p:cNvPr id="7" name="CaixaDeTexto 6"/>
          <p:cNvSpPr txBox="1"/>
          <p:nvPr/>
        </p:nvSpPr>
        <p:spPr>
          <a:xfrm>
            <a:off x="5866234" y="2852936"/>
            <a:ext cx="1944216" cy="1938992"/>
          </a:xfrm>
          <a:prstGeom prst="rect">
            <a:avLst/>
          </a:prstGeom>
          <a:noFill/>
        </p:spPr>
        <p:txBody>
          <a:bodyPr wrap="square" rtlCol="0">
            <a:spAutoFit/>
          </a:bodyPr>
          <a:lstStyle/>
          <a:p>
            <a:pPr algn="ctr"/>
            <a:r>
              <a:rPr lang="pt-BR" sz="2000" b="1" dirty="0">
                <a:latin typeface="Arial" panose="020B0604020202020204" pitchFamily="34" charset="0"/>
                <a:cs typeface="Arial" panose="020B0604020202020204" pitchFamily="34" charset="0"/>
              </a:rPr>
              <a:t>% de </a:t>
            </a:r>
            <a:r>
              <a:rPr lang="pt-BR" sz="2000" b="1" dirty="0" err="1">
                <a:latin typeface="Arial" panose="020B0604020202020204" pitchFamily="34" charset="0"/>
                <a:cs typeface="Arial" panose="020B0604020202020204" pitchFamily="34" charset="0"/>
              </a:rPr>
              <a:t>MgO</a:t>
            </a:r>
            <a:endParaRPr lang="pt-BR" sz="2000" b="1" baseline="30000"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16  %</a:t>
            </a:r>
          </a:p>
          <a:p>
            <a:pPr algn="ctr"/>
            <a:r>
              <a:rPr lang="pt-BR" sz="2000" b="1" dirty="0">
                <a:latin typeface="Arial" panose="020B0604020202020204" pitchFamily="34" charset="0"/>
                <a:cs typeface="Arial" panose="020B0604020202020204" pitchFamily="34" charset="0"/>
              </a:rPr>
              <a:t>17 %</a:t>
            </a:r>
          </a:p>
          <a:p>
            <a:pPr algn="ctr"/>
            <a:r>
              <a:rPr lang="pt-BR" sz="2000" b="1" dirty="0">
                <a:latin typeface="Arial" panose="020B0604020202020204" pitchFamily="34" charset="0"/>
                <a:cs typeface="Arial" panose="020B0604020202020204" pitchFamily="34" charset="0"/>
              </a:rPr>
              <a:t>18 %</a:t>
            </a:r>
            <a:r>
              <a:rPr lang="pt-BR" sz="2000" dirty="0">
                <a:latin typeface="Arial" panose="020B0604020202020204" pitchFamily="34" charset="0"/>
                <a:cs typeface="Arial" panose="020B0604020202020204" pitchFamily="34" charset="0"/>
              </a:rPr>
              <a:t> </a:t>
            </a:r>
          </a:p>
          <a:p>
            <a:pPr algn="ctr"/>
            <a:r>
              <a:rPr lang="pt-BR" sz="2000" dirty="0">
                <a:latin typeface="Arial" panose="020B0604020202020204" pitchFamily="34" charset="0"/>
                <a:cs typeface="Arial" panose="020B0604020202020204" pitchFamily="34" charset="0"/>
              </a:rPr>
              <a:t>9 % </a:t>
            </a:r>
          </a:p>
          <a:p>
            <a:pPr algn="ctr"/>
            <a:r>
              <a:rPr lang="pt-BR" sz="2000" dirty="0">
                <a:latin typeface="Arial" panose="020B0604020202020204" pitchFamily="34" charset="0"/>
                <a:cs typeface="Arial" panose="020B0604020202020204" pitchFamily="34" charset="0"/>
              </a:rPr>
              <a:t>&lt;90 %</a:t>
            </a:r>
          </a:p>
        </p:txBody>
      </p:sp>
      <p:sp>
        <p:nvSpPr>
          <p:cNvPr id="8" name="CaixaDeTexto 7"/>
          <p:cNvSpPr txBox="1"/>
          <p:nvPr/>
        </p:nvSpPr>
        <p:spPr>
          <a:xfrm>
            <a:off x="4367808" y="3109373"/>
            <a:ext cx="1965970" cy="1836400"/>
          </a:xfrm>
          <a:prstGeom prst="rect">
            <a:avLst/>
          </a:prstGeom>
          <a:noFill/>
        </p:spPr>
        <p:txBody>
          <a:bodyPr wrap="square" rtlCol="0">
            <a:spAutoFit/>
          </a:bodyPr>
          <a:lstStyle/>
          <a:p>
            <a:r>
              <a:rPr lang="pt-BR" sz="2000" dirty="0">
                <a:latin typeface="Arial" pitchFamily="34" charset="0"/>
                <a:cs typeface="Arial" pitchFamily="34" charset="0"/>
              </a:rPr>
              <a:t>-----------</a:t>
            </a:r>
          </a:p>
          <a:p>
            <a:r>
              <a:rPr lang="pt-BR" sz="2000" dirty="0">
                <a:latin typeface="Arial" pitchFamily="34" charset="0"/>
                <a:cs typeface="Arial" pitchFamily="34" charset="0"/>
              </a:rPr>
              <a:t>MgSO</a:t>
            </a:r>
            <a:r>
              <a:rPr lang="pt-BR" sz="2000" baseline="-25000" dirty="0">
                <a:latin typeface="Arial" pitchFamily="34" charset="0"/>
                <a:cs typeface="Arial" pitchFamily="34" charset="0"/>
              </a:rPr>
              <a:t>4</a:t>
            </a:r>
            <a:r>
              <a:rPr lang="pt-BR" sz="2000" dirty="0">
                <a:latin typeface="Arial" pitchFamily="34" charset="0"/>
                <a:cs typeface="Arial" pitchFamily="34" charset="0"/>
              </a:rPr>
              <a:t>.7H</a:t>
            </a:r>
            <a:r>
              <a:rPr lang="pt-BR" sz="2000" baseline="-25000" dirty="0">
                <a:latin typeface="Arial" pitchFamily="34" charset="0"/>
                <a:cs typeface="Arial" pitchFamily="34" charset="0"/>
              </a:rPr>
              <a:t>2</a:t>
            </a:r>
            <a:r>
              <a:rPr lang="pt-BR" sz="2000" dirty="0">
                <a:latin typeface="Arial" pitchFamily="34" charset="0"/>
                <a:cs typeface="Arial" pitchFamily="34" charset="0"/>
              </a:rPr>
              <a:t>O</a:t>
            </a:r>
          </a:p>
          <a:p>
            <a:r>
              <a:rPr lang="pt-BR" sz="2000" dirty="0">
                <a:latin typeface="Arial" pitchFamily="34" charset="0"/>
                <a:cs typeface="Arial" pitchFamily="34" charset="0"/>
              </a:rPr>
              <a:t>K</a:t>
            </a:r>
            <a:r>
              <a:rPr lang="pt-BR" sz="2000" baseline="-25000" dirty="0">
                <a:latin typeface="Arial" pitchFamily="34" charset="0"/>
                <a:cs typeface="Arial" pitchFamily="34" charset="0"/>
              </a:rPr>
              <a:t>2</a:t>
            </a:r>
            <a:r>
              <a:rPr lang="pt-BR" sz="2000" dirty="0">
                <a:latin typeface="Arial" pitchFamily="34" charset="0"/>
                <a:cs typeface="Arial" pitchFamily="34" charset="0"/>
              </a:rPr>
              <a:t>SO</a:t>
            </a:r>
            <a:r>
              <a:rPr lang="pt-BR" sz="2000" baseline="-25000" dirty="0">
                <a:latin typeface="Arial" pitchFamily="34" charset="0"/>
                <a:cs typeface="Arial" pitchFamily="34" charset="0"/>
              </a:rPr>
              <a:t>4</a:t>
            </a:r>
            <a:r>
              <a:rPr lang="pt-BR" sz="2000" dirty="0">
                <a:latin typeface="Arial" pitchFamily="34" charset="0"/>
                <a:cs typeface="Arial" pitchFamily="34" charset="0"/>
              </a:rPr>
              <a:t> 2MgSO</a:t>
            </a:r>
            <a:r>
              <a:rPr lang="pt-BR" sz="2000" baseline="-25000" dirty="0">
                <a:latin typeface="Arial" pitchFamily="34" charset="0"/>
                <a:cs typeface="Arial" pitchFamily="34" charset="0"/>
              </a:rPr>
              <a:t>4</a:t>
            </a:r>
            <a:endParaRPr lang="pt-BR" sz="2000" dirty="0">
              <a:latin typeface="Arial" panose="020B0604020202020204" pitchFamily="34" charset="0"/>
              <a:cs typeface="Arial" panose="020B0604020202020204" pitchFamily="34" charset="0"/>
            </a:endParaRPr>
          </a:p>
          <a:p>
            <a:r>
              <a:rPr lang="pt-BR" sz="2000" dirty="0" err="1">
                <a:latin typeface="Arial" panose="020B0604020202020204" pitchFamily="34" charset="0"/>
                <a:cs typeface="Arial" panose="020B0604020202020204" pitchFamily="34" charset="0"/>
              </a:rPr>
              <a:t>Mg</a:t>
            </a:r>
            <a:r>
              <a:rPr lang="pt-BR" sz="2000" dirty="0">
                <a:latin typeface="Arial" panose="020B0604020202020204" pitchFamily="34" charset="0"/>
                <a:cs typeface="Arial" panose="020B0604020202020204" pitchFamily="34" charset="0"/>
              </a:rPr>
              <a:t>(NO</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a:t>
            </a:r>
            <a:r>
              <a:rPr lang="pt-BR" sz="2000" baseline="-25000" dirty="0">
                <a:latin typeface="Arial" panose="020B0604020202020204" pitchFamily="34" charset="0"/>
                <a:cs typeface="Arial" panose="020B0604020202020204" pitchFamily="34" charset="0"/>
              </a:rPr>
              <a:t>2.</a:t>
            </a:r>
            <a:r>
              <a:rPr lang="pt-BR" sz="2000" dirty="0">
                <a:latin typeface="Arial" panose="020B0604020202020204" pitchFamily="34" charset="0"/>
                <a:cs typeface="Arial" panose="020B0604020202020204" pitchFamily="34" charset="0"/>
              </a:rPr>
              <a:t>6H</a:t>
            </a:r>
            <a:r>
              <a:rPr lang="pt-BR" sz="2000" baseline="-25000" dirty="0">
                <a:latin typeface="Arial" panose="020B0604020202020204" pitchFamily="34" charset="0"/>
                <a:cs typeface="Arial" panose="020B0604020202020204" pitchFamily="34" charset="0"/>
              </a:rPr>
              <a:t>2</a:t>
            </a:r>
            <a:r>
              <a:rPr lang="pt-BR" sz="2000" dirty="0">
                <a:latin typeface="Arial" panose="020B0604020202020204" pitchFamily="34" charset="0"/>
                <a:cs typeface="Arial" panose="020B0604020202020204" pitchFamily="34" charset="0"/>
              </a:rPr>
              <a:t>O</a:t>
            </a:r>
            <a:endParaRPr lang="pt-BR" sz="2000" baseline="-25000" dirty="0">
              <a:latin typeface="Arial" panose="020B0604020202020204" pitchFamily="34" charset="0"/>
              <a:cs typeface="Arial" panose="020B0604020202020204" pitchFamily="34" charset="0"/>
            </a:endParaRPr>
          </a:p>
          <a:p>
            <a:r>
              <a:rPr lang="pt-BR" sz="2000" dirty="0" err="1">
                <a:latin typeface="Arial" panose="020B0604020202020204" pitchFamily="34" charset="0"/>
                <a:cs typeface="Arial" panose="020B0604020202020204" pitchFamily="34" charset="0"/>
              </a:rPr>
              <a:t>MgO</a:t>
            </a:r>
            <a:endParaRPr lang="pt-BR" sz="2000" baseline="-25000" dirty="0">
              <a:latin typeface="Arial" panose="020B0604020202020204" pitchFamily="34" charset="0"/>
              <a:cs typeface="Arial" panose="020B0604020202020204" pitchFamily="34" charset="0"/>
            </a:endParaRPr>
          </a:p>
          <a:p>
            <a:endParaRPr lang="pt-BR" sz="2000" baseline="-25000" dirty="0">
              <a:latin typeface="Arial" panose="020B0604020202020204" pitchFamily="34" charset="0"/>
              <a:cs typeface="Arial" panose="020B0604020202020204" pitchFamily="34" charset="0"/>
            </a:endParaRPr>
          </a:p>
        </p:txBody>
      </p:sp>
      <p:cxnSp>
        <p:nvCxnSpPr>
          <p:cNvPr id="10" name="Conector reto 9"/>
          <p:cNvCxnSpPr/>
          <p:nvPr/>
        </p:nvCxnSpPr>
        <p:spPr>
          <a:xfrm>
            <a:off x="1703512" y="3198688"/>
            <a:ext cx="7200000" cy="0"/>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to 10"/>
          <p:cNvCxnSpPr/>
          <p:nvPr/>
        </p:nvCxnSpPr>
        <p:spPr>
          <a:xfrm>
            <a:off x="1761778" y="4753269"/>
            <a:ext cx="7200000" cy="0"/>
          </a:xfrm>
          <a:prstGeom prst="line">
            <a:avLst/>
          </a:prstGeom>
        </p:spPr>
        <p:style>
          <a:lnRef idx="1">
            <a:schemeClr val="dk1"/>
          </a:lnRef>
          <a:fillRef idx="0">
            <a:schemeClr val="dk1"/>
          </a:fillRef>
          <a:effectRef idx="0">
            <a:schemeClr val="dk1"/>
          </a:effectRef>
          <a:fontRef idx="minor">
            <a:schemeClr val="tx1"/>
          </a:fontRef>
        </p:style>
      </p:cxnSp>
      <p:sp>
        <p:nvSpPr>
          <p:cNvPr id="12" name="CaixaDeTexto 11"/>
          <p:cNvSpPr txBox="1"/>
          <p:nvPr/>
        </p:nvSpPr>
        <p:spPr>
          <a:xfrm>
            <a:off x="7368158" y="2881848"/>
            <a:ext cx="1584176" cy="2246769"/>
          </a:xfrm>
          <a:prstGeom prst="rect">
            <a:avLst/>
          </a:prstGeom>
          <a:noFill/>
        </p:spPr>
        <p:txBody>
          <a:bodyPr wrap="square" rtlCol="0">
            <a:spAutoFit/>
          </a:bodyPr>
          <a:lstStyle/>
          <a:p>
            <a:pPr algn="ctr"/>
            <a:r>
              <a:rPr lang="pt-BR" sz="2000" b="1" dirty="0">
                <a:latin typeface="Arial" panose="020B0604020202020204" pitchFamily="34" charset="0"/>
                <a:cs typeface="Arial" panose="020B0604020202020204" pitchFamily="34" charset="0"/>
              </a:rPr>
              <a:t>% de </a:t>
            </a:r>
            <a:r>
              <a:rPr lang="pt-BR" sz="2000" b="1" dirty="0" err="1">
                <a:latin typeface="Arial" panose="020B0604020202020204" pitchFamily="34" charset="0"/>
                <a:cs typeface="Arial" panose="020B0604020202020204" pitchFamily="34" charset="0"/>
              </a:rPr>
              <a:t>Mg</a:t>
            </a:r>
            <a:endParaRPr lang="pt-BR" sz="2000" b="1" baseline="30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rPr>
              <a:t> 10  %</a:t>
            </a:r>
          </a:p>
          <a:p>
            <a:pPr algn="ctr"/>
            <a:r>
              <a:rPr lang="pt-BR" sz="2000" dirty="0">
                <a:latin typeface="Arial" panose="020B0604020202020204" pitchFamily="34" charset="0"/>
                <a:cs typeface="Arial" panose="020B0604020202020204" pitchFamily="34" charset="0"/>
              </a:rPr>
              <a:t>10 %</a:t>
            </a:r>
          </a:p>
          <a:p>
            <a:pPr algn="ctr"/>
            <a:r>
              <a:rPr lang="pt-BR" sz="2000" dirty="0">
                <a:latin typeface="Arial" panose="020B0604020202020204" pitchFamily="34" charset="0"/>
                <a:cs typeface="Arial" panose="020B0604020202020204" pitchFamily="34" charset="0"/>
              </a:rPr>
              <a:t>11 %</a:t>
            </a:r>
          </a:p>
          <a:p>
            <a:pPr algn="ctr"/>
            <a:r>
              <a:rPr lang="pt-BR" sz="2000" dirty="0">
                <a:latin typeface="Arial" panose="020B0604020202020204" pitchFamily="34" charset="0"/>
                <a:cs typeface="Arial" panose="020B0604020202020204" pitchFamily="34" charset="0"/>
              </a:rPr>
              <a:t> 9 % </a:t>
            </a:r>
          </a:p>
          <a:p>
            <a:pPr algn="ctr"/>
            <a:r>
              <a:rPr lang="pt-BR" sz="2000" dirty="0">
                <a:latin typeface="Arial" panose="020B0604020202020204" pitchFamily="34" charset="0"/>
                <a:cs typeface="Arial" panose="020B0604020202020204" pitchFamily="34" charset="0"/>
              </a:rPr>
              <a:t> 60 % </a:t>
            </a:r>
          </a:p>
          <a:p>
            <a:pPr algn="ctr"/>
            <a:endParaRPr lang="pt-BR" sz="2000" dirty="0">
              <a:latin typeface="Arial" panose="020B0604020202020204" pitchFamily="34" charset="0"/>
              <a:cs typeface="Arial" panose="020B0604020202020204" pitchFamily="34" charset="0"/>
            </a:endParaRPr>
          </a:p>
        </p:txBody>
      </p:sp>
      <p:sp>
        <p:nvSpPr>
          <p:cNvPr id="13"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3 – Corretivos agrícolas e Fertilizantes</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14" name="Conector reto 13"/>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1893967" y="1155568"/>
            <a:ext cx="3257623"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3.2 Fertilizantes</a:t>
            </a:r>
            <a:endParaRPr lang="pt-BR"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347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5570" y="1852280"/>
            <a:ext cx="7488782" cy="4857403"/>
          </a:xfrm>
        </p:spPr>
        <p:txBody>
          <a:bodyPr>
            <a:noAutofit/>
          </a:bodyPr>
          <a:lstStyle/>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Absorvido pelas raízes  na forma de Mg</a:t>
            </a:r>
            <a:r>
              <a:rPr lang="pt-BR" sz="2400" baseline="30000" dirty="0">
                <a:latin typeface="Arial" panose="020B0604020202020204" pitchFamily="34" charset="0"/>
                <a:cs typeface="Arial" panose="020B0604020202020204" pitchFamily="34" charset="0"/>
              </a:rPr>
              <a:t>2+</a:t>
            </a:r>
            <a:r>
              <a:rPr lang="pt-BR" sz="2400" dirty="0">
                <a:latin typeface="Arial" panose="020B0604020202020204" pitchFamily="34" charset="0"/>
                <a:cs typeface="Arial" panose="020B0604020202020204" pitchFamily="34" charset="0"/>
              </a:rPr>
              <a:t> através do fluxo de massa</a:t>
            </a:r>
          </a:p>
          <a:p>
            <a:pPr algn="just">
              <a:lnSpc>
                <a:spcPct val="150000"/>
              </a:lnSpc>
              <a:buFont typeface="Wingdings" panose="05000000000000000000" pitchFamily="2" charset="2"/>
              <a:buChar char="Ø"/>
            </a:pPr>
            <a:r>
              <a:rPr lang="pt-BR" sz="2400" dirty="0">
                <a:solidFill>
                  <a:srgbClr val="FF0000"/>
                </a:solidFill>
                <a:latin typeface="Arial" panose="020B0604020202020204" pitchFamily="34" charset="0"/>
                <a:cs typeface="Arial" panose="020B0604020202020204" pitchFamily="34" charset="0"/>
              </a:rPr>
              <a:t> Absorção passiva</a:t>
            </a:r>
          </a:p>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Alguns </a:t>
            </a:r>
            <a:r>
              <a:rPr lang="pt-BR" sz="2400" b="1" dirty="0">
                <a:latin typeface="Arial" panose="020B0604020202020204" pitchFamily="34" charset="0"/>
                <a:cs typeface="Arial" panose="020B0604020202020204" pitchFamily="34" charset="0"/>
              </a:rPr>
              <a:t>fatores externos </a:t>
            </a:r>
            <a:r>
              <a:rPr lang="pt-BR" sz="2400" dirty="0">
                <a:latin typeface="Arial" panose="020B0604020202020204" pitchFamily="34" charset="0"/>
                <a:cs typeface="Arial" panose="020B0604020202020204" pitchFamily="34" charset="0"/>
              </a:rPr>
              <a:t>podem influenciar a absorção de Mg;</a:t>
            </a:r>
          </a:p>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Concentração externa de </a:t>
            </a:r>
            <a:r>
              <a:rPr lang="pt-BR" sz="2400" u="sng" dirty="0">
                <a:latin typeface="Arial" panose="020B0604020202020204" pitchFamily="34" charset="0"/>
                <a:cs typeface="Arial" panose="020B0604020202020204" pitchFamily="34" charset="0"/>
              </a:rPr>
              <a:t>K</a:t>
            </a:r>
            <a:r>
              <a:rPr lang="pt-BR" sz="2400" u="sng" baseline="30000" dirty="0">
                <a:latin typeface="Arial" panose="020B0604020202020204" pitchFamily="34" charset="0"/>
                <a:cs typeface="Arial" panose="020B0604020202020204" pitchFamily="34" charset="0"/>
              </a:rPr>
              <a:t>+</a:t>
            </a:r>
            <a:r>
              <a:rPr lang="pt-BR" sz="2400" u="sng" dirty="0">
                <a:latin typeface="Arial" panose="020B0604020202020204" pitchFamily="34" charset="0"/>
                <a:cs typeface="Arial" panose="020B0604020202020204" pitchFamily="34" charset="0"/>
              </a:rPr>
              <a:t> trocável</a:t>
            </a:r>
            <a:r>
              <a:rPr lang="pt-BR" sz="2400" dirty="0">
                <a:latin typeface="Arial" panose="020B0604020202020204" pitchFamily="34" charset="0"/>
                <a:cs typeface="Arial" panose="020B0604020202020204" pitchFamily="34" charset="0"/>
              </a:rPr>
              <a:t>, Al</a:t>
            </a:r>
            <a:r>
              <a:rPr lang="pt-BR" sz="2400" baseline="30000" dirty="0">
                <a:latin typeface="Arial" panose="020B0604020202020204" pitchFamily="34" charset="0"/>
                <a:cs typeface="Arial" panose="020B0604020202020204" pitchFamily="34" charset="0"/>
              </a:rPr>
              <a:t>+3</a:t>
            </a:r>
            <a:r>
              <a:rPr lang="pt-BR" sz="2400" dirty="0">
                <a:latin typeface="Arial" panose="020B0604020202020204" pitchFamily="34" charset="0"/>
                <a:cs typeface="Arial" panose="020B0604020202020204" pitchFamily="34" charset="0"/>
              </a:rPr>
              <a:t> NH</a:t>
            </a:r>
            <a:r>
              <a:rPr lang="pt-BR" sz="2400" baseline="-25000" dirty="0">
                <a:latin typeface="Arial" panose="020B0604020202020204" pitchFamily="34" charset="0"/>
                <a:cs typeface="Arial" panose="020B0604020202020204" pitchFamily="34" charset="0"/>
              </a:rPr>
              <a:t>4</a:t>
            </a:r>
            <a:r>
              <a:rPr lang="pt-BR" sz="2400" baseline="30000" dirty="0">
                <a:latin typeface="Arial" panose="020B0604020202020204" pitchFamily="34" charset="0"/>
                <a:cs typeface="Arial" panose="020B0604020202020204" pitchFamily="34" charset="0"/>
              </a:rPr>
              <a:t>+</a:t>
            </a:r>
            <a:r>
              <a:rPr lang="pt-BR" sz="2400" dirty="0">
                <a:latin typeface="Arial" panose="020B0604020202020204" pitchFamily="34" charset="0"/>
                <a:cs typeface="Arial" panose="020B0604020202020204" pitchFamily="34" charset="0"/>
              </a:rPr>
              <a:t>, Ca</a:t>
            </a:r>
            <a:r>
              <a:rPr lang="pt-BR" sz="2400" baseline="30000" dirty="0">
                <a:latin typeface="Arial" panose="020B0604020202020204" pitchFamily="34" charset="0"/>
                <a:cs typeface="Arial" panose="020B0604020202020204" pitchFamily="34" charset="0"/>
              </a:rPr>
              <a:t>+2</a:t>
            </a:r>
          </a:p>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Baixa umidade do solo</a:t>
            </a:r>
          </a:p>
          <a:p>
            <a:pPr algn="just">
              <a:lnSpc>
                <a:spcPct val="150000"/>
              </a:lnSpc>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4 – Magnésio na planta</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6" name="Conector reto 5"/>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1893967" y="1155568"/>
            <a:ext cx="4653005"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4.1 Absorção na planta</a:t>
            </a:r>
            <a:endParaRPr lang="pt-BR"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580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92001"/>
            <a:ext cx="12192000" cy="737637"/>
          </a:xfrm>
          <a:prstGeom prst="rect">
            <a:avLst/>
          </a:prstGeom>
        </p:spPr>
        <p:txBody>
          <a:bodyPr vert="horz" wrap="square" lIns="0" tIns="303783" rIns="0" bIns="0" rtlCol="0" anchor="ctr">
            <a:spAutoFit/>
          </a:bodyPr>
          <a:lstStyle/>
          <a:p>
            <a:pPr marL="386715" algn="ctr">
              <a:lnSpc>
                <a:spcPct val="100000"/>
              </a:lnSpc>
            </a:pPr>
            <a:r>
              <a:rPr sz="2800" dirty="0">
                <a:latin typeface="Arial"/>
                <a:cs typeface="Arial"/>
              </a:rPr>
              <a:t>Formas inorgânicas </a:t>
            </a:r>
            <a:r>
              <a:rPr sz="2800" spc="-5" dirty="0">
                <a:latin typeface="Arial"/>
                <a:cs typeface="Arial"/>
              </a:rPr>
              <a:t>de</a:t>
            </a:r>
            <a:r>
              <a:rPr sz="2800" spc="-85" dirty="0">
                <a:latin typeface="Arial"/>
                <a:cs typeface="Arial"/>
              </a:rPr>
              <a:t> </a:t>
            </a:r>
            <a:r>
              <a:rPr sz="2800" spc="-5" dirty="0">
                <a:latin typeface="Arial"/>
                <a:cs typeface="Arial"/>
              </a:rPr>
              <a:t>N</a:t>
            </a:r>
            <a:endParaRPr sz="2800" dirty="0">
              <a:latin typeface="Arial"/>
              <a:cs typeface="Arial"/>
            </a:endParaRPr>
          </a:p>
        </p:txBody>
      </p:sp>
      <p:sp>
        <p:nvSpPr>
          <p:cNvPr id="3" name="object 3"/>
          <p:cNvSpPr txBox="1"/>
          <p:nvPr/>
        </p:nvSpPr>
        <p:spPr>
          <a:xfrm>
            <a:off x="588325" y="1689703"/>
            <a:ext cx="11197275" cy="5091137"/>
          </a:xfrm>
          <a:prstGeom prst="rect">
            <a:avLst/>
          </a:prstGeom>
        </p:spPr>
        <p:txBody>
          <a:bodyPr vert="horz" wrap="square" lIns="0" tIns="0" rIns="0" bIns="0" rtlCol="0">
            <a:spAutoFit/>
          </a:bodyPr>
          <a:lstStyle/>
          <a:p>
            <a:pPr marL="355600" indent="-342900">
              <a:buFont typeface="Arial" panose="020B0604020202020204" pitchFamily="34" charset="0"/>
              <a:buChar char="•"/>
              <a:tabLst>
                <a:tab pos="301625" algn="l"/>
                <a:tab pos="302260" algn="l"/>
              </a:tabLst>
            </a:pPr>
            <a:r>
              <a:rPr lang="pt-BR" sz="2000" spc="-5" dirty="0" smtClean="0">
                <a:latin typeface="Arial"/>
                <a:cs typeface="Arial"/>
              </a:rPr>
              <a:t>Mineralização da Matéria Orgânica libera N inorgânico, o qual é a principal fonte de N para sistemas agrícolas</a:t>
            </a:r>
          </a:p>
          <a:p>
            <a:pPr marL="12700">
              <a:tabLst>
                <a:tab pos="301625" algn="l"/>
                <a:tab pos="302260" algn="l"/>
              </a:tabLst>
            </a:pPr>
            <a:endParaRPr lang="pt-BR" sz="2000" spc="-5" dirty="0" smtClean="0">
              <a:latin typeface="Arial"/>
              <a:cs typeface="Arial"/>
            </a:endParaRPr>
          </a:p>
          <a:p>
            <a:pPr marL="355600" indent="-342900">
              <a:buFont typeface="Arial" panose="020B0604020202020204" pitchFamily="34" charset="0"/>
              <a:buChar char="•"/>
              <a:tabLst>
                <a:tab pos="301625" algn="l"/>
                <a:tab pos="302260" algn="l"/>
              </a:tabLst>
            </a:pPr>
            <a:r>
              <a:rPr lang="pt-BR" sz="2000" spc="-5" dirty="0" smtClean="0">
                <a:latin typeface="Arial"/>
                <a:cs typeface="Arial"/>
              </a:rPr>
              <a:t>Normalmente</a:t>
            </a:r>
            <a:r>
              <a:rPr sz="2000" spc="-5" dirty="0" smtClean="0">
                <a:latin typeface="Arial"/>
                <a:cs typeface="Arial"/>
              </a:rPr>
              <a:t> entre </a:t>
            </a:r>
            <a:r>
              <a:rPr sz="2000" dirty="0">
                <a:latin typeface="Arial"/>
                <a:cs typeface="Arial"/>
              </a:rPr>
              <a:t>2-5% do </a:t>
            </a:r>
            <a:r>
              <a:rPr sz="2000" spc="-5" dirty="0">
                <a:latin typeface="Arial"/>
                <a:cs typeface="Arial"/>
              </a:rPr>
              <a:t>N </a:t>
            </a:r>
            <a:r>
              <a:rPr sz="2000" dirty="0">
                <a:latin typeface="Arial"/>
                <a:cs typeface="Arial"/>
              </a:rPr>
              <a:t>do</a:t>
            </a:r>
            <a:r>
              <a:rPr sz="2000" spc="-30" dirty="0">
                <a:latin typeface="Arial"/>
                <a:cs typeface="Arial"/>
              </a:rPr>
              <a:t> </a:t>
            </a:r>
            <a:r>
              <a:rPr sz="2000" dirty="0" smtClean="0">
                <a:latin typeface="Arial"/>
                <a:cs typeface="Arial"/>
              </a:rPr>
              <a:t>solo</a:t>
            </a:r>
            <a:endParaRPr lang="pt-BR" sz="2000" dirty="0" smtClean="0">
              <a:latin typeface="Arial"/>
              <a:cs typeface="Arial"/>
            </a:endParaRPr>
          </a:p>
          <a:p>
            <a:pPr marL="12700">
              <a:tabLst>
                <a:tab pos="301625" algn="l"/>
                <a:tab pos="302260" algn="l"/>
              </a:tabLst>
            </a:pPr>
            <a:endParaRPr sz="2000" dirty="0">
              <a:latin typeface="Arial"/>
              <a:cs typeface="Arial"/>
            </a:endParaRPr>
          </a:p>
          <a:p>
            <a:pPr marL="355600" indent="-342900">
              <a:spcBef>
                <a:spcPts val="720"/>
              </a:spcBef>
              <a:buFont typeface="Arial" panose="020B0604020202020204" pitchFamily="34" charset="0"/>
              <a:buChar char="•"/>
              <a:tabLst>
                <a:tab pos="301625" algn="l"/>
                <a:tab pos="302260" algn="l"/>
              </a:tabLst>
            </a:pPr>
            <a:r>
              <a:rPr lang="pt-BR" sz="2000" spc="-5" dirty="0" smtClean="0">
                <a:latin typeface="Arial"/>
                <a:cs typeface="Arial"/>
              </a:rPr>
              <a:t>Principais </a:t>
            </a:r>
            <a:r>
              <a:rPr lang="pt-BR" sz="2000" dirty="0" smtClean="0">
                <a:latin typeface="Arial"/>
                <a:cs typeface="Arial"/>
              </a:rPr>
              <a:t>formas:</a:t>
            </a:r>
          </a:p>
          <a:p>
            <a:pPr marL="12700">
              <a:spcBef>
                <a:spcPts val="720"/>
              </a:spcBef>
              <a:tabLst>
                <a:tab pos="301625" algn="l"/>
                <a:tab pos="302260" algn="l"/>
              </a:tabLst>
            </a:pPr>
            <a:endParaRPr lang="pt-BR" sz="2000" dirty="0" smtClean="0">
              <a:latin typeface="Arial"/>
              <a:cs typeface="Arial"/>
            </a:endParaRPr>
          </a:p>
          <a:p>
            <a:pPr marL="469900" indent="-457200">
              <a:buFont typeface="+mj-lt"/>
              <a:buAutoNum type="arabicPeriod"/>
              <a:tabLst>
                <a:tab pos="292735" algn="l"/>
                <a:tab pos="293370" algn="l"/>
                <a:tab pos="1327785" algn="l"/>
              </a:tabLst>
            </a:pPr>
            <a:r>
              <a:rPr lang="pt-BR" sz="2000" spc="-5" dirty="0" smtClean="0">
                <a:latin typeface="Arial"/>
                <a:cs typeface="Arial"/>
              </a:rPr>
              <a:t>NH</a:t>
            </a:r>
            <a:r>
              <a:rPr lang="pt-BR" sz="2000" spc="-7" baseline="-20833" dirty="0" smtClean="0">
                <a:latin typeface="Arial"/>
                <a:cs typeface="Arial"/>
              </a:rPr>
              <a:t>4</a:t>
            </a:r>
            <a:r>
              <a:rPr lang="pt-BR" sz="2000" spc="-7" baseline="24305" dirty="0">
                <a:latin typeface="Arial"/>
                <a:cs typeface="Arial"/>
              </a:rPr>
              <a:t>+	</a:t>
            </a:r>
            <a:r>
              <a:rPr lang="pt-BR" sz="2000" dirty="0" smtClean="0">
                <a:latin typeface="Arial"/>
                <a:cs typeface="Arial"/>
              </a:rPr>
              <a:t>amônio</a:t>
            </a:r>
          </a:p>
          <a:p>
            <a:pPr marL="1205865" indent="-342900">
              <a:lnSpc>
                <a:spcPts val="919"/>
              </a:lnSpc>
              <a:spcBef>
                <a:spcPts val="800"/>
              </a:spcBef>
              <a:buFont typeface="+mj-lt"/>
              <a:buAutoNum type="arabicPeriod"/>
            </a:pPr>
            <a:endParaRPr lang="pt-BR" sz="1400" dirty="0" smtClean="0">
              <a:latin typeface="Arial"/>
              <a:cs typeface="Arial"/>
            </a:endParaRPr>
          </a:p>
          <a:p>
            <a:pPr marL="469900" indent="-457200">
              <a:lnSpc>
                <a:spcPts val="1880"/>
              </a:lnSpc>
              <a:buFont typeface="+mj-lt"/>
              <a:buAutoNum type="arabicPeriod"/>
              <a:tabLst>
                <a:tab pos="292735" algn="l"/>
                <a:tab pos="293370" algn="l"/>
                <a:tab pos="1327785" algn="l"/>
              </a:tabLst>
            </a:pPr>
            <a:r>
              <a:rPr lang="pt-BR" sz="2000" spc="-5" dirty="0" smtClean="0">
                <a:latin typeface="Arial"/>
                <a:cs typeface="Arial"/>
              </a:rPr>
              <a:t>NO</a:t>
            </a:r>
            <a:r>
              <a:rPr lang="pt-BR" sz="2000" spc="-7" baseline="-20833" dirty="0" smtClean="0">
                <a:latin typeface="Arial"/>
                <a:cs typeface="Arial"/>
              </a:rPr>
              <a:t>2</a:t>
            </a:r>
            <a:r>
              <a:rPr lang="pt-BR" sz="2000" spc="-7" baseline="30000" dirty="0" smtClean="0">
                <a:latin typeface="Arial"/>
                <a:cs typeface="Arial"/>
              </a:rPr>
              <a:t>-</a:t>
            </a:r>
            <a:r>
              <a:rPr lang="pt-BR" sz="2000" spc="-7" baseline="-20833" dirty="0" smtClean="0">
                <a:latin typeface="Arial"/>
                <a:cs typeface="Arial"/>
              </a:rPr>
              <a:t>	</a:t>
            </a:r>
            <a:r>
              <a:rPr lang="pt-BR" sz="2000" dirty="0" smtClean="0">
                <a:latin typeface="Arial"/>
                <a:cs typeface="Arial"/>
              </a:rPr>
              <a:t>nitrito</a:t>
            </a:r>
          </a:p>
          <a:p>
            <a:pPr marL="469900" indent="-457200">
              <a:spcBef>
                <a:spcPts val="720"/>
              </a:spcBef>
              <a:buFont typeface="+mj-lt"/>
              <a:buAutoNum type="arabicPeriod"/>
              <a:tabLst>
                <a:tab pos="292735" algn="l"/>
                <a:tab pos="293370" algn="l"/>
                <a:tab pos="1327785" algn="l"/>
              </a:tabLst>
            </a:pPr>
            <a:r>
              <a:rPr lang="pt-BR" sz="2000" spc="-5" dirty="0" smtClean="0">
                <a:latin typeface="Arial"/>
                <a:cs typeface="Arial"/>
              </a:rPr>
              <a:t>NO</a:t>
            </a:r>
            <a:r>
              <a:rPr lang="pt-BR" sz="2000" spc="-7" baseline="-20833" dirty="0" smtClean="0">
                <a:latin typeface="Arial"/>
                <a:cs typeface="Arial"/>
              </a:rPr>
              <a:t>3</a:t>
            </a:r>
            <a:r>
              <a:rPr lang="pt-BR" sz="2000" spc="-7" baseline="24305" dirty="0" smtClean="0">
                <a:latin typeface="Arial"/>
                <a:cs typeface="Arial"/>
              </a:rPr>
              <a:t>-	</a:t>
            </a:r>
            <a:r>
              <a:rPr lang="pt-BR" sz="2000" dirty="0" smtClean="0">
                <a:latin typeface="Arial"/>
                <a:cs typeface="Arial"/>
              </a:rPr>
              <a:t>nitrato</a:t>
            </a:r>
          </a:p>
          <a:p>
            <a:pPr marL="469900" indent="-457200">
              <a:spcBef>
                <a:spcPts val="720"/>
              </a:spcBef>
              <a:buFont typeface="+mj-lt"/>
              <a:buAutoNum type="arabicPeriod"/>
              <a:tabLst>
                <a:tab pos="292735" algn="l"/>
                <a:tab pos="293370" algn="l"/>
                <a:tab pos="1327785" algn="l"/>
              </a:tabLst>
            </a:pPr>
            <a:r>
              <a:rPr lang="pt-BR" sz="2000" spc="-5" dirty="0" smtClean="0">
                <a:latin typeface="Arial"/>
                <a:cs typeface="Arial"/>
              </a:rPr>
              <a:t>N</a:t>
            </a:r>
            <a:r>
              <a:rPr lang="pt-BR" sz="2000" spc="-7" baseline="-20833" dirty="0" smtClean="0">
                <a:latin typeface="Arial"/>
                <a:cs typeface="Arial"/>
              </a:rPr>
              <a:t>2</a:t>
            </a:r>
            <a:r>
              <a:rPr lang="pt-BR" sz="2000" spc="-7" baseline="-20833" dirty="0">
                <a:latin typeface="Arial"/>
                <a:cs typeface="Arial"/>
              </a:rPr>
              <a:t> </a:t>
            </a:r>
            <a:r>
              <a:rPr lang="pt-BR" sz="2000" spc="-7" dirty="0" smtClean="0">
                <a:latin typeface="Arial"/>
                <a:cs typeface="Arial"/>
              </a:rPr>
              <a:t>       </a:t>
            </a:r>
            <a:r>
              <a:rPr lang="pt-BR" sz="2000" spc="-7" baseline="-20833" dirty="0" smtClean="0">
                <a:latin typeface="Arial"/>
                <a:cs typeface="Arial"/>
              </a:rPr>
              <a:t> </a:t>
            </a:r>
            <a:r>
              <a:rPr lang="pt-BR" sz="2000" spc="-5" dirty="0" smtClean="0">
                <a:latin typeface="Arial"/>
                <a:cs typeface="Arial"/>
              </a:rPr>
              <a:t>dinitrogênio</a:t>
            </a:r>
            <a:endParaRPr lang="pt-BR" sz="2000" dirty="0" smtClean="0">
              <a:latin typeface="Arial"/>
              <a:cs typeface="Arial"/>
            </a:endParaRPr>
          </a:p>
          <a:p>
            <a:pPr marL="469900" indent="-457200">
              <a:spcBef>
                <a:spcPts val="720"/>
              </a:spcBef>
              <a:buFont typeface="+mj-lt"/>
              <a:buAutoNum type="arabicPeriod"/>
              <a:tabLst>
                <a:tab pos="292735" algn="l"/>
                <a:tab pos="293370" algn="l"/>
                <a:tab pos="1327785" algn="l"/>
              </a:tabLst>
            </a:pPr>
            <a:r>
              <a:rPr lang="pt-BR" sz="2000" spc="-5" dirty="0" smtClean="0">
                <a:latin typeface="Arial"/>
                <a:cs typeface="Arial"/>
              </a:rPr>
              <a:t>N</a:t>
            </a:r>
            <a:r>
              <a:rPr lang="pt-BR" sz="2000" spc="-7" baseline="-20833" dirty="0" smtClean="0">
                <a:latin typeface="Arial"/>
                <a:cs typeface="Arial"/>
              </a:rPr>
              <a:t>2</a:t>
            </a:r>
            <a:r>
              <a:rPr lang="pt-BR" sz="2000" spc="-5" dirty="0" smtClean="0">
                <a:latin typeface="Arial"/>
                <a:cs typeface="Arial"/>
              </a:rPr>
              <a:t>O	óxido</a:t>
            </a:r>
            <a:r>
              <a:rPr lang="pt-BR" sz="2000" spc="-100" dirty="0" smtClean="0">
                <a:latin typeface="Arial"/>
                <a:cs typeface="Arial"/>
              </a:rPr>
              <a:t> </a:t>
            </a:r>
            <a:r>
              <a:rPr lang="pt-BR" sz="2000" dirty="0" smtClean="0">
                <a:latin typeface="Arial"/>
                <a:cs typeface="Arial"/>
              </a:rPr>
              <a:t>nitroso        Formas Gasosas</a:t>
            </a:r>
          </a:p>
          <a:p>
            <a:pPr marL="469900" indent="-457200">
              <a:spcBef>
                <a:spcPts val="720"/>
              </a:spcBef>
              <a:buFont typeface="+mj-lt"/>
              <a:buAutoNum type="arabicPeriod"/>
              <a:tabLst>
                <a:tab pos="292735" algn="l"/>
                <a:tab pos="293370" algn="l"/>
                <a:tab pos="1327785" algn="l"/>
              </a:tabLst>
            </a:pPr>
            <a:r>
              <a:rPr lang="pt-BR" sz="2000" spc="-5" dirty="0" smtClean="0">
                <a:latin typeface="Arial"/>
                <a:cs typeface="Arial"/>
              </a:rPr>
              <a:t>NH</a:t>
            </a:r>
            <a:r>
              <a:rPr lang="pt-BR" sz="2000" spc="-7" baseline="-20833" dirty="0" smtClean="0">
                <a:latin typeface="Arial"/>
                <a:cs typeface="Arial"/>
              </a:rPr>
              <a:t>3</a:t>
            </a:r>
            <a:r>
              <a:rPr lang="pt-BR" sz="2000" spc="-7" baseline="-20833" dirty="0">
                <a:latin typeface="Arial"/>
                <a:cs typeface="Arial"/>
              </a:rPr>
              <a:t>	</a:t>
            </a:r>
            <a:r>
              <a:rPr lang="pt-BR" sz="2000" spc="-5" dirty="0">
                <a:latin typeface="Arial"/>
                <a:cs typeface="Arial"/>
              </a:rPr>
              <a:t>amônia</a:t>
            </a:r>
            <a:endParaRPr lang="pt-BR" sz="2000" dirty="0">
              <a:latin typeface="Arial"/>
              <a:cs typeface="Arial"/>
            </a:endParaRPr>
          </a:p>
          <a:p>
            <a:pPr marL="469900" indent="-457200">
              <a:spcBef>
                <a:spcPts val="720"/>
              </a:spcBef>
              <a:buFont typeface="+mj-lt"/>
              <a:buAutoNum type="arabicPeriod"/>
              <a:tabLst>
                <a:tab pos="301625" algn="l"/>
                <a:tab pos="302260" algn="l"/>
              </a:tabLst>
            </a:pPr>
            <a:endParaRPr sz="2000" dirty="0">
              <a:latin typeface="Arial"/>
              <a:cs typeface="Arial"/>
            </a:endParaRPr>
          </a:p>
        </p:txBody>
      </p:sp>
      <p:sp>
        <p:nvSpPr>
          <p:cNvPr id="5" name="object 5"/>
          <p:cNvSpPr/>
          <p:nvPr/>
        </p:nvSpPr>
        <p:spPr>
          <a:xfrm>
            <a:off x="3592352" y="5228715"/>
            <a:ext cx="228600" cy="1169035"/>
          </a:xfrm>
          <a:custGeom>
            <a:avLst/>
            <a:gdLst/>
            <a:ahLst/>
            <a:cxnLst/>
            <a:rect l="l" t="t" r="r" b="b"/>
            <a:pathLst>
              <a:path w="228600" h="1169035">
                <a:moveTo>
                  <a:pt x="0" y="0"/>
                </a:moveTo>
                <a:lnTo>
                  <a:pt x="67501" y="33056"/>
                </a:lnTo>
                <a:lnTo>
                  <a:pt x="92244" y="70143"/>
                </a:lnTo>
                <a:lnTo>
                  <a:pt x="108472" y="117173"/>
                </a:lnTo>
                <a:lnTo>
                  <a:pt x="114300" y="171323"/>
                </a:lnTo>
                <a:lnTo>
                  <a:pt x="114300" y="413131"/>
                </a:lnTo>
                <a:lnTo>
                  <a:pt x="120127" y="467280"/>
                </a:lnTo>
                <a:lnTo>
                  <a:pt x="136355" y="514310"/>
                </a:lnTo>
                <a:lnTo>
                  <a:pt x="161098" y="551397"/>
                </a:lnTo>
                <a:lnTo>
                  <a:pt x="192475" y="575719"/>
                </a:lnTo>
                <a:lnTo>
                  <a:pt x="228600" y="584454"/>
                </a:lnTo>
                <a:lnTo>
                  <a:pt x="192475" y="593188"/>
                </a:lnTo>
                <a:lnTo>
                  <a:pt x="161098" y="617510"/>
                </a:lnTo>
                <a:lnTo>
                  <a:pt x="136355" y="654597"/>
                </a:lnTo>
                <a:lnTo>
                  <a:pt x="120127" y="701627"/>
                </a:lnTo>
                <a:lnTo>
                  <a:pt x="114300" y="755777"/>
                </a:lnTo>
                <a:lnTo>
                  <a:pt x="114300" y="997585"/>
                </a:lnTo>
                <a:lnTo>
                  <a:pt x="108472" y="1051734"/>
                </a:lnTo>
                <a:lnTo>
                  <a:pt x="92244" y="1098764"/>
                </a:lnTo>
                <a:lnTo>
                  <a:pt x="67501" y="1135851"/>
                </a:lnTo>
                <a:lnTo>
                  <a:pt x="36124" y="1160173"/>
                </a:lnTo>
                <a:lnTo>
                  <a:pt x="0" y="1168908"/>
                </a:lnTo>
              </a:path>
            </a:pathLst>
          </a:custGeom>
          <a:ln w="2286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236608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5520" y="2060848"/>
            <a:ext cx="7488832" cy="4351338"/>
          </a:xfrm>
        </p:spPr>
        <p:txBody>
          <a:bodyPr>
            <a:normAutofit/>
          </a:bodyPr>
          <a:lstStyle/>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Alta mobilidade na planta</a:t>
            </a:r>
          </a:p>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A translocação é feita via xilema e floema</a:t>
            </a:r>
          </a:p>
          <a:p>
            <a:pPr algn="just">
              <a:lnSpc>
                <a:spcPct val="150000"/>
              </a:lnSpc>
              <a:buFont typeface="Wingdings" panose="05000000000000000000" pitchFamily="2" charset="2"/>
              <a:buChar char="Ø"/>
            </a:pPr>
            <a:r>
              <a:rPr lang="pt-BR" sz="2400" dirty="0">
                <a:latin typeface="Arial" panose="020B0604020202020204" pitchFamily="34" charset="0"/>
                <a:cs typeface="Arial" panose="020B0604020202020204" pitchFamily="34" charset="0"/>
              </a:rPr>
              <a:t> Ocorre redistribuição das folhas mais velhas para pontos de crescimento</a:t>
            </a:r>
          </a:p>
          <a:p>
            <a:pPr algn="just">
              <a:lnSpc>
                <a:spcPct val="150000"/>
              </a:lnSpc>
              <a:buFont typeface="Wingdings" panose="05000000000000000000" pitchFamily="2" charset="2"/>
              <a:buChar char="Ø"/>
            </a:pPr>
            <a:endParaRPr lang="pt-BR" sz="2400" baseline="300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400" u="sng"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p:txBody>
      </p:sp>
      <p:sp>
        <p:nvSpPr>
          <p:cNvPr id="4"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4 – Magnésio na planta</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6" name="Conector reto 5"/>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1893966" y="1155568"/>
            <a:ext cx="6649384"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4.2 Translocação e redistribuição</a:t>
            </a:r>
            <a:endParaRPr lang="pt-BR"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3318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959608" y="1700808"/>
            <a:ext cx="7498080" cy="4547592"/>
          </a:xfrm>
        </p:spPr>
        <p:txBody>
          <a:bodyPr/>
          <a:lstStyle/>
          <a:p>
            <a:pPr>
              <a:lnSpc>
                <a:spcPct val="150000"/>
              </a:lnSpc>
              <a:buNone/>
            </a:pPr>
            <a:endParaRPr lang="pt-BR" dirty="0" smtClean="0">
              <a:latin typeface="Arial" panose="020B0604020202020204" pitchFamily="34" charset="0"/>
              <a:cs typeface="Arial" panose="020B0604020202020204" pitchFamily="34" charset="0"/>
            </a:endParaRPr>
          </a:p>
          <a:p>
            <a:pPr>
              <a:lnSpc>
                <a:spcPct val="150000"/>
              </a:lnSpc>
              <a:buNone/>
            </a:pPr>
            <a:endParaRPr lang="pt-BR" dirty="0" smtClean="0">
              <a:latin typeface="Arial" panose="020B0604020202020204" pitchFamily="34" charset="0"/>
              <a:cs typeface="Arial" panose="020B0604020202020204" pitchFamily="34" charset="0"/>
            </a:endParaRPr>
          </a:p>
        </p:txBody>
      </p:sp>
      <p:sp>
        <p:nvSpPr>
          <p:cNvPr id="5" name="CaixaDeTexto 4"/>
          <p:cNvSpPr txBox="1"/>
          <p:nvPr/>
        </p:nvSpPr>
        <p:spPr>
          <a:xfrm>
            <a:off x="1839813" y="1923622"/>
            <a:ext cx="7560840" cy="129266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pt-BR" sz="2600" b="1" dirty="0">
                <a:latin typeface="Arial" pitchFamily="34" charset="0"/>
                <a:cs typeface="Arial" pitchFamily="34" charset="0"/>
              </a:rPr>
              <a:t>Fotossíntese</a:t>
            </a:r>
            <a:endParaRPr lang="pt-BR" sz="2600" dirty="0">
              <a:latin typeface="Arial" pitchFamily="34" charset="0"/>
              <a:cs typeface="Arial" pitchFamily="34" charset="0"/>
            </a:endParaRPr>
          </a:p>
          <a:p>
            <a:pPr algn="just">
              <a:lnSpc>
                <a:spcPct val="150000"/>
              </a:lnSpc>
            </a:pPr>
            <a:r>
              <a:rPr lang="pt-BR" sz="2600" dirty="0">
                <a:latin typeface="Arial" pitchFamily="34" charset="0"/>
                <a:cs typeface="Arial" pitchFamily="34" charset="0"/>
              </a:rPr>
              <a:t>              Compõe a molécula de clorofila</a:t>
            </a:r>
          </a:p>
        </p:txBody>
      </p:sp>
      <p:sp>
        <p:nvSpPr>
          <p:cNvPr id="7" name="CaixaDeTexto 6"/>
          <p:cNvSpPr txBox="1"/>
          <p:nvPr/>
        </p:nvSpPr>
        <p:spPr>
          <a:xfrm>
            <a:off x="3391842" y="6111555"/>
            <a:ext cx="2160240" cy="369332"/>
          </a:xfrm>
          <a:prstGeom prst="rect">
            <a:avLst/>
          </a:prstGeom>
          <a:noFill/>
        </p:spPr>
        <p:txBody>
          <a:bodyPr wrap="square" rtlCol="0">
            <a:spAutoFit/>
          </a:bodyPr>
          <a:lstStyle/>
          <a:p>
            <a:r>
              <a:rPr lang="pt-BR" dirty="0"/>
              <a:t>Clorofila</a:t>
            </a:r>
            <a:endParaRPr lang="pt-BR" dirty="0"/>
          </a:p>
        </p:txBody>
      </p:sp>
      <p:sp>
        <p:nvSpPr>
          <p:cNvPr id="8"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4 – Magnésio na planta</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9" name="Conector reto 8"/>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1893966" y="1155568"/>
            <a:ext cx="2550698"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4.3 Funções</a:t>
            </a:r>
            <a:endParaRPr lang="pt-BR" sz="3200" b="1" dirty="0">
              <a:solidFill>
                <a:schemeClr val="tx2"/>
              </a:solidFill>
              <a:latin typeface="Arial" panose="020B0604020202020204" pitchFamily="34" charset="0"/>
              <a:cs typeface="Arial" panose="020B0604020202020204" pitchFamily="34" charset="0"/>
            </a:endParaRPr>
          </a:p>
        </p:txBody>
      </p:sp>
      <p:grpSp>
        <p:nvGrpSpPr>
          <p:cNvPr id="6" name="Grupo 5"/>
          <p:cNvGrpSpPr/>
          <p:nvPr/>
        </p:nvGrpSpPr>
        <p:grpSpPr>
          <a:xfrm>
            <a:off x="1524000" y="3864689"/>
            <a:ext cx="6340242" cy="2437632"/>
            <a:chOff x="825815" y="3549517"/>
            <a:chExt cx="6340242" cy="2437632"/>
          </a:xfrm>
        </p:grpSpPr>
        <p:pic>
          <p:nvPicPr>
            <p:cNvPr id="29698" name="Picture 2" descr="http://scifun.chem.wisc.edu/chemweek/chlrphyl/chlrphyl.gif"/>
            <p:cNvPicPr>
              <a:picLocks noChangeAspect="1" noChangeArrowheads="1"/>
            </p:cNvPicPr>
            <p:nvPr/>
          </p:nvPicPr>
          <p:blipFill>
            <a:blip r:embed="rId3" cstate="print"/>
            <a:srcRect/>
            <a:stretch>
              <a:fillRect/>
            </a:stretch>
          </p:blipFill>
          <p:spPr bwMode="auto">
            <a:xfrm>
              <a:off x="825815" y="3549517"/>
              <a:ext cx="6340242" cy="2437632"/>
            </a:xfrm>
            <a:prstGeom prst="rect">
              <a:avLst/>
            </a:prstGeom>
            <a:noFill/>
          </p:spPr>
        </p:pic>
        <p:sp>
          <p:nvSpPr>
            <p:cNvPr id="2" name="Elipse 1"/>
            <p:cNvSpPr/>
            <p:nvPr/>
          </p:nvSpPr>
          <p:spPr>
            <a:xfrm>
              <a:off x="2339752" y="450912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050" name="Picture 2" descr="http://www.masquedietas.es/wp-content/uploads/2015/12/clorofi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6655">
            <a:off x="5541875" y="3480531"/>
            <a:ext cx="3525515" cy="19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8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4 – Magnésio na planta</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8" name="Conector reto 7"/>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1893966" y="1155568"/>
            <a:ext cx="2550698"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4.3 Funções</a:t>
            </a:r>
            <a:endParaRPr lang="pt-BR" sz="3200" b="1" dirty="0">
              <a:solidFill>
                <a:schemeClr val="tx2"/>
              </a:solidFill>
              <a:latin typeface="Arial" panose="020B0604020202020204" pitchFamily="34" charset="0"/>
              <a:cs typeface="Arial" panose="020B0604020202020204" pitchFamily="34" charset="0"/>
            </a:endParaRPr>
          </a:p>
        </p:txBody>
      </p:sp>
      <p:sp>
        <p:nvSpPr>
          <p:cNvPr id="11" name="CaixaDeTexto 10"/>
          <p:cNvSpPr txBox="1"/>
          <p:nvPr/>
        </p:nvSpPr>
        <p:spPr>
          <a:xfrm>
            <a:off x="1839813" y="1758012"/>
            <a:ext cx="7560840" cy="1200329"/>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pt-BR" sz="2600" b="1" dirty="0">
                <a:latin typeface="Arial" pitchFamily="34" charset="0"/>
                <a:cs typeface="Arial" pitchFamily="34" charset="0"/>
              </a:rPr>
              <a:t>Fotossíntese</a:t>
            </a:r>
            <a:endParaRPr lang="pt-BR" sz="2600" dirty="0">
              <a:latin typeface="Arial" pitchFamily="34" charset="0"/>
              <a:cs typeface="Arial" pitchFamily="34" charset="0"/>
            </a:endParaRPr>
          </a:p>
          <a:p>
            <a:pPr algn="just">
              <a:lnSpc>
                <a:spcPct val="150000"/>
              </a:lnSpc>
            </a:pPr>
            <a:r>
              <a:rPr lang="pt-BR" sz="2200" dirty="0">
                <a:latin typeface="Arial" pitchFamily="34" charset="0"/>
                <a:cs typeface="Arial" pitchFamily="34" charset="0"/>
              </a:rPr>
              <a:t>      ativação da </a:t>
            </a:r>
            <a:r>
              <a:rPr lang="pt-BR" sz="2200" dirty="0" err="1">
                <a:latin typeface="Arial" pitchFamily="34" charset="0"/>
                <a:cs typeface="Arial" pitchFamily="34" charset="0"/>
              </a:rPr>
              <a:t>Rubisco</a:t>
            </a:r>
            <a:r>
              <a:rPr lang="pt-BR" sz="2200" dirty="0">
                <a:latin typeface="Arial" pitchFamily="34" charset="0"/>
                <a:cs typeface="Arial" pitchFamily="34" charset="0"/>
              </a:rPr>
              <a:t> (</a:t>
            </a:r>
            <a:r>
              <a:rPr lang="pt-BR" sz="2200" dirty="0" err="1">
                <a:latin typeface="Arial" pitchFamily="34" charset="0"/>
                <a:cs typeface="Arial" pitchFamily="34" charset="0"/>
              </a:rPr>
              <a:t>Ribulose</a:t>
            </a:r>
            <a:r>
              <a:rPr lang="pt-BR" sz="2200" dirty="0">
                <a:latin typeface="Arial" pitchFamily="34" charset="0"/>
                <a:cs typeface="Arial" pitchFamily="34" charset="0"/>
              </a:rPr>
              <a:t> </a:t>
            </a:r>
            <a:r>
              <a:rPr lang="pt-BR" sz="2200" dirty="0" err="1">
                <a:latin typeface="Arial" pitchFamily="34" charset="0"/>
                <a:cs typeface="Arial" pitchFamily="34" charset="0"/>
              </a:rPr>
              <a:t>Bifosfato</a:t>
            </a:r>
            <a:r>
              <a:rPr lang="pt-BR" sz="2200" dirty="0">
                <a:latin typeface="Arial" pitchFamily="34" charset="0"/>
                <a:cs typeface="Arial" pitchFamily="34" charset="0"/>
              </a:rPr>
              <a:t> </a:t>
            </a:r>
            <a:r>
              <a:rPr lang="pt-BR" sz="2200" dirty="0" err="1">
                <a:latin typeface="Arial" pitchFamily="34" charset="0"/>
                <a:cs typeface="Arial" pitchFamily="34" charset="0"/>
              </a:rPr>
              <a:t>Carboxilase</a:t>
            </a:r>
            <a:r>
              <a:rPr lang="pt-BR" sz="2200" dirty="0">
                <a:latin typeface="Arial" pitchFamily="34" charset="0"/>
                <a:cs typeface="Arial" pitchFamily="34" charset="0"/>
              </a:rPr>
              <a:t>)</a:t>
            </a:r>
          </a:p>
        </p:txBody>
      </p:sp>
      <p:pic>
        <p:nvPicPr>
          <p:cNvPr id="1026" name="Picture 2"/>
          <p:cNvPicPr>
            <a:picLocks noChangeAspect="1" noChangeArrowheads="1"/>
          </p:cNvPicPr>
          <p:nvPr/>
        </p:nvPicPr>
        <p:blipFill>
          <a:blip r:embed="rId3" cstate="print"/>
          <a:srcRect/>
          <a:stretch>
            <a:fillRect/>
          </a:stretch>
        </p:blipFill>
        <p:spPr bwMode="auto">
          <a:xfrm>
            <a:off x="1415480" y="3212976"/>
            <a:ext cx="7835632" cy="3240360"/>
          </a:xfrm>
          <a:prstGeom prst="rect">
            <a:avLst/>
          </a:prstGeom>
          <a:noFill/>
          <a:ln w="9525">
            <a:noFill/>
            <a:miter lim="800000"/>
            <a:headEnd/>
            <a:tailEnd/>
          </a:ln>
        </p:spPr>
      </p:pic>
      <p:sp>
        <p:nvSpPr>
          <p:cNvPr id="12" name="CaixaDeTexto 11"/>
          <p:cNvSpPr txBox="1"/>
          <p:nvPr/>
        </p:nvSpPr>
        <p:spPr>
          <a:xfrm>
            <a:off x="7680176" y="6232956"/>
            <a:ext cx="2232248" cy="292388"/>
          </a:xfrm>
          <a:prstGeom prst="rect">
            <a:avLst/>
          </a:prstGeom>
          <a:noFill/>
        </p:spPr>
        <p:txBody>
          <a:bodyPr wrap="square" rtlCol="0">
            <a:spAutoFit/>
          </a:bodyPr>
          <a:lstStyle/>
          <a:p>
            <a:r>
              <a:rPr lang="pt-BR" sz="1300" dirty="0" err="1">
                <a:latin typeface="Arial" pitchFamily="34" charset="0"/>
                <a:cs typeface="Arial" pitchFamily="34" charset="0"/>
              </a:rPr>
              <a:t>Marschner</a:t>
            </a:r>
            <a:r>
              <a:rPr lang="pt-BR" sz="1300" dirty="0">
                <a:latin typeface="Arial" pitchFamily="34" charset="0"/>
                <a:cs typeface="Arial" pitchFamily="34" charset="0"/>
              </a:rPr>
              <a:t> (2012)</a:t>
            </a:r>
            <a:endParaRPr lang="pt-BR" sz="1300" dirty="0">
              <a:latin typeface="Arial" pitchFamily="34" charset="0"/>
              <a:cs typeface="Arial" pitchFamily="34" charset="0"/>
            </a:endParaRPr>
          </a:p>
        </p:txBody>
      </p:sp>
    </p:spTree>
    <p:extLst>
      <p:ext uri="{BB962C8B-B14F-4D97-AF65-F5344CB8AC3E}">
        <p14:creationId xmlns:p14="http://schemas.microsoft.com/office/powerpoint/2010/main" val="37984660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959608" y="4149080"/>
            <a:ext cx="7498080" cy="2099320"/>
          </a:xfrm>
        </p:spPr>
        <p:txBody>
          <a:bodyPr/>
          <a:lstStyle/>
          <a:p>
            <a:pPr>
              <a:lnSpc>
                <a:spcPct val="150000"/>
              </a:lnSpc>
              <a:buNone/>
            </a:pPr>
            <a:endParaRPr lang="pt-BR" dirty="0" smtClean="0">
              <a:latin typeface="Arial" panose="020B0604020202020204" pitchFamily="34" charset="0"/>
              <a:cs typeface="Arial" panose="020B0604020202020204" pitchFamily="34" charset="0"/>
            </a:endParaRPr>
          </a:p>
          <a:p>
            <a:pPr>
              <a:lnSpc>
                <a:spcPct val="150000"/>
              </a:lnSpc>
              <a:buNone/>
            </a:pPr>
            <a:endParaRPr lang="pt-BR" dirty="0" smtClean="0">
              <a:latin typeface="Arial" panose="020B0604020202020204" pitchFamily="34" charset="0"/>
              <a:cs typeface="Arial" panose="020B0604020202020204" pitchFamily="34" charset="0"/>
            </a:endParaRPr>
          </a:p>
        </p:txBody>
      </p:sp>
      <p:sp>
        <p:nvSpPr>
          <p:cNvPr id="12" name="Seta dobrada 11"/>
          <p:cNvSpPr/>
          <p:nvPr/>
        </p:nvSpPr>
        <p:spPr>
          <a:xfrm rot="10800000" flipH="1">
            <a:off x="1736702" y="2780928"/>
            <a:ext cx="648071" cy="3024336"/>
          </a:xfrm>
          <a:prstGeom prst="bentArrow">
            <a:avLst>
              <a:gd name="adj1" fmla="val 25000"/>
              <a:gd name="adj2" fmla="val 2331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a:p>
            <a:pPr algn="ctr"/>
            <a:endParaRPr lang="pt-BR" dirty="0">
              <a:solidFill>
                <a:schemeClr val="tx1"/>
              </a:solidFill>
            </a:endParaRPr>
          </a:p>
        </p:txBody>
      </p:sp>
      <p:sp>
        <p:nvSpPr>
          <p:cNvPr id="13" name="CaixaDeTexto 12"/>
          <p:cNvSpPr txBox="1"/>
          <p:nvPr/>
        </p:nvSpPr>
        <p:spPr>
          <a:xfrm>
            <a:off x="2384773" y="5029861"/>
            <a:ext cx="5544616" cy="1292662"/>
          </a:xfrm>
          <a:prstGeom prst="rect">
            <a:avLst/>
          </a:prstGeom>
          <a:noFill/>
        </p:spPr>
        <p:txBody>
          <a:bodyPr wrap="square" rtlCol="0">
            <a:spAutoFit/>
          </a:bodyPr>
          <a:lstStyle/>
          <a:p>
            <a:pPr algn="ctr">
              <a:lnSpc>
                <a:spcPct val="150000"/>
              </a:lnSpc>
            </a:pPr>
            <a:r>
              <a:rPr lang="pt-BR" sz="2600" dirty="0">
                <a:latin typeface="Arial" pitchFamily="34" charset="0"/>
                <a:cs typeface="Arial" pitchFamily="34" charset="0"/>
              </a:rPr>
              <a:t>Fotossíntese, respiração, síntese de compostos orgânicos</a:t>
            </a:r>
            <a:endParaRPr lang="pt-BR" sz="2600" dirty="0">
              <a:latin typeface="Arial" pitchFamily="34" charset="0"/>
              <a:cs typeface="Arial" pitchFamily="34" charset="0"/>
            </a:endParaRPr>
          </a:p>
        </p:txBody>
      </p:sp>
      <p:sp>
        <p:nvSpPr>
          <p:cNvPr id="7"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4 – Magnésio na planta</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8" name="Conector reto 7"/>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1893966" y="1155568"/>
            <a:ext cx="2550698" cy="732508"/>
          </a:xfrm>
          <a:prstGeom prst="rect">
            <a:avLst/>
          </a:prstGeom>
        </p:spPr>
        <p:txBody>
          <a:bodyPr wrap="none">
            <a:spAutoFit/>
          </a:bodyPr>
          <a:lstStyle/>
          <a:p>
            <a:pPr marL="342900" indent="-342900">
              <a:lnSpc>
                <a:spcPct val="130000"/>
              </a:lnSpc>
              <a:spcBef>
                <a:spcPct val="20000"/>
              </a:spcBef>
              <a:buClr>
                <a:schemeClr val="accent1"/>
              </a:buClr>
              <a:buSzPct val="70000"/>
            </a:pPr>
            <a:r>
              <a:rPr lang="pt-BR" sz="3200" b="1" dirty="0">
                <a:solidFill>
                  <a:schemeClr val="tx2"/>
                </a:solidFill>
                <a:latin typeface="Arial" panose="020B0604020202020204" pitchFamily="34" charset="0"/>
                <a:cs typeface="Arial" panose="020B0604020202020204" pitchFamily="34" charset="0"/>
              </a:rPr>
              <a:t>4.3 Funções</a:t>
            </a:r>
            <a:endParaRPr lang="pt-BR" sz="3200" b="1" dirty="0">
              <a:solidFill>
                <a:schemeClr val="tx2"/>
              </a:solidFill>
              <a:latin typeface="Arial" panose="020B0604020202020204" pitchFamily="34" charset="0"/>
              <a:cs typeface="Arial" panose="020B0604020202020204" pitchFamily="34" charset="0"/>
            </a:endParaRPr>
          </a:p>
        </p:txBody>
      </p:sp>
      <p:sp>
        <p:nvSpPr>
          <p:cNvPr id="10" name="CaixaDeTexto 9"/>
          <p:cNvSpPr txBox="1"/>
          <p:nvPr/>
        </p:nvSpPr>
        <p:spPr>
          <a:xfrm>
            <a:off x="1839814" y="1758011"/>
            <a:ext cx="7424539" cy="323165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pt-BR" sz="2600" b="1" dirty="0">
                <a:latin typeface="Arial" pitchFamily="34" charset="0"/>
                <a:cs typeface="Arial" pitchFamily="34" charset="0"/>
              </a:rPr>
              <a:t>Ativação enzimática</a:t>
            </a:r>
            <a:endParaRPr lang="pt-BR" sz="2600" dirty="0">
              <a:latin typeface="Arial" pitchFamily="34" charset="0"/>
              <a:cs typeface="Arial" pitchFamily="34" charset="0"/>
            </a:endParaRPr>
          </a:p>
          <a:p>
            <a:pPr marL="542925" indent="-542925" algn="just">
              <a:lnSpc>
                <a:spcPct val="150000"/>
              </a:lnSpc>
            </a:pPr>
            <a:r>
              <a:rPr lang="pt-BR" sz="2400" dirty="0">
                <a:latin typeface="Arial" pitchFamily="34" charset="0"/>
                <a:cs typeface="Arial" pitchFamily="34" charset="0"/>
              </a:rPr>
              <a:t>      </a:t>
            </a:r>
            <a:r>
              <a:rPr lang="pt-BR" sz="2400" dirty="0">
                <a:latin typeface="Arial" pitchFamily="34" charset="0"/>
                <a:cs typeface="Arial" pitchFamily="34" charset="0"/>
              </a:rPr>
              <a:t>Cofator de enzimas </a:t>
            </a:r>
            <a:r>
              <a:rPr lang="pt-BR" sz="2400" dirty="0" err="1">
                <a:latin typeface="Arial" pitchFamily="34" charset="0"/>
                <a:cs typeface="Arial" pitchFamily="34" charset="0"/>
              </a:rPr>
              <a:t>fosforilativas</a:t>
            </a:r>
            <a:r>
              <a:rPr lang="pt-BR" sz="2400" dirty="0">
                <a:latin typeface="Arial" pitchFamily="34" charset="0"/>
                <a:cs typeface="Arial" pitchFamily="34" charset="0"/>
              </a:rPr>
              <a:t> formando uma </a:t>
            </a:r>
            <a:r>
              <a:rPr lang="pt-BR" sz="2400" dirty="0">
                <a:latin typeface="Arial" pitchFamily="34" charset="0"/>
                <a:cs typeface="Arial" pitchFamily="34" charset="0"/>
              </a:rPr>
              <a:t>   ponte </a:t>
            </a:r>
            <a:r>
              <a:rPr lang="pt-BR" sz="2400" dirty="0">
                <a:latin typeface="Arial" pitchFamily="34" charset="0"/>
                <a:cs typeface="Arial" pitchFamily="34" charset="0"/>
              </a:rPr>
              <a:t>entre o ATP ou  ADP e a enzima</a:t>
            </a:r>
          </a:p>
          <a:p>
            <a:pPr algn="just">
              <a:lnSpc>
                <a:spcPct val="150000"/>
              </a:lnSpc>
            </a:pPr>
            <a:r>
              <a:rPr lang="pt-BR" sz="2400" dirty="0">
                <a:latin typeface="Arial" pitchFamily="34" charset="0"/>
                <a:cs typeface="Arial" pitchFamily="34" charset="0"/>
              </a:rPr>
              <a:t> </a:t>
            </a:r>
            <a:r>
              <a:rPr lang="pt-BR" sz="2400" dirty="0" err="1">
                <a:latin typeface="Arial" pitchFamily="34" charset="0"/>
                <a:cs typeface="Arial" pitchFamily="34" charset="0"/>
              </a:rPr>
              <a:t>Ex</a:t>
            </a:r>
            <a:r>
              <a:rPr lang="pt-BR" sz="2400" dirty="0">
                <a:latin typeface="Arial" pitchFamily="34" charset="0"/>
                <a:cs typeface="Arial" pitchFamily="34" charset="0"/>
              </a:rPr>
              <a:t>: </a:t>
            </a:r>
            <a:r>
              <a:rPr lang="pt-BR" sz="2400" dirty="0" err="1">
                <a:latin typeface="Arial" pitchFamily="34" charset="0"/>
                <a:cs typeface="Arial" pitchFamily="34" charset="0"/>
              </a:rPr>
              <a:t>ATPase</a:t>
            </a:r>
            <a:r>
              <a:rPr lang="pt-BR" sz="2400" dirty="0">
                <a:latin typeface="Arial" pitchFamily="34" charset="0"/>
                <a:cs typeface="Arial" pitchFamily="34" charset="0"/>
              </a:rPr>
              <a:t>, </a:t>
            </a:r>
            <a:r>
              <a:rPr lang="pt-BR" sz="2400" dirty="0" err="1">
                <a:latin typeface="Arial" pitchFamily="34" charset="0"/>
                <a:cs typeface="Arial" pitchFamily="34" charset="0"/>
              </a:rPr>
              <a:t>Quinase</a:t>
            </a:r>
            <a:r>
              <a:rPr lang="pt-BR" sz="2400" dirty="0">
                <a:latin typeface="Arial" pitchFamily="34" charset="0"/>
                <a:cs typeface="Arial" pitchFamily="34" charset="0"/>
              </a:rPr>
              <a:t> </a:t>
            </a:r>
            <a:r>
              <a:rPr lang="pt-BR" sz="2400" dirty="0" err="1">
                <a:latin typeface="Arial" pitchFamily="34" charset="0"/>
                <a:cs typeface="Arial" pitchFamily="34" charset="0"/>
              </a:rPr>
              <a:t>piruvica</a:t>
            </a:r>
            <a:r>
              <a:rPr lang="pt-BR" sz="2400" dirty="0">
                <a:latin typeface="Arial" pitchFamily="34" charset="0"/>
                <a:cs typeface="Arial" pitchFamily="34" charset="0"/>
              </a:rPr>
              <a:t>, </a:t>
            </a:r>
            <a:r>
              <a:rPr lang="pt-BR" sz="2400" dirty="0" err="1">
                <a:latin typeface="Arial" pitchFamily="34" charset="0"/>
                <a:cs typeface="Arial" pitchFamily="34" charset="0"/>
              </a:rPr>
              <a:t>hexoquinase</a:t>
            </a:r>
            <a:endParaRPr lang="pt-BR" sz="2400" dirty="0">
              <a:latin typeface="Arial" pitchFamily="34" charset="0"/>
              <a:cs typeface="Arial" pitchFamily="34" charset="0"/>
            </a:endParaRPr>
          </a:p>
          <a:p>
            <a:endParaRPr lang="pt-BR" sz="2400" dirty="0">
              <a:latin typeface="Arial" pitchFamily="34" charset="0"/>
              <a:cs typeface="Arial" pitchFamily="34" charset="0"/>
            </a:endParaRPr>
          </a:p>
          <a:p>
            <a:pPr algn="just">
              <a:lnSpc>
                <a:spcPct val="150000"/>
              </a:lnSpc>
            </a:pPr>
            <a:endParaRPr lang="pt-BR" sz="2200" dirty="0">
              <a:latin typeface="Arial" pitchFamily="34" charset="0"/>
              <a:cs typeface="Arial" pitchFamily="34" charset="0"/>
            </a:endParaRPr>
          </a:p>
        </p:txBody>
      </p:sp>
    </p:spTree>
    <p:extLst>
      <p:ext uri="{BB962C8B-B14F-4D97-AF65-F5344CB8AC3E}">
        <p14:creationId xmlns:p14="http://schemas.microsoft.com/office/powerpoint/2010/main" val="7392702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1775520" y="1484784"/>
            <a:ext cx="7344816" cy="1107996"/>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Correlação:</a:t>
            </a:r>
          </a:p>
          <a:p>
            <a:pPr algn="ctr">
              <a:lnSpc>
                <a:spcPct val="150000"/>
              </a:lnSpc>
            </a:pPr>
            <a:r>
              <a:rPr lang="pt-BR" sz="2000" dirty="0">
                <a:solidFill>
                  <a:srgbClr val="FF0000"/>
                </a:solidFill>
                <a:latin typeface="Arial" panose="020B0604020202020204" pitchFamily="34" charset="0"/>
                <a:cs typeface="Arial" panose="020B0604020202020204" pitchFamily="34" charset="0"/>
              </a:rPr>
              <a:t>o aumento da absorção de fósforo (H</a:t>
            </a:r>
            <a:r>
              <a:rPr lang="pt-BR" sz="2000" baseline="-25000" dirty="0">
                <a:solidFill>
                  <a:srgbClr val="FF0000"/>
                </a:solidFill>
                <a:latin typeface="Arial" pitchFamily="34" charset="0"/>
                <a:cs typeface="Arial" pitchFamily="34" charset="0"/>
              </a:rPr>
              <a:t>2</a:t>
            </a:r>
            <a:r>
              <a:rPr lang="pt-BR" sz="2000" dirty="0">
                <a:solidFill>
                  <a:srgbClr val="FF0000"/>
                </a:solidFill>
                <a:latin typeface="Arial" pitchFamily="34" charset="0"/>
                <a:cs typeface="Arial" pitchFamily="34" charset="0"/>
              </a:rPr>
              <a:t>PO</a:t>
            </a:r>
            <a:r>
              <a:rPr lang="pt-BR" sz="2000" baseline="-25000" dirty="0">
                <a:solidFill>
                  <a:srgbClr val="FF0000"/>
                </a:solidFill>
                <a:latin typeface="Arial" pitchFamily="34" charset="0"/>
                <a:cs typeface="Arial" pitchFamily="34" charset="0"/>
              </a:rPr>
              <a:t>4</a:t>
            </a:r>
            <a:r>
              <a:rPr lang="pt-BR" sz="2000" baseline="30000" dirty="0">
                <a:solidFill>
                  <a:srgbClr val="FF0000"/>
                </a:solidFill>
                <a:latin typeface="Arial" pitchFamily="34" charset="0"/>
                <a:cs typeface="Arial" pitchFamily="34" charset="0"/>
              </a:rPr>
              <a:t>-</a:t>
            </a:r>
            <a:r>
              <a:rPr lang="pt-BR" sz="2000" dirty="0">
                <a:solidFill>
                  <a:srgbClr val="FF0000"/>
                </a:solidFill>
                <a:latin typeface="Arial" pitchFamily="34" charset="0"/>
                <a:cs typeface="Arial" pitchFamily="34" charset="0"/>
              </a:rPr>
              <a:t>)  ao magnésio</a:t>
            </a:r>
            <a:endParaRPr lang="pt-BR" sz="2000" dirty="0">
              <a:solidFill>
                <a:srgbClr val="FF0000"/>
              </a:solidFill>
              <a:latin typeface="Arial" pitchFamily="34" charset="0"/>
              <a:cs typeface="Arial" pitchFamily="34" charset="0"/>
            </a:endParaRPr>
          </a:p>
        </p:txBody>
      </p:sp>
      <p:sp>
        <p:nvSpPr>
          <p:cNvPr id="5" name="Título 1"/>
          <p:cNvSpPr txBox="1">
            <a:spLocks/>
          </p:cNvSpPr>
          <p:nvPr/>
        </p:nvSpPr>
        <p:spPr>
          <a:xfrm>
            <a:off x="1839814" y="244627"/>
            <a:ext cx="7424539" cy="70768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rPr>
              <a:t> 4 – Magnésio na planta</a:t>
            </a:r>
            <a:endParaRPr lang="pt-BR" sz="3200" dirty="0">
              <a:ln>
                <a:solidFill>
                  <a:srgbClr val="002060"/>
                </a:solidFill>
              </a:ln>
              <a:solidFill>
                <a:schemeClr val="accent1">
                  <a:lumMod val="75000"/>
                </a:schemeClr>
              </a:solidFill>
              <a:latin typeface="Arial" panose="020B0604020202020204" pitchFamily="34" charset="0"/>
              <a:cs typeface="Arial" panose="020B0604020202020204" pitchFamily="34" charset="0"/>
            </a:endParaRPr>
          </a:p>
        </p:txBody>
      </p:sp>
      <p:cxnSp>
        <p:nvCxnSpPr>
          <p:cNvPr id="6" name="Conector reto 5"/>
          <p:cNvCxnSpPr/>
          <p:nvPr/>
        </p:nvCxnSpPr>
        <p:spPr>
          <a:xfrm>
            <a:off x="1775520" y="1124744"/>
            <a:ext cx="74888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1756123" y="3695873"/>
            <a:ext cx="7344816" cy="2308324"/>
          </a:xfrm>
          <a:prstGeom prst="rect">
            <a:avLst/>
          </a:prstGeom>
          <a:noFill/>
        </p:spPr>
        <p:txBody>
          <a:bodyPr wrap="square" rtlCol="0">
            <a:spAutoFit/>
          </a:bodyPr>
          <a:lstStyle/>
          <a:p>
            <a:pPr algn="ctr">
              <a:lnSpc>
                <a:spcPct val="150000"/>
              </a:lnSpc>
            </a:pPr>
            <a:r>
              <a:rPr lang="pt-BR" sz="2400" dirty="0">
                <a:latin typeface="Arial" pitchFamily="34" charset="0"/>
                <a:cs typeface="Arial" pitchFamily="34" charset="0"/>
              </a:rPr>
              <a:t>provavelmente esse papel de “carregador”  seja devido a partição na ativação da </a:t>
            </a:r>
            <a:r>
              <a:rPr lang="pt-BR" sz="2400" dirty="0" err="1">
                <a:latin typeface="Arial" pitchFamily="34" charset="0"/>
                <a:cs typeface="Arial" pitchFamily="34" charset="0"/>
              </a:rPr>
              <a:t>ATPase</a:t>
            </a:r>
            <a:r>
              <a:rPr lang="pt-BR" sz="2400" dirty="0">
                <a:latin typeface="Arial" pitchFamily="34" charset="0"/>
                <a:cs typeface="Arial" pitchFamily="34" charset="0"/>
              </a:rPr>
              <a:t> da membrana (absorção iônica), e na própria geração do ATP na fotossíntese e na respiração</a:t>
            </a:r>
            <a:endParaRPr lang="pt-BR" sz="2400" dirty="0">
              <a:latin typeface="Arial" pitchFamily="34" charset="0"/>
              <a:cs typeface="Arial" pitchFamily="34" charset="0"/>
            </a:endParaRPr>
          </a:p>
        </p:txBody>
      </p:sp>
      <p:sp>
        <p:nvSpPr>
          <p:cNvPr id="8" name="Seta para baixo 7"/>
          <p:cNvSpPr/>
          <p:nvPr/>
        </p:nvSpPr>
        <p:spPr>
          <a:xfrm>
            <a:off x="4727848" y="2852936"/>
            <a:ext cx="432048" cy="864096"/>
          </a:xfrm>
          <a:prstGeom prst="downArrow">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299028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61473"/>
            <a:ext cx="12192000" cy="782805"/>
          </a:xfrm>
        </p:spPr>
        <p:txBody>
          <a:bodyPr>
            <a:normAutofit/>
          </a:bodyPr>
          <a:lstStyle/>
          <a:p>
            <a:r>
              <a:rPr lang="pt-BR" sz="3200" dirty="0" smtClean="0">
                <a:latin typeface="Arial" panose="020B0604020202020204" pitchFamily="34" charset="0"/>
                <a:cs typeface="Arial" panose="020B0604020202020204" pitchFamily="34" charset="0"/>
              </a:rPr>
              <a:t>Enxofre</a:t>
            </a: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6048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68300"/>
            <a:ext cx="12192000" cy="584775"/>
          </a:xfrm>
          <a:prstGeom prst="rect">
            <a:avLst/>
          </a:prstGeom>
          <a:noFill/>
        </p:spPr>
        <p:txBody>
          <a:bodyPr wrap="square" rtlCol="0">
            <a:spAutoFit/>
          </a:bodyPr>
          <a:lstStyle/>
          <a:p>
            <a:pPr algn="ctr"/>
            <a:r>
              <a:rPr lang="pt-BR" sz="3200" dirty="0" smtClean="0"/>
              <a:t>Características do elemento</a:t>
            </a:r>
            <a:endParaRPr lang="pt-BR" sz="3200" dirty="0"/>
          </a:p>
        </p:txBody>
      </p:sp>
      <p:sp>
        <p:nvSpPr>
          <p:cNvPr id="4" name="CaixaDeTexto 3"/>
          <p:cNvSpPr txBox="1"/>
          <p:nvPr/>
        </p:nvSpPr>
        <p:spPr>
          <a:xfrm>
            <a:off x="561475" y="1384300"/>
            <a:ext cx="11502188" cy="590931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BR" dirty="0" smtClean="0"/>
              <a:t>Macronutriente Secundário, sendo assim, agrupado juntamente com Ca e Mg</a:t>
            </a:r>
          </a:p>
          <a:p>
            <a:pPr marL="285750" indent="-285750">
              <a:lnSpc>
                <a:spcPct val="200000"/>
              </a:lnSpc>
              <a:buFont typeface="Arial" panose="020B0604020202020204" pitchFamily="34" charset="0"/>
              <a:buChar char="•"/>
            </a:pPr>
            <a:r>
              <a:rPr lang="pt-BR" dirty="0" smtClean="0"/>
              <a:t>Grandes áreas no mundo apresentam solos com deficiência de S, especialmente as mais </a:t>
            </a:r>
            <a:r>
              <a:rPr lang="pt-BR" dirty="0" err="1" smtClean="0"/>
              <a:t>intemperizadas</a:t>
            </a:r>
            <a:r>
              <a:rPr lang="pt-BR" dirty="0" smtClean="0"/>
              <a:t> como os latossolos e </a:t>
            </a:r>
            <a:r>
              <a:rPr lang="pt-BR" dirty="0" err="1" smtClean="0"/>
              <a:t>argissolos</a:t>
            </a:r>
            <a:endParaRPr lang="pt-BR" dirty="0"/>
          </a:p>
          <a:p>
            <a:pPr marL="285750" indent="-285750">
              <a:lnSpc>
                <a:spcPct val="200000"/>
              </a:lnSpc>
              <a:buFont typeface="Arial" panose="020B0604020202020204" pitchFamily="34" charset="0"/>
              <a:buChar char="•"/>
            </a:pPr>
            <a:r>
              <a:rPr lang="pt-BR" dirty="0" smtClean="0"/>
              <a:t>No passado, deficiência mascarada pelo uso de MOS e NPK contendo S</a:t>
            </a:r>
          </a:p>
          <a:p>
            <a:pPr marL="285750" indent="-285750">
              <a:lnSpc>
                <a:spcPct val="200000"/>
              </a:lnSpc>
              <a:buFont typeface="Arial" panose="020B0604020202020204" pitchFamily="34" charset="0"/>
              <a:buChar char="•"/>
            </a:pPr>
            <a:r>
              <a:rPr lang="pt-BR" dirty="0" smtClean="0"/>
              <a:t>Ocorre no solo na forma orgânica (maior parte) e inorgânica</a:t>
            </a:r>
          </a:p>
          <a:p>
            <a:pPr marL="285750" indent="-285750">
              <a:lnSpc>
                <a:spcPct val="200000"/>
              </a:lnSpc>
              <a:buFont typeface="Arial" panose="020B0604020202020204" pitchFamily="34" charset="0"/>
              <a:buChar char="•"/>
            </a:pPr>
            <a:r>
              <a:rPr lang="pt-BR" dirty="0" smtClean="0"/>
              <a:t>Versatilidade no potencial redox de acordo com diversas situações: pH, drenagem, composição mineralógica, teor de MO, quantidade e qualidade de resíduos orgânicos incorporados e profundidade no perfil do solo</a:t>
            </a:r>
          </a:p>
          <a:p>
            <a:pPr marL="285750" indent="-285750">
              <a:lnSpc>
                <a:spcPct val="200000"/>
              </a:lnSpc>
              <a:buFont typeface="Arial" panose="020B0604020202020204" pitchFamily="34" charset="0"/>
              <a:buChar char="•"/>
            </a:pPr>
            <a:r>
              <a:rPr lang="pt-BR" dirty="0" smtClean="0"/>
              <a:t>Teores médios nas plantas: 1 a 3 g/kg de matéria seca</a:t>
            </a:r>
          </a:p>
          <a:p>
            <a:pPr marL="285750" indent="-285750">
              <a:lnSpc>
                <a:spcPct val="200000"/>
              </a:lnSpc>
              <a:buFont typeface="Arial" panose="020B0604020202020204" pitchFamily="34" charset="0"/>
              <a:buChar char="•"/>
            </a:pPr>
            <a:r>
              <a:rPr lang="pt-BR" dirty="0" smtClean="0"/>
              <a:t>Quantidades extraídas: Hortaliças &gt; Algodão &gt; Leguminosas &gt; Cereais e gramíneas</a:t>
            </a:r>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16091609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50166"/>
            <a:ext cx="12191999" cy="584775"/>
          </a:xfrm>
          <a:prstGeom prst="rect">
            <a:avLst/>
          </a:prstGeom>
          <a:noFill/>
        </p:spPr>
        <p:txBody>
          <a:bodyPr wrap="square" rtlCol="0">
            <a:spAutoFit/>
          </a:bodyPr>
          <a:lstStyle/>
          <a:p>
            <a:pPr algn="ctr"/>
            <a:r>
              <a:rPr lang="pt-BR" sz="3200" dirty="0" smtClean="0"/>
              <a:t>Funções do Enxofre na planta</a:t>
            </a:r>
            <a:endParaRPr lang="pt-BR" sz="3200" dirty="0"/>
          </a:p>
        </p:txBody>
      </p:sp>
      <p:sp>
        <p:nvSpPr>
          <p:cNvPr id="4" name="CaixaDeTexto 3"/>
          <p:cNvSpPr txBox="1"/>
          <p:nvPr/>
        </p:nvSpPr>
        <p:spPr>
          <a:xfrm>
            <a:off x="1237957" y="1293323"/>
            <a:ext cx="9200271" cy="341632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BR" dirty="0" smtClean="0"/>
              <a:t>Constituinte de aminoácidos, os quais formam as proteínas</a:t>
            </a:r>
          </a:p>
          <a:p>
            <a:pPr marL="285750" indent="-285750">
              <a:lnSpc>
                <a:spcPct val="200000"/>
              </a:lnSpc>
              <a:buFont typeface="Arial" panose="020B0604020202020204" pitchFamily="34" charset="0"/>
              <a:buChar char="•"/>
            </a:pPr>
            <a:r>
              <a:rPr lang="pt-BR" dirty="0" smtClean="0"/>
              <a:t>Grupo ativo de enzimas (Cisteína, cistina, metionina e taurina) e coenzimas  (Tiamina, Biotina e Coenzima A)</a:t>
            </a:r>
          </a:p>
          <a:p>
            <a:pPr marL="285750" indent="-285750">
              <a:lnSpc>
                <a:spcPct val="200000"/>
              </a:lnSpc>
              <a:buFont typeface="Arial" panose="020B0604020202020204" pitchFamily="34" charset="0"/>
              <a:buChar char="•"/>
            </a:pPr>
            <a:r>
              <a:rPr lang="pt-BR" dirty="0" smtClean="0"/>
              <a:t>Necessário na formação de clorofila</a:t>
            </a:r>
          </a:p>
          <a:p>
            <a:pPr marL="285750" indent="-285750">
              <a:lnSpc>
                <a:spcPct val="200000"/>
              </a:lnSpc>
              <a:buFont typeface="Arial" panose="020B0604020202020204" pitchFamily="34" charset="0"/>
              <a:buChar char="•"/>
            </a:pPr>
            <a:r>
              <a:rPr lang="pt-BR" dirty="0" smtClean="0"/>
              <a:t>Participação no transporte fotossintético e respiratório de elétrons (</a:t>
            </a:r>
            <a:r>
              <a:rPr lang="pt-BR" dirty="0" err="1" smtClean="0"/>
              <a:t>Ferredoxina</a:t>
            </a:r>
            <a:r>
              <a:rPr lang="pt-BR" dirty="0" smtClean="0"/>
              <a:t>)</a:t>
            </a:r>
          </a:p>
          <a:p>
            <a:pPr marL="285750" indent="-285750">
              <a:lnSpc>
                <a:spcPct val="200000"/>
              </a:lnSpc>
              <a:buFont typeface="Arial" panose="020B0604020202020204" pitchFamily="34" charset="0"/>
              <a:buChar char="•"/>
            </a:pPr>
            <a:endParaRPr lang="pt-BR" dirty="0"/>
          </a:p>
        </p:txBody>
      </p:sp>
      <p:sp>
        <p:nvSpPr>
          <p:cNvPr id="5" name="CaixaDeTexto 4"/>
          <p:cNvSpPr txBox="1"/>
          <p:nvPr/>
        </p:nvSpPr>
        <p:spPr>
          <a:xfrm>
            <a:off x="1" y="3981157"/>
            <a:ext cx="12191998" cy="584775"/>
          </a:xfrm>
          <a:prstGeom prst="rect">
            <a:avLst/>
          </a:prstGeom>
          <a:noFill/>
        </p:spPr>
        <p:txBody>
          <a:bodyPr wrap="square" rtlCol="0">
            <a:spAutoFit/>
          </a:bodyPr>
          <a:lstStyle/>
          <a:p>
            <a:pPr algn="ctr"/>
            <a:r>
              <a:rPr lang="pt-BR" sz="3200" dirty="0" smtClean="0"/>
              <a:t>Importância agronômica</a:t>
            </a:r>
            <a:endParaRPr lang="pt-BR" sz="3200" dirty="0"/>
          </a:p>
        </p:txBody>
      </p:sp>
      <p:sp>
        <p:nvSpPr>
          <p:cNvPr id="6" name="CaixaDeTexto 5"/>
          <p:cNvSpPr txBox="1"/>
          <p:nvPr/>
        </p:nvSpPr>
        <p:spPr>
          <a:xfrm>
            <a:off x="1237957" y="4853353"/>
            <a:ext cx="9622301"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dirty="0" smtClean="0"/>
              <a:t>Auxilia na formação de sementes</a:t>
            </a:r>
          </a:p>
          <a:p>
            <a:pPr marL="285750" indent="-285750">
              <a:lnSpc>
                <a:spcPct val="150000"/>
              </a:lnSpc>
              <a:buFont typeface="Arial" panose="020B0604020202020204" pitchFamily="34" charset="0"/>
              <a:buChar char="•"/>
            </a:pPr>
            <a:r>
              <a:rPr lang="pt-BR" dirty="0" smtClean="0"/>
              <a:t>Promove formação dos nódulos (FBN)</a:t>
            </a:r>
          </a:p>
          <a:p>
            <a:pPr marL="285750" indent="-285750">
              <a:lnSpc>
                <a:spcPct val="150000"/>
              </a:lnSpc>
              <a:buFont typeface="Arial" panose="020B0604020202020204" pitchFamily="34" charset="0"/>
              <a:buChar char="•"/>
            </a:pPr>
            <a:r>
              <a:rPr lang="pt-BR" dirty="0" smtClean="0"/>
              <a:t>Presente em vários compostos orgânicos como por exemplo o </a:t>
            </a:r>
            <a:r>
              <a:rPr lang="pt-BR" dirty="0" err="1" smtClean="0"/>
              <a:t>Disulfureto</a:t>
            </a:r>
            <a:r>
              <a:rPr lang="pt-BR" dirty="0" smtClean="0"/>
              <a:t> de </a:t>
            </a:r>
            <a:r>
              <a:rPr lang="pt-BR" dirty="0" err="1" smtClean="0"/>
              <a:t>alilo</a:t>
            </a:r>
            <a:r>
              <a:rPr lang="pt-BR" dirty="0" smtClean="0"/>
              <a:t> (C6H10S2) e </a:t>
            </a:r>
            <a:r>
              <a:rPr lang="pt-BR" dirty="0" err="1" smtClean="0"/>
              <a:t>disulfureto</a:t>
            </a:r>
            <a:r>
              <a:rPr lang="pt-BR" dirty="0" smtClean="0"/>
              <a:t> de </a:t>
            </a:r>
            <a:r>
              <a:rPr lang="pt-BR" dirty="0" err="1" smtClean="0"/>
              <a:t>alilo</a:t>
            </a:r>
            <a:r>
              <a:rPr lang="pt-BR" dirty="0" smtClean="0"/>
              <a:t> propilo (C6H12S2) no alho e cebola respectivamente</a:t>
            </a:r>
            <a:endParaRPr lang="pt-BR" dirty="0"/>
          </a:p>
        </p:txBody>
      </p:sp>
    </p:spTree>
    <p:extLst>
      <p:ext uri="{BB962C8B-B14F-4D97-AF65-F5344CB8AC3E}">
        <p14:creationId xmlns:p14="http://schemas.microsoft.com/office/powerpoint/2010/main" val="16473607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2506" y="625643"/>
            <a:ext cx="11421978" cy="400110"/>
          </a:xfrm>
          <a:prstGeom prst="rect">
            <a:avLst/>
          </a:prstGeom>
          <a:noFill/>
        </p:spPr>
        <p:txBody>
          <a:bodyPr wrap="square" rtlCol="0">
            <a:spAutoFit/>
          </a:bodyPr>
          <a:lstStyle/>
          <a:p>
            <a:r>
              <a:rPr lang="pt-BR" sz="2000" b="1" dirty="0" smtClean="0">
                <a:solidFill>
                  <a:srgbClr val="FF0000"/>
                </a:solidFill>
              </a:rPr>
              <a:t>De forma resumida, Enxofre trabalha junto com o Nitrogênio no metabolismo da planta</a:t>
            </a:r>
            <a:endParaRPr lang="pt-BR" sz="2000" b="1" dirty="0">
              <a:solidFill>
                <a:srgbClr val="FF0000"/>
              </a:solidFill>
            </a:endParaRPr>
          </a:p>
        </p:txBody>
      </p:sp>
      <p:sp>
        <p:nvSpPr>
          <p:cNvPr id="3" name="object 2"/>
          <p:cNvSpPr txBox="1"/>
          <p:nvPr/>
        </p:nvSpPr>
        <p:spPr>
          <a:xfrm>
            <a:off x="2312576" y="2253354"/>
            <a:ext cx="1767205" cy="375920"/>
          </a:xfrm>
          <a:prstGeom prst="rect">
            <a:avLst/>
          </a:prstGeom>
        </p:spPr>
        <p:txBody>
          <a:bodyPr vert="horz" wrap="square" lIns="0" tIns="0" rIns="0" bIns="0" rtlCol="0">
            <a:spAutoFit/>
          </a:bodyPr>
          <a:lstStyle/>
          <a:p>
            <a:pPr marL="12700">
              <a:lnSpc>
                <a:spcPct val="100000"/>
              </a:lnSpc>
            </a:pPr>
            <a:r>
              <a:rPr sz="2400" spc="-5" dirty="0">
                <a:latin typeface="Arial"/>
                <a:cs typeface="Arial"/>
              </a:rPr>
              <a:t>A</a:t>
            </a:r>
            <a:r>
              <a:rPr sz="2400" dirty="0">
                <a:latin typeface="Arial"/>
                <a:cs typeface="Arial"/>
              </a:rPr>
              <a:t>m</a:t>
            </a:r>
            <a:r>
              <a:rPr sz="2400" spc="-10" dirty="0">
                <a:latin typeface="Arial"/>
                <a:cs typeface="Arial"/>
              </a:rPr>
              <a:t>i</a:t>
            </a:r>
            <a:r>
              <a:rPr sz="2400" spc="-5" dirty="0">
                <a:latin typeface="Arial"/>
                <a:cs typeface="Arial"/>
              </a:rPr>
              <a:t>noá</a:t>
            </a:r>
            <a:r>
              <a:rPr sz="2400" dirty="0">
                <a:latin typeface="Arial"/>
                <a:cs typeface="Arial"/>
              </a:rPr>
              <a:t>c</a:t>
            </a:r>
            <a:r>
              <a:rPr sz="2400" spc="-10" dirty="0">
                <a:latin typeface="Arial"/>
                <a:cs typeface="Arial"/>
              </a:rPr>
              <a:t>i</a:t>
            </a:r>
            <a:r>
              <a:rPr sz="2400" spc="-5" dirty="0">
                <a:latin typeface="Arial"/>
                <a:cs typeface="Arial"/>
              </a:rPr>
              <a:t>do</a:t>
            </a:r>
            <a:r>
              <a:rPr sz="2400" dirty="0">
                <a:latin typeface="Arial"/>
                <a:cs typeface="Arial"/>
              </a:rPr>
              <a:t>s</a:t>
            </a:r>
          </a:p>
        </p:txBody>
      </p:sp>
      <p:sp>
        <p:nvSpPr>
          <p:cNvPr id="4" name="object 3"/>
          <p:cNvSpPr/>
          <p:nvPr/>
        </p:nvSpPr>
        <p:spPr>
          <a:xfrm>
            <a:off x="4332529" y="1840350"/>
            <a:ext cx="1664335" cy="678180"/>
          </a:xfrm>
          <a:custGeom>
            <a:avLst/>
            <a:gdLst/>
            <a:ahLst/>
            <a:cxnLst/>
            <a:rect l="l" t="t" r="r" b="b"/>
            <a:pathLst>
              <a:path w="1664335" h="678180">
                <a:moveTo>
                  <a:pt x="1565162" y="71157"/>
                </a:moveTo>
                <a:lnTo>
                  <a:pt x="1551616" y="36039"/>
                </a:lnTo>
                <a:lnTo>
                  <a:pt x="0" y="643127"/>
                </a:lnTo>
                <a:lnTo>
                  <a:pt x="13715" y="678179"/>
                </a:lnTo>
                <a:lnTo>
                  <a:pt x="1565162" y="71157"/>
                </a:lnTo>
                <a:close/>
              </a:path>
              <a:path w="1664335" h="678180">
                <a:moveTo>
                  <a:pt x="1664207" y="12191"/>
                </a:moveTo>
                <a:lnTo>
                  <a:pt x="1537715" y="0"/>
                </a:lnTo>
                <a:lnTo>
                  <a:pt x="1551616" y="36039"/>
                </a:lnTo>
                <a:lnTo>
                  <a:pt x="1569719" y="28955"/>
                </a:lnTo>
                <a:lnTo>
                  <a:pt x="1583435" y="64007"/>
                </a:lnTo>
                <a:lnTo>
                  <a:pt x="1583435" y="101618"/>
                </a:lnTo>
                <a:lnTo>
                  <a:pt x="1664207" y="12191"/>
                </a:lnTo>
                <a:close/>
              </a:path>
              <a:path w="1664335" h="678180">
                <a:moveTo>
                  <a:pt x="1583435" y="64007"/>
                </a:moveTo>
                <a:lnTo>
                  <a:pt x="1569719" y="28955"/>
                </a:lnTo>
                <a:lnTo>
                  <a:pt x="1551616" y="36039"/>
                </a:lnTo>
                <a:lnTo>
                  <a:pt x="1565162" y="71157"/>
                </a:lnTo>
                <a:lnTo>
                  <a:pt x="1583435" y="64007"/>
                </a:lnTo>
                <a:close/>
              </a:path>
              <a:path w="1664335" h="678180">
                <a:moveTo>
                  <a:pt x="1583435" y="101618"/>
                </a:moveTo>
                <a:lnTo>
                  <a:pt x="1583435" y="64007"/>
                </a:lnTo>
                <a:lnTo>
                  <a:pt x="1565162" y="71157"/>
                </a:lnTo>
                <a:lnTo>
                  <a:pt x="1578863" y="106679"/>
                </a:lnTo>
                <a:lnTo>
                  <a:pt x="1583435" y="101618"/>
                </a:lnTo>
                <a:close/>
              </a:path>
            </a:pathLst>
          </a:custGeom>
          <a:solidFill>
            <a:srgbClr val="FF0000"/>
          </a:solidFill>
        </p:spPr>
        <p:txBody>
          <a:bodyPr wrap="square" lIns="0" tIns="0" rIns="0" bIns="0" rtlCol="0"/>
          <a:lstStyle/>
          <a:p>
            <a:endParaRPr/>
          </a:p>
        </p:txBody>
      </p:sp>
      <p:sp>
        <p:nvSpPr>
          <p:cNvPr id="5" name="object 5"/>
          <p:cNvSpPr txBox="1"/>
          <p:nvPr/>
        </p:nvSpPr>
        <p:spPr>
          <a:xfrm>
            <a:off x="6226195" y="1678868"/>
            <a:ext cx="1440152" cy="1772793"/>
          </a:xfrm>
          <a:prstGeom prst="rect">
            <a:avLst/>
          </a:prstGeom>
        </p:spPr>
        <p:txBody>
          <a:bodyPr vert="horz" wrap="square" lIns="0" tIns="0" rIns="0" bIns="0" rtlCol="0">
            <a:spAutoFit/>
          </a:bodyPr>
          <a:lstStyle/>
          <a:p>
            <a:pPr marL="17145" marR="5080" indent="-5080">
              <a:lnSpc>
                <a:spcPct val="120000"/>
              </a:lnSpc>
            </a:pPr>
            <a:r>
              <a:rPr lang="pt-BR" sz="2400" spc="-5" dirty="0" smtClean="0">
                <a:solidFill>
                  <a:srgbClr val="0032CC"/>
                </a:solidFill>
                <a:latin typeface="Arial"/>
                <a:cs typeface="Arial"/>
              </a:rPr>
              <a:t>Metionina</a:t>
            </a:r>
            <a:endParaRPr lang="pt-BR" sz="2400" dirty="0" smtClean="0">
              <a:latin typeface="Arial"/>
              <a:cs typeface="Arial"/>
            </a:endParaRPr>
          </a:p>
          <a:p>
            <a:pPr marL="17145" marR="5080" indent="-5080">
              <a:lnSpc>
                <a:spcPct val="120000"/>
              </a:lnSpc>
            </a:pPr>
            <a:r>
              <a:rPr sz="2400" spc="-5" dirty="0" err="1" smtClean="0">
                <a:solidFill>
                  <a:srgbClr val="0032CC"/>
                </a:solidFill>
                <a:latin typeface="Arial"/>
                <a:cs typeface="Arial"/>
              </a:rPr>
              <a:t>Cistina</a:t>
            </a:r>
            <a:r>
              <a:rPr sz="2400" spc="-5" dirty="0" smtClean="0">
                <a:solidFill>
                  <a:srgbClr val="0032CC"/>
                </a:solidFill>
                <a:latin typeface="Arial"/>
                <a:cs typeface="Arial"/>
              </a:rPr>
              <a:t>  </a:t>
            </a:r>
            <a:r>
              <a:rPr sz="2400" spc="-10" dirty="0">
                <a:latin typeface="Arial"/>
                <a:cs typeface="Arial"/>
              </a:rPr>
              <a:t>Ci</a:t>
            </a:r>
            <a:r>
              <a:rPr sz="2400" dirty="0">
                <a:latin typeface="Arial"/>
                <a:cs typeface="Arial"/>
              </a:rPr>
              <a:t>s</a:t>
            </a:r>
            <a:r>
              <a:rPr sz="2400" spc="5" dirty="0">
                <a:latin typeface="Arial"/>
                <a:cs typeface="Arial"/>
              </a:rPr>
              <a:t>t</a:t>
            </a:r>
            <a:r>
              <a:rPr sz="2400" spc="-5" dirty="0">
                <a:latin typeface="Arial"/>
                <a:cs typeface="Arial"/>
              </a:rPr>
              <a:t>e</a:t>
            </a:r>
            <a:r>
              <a:rPr sz="2400" spc="-10" dirty="0">
                <a:latin typeface="Arial"/>
                <a:cs typeface="Arial"/>
              </a:rPr>
              <a:t>i</a:t>
            </a:r>
            <a:r>
              <a:rPr sz="2400" spc="-5" dirty="0">
                <a:latin typeface="Arial"/>
                <a:cs typeface="Arial"/>
              </a:rPr>
              <a:t>n</a:t>
            </a:r>
            <a:r>
              <a:rPr sz="2400" dirty="0">
                <a:latin typeface="Arial"/>
                <a:cs typeface="Arial"/>
              </a:rPr>
              <a:t>a  </a:t>
            </a:r>
            <a:r>
              <a:rPr sz="2400" spc="-45" dirty="0">
                <a:latin typeface="Arial"/>
                <a:cs typeface="Arial"/>
              </a:rPr>
              <a:t>Taurina</a:t>
            </a:r>
            <a:endParaRPr sz="2400" dirty="0">
              <a:latin typeface="Arial"/>
              <a:cs typeface="Arial"/>
            </a:endParaRPr>
          </a:p>
        </p:txBody>
      </p:sp>
      <p:sp>
        <p:nvSpPr>
          <p:cNvPr id="6" name="object 6"/>
          <p:cNvSpPr/>
          <p:nvPr/>
        </p:nvSpPr>
        <p:spPr>
          <a:xfrm>
            <a:off x="4337102" y="2242687"/>
            <a:ext cx="1659889" cy="277495"/>
          </a:xfrm>
          <a:custGeom>
            <a:avLst/>
            <a:gdLst/>
            <a:ahLst/>
            <a:cxnLst/>
            <a:rect l="l" t="t" r="r" b="b"/>
            <a:pathLst>
              <a:path w="1659889" h="277494">
                <a:moveTo>
                  <a:pt x="1549256" y="74122"/>
                </a:moveTo>
                <a:lnTo>
                  <a:pt x="1544317" y="37573"/>
                </a:lnTo>
                <a:lnTo>
                  <a:pt x="0" y="239267"/>
                </a:lnTo>
                <a:lnTo>
                  <a:pt x="6095" y="277367"/>
                </a:lnTo>
                <a:lnTo>
                  <a:pt x="1549256" y="74122"/>
                </a:lnTo>
                <a:close/>
              </a:path>
              <a:path w="1659889" h="277494">
                <a:moveTo>
                  <a:pt x="1659635" y="41147"/>
                </a:moveTo>
                <a:lnTo>
                  <a:pt x="1539239" y="0"/>
                </a:lnTo>
                <a:lnTo>
                  <a:pt x="1544317" y="37573"/>
                </a:lnTo>
                <a:lnTo>
                  <a:pt x="1563623" y="35051"/>
                </a:lnTo>
                <a:lnTo>
                  <a:pt x="1568195" y="71627"/>
                </a:lnTo>
                <a:lnTo>
                  <a:pt x="1568195" y="103433"/>
                </a:lnTo>
                <a:lnTo>
                  <a:pt x="1659635" y="41147"/>
                </a:lnTo>
                <a:close/>
              </a:path>
              <a:path w="1659889" h="277494">
                <a:moveTo>
                  <a:pt x="1568195" y="71627"/>
                </a:moveTo>
                <a:lnTo>
                  <a:pt x="1563623" y="35051"/>
                </a:lnTo>
                <a:lnTo>
                  <a:pt x="1544317" y="37573"/>
                </a:lnTo>
                <a:lnTo>
                  <a:pt x="1549256" y="74122"/>
                </a:lnTo>
                <a:lnTo>
                  <a:pt x="1568195" y="71627"/>
                </a:lnTo>
                <a:close/>
              </a:path>
              <a:path w="1659889" h="277494">
                <a:moveTo>
                  <a:pt x="1568195" y="103433"/>
                </a:moveTo>
                <a:lnTo>
                  <a:pt x="1568195" y="71627"/>
                </a:lnTo>
                <a:lnTo>
                  <a:pt x="1549256" y="74122"/>
                </a:lnTo>
                <a:lnTo>
                  <a:pt x="1554479" y="112775"/>
                </a:lnTo>
                <a:lnTo>
                  <a:pt x="1568195" y="103433"/>
                </a:lnTo>
                <a:close/>
              </a:path>
            </a:pathLst>
          </a:custGeom>
          <a:solidFill>
            <a:srgbClr val="FF0000"/>
          </a:solidFill>
        </p:spPr>
        <p:txBody>
          <a:bodyPr wrap="square" lIns="0" tIns="0" rIns="0" bIns="0" rtlCol="0"/>
          <a:lstStyle/>
          <a:p>
            <a:endParaRPr/>
          </a:p>
        </p:txBody>
      </p:sp>
      <p:sp>
        <p:nvSpPr>
          <p:cNvPr id="7" name="object 7"/>
          <p:cNvSpPr/>
          <p:nvPr/>
        </p:nvSpPr>
        <p:spPr>
          <a:xfrm>
            <a:off x="4337102" y="2480430"/>
            <a:ext cx="1803400" cy="279400"/>
          </a:xfrm>
          <a:custGeom>
            <a:avLst/>
            <a:gdLst/>
            <a:ahLst/>
            <a:cxnLst/>
            <a:rect l="l" t="t" r="r" b="b"/>
            <a:pathLst>
              <a:path w="1803400" h="279400">
                <a:moveTo>
                  <a:pt x="1691740" y="201857"/>
                </a:moveTo>
                <a:lnTo>
                  <a:pt x="4571" y="0"/>
                </a:lnTo>
                <a:lnTo>
                  <a:pt x="0" y="38099"/>
                </a:lnTo>
                <a:lnTo>
                  <a:pt x="1687168" y="239957"/>
                </a:lnTo>
                <a:lnTo>
                  <a:pt x="1691740" y="201857"/>
                </a:lnTo>
                <a:close/>
              </a:path>
              <a:path w="1803400" h="279400">
                <a:moveTo>
                  <a:pt x="1711451" y="268262"/>
                </a:moveTo>
                <a:lnTo>
                  <a:pt x="1711451" y="204215"/>
                </a:lnTo>
                <a:lnTo>
                  <a:pt x="1706879" y="242315"/>
                </a:lnTo>
                <a:lnTo>
                  <a:pt x="1687168" y="239957"/>
                </a:lnTo>
                <a:lnTo>
                  <a:pt x="1682495" y="278891"/>
                </a:lnTo>
                <a:lnTo>
                  <a:pt x="1711451" y="268262"/>
                </a:lnTo>
                <a:close/>
              </a:path>
              <a:path w="1803400" h="279400">
                <a:moveTo>
                  <a:pt x="1711451" y="204215"/>
                </a:moveTo>
                <a:lnTo>
                  <a:pt x="1691740" y="201857"/>
                </a:lnTo>
                <a:lnTo>
                  <a:pt x="1687168" y="239957"/>
                </a:lnTo>
                <a:lnTo>
                  <a:pt x="1706879" y="242315"/>
                </a:lnTo>
                <a:lnTo>
                  <a:pt x="1711451" y="204215"/>
                </a:lnTo>
                <a:close/>
              </a:path>
              <a:path w="1803400" h="279400">
                <a:moveTo>
                  <a:pt x="1802891" y="234695"/>
                </a:moveTo>
                <a:lnTo>
                  <a:pt x="1696211" y="164591"/>
                </a:lnTo>
                <a:lnTo>
                  <a:pt x="1691740" y="201857"/>
                </a:lnTo>
                <a:lnTo>
                  <a:pt x="1711451" y="204215"/>
                </a:lnTo>
                <a:lnTo>
                  <a:pt x="1711451" y="268262"/>
                </a:lnTo>
                <a:lnTo>
                  <a:pt x="1802891" y="234695"/>
                </a:lnTo>
                <a:close/>
              </a:path>
            </a:pathLst>
          </a:custGeom>
          <a:solidFill>
            <a:srgbClr val="FF0000"/>
          </a:solidFill>
        </p:spPr>
        <p:txBody>
          <a:bodyPr wrap="square" lIns="0" tIns="0" rIns="0" bIns="0" rtlCol="0"/>
          <a:lstStyle/>
          <a:p>
            <a:endParaRPr/>
          </a:p>
        </p:txBody>
      </p:sp>
      <p:sp>
        <p:nvSpPr>
          <p:cNvPr id="8" name="object 8"/>
          <p:cNvSpPr/>
          <p:nvPr/>
        </p:nvSpPr>
        <p:spPr>
          <a:xfrm>
            <a:off x="4334054" y="2481954"/>
            <a:ext cx="1590040" cy="608330"/>
          </a:xfrm>
          <a:custGeom>
            <a:avLst/>
            <a:gdLst/>
            <a:ahLst/>
            <a:cxnLst/>
            <a:rect l="l" t="t" r="r" b="b"/>
            <a:pathLst>
              <a:path w="1590039" h="608329">
                <a:moveTo>
                  <a:pt x="1489246" y="537521"/>
                </a:moveTo>
                <a:lnTo>
                  <a:pt x="12191" y="0"/>
                </a:lnTo>
                <a:lnTo>
                  <a:pt x="0" y="35051"/>
                </a:lnTo>
                <a:lnTo>
                  <a:pt x="1476145" y="572790"/>
                </a:lnTo>
                <a:lnTo>
                  <a:pt x="1489246" y="537521"/>
                </a:lnTo>
                <a:close/>
              </a:path>
              <a:path w="1590039" h="608329">
                <a:moveTo>
                  <a:pt x="1507235" y="603283"/>
                </a:moveTo>
                <a:lnTo>
                  <a:pt x="1507235" y="544067"/>
                </a:lnTo>
                <a:lnTo>
                  <a:pt x="1493519" y="579119"/>
                </a:lnTo>
                <a:lnTo>
                  <a:pt x="1476145" y="572790"/>
                </a:lnTo>
                <a:lnTo>
                  <a:pt x="1463039" y="608075"/>
                </a:lnTo>
                <a:lnTo>
                  <a:pt x="1507235" y="603283"/>
                </a:lnTo>
                <a:close/>
              </a:path>
              <a:path w="1590039" h="608329">
                <a:moveTo>
                  <a:pt x="1507235" y="544067"/>
                </a:moveTo>
                <a:lnTo>
                  <a:pt x="1489246" y="537521"/>
                </a:lnTo>
                <a:lnTo>
                  <a:pt x="1476145" y="572790"/>
                </a:lnTo>
                <a:lnTo>
                  <a:pt x="1493519" y="579119"/>
                </a:lnTo>
                <a:lnTo>
                  <a:pt x="1507235" y="544067"/>
                </a:lnTo>
                <a:close/>
              </a:path>
              <a:path w="1590039" h="608329">
                <a:moveTo>
                  <a:pt x="1589531" y="594359"/>
                </a:moveTo>
                <a:lnTo>
                  <a:pt x="1502663" y="501395"/>
                </a:lnTo>
                <a:lnTo>
                  <a:pt x="1489246" y="537521"/>
                </a:lnTo>
                <a:lnTo>
                  <a:pt x="1507235" y="544067"/>
                </a:lnTo>
                <a:lnTo>
                  <a:pt x="1507235" y="603283"/>
                </a:lnTo>
                <a:lnTo>
                  <a:pt x="1589531" y="594359"/>
                </a:lnTo>
                <a:close/>
              </a:path>
            </a:pathLst>
          </a:custGeom>
          <a:solidFill>
            <a:srgbClr val="FF0000"/>
          </a:solidFill>
        </p:spPr>
        <p:txBody>
          <a:bodyPr wrap="square" lIns="0" tIns="0" rIns="0" bIns="0" rtlCol="0"/>
          <a:lstStyle/>
          <a:p>
            <a:endParaRPr/>
          </a:p>
        </p:txBody>
      </p:sp>
      <p:sp>
        <p:nvSpPr>
          <p:cNvPr id="9" name="object 10"/>
          <p:cNvSpPr/>
          <p:nvPr/>
        </p:nvSpPr>
        <p:spPr>
          <a:xfrm>
            <a:off x="7651802" y="1879974"/>
            <a:ext cx="215265" cy="657225"/>
          </a:xfrm>
          <a:custGeom>
            <a:avLst/>
            <a:gdLst/>
            <a:ahLst/>
            <a:cxnLst/>
            <a:rect l="l" t="t" r="r" b="b"/>
            <a:pathLst>
              <a:path w="215265" h="657225">
                <a:moveTo>
                  <a:pt x="114299" y="304799"/>
                </a:moveTo>
                <a:lnTo>
                  <a:pt x="114299" y="25907"/>
                </a:lnTo>
                <a:lnTo>
                  <a:pt x="112775" y="24383"/>
                </a:lnTo>
                <a:lnTo>
                  <a:pt x="112775" y="21335"/>
                </a:lnTo>
                <a:lnTo>
                  <a:pt x="109727" y="19811"/>
                </a:lnTo>
                <a:lnTo>
                  <a:pt x="106679" y="16763"/>
                </a:lnTo>
                <a:lnTo>
                  <a:pt x="103631" y="15239"/>
                </a:lnTo>
                <a:lnTo>
                  <a:pt x="103631" y="13715"/>
                </a:lnTo>
                <a:lnTo>
                  <a:pt x="102107" y="13715"/>
                </a:lnTo>
                <a:lnTo>
                  <a:pt x="92963" y="10667"/>
                </a:lnTo>
                <a:lnTo>
                  <a:pt x="86867" y="9143"/>
                </a:lnTo>
                <a:lnTo>
                  <a:pt x="79247" y="7619"/>
                </a:lnTo>
                <a:lnTo>
                  <a:pt x="73151" y="6095"/>
                </a:lnTo>
                <a:lnTo>
                  <a:pt x="57911" y="3047"/>
                </a:lnTo>
                <a:lnTo>
                  <a:pt x="39623" y="1523"/>
                </a:lnTo>
                <a:lnTo>
                  <a:pt x="19811" y="1523"/>
                </a:lnTo>
                <a:lnTo>
                  <a:pt x="0" y="0"/>
                </a:lnTo>
                <a:lnTo>
                  <a:pt x="0" y="28955"/>
                </a:lnTo>
                <a:lnTo>
                  <a:pt x="19811" y="28955"/>
                </a:lnTo>
                <a:lnTo>
                  <a:pt x="38099" y="30479"/>
                </a:lnTo>
                <a:lnTo>
                  <a:pt x="54863" y="32003"/>
                </a:lnTo>
                <a:lnTo>
                  <a:pt x="62483" y="33527"/>
                </a:lnTo>
                <a:lnTo>
                  <a:pt x="68579" y="33527"/>
                </a:lnTo>
                <a:lnTo>
                  <a:pt x="80771" y="36575"/>
                </a:lnTo>
                <a:lnTo>
                  <a:pt x="83819" y="38099"/>
                </a:lnTo>
                <a:lnTo>
                  <a:pt x="86867" y="38099"/>
                </a:lnTo>
                <a:lnTo>
                  <a:pt x="86867" y="33527"/>
                </a:lnTo>
                <a:lnTo>
                  <a:pt x="89915" y="39623"/>
                </a:lnTo>
                <a:lnTo>
                  <a:pt x="89915" y="323087"/>
                </a:lnTo>
                <a:lnTo>
                  <a:pt x="92963" y="324611"/>
                </a:lnTo>
                <a:lnTo>
                  <a:pt x="92963" y="326135"/>
                </a:lnTo>
                <a:lnTo>
                  <a:pt x="94487" y="326135"/>
                </a:lnTo>
                <a:lnTo>
                  <a:pt x="94487" y="327659"/>
                </a:lnTo>
                <a:lnTo>
                  <a:pt x="96011" y="328421"/>
                </a:lnTo>
                <a:lnTo>
                  <a:pt x="97535" y="327659"/>
                </a:lnTo>
                <a:lnTo>
                  <a:pt x="99059" y="327659"/>
                </a:lnTo>
                <a:lnTo>
                  <a:pt x="103631" y="324611"/>
                </a:lnTo>
                <a:lnTo>
                  <a:pt x="109727" y="323087"/>
                </a:lnTo>
                <a:lnTo>
                  <a:pt x="109727" y="303275"/>
                </a:lnTo>
                <a:lnTo>
                  <a:pt x="111251" y="304037"/>
                </a:lnTo>
                <a:lnTo>
                  <a:pt x="111251" y="303275"/>
                </a:lnTo>
                <a:lnTo>
                  <a:pt x="114299" y="304799"/>
                </a:lnTo>
                <a:close/>
              </a:path>
              <a:path w="215265" h="657225">
                <a:moveTo>
                  <a:pt x="89915" y="617219"/>
                </a:moveTo>
                <a:lnTo>
                  <a:pt x="83819" y="620267"/>
                </a:lnTo>
                <a:lnTo>
                  <a:pt x="79247" y="620267"/>
                </a:lnTo>
                <a:lnTo>
                  <a:pt x="74675" y="621791"/>
                </a:lnTo>
                <a:lnTo>
                  <a:pt x="68579" y="623315"/>
                </a:lnTo>
                <a:lnTo>
                  <a:pt x="60959" y="623315"/>
                </a:lnTo>
                <a:lnTo>
                  <a:pt x="54863" y="624839"/>
                </a:lnTo>
                <a:lnTo>
                  <a:pt x="38099" y="626363"/>
                </a:lnTo>
                <a:lnTo>
                  <a:pt x="19811" y="627887"/>
                </a:lnTo>
                <a:lnTo>
                  <a:pt x="0" y="627887"/>
                </a:lnTo>
                <a:lnTo>
                  <a:pt x="0" y="656843"/>
                </a:lnTo>
                <a:lnTo>
                  <a:pt x="21335" y="655319"/>
                </a:lnTo>
                <a:lnTo>
                  <a:pt x="39623" y="655319"/>
                </a:lnTo>
                <a:lnTo>
                  <a:pt x="57911" y="653795"/>
                </a:lnTo>
                <a:lnTo>
                  <a:pt x="80771" y="649223"/>
                </a:lnTo>
                <a:lnTo>
                  <a:pt x="86867" y="647699"/>
                </a:lnTo>
                <a:lnTo>
                  <a:pt x="86867" y="623315"/>
                </a:lnTo>
                <a:lnTo>
                  <a:pt x="88391" y="620267"/>
                </a:lnTo>
                <a:lnTo>
                  <a:pt x="88391" y="618743"/>
                </a:lnTo>
                <a:lnTo>
                  <a:pt x="89915" y="617219"/>
                </a:lnTo>
                <a:close/>
              </a:path>
              <a:path w="215265" h="657225">
                <a:moveTo>
                  <a:pt x="89915" y="39623"/>
                </a:moveTo>
                <a:lnTo>
                  <a:pt x="86867" y="33527"/>
                </a:lnTo>
                <a:lnTo>
                  <a:pt x="86867" y="38099"/>
                </a:lnTo>
                <a:lnTo>
                  <a:pt x="88391" y="38099"/>
                </a:lnTo>
                <a:lnTo>
                  <a:pt x="89915" y="39623"/>
                </a:lnTo>
                <a:close/>
              </a:path>
              <a:path w="215265" h="657225">
                <a:moveTo>
                  <a:pt x="89915" y="323087"/>
                </a:moveTo>
                <a:lnTo>
                  <a:pt x="89915" y="39623"/>
                </a:lnTo>
                <a:lnTo>
                  <a:pt x="88391" y="38099"/>
                </a:lnTo>
                <a:lnTo>
                  <a:pt x="86867" y="38099"/>
                </a:lnTo>
                <a:lnTo>
                  <a:pt x="86867" y="316991"/>
                </a:lnTo>
                <a:lnTo>
                  <a:pt x="88391" y="320039"/>
                </a:lnTo>
                <a:lnTo>
                  <a:pt x="88391" y="321563"/>
                </a:lnTo>
                <a:lnTo>
                  <a:pt x="89915" y="323087"/>
                </a:lnTo>
                <a:close/>
              </a:path>
              <a:path w="215265" h="657225">
                <a:moveTo>
                  <a:pt x="181355" y="342899"/>
                </a:moveTo>
                <a:lnTo>
                  <a:pt x="179831" y="342899"/>
                </a:lnTo>
                <a:lnTo>
                  <a:pt x="143255" y="339851"/>
                </a:lnTo>
                <a:lnTo>
                  <a:pt x="135635" y="338327"/>
                </a:lnTo>
                <a:lnTo>
                  <a:pt x="128015" y="338327"/>
                </a:lnTo>
                <a:lnTo>
                  <a:pt x="120395" y="336803"/>
                </a:lnTo>
                <a:lnTo>
                  <a:pt x="108203" y="333755"/>
                </a:lnTo>
                <a:lnTo>
                  <a:pt x="99059" y="329183"/>
                </a:lnTo>
                <a:lnTo>
                  <a:pt x="97535" y="329183"/>
                </a:lnTo>
                <a:lnTo>
                  <a:pt x="96011" y="328421"/>
                </a:lnTo>
                <a:lnTo>
                  <a:pt x="94487" y="329183"/>
                </a:lnTo>
                <a:lnTo>
                  <a:pt x="94487" y="330707"/>
                </a:lnTo>
                <a:lnTo>
                  <a:pt x="92963" y="330707"/>
                </a:lnTo>
                <a:lnTo>
                  <a:pt x="92963" y="332231"/>
                </a:lnTo>
                <a:lnTo>
                  <a:pt x="88391" y="336803"/>
                </a:lnTo>
                <a:lnTo>
                  <a:pt x="86867" y="339851"/>
                </a:lnTo>
                <a:lnTo>
                  <a:pt x="86867" y="618743"/>
                </a:lnTo>
                <a:lnTo>
                  <a:pt x="89915" y="617219"/>
                </a:lnTo>
                <a:lnTo>
                  <a:pt x="89915" y="646937"/>
                </a:lnTo>
                <a:lnTo>
                  <a:pt x="99059" y="644651"/>
                </a:lnTo>
                <a:lnTo>
                  <a:pt x="102107" y="643127"/>
                </a:lnTo>
                <a:lnTo>
                  <a:pt x="103631" y="643127"/>
                </a:lnTo>
                <a:lnTo>
                  <a:pt x="103631" y="641603"/>
                </a:lnTo>
                <a:lnTo>
                  <a:pt x="106679" y="640079"/>
                </a:lnTo>
                <a:lnTo>
                  <a:pt x="109727" y="637031"/>
                </a:lnTo>
                <a:lnTo>
                  <a:pt x="109727" y="353567"/>
                </a:lnTo>
                <a:lnTo>
                  <a:pt x="111759" y="352551"/>
                </a:lnTo>
                <a:lnTo>
                  <a:pt x="114299" y="347471"/>
                </a:lnTo>
                <a:lnTo>
                  <a:pt x="114299" y="351281"/>
                </a:lnTo>
                <a:lnTo>
                  <a:pt x="115823" y="350519"/>
                </a:lnTo>
                <a:lnTo>
                  <a:pt x="120395" y="350519"/>
                </a:lnTo>
                <a:lnTo>
                  <a:pt x="138683" y="345947"/>
                </a:lnTo>
                <a:lnTo>
                  <a:pt x="146303" y="345947"/>
                </a:lnTo>
                <a:lnTo>
                  <a:pt x="163067" y="344423"/>
                </a:lnTo>
                <a:lnTo>
                  <a:pt x="181355" y="342899"/>
                </a:lnTo>
                <a:close/>
              </a:path>
              <a:path w="215265" h="657225">
                <a:moveTo>
                  <a:pt x="89915" y="646937"/>
                </a:moveTo>
                <a:lnTo>
                  <a:pt x="89915" y="617219"/>
                </a:lnTo>
                <a:lnTo>
                  <a:pt x="86867" y="623315"/>
                </a:lnTo>
                <a:lnTo>
                  <a:pt x="86867" y="647699"/>
                </a:lnTo>
                <a:lnTo>
                  <a:pt x="89915" y="646937"/>
                </a:lnTo>
                <a:close/>
              </a:path>
              <a:path w="215265" h="657225">
                <a:moveTo>
                  <a:pt x="89915" y="617219"/>
                </a:moveTo>
                <a:lnTo>
                  <a:pt x="88391" y="618743"/>
                </a:lnTo>
                <a:lnTo>
                  <a:pt x="88391" y="620267"/>
                </a:lnTo>
                <a:lnTo>
                  <a:pt x="89915" y="617219"/>
                </a:lnTo>
                <a:close/>
              </a:path>
              <a:path w="215265" h="657225">
                <a:moveTo>
                  <a:pt x="214883" y="336803"/>
                </a:moveTo>
                <a:lnTo>
                  <a:pt x="214883" y="320039"/>
                </a:lnTo>
                <a:lnTo>
                  <a:pt x="208787" y="313943"/>
                </a:lnTo>
                <a:lnTo>
                  <a:pt x="181355" y="313943"/>
                </a:lnTo>
                <a:lnTo>
                  <a:pt x="161543" y="315467"/>
                </a:lnTo>
                <a:lnTo>
                  <a:pt x="143255" y="316991"/>
                </a:lnTo>
                <a:lnTo>
                  <a:pt x="128015" y="320039"/>
                </a:lnTo>
                <a:lnTo>
                  <a:pt x="120395" y="320039"/>
                </a:lnTo>
                <a:lnTo>
                  <a:pt x="114299" y="321563"/>
                </a:lnTo>
                <a:lnTo>
                  <a:pt x="109727" y="323087"/>
                </a:lnTo>
                <a:lnTo>
                  <a:pt x="103631" y="324611"/>
                </a:lnTo>
                <a:lnTo>
                  <a:pt x="99059" y="327659"/>
                </a:lnTo>
                <a:lnTo>
                  <a:pt x="97535" y="327659"/>
                </a:lnTo>
                <a:lnTo>
                  <a:pt x="96011" y="328421"/>
                </a:lnTo>
                <a:lnTo>
                  <a:pt x="97535" y="329183"/>
                </a:lnTo>
                <a:lnTo>
                  <a:pt x="99059" y="329183"/>
                </a:lnTo>
                <a:lnTo>
                  <a:pt x="108203" y="333755"/>
                </a:lnTo>
                <a:lnTo>
                  <a:pt x="120395" y="336803"/>
                </a:lnTo>
                <a:lnTo>
                  <a:pt x="128015" y="338327"/>
                </a:lnTo>
                <a:lnTo>
                  <a:pt x="135635" y="338327"/>
                </a:lnTo>
                <a:lnTo>
                  <a:pt x="143255" y="339851"/>
                </a:lnTo>
                <a:lnTo>
                  <a:pt x="179831" y="342899"/>
                </a:lnTo>
                <a:lnTo>
                  <a:pt x="208787" y="342899"/>
                </a:lnTo>
                <a:lnTo>
                  <a:pt x="214883" y="336803"/>
                </a:lnTo>
                <a:close/>
              </a:path>
              <a:path w="215265" h="657225">
                <a:moveTo>
                  <a:pt x="114299" y="321563"/>
                </a:moveTo>
                <a:lnTo>
                  <a:pt x="114299" y="309371"/>
                </a:lnTo>
                <a:lnTo>
                  <a:pt x="111759" y="304291"/>
                </a:lnTo>
                <a:lnTo>
                  <a:pt x="109727" y="303275"/>
                </a:lnTo>
                <a:lnTo>
                  <a:pt x="109727" y="323087"/>
                </a:lnTo>
                <a:lnTo>
                  <a:pt x="114299" y="321563"/>
                </a:lnTo>
                <a:close/>
              </a:path>
              <a:path w="215265" h="657225">
                <a:moveTo>
                  <a:pt x="111759" y="352551"/>
                </a:moveTo>
                <a:lnTo>
                  <a:pt x="109727" y="353567"/>
                </a:lnTo>
                <a:lnTo>
                  <a:pt x="109727" y="637031"/>
                </a:lnTo>
                <a:lnTo>
                  <a:pt x="111251" y="635507"/>
                </a:lnTo>
                <a:lnTo>
                  <a:pt x="111251" y="353567"/>
                </a:lnTo>
                <a:lnTo>
                  <a:pt x="111759" y="352551"/>
                </a:lnTo>
                <a:close/>
              </a:path>
              <a:path w="215265" h="657225">
                <a:moveTo>
                  <a:pt x="181355" y="313943"/>
                </a:moveTo>
                <a:lnTo>
                  <a:pt x="163067" y="312419"/>
                </a:lnTo>
                <a:lnTo>
                  <a:pt x="146303" y="310895"/>
                </a:lnTo>
                <a:lnTo>
                  <a:pt x="140207" y="310895"/>
                </a:lnTo>
                <a:lnTo>
                  <a:pt x="132587" y="309371"/>
                </a:lnTo>
                <a:lnTo>
                  <a:pt x="126491" y="307847"/>
                </a:lnTo>
                <a:lnTo>
                  <a:pt x="121919" y="307847"/>
                </a:lnTo>
                <a:lnTo>
                  <a:pt x="117347" y="306323"/>
                </a:lnTo>
                <a:lnTo>
                  <a:pt x="111251" y="303275"/>
                </a:lnTo>
                <a:lnTo>
                  <a:pt x="112775" y="304799"/>
                </a:lnTo>
                <a:lnTo>
                  <a:pt x="112775" y="306323"/>
                </a:lnTo>
                <a:lnTo>
                  <a:pt x="114299" y="309371"/>
                </a:lnTo>
                <a:lnTo>
                  <a:pt x="114299" y="321563"/>
                </a:lnTo>
                <a:lnTo>
                  <a:pt x="120395" y="320039"/>
                </a:lnTo>
                <a:lnTo>
                  <a:pt x="128015" y="320039"/>
                </a:lnTo>
                <a:lnTo>
                  <a:pt x="143255" y="316991"/>
                </a:lnTo>
                <a:lnTo>
                  <a:pt x="161543" y="315467"/>
                </a:lnTo>
                <a:lnTo>
                  <a:pt x="181355" y="313943"/>
                </a:lnTo>
                <a:close/>
              </a:path>
              <a:path w="215265" h="657225">
                <a:moveTo>
                  <a:pt x="112775" y="304799"/>
                </a:moveTo>
                <a:lnTo>
                  <a:pt x="111251" y="303275"/>
                </a:lnTo>
                <a:lnTo>
                  <a:pt x="111759" y="304291"/>
                </a:lnTo>
                <a:lnTo>
                  <a:pt x="112775" y="304799"/>
                </a:lnTo>
                <a:close/>
              </a:path>
              <a:path w="215265" h="657225">
                <a:moveTo>
                  <a:pt x="111759" y="304291"/>
                </a:moveTo>
                <a:lnTo>
                  <a:pt x="111251" y="303275"/>
                </a:lnTo>
                <a:lnTo>
                  <a:pt x="111251" y="304037"/>
                </a:lnTo>
                <a:lnTo>
                  <a:pt x="111759" y="304291"/>
                </a:lnTo>
                <a:close/>
              </a:path>
              <a:path w="215265" h="657225">
                <a:moveTo>
                  <a:pt x="112775" y="352043"/>
                </a:moveTo>
                <a:lnTo>
                  <a:pt x="111759" y="352551"/>
                </a:lnTo>
                <a:lnTo>
                  <a:pt x="111251" y="353567"/>
                </a:lnTo>
                <a:lnTo>
                  <a:pt x="112775" y="352043"/>
                </a:lnTo>
                <a:close/>
              </a:path>
              <a:path w="215265" h="657225">
                <a:moveTo>
                  <a:pt x="114299" y="630935"/>
                </a:moveTo>
                <a:lnTo>
                  <a:pt x="114299" y="351281"/>
                </a:lnTo>
                <a:lnTo>
                  <a:pt x="112775" y="352043"/>
                </a:lnTo>
                <a:lnTo>
                  <a:pt x="111251" y="353567"/>
                </a:lnTo>
                <a:lnTo>
                  <a:pt x="111251" y="635507"/>
                </a:lnTo>
                <a:lnTo>
                  <a:pt x="112775" y="632459"/>
                </a:lnTo>
                <a:lnTo>
                  <a:pt x="114299" y="630935"/>
                </a:lnTo>
                <a:close/>
              </a:path>
              <a:path w="215265" h="657225">
                <a:moveTo>
                  <a:pt x="112775" y="306323"/>
                </a:moveTo>
                <a:lnTo>
                  <a:pt x="112775" y="304799"/>
                </a:lnTo>
                <a:lnTo>
                  <a:pt x="111759" y="304291"/>
                </a:lnTo>
                <a:lnTo>
                  <a:pt x="112775" y="306323"/>
                </a:lnTo>
                <a:close/>
              </a:path>
              <a:path w="215265" h="657225">
                <a:moveTo>
                  <a:pt x="114299" y="351281"/>
                </a:moveTo>
                <a:lnTo>
                  <a:pt x="114299" y="347471"/>
                </a:lnTo>
                <a:lnTo>
                  <a:pt x="111759" y="352551"/>
                </a:lnTo>
                <a:lnTo>
                  <a:pt x="114299" y="351281"/>
                </a:lnTo>
                <a:close/>
              </a:path>
            </a:pathLst>
          </a:custGeom>
          <a:solidFill>
            <a:srgbClr val="FF0000"/>
          </a:solidFill>
        </p:spPr>
        <p:txBody>
          <a:bodyPr wrap="square" lIns="0" tIns="0" rIns="0" bIns="0" rtlCol="0"/>
          <a:lstStyle/>
          <a:p>
            <a:endParaRPr/>
          </a:p>
        </p:txBody>
      </p:sp>
      <p:sp>
        <p:nvSpPr>
          <p:cNvPr id="10" name="object 12"/>
          <p:cNvSpPr txBox="1"/>
          <p:nvPr/>
        </p:nvSpPr>
        <p:spPr>
          <a:xfrm>
            <a:off x="7976232" y="1994020"/>
            <a:ext cx="1903730" cy="524510"/>
          </a:xfrm>
          <a:prstGeom prst="rect">
            <a:avLst/>
          </a:prstGeom>
          <a:solidFill>
            <a:srgbClr val="FFFF00"/>
          </a:solidFill>
        </p:spPr>
        <p:txBody>
          <a:bodyPr vert="horz" wrap="square" lIns="0" tIns="35560" rIns="0" bIns="0" rtlCol="0">
            <a:spAutoFit/>
          </a:bodyPr>
          <a:lstStyle/>
          <a:p>
            <a:pPr marL="89535">
              <a:lnSpc>
                <a:spcPct val="100000"/>
              </a:lnSpc>
              <a:spcBef>
                <a:spcPts val="280"/>
              </a:spcBef>
            </a:pPr>
            <a:r>
              <a:rPr sz="2800" spc="-5" dirty="0">
                <a:solidFill>
                  <a:srgbClr val="365F92"/>
                </a:solidFill>
                <a:latin typeface="Arial"/>
                <a:cs typeface="Arial"/>
              </a:rPr>
              <a:t>Essenciais</a:t>
            </a:r>
            <a:endParaRPr sz="2800" dirty="0">
              <a:latin typeface="Arial"/>
              <a:cs typeface="Arial"/>
            </a:endParaRPr>
          </a:p>
        </p:txBody>
      </p:sp>
      <p:sp>
        <p:nvSpPr>
          <p:cNvPr id="11" name="object 14"/>
          <p:cNvSpPr/>
          <p:nvPr/>
        </p:nvSpPr>
        <p:spPr>
          <a:xfrm>
            <a:off x="5586781" y="4036434"/>
            <a:ext cx="1442085" cy="276225"/>
          </a:xfrm>
          <a:custGeom>
            <a:avLst/>
            <a:gdLst/>
            <a:ahLst/>
            <a:cxnLst/>
            <a:rect l="l" t="t" r="r" b="b"/>
            <a:pathLst>
              <a:path w="1442085" h="276225">
                <a:moveTo>
                  <a:pt x="1332611" y="76040"/>
                </a:moveTo>
                <a:lnTo>
                  <a:pt x="1326938" y="37876"/>
                </a:lnTo>
                <a:lnTo>
                  <a:pt x="0" y="237743"/>
                </a:lnTo>
                <a:lnTo>
                  <a:pt x="6095" y="275843"/>
                </a:lnTo>
                <a:lnTo>
                  <a:pt x="1332611" y="76040"/>
                </a:lnTo>
                <a:close/>
              </a:path>
              <a:path w="1442085" h="276225">
                <a:moveTo>
                  <a:pt x="1441703" y="39623"/>
                </a:moveTo>
                <a:lnTo>
                  <a:pt x="1321307" y="0"/>
                </a:lnTo>
                <a:lnTo>
                  <a:pt x="1326938" y="37876"/>
                </a:lnTo>
                <a:lnTo>
                  <a:pt x="1345691" y="35051"/>
                </a:lnTo>
                <a:lnTo>
                  <a:pt x="1351787" y="73151"/>
                </a:lnTo>
                <a:lnTo>
                  <a:pt x="1351787" y="103094"/>
                </a:lnTo>
                <a:lnTo>
                  <a:pt x="1441703" y="39623"/>
                </a:lnTo>
                <a:close/>
              </a:path>
              <a:path w="1442085" h="276225">
                <a:moveTo>
                  <a:pt x="1351787" y="73151"/>
                </a:moveTo>
                <a:lnTo>
                  <a:pt x="1345691" y="35051"/>
                </a:lnTo>
                <a:lnTo>
                  <a:pt x="1326938" y="37876"/>
                </a:lnTo>
                <a:lnTo>
                  <a:pt x="1332611" y="76040"/>
                </a:lnTo>
                <a:lnTo>
                  <a:pt x="1351787" y="73151"/>
                </a:lnTo>
                <a:close/>
              </a:path>
              <a:path w="1442085" h="276225">
                <a:moveTo>
                  <a:pt x="1351787" y="103094"/>
                </a:moveTo>
                <a:lnTo>
                  <a:pt x="1351787" y="73151"/>
                </a:lnTo>
                <a:lnTo>
                  <a:pt x="1332611" y="76040"/>
                </a:lnTo>
                <a:lnTo>
                  <a:pt x="1338071" y="112775"/>
                </a:lnTo>
                <a:lnTo>
                  <a:pt x="1351787" y="103094"/>
                </a:lnTo>
                <a:close/>
              </a:path>
            </a:pathLst>
          </a:custGeom>
          <a:solidFill>
            <a:srgbClr val="FF0000"/>
          </a:solidFill>
        </p:spPr>
        <p:txBody>
          <a:bodyPr wrap="square" lIns="0" tIns="0" rIns="0" bIns="0" rtlCol="0"/>
          <a:lstStyle/>
          <a:p>
            <a:endParaRPr/>
          </a:p>
        </p:txBody>
      </p:sp>
      <p:sp>
        <p:nvSpPr>
          <p:cNvPr id="12" name="object 15"/>
          <p:cNvSpPr/>
          <p:nvPr/>
        </p:nvSpPr>
        <p:spPr>
          <a:xfrm>
            <a:off x="5582210" y="4274178"/>
            <a:ext cx="1286510" cy="532130"/>
          </a:xfrm>
          <a:custGeom>
            <a:avLst/>
            <a:gdLst/>
            <a:ahLst/>
            <a:cxnLst/>
            <a:rect l="l" t="t" r="r" b="b"/>
            <a:pathLst>
              <a:path w="1286510" h="532129">
                <a:moveTo>
                  <a:pt x="1187563" y="460832"/>
                </a:moveTo>
                <a:lnTo>
                  <a:pt x="13715" y="0"/>
                </a:lnTo>
                <a:lnTo>
                  <a:pt x="0" y="35051"/>
                </a:lnTo>
                <a:lnTo>
                  <a:pt x="1173338" y="497185"/>
                </a:lnTo>
                <a:lnTo>
                  <a:pt x="1187563" y="460832"/>
                </a:lnTo>
                <a:close/>
              </a:path>
              <a:path w="1286510" h="532129">
                <a:moveTo>
                  <a:pt x="1205483" y="528020"/>
                </a:moveTo>
                <a:lnTo>
                  <a:pt x="1205483" y="467867"/>
                </a:lnTo>
                <a:lnTo>
                  <a:pt x="1191767" y="504443"/>
                </a:lnTo>
                <a:lnTo>
                  <a:pt x="1173338" y="497185"/>
                </a:lnTo>
                <a:lnTo>
                  <a:pt x="1159763" y="531875"/>
                </a:lnTo>
                <a:lnTo>
                  <a:pt x="1205483" y="528020"/>
                </a:lnTo>
                <a:close/>
              </a:path>
              <a:path w="1286510" h="532129">
                <a:moveTo>
                  <a:pt x="1205483" y="467867"/>
                </a:moveTo>
                <a:lnTo>
                  <a:pt x="1187563" y="460832"/>
                </a:lnTo>
                <a:lnTo>
                  <a:pt x="1173338" y="497185"/>
                </a:lnTo>
                <a:lnTo>
                  <a:pt x="1191767" y="504443"/>
                </a:lnTo>
                <a:lnTo>
                  <a:pt x="1205483" y="467867"/>
                </a:lnTo>
                <a:close/>
              </a:path>
              <a:path w="1286510" h="532129">
                <a:moveTo>
                  <a:pt x="1286255" y="521207"/>
                </a:moveTo>
                <a:lnTo>
                  <a:pt x="1200911" y="426719"/>
                </a:lnTo>
                <a:lnTo>
                  <a:pt x="1187563" y="460832"/>
                </a:lnTo>
                <a:lnTo>
                  <a:pt x="1205483" y="467867"/>
                </a:lnTo>
                <a:lnTo>
                  <a:pt x="1205483" y="528020"/>
                </a:lnTo>
                <a:lnTo>
                  <a:pt x="1286255" y="521207"/>
                </a:lnTo>
                <a:close/>
              </a:path>
            </a:pathLst>
          </a:custGeom>
          <a:solidFill>
            <a:srgbClr val="FF0000"/>
          </a:solidFill>
        </p:spPr>
        <p:txBody>
          <a:bodyPr wrap="square" lIns="0" tIns="0" rIns="0" bIns="0" rtlCol="0"/>
          <a:lstStyle/>
          <a:p>
            <a:endParaRPr/>
          </a:p>
        </p:txBody>
      </p:sp>
      <p:sp>
        <p:nvSpPr>
          <p:cNvPr id="13" name="object 16"/>
          <p:cNvSpPr txBox="1"/>
          <p:nvPr/>
        </p:nvSpPr>
        <p:spPr>
          <a:xfrm>
            <a:off x="1573588" y="3797165"/>
            <a:ext cx="8338820" cy="2559685"/>
          </a:xfrm>
          <a:prstGeom prst="rect">
            <a:avLst/>
          </a:prstGeom>
        </p:spPr>
        <p:txBody>
          <a:bodyPr vert="horz" wrap="square" lIns="0" tIns="0" rIns="0" bIns="0" rtlCol="0">
            <a:spAutoFit/>
          </a:bodyPr>
          <a:lstStyle/>
          <a:p>
            <a:pPr marR="991869" algn="r">
              <a:lnSpc>
                <a:spcPts val="2560"/>
              </a:lnSpc>
            </a:pPr>
            <a:r>
              <a:rPr sz="2400" spc="-5" dirty="0">
                <a:latin typeface="Arial"/>
                <a:cs typeface="Arial"/>
              </a:rPr>
              <a:t>Fe</a:t>
            </a:r>
            <a:r>
              <a:rPr sz="2400" dirty="0">
                <a:latin typeface="Arial"/>
                <a:cs typeface="Arial"/>
              </a:rPr>
              <a:t>rr</a:t>
            </a:r>
            <a:r>
              <a:rPr sz="2400" spc="-5" dirty="0">
                <a:latin typeface="Arial"/>
                <a:cs typeface="Arial"/>
              </a:rPr>
              <a:t>odo</a:t>
            </a:r>
            <a:r>
              <a:rPr sz="2400" spc="-15" dirty="0">
                <a:latin typeface="Arial"/>
                <a:cs typeface="Arial"/>
              </a:rPr>
              <a:t>x</a:t>
            </a:r>
            <a:r>
              <a:rPr sz="2400" spc="-10" dirty="0">
                <a:latin typeface="Arial"/>
                <a:cs typeface="Arial"/>
              </a:rPr>
              <a:t>i</a:t>
            </a:r>
            <a:r>
              <a:rPr sz="2400" spc="-5" dirty="0">
                <a:latin typeface="Arial"/>
                <a:cs typeface="Arial"/>
              </a:rPr>
              <a:t>n</a:t>
            </a:r>
            <a:r>
              <a:rPr sz="2400" dirty="0">
                <a:latin typeface="Arial"/>
                <a:cs typeface="Arial"/>
              </a:rPr>
              <a:t>a</a:t>
            </a:r>
          </a:p>
          <a:p>
            <a:pPr marL="12700">
              <a:lnSpc>
                <a:spcPts val="2560"/>
              </a:lnSpc>
            </a:pPr>
            <a:r>
              <a:rPr sz="2400" spc="-5" dirty="0">
                <a:latin typeface="Arial"/>
                <a:cs typeface="Arial"/>
              </a:rPr>
              <a:t>Proteínas (Aminoácidos </a:t>
            </a:r>
            <a:r>
              <a:rPr sz="2400" dirty="0">
                <a:latin typeface="Arial"/>
                <a:cs typeface="Arial"/>
              </a:rPr>
              <a:t>–</a:t>
            </a:r>
            <a:r>
              <a:rPr sz="2400" spc="-30" dirty="0">
                <a:latin typeface="Arial"/>
                <a:cs typeface="Arial"/>
              </a:rPr>
              <a:t> </a:t>
            </a:r>
            <a:r>
              <a:rPr sz="2400" spc="-5" dirty="0">
                <a:latin typeface="Arial"/>
                <a:cs typeface="Arial"/>
              </a:rPr>
              <a:t>N)</a:t>
            </a:r>
            <a:endParaRPr sz="2400" dirty="0">
              <a:latin typeface="Arial"/>
              <a:cs typeface="Arial"/>
            </a:endParaRPr>
          </a:p>
          <a:p>
            <a:pPr marL="5593080">
              <a:lnSpc>
                <a:spcPct val="100000"/>
              </a:lnSpc>
              <a:spcBef>
                <a:spcPts val="680"/>
              </a:spcBef>
            </a:pPr>
            <a:r>
              <a:rPr sz="2400" spc="-5" dirty="0">
                <a:latin typeface="Arial"/>
                <a:cs typeface="Arial"/>
              </a:rPr>
              <a:t>Redutase do</a:t>
            </a:r>
            <a:r>
              <a:rPr sz="2400" spc="-45" dirty="0">
                <a:latin typeface="Arial"/>
                <a:cs typeface="Arial"/>
              </a:rPr>
              <a:t> </a:t>
            </a:r>
            <a:r>
              <a:rPr sz="2400" spc="-5" dirty="0">
                <a:latin typeface="Arial"/>
                <a:cs typeface="Arial"/>
              </a:rPr>
              <a:t>Nitrato</a:t>
            </a:r>
            <a:endParaRPr sz="2400" dirty="0">
              <a:latin typeface="Arial"/>
              <a:cs typeface="Arial"/>
            </a:endParaRPr>
          </a:p>
          <a:p>
            <a:pPr>
              <a:lnSpc>
                <a:spcPct val="100000"/>
              </a:lnSpc>
            </a:pPr>
            <a:endParaRPr sz="2400" dirty="0">
              <a:latin typeface="Times New Roman"/>
              <a:cs typeface="Times New Roman"/>
            </a:endParaRPr>
          </a:p>
          <a:p>
            <a:pPr>
              <a:lnSpc>
                <a:spcPct val="100000"/>
              </a:lnSpc>
              <a:spcBef>
                <a:spcPts val="15"/>
              </a:spcBef>
            </a:pPr>
            <a:endParaRPr sz="2000" dirty="0">
              <a:latin typeface="Times New Roman"/>
              <a:cs typeface="Times New Roman"/>
            </a:endParaRPr>
          </a:p>
          <a:p>
            <a:pPr marL="94615">
              <a:lnSpc>
                <a:spcPct val="100000"/>
              </a:lnSpc>
            </a:pPr>
            <a:r>
              <a:rPr sz="2400" spc="-5" dirty="0">
                <a:latin typeface="Arial"/>
                <a:cs typeface="Arial"/>
              </a:rPr>
              <a:t>N/S </a:t>
            </a:r>
            <a:r>
              <a:rPr sz="2400" dirty="0">
                <a:latin typeface="Arial"/>
                <a:cs typeface="Arial"/>
              </a:rPr>
              <a:t>= </a:t>
            </a:r>
            <a:r>
              <a:rPr sz="2400" spc="-5" dirty="0">
                <a:latin typeface="Arial"/>
                <a:cs typeface="Arial"/>
              </a:rPr>
              <a:t>12 </a:t>
            </a:r>
            <a:r>
              <a:rPr sz="2400" dirty="0">
                <a:latin typeface="Arial"/>
                <a:cs typeface="Arial"/>
              </a:rPr>
              <a:t>a </a:t>
            </a:r>
            <a:r>
              <a:rPr sz="2400" spc="-5" dirty="0">
                <a:latin typeface="Arial"/>
                <a:cs typeface="Arial"/>
              </a:rPr>
              <a:t>15/1</a:t>
            </a:r>
            <a:r>
              <a:rPr sz="2400" spc="-55" dirty="0">
                <a:latin typeface="Arial"/>
                <a:cs typeface="Arial"/>
              </a:rPr>
              <a:t> </a:t>
            </a:r>
            <a:r>
              <a:rPr sz="2400" spc="-5" dirty="0">
                <a:latin typeface="Arial"/>
                <a:cs typeface="Arial"/>
              </a:rPr>
              <a:t>(vegetal)</a:t>
            </a:r>
            <a:endParaRPr sz="2400" dirty="0">
              <a:latin typeface="Arial"/>
              <a:cs typeface="Arial"/>
            </a:endParaRPr>
          </a:p>
          <a:p>
            <a:pPr marL="219710">
              <a:lnSpc>
                <a:spcPct val="100000"/>
              </a:lnSpc>
              <a:spcBef>
                <a:spcPts val="550"/>
              </a:spcBef>
            </a:pPr>
            <a:r>
              <a:rPr sz="2400" i="1" dirty="0">
                <a:latin typeface="Arial"/>
                <a:cs typeface="Arial"/>
              </a:rPr>
              <a:t>A </a:t>
            </a:r>
            <a:r>
              <a:rPr sz="2400" i="1" spc="-5" dirty="0">
                <a:latin typeface="Arial"/>
                <a:cs typeface="Arial"/>
              </a:rPr>
              <a:t>principal função do enxofre </a:t>
            </a:r>
            <a:r>
              <a:rPr sz="2400" i="1" dirty="0">
                <a:latin typeface="Arial"/>
                <a:cs typeface="Arial"/>
              </a:rPr>
              <a:t>é </a:t>
            </a:r>
            <a:r>
              <a:rPr sz="2400" i="1" spc="-5" dirty="0">
                <a:latin typeface="Arial"/>
                <a:cs typeface="Arial"/>
              </a:rPr>
              <a:t>ser constituinte de</a:t>
            </a:r>
            <a:r>
              <a:rPr sz="2400" i="1" spc="5" dirty="0">
                <a:latin typeface="Arial"/>
                <a:cs typeface="Arial"/>
              </a:rPr>
              <a:t> </a:t>
            </a:r>
            <a:r>
              <a:rPr sz="2400" i="1" spc="-5" dirty="0">
                <a:latin typeface="Arial"/>
                <a:cs typeface="Arial"/>
              </a:rPr>
              <a:t>proteínas</a:t>
            </a:r>
            <a:endParaRPr sz="2400" dirty="0">
              <a:latin typeface="Arial"/>
              <a:cs typeface="Arial"/>
            </a:endParaRPr>
          </a:p>
        </p:txBody>
      </p:sp>
      <p:sp>
        <p:nvSpPr>
          <p:cNvPr id="14" name="object 18"/>
          <p:cNvSpPr/>
          <p:nvPr/>
        </p:nvSpPr>
        <p:spPr>
          <a:xfrm>
            <a:off x="3186481" y="4516494"/>
            <a:ext cx="114300" cy="934719"/>
          </a:xfrm>
          <a:custGeom>
            <a:avLst/>
            <a:gdLst/>
            <a:ahLst/>
            <a:cxnLst/>
            <a:rect l="l" t="t" r="r" b="b"/>
            <a:pathLst>
              <a:path w="114300" h="934720">
                <a:moveTo>
                  <a:pt x="114299" y="819911"/>
                </a:moveTo>
                <a:lnTo>
                  <a:pt x="0" y="819911"/>
                </a:lnTo>
                <a:lnTo>
                  <a:pt x="38099" y="897141"/>
                </a:lnTo>
                <a:lnTo>
                  <a:pt x="38099" y="839723"/>
                </a:lnTo>
                <a:lnTo>
                  <a:pt x="76199" y="839723"/>
                </a:lnTo>
                <a:lnTo>
                  <a:pt x="76199" y="895109"/>
                </a:lnTo>
                <a:lnTo>
                  <a:pt x="114299" y="819911"/>
                </a:lnTo>
                <a:close/>
              </a:path>
              <a:path w="114300" h="934720">
                <a:moveTo>
                  <a:pt x="76199" y="819911"/>
                </a:moveTo>
                <a:lnTo>
                  <a:pt x="76199" y="0"/>
                </a:lnTo>
                <a:lnTo>
                  <a:pt x="38099" y="0"/>
                </a:lnTo>
                <a:lnTo>
                  <a:pt x="38099" y="819911"/>
                </a:lnTo>
                <a:lnTo>
                  <a:pt x="76199" y="819911"/>
                </a:lnTo>
                <a:close/>
              </a:path>
              <a:path w="114300" h="934720">
                <a:moveTo>
                  <a:pt x="76199" y="895109"/>
                </a:moveTo>
                <a:lnTo>
                  <a:pt x="76199" y="839723"/>
                </a:lnTo>
                <a:lnTo>
                  <a:pt x="38099" y="839723"/>
                </a:lnTo>
                <a:lnTo>
                  <a:pt x="38099" y="897141"/>
                </a:lnTo>
                <a:lnTo>
                  <a:pt x="56387" y="934211"/>
                </a:lnTo>
                <a:lnTo>
                  <a:pt x="76199" y="895109"/>
                </a:lnTo>
                <a:close/>
              </a:path>
            </a:pathLst>
          </a:custGeom>
          <a:solidFill>
            <a:srgbClr val="FF0000"/>
          </a:solidFill>
        </p:spPr>
        <p:txBody>
          <a:bodyPr wrap="square" lIns="0" tIns="0" rIns="0" bIns="0" rtlCol="0"/>
          <a:lstStyle/>
          <a:p>
            <a:endParaRPr/>
          </a:p>
        </p:txBody>
      </p:sp>
      <p:sp>
        <p:nvSpPr>
          <p:cNvPr id="15" name="object 18"/>
          <p:cNvSpPr/>
          <p:nvPr/>
        </p:nvSpPr>
        <p:spPr>
          <a:xfrm>
            <a:off x="3149954" y="2839531"/>
            <a:ext cx="114300" cy="934719"/>
          </a:xfrm>
          <a:custGeom>
            <a:avLst/>
            <a:gdLst/>
            <a:ahLst/>
            <a:cxnLst/>
            <a:rect l="l" t="t" r="r" b="b"/>
            <a:pathLst>
              <a:path w="114300" h="934720">
                <a:moveTo>
                  <a:pt x="114299" y="819911"/>
                </a:moveTo>
                <a:lnTo>
                  <a:pt x="0" y="819911"/>
                </a:lnTo>
                <a:lnTo>
                  <a:pt x="38099" y="897141"/>
                </a:lnTo>
                <a:lnTo>
                  <a:pt x="38099" y="839723"/>
                </a:lnTo>
                <a:lnTo>
                  <a:pt x="76199" y="839723"/>
                </a:lnTo>
                <a:lnTo>
                  <a:pt x="76199" y="895109"/>
                </a:lnTo>
                <a:lnTo>
                  <a:pt x="114299" y="819911"/>
                </a:lnTo>
                <a:close/>
              </a:path>
              <a:path w="114300" h="934720">
                <a:moveTo>
                  <a:pt x="76199" y="819911"/>
                </a:moveTo>
                <a:lnTo>
                  <a:pt x="76199" y="0"/>
                </a:lnTo>
                <a:lnTo>
                  <a:pt x="38099" y="0"/>
                </a:lnTo>
                <a:lnTo>
                  <a:pt x="38099" y="819911"/>
                </a:lnTo>
                <a:lnTo>
                  <a:pt x="76199" y="819911"/>
                </a:lnTo>
                <a:close/>
              </a:path>
              <a:path w="114300" h="934720">
                <a:moveTo>
                  <a:pt x="76199" y="895109"/>
                </a:moveTo>
                <a:lnTo>
                  <a:pt x="76199" y="839723"/>
                </a:lnTo>
                <a:lnTo>
                  <a:pt x="38099" y="839723"/>
                </a:lnTo>
                <a:lnTo>
                  <a:pt x="38099" y="897141"/>
                </a:lnTo>
                <a:lnTo>
                  <a:pt x="56387" y="934211"/>
                </a:lnTo>
                <a:lnTo>
                  <a:pt x="76199" y="895109"/>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val="839204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35000"/>
            <a:ext cx="12192000" cy="584775"/>
          </a:xfrm>
          <a:prstGeom prst="rect">
            <a:avLst/>
          </a:prstGeom>
          <a:noFill/>
        </p:spPr>
        <p:txBody>
          <a:bodyPr wrap="square" rtlCol="0">
            <a:spAutoFit/>
          </a:bodyPr>
          <a:lstStyle/>
          <a:p>
            <a:pPr algn="ctr"/>
            <a:r>
              <a:rPr lang="pt-BR" sz="3200" dirty="0" smtClean="0"/>
              <a:t>S no solo</a:t>
            </a:r>
            <a:endParaRPr lang="pt-BR" sz="3200" dirty="0"/>
          </a:p>
        </p:txBody>
      </p:sp>
      <p:sp>
        <p:nvSpPr>
          <p:cNvPr id="3" name="CaixaDeTexto 2"/>
          <p:cNvSpPr txBox="1"/>
          <p:nvPr/>
        </p:nvSpPr>
        <p:spPr>
          <a:xfrm>
            <a:off x="952500" y="1689100"/>
            <a:ext cx="10920632" cy="5632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sz="2000" dirty="0" smtClean="0"/>
              <a:t>Em condições aeróbias               Íon Sulfato (SO</a:t>
            </a:r>
            <a:r>
              <a:rPr lang="pt-BR" sz="2000" baseline="-25000" dirty="0" smtClean="0"/>
              <a:t>4</a:t>
            </a:r>
            <a:r>
              <a:rPr lang="pt-BR" sz="2000" baseline="30000" dirty="0" smtClean="0"/>
              <a:t>2-</a:t>
            </a:r>
            <a:r>
              <a:rPr lang="pt-BR" sz="2000" dirty="0" smtClean="0"/>
              <a:t>)           Forma predominante</a:t>
            </a:r>
          </a:p>
          <a:p>
            <a:pPr marL="285750" indent="-285750">
              <a:lnSpc>
                <a:spcPct val="150000"/>
              </a:lnSpc>
              <a:buFont typeface="Arial" panose="020B0604020202020204" pitchFamily="34" charset="0"/>
              <a:buChar char="•"/>
            </a:pPr>
            <a:r>
              <a:rPr lang="pt-BR" sz="2000" dirty="0" smtClean="0"/>
              <a:t>Vida no planeta e produção de alimentos depende da ciclagem deste nutriente no sistema solo-planta</a:t>
            </a:r>
          </a:p>
          <a:p>
            <a:pPr marL="285750" indent="-285750">
              <a:lnSpc>
                <a:spcPct val="150000"/>
              </a:lnSpc>
              <a:buFont typeface="Arial" panose="020B0604020202020204" pitchFamily="34" charset="0"/>
              <a:buChar char="•"/>
            </a:pPr>
            <a:r>
              <a:rPr lang="pt-BR" sz="2000" dirty="0" smtClean="0"/>
              <a:t>Principais fontes de S para o solo: minerais primários (sulfeto de Fe e o gesso), deposição atmosférica seca (poeira) ou úmida (chuvas), resíduos vegetais e animais, e os pesticidas e fertilizantes</a:t>
            </a:r>
          </a:p>
          <a:p>
            <a:pPr marL="285750" indent="-285750">
              <a:lnSpc>
                <a:spcPct val="150000"/>
              </a:lnSpc>
              <a:buFont typeface="Arial" panose="020B0604020202020204" pitchFamily="34" charset="0"/>
              <a:buChar char="•"/>
            </a:pPr>
            <a:r>
              <a:rPr lang="pt-BR" sz="2000" dirty="0" smtClean="0"/>
              <a:t>No solo, se distribui em diversos reservatórios, em formas orgânicas e inorgânicas, sendo o fluxo entre eles controlados por reações de oxidação e redução pela microbiota </a:t>
            </a:r>
          </a:p>
          <a:p>
            <a:pPr marL="285750" indent="-285750">
              <a:lnSpc>
                <a:spcPct val="150000"/>
              </a:lnSpc>
              <a:buFont typeface="Arial" panose="020B0604020202020204" pitchFamily="34" charset="0"/>
              <a:buChar char="•"/>
            </a:pPr>
            <a:r>
              <a:rPr lang="pt-BR" sz="2000" dirty="0" smtClean="0"/>
              <a:t>Íon sulfato é a forma absorvida pelas plantas;</a:t>
            </a:r>
          </a:p>
          <a:p>
            <a:pPr marL="285750" indent="-285750">
              <a:lnSpc>
                <a:spcPct val="150000"/>
              </a:lnSpc>
              <a:buFont typeface="Arial" panose="020B0604020202020204" pitchFamily="34" charset="0"/>
              <a:buChar char="•"/>
            </a:pPr>
            <a:r>
              <a:rPr lang="pt-BR" sz="2000" dirty="0" smtClean="0"/>
              <a:t>Disponibilidade do elemento paras plantas depende de alguns processos: Adsorção / dessorção; Mineralização / imobilização; lixiviação e </a:t>
            </a:r>
            <a:r>
              <a:rPr lang="pt-BR" sz="2000" dirty="0" err="1" smtClean="0"/>
              <a:t>etc</a:t>
            </a:r>
            <a:endParaRPr lang="pt-BR" sz="2000" dirty="0"/>
          </a:p>
          <a:p>
            <a:pPr>
              <a:lnSpc>
                <a:spcPct val="150000"/>
              </a:lnSpc>
            </a:pPr>
            <a:endParaRPr lang="pt-BR" sz="2000" dirty="0"/>
          </a:p>
        </p:txBody>
      </p:sp>
      <p:sp>
        <p:nvSpPr>
          <p:cNvPr id="6" name="Seta para a direita 5"/>
          <p:cNvSpPr/>
          <p:nvPr/>
        </p:nvSpPr>
        <p:spPr>
          <a:xfrm>
            <a:off x="3750213" y="1974517"/>
            <a:ext cx="711200" cy="139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Seta para a direita 6"/>
          <p:cNvSpPr/>
          <p:nvPr/>
        </p:nvSpPr>
        <p:spPr>
          <a:xfrm>
            <a:off x="6495727" y="1897828"/>
            <a:ext cx="450166" cy="29307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1816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23875"/>
          </a:xfrm>
        </p:spPr>
        <p:txBody>
          <a:bodyPr>
            <a:normAutofit/>
          </a:bodyPr>
          <a:lstStyle/>
          <a:p>
            <a:pPr algn="ctr"/>
            <a:r>
              <a:rPr lang="pt-BR" sz="3200" u="none" dirty="0" smtClean="0">
                <a:solidFill>
                  <a:schemeClr val="tx1"/>
                </a:solidFill>
                <a:latin typeface="Arial" panose="020B0604020202020204" pitchFamily="34" charset="0"/>
                <a:cs typeface="Arial" panose="020B0604020202020204" pitchFamily="34" charset="0"/>
              </a:rPr>
              <a:t>Transformações do Nitrogênio no solo</a:t>
            </a:r>
            <a:endParaRPr lang="pt-BR" sz="3200" u="none" dirty="0">
              <a:solidFill>
                <a:schemeClr val="tx1"/>
              </a:solidFill>
              <a:latin typeface="Arial" panose="020B0604020202020204" pitchFamily="34" charset="0"/>
              <a:cs typeface="Arial" panose="020B0604020202020204" pitchFamily="34" charset="0"/>
            </a:endParaRPr>
          </a:p>
        </p:txBody>
      </p:sp>
      <p:sp>
        <p:nvSpPr>
          <p:cNvPr id="3" name="CaixaDeTexto 2"/>
          <p:cNvSpPr txBox="1"/>
          <p:nvPr/>
        </p:nvSpPr>
        <p:spPr>
          <a:xfrm>
            <a:off x="594165" y="1344967"/>
            <a:ext cx="11067952" cy="6319679"/>
          </a:xfrm>
          <a:prstGeom prst="rect">
            <a:avLst/>
          </a:prstGeom>
          <a:noFill/>
        </p:spPr>
        <p:txBody>
          <a:bodyPr wrap="square" rtlCol="0">
            <a:spAutoFit/>
          </a:bodyPr>
          <a:lstStyle/>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Mineralização : N orgânico                 NH</a:t>
            </a:r>
            <a:r>
              <a:rPr lang="pt-BR" sz="2000" baseline="-25000" dirty="0" smtClean="0">
                <a:latin typeface="Arial" panose="020B0604020202020204" pitchFamily="34" charset="0"/>
                <a:cs typeface="Arial" panose="020B0604020202020204" pitchFamily="34" charset="0"/>
              </a:rPr>
              <a:t>4</a:t>
            </a:r>
            <a:r>
              <a:rPr lang="pt-BR" sz="2000" baseline="30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NO</a:t>
            </a:r>
            <a:r>
              <a:rPr lang="pt-BR" sz="2000" baseline="-25000" dirty="0" smtClean="0">
                <a:latin typeface="Arial" panose="020B0604020202020204" pitchFamily="34" charset="0"/>
                <a:cs typeface="Arial" panose="020B0604020202020204" pitchFamily="34" charset="0"/>
              </a:rPr>
              <a:t>3</a:t>
            </a:r>
            <a:r>
              <a:rPr lang="pt-BR" sz="2000" baseline="30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pt-BR" sz="2000" baseline="30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Imobilização : NH</a:t>
            </a:r>
            <a:r>
              <a:rPr lang="pt-BR" sz="2000" baseline="-25000" dirty="0" smtClean="0">
                <a:latin typeface="Arial" panose="020B0604020202020204" pitchFamily="34" charset="0"/>
                <a:cs typeface="Arial" panose="020B0604020202020204" pitchFamily="34" charset="0"/>
              </a:rPr>
              <a:t>4</a:t>
            </a:r>
            <a:r>
              <a:rPr lang="pt-BR" sz="2000" baseline="30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  OU NO</a:t>
            </a:r>
            <a:r>
              <a:rPr lang="pt-BR" sz="2000" baseline="-25000" dirty="0" smtClean="0">
                <a:latin typeface="Arial" panose="020B0604020202020204" pitchFamily="34" charset="0"/>
                <a:cs typeface="Arial" panose="020B0604020202020204" pitchFamily="34" charset="0"/>
              </a:rPr>
              <a:t>3</a:t>
            </a:r>
            <a:r>
              <a:rPr lang="pt-BR" sz="2000" baseline="30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N Orgânico</a:t>
            </a:r>
          </a:p>
          <a:p>
            <a:pPr marL="285750" indent="-285750">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sz="2000" spc="-5"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000" spc="-5" dirty="0" smtClean="0">
                <a:latin typeface="Arial" panose="020B0604020202020204" pitchFamily="34" charset="0"/>
                <a:cs typeface="Arial" panose="020B0604020202020204" pitchFamily="34" charset="0"/>
              </a:rPr>
              <a:t>Hidrólise </a:t>
            </a:r>
            <a:r>
              <a:rPr lang="pt-BR" sz="2000" dirty="0" smtClean="0">
                <a:latin typeface="Arial" panose="020B0604020202020204" pitchFamily="34" charset="0"/>
                <a:cs typeface="Arial" panose="020B0604020202020204" pitchFamily="34" charset="0"/>
              </a:rPr>
              <a:t>da </a:t>
            </a:r>
            <a:r>
              <a:rPr lang="pt-BR" sz="2000" spc="-5" dirty="0" smtClean="0">
                <a:latin typeface="Arial" panose="020B0604020202020204" pitchFamily="34" charset="0"/>
                <a:cs typeface="Arial" panose="020B0604020202020204" pitchFamily="34" charset="0"/>
              </a:rPr>
              <a:t>ureia: </a:t>
            </a:r>
            <a:r>
              <a:rPr lang="pt-BR" sz="2000" dirty="0" smtClean="0">
                <a:latin typeface="Arial" panose="020B0604020202020204" pitchFamily="34" charset="0"/>
                <a:cs typeface="Arial" panose="020B0604020202020204" pitchFamily="34" charset="0"/>
              </a:rPr>
              <a:t>CO(NH</a:t>
            </a:r>
            <a:r>
              <a:rPr lang="pt-BR" sz="2000" baseline="-21367"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a:t>
            </a:r>
            <a:r>
              <a:rPr lang="pt-BR" sz="2000" baseline="-21367" dirty="0" smtClean="0">
                <a:latin typeface="Arial" panose="020B0604020202020204" pitchFamily="34" charset="0"/>
                <a:cs typeface="Arial" panose="020B0604020202020204" pitchFamily="34" charset="0"/>
              </a:rPr>
              <a:t>2 </a:t>
            </a:r>
            <a:r>
              <a:rPr lang="pt-BR" sz="2000" dirty="0" smtClean="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2H</a:t>
            </a:r>
            <a:r>
              <a:rPr lang="pt-BR" sz="2000" spc="7" baseline="25641"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H</a:t>
            </a:r>
            <a:r>
              <a:rPr lang="pt-BR" sz="2000" spc="7" baseline="-21367" dirty="0" smtClean="0">
                <a:latin typeface="Arial" panose="020B0604020202020204" pitchFamily="34" charset="0"/>
                <a:cs typeface="Arial" panose="020B0604020202020204" pitchFamily="34" charset="0"/>
              </a:rPr>
              <a:t>2</a:t>
            </a:r>
            <a:r>
              <a:rPr lang="pt-BR" sz="2000" spc="5" dirty="0" smtClean="0">
                <a:latin typeface="Arial" panose="020B0604020202020204" pitchFamily="34" charset="0"/>
                <a:cs typeface="Arial" panose="020B0604020202020204" pitchFamily="34" charset="0"/>
              </a:rPr>
              <a:t>O</a:t>
            </a:r>
            <a:r>
              <a:rPr lang="pt-BR" sz="2000" spc="-25" dirty="0" smtClean="0">
                <a:latin typeface="Arial" panose="020B0604020202020204" pitchFamily="34" charset="0"/>
                <a:cs typeface="Arial" panose="020B0604020202020204" pitchFamily="34" charset="0"/>
              </a:rPr>
              <a:t> </a:t>
            </a:r>
            <a:r>
              <a:rPr lang="pt-BR" sz="2000" spc="5" dirty="0" smtClean="0">
                <a:latin typeface="Wingdings"/>
                <a:cs typeface="Wingdings"/>
              </a:rPr>
              <a:t></a:t>
            </a:r>
            <a:r>
              <a:rPr lang="pt-BR" sz="2000" spc="-60" dirty="0" smtClean="0">
                <a:latin typeface="Times New Roman"/>
                <a:cs typeface="Times New Roman"/>
              </a:rPr>
              <a:t> </a:t>
            </a:r>
            <a:r>
              <a:rPr lang="pt-BR" sz="2000" spc="5" dirty="0" smtClean="0">
                <a:latin typeface="Arial" panose="020B0604020202020204" pitchFamily="34" charset="0"/>
                <a:cs typeface="Arial" panose="020B0604020202020204" pitchFamily="34" charset="0"/>
              </a:rPr>
              <a:t>2NH</a:t>
            </a:r>
            <a:r>
              <a:rPr lang="pt-BR" sz="2000" spc="7" baseline="-21367" dirty="0" smtClean="0">
                <a:latin typeface="Arial" panose="020B0604020202020204" pitchFamily="34" charset="0"/>
                <a:cs typeface="Arial" panose="020B0604020202020204" pitchFamily="34" charset="0"/>
              </a:rPr>
              <a:t>4</a:t>
            </a:r>
            <a:r>
              <a:rPr lang="pt-BR" sz="2000" dirty="0" smtClean="0">
                <a:latin typeface="Arial" panose="020B0604020202020204" pitchFamily="34" charset="0"/>
                <a:cs typeface="Arial" panose="020B0604020202020204" pitchFamily="34" charset="0"/>
              </a:rPr>
              <a:t>+</a:t>
            </a:r>
            <a:r>
              <a:rPr lang="pt-BR" sz="2000" spc="-85"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H2CO3  ; </a:t>
            </a:r>
            <a:r>
              <a:rPr lang="pt-BR" sz="2000" spc="5" dirty="0" smtClean="0">
                <a:latin typeface="Arial" panose="020B0604020202020204" pitchFamily="34" charset="0"/>
                <a:cs typeface="Arial" panose="020B0604020202020204" pitchFamily="34" charset="0"/>
              </a:rPr>
              <a:t>NH</a:t>
            </a:r>
            <a:r>
              <a:rPr lang="pt-BR" sz="2000" spc="7" dirty="0" smtClean="0">
                <a:latin typeface="Arial" panose="020B0604020202020204" pitchFamily="34" charset="0"/>
                <a:cs typeface="Arial" panose="020B0604020202020204" pitchFamily="34" charset="0"/>
              </a:rPr>
              <a:t>4</a:t>
            </a:r>
            <a:r>
              <a:rPr lang="pt-BR" sz="2000" dirty="0" smtClean="0">
                <a:latin typeface="Arial" panose="020B0604020202020204" pitchFamily="34" charset="0"/>
                <a:cs typeface="Arial" panose="020B0604020202020204" pitchFamily="34" charset="0"/>
              </a:rPr>
              <a:t>+ OH </a:t>
            </a:r>
            <a:r>
              <a:rPr lang="pt-BR" sz="2000" dirty="0" smtClean="0">
                <a:latin typeface="Wingdings"/>
                <a:cs typeface="Wingdings"/>
              </a:rPr>
              <a:t></a:t>
            </a:r>
            <a:r>
              <a:rPr lang="pt-BR" sz="2000" dirty="0" smtClean="0">
                <a:latin typeface="Times New Roman"/>
                <a:cs typeface="Times New Roman"/>
              </a:rPr>
              <a:t> </a:t>
            </a:r>
            <a:r>
              <a:rPr lang="pt-BR" sz="2000" spc="5" dirty="0" smtClean="0">
                <a:latin typeface="Arial" panose="020B0604020202020204" pitchFamily="34" charset="0"/>
                <a:cs typeface="Arial" panose="020B0604020202020204" pitchFamily="34" charset="0"/>
              </a:rPr>
              <a:t>NH</a:t>
            </a:r>
            <a:r>
              <a:rPr lang="pt-BR" sz="2000" spc="7" dirty="0" smtClean="0">
                <a:latin typeface="Arial" panose="020B0604020202020204" pitchFamily="34" charset="0"/>
                <a:cs typeface="Arial" panose="020B0604020202020204" pitchFamily="34" charset="0"/>
              </a:rPr>
              <a:t>3 </a:t>
            </a:r>
            <a:r>
              <a:rPr lang="pt-BR" sz="2000" dirty="0" smtClean="0">
                <a:latin typeface="Arial" panose="020B0604020202020204" pitchFamily="34" charset="0"/>
                <a:cs typeface="Arial" panose="020B0604020202020204" pitchFamily="34" charset="0"/>
              </a:rPr>
              <a:t>+</a:t>
            </a:r>
            <a:r>
              <a:rPr lang="pt-BR" sz="2000" spc="114" dirty="0" smtClean="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H</a:t>
            </a:r>
            <a:r>
              <a:rPr lang="pt-BR" sz="2000" spc="7" dirty="0" smtClean="0">
                <a:latin typeface="Arial" panose="020B0604020202020204" pitchFamily="34" charset="0"/>
                <a:cs typeface="Arial" panose="020B0604020202020204" pitchFamily="34" charset="0"/>
              </a:rPr>
              <a:t>2</a:t>
            </a:r>
            <a:r>
              <a:rPr lang="pt-BR" sz="2000" spc="5" dirty="0" smtClean="0">
                <a:latin typeface="Arial" panose="020B0604020202020204" pitchFamily="34" charset="0"/>
                <a:cs typeface="Arial" panose="020B0604020202020204" pitchFamily="34" charset="0"/>
              </a:rPr>
              <a:t>O</a:t>
            </a:r>
            <a:endParaRPr lang="pt-BR"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baseline="-21367"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baseline="-21367"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Nitrificação: NH4+ + 2O </a:t>
            </a:r>
            <a:r>
              <a:rPr lang="pt-BR" sz="2000" baseline="-25000" dirty="0" smtClean="0">
                <a:latin typeface="Arial" panose="020B0604020202020204" pitchFamily="34" charset="0"/>
                <a:cs typeface="Arial" panose="020B0604020202020204" pitchFamily="34" charset="0"/>
              </a:rPr>
              <a:t>2 </a:t>
            </a:r>
            <a:r>
              <a:rPr lang="pt-BR" sz="2000" dirty="0" smtClean="0">
                <a:latin typeface="Arial" panose="020B0604020202020204" pitchFamily="34" charset="0"/>
                <a:cs typeface="Arial" panose="020B0604020202020204" pitchFamily="34" charset="0"/>
              </a:rPr>
              <a:t>                 NO</a:t>
            </a:r>
            <a:r>
              <a:rPr lang="pt-BR" sz="2000" baseline="-25000" dirty="0" smtClean="0">
                <a:latin typeface="Arial" panose="020B0604020202020204" pitchFamily="34" charset="0"/>
                <a:cs typeface="Arial" panose="020B0604020202020204" pitchFamily="34" charset="0"/>
              </a:rPr>
              <a:t>3</a:t>
            </a:r>
            <a:r>
              <a:rPr lang="pt-BR" sz="2000" baseline="30000" dirty="0" smtClean="0">
                <a:latin typeface="Arial" panose="020B0604020202020204" pitchFamily="34" charset="0"/>
                <a:cs typeface="Arial" panose="020B0604020202020204" pitchFamily="34" charset="0"/>
              </a:rPr>
              <a:t>-</a:t>
            </a:r>
            <a:r>
              <a:rPr lang="pt-BR" sz="2000" dirty="0" smtClean="0">
                <a:latin typeface="Arial" panose="020B0604020202020204" pitchFamily="34" charset="0"/>
                <a:cs typeface="Arial" panose="020B0604020202020204" pitchFamily="34" charset="0"/>
              </a:rPr>
              <a:t> + H</a:t>
            </a:r>
            <a:r>
              <a:rPr lang="pt-BR" sz="2000" baseline="-25000"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0 + 2H</a:t>
            </a:r>
            <a:r>
              <a:rPr lang="pt-BR" sz="2000" baseline="30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pt-BR" sz="2000" baseline="30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Lixiviação: NO</a:t>
            </a:r>
            <a:r>
              <a:rPr lang="pt-BR" sz="2000" baseline="-25000" dirty="0" smtClean="0">
                <a:latin typeface="Arial" panose="020B0604020202020204" pitchFamily="34" charset="0"/>
                <a:cs typeface="Arial" panose="020B0604020202020204" pitchFamily="34" charset="0"/>
              </a:rPr>
              <a:t>3</a:t>
            </a:r>
            <a:r>
              <a:rPr lang="pt-BR" sz="2000" baseline="30000" dirty="0" smtClean="0">
                <a:latin typeface="Arial" panose="020B0604020202020204" pitchFamily="34" charset="0"/>
                <a:cs typeface="Arial" panose="020B0604020202020204" pitchFamily="34" charset="0"/>
              </a:rPr>
              <a:t>-</a:t>
            </a:r>
            <a:r>
              <a:rPr lang="pt-BR" sz="2000" dirty="0" smtClean="0">
                <a:latin typeface="Arial" panose="020B0604020202020204" pitchFamily="34" charset="0"/>
                <a:cs typeface="Arial" panose="020B0604020202020204" pitchFamily="34" charset="0"/>
              </a:rPr>
              <a:t>  : Águas Subterrâneas</a:t>
            </a:r>
          </a:p>
          <a:p>
            <a:pPr marL="285750" indent="-285750">
              <a:buFont typeface="Arial" panose="020B0604020202020204" pitchFamily="34" charset="0"/>
              <a:buChar char="•"/>
            </a:pPr>
            <a:endParaRPr lang="pt-BR" sz="2000" baseline="30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Desnitrificação: NO</a:t>
            </a:r>
            <a:r>
              <a:rPr lang="pt-BR" sz="2000" baseline="-25000" dirty="0" smtClean="0">
                <a:latin typeface="Arial" panose="020B0604020202020204" pitchFamily="34" charset="0"/>
                <a:cs typeface="Arial" panose="020B0604020202020204" pitchFamily="34" charset="0"/>
              </a:rPr>
              <a:t>3</a:t>
            </a:r>
            <a:r>
              <a:rPr lang="pt-BR" sz="2000" baseline="30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       NO</a:t>
            </a:r>
            <a:r>
              <a:rPr lang="pt-BR" sz="2000" baseline="-25000" dirty="0" smtClean="0">
                <a:latin typeface="Arial" panose="020B0604020202020204" pitchFamily="34" charset="0"/>
                <a:cs typeface="Arial" panose="020B0604020202020204" pitchFamily="34" charset="0"/>
              </a:rPr>
              <a:t>2</a:t>
            </a:r>
            <a:r>
              <a:rPr lang="pt-BR" sz="2000" baseline="30000" dirty="0" smtClean="0">
                <a:latin typeface="Arial" panose="020B0604020202020204" pitchFamily="34" charset="0"/>
                <a:cs typeface="Arial" panose="020B0604020202020204" pitchFamily="34" charset="0"/>
              </a:rPr>
              <a:t>-</a:t>
            </a:r>
            <a:r>
              <a:rPr lang="pt-BR" sz="2000" dirty="0" smtClean="0">
                <a:latin typeface="Arial" panose="020B0604020202020204" pitchFamily="34" charset="0"/>
                <a:cs typeface="Arial" panose="020B0604020202020204" pitchFamily="34" charset="0"/>
              </a:rPr>
              <a:t>        NO</a:t>
            </a:r>
            <a:r>
              <a:rPr lang="pt-BR" sz="2000" baseline="-25000" dirty="0" smtClean="0">
                <a:latin typeface="Arial" panose="020B0604020202020204" pitchFamily="34" charset="0"/>
                <a:cs typeface="Arial" panose="020B0604020202020204" pitchFamily="34" charset="0"/>
              </a:rPr>
              <a:t>X</a:t>
            </a:r>
            <a:r>
              <a:rPr lang="pt-BR" sz="2000" dirty="0" smtClean="0">
                <a:latin typeface="Arial" panose="020B0604020202020204" pitchFamily="34" charset="0"/>
                <a:cs typeface="Arial" panose="020B0604020202020204" pitchFamily="34" charset="0"/>
              </a:rPr>
              <a:t>       N</a:t>
            </a:r>
            <a:r>
              <a:rPr lang="pt-BR" sz="2000" baseline="-25000"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O       N</a:t>
            </a:r>
            <a:r>
              <a:rPr lang="pt-BR" sz="2000" baseline="-25000" dirty="0" smtClean="0">
                <a:latin typeface="Arial" panose="020B0604020202020204" pitchFamily="34" charset="0"/>
                <a:cs typeface="Arial" panose="020B0604020202020204" pitchFamily="34" charset="0"/>
              </a:rPr>
              <a:t>2</a:t>
            </a:r>
          </a:p>
          <a:p>
            <a:pPr marL="285750" indent="-285750">
              <a:buFont typeface="Arial" panose="020B0604020202020204" pitchFamily="34" charset="0"/>
              <a:buChar char="•"/>
            </a:pPr>
            <a:endParaRPr lang="pt-BR" sz="2000" baseline="-25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000" dirty="0" smtClean="0">
                <a:latin typeface="Arial" panose="020B0604020202020204" pitchFamily="34" charset="0"/>
                <a:cs typeface="Arial" panose="020B0604020202020204" pitchFamily="34" charset="0"/>
              </a:rPr>
              <a:t>Volatilização de amônia</a:t>
            </a:r>
          </a:p>
          <a:p>
            <a:endParaRPr lang="pt-BR" sz="2000" baseline="-25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baseline="30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baseline="-21367" dirty="0">
              <a:latin typeface="Times New Roman"/>
              <a:cs typeface="Times New Roman"/>
            </a:endParaRP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baseline="30000" dirty="0" smtClean="0"/>
          </a:p>
        </p:txBody>
      </p:sp>
      <p:cxnSp>
        <p:nvCxnSpPr>
          <p:cNvPr id="5" name="Conector de seta reta 4"/>
          <p:cNvCxnSpPr/>
          <p:nvPr/>
        </p:nvCxnSpPr>
        <p:spPr>
          <a:xfrm>
            <a:off x="4194712" y="1573237"/>
            <a:ext cx="7493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Conector de seta reta 6"/>
          <p:cNvCxnSpPr/>
          <p:nvPr/>
        </p:nvCxnSpPr>
        <p:spPr>
          <a:xfrm>
            <a:off x="5786511" y="1573237"/>
            <a:ext cx="46423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Conector de seta reta 7"/>
          <p:cNvCxnSpPr/>
          <p:nvPr/>
        </p:nvCxnSpPr>
        <p:spPr>
          <a:xfrm>
            <a:off x="4495897" y="2352822"/>
            <a:ext cx="7493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ector de seta reta 17"/>
          <p:cNvCxnSpPr/>
          <p:nvPr/>
        </p:nvCxnSpPr>
        <p:spPr>
          <a:xfrm>
            <a:off x="4022186" y="4263684"/>
            <a:ext cx="7493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Conector de seta reta 22"/>
          <p:cNvCxnSpPr/>
          <p:nvPr/>
        </p:nvCxnSpPr>
        <p:spPr>
          <a:xfrm>
            <a:off x="3423138" y="5894362"/>
            <a:ext cx="32355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ector de seta reta 23"/>
          <p:cNvCxnSpPr/>
          <p:nvPr/>
        </p:nvCxnSpPr>
        <p:spPr>
          <a:xfrm>
            <a:off x="4416180" y="5894362"/>
            <a:ext cx="32355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Conector de seta reta 24"/>
          <p:cNvCxnSpPr/>
          <p:nvPr/>
        </p:nvCxnSpPr>
        <p:spPr>
          <a:xfrm>
            <a:off x="5462954" y="5862377"/>
            <a:ext cx="32355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Conector de seta reta 25"/>
          <p:cNvCxnSpPr/>
          <p:nvPr/>
        </p:nvCxnSpPr>
        <p:spPr>
          <a:xfrm>
            <a:off x="6391422" y="5894362"/>
            <a:ext cx="32355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Retângulo 3"/>
          <p:cNvSpPr/>
          <p:nvPr/>
        </p:nvSpPr>
        <p:spPr>
          <a:xfrm>
            <a:off x="8026400" y="4051300"/>
            <a:ext cx="3530600" cy="247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921283" y="4062155"/>
            <a:ext cx="3585599" cy="2554545"/>
          </a:xfrm>
          <a:prstGeom prst="rect">
            <a:avLst/>
          </a:prstGeom>
          <a:noFill/>
        </p:spPr>
        <p:txBody>
          <a:bodyPr wrap="square" rtlCol="0">
            <a:spAutoFit/>
          </a:bodyPr>
          <a:lstStyle/>
          <a:p>
            <a:pPr algn="r"/>
            <a:r>
              <a:rPr lang="pt-BR" sz="2000" b="1" dirty="0" smtClean="0">
                <a:latin typeface="Arial" panose="020B0604020202020204" pitchFamily="34" charset="0"/>
                <a:cs typeface="Arial" panose="020B0604020202020204" pitchFamily="34" charset="0"/>
              </a:rPr>
              <a:t>Cerca de ¼ do gasto energético dos vegetais está relacionado com as várias reações envolvidas na redução do nitrato a amônio e incorporação do N às formas orgânicas (Epstein &amp; Bloom,2005)</a:t>
            </a:r>
            <a:endParaRPr lang="pt-BR" sz="2000" b="1" dirty="0">
              <a:latin typeface="Arial" panose="020B0604020202020204" pitchFamily="34" charset="0"/>
              <a:cs typeface="Arial" panose="020B0604020202020204" pitchFamily="34" charset="0"/>
            </a:endParaRPr>
          </a:p>
        </p:txBody>
      </p:sp>
      <p:sp>
        <p:nvSpPr>
          <p:cNvPr id="16" name="Retângulo 15"/>
          <p:cNvSpPr/>
          <p:nvPr/>
        </p:nvSpPr>
        <p:spPr>
          <a:xfrm>
            <a:off x="8280399" y="1219200"/>
            <a:ext cx="3073401"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9" name="CaixaDeTexto 8"/>
          <p:cNvSpPr txBox="1"/>
          <p:nvPr/>
        </p:nvSpPr>
        <p:spPr>
          <a:xfrm>
            <a:off x="8280400" y="1219200"/>
            <a:ext cx="3073400" cy="923330"/>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Uréia: Resíduos animais (urina) Resíduos vegetais</a:t>
            </a:r>
          </a:p>
          <a:p>
            <a:pPr algn="ctr"/>
            <a:r>
              <a:rPr lang="pt-BR" dirty="0" smtClean="0">
                <a:latin typeface="Arial" panose="020B0604020202020204" pitchFamily="34" charset="0"/>
                <a:cs typeface="Arial" panose="020B0604020202020204" pitchFamily="34" charset="0"/>
              </a:rPr>
              <a:t>Fertilizantes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6318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35000"/>
            <a:ext cx="12192000" cy="584775"/>
          </a:xfrm>
          <a:prstGeom prst="rect">
            <a:avLst/>
          </a:prstGeom>
          <a:noFill/>
        </p:spPr>
        <p:txBody>
          <a:bodyPr wrap="square" rtlCol="0">
            <a:spAutoFit/>
          </a:bodyPr>
          <a:lstStyle/>
          <a:p>
            <a:pPr algn="ctr"/>
            <a:r>
              <a:rPr lang="pt-BR" sz="3200" dirty="0" smtClean="0"/>
              <a:t>S no solo</a:t>
            </a:r>
            <a:endParaRPr lang="pt-BR" sz="3200" dirty="0"/>
          </a:p>
        </p:txBody>
      </p:sp>
      <p:sp>
        <p:nvSpPr>
          <p:cNvPr id="3" name="CaixaDeTexto 2"/>
          <p:cNvSpPr txBox="1"/>
          <p:nvPr/>
        </p:nvSpPr>
        <p:spPr>
          <a:xfrm>
            <a:off x="548639" y="1420837"/>
            <a:ext cx="10578905" cy="46115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dirty="0" smtClean="0"/>
              <a:t>Em solos minerais bem drenados e sem restrições hídricas, predomínio da forma orgânica (representando 90% do S total)</a:t>
            </a:r>
          </a:p>
          <a:p>
            <a:pPr marL="285750" indent="-285750">
              <a:lnSpc>
                <a:spcPct val="150000"/>
              </a:lnSpc>
              <a:buFont typeface="Arial" panose="020B0604020202020204" pitchFamily="34" charset="0"/>
              <a:buChar char="•"/>
            </a:pPr>
            <a:r>
              <a:rPr lang="pt-BR" dirty="0" smtClean="0"/>
              <a:t>Principais transformações do S nestes ambientes são:</a:t>
            </a:r>
          </a:p>
          <a:p>
            <a:pPr marL="561150" indent="-342900">
              <a:lnSpc>
                <a:spcPct val="150000"/>
              </a:lnSpc>
              <a:buFont typeface="+mj-lt"/>
              <a:buAutoNum type="arabicPeriod"/>
            </a:pPr>
            <a:r>
              <a:rPr lang="pt-BR" dirty="0" smtClean="0"/>
              <a:t>Imobilização</a:t>
            </a:r>
          </a:p>
          <a:p>
            <a:pPr marL="561150" indent="-342900">
              <a:lnSpc>
                <a:spcPct val="150000"/>
              </a:lnSpc>
              <a:buFont typeface="+mj-lt"/>
              <a:buAutoNum type="arabicPeriod"/>
            </a:pPr>
            <a:r>
              <a:rPr lang="pt-BR" dirty="0" smtClean="0"/>
              <a:t>Mineralização</a:t>
            </a:r>
          </a:p>
          <a:p>
            <a:pPr marL="561150" indent="-342900">
              <a:lnSpc>
                <a:spcPct val="150000"/>
              </a:lnSpc>
              <a:buFont typeface="+mj-lt"/>
              <a:buAutoNum type="arabicPeriod"/>
            </a:pPr>
            <a:r>
              <a:rPr lang="pt-BR" dirty="0" smtClean="0"/>
              <a:t>Oxidação</a:t>
            </a:r>
          </a:p>
          <a:p>
            <a:pPr marL="285750" indent="-285750">
              <a:lnSpc>
                <a:spcPct val="150000"/>
              </a:lnSpc>
              <a:buFont typeface="Arial" panose="020B0604020202020204" pitchFamily="34" charset="0"/>
              <a:buChar char="•"/>
            </a:pPr>
            <a:r>
              <a:rPr lang="pt-BR" dirty="0" smtClean="0"/>
              <a:t>As quais resultam em perdas ou ganhos de S pelo sistema solo-planta por processos de:</a:t>
            </a:r>
          </a:p>
          <a:p>
            <a:pPr marL="561150" indent="-342900">
              <a:lnSpc>
                <a:spcPct val="150000"/>
              </a:lnSpc>
              <a:buFont typeface="+mj-lt"/>
              <a:buAutoNum type="arabicPeriod"/>
            </a:pPr>
            <a:r>
              <a:rPr lang="pt-BR" dirty="0" smtClean="0"/>
              <a:t>Lixiviação</a:t>
            </a:r>
          </a:p>
          <a:p>
            <a:pPr marL="561150" indent="-342900">
              <a:lnSpc>
                <a:spcPct val="150000"/>
              </a:lnSpc>
              <a:buFont typeface="+mj-lt"/>
              <a:buAutoNum type="arabicPeriod"/>
            </a:pPr>
            <a:r>
              <a:rPr lang="pt-BR" dirty="0" smtClean="0"/>
              <a:t>Volatilização</a:t>
            </a:r>
          </a:p>
          <a:p>
            <a:pPr marL="561150" indent="-342900">
              <a:lnSpc>
                <a:spcPct val="150000"/>
              </a:lnSpc>
              <a:buFont typeface="+mj-lt"/>
              <a:buAutoNum type="arabicPeriod"/>
            </a:pPr>
            <a:r>
              <a:rPr lang="pt-BR" dirty="0" smtClean="0"/>
              <a:t>absorção</a:t>
            </a:r>
          </a:p>
          <a:p>
            <a:pPr marL="285750" indent="-285750">
              <a:lnSpc>
                <a:spcPct val="150000"/>
              </a:lnSpc>
              <a:buFont typeface="Arial" panose="020B0604020202020204" pitchFamily="34" charset="0"/>
              <a:buChar char="•"/>
            </a:pPr>
            <a:endParaRPr lang="pt-BR" dirty="0"/>
          </a:p>
        </p:txBody>
      </p:sp>
    </p:spTree>
    <p:extLst>
      <p:ext uri="{BB962C8B-B14F-4D97-AF65-F5344CB8AC3E}">
        <p14:creationId xmlns:p14="http://schemas.microsoft.com/office/powerpoint/2010/main" val="14471782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92369"/>
            <a:ext cx="12192000" cy="584775"/>
          </a:xfrm>
          <a:prstGeom prst="rect">
            <a:avLst/>
          </a:prstGeom>
          <a:noFill/>
        </p:spPr>
        <p:txBody>
          <a:bodyPr wrap="square" rtlCol="0">
            <a:spAutoFit/>
          </a:bodyPr>
          <a:lstStyle/>
          <a:p>
            <a:pPr algn="ctr"/>
            <a:r>
              <a:rPr lang="pt-BR" sz="3200" dirty="0" smtClean="0"/>
              <a:t>Imobilização e mineralização do S no solo</a:t>
            </a:r>
            <a:endParaRPr lang="pt-BR" sz="3200" dirty="0"/>
          </a:p>
        </p:txBody>
      </p:sp>
      <p:sp>
        <p:nvSpPr>
          <p:cNvPr id="3" name="CaixaDeTexto 2"/>
          <p:cNvSpPr txBox="1"/>
          <p:nvPr/>
        </p:nvSpPr>
        <p:spPr>
          <a:xfrm>
            <a:off x="886264" y="1645920"/>
            <a:ext cx="10744261" cy="507831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BR" dirty="0" smtClean="0"/>
              <a:t>Formas orgânicas podem ser mineralizadas e inorgânicas podem ser imobilizadas</a:t>
            </a:r>
          </a:p>
          <a:p>
            <a:pPr marL="285750" indent="-285750">
              <a:lnSpc>
                <a:spcPct val="200000"/>
              </a:lnSpc>
              <a:buFont typeface="Arial" panose="020B0604020202020204" pitchFamily="34" charset="0"/>
              <a:buChar char="•"/>
            </a:pPr>
            <a:r>
              <a:rPr lang="pt-BR" dirty="0" smtClean="0"/>
              <a:t>Diversos fatores afetam a atividade biológica do solo afetando estes 2 eventos</a:t>
            </a:r>
          </a:p>
          <a:p>
            <a:pPr marL="285750" indent="-285750">
              <a:lnSpc>
                <a:spcPct val="200000"/>
              </a:lnSpc>
              <a:buFont typeface="Arial" panose="020B0604020202020204" pitchFamily="34" charset="0"/>
              <a:buChar char="•"/>
            </a:pPr>
            <a:r>
              <a:rPr lang="pt-BR" dirty="0" smtClean="0"/>
              <a:t>Fatores que afetam: Temperatura, umidade, disponibilidade e qualidade de resíduos, acidez, status nutricional e estrutura da comunidade microbiana, relação C:S</a:t>
            </a:r>
          </a:p>
          <a:p>
            <a:pPr marL="285750" indent="-285750">
              <a:lnSpc>
                <a:spcPct val="200000"/>
              </a:lnSpc>
              <a:buFont typeface="Arial" panose="020B0604020202020204" pitchFamily="34" charset="0"/>
              <a:buChar char="•"/>
            </a:pPr>
            <a:r>
              <a:rPr lang="pt-BR" dirty="0" smtClean="0"/>
              <a:t>Relação C:S da Matéria Orgânica do solo está geralmente em 100:1, enquanto nos </a:t>
            </a:r>
            <a:r>
              <a:rPr lang="pt-BR" dirty="0" err="1" smtClean="0"/>
              <a:t>residuos</a:t>
            </a:r>
            <a:r>
              <a:rPr lang="pt-BR" dirty="0" smtClean="0"/>
              <a:t> vegetais pode variar de 150 a 450:1</a:t>
            </a:r>
          </a:p>
          <a:p>
            <a:pPr marL="285750" indent="-285750">
              <a:lnSpc>
                <a:spcPct val="200000"/>
              </a:lnSpc>
              <a:buFont typeface="Arial" panose="020B0604020202020204" pitchFamily="34" charset="0"/>
              <a:buChar char="•"/>
            </a:pPr>
            <a:r>
              <a:rPr lang="pt-BR" dirty="0" smtClean="0"/>
              <a:t>No geral relação 200:1 à 400:1 não alteram teores de SO</a:t>
            </a:r>
            <a:r>
              <a:rPr lang="pt-BR" baseline="-25000" dirty="0" smtClean="0"/>
              <a:t>4</a:t>
            </a:r>
            <a:r>
              <a:rPr lang="pt-BR" baseline="30000" dirty="0" smtClean="0"/>
              <a:t>2-</a:t>
            </a:r>
            <a:r>
              <a:rPr lang="pt-BR" dirty="0" smtClean="0"/>
              <a:t> no solo</a:t>
            </a:r>
          </a:p>
          <a:p>
            <a:pPr marL="285750" indent="-285750">
              <a:lnSpc>
                <a:spcPct val="200000"/>
              </a:lnSpc>
              <a:buFont typeface="Arial" panose="020B0604020202020204" pitchFamily="34" charset="0"/>
              <a:buChar char="•"/>
            </a:pPr>
            <a:r>
              <a:rPr lang="pt-BR" dirty="0" smtClean="0"/>
              <a:t>Relação C:S &gt; 400:1 promove imobilização temporária de SO</a:t>
            </a:r>
            <a:r>
              <a:rPr lang="pt-BR" baseline="-25000" dirty="0" smtClean="0"/>
              <a:t>4</a:t>
            </a:r>
            <a:r>
              <a:rPr lang="pt-BR" baseline="30000" dirty="0" smtClean="0"/>
              <a:t>2- </a:t>
            </a:r>
            <a:endParaRPr lang="pt-BR" dirty="0" smtClean="0"/>
          </a:p>
          <a:p>
            <a:pPr marL="285750" indent="-285750">
              <a:lnSpc>
                <a:spcPct val="200000"/>
              </a:lnSpc>
              <a:buFont typeface="Arial" panose="020B0604020202020204" pitchFamily="34" charset="0"/>
              <a:buChar char="•"/>
            </a:pPr>
            <a:r>
              <a:rPr lang="pt-BR" dirty="0" smtClean="0"/>
              <a:t>Relação C:S &lt; 200:1 promove liberação liquida de SO</a:t>
            </a:r>
            <a:r>
              <a:rPr lang="pt-BR" baseline="-25000" dirty="0" smtClean="0"/>
              <a:t>4</a:t>
            </a:r>
            <a:r>
              <a:rPr lang="pt-BR" baseline="30000" dirty="0" smtClean="0"/>
              <a:t>2-</a:t>
            </a:r>
            <a:endParaRPr lang="pt-BR" dirty="0"/>
          </a:p>
        </p:txBody>
      </p:sp>
    </p:spTree>
    <p:extLst>
      <p:ext uri="{BB962C8B-B14F-4D97-AF65-F5344CB8AC3E}">
        <p14:creationId xmlns:p14="http://schemas.microsoft.com/office/powerpoint/2010/main" val="38931616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p:cNvSpPr txBox="1"/>
          <p:nvPr/>
        </p:nvSpPr>
        <p:spPr>
          <a:xfrm>
            <a:off x="4997153" y="1352509"/>
            <a:ext cx="1828800" cy="533400"/>
          </a:xfrm>
          <a:prstGeom prst="rect">
            <a:avLst/>
          </a:prstGeom>
          <a:solidFill>
            <a:srgbClr val="FFBF00"/>
          </a:solidFill>
        </p:spPr>
        <p:txBody>
          <a:bodyPr vert="horz" wrap="square" lIns="0" tIns="84455" rIns="0" bIns="0" rtlCol="0">
            <a:spAutoFit/>
          </a:bodyPr>
          <a:lstStyle/>
          <a:p>
            <a:pPr marL="93980">
              <a:lnSpc>
                <a:spcPct val="100000"/>
              </a:lnSpc>
              <a:spcBef>
                <a:spcPts val="665"/>
              </a:spcBef>
            </a:pPr>
            <a:r>
              <a:rPr sz="2200" spc="-5" dirty="0">
                <a:latin typeface="Comic Sans MS"/>
                <a:cs typeface="Comic Sans MS"/>
              </a:rPr>
              <a:t>S</a:t>
            </a:r>
            <a:r>
              <a:rPr sz="2200" spc="210" dirty="0">
                <a:latin typeface="Comic Sans MS"/>
                <a:cs typeface="Comic Sans MS"/>
              </a:rPr>
              <a:t> </a:t>
            </a:r>
            <a:r>
              <a:rPr sz="2200" spc="10" dirty="0">
                <a:latin typeface="Comic Sans MS"/>
                <a:cs typeface="Comic Sans MS"/>
              </a:rPr>
              <a:t>elementar</a:t>
            </a:r>
            <a:endParaRPr sz="2200" dirty="0">
              <a:latin typeface="Comic Sans MS"/>
              <a:cs typeface="Comic Sans MS"/>
            </a:endParaRPr>
          </a:p>
        </p:txBody>
      </p:sp>
      <p:sp>
        <p:nvSpPr>
          <p:cNvPr id="11" name="object 4"/>
          <p:cNvSpPr/>
          <p:nvPr/>
        </p:nvSpPr>
        <p:spPr>
          <a:xfrm>
            <a:off x="8631893" y="2871937"/>
            <a:ext cx="1828800" cy="280670"/>
          </a:xfrm>
          <a:custGeom>
            <a:avLst/>
            <a:gdLst/>
            <a:ahLst/>
            <a:cxnLst/>
            <a:rect l="l" t="t" r="r" b="b"/>
            <a:pathLst>
              <a:path w="1828800" h="280670">
                <a:moveTo>
                  <a:pt x="0" y="0"/>
                </a:moveTo>
                <a:lnTo>
                  <a:pt x="0" y="280416"/>
                </a:lnTo>
                <a:lnTo>
                  <a:pt x="1828799" y="280416"/>
                </a:lnTo>
                <a:lnTo>
                  <a:pt x="1828799" y="0"/>
                </a:lnTo>
                <a:lnTo>
                  <a:pt x="0" y="0"/>
                </a:lnTo>
                <a:close/>
              </a:path>
            </a:pathLst>
          </a:custGeom>
          <a:solidFill>
            <a:srgbClr val="FFBF00"/>
          </a:solidFill>
        </p:spPr>
        <p:txBody>
          <a:bodyPr wrap="square" lIns="0" tIns="0" rIns="0" bIns="0" rtlCol="0"/>
          <a:lstStyle/>
          <a:p>
            <a:endParaRPr/>
          </a:p>
        </p:txBody>
      </p:sp>
      <p:sp>
        <p:nvSpPr>
          <p:cNvPr id="12" name="object 8"/>
          <p:cNvSpPr/>
          <p:nvPr/>
        </p:nvSpPr>
        <p:spPr>
          <a:xfrm>
            <a:off x="1510245" y="1652737"/>
            <a:ext cx="3412232" cy="1499616"/>
          </a:xfrm>
          <a:prstGeom prst="rect">
            <a:avLst/>
          </a:prstGeom>
          <a:blipFill>
            <a:blip r:embed="rId2" cstate="print"/>
            <a:stretch>
              <a:fillRect/>
            </a:stretch>
          </a:blipFill>
        </p:spPr>
        <p:txBody>
          <a:bodyPr wrap="square" lIns="0" tIns="0" rIns="0" bIns="0" rtlCol="0"/>
          <a:lstStyle/>
          <a:p>
            <a:endParaRPr/>
          </a:p>
        </p:txBody>
      </p:sp>
      <p:sp>
        <p:nvSpPr>
          <p:cNvPr id="13" name="object 9"/>
          <p:cNvSpPr/>
          <p:nvPr/>
        </p:nvSpPr>
        <p:spPr>
          <a:xfrm>
            <a:off x="7049981" y="1725889"/>
            <a:ext cx="1604771" cy="922019"/>
          </a:xfrm>
          <a:prstGeom prst="rect">
            <a:avLst/>
          </a:prstGeom>
          <a:blipFill>
            <a:blip r:embed="rId3" cstate="print"/>
            <a:stretch>
              <a:fillRect/>
            </a:stretch>
          </a:blipFill>
        </p:spPr>
        <p:txBody>
          <a:bodyPr wrap="square" lIns="0" tIns="0" rIns="0" bIns="0" rtlCol="0"/>
          <a:lstStyle/>
          <a:p>
            <a:endParaRPr/>
          </a:p>
        </p:txBody>
      </p:sp>
      <p:sp>
        <p:nvSpPr>
          <p:cNvPr id="14" name="object 10"/>
          <p:cNvSpPr txBox="1"/>
          <p:nvPr/>
        </p:nvSpPr>
        <p:spPr>
          <a:xfrm>
            <a:off x="5513287" y="2815548"/>
            <a:ext cx="1032510" cy="289560"/>
          </a:xfrm>
          <a:prstGeom prst="rect">
            <a:avLst/>
          </a:prstGeom>
        </p:spPr>
        <p:txBody>
          <a:bodyPr vert="horz" wrap="square" lIns="0" tIns="0" rIns="0" bIns="0" rtlCol="0">
            <a:spAutoFit/>
          </a:bodyPr>
          <a:lstStyle/>
          <a:p>
            <a:pPr marL="12700">
              <a:lnSpc>
                <a:spcPct val="100000"/>
              </a:lnSpc>
            </a:pPr>
            <a:r>
              <a:rPr sz="1800" dirty="0">
                <a:latin typeface="Comic Sans MS"/>
                <a:cs typeface="Comic Sans MS"/>
              </a:rPr>
              <a:t>Ox</a:t>
            </a:r>
            <a:r>
              <a:rPr sz="1800" spc="-5" dirty="0">
                <a:latin typeface="Comic Sans MS"/>
                <a:cs typeface="Comic Sans MS"/>
              </a:rPr>
              <a:t>id</a:t>
            </a:r>
            <a:r>
              <a:rPr sz="1800" spc="70" dirty="0">
                <a:latin typeface="Comic Sans MS"/>
                <a:cs typeface="Comic Sans MS"/>
              </a:rPr>
              <a:t>a</a:t>
            </a:r>
            <a:r>
              <a:rPr sz="1800" dirty="0">
                <a:latin typeface="Comic Sans MS"/>
                <a:cs typeface="Comic Sans MS"/>
              </a:rPr>
              <a:t>ç</a:t>
            </a:r>
            <a:r>
              <a:rPr sz="1800" spc="70" dirty="0">
                <a:latin typeface="Comic Sans MS"/>
                <a:cs typeface="Comic Sans MS"/>
              </a:rPr>
              <a:t>ã</a:t>
            </a:r>
            <a:r>
              <a:rPr sz="1800" dirty="0">
                <a:latin typeface="Comic Sans MS"/>
                <a:cs typeface="Comic Sans MS"/>
              </a:rPr>
              <a:t>o</a:t>
            </a:r>
          </a:p>
        </p:txBody>
      </p:sp>
      <p:sp>
        <p:nvSpPr>
          <p:cNvPr id="15" name="object 12"/>
          <p:cNvSpPr/>
          <p:nvPr/>
        </p:nvSpPr>
        <p:spPr>
          <a:xfrm>
            <a:off x="3457792" y="3176228"/>
            <a:ext cx="5143500" cy="104139"/>
          </a:xfrm>
          <a:custGeom>
            <a:avLst/>
            <a:gdLst/>
            <a:ahLst/>
            <a:cxnLst/>
            <a:rect l="l" t="t" r="r" b="b"/>
            <a:pathLst>
              <a:path w="5143500" h="104139">
                <a:moveTo>
                  <a:pt x="5119063" y="51053"/>
                </a:moveTo>
                <a:lnTo>
                  <a:pt x="5107226" y="44188"/>
                </a:lnTo>
                <a:lnTo>
                  <a:pt x="0" y="42671"/>
                </a:lnTo>
                <a:lnTo>
                  <a:pt x="0" y="56387"/>
                </a:lnTo>
                <a:lnTo>
                  <a:pt x="5107251" y="57904"/>
                </a:lnTo>
                <a:lnTo>
                  <a:pt x="5119063" y="51053"/>
                </a:lnTo>
                <a:close/>
              </a:path>
              <a:path w="5143500" h="104139">
                <a:moveTo>
                  <a:pt x="5130568" y="44195"/>
                </a:moveTo>
                <a:lnTo>
                  <a:pt x="5058155" y="1523"/>
                </a:lnTo>
                <a:lnTo>
                  <a:pt x="5055107" y="0"/>
                </a:lnTo>
                <a:lnTo>
                  <a:pt x="5050535" y="0"/>
                </a:lnTo>
                <a:lnTo>
                  <a:pt x="5047487" y="6095"/>
                </a:lnTo>
                <a:lnTo>
                  <a:pt x="5049011" y="10667"/>
                </a:lnTo>
                <a:lnTo>
                  <a:pt x="5052059" y="12191"/>
                </a:lnTo>
                <a:lnTo>
                  <a:pt x="5107226" y="44188"/>
                </a:lnTo>
                <a:lnTo>
                  <a:pt x="5130568" y="44195"/>
                </a:lnTo>
                <a:close/>
              </a:path>
              <a:path w="5143500" h="104139">
                <a:moveTo>
                  <a:pt x="5131307" y="58782"/>
                </a:moveTo>
                <a:lnTo>
                  <a:pt x="5131307" y="57911"/>
                </a:lnTo>
                <a:lnTo>
                  <a:pt x="5107226" y="57919"/>
                </a:lnTo>
                <a:lnTo>
                  <a:pt x="5052059" y="89915"/>
                </a:lnTo>
                <a:lnTo>
                  <a:pt x="5049011" y="91439"/>
                </a:lnTo>
                <a:lnTo>
                  <a:pt x="5047487" y="96011"/>
                </a:lnTo>
                <a:lnTo>
                  <a:pt x="5050535" y="102107"/>
                </a:lnTo>
                <a:lnTo>
                  <a:pt x="5055107" y="103631"/>
                </a:lnTo>
                <a:lnTo>
                  <a:pt x="5058155" y="100583"/>
                </a:lnTo>
                <a:lnTo>
                  <a:pt x="5131307" y="58782"/>
                </a:lnTo>
                <a:close/>
              </a:path>
              <a:path w="5143500" h="104139">
                <a:moveTo>
                  <a:pt x="5143499" y="51815"/>
                </a:moveTo>
                <a:lnTo>
                  <a:pt x="5130568" y="44195"/>
                </a:lnTo>
                <a:lnTo>
                  <a:pt x="5107226" y="44188"/>
                </a:lnTo>
                <a:lnTo>
                  <a:pt x="5119063" y="51053"/>
                </a:lnTo>
                <a:lnTo>
                  <a:pt x="5128259" y="45719"/>
                </a:lnTo>
                <a:lnTo>
                  <a:pt x="5128259" y="57911"/>
                </a:lnTo>
                <a:lnTo>
                  <a:pt x="5131307" y="57911"/>
                </a:lnTo>
                <a:lnTo>
                  <a:pt x="5131307" y="58782"/>
                </a:lnTo>
                <a:lnTo>
                  <a:pt x="5143499" y="51815"/>
                </a:lnTo>
                <a:close/>
              </a:path>
              <a:path w="5143500" h="104139">
                <a:moveTo>
                  <a:pt x="5128259" y="57911"/>
                </a:moveTo>
                <a:lnTo>
                  <a:pt x="5128259" y="56387"/>
                </a:lnTo>
                <a:lnTo>
                  <a:pt x="5119063" y="51053"/>
                </a:lnTo>
                <a:lnTo>
                  <a:pt x="5107251" y="57904"/>
                </a:lnTo>
                <a:lnTo>
                  <a:pt x="5128259" y="57911"/>
                </a:lnTo>
                <a:close/>
              </a:path>
              <a:path w="5143500" h="104139">
                <a:moveTo>
                  <a:pt x="5128259" y="56387"/>
                </a:moveTo>
                <a:lnTo>
                  <a:pt x="5128259" y="45719"/>
                </a:lnTo>
                <a:lnTo>
                  <a:pt x="5119063" y="51053"/>
                </a:lnTo>
                <a:lnTo>
                  <a:pt x="5128259" y="56387"/>
                </a:lnTo>
                <a:close/>
              </a:path>
              <a:path w="5143500" h="104139">
                <a:moveTo>
                  <a:pt x="5131307" y="44631"/>
                </a:moveTo>
                <a:lnTo>
                  <a:pt x="5131307" y="44195"/>
                </a:lnTo>
                <a:lnTo>
                  <a:pt x="5130568" y="44195"/>
                </a:lnTo>
                <a:lnTo>
                  <a:pt x="5131307" y="44631"/>
                </a:lnTo>
                <a:close/>
              </a:path>
            </a:pathLst>
          </a:custGeom>
          <a:solidFill>
            <a:schemeClr val="tx1"/>
          </a:solidFill>
          <a:ln w="25400">
            <a:solidFill>
              <a:schemeClr val="accent1">
                <a:shade val="50000"/>
              </a:schemeClr>
            </a:solidFill>
          </a:ln>
        </p:spPr>
        <p:txBody>
          <a:bodyPr wrap="square" lIns="0" tIns="0" rIns="0" bIns="0" rtlCol="0"/>
          <a:lstStyle/>
          <a:p>
            <a:endParaRPr/>
          </a:p>
        </p:txBody>
      </p:sp>
      <p:sp>
        <p:nvSpPr>
          <p:cNvPr id="16" name="object 15"/>
          <p:cNvSpPr txBox="1"/>
          <p:nvPr/>
        </p:nvSpPr>
        <p:spPr>
          <a:xfrm>
            <a:off x="4997153" y="4653493"/>
            <a:ext cx="1981200" cy="753110"/>
          </a:xfrm>
          <a:prstGeom prst="rect">
            <a:avLst/>
          </a:prstGeom>
          <a:solidFill>
            <a:srgbClr val="FFBF00"/>
          </a:solidFill>
        </p:spPr>
        <p:txBody>
          <a:bodyPr vert="horz" wrap="square" lIns="0" tIns="193040" rIns="0" bIns="0" rtlCol="0">
            <a:spAutoFit/>
          </a:bodyPr>
          <a:lstStyle/>
          <a:p>
            <a:pPr marL="284480">
              <a:lnSpc>
                <a:spcPct val="100000"/>
              </a:lnSpc>
              <a:spcBef>
                <a:spcPts val="1520"/>
              </a:spcBef>
            </a:pPr>
            <a:r>
              <a:rPr sz="2200" spc="-5" dirty="0">
                <a:latin typeface="Comic Sans MS"/>
                <a:cs typeface="Comic Sans MS"/>
              </a:rPr>
              <a:t>S</a:t>
            </a:r>
            <a:r>
              <a:rPr sz="2200" spc="200" dirty="0">
                <a:latin typeface="Comic Sans MS"/>
                <a:cs typeface="Comic Sans MS"/>
              </a:rPr>
              <a:t> </a:t>
            </a:r>
            <a:r>
              <a:rPr sz="2200" spc="5" dirty="0">
                <a:latin typeface="Comic Sans MS"/>
                <a:cs typeface="Comic Sans MS"/>
              </a:rPr>
              <a:t>orgânico</a:t>
            </a:r>
            <a:endParaRPr sz="2200">
              <a:latin typeface="Comic Sans MS"/>
              <a:cs typeface="Comic Sans MS"/>
            </a:endParaRPr>
          </a:p>
        </p:txBody>
      </p:sp>
      <p:sp>
        <p:nvSpPr>
          <p:cNvPr id="17" name="object 16"/>
          <p:cNvSpPr/>
          <p:nvPr/>
        </p:nvSpPr>
        <p:spPr>
          <a:xfrm>
            <a:off x="8631893" y="3152354"/>
            <a:ext cx="1828800" cy="358140"/>
          </a:xfrm>
          <a:custGeom>
            <a:avLst/>
            <a:gdLst/>
            <a:ahLst/>
            <a:cxnLst/>
            <a:rect l="l" t="t" r="r" b="b"/>
            <a:pathLst>
              <a:path w="1828800" h="358139">
                <a:moveTo>
                  <a:pt x="1828799" y="0"/>
                </a:moveTo>
                <a:lnTo>
                  <a:pt x="0" y="0"/>
                </a:lnTo>
                <a:lnTo>
                  <a:pt x="0" y="358139"/>
                </a:lnTo>
                <a:lnTo>
                  <a:pt x="1828799" y="358139"/>
                </a:lnTo>
                <a:lnTo>
                  <a:pt x="1828799" y="0"/>
                </a:lnTo>
                <a:close/>
              </a:path>
            </a:pathLst>
          </a:custGeom>
          <a:solidFill>
            <a:srgbClr val="FFBF00"/>
          </a:solidFill>
        </p:spPr>
        <p:txBody>
          <a:bodyPr wrap="square" lIns="0" tIns="0" rIns="0" bIns="0" rtlCol="0"/>
          <a:lstStyle/>
          <a:p>
            <a:endParaRPr/>
          </a:p>
        </p:txBody>
      </p:sp>
      <p:sp>
        <p:nvSpPr>
          <p:cNvPr id="18" name="object 18"/>
          <p:cNvSpPr txBox="1"/>
          <p:nvPr/>
        </p:nvSpPr>
        <p:spPr>
          <a:xfrm>
            <a:off x="8936190" y="3176228"/>
            <a:ext cx="1218565" cy="350520"/>
          </a:xfrm>
          <a:prstGeom prst="rect">
            <a:avLst/>
          </a:prstGeom>
        </p:spPr>
        <p:txBody>
          <a:bodyPr vert="horz" wrap="square" lIns="0" tIns="0" rIns="0" bIns="0" rtlCol="0">
            <a:spAutoFit/>
          </a:bodyPr>
          <a:lstStyle/>
          <a:p>
            <a:pPr marL="12700">
              <a:lnSpc>
                <a:spcPct val="100000"/>
              </a:lnSpc>
            </a:pPr>
            <a:r>
              <a:rPr sz="2200" spc="-10" dirty="0">
                <a:latin typeface="Comic Sans MS"/>
                <a:cs typeface="Comic Sans MS"/>
              </a:rPr>
              <a:t>(</a:t>
            </a:r>
            <a:r>
              <a:rPr sz="2200" spc="-5" dirty="0">
                <a:latin typeface="Comic Sans MS"/>
                <a:cs typeface="Comic Sans MS"/>
              </a:rPr>
              <a:t>S</a:t>
            </a:r>
            <a:r>
              <a:rPr sz="2200" spc="-10" dirty="0">
                <a:latin typeface="Comic Sans MS"/>
                <a:cs typeface="Comic Sans MS"/>
              </a:rPr>
              <a:t>ulf</a:t>
            </a:r>
            <a:r>
              <a:rPr sz="2200" spc="90" dirty="0">
                <a:latin typeface="Comic Sans MS"/>
                <a:cs typeface="Comic Sans MS"/>
              </a:rPr>
              <a:t>a</a:t>
            </a:r>
            <a:r>
              <a:rPr sz="2200" spc="-10" dirty="0">
                <a:latin typeface="Comic Sans MS"/>
                <a:cs typeface="Comic Sans MS"/>
              </a:rPr>
              <a:t>to</a:t>
            </a:r>
            <a:r>
              <a:rPr sz="2200" spc="-5" dirty="0">
                <a:latin typeface="Comic Sans MS"/>
                <a:cs typeface="Comic Sans MS"/>
              </a:rPr>
              <a:t>)</a:t>
            </a:r>
            <a:endParaRPr sz="2200" dirty="0">
              <a:latin typeface="Comic Sans MS"/>
              <a:cs typeface="Comic Sans MS"/>
            </a:endParaRPr>
          </a:p>
        </p:txBody>
      </p:sp>
      <p:sp>
        <p:nvSpPr>
          <p:cNvPr id="19" name="object 19"/>
          <p:cNvSpPr/>
          <p:nvPr/>
        </p:nvSpPr>
        <p:spPr>
          <a:xfrm>
            <a:off x="1516341" y="3152354"/>
            <a:ext cx="1828800" cy="429895"/>
          </a:xfrm>
          <a:custGeom>
            <a:avLst/>
            <a:gdLst/>
            <a:ahLst/>
            <a:cxnLst/>
            <a:rect l="l" t="t" r="r" b="b"/>
            <a:pathLst>
              <a:path w="1828800" h="429895">
                <a:moveTo>
                  <a:pt x="1828799" y="0"/>
                </a:moveTo>
                <a:lnTo>
                  <a:pt x="0" y="0"/>
                </a:lnTo>
                <a:lnTo>
                  <a:pt x="0" y="429767"/>
                </a:lnTo>
                <a:lnTo>
                  <a:pt x="1828799" y="429767"/>
                </a:lnTo>
                <a:lnTo>
                  <a:pt x="1828799" y="0"/>
                </a:lnTo>
                <a:close/>
              </a:path>
            </a:pathLst>
          </a:custGeom>
          <a:solidFill>
            <a:srgbClr val="FFBF00"/>
          </a:solidFill>
        </p:spPr>
        <p:txBody>
          <a:bodyPr wrap="square" lIns="0" tIns="0" rIns="0" bIns="0" rtlCol="0"/>
          <a:lstStyle/>
          <a:p>
            <a:endParaRPr/>
          </a:p>
        </p:txBody>
      </p:sp>
      <p:sp>
        <p:nvSpPr>
          <p:cNvPr id="20" name="object 21"/>
          <p:cNvSpPr txBox="1"/>
          <p:nvPr/>
        </p:nvSpPr>
        <p:spPr>
          <a:xfrm>
            <a:off x="2155917" y="2876000"/>
            <a:ext cx="546735" cy="400050"/>
          </a:xfrm>
          <a:prstGeom prst="rect">
            <a:avLst/>
          </a:prstGeom>
        </p:spPr>
        <p:txBody>
          <a:bodyPr vert="horz" wrap="square" lIns="0" tIns="0" rIns="0" bIns="0" rtlCol="0">
            <a:spAutoFit/>
          </a:bodyPr>
          <a:lstStyle/>
          <a:p>
            <a:pPr marL="12700">
              <a:lnSpc>
                <a:spcPct val="100000"/>
              </a:lnSpc>
            </a:pPr>
            <a:r>
              <a:rPr sz="2200" dirty="0">
                <a:latin typeface="Comic Sans MS"/>
                <a:cs typeface="Comic Sans MS"/>
              </a:rPr>
              <a:t>H</a:t>
            </a:r>
            <a:r>
              <a:rPr sz="2175" spc="-7" baseline="-21072" dirty="0">
                <a:latin typeface="Comic Sans MS"/>
                <a:cs typeface="Comic Sans MS"/>
              </a:rPr>
              <a:t>2</a:t>
            </a:r>
            <a:r>
              <a:rPr sz="2200" spc="-5" dirty="0">
                <a:latin typeface="Comic Sans MS"/>
                <a:cs typeface="Comic Sans MS"/>
              </a:rPr>
              <a:t>S</a:t>
            </a:r>
            <a:endParaRPr sz="2200">
              <a:latin typeface="Comic Sans MS"/>
              <a:cs typeface="Comic Sans MS"/>
            </a:endParaRPr>
          </a:p>
        </p:txBody>
      </p:sp>
      <p:sp>
        <p:nvSpPr>
          <p:cNvPr id="21" name="object 22"/>
          <p:cNvSpPr txBox="1"/>
          <p:nvPr/>
        </p:nvSpPr>
        <p:spPr>
          <a:xfrm>
            <a:off x="1820632" y="3211280"/>
            <a:ext cx="1218565" cy="350520"/>
          </a:xfrm>
          <a:prstGeom prst="rect">
            <a:avLst/>
          </a:prstGeom>
        </p:spPr>
        <p:txBody>
          <a:bodyPr vert="horz" wrap="square" lIns="0" tIns="0" rIns="0" bIns="0" rtlCol="0">
            <a:spAutoFit/>
          </a:bodyPr>
          <a:lstStyle/>
          <a:p>
            <a:pPr marL="12700">
              <a:lnSpc>
                <a:spcPct val="100000"/>
              </a:lnSpc>
            </a:pPr>
            <a:r>
              <a:rPr sz="2200" spc="-10" dirty="0">
                <a:latin typeface="Comic Sans MS"/>
                <a:cs typeface="Comic Sans MS"/>
              </a:rPr>
              <a:t>(</a:t>
            </a:r>
            <a:r>
              <a:rPr sz="2200" spc="-5" dirty="0">
                <a:latin typeface="Comic Sans MS"/>
                <a:cs typeface="Comic Sans MS"/>
              </a:rPr>
              <a:t>S</a:t>
            </a:r>
            <a:r>
              <a:rPr sz="2200" spc="-10" dirty="0">
                <a:latin typeface="Comic Sans MS"/>
                <a:cs typeface="Comic Sans MS"/>
              </a:rPr>
              <a:t>ulf</a:t>
            </a:r>
            <a:r>
              <a:rPr sz="2200" spc="15" dirty="0">
                <a:latin typeface="Comic Sans MS"/>
                <a:cs typeface="Comic Sans MS"/>
              </a:rPr>
              <a:t>e</a:t>
            </a:r>
            <a:r>
              <a:rPr sz="2200" spc="-10" dirty="0">
                <a:latin typeface="Comic Sans MS"/>
                <a:cs typeface="Comic Sans MS"/>
              </a:rPr>
              <a:t>to</a:t>
            </a:r>
            <a:r>
              <a:rPr sz="2200" spc="-5" dirty="0">
                <a:latin typeface="Comic Sans MS"/>
                <a:cs typeface="Comic Sans MS"/>
              </a:rPr>
              <a:t>)</a:t>
            </a:r>
            <a:endParaRPr sz="2200">
              <a:latin typeface="Comic Sans MS"/>
              <a:cs typeface="Comic Sans MS"/>
            </a:endParaRPr>
          </a:p>
        </p:txBody>
      </p:sp>
      <p:sp>
        <p:nvSpPr>
          <p:cNvPr id="22" name="object 23"/>
          <p:cNvSpPr/>
          <p:nvPr/>
        </p:nvSpPr>
        <p:spPr>
          <a:xfrm>
            <a:off x="3110442" y="3790909"/>
            <a:ext cx="1588007" cy="1168098"/>
          </a:xfrm>
          <a:prstGeom prst="rect">
            <a:avLst/>
          </a:prstGeom>
          <a:blipFill>
            <a:blip r:embed="rId4" cstate="print"/>
            <a:stretch>
              <a:fillRect/>
            </a:stretch>
          </a:blipFill>
        </p:spPr>
        <p:txBody>
          <a:bodyPr wrap="square" lIns="0" tIns="0" rIns="0" bIns="0" rtlCol="0"/>
          <a:lstStyle/>
          <a:p>
            <a:endParaRPr/>
          </a:p>
        </p:txBody>
      </p:sp>
      <p:sp>
        <p:nvSpPr>
          <p:cNvPr id="23" name="object 25"/>
          <p:cNvSpPr txBox="1"/>
          <p:nvPr/>
        </p:nvSpPr>
        <p:spPr>
          <a:xfrm>
            <a:off x="5557483" y="3400764"/>
            <a:ext cx="916940" cy="289560"/>
          </a:xfrm>
          <a:prstGeom prst="rect">
            <a:avLst/>
          </a:prstGeom>
        </p:spPr>
        <p:txBody>
          <a:bodyPr vert="horz" wrap="square" lIns="0" tIns="0" rIns="0" bIns="0" rtlCol="0">
            <a:spAutoFit/>
          </a:bodyPr>
          <a:lstStyle/>
          <a:p>
            <a:pPr marL="12700">
              <a:lnSpc>
                <a:spcPct val="100000"/>
              </a:lnSpc>
            </a:pPr>
            <a:r>
              <a:rPr sz="1800" spc="15" dirty="0">
                <a:latin typeface="Comic Sans MS"/>
                <a:cs typeface="Comic Sans MS"/>
              </a:rPr>
              <a:t>R</a:t>
            </a:r>
            <a:r>
              <a:rPr sz="1800" spc="20" dirty="0">
                <a:latin typeface="Comic Sans MS"/>
                <a:cs typeface="Comic Sans MS"/>
              </a:rPr>
              <a:t>e</a:t>
            </a:r>
            <a:r>
              <a:rPr sz="1800" spc="-5" dirty="0">
                <a:latin typeface="Comic Sans MS"/>
                <a:cs typeface="Comic Sans MS"/>
              </a:rPr>
              <a:t>d</a:t>
            </a:r>
            <a:r>
              <a:rPr sz="1800" dirty="0">
                <a:latin typeface="Comic Sans MS"/>
                <a:cs typeface="Comic Sans MS"/>
              </a:rPr>
              <a:t>uç</a:t>
            </a:r>
            <a:r>
              <a:rPr sz="1800" spc="70" dirty="0">
                <a:latin typeface="Comic Sans MS"/>
                <a:cs typeface="Comic Sans MS"/>
              </a:rPr>
              <a:t>ã</a:t>
            </a:r>
            <a:r>
              <a:rPr sz="1800" dirty="0">
                <a:latin typeface="Comic Sans MS"/>
                <a:cs typeface="Comic Sans MS"/>
              </a:rPr>
              <a:t>o</a:t>
            </a:r>
          </a:p>
        </p:txBody>
      </p:sp>
      <p:pic>
        <p:nvPicPr>
          <p:cNvPr id="24" name="Imagem 23"/>
          <p:cNvPicPr>
            <a:picLocks noChangeAspect="1"/>
          </p:cNvPicPr>
          <p:nvPr/>
        </p:nvPicPr>
        <p:blipFill>
          <a:blip r:embed="rId5"/>
          <a:stretch>
            <a:fillRect/>
          </a:stretch>
        </p:blipFill>
        <p:spPr>
          <a:xfrm>
            <a:off x="7471181" y="3771478"/>
            <a:ext cx="1962150" cy="1790700"/>
          </a:xfrm>
          <a:prstGeom prst="rect">
            <a:avLst/>
          </a:prstGeom>
        </p:spPr>
      </p:pic>
      <p:sp>
        <p:nvSpPr>
          <p:cNvPr id="25" name="object 12"/>
          <p:cNvSpPr/>
          <p:nvPr/>
        </p:nvSpPr>
        <p:spPr>
          <a:xfrm rot="10800000">
            <a:off x="3416003" y="3331424"/>
            <a:ext cx="5143500" cy="104139"/>
          </a:xfrm>
          <a:custGeom>
            <a:avLst/>
            <a:gdLst/>
            <a:ahLst/>
            <a:cxnLst/>
            <a:rect l="l" t="t" r="r" b="b"/>
            <a:pathLst>
              <a:path w="5143500" h="104139">
                <a:moveTo>
                  <a:pt x="5119063" y="51053"/>
                </a:moveTo>
                <a:lnTo>
                  <a:pt x="5107226" y="44188"/>
                </a:lnTo>
                <a:lnTo>
                  <a:pt x="0" y="42671"/>
                </a:lnTo>
                <a:lnTo>
                  <a:pt x="0" y="56387"/>
                </a:lnTo>
                <a:lnTo>
                  <a:pt x="5107251" y="57904"/>
                </a:lnTo>
                <a:lnTo>
                  <a:pt x="5119063" y="51053"/>
                </a:lnTo>
                <a:close/>
              </a:path>
              <a:path w="5143500" h="104139">
                <a:moveTo>
                  <a:pt x="5130568" y="44195"/>
                </a:moveTo>
                <a:lnTo>
                  <a:pt x="5058155" y="1523"/>
                </a:lnTo>
                <a:lnTo>
                  <a:pt x="5055107" y="0"/>
                </a:lnTo>
                <a:lnTo>
                  <a:pt x="5050535" y="0"/>
                </a:lnTo>
                <a:lnTo>
                  <a:pt x="5047487" y="6095"/>
                </a:lnTo>
                <a:lnTo>
                  <a:pt x="5049011" y="10667"/>
                </a:lnTo>
                <a:lnTo>
                  <a:pt x="5052059" y="12191"/>
                </a:lnTo>
                <a:lnTo>
                  <a:pt x="5107226" y="44188"/>
                </a:lnTo>
                <a:lnTo>
                  <a:pt x="5130568" y="44195"/>
                </a:lnTo>
                <a:close/>
              </a:path>
              <a:path w="5143500" h="104139">
                <a:moveTo>
                  <a:pt x="5131307" y="58782"/>
                </a:moveTo>
                <a:lnTo>
                  <a:pt x="5131307" y="57911"/>
                </a:lnTo>
                <a:lnTo>
                  <a:pt x="5107226" y="57919"/>
                </a:lnTo>
                <a:lnTo>
                  <a:pt x="5052059" y="89915"/>
                </a:lnTo>
                <a:lnTo>
                  <a:pt x="5049011" y="91439"/>
                </a:lnTo>
                <a:lnTo>
                  <a:pt x="5047487" y="96011"/>
                </a:lnTo>
                <a:lnTo>
                  <a:pt x="5050535" y="102107"/>
                </a:lnTo>
                <a:lnTo>
                  <a:pt x="5055107" y="103631"/>
                </a:lnTo>
                <a:lnTo>
                  <a:pt x="5058155" y="100583"/>
                </a:lnTo>
                <a:lnTo>
                  <a:pt x="5131307" y="58782"/>
                </a:lnTo>
                <a:close/>
              </a:path>
              <a:path w="5143500" h="104139">
                <a:moveTo>
                  <a:pt x="5143499" y="51815"/>
                </a:moveTo>
                <a:lnTo>
                  <a:pt x="5130568" y="44195"/>
                </a:lnTo>
                <a:lnTo>
                  <a:pt x="5107226" y="44188"/>
                </a:lnTo>
                <a:lnTo>
                  <a:pt x="5119063" y="51053"/>
                </a:lnTo>
                <a:lnTo>
                  <a:pt x="5128259" y="45719"/>
                </a:lnTo>
                <a:lnTo>
                  <a:pt x="5128259" y="57911"/>
                </a:lnTo>
                <a:lnTo>
                  <a:pt x="5131307" y="57911"/>
                </a:lnTo>
                <a:lnTo>
                  <a:pt x="5131307" y="58782"/>
                </a:lnTo>
                <a:lnTo>
                  <a:pt x="5143499" y="51815"/>
                </a:lnTo>
                <a:close/>
              </a:path>
              <a:path w="5143500" h="104139">
                <a:moveTo>
                  <a:pt x="5128259" y="57911"/>
                </a:moveTo>
                <a:lnTo>
                  <a:pt x="5128259" y="56387"/>
                </a:lnTo>
                <a:lnTo>
                  <a:pt x="5119063" y="51053"/>
                </a:lnTo>
                <a:lnTo>
                  <a:pt x="5107251" y="57904"/>
                </a:lnTo>
                <a:lnTo>
                  <a:pt x="5128259" y="57911"/>
                </a:lnTo>
                <a:close/>
              </a:path>
              <a:path w="5143500" h="104139">
                <a:moveTo>
                  <a:pt x="5128259" y="56387"/>
                </a:moveTo>
                <a:lnTo>
                  <a:pt x="5128259" y="45719"/>
                </a:lnTo>
                <a:lnTo>
                  <a:pt x="5119063" y="51053"/>
                </a:lnTo>
                <a:lnTo>
                  <a:pt x="5128259" y="56387"/>
                </a:lnTo>
                <a:close/>
              </a:path>
              <a:path w="5143500" h="104139">
                <a:moveTo>
                  <a:pt x="5131307" y="44631"/>
                </a:moveTo>
                <a:lnTo>
                  <a:pt x="5131307" y="44195"/>
                </a:lnTo>
                <a:lnTo>
                  <a:pt x="5130568" y="44195"/>
                </a:lnTo>
                <a:lnTo>
                  <a:pt x="5131307" y="44631"/>
                </a:lnTo>
                <a:close/>
              </a:path>
            </a:pathLst>
          </a:custGeom>
          <a:solidFill>
            <a:schemeClr val="tx1"/>
          </a:solidFill>
          <a:ln w="25400">
            <a:solidFill>
              <a:schemeClr val="accent1">
                <a:shade val="50000"/>
              </a:schemeClr>
            </a:solidFill>
          </a:ln>
        </p:spPr>
        <p:txBody>
          <a:bodyPr wrap="square" lIns="0" tIns="0" rIns="0" bIns="0" rtlCol="0"/>
          <a:lstStyle/>
          <a:p>
            <a:endParaRPr/>
          </a:p>
        </p:txBody>
      </p:sp>
    </p:spTree>
    <p:extLst>
      <p:ext uri="{BB962C8B-B14F-4D97-AF65-F5344CB8AC3E}">
        <p14:creationId xmlns:p14="http://schemas.microsoft.com/office/powerpoint/2010/main" val="25626565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562708"/>
            <a:ext cx="12191999" cy="584775"/>
          </a:xfrm>
          <a:prstGeom prst="rect">
            <a:avLst/>
          </a:prstGeom>
          <a:noFill/>
        </p:spPr>
        <p:txBody>
          <a:bodyPr wrap="square" rtlCol="0">
            <a:spAutoFit/>
          </a:bodyPr>
          <a:lstStyle/>
          <a:p>
            <a:pPr algn="ctr"/>
            <a:r>
              <a:rPr lang="pt-BR" sz="3200" dirty="0" smtClean="0"/>
              <a:t>Absorção e assimilação</a:t>
            </a:r>
            <a:endParaRPr lang="pt-BR" sz="3200" dirty="0"/>
          </a:p>
        </p:txBody>
      </p:sp>
      <p:sp>
        <p:nvSpPr>
          <p:cNvPr id="3" name="CaixaDeTexto 2"/>
          <p:cNvSpPr txBox="1"/>
          <p:nvPr/>
        </p:nvSpPr>
        <p:spPr>
          <a:xfrm>
            <a:off x="461888" y="1536863"/>
            <a:ext cx="11268222" cy="5401479"/>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pt-BR" dirty="0" smtClean="0"/>
              <a:t>Principal mecanismo: Fluxo em massa (5% se dá por interceptação e 95% por FM)</a:t>
            </a:r>
          </a:p>
          <a:p>
            <a:pPr marL="285750" indent="-285750">
              <a:lnSpc>
                <a:spcPct val="250000"/>
              </a:lnSpc>
              <a:buFont typeface="Arial" panose="020B0604020202020204" pitchFamily="34" charset="0"/>
              <a:buChar char="•"/>
            </a:pPr>
            <a:r>
              <a:rPr lang="pt-BR" dirty="0" smtClean="0"/>
              <a:t>Absorção: Carreador do tipo </a:t>
            </a:r>
            <a:r>
              <a:rPr lang="pt-BR" dirty="0" err="1" smtClean="0"/>
              <a:t>simporte</a:t>
            </a:r>
            <a:r>
              <a:rPr lang="pt-BR" dirty="0" smtClean="0"/>
              <a:t> (Com entrada de íons H+ no sentido do transporte)</a:t>
            </a:r>
          </a:p>
          <a:p>
            <a:pPr marL="285750" indent="-285750">
              <a:lnSpc>
                <a:spcPct val="250000"/>
              </a:lnSpc>
              <a:buFont typeface="Arial" panose="020B0604020202020204" pitchFamily="34" charset="0"/>
              <a:buChar char="•"/>
            </a:pPr>
            <a:r>
              <a:rPr lang="pt-BR" dirty="0" smtClean="0"/>
              <a:t>Forma de absorção: SO</a:t>
            </a:r>
            <a:r>
              <a:rPr lang="pt-BR" baseline="-25000" dirty="0" smtClean="0"/>
              <a:t>4</a:t>
            </a:r>
            <a:r>
              <a:rPr lang="pt-BR" baseline="30000" dirty="0" smtClean="0"/>
              <a:t>2- </a:t>
            </a:r>
            <a:r>
              <a:rPr lang="pt-BR" dirty="0" smtClean="0"/>
              <a:t>(Principal), mas também pode na forma de aminoácidos (cisteína e metionina por exemplo) ou ainda pelas folhas (estômatos) pela forma gasosa (dióxido de enxofre)</a:t>
            </a:r>
          </a:p>
          <a:p>
            <a:pPr marL="285750" indent="-285750">
              <a:lnSpc>
                <a:spcPct val="250000"/>
              </a:lnSpc>
              <a:buFont typeface="Arial" panose="020B0604020202020204" pitchFamily="34" charset="0"/>
              <a:buChar char="•"/>
            </a:pPr>
            <a:r>
              <a:rPr lang="pt-BR" dirty="0" smtClean="0"/>
              <a:t>Redistribuição na planta: Imóvel</a:t>
            </a:r>
          </a:p>
          <a:p>
            <a:pPr marL="285750" indent="-285750">
              <a:lnSpc>
                <a:spcPct val="250000"/>
              </a:lnSpc>
              <a:buFont typeface="Arial" panose="020B0604020202020204" pitchFamily="34" charset="0"/>
              <a:buChar char="•"/>
            </a:pPr>
            <a:r>
              <a:rPr lang="pt-BR" dirty="0" smtClean="0"/>
              <a:t>Translocação acrópeta: Rápida (Xilema)</a:t>
            </a:r>
          </a:p>
          <a:p>
            <a:pPr marL="285750" indent="-285750">
              <a:lnSpc>
                <a:spcPct val="250000"/>
              </a:lnSpc>
              <a:buFont typeface="Arial" panose="020B0604020202020204" pitchFamily="34" charset="0"/>
              <a:buChar char="•"/>
            </a:pPr>
            <a:r>
              <a:rPr lang="pt-BR" dirty="0" smtClean="0"/>
              <a:t>Translocação </a:t>
            </a:r>
            <a:r>
              <a:rPr lang="pt-BR" dirty="0" err="1" smtClean="0"/>
              <a:t>Basípeta</a:t>
            </a:r>
            <a:r>
              <a:rPr lang="pt-BR" dirty="0" smtClean="0"/>
              <a:t>: Pequena</a:t>
            </a:r>
            <a:endParaRPr lang="pt-BR" dirty="0"/>
          </a:p>
          <a:p>
            <a:pPr marL="285750" indent="-285750">
              <a:lnSpc>
                <a:spcPct val="250000"/>
              </a:lnSpc>
              <a:buFont typeface="Arial" panose="020B0604020202020204" pitchFamily="34" charset="0"/>
              <a:buChar char="•"/>
            </a:pPr>
            <a:endParaRPr lang="pt-BR" baseline="30000" dirty="0"/>
          </a:p>
        </p:txBody>
      </p:sp>
    </p:spTree>
    <p:extLst>
      <p:ext uri="{BB962C8B-B14F-4D97-AF65-F5344CB8AC3E}">
        <p14:creationId xmlns:p14="http://schemas.microsoft.com/office/powerpoint/2010/main" val="40508247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42900"/>
            <a:ext cx="12192000" cy="584775"/>
          </a:xfrm>
          <a:prstGeom prst="rect">
            <a:avLst/>
          </a:prstGeom>
          <a:noFill/>
        </p:spPr>
        <p:txBody>
          <a:bodyPr wrap="square" rtlCol="0">
            <a:spAutoFit/>
          </a:bodyPr>
          <a:lstStyle/>
          <a:p>
            <a:pPr algn="ctr"/>
            <a:r>
              <a:rPr lang="pt-BR" sz="3200" dirty="0" smtClean="0"/>
              <a:t>Assimilação de enxofre</a:t>
            </a:r>
            <a:endParaRPr lang="pt-BR" sz="3200" dirty="0"/>
          </a:p>
        </p:txBody>
      </p:sp>
      <p:sp>
        <p:nvSpPr>
          <p:cNvPr id="3" name="CaixaDeTexto 2"/>
          <p:cNvSpPr txBox="1"/>
          <p:nvPr/>
        </p:nvSpPr>
        <p:spPr>
          <a:xfrm>
            <a:off x="1200150" y="1447800"/>
            <a:ext cx="6096000" cy="1333500"/>
          </a:xfrm>
          <a:prstGeom prst="rect">
            <a:avLst/>
          </a:prstGeom>
          <a:noFill/>
        </p:spPr>
        <p:txBody>
          <a:bodyPr wrap="square" rtlCol="0">
            <a:spAutoFit/>
          </a:bodyPr>
          <a:lstStyle/>
          <a:p>
            <a:endParaRPr lang="pt-BR" dirty="0"/>
          </a:p>
        </p:txBody>
      </p:sp>
      <p:sp>
        <p:nvSpPr>
          <p:cNvPr id="4" name="CaixaDeTexto 3"/>
          <p:cNvSpPr txBox="1"/>
          <p:nvPr/>
        </p:nvSpPr>
        <p:spPr>
          <a:xfrm>
            <a:off x="742950" y="1447800"/>
            <a:ext cx="10763250"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dirty="0" smtClean="0"/>
              <a:t>Sulfato após entrar na planta, passa pelas reações catalisadas pela ATP </a:t>
            </a:r>
            <a:r>
              <a:rPr lang="pt-BR" dirty="0" err="1" smtClean="0"/>
              <a:t>sulfurilase</a:t>
            </a:r>
            <a:endParaRPr lang="pt-BR" dirty="0" smtClean="0"/>
          </a:p>
          <a:p>
            <a:pPr marL="285750" indent="-285750">
              <a:lnSpc>
                <a:spcPct val="150000"/>
              </a:lnSpc>
              <a:buFont typeface="Arial" panose="020B0604020202020204" pitchFamily="34" charset="0"/>
              <a:buChar char="•"/>
            </a:pPr>
            <a:r>
              <a:rPr lang="pt-BR" dirty="0" smtClean="0"/>
              <a:t>Redução ocorre na folha</a:t>
            </a:r>
          </a:p>
          <a:p>
            <a:pPr marL="285750" indent="-285750">
              <a:lnSpc>
                <a:spcPct val="150000"/>
              </a:lnSpc>
              <a:buFont typeface="Arial" panose="020B0604020202020204" pitchFamily="34" charset="0"/>
              <a:buChar char="•"/>
            </a:pPr>
            <a:r>
              <a:rPr lang="pt-BR" dirty="0" smtClean="0"/>
              <a:t>Inicia-se com a redução para cisteína</a:t>
            </a:r>
          </a:p>
          <a:p>
            <a:pPr marL="285750" indent="-285750">
              <a:lnSpc>
                <a:spcPct val="150000"/>
              </a:lnSpc>
              <a:buFont typeface="Arial" panose="020B0604020202020204" pitchFamily="34" charset="0"/>
              <a:buChar char="•"/>
            </a:pPr>
            <a:r>
              <a:rPr lang="pt-BR" dirty="0" smtClean="0"/>
              <a:t>Após sua assimilação e conversão em aminoácidos, estes são </a:t>
            </a:r>
            <a:r>
              <a:rPr lang="pt-BR" dirty="0" err="1" smtClean="0"/>
              <a:t>translocados</a:t>
            </a:r>
            <a:r>
              <a:rPr lang="pt-BR" dirty="0" smtClean="0"/>
              <a:t> pela planta</a:t>
            </a:r>
            <a:endParaRPr lang="pt-BR" dirty="0"/>
          </a:p>
        </p:txBody>
      </p:sp>
    </p:spTree>
    <p:extLst>
      <p:ext uri="{BB962C8B-B14F-4D97-AF65-F5344CB8AC3E}">
        <p14:creationId xmlns:p14="http://schemas.microsoft.com/office/powerpoint/2010/main" val="33226988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2068918" y="1004569"/>
            <a:ext cx="3140456" cy="2112899"/>
          </a:xfrm>
          <a:prstGeom prst="rect">
            <a:avLst/>
          </a:prstGeom>
          <a:blipFill>
            <a:blip r:embed="rId2" cstate="print"/>
            <a:stretch>
              <a:fillRect/>
            </a:stretch>
          </a:blipFill>
        </p:spPr>
        <p:txBody>
          <a:bodyPr wrap="square" lIns="0" tIns="0" rIns="0" bIns="0" rtlCol="0"/>
          <a:lstStyle/>
          <a:p>
            <a:endParaRPr/>
          </a:p>
        </p:txBody>
      </p:sp>
      <p:sp>
        <p:nvSpPr>
          <p:cNvPr id="3" name="object 7"/>
          <p:cNvSpPr/>
          <p:nvPr/>
        </p:nvSpPr>
        <p:spPr>
          <a:xfrm>
            <a:off x="1237932" y="4631385"/>
            <a:ext cx="3963797" cy="1810004"/>
          </a:xfrm>
          <a:prstGeom prst="rect">
            <a:avLst/>
          </a:prstGeom>
          <a:blipFill>
            <a:blip r:embed="rId3" cstate="print"/>
            <a:stretch>
              <a:fillRect/>
            </a:stretch>
          </a:blipFill>
        </p:spPr>
        <p:txBody>
          <a:bodyPr wrap="square" lIns="0" tIns="0" rIns="0" bIns="0" rtlCol="0"/>
          <a:lstStyle/>
          <a:p>
            <a:endParaRPr/>
          </a:p>
        </p:txBody>
      </p:sp>
      <p:sp>
        <p:nvSpPr>
          <p:cNvPr id="4" name="object 10"/>
          <p:cNvSpPr/>
          <p:nvPr/>
        </p:nvSpPr>
        <p:spPr>
          <a:xfrm>
            <a:off x="6094603" y="878077"/>
            <a:ext cx="3550030" cy="4522597"/>
          </a:xfrm>
          <a:prstGeom prst="rect">
            <a:avLst/>
          </a:prstGeom>
          <a:blipFill>
            <a:blip r:embed="rId4" cstate="print"/>
            <a:stretch>
              <a:fillRect/>
            </a:stretch>
          </a:blipFill>
        </p:spPr>
        <p:txBody>
          <a:bodyPr wrap="square" lIns="0" tIns="0" rIns="0" bIns="0" rtlCol="0"/>
          <a:lstStyle/>
          <a:p>
            <a:endParaRPr/>
          </a:p>
        </p:txBody>
      </p:sp>
      <p:sp>
        <p:nvSpPr>
          <p:cNvPr id="5" name="CaixaDeTexto 4"/>
          <p:cNvSpPr txBox="1"/>
          <p:nvPr/>
        </p:nvSpPr>
        <p:spPr>
          <a:xfrm>
            <a:off x="2305050" y="571500"/>
            <a:ext cx="2686050" cy="369332"/>
          </a:xfrm>
          <a:prstGeom prst="rect">
            <a:avLst/>
          </a:prstGeom>
          <a:noFill/>
        </p:spPr>
        <p:txBody>
          <a:bodyPr wrap="square" rtlCol="0">
            <a:spAutoFit/>
          </a:bodyPr>
          <a:lstStyle/>
          <a:p>
            <a:r>
              <a:rPr lang="pt-BR" dirty="0" smtClean="0"/>
              <a:t>Cisteína</a:t>
            </a:r>
            <a:endParaRPr lang="pt-BR" dirty="0"/>
          </a:p>
        </p:txBody>
      </p:sp>
      <p:sp>
        <p:nvSpPr>
          <p:cNvPr id="6" name="CaixaDeTexto 5"/>
          <p:cNvSpPr txBox="1"/>
          <p:nvPr/>
        </p:nvSpPr>
        <p:spPr>
          <a:xfrm>
            <a:off x="7391400" y="209550"/>
            <a:ext cx="2533650" cy="369332"/>
          </a:xfrm>
          <a:prstGeom prst="rect">
            <a:avLst/>
          </a:prstGeom>
          <a:noFill/>
        </p:spPr>
        <p:txBody>
          <a:bodyPr wrap="square" rtlCol="0">
            <a:spAutoFit/>
          </a:bodyPr>
          <a:lstStyle/>
          <a:p>
            <a:r>
              <a:rPr lang="pt-BR" dirty="0" smtClean="0"/>
              <a:t>Cistina (2 </a:t>
            </a:r>
            <a:r>
              <a:rPr lang="pt-BR" dirty="0" err="1" smtClean="0"/>
              <a:t>cisteínas</a:t>
            </a:r>
            <a:r>
              <a:rPr lang="pt-BR" dirty="0" smtClean="0"/>
              <a:t>)</a:t>
            </a:r>
            <a:endParaRPr lang="pt-BR" dirty="0"/>
          </a:p>
        </p:txBody>
      </p:sp>
      <p:sp>
        <p:nvSpPr>
          <p:cNvPr id="7" name="CaixaDeTexto 6"/>
          <p:cNvSpPr txBox="1"/>
          <p:nvPr/>
        </p:nvSpPr>
        <p:spPr>
          <a:xfrm>
            <a:off x="876300" y="4286250"/>
            <a:ext cx="2038350" cy="369332"/>
          </a:xfrm>
          <a:prstGeom prst="rect">
            <a:avLst/>
          </a:prstGeom>
          <a:noFill/>
        </p:spPr>
        <p:txBody>
          <a:bodyPr wrap="square" rtlCol="0">
            <a:spAutoFit/>
          </a:bodyPr>
          <a:lstStyle/>
          <a:p>
            <a:r>
              <a:rPr lang="pt-BR" dirty="0" smtClean="0"/>
              <a:t>Metionina</a:t>
            </a:r>
            <a:endParaRPr lang="pt-BR" dirty="0"/>
          </a:p>
        </p:txBody>
      </p:sp>
    </p:spTree>
    <p:extLst>
      <p:ext uri="{BB962C8B-B14F-4D97-AF65-F5344CB8AC3E}">
        <p14:creationId xmlns:p14="http://schemas.microsoft.com/office/powerpoint/2010/main" val="23477659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365760"/>
            <a:ext cx="12192000" cy="1077218"/>
          </a:xfrm>
          <a:prstGeom prst="rect">
            <a:avLst/>
          </a:prstGeom>
          <a:noFill/>
        </p:spPr>
        <p:txBody>
          <a:bodyPr wrap="square" rtlCol="0">
            <a:spAutoFit/>
          </a:bodyPr>
          <a:lstStyle/>
          <a:p>
            <a:pPr algn="ctr"/>
            <a:r>
              <a:rPr lang="pt-BR" sz="3200" dirty="0" smtClean="0"/>
              <a:t>Níveis adequados de macronutrientes para algumas hortaliças (Diagnose foliar)</a:t>
            </a:r>
            <a:endParaRPr lang="pt-BR" sz="3200" dirty="0"/>
          </a:p>
        </p:txBody>
      </p:sp>
      <p:graphicFrame>
        <p:nvGraphicFramePr>
          <p:cNvPr id="3" name="Tabela 2"/>
          <p:cNvGraphicFramePr>
            <a:graphicFrameLocks noGrp="1"/>
          </p:cNvGraphicFramePr>
          <p:nvPr>
            <p:extLst/>
          </p:nvPr>
        </p:nvGraphicFramePr>
        <p:xfrm>
          <a:off x="2032001" y="2070164"/>
          <a:ext cx="8128000" cy="222504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pt-BR" dirty="0" smtClean="0"/>
                        <a:t>Cultura</a:t>
                      </a:r>
                      <a:endParaRPr lang="pt-BR" dirty="0"/>
                    </a:p>
                  </a:txBody>
                  <a:tcPr/>
                </a:tc>
                <a:tc>
                  <a:txBody>
                    <a:bodyPr/>
                    <a:lstStyle/>
                    <a:p>
                      <a:pPr algn="ctr"/>
                      <a:r>
                        <a:rPr lang="pt-BR" dirty="0" smtClean="0"/>
                        <a:t>S (g/kg)</a:t>
                      </a:r>
                      <a:endParaRPr lang="pt-BR" dirty="0"/>
                    </a:p>
                  </a:txBody>
                  <a:tcPr/>
                </a:tc>
              </a:tr>
              <a:tr h="370840">
                <a:tc>
                  <a:txBody>
                    <a:bodyPr/>
                    <a:lstStyle/>
                    <a:p>
                      <a:pPr algn="ctr"/>
                      <a:r>
                        <a:rPr lang="pt-BR" dirty="0" smtClean="0"/>
                        <a:t>Alface</a:t>
                      </a:r>
                      <a:endParaRPr lang="pt-BR" dirty="0"/>
                    </a:p>
                  </a:txBody>
                  <a:tcPr/>
                </a:tc>
                <a:tc>
                  <a:txBody>
                    <a:bodyPr/>
                    <a:lstStyle/>
                    <a:p>
                      <a:pPr algn="ctr"/>
                      <a:r>
                        <a:rPr lang="pt-BR" dirty="0" smtClean="0"/>
                        <a:t>3,0</a:t>
                      </a:r>
                      <a:endParaRPr lang="pt-BR" dirty="0"/>
                    </a:p>
                  </a:txBody>
                  <a:tcPr/>
                </a:tc>
              </a:tr>
              <a:tr h="370840">
                <a:tc>
                  <a:txBody>
                    <a:bodyPr/>
                    <a:lstStyle/>
                    <a:p>
                      <a:pPr algn="ctr"/>
                      <a:r>
                        <a:rPr lang="pt-BR" dirty="0" smtClean="0"/>
                        <a:t>Batata</a:t>
                      </a:r>
                      <a:endParaRPr lang="pt-BR" dirty="0"/>
                    </a:p>
                  </a:txBody>
                  <a:tcPr/>
                </a:tc>
                <a:tc>
                  <a:txBody>
                    <a:bodyPr/>
                    <a:lstStyle/>
                    <a:p>
                      <a:pPr algn="ctr"/>
                      <a:r>
                        <a:rPr lang="pt-BR" dirty="0" smtClean="0"/>
                        <a:t>3,0 a 4,0</a:t>
                      </a:r>
                      <a:endParaRPr lang="pt-BR" dirty="0"/>
                    </a:p>
                  </a:txBody>
                  <a:tcPr/>
                </a:tc>
              </a:tr>
              <a:tr h="370840">
                <a:tc>
                  <a:txBody>
                    <a:bodyPr/>
                    <a:lstStyle/>
                    <a:p>
                      <a:pPr algn="ctr"/>
                      <a:r>
                        <a:rPr lang="pt-BR" dirty="0" smtClean="0"/>
                        <a:t>Cenoura</a:t>
                      </a:r>
                      <a:endParaRPr lang="pt-BR" dirty="0"/>
                    </a:p>
                  </a:txBody>
                  <a:tcPr/>
                </a:tc>
                <a:tc>
                  <a:txBody>
                    <a:bodyPr/>
                    <a:lstStyle/>
                    <a:p>
                      <a:pPr algn="ctr"/>
                      <a:r>
                        <a:rPr lang="pt-BR" dirty="0" smtClean="0"/>
                        <a:t>4,0</a:t>
                      </a:r>
                      <a:endParaRPr lang="pt-BR" dirty="0"/>
                    </a:p>
                  </a:txBody>
                  <a:tcPr/>
                </a:tc>
              </a:tr>
              <a:tr h="370840">
                <a:tc>
                  <a:txBody>
                    <a:bodyPr/>
                    <a:lstStyle/>
                    <a:p>
                      <a:pPr algn="ctr"/>
                      <a:r>
                        <a:rPr lang="pt-BR" dirty="0" smtClean="0"/>
                        <a:t>Cebola</a:t>
                      </a:r>
                      <a:endParaRPr lang="pt-BR" dirty="0"/>
                    </a:p>
                  </a:txBody>
                  <a:tcPr/>
                </a:tc>
                <a:tc>
                  <a:txBody>
                    <a:bodyPr/>
                    <a:lstStyle/>
                    <a:p>
                      <a:pPr algn="ctr"/>
                      <a:r>
                        <a:rPr lang="pt-BR" dirty="0" smtClean="0"/>
                        <a:t>8,0</a:t>
                      </a:r>
                      <a:endParaRPr lang="pt-BR" dirty="0"/>
                    </a:p>
                  </a:txBody>
                  <a:tcPr/>
                </a:tc>
              </a:tr>
              <a:tr h="370840">
                <a:tc>
                  <a:txBody>
                    <a:bodyPr/>
                    <a:lstStyle/>
                    <a:p>
                      <a:pPr algn="ctr"/>
                      <a:r>
                        <a:rPr lang="pt-BR" dirty="0" smtClean="0"/>
                        <a:t>Tomate</a:t>
                      </a:r>
                      <a:endParaRPr lang="pt-BR" dirty="0"/>
                    </a:p>
                  </a:txBody>
                  <a:tcPr/>
                </a:tc>
                <a:tc>
                  <a:txBody>
                    <a:bodyPr/>
                    <a:lstStyle/>
                    <a:p>
                      <a:pPr algn="ctr"/>
                      <a:r>
                        <a:rPr lang="pt-BR" dirty="0" smtClean="0"/>
                        <a:t>3,0</a:t>
                      </a:r>
                      <a:endParaRPr lang="pt-BR" dirty="0"/>
                    </a:p>
                  </a:txBody>
                  <a:tcPr/>
                </a:tc>
              </a:tr>
            </a:tbl>
          </a:graphicData>
        </a:graphic>
      </p:graphicFrame>
    </p:spTree>
    <p:extLst>
      <p:ext uri="{BB962C8B-B14F-4D97-AF65-F5344CB8AC3E}">
        <p14:creationId xmlns:p14="http://schemas.microsoft.com/office/powerpoint/2010/main" val="26954013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aifa-group.com/files/Deficiencies/Field_crops/Potatoes/S-d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46" y="2021306"/>
            <a:ext cx="7980816" cy="4483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aifa-group.com/files/Deficiencies/Field_crops/Potatoes/S-de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895" y="2021306"/>
            <a:ext cx="3536041" cy="251058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946484" y="770021"/>
            <a:ext cx="4042611" cy="369332"/>
          </a:xfrm>
          <a:prstGeom prst="rect">
            <a:avLst/>
          </a:prstGeom>
          <a:noFill/>
        </p:spPr>
        <p:txBody>
          <a:bodyPr wrap="square" rtlCol="0">
            <a:spAutoFit/>
          </a:bodyPr>
          <a:lstStyle/>
          <a:p>
            <a:pPr marL="342900" indent="-342900">
              <a:buFont typeface="+mj-lt"/>
              <a:buAutoNum type="arabicParenR" startAt="2"/>
            </a:pPr>
            <a:r>
              <a:rPr lang="pt-BR" b="1" dirty="0" smtClean="0">
                <a:solidFill>
                  <a:srgbClr val="FF0000"/>
                </a:solidFill>
              </a:rPr>
              <a:t>Batata</a:t>
            </a:r>
            <a:endParaRPr lang="pt-BR" b="1" dirty="0">
              <a:solidFill>
                <a:srgbClr val="FF0000"/>
              </a:solidFill>
            </a:endParaRPr>
          </a:p>
        </p:txBody>
      </p:sp>
      <p:sp>
        <p:nvSpPr>
          <p:cNvPr id="3" name="CaixaDeTexto 2"/>
          <p:cNvSpPr txBox="1"/>
          <p:nvPr/>
        </p:nvSpPr>
        <p:spPr>
          <a:xfrm>
            <a:off x="8341895" y="5149516"/>
            <a:ext cx="3536041" cy="1200329"/>
          </a:xfrm>
          <a:prstGeom prst="rect">
            <a:avLst/>
          </a:prstGeom>
          <a:noFill/>
        </p:spPr>
        <p:txBody>
          <a:bodyPr wrap="square" rtlCol="0">
            <a:spAutoFit/>
          </a:bodyPr>
          <a:lstStyle/>
          <a:p>
            <a:r>
              <a:rPr lang="pt-BR" dirty="0" err="1" smtClean="0"/>
              <a:t>Disponivel</a:t>
            </a:r>
            <a:r>
              <a:rPr lang="pt-BR" dirty="0" smtClean="0"/>
              <a:t> em:</a:t>
            </a:r>
            <a:r>
              <a:rPr lang="pt-BR" u="sng" dirty="0" smtClean="0">
                <a:solidFill>
                  <a:schemeClr val="accent1">
                    <a:lumMod val="75000"/>
                  </a:schemeClr>
                </a:solidFill>
              </a:rPr>
              <a:t> http://www.haifa-group.com/knowledge_center/deficiencies/crops/vegetables/potato/</a:t>
            </a:r>
            <a:endParaRPr lang="pt-BR" u="sng" dirty="0">
              <a:solidFill>
                <a:schemeClr val="accent1">
                  <a:lumMod val="75000"/>
                </a:schemeClr>
              </a:solidFill>
            </a:endParaRPr>
          </a:p>
        </p:txBody>
      </p:sp>
    </p:spTree>
    <p:extLst>
      <p:ext uri="{BB962C8B-B14F-4D97-AF65-F5344CB8AC3E}">
        <p14:creationId xmlns:p14="http://schemas.microsoft.com/office/powerpoint/2010/main" val="36815689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46484" y="770021"/>
            <a:ext cx="4042611" cy="369332"/>
          </a:xfrm>
          <a:prstGeom prst="rect">
            <a:avLst/>
          </a:prstGeom>
          <a:noFill/>
        </p:spPr>
        <p:txBody>
          <a:bodyPr wrap="square" rtlCol="0">
            <a:spAutoFit/>
          </a:bodyPr>
          <a:lstStyle/>
          <a:p>
            <a:pPr marL="342900" indent="-342900">
              <a:buFont typeface="+mj-lt"/>
              <a:buAutoNum type="arabicParenR" startAt="3"/>
            </a:pPr>
            <a:r>
              <a:rPr lang="pt-BR" b="1" dirty="0" smtClean="0">
                <a:solidFill>
                  <a:srgbClr val="FF0000"/>
                </a:solidFill>
              </a:rPr>
              <a:t>Tomate</a:t>
            </a:r>
            <a:endParaRPr lang="pt-BR" b="1" dirty="0">
              <a:solidFill>
                <a:srgbClr val="FF0000"/>
              </a:solidFill>
            </a:endParaRPr>
          </a:p>
        </p:txBody>
      </p:sp>
      <p:pic>
        <p:nvPicPr>
          <p:cNvPr id="3074" name="Picture 2" descr="http://www.haifa-group.com/files/Deficiencies/Vegetables/Tomato/S-d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342394"/>
            <a:ext cx="4761664" cy="615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4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0" u="none" dirty="0" smtClean="0">
                <a:latin typeface="Arial" panose="020B0604020202020204" pitchFamily="34" charset="0"/>
                <a:cs typeface="Arial" panose="020B0604020202020204" pitchFamily="34" charset="0"/>
              </a:rPr>
              <a:t>Mineralização x imobilização </a:t>
            </a:r>
            <a:endParaRPr lang="pt-BR" sz="3200" b="0" u="none" dirty="0">
              <a:latin typeface="Arial" panose="020B0604020202020204" pitchFamily="34" charset="0"/>
              <a:cs typeface="Arial" panose="020B0604020202020204" pitchFamily="34" charset="0"/>
            </a:endParaRPr>
          </a:p>
        </p:txBody>
      </p:sp>
      <p:sp>
        <p:nvSpPr>
          <p:cNvPr id="3" name="CaixaDeTexto 2"/>
          <p:cNvSpPr txBox="1"/>
          <p:nvPr/>
        </p:nvSpPr>
        <p:spPr>
          <a:xfrm>
            <a:off x="520700" y="2159000"/>
            <a:ext cx="10617200" cy="5355312"/>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Relação C/N</a:t>
            </a: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Intensidade da mineralização/imobilização irá depender dos fatores que afetam a atividade microbiana (Umidade, temperatura, acidez do solo, fertilidade, etc...)</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smtClean="0"/>
          </a:p>
          <a:p>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C/N                                                             Mineralização x Imobilização</a:t>
            </a:r>
          </a:p>
          <a:p>
            <a:endParaRPr lang="pt-BR" dirty="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                              &gt;30                                                           Imobilização &gt;&gt;&gt;&gt; Mineralização</a:t>
            </a:r>
          </a:p>
          <a:p>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20-30                                                        Imobilização </a:t>
            </a:r>
            <a:r>
              <a:rPr lang="pt-BR" b="1" spc="-5" dirty="0">
                <a:latin typeface="Symbol" panose="05050102010706020507" pitchFamily="18" charset="2"/>
                <a:cs typeface="Arial" panose="020B0604020202020204" pitchFamily="34" charset="0"/>
              </a:rPr>
              <a:t></a:t>
            </a:r>
            <a:r>
              <a:rPr lang="pt-BR" dirty="0" smtClean="0">
                <a:latin typeface="Arial" panose="020B0604020202020204" pitchFamily="34" charset="0"/>
                <a:cs typeface="Arial" panose="020B0604020202020204" pitchFamily="34" charset="0"/>
              </a:rPr>
              <a:t> Mineralização</a:t>
            </a:r>
          </a:p>
          <a:p>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&lt;20                                                           Mineralização &gt;&gt;&gt;&gt; Imobilização</a:t>
            </a:r>
          </a:p>
          <a:p>
            <a:endParaRPr lang="pt-B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Relação C/N média nos solos é de 10 a 12 : 1</a:t>
            </a:r>
          </a:p>
          <a:p>
            <a:pPr marL="285750" indent="-285750">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Mineralização é limitada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smtClean="0"/>
          </a:p>
          <a:p>
            <a:endParaRPr lang="pt-BR" dirty="0"/>
          </a:p>
        </p:txBody>
      </p:sp>
      <p:sp>
        <p:nvSpPr>
          <p:cNvPr id="4" name="object 2"/>
          <p:cNvSpPr/>
          <p:nvPr/>
        </p:nvSpPr>
        <p:spPr>
          <a:xfrm>
            <a:off x="2274950" y="3878960"/>
            <a:ext cx="7759700" cy="0"/>
          </a:xfrm>
          <a:custGeom>
            <a:avLst/>
            <a:gdLst/>
            <a:ahLst/>
            <a:cxnLst/>
            <a:rect l="l" t="t" r="r" b="b"/>
            <a:pathLst>
              <a:path w="7759700">
                <a:moveTo>
                  <a:pt x="0" y="0"/>
                </a:moveTo>
                <a:lnTo>
                  <a:pt x="7759700" y="0"/>
                </a:lnTo>
              </a:path>
            </a:pathLst>
          </a:custGeom>
          <a:ln w="12700">
            <a:solidFill>
              <a:srgbClr val="000000"/>
            </a:solidFill>
          </a:ln>
        </p:spPr>
        <p:txBody>
          <a:bodyPr wrap="square" lIns="0" tIns="0" rIns="0" bIns="0" rtlCol="0"/>
          <a:lstStyle/>
          <a:p>
            <a:endParaRPr dirty="0"/>
          </a:p>
        </p:txBody>
      </p:sp>
      <p:sp>
        <p:nvSpPr>
          <p:cNvPr id="5" name="object 3"/>
          <p:cNvSpPr/>
          <p:nvPr/>
        </p:nvSpPr>
        <p:spPr>
          <a:xfrm>
            <a:off x="2274950" y="3513201"/>
            <a:ext cx="7759700" cy="0"/>
          </a:xfrm>
          <a:custGeom>
            <a:avLst/>
            <a:gdLst/>
            <a:ahLst/>
            <a:cxnLst/>
            <a:rect l="l" t="t" r="r" b="b"/>
            <a:pathLst>
              <a:path w="7759700">
                <a:moveTo>
                  <a:pt x="0" y="0"/>
                </a:moveTo>
                <a:lnTo>
                  <a:pt x="7759700" y="0"/>
                </a:lnTo>
              </a:path>
            </a:pathLst>
          </a:custGeom>
          <a:ln w="12700">
            <a:solidFill>
              <a:srgbClr val="000000"/>
            </a:solidFill>
          </a:ln>
        </p:spPr>
        <p:txBody>
          <a:bodyPr wrap="square" lIns="0" tIns="0" rIns="0" bIns="0" rtlCol="0"/>
          <a:lstStyle/>
          <a:p>
            <a:endParaRPr dirty="0"/>
          </a:p>
        </p:txBody>
      </p:sp>
      <p:sp>
        <p:nvSpPr>
          <p:cNvPr id="6" name="object 4"/>
          <p:cNvSpPr/>
          <p:nvPr/>
        </p:nvSpPr>
        <p:spPr>
          <a:xfrm>
            <a:off x="2274950" y="4976240"/>
            <a:ext cx="7759700" cy="0"/>
          </a:xfrm>
          <a:custGeom>
            <a:avLst/>
            <a:gdLst/>
            <a:ahLst/>
            <a:cxnLst/>
            <a:rect l="l" t="t" r="r" b="b"/>
            <a:pathLst>
              <a:path w="7759700">
                <a:moveTo>
                  <a:pt x="0" y="0"/>
                </a:moveTo>
                <a:lnTo>
                  <a:pt x="77597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93983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txBox="1"/>
          <p:nvPr/>
        </p:nvSpPr>
        <p:spPr>
          <a:xfrm>
            <a:off x="2160117" y="1402588"/>
            <a:ext cx="2968625" cy="285115"/>
          </a:xfrm>
          <a:prstGeom prst="rect">
            <a:avLst/>
          </a:prstGeom>
        </p:spPr>
        <p:txBody>
          <a:bodyPr vert="horz" wrap="square" lIns="0" tIns="0" rIns="0" bIns="0" rtlCol="0">
            <a:spAutoFit/>
          </a:bodyPr>
          <a:lstStyle/>
          <a:p>
            <a:pPr marL="12700">
              <a:lnSpc>
                <a:spcPct val="100000"/>
              </a:lnSpc>
            </a:pPr>
            <a:r>
              <a:rPr sz="1800" b="1" spc="-5" dirty="0">
                <a:latin typeface="Arial"/>
                <a:cs typeface="Arial"/>
              </a:rPr>
              <a:t>Palhada (resto </a:t>
            </a:r>
            <a:r>
              <a:rPr sz="1800" b="1" dirty="0">
                <a:latin typeface="Arial"/>
                <a:cs typeface="Arial"/>
              </a:rPr>
              <a:t>de </a:t>
            </a:r>
            <a:r>
              <a:rPr sz="1800" b="1" spc="-5" dirty="0">
                <a:latin typeface="Arial"/>
                <a:cs typeface="Arial"/>
              </a:rPr>
              <a:t>cultura)</a:t>
            </a:r>
            <a:r>
              <a:rPr sz="1800" b="1" spc="-35" dirty="0">
                <a:latin typeface="Arial"/>
                <a:cs typeface="Arial"/>
              </a:rPr>
              <a:t> </a:t>
            </a:r>
            <a:r>
              <a:rPr sz="1800" b="1" dirty="0">
                <a:latin typeface="Arial"/>
                <a:cs typeface="Arial"/>
              </a:rPr>
              <a:t>:</a:t>
            </a:r>
            <a:endParaRPr sz="1800" dirty="0">
              <a:latin typeface="Arial"/>
              <a:cs typeface="Arial"/>
            </a:endParaRPr>
          </a:p>
        </p:txBody>
      </p:sp>
      <p:sp>
        <p:nvSpPr>
          <p:cNvPr id="19" name="object 3"/>
          <p:cNvSpPr txBox="1"/>
          <p:nvPr/>
        </p:nvSpPr>
        <p:spPr>
          <a:xfrm>
            <a:off x="5817996" y="1402588"/>
            <a:ext cx="1307465" cy="285115"/>
          </a:xfrm>
          <a:prstGeom prst="rect">
            <a:avLst/>
          </a:prstGeom>
        </p:spPr>
        <p:txBody>
          <a:bodyPr vert="horz" wrap="square" lIns="0" tIns="0" rIns="0" bIns="0" rtlCol="0">
            <a:spAutoFit/>
          </a:bodyPr>
          <a:lstStyle/>
          <a:p>
            <a:pPr marL="12700">
              <a:lnSpc>
                <a:spcPct val="100000"/>
              </a:lnSpc>
              <a:tabLst>
                <a:tab pos="1217930" algn="l"/>
              </a:tabLst>
            </a:pPr>
            <a:r>
              <a:rPr sz="1800" b="1" spc="-5" dirty="0">
                <a:solidFill>
                  <a:srgbClr val="FF3300"/>
                </a:solidFill>
                <a:latin typeface="Arial"/>
                <a:cs typeface="Arial"/>
              </a:rPr>
              <a:t>40</a:t>
            </a:r>
            <a:r>
              <a:rPr sz="1800" b="1" spc="-20" dirty="0">
                <a:solidFill>
                  <a:srgbClr val="FF3300"/>
                </a:solidFill>
                <a:latin typeface="Arial"/>
                <a:cs typeface="Arial"/>
              </a:rPr>
              <a:t> </a:t>
            </a:r>
            <a:r>
              <a:rPr sz="1800" b="1" spc="-5" dirty="0">
                <a:solidFill>
                  <a:srgbClr val="FF3300"/>
                </a:solidFill>
                <a:latin typeface="Arial"/>
                <a:cs typeface="Arial"/>
              </a:rPr>
              <a:t>% de</a:t>
            </a:r>
            <a:r>
              <a:rPr sz="1800" b="1" dirty="0">
                <a:solidFill>
                  <a:srgbClr val="FF3300"/>
                </a:solidFill>
                <a:latin typeface="Arial"/>
                <a:cs typeface="Arial"/>
              </a:rPr>
              <a:t> </a:t>
            </a:r>
            <a:r>
              <a:rPr sz="1800" b="1" spc="-5" dirty="0">
                <a:solidFill>
                  <a:srgbClr val="FF3300"/>
                </a:solidFill>
                <a:latin typeface="Arial"/>
                <a:cs typeface="Arial"/>
              </a:rPr>
              <a:t>C</a:t>
            </a:r>
            <a:r>
              <a:rPr sz="1800" b="1" dirty="0">
                <a:solidFill>
                  <a:srgbClr val="FF3300"/>
                </a:solidFill>
                <a:latin typeface="Arial"/>
                <a:cs typeface="Arial"/>
              </a:rPr>
              <a:t>	</a:t>
            </a:r>
            <a:r>
              <a:rPr sz="1800" b="1" dirty="0">
                <a:latin typeface="Arial"/>
                <a:cs typeface="Arial"/>
              </a:rPr>
              <a:t>-</a:t>
            </a:r>
            <a:endParaRPr sz="1800" dirty="0">
              <a:latin typeface="Arial"/>
              <a:cs typeface="Arial"/>
            </a:endParaRPr>
          </a:p>
        </p:txBody>
      </p:sp>
      <p:sp>
        <p:nvSpPr>
          <p:cNvPr id="20" name="object 4"/>
          <p:cNvSpPr txBox="1"/>
          <p:nvPr/>
        </p:nvSpPr>
        <p:spPr>
          <a:xfrm>
            <a:off x="7290561" y="1402588"/>
            <a:ext cx="1294765" cy="285115"/>
          </a:xfrm>
          <a:prstGeom prst="rect">
            <a:avLst/>
          </a:prstGeom>
        </p:spPr>
        <p:txBody>
          <a:bodyPr vert="horz" wrap="square" lIns="0" tIns="0" rIns="0" bIns="0" rtlCol="0">
            <a:spAutoFit/>
          </a:bodyPr>
          <a:lstStyle/>
          <a:p>
            <a:pPr marL="12700">
              <a:lnSpc>
                <a:spcPct val="100000"/>
              </a:lnSpc>
            </a:pPr>
            <a:r>
              <a:rPr sz="1800" b="1" spc="-5" dirty="0">
                <a:solidFill>
                  <a:srgbClr val="008000"/>
                </a:solidFill>
                <a:latin typeface="Arial"/>
                <a:cs typeface="Arial"/>
              </a:rPr>
              <a:t>0,7 % de</a:t>
            </a:r>
            <a:r>
              <a:rPr sz="1800" b="1" spc="430" dirty="0">
                <a:solidFill>
                  <a:srgbClr val="008000"/>
                </a:solidFill>
                <a:latin typeface="Arial"/>
                <a:cs typeface="Arial"/>
              </a:rPr>
              <a:t> </a:t>
            </a:r>
            <a:r>
              <a:rPr sz="1800" b="1" spc="-5" dirty="0">
                <a:solidFill>
                  <a:srgbClr val="008000"/>
                </a:solidFill>
                <a:latin typeface="Arial"/>
                <a:cs typeface="Arial"/>
              </a:rPr>
              <a:t>N</a:t>
            </a:r>
            <a:r>
              <a:rPr sz="1800" b="1" spc="-5" dirty="0">
                <a:latin typeface="Arial"/>
                <a:cs typeface="Arial"/>
              </a:rPr>
              <a:t>.</a:t>
            </a:r>
            <a:endParaRPr sz="1800">
              <a:latin typeface="Arial"/>
              <a:cs typeface="Arial"/>
            </a:endParaRPr>
          </a:p>
        </p:txBody>
      </p:sp>
      <p:sp>
        <p:nvSpPr>
          <p:cNvPr id="21" name="object 5"/>
          <p:cNvSpPr txBox="1"/>
          <p:nvPr/>
        </p:nvSpPr>
        <p:spPr>
          <a:xfrm>
            <a:off x="0" y="557403"/>
            <a:ext cx="12191999" cy="492443"/>
          </a:xfrm>
          <a:prstGeom prst="rect">
            <a:avLst/>
          </a:prstGeom>
        </p:spPr>
        <p:txBody>
          <a:bodyPr vert="horz" wrap="square" lIns="0" tIns="0" rIns="0" bIns="0" rtlCol="0">
            <a:spAutoFit/>
          </a:bodyPr>
          <a:lstStyle/>
          <a:p>
            <a:pPr marL="12700" algn="ctr">
              <a:lnSpc>
                <a:spcPct val="100000"/>
              </a:lnSpc>
            </a:pPr>
            <a:r>
              <a:rPr sz="3200" b="1" dirty="0">
                <a:solidFill>
                  <a:srgbClr val="FF0000"/>
                </a:solidFill>
                <a:latin typeface="Arial"/>
                <a:cs typeface="Arial"/>
              </a:rPr>
              <a:t>Porque </a:t>
            </a:r>
            <a:r>
              <a:rPr sz="3200" b="1" spc="-5" dirty="0">
                <a:solidFill>
                  <a:srgbClr val="FF0000"/>
                </a:solidFill>
                <a:latin typeface="Arial"/>
                <a:cs typeface="Arial"/>
              </a:rPr>
              <a:t>a relação C/N regula a</a:t>
            </a:r>
            <a:r>
              <a:rPr sz="3200" b="1" spc="20" dirty="0">
                <a:solidFill>
                  <a:srgbClr val="FF0000"/>
                </a:solidFill>
                <a:latin typeface="Arial"/>
                <a:cs typeface="Arial"/>
              </a:rPr>
              <a:t> </a:t>
            </a:r>
            <a:r>
              <a:rPr sz="3200" b="1" spc="-5" dirty="0">
                <a:solidFill>
                  <a:srgbClr val="FF0000"/>
                </a:solidFill>
                <a:latin typeface="Arial"/>
                <a:cs typeface="Arial"/>
              </a:rPr>
              <a:t>mineralização?</a:t>
            </a:r>
            <a:endParaRPr sz="3200" dirty="0">
              <a:solidFill>
                <a:srgbClr val="FF0000"/>
              </a:solidFill>
              <a:latin typeface="Arial"/>
              <a:cs typeface="Arial"/>
            </a:endParaRPr>
          </a:p>
        </p:txBody>
      </p:sp>
      <p:graphicFrame>
        <p:nvGraphicFramePr>
          <p:cNvPr id="22" name="object 6"/>
          <p:cNvGraphicFramePr>
            <a:graphicFrameLocks noGrp="1"/>
          </p:cNvGraphicFramePr>
          <p:nvPr>
            <p:extLst/>
          </p:nvPr>
        </p:nvGraphicFramePr>
        <p:xfrm>
          <a:off x="2150592" y="1940488"/>
          <a:ext cx="6830720" cy="1806296"/>
        </p:xfrm>
        <a:graphic>
          <a:graphicData uri="http://schemas.openxmlformats.org/drawingml/2006/table">
            <a:tbl>
              <a:tblPr firstRow="1" bandRow="1">
                <a:tableStyleId>{2D5ABB26-0587-4C30-8999-92F81FD0307C}</a:tableStyleId>
              </a:tblPr>
              <a:tblGrid>
                <a:gridCol w="2039627"/>
                <a:gridCol w="509974"/>
                <a:gridCol w="4281119"/>
              </a:tblGrid>
              <a:tr h="328743">
                <a:tc>
                  <a:txBody>
                    <a:bodyPr/>
                    <a:lstStyle/>
                    <a:p>
                      <a:pPr marL="22225">
                        <a:lnSpc>
                          <a:spcPct val="100000"/>
                        </a:lnSpc>
                        <a:spcBef>
                          <a:spcPts val="155"/>
                        </a:spcBef>
                      </a:pPr>
                      <a:r>
                        <a:rPr sz="1800" b="1" spc="-5" dirty="0">
                          <a:latin typeface="Arial"/>
                          <a:cs typeface="Arial"/>
                        </a:rPr>
                        <a:t>Biomassa </a:t>
                      </a:r>
                      <a:r>
                        <a:rPr sz="1800" b="1" dirty="0">
                          <a:latin typeface="Arial"/>
                          <a:cs typeface="Arial"/>
                        </a:rPr>
                        <a:t>do</a:t>
                      </a:r>
                      <a:r>
                        <a:rPr sz="1800" b="1" spc="-60" dirty="0">
                          <a:latin typeface="Arial"/>
                          <a:cs typeface="Arial"/>
                        </a:rPr>
                        <a:t> </a:t>
                      </a:r>
                      <a:r>
                        <a:rPr sz="1800" b="1" spc="-5" dirty="0">
                          <a:latin typeface="Arial"/>
                          <a:cs typeface="Arial"/>
                        </a:rPr>
                        <a:t>solo</a:t>
                      </a:r>
                      <a:endParaRPr sz="1800" dirty="0">
                        <a:latin typeface="Arial"/>
                        <a:cs typeface="Arial"/>
                      </a:endParaRPr>
                    </a:p>
                  </a:txBody>
                  <a:tcPr marL="0" marR="0" marT="0" marB="0"/>
                </a:tc>
                <a:tc>
                  <a:txBody>
                    <a:bodyPr/>
                    <a:lstStyle/>
                    <a:p>
                      <a:pPr marL="64135">
                        <a:lnSpc>
                          <a:spcPct val="100000"/>
                        </a:lnSpc>
                        <a:spcBef>
                          <a:spcPts val="155"/>
                        </a:spcBef>
                      </a:pPr>
                      <a:r>
                        <a:rPr sz="1800" b="1" dirty="0">
                          <a:latin typeface="Arial"/>
                          <a:cs typeface="Arial"/>
                        </a:rPr>
                        <a:t>-</a:t>
                      </a:r>
                      <a:endParaRPr sz="1800">
                        <a:latin typeface="Arial"/>
                        <a:cs typeface="Arial"/>
                      </a:endParaRPr>
                    </a:p>
                  </a:txBody>
                  <a:tcPr marL="0" marR="0" marT="0" marB="0"/>
                </a:tc>
                <a:tc>
                  <a:txBody>
                    <a:bodyPr/>
                    <a:lstStyle/>
                    <a:p>
                      <a:pPr marL="215900">
                        <a:lnSpc>
                          <a:spcPct val="100000"/>
                        </a:lnSpc>
                        <a:spcBef>
                          <a:spcPts val="155"/>
                        </a:spcBef>
                      </a:pPr>
                      <a:r>
                        <a:rPr sz="1800" b="1" spc="-5" dirty="0">
                          <a:latin typeface="Arial"/>
                          <a:cs typeface="Arial"/>
                        </a:rPr>
                        <a:t>Coeficiente assimilatório de C </a:t>
                      </a:r>
                      <a:r>
                        <a:rPr sz="1800" b="1" dirty="0">
                          <a:latin typeface="Arial"/>
                          <a:cs typeface="Arial"/>
                        </a:rPr>
                        <a:t>= </a:t>
                      </a:r>
                      <a:r>
                        <a:rPr sz="1800" b="1" spc="-5" dirty="0">
                          <a:latin typeface="Arial"/>
                          <a:cs typeface="Arial"/>
                        </a:rPr>
                        <a:t>35</a:t>
                      </a:r>
                      <a:r>
                        <a:rPr sz="1800" b="1" spc="30" dirty="0">
                          <a:latin typeface="Arial"/>
                          <a:cs typeface="Arial"/>
                        </a:rPr>
                        <a:t> </a:t>
                      </a:r>
                      <a:r>
                        <a:rPr sz="1800" b="1" spc="-5" dirty="0">
                          <a:latin typeface="Arial"/>
                          <a:cs typeface="Arial"/>
                        </a:rPr>
                        <a:t>%</a:t>
                      </a:r>
                      <a:endParaRPr sz="1800" dirty="0">
                        <a:latin typeface="Arial"/>
                        <a:cs typeface="Arial"/>
                      </a:endParaRPr>
                    </a:p>
                  </a:txBody>
                  <a:tcPr marL="0" marR="0" marT="0" marB="0"/>
                </a:tc>
              </a:tr>
              <a:tr h="502819">
                <a:tc>
                  <a:txBody>
                    <a:bodyPr/>
                    <a:lstStyle/>
                    <a:p>
                      <a:endParaRPr sz="1800" dirty="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L="215900">
                        <a:lnSpc>
                          <a:spcPts val="2110"/>
                        </a:lnSpc>
                      </a:pPr>
                      <a:r>
                        <a:rPr sz="1800" b="1" spc="-5" dirty="0">
                          <a:latin typeface="Arial"/>
                          <a:cs typeface="Arial"/>
                        </a:rPr>
                        <a:t>Relação </a:t>
                      </a:r>
                      <a:r>
                        <a:rPr sz="1800" b="1" dirty="0">
                          <a:latin typeface="Arial"/>
                          <a:cs typeface="Arial"/>
                        </a:rPr>
                        <a:t>C / N =</a:t>
                      </a:r>
                      <a:r>
                        <a:rPr sz="1800" b="1" spc="-100" dirty="0">
                          <a:latin typeface="Arial"/>
                          <a:cs typeface="Arial"/>
                        </a:rPr>
                        <a:t> </a:t>
                      </a:r>
                      <a:r>
                        <a:rPr sz="1800" b="1" spc="-5" dirty="0">
                          <a:latin typeface="Arial"/>
                          <a:cs typeface="Arial"/>
                        </a:rPr>
                        <a:t>10:1</a:t>
                      </a:r>
                      <a:endParaRPr sz="1800">
                        <a:latin typeface="Arial"/>
                        <a:cs typeface="Arial"/>
                      </a:endParaRPr>
                    </a:p>
                  </a:txBody>
                  <a:tcPr marL="0" marR="0" marT="0" marB="0"/>
                </a:tc>
              </a:tr>
              <a:tr h="574253">
                <a:tc>
                  <a:txBody>
                    <a:bodyPr/>
                    <a:lstStyle/>
                    <a:p>
                      <a:pPr marL="22225">
                        <a:lnSpc>
                          <a:spcPct val="100000"/>
                        </a:lnSpc>
                        <a:spcBef>
                          <a:spcPts val="1435"/>
                        </a:spcBef>
                      </a:pPr>
                      <a:r>
                        <a:rPr sz="2400" b="1" spc="-10" dirty="0">
                          <a:latin typeface="Arial"/>
                          <a:cs typeface="Arial"/>
                        </a:rPr>
                        <a:t>100kg</a:t>
                      </a:r>
                      <a:endParaRPr sz="2400">
                        <a:latin typeface="Arial"/>
                        <a:cs typeface="Arial"/>
                      </a:endParaRPr>
                    </a:p>
                  </a:txBody>
                  <a:tcPr marL="0" marR="0" marT="0" marB="0"/>
                </a:tc>
                <a:tc>
                  <a:txBody>
                    <a:bodyPr/>
                    <a:lstStyle/>
                    <a:p>
                      <a:pPr marL="62865">
                        <a:lnSpc>
                          <a:spcPct val="100000"/>
                        </a:lnSpc>
                        <a:spcBef>
                          <a:spcPts val="1435"/>
                        </a:spcBef>
                      </a:pPr>
                      <a:r>
                        <a:rPr sz="2400" b="1" dirty="0">
                          <a:latin typeface="Symbol"/>
                          <a:cs typeface="Symbol"/>
                        </a:rPr>
                        <a:t></a:t>
                      </a:r>
                      <a:endParaRPr sz="2400">
                        <a:latin typeface="Symbol"/>
                        <a:cs typeface="Symbol"/>
                      </a:endParaRPr>
                    </a:p>
                  </a:txBody>
                  <a:tcPr marL="0" marR="0" marT="0" marB="0"/>
                </a:tc>
                <a:tc>
                  <a:txBody>
                    <a:bodyPr/>
                    <a:lstStyle/>
                    <a:p>
                      <a:pPr marL="215900">
                        <a:lnSpc>
                          <a:spcPct val="100000"/>
                        </a:lnSpc>
                        <a:spcBef>
                          <a:spcPts val="1435"/>
                        </a:spcBef>
                      </a:pPr>
                      <a:r>
                        <a:rPr sz="2400" b="1" spc="-5" dirty="0">
                          <a:latin typeface="Arial"/>
                          <a:cs typeface="Arial"/>
                        </a:rPr>
                        <a:t>40 kg</a:t>
                      </a:r>
                      <a:r>
                        <a:rPr sz="2400" b="1" spc="-90" dirty="0">
                          <a:latin typeface="Arial"/>
                          <a:cs typeface="Arial"/>
                        </a:rPr>
                        <a:t> </a:t>
                      </a:r>
                      <a:r>
                        <a:rPr sz="2400" b="1" spc="-5" dirty="0">
                          <a:latin typeface="Arial"/>
                          <a:cs typeface="Arial"/>
                        </a:rPr>
                        <a:t>C</a:t>
                      </a:r>
                      <a:endParaRPr sz="2400" dirty="0">
                        <a:latin typeface="Arial"/>
                        <a:cs typeface="Arial"/>
                      </a:endParaRPr>
                    </a:p>
                  </a:txBody>
                  <a:tcPr marL="0" marR="0" marT="0" marB="0"/>
                </a:tc>
              </a:tr>
              <a:tr h="400481">
                <a:tc>
                  <a:txBody>
                    <a:bodyPr/>
                    <a:lstStyle/>
                    <a:p>
                      <a:pPr marL="22225">
                        <a:lnSpc>
                          <a:spcPts val="2680"/>
                        </a:lnSpc>
                      </a:pPr>
                      <a:r>
                        <a:rPr sz="2400" b="1" spc="-5" dirty="0">
                          <a:latin typeface="Arial"/>
                          <a:cs typeface="Arial"/>
                        </a:rPr>
                        <a:t>C</a:t>
                      </a:r>
                      <a:r>
                        <a:rPr sz="2400" b="1" spc="-70" dirty="0">
                          <a:latin typeface="Arial"/>
                          <a:cs typeface="Arial"/>
                        </a:rPr>
                        <a:t> </a:t>
                      </a:r>
                      <a:r>
                        <a:rPr sz="2400" b="1" spc="-5" dirty="0">
                          <a:latin typeface="Arial"/>
                          <a:cs typeface="Arial"/>
                        </a:rPr>
                        <a:t>assimilável</a:t>
                      </a:r>
                      <a:endParaRPr sz="2400">
                        <a:latin typeface="Arial"/>
                        <a:cs typeface="Arial"/>
                      </a:endParaRPr>
                    </a:p>
                  </a:txBody>
                  <a:tcPr marL="0" marR="0" marT="0" marB="0"/>
                </a:tc>
                <a:tc>
                  <a:txBody>
                    <a:bodyPr/>
                    <a:lstStyle/>
                    <a:p>
                      <a:pPr marL="82550">
                        <a:lnSpc>
                          <a:spcPts val="2680"/>
                        </a:lnSpc>
                      </a:pPr>
                      <a:r>
                        <a:rPr sz="2400" b="1" dirty="0">
                          <a:latin typeface="Symbol"/>
                          <a:cs typeface="Symbol"/>
                        </a:rPr>
                        <a:t></a:t>
                      </a:r>
                      <a:endParaRPr sz="2400">
                        <a:latin typeface="Symbol"/>
                        <a:cs typeface="Symbol"/>
                      </a:endParaRPr>
                    </a:p>
                  </a:txBody>
                  <a:tcPr marL="0" marR="0" marT="0" marB="0"/>
                </a:tc>
                <a:tc>
                  <a:txBody>
                    <a:bodyPr/>
                    <a:lstStyle/>
                    <a:p>
                      <a:pPr marL="125730">
                        <a:lnSpc>
                          <a:spcPts val="2680"/>
                        </a:lnSpc>
                      </a:pPr>
                      <a:r>
                        <a:rPr sz="2400" b="1" spc="-5" dirty="0">
                          <a:latin typeface="Arial"/>
                          <a:cs typeface="Arial"/>
                        </a:rPr>
                        <a:t>40 kg x 0,35 </a:t>
                      </a:r>
                      <a:r>
                        <a:rPr sz="2400" b="1" dirty="0">
                          <a:latin typeface="Arial"/>
                          <a:cs typeface="Arial"/>
                        </a:rPr>
                        <a:t>= </a:t>
                      </a:r>
                      <a:r>
                        <a:rPr sz="2400" b="1" spc="-5" dirty="0">
                          <a:solidFill>
                            <a:srgbClr val="FF3300"/>
                          </a:solidFill>
                          <a:latin typeface="Arial"/>
                          <a:cs typeface="Arial"/>
                        </a:rPr>
                        <a:t>14 kg</a:t>
                      </a:r>
                      <a:r>
                        <a:rPr sz="2400" b="1" spc="-40" dirty="0">
                          <a:solidFill>
                            <a:srgbClr val="FF3300"/>
                          </a:solidFill>
                          <a:latin typeface="Arial"/>
                          <a:cs typeface="Arial"/>
                        </a:rPr>
                        <a:t> </a:t>
                      </a:r>
                      <a:r>
                        <a:rPr sz="2400" b="1" spc="-5" dirty="0">
                          <a:solidFill>
                            <a:srgbClr val="FF3300"/>
                          </a:solidFill>
                          <a:latin typeface="Arial"/>
                          <a:cs typeface="Arial"/>
                        </a:rPr>
                        <a:t>C</a:t>
                      </a:r>
                      <a:endParaRPr sz="2400" dirty="0">
                        <a:latin typeface="Arial"/>
                        <a:cs typeface="Arial"/>
                      </a:endParaRPr>
                    </a:p>
                  </a:txBody>
                  <a:tcPr marL="0" marR="0" marT="0" marB="0"/>
                </a:tc>
              </a:tr>
            </a:tbl>
          </a:graphicData>
        </a:graphic>
      </p:graphicFrame>
      <p:sp>
        <p:nvSpPr>
          <p:cNvPr id="23" name="object 7"/>
          <p:cNvSpPr/>
          <p:nvPr/>
        </p:nvSpPr>
        <p:spPr>
          <a:xfrm>
            <a:off x="2151860" y="4382238"/>
            <a:ext cx="254000" cy="0"/>
          </a:xfrm>
          <a:custGeom>
            <a:avLst/>
            <a:gdLst/>
            <a:ahLst/>
            <a:cxnLst/>
            <a:rect l="l" t="t" r="r" b="b"/>
            <a:pathLst>
              <a:path w="254000">
                <a:moveTo>
                  <a:pt x="0" y="0"/>
                </a:moveTo>
                <a:lnTo>
                  <a:pt x="253960" y="0"/>
                </a:lnTo>
              </a:path>
            </a:pathLst>
          </a:custGeom>
          <a:ln w="13060">
            <a:solidFill>
              <a:srgbClr val="000000"/>
            </a:solidFill>
          </a:ln>
        </p:spPr>
        <p:txBody>
          <a:bodyPr wrap="square" lIns="0" tIns="0" rIns="0" bIns="0" rtlCol="0"/>
          <a:lstStyle/>
          <a:p>
            <a:endParaRPr/>
          </a:p>
        </p:txBody>
      </p:sp>
      <p:sp>
        <p:nvSpPr>
          <p:cNvPr id="24" name="object 8"/>
          <p:cNvSpPr/>
          <p:nvPr/>
        </p:nvSpPr>
        <p:spPr>
          <a:xfrm>
            <a:off x="2746186" y="4382238"/>
            <a:ext cx="374650" cy="0"/>
          </a:xfrm>
          <a:custGeom>
            <a:avLst/>
            <a:gdLst/>
            <a:ahLst/>
            <a:cxnLst/>
            <a:rect l="l" t="t" r="r" b="b"/>
            <a:pathLst>
              <a:path w="374650">
                <a:moveTo>
                  <a:pt x="0" y="0"/>
                </a:moveTo>
                <a:lnTo>
                  <a:pt x="374280" y="0"/>
                </a:lnTo>
              </a:path>
            </a:pathLst>
          </a:custGeom>
          <a:ln w="13060">
            <a:solidFill>
              <a:srgbClr val="000000"/>
            </a:solidFill>
          </a:ln>
        </p:spPr>
        <p:txBody>
          <a:bodyPr wrap="square" lIns="0" tIns="0" rIns="0" bIns="0" rtlCol="0"/>
          <a:lstStyle/>
          <a:p>
            <a:endParaRPr/>
          </a:p>
        </p:txBody>
      </p:sp>
      <p:sp>
        <p:nvSpPr>
          <p:cNvPr id="25" name="object 9"/>
          <p:cNvSpPr/>
          <p:nvPr/>
        </p:nvSpPr>
        <p:spPr>
          <a:xfrm>
            <a:off x="3911579" y="4382238"/>
            <a:ext cx="379095" cy="0"/>
          </a:xfrm>
          <a:custGeom>
            <a:avLst/>
            <a:gdLst/>
            <a:ahLst/>
            <a:cxnLst/>
            <a:rect l="l" t="t" r="r" b="b"/>
            <a:pathLst>
              <a:path w="379094">
                <a:moveTo>
                  <a:pt x="0" y="0"/>
                </a:moveTo>
                <a:lnTo>
                  <a:pt x="378946" y="0"/>
                </a:lnTo>
              </a:path>
            </a:pathLst>
          </a:custGeom>
          <a:ln w="13060">
            <a:solidFill>
              <a:srgbClr val="000000"/>
            </a:solidFill>
          </a:ln>
        </p:spPr>
        <p:txBody>
          <a:bodyPr wrap="square" lIns="0" tIns="0" rIns="0" bIns="0" rtlCol="0"/>
          <a:lstStyle/>
          <a:p>
            <a:endParaRPr/>
          </a:p>
        </p:txBody>
      </p:sp>
      <p:sp>
        <p:nvSpPr>
          <p:cNvPr id="26" name="object 10"/>
          <p:cNvSpPr txBox="1"/>
          <p:nvPr/>
        </p:nvSpPr>
        <p:spPr>
          <a:xfrm>
            <a:off x="3997928" y="4395175"/>
            <a:ext cx="207010" cy="391160"/>
          </a:xfrm>
          <a:prstGeom prst="rect">
            <a:avLst/>
          </a:prstGeom>
        </p:spPr>
        <p:txBody>
          <a:bodyPr vert="horz" wrap="square" lIns="0" tIns="0" rIns="0" bIns="0" rtlCol="0">
            <a:spAutoFit/>
          </a:bodyPr>
          <a:lstStyle/>
          <a:p>
            <a:pPr marL="12700">
              <a:lnSpc>
                <a:spcPct val="100000"/>
              </a:lnSpc>
            </a:pPr>
            <a:r>
              <a:rPr sz="2500" b="1" spc="35" dirty="0">
                <a:latin typeface="Arial"/>
                <a:cs typeface="Arial"/>
              </a:rPr>
              <a:t>x</a:t>
            </a:r>
            <a:endParaRPr sz="2500">
              <a:latin typeface="Arial"/>
              <a:cs typeface="Arial"/>
            </a:endParaRPr>
          </a:p>
        </p:txBody>
      </p:sp>
      <p:sp>
        <p:nvSpPr>
          <p:cNvPr id="27" name="object 11"/>
          <p:cNvSpPr txBox="1"/>
          <p:nvPr/>
        </p:nvSpPr>
        <p:spPr>
          <a:xfrm>
            <a:off x="3462770" y="4144407"/>
            <a:ext cx="3580129" cy="391160"/>
          </a:xfrm>
          <a:prstGeom prst="rect">
            <a:avLst/>
          </a:prstGeom>
        </p:spPr>
        <p:txBody>
          <a:bodyPr vert="horz" wrap="square" lIns="0" tIns="0" rIns="0" bIns="0" rtlCol="0">
            <a:spAutoFit/>
          </a:bodyPr>
          <a:lstStyle/>
          <a:p>
            <a:pPr marL="12700">
              <a:lnSpc>
                <a:spcPct val="100000"/>
              </a:lnSpc>
              <a:tabLst>
                <a:tab pos="449580" algn="l"/>
                <a:tab pos="992505" algn="l"/>
                <a:tab pos="1473200" algn="l"/>
              </a:tabLst>
            </a:pPr>
            <a:r>
              <a:rPr sz="2500" spc="35" dirty="0">
                <a:latin typeface="Symbol"/>
                <a:cs typeface="Symbol"/>
              </a:rPr>
              <a:t></a:t>
            </a:r>
            <a:r>
              <a:rPr sz="2500" spc="35" dirty="0">
                <a:latin typeface="Times New Roman"/>
                <a:cs typeface="Times New Roman"/>
              </a:rPr>
              <a:t>	</a:t>
            </a:r>
            <a:r>
              <a:rPr sz="3750" b="1" spc="44" baseline="35555" dirty="0">
                <a:latin typeface="Arial"/>
                <a:cs typeface="Arial"/>
              </a:rPr>
              <a:t>14	</a:t>
            </a:r>
            <a:r>
              <a:rPr sz="2500" spc="65" dirty="0">
                <a:latin typeface="Symbol"/>
                <a:cs typeface="Symbol"/>
              </a:rPr>
              <a:t></a:t>
            </a:r>
            <a:r>
              <a:rPr sz="2500" spc="65" dirty="0">
                <a:latin typeface="Times New Roman"/>
                <a:cs typeface="Times New Roman"/>
              </a:rPr>
              <a:t>	</a:t>
            </a:r>
            <a:r>
              <a:rPr sz="2500" b="1" spc="35" dirty="0">
                <a:latin typeface="Arial"/>
                <a:cs typeface="Arial"/>
              </a:rPr>
              <a:t>x</a:t>
            </a:r>
            <a:r>
              <a:rPr sz="2500" b="1" spc="-95" dirty="0">
                <a:latin typeface="Arial"/>
                <a:cs typeface="Arial"/>
              </a:rPr>
              <a:t> </a:t>
            </a:r>
            <a:r>
              <a:rPr sz="2500" spc="35" dirty="0">
                <a:latin typeface="Symbol"/>
                <a:cs typeface="Symbol"/>
              </a:rPr>
              <a:t></a:t>
            </a:r>
            <a:r>
              <a:rPr sz="2500" spc="-235" dirty="0">
                <a:latin typeface="Times New Roman"/>
                <a:cs typeface="Times New Roman"/>
              </a:rPr>
              <a:t> </a:t>
            </a:r>
            <a:r>
              <a:rPr sz="2500" b="1" spc="20" dirty="0">
                <a:latin typeface="Arial"/>
                <a:cs typeface="Arial"/>
              </a:rPr>
              <a:t>1,4</a:t>
            </a:r>
            <a:r>
              <a:rPr sz="2500" b="1" spc="-285" dirty="0">
                <a:latin typeface="Arial"/>
                <a:cs typeface="Arial"/>
              </a:rPr>
              <a:t> </a:t>
            </a:r>
            <a:r>
              <a:rPr sz="2500" b="1" spc="30" dirty="0">
                <a:latin typeface="Arial"/>
                <a:cs typeface="Arial"/>
              </a:rPr>
              <a:t>kg</a:t>
            </a:r>
            <a:r>
              <a:rPr sz="2500" b="1" spc="-310" dirty="0">
                <a:latin typeface="Arial"/>
                <a:cs typeface="Arial"/>
              </a:rPr>
              <a:t> </a:t>
            </a:r>
            <a:r>
              <a:rPr sz="2500" b="1" spc="30" dirty="0">
                <a:latin typeface="Arial"/>
                <a:cs typeface="Arial"/>
              </a:rPr>
              <a:t>de</a:t>
            </a:r>
            <a:r>
              <a:rPr sz="2500" b="1" spc="-310" dirty="0">
                <a:latin typeface="Arial"/>
                <a:cs typeface="Arial"/>
              </a:rPr>
              <a:t> </a:t>
            </a:r>
            <a:r>
              <a:rPr sz="2500" b="1" spc="50" dirty="0">
                <a:latin typeface="Arial"/>
                <a:cs typeface="Arial"/>
              </a:rPr>
              <a:t>N</a:t>
            </a:r>
            <a:endParaRPr sz="2500" dirty="0">
              <a:latin typeface="Arial"/>
              <a:cs typeface="Arial"/>
            </a:endParaRPr>
          </a:p>
        </p:txBody>
      </p:sp>
      <p:sp>
        <p:nvSpPr>
          <p:cNvPr id="28" name="object 12"/>
          <p:cNvSpPr txBox="1"/>
          <p:nvPr/>
        </p:nvSpPr>
        <p:spPr>
          <a:xfrm>
            <a:off x="2151126" y="3942642"/>
            <a:ext cx="970280" cy="1438275"/>
          </a:xfrm>
          <a:prstGeom prst="rect">
            <a:avLst/>
          </a:prstGeom>
        </p:spPr>
        <p:txBody>
          <a:bodyPr vert="horz" wrap="square" lIns="0" tIns="0" rIns="0" bIns="0" rtlCol="0">
            <a:spAutoFit/>
          </a:bodyPr>
          <a:lstStyle/>
          <a:p>
            <a:pPr marL="12700">
              <a:lnSpc>
                <a:spcPct val="100000"/>
              </a:lnSpc>
            </a:pPr>
            <a:r>
              <a:rPr sz="2500" b="1" spc="50" dirty="0">
                <a:latin typeface="Arial"/>
                <a:cs typeface="Arial"/>
              </a:rPr>
              <a:t>C </a:t>
            </a:r>
            <a:r>
              <a:rPr sz="3750" spc="52" baseline="-35555" dirty="0">
                <a:latin typeface="Symbol"/>
                <a:cs typeface="Symbol"/>
              </a:rPr>
              <a:t></a:t>
            </a:r>
            <a:r>
              <a:rPr sz="3750" spc="-195" baseline="-35555" dirty="0">
                <a:latin typeface="Times New Roman"/>
                <a:cs typeface="Times New Roman"/>
              </a:rPr>
              <a:t> </a:t>
            </a:r>
            <a:r>
              <a:rPr sz="2500" b="1" spc="20" dirty="0">
                <a:latin typeface="Arial"/>
                <a:cs typeface="Arial"/>
              </a:rPr>
              <a:t>10</a:t>
            </a:r>
            <a:endParaRPr sz="2500" dirty="0">
              <a:latin typeface="Arial"/>
              <a:cs typeface="Arial"/>
            </a:endParaRPr>
          </a:p>
          <a:p>
            <a:pPr marL="12700">
              <a:lnSpc>
                <a:spcPct val="100000"/>
              </a:lnSpc>
              <a:spcBef>
                <a:spcPts val="560"/>
              </a:spcBef>
              <a:tabLst>
                <a:tab pos="706120" algn="l"/>
              </a:tabLst>
            </a:pPr>
            <a:r>
              <a:rPr sz="2500" b="1" spc="50" dirty="0">
                <a:latin typeface="Arial"/>
                <a:cs typeface="Arial"/>
              </a:rPr>
              <a:t>N	</a:t>
            </a:r>
            <a:r>
              <a:rPr sz="2500" b="1" spc="35" dirty="0">
                <a:latin typeface="Arial"/>
                <a:cs typeface="Arial"/>
              </a:rPr>
              <a:t>1</a:t>
            </a:r>
            <a:endParaRPr sz="2500" dirty="0">
              <a:latin typeface="Arial"/>
              <a:cs typeface="Arial"/>
            </a:endParaRPr>
          </a:p>
          <a:p>
            <a:pPr marL="21590">
              <a:lnSpc>
                <a:spcPct val="100000"/>
              </a:lnSpc>
              <a:spcBef>
                <a:spcPts val="1800"/>
              </a:spcBef>
            </a:pPr>
            <a:r>
              <a:rPr sz="2400" b="1" spc="-10" dirty="0">
                <a:latin typeface="Arial"/>
                <a:cs typeface="Arial"/>
              </a:rPr>
              <a:t>100kg</a:t>
            </a:r>
            <a:endParaRPr sz="2400" dirty="0">
              <a:latin typeface="Arial"/>
              <a:cs typeface="Arial"/>
            </a:endParaRPr>
          </a:p>
        </p:txBody>
      </p:sp>
      <p:sp>
        <p:nvSpPr>
          <p:cNvPr id="29" name="object 13"/>
          <p:cNvSpPr txBox="1"/>
          <p:nvPr/>
        </p:nvSpPr>
        <p:spPr>
          <a:xfrm>
            <a:off x="4240657" y="5005070"/>
            <a:ext cx="1854835" cy="375920"/>
          </a:xfrm>
          <a:prstGeom prst="rect">
            <a:avLst/>
          </a:prstGeom>
        </p:spPr>
        <p:txBody>
          <a:bodyPr vert="horz" wrap="square" lIns="0" tIns="0" rIns="0" bIns="0" rtlCol="0">
            <a:spAutoFit/>
          </a:bodyPr>
          <a:lstStyle/>
          <a:p>
            <a:pPr marL="12700">
              <a:lnSpc>
                <a:spcPct val="100000"/>
              </a:lnSpc>
              <a:tabLst>
                <a:tab pos="675005" algn="l"/>
              </a:tabLst>
            </a:pPr>
            <a:r>
              <a:rPr sz="2400" b="1" spc="-5" dirty="0">
                <a:latin typeface="Symbol"/>
                <a:cs typeface="Symbol"/>
              </a:rPr>
              <a:t></a:t>
            </a:r>
            <a:r>
              <a:rPr sz="2400" spc="-5" dirty="0">
                <a:latin typeface="Times New Roman"/>
                <a:cs typeface="Times New Roman"/>
              </a:rPr>
              <a:t>	</a:t>
            </a:r>
            <a:r>
              <a:rPr sz="2400" b="1" spc="-5" dirty="0">
                <a:solidFill>
                  <a:srgbClr val="008000"/>
                </a:solidFill>
                <a:latin typeface="Arial"/>
                <a:cs typeface="Arial"/>
              </a:rPr>
              <a:t>0,7 kg</a:t>
            </a:r>
            <a:r>
              <a:rPr sz="2400" b="1" spc="-90" dirty="0">
                <a:solidFill>
                  <a:srgbClr val="008000"/>
                </a:solidFill>
                <a:latin typeface="Arial"/>
                <a:cs typeface="Arial"/>
              </a:rPr>
              <a:t> </a:t>
            </a:r>
            <a:r>
              <a:rPr sz="2400" b="1" spc="-5" dirty="0">
                <a:solidFill>
                  <a:srgbClr val="008000"/>
                </a:solidFill>
                <a:latin typeface="Arial"/>
                <a:cs typeface="Arial"/>
              </a:rPr>
              <a:t>N</a:t>
            </a:r>
            <a:endParaRPr sz="2400" dirty="0">
              <a:latin typeface="Arial"/>
              <a:cs typeface="Arial"/>
            </a:endParaRPr>
          </a:p>
        </p:txBody>
      </p:sp>
      <p:sp>
        <p:nvSpPr>
          <p:cNvPr id="30" name="object 14"/>
          <p:cNvSpPr txBox="1"/>
          <p:nvPr/>
        </p:nvSpPr>
        <p:spPr>
          <a:xfrm>
            <a:off x="2180844" y="5644794"/>
            <a:ext cx="2423795" cy="375920"/>
          </a:xfrm>
          <a:prstGeom prst="rect">
            <a:avLst/>
          </a:prstGeom>
        </p:spPr>
        <p:txBody>
          <a:bodyPr vert="horz" wrap="square" lIns="0" tIns="0" rIns="0" bIns="0" rtlCol="0">
            <a:spAutoFit/>
          </a:bodyPr>
          <a:lstStyle/>
          <a:p>
            <a:pPr marL="12700">
              <a:lnSpc>
                <a:spcPct val="100000"/>
              </a:lnSpc>
              <a:tabLst>
                <a:tab pos="2109470" algn="l"/>
              </a:tabLst>
            </a:pPr>
            <a:r>
              <a:rPr sz="2400" b="1" spc="-5" dirty="0">
                <a:latin typeface="Arial"/>
                <a:cs typeface="Arial"/>
              </a:rPr>
              <a:t>B</a:t>
            </a:r>
            <a:r>
              <a:rPr sz="2400" b="1" spc="-15" dirty="0">
                <a:latin typeface="Arial"/>
                <a:cs typeface="Arial"/>
              </a:rPr>
              <a:t>a</a:t>
            </a:r>
            <a:r>
              <a:rPr sz="2400" b="1" spc="-5" dirty="0">
                <a:latin typeface="Arial"/>
                <a:cs typeface="Arial"/>
              </a:rPr>
              <a:t>lanço</a:t>
            </a:r>
            <a:r>
              <a:rPr sz="2400" b="1" spc="-15" dirty="0">
                <a:latin typeface="Arial"/>
                <a:cs typeface="Arial"/>
              </a:rPr>
              <a:t> </a:t>
            </a:r>
            <a:r>
              <a:rPr sz="2400" b="1" spc="-5" dirty="0">
                <a:latin typeface="Arial"/>
                <a:cs typeface="Arial"/>
              </a:rPr>
              <a:t>de</a:t>
            </a:r>
            <a:r>
              <a:rPr sz="2400" b="1" dirty="0">
                <a:latin typeface="Arial"/>
                <a:cs typeface="Arial"/>
              </a:rPr>
              <a:t> </a:t>
            </a:r>
            <a:r>
              <a:rPr sz="2400" b="1" spc="-5" dirty="0">
                <a:latin typeface="Arial"/>
                <a:cs typeface="Arial"/>
              </a:rPr>
              <a:t>N</a:t>
            </a:r>
            <a:r>
              <a:rPr sz="2400" b="1" dirty="0">
                <a:latin typeface="Arial"/>
                <a:cs typeface="Arial"/>
              </a:rPr>
              <a:t>	</a:t>
            </a:r>
            <a:r>
              <a:rPr sz="2400" b="1" spc="-5" dirty="0">
                <a:latin typeface="Symbol"/>
                <a:cs typeface="Symbol"/>
              </a:rPr>
              <a:t></a:t>
            </a:r>
            <a:endParaRPr sz="2400" dirty="0">
              <a:latin typeface="Symbol"/>
              <a:cs typeface="Symbol"/>
            </a:endParaRPr>
          </a:p>
        </p:txBody>
      </p:sp>
      <p:sp>
        <p:nvSpPr>
          <p:cNvPr id="31" name="object 15"/>
          <p:cNvSpPr txBox="1"/>
          <p:nvPr/>
        </p:nvSpPr>
        <p:spPr>
          <a:xfrm>
            <a:off x="4832858" y="5644794"/>
            <a:ext cx="2791460" cy="375920"/>
          </a:xfrm>
          <a:prstGeom prst="rect">
            <a:avLst/>
          </a:prstGeom>
        </p:spPr>
        <p:txBody>
          <a:bodyPr vert="horz" wrap="square" lIns="0" tIns="0" rIns="0" bIns="0" rtlCol="0">
            <a:spAutoFit/>
          </a:bodyPr>
          <a:lstStyle/>
          <a:p>
            <a:pPr marL="12700">
              <a:lnSpc>
                <a:spcPct val="100000"/>
              </a:lnSpc>
              <a:tabLst>
                <a:tab pos="605155" algn="l"/>
                <a:tab pos="875030" algn="l"/>
                <a:tab pos="1728470" algn="l"/>
              </a:tabLst>
            </a:pPr>
            <a:r>
              <a:rPr sz="2400" b="1" spc="-5" dirty="0">
                <a:solidFill>
                  <a:srgbClr val="008000"/>
                </a:solidFill>
                <a:latin typeface="Arial"/>
                <a:cs typeface="Arial"/>
              </a:rPr>
              <a:t>0,7	</a:t>
            </a:r>
            <a:r>
              <a:rPr sz="2400" b="1" dirty="0">
                <a:latin typeface="Arial"/>
                <a:cs typeface="Arial"/>
              </a:rPr>
              <a:t>-	</a:t>
            </a:r>
            <a:r>
              <a:rPr sz="2400" b="1" spc="-5" dirty="0">
                <a:latin typeface="Arial"/>
                <a:cs typeface="Arial"/>
              </a:rPr>
              <a:t>1,4</a:t>
            </a:r>
            <a:r>
              <a:rPr sz="2400" b="1" spc="-10" dirty="0">
                <a:latin typeface="Arial"/>
                <a:cs typeface="Arial"/>
              </a:rPr>
              <a:t> </a:t>
            </a:r>
            <a:r>
              <a:rPr sz="2400" b="1" dirty="0">
                <a:latin typeface="Arial"/>
                <a:cs typeface="Arial"/>
              </a:rPr>
              <a:t>=	</a:t>
            </a:r>
            <a:r>
              <a:rPr sz="2400" b="1" dirty="0">
                <a:solidFill>
                  <a:srgbClr val="FF3300"/>
                </a:solidFill>
                <a:latin typeface="Arial"/>
                <a:cs typeface="Arial"/>
              </a:rPr>
              <a:t>- </a:t>
            </a:r>
            <a:r>
              <a:rPr sz="2400" b="1" spc="-5" dirty="0">
                <a:solidFill>
                  <a:srgbClr val="FF3300"/>
                </a:solidFill>
                <a:latin typeface="Arial"/>
                <a:cs typeface="Arial"/>
              </a:rPr>
              <a:t>0,7</a:t>
            </a:r>
            <a:r>
              <a:rPr sz="2400" b="1" spc="-90" dirty="0">
                <a:solidFill>
                  <a:srgbClr val="FF3300"/>
                </a:solidFill>
                <a:latin typeface="Arial"/>
                <a:cs typeface="Arial"/>
              </a:rPr>
              <a:t> </a:t>
            </a:r>
            <a:r>
              <a:rPr sz="2400" b="1" spc="-5" dirty="0">
                <a:solidFill>
                  <a:srgbClr val="FF3300"/>
                </a:solidFill>
                <a:latin typeface="Arial"/>
                <a:cs typeface="Arial"/>
              </a:rPr>
              <a:t>kg</a:t>
            </a:r>
            <a:endParaRPr sz="2400" dirty="0">
              <a:latin typeface="Arial"/>
              <a:cs typeface="Arial"/>
            </a:endParaRPr>
          </a:p>
        </p:txBody>
      </p:sp>
      <p:sp>
        <p:nvSpPr>
          <p:cNvPr id="32" name="object 16"/>
          <p:cNvSpPr txBox="1"/>
          <p:nvPr/>
        </p:nvSpPr>
        <p:spPr>
          <a:xfrm>
            <a:off x="8207629" y="5598058"/>
            <a:ext cx="2368550" cy="492125"/>
          </a:xfrm>
          <a:prstGeom prst="rect">
            <a:avLst/>
          </a:prstGeom>
        </p:spPr>
        <p:txBody>
          <a:bodyPr vert="horz" wrap="square" lIns="0" tIns="0" rIns="0" bIns="0" rtlCol="0">
            <a:spAutoFit/>
          </a:bodyPr>
          <a:lstStyle/>
          <a:p>
            <a:pPr marL="12700">
              <a:lnSpc>
                <a:spcPct val="100000"/>
              </a:lnSpc>
            </a:pPr>
            <a:r>
              <a:rPr sz="3200" b="1" spc="5" dirty="0">
                <a:latin typeface="Symbol"/>
                <a:cs typeface="Symbol"/>
              </a:rPr>
              <a:t></a:t>
            </a:r>
            <a:r>
              <a:rPr sz="3200" b="1" spc="-30" dirty="0">
                <a:latin typeface="Times New Roman"/>
                <a:cs typeface="Times New Roman"/>
              </a:rPr>
              <a:t> </a:t>
            </a:r>
            <a:r>
              <a:rPr sz="2400" b="1" dirty="0">
                <a:solidFill>
                  <a:srgbClr val="FF3300"/>
                </a:solidFill>
                <a:latin typeface="Arial"/>
                <a:cs typeface="Arial"/>
              </a:rPr>
              <a:t>Imobilização</a:t>
            </a:r>
            <a:endParaRPr sz="2400">
              <a:latin typeface="Arial"/>
              <a:cs typeface="Arial"/>
            </a:endParaRPr>
          </a:p>
        </p:txBody>
      </p:sp>
    </p:spTree>
    <p:extLst>
      <p:ext uri="{BB962C8B-B14F-4D97-AF65-F5344CB8AC3E}">
        <p14:creationId xmlns:p14="http://schemas.microsoft.com/office/powerpoint/2010/main" val="18316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93700"/>
            <a:ext cx="12192000" cy="584775"/>
          </a:xfrm>
          <a:prstGeom prst="rect">
            <a:avLst/>
          </a:prstGeom>
          <a:noFill/>
        </p:spPr>
        <p:txBody>
          <a:bodyPr wrap="square" rtlCol="0">
            <a:spAutoFit/>
          </a:bodyPr>
          <a:lstStyle/>
          <a:p>
            <a:pPr algn="ctr"/>
            <a:r>
              <a:rPr lang="pt-BR" sz="3200" dirty="0" smtClean="0">
                <a:solidFill>
                  <a:srgbClr val="FF0000"/>
                </a:solidFill>
              </a:rPr>
              <a:t>Hidrólise da </a:t>
            </a:r>
            <a:r>
              <a:rPr lang="pt-BR" sz="3200" dirty="0" err="1" smtClean="0">
                <a:solidFill>
                  <a:srgbClr val="FF0000"/>
                </a:solidFill>
              </a:rPr>
              <a:t>uréia</a:t>
            </a:r>
            <a:endParaRPr lang="pt-BR" sz="3200" dirty="0">
              <a:solidFill>
                <a:srgbClr val="FF0000"/>
              </a:solidFill>
            </a:endParaRPr>
          </a:p>
        </p:txBody>
      </p:sp>
      <p:sp>
        <p:nvSpPr>
          <p:cNvPr id="4" name="CaixaDeTexto 3"/>
          <p:cNvSpPr txBox="1"/>
          <p:nvPr/>
        </p:nvSpPr>
        <p:spPr>
          <a:xfrm>
            <a:off x="843772" y="1058931"/>
            <a:ext cx="8559800"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dirty="0" err="1" smtClean="0"/>
              <a:t>Uréia</a:t>
            </a:r>
            <a:r>
              <a:rPr lang="pt-BR" dirty="0" smtClean="0"/>
              <a:t> presente nos resíduos animais, excreções vegetais e microbianas</a:t>
            </a:r>
          </a:p>
          <a:p>
            <a:pPr marL="285750" indent="-285750">
              <a:lnSpc>
                <a:spcPct val="150000"/>
              </a:lnSpc>
              <a:buFont typeface="Arial" panose="020B0604020202020204" pitchFamily="34" charset="0"/>
              <a:buChar char="•"/>
            </a:pPr>
            <a:r>
              <a:rPr lang="pt-BR" dirty="0" smtClean="0"/>
              <a:t>Contém N orgânico (forma </a:t>
            </a:r>
            <a:r>
              <a:rPr lang="pt-BR" dirty="0" err="1" smtClean="0"/>
              <a:t>amídica</a:t>
            </a:r>
            <a:r>
              <a:rPr lang="pt-BR" dirty="0" smtClean="0"/>
              <a:t>)</a:t>
            </a:r>
          </a:p>
          <a:p>
            <a:pPr marL="285750" indent="-285750">
              <a:lnSpc>
                <a:spcPct val="150000"/>
              </a:lnSpc>
              <a:buFont typeface="Arial" panose="020B0604020202020204" pitchFamily="34" charset="0"/>
              <a:buChar char="•"/>
            </a:pPr>
            <a:r>
              <a:rPr lang="pt-BR" dirty="0" smtClean="0"/>
              <a:t>Mineralização desta forma orgânica do N se da pela hidrolise da ureia, catalisada pela uréase, produzindo NH</a:t>
            </a:r>
            <a:r>
              <a:rPr lang="pt-BR" baseline="-25000" dirty="0" smtClean="0"/>
              <a:t>4</a:t>
            </a:r>
            <a:r>
              <a:rPr lang="pt-BR" baseline="30000" dirty="0" smtClean="0"/>
              <a:t>+</a:t>
            </a:r>
            <a:endParaRPr lang="pt-BR" baseline="30000" dirty="0"/>
          </a:p>
        </p:txBody>
      </p:sp>
      <p:pic>
        <p:nvPicPr>
          <p:cNvPr id="6" name="Imagem 5"/>
          <p:cNvPicPr>
            <a:picLocks noChangeAspect="1"/>
          </p:cNvPicPr>
          <p:nvPr/>
        </p:nvPicPr>
        <p:blipFill>
          <a:blip r:embed="rId2"/>
          <a:stretch>
            <a:fillRect/>
          </a:stretch>
        </p:blipFill>
        <p:spPr>
          <a:xfrm>
            <a:off x="1687545" y="3016306"/>
            <a:ext cx="7888255" cy="1097358"/>
          </a:xfrm>
          <a:prstGeom prst="rect">
            <a:avLst/>
          </a:prstGeom>
        </p:spPr>
      </p:pic>
      <p:sp>
        <p:nvSpPr>
          <p:cNvPr id="7" name="CaixaDeTexto 6"/>
          <p:cNvSpPr txBox="1"/>
          <p:nvPr/>
        </p:nvSpPr>
        <p:spPr>
          <a:xfrm>
            <a:off x="850900" y="4291808"/>
            <a:ext cx="9169400"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dirty="0" smtClean="0"/>
              <a:t>Este NH</a:t>
            </a:r>
            <a:r>
              <a:rPr lang="pt-BR" baseline="-25000" dirty="0" smtClean="0"/>
              <a:t>4</a:t>
            </a:r>
            <a:r>
              <a:rPr lang="pt-BR" baseline="30000" dirty="0" smtClean="0"/>
              <a:t>+ </a:t>
            </a:r>
            <a:r>
              <a:rPr lang="pt-BR" dirty="0"/>
              <a:t> </a:t>
            </a:r>
            <a:r>
              <a:rPr lang="pt-BR" dirty="0" smtClean="0"/>
              <a:t>formado pode ser convertido para NO</a:t>
            </a:r>
            <a:r>
              <a:rPr lang="pt-BR" baseline="-25000" dirty="0" smtClean="0"/>
              <a:t>2</a:t>
            </a:r>
            <a:r>
              <a:rPr lang="pt-BR" baseline="30000" dirty="0" smtClean="0"/>
              <a:t>-</a:t>
            </a:r>
            <a:r>
              <a:rPr lang="pt-BR" dirty="0" smtClean="0"/>
              <a:t> e NO</a:t>
            </a:r>
            <a:r>
              <a:rPr lang="pt-BR" baseline="-25000" dirty="0" smtClean="0"/>
              <a:t>3</a:t>
            </a:r>
            <a:r>
              <a:rPr lang="pt-BR" baseline="30000" dirty="0" smtClean="0"/>
              <a:t>- </a:t>
            </a:r>
            <a:r>
              <a:rPr lang="pt-BR" dirty="0"/>
              <a:t> </a:t>
            </a:r>
            <a:r>
              <a:rPr lang="pt-BR" dirty="0" smtClean="0"/>
              <a:t>por meio da nitrificação;</a:t>
            </a:r>
          </a:p>
          <a:p>
            <a:pPr marL="285750" indent="-285750">
              <a:lnSpc>
                <a:spcPct val="150000"/>
              </a:lnSpc>
              <a:buFont typeface="Arial" panose="020B0604020202020204" pitchFamily="34" charset="0"/>
              <a:buChar char="•"/>
            </a:pPr>
            <a:r>
              <a:rPr lang="pt-BR" dirty="0" smtClean="0"/>
              <a:t>Ser absorvido pelas plantas</a:t>
            </a:r>
          </a:p>
          <a:p>
            <a:pPr marL="285750" indent="-285750">
              <a:lnSpc>
                <a:spcPct val="150000"/>
              </a:lnSpc>
              <a:buFont typeface="Arial" panose="020B0604020202020204" pitchFamily="34" charset="0"/>
              <a:buChar char="•"/>
            </a:pPr>
            <a:r>
              <a:rPr lang="pt-BR" dirty="0" smtClean="0"/>
              <a:t>Adsorvido à CTC do solo</a:t>
            </a:r>
          </a:p>
          <a:p>
            <a:pPr marL="285750" indent="-285750">
              <a:lnSpc>
                <a:spcPct val="150000"/>
              </a:lnSpc>
              <a:buFont typeface="Arial" panose="020B0604020202020204" pitchFamily="34" charset="0"/>
              <a:buChar char="•"/>
            </a:pPr>
            <a:r>
              <a:rPr lang="pt-BR" dirty="0" smtClean="0"/>
              <a:t>Fixado por minerais de argila do tipo 2:1</a:t>
            </a:r>
          </a:p>
          <a:p>
            <a:pPr marL="285750" indent="-285750">
              <a:lnSpc>
                <a:spcPct val="150000"/>
              </a:lnSpc>
              <a:buFont typeface="Arial" panose="020B0604020202020204" pitchFamily="34" charset="0"/>
              <a:buChar char="•"/>
            </a:pPr>
            <a:r>
              <a:rPr lang="pt-BR" dirty="0" smtClean="0"/>
              <a:t>Imobilizado pela biomassa do solo</a:t>
            </a:r>
          </a:p>
          <a:p>
            <a:pPr marL="285750" indent="-285750">
              <a:lnSpc>
                <a:spcPct val="150000"/>
              </a:lnSpc>
              <a:buFont typeface="Arial" panose="020B0604020202020204" pitchFamily="34" charset="0"/>
              <a:buChar char="•"/>
            </a:pPr>
            <a:r>
              <a:rPr lang="pt-BR" dirty="0" smtClean="0"/>
              <a:t>Perdido por: volatilização de Amônia ou lixiviação de amônio</a:t>
            </a:r>
            <a:endParaRPr lang="pt-BR" dirty="0"/>
          </a:p>
        </p:txBody>
      </p:sp>
    </p:spTree>
    <p:extLst>
      <p:ext uri="{BB962C8B-B14F-4D97-AF65-F5344CB8AC3E}">
        <p14:creationId xmlns:p14="http://schemas.microsoft.com/office/powerpoint/2010/main" val="129429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894" y="1159856"/>
            <a:ext cx="10058806" cy="553998"/>
          </a:xfrm>
          <a:prstGeom prst="rect">
            <a:avLst/>
          </a:prstGeom>
        </p:spPr>
        <p:txBody>
          <a:bodyPr vert="horz" wrap="square" lIns="0" tIns="0" rIns="0" bIns="0" rtlCol="0">
            <a:spAutoFit/>
          </a:bodyPr>
          <a:lstStyle/>
          <a:p>
            <a:pPr marL="285750" indent="-285750">
              <a:lnSpc>
                <a:spcPct val="100000"/>
              </a:lnSpc>
              <a:buFont typeface="Arial" panose="020B0604020202020204" pitchFamily="34" charset="0"/>
              <a:buChar char="•"/>
            </a:pPr>
            <a:endParaRPr dirty="0">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endParaRPr dirty="0">
              <a:latin typeface="Arial" panose="020B0604020202020204" pitchFamily="34" charset="0"/>
              <a:cs typeface="Arial" panose="020B0604020202020204" pitchFamily="34" charset="0"/>
            </a:endParaRPr>
          </a:p>
        </p:txBody>
      </p:sp>
      <p:sp>
        <p:nvSpPr>
          <p:cNvPr id="17" name="CaixaDeTexto 16"/>
          <p:cNvSpPr txBox="1"/>
          <p:nvPr/>
        </p:nvSpPr>
        <p:spPr>
          <a:xfrm>
            <a:off x="0" y="419100"/>
            <a:ext cx="12192000" cy="861774"/>
          </a:xfrm>
          <a:prstGeom prst="rect">
            <a:avLst/>
          </a:prstGeom>
          <a:noFill/>
        </p:spPr>
        <p:txBody>
          <a:bodyPr wrap="square" rtlCol="0">
            <a:spAutoFit/>
          </a:bodyPr>
          <a:lstStyle/>
          <a:p>
            <a:pPr algn="ctr"/>
            <a:r>
              <a:rPr lang="pt-BR" sz="3200" spc="-5" dirty="0">
                <a:solidFill>
                  <a:srgbClr val="FF0000"/>
                </a:solidFill>
                <a:latin typeface="Arial" panose="020B0604020202020204" pitchFamily="34" charset="0"/>
                <a:cs typeface="Arial" panose="020B0604020202020204" pitchFamily="34" charset="0"/>
              </a:rPr>
              <a:t>Nitrificação</a:t>
            </a:r>
            <a:endParaRPr lang="pt-BR" sz="3200" dirty="0">
              <a:solidFill>
                <a:srgbClr val="FF0000"/>
              </a:solidFill>
              <a:latin typeface="Arial" panose="020B0604020202020204" pitchFamily="34" charset="0"/>
              <a:cs typeface="Arial" panose="020B0604020202020204" pitchFamily="34" charset="0"/>
            </a:endParaRPr>
          </a:p>
          <a:p>
            <a:endParaRPr lang="pt-BR" dirty="0"/>
          </a:p>
        </p:txBody>
      </p:sp>
      <p:sp>
        <p:nvSpPr>
          <p:cNvPr id="18" name="CaixaDeTexto 17"/>
          <p:cNvSpPr txBox="1"/>
          <p:nvPr/>
        </p:nvSpPr>
        <p:spPr>
          <a:xfrm>
            <a:off x="700976" y="1354340"/>
            <a:ext cx="8001000" cy="2031325"/>
          </a:xfrm>
          <a:prstGeom prst="rect">
            <a:avLst/>
          </a:prstGeom>
          <a:noFill/>
        </p:spPr>
        <p:txBody>
          <a:bodyPr wrap="square" rtlCol="0">
            <a:spAutoFit/>
          </a:bodyPr>
          <a:lstStyle/>
          <a:p>
            <a:pPr marL="298450" indent="-285750">
              <a:buFont typeface="Arial" panose="020B0604020202020204" pitchFamily="34" charset="0"/>
              <a:buChar char="•"/>
            </a:pPr>
            <a:r>
              <a:rPr lang="pt-BR" spc="-5" dirty="0">
                <a:latin typeface="Arial" panose="020B0604020202020204" pitchFamily="34" charset="0"/>
                <a:cs typeface="Arial" panose="020B0604020202020204" pitchFamily="34" charset="0"/>
              </a:rPr>
              <a:t>Oxidação </a:t>
            </a:r>
            <a:r>
              <a:rPr lang="pt-BR" dirty="0">
                <a:latin typeface="Arial" panose="020B0604020202020204" pitchFamily="34" charset="0"/>
                <a:cs typeface="Arial" panose="020B0604020202020204" pitchFamily="34" charset="0"/>
              </a:rPr>
              <a:t>biológica </a:t>
            </a:r>
            <a:r>
              <a:rPr lang="pt-BR" spc="-5" dirty="0">
                <a:latin typeface="Arial" panose="020B0604020202020204" pitchFamily="34" charset="0"/>
                <a:cs typeface="Arial" panose="020B0604020202020204" pitchFamily="34" charset="0"/>
              </a:rPr>
              <a:t>(enzimática) </a:t>
            </a:r>
            <a:r>
              <a:rPr lang="pt-BR" dirty="0">
                <a:latin typeface="Arial" panose="020B0604020202020204" pitchFamily="34" charset="0"/>
                <a:cs typeface="Arial" panose="020B0604020202020204" pitchFamily="34" charset="0"/>
              </a:rPr>
              <a:t>do</a:t>
            </a:r>
            <a:r>
              <a:rPr lang="pt-BR" spc="-5" dirty="0">
                <a:latin typeface="Arial" panose="020B0604020202020204" pitchFamily="34" charset="0"/>
                <a:cs typeface="Arial" panose="020B0604020202020204" pitchFamily="34" charset="0"/>
              </a:rPr>
              <a:t> amônio;</a:t>
            </a:r>
          </a:p>
          <a:p>
            <a:pPr marL="298450" indent="-285750">
              <a:buFont typeface="Arial" panose="020B0604020202020204" pitchFamily="34" charset="0"/>
              <a:buChar char="•"/>
            </a:pPr>
            <a:r>
              <a:rPr lang="pt-BR" spc="-5" dirty="0">
                <a:latin typeface="Arial" panose="020B0604020202020204" pitchFamily="34" charset="0"/>
                <a:cs typeface="Arial" panose="020B0604020202020204" pitchFamily="34" charset="0"/>
              </a:rPr>
              <a:t>Microrganismos </a:t>
            </a:r>
            <a:r>
              <a:rPr lang="pt-BR" dirty="0">
                <a:latin typeface="Arial" panose="020B0604020202020204" pitchFamily="34" charset="0"/>
                <a:cs typeface="Arial" panose="020B0604020202020204" pitchFamily="34" charset="0"/>
              </a:rPr>
              <a:t>quimioautotróficos aeróbios (obtém </a:t>
            </a:r>
            <a:r>
              <a:rPr lang="pt-BR" spc="-5" dirty="0">
                <a:latin typeface="Arial" panose="020B0604020202020204" pitchFamily="34" charset="0"/>
                <a:cs typeface="Arial" panose="020B0604020202020204" pitchFamily="34" charset="0"/>
              </a:rPr>
              <a:t>energia </a:t>
            </a:r>
            <a:r>
              <a:rPr lang="pt-BR" dirty="0">
                <a:latin typeface="Arial" panose="020B0604020202020204" pitchFamily="34" charset="0"/>
                <a:cs typeface="Arial" panose="020B0604020202020204" pitchFamily="34" charset="0"/>
              </a:rPr>
              <a:t>oxidando </a:t>
            </a:r>
            <a:r>
              <a:rPr lang="pt-BR" spc="-5" dirty="0">
                <a:latin typeface="Arial" panose="020B0604020202020204" pitchFamily="34" charset="0"/>
                <a:cs typeface="Arial" panose="020B0604020202020204" pitchFamily="34" charset="0"/>
              </a:rPr>
              <a:t>substrato </a:t>
            </a:r>
            <a:r>
              <a:rPr lang="pt-BR" dirty="0">
                <a:latin typeface="Arial" panose="020B0604020202020204" pitchFamily="34" charset="0"/>
                <a:cs typeface="Arial" panose="020B0604020202020204" pitchFamily="34" charset="0"/>
              </a:rPr>
              <a:t>inorgânico).</a:t>
            </a:r>
          </a:p>
          <a:p>
            <a:pPr marL="298450" indent="-285750">
              <a:buFont typeface="Arial" panose="020B0604020202020204" pitchFamily="34" charset="0"/>
              <a:buChar char="•"/>
            </a:pPr>
            <a:r>
              <a:rPr lang="pt-BR" dirty="0">
                <a:latin typeface="Arial" panose="020B0604020202020204" pitchFamily="34" charset="0"/>
                <a:cs typeface="Arial" panose="020B0604020202020204" pitchFamily="34" charset="0"/>
              </a:rPr>
              <a:t>Bactérias da família Nitrobacterizaceae, também denominadas de bactérias oxidantes do N. </a:t>
            </a:r>
            <a:endParaRPr lang="pt-BR" dirty="0" smtClean="0">
              <a:latin typeface="Arial" panose="020B0604020202020204" pitchFamily="34" charset="0"/>
              <a:cs typeface="Arial" panose="020B0604020202020204" pitchFamily="34" charset="0"/>
            </a:endParaRPr>
          </a:p>
          <a:p>
            <a:pPr marL="2984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2 etapas, sendo a primeira denominada </a:t>
            </a:r>
            <a:r>
              <a:rPr lang="pt-BR" i="1" dirty="0" err="1" smtClean="0">
                <a:latin typeface="Arial" panose="020B0604020202020204" pitchFamily="34" charset="0"/>
                <a:cs typeface="Arial" panose="020B0604020202020204" pitchFamily="34" charset="0"/>
              </a:rPr>
              <a:t>nitritação</a:t>
            </a:r>
            <a:r>
              <a:rPr lang="pt-BR" i="1" dirty="0" smtClean="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e a segunda </a:t>
            </a:r>
            <a:r>
              <a:rPr lang="pt-BR" i="1" dirty="0" err="1" smtClean="0">
                <a:latin typeface="Arial" panose="020B0604020202020204" pitchFamily="34" charset="0"/>
                <a:cs typeface="Arial" panose="020B0604020202020204" pitchFamily="34" charset="0"/>
              </a:rPr>
              <a:t>Nitratação</a:t>
            </a:r>
            <a:endParaRPr lang="pt-BR" dirty="0">
              <a:latin typeface="Arial" panose="020B0604020202020204" pitchFamily="34" charset="0"/>
              <a:cs typeface="Arial" panose="020B0604020202020204" pitchFamily="34" charset="0"/>
            </a:endParaRPr>
          </a:p>
          <a:p>
            <a:endParaRPr lang="pt-BR" dirty="0"/>
          </a:p>
        </p:txBody>
      </p:sp>
      <p:pic>
        <p:nvPicPr>
          <p:cNvPr id="19" name="Imagem 18"/>
          <p:cNvPicPr>
            <a:picLocks noChangeAspect="1"/>
          </p:cNvPicPr>
          <p:nvPr/>
        </p:nvPicPr>
        <p:blipFill>
          <a:blip r:embed="rId2"/>
          <a:stretch>
            <a:fillRect/>
          </a:stretch>
        </p:blipFill>
        <p:spPr>
          <a:xfrm>
            <a:off x="2598405" y="3796565"/>
            <a:ext cx="6566724" cy="2085620"/>
          </a:xfrm>
          <a:prstGeom prst="rect">
            <a:avLst/>
          </a:prstGeom>
        </p:spPr>
      </p:pic>
      <p:sp>
        <p:nvSpPr>
          <p:cNvPr id="20" name="CaixaDeTexto 19"/>
          <p:cNvSpPr txBox="1"/>
          <p:nvPr/>
        </p:nvSpPr>
        <p:spPr>
          <a:xfrm>
            <a:off x="1596789" y="3796565"/>
            <a:ext cx="1351128" cy="1477328"/>
          </a:xfrm>
          <a:prstGeom prst="rect">
            <a:avLst/>
          </a:prstGeom>
          <a:noFill/>
        </p:spPr>
        <p:txBody>
          <a:bodyPr wrap="square" rtlCol="0">
            <a:spAutoFit/>
          </a:bodyPr>
          <a:lstStyle/>
          <a:p>
            <a:r>
              <a:rPr lang="pt-BR" dirty="0" smtClean="0">
                <a:solidFill>
                  <a:srgbClr val="FF0000"/>
                </a:solidFill>
              </a:rPr>
              <a:t>1ª Etapa:</a:t>
            </a:r>
          </a:p>
          <a:p>
            <a:endParaRPr lang="pt-BR" dirty="0">
              <a:solidFill>
                <a:srgbClr val="FF0000"/>
              </a:solidFill>
            </a:endParaRPr>
          </a:p>
          <a:p>
            <a:endParaRPr lang="pt-BR" dirty="0">
              <a:solidFill>
                <a:srgbClr val="FF0000"/>
              </a:solidFill>
            </a:endParaRPr>
          </a:p>
          <a:p>
            <a:endParaRPr lang="pt-BR" dirty="0" smtClean="0">
              <a:solidFill>
                <a:srgbClr val="FF0000"/>
              </a:solidFill>
            </a:endParaRPr>
          </a:p>
          <a:p>
            <a:r>
              <a:rPr lang="pt-BR" dirty="0" smtClean="0">
                <a:solidFill>
                  <a:srgbClr val="FF0000"/>
                </a:solidFill>
              </a:rPr>
              <a:t>2ª Etapa:</a:t>
            </a:r>
          </a:p>
        </p:txBody>
      </p:sp>
    </p:spTree>
    <p:extLst>
      <p:ext uri="{BB962C8B-B14F-4D97-AF65-F5344CB8AC3E}">
        <p14:creationId xmlns:p14="http://schemas.microsoft.com/office/powerpoint/2010/main" val="1552307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1992" y="269462"/>
            <a:ext cx="8179207" cy="492443"/>
          </a:xfrm>
          <a:prstGeom prst="rect">
            <a:avLst/>
          </a:prstGeom>
        </p:spPr>
        <p:txBody>
          <a:bodyPr vert="horz" wrap="square" lIns="0" tIns="0" rIns="0" bIns="0" rtlCol="0" anchor="ctr">
            <a:spAutoFit/>
          </a:bodyPr>
          <a:lstStyle/>
          <a:p>
            <a:pPr marL="12700" algn="ctr">
              <a:lnSpc>
                <a:spcPct val="100000"/>
              </a:lnSpc>
            </a:pPr>
            <a:r>
              <a:rPr lang="pt-BR" sz="3200" spc="-5" dirty="0" smtClean="0">
                <a:solidFill>
                  <a:srgbClr val="FF0000"/>
                </a:solidFill>
                <a:latin typeface="Arial" panose="020B0604020202020204" pitchFamily="34" charset="0"/>
                <a:cs typeface="Arial" panose="020B0604020202020204" pitchFamily="34" charset="0"/>
              </a:rPr>
              <a:t>Nitrificação</a:t>
            </a:r>
            <a:endParaRPr sz="3200" spc="-5" dirty="0">
              <a:solidFill>
                <a:srgbClr val="FF0000"/>
              </a:solidFill>
              <a:latin typeface="Arial" panose="020B0604020202020204" pitchFamily="34" charset="0"/>
              <a:cs typeface="Arial" panose="020B0604020202020204" pitchFamily="34" charset="0"/>
            </a:endParaRPr>
          </a:p>
        </p:txBody>
      </p:sp>
      <p:sp>
        <p:nvSpPr>
          <p:cNvPr id="3" name="object 3"/>
          <p:cNvSpPr txBox="1"/>
          <p:nvPr/>
        </p:nvSpPr>
        <p:spPr>
          <a:xfrm>
            <a:off x="1421993" y="1122935"/>
            <a:ext cx="9337040" cy="5642570"/>
          </a:xfrm>
          <a:prstGeom prst="rect">
            <a:avLst/>
          </a:prstGeom>
        </p:spPr>
        <p:txBody>
          <a:bodyPr vert="horz" wrap="square" lIns="0" tIns="0" rIns="0" bIns="0" rtlCol="0">
            <a:spAutoFit/>
          </a:bodyPr>
          <a:lstStyle/>
          <a:p>
            <a:pPr marL="12700"/>
            <a:r>
              <a:rPr sz="2000" b="1" spc="-5" dirty="0">
                <a:latin typeface="Arial" panose="020B0604020202020204" pitchFamily="34" charset="0"/>
                <a:cs typeface="Arial" panose="020B0604020202020204" pitchFamily="34" charset="0"/>
              </a:rPr>
              <a:t>Nitrificação é</a:t>
            </a:r>
            <a:r>
              <a:rPr sz="2000" b="1" spc="-35"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afetada:</a:t>
            </a:r>
            <a:endParaRPr sz="2000" dirty="0">
              <a:latin typeface="Arial" panose="020B0604020202020204" pitchFamily="34" charset="0"/>
              <a:cs typeface="Arial" panose="020B0604020202020204" pitchFamily="34" charset="0"/>
            </a:endParaRPr>
          </a:p>
          <a:p>
            <a:pPr>
              <a:spcBef>
                <a:spcPts val="10"/>
              </a:spcBef>
            </a:pPr>
            <a:endParaRPr sz="2000" dirty="0">
              <a:latin typeface="Arial" panose="020B0604020202020204" pitchFamily="34" charset="0"/>
              <a:cs typeface="Arial" panose="020B0604020202020204" pitchFamily="34" charset="0"/>
            </a:endParaRPr>
          </a:p>
          <a:p>
            <a:pPr marL="837565" indent="-285750">
              <a:buFont typeface="Arial" panose="020B0604020202020204" pitchFamily="34" charset="0"/>
              <a:buChar char="•"/>
            </a:pPr>
            <a:r>
              <a:rPr sz="2000" dirty="0">
                <a:latin typeface="Arial" panose="020B0604020202020204" pitchFamily="34" charset="0"/>
                <a:cs typeface="Arial" panose="020B0604020202020204" pitchFamily="34" charset="0"/>
              </a:rPr>
              <a:t>Suprimento de </a:t>
            </a:r>
            <a:r>
              <a:rPr sz="2000" spc="-5" dirty="0">
                <a:latin typeface="Arial" panose="020B0604020202020204" pitchFamily="34" charset="0"/>
                <a:cs typeface="Arial" panose="020B0604020202020204" pitchFamily="34" charset="0"/>
              </a:rPr>
              <a:t>NH</a:t>
            </a:r>
            <a:r>
              <a:rPr sz="2000" spc="-7" baseline="-25462" dirty="0">
                <a:latin typeface="Arial" panose="020B0604020202020204" pitchFamily="34" charset="0"/>
                <a:cs typeface="Arial" panose="020B0604020202020204" pitchFamily="34" charset="0"/>
              </a:rPr>
              <a:t>4</a:t>
            </a:r>
            <a:r>
              <a:rPr sz="2000" spc="-7" baseline="25462"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(substrato</a:t>
            </a:r>
            <a:r>
              <a:rPr sz="2000" spc="9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inicial);</a:t>
            </a:r>
          </a:p>
          <a:p>
            <a:pPr marL="837565" marR="5080" indent="-285750">
              <a:lnSpc>
                <a:spcPct val="130000"/>
              </a:lnSpc>
              <a:spcBef>
                <a:spcPts val="325"/>
              </a:spcBef>
              <a:buFont typeface="Arial" panose="020B0604020202020204" pitchFamily="34" charset="0"/>
              <a:buChar char="•"/>
            </a:pPr>
            <a:r>
              <a:rPr sz="2000" spc="-15" dirty="0">
                <a:latin typeface="Arial" panose="020B0604020202020204" pitchFamily="34" charset="0"/>
                <a:cs typeface="Arial" panose="020B0604020202020204" pitchFamily="34" charset="0"/>
              </a:rPr>
              <a:t>Aeração </a:t>
            </a:r>
            <a:r>
              <a:rPr sz="2000" dirty="0">
                <a:latin typeface="Arial" panose="020B0604020202020204" pitchFamily="34" charset="0"/>
                <a:cs typeface="Arial" panose="020B0604020202020204" pitchFamily="34" charset="0"/>
              </a:rPr>
              <a:t>do solo </a:t>
            </a:r>
            <a:r>
              <a:rPr sz="2000" spc="-5" dirty="0">
                <a:latin typeface="Arial" panose="020B0604020202020204" pitchFamily="34" charset="0"/>
                <a:cs typeface="Arial" panose="020B0604020202020204" pitchFamily="34" charset="0"/>
              </a:rPr>
              <a:t>(processo de oxidação </a:t>
            </a:r>
            <a:r>
              <a:rPr sz="2000" dirty="0">
                <a:latin typeface="Arial" panose="020B0604020202020204" pitchFamily="34" charset="0"/>
                <a:cs typeface="Arial" panose="020B0604020202020204" pitchFamily="34" charset="0"/>
              </a:rPr>
              <a:t>que </a:t>
            </a:r>
            <a:r>
              <a:rPr sz="2000" spc="-5" dirty="0">
                <a:latin typeface="Arial" panose="020B0604020202020204" pitchFamily="34" charset="0"/>
                <a:cs typeface="Arial" panose="020B0604020202020204" pitchFamily="34" charset="0"/>
              </a:rPr>
              <a:t>requer a presença de </a:t>
            </a:r>
            <a:r>
              <a:rPr sz="2000" dirty="0">
                <a:latin typeface="Arial" panose="020B0604020202020204" pitchFamily="34" charset="0"/>
                <a:cs typeface="Arial" panose="020B0604020202020204" pitchFamily="34" charset="0"/>
              </a:rPr>
              <a:t>O</a:t>
            </a:r>
            <a:r>
              <a:rPr sz="2000" baseline="-25462" dirty="0">
                <a:latin typeface="Arial" panose="020B0604020202020204" pitchFamily="34" charset="0"/>
                <a:cs typeface="Arial" panose="020B0604020202020204" pitchFamily="34" charset="0"/>
              </a:rPr>
              <a:t>2 </a:t>
            </a:r>
            <a:r>
              <a:rPr sz="2000" dirty="0">
                <a:latin typeface="Arial" panose="020B0604020202020204" pitchFamily="34" charset="0"/>
                <a:cs typeface="Arial" panose="020B0604020202020204" pitchFamily="34" charset="0"/>
              </a:rPr>
              <a:t>- oxidante);  </a:t>
            </a:r>
            <a:r>
              <a:rPr sz="2000" spc="-35" dirty="0">
                <a:latin typeface="Arial" panose="020B0604020202020204" pitchFamily="34" charset="0"/>
                <a:cs typeface="Arial" panose="020B0604020202020204" pitchFamily="34" charset="0"/>
              </a:rPr>
              <a:t>Teor </a:t>
            </a:r>
            <a:r>
              <a:rPr sz="2000" spc="-5" dirty="0">
                <a:latin typeface="Arial" panose="020B0604020202020204" pitchFamily="34" charset="0"/>
                <a:cs typeface="Arial" panose="020B0604020202020204" pitchFamily="34" charset="0"/>
              </a:rPr>
              <a:t>de água </a:t>
            </a:r>
            <a:r>
              <a:rPr sz="2000" dirty="0">
                <a:latin typeface="Arial" panose="020B0604020202020204" pitchFamily="34" charset="0"/>
                <a:cs typeface="Arial" panose="020B0604020202020204" pitchFamily="34" charset="0"/>
              </a:rPr>
              <a:t>do solo </a:t>
            </a:r>
            <a:r>
              <a:rPr sz="2000" spc="-5" dirty="0">
                <a:latin typeface="Arial" panose="020B0604020202020204" pitchFamily="34" charset="0"/>
                <a:cs typeface="Arial" panose="020B0604020202020204" pitchFamily="34" charset="0"/>
              </a:rPr>
              <a:t>(nitrificação é máxima na</a:t>
            </a:r>
            <a:r>
              <a:rPr sz="2000" spc="50"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CC);</a:t>
            </a:r>
            <a:endParaRPr sz="2000" dirty="0">
              <a:latin typeface="Arial" panose="020B0604020202020204" pitchFamily="34" charset="0"/>
              <a:cs typeface="Arial" panose="020B0604020202020204" pitchFamily="34" charset="0"/>
            </a:endParaRPr>
          </a:p>
          <a:p>
            <a:pPr marL="837565" indent="-285750">
              <a:spcBef>
                <a:spcPts val="650"/>
              </a:spcBef>
              <a:buFont typeface="Arial" panose="020B0604020202020204" pitchFamily="34" charset="0"/>
              <a:buChar char="•"/>
            </a:pPr>
            <a:r>
              <a:rPr sz="2000" spc="-15" dirty="0">
                <a:latin typeface="Arial" panose="020B0604020202020204" pitchFamily="34" charset="0"/>
                <a:cs typeface="Arial" panose="020B0604020202020204" pitchFamily="34" charset="0"/>
              </a:rPr>
              <a:t>Temperatura </a:t>
            </a:r>
            <a:r>
              <a:rPr sz="2000" dirty="0">
                <a:latin typeface="Arial" panose="020B0604020202020204" pitchFamily="34" charset="0"/>
                <a:cs typeface="Arial" panose="020B0604020202020204" pitchFamily="34" charset="0"/>
              </a:rPr>
              <a:t>do </a:t>
            </a:r>
            <a:r>
              <a:rPr sz="2000" spc="-5" dirty="0">
                <a:latin typeface="Arial" panose="020B0604020202020204" pitchFamily="34" charset="0"/>
                <a:cs typeface="Arial" panose="020B0604020202020204" pitchFamily="34" charset="0"/>
              </a:rPr>
              <a:t>solo (máximo entre 30 </a:t>
            </a:r>
            <a:r>
              <a:rPr sz="2000" dirty="0">
                <a:latin typeface="Arial" panose="020B0604020202020204" pitchFamily="34" charset="0"/>
                <a:cs typeface="Arial" panose="020B0604020202020204" pitchFamily="34" charset="0"/>
              </a:rPr>
              <a:t>a </a:t>
            </a:r>
            <a:r>
              <a:rPr sz="2000" spc="-5" dirty="0">
                <a:latin typeface="Arial" panose="020B0604020202020204" pitchFamily="34" charset="0"/>
                <a:cs typeface="Arial" panose="020B0604020202020204" pitchFamily="34" charset="0"/>
              </a:rPr>
              <a:t>35</a:t>
            </a:r>
            <a:r>
              <a:rPr sz="2000" spc="-25" dirty="0">
                <a:latin typeface="Arial" panose="020B0604020202020204" pitchFamily="34" charset="0"/>
                <a:cs typeface="Arial" panose="020B0604020202020204" pitchFamily="34" charset="0"/>
              </a:rPr>
              <a:t> </a:t>
            </a:r>
            <a:r>
              <a:rPr sz="2000" spc="-7" baseline="25462" dirty="0">
                <a:latin typeface="Arial" panose="020B0604020202020204" pitchFamily="34" charset="0"/>
                <a:cs typeface="Arial" panose="020B0604020202020204" pitchFamily="34" charset="0"/>
              </a:rPr>
              <a:t>o</a:t>
            </a:r>
            <a:r>
              <a:rPr sz="2000" spc="-5" dirty="0">
                <a:latin typeface="Arial" panose="020B0604020202020204" pitchFamily="34" charset="0"/>
                <a:cs typeface="Arial" panose="020B0604020202020204" pitchFamily="34" charset="0"/>
              </a:rPr>
              <a:t>C);</a:t>
            </a:r>
            <a:endParaRPr sz="2000" dirty="0">
              <a:latin typeface="Arial" panose="020B0604020202020204" pitchFamily="34" charset="0"/>
              <a:cs typeface="Arial" panose="020B0604020202020204" pitchFamily="34" charset="0"/>
            </a:endParaRPr>
          </a:p>
          <a:p>
            <a:pPr marL="837565" indent="-285750">
              <a:spcBef>
                <a:spcPts val="645"/>
              </a:spcBef>
              <a:buFont typeface="Arial" panose="020B0604020202020204" pitchFamily="34" charset="0"/>
              <a:buChar char="•"/>
              <a:tabLst>
                <a:tab pos="4023995" algn="l"/>
              </a:tabLst>
            </a:pPr>
            <a:r>
              <a:rPr sz="2000" spc="-5" dirty="0">
                <a:latin typeface="Arial" panose="020B0604020202020204" pitchFamily="34" charset="0"/>
                <a:cs typeface="Arial" panose="020B0604020202020204" pitchFamily="34" charset="0"/>
              </a:rPr>
              <a:t>Reação </a:t>
            </a:r>
            <a:r>
              <a:rPr sz="2000" dirty="0">
                <a:latin typeface="Arial" panose="020B0604020202020204" pitchFamily="34" charset="0"/>
                <a:cs typeface="Arial" panose="020B0604020202020204" pitchFamily="34" charset="0"/>
              </a:rPr>
              <a:t>do solo </a:t>
            </a:r>
            <a:r>
              <a:rPr sz="2000" spc="-5" dirty="0">
                <a:latin typeface="Arial" panose="020B0604020202020204" pitchFamily="34" charset="0"/>
                <a:cs typeface="Arial" panose="020B0604020202020204" pitchFamily="34" charset="0"/>
              </a:rPr>
              <a:t>(pH </a:t>
            </a:r>
            <a:r>
              <a:rPr sz="2000"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5,5</a:t>
            </a:r>
            <a:r>
              <a:rPr sz="2000" spc="2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 10	pH </a:t>
            </a:r>
            <a:r>
              <a:rPr sz="2000" dirty="0">
                <a:latin typeface="Arial" panose="020B0604020202020204" pitchFamily="34" charset="0"/>
                <a:cs typeface="Arial" panose="020B0604020202020204" pitchFamily="34" charset="0"/>
              </a:rPr>
              <a:t>ótimo =</a:t>
            </a:r>
            <a:r>
              <a:rPr sz="2000" spc="-8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8,5</a:t>
            </a:r>
            <a:r>
              <a:rPr sz="2000" spc="-5" dirty="0" smtClean="0">
                <a:latin typeface="Arial" panose="020B0604020202020204" pitchFamily="34" charset="0"/>
                <a:cs typeface="Arial" panose="020B0604020202020204" pitchFamily="34" charset="0"/>
              </a:rPr>
              <a:t>)</a:t>
            </a:r>
            <a:endParaRPr lang="pt-BR" sz="2000" spc="-5" dirty="0" smtClean="0">
              <a:latin typeface="Arial" panose="020B0604020202020204" pitchFamily="34" charset="0"/>
              <a:cs typeface="Arial" panose="020B0604020202020204" pitchFamily="34" charset="0"/>
            </a:endParaRPr>
          </a:p>
          <a:p>
            <a:pPr marL="894715" lvl="2" indent="-342900">
              <a:spcBef>
                <a:spcPts val="645"/>
              </a:spcBef>
              <a:buFont typeface="Arial" panose="020B0604020202020204" pitchFamily="34" charset="0"/>
              <a:buChar char="•"/>
              <a:tabLst>
                <a:tab pos="4023995" algn="l"/>
              </a:tabLst>
            </a:pPr>
            <a:endParaRPr lang="pt-BR" sz="2000" dirty="0">
              <a:latin typeface="Arial" panose="020B0604020202020204" pitchFamily="34" charset="0"/>
              <a:cs typeface="Arial" panose="020B0604020202020204" pitchFamily="34" charset="0"/>
            </a:endParaRPr>
          </a:p>
          <a:p>
            <a:pPr marL="12700" algn="ctr"/>
            <a:r>
              <a:rPr lang="pt-BR" sz="2000" b="1" dirty="0">
                <a:latin typeface="Arial" panose="020B0604020202020204" pitchFamily="34" charset="0"/>
                <a:cs typeface="Arial" panose="020B0604020202020204" pitchFamily="34" charset="0"/>
              </a:rPr>
              <a:t>Destino do</a:t>
            </a:r>
            <a:r>
              <a:rPr lang="pt-BR" sz="2000" b="1" spc="-12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nitrato</a:t>
            </a:r>
            <a:endParaRPr lang="pt-BR" sz="2000" dirty="0">
              <a:latin typeface="Arial" panose="020B0604020202020204" pitchFamily="34" charset="0"/>
              <a:cs typeface="Arial" panose="020B0604020202020204" pitchFamily="34" charset="0"/>
            </a:endParaRPr>
          </a:p>
          <a:p>
            <a:pPr marL="551815" marR="5080">
              <a:lnSpc>
                <a:spcPct val="130000"/>
              </a:lnSpc>
              <a:spcBef>
                <a:spcPts val="120"/>
              </a:spcBef>
            </a:pPr>
            <a:r>
              <a:rPr lang="pt-BR" sz="2000" spc="-5" dirty="0">
                <a:latin typeface="Arial" panose="020B0604020202020204" pitchFamily="34" charset="0"/>
                <a:cs typeface="Arial" panose="020B0604020202020204" pitchFamily="34" charset="0"/>
              </a:rPr>
              <a:t>Absorvido </a:t>
            </a:r>
            <a:r>
              <a:rPr lang="pt-BR" sz="2000" dirty="0">
                <a:latin typeface="Arial" panose="020B0604020202020204" pitchFamily="34" charset="0"/>
                <a:cs typeface="Arial" panose="020B0604020202020204" pitchFamily="34" charset="0"/>
              </a:rPr>
              <a:t>pelas </a:t>
            </a:r>
            <a:r>
              <a:rPr lang="pt-BR" sz="2000" dirty="0" smtClean="0">
                <a:latin typeface="Arial" panose="020B0604020202020204" pitchFamily="34" charset="0"/>
                <a:cs typeface="Arial" panose="020B0604020202020204" pitchFamily="34" charset="0"/>
              </a:rPr>
              <a:t>plantas </a:t>
            </a:r>
          </a:p>
          <a:p>
            <a:pPr marL="551815" marR="5080">
              <a:lnSpc>
                <a:spcPct val="130000"/>
              </a:lnSpc>
              <a:spcBef>
                <a:spcPts val="120"/>
              </a:spcBef>
            </a:pPr>
            <a:r>
              <a:rPr lang="pt-BR" sz="2000" spc="-5" dirty="0" smtClean="0">
                <a:latin typeface="Arial" panose="020B0604020202020204" pitchFamily="34" charset="0"/>
                <a:cs typeface="Arial" panose="020B0604020202020204" pitchFamily="34" charset="0"/>
              </a:rPr>
              <a:t>Imobilizado </a:t>
            </a:r>
            <a:r>
              <a:rPr lang="pt-BR" sz="2000" dirty="0">
                <a:latin typeface="Arial" panose="020B0604020202020204" pitchFamily="34" charset="0"/>
                <a:cs typeface="Arial" panose="020B0604020202020204" pitchFamily="34" charset="0"/>
              </a:rPr>
              <a:t>pela biomassa do</a:t>
            </a:r>
            <a:r>
              <a:rPr lang="pt-BR" sz="2000" spc="-1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solo</a:t>
            </a:r>
          </a:p>
          <a:p>
            <a:pPr marL="551815" marR="5080">
              <a:lnSpc>
                <a:spcPct val="130000"/>
              </a:lnSpc>
              <a:spcBef>
                <a:spcPts val="120"/>
              </a:spcBef>
            </a:pPr>
            <a:r>
              <a:rPr lang="pt-BR" sz="2000" dirty="0">
                <a:latin typeface="Arial" panose="020B0604020202020204" pitchFamily="34" charset="0"/>
                <a:cs typeface="Arial" panose="020B0604020202020204" pitchFamily="34" charset="0"/>
              </a:rPr>
              <a:t>P</a:t>
            </a:r>
            <a:r>
              <a:rPr lang="pt-BR" sz="2000" dirty="0" smtClean="0">
                <a:latin typeface="Arial" panose="020B0604020202020204" pitchFamily="34" charset="0"/>
                <a:cs typeface="Arial" panose="020B0604020202020204" pitchFamily="34" charset="0"/>
              </a:rPr>
              <a:t>erdido </a:t>
            </a:r>
            <a:r>
              <a:rPr lang="pt-BR" sz="2000" spc="-5" dirty="0">
                <a:latin typeface="Arial" panose="020B0604020202020204" pitchFamily="34" charset="0"/>
                <a:cs typeface="Arial" panose="020B0604020202020204" pitchFamily="34" charset="0"/>
              </a:rPr>
              <a:t>por</a:t>
            </a:r>
            <a:r>
              <a:rPr lang="pt-BR" sz="2000" spc="-90" dirty="0">
                <a:latin typeface="Arial" panose="020B0604020202020204" pitchFamily="34" charset="0"/>
                <a:cs typeface="Arial" panose="020B0604020202020204" pitchFamily="34" charset="0"/>
              </a:rPr>
              <a:t> </a:t>
            </a:r>
            <a:r>
              <a:rPr lang="pt-BR" sz="2000" spc="-5" dirty="0">
                <a:latin typeface="Arial" panose="020B0604020202020204" pitchFamily="34" charset="0"/>
                <a:cs typeface="Arial" panose="020B0604020202020204" pitchFamily="34" charset="0"/>
              </a:rPr>
              <a:t>lixiviação</a:t>
            </a:r>
            <a:endParaRPr lang="pt-BR" sz="2000" dirty="0">
              <a:latin typeface="Arial" panose="020B0604020202020204" pitchFamily="34" charset="0"/>
              <a:cs typeface="Arial" panose="020B0604020202020204" pitchFamily="34" charset="0"/>
            </a:endParaRPr>
          </a:p>
          <a:p>
            <a:pPr marL="551815">
              <a:spcBef>
                <a:spcPts val="720"/>
              </a:spcBef>
            </a:pPr>
            <a:r>
              <a:rPr lang="pt-BR" sz="2000" dirty="0">
                <a:latin typeface="Arial" panose="020B0604020202020204" pitchFamily="34" charset="0"/>
                <a:cs typeface="Arial" panose="020B0604020202020204" pitchFamily="34" charset="0"/>
              </a:rPr>
              <a:t>Perdido por</a:t>
            </a:r>
            <a:r>
              <a:rPr lang="pt-BR" sz="2000" spc="-11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desnitrificação</a:t>
            </a:r>
            <a:endParaRPr lang="pt-BR" sz="2000" dirty="0">
              <a:latin typeface="Arial" panose="020B0604020202020204" pitchFamily="34" charset="0"/>
              <a:cs typeface="Arial" panose="020B0604020202020204" pitchFamily="34" charset="0"/>
            </a:endParaRPr>
          </a:p>
          <a:p>
            <a:pPr marL="551815" lvl="2">
              <a:spcBef>
                <a:spcPts val="645"/>
              </a:spcBef>
              <a:tabLst>
                <a:tab pos="4023995" algn="l"/>
              </a:tabLst>
            </a:pPr>
            <a:endParaRPr lang="pt-BR" sz="2000" dirty="0">
              <a:latin typeface="Arial" panose="020B0604020202020204" pitchFamily="34" charset="0"/>
              <a:cs typeface="Arial" panose="020B0604020202020204" pitchFamily="34" charset="0"/>
            </a:endParaRPr>
          </a:p>
          <a:p>
            <a:pPr marL="551815">
              <a:spcBef>
                <a:spcPts val="645"/>
              </a:spcBef>
              <a:tabLst>
                <a:tab pos="4023995" algn="l"/>
              </a:tabLst>
            </a:pP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79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solidFill>
                  <a:srgbClr val="FF0000"/>
                </a:solidFill>
                <a:latin typeface="Arial" panose="020B0604020202020204" pitchFamily="34" charset="0"/>
                <a:cs typeface="Arial" panose="020B0604020202020204" pitchFamily="34" charset="0"/>
              </a:rPr>
              <a:t>Lixiviação de Nitrato</a:t>
            </a:r>
            <a:endParaRPr lang="pt-BR" sz="3200" dirty="0">
              <a:solidFill>
                <a:srgbClr val="FF0000"/>
              </a:solidFill>
              <a:latin typeface="Arial" panose="020B0604020202020204" pitchFamily="34" charset="0"/>
              <a:cs typeface="Arial" panose="020B0604020202020204" pitchFamily="34" charset="0"/>
            </a:endParaRPr>
          </a:p>
        </p:txBody>
      </p:sp>
      <p:sp>
        <p:nvSpPr>
          <p:cNvPr id="4" name="object 6"/>
          <p:cNvSpPr/>
          <p:nvPr/>
        </p:nvSpPr>
        <p:spPr>
          <a:xfrm>
            <a:off x="1846580" y="2132076"/>
            <a:ext cx="812800" cy="3933825"/>
          </a:xfrm>
          <a:custGeom>
            <a:avLst/>
            <a:gdLst/>
            <a:ahLst/>
            <a:cxnLst/>
            <a:rect l="l" t="t" r="r" b="b"/>
            <a:pathLst>
              <a:path w="812800" h="3933825">
                <a:moveTo>
                  <a:pt x="676910" y="0"/>
                </a:moveTo>
                <a:lnTo>
                  <a:pt x="135382" y="0"/>
                </a:lnTo>
                <a:lnTo>
                  <a:pt x="92592" y="6898"/>
                </a:lnTo>
                <a:lnTo>
                  <a:pt x="55429" y="26111"/>
                </a:lnTo>
                <a:lnTo>
                  <a:pt x="26122" y="55412"/>
                </a:lnTo>
                <a:lnTo>
                  <a:pt x="6902" y="92577"/>
                </a:lnTo>
                <a:lnTo>
                  <a:pt x="0" y="135382"/>
                </a:lnTo>
                <a:lnTo>
                  <a:pt x="0" y="3798062"/>
                </a:lnTo>
                <a:lnTo>
                  <a:pt x="6902" y="3840866"/>
                </a:lnTo>
                <a:lnTo>
                  <a:pt x="26122" y="3878031"/>
                </a:lnTo>
                <a:lnTo>
                  <a:pt x="55429" y="3907332"/>
                </a:lnTo>
                <a:lnTo>
                  <a:pt x="92592" y="3926545"/>
                </a:lnTo>
                <a:lnTo>
                  <a:pt x="135382" y="3933444"/>
                </a:lnTo>
                <a:lnTo>
                  <a:pt x="676910" y="3933444"/>
                </a:lnTo>
                <a:lnTo>
                  <a:pt x="719714" y="3926545"/>
                </a:lnTo>
                <a:lnTo>
                  <a:pt x="756879" y="3907332"/>
                </a:lnTo>
                <a:lnTo>
                  <a:pt x="786180" y="3878031"/>
                </a:lnTo>
                <a:lnTo>
                  <a:pt x="805393" y="3840866"/>
                </a:lnTo>
                <a:lnTo>
                  <a:pt x="812292" y="3798062"/>
                </a:lnTo>
                <a:lnTo>
                  <a:pt x="812292" y="135382"/>
                </a:lnTo>
                <a:lnTo>
                  <a:pt x="805393" y="92577"/>
                </a:lnTo>
                <a:lnTo>
                  <a:pt x="786180" y="55412"/>
                </a:lnTo>
                <a:lnTo>
                  <a:pt x="756879" y="26111"/>
                </a:lnTo>
                <a:lnTo>
                  <a:pt x="719714" y="6898"/>
                </a:lnTo>
                <a:lnTo>
                  <a:pt x="676910" y="0"/>
                </a:lnTo>
                <a:close/>
              </a:path>
            </a:pathLst>
          </a:custGeom>
          <a:solidFill>
            <a:srgbClr val="CC66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7"/>
          <p:cNvSpPr/>
          <p:nvPr/>
        </p:nvSpPr>
        <p:spPr>
          <a:xfrm>
            <a:off x="1846580" y="2132076"/>
            <a:ext cx="812800" cy="3933825"/>
          </a:xfrm>
          <a:custGeom>
            <a:avLst/>
            <a:gdLst/>
            <a:ahLst/>
            <a:cxnLst/>
            <a:rect l="l" t="t" r="r" b="b"/>
            <a:pathLst>
              <a:path w="812800" h="3933825">
                <a:moveTo>
                  <a:pt x="0" y="135382"/>
                </a:moveTo>
                <a:lnTo>
                  <a:pt x="6902" y="92577"/>
                </a:lnTo>
                <a:lnTo>
                  <a:pt x="26122" y="55412"/>
                </a:lnTo>
                <a:lnTo>
                  <a:pt x="55429" y="26111"/>
                </a:lnTo>
                <a:lnTo>
                  <a:pt x="92592" y="6898"/>
                </a:lnTo>
                <a:lnTo>
                  <a:pt x="135382" y="0"/>
                </a:lnTo>
                <a:lnTo>
                  <a:pt x="676910" y="0"/>
                </a:lnTo>
                <a:lnTo>
                  <a:pt x="719714" y="6898"/>
                </a:lnTo>
                <a:lnTo>
                  <a:pt x="756879" y="26111"/>
                </a:lnTo>
                <a:lnTo>
                  <a:pt x="786180" y="55412"/>
                </a:lnTo>
                <a:lnTo>
                  <a:pt x="805393" y="92577"/>
                </a:lnTo>
                <a:lnTo>
                  <a:pt x="812292" y="135382"/>
                </a:lnTo>
                <a:lnTo>
                  <a:pt x="812292" y="3798062"/>
                </a:lnTo>
                <a:lnTo>
                  <a:pt x="805393" y="3840866"/>
                </a:lnTo>
                <a:lnTo>
                  <a:pt x="786180" y="3878031"/>
                </a:lnTo>
                <a:lnTo>
                  <a:pt x="756879" y="3907332"/>
                </a:lnTo>
                <a:lnTo>
                  <a:pt x="719714" y="3926545"/>
                </a:lnTo>
                <a:lnTo>
                  <a:pt x="676910" y="3933444"/>
                </a:lnTo>
                <a:lnTo>
                  <a:pt x="135382" y="3933444"/>
                </a:lnTo>
                <a:lnTo>
                  <a:pt x="92592" y="3926545"/>
                </a:lnTo>
                <a:lnTo>
                  <a:pt x="55429" y="3907332"/>
                </a:lnTo>
                <a:lnTo>
                  <a:pt x="26122" y="3878031"/>
                </a:lnTo>
                <a:lnTo>
                  <a:pt x="6902" y="3840866"/>
                </a:lnTo>
                <a:lnTo>
                  <a:pt x="0" y="3798062"/>
                </a:lnTo>
                <a:lnTo>
                  <a:pt x="0" y="135382"/>
                </a:lnTo>
                <a:close/>
              </a:path>
            </a:pathLst>
          </a:custGeom>
          <a:ln w="12192">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8"/>
          <p:cNvSpPr/>
          <p:nvPr/>
        </p:nvSpPr>
        <p:spPr>
          <a:xfrm>
            <a:off x="2900552" y="4752466"/>
            <a:ext cx="99060" cy="132080"/>
          </a:xfrm>
          <a:custGeom>
            <a:avLst/>
            <a:gdLst/>
            <a:ahLst/>
            <a:cxnLst/>
            <a:rect l="l" t="t" r="r" b="b"/>
            <a:pathLst>
              <a:path w="99060" h="132079">
                <a:moveTo>
                  <a:pt x="98806" y="0"/>
                </a:moveTo>
                <a:lnTo>
                  <a:pt x="0" y="0"/>
                </a:lnTo>
                <a:lnTo>
                  <a:pt x="0" y="132079"/>
                </a:lnTo>
                <a:lnTo>
                  <a:pt x="98806" y="132079"/>
                </a:lnTo>
                <a:lnTo>
                  <a:pt x="98806"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9"/>
          <p:cNvSpPr/>
          <p:nvPr/>
        </p:nvSpPr>
        <p:spPr>
          <a:xfrm>
            <a:off x="2795397" y="4653660"/>
            <a:ext cx="309245" cy="99060"/>
          </a:xfrm>
          <a:custGeom>
            <a:avLst/>
            <a:gdLst/>
            <a:ahLst/>
            <a:cxnLst/>
            <a:rect l="l" t="t" r="r" b="b"/>
            <a:pathLst>
              <a:path w="309244" h="99060">
                <a:moveTo>
                  <a:pt x="309117" y="0"/>
                </a:moveTo>
                <a:lnTo>
                  <a:pt x="0" y="0"/>
                </a:lnTo>
                <a:lnTo>
                  <a:pt x="0" y="98806"/>
                </a:lnTo>
                <a:lnTo>
                  <a:pt x="309117" y="98806"/>
                </a:lnTo>
                <a:lnTo>
                  <a:pt x="309117"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10"/>
          <p:cNvSpPr/>
          <p:nvPr/>
        </p:nvSpPr>
        <p:spPr>
          <a:xfrm>
            <a:off x="2900552" y="4521580"/>
            <a:ext cx="99060" cy="132080"/>
          </a:xfrm>
          <a:custGeom>
            <a:avLst/>
            <a:gdLst/>
            <a:ahLst/>
            <a:cxnLst/>
            <a:rect l="l" t="t" r="r" b="b"/>
            <a:pathLst>
              <a:path w="99060" h="132079">
                <a:moveTo>
                  <a:pt x="98806" y="0"/>
                </a:moveTo>
                <a:lnTo>
                  <a:pt x="0" y="0"/>
                </a:lnTo>
                <a:lnTo>
                  <a:pt x="0" y="132080"/>
                </a:lnTo>
                <a:lnTo>
                  <a:pt x="98806" y="132080"/>
                </a:lnTo>
                <a:lnTo>
                  <a:pt x="98806"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11"/>
          <p:cNvSpPr/>
          <p:nvPr/>
        </p:nvSpPr>
        <p:spPr>
          <a:xfrm>
            <a:off x="2795397" y="4521580"/>
            <a:ext cx="309245" cy="363220"/>
          </a:xfrm>
          <a:custGeom>
            <a:avLst/>
            <a:gdLst/>
            <a:ahLst/>
            <a:cxnLst/>
            <a:rect l="l" t="t" r="r" b="b"/>
            <a:pathLst>
              <a:path w="309244" h="363220">
                <a:moveTo>
                  <a:pt x="0" y="132080"/>
                </a:moveTo>
                <a:lnTo>
                  <a:pt x="105155" y="132080"/>
                </a:lnTo>
                <a:lnTo>
                  <a:pt x="105155" y="0"/>
                </a:lnTo>
                <a:lnTo>
                  <a:pt x="203961" y="0"/>
                </a:lnTo>
                <a:lnTo>
                  <a:pt x="203961" y="132080"/>
                </a:lnTo>
                <a:lnTo>
                  <a:pt x="309117" y="132080"/>
                </a:lnTo>
                <a:lnTo>
                  <a:pt x="309117" y="230886"/>
                </a:lnTo>
                <a:lnTo>
                  <a:pt x="203961" y="230886"/>
                </a:lnTo>
                <a:lnTo>
                  <a:pt x="203961" y="362966"/>
                </a:lnTo>
                <a:lnTo>
                  <a:pt x="105155" y="362966"/>
                </a:lnTo>
                <a:lnTo>
                  <a:pt x="105155" y="230886"/>
                </a:lnTo>
                <a:lnTo>
                  <a:pt x="0" y="230886"/>
                </a:lnTo>
                <a:lnTo>
                  <a:pt x="0" y="132080"/>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2"/>
          <p:cNvSpPr/>
          <p:nvPr/>
        </p:nvSpPr>
        <p:spPr>
          <a:xfrm>
            <a:off x="2883789" y="2950017"/>
            <a:ext cx="309245" cy="76200"/>
          </a:xfrm>
          <a:custGeom>
            <a:avLst/>
            <a:gdLst/>
            <a:ahLst/>
            <a:cxnLst/>
            <a:rect l="l" t="t" r="r" b="b"/>
            <a:pathLst>
              <a:path w="309244" h="76200">
                <a:moveTo>
                  <a:pt x="0" y="75631"/>
                </a:moveTo>
                <a:lnTo>
                  <a:pt x="309118" y="75631"/>
                </a:lnTo>
                <a:lnTo>
                  <a:pt x="309118" y="0"/>
                </a:lnTo>
                <a:lnTo>
                  <a:pt x="0" y="0"/>
                </a:lnTo>
                <a:lnTo>
                  <a:pt x="0" y="75631"/>
                </a:lnTo>
                <a:close/>
              </a:path>
            </a:pathLst>
          </a:custGeom>
          <a:solidFill>
            <a:srgbClr val="9DBEB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3"/>
          <p:cNvSpPr/>
          <p:nvPr/>
        </p:nvSpPr>
        <p:spPr>
          <a:xfrm>
            <a:off x="2883789" y="2950017"/>
            <a:ext cx="309245" cy="76200"/>
          </a:xfrm>
          <a:custGeom>
            <a:avLst/>
            <a:gdLst/>
            <a:ahLst/>
            <a:cxnLst/>
            <a:rect l="l" t="t" r="r" b="b"/>
            <a:pathLst>
              <a:path w="309244" h="76200">
                <a:moveTo>
                  <a:pt x="0" y="75631"/>
                </a:moveTo>
                <a:lnTo>
                  <a:pt x="309118" y="75631"/>
                </a:lnTo>
                <a:lnTo>
                  <a:pt x="309118" y="0"/>
                </a:lnTo>
                <a:lnTo>
                  <a:pt x="0" y="0"/>
                </a:lnTo>
                <a:lnTo>
                  <a:pt x="0" y="75631"/>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4"/>
          <p:cNvSpPr/>
          <p:nvPr/>
        </p:nvSpPr>
        <p:spPr>
          <a:xfrm>
            <a:off x="2847213" y="3390788"/>
            <a:ext cx="309245" cy="74930"/>
          </a:xfrm>
          <a:custGeom>
            <a:avLst/>
            <a:gdLst/>
            <a:ahLst/>
            <a:cxnLst/>
            <a:rect l="l" t="t" r="r" b="b"/>
            <a:pathLst>
              <a:path w="309244" h="74930">
                <a:moveTo>
                  <a:pt x="0" y="74914"/>
                </a:moveTo>
                <a:lnTo>
                  <a:pt x="309118" y="74914"/>
                </a:lnTo>
                <a:lnTo>
                  <a:pt x="309118" y="0"/>
                </a:lnTo>
                <a:lnTo>
                  <a:pt x="0" y="0"/>
                </a:lnTo>
                <a:lnTo>
                  <a:pt x="0" y="74914"/>
                </a:lnTo>
                <a:close/>
              </a:path>
            </a:pathLst>
          </a:custGeom>
          <a:solidFill>
            <a:srgbClr val="9DBEB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5"/>
          <p:cNvSpPr/>
          <p:nvPr/>
        </p:nvSpPr>
        <p:spPr>
          <a:xfrm>
            <a:off x="2847213" y="3390788"/>
            <a:ext cx="309245" cy="74930"/>
          </a:xfrm>
          <a:custGeom>
            <a:avLst/>
            <a:gdLst/>
            <a:ahLst/>
            <a:cxnLst/>
            <a:rect l="l" t="t" r="r" b="b"/>
            <a:pathLst>
              <a:path w="309244" h="74930">
                <a:moveTo>
                  <a:pt x="0" y="74914"/>
                </a:moveTo>
                <a:lnTo>
                  <a:pt x="309118" y="74914"/>
                </a:lnTo>
                <a:lnTo>
                  <a:pt x="309118" y="0"/>
                </a:lnTo>
                <a:lnTo>
                  <a:pt x="0" y="0"/>
                </a:lnTo>
                <a:lnTo>
                  <a:pt x="0" y="74914"/>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6"/>
          <p:cNvSpPr/>
          <p:nvPr/>
        </p:nvSpPr>
        <p:spPr>
          <a:xfrm>
            <a:off x="2781680" y="3844940"/>
            <a:ext cx="309245" cy="74930"/>
          </a:xfrm>
          <a:custGeom>
            <a:avLst/>
            <a:gdLst/>
            <a:ahLst/>
            <a:cxnLst/>
            <a:rect l="l" t="t" r="r" b="b"/>
            <a:pathLst>
              <a:path w="309244" h="74929">
                <a:moveTo>
                  <a:pt x="0" y="74914"/>
                </a:moveTo>
                <a:lnTo>
                  <a:pt x="309118" y="74914"/>
                </a:lnTo>
                <a:lnTo>
                  <a:pt x="309118" y="0"/>
                </a:lnTo>
                <a:lnTo>
                  <a:pt x="0" y="0"/>
                </a:lnTo>
                <a:lnTo>
                  <a:pt x="0" y="74914"/>
                </a:lnTo>
                <a:close/>
              </a:path>
            </a:pathLst>
          </a:custGeom>
          <a:solidFill>
            <a:srgbClr val="9DBEB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7"/>
          <p:cNvSpPr/>
          <p:nvPr/>
        </p:nvSpPr>
        <p:spPr>
          <a:xfrm>
            <a:off x="2781680" y="3844940"/>
            <a:ext cx="309245" cy="74930"/>
          </a:xfrm>
          <a:custGeom>
            <a:avLst/>
            <a:gdLst/>
            <a:ahLst/>
            <a:cxnLst/>
            <a:rect l="l" t="t" r="r" b="b"/>
            <a:pathLst>
              <a:path w="309244" h="74929">
                <a:moveTo>
                  <a:pt x="0" y="74914"/>
                </a:moveTo>
                <a:lnTo>
                  <a:pt x="309118" y="74914"/>
                </a:lnTo>
                <a:lnTo>
                  <a:pt x="309118" y="0"/>
                </a:lnTo>
                <a:lnTo>
                  <a:pt x="0" y="0"/>
                </a:lnTo>
                <a:lnTo>
                  <a:pt x="0" y="74914"/>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8"/>
          <p:cNvSpPr/>
          <p:nvPr/>
        </p:nvSpPr>
        <p:spPr>
          <a:xfrm>
            <a:off x="2781680" y="2479436"/>
            <a:ext cx="309245" cy="74930"/>
          </a:xfrm>
          <a:custGeom>
            <a:avLst/>
            <a:gdLst/>
            <a:ahLst/>
            <a:cxnLst/>
            <a:rect l="l" t="t" r="r" b="b"/>
            <a:pathLst>
              <a:path w="309244" h="74930">
                <a:moveTo>
                  <a:pt x="0" y="74914"/>
                </a:moveTo>
                <a:lnTo>
                  <a:pt x="309118" y="74914"/>
                </a:lnTo>
                <a:lnTo>
                  <a:pt x="309118" y="0"/>
                </a:lnTo>
                <a:lnTo>
                  <a:pt x="0" y="0"/>
                </a:lnTo>
                <a:lnTo>
                  <a:pt x="0" y="74914"/>
                </a:lnTo>
                <a:close/>
              </a:path>
            </a:pathLst>
          </a:custGeom>
          <a:solidFill>
            <a:srgbClr val="9DBEB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9"/>
          <p:cNvSpPr/>
          <p:nvPr/>
        </p:nvSpPr>
        <p:spPr>
          <a:xfrm>
            <a:off x="2781680" y="2479436"/>
            <a:ext cx="309245" cy="74930"/>
          </a:xfrm>
          <a:custGeom>
            <a:avLst/>
            <a:gdLst/>
            <a:ahLst/>
            <a:cxnLst/>
            <a:rect l="l" t="t" r="r" b="b"/>
            <a:pathLst>
              <a:path w="309244" h="74930">
                <a:moveTo>
                  <a:pt x="0" y="74914"/>
                </a:moveTo>
                <a:lnTo>
                  <a:pt x="309118" y="74914"/>
                </a:lnTo>
                <a:lnTo>
                  <a:pt x="309118" y="0"/>
                </a:lnTo>
                <a:lnTo>
                  <a:pt x="0" y="0"/>
                </a:lnTo>
                <a:lnTo>
                  <a:pt x="0" y="74914"/>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20"/>
          <p:cNvSpPr/>
          <p:nvPr/>
        </p:nvSpPr>
        <p:spPr>
          <a:xfrm>
            <a:off x="2795397" y="4259468"/>
            <a:ext cx="309245" cy="74930"/>
          </a:xfrm>
          <a:custGeom>
            <a:avLst/>
            <a:gdLst/>
            <a:ahLst/>
            <a:cxnLst/>
            <a:rect l="l" t="t" r="r" b="b"/>
            <a:pathLst>
              <a:path w="309244" h="74929">
                <a:moveTo>
                  <a:pt x="0" y="74914"/>
                </a:moveTo>
                <a:lnTo>
                  <a:pt x="309118" y="74914"/>
                </a:lnTo>
                <a:lnTo>
                  <a:pt x="309118" y="0"/>
                </a:lnTo>
                <a:lnTo>
                  <a:pt x="0" y="0"/>
                </a:lnTo>
                <a:lnTo>
                  <a:pt x="0" y="74914"/>
                </a:lnTo>
                <a:close/>
              </a:path>
            </a:pathLst>
          </a:custGeom>
          <a:solidFill>
            <a:srgbClr val="9DBEB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21"/>
          <p:cNvSpPr/>
          <p:nvPr/>
        </p:nvSpPr>
        <p:spPr>
          <a:xfrm>
            <a:off x="2795397" y="4259468"/>
            <a:ext cx="309245" cy="74930"/>
          </a:xfrm>
          <a:custGeom>
            <a:avLst/>
            <a:gdLst/>
            <a:ahLst/>
            <a:cxnLst/>
            <a:rect l="l" t="t" r="r" b="b"/>
            <a:pathLst>
              <a:path w="309244" h="74929">
                <a:moveTo>
                  <a:pt x="0" y="74914"/>
                </a:moveTo>
                <a:lnTo>
                  <a:pt x="309118" y="74914"/>
                </a:lnTo>
                <a:lnTo>
                  <a:pt x="309118" y="0"/>
                </a:lnTo>
                <a:lnTo>
                  <a:pt x="0" y="0"/>
                </a:lnTo>
                <a:lnTo>
                  <a:pt x="0" y="74914"/>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2"/>
          <p:cNvSpPr/>
          <p:nvPr/>
        </p:nvSpPr>
        <p:spPr>
          <a:xfrm>
            <a:off x="3089529" y="5136515"/>
            <a:ext cx="99060" cy="132080"/>
          </a:xfrm>
          <a:custGeom>
            <a:avLst/>
            <a:gdLst/>
            <a:ahLst/>
            <a:cxnLst/>
            <a:rect l="l" t="t" r="r" b="b"/>
            <a:pathLst>
              <a:path w="99060" h="132079">
                <a:moveTo>
                  <a:pt x="98806" y="0"/>
                </a:moveTo>
                <a:lnTo>
                  <a:pt x="0" y="0"/>
                </a:lnTo>
                <a:lnTo>
                  <a:pt x="0" y="132080"/>
                </a:lnTo>
                <a:lnTo>
                  <a:pt x="98806" y="132080"/>
                </a:lnTo>
                <a:lnTo>
                  <a:pt x="98806"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3"/>
          <p:cNvSpPr/>
          <p:nvPr/>
        </p:nvSpPr>
        <p:spPr>
          <a:xfrm>
            <a:off x="2984373" y="5037709"/>
            <a:ext cx="309245" cy="99060"/>
          </a:xfrm>
          <a:custGeom>
            <a:avLst/>
            <a:gdLst/>
            <a:ahLst/>
            <a:cxnLst/>
            <a:rect l="l" t="t" r="r" b="b"/>
            <a:pathLst>
              <a:path w="309244" h="99060">
                <a:moveTo>
                  <a:pt x="309118" y="0"/>
                </a:moveTo>
                <a:lnTo>
                  <a:pt x="0" y="0"/>
                </a:lnTo>
                <a:lnTo>
                  <a:pt x="0" y="98806"/>
                </a:lnTo>
                <a:lnTo>
                  <a:pt x="309118" y="98806"/>
                </a:lnTo>
                <a:lnTo>
                  <a:pt x="309118"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4"/>
          <p:cNvSpPr/>
          <p:nvPr/>
        </p:nvSpPr>
        <p:spPr>
          <a:xfrm>
            <a:off x="3089529" y="4905628"/>
            <a:ext cx="99060" cy="132080"/>
          </a:xfrm>
          <a:custGeom>
            <a:avLst/>
            <a:gdLst/>
            <a:ahLst/>
            <a:cxnLst/>
            <a:rect l="l" t="t" r="r" b="b"/>
            <a:pathLst>
              <a:path w="99060" h="132079">
                <a:moveTo>
                  <a:pt x="98806" y="0"/>
                </a:moveTo>
                <a:lnTo>
                  <a:pt x="0" y="0"/>
                </a:lnTo>
                <a:lnTo>
                  <a:pt x="0" y="132080"/>
                </a:lnTo>
                <a:lnTo>
                  <a:pt x="98806" y="132080"/>
                </a:lnTo>
                <a:lnTo>
                  <a:pt x="98806"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5"/>
          <p:cNvSpPr/>
          <p:nvPr/>
        </p:nvSpPr>
        <p:spPr>
          <a:xfrm>
            <a:off x="2984373" y="4905628"/>
            <a:ext cx="309245" cy="363220"/>
          </a:xfrm>
          <a:custGeom>
            <a:avLst/>
            <a:gdLst/>
            <a:ahLst/>
            <a:cxnLst/>
            <a:rect l="l" t="t" r="r" b="b"/>
            <a:pathLst>
              <a:path w="309244" h="363220">
                <a:moveTo>
                  <a:pt x="0" y="132080"/>
                </a:moveTo>
                <a:lnTo>
                  <a:pt x="105156" y="132080"/>
                </a:lnTo>
                <a:lnTo>
                  <a:pt x="105156" y="0"/>
                </a:lnTo>
                <a:lnTo>
                  <a:pt x="203962" y="0"/>
                </a:lnTo>
                <a:lnTo>
                  <a:pt x="203962" y="132080"/>
                </a:lnTo>
                <a:lnTo>
                  <a:pt x="309118" y="132080"/>
                </a:lnTo>
                <a:lnTo>
                  <a:pt x="309118" y="230886"/>
                </a:lnTo>
                <a:lnTo>
                  <a:pt x="203962" y="230886"/>
                </a:lnTo>
                <a:lnTo>
                  <a:pt x="203962" y="362966"/>
                </a:lnTo>
                <a:lnTo>
                  <a:pt x="105156" y="362966"/>
                </a:lnTo>
                <a:lnTo>
                  <a:pt x="105156" y="230886"/>
                </a:lnTo>
                <a:lnTo>
                  <a:pt x="0" y="230886"/>
                </a:lnTo>
                <a:lnTo>
                  <a:pt x="0" y="132080"/>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6"/>
          <p:cNvSpPr/>
          <p:nvPr/>
        </p:nvSpPr>
        <p:spPr>
          <a:xfrm>
            <a:off x="2820289" y="5590921"/>
            <a:ext cx="99695" cy="132080"/>
          </a:xfrm>
          <a:custGeom>
            <a:avLst/>
            <a:gdLst/>
            <a:ahLst/>
            <a:cxnLst/>
            <a:rect l="l" t="t" r="r" b="b"/>
            <a:pathLst>
              <a:path w="99694" h="132079">
                <a:moveTo>
                  <a:pt x="99313" y="0"/>
                </a:moveTo>
                <a:lnTo>
                  <a:pt x="0" y="0"/>
                </a:lnTo>
                <a:lnTo>
                  <a:pt x="0" y="131825"/>
                </a:lnTo>
                <a:lnTo>
                  <a:pt x="99313" y="131825"/>
                </a:lnTo>
                <a:lnTo>
                  <a:pt x="99313"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7"/>
          <p:cNvSpPr/>
          <p:nvPr/>
        </p:nvSpPr>
        <p:spPr>
          <a:xfrm>
            <a:off x="2714878" y="5491607"/>
            <a:ext cx="310515" cy="99695"/>
          </a:xfrm>
          <a:custGeom>
            <a:avLst/>
            <a:gdLst/>
            <a:ahLst/>
            <a:cxnLst/>
            <a:rect l="l" t="t" r="r" b="b"/>
            <a:pathLst>
              <a:path w="310514" h="99695">
                <a:moveTo>
                  <a:pt x="310134" y="0"/>
                </a:moveTo>
                <a:lnTo>
                  <a:pt x="0" y="0"/>
                </a:lnTo>
                <a:lnTo>
                  <a:pt x="0" y="99314"/>
                </a:lnTo>
                <a:lnTo>
                  <a:pt x="310134" y="99314"/>
                </a:lnTo>
                <a:lnTo>
                  <a:pt x="310134"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8"/>
          <p:cNvSpPr/>
          <p:nvPr/>
        </p:nvSpPr>
        <p:spPr>
          <a:xfrm>
            <a:off x="2820289" y="5359780"/>
            <a:ext cx="99695" cy="132080"/>
          </a:xfrm>
          <a:custGeom>
            <a:avLst/>
            <a:gdLst/>
            <a:ahLst/>
            <a:cxnLst/>
            <a:rect l="l" t="t" r="r" b="b"/>
            <a:pathLst>
              <a:path w="99694" h="132079">
                <a:moveTo>
                  <a:pt x="99313" y="0"/>
                </a:moveTo>
                <a:lnTo>
                  <a:pt x="0" y="0"/>
                </a:lnTo>
                <a:lnTo>
                  <a:pt x="0" y="131826"/>
                </a:lnTo>
                <a:lnTo>
                  <a:pt x="99313" y="131826"/>
                </a:lnTo>
                <a:lnTo>
                  <a:pt x="99313" y="0"/>
                </a:lnTo>
                <a:close/>
              </a:path>
            </a:pathLst>
          </a:custGeom>
          <a:solidFill>
            <a:srgbClr val="FF33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9"/>
          <p:cNvSpPr/>
          <p:nvPr/>
        </p:nvSpPr>
        <p:spPr>
          <a:xfrm>
            <a:off x="2714878" y="5359780"/>
            <a:ext cx="310515" cy="363220"/>
          </a:xfrm>
          <a:custGeom>
            <a:avLst/>
            <a:gdLst/>
            <a:ahLst/>
            <a:cxnLst/>
            <a:rect l="l" t="t" r="r" b="b"/>
            <a:pathLst>
              <a:path w="310514" h="363220">
                <a:moveTo>
                  <a:pt x="0" y="131826"/>
                </a:moveTo>
                <a:lnTo>
                  <a:pt x="105409" y="131826"/>
                </a:lnTo>
                <a:lnTo>
                  <a:pt x="105409" y="0"/>
                </a:lnTo>
                <a:lnTo>
                  <a:pt x="204723" y="0"/>
                </a:lnTo>
                <a:lnTo>
                  <a:pt x="204723" y="131826"/>
                </a:lnTo>
                <a:lnTo>
                  <a:pt x="310134" y="131826"/>
                </a:lnTo>
                <a:lnTo>
                  <a:pt x="310134" y="231140"/>
                </a:lnTo>
                <a:lnTo>
                  <a:pt x="204723" y="231140"/>
                </a:lnTo>
                <a:lnTo>
                  <a:pt x="204723" y="362966"/>
                </a:lnTo>
                <a:lnTo>
                  <a:pt x="105409" y="362966"/>
                </a:lnTo>
                <a:lnTo>
                  <a:pt x="105409" y="231140"/>
                </a:lnTo>
                <a:lnTo>
                  <a:pt x="0" y="231140"/>
                </a:lnTo>
                <a:lnTo>
                  <a:pt x="0" y="131826"/>
                </a:lnTo>
                <a:close/>
              </a:path>
            </a:pathLst>
          </a:custGeom>
          <a:ln w="12192">
            <a:solidFill>
              <a:srgbClr val="718B8A"/>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30"/>
          <p:cNvSpPr/>
          <p:nvPr/>
        </p:nvSpPr>
        <p:spPr>
          <a:xfrm>
            <a:off x="3808983" y="2288158"/>
            <a:ext cx="702945" cy="375920"/>
          </a:xfrm>
          <a:custGeom>
            <a:avLst/>
            <a:gdLst/>
            <a:ahLst/>
            <a:cxnLst/>
            <a:rect l="l" t="t" r="r" b="b"/>
            <a:pathLst>
              <a:path w="702945" h="375919">
                <a:moveTo>
                  <a:pt x="525907" y="0"/>
                </a:moveTo>
                <a:lnTo>
                  <a:pt x="484108" y="3556"/>
                </a:lnTo>
                <a:lnTo>
                  <a:pt x="447548" y="14350"/>
                </a:lnTo>
                <a:lnTo>
                  <a:pt x="411561" y="36675"/>
                </a:lnTo>
                <a:lnTo>
                  <a:pt x="381428" y="70500"/>
                </a:lnTo>
                <a:lnTo>
                  <a:pt x="359515" y="116750"/>
                </a:lnTo>
                <a:lnTo>
                  <a:pt x="351184" y="163371"/>
                </a:lnTo>
                <a:lnTo>
                  <a:pt x="350139" y="189991"/>
                </a:lnTo>
                <a:lnTo>
                  <a:pt x="353137" y="231016"/>
                </a:lnTo>
                <a:lnTo>
                  <a:pt x="377088" y="299112"/>
                </a:lnTo>
                <a:lnTo>
                  <a:pt x="423997" y="347785"/>
                </a:lnTo>
                <a:lnTo>
                  <a:pt x="488386" y="372463"/>
                </a:lnTo>
                <a:lnTo>
                  <a:pt x="526796" y="375538"/>
                </a:lnTo>
                <a:lnTo>
                  <a:pt x="564852" y="372441"/>
                </a:lnTo>
                <a:lnTo>
                  <a:pt x="598836" y="363140"/>
                </a:lnTo>
                <a:lnTo>
                  <a:pt x="628773" y="347624"/>
                </a:lnTo>
                <a:lnTo>
                  <a:pt x="654685" y="325881"/>
                </a:lnTo>
                <a:lnTo>
                  <a:pt x="664636" y="312927"/>
                </a:lnTo>
                <a:lnTo>
                  <a:pt x="526669" y="312927"/>
                </a:lnTo>
                <a:lnTo>
                  <a:pt x="505642" y="310929"/>
                </a:lnTo>
                <a:lnTo>
                  <a:pt x="469447" y="294979"/>
                </a:lnTo>
                <a:lnTo>
                  <a:pt x="441777" y="263267"/>
                </a:lnTo>
                <a:lnTo>
                  <a:pt x="427489" y="216507"/>
                </a:lnTo>
                <a:lnTo>
                  <a:pt x="425743" y="188213"/>
                </a:lnTo>
                <a:lnTo>
                  <a:pt x="425764" y="186562"/>
                </a:lnTo>
                <a:lnTo>
                  <a:pt x="432657" y="132699"/>
                </a:lnTo>
                <a:lnTo>
                  <a:pt x="453517" y="93725"/>
                </a:lnTo>
                <a:lnTo>
                  <a:pt x="485663" y="70405"/>
                </a:lnTo>
                <a:lnTo>
                  <a:pt x="526669" y="62611"/>
                </a:lnTo>
                <a:lnTo>
                  <a:pt x="664212" y="62611"/>
                </a:lnTo>
                <a:lnTo>
                  <a:pt x="654304" y="49783"/>
                </a:lnTo>
                <a:lnTo>
                  <a:pt x="628205" y="27967"/>
                </a:lnTo>
                <a:lnTo>
                  <a:pt x="598106" y="12414"/>
                </a:lnTo>
                <a:lnTo>
                  <a:pt x="564007" y="3099"/>
                </a:lnTo>
                <a:lnTo>
                  <a:pt x="525907" y="0"/>
                </a:lnTo>
                <a:close/>
              </a:path>
              <a:path w="702945" h="375919">
                <a:moveTo>
                  <a:pt x="664212" y="62611"/>
                </a:moveTo>
                <a:lnTo>
                  <a:pt x="526669" y="62611"/>
                </a:lnTo>
                <a:lnTo>
                  <a:pt x="548199" y="64537"/>
                </a:lnTo>
                <a:lnTo>
                  <a:pt x="567467" y="70310"/>
                </a:lnTo>
                <a:lnTo>
                  <a:pt x="599313" y="93344"/>
                </a:lnTo>
                <a:lnTo>
                  <a:pt x="619887" y="132000"/>
                </a:lnTo>
                <a:lnTo>
                  <a:pt x="626744" y="186562"/>
                </a:lnTo>
                <a:lnTo>
                  <a:pt x="624982" y="216136"/>
                </a:lnTo>
                <a:lnTo>
                  <a:pt x="610885" y="263519"/>
                </a:lnTo>
                <a:lnTo>
                  <a:pt x="583551" y="295140"/>
                </a:lnTo>
                <a:lnTo>
                  <a:pt x="547598" y="310951"/>
                </a:lnTo>
                <a:lnTo>
                  <a:pt x="526669" y="312927"/>
                </a:lnTo>
                <a:lnTo>
                  <a:pt x="664636" y="312927"/>
                </a:lnTo>
                <a:lnTo>
                  <a:pt x="675614" y="298638"/>
                </a:lnTo>
                <a:lnTo>
                  <a:pt x="690578" y="266620"/>
                </a:lnTo>
                <a:lnTo>
                  <a:pt x="699565" y="229816"/>
                </a:lnTo>
                <a:lnTo>
                  <a:pt x="702564" y="188213"/>
                </a:lnTo>
                <a:lnTo>
                  <a:pt x="699541" y="146331"/>
                </a:lnTo>
                <a:lnTo>
                  <a:pt x="690483" y="109283"/>
                </a:lnTo>
                <a:lnTo>
                  <a:pt x="675399" y="77092"/>
                </a:lnTo>
                <a:lnTo>
                  <a:pt x="664212" y="62611"/>
                </a:lnTo>
                <a:close/>
              </a:path>
              <a:path w="702945" h="375919">
                <a:moveTo>
                  <a:pt x="71374" y="6095"/>
                </a:moveTo>
                <a:lnTo>
                  <a:pt x="0" y="6095"/>
                </a:lnTo>
                <a:lnTo>
                  <a:pt x="0" y="369442"/>
                </a:lnTo>
                <a:lnTo>
                  <a:pt x="68199" y="369442"/>
                </a:lnTo>
                <a:lnTo>
                  <a:pt x="68199" y="132461"/>
                </a:lnTo>
                <a:lnTo>
                  <a:pt x="148846" y="132461"/>
                </a:lnTo>
                <a:lnTo>
                  <a:pt x="71374" y="6095"/>
                </a:lnTo>
                <a:close/>
              </a:path>
              <a:path w="702945" h="375919">
                <a:moveTo>
                  <a:pt x="148846" y="132461"/>
                </a:moveTo>
                <a:lnTo>
                  <a:pt x="68199" y="132461"/>
                </a:lnTo>
                <a:lnTo>
                  <a:pt x="214630" y="369442"/>
                </a:lnTo>
                <a:lnTo>
                  <a:pt x="288163" y="369442"/>
                </a:lnTo>
                <a:lnTo>
                  <a:pt x="288163" y="248665"/>
                </a:lnTo>
                <a:lnTo>
                  <a:pt x="220091" y="248665"/>
                </a:lnTo>
                <a:lnTo>
                  <a:pt x="148846" y="132461"/>
                </a:lnTo>
                <a:close/>
              </a:path>
              <a:path w="702945" h="375919">
                <a:moveTo>
                  <a:pt x="288163" y="6095"/>
                </a:moveTo>
                <a:lnTo>
                  <a:pt x="220091" y="6095"/>
                </a:lnTo>
                <a:lnTo>
                  <a:pt x="220091" y="248665"/>
                </a:lnTo>
                <a:lnTo>
                  <a:pt x="288163" y="248665"/>
                </a:lnTo>
                <a:lnTo>
                  <a:pt x="288163" y="6095"/>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31"/>
          <p:cNvSpPr/>
          <p:nvPr/>
        </p:nvSpPr>
        <p:spPr>
          <a:xfrm>
            <a:off x="4234688" y="2350770"/>
            <a:ext cx="201295" cy="250825"/>
          </a:xfrm>
          <a:custGeom>
            <a:avLst/>
            <a:gdLst/>
            <a:ahLst/>
            <a:cxnLst/>
            <a:rect l="l" t="t" r="r" b="b"/>
            <a:pathLst>
              <a:path w="201295" h="250825">
                <a:moveTo>
                  <a:pt x="100964" y="0"/>
                </a:moveTo>
                <a:lnTo>
                  <a:pt x="59959" y="7794"/>
                </a:lnTo>
                <a:lnTo>
                  <a:pt x="27812" y="31114"/>
                </a:lnTo>
                <a:lnTo>
                  <a:pt x="6953" y="70088"/>
                </a:lnTo>
                <a:lnTo>
                  <a:pt x="0" y="124967"/>
                </a:lnTo>
                <a:lnTo>
                  <a:pt x="1785" y="153896"/>
                </a:lnTo>
                <a:lnTo>
                  <a:pt x="16073" y="200656"/>
                </a:lnTo>
                <a:lnTo>
                  <a:pt x="43743" y="232368"/>
                </a:lnTo>
                <a:lnTo>
                  <a:pt x="79938" y="248318"/>
                </a:lnTo>
                <a:lnTo>
                  <a:pt x="100964" y="250316"/>
                </a:lnTo>
                <a:lnTo>
                  <a:pt x="121894" y="248340"/>
                </a:lnTo>
                <a:lnTo>
                  <a:pt x="157847" y="232529"/>
                </a:lnTo>
                <a:lnTo>
                  <a:pt x="185181" y="200908"/>
                </a:lnTo>
                <a:lnTo>
                  <a:pt x="199278" y="153525"/>
                </a:lnTo>
                <a:lnTo>
                  <a:pt x="201040" y="123951"/>
                </a:lnTo>
                <a:lnTo>
                  <a:pt x="199326" y="94688"/>
                </a:lnTo>
                <a:lnTo>
                  <a:pt x="185610" y="48067"/>
                </a:lnTo>
                <a:lnTo>
                  <a:pt x="158793" y="17305"/>
                </a:lnTo>
                <a:lnTo>
                  <a:pt x="122495" y="1926"/>
                </a:lnTo>
                <a:lnTo>
                  <a:pt x="100964"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2"/>
          <p:cNvSpPr/>
          <p:nvPr/>
        </p:nvSpPr>
        <p:spPr>
          <a:xfrm>
            <a:off x="3808983" y="2294254"/>
            <a:ext cx="288290" cy="363855"/>
          </a:xfrm>
          <a:custGeom>
            <a:avLst/>
            <a:gdLst/>
            <a:ahLst/>
            <a:cxnLst/>
            <a:rect l="l" t="t" r="r" b="b"/>
            <a:pathLst>
              <a:path w="288289" h="363855">
                <a:moveTo>
                  <a:pt x="0" y="0"/>
                </a:moveTo>
                <a:lnTo>
                  <a:pt x="71374" y="0"/>
                </a:lnTo>
                <a:lnTo>
                  <a:pt x="220091" y="242570"/>
                </a:lnTo>
                <a:lnTo>
                  <a:pt x="220091" y="0"/>
                </a:lnTo>
                <a:lnTo>
                  <a:pt x="288163" y="0"/>
                </a:lnTo>
                <a:lnTo>
                  <a:pt x="288163" y="363347"/>
                </a:lnTo>
                <a:lnTo>
                  <a:pt x="214630" y="363347"/>
                </a:lnTo>
                <a:lnTo>
                  <a:pt x="68199" y="126365"/>
                </a:lnTo>
                <a:lnTo>
                  <a:pt x="68199" y="363347"/>
                </a:lnTo>
                <a:lnTo>
                  <a:pt x="0" y="363347"/>
                </a:lnTo>
                <a:lnTo>
                  <a:pt x="0" y="0"/>
                </a:lnTo>
                <a:close/>
              </a:path>
            </a:pathLst>
          </a:custGeom>
          <a:ln w="9143">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3"/>
          <p:cNvSpPr/>
          <p:nvPr/>
        </p:nvSpPr>
        <p:spPr>
          <a:xfrm>
            <a:off x="4159123" y="2288158"/>
            <a:ext cx="352425" cy="375920"/>
          </a:xfrm>
          <a:custGeom>
            <a:avLst/>
            <a:gdLst/>
            <a:ahLst/>
            <a:cxnLst/>
            <a:rect l="l" t="t" r="r" b="b"/>
            <a:pathLst>
              <a:path w="352425" h="375919">
                <a:moveTo>
                  <a:pt x="175768" y="0"/>
                </a:moveTo>
                <a:lnTo>
                  <a:pt x="213868" y="3099"/>
                </a:lnTo>
                <a:lnTo>
                  <a:pt x="278066" y="27967"/>
                </a:lnTo>
                <a:lnTo>
                  <a:pt x="325260" y="77092"/>
                </a:lnTo>
                <a:lnTo>
                  <a:pt x="349402" y="146331"/>
                </a:lnTo>
                <a:lnTo>
                  <a:pt x="352425" y="188213"/>
                </a:lnTo>
                <a:lnTo>
                  <a:pt x="349426" y="229816"/>
                </a:lnTo>
                <a:lnTo>
                  <a:pt x="325475" y="298638"/>
                </a:lnTo>
                <a:lnTo>
                  <a:pt x="278634" y="347624"/>
                </a:lnTo>
                <a:lnTo>
                  <a:pt x="214713" y="372441"/>
                </a:lnTo>
                <a:lnTo>
                  <a:pt x="176656" y="375538"/>
                </a:lnTo>
                <a:lnTo>
                  <a:pt x="138247" y="372463"/>
                </a:lnTo>
                <a:lnTo>
                  <a:pt x="73858" y="347785"/>
                </a:lnTo>
                <a:lnTo>
                  <a:pt x="26949" y="299112"/>
                </a:lnTo>
                <a:lnTo>
                  <a:pt x="2998" y="231016"/>
                </a:lnTo>
                <a:lnTo>
                  <a:pt x="0" y="189991"/>
                </a:lnTo>
                <a:lnTo>
                  <a:pt x="1045" y="163371"/>
                </a:lnTo>
                <a:lnTo>
                  <a:pt x="9376" y="116750"/>
                </a:lnTo>
                <a:lnTo>
                  <a:pt x="31289" y="70500"/>
                </a:lnTo>
                <a:lnTo>
                  <a:pt x="61422" y="36675"/>
                </a:lnTo>
                <a:lnTo>
                  <a:pt x="97408" y="14350"/>
                </a:lnTo>
                <a:lnTo>
                  <a:pt x="133969" y="3556"/>
                </a:lnTo>
                <a:lnTo>
                  <a:pt x="175768"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4"/>
          <p:cNvSpPr/>
          <p:nvPr/>
        </p:nvSpPr>
        <p:spPr>
          <a:xfrm>
            <a:off x="4545203" y="2402332"/>
            <a:ext cx="168910" cy="259715"/>
          </a:xfrm>
          <a:custGeom>
            <a:avLst/>
            <a:gdLst/>
            <a:ahLst/>
            <a:cxnLst/>
            <a:rect l="l" t="t" r="r" b="b"/>
            <a:pathLst>
              <a:path w="168910" h="259714">
                <a:moveTo>
                  <a:pt x="47117" y="182117"/>
                </a:moveTo>
                <a:lnTo>
                  <a:pt x="0" y="187832"/>
                </a:lnTo>
                <a:lnTo>
                  <a:pt x="3000" y="203074"/>
                </a:lnTo>
                <a:lnTo>
                  <a:pt x="8392" y="216820"/>
                </a:lnTo>
                <a:lnTo>
                  <a:pt x="38381" y="248443"/>
                </a:lnTo>
                <a:lnTo>
                  <a:pt x="83566" y="259587"/>
                </a:lnTo>
                <a:lnTo>
                  <a:pt x="101018" y="258111"/>
                </a:lnTo>
                <a:lnTo>
                  <a:pt x="144399" y="235965"/>
                </a:lnTo>
                <a:lnTo>
                  <a:pt x="157501" y="219201"/>
                </a:lnTo>
                <a:lnTo>
                  <a:pt x="83185" y="219201"/>
                </a:lnTo>
                <a:lnTo>
                  <a:pt x="76418" y="218606"/>
                </a:lnTo>
                <a:lnTo>
                  <a:pt x="48736" y="190567"/>
                </a:lnTo>
                <a:lnTo>
                  <a:pt x="47117" y="182117"/>
                </a:lnTo>
                <a:close/>
              </a:path>
              <a:path w="168910" h="259714">
                <a:moveTo>
                  <a:pt x="153283" y="137032"/>
                </a:moveTo>
                <a:lnTo>
                  <a:pt x="84962" y="137032"/>
                </a:lnTo>
                <a:lnTo>
                  <a:pt x="91767" y="137699"/>
                </a:lnTo>
                <a:lnTo>
                  <a:pt x="98059" y="139700"/>
                </a:lnTo>
                <a:lnTo>
                  <a:pt x="118872" y="176910"/>
                </a:lnTo>
                <a:lnTo>
                  <a:pt x="118229" y="186126"/>
                </a:lnTo>
                <a:lnTo>
                  <a:pt x="90422" y="218487"/>
                </a:lnTo>
                <a:lnTo>
                  <a:pt x="83185" y="219201"/>
                </a:lnTo>
                <a:lnTo>
                  <a:pt x="157501" y="219201"/>
                </a:lnTo>
                <a:lnTo>
                  <a:pt x="162687" y="209930"/>
                </a:lnTo>
                <a:lnTo>
                  <a:pt x="167259" y="195068"/>
                </a:lnTo>
                <a:lnTo>
                  <a:pt x="168783" y="178942"/>
                </a:lnTo>
                <a:lnTo>
                  <a:pt x="167971" y="167844"/>
                </a:lnTo>
                <a:lnTo>
                  <a:pt x="165528" y="157591"/>
                </a:lnTo>
                <a:lnTo>
                  <a:pt x="161442" y="148171"/>
                </a:lnTo>
                <a:lnTo>
                  <a:pt x="155701" y="139572"/>
                </a:lnTo>
                <a:lnTo>
                  <a:pt x="153283" y="137032"/>
                </a:lnTo>
                <a:close/>
              </a:path>
              <a:path w="168910" h="259714">
                <a:moveTo>
                  <a:pt x="151397" y="40004"/>
                </a:moveTo>
                <a:lnTo>
                  <a:pt x="89026" y="40004"/>
                </a:lnTo>
                <a:lnTo>
                  <a:pt x="95758" y="42544"/>
                </a:lnTo>
                <a:lnTo>
                  <a:pt x="100837" y="47751"/>
                </a:lnTo>
                <a:lnTo>
                  <a:pt x="105918" y="52831"/>
                </a:lnTo>
                <a:lnTo>
                  <a:pt x="108398" y="59404"/>
                </a:lnTo>
                <a:lnTo>
                  <a:pt x="108458" y="68198"/>
                </a:lnTo>
                <a:lnTo>
                  <a:pt x="107813" y="75344"/>
                </a:lnTo>
                <a:lnTo>
                  <a:pt x="77255" y="100580"/>
                </a:lnTo>
                <a:lnTo>
                  <a:pt x="67945" y="100964"/>
                </a:lnTo>
                <a:lnTo>
                  <a:pt x="62611" y="140588"/>
                </a:lnTo>
                <a:lnTo>
                  <a:pt x="71247" y="138175"/>
                </a:lnTo>
                <a:lnTo>
                  <a:pt x="78739" y="137032"/>
                </a:lnTo>
                <a:lnTo>
                  <a:pt x="153283" y="137032"/>
                </a:lnTo>
                <a:lnTo>
                  <a:pt x="148655" y="132173"/>
                </a:lnTo>
                <a:lnTo>
                  <a:pt x="140477" y="126190"/>
                </a:lnTo>
                <a:lnTo>
                  <a:pt x="131181" y="121660"/>
                </a:lnTo>
                <a:lnTo>
                  <a:pt x="120776" y="118617"/>
                </a:lnTo>
                <a:lnTo>
                  <a:pt x="136778" y="107781"/>
                </a:lnTo>
                <a:lnTo>
                  <a:pt x="148208" y="95265"/>
                </a:lnTo>
                <a:lnTo>
                  <a:pt x="155066" y="81059"/>
                </a:lnTo>
                <a:lnTo>
                  <a:pt x="157352" y="65150"/>
                </a:lnTo>
                <a:lnTo>
                  <a:pt x="156253" y="53720"/>
                </a:lnTo>
                <a:lnTo>
                  <a:pt x="152939" y="42862"/>
                </a:lnTo>
                <a:lnTo>
                  <a:pt x="151397" y="40004"/>
                </a:lnTo>
                <a:close/>
              </a:path>
              <a:path w="168910" h="259714">
                <a:moveTo>
                  <a:pt x="82042" y="0"/>
                </a:moveTo>
                <a:lnTo>
                  <a:pt x="44069" y="7873"/>
                </a:lnTo>
                <a:lnTo>
                  <a:pt x="13325" y="37042"/>
                </a:lnTo>
                <a:lnTo>
                  <a:pt x="3556" y="66420"/>
                </a:lnTo>
                <a:lnTo>
                  <a:pt x="48513" y="74040"/>
                </a:lnTo>
                <a:lnTo>
                  <a:pt x="49897" y="66234"/>
                </a:lnTo>
                <a:lnTo>
                  <a:pt x="52149" y="59404"/>
                </a:lnTo>
                <a:lnTo>
                  <a:pt x="55282" y="53574"/>
                </a:lnTo>
                <a:lnTo>
                  <a:pt x="59309" y="48767"/>
                </a:lnTo>
                <a:lnTo>
                  <a:pt x="65150" y="42925"/>
                </a:lnTo>
                <a:lnTo>
                  <a:pt x="72262" y="40004"/>
                </a:lnTo>
                <a:lnTo>
                  <a:pt x="151397" y="40004"/>
                </a:lnTo>
                <a:lnTo>
                  <a:pt x="147387" y="32575"/>
                </a:lnTo>
                <a:lnTo>
                  <a:pt x="139573" y="22859"/>
                </a:lnTo>
                <a:lnTo>
                  <a:pt x="127833" y="12858"/>
                </a:lnTo>
                <a:lnTo>
                  <a:pt x="114331" y="5714"/>
                </a:lnTo>
                <a:lnTo>
                  <a:pt x="99067" y="1428"/>
                </a:lnTo>
                <a:lnTo>
                  <a:pt x="82042" y="0"/>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5"/>
          <p:cNvSpPr/>
          <p:nvPr/>
        </p:nvSpPr>
        <p:spPr>
          <a:xfrm>
            <a:off x="4545203" y="2402332"/>
            <a:ext cx="168910" cy="259715"/>
          </a:xfrm>
          <a:custGeom>
            <a:avLst/>
            <a:gdLst/>
            <a:ahLst/>
            <a:cxnLst/>
            <a:rect l="l" t="t" r="r" b="b"/>
            <a:pathLst>
              <a:path w="168910" h="259714">
                <a:moveTo>
                  <a:pt x="82042" y="0"/>
                </a:moveTo>
                <a:lnTo>
                  <a:pt x="127833" y="12858"/>
                </a:lnTo>
                <a:lnTo>
                  <a:pt x="152939" y="42862"/>
                </a:lnTo>
                <a:lnTo>
                  <a:pt x="157352" y="65150"/>
                </a:lnTo>
                <a:lnTo>
                  <a:pt x="155066" y="81059"/>
                </a:lnTo>
                <a:lnTo>
                  <a:pt x="148208" y="95265"/>
                </a:lnTo>
                <a:lnTo>
                  <a:pt x="136778" y="107781"/>
                </a:lnTo>
                <a:lnTo>
                  <a:pt x="120776" y="118617"/>
                </a:lnTo>
                <a:lnTo>
                  <a:pt x="131181" y="121660"/>
                </a:lnTo>
                <a:lnTo>
                  <a:pt x="161442" y="148171"/>
                </a:lnTo>
                <a:lnTo>
                  <a:pt x="168783" y="178942"/>
                </a:lnTo>
                <a:lnTo>
                  <a:pt x="167259" y="195068"/>
                </a:lnTo>
                <a:lnTo>
                  <a:pt x="144399" y="235965"/>
                </a:lnTo>
                <a:lnTo>
                  <a:pt x="101018" y="258111"/>
                </a:lnTo>
                <a:lnTo>
                  <a:pt x="83566" y="259587"/>
                </a:lnTo>
                <a:lnTo>
                  <a:pt x="67044" y="258349"/>
                </a:lnTo>
                <a:lnTo>
                  <a:pt x="26288" y="239775"/>
                </a:lnTo>
                <a:lnTo>
                  <a:pt x="3000" y="203074"/>
                </a:lnTo>
                <a:lnTo>
                  <a:pt x="0" y="187832"/>
                </a:lnTo>
                <a:lnTo>
                  <a:pt x="47117" y="182117"/>
                </a:lnTo>
                <a:lnTo>
                  <a:pt x="48736" y="190567"/>
                </a:lnTo>
                <a:lnTo>
                  <a:pt x="51308" y="197993"/>
                </a:lnTo>
                <a:lnTo>
                  <a:pt x="83185" y="219201"/>
                </a:lnTo>
                <a:lnTo>
                  <a:pt x="90422" y="218487"/>
                </a:lnTo>
                <a:lnTo>
                  <a:pt x="118229" y="186126"/>
                </a:lnTo>
                <a:lnTo>
                  <a:pt x="118872" y="176910"/>
                </a:lnTo>
                <a:lnTo>
                  <a:pt x="118252" y="168167"/>
                </a:lnTo>
                <a:lnTo>
                  <a:pt x="91767" y="137699"/>
                </a:lnTo>
                <a:lnTo>
                  <a:pt x="84962" y="137032"/>
                </a:lnTo>
                <a:lnTo>
                  <a:pt x="78739" y="137032"/>
                </a:lnTo>
                <a:lnTo>
                  <a:pt x="71247" y="138175"/>
                </a:lnTo>
                <a:lnTo>
                  <a:pt x="62611" y="140588"/>
                </a:lnTo>
                <a:lnTo>
                  <a:pt x="67945" y="100964"/>
                </a:lnTo>
                <a:lnTo>
                  <a:pt x="105870" y="81740"/>
                </a:lnTo>
                <a:lnTo>
                  <a:pt x="108458" y="68198"/>
                </a:lnTo>
                <a:lnTo>
                  <a:pt x="108458" y="59562"/>
                </a:lnTo>
                <a:lnTo>
                  <a:pt x="105918" y="52831"/>
                </a:lnTo>
                <a:lnTo>
                  <a:pt x="100837" y="47751"/>
                </a:lnTo>
                <a:lnTo>
                  <a:pt x="95758" y="42544"/>
                </a:lnTo>
                <a:lnTo>
                  <a:pt x="89026" y="40004"/>
                </a:lnTo>
                <a:lnTo>
                  <a:pt x="80645" y="40004"/>
                </a:lnTo>
                <a:lnTo>
                  <a:pt x="72262" y="40004"/>
                </a:lnTo>
                <a:lnTo>
                  <a:pt x="48513" y="74040"/>
                </a:lnTo>
                <a:lnTo>
                  <a:pt x="3556" y="66420"/>
                </a:lnTo>
                <a:lnTo>
                  <a:pt x="17780" y="29590"/>
                </a:lnTo>
                <a:lnTo>
                  <a:pt x="52788" y="4446"/>
                </a:lnTo>
                <a:lnTo>
                  <a:pt x="71751" y="498"/>
                </a:lnTo>
                <a:lnTo>
                  <a:pt x="82042"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6"/>
          <p:cNvSpPr/>
          <p:nvPr/>
        </p:nvSpPr>
        <p:spPr>
          <a:xfrm>
            <a:off x="4744339" y="2377313"/>
            <a:ext cx="149860" cy="35560"/>
          </a:xfrm>
          <a:custGeom>
            <a:avLst/>
            <a:gdLst/>
            <a:ahLst/>
            <a:cxnLst/>
            <a:rect l="l" t="t" r="r" b="b"/>
            <a:pathLst>
              <a:path w="149860" h="35560">
                <a:moveTo>
                  <a:pt x="144652" y="0"/>
                </a:moveTo>
                <a:lnTo>
                  <a:pt x="4699" y="0"/>
                </a:lnTo>
                <a:lnTo>
                  <a:pt x="2666" y="1397"/>
                </a:lnTo>
                <a:lnTo>
                  <a:pt x="1524" y="4317"/>
                </a:lnTo>
                <a:lnTo>
                  <a:pt x="508" y="7238"/>
                </a:lnTo>
                <a:lnTo>
                  <a:pt x="29" y="11429"/>
                </a:lnTo>
                <a:lnTo>
                  <a:pt x="0" y="23495"/>
                </a:lnTo>
                <a:lnTo>
                  <a:pt x="508" y="27939"/>
                </a:lnTo>
                <a:lnTo>
                  <a:pt x="1524" y="30987"/>
                </a:lnTo>
                <a:lnTo>
                  <a:pt x="2666" y="33909"/>
                </a:lnTo>
                <a:lnTo>
                  <a:pt x="4699" y="35433"/>
                </a:lnTo>
                <a:lnTo>
                  <a:pt x="144652" y="35433"/>
                </a:lnTo>
                <a:lnTo>
                  <a:pt x="146812" y="33909"/>
                </a:lnTo>
                <a:lnTo>
                  <a:pt x="147955" y="30987"/>
                </a:lnTo>
                <a:lnTo>
                  <a:pt x="149098" y="27939"/>
                </a:lnTo>
                <a:lnTo>
                  <a:pt x="149606" y="23495"/>
                </a:lnTo>
                <a:lnTo>
                  <a:pt x="149606" y="11429"/>
                </a:lnTo>
                <a:lnTo>
                  <a:pt x="149098" y="6985"/>
                </a:lnTo>
                <a:lnTo>
                  <a:pt x="146812" y="1397"/>
                </a:lnTo>
                <a:lnTo>
                  <a:pt x="144652" y="0"/>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7"/>
          <p:cNvSpPr/>
          <p:nvPr/>
        </p:nvSpPr>
        <p:spPr>
          <a:xfrm>
            <a:off x="4744339" y="2377313"/>
            <a:ext cx="149860" cy="35560"/>
          </a:xfrm>
          <a:custGeom>
            <a:avLst/>
            <a:gdLst/>
            <a:ahLst/>
            <a:cxnLst/>
            <a:rect l="l" t="t" r="r" b="b"/>
            <a:pathLst>
              <a:path w="149860" h="35560">
                <a:moveTo>
                  <a:pt x="7620" y="0"/>
                </a:moveTo>
                <a:lnTo>
                  <a:pt x="141732" y="0"/>
                </a:lnTo>
                <a:lnTo>
                  <a:pt x="144652" y="0"/>
                </a:lnTo>
                <a:lnTo>
                  <a:pt x="146812" y="1397"/>
                </a:lnTo>
                <a:lnTo>
                  <a:pt x="147955" y="4190"/>
                </a:lnTo>
                <a:lnTo>
                  <a:pt x="149098" y="6985"/>
                </a:lnTo>
                <a:lnTo>
                  <a:pt x="149606" y="11429"/>
                </a:lnTo>
                <a:lnTo>
                  <a:pt x="149606" y="17525"/>
                </a:lnTo>
                <a:lnTo>
                  <a:pt x="149606" y="23495"/>
                </a:lnTo>
                <a:lnTo>
                  <a:pt x="149098" y="27939"/>
                </a:lnTo>
                <a:lnTo>
                  <a:pt x="147955" y="30987"/>
                </a:lnTo>
                <a:lnTo>
                  <a:pt x="146812" y="33909"/>
                </a:lnTo>
                <a:lnTo>
                  <a:pt x="144652" y="35433"/>
                </a:lnTo>
                <a:lnTo>
                  <a:pt x="141732" y="35433"/>
                </a:lnTo>
                <a:lnTo>
                  <a:pt x="7620" y="35433"/>
                </a:lnTo>
                <a:lnTo>
                  <a:pt x="4699" y="35433"/>
                </a:lnTo>
                <a:lnTo>
                  <a:pt x="2666" y="33909"/>
                </a:lnTo>
                <a:lnTo>
                  <a:pt x="1524" y="30987"/>
                </a:lnTo>
                <a:lnTo>
                  <a:pt x="508" y="27939"/>
                </a:lnTo>
                <a:lnTo>
                  <a:pt x="0" y="23495"/>
                </a:lnTo>
                <a:lnTo>
                  <a:pt x="0" y="17525"/>
                </a:lnTo>
                <a:lnTo>
                  <a:pt x="0" y="11684"/>
                </a:lnTo>
                <a:lnTo>
                  <a:pt x="508" y="7238"/>
                </a:lnTo>
                <a:lnTo>
                  <a:pt x="1524" y="4317"/>
                </a:lnTo>
                <a:lnTo>
                  <a:pt x="2666" y="1397"/>
                </a:lnTo>
                <a:lnTo>
                  <a:pt x="4699" y="0"/>
                </a:lnTo>
                <a:lnTo>
                  <a:pt x="7620"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8"/>
          <p:cNvSpPr/>
          <p:nvPr/>
        </p:nvSpPr>
        <p:spPr>
          <a:xfrm>
            <a:off x="4048505" y="2949701"/>
            <a:ext cx="702945" cy="375920"/>
          </a:xfrm>
          <a:custGeom>
            <a:avLst/>
            <a:gdLst/>
            <a:ahLst/>
            <a:cxnLst/>
            <a:rect l="l" t="t" r="r" b="b"/>
            <a:pathLst>
              <a:path w="702945" h="375919">
                <a:moveTo>
                  <a:pt x="525780" y="0"/>
                </a:moveTo>
                <a:lnTo>
                  <a:pt x="484092" y="3603"/>
                </a:lnTo>
                <a:lnTo>
                  <a:pt x="435044" y="20399"/>
                </a:lnTo>
                <a:lnTo>
                  <a:pt x="400557" y="47117"/>
                </a:lnTo>
                <a:lnTo>
                  <a:pt x="373536" y="83353"/>
                </a:lnTo>
                <a:lnTo>
                  <a:pt x="354314" y="138969"/>
                </a:lnTo>
                <a:lnTo>
                  <a:pt x="350139" y="189992"/>
                </a:lnTo>
                <a:lnTo>
                  <a:pt x="353137" y="231072"/>
                </a:lnTo>
                <a:lnTo>
                  <a:pt x="377088" y="299184"/>
                </a:lnTo>
                <a:lnTo>
                  <a:pt x="423997" y="347858"/>
                </a:lnTo>
                <a:lnTo>
                  <a:pt x="488386" y="372572"/>
                </a:lnTo>
                <a:lnTo>
                  <a:pt x="526795" y="375665"/>
                </a:lnTo>
                <a:lnTo>
                  <a:pt x="564798" y="372550"/>
                </a:lnTo>
                <a:lnTo>
                  <a:pt x="598789" y="363220"/>
                </a:lnTo>
                <a:lnTo>
                  <a:pt x="628755" y="347698"/>
                </a:lnTo>
                <a:lnTo>
                  <a:pt x="654684" y="326009"/>
                </a:lnTo>
                <a:lnTo>
                  <a:pt x="664727" y="312927"/>
                </a:lnTo>
                <a:lnTo>
                  <a:pt x="526542" y="312927"/>
                </a:lnTo>
                <a:lnTo>
                  <a:pt x="505586" y="310947"/>
                </a:lnTo>
                <a:lnTo>
                  <a:pt x="469392" y="295032"/>
                </a:lnTo>
                <a:lnTo>
                  <a:pt x="441723" y="263284"/>
                </a:lnTo>
                <a:lnTo>
                  <a:pt x="427487" y="216560"/>
                </a:lnTo>
                <a:lnTo>
                  <a:pt x="425750" y="188340"/>
                </a:lnTo>
                <a:lnTo>
                  <a:pt x="425764" y="186562"/>
                </a:lnTo>
                <a:lnTo>
                  <a:pt x="432657" y="132794"/>
                </a:lnTo>
                <a:lnTo>
                  <a:pt x="453517" y="93725"/>
                </a:lnTo>
                <a:lnTo>
                  <a:pt x="485600" y="70405"/>
                </a:lnTo>
                <a:lnTo>
                  <a:pt x="526542" y="62611"/>
                </a:lnTo>
                <a:lnTo>
                  <a:pt x="664212" y="62611"/>
                </a:lnTo>
                <a:lnTo>
                  <a:pt x="654304" y="49784"/>
                </a:lnTo>
                <a:lnTo>
                  <a:pt x="628203" y="28021"/>
                </a:lnTo>
                <a:lnTo>
                  <a:pt x="598090" y="12461"/>
                </a:lnTo>
                <a:lnTo>
                  <a:pt x="563953" y="3117"/>
                </a:lnTo>
                <a:lnTo>
                  <a:pt x="525780" y="0"/>
                </a:lnTo>
                <a:close/>
              </a:path>
              <a:path w="702945" h="375919">
                <a:moveTo>
                  <a:pt x="664212" y="62611"/>
                </a:moveTo>
                <a:lnTo>
                  <a:pt x="526542" y="62611"/>
                </a:lnTo>
                <a:lnTo>
                  <a:pt x="548092" y="64537"/>
                </a:lnTo>
                <a:lnTo>
                  <a:pt x="567404" y="70310"/>
                </a:lnTo>
                <a:lnTo>
                  <a:pt x="599313" y="93345"/>
                </a:lnTo>
                <a:lnTo>
                  <a:pt x="619887" y="132048"/>
                </a:lnTo>
                <a:lnTo>
                  <a:pt x="626744" y="186562"/>
                </a:lnTo>
                <a:lnTo>
                  <a:pt x="624982" y="216207"/>
                </a:lnTo>
                <a:lnTo>
                  <a:pt x="610885" y="263590"/>
                </a:lnTo>
                <a:lnTo>
                  <a:pt x="583477" y="295140"/>
                </a:lnTo>
                <a:lnTo>
                  <a:pt x="547473" y="310951"/>
                </a:lnTo>
                <a:lnTo>
                  <a:pt x="526542" y="312927"/>
                </a:lnTo>
                <a:lnTo>
                  <a:pt x="664727" y="312927"/>
                </a:lnTo>
                <a:lnTo>
                  <a:pt x="675614" y="298747"/>
                </a:lnTo>
                <a:lnTo>
                  <a:pt x="690578" y="266700"/>
                </a:lnTo>
                <a:lnTo>
                  <a:pt x="699565" y="229889"/>
                </a:lnTo>
                <a:lnTo>
                  <a:pt x="702444" y="189992"/>
                </a:lnTo>
                <a:lnTo>
                  <a:pt x="702435" y="186562"/>
                </a:lnTo>
                <a:lnTo>
                  <a:pt x="699541" y="146385"/>
                </a:lnTo>
                <a:lnTo>
                  <a:pt x="690483" y="109299"/>
                </a:lnTo>
                <a:lnTo>
                  <a:pt x="675399" y="77094"/>
                </a:lnTo>
                <a:lnTo>
                  <a:pt x="664212" y="62611"/>
                </a:lnTo>
                <a:close/>
              </a:path>
              <a:path w="702945" h="375919">
                <a:moveTo>
                  <a:pt x="71374" y="6223"/>
                </a:moveTo>
                <a:lnTo>
                  <a:pt x="0" y="6223"/>
                </a:lnTo>
                <a:lnTo>
                  <a:pt x="0" y="369443"/>
                </a:lnTo>
                <a:lnTo>
                  <a:pt x="68071" y="369443"/>
                </a:lnTo>
                <a:lnTo>
                  <a:pt x="68071" y="132587"/>
                </a:lnTo>
                <a:lnTo>
                  <a:pt x="148846" y="132587"/>
                </a:lnTo>
                <a:lnTo>
                  <a:pt x="71374" y="6223"/>
                </a:lnTo>
                <a:close/>
              </a:path>
              <a:path w="702945" h="375919">
                <a:moveTo>
                  <a:pt x="148846" y="132587"/>
                </a:moveTo>
                <a:lnTo>
                  <a:pt x="68071" y="132587"/>
                </a:lnTo>
                <a:lnTo>
                  <a:pt x="214630" y="369443"/>
                </a:lnTo>
                <a:lnTo>
                  <a:pt x="288163" y="369443"/>
                </a:lnTo>
                <a:lnTo>
                  <a:pt x="288163" y="248793"/>
                </a:lnTo>
                <a:lnTo>
                  <a:pt x="220091" y="248793"/>
                </a:lnTo>
                <a:lnTo>
                  <a:pt x="148846" y="132587"/>
                </a:lnTo>
                <a:close/>
              </a:path>
              <a:path w="702945" h="375919">
                <a:moveTo>
                  <a:pt x="288163" y="6223"/>
                </a:moveTo>
                <a:lnTo>
                  <a:pt x="220091" y="6223"/>
                </a:lnTo>
                <a:lnTo>
                  <a:pt x="220091" y="248793"/>
                </a:lnTo>
                <a:lnTo>
                  <a:pt x="288163" y="248793"/>
                </a:lnTo>
                <a:lnTo>
                  <a:pt x="288163" y="6223"/>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7" name="object 39"/>
          <p:cNvSpPr/>
          <p:nvPr/>
        </p:nvSpPr>
        <p:spPr>
          <a:xfrm>
            <a:off x="4474209" y="3012313"/>
            <a:ext cx="201295" cy="250825"/>
          </a:xfrm>
          <a:custGeom>
            <a:avLst/>
            <a:gdLst/>
            <a:ahLst/>
            <a:cxnLst/>
            <a:rect l="l" t="t" r="r" b="b"/>
            <a:pathLst>
              <a:path w="201295" h="250825">
                <a:moveTo>
                  <a:pt x="100837" y="0"/>
                </a:moveTo>
                <a:lnTo>
                  <a:pt x="59896" y="7794"/>
                </a:lnTo>
                <a:lnTo>
                  <a:pt x="27812" y="31114"/>
                </a:lnTo>
                <a:lnTo>
                  <a:pt x="6953" y="70183"/>
                </a:lnTo>
                <a:lnTo>
                  <a:pt x="0" y="124967"/>
                </a:lnTo>
                <a:lnTo>
                  <a:pt x="1783" y="153949"/>
                </a:lnTo>
                <a:lnTo>
                  <a:pt x="16019" y="200673"/>
                </a:lnTo>
                <a:lnTo>
                  <a:pt x="43687" y="232421"/>
                </a:lnTo>
                <a:lnTo>
                  <a:pt x="79882" y="248336"/>
                </a:lnTo>
                <a:lnTo>
                  <a:pt x="100837" y="250316"/>
                </a:lnTo>
                <a:lnTo>
                  <a:pt x="121769" y="248340"/>
                </a:lnTo>
                <a:lnTo>
                  <a:pt x="157773" y="232529"/>
                </a:lnTo>
                <a:lnTo>
                  <a:pt x="185181" y="200979"/>
                </a:lnTo>
                <a:lnTo>
                  <a:pt x="199278" y="153596"/>
                </a:lnTo>
                <a:lnTo>
                  <a:pt x="201040" y="123951"/>
                </a:lnTo>
                <a:lnTo>
                  <a:pt x="199326" y="94706"/>
                </a:lnTo>
                <a:lnTo>
                  <a:pt x="185610" y="48121"/>
                </a:lnTo>
                <a:lnTo>
                  <a:pt x="158773" y="17305"/>
                </a:lnTo>
                <a:lnTo>
                  <a:pt x="122388" y="1926"/>
                </a:lnTo>
                <a:lnTo>
                  <a:pt x="100837"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8" name="object 40"/>
          <p:cNvSpPr/>
          <p:nvPr/>
        </p:nvSpPr>
        <p:spPr>
          <a:xfrm>
            <a:off x="4048505" y="2955925"/>
            <a:ext cx="288290" cy="363220"/>
          </a:xfrm>
          <a:custGeom>
            <a:avLst/>
            <a:gdLst/>
            <a:ahLst/>
            <a:cxnLst/>
            <a:rect l="l" t="t" r="r" b="b"/>
            <a:pathLst>
              <a:path w="288289" h="363219">
                <a:moveTo>
                  <a:pt x="0" y="0"/>
                </a:moveTo>
                <a:lnTo>
                  <a:pt x="71374" y="0"/>
                </a:lnTo>
                <a:lnTo>
                  <a:pt x="220091" y="242570"/>
                </a:lnTo>
                <a:lnTo>
                  <a:pt x="220091" y="0"/>
                </a:lnTo>
                <a:lnTo>
                  <a:pt x="288163" y="0"/>
                </a:lnTo>
                <a:lnTo>
                  <a:pt x="288163" y="363220"/>
                </a:lnTo>
                <a:lnTo>
                  <a:pt x="214630" y="363220"/>
                </a:lnTo>
                <a:lnTo>
                  <a:pt x="68071" y="126364"/>
                </a:lnTo>
                <a:lnTo>
                  <a:pt x="68071" y="363220"/>
                </a:lnTo>
                <a:lnTo>
                  <a:pt x="0" y="363220"/>
                </a:lnTo>
                <a:lnTo>
                  <a:pt x="0"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41"/>
          <p:cNvSpPr/>
          <p:nvPr/>
        </p:nvSpPr>
        <p:spPr>
          <a:xfrm>
            <a:off x="4398645" y="2949701"/>
            <a:ext cx="352425" cy="375920"/>
          </a:xfrm>
          <a:custGeom>
            <a:avLst/>
            <a:gdLst/>
            <a:ahLst/>
            <a:cxnLst/>
            <a:rect l="l" t="t" r="r" b="b"/>
            <a:pathLst>
              <a:path w="352425" h="375919">
                <a:moveTo>
                  <a:pt x="175640" y="0"/>
                </a:moveTo>
                <a:lnTo>
                  <a:pt x="213814" y="3117"/>
                </a:lnTo>
                <a:lnTo>
                  <a:pt x="278064" y="28021"/>
                </a:lnTo>
                <a:lnTo>
                  <a:pt x="325260" y="77094"/>
                </a:lnTo>
                <a:lnTo>
                  <a:pt x="349402" y="146385"/>
                </a:lnTo>
                <a:lnTo>
                  <a:pt x="352425" y="188340"/>
                </a:lnTo>
                <a:lnTo>
                  <a:pt x="349426" y="229889"/>
                </a:lnTo>
                <a:lnTo>
                  <a:pt x="325475" y="298747"/>
                </a:lnTo>
                <a:lnTo>
                  <a:pt x="278616" y="347698"/>
                </a:lnTo>
                <a:lnTo>
                  <a:pt x="214659" y="372550"/>
                </a:lnTo>
                <a:lnTo>
                  <a:pt x="176656" y="375665"/>
                </a:lnTo>
                <a:lnTo>
                  <a:pt x="138247" y="372572"/>
                </a:lnTo>
                <a:lnTo>
                  <a:pt x="73858" y="347858"/>
                </a:lnTo>
                <a:lnTo>
                  <a:pt x="26949" y="299184"/>
                </a:lnTo>
                <a:lnTo>
                  <a:pt x="2998" y="231072"/>
                </a:lnTo>
                <a:lnTo>
                  <a:pt x="0" y="189992"/>
                </a:lnTo>
                <a:lnTo>
                  <a:pt x="1045" y="163373"/>
                </a:lnTo>
                <a:lnTo>
                  <a:pt x="9376" y="116804"/>
                </a:lnTo>
                <a:lnTo>
                  <a:pt x="31289" y="70532"/>
                </a:lnTo>
                <a:lnTo>
                  <a:pt x="61422" y="36782"/>
                </a:lnTo>
                <a:lnTo>
                  <a:pt x="97408" y="14350"/>
                </a:lnTo>
                <a:lnTo>
                  <a:pt x="154166" y="902"/>
                </a:lnTo>
                <a:lnTo>
                  <a:pt x="175640"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0" name="object 42"/>
          <p:cNvSpPr/>
          <p:nvPr/>
        </p:nvSpPr>
        <p:spPr>
          <a:xfrm>
            <a:off x="4784597" y="3063875"/>
            <a:ext cx="168910" cy="259715"/>
          </a:xfrm>
          <a:custGeom>
            <a:avLst/>
            <a:gdLst/>
            <a:ahLst/>
            <a:cxnLst/>
            <a:rect l="l" t="t" r="r" b="b"/>
            <a:pathLst>
              <a:path w="168910" h="259714">
                <a:moveTo>
                  <a:pt x="47243" y="182117"/>
                </a:moveTo>
                <a:lnTo>
                  <a:pt x="0" y="187833"/>
                </a:lnTo>
                <a:lnTo>
                  <a:pt x="3073" y="203092"/>
                </a:lnTo>
                <a:lnTo>
                  <a:pt x="8493" y="216852"/>
                </a:lnTo>
                <a:lnTo>
                  <a:pt x="38490" y="248443"/>
                </a:lnTo>
                <a:lnTo>
                  <a:pt x="83692" y="259587"/>
                </a:lnTo>
                <a:lnTo>
                  <a:pt x="101127" y="258111"/>
                </a:lnTo>
                <a:lnTo>
                  <a:pt x="144525" y="235965"/>
                </a:lnTo>
                <a:lnTo>
                  <a:pt x="157657" y="219201"/>
                </a:lnTo>
                <a:lnTo>
                  <a:pt x="83312" y="219201"/>
                </a:lnTo>
                <a:lnTo>
                  <a:pt x="76525" y="218606"/>
                </a:lnTo>
                <a:lnTo>
                  <a:pt x="48843" y="190621"/>
                </a:lnTo>
                <a:lnTo>
                  <a:pt x="47243" y="182117"/>
                </a:lnTo>
                <a:close/>
              </a:path>
              <a:path w="168910" h="259714">
                <a:moveTo>
                  <a:pt x="153385" y="137033"/>
                </a:moveTo>
                <a:lnTo>
                  <a:pt x="84962" y="137033"/>
                </a:lnTo>
                <a:lnTo>
                  <a:pt x="91822" y="137701"/>
                </a:lnTo>
                <a:lnTo>
                  <a:pt x="98123" y="139715"/>
                </a:lnTo>
                <a:lnTo>
                  <a:pt x="118999" y="176911"/>
                </a:lnTo>
                <a:lnTo>
                  <a:pt x="118356" y="186126"/>
                </a:lnTo>
                <a:lnTo>
                  <a:pt x="90549" y="218487"/>
                </a:lnTo>
                <a:lnTo>
                  <a:pt x="83312" y="219201"/>
                </a:lnTo>
                <a:lnTo>
                  <a:pt x="157657" y="219201"/>
                </a:lnTo>
                <a:lnTo>
                  <a:pt x="162813" y="209978"/>
                </a:lnTo>
                <a:lnTo>
                  <a:pt x="167386" y="195085"/>
                </a:lnTo>
                <a:lnTo>
                  <a:pt x="168910" y="178942"/>
                </a:lnTo>
                <a:lnTo>
                  <a:pt x="168098" y="167844"/>
                </a:lnTo>
                <a:lnTo>
                  <a:pt x="165655" y="157591"/>
                </a:lnTo>
                <a:lnTo>
                  <a:pt x="161569" y="148171"/>
                </a:lnTo>
                <a:lnTo>
                  <a:pt x="155828" y="139573"/>
                </a:lnTo>
                <a:lnTo>
                  <a:pt x="153385" y="137033"/>
                </a:lnTo>
                <a:close/>
              </a:path>
              <a:path w="168910" h="259714">
                <a:moveTo>
                  <a:pt x="151497" y="40132"/>
                </a:moveTo>
                <a:lnTo>
                  <a:pt x="89153" y="40132"/>
                </a:lnTo>
                <a:lnTo>
                  <a:pt x="95885" y="42672"/>
                </a:lnTo>
                <a:lnTo>
                  <a:pt x="106044" y="52832"/>
                </a:lnTo>
                <a:lnTo>
                  <a:pt x="108496" y="59451"/>
                </a:lnTo>
                <a:lnTo>
                  <a:pt x="108585" y="68199"/>
                </a:lnTo>
                <a:lnTo>
                  <a:pt x="107940" y="75362"/>
                </a:lnTo>
                <a:lnTo>
                  <a:pt x="77329" y="100633"/>
                </a:lnTo>
                <a:lnTo>
                  <a:pt x="68072" y="100964"/>
                </a:lnTo>
                <a:lnTo>
                  <a:pt x="62611" y="140715"/>
                </a:lnTo>
                <a:lnTo>
                  <a:pt x="71374" y="138175"/>
                </a:lnTo>
                <a:lnTo>
                  <a:pt x="78739" y="137033"/>
                </a:lnTo>
                <a:lnTo>
                  <a:pt x="153385" y="137033"/>
                </a:lnTo>
                <a:lnTo>
                  <a:pt x="148728" y="132191"/>
                </a:lnTo>
                <a:lnTo>
                  <a:pt x="140557" y="126237"/>
                </a:lnTo>
                <a:lnTo>
                  <a:pt x="131290" y="121713"/>
                </a:lnTo>
                <a:lnTo>
                  <a:pt x="120903" y="118617"/>
                </a:lnTo>
                <a:lnTo>
                  <a:pt x="136905" y="107836"/>
                </a:lnTo>
                <a:lnTo>
                  <a:pt x="148335" y="95329"/>
                </a:lnTo>
                <a:lnTo>
                  <a:pt x="155193" y="81131"/>
                </a:lnTo>
                <a:lnTo>
                  <a:pt x="157479" y="65277"/>
                </a:lnTo>
                <a:lnTo>
                  <a:pt x="156360" y="53776"/>
                </a:lnTo>
                <a:lnTo>
                  <a:pt x="153003" y="42894"/>
                </a:lnTo>
                <a:lnTo>
                  <a:pt x="151497" y="40132"/>
                </a:lnTo>
                <a:close/>
              </a:path>
              <a:path w="168910" h="259714">
                <a:moveTo>
                  <a:pt x="82041" y="0"/>
                </a:moveTo>
                <a:lnTo>
                  <a:pt x="44196" y="7874"/>
                </a:lnTo>
                <a:lnTo>
                  <a:pt x="13398" y="37095"/>
                </a:lnTo>
                <a:lnTo>
                  <a:pt x="3682" y="66421"/>
                </a:lnTo>
                <a:lnTo>
                  <a:pt x="48640" y="74040"/>
                </a:lnTo>
                <a:lnTo>
                  <a:pt x="50022" y="66252"/>
                </a:lnTo>
                <a:lnTo>
                  <a:pt x="52260" y="59451"/>
                </a:lnTo>
                <a:lnTo>
                  <a:pt x="55356" y="53627"/>
                </a:lnTo>
                <a:lnTo>
                  <a:pt x="59309" y="48767"/>
                </a:lnTo>
                <a:lnTo>
                  <a:pt x="65277" y="42925"/>
                </a:lnTo>
                <a:lnTo>
                  <a:pt x="72389" y="40132"/>
                </a:lnTo>
                <a:lnTo>
                  <a:pt x="151497" y="40132"/>
                </a:lnTo>
                <a:lnTo>
                  <a:pt x="147407" y="32631"/>
                </a:lnTo>
                <a:lnTo>
                  <a:pt x="139573" y="22987"/>
                </a:lnTo>
                <a:lnTo>
                  <a:pt x="127904" y="12912"/>
                </a:lnTo>
                <a:lnTo>
                  <a:pt x="114426" y="5730"/>
                </a:lnTo>
                <a:lnTo>
                  <a:pt x="99139" y="1430"/>
                </a:lnTo>
                <a:lnTo>
                  <a:pt x="82041" y="0"/>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3"/>
          <p:cNvSpPr/>
          <p:nvPr/>
        </p:nvSpPr>
        <p:spPr>
          <a:xfrm>
            <a:off x="4784597" y="3063875"/>
            <a:ext cx="168910" cy="259715"/>
          </a:xfrm>
          <a:custGeom>
            <a:avLst/>
            <a:gdLst/>
            <a:ahLst/>
            <a:cxnLst/>
            <a:rect l="l" t="t" r="r" b="b"/>
            <a:pathLst>
              <a:path w="168910" h="259714">
                <a:moveTo>
                  <a:pt x="82041" y="0"/>
                </a:moveTo>
                <a:lnTo>
                  <a:pt x="127904" y="12912"/>
                </a:lnTo>
                <a:lnTo>
                  <a:pt x="153003" y="42894"/>
                </a:lnTo>
                <a:lnTo>
                  <a:pt x="157479" y="65277"/>
                </a:lnTo>
                <a:lnTo>
                  <a:pt x="155193" y="81131"/>
                </a:lnTo>
                <a:lnTo>
                  <a:pt x="148335" y="95329"/>
                </a:lnTo>
                <a:lnTo>
                  <a:pt x="136905" y="107836"/>
                </a:lnTo>
                <a:lnTo>
                  <a:pt x="120903" y="118617"/>
                </a:lnTo>
                <a:lnTo>
                  <a:pt x="131290" y="121713"/>
                </a:lnTo>
                <a:lnTo>
                  <a:pt x="161569" y="148171"/>
                </a:lnTo>
                <a:lnTo>
                  <a:pt x="168910" y="178942"/>
                </a:lnTo>
                <a:lnTo>
                  <a:pt x="167386" y="195085"/>
                </a:lnTo>
                <a:lnTo>
                  <a:pt x="144525" y="235965"/>
                </a:lnTo>
                <a:lnTo>
                  <a:pt x="101127" y="258111"/>
                </a:lnTo>
                <a:lnTo>
                  <a:pt x="83692" y="259587"/>
                </a:lnTo>
                <a:lnTo>
                  <a:pt x="67117" y="258349"/>
                </a:lnTo>
                <a:lnTo>
                  <a:pt x="26415" y="239775"/>
                </a:lnTo>
                <a:lnTo>
                  <a:pt x="3073" y="203092"/>
                </a:lnTo>
                <a:lnTo>
                  <a:pt x="0" y="187833"/>
                </a:lnTo>
                <a:lnTo>
                  <a:pt x="47243" y="182117"/>
                </a:lnTo>
                <a:lnTo>
                  <a:pt x="48843" y="190621"/>
                </a:lnTo>
                <a:lnTo>
                  <a:pt x="51371" y="198040"/>
                </a:lnTo>
                <a:lnTo>
                  <a:pt x="83312" y="219201"/>
                </a:lnTo>
                <a:lnTo>
                  <a:pt x="90549" y="218487"/>
                </a:lnTo>
                <a:lnTo>
                  <a:pt x="118356" y="186126"/>
                </a:lnTo>
                <a:lnTo>
                  <a:pt x="118999" y="176911"/>
                </a:lnTo>
                <a:lnTo>
                  <a:pt x="118379" y="168169"/>
                </a:lnTo>
                <a:lnTo>
                  <a:pt x="91822" y="137701"/>
                </a:lnTo>
                <a:lnTo>
                  <a:pt x="84962" y="137033"/>
                </a:lnTo>
                <a:lnTo>
                  <a:pt x="78739" y="137033"/>
                </a:lnTo>
                <a:lnTo>
                  <a:pt x="71374" y="138175"/>
                </a:lnTo>
                <a:lnTo>
                  <a:pt x="62611" y="140715"/>
                </a:lnTo>
                <a:lnTo>
                  <a:pt x="68072" y="100964"/>
                </a:lnTo>
                <a:lnTo>
                  <a:pt x="105997" y="81787"/>
                </a:lnTo>
                <a:lnTo>
                  <a:pt x="108585" y="68199"/>
                </a:lnTo>
                <a:lnTo>
                  <a:pt x="108585" y="59689"/>
                </a:lnTo>
                <a:lnTo>
                  <a:pt x="106044" y="52832"/>
                </a:lnTo>
                <a:lnTo>
                  <a:pt x="100964" y="47751"/>
                </a:lnTo>
                <a:lnTo>
                  <a:pt x="95885" y="42672"/>
                </a:lnTo>
                <a:lnTo>
                  <a:pt x="89153" y="40132"/>
                </a:lnTo>
                <a:lnTo>
                  <a:pt x="80644" y="40132"/>
                </a:lnTo>
                <a:lnTo>
                  <a:pt x="72389" y="40132"/>
                </a:lnTo>
                <a:lnTo>
                  <a:pt x="48640" y="74040"/>
                </a:lnTo>
                <a:lnTo>
                  <a:pt x="3682" y="66421"/>
                </a:lnTo>
                <a:lnTo>
                  <a:pt x="17779" y="29590"/>
                </a:lnTo>
                <a:lnTo>
                  <a:pt x="52913" y="4446"/>
                </a:lnTo>
                <a:lnTo>
                  <a:pt x="71824" y="498"/>
                </a:lnTo>
                <a:lnTo>
                  <a:pt x="82041"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2" name="object 44"/>
          <p:cNvSpPr/>
          <p:nvPr/>
        </p:nvSpPr>
        <p:spPr>
          <a:xfrm>
            <a:off x="4983860" y="3038855"/>
            <a:ext cx="149860" cy="35560"/>
          </a:xfrm>
          <a:custGeom>
            <a:avLst/>
            <a:gdLst/>
            <a:ahLst/>
            <a:cxnLst/>
            <a:rect l="l" t="t" r="r" b="b"/>
            <a:pathLst>
              <a:path w="149860" h="35560">
                <a:moveTo>
                  <a:pt x="144652" y="0"/>
                </a:moveTo>
                <a:lnTo>
                  <a:pt x="4699" y="0"/>
                </a:lnTo>
                <a:lnTo>
                  <a:pt x="2666" y="1524"/>
                </a:lnTo>
                <a:lnTo>
                  <a:pt x="1524" y="4318"/>
                </a:lnTo>
                <a:lnTo>
                  <a:pt x="508" y="7239"/>
                </a:lnTo>
                <a:lnTo>
                  <a:pt x="14" y="11557"/>
                </a:lnTo>
                <a:lnTo>
                  <a:pt x="0" y="23622"/>
                </a:lnTo>
                <a:lnTo>
                  <a:pt x="508" y="28067"/>
                </a:lnTo>
                <a:lnTo>
                  <a:pt x="1524" y="30988"/>
                </a:lnTo>
                <a:lnTo>
                  <a:pt x="2666" y="34036"/>
                </a:lnTo>
                <a:lnTo>
                  <a:pt x="4699" y="35433"/>
                </a:lnTo>
                <a:lnTo>
                  <a:pt x="144652" y="35433"/>
                </a:lnTo>
                <a:lnTo>
                  <a:pt x="146685" y="34036"/>
                </a:lnTo>
                <a:lnTo>
                  <a:pt x="147827" y="30988"/>
                </a:lnTo>
                <a:lnTo>
                  <a:pt x="148971" y="28067"/>
                </a:lnTo>
                <a:lnTo>
                  <a:pt x="149605" y="23622"/>
                </a:lnTo>
                <a:lnTo>
                  <a:pt x="149605" y="11557"/>
                </a:lnTo>
                <a:lnTo>
                  <a:pt x="148971" y="7112"/>
                </a:lnTo>
                <a:lnTo>
                  <a:pt x="147827" y="4191"/>
                </a:lnTo>
                <a:lnTo>
                  <a:pt x="146685" y="1397"/>
                </a:lnTo>
                <a:lnTo>
                  <a:pt x="144652" y="0"/>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5"/>
          <p:cNvSpPr/>
          <p:nvPr/>
        </p:nvSpPr>
        <p:spPr>
          <a:xfrm>
            <a:off x="4983860" y="3038855"/>
            <a:ext cx="149860" cy="35560"/>
          </a:xfrm>
          <a:custGeom>
            <a:avLst/>
            <a:gdLst/>
            <a:ahLst/>
            <a:cxnLst/>
            <a:rect l="l" t="t" r="r" b="b"/>
            <a:pathLst>
              <a:path w="149860" h="35560">
                <a:moveTo>
                  <a:pt x="7619" y="0"/>
                </a:moveTo>
                <a:lnTo>
                  <a:pt x="141731" y="0"/>
                </a:lnTo>
                <a:lnTo>
                  <a:pt x="144652" y="0"/>
                </a:lnTo>
                <a:lnTo>
                  <a:pt x="146685" y="1397"/>
                </a:lnTo>
                <a:lnTo>
                  <a:pt x="147827" y="4191"/>
                </a:lnTo>
                <a:lnTo>
                  <a:pt x="148971" y="7112"/>
                </a:lnTo>
                <a:lnTo>
                  <a:pt x="149605" y="11557"/>
                </a:lnTo>
                <a:lnTo>
                  <a:pt x="149605" y="17653"/>
                </a:lnTo>
                <a:lnTo>
                  <a:pt x="149605" y="23622"/>
                </a:lnTo>
                <a:lnTo>
                  <a:pt x="148971" y="28067"/>
                </a:lnTo>
                <a:lnTo>
                  <a:pt x="147827" y="30988"/>
                </a:lnTo>
                <a:lnTo>
                  <a:pt x="146685" y="34036"/>
                </a:lnTo>
                <a:lnTo>
                  <a:pt x="144652" y="35433"/>
                </a:lnTo>
                <a:lnTo>
                  <a:pt x="141731" y="35433"/>
                </a:lnTo>
                <a:lnTo>
                  <a:pt x="7619" y="35433"/>
                </a:lnTo>
                <a:lnTo>
                  <a:pt x="4699" y="35433"/>
                </a:lnTo>
                <a:lnTo>
                  <a:pt x="2666" y="34036"/>
                </a:lnTo>
                <a:lnTo>
                  <a:pt x="1524" y="30988"/>
                </a:lnTo>
                <a:lnTo>
                  <a:pt x="508" y="28067"/>
                </a:lnTo>
                <a:lnTo>
                  <a:pt x="0" y="23622"/>
                </a:lnTo>
                <a:lnTo>
                  <a:pt x="0" y="17653"/>
                </a:lnTo>
                <a:lnTo>
                  <a:pt x="0" y="11684"/>
                </a:lnTo>
                <a:lnTo>
                  <a:pt x="508" y="7239"/>
                </a:lnTo>
                <a:lnTo>
                  <a:pt x="1524" y="4318"/>
                </a:lnTo>
                <a:lnTo>
                  <a:pt x="2666" y="1524"/>
                </a:lnTo>
                <a:lnTo>
                  <a:pt x="4699" y="0"/>
                </a:lnTo>
                <a:lnTo>
                  <a:pt x="7619"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6"/>
          <p:cNvSpPr/>
          <p:nvPr/>
        </p:nvSpPr>
        <p:spPr>
          <a:xfrm>
            <a:off x="3354958" y="3633597"/>
            <a:ext cx="702310" cy="375920"/>
          </a:xfrm>
          <a:custGeom>
            <a:avLst/>
            <a:gdLst/>
            <a:ahLst/>
            <a:cxnLst/>
            <a:rect l="l" t="t" r="r" b="b"/>
            <a:pathLst>
              <a:path w="702310" h="375920">
                <a:moveTo>
                  <a:pt x="525780" y="0"/>
                </a:moveTo>
                <a:lnTo>
                  <a:pt x="484028" y="3603"/>
                </a:lnTo>
                <a:lnTo>
                  <a:pt x="447421" y="14350"/>
                </a:lnTo>
                <a:lnTo>
                  <a:pt x="411487" y="36782"/>
                </a:lnTo>
                <a:lnTo>
                  <a:pt x="381317" y="70532"/>
                </a:lnTo>
                <a:lnTo>
                  <a:pt x="359408" y="116857"/>
                </a:lnTo>
                <a:lnTo>
                  <a:pt x="351164" y="163391"/>
                </a:lnTo>
                <a:lnTo>
                  <a:pt x="350139" y="189991"/>
                </a:lnTo>
                <a:lnTo>
                  <a:pt x="353117" y="231072"/>
                </a:lnTo>
                <a:lnTo>
                  <a:pt x="376981" y="299184"/>
                </a:lnTo>
                <a:lnTo>
                  <a:pt x="423872" y="347858"/>
                </a:lnTo>
                <a:lnTo>
                  <a:pt x="488313" y="372572"/>
                </a:lnTo>
                <a:lnTo>
                  <a:pt x="526796" y="375665"/>
                </a:lnTo>
                <a:lnTo>
                  <a:pt x="564798" y="372550"/>
                </a:lnTo>
                <a:lnTo>
                  <a:pt x="598789" y="363219"/>
                </a:lnTo>
                <a:lnTo>
                  <a:pt x="628755" y="347698"/>
                </a:lnTo>
                <a:lnTo>
                  <a:pt x="654685" y="326008"/>
                </a:lnTo>
                <a:lnTo>
                  <a:pt x="664724" y="312927"/>
                </a:lnTo>
                <a:lnTo>
                  <a:pt x="526542" y="312927"/>
                </a:lnTo>
                <a:lnTo>
                  <a:pt x="505587" y="310947"/>
                </a:lnTo>
                <a:lnTo>
                  <a:pt x="469392" y="295032"/>
                </a:lnTo>
                <a:lnTo>
                  <a:pt x="441723" y="263284"/>
                </a:lnTo>
                <a:lnTo>
                  <a:pt x="427487" y="216560"/>
                </a:lnTo>
                <a:lnTo>
                  <a:pt x="425750" y="188340"/>
                </a:lnTo>
                <a:lnTo>
                  <a:pt x="425764" y="186562"/>
                </a:lnTo>
                <a:lnTo>
                  <a:pt x="432641" y="132794"/>
                </a:lnTo>
                <a:lnTo>
                  <a:pt x="453390" y="93725"/>
                </a:lnTo>
                <a:lnTo>
                  <a:pt x="485584" y="70469"/>
                </a:lnTo>
                <a:lnTo>
                  <a:pt x="526542" y="62737"/>
                </a:lnTo>
                <a:lnTo>
                  <a:pt x="664281" y="62737"/>
                </a:lnTo>
                <a:lnTo>
                  <a:pt x="654304" y="49783"/>
                </a:lnTo>
                <a:lnTo>
                  <a:pt x="628185" y="28021"/>
                </a:lnTo>
                <a:lnTo>
                  <a:pt x="598043" y="12461"/>
                </a:lnTo>
                <a:lnTo>
                  <a:pt x="563899" y="3117"/>
                </a:lnTo>
                <a:lnTo>
                  <a:pt x="525780" y="0"/>
                </a:lnTo>
                <a:close/>
              </a:path>
              <a:path w="702310" h="375920">
                <a:moveTo>
                  <a:pt x="664281" y="62737"/>
                </a:moveTo>
                <a:lnTo>
                  <a:pt x="526542" y="62737"/>
                </a:lnTo>
                <a:lnTo>
                  <a:pt x="548092" y="64644"/>
                </a:lnTo>
                <a:lnTo>
                  <a:pt x="567404" y="70373"/>
                </a:lnTo>
                <a:lnTo>
                  <a:pt x="599313" y="93344"/>
                </a:lnTo>
                <a:lnTo>
                  <a:pt x="619775" y="132048"/>
                </a:lnTo>
                <a:lnTo>
                  <a:pt x="626618" y="186562"/>
                </a:lnTo>
                <a:lnTo>
                  <a:pt x="624857" y="216207"/>
                </a:lnTo>
                <a:lnTo>
                  <a:pt x="610812" y="263590"/>
                </a:lnTo>
                <a:lnTo>
                  <a:pt x="583477" y="295140"/>
                </a:lnTo>
                <a:lnTo>
                  <a:pt x="547473" y="310951"/>
                </a:lnTo>
                <a:lnTo>
                  <a:pt x="526542" y="312927"/>
                </a:lnTo>
                <a:lnTo>
                  <a:pt x="664724" y="312927"/>
                </a:lnTo>
                <a:lnTo>
                  <a:pt x="675594" y="298765"/>
                </a:lnTo>
                <a:lnTo>
                  <a:pt x="690514" y="266747"/>
                </a:lnTo>
                <a:lnTo>
                  <a:pt x="699458" y="229943"/>
                </a:lnTo>
                <a:lnTo>
                  <a:pt x="702318" y="189991"/>
                </a:lnTo>
                <a:lnTo>
                  <a:pt x="702309" y="186562"/>
                </a:lnTo>
                <a:lnTo>
                  <a:pt x="699434" y="146403"/>
                </a:lnTo>
                <a:lnTo>
                  <a:pt x="690419" y="109346"/>
                </a:lnTo>
                <a:lnTo>
                  <a:pt x="675380" y="77148"/>
                </a:lnTo>
                <a:lnTo>
                  <a:pt x="664281" y="62737"/>
                </a:lnTo>
                <a:close/>
              </a:path>
              <a:path w="702310" h="375920">
                <a:moveTo>
                  <a:pt x="71374" y="6223"/>
                </a:moveTo>
                <a:lnTo>
                  <a:pt x="0" y="6223"/>
                </a:lnTo>
                <a:lnTo>
                  <a:pt x="0" y="369442"/>
                </a:lnTo>
                <a:lnTo>
                  <a:pt x="68072" y="369442"/>
                </a:lnTo>
                <a:lnTo>
                  <a:pt x="68072" y="132587"/>
                </a:lnTo>
                <a:lnTo>
                  <a:pt x="148780" y="132587"/>
                </a:lnTo>
                <a:lnTo>
                  <a:pt x="71374" y="6223"/>
                </a:lnTo>
                <a:close/>
              </a:path>
              <a:path w="702310" h="375920">
                <a:moveTo>
                  <a:pt x="148780" y="132587"/>
                </a:moveTo>
                <a:lnTo>
                  <a:pt x="68072" y="132587"/>
                </a:lnTo>
                <a:lnTo>
                  <a:pt x="214503" y="369442"/>
                </a:lnTo>
                <a:lnTo>
                  <a:pt x="288163" y="369442"/>
                </a:lnTo>
                <a:lnTo>
                  <a:pt x="288163" y="248792"/>
                </a:lnTo>
                <a:lnTo>
                  <a:pt x="219964" y="248792"/>
                </a:lnTo>
                <a:lnTo>
                  <a:pt x="148780" y="132587"/>
                </a:lnTo>
                <a:close/>
              </a:path>
              <a:path w="702310" h="375920">
                <a:moveTo>
                  <a:pt x="288163" y="6223"/>
                </a:moveTo>
                <a:lnTo>
                  <a:pt x="219964" y="6223"/>
                </a:lnTo>
                <a:lnTo>
                  <a:pt x="219964" y="248792"/>
                </a:lnTo>
                <a:lnTo>
                  <a:pt x="288163" y="248792"/>
                </a:lnTo>
                <a:lnTo>
                  <a:pt x="288163" y="6223"/>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7"/>
          <p:cNvSpPr/>
          <p:nvPr/>
        </p:nvSpPr>
        <p:spPr>
          <a:xfrm>
            <a:off x="3780663" y="3696334"/>
            <a:ext cx="201295" cy="250190"/>
          </a:xfrm>
          <a:custGeom>
            <a:avLst/>
            <a:gdLst/>
            <a:ahLst/>
            <a:cxnLst/>
            <a:rect l="l" t="t" r="r" b="b"/>
            <a:pathLst>
              <a:path w="201294" h="250189">
                <a:moveTo>
                  <a:pt x="100837" y="0"/>
                </a:moveTo>
                <a:lnTo>
                  <a:pt x="59880" y="7731"/>
                </a:lnTo>
                <a:lnTo>
                  <a:pt x="27686" y="30987"/>
                </a:lnTo>
                <a:lnTo>
                  <a:pt x="6937" y="70056"/>
                </a:lnTo>
                <a:lnTo>
                  <a:pt x="0" y="124840"/>
                </a:lnTo>
                <a:lnTo>
                  <a:pt x="1783" y="153822"/>
                </a:lnTo>
                <a:lnTo>
                  <a:pt x="16019" y="200546"/>
                </a:lnTo>
                <a:lnTo>
                  <a:pt x="43687" y="232294"/>
                </a:lnTo>
                <a:lnTo>
                  <a:pt x="79882" y="248209"/>
                </a:lnTo>
                <a:lnTo>
                  <a:pt x="100837" y="250189"/>
                </a:lnTo>
                <a:lnTo>
                  <a:pt x="121769" y="248213"/>
                </a:lnTo>
                <a:lnTo>
                  <a:pt x="157773" y="232402"/>
                </a:lnTo>
                <a:lnTo>
                  <a:pt x="185108" y="200852"/>
                </a:lnTo>
                <a:lnTo>
                  <a:pt x="199153" y="153469"/>
                </a:lnTo>
                <a:lnTo>
                  <a:pt x="200913" y="123825"/>
                </a:lnTo>
                <a:lnTo>
                  <a:pt x="199201" y="94579"/>
                </a:lnTo>
                <a:lnTo>
                  <a:pt x="185537" y="47994"/>
                </a:lnTo>
                <a:lnTo>
                  <a:pt x="158773" y="17198"/>
                </a:lnTo>
                <a:lnTo>
                  <a:pt x="122388" y="1906"/>
                </a:lnTo>
                <a:lnTo>
                  <a:pt x="100837"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8"/>
          <p:cNvSpPr/>
          <p:nvPr/>
        </p:nvSpPr>
        <p:spPr>
          <a:xfrm>
            <a:off x="3354958" y="3639820"/>
            <a:ext cx="288290" cy="363220"/>
          </a:xfrm>
          <a:custGeom>
            <a:avLst/>
            <a:gdLst/>
            <a:ahLst/>
            <a:cxnLst/>
            <a:rect l="l" t="t" r="r" b="b"/>
            <a:pathLst>
              <a:path w="288289" h="363220">
                <a:moveTo>
                  <a:pt x="0" y="0"/>
                </a:moveTo>
                <a:lnTo>
                  <a:pt x="71374" y="0"/>
                </a:lnTo>
                <a:lnTo>
                  <a:pt x="219964" y="242569"/>
                </a:lnTo>
                <a:lnTo>
                  <a:pt x="219964" y="0"/>
                </a:lnTo>
                <a:lnTo>
                  <a:pt x="288163" y="0"/>
                </a:lnTo>
                <a:lnTo>
                  <a:pt x="288163" y="363219"/>
                </a:lnTo>
                <a:lnTo>
                  <a:pt x="214503" y="363219"/>
                </a:lnTo>
                <a:lnTo>
                  <a:pt x="68072" y="126364"/>
                </a:lnTo>
                <a:lnTo>
                  <a:pt x="68072" y="363219"/>
                </a:lnTo>
                <a:lnTo>
                  <a:pt x="0" y="363219"/>
                </a:lnTo>
                <a:lnTo>
                  <a:pt x="0"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7" name="object 49"/>
          <p:cNvSpPr/>
          <p:nvPr/>
        </p:nvSpPr>
        <p:spPr>
          <a:xfrm>
            <a:off x="3705098" y="3633597"/>
            <a:ext cx="352425" cy="375920"/>
          </a:xfrm>
          <a:custGeom>
            <a:avLst/>
            <a:gdLst/>
            <a:ahLst/>
            <a:cxnLst/>
            <a:rect l="l" t="t" r="r" b="b"/>
            <a:pathLst>
              <a:path w="352425" h="375920">
                <a:moveTo>
                  <a:pt x="175640" y="0"/>
                </a:moveTo>
                <a:lnTo>
                  <a:pt x="213760" y="3117"/>
                </a:lnTo>
                <a:lnTo>
                  <a:pt x="278046" y="28021"/>
                </a:lnTo>
                <a:lnTo>
                  <a:pt x="325241" y="77148"/>
                </a:lnTo>
                <a:lnTo>
                  <a:pt x="349295" y="146403"/>
                </a:lnTo>
                <a:lnTo>
                  <a:pt x="352297" y="188340"/>
                </a:lnTo>
                <a:lnTo>
                  <a:pt x="349319" y="229943"/>
                </a:lnTo>
                <a:lnTo>
                  <a:pt x="325455" y="298765"/>
                </a:lnTo>
                <a:lnTo>
                  <a:pt x="278616" y="347698"/>
                </a:lnTo>
                <a:lnTo>
                  <a:pt x="214659" y="372550"/>
                </a:lnTo>
                <a:lnTo>
                  <a:pt x="176656" y="375665"/>
                </a:lnTo>
                <a:lnTo>
                  <a:pt x="138174" y="372572"/>
                </a:lnTo>
                <a:lnTo>
                  <a:pt x="73733" y="347858"/>
                </a:lnTo>
                <a:lnTo>
                  <a:pt x="26842" y="299184"/>
                </a:lnTo>
                <a:lnTo>
                  <a:pt x="2978" y="231072"/>
                </a:lnTo>
                <a:lnTo>
                  <a:pt x="0" y="189991"/>
                </a:lnTo>
                <a:lnTo>
                  <a:pt x="1025" y="163391"/>
                </a:lnTo>
                <a:lnTo>
                  <a:pt x="9269" y="116857"/>
                </a:lnTo>
                <a:lnTo>
                  <a:pt x="31178" y="70532"/>
                </a:lnTo>
                <a:lnTo>
                  <a:pt x="61348" y="36782"/>
                </a:lnTo>
                <a:lnTo>
                  <a:pt x="97281" y="14350"/>
                </a:lnTo>
                <a:lnTo>
                  <a:pt x="133889" y="3603"/>
                </a:lnTo>
                <a:lnTo>
                  <a:pt x="175640" y="0"/>
                </a:lnTo>
                <a:close/>
              </a:path>
            </a:pathLst>
          </a:custGeom>
          <a:ln w="9143">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50"/>
          <p:cNvSpPr/>
          <p:nvPr/>
        </p:nvSpPr>
        <p:spPr>
          <a:xfrm>
            <a:off x="4091051" y="3747770"/>
            <a:ext cx="168910" cy="259715"/>
          </a:xfrm>
          <a:custGeom>
            <a:avLst/>
            <a:gdLst/>
            <a:ahLst/>
            <a:cxnLst/>
            <a:rect l="l" t="t" r="r" b="b"/>
            <a:pathLst>
              <a:path w="168910" h="259714">
                <a:moveTo>
                  <a:pt x="47117" y="182117"/>
                </a:moveTo>
                <a:lnTo>
                  <a:pt x="0" y="187832"/>
                </a:lnTo>
                <a:lnTo>
                  <a:pt x="3002" y="203092"/>
                </a:lnTo>
                <a:lnTo>
                  <a:pt x="8397" y="216852"/>
                </a:lnTo>
                <a:lnTo>
                  <a:pt x="38488" y="248443"/>
                </a:lnTo>
                <a:lnTo>
                  <a:pt x="83566" y="259587"/>
                </a:lnTo>
                <a:lnTo>
                  <a:pt x="101018" y="258113"/>
                </a:lnTo>
                <a:lnTo>
                  <a:pt x="144399" y="236092"/>
                </a:lnTo>
                <a:lnTo>
                  <a:pt x="157639" y="219201"/>
                </a:lnTo>
                <a:lnTo>
                  <a:pt x="83185" y="219201"/>
                </a:lnTo>
                <a:lnTo>
                  <a:pt x="76471" y="218606"/>
                </a:lnTo>
                <a:lnTo>
                  <a:pt x="48736" y="190621"/>
                </a:lnTo>
                <a:lnTo>
                  <a:pt x="47117" y="182117"/>
                </a:lnTo>
                <a:close/>
              </a:path>
              <a:path w="168910" h="259714">
                <a:moveTo>
                  <a:pt x="153379" y="137032"/>
                </a:moveTo>
                <a:lnTo>
                  <a:pt x="84962" y="137032"/>
                </a:lnTo>
                <a:lnTo>
                  <a:pt x="91822" y="137701"/>
                </a:lnTo>
                <a:lnTo>
                  <a:pt x="98123" y="139715"/>
                </a:lnTo>
                <a:lnTo>
                  <a:pt x="118999" y="176910"/>
                </a:lnTo>
                <a:lnTo>
                  <a:pt x="118354" y="186126"/>
                </a:lnTo>
                <a:lnTo>
                  <a:pt x="90475" y="218487"/>
                </a:lnTo>
                <a:lnTo>
                  <a:pt x="83185" y="219201"/>
                </a:lnTo>
                <a:lnTo>
                  <a:pt x="157639" y="219201"/>
                </a:lnTo>
                <a:lnTo>
                  <a:pt x="162798" y="209994"/>
                </a:lnTo>
                <a:lnTo>
                  <a:pt x="167384" y="195087"/>
                </a:lnTo>
                <a:lnTo>
                  <a:pt x="168910" y="178942"/>
                </a:lnTo>
                <a:lnTo>
                  <a:pt x="168098" y="167844"/>
                </a:lnTo>
                <a:lnTo>
                  <a:pt x="165655" y="157591"/>
                </a:lnTo>
                <a:lnTo>
                  <a:pt x="161569" y="148171"/>
                </a:lnTo>
                <a:lnTo>
                  <a:pt x="155829" y="139572"/>
                </a:lnTo>
                <a:lnTo>
                  <a:pt x="153379" y="137032"/>
                </a:lnTo>
                <a:close/>
              </a:path>
              <a:path w="168910" h="259714">
                <a:moveTo>
                  <a:pt x="151497" y="40131"/>
                </a:moveTo>
                <a:lnTo>
                  <a:pt x="89026" y="40131"/>
                </a:lnTo>
                <a:lnTo>
                  <a:pt x="95885" y="42671"/>
                </a:lnTo>
                <a:lnTo>
                  <a:pt x="106044" y="52831"/>
                </a:lnTo>
                <a:lnTo>
                  <a:pt x="108496" y="59451"/>
                </a:lnTo>
                <a:lnTo>
                  <a:pt x="108585" y="68199"/>
                </a:lnTo>
                <a:lnTo>
                  <a:pt x="107922" y="75362"/>
                </a:lnTo>
                <a:lnTo>
                  <a:pt x="77257" y="100633"/>
                </a:lnTo>
                <a:lnTo>
                  <a:pt x="67944" y="100964"/>
                </a:lnTo>
                <a:lnTo>
                  <a:pt x="62611" y="140715"/>
                </a:lnTo>
                <a:lnTo>
                  <a:pt x="71247" y="138302"/>
                </a:lnTo>
                <a:lnTo>
                  <a:pt x="78740" y="137032"/>
                </a:lnTo>
                <a:lnTo>
                  <a:pt x="153379" y="137032"/>
                </a:lnTo>
                <a:lnTo>
                  <a:pt x="148711" y="132191"/>
                </a:lnTo>
                <a:lnTo>
                  <a:pt x="140509" y="126237"/>
                </a:lnTo>
                <a:lnTo>
                  <a:pt x="131236" y="121713"/>
                </a:lnTo>
                <a:lnTo>
                  <a:pt x="120904" y="118617"/>
                </a:lnTo>
                <a:lnTo>
                  <a:pt x="136906" y="107836"/>
                </a:lnTo>
                <a:lnTo>
                  <a:pt x="148336" y="95329"/>
                </a:lnTo>
                <a:lnTo>
                  <a:pt x="155194" y="81131"/>
                </a:lnTo>
                <a:lnTo>
                  <a:pt x="157480" y="65277"/>
                </a:lnTo>
                <a:lnTo>
                  <a:pt x="156360" y="53776"/>
                </a:lnTo>
                <a:lnTo>
                  <a:pt x="153003" y="42894"/>
                </a:lnTo>
                <a:lnTo>
                  <a:pt x="151497" y="40131"/>
                </a:lnTo>
                <a:close/>
              </a:path>
              <a:path w="168910" h="259714">
                <a:moveTo>
                  <a:pt x="82042" y="0"/>
                </a:moveTo>
                <a:lnTo>
                  <a:pt x="44196" y="8000"/>
                </a:lnTo>
                <a:lnTo>
                  <a:pt x="13327" y="37095"/>
                </a:lnTo>
                <a:lnTo>
                  <a:pt x="3682" y="66420"/>
                </a:lnTo>
                <a:lnTo>
                  <a:pt x="48513" y="74040"/>
                </a:lnTo>
                <a:lnTo>
                  <a:pt x="49914" y="66252"/>
                </a:lnTo>
                <a:lnTo>
                  <a:pt x="52197" y="59451"/>
                </a:lnTo>
                <a:lnTo>
                  <a:pt x="55336" y="53627"/>
                </a:lnTo>
                <a:lnTo>
                  <a:pt x="59309" y="48767"/>
                </a:lnTo>
                <a:lnTo>
                  <a:pt x="65150" y="43052"/>
                </a:lnTo>
                <a:lnTo>
                  <a:pt x="72262" y="40131"/>
                </a:lnTo>
                <a:lnTo>
                  <a:pt x="151497" y="40131"/>
                </a:lnTo>
                <a:lnTo>
                  <a:pt x="147407" y="32631"/>
                </a:lnTo>
                <a:lnTo>
                  <a:pt x="139573" y="22987"/>
                </a:lnTo>
                <a:lnTo>
                  <a:pt x="127833" y="12965"/>
                </a:lnTo>
                <a:lnTo>
                  <a:pt x="114331" y="5778"/>
                </a:lnTo>
                <a:lnTo>
                  <a:pt x="99067" y="1448"/>
                </a:lnTo>
                <a:lnTo>
                  <a:pt x="82042" y="0"/>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1"/>
          <p:cNvSpPr/>
          <p:nvPr/>
        </p:nvSpPr>
        <p:spPr>
          <a:xfrm>
            <a:off x="4091051" y="3747770"/>
            <a:ext cx="168910" cy="259715"/>
          </a:xfrm>
          <a:custGeom>
            <a:avLst/>
            <a:gdLst/>
            <a:ahLst/>
            <a:cxnLst/>
            <a:rect l="l" t="t" r="r" b="b"/>
            <a:pathLst>
              <a:path w="168910" h="259714">
                <a:moveTo>
                  <a:pt x="82042" y="0"/>
                </a:moveTo>
                <a:lnTo>
                  <a:pt x="127833" y="12965"/>
                </a:lnTo>
                <a:lnTo>
                  <a:pt x="153003" y="42894"/>
                </a:lnTo>
                <a:lnTo>
                  <a:pt x="157480" y="65277"/>
                </a:lnTo>
                <a:lnTo>
                  <a:pt x="155194" y="81131"/>
                </a:lnTo>
                <a:lnTo>
                  <a:pt x="148336" y="95329"/>
                </a:lnTo>
                <a:lnTo>
                  <a:pt x="136906" y="107836"/>
                </a:lnTo>
                <a:lnTo>
                  <a:pt x="120904" y="118617"/>
                </a:lnTo>
                <a:lnTo>
                  <a:pt x="131236" y="121713"/>
                </a:lnTo>
                <a:lnTo>
                  <a:pt x="161569" y="148171"/>
                </a:lnTo>
                <a:lnTo>
                  <a:pt x="168910" y="178942"/>
                </a:lnTo>
                <a:lnTo>
                  <a:pt x="167384" y="195087"/>
                </a:lnTo>
                <a:lnTo>
                  <a:pt x="144399" y="236092"/>
                </a:lnTo>
                <a:lnTo>
                  <a:pt x="101018" y="258113"/>
                </a:lnTo>
                <a:lnTo>
                  <a:pt x="83566" y="259587"/>
                </a:lnTo>
                <a:lnTo>
                  <a:pt x="67063" y="258349"/>
                </a:lnTo>
                <a:lnTo>
                  <a:pt x="26416" y="239775"/>
                </a:lnTo>
                <a:lnTo>
                  <a:pt x="3002" y="203092"/>
                </a:lnTo>
                <a:lnTo>
                  <a:pt x="0" y="187832"/>
                </a:lnTo>
                <a:lnTo>
                  <a:pt x="47117" y="182117"/>
                </a:lnTo>
                <a:lnTo>
                  <a:pt x="48736" y="190621"/>
                </a:lnTo>
                <a:lnTo>
                  <a:pt x="51307" y="198040"/>
                </a:lnTo>
                <a:lnTo>
                  <a:pt x="83185" y="219201"/>
                </a:lnTo>
                <a:lnTo>
                  <a:pt x="90475" y="218487"/>
                </a:lnTo>
                <a:lnTo>
                  <a:pt x="118354" y="186126"/>
                </a:lnTo>
                <a:lnTo>
                  <a:pt x="118999" y="176910"/>
                </a:lnTo>
                <a:lnTo>
                  <a:pt x="118379" y="168223"/>
                </a:lnTo>
                <a:lnTo>
                  <a:pt x="91822" y="137701"/>
                </a:lnTo>
                <a:lnTo>
                  <a:pt x="84962" y="137032"/>
                </a:lnTo>
                <a:lnTo>
                  <a:pt x="78740" y="137032"/>
                </a:lnTo>
                <a:lnTo>
                  <a:pt x="71247" y="138302"/>
                </a:lnTo>
                <a:lnTo>
                  <a:pt x="62611" y="140715"/>
                </a:lnTo>
                <a:lnTo>
                  <a:pt x="67944" y="100964"/>
                </a:lnTo>
                <a:lnTo>
                  <a:pt x="105949" y="81787"/>
                </a:lnTo>
                <a:lnTo>
                  <a:pt x="108585" y="68199"/>
                </a:lnTo>
                <a:lnTo>
                  <a:pt x="108585" y="59689"/>
                </a:lnTo>
                <a:lnTo>
                  <a:pt x="106044" y="52831"/>
                </a:lnTo>
                <a:lnTo>
                  <a:pt x="100965" y="47751"/>
                </a:lnTo>
                <a:lnTo>
                  <a:pt x="95885" y="42671"/>
                </a:lnTo>
                <a:lnTo>
                  <a:pt x="89026" y="40131"/>
                </a:lnTo>
                <a:lnTo>
                  <a:pt x="80644" y="40131"/>
                </a:lnTo>
                <a:lnTo>
                  <a:pt x="72262" y="40131"/>
                </a:lnTo>
                <a:lnTo>
                  <a:pt x="48513" y="74040"/>
                </a:lnTo>
                <a:lnTo>
                  <a:pt x="3682" y="66420"/>
                </a:lnTo>
                <a:lnTo>
                  <a:pt x="17780" y="29590"/>
                </a:lnTo>
                <a:lnTo>
                  <a:pt x="52859" y="4500"/>
                </a:lnTo>
                <a:lnTo>
                  <a:pt x="71806" y="500"/>
                </a:lnTo>
                <a:lnTo>
                  <a:pt x="82042"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2"/>
          <p:cNvSpPr/>
          <p:nvPr/>
        </p:nvSpPr>
        <p:spPr>
          <a:xfrm>
            <a:off x="4290186" y="3722751"/>
            <a:ext cx="149860" cy="35560"/>
          </a:xfrm>
          <a:custGeom>
            <a:avLst/>
            <a:gdLst/>
            <a:ahLst/>
            <a:cxnLst/>
            <a:rect l="l" t="t" r="r" b="b"/>
            <a:pathLst>
              <a:path w="149860" h="35560">
                <a:moveTo>
                  <a:pt x="144779" y="0"/>
                </a:moveTo>
                <a:lnTo>
                  <a:pt x="4699" y="0"/>
                </a:lnTo>
                <a:lnTo>
                  <a:pt x="2667" y="1524"/>
                </a:lnTo>
                <a:lnTo>
                  <a:pt x="1650" y="4318"/>
                </a:lnTo>
                <a:lnTo>
                  <a:pt x="507" y="7238"/>
                </a:lnTo>
                <a:lnTo>
                  <a:pt x="14" y="11557"/>
                </a:lnTo>
                <a:lnTo>
                  <a:pt x="0" y="23622"/>
                </a:lnTo>
                <a:lnTo>
                  <a:pt x="507" y="28066"/>
                </a:lnTo>
                <a:lnTo>
                  <a:pt x="1650" y="30987"/>
                </a:lnTo>
                <a:lnTo>
                  <a:pt x="2667" y="34036"/>
                </a:lnTo>
                <a:lnTo>
                  <a:pt x="4699" y="35433"/>
                </a:lnTo>
                <a:lnTo>
                  <a:pt x="144779" y="35433"/>
                </a:lnTo>
                <a:lnTo>
                  <a:pt x="146812" y="34036"/>
                </a:lnTo>
                <a:lnTo>
                  <a:pt x="147954" y="30987"/>
                </a:lnTo>
                <a:lnTo>
                  <a:pt x="149098" y="28066"/>
                </a:lnTo>
                <a:lnTo>
                  <a:pt x="149733" y="23622"/>
                </a:lnTo>
                <a:lnTo>
                  <a:pt x="149733" y="11557"/>
                </a:lnTo>
                <a:lnTo>
                  <a:pt x="149098" y="7112"/>
                </a:lnTo>
                <a:lnTo>
                  <a:pt x="147954" y="4190"/>
                </a:lnTo>
                <a:lnTo>
                  <a:pt x="146812" y="1397"/>
                </a:lnTo>
                <a:lnTo>
                  <a:pt x="144779" y="0"/>
                </a:lnTo>
                <a:close/>
              </a:path>
            </a:pathLst>
          </a:custGeom>
          <a:solidFill>
            <a:srgbClr val="0000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3"/>
          <p:cNvSpPr/>
          <p:nvPr/>
        </p:nvSpPr>
        <p:spPr>
          <a:xfrm>
            <a:off x="4290186" y="3722751"/>
            <a:ext cx="149860" cy="35560"/>
          </a:xfrm>
          <a:custGeom>
            <a:avLst/>
            <a:gdLst/>
            <a:ahLst/>
            <a:cxnLst/>
            <a:rect l="l" t="t" r="r" b="b"/>
            <a:pathLst>
              <a:path w="149860" h="35560">
                <a:moveTo>
                  <a:pt x="7746" y="0"/>
                </a:moveTo>
                <a:lnTo>
                  <a:pt x="141732" y="0"/>
                </a:lnTo>
                <a:lnTo>
                  <a:pt x="144779" y="0"/>
                </a:lnTo>
                <a:lnTo>
                  <a:pt x="146812" y="1397"/>
                </a:lnTo>
                <a:lnTo>
                  <a:pt x="147954" y="4190"/>
                </a:lnTo>
                <a:lnTo>
                  <a:pt x="149098" y="7112"/>
                </a:lnTo>
                <a:lnTo>
                  <a:pt x="149733" y="11557"/>
                </a:lnTo>
                <a:lnTo>
                  <a:pt x="149733" y="17652"/>
                </a:lnTo>
                <a:lnTo>
                  <a:pt x="149733" y="23622"/>
                </a:lnTo>
                <a:lnTo>
                  <a:pt x="149098" y="28066"/>
                </a:lnTo>
                <a:lnTo>
                  <a:pt x="147954" y="30987"/>
                </a:lnTo>
                <a:lnTo>
                  <a:pt x="146812" y="34036"/>
                </a:lnTo>
                <a:lnTo>
                  <a:pt x="144779" y="35433"/>
                </a:lnTo>
                <a:lnTo>
                  <a:pt x="141732" y="35433"/>
                </a:lnTo>
                <a:lnTo>
                  <a:pt x="7746" y="35433"/>
                </a:lnTo>
                <a:lnTo>
                  <a:pt x="4699" y="35433"/>
                </a:lnTo>
                <a:lnTo>
                  <a:pt x="2667" y="34036"/>
                </a:lnTo>
                <a:lnTo>
                  <a:pt x="1650" y="30987"/>
                </a:lnTo>
                <a:lnTo>
                  <a:pt x="507" y="28066"/>
                </a:lnTo>
                <a:lnTo>
                  <a:pt x="0" y="23622"/>
                </a:lnTo>
                <a:lnTo>
                  <a:pt x="0" y="17652"/>
                </a:lnTo>
                <a:lnTo>
                  <a:pt x="0" y="11684"/>
                </a:lnTo>
                <a:lnTo>
                  <a:pt x="507" y="7238"/>
                </a:lnTo>
                <a:lnTo>
                  <a:pt x="1650" y="4318"/>
                </a:lnTo>
                <a:lnTo>
                  <a:pt x="2667" y="1524"/>
                </a:lnTo>
                <a:lnTo>
                  <a:pt x="4699" y="0"/>
                </a:lnTo>
                <a:lnTo>
                  <a:pt x="7746" y="0"/>
                </a:lnTo>
                <a:close/>
              </a:path>
            </a:pathLst>
          </a:custGeom>
          <a:ln w="9144">
            <a:solidFill>
              <a:srgbClr val="0066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4"/>
          <p:cNvSpPr txBox="1"/>
          <p:nvPr/>
        </p:nvSpPr>
        <p:spPr>
          <a:xfrm>
            <a:off x="6096000" y="1793959"/>
            <a:ext cx="5848225" cy="5080878"/>
          </a:xfrm>
          <a:prstGeom prst="rect">
            <a:avLst/>
          </a:prstGeom>
        </p:spPr>
        <p:txBody>
          <a:bodyPr vert="horz" wrap="square" lIns="0" tIns="0" rIns="0" bIns="0" rtlCol="0">
            <a:spAutoFit/>
          </a:bodyPr>
          <a:lstStyle/>
          <a:p>
            <a:pPr marL="299085" marR="898525" indent="-286385">
              <a:lnSpc>
                <a:spcPct val="100000"/>
              </a:lnSpc>
              <a:buChar char="•"/>
              <a:tabLst>
                <a:tab pos="299085" algn="l"/>
                <a:tab pos="299720" algn="l"/>
              </a:tabLst>
            </a:pPr>
            <a:r>
              <a:rPr sz="2000" dirty="0">
                <a:latin typeface="Arial" panose="020B0604020202020204" pitchFamily="34" charset="0"/>
                <a:cs typeface="Arial" panose="020B0604020202020204" pitchFamily="34" charset="0"/>
              </a:rPr>
              <a:t>Perdas que empobrecem</a:t>
            </a:r>
            <a:r>
              <a:rPr sz="2000" spc="-1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  ecossistema</a:t>
            </a:r>
          </a:p>
          <a:p>
            <a:pPr>
              <a:lnSpc>
                <a:spcPct val="100000"/>
              </a:lnSpc>
              <a:spcBef>
                <a:spcPts val="40"/>
              </a:spcBef>
              <a:buFont typeface="Arial"/>
              <a:buChar char="•"/>
            </a:pPr>
            <a:endParaRPr sz="2000" dirty="0">
              <a:latin typeface="Arial" panose="020B0604020202020204" pitchFamily="34" charset="0"/>
              <a:cs typeface="Arial" panose="020B0604020202020204" pitchFamily="34" charset="0"/>
            </a:endParaRPr>
          </a:p>
          <a:p>
            <a:pPr marL="299085" indent="-286385">
              <a:lnSpc>
                <a:spcPct val="100000"/>
              </a:lnSpc>
              <a:buChar char="•"/>
              <a:tabLst>
                <a:tab pos="299085" algn="l"/>
                <a:tab pos="299720" algn="l"/>
              </a:tabLst>
            </a:pPr>
            <a:r>
              <a:rPr sz="2000" dirty="0">
                <a:latin typeface="Arial" panose="020B0604020202020204" pitchFamily="34" charset="0"/>
                <a:cs typeface="Arial" panose="020B0604020202020204" pitchFamily="34" charset="0"/>
              </a:rPr>
              <a:t>Acidificação de solos</a:t>
            </a:r>
            <a:r>
              <a:rPr sz="2000" spc="-9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(Colixiviação</a:t>
            </a:r>
          </a:p>
          <a:p>
            <a:pPr marL="299085">
              <a:lnSpc>
                <a:spcPct val="100000"/>
              </a:lnSpc>
            </a:pPr>
            <a:r>
              <a:rPr sz="2000" dirty="0">
                <a:latin typeface="Arial" panose="020B0604020202020204" pitchFamily="34" charset="0"/>
                <a:cs typeface="Arial" panose="020B0604020202020204" pitchFamily="34" charset="0"/>
              </a:rPr>
              <a:t>de Ca, Mg e</a:t>
            </a:r>
            <a:r>
              <a:rPr sz="2000" spc="-1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K)</a:t>
            </a:r>
          </a:p>
          <a:p>
            <a:pPr>
              <a:lnSpc>
                <a:spcPct val="100000"/>
              </a:lnSpc>
              <a:spcBef>
                <a:spcPts val="40"/>
              </a:spcBef>
            </a:pPr>
            <a:endParaRPr sz="2000" dirty="0">
              <a:latin typeface="Arial" panose="020B0604020202020204" pitchFamily="34" charset="0"/>
              <a:cs typeface="Arial" panose="020B0604020202020204" pitchFamily="34" charset="0"/>
            </a:endParaRPr>
          </a:p>
          <a:p>
            <a:pPr marL="299085" indent="-286385">
              <a:lnSpc>
                <a:spcPct val="100000"/>
              </a:lnSpc>
              <a:buChar char="•"/>
              <a:tabLst>
                <a:tab pos="299085" algn="l"/>
                <a:tab pos="299720" algn="l"/>
              </a:tabLst>
            </a:pPr>
            <a:r>
              <a:rPr lang="pt-BR" sz="2000" dirty="0" smtClean="0">
                <a:latin typeface="Arial" panose="020B0604020202020204" pitchFamily="34" charset="0"/>
                <a:cs typeface="Arial" panose="020B0604020202020204" pitchFamily="34" charset="0"/>
              </a:rPr>
              <a:t>Contaminação de águas subterrâneas</a:t>
            </a:r>
          </a:p>
          <a:p>
            <a:pPr marL="342900" marR="5080" indent="-342900">
              <a:lnSpc>
                <a:spcPct val="150100"/>
              </a:lnSpc>
              <a:spcBef>
                <a:spcPts val="1205"/>
              </a:spcBef>
              <a:buFont typeface="Arial" panose="020B0604020202020204" pitchFamily="34" charset="0"/>
              <a:buChar char="•"/>
            </a:pPr>
            <a:r>
              <a:rPr lang="pt-BR" sz="2000" spc="-30" dirty="0">
                <a:latin typeface="Arial" panose="020B0604020202020204" pitchFamily="34" charset="0"/>
                <a:cs typeface="Arial" panose="020B0604020202020204" pitchFamily="34" charset="0"/>
              </a:rPr>
              <a:t>As </a:t>
            </a:r>
            <a:r>
              <a:rPr lang="pt-BR" sz="2000" dirty="0">
                <a:latin typeface="Arial" panose="020B0604020202020204" pitchFamily="34" charset="0"/>
                <a:cs typeface="Arial" panose="020B0604020202020204" pitchFamily="34" charset="0"/>
              </a:rPr>
              <a:t>quantidades </a:t>
            </a:r>
            <a:r>
              <a:rPr lang="pt-BR" sz="2000" spc="-5" dirty="0">
                <a:latin typeface="Arial" panose="020B0604020202020204" pitchFamily="34" charset="0"/>
                <a:cs typeface="Arial" panose="020B0604020202020204" pitchFamily="34" charset="0"/>
              </a:rPr>
              <a:t>de </a:t>
            </a:r>
            <a:r>
              <a:rPr lang="pt-BR" sz="2000" dirty="0">
                <a:latin typeface="Arial" panose="020B0604020202020204" pitchFamily="34" charset="0"/>
                <a:cs typeface="Arial" panose="020B0604020202020204" pitchFamily="34" charset="0"/>
              </a:rPr>
              <a:t>NO</a:t>
            </a:r>
            <a:r>
              <a:rPr lang="pt-BR" sz="2000" baseline="-25462" dirty="0">
                <a:latin typeface="Arial" panose="020B0604020202020204" pitchFamily="34" charset="0"/>
                <a:cs typeface="Arial" panose="020B0604020202020204" pitchFamily="34" charset="0"/>
              </a:rPr>
              <a:t>3</a:t>
            </a:r>
            <a:r>
              <a:rPr lang="pt-BR" sz="2000" baseline="25462" dirty="0">
                <a:latin typeface="Arial" panose="020B0604020202020204" pitchFamily="34" charset="0"/>
                <a:cs typeface="Arial" panose="020B0604020202020204" pitchFamily="34" charset="0"/>
              </a:rPr>
              <a:t>- </a:t>
            </a:r>
            <a:r>
              <a:rPr lang="pt-BR" sz="2000" spc="-5" dirty="0">
                <a:latin typeface="Arial" panose="020B0604020202020204" pitchFamily="34" charset="0"/>
                <a:cs typeface="Arial" panose="020B0604020202020204" pitchFamily="34" charset="0"/>
              </a:rPr>
              <a:t>lixiviadas são mais </a:t>
            </a:r>
            <a:r>
              <a:rPr lang="pt-BR" sz="2000" spc="-10" dirty="0">
                <a:latin typeface="Arial" panose="020B0604020202020204" pitchFamily="34" charset="0"/>
                <a:cs typeface="Arial" panose="020B0604020202020204" pitchFamily="34" charset="0"/>
              </a:rPr>
              <a:t>expressivas </a:t>
            </a:r>
            <a:r>
              <a:rPr lang="pt-BR" sz="2000" dirty="0">
                <a:latin typeface="Arial" panose="020B0604020202020204" pitchFamily="34" charset="0"/>
                <a:cs typeface="Arial" panose="020B0604020202020204" pitchFamily="34" charset="0"/>
              </a:rPr>
              <a:t>do que </a:t>
            </a:r>
            <a:r>
              <a:rPr lang="pt-BR" sz="2000" spc="-5" dirty="0">
                <a:latin typeface="Arial" panose="020B0604020202020204" pitchFamily="34" charset="0"/>
                <a:cs typeface="Arial" panose="020B0604020202020204" pitchFamily="34" charset="0"/>
              </a:rPr>
              <a:t>as </a:t>
            </a:r>
            <a:r>
              <a:rPr lang="pt-BR" sz="2000" dirty="0">
                <a:latin typeface="Arial" panose="020B0604020202020204" pitchFamily="34" charset="0"/>
                <a:cs typeface="Arial" panose="020B0604020202020204" pitchFamily="34" charset="0"/>
              </a:rPr>
              <a:t>de NH</a:t>
            </a:r>
            <a:r>
              <a:rPr lang="pt-BR" sz="2000" baseline="-25462" dirty="0">
                <a:latin typeface="Arial" panose="020B0604020202020204" pitchFamily="34" charset="0"/>
                <a:cs typeface="Arial" panose="020B0604020202020204" pitchFamily="34" charset="0"/>
              </a:rPr>
              <a:t>4</a:t>
            </a:r>
            <a:r>
              <a:rPr lang="pt-BR" sz="2000" baseline="25462" dirty="0" smtClean="0">
                <a:latin typeface="Arial" panose="020B0604020202020204" pitchFamily="34" charset="0"/>
                <a:cs typeface="Arial" panose="020B0604020202020204" pitchFamily="34" charset="0"/>
              </a:rPr>
              <a:t>+</a:t>
            </a:r>
            <a:r>
              <a:rPr lang="pt-BR" sz="2000" dirty="0" smtClean="0">
                <a:latin typeface="Arial" panose="020B0604020202020204" pitchFamily="34" charset="0"/>
                <a:cs typeface="Arial" panose="020B0604020202020204" pitchFamily="34" charset="0"/>
              </a:rPr>
              <a:t>.</a:t>
            </a:r>
          </a:p>
          <a:p>
            <a:pPr marR="5080" indent="-342900">
              <a:lnSpc>
                <a:spcPct val="150100"/>
              </a:lnSpc>
              <a:spcBef>
                <a:spcPts val="1205"/>
              </a:spcBef>
              <a:buFont typeface="Arial" panose="020B0604020202020204" pitchFamily="34" charset="0"/>
              <a:buChar char="•"/>
            </a:pPr>
            <a:r>
              <a:rPr lang="pt-BR" sz="2000" dirty="0" smtClean="0">
                <a:latin typeface="Arial" panose="020B0604020202020204" pitchFamily="34" charset="0"/>
                <a:cs typeface="Arial" panose="020B0604020202020204" pitchFamily="34" charset="0"/>
              </a:rPr>
              <a:t>  </a:t>
            </a:r>
            <a:r>
              <a:rPr lang="pt-BR" sz="2000" spc="-5" dirty="0">
                <a:latin typeface="Arial" panose="020B0604020202020204" pitchFamily="34" charset="0"/>
                <a:cs typeface="Arial" panose="020B0604020202020204" pitchFamily="34" charset="0"/>
              </a:rPr>
              <a:t>A </a:t>
            </a:r>
            <a:r>
              <a:rPr lang="pt-BR" sz="2000" spc="-10" dirty="0">
                <a:latin typeface="Arial" panose="020B0604020202020204" pitchFamily="34" charset="0"/>
                <a:cs typeface="Arial" panose="020B0604020202020204" pitchFamily="34" charset="0"/>
              </a:rPr>
              <a:t>lixiviação </a:t>
            </a:r>
            <a:r>
              <a:rPr lang="pt-BR" sz="2000" spc="-5" dirty="0">
                <a:latin typeface="Arial" panose="020B0604020202020204" pitchFamily="34" charset="0"/>
                <a:cs typeface="Arial" panose="020B0604020202020204" pitchFamily="34" charset="0"/>
              </a:rPr>
              <a:t>de NH</a:t>
            </a:r>
            <a:r>
              <a:rPr lang="pt-BR" sz="2000" spc="-7" baseline="-25462" dirty="0">
                <a:latin typeface="Arial" panose="020B0604020202020204" pitchFamily="34" charset="0"/>
                <a:cs typeface="Arial" panose="020B0604020202020204" pitchFamily="34" charset="0"/>
              </a:rPr>
              <a:t>4</a:t>
            </a:r>
            <a:r>
              <a:rPr lang="pt-BR" sz="2000" spc="-7" baseline="25462"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depende </a:t>
            </a:r>
            <a:r>
              <a:rPr lang="pt-BR" sz="2000" spc="-5" dirty="0">
                <a:latin typeface="Arial" panose="020B0604020202020204" pitchFamily="34" charset="0"/>
                <a:cs typeface="Arial" panose="020B0604020202020204" pitchFamily="34" charset="0"/>
              </a:rPr>
              <a:t>principalmente da CTC </a:t>
            </a:r>
            <a:r>
              <a:rPr lang="pt-BR" sz="2000" dirty="0">
                <a:latin typeface="Arial" panose="020B0604020202020204" pitchFamily="34" charset="0"/>
                <a:cs typeface="Arial" panose="020B0604020202020204" pitchFamily="34" charset="0"/>
              </a:rPr>
              <a:t>do</a:t>
            </a:r>
            <a:r>
              <a:rPr lang="pt-BR" sz="2000" spc="-110" dirty="0">
                <a:latin typeface="Arial" panose="020B0604020202020204" pitchFamily="34" charset="0"/>
                <a:cs typeface="Arial" panose="020B0604020202020204" pitchFamily="34" charset="0"/>
              </a:rPr>
              <a:t> </a:t>
            </a:r>
            <a:r>
              <a:rPr lang="pt-BR" sz="2000" spc="-5" dirty="0">
                <a:latin typeface="Arial" panose="020B0604020202020204" pitchFamily="34" charset="0"/>
                <a:cs typeface="Arial" panose="020B0604020202020204" pitchFamily="34" charset="0"/>
              </a:rPr>
              <a:t>solo</a:t>
            </a:r>
            <a:endParaRPr lang="pt-BR" sz="2000" dirty="0">
              <a:latin typeface="Arial" panose="020B0604020202020204" pitchFamily="34" charset="0"/>
              <a:cs typeface="Arial" panose="020B0604020202020204" pitchFamily="34" charset="0"/>
            </a:endParaRPr>
          </a:p>
          <a:p>
            <a:pPr marL="342900" indent="-342900">
              <a:lnSpc>
                <a:spcPct val="100000"/>
              </a:lnSpc>
              <a:spcBef>
                <a:spcPts val="1080"/>
              </a:spcBef>
              <a:buFont typeface="Arial" panose="020B0604020202020204" pitchFamily="34" charset="0"/>
              <a:buChar char="•"/>
            </a:pPr>
            <a:r>
              <a:rPr lang="pt-BR" sz="2000" spc="-5" dirty="0">
                <a:latin typeface="Arial" panose="020B0604020202020204" pitchFamily="34" charset="0"/>
                <a:cs typeface="Arial" panose="020B0604020202020204" pitchFamily="34" charset="0"/>
              </a:rPr>
              <a:t>A </a:t>
            </a:r>
            <a:r>
              <a:rPr lang="pt-BR" sz="2000" spc="-10" dirty="0">
                <a:latin typeface="Arial" panose="020B0604020202020204" pitchFamily="34" charset="0"/>
                <a:cs typeface="Arial" panose="020B0604020202020204" pitchFamily="34" charset="0"/>
              </a:rPr>
              <a:t>lixiviação </a:t>
            </a:r>
            <a:r>
              <a:rPr lang="pt-BR" sz="2000" spc="-5" dirty="0">
                <a:latin typeface="Arial" panose="020B0604020202020204" pitchFamily="34" charset="0"/>
                <a:cs typeface="Arial" panose="020B0604020202020204" pitchFamily="34" charset="0"/>
              </a:rPr>
              <a:t>de </a:t>
            </a:r>
            <a:r>
              <a:rPr lang="pt-BR" sz="2000" dirty="0">
                <a:latin typeface="Arial" panose="020B0604020202020204" pitchFamily="34" charset="0"/>
                <a:cs typeface="Arial" panose="020B0604020202020204" pitchFamily="34" charset="0"/>
              </a:rPr>
              <a:t>NO</a:t>
            </a:r>
            <a:r>
              <a:rPr lang="pt-BR" sz="2000" baseline="-25462" dirty="0">
                <a:latin typeface="Arial" panose="020B0604020202020204" pitchFamily="34" charset="0"/>
                <a:cs typeface="Arial" panose="020B0604020202020204" pitchFamily="34" charset="0"/>
              </a:rPr>
              <a:t>3</a:t>
            </a:r>
            <a:r>
              <a:rPr lang="pt-BR" sz="2000" baseline="25462"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depende </a:t>
            </a:r>
            <a:r>
              <a:rPr lang="pt-BR" sz="2000" spc="-5" dirty="0">
                <a:latin typeface="Arial" panose="020B0604020202020204" pitchFamily="34" charset="0"/>
                <a:cs typeface="Arial" panose="020B0604020202020204" pitchFamily="34" charset="0"/>
              </a:rPr>
              <a:t>da energia de adsorção</a:t>
            </a:r>
            <a:r>
              <a:rPr lang="pt-BR" sz="2000" spc="175"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aniônica</a:t>
            </a:r>
          </a:p>
          <a:p>
            <a:pPr marL="299085" indent="-286385">
              <a:lnSpc>
                <a:spcPct val="100000"/>
              </a:lnSpc>
              <a:buChar char="•"/>
              <a:tabLst>
                <a:tab pos="299085" algn="l"/>
                <a:tab pos="299720" algn="l"/>
              </a:tabLst>
            </a:pP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548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4084" y="1020513"/>
            <a:ext cx="9854007" cy="4565352"/>
          </a:xfrm>
          <a:prstGeom prst="rect">
            <a:avLst/>
          </a:prstGeom>
        </p:spPr>
        <p:txBody>
          <a:bodyPr vert="horz" wrap="square" lIns="0" tIns="0" rIns="0" bIns="0" rtlCol="0">
            <a:spAutoFit/>
          </a:bodyPr>
          <a:lstStyle/>
          <a:p>
            <a:pPr marL="355600" indent="-342900">
              <a:buFont typeface="Arial" panose="020B0604020202020204" pitchFamily="34" charset="0"/>
              <a:buChar char="•"/>
              <a:tabLst>
                <a:tab pos="299085" algn="l"/>
                <a:tab pos="299720" algn="l"/>
              </a:tabLst>
            </a:pPr>
            <a:r>
              <a:rPr lang="pt-BR" sz="2000" b="1" spc="-5" dirty="0">
                <a:latin typeface="Arial"/>
                <a:cs typeface="Arial"/>
              </a:rPr>
              <a:t>Condições</a:t>
            </a:r>
            <a:r>
              <a:rPr lang="pt-BR" sz="2000" b="1" spc="-70" dirty="0">
                <a:latin typeface="Arial"/>
                <a:cs typeface="Arial"/>
              </a:rPr>
              <a:t> </a:t>
            </a:r>
            <a:r>
              <a:rPr lang="pt-BR" sz="2000" b="1" dirty="0">
                <a:latin typeface="Arial"/>
                <a:cs typeface="Arial"/>
              </a:rPr>
              <a:t>climáticas</a:t>
            </a:r>
            <a:endParaRPr lang="pt-BR" sz="2000" dirty="0">
              <a:latin typeface="Arial"/>
              <a:cs typeface="Arial"/>
            </a:endParaRPr>
          </a:p>
          <a:p>
            <a:pPr marL="299085">
              <a:spcBef>
                <a:spcPts val="720"/>
              </a:spcBef>
              <a:tabLst>
                <a:tab pos="585470" algn="l"/>
              </a:tabLst>
            </a:pPr>
            <a:r>
              <a:rPr lang="pt-BR" sz="2000" dirty="0">
                <a:latin typeface="Arial"/>
                <a:cs typeface="Arial"/>
              </a:rPr>
              <a:t>-	</a:t>
            </a:r>
            <a:r>
              <a:rPr lang="pt-BR" sz="2000" spc="-5" dirty="0">
                <a:latin typeface="Arial"/>
                <a:cs typeface="Arial"/>
              </a:rPr>
              <a:t>Chuva </a:t>
            </a:r>
            <a:r>
              <a:rPr lang="pt-BR" sz="2000" dirty="0">
                <a:latin typeface="Arial"/>
                <a:cs typeface="Arial"/>
              </a:rPr>
              <a:t>(quantidade e</a:t>
            </a:r>
            <a:r>
              <a:rPr lang="pt-BR" sz="2000" spc="-50" dirty="0">
                <a:latin typeface="Arial"/>
                <a:cs typeface="Arial"/>
              </a:rPr>
              <a:t> </a:t>
            </a:r>
            <a:r>
              <a:rPr lang="pt-BR" sz="2000" spc="-5" dirty="0">
                <a:latin typeface="Arial"/>
                <a:cs typeface="Arial"/>
              </a:rPr>
              <a:t>intensidade)</a:t>
            </a:r>
            <a:endParaRPr lang="pt-BR" sz="2000" dirty="0">
              <a:latin typeface="Arial"/>
              <a:cs typeface="Arial"/>
            </a:endParaRPr>
          </a:p>
          <a:p>
            <a:pPr marL="355600" indent="-342900">
              <a:spcBef>
                <a:spcPts val="720"/>
              </a:spcBef>
              <a:buFont typeface="Arial" panose="020B0604020202020204" pitchFamily="34" charset="0"/>
              <a:buChar char="•"/>
              <a:tabLst>
                <a:tab pos="299085" algn="l"/>
                <a:tab pos="299720" algn="l"/>
              </a:tabLst>
            </a:pPr>
            <a:r>
              <a:rPr lang="pt-BR" sz="2000" b="1" spc="-5" dirty="0">
                <a:latin typeface="Arial"/>
                <a:cs typeface="Arial"/>
              </a:rPr>
              <a:t>Umidade </a:t>
            </a:r>
            <a:r>
              <a:rPr lang="pt-BR" sz="2000" b="1" dirty="0">
                <a:latin typeface="Arial"/>
                <a:cs typeface="Arial"/>
              </a:rPr>
              <a:t>do</a:t>
            </a:r>
            <a:r>
              <a:rPr lang="pt-BR" sz="2000" b="1" spc="-85" dirty="0">
                <a:latin typeface="Arial"/>
                <a:cs typeface="Arial"/>
              </a:rPr>
              <a:t> </a:t>
            </a:r>
            <a:r>
              <a:rPr lang="pt-BR" sz="2000" b="1" dirty="0">
                <a:latin typeface="Arial"/>
                <a:cs typeface="Arial"/>
              </a:rPr>
              <a:t>solo</a:t>
            </a:r>
            <a:endParaRPr lang="pt-BR" sz="2000" dirty="0">
              <a:latin typeface="Arial"/>
              <a:cs typeface="Arial"/>
            </a:endParaRPr>
          </a:p>
          <a:p>
            <a:pPr marL="355600" indent="-342900">
              <a:spcBef>
                <a:spcPts val="720"/>
              </a:spcBef>
              <a:buFont typeface="Arial" panose="020B0604020202020204" pitchFamily="34" charset="0"/>
              <a:buChar char="•"/>
              <a:tabLst>
                <a:tab pos="321945" algn="l"/>
                <a:tab pos="322580" algn="l"/>
              </a:tabLst>
            </a:pPr>
            <a:r>
              <a:rPr lang="pt-BR" sz="2000" b="1" spc="-5" dirty="0">
                <a:latin typeface="Arial"/>
                <a:cs typeface="Arial"/>
              </a:rPr>
              <a:t>Profundidade </a:t>
            </a:r>
            <a:r>
              <a:rPr lang="pt-BR" sz="2000" b="1" dirty="0">
                <a:latin typeface="Arial"/>
                <a:cs typeface="Arial"/>
              </a:rPr>
              <a:t>do </a:t>
            </a:r>
            <a:r>
              <a:rPr lang="pt-BR" sz="2000" b="1" spc="-5" dirty="0">
                <a:latin typeface="Arial"/>
                <a:cs typeface="Arial"/>
              </a:rPr>
              <a:t>perfil de</a:t>
            </a:r>
            <a:r>
              <a:rPr lang="pt-BR" sz="2000" b="1" spc="-75" dirty="0">
                <a:latin typeface="Arial"/>
                <a:cs typeface="Arial"/>
              </a:rPr>
              <a:t> </a:t>
            </a:r>
            <a:r>
              <a:rPr lang="pt-BR" sz="2000" b="1" dirty="0">
                <a:latin typeface="Arial"/>
                <a:cs typeface="Arial"/>
              </a:rPr>
              <a:t>solo</a:t>
            </a:r>
            <a:endParaRPr lang="pt-BR" sz="2000" dirty="0">
              <a:latin typeface="Arial"/>
              <a:cs typeface="Arial"/>
            </a:endParaRPr>
          </a:p>
          <a:p>
            <a:pPr marL="360045" indent="-342900">
              <a:buFont typeface="Arial" panose="020B0604020202020204" pitchFamily="34" charset="0"/>
              <a:buChar char="•"/>
              <a:tabLst>
                <a:tab pos="303530" algn="l"/>
                <a:tab pos="304165" algn="l"/>
              </a:tabLst>
            </a:pPr>
            <a:r>
              <a:rPr lang="pt-BR" sz="2000" b="1" spc="-5" dirty="0" smtClean="0">
                <a:solidFill>
                  <a:srgbClr val="000000"/>
                </a:solidFill>
                <a:latin typeface="Arial"/>
                <a:cs typeface="Arial"/>
              </a:rPr>
              <a:t>Ir</a:t>
            </a:r>
            <a:r>
              <a:rPr lang="pt-BR" sz="2000" b="1" dirty="0" smtClean="0">
                <a:solidFill>
                  <a:srgbClr val="000000"/>
                </a:solidFill>
                <a:latin typeface="Arial"/>
                <a:cs typeface="Arial"/>
              </a:rPr>
              <a:t>r</a:t>
            </a:r>
            <a:r>
              <a:rPr lang="pt-BR" sz="2000" b="1" spc="-5" dirty="0" smtClean="0">
                <a:solidFill>
                  <a:srgbClr val="000000"/>
                </a:solidFill>
                <a:latin typeface="Arial"/>
                <a:cs typeface="Arial"/>
              </a:rPr>
              <a:t>igação</a:t>
            </a:r>
            <a:endParaRPr lang="pt-BR" sz="2000" b="1" spc="-5" dirty="0" smtClean="0">
              <a:latin typeface="Arial"/>
              <a:cs typeface="Arial"/>
            </a:endParaRPr>
          </a:p>
          <a:p>
            <a:pPr marL="360045" indent="-342900">
              <a:buFont typeface="Arial" panose="020B0604020202020204" pitchFamily="34" charset="0"/>
              <a:buChar char="•"/>
              <a:tabLst>
                <a:tab pos="303530" algn="l"/>
                <a:tab pos="304165" algn="l"/>
              </a:tabLst>
            </a:pPr>
            <a:r>
              <a:rPr lang="pt-BR" sz="2000" b="1" spc="-5" dirty="0" smtClean="0">
                <a:latin typeface="Arial"/>
                <a:cs typeface="Arial"/>
              </a:rPr>
              <a:t>Presença </a:t>
            </a:r>
            <a:r>
              <a:rPr sz="2000" b="1" spc="-5" dirty="0" smtClean="0">
                <a:latin typeface="Arial"/>
                <a:cs typeface="Arial"/>
              </a:rPr>
              <a:t>de</a:t>
            </a:r>
            <a:r>
              <a:rPr sz="2000" b="1" spc="-25" dirty="0" smtClean="0">
                <a:latin typeface="Arial"/>
                <a:cs typeface="Arial"/>
              </a:rPr>
              <a:t> </a:t>
            </a:r>
            <a:r>
              <a:rPr sz="2000" b="1" spc="-5" dirty="0">
                <a:latin typeface="Arial"/>
                <a:cs typeface="Arial"/>
              </a:rPr>
              <a:t>plantas</a:t>
            </a:r>
            <a:endParaRPr sz="2000" dirty="0">
              <a:latin typeface="Arial"/>
              <a:cs typeface="Arial"/>
            </a:endParaRPr>
          </a:p>
          <a:p>
            <a:pPr marL="590550" lvl="1" indent="-287020">
              <a:spcBef>
                <a:spcPts val="720"/>
              </a:spcBef>
              <a:buChar char="-"/>
              <a:tabLst>
                <a:tab pos="589915" algn="l"/>
                <a:tab pos="591185" algn="l"/>
              </a:tabLst>
            </a:pPr>
            <a:r>
              <a:rPr sz="2000" spc="-5" dirty="0">
                <a:latin typeface="Arial"/>
                <a:cs typeface="Arial"/>
              </a:rPr>
              <a:t>Absorção </a:t>
            </a:r>
            <a:r>
              <a:rPr sz="2000" dirty="0">
                <a:latin typeface="Arial"/>
                <a:cs typeface="Arial"/>
              </a:rPr>
              <a:t>de NO</a:t>
            </a:r>
            <a:r>
              <a:rPr sz="2000" baseline="-20833" dirty="0">
                <a:latin typeface="Arial"/>
                <a:cs typeface="Arial"/>
              </a:rPr>
              <a:t>3</a:t>
            </a:r>
            <a:r>
              <a:rPr sz="2000" baseline="24305" dirty="0">
                <a:latin typeface="Arial"/>
                <a:cs typeface="Arial"/>
              </a:rPr>
              <a:t>- </a:t>
            </a:r>
            <a:r>
              <a:rPr sz="2000" spc="-5" dirty="0">
                <a:latin typeface="Arial"/>
                <a:cs typeface="Arial"/>
              </a:rPr>
              <a:t>reduz</a:t>
            </a:r>
            <a:r>
              <a:rPr sz="2000" spc="165" dirty="0">
                <a:latin typeface="Arial"/>
                <a:cs typeface="Arial"/>
              </a:rPr>
              <a:t> </a:t>
            </a:r>
            <a:r>
              <a:rPr sz="2000" dirty="0">
                <a:latin typeface="Arial"/>
                <a:cs typeface="Arial"/>
              </a:rPr>
              <a:t>lixiviação</a:t>
            </a:r>
          </a:p>
          <a:p>
            <a:pPr marL="590550" lvl="1" indent="-287020">
              <a:spcBef>
                <a:spcPts val="720"/>
              </a:spcBef>
              <a:buChar char="-"/>
              <a:tabLst>
                <a:tab pos="589915" algn="l"/>
                <a:tab pos="591185" algn="l"/>
              </a:tabLst>
            </a:pPr>
            <a:r>
              <a:rPr sz="2000" spc="-5" dirty="0">
                <a:latin typeface="Arial"/>
                <a:cs typeface="Arial"/>
              </a:rPr>
              <a:t>Absorção de </a:t>
            </a:r>
            <a:r>
              <a:rPr lang="pt-BR" sz="2000" spc="-5" dirty="0" smtClean="0">
                <a:latin typeface="Arial"/>
                <a:cs typeface="Arial"/>
              </a:rPr>
              <a:t>água também</a:t>
            </a:r>
            <a:endParaRPr sz="2000" dirty="0">
              <a:latin typeface="Arial"/>
              <a:cs typeface="Arial"/>
            </a:endParaRPr>
          </a:p>
          <a:p>
            <a:pPr marL="360045" indent="-342900">
              <a:spcBef>
                <a:spcPts val="720"/>
              </a:spcBef>
              <a:buFont typeface="Arial" panose="020B0604020202020204" pitchFamily="34" charset="0"/>
              <a:buChar char="•"/>
              <a:tabLst>
                <a:tab pos="303530" algn="l"/>
                <a:tab pos="304165" algn="l"/>
              </a:tabLst>
            </a:pPr>
            <a:r>
              <a:rPr sz="2000" b="1" spc="-5" dirty="0">
                <a:latin typeface="Arial"/>
                <a:cs typeface="Arial"/>
              </a:rPr>
              <a:t>Profundidade de enraizamento</a:t>
            </a:r>
            <a:endParaRPr sz="2000" dirty="0">
              <a:latin typeface="Arial"/>
              <a:cs typeface="Arial"/>
            </a:endParaRPr>
          </a:p>
          <a:p>
            <a:pPr marL="489584" lvl="1" indent="-186055">
              <a:spcBef>
                <a:spcPts val="720"/>
              </a:spcBef>
              <a:buChar char="-"/>
              <a:tabLst>
                <a:tab pos="490220" algn="l"/>
              </a:tabLst>
            </a:pPr>
            <a:r>
              <a:rPr sz="2000" spc="-5" dirty="0">
                <a:latin typeface="Arial"/>
                <a:cs typeface="Arial"/>
              </a:rPr>
              <a:t>recuperação </a:t>
            </a:r>
            <a:r>
              <a:rPr sz="2000" dirty="0">
                <a:latin typeface="Arial"/>
                <a:cs typeface="Arial"/>
              </a:rPr>
              <a:t>do NO</a:t>
            </a:r>
            <a:r>
              <a:rPr sz="2000" baseline="-20833" dirty="0">
                <a:latin typeface="Arial"/>
                <a:cs typeface="Arial"/>
              </a:rPr>
              <a:t>3</a:t>
            </a:r>
            <a:r>
              <a:rPr sz="2000" baseline="24305" dirty="0">
                <a:latin typeface="Arial"/>
                <a:cs typeface="Arial"/>
              </a:rPr>
              <a:t>-</a:t>
            </a:r>
            <a:r>
              <a:rPr sz="2000" spc="-52" baseline="24305" dirty="0">
                <a:latin typeface="Arial"/>
                <a:cs typeface="Arial"/>
              </a:rPr>
              <a:t> </a:t>
            </a:r>
            <a:r>
              <a:rPr lang="pt-BR" sz="2000" dirty="0" smtClean="0">
                <a:latin typeface="Arial"/>
                <a:cs typeface="Arial"/>
              </a:rPr>
              <a:t>lixiviado</a:t>
            </a:r>
            <a:endParaRPr sz="2000" dirty="0">
              <a:latin typeface="Arial"/>
              <a:cs typeface="Arial"/>
            </a:endParaRPr>
          </a:p>
          <a:p>
            <a:pPr marL="355600" indent="-342900">
              <a:spcBef>
                <a:spcPts val="1220"/>
              </a:spcBef>
              <a:buFont typeface="Arial" panose="020B0604020202020204" pitchFamily="34" charset="0"/>
              <a:buChar char="•"/>
              <a:tabLst>
                <a:tab pos="299085" algn="l"/>
                <a:tab pos="299720" algn="l"/>
              </a:tabLst>
            </a:pPr>
            <a:r>
              <a:rPr lang="pt-BR" sz="2000" b="1" dirty="0" smtClean="0">
                <a:latin typeface="Arial"/>
                <a:cs typeface="Arial"/>
              </a:rPr>
              <a:t>Fertilização Nitrogenada</a:t>
            </a:r>
            <a:endParaRPr sz="2000" dirty="0">
              <a:latin typeface="Arial"/>
              <a:cs typeface="Arial"/>
            </a:endParaRPr>
          </a:p>
          <a:p>
            <a:pPr marL="585470" lvl="1" indent="-286385">
              <a:spcBef>
                <a:spcPts val="720"/>
              </a:spcBef>
              <a:buChar char="-"/>
              <a:tabLst>
                <a:tab pos="585470" algn="l"/>
                <a:tab pos="586105" algn="l"/>
              </a:tabLst>
            </a:pPr>
            <a:r>
              <a:rPr sz="2000" spc="-5" dirty="0">
                <a:latin typeface="Arial"/>
                <a:cs typeface="Arial"/>
              </a:rPr>
              <a:t>Adubações pesadas aumentam </a:t>
            </a:r>
            <a:r>
              <a:rPr sz="2000" dirty="0">
                <a:latin typeface="Arial"/>
                <a:cs typeface="Arial"/>
              </a:rPr>
              <a:t>lixiviação </a:t>
            </a:r>
            <a:r>
              <a:rPr sz="2000" spc="-5" dirty="0">
                <a:latin typeface="Arial"/>
                <a:cs typeface="Arial"/>
              </a:rPr>
              <a:t>de</a:t>
            </a:r>
            <a:r>
              <a:rPr sz="2000" spc="5" dirty="0">
                <a:latin typeface="Arial"/>
                <a:cs typeface="Arial"/>
              </a:rPr>
              <a:t> </a:t>
            </a:r>
            <a:r>
              <a:rPr sz="2000" dirty="0" smtClean="0">
                <a:latin typeface="Arial"/>
                <a:cs typeface="Arial"/>
              </a:rPr>
              <a:t>NO</a:t>
            </a:r>
            <a:r>
              <a:rPr sz="2000" baseline="-20833" dirty="0" smtClean="0">
                <a:latin typeface="Arial"/>
                <a:cs typeface="Arial"/>
              </a:rPr>
              <a:t>3</a:t>
            </a:r>
            <a:r>
              <a:rPr sz="2000" baseline="24305" dirty="0" smtClean="0">
                <a:latin typeface="Arial"/>
                <a:cs typeface="Arial"/>
              </a:rPr>
              <a:t>-</a:t>
            </a:r>
            <a:endParaRPr lang="pt-BR" sz="2000" baseline="24305" dirty="0" smtClean="0">
              <a:latin typeface="Arial"/>
              <a:cs typeface="Arial"/>
            </a:endParaRPr>
          </a:p>
        </p:txBody>
      </p:sp>
      <p:sp>
        <p:nvSpPr>
          <p:cNvPr id="2" name="CaixaDeTexto 1"/>
          <p:cNvSpPr txBox="1"/>
          <p:nvPr/>
        </p:nvSpPr>
        <p:spPr>
          <a:xfrm>
            <a:off x="0" y="190500"/>
            <a:ext cx="12192000" cy="584775"/>
          </a:xfrm>
          <a:prstGeom prst="rect">
            <a:avLst/>
          </a:prstGeom>
          <a:noFill/>
        </p:spPr>
        <p:txBody>
          <a:bodyPr wrap="square" rtlCol="0">
            <a:spAutoFit/>
          </a:bodyPr>
          <a:lstStyle/>
          <a:p>
            <a:pPr algn="ctr"/>
            <a:r>
              <a:rPr lang="pt-BR" sz="3200" dirty="0" smtClean="0">
                <a:solidFill>
                  <a:srgbClr val="FF0000"/>
                </a:solidFill>
                <a:latin typeface="Arial" panose="020B0604020202020204" pitchFamily="34" charset="0"/>
                <a:cs typeface="Arial" panose="020B0604020202020204" pitchFamily="34" charset="0"/>
              </a:rPr>
              <a:t>Condições que favorecem a lixiviação de nitrato</a:t>
            </a:r>
            <a:endParaRPr lang="pt-BR" sz="3200" dirty="0">
              <a:solidFill>
                <a:srgbClr val="FF0000"/>
              </a:solidFill>
              <a:latin typeface="Arial" panose="020B0604020202020204" pitchFamily="34" charset="0"/>
              <a:cs typeface="Arial" panose="020B0604020202020204" pitchFamily="34" charset="0"/>
            </a:endParaRPr>
          </a:p>
        </p:txBody>
      </p:sp>
      <p:sp>
        <p:nvSpPr>
          <p:cNvPr id="4" name="object 4"/>
          <p:cNvSpPr txBox="1"/>
          <p:nvPr/>
        </p:nvSpPr>
        <p:spPr>
          <a:xfrm>
            <a:off x="3010327" y="5794242"/>
            <a:ext cx="2270760" cy="1013098"/>
          </a:xfrm>
          <a:prstGeom prst="rect">
            <a:avLst/>
          </a:prstGeom>
        </p:spPr>
        <p:txBody>
          <a:bodyPr vert="horz" wrap="square" lIns="0" tIns="0" rIns="0" bIns="0" rtlCol="0">
            <a:spAutoFit/>
          </a:bodyPr>
          <a:lstStyle/>
          <a:p>
            <a:pPr marL="12700"/>
            <a:r>
              <a:rPr sz="2000" b="1" u="sng" spc="-30" dirty="0">
                <a:latin typeface="Arial"/>
                <a:cs typeface="Arial"/>
              </a:rPr>
              <a:t>Textura </a:t>
            </a:r>
            <a:r>
              <a:rPr sz="2000" b="1" u="sng" dirty="0">
                <a:latin typeface="Arial"/>
                <a:cs typeface="Arial"/>
              </a:rPr>
              <a:t>do</a:t>
            </a:r>
            <a:r>
              <a:rPr sz="2000" b="1" u="sng" spc="-60" dirty="0">
                <a:latin typeface="Arial"/>
                <a:cs typeface="Arial"/>
              </a:rPr>
              <a:t> </a:t>
            </a:r>
            <a:r>
              <a:rPr sz="2000" b="1" u="sng" dirty="0">
                <a:latin typeface="Arial"/>
                <a:cs typeface="Arial"/>
              </a:rPr>
              <a:t>solo</a:t>
            </a:r>
            <a:endParaRPr sz="2000" u="sng" dirty="0">
              <a:latin typeface="Arial"/>
              <a:cs typeface="Arial"/>
            </a:endParaRPr>
          </a:p>
          <a:p>
            <a:pPr marL="12700" marR="130810">
              <a:spcBef>
                <a:spcPts val="720"/>
              </a:spcBef>
            </a:pPr>
            <a:r>
              <a:rPr sz="2000" b="1" dirty="0">
                <a:latin typeface="Arial"/>
                <a:cs typeface="Arial"/>
              </a:rPr>
              <a:t>M</a:t>
            </a:r>
            <a:r>
              <a:rPr sz="2000" b="1" spc="-5" dirty="0">
                <a:latin typeface="Arial"/>
                <a:cs typeface="Arial"/>
              </a:rPr>
              <a:t>édia/argi</a:t>
            </a:r>
            <a:r>
              <a:rPr sz="2000" b="1" spc="5" dirty="0">
                <a:latin typeface="Arial"/>
                <a:cs typeface="Arial"/>
              </a:rPr>
              <a:t>l</a:t>
            </a:r>
            <a:r>
              <a:rPr sz="2000" b="1" spc="-5" dirty="0">
                <a:latin typeface="Arial"/>
                <a:cs typeface="Arial"/>
              </a:rPr>
              <a:t>osa  Arenosa</a:t>
            </a:r>
            <a:endParaRPr sz="2000" dirty="0">
              <a:latin typeface="Arial"/>
              <a:cs typeface="Arial"/>
            </a:endParaRPr>
          </a:p>
        </p:txBody>
      </p:sp>
      <p:sp>
        <p:nvSpPr>
          <p:cNvPr id="6" name="CaixaDeTexto 5"/>
          <p:cNvSpPr txBox="1"/>
          <p:nvPr/>
        </p:nvSpPr>
        <p:spPr>
          <a:xfrm>
            <a:off x="5281087" y="5788185"/>
            <a:ext cx="4653887" cy="923330"/>
          </a:xfrm>
          <a:prstGeom prst="rect">
            <a:avLst/>
          </a:prstGeom>
          <a:noFill/>
        </p:spPr>
        <p:txBody>
          <a:bodyPr wrap="square" rtlCol="0">
            <a:spAutoFit/>
          </a:bodyPr>
          <a:lstStyle/>
          <a:p>
            <a:pPr algn="ctr"/>
            <a:r>
              <a:rPr lang="pt-BR" b="1" u="sng" dirty="0" smtClean="0">
                <a:latin typeface="Arial" panose="020B0604020202020204" pitchFamily="34" charset="0"/>
                <a:cs typeface="Arial" panose="020B0604020202020204" pitchFamily="34" charset="0"/>
              </a:rPr>
              <a:t>Prof. De lixiviação (25mm de chuva)</a:t>
            </a:r>
          </a:p>
          <a:p>
            <a:pPr algn="ctr"/>
            <a:r>
              <a:rPr lang="pt-BR" b="1" dirty="0" smtClean="0"/>
              <a:t>5 – 6</a:t>
            </a:r>
          </a:p>
          <a:p>
            <a:pPr algn="ctr"/>
            <a:r>
              <a:rPr lang="pt-BR" b="1" spc="-5" dirty="0" smtClean="0">
                <a:latin typeface="Symbol"/>
                <a:cs typeface="Symbol"/>
              </a:rPr>
              <a:t> 12</a:t>
            </a:r>
            <a:endParaRPr lang="pt-BR" b="1" dirty="0"/>
          </a:p>
        </p:txBody>
      </p:sp>
    </p:spTree>
    <p:extLst>
      <p:ext uri="{BB962C8B-B14F-4D97-AF65-F5344CB8AC3E}">
        <p14:creationId xmlns:p14="http://schemas.microsoft.com/office/powerpoint/2010/main" val="215456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ítulo 4"/>
          <p:cNvSpPr>
            <a:spLocks noGrp="1"/>
          </p:cNvSpPr>
          <p:nvPr>
            <p:ph type="subTitle" idx="1"/>
          </p:nvPr>
        </p:nvSpPr>
        <p:spPr>
          <a:xfrm>
            <a:off x="2057400" y="1676400"/>
            <a:ext cx="8001000" cy="3733800"/>
          </a:xfrm>
        </p:spPr>
        <p:txBody>
          <a:bodyPr/>
          <a:lstStyle/>
          <a:p>
            <a:pPr algn="just"/>
            <a:r>
              <a:rPr lang="en-US" altLang="en-US" b="1" dirty="0" err="1" smtClean="0">
                <a:latin typeface="Arial" panose="020B0604020202020204" pitchFamily="34" charset="0"/>
              </a:rPr>
              <a:t>Definição</a:t>
            </a:r>
            <a:r>
              <a:rPr lang="en-US" altLang="en-US" b="1" dirty="0" smtClean="0">
                <a:latin typeface="Arial" panose="020B0604020202020204" pitchFamily="34" charset="0"/>
              </a:rPr>
              <a:t>: é o </a:t>
            </a:r>
            <a:r>
              <a:rPr lang="en-US" altLang="en-US" b="1" dirty="0" err="1" smtClean="0">
                <a:latin typeface="Arial" panose="020B0604020202020204" pitchFamily="34" charset="0"/>
              </a:rPr>
              <a:t>estudo</a:t>
            </a:r>
            <a:r>
              <a:rPr lang="en-US" altLang="en-US" b="1" dirty="0" smtClean="0">
                <a:latin typeface="Arial" panose="020B0604020202020204" pitchFamily="34" charset="0"/>
              </a:rPr>
              <a:t> de </a:t>
            </a:r>
            <a:r>
              <a:rPr lang="en-US" altLang="en-US" b="1" dirty="0" err="1" smtClean="0">
                <a:latin typeface="Arial" panose="020B0604020202020204" pitchFamily="34" charset="0"/>
              </a:rPr>
              <a:t>como</a:t>
            </a:r>
            <a:r>
              <a:rPr lang="en-US" altLang="en-US" b="1" dirty="0" smtClean="0">
                <a:latin typeface="Arial" panose="020B0604020202020204" pitchFamily="34" charset="0"/>
              </a:rPr>
              <a:t> as </a:t>
            </a:r>
            <a:r>
              <a:rPr lang="en-US" altLang="en-US" b="1" dirty="0" err="1" smtClean="0">
                <a:latin typeface="Arial" panose="020B0604020202020204" pitchFamily="34" charset="0"/>
              </a:rPr>
              <a:t>plantas</a:t>
            </a:r>
            <a:r>
              <a:rPr lang="en-US" altLang="en-US" b="1" dirty="0" smtClean="0">
                <a:latin typeface="Arial" panose="020B0604020202020204" pitchFamily="34" charset="0"/>
              </a:rPr>
              <a:t> </a:t>
            </a:r>
            <a:r>
              <a:rPr lang="en-US" altLang="en-US" b="1" dirty="0" err="1" smtClean="0">
                <a:latin typeface="Arial" panose="020B0604020202020204" pitchFamily="34" charset="0"/>
              </a:rPr>
              <a:t>absorvem</a:t>
            </a:r>
            <a:r>
              <a:rPr lang="en-US" altLang="en-US" b="1" dirty="0" smtClean="0">
                <a:latin typeface="Arial" panose="020B0604020202020204" pitchFamily="34" charset="0"/>
              </a:rPr>
              <a:t>, </a:t>
            </a:r>
            <a:r>
              <a:rPr lang="en-US" altLang="en-US" b="1" dirty="0" err="1" smtClean="0">
                <a:latin typeface="Arial" panose="020B0604020202020204" pitchFamily="34" charset="0"/>
              </a:rPr>
              <a:t>transportam</a:t>
            </a:r>
            <a:r>
              <a:rPr lang="en-US" altLang="en-US" b="1" dirty="0" smtClean="0">
                <a:latin typeface="Arial" panose="020B0604020202020204" pitchFamily="34" charset="0"/>
              </a:rPr>
              <a:t>, </a:t>
            </a:r>
            <a:r>
              <a:rPr lang="en-US" altLang="en-US" b="1" dirty="0" err="1" smtClean="0">
                <a:latin typeface="Arial" panose="020B0604020202020204" pitchFamily="34" charset="0"/>
              </a:rPr>
              <a:t>assimilam</a:t>
            </a:r>
            <a:r>
              <a:rPr lang="en-US" altLang="en-US" b="1" dirty="0" smtClean="0">
                <a:latin typeface="Arial" panose="020B0604020202020204" pitchFamily="34" charset="0"/>
              </a:rPr>
              <a:t> e </a:t>
            </a:r>
            <a:r>
              <a:rPr lang="en-US" altLang="en-US" b="1" dirty="0" err="1" smtClean="0">
                <a:latin typeface="Arial" panose="020B0604020202020204" pitchFamily="34" charset="0"/>
              </a:rPr>
              <a:t>utilizam</a:t>
            </a:r>
            <a:r>
              <a:rPr lang="en-US" altLang="en-US" b="1" dirty="0" smtClean="0">
                <a:latin typeface="Arial" panose="020B0604020202020204" pitchFamily="34" charset="0"/>
              </a:rPr>
              <a:t> </a:t>
            </a:r>
            <a:r>
              <a:rPr lang="en-US" altLang="en-US" b="1" dirty="0" err="1" smtClean="0">
                <a:latin typeface="Arial" panose="020B0604020202020204" pitchFamily="34" charset="0"/>
              </a:rPr>
              <a:t>os</a:t>
            </a:r>
            <a:r>
              <a:rPr lang="en-US" altLang="en-US" b="1" dirty="0" smtClean="0">
                <a:latin typeface="Arial" panose="020B0604020202020204" pitchFamily="34" charset="0"/>
              </a:rPr>
              <a:t> </a:t>
            </a:r>
            <a:r>
              <a:rPr lang="en-US" altLang="en-US" b="1" dirty="0" err="1" smtClean="0">
                <a:latin typeface="Arial" panose="020B0604020202020204" pitchFamily="34" charset="0"/>
              </a:rPr>
              <a:t>nutrientes</a:t>
            </a:r>
            <a:r>
              <a:rPr lang="en-US" altLang="en-US" b="1" dirty="0" smtClean="0">
                <a:latin typeface="Arial" panose="020B0604020202020204" pitchFamily="34" charset="0"/>
              </a:rPr>
              <a:t>.</a:t>
            </a:r>
          </a:p>
          <a:p>
            <a:endParaRPr lang="en-US" altLang="en-US" b="1" dirty="0" smtClean="0">
              <a:latin typeface="Arial" panose="020B0604020202020204" pitchFamily="34" charset="0"/>
            </a:endParaRPr>
          </a:p>
          <a:p>
            <a:endParaRPr lang="en-US" altLang="en-US" sz="3200" b="1" dirty="0" smtClean="0">
              <a:latin typeface="Arial" panose="020B0604020202020204" pitchFamily="34" charset="0"/>
            </a:endParaRPr>
          </a:p>
        </p:txBody>
      </p:sp>
      <p:sp>
        <p:nvSpPr>
          <p:cNvPr id="4" name="Título 1"/>
          <p:cNvSpPr txBox="1">
            <a:spLocks/>
          </p:cNvSpPr>
          <p:nvPr/>
        </p:nvSpPr>
        <p:spPr>
          <a:xfrm>
            <a:off x="838200" y="365125"/>
            <a:ext cx="10515600" cy="971969"/>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NUTRIÇÃO MINERAL</a:t>
            </a:r>
            <a:endParaRPr lang="en-US" b="1" dirty="0"/>
          </a:p>
        </p:txBody>
      </p:sp>
    </p:spTree>
    <p:extLst>
      <p:ext uri="{BB962C8B-B14F-4D97-AF65-F5344CB8AC3E}">
        <p14:creationId xmlns:p14="http://schemas.microsoft.com/office/powerpoint/2010/main" val="397400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69969"/>
            <a:ext cx="12192000" cy="492443"/>
          </a:xfrm>
          <a:prstGeom prst="rect">
            <a:avLst/>
          </a:prstGeom>
        </p:spPr>
        <p:txBody>
          <a:bodyPr vert="horz" wrap="square" lIns="0" tIns="0" rIns="0" bIns="0" rtlCol="0" anchor="ctr">
            <a:spAutoFit/>
          </a:bodyPr>
          <a:lstStyle/>
          <a:p>
            <a:pPr marL="12700" algn="ctr">
              <a:lnSpc>
                <a:spcPct val="100000"/>
              </a:lnSpc>
            </a:pPr>
            <a:r>
              <a:rPr sz="3200" spc="-5" dirty="0">
                <a:solidFill>
                  <a:srgbClr val="FF0000"/>
                </a:solidFill>
                <a:latin typeface="Arial" panose="020B0604020202020204" pitchFamily="34" charset="0"/>
                <a:cs typeface="Arial" panose="020B0604020202020204" pitchFamily="34" charset="0"/>
              </a:rPr>
              <a:t>Desnitrificação</a:t>
            </a:r>
            <a:endParaRPr sz="4000" spc="-5"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698499" y="1333500"/>
            <a:ext cx="10883901" cy="4431983"/>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Fatores que favorecem a desnitrificação:</a:t>
            </a:r>
          </a:p>
          <a:p>
            <a:endParaRPr lang="pt-BR" dirty="0">
              <a:latin typeface="Arial" panose="020B0604020202020204" pitchFamily="34" charset="0"/>
              <a:cs typeface="Arial" panose="020B0604020202020204" pitchFamily="34" charset="0"/>
            </a:endParaRPr>
          </a:p>
          <a:p>
            <a:endParaRPr lang="pt-BR" dirty="0" smtClean="0">
              <a:latin typeface="Arial" panose="020B0604020202020204" pitchFamily="34" charset="0"/>
              <a:cs typeface="Arial" panose="020B0604020202020204" pitchFamily="34" charset="0"/>
            </a:endParaRPr>
          </a:p>
          <a:p>
            <a:pPr marL="342900" indent="-342900">
              <a:buFont typeface="+mj-lt"/>
              <a:buAutoNum type="arabicPeriod"/>
            </a:pPr>
            <a:r>
              <a:rPr lang="pt-BR" dirty="0" smtClean="0">
                <a:latin typeface="Arial" panose="020B0604020202020204" pitchFamily="34" charset="0"/>
                <a:cs typeface="Arial" panose="020B0604020202020204" pitchFamily="34" charset="0"/>
              </a:rPr>
              <a:t>Disponibilidade de NO</a:t>
            </a:r>
            <a:r>
              <a:rPr lang="pt-BR" baseline="-25000" dirty="0" smtClean="0">
                <a:latin typeface="Arial" panose="020B0604020202020204" pitchFamily="34" charset="0"/>
                <a:cs typeface="Arial" panose="020B0604020202020204" pitchFamily="34" charset="0"/>
              </a:rPr>
              <a:t>3</a:t>
            </a:r>
            <a:r>
              <a:rPr lang="pt-BR" baseline="30000" dirty="0" smtClean="0">
                <a:latin typeface="Arial" panose="020B0604020202020204" pitchFamily="34" charset="0"/>
                <a:cs typeface="Arial" panose="020B0604020202020204" pitchFamily="34" charset="0"/>
              </a:rPr>
              <a:t>-</a:t>
            </a:r>
          </a:p>
          <a:p>
            <a:pPr marL="342900" indent="-342900">
              <a:buFont typeface="+mj-lt"/>
              <a:buAutoNum type="arabicPeriod"/>
            </a:pPr>
            <a:endParaRPr lang="pt-BR" baseline="30000" dirty="0" smtClean="0">
              <a:latin typeface="Arial" panose="020B0604020202020204" pitchFamily="34" charset="0"/>
              <a:cs typeface="Arial" panose="020B0604020202020204" pitchFamily="34" charset="0"/>
            </a:endParaRPr>
          </a:p>
          <a:p>
            <a:pPr marL="342900" indent="-342900">
              <a:buFont typeface="+mj-lt"/>
              <a:buAutoNum type="arabicPeriod"/>
            </a:pPr>
            <a:r>
              <a:rPr lang="pt-BR" dirty="0" smtClean="0">
                <a:latin typeface="Arial" panose="020B0604020202020204" pitchFamily="34" charset="0"/>
                <a:cs typeface="Arial" panose="020B0604020202020204" pitchFamily="34" charset="0"/>
              </a:rPr>
              <a:t>Maior disponibilidade de resíduos orgânicos rapidamente decomponíveis (Baixa relação C/N), devido a intensa respiração</a:t>
            </a:r>
          </a:p>
          <a:p>
            <a:pPr marL="342900" indent="-342900">
              <a:buFont typeface="+mj-lt"/>
              <a:buAutoNum type="arabicPeriod"/>
            </a:pPr>
            <a:endParaRPr lang="pt-BR" dirty="0" smtClean="0">
              <a:latin typeface="Arial" panose="020B0604020202020204" pitchFamily="34" charset="0"/>
              <a:cs typeface="Arial" panose="020B0604020202020204" pitchFamily="34" charset="0"/>
            </a:endParaRPr>
          </a:p>
          <a:p>
            <a:pPr marL="342900" indent="-342900">
              <a:buFont typeface="+mj-lt"/>
              <a:buAutoNum type="arabicPeriod"/>
            </a:pPr>
            <a:r>
              <a:rPr lang="pt-BR" dirty="0" smtClean="0">
                <a:latin typeface="Arial" panose="020B0604020202020204" pitchFamily="34" charset="0"/>
                <a:cs typeface="Arial" panose="020B0604020202020204" pitchFamily="34" charset="0"/>
              </a:rPr>
              <a:t>Baixa pressão de O</a:t>
            </a:r>
            <a:r>
              <a:rPr lang="pt-BR" baseline="-25000" dirty="0" smtClean="0">
                <a:latin typeface="Arial" panose="020B0604020202020204" pitchFamily="34" charset="0"/>
                <a:cs typeface="Arial" panose="020B0604020202020204" pitchFamily="34" charset="0"/>
              </a:rPr>
              <a:t>2</a:t>
            </a:r>
          </a:p>
          <a:p>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Alta densidade de solo e alagamento </a:t>
            </a:r>
            <a:r>
              <a:rPr lang="pt-BR" spc="-5" dirty="0" smtClean="0">
                <a:latin typeface="Symbol"/>
                <a:cs typeface="Symbol"/>
              </a:rPr>
              <a:t> </a:t>
            </a:r>
            <a:r>
              <a:rPr lang="pt-BR" spc="-5" dirty="0" smtClean="0">
                <a:latin typeface="Arial" panose="020B0604020202020204" pitchFamily="34" charset="0"/>
                <a:cs typeface="Arial" panose="020B0604020202020204" pitchFamily="34" charset="0"/>
              </a:rPr>
              <a:t>Reduz difusão do O2</a:t>
            </a:r>
          </a:p>
          <a:p>
            <a:r>
              <a:rPr lang="pt-BR" spc="-5" dirty="0">
                <a:latin typeface="Arial" panose="020B0604020202020204" pitchFamily="34" charset="0"/>
                <a:cs typeface="Arial" panose="020B0604020202020204" pitchFamily="34" charset="0"/>
              </a:rPr>
              <a:t>	</a:t>
            </a:r>
            <a:r>
              <a:rPr lang="pt-BR" spc="-5" dirty="0" smtClean="0">
                <a:latin typeface="Arial" panose="020B0604020202020204" pitchFamily="34" charset="0"/>
                <a:cs typeface="Arial" panose="020B0604020202020204" pitchFamily="34" charset="0"/>
              </a:rPr>
              <a:t>Solos em condições anaeróbicas aumentam pH devido o consumo de H</a:t>
            </a:r>
            <a:r>
              <a:rPr lang="pt-BR" spc="-5" baseline="-25000" dirty="0" smtClean="0">
                <a:latin typeface="Arial" panose="020B0604020202020204" pitchFamily="34" charset="0"/>
                <a:cs typeface="Arial" panose="020B0604020202020204" pitchFamily="34" charset="0"/>
              </a:rPr>
              <a:t>+ </a:t>
            </a:r>
            <a:r>
              <a:rPr lang="pt-BR" spc="-5" dirty="0" smtClean="0">
                <a:latin typeface="Arial" panose="020B0604020202020204" pitchFamily="34" charset="0"/>
                <a:cs typeface="Arial" panose="020B0604020202020204" pitchFamily="34" charset="0"/>
              </a:rPr>
              <a:t>pelas reações de redução</a:t>
            </a:r>
          </a:p>
          <a:p>
            <a:pPr marL="342900" indent="-342900">
              <a:buFont typeface="+mj-lt"/>
              <a:buAutoNum type="arabicPeriod" startAt="4"/>
            </a:pPr>
            <a:endParaRPr lang="pt-BR" spc="-5" dirty="0">
              <a:latin typeface="Arial" panose="020B0604020202020204" pitchFamily="34" charset="0"/>
              <a:cs typeface="Arial" panose="020B0604020202020204" pitchFamily="34" charset="0"/>
            </a:endParaRPr>
          </a:p>
          <a:p>
            <a:pPr marL="342900" indent="-342900">
              <a:buFont typeface="+mj-lt"/>
              <a:buAutoNum type="arabicPeriod" startAt="4"/>
            </a:pPr>
            <a:r>
              <a:rPr lang="pt-BR" spc="-5" dirty="0" smtClean="0">
                <a:latin typeface="Arial" panose="020B0604020202020204" pitchFamily="34" charset="0"/>
                <a:cs typeface="Arial" panose="020B0604020202020204" pitchFamily="34" charset="0"/>
              </a:rPr>
              <a:t>Reação do solo</a:t>
            </a:r>
          </a:p>
          <a:p>
            <a:r>
              <a:rPr lang="pt-BR" spc="-5" dirty="0">
                <a:latin typeface="Arial" panose="020B0604020202020204" pitchFamily="34" charset="0"/>
                <a:cs typeface="Arial" panose="020B0604020202020204" pitchFamily="34" charset="0"/>
              </a:rPr>
              <a:t> </a:t>
            </a:r>
            <a:r>
              <a:rPr lang="pt-BR" spc="-5" dirty="0" smtClean="0">
                <a:latin typeface="Arial" panose="020B0604020202020204" pitchFamily="34" charset="0"/>
                <a:cs typeface="Arial" panose="020B0604020202020204" pitchFamily="34" charset="0"/>
              </a:rPr>
              <a:t>              pH 5 – 5,5 ( pH ótimo 8 – 8,6)</a:t>
            </a:r>
          </a:p>
          <a:p>
            <a:endParaRPr lang="pt-BR" spc="-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153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solidFill>
                  <a:srgbClr val="FF0000"/>
                </a:solidFill>
                <a:latin typeface="Arial" panose="020B0604020202020204" pitchFamily="34" charset="0"/>
                <a:cs typeface="Arial" panose="020B0604020202020204" pitchFamily="34" charset="0"/>
              </a:rPr>
              <a:t>Fatores que aumentam a volatilização da Amônia</a:t>
            </a:r>
            <a:endParaRPr lang="pt-BR" sz="3200"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370" y="1809582"/>
            <a:ext cx="6637421" cy="4783722"/>
          </a:xfrm>
        </p:spPr>
        <p:txBody>
          <a:bodyPr>
            <a:normAutofit lnSpcReduction="10000"/>
          </a:bodyPr>
          <a:lstStyle/>
          <a:p>
            <a:pPr marL="514350" indent="-514350">
              <a:lnSpc>
                <a:spcPct val="150000"/>
              </a:lnSpc>
              <a:buFont typeface="+mj-lt"/>
              <a:buAutoNum type="arabicPeriod"/>
            </a:pPr>
            <a:r>
              <a:rPr lang="pt-BR" sz="2000" dirty="0" smtClean="0">
                <a:latin typeface="Arial" panose="020B0604020202020204" pitchFamily="34" charset="0"/>
                <a:cs typeface="Arial" panose="020B0604020202020204" pitchFamily="34" charset="0"/>
              </a:rPr>
              <a:t>Solo alcalino (pH &gt;7,5)</a:t>
            </a:r>
          </a:p>
          <a:p>
            <a:pPr marL="514350" indent="-514350">
              <a:lnSpc>
                <a:spcPct val="150000"/>
              </a:lnSpc>
              <a:buFont typeface="+mj-lt"/>
              <a:buAutoNum type="arabicPeriod"/>
            </a:pPr>
            <a:r>
              <a:rPr lang="pt-BR" sz="2000" dirty="0" smtClean="0">
                <a:latin typeface="Arial" panose="020B0604020202020204" pitchFamily="34" charset="0"/>
                <a:cs typeface="Arial" panose="020B0604020202020204" pitchFamily="34" charset="0"/>
              </a:rPr>
              <a:t>Temperatura elevada</a:t>
            </a:r>
          </a:p>
          <a:p>
            <a:pPr marL="514350" indent="-514350">
              <a:lnSpc>
                <a:spcPct val="150000"/>
              </a:lnSpc>
              <a:buFont typeface="+mj-lt"/>
              <a:buAutoNum type="arabicPeriod"/>
            </a:pPr>
            <a:r>
              <a:rPr lang="pt-BR" sz="2000" dirty="0" smtClean="0">
                <a:latin typeface="Arial" panose="020B0604020202020204" pitchFamily="34" charset="0"/>
                <a:cs typeface="Arial" panose="020B0604020202020204" pitchFamily="34" charset="0"/>
              </a:rPr>
              <a:t>Baixa capacidade de Retenção de Amônio (Solos arenosos com baixa matéria orgânica e baixa CTC)</a:t>
            </a:r>
          </a:p>
          <a:p>
            <a:pPr marL="514350" indent="-514350">
              <a:lnSpc>
                <a:spcPct val="150000"/>
              </a:lnSpc>
              <a:buFont typeface="+mj-lt"/>
              <a:buAutoNum type="arabicPeriod"/>
            </a:pPr>
            <a:r>
              <a:rPr lang="pt-BR" sz="2000" dirty="0" smtClean="0">
                <a:latin typeface="Arial" panose="020B0604020202020204" pitchFamily="34" charset="0"/>
                <a:cs typeface="Arial" panose="020B0604020202020204" pitchFamily="34" charset="0"/>
              </a:rPr>
              <a:t>Altas doses de Uréia</a:t>
            </a:r>
          </a:p>
          <a:p>
            <a:pPr marL="514350" indent="-514350">
              <a:lnSpc>
                <a:spcPct val="150000"/>
              </a:lnSpc>
              <a:buFont typeface="+mj-lt"/>
              <a:buAutoNum type="arabicPeriod"/>
            </a:pPr>
            <a:r>
              <a:rPr lang="pt-BR" sz="2000" dirty="0" smtClean="0">
                <a:latin typeface="Arial" panose="020B0604020202020204" pitchFamily="34" charset="0"/>
                <a:cs typeface="Arial" panose="020B0604020202020204" pitchFamily="34" charset="0"/>
              </a:rPr>
              <a:t>Aplicação na superfície úmida (que logo em seguida seca) </a:t>
            </a:r>
            <a:r>
              <a:rPr lang="pt-BR" sz="2000" spc="-10" dirty="0">
                <a:latin typeface="Arial" panose="020B0604020202020204" pitchFamily="34" charset="0"/>
                <a:cs typeface="Arial" panose="020B0604020202020204" pitchFamily="34" charset="0"/>
              </a:rPr>
              <a:t>CO(NH</a:t>
            </a:r>
            <a:r>
              <a:rPr lang="pt-BR" sz="2000" spc="-15" baseline="-21072" dirty="0">
                <a:latin typeface="Arial" panose="020B0604020202020204" pitchFamily="34" charset="0"/>
                <a:cs typeface="Arial" panose="020B0604020202020204" pitchFamily="34" charset="0"/>
              </a:rPr>
              <a:t>2</a:t>
            </a:r>
            <a:r>
              <a:rPr lang="pt-BR" sz="2000" spc="-10" dirty="0">
                <a:latin typeface="Arial" panose="020B0604020202020204" pitchFamily="34" charset="0"/>
                <a:cs typeface="Arial" panose="020B0604020202020204" pitchFamily="34" charset="0"/>
              </a:rPr>
              <a:t>)</a:t>
            </a:r>
            <a:r>
              <a:rPr lang="pt-BR" sz="2000" spc="-15" baseline="-21072" dirty="0">
                <a:latin typeface="Arial" panose="020B0604020202020204" pitchFamily="34" charset="0"/>
                <a:cs typeface="Arial" panose="020B0604020202020204" pitchFamily="34" charset="0"/>
              </a:rPr>
              <a:t>2 </a:t>
            </a:r>
            <a:r>
              <a:rPr lang="pt-BR" sz="2000" spc="359" baseline="-21072" dirty="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a:t>
            </a:r>
            <a:r>
              <a:rPr lang="pt-BR" sz="2000" spc="-5" dirty="0">
                <a:latin typeface="Arial" panose="020B0604020202020204" pitchFamily="34" charset="0"/>
                <a:cs typeface="Arial" panose="020B0604020202020204" pitchFamily="34" charset="0"/>
              </a:rPr>
              <a:t> H</a:t>
            </a:r>
            <a:r>
              <a:rPr lang="pt-BR" sz="2000" spc="-7" baseline="-21072" dirty="0">
                <a:latin typeface="Arial" panose="020B0604020202020204" pitchFamily="34" charset="0"/>
                <a:cs typeface="Arial" panose="020B0604020202020204" pitchFamily="34" charset="0"/>
              </a:rPr>
              <a:t>2</a:t>
            </a:r>
            <a:r>
              <a:rPr lang="pt-BR" sz="2000" spc="-5" dirty="0">
                <a:latin typeface="Arial" panose="020B0604020202020204" pitchFamily="34" charset="0"/>
                <a:cs typeface="Arial" panose="020B0604020202020204" pitchFamily="34" charset="0"/>
              </a:rPr>
              <a:t>O </a:t>
            </a:r>
            <a:r>
              <a:rPr lang="pt-BR" sz="2000" spc="-5" dirty="0">
                <a:latin typeface="Symbol" panose="05050102010706020507" pitchFamily="18" charset="2"/>
                <a:cs typeface="Arial" panose="020B0604020202020204" pitchFamily="34" charset="0"/>
              </a:rPr>
              <a:t></a:t>
            </a:r>
            <a:r>
              <a:rPr lang="pt-BR" sz="2000" spc="-5" dirty="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NH</a:t>
            </a:r>
            <a:r>
              <a:rPr lang="pt-BR" sz="2000" spc="-7" baseline="-21072" dirty="0" smtClean="0">
                <a:latin typeface="Arial" panose="020B0604020202020204" pitchFamily="34" charset="0"/>
                <a:cs typeface="Arial" panose="020B0604020202020204" pitchFamily="34" charset="0"/>
              </a:rPr>
              <a:t>3</a:t>
            </a:r>
            <a:r>
              <a:rPr lang="pt-BR" sz="2000" spc="-5" dirty="0" smtClean="0">
                <a:latin typeface="Arial" panose="020B0604020202020204" pitchFamily="34" charset="0"/>
                <a:cs typeface="Arial" panose="020B0604020202020204" pitchFamily="34" charset="0"/>
              </a:rPr>
              <a:t>. O correto seria aplicar no seco, depois molhar</a:t>
            </a:r>
          </a:p>
          <a:p>
            <a:pPr marL="514350" indent="-514350">
              <a:lnSpc>
                <a:spcPct val="150000"/>
              </a:lnSpc>
              <a:buFont typeface="+mj-lt"/>
              <a:buAutoNum type="arabicPeriod"/>
            </a:pPr>
            <a:r>
              <a:rPr lang="pt-BR" sz="2000" spc="-5" dirty="0" smtClean="0">
                <a:latin typeface="Arial" panose="020B0604020202020204" pitchFamily="34" charset="0"/>
                <a:cs typeface="Arial" panose="020B0604020202020204" pitchFamily="34" charset="0"/>
              </a:rPr>
              <a:t>Presença de Cobertura Vegetal</a:t>
            </a:r>
            <a:endParaRPr lang="pt-BR" sz="2000" dirty="0">
              <a:latin typeface="Arial" panose="020B0604020202020204" pitchFamily="34" charset="0"/>
              <a:cs typeface="Arial" panose="020B0604020202020204" pitchFamily="34" charset="0"/>
            </a:endParaRPr>
          </a:p>
          <a:p>
            <a:pPr marL="0" indent="0">
              <a:lnSpc>
                <a:spcPct val="150000"/>
              </a:lnSpc>
              <a:buNone/>
            </a:pPr>
            <a:endParaRPr lang="pt-BR" sz="2400" dirty="0"/>
          </a:p>
        </p:txBody>
      </p:sp>
      <p:sp>
        <p:nvSpPr>
          <p:cNvPr id="4" name="object 4"/>
          <p:cNvSpPr/>
          <p:nvPr/>
        </p:nvSpPr>
        <p:spPr>
          <a:xfrm>
            <a:off x="7787281" y="2447169"/>
            <a:ext cx="4030979" cy="2779776"/>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8468000" y="5616581"/>
            <a:ext cx="2669540" cy="254635"/>
          </a:xfrm>
          <a:prstGeom prst="rect">
            <a:avLst/>
          </a:prstGeom>
        </p:spPr>
        <p:txBody>
          <a:bodyPr vert="horz" wrap="square" lIns="0" tIns="0" rIns="0" bIns="0" rtlCol="0">
            <a:spAutoFit/>
          </a:bodyPr>
          <a:lstStyle/>
          <a:p>
            <a:pPr marL="12700"/>
            <a:r>
              <a:rPr lang="pt-BR" sz="1600" b="1" spc="-5" dirty="0" smtClean="0">
                <a:latin typeface="Arial"/>
                <a:cs typeface="Arial"/>
              </a:rPr>
              <a:t>Fonte</a:t>
            </a:r>
            <a:r>
              <a:rPr sz="1600" b="1" spc="-5" dirty="0" smtClean="0">
                <a:latin typeface="Arial"/>
                <a:cs typeface="Arial"/>
              </a:rPr>
              <a:t>: </a:t>
            </a:r>
            <a:r>
              <a:rPr sz="1600" b="1" spc="-10" dirty="0">
                <a:latin typeface="Arial"/>
                <a:cs typeface="Arial"/>
              </a:rPr>
              <a:t>Havlin </a:t>
            </a:r>
            <a:r>
              <a:rPr sz="1600" b="1" spc="-5" dirty="0">
                <a:latin typeface="Arial"/>
                <a:cs typeface="Arial"/>
              </a:rPr>
              <a:t>et al.</a:t>
            </a:r>
            <a:r>
              <a:rPr sz="1600" b="1" spc="65" dirty="0">
                <a:latin typeface="Arial"/>
                <a:cs typeface="Arial"/>
              </a:rPr>
              <a:t> </a:t>
            </a:r>
            <a:r>
              <a:rPr sz="1600" b="1" spc="-5" dirty="0">
                <a:latin typeface="Arial"/>
                <a:cs typeface="Arial"/>
              </a:rPr>
              <a:t>(2005)</a:t>
            </a:r>
            <a:endParaRPr sz="1600" dirty="0">
              <a:latin typeface="Arial"/>
              <a:cs typeface="Arial"/>
            </a:endParaRPr>
          </a:p>
        </p:txBody>
      </p:sp>
      <p:sp>
        <p:nvSpPr>
          <p:cNvPr id="6" name="object 6"/>
          <p:cNvSpPr/>
          <p:nvPr/>
        </p:nvSpPr>
        <p:spPr>
          <a:xfrm>
            <a:off x="8542421" y="4657731"/>
            <a:ext cx="0" cy="152400"/>
          </a:xfrm>
          <a:custGeom>
            <a:avLst/>
            <a:gdLst/>
            <a:ahLst/>
            <a:cxnLst/>
            <a:rect l="l" t="t" r="r" b="b"/>
            <a:pathLst>
              <a:path h="152400">
                <a:moveTo>
                  <a:pt x="0" y="0"/>
                </a:moveTo>
                <a:lnTo>
                  <a:pt x="0" y="152399"/>
                </a:lnTo>
              </a:path>
            </a:pathLst>
          </a:custGeom>
          <a:ln w="22860">
            <a:solidFill>
              <a:srgbClr val="FF3300"/>
            </a:solidFill>
            <a:prstDash val="dash"/>
          </a:ln>
        </p:spPr>
        <p:txBody>
          <a:bodyPr wrap="square" lIns="0" tIns="0" rIns="0" bIns="0" rtlCol="0"/>
          <a:lstStyle/>
          <a:p>
            <a:endParaRPr dirty="0"/>
          </a:p>
        </p:txBody>
      </p:sp>
      <p:sp>
        <p:nvSpPr>
          <p:cNvPr id="7" name="object 7"/>
          <p:cNvSpPr/>
          <p:nvPr/>
        </p:nvSpPr>
        <p:spPr>
          <a:xfrm>
            <a:off x="8542421" y="4657731"/>
            <a:ext cx="2819400" cy="0"/>
          </a:xfrm>
          <a:custGeom>
            <a:avLst/>
            <a:gdLst/>
            <a:ahLst/>
            <a:cxnLst/>
            <a:rect l="l" t="t" r="r" b="b"/>
            <a:pathLst>
              <a:path w="2819400">
                <a:moveTo>
                  <a:pt x="0" y="0"/>
                </a:moveTo>
                <a:lnTo>
                  <a:pt x="2819399" y="0"/>
                </a:lnTo>
              </a:path>
            </a:pathLst>
          </a:custGeom>
          <a:ln w="22860">
            <a:solidFill>
              <a:srgbClr val="FF3300"/>
            </a:solidFill>
            <a:prstDash val="dash"/>
          </a:ln>
        </p:spPr>
        <p:txBody>
          <a:bodyPr wrap="square" lIns="0" tIns="0" rIns="0" bIns="0" rtlCol="0"/>
          <a:lstStyle/>
          <a:p>
            <a:endParaRPr dirty="0"/>
          </a:p>
        </p:txBody>
      </p:sp>
      <p:sp>
        <p:nvSpPr>
          <p:cNvPr id="8" name="object 8"/>
          <p:cNvSpPr/>
          <p:nvPr/>
        </p:nvSpPr>
        <p:spPr>
          <a:xfrm>
            <a:off x="7475621" y="3139827"/>
            <a:ext cx="1066800" cy="1365885"/>
          </a:xfrm>
          <a:custGeom>
            <a:avLst/>
            <a:gdLst/>
            <a:ahLst/>
            <a:cxnLst/>
            <a:rect l="l" t="t" r="r" b="b"/>
            <a:pathLst>
              <a:path w="1066800" h="1365885">
                <a:moveTo>
                  <a:pt x="0" y="0"/>
                </a:moveTo>
                <a:lnTo>
                  <a:pt x="41887" y="1033"/>
                </a:lnTo>
                <a:lnTo>
                  <a:pt x="83366" y="4108"/>
                </a:lnTo>
                <a:lnTo>
                  <a:pt x="124406" y="9187"/>
                </a:lnTo>
                <a:lnTo>
                  <a:pt x="164978" y="16231"/>
                </a:lnTo>
                <a:lnTo>
                  <a:pt x="205053" y="25203"/>
                </a:lnTo>
                <a:lnTo>
                  <a:pt x="244599" y="36065"/>
                </a:lnTo>
                <a:lnTo>
                  <a:pt x="283589" y="48778"/>
                </a:lnTo>
                <a:lnTo>
                  <a:pt x="321991" y="63305"/>
                </a:lnTo>
                <a:lnTo>
                  <a:pt x="359777" y="79609"/>
                </a:lnTo>
                <a:lnTo>
                  <a:pt x="396917" y="97650"/>
                </a:lnTo>
                <a:lnTo>
                  <a:pt x="433382" y="117391"/>
                </a:lnTo>
                <a:lnTo>
                  <a:pt x="469140" y="138795"/>
                </a:lnTo>
                <a:lnTo>
                  <a:pt x="504164" y="161822"/>
                </a:lnTo>
                <a:lnTo>
                  <a:pt x="538423" y="186436"/>
                </a:lnTo>
                <a:lnTo>
                  <a:pt x="571888" y="212597"/>
                </a:lnTo>
                <a:lnTo>
                  <a:pt x="604528" y="240269"/>
                </a:lnTo>
                <a:lnTo>
                  <a:pt x="636315" y="269413"/>
                </a:lnTo>
                <a:lnTo>
                  <a:pt x="667218" y="299992"/>
                </a:lnTo>
                <a:lnTo>
                  <a:pt x="697209" y="331967"/>
                </a:lnTo>
                <a:lnTo>
                  <a:pt x="726256" y="365300"/>
                </a:lnTo>
                <a:lnTo>
                  <a:pt x="754332" y="399954"/>
                </a:lnTo>
                <a:lnTo>
                  <a:pt x="781405" y="435891"/>
                </a:lnTo>
                <a:lnTo>
                  <a:pt x="807447" y="473072"/>
                </a:lnTo>
                <a:lnTo>
                  <a:pt x="832428" y="511459"/>
                </a:lnTo>
                <a:lnTo>
                  <a:pt x="856318" y="551016"/>
                </a:lnTo>
                <a:lnTo>
                  <a:pt x="879087" y="591702"/>
                </a:lnTo>
                <a:lnTo>
                  <a:pt x="900706" y="633482"/>
                </a:lnTo>
                <a:lnTo>
                  <a:pt x="921145" y="676317"/>
                </a:lnTo>
                <a:lnTo>
                  <a:pt x="940374" y="720168"/>
                </a:lnTo>
                <a:lnTo>
                  <a:pt x="958364" y="764999"/>
                </a:lnTo>
                <a:lnTo>
                  <a:pt x="975086" y="810770"/>
                </a:lnTo>
                <a:lnTo>
                  <a:pt x="990509" y="857444"/>
                </a:lnTo>
                <a:lnTo>
                  <a:pt x="1004604" y="904984"/>
                </a:lnTo>
                <a:lnTo>
                  <a:pt x="1017341" y="953350"/>
                </a:lnTo>
                <a:lnTo>
                  <a:pt x="1028691" y="1002506"/>
                </a:lnTo>
                <a:lnTo>
                  <a:pt x="1038623" y="1052413"/>
                </a:lnTo>
                <a:lnTo>
                  <a:pt x="1047109" y="1103033"/>
                </a:lnTo>
                <a:lnTo>
                  <a:pt x="1054119" y="1154328"/>
                </a:lnTo>
                <a:lnTo>
                  <a:pt x="1059622" y="1206261"/>
                </a:lnTo>
                <a:lnTo>
                  <a:pt x="1063590" y="1258793"/>
                </a:lnTo>
                <a:lnTo>
                  <a:pt x="1065992" y="1311886"/>
                </a:lnTo>
                <a:lnTo>
                  <a:pt x="1066800" y="1365504"/>
                </a:lnTo>
              </a:path>
            </a:pathLst>
          </a:custGeom>
          <a:ln w="22859">
            <a:solidFill>
              <a:srgbClr val="FF3300"/>
            </a:solidFill>
          </a:ln>
        </p:spPr>
        <p:txBody>
          <a:bodyPr wrap="square" lIns="0" tIns="0" rIns="0" bIns="0" rtlCol="0"/>
          <a:lstStyle/>
          <a:p>
            <a:endParaRPr dirty="0"/>
          </a:p>
        </p:txBody>
      </p:sp>
      <p:sp>
        <p:nvSpPr>
          <p:cNvPr id="9" name="object 9"/>
          <p:cNvSpPr/>
          <p:nvPr/>
        </p:nvSpPr>
        <p:spPr>
          <a:xfrm>
            <a:off x="8504321" y="4505331"/>
            <a:ext cx="76200" cy="76200"/>
          </a:xfrm>
          <a:custGeom>
            <a:avLst/>
            <a:gdLst/>
            <a:ahLst/>
            <a:cxnLst/>
            <a:rect l="l" t="t" r="r" b="b"/>
            <a:pathLst>
              <a:path w="76200" h="76200">
                <a:moveTo>
                  <a:pt x="76200" y="0"/>
                </a:moveTo>
                <a:lnTo>
                  <a:pt x="0" y="0"/>
                </a:lnTo>
                <a:lnTo>
                  <a:pt x="38100" y="76199"/>
                </a:lnTo>
                <a:lnTo>
                  <a:pt x="76200" y="0"/>
                </a:lnTo>
                <a:close/>
              </a:path>
            </a:pathLst>
          </a:custGeom>
          <a:solidFill>
            <a:srgbClr val="FF3300"/>
          </a:solidFill>
        </p:spPr>
        <p:txBody>
          <a:bodyPr wrap="square" lIns="0" tIns="0" rIns="0" bIns="0" rtlCol="0"/>
          <a:lstStyle/>
          <a:p>
            <a:endParaRPr dirty="0"/>
          </a:p>
        </p:txBody>
      </p:sp>
    </p:spTree>
    <p:extLst>
      <p:ext uri="{BB962C8B-B14F-4D97-AF65-F5344CB8AC3E}">
        <p14:creationId xmlns:p14="http://schemas.microsoft.com/office/powerpoint/2010/main" val="1120769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0325" y="974725"/>
            <a:ext cx="5740400" cy="144145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919288" y="476123"/>
            <a:ext cx="1376299" cy="172567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2630551" y="2242059"/>
            <a:ext cx="1330960" cy="559435"/>
          </a:xfrm>
          <a:prstGeom prst="rect">
            <a:avLst/>
          </a:prstGeom>
        </p:spPr>
        <p:txBody>
          <a:bodyPr vert="horz" wrap="square" lIns="0" tIns="0" rIns="0" bIns="0" rtlCol="0">
            <a:spAutoFit/>
          </a:bodyPr>
          <a:lstStyle/>
          <a:p>
            <a:pPr marL="144780" marR="5080" indent="-132715"/>
            <a:r>
              <a:rPr spc="-5" dirty="0">
                <a:latin typeface="Arial"/>
                <a:cs typeface="Arial"/>
              </a:rPr>
              <a:t>Amin</a:t>
            </a:r>
            <a:r>
              <a:rPr spc="-15" dirty="0">
                <a:latin typeface="Arial"/>
                <a:cs typeface="Arial"/>
              </a:rPr>
              <a:t>o</a:t>
            </a:r>
            <a:r>
              <a:rPr spc="-5" dirty="0">
                <a:latin typeface="Arial"/>
                <a:cs typeface="Arial"/>
              </a:rPr>
              <a:t>ác</a:t>
            </a:r>
            <a:r>
              <a:rPr spc="-10" dirty="0">
                <a:latin typeface="Arial"/>
                <a:cs typeface="Arial"/>
              </a:rPr>
              <a:t>i</a:t>
            </a:r>
            <a:r>
              <a:rPr spc="-5" dirty="0">
                <a:latin typeface="Arial"/>
                <a:cs typeface="Arial"/>
              </a:rPr>
              <a:t>d</a:t>
            </a:r>
            <a:r>
              <a:rPr spc="-15" dirty="0">
                <a:latin typeface="Arial"/>
                <a:cs typeface="Arial"/>
              </a:rPr>
              <a:t>o</a:t>
            </a:r>
            <a:r>
              <a:rPr dirty="0">
                <a:latin typeface="Arial"/>
                <a:cs typeface="Arial"/>
              </a:rPr>
              <a:t>s  </a:t>
            </a:r>
            <a:r>
              <a:rPr spc="-5" dirty="0">
                <a:latin typeface="Arial"/>
                <a:cs typeface="Arial"/>
              </a:rPr>
              <a:t>Glutamina</a:t>
            </a:r>
            <a:endParaRPr dirty="0">
              <a:latin typeface="Arial"/>
              <a:cs typeface="Arial"/>
            </a:endParaRPr>
          </a:p>
        </p:txBody>
      </p:sp>
      <p:sp>
        <p:nvSpPr>
          <p:cNvPr id="5" name="object 5"/>
          <p:cNvSpPr txBox="1">
            <a:spLocks noGrp="1"/>
          </p:cNvSpPr>
          <p:nvPr>
            <p:ph type="title"/>
          </p:nvPr>
        </p:nvSpPr>
        <p:spPr>
          <a:xfrm>
            <a:off x="6766687" y="375844"/>
            <a:ext cx="2118995" cy="553998"/>
          </a:xfrm>
          <a:prstGeom prst="rect">
            <a:avLst/>
          </a:prstGeom>
        </p:spPr>
        <p:txBody>
          <a:bodyPr vert="horz" wrap="square" lIns="0" tIns="0" rIns="0" bIns="0" rtlCol="0" anchor="ctr">
            <a:spAutoFit/>
          </a:bodyPr>
          <a:lstStyle/>
          <a:p>
            <a:pPr marL="12700" marR="5080" indent="614045">
              <a:lnSpc>
                <a:spcPct val="100000"/>
              </a:lnSpc>
            </a:pPr>
            <a:r>
              <a:rPr sz="1800" spc="-5" dirty="0">
                <a:latin typeface="Arial"/>
                <a:cs typeface="Arial"/>
              </a:rPr>
              <a:t>Proteína  (ligações</a:t>
            </a:r>
            <a:r>
              <a:rPr sz="1800" spc="-45" dirty="0">
                <a:latin typeface="Arial"/>
                <a:cs typeface="Arial"/>
              </a:rPr>
              <a:t> </a:t>
            </a:r>
            <a:r>
              <a:rPr sz="1800" spc="-5" dirty="0">
                <a:latin typeface="Arial"/>
                <a:cs typeface="Arial"/>
              </a:rPr>
              <a:t>peptídicas)</a:t>
            </a:r>
          </a:p>
        </p:txBody>
      </p:sp>
      <p:sp>
        <p:nvSpPr>
          <p:cNvPr id="6" name="object 6"/>
          <p:cNvSpPr/>
          <p:nvPr/>
        </p:nvSpPr>
        <p:spPr>
          <a:xfrm>
            <a:off x="1243597" y="3549446"/>
            <a:ext cx="2454719" cy="2905468"/>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7824851" y="3725927"/>
            <a:ext cx="2401824" cy="1801749"/>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3101720" y="4988942"/>
            <a:ext cx="6687184" cy="1290955"/>
          </a:xfrm>
          <a:prstGeom prst="rect">
            <a:avLst/>
          </a:prstGeom>
        </p:spPr>
        <p:txBody>
          <a:bodyPr vert="horz" wrap="square" lIns="0" tIns="0" rIns="0" bIns="0" rtlCol="0">
            <a:spAutoFit/>
          </a:bodyPr>
          <a:lstStyle/>
          <a:p>
            <a:pPr marL="12700" marR="3328670"/>
            <a:r>
              <a:rPr spc="-5" dirty="0">
                <a:latin typeface="Arial"/>
                <a:cs typeface="Arial"/>
              </a:rPr>
              <a:t>Ácido desoxirribonucleico </a:t>
            </a:r>
            <a:r>
              <a:rPr dirty="0">
                <a:latin typeface="Arial"/>
                <a:cs typeface="Arial"/>
              </a:rPr>
              <a:t>- </a:t>
            </a:r>
            <a:r>
              <a:rPr spc="-5" dirty="0">
                <a:latin typeface="Arial"/>
                <a:cs typeface="Arial"/>
              </a:rPr>
              <a:t>DNA  Ácido ribonucléico </a:t>
            </a:r>
            <a:r>
              <a:rPr dirty="0">
                <a:latin typeface="Arial"/>
                <a:cs typeface="Arial"/>
              </a:rPr>
              <a:t>-</a:t>
            </a:r>
            <a:r>
              <a:rPr spc="-20" dirty="0">
                <a:latin typeface="Arial"/>
                <a:cs typeface="Arial"/>
              </a:rPr>
              <a:t> </a:t>
            </a:r>
            <a:r>
              <a:rPr spc="-10" dirty="0">
                <a:latin typeface="Arial"/>
                <a:cs typeface="Arial"/>
              </a:rPr>
              <a:t>RNA</a:t>
            </a:r>
            <a:endParaRPr dirty="0">
              <a:latin typeface="Arial"/>
              <a:cs typeface="Arial"/>
            </a:endParaRPr>
          </a:p>
          <a:p>
            <a:pPr marL="5173980" marR="5080" indent="332105">
              <a:lnSpc>
                <a:spcPct val="123900"/>
              </a:lnSpc>
              <a:spcBef>
                <a:spcPts val="75"/>
              </a:spcBef>
            </a:pPr>
            <a:r>
              <a:rPr spc="-5" dirty="0">
                <a:latin typeface="Arial"/>
                <a:cs typeface="Arial"/>
              </a:rPr>
              <a:t>Clorofila  </a:t>
            </a:r>
            <a:r>
              <a:rPr spc="-10" dirty="0">
                <a:latin typeface="Arial"/>
                <a:cs typeface="Arial"/>
              </a:rPr>
              <a:t>C</a:t>
            </a:r>
            <a:r>
              <a:rPr spc="-7" baseline="-20833" dirty="0">
                <a:latin typeface="Arial"/>
                <a:cs typeface="Arial"/>
              </a:rPr>
              <a:t>55</a:t>
            </a:r>
            <a:r>
              <a:rPr spc="-10" dirty="0">
                <a:latin typeface="Arial"/>
                <a:cs typeface="Arial"/>
              </a:rPr>
              <a:t>H</a:t>
            </a:r>
            <a:r>
              <a:rPr spc="-7" baseline="-20833" dirty="0">
                <a:latin typeface="Arial"/>
                <a:cs typeface="Arial"/>
              </a:rPr>
              <a:t>72</a:t>
            </a:r>
            <a:r>
              <a:rPr dirty="0">
                <a:latin typeface="Arial"/>
                <a:cs typeface="Arial"/>
              </a:rPr>
              <a:t>O</a:t>
            </a:r>
            <a:r>
              <a:rPr spc="-22" baseline="-20833" dirty="0">
                <a:latin typeface="Arial"/>
                <a:cs typeface="Arial"/>
              </a:rPr>
              <a:t>5</a:t>
            </a:r>
            <a:r>
              <a:rPr spc="-10" dirty="0">
                <a:latin typeface="Arial"/>
                <a:cs typeface="Arial"/>
              </a:rPr>
              <a:t>N</a:t>
            </a:r>
            <a:r>
              <a:rPr spc="-7" baseline="-20833" dirty="0">
                <a:latin typeface="Arial"/>
                <a:cs typeface="Arial"/>
              </a:rPr>
              <a:t>4</a:t>
            </a:r>
            <a:r>
              <a:rPr spc="-5" dirty="0">
                <a:latin typeface="Arial"/>
                <a:cs typeface="Arial"/>
              </a:rPr>
              <a:t>Mg</a:t>
            </a:r>
            <a:endParaRPr dirty="0">
              <a:latin typeface="Arial"/>
              <a:cs typeface="Arial"/>
            </a:endParaRPr>
          </a:p>
        </p:txBody>
      </p:sp>
      <p:sp>
        <p:nvSpPr>
          <p:cNvPr id="10" name="object 10"/>
          <p:cNvSpPr txBox="1"/>
          <p:nvPr/>
        </p:nvSpPr>
        <p:spPr>
          <a:xfrm>
            <a:off x="5679695" y="2514728"/>
            <a:ext cx="5067935" cy="246221"/>
          </a:xfrm>
          <a:prstGeom prst="rect">
            <a:avLst/>
          </a:prstGeom>
        </p:spPr>
        <p:txBody>
          <a:bodyPr vert="horz" wrap="square" lIns="0" tIns="0" rIns="0" bIns="0" rtlCol="0">
            <a:spAutoFit/>
          </a:bodyPr>
          <a:lstStyle/>
          <a:p>
            <a:pPr marL="12700"/>
            <a:r>
              <a:rPr sz="1600" spc="-5" dirty="0">
                <a:latin typeface="Arial"/>
                <a:cs typeface="Arial"/>
              </a:rPr>
              <a:t>Rubisco (ribulose 1,5-bifosfato carboxilase/oxigenase</a:t>
            </a:r>
            <a:r>
              <a:rPr sz="1600" spc="35" dirty="0">
                <a:latin typeface="Arial"/>
                <a:cs typeface="Arial"/>
              </a:rPr>
              <a:t> </a:t>
            </a:r>
            <a:r>
              <a:rPr sz="1600" spc="-5" dirty="0">
                <a:latin typeface="Arial"/>
                <a:cs typeface="Arial"/>
              </a:rPr>
              <a:t>)$</a:t>
            </a:r>
            <a:endParaRPr sz="1600" dirty="0">
              <a:latin typeface="Arial"/>
              <a:cs typeface="Arial"/>
            </a:endParaRPr>
          </a:p>
        </p:txBody>
      </p:sp>
      <p:sp>
        <p:nvSpPr>
          <p:cNvPr id="11" name="CaixaDeTexto 10"/>
          <p:cNvSpPr txBox="1"/>
          <p:nvPr/>
        </p:nvSpPr>
        <p:spPr>
          <a:xfrm>
            <a:off x="4379495" y="3157835"/>
            <a:ext cx="3220766" cy="954107"/>
          </a:xfrm>
          <a:prstGeom prst="rect">
            <a:avLst/>
          </a:prstGeom>
          <a:noFill/>
        </p:spPr>
        <p:txBody>
          <a:bodyPr wrap="square" rtlCol="0">
            <a:spAutoFit/>
          </a:bodyPr>
          <a:lstStyle/>
          <a:p>
            <a:pPr algn="ctr"/>
            <a:r>
              <a:rPr lang="pt-BR" sz="2800" b="1" dirty="0" smtClean="0">
                <a:latin typeface="Arial" panose="020B0604020202020204" pitchFamily="34" charset="0"/>
                <a:cs typeface="Arial" panose="020B0604020202020204" pitchFamily="34" charset="0"/>
              </a:rPr>
              <a:t>Presença do N nos vegetais</a:t>
            </a:r>
            <a:endParaRPr lang="pt-B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86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1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2" y="225425"/>
            <a:ext cx="6465888" cy="66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36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22300"/>
            <a:ext cx="12192000" cy="584775"/>
          </a:xfrm>
          <a:prstGeom prst="rect">
            <a:avLst/>
          </a:prstGeom>
          <a:noFill/>
        </p:spPr>
        <p:txBody>
          <a:bodyPr wrap="square" rtlCol="0">
            <a:spAutoFit/>
          </a:bodyPr>
          <a:lstStyle/>
          <a:p>
            <a:pPr algn="ctr"/>
            <a:r>
              <a:rPr lang="pt-BR" sz="3200" dirty="0" smtClean="0">
                <a:latin typeface="Arial" panose="020B0604020202020204" pitchFamily="34" charset="0"/>
                <a:cs typeface="Arial" panose="020B0604020202020204" pitchFamily="34" charset="0"/>
              </a:rPr>
              <a:t>Nitrogênio na planta</a:t>
            </a:r>
            <a:endParaRPr lang="pt-BR" sz="3200" dirty="0">
              <a:latin typeface="Arial" panose="020B0604020202020204" pitchFamily="34" charset="0"/>
              <a:cs typeface="Arial" panose="020B0604020202020204" pitchFamily="34" charset="0"/>
            </a:endParaRPr>
          </a:p>
        </p:txBody>
      </p:sp>
      <p:sp>
        <p:nvSpPr>
          <p:cNvPr id="3" name="CaixaDeTexto 2"/>
          <p:cNvSpPr txBox="1"/>
          <p:nvPr/>
        </p:nvSpPr>
        <p:spPr>
          <a:xfrm>
            <a:off x="701173" y="1448468"/>
            <a:ext cx="10985500" cy="3431709"/>
          </a:xfrm>
          <a:prstGeom prst="rect">
            <a:avLst/>
          </a:prstGeom>
          <a:noFill/>
          <a:ln>
            <a:noFill/>
          </a:ln>
        </p:spPr>
        <p:txBody>
          <a:bodyPr wrap="square" rtlCol="0">
            <a:spAutoFit/>
          </a:bodyPr>
          <a:lstStyle/>
          <a:p>
            <a:pPr marL="298450" marR="168910" indent="-285750">
              <a:spcBef>
                <a:spcPts val="1080"/>
              </a:spcBef>
              <a:buFont typeface="Arial" panose="020B0604020202020204" pitchFamily="34" charset="0"/>
              <a:buChar char="•"/>
              <a:tabLst>
                <a:tab pos="159385" algn="l"/>
              </a:tabLst>
            </a:pPr>
            <a:r>
              <a:rPr lang="pt-BR" spc="-5" dirty="0" smtClean="0">
                <a:latin typeface="Arial" panose="020B0604020202020204" pitchFamily="34" charset="0"/>
                <a:cs typeface="Arial" panose="020B0604020202020204" pitchFamily="34" charset="0"/>
              </a:rPr>
              <a:t>Absorvido </a:t>
            </a:r>
            <a:r>
              <a:rPr lang="pt-BR" dirty="0">
                <a:latin typeface="Arial" panose="020B0604020202020204" pitchFamily="34" charset="0"/>
                <a:cs typeface="Arial" panose="020B0604020202020204" pitchFamily="34" charset="0"/>
              </a:rPr>
              <a:t>como NO</a:t>
            </a:r>
            <a:r>
              <a:rPr lang="pt-BR" baseline="-20833" dirty="0">
                <a:latin typeface="Arial" panose="020B0604020202020204" pitchFamily="34" charset="0"/>
                <a:cs typeface="Arial" panose="020B0604020202020204" pitchFamily="34" charset="0"/>
              </a:rPr>
              <a:t>3</a:t>
            </a:r>
            <a:r>
              <a:rPr lang="pt-BR" baseline="25462"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 </a:t>
            </a:r>
            <a:r>
              <a:rPr lang="pt-BR" spc="-5" dirty="0">
                <a:latin typeface="Arial" panose="020B0604020202020204" pitchFamily="34" charset="0"/>
                <a:cs typeface="Arial" panose="020B0604020202020204" pitchFamily="34" charset="0"/>
              </a:rPr>
              <a:t>NH</a:t>
            </a:r>
            <a:r>
              <a:rPr lang="pt-BR" spc="-7" baseline="-20833" dirty="0">
                <a:latin typeface="Arial" panose="020B0604020202020204" pitchFamily="34" charset="0"/>
                <a:cs typeface="Arial" panose="020B0604020202020204" pitchFamily="34" charset="0"/>
              </a:rPr>
              <a:t>4</a:t>
            </a:r>
            <a:r>
              <a:rPr lang="pt-BR" spc="-7" baseline="25462" dirty="0">
                <a:latin typeface="Arial" panose="020B0604020202020204" pitchFamily="34" charset="0"/>
                <a:cs typeface="Arial" panose="020B0604020202020204" pitchFamily="34" charset="0"/>
              </a:rPr>
              <a:t>+ </a:t>
            </a:r>
            <a:r>
              <a:rPr lang="pt-BR" spc="-7" baseline="25462" dirty="0" smtClean="0">
                <a:latin typeface="Arial" panose="020B0604020202020204" pitchFamily="34" charset="0"/>
                <a:cs typeface="Arial" panose="020B0604020202020204" pitchFamily="34" charset="0"/>
              </a:rPr>
              <a:t> </a:t>
            </a:r>
            <a:r>
              <a:rPr lang="pt-BR" spc="-7" dirty="0" smtClean="0">
                <a:latin typeface="Arial" panose="020B0604020202020204" pitchFamily="34" charset="0"/>
                <a:cs typeface="Arial" panose="020B0604020202020204" pitchFamily="34" charset="0"/>
              </a:rPr>
              <a:t>(via </a:t>
            </a:r>
            <a:r>
              <a:rPr lang="pt-BR" spc="-7" dirty="0" err="1" smtClean="0">
                <a:latin typeface="Arial" panose="020B0604020202020204" pitchFamily="34" charset="0"/>
                <a:cs typeface="Arial" panose="020B0604020202020204" pitchFamily="34" charset="0"/>
              </a:rPr>
              <a:t>simplástica</a:t>
            </a:r>
            <a:r>
              <a:rPr lang="pt-BR" spc="-7" dirty="0" smtClean="0">
                <a:latin typeface="Arial" panose="020B0604020202020204" pitchFamily="34" charset="0"/>
                <a:cs typeface="Arial" panose="020B0604020202020204" pitchFamily="34" charset="0"/>
              </a:rPr>
              <a:t> e </a:t>
            </a:r>
            <a:r>
              <a:rPr lang="pt-BR" spc="-7" dirty="0" err="1" smtClean="0">
                <a:latin typeface="Arial" panose="020B0604020202020204" pitchFamily="34" charset="0"/>
                <a:cs typeface="Arial" panose="020B0604020202020204" pitchFamily="34" charset="0"/>
              </a:rPr>
              <a:t>apoplástica</a:t>
            </a:r>
            <a:r>
              <a:rPr lang="pt-BR" spc="-7" dirty="0" smtClean="0">
                <a:latin typeface="Arial" panose="020B0604020202020204" pitchFamily="34" charset="0"/>
                <a:cs typeface="Arial" panose="020B0604020202020204" pitchFamily="34" charset="0"/>
              </a:rPr>
              <a:t> até endoderme)</a:t>
            </a:r>
            <a:r>
              <a:rPr lang="pt-BR" dirty="0" smtClean="0">
                <a:latin typeface="Arial" panose="020B0604020202020204" pitchFamily="34" charset="0"/>
                <a:cs typeface="Arial" panose="020B0604020202020204" pitchFamily="34" charset="0"/>
              </a:rPr>
              <a:t> aminoácidos</a:t>
            </a:r>
          </a:p>
          <a:p>
            <a:pPr marL="298450" marR="168910" indent="-285750">
              <a:spcBef>
                <a:spcPts val="1080"/>
              </a:spcBef>
              <a:buFont typeface="Arial" panose="020B0604020202020204" pitchFamily="34" charset="0"/>
              <a:buChar char="•"/>
              <a:tabLst>
                <a:tab pos="159385" algn="l"/>
              </a:tabLst>
            </a:pPr>
            <a:r>
              <a:rPr lang="pt-BR" spc="-5" dirty="0" smtClean="0">
                <a:latin typeface="Arial" panose="020B0604020202020204" pitchFamily="34" charset="0"/>
                <a:cs typeface="Arial" panose="020B0604020202020204" pitchFamily="34" charset="0"/>
              </a:rPr>
              <a:t>Maior contribuição para absorção via fluxo em massa</a:t>
            </a:r>
          </a:p>
          <a:p>
            <a:pPr marL="298450" marR="168910" indent="-285750">
              <a:spcBef>
                <a:spcPts val="1080"/>
              </a:spcBef>
              <a:buFont typeface="Arial" panose="020B0604020202020204" pitchFamily="34" charset="0"/>
              <a:buChar char="•"/>
              <a:tabLst>
                <a:tab pos="159385" algn="l"/>
              </a:tabLst>
            </a:pPr>
            <a:r>
              <a:rPr lang="pt-BR" dirty="0" err="1" smtClean="0">
                <a:latin typeface="Arial" panose="020B0604020202020204" pitchFamily="34" charset="0"/>
                <a:cs typeface="Arial" panose="020B0604020202020204" pitchFamily="34" charset="0"/>
              </a:rPr>
              <a:t>Uréia</a:t>
            </a:r>
            <a:r>
              <a:rPr lang="pt-BR" dirty="0" smtClean="0">
                <a:latin typeface="Arial" panose="020B0604020202020204" pitchFamily="34" charset="0"/>
                <a:cs typeface="Arial" panose="020B0604020202020204" pitchFamily="34" charset="0"/>
              </a:rPr>
              <a:t> </a:t>
            </a:r>
            <a:r>
              <a:rPr lang="pt-BR" spc="-10" dirty="0" smtClean="0">
                <a:latin typeface="Arial" panose="020B0604020202020204" pitchFamily="34" charset="0"/>
                <a:cs typeface="Arial" panose="020B0604020202020204" pitchFamily="34" charset="0"/>
              </a:rPr>
              <a:t>pode </a:t>
            </a:r>
            <a:r>
              <a:rPr lang="pt-BR" dirty="0" smtClean="0">
                <a:latin typeface="Arial" panose="020B0604020202020204" pitchFamily="34" charset="0"/>
                <a:cs typeface="Arial" panose="020B0604020202020204" pitchFamily="34" charset="0"/>
              </a:rPr>
              <a:t>ser </a:t>
            </a:r>
            <a:r>
              <a:rPr lang="pt-BR" spc="-5" dirty="0">
                <a:latin typeface="Arial" panose="020B0604020202020204" pitchFamily="34" charset="0"/>
                <a:cs typeface="Arial" panose="020B0604020202020204" pitchFamily="34" charset="0"/>
              </a:rPr>
              <a:t>absorvida </a:t>
            </a:r>
            <a:r>
              <a:rPr lang="pt-BR" dirty="0">
                <a:latin typeface="Arial" panose="020B0604020202020204" pitchFamily="34" charset="0"/>
                <a:cs typeface="Arial" panose="020B0604020202020204" pitchFamily="34" charset="0"/>
              </a:rPr>
              <a:t>pelas folhas.</a:t>
            </a:r>
            <a:r>
              <a:rPr lang="pt-BR" spc="-185"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Nitrato </a:t>
            </a:r>
            <a:r>
              <a:rPr lang="pt-BR" spc="-10" dirty="0">
                <a:latin typeface="Arial" panose="020B0604020202020204" pitchFamily="34" charset="0"/>
                <a:cs typeface="Arial" panose="020B0604020202020204" pitchFamily="34" charset="0"/>
              </a:rPr>
              <a:t>pode </a:t>
            </a:r>
            <a:r>
              <a:rPr lang="pt-BR" dirty="0">
                <a:latin typeface="Arial" panose="020B0604020202020204" pitchFamily="34" charset="0"/>
                <a:cs typeface="Arial" panose="020B0604020202020204" pitchFamily="34" charset="0"/>
              </a:rPr>
              <a:t>ser </a:t>
            </a:r>
            <a:r>
              <a:rPr lang="pt-BR" spc="-5" dirty="0">
                <a:latin typeface="Arial" panose="020B0604020202020204" pitchFamily="34" charset="0"/>
                <a:cs typeface="Arial" panose="020B0604020202020204" pitchFamily="34" charset="0"/>
              </a:rPr>
              <a:t>reduzido nas</a:t>
            </a:r>
            <a:r>
              <a:rPr lang="pt-BR" spc="-95"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raízes.</a:t>
            </a:r>
          </a:p>
          <a:p>
            <a:pPr marL="298450" indent="-285750">
              <a:spcBef>
                <a:spcPts val="1080"/>
              </a:spcBef>
              <a:buFont typeface="Arial" panose="020B0604020202020204" pitchFamily="34" charset="0"/>
              <a:buChar char="•"/>
              <a:tabLst>
                <a:tab pos="180340" algn="l"/>
              </a:tabLst>
            </a:pPr>
            <a:r>
              <a:rPr lang="pt-BR" spc="-5" dirty="0">
                <a:latin typeface="Arial" panose="020B0604020202020204" pitchFamily="34" charset="0"/>
                <a:cs typeface="Arial" panose="020B0604020202020204" pitchFamily="34" charset="0"/>
              </a:rPr>
              <a:t>Transporte via </a:t>
            </a:r>
            <a:r>
              <a:rPr lang="pt-BR" dirty="0">
                <a:latin typeface="Arial" panose="020B0604020202020204" pitchFamily="34" charset="0"/>
                <a:cs typeface="Arial" panose="020B0604020202020204" pitchFamily="34" charset="0"/>
              </a:rPr>
              <a:t>xilema, como </a:t>
            </a:r>
            <a:r>
              <a:rPr lang="pt-BR" spc="5" dirty="0">
                <a:latin typeface="Arial" panose="020B0604020202020204" pitchFamily="34" charset="0"/>
                <a:cs typeface="Arial" panose="020B0604020202020204" pitchFamily="34" charset="0"/>
              </a:rPr>
              <a:t>NO</a:t>
            </a:r>
            <a:r>
              <a:rPr lang="pt-BR" spc="7" baseline="-20833" dirty="0">
                <a:latin typeface="Arial" panose="020B0604020202020204" pitchFamily="34" charset="0"/>
                <a:cs typeface="Arial" panose="020B0604020202020204" pitchFamily="34" charset="0"/>
              </a:rPr>
              <a:t>3</a:t>
            </a:r>
            <a:r>
              <a:rPr lang="pt-BR" spc="7" baseline="25462"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e</a:t>
            </a:r>
            <a:r>
              <a:rPr lang="pt-BR" spc="-175"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NH</a:t>
            </a:r>
            <a:r>
              <a:rPr lang="pt-BR" baseline="-20833" dirty="0">
                <a:latin typeface="Arial" panose="020B0604020202020204" pitchFamily="34" charset="0"/>
                <a:cs typeface="Arial" panose="020B0604020202020204" pitchFamily="34" charset="0"/>
              </a:rPr>
              <a:t>4</a:t>
            </a:r>
            <a:r>
              <a:rPr lang="pt-BR" baseline="25462"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a:t>
            </a:r>
          </a:p>
          <a:p>
            <a:pPr marL="298450" indent="-285750">
              <a:spcBef>
                <a:spcPts val="1080"/>
              </a:spcBef>
              <a:buFont typeface="Arial" panose="020B0604020202020204" pitchFamily="34" charset="0"/>
              <a:buChar char="•"/>
              <a:tabLst>
                <a:tab pos="180340" algn="l"/>
              </a:tabLst>
            </a:pPr>
            <a:r>
              <a:rPr lang="pt-BR" dirty="0">
                <a:latin typeface="Arial" panose="020B0604020202020204" pitchFamily="34" charset="0"/>
                <a:cs typeface="Arial" panose="020B0604020202020204" pitchFamily="34" charset="0"/>
              </a:rPr>
              <a:t>Nitrato </a:t>
            </a:r>
            <a:r>
              <a:rPr lang="pt-BR" spc="-10" dirty="0">
                <a:latin typeface="Arial" panose="020B0604020202020204" pitchFamily="34" charset="0"/>
                <a:cs typeface="Arial" panose="020B0604020202020204" pitchFamily="34" charset="0"/>
              </a:rPr>
              <a:t>pode </a:t>
            </a:r>
            <a:r>
              <a:rPr lang="pt-BR" dirty="0">
                <a:latin typeface="Arial" panose="020B0604020202020204" pitchFamily="34" charset="0"/>
                <a:cs typeface="Arial" panose="020B0604020202020204" pitchFamily="34" charset="0"/>
              </a:rPr>
              <a:t>ser </a:t>
            </a:r>
            <a:r>
              <a:rPr lang="pt-BR" spc="-5" dirty="0">
                <a:latin typeface="Arial" panose="020B0604020202020204" pitchFamily="34" charset="0"/>
                <a:cs typeface="Arial" panose="020B0604020202020204" pitchFamily="34" charset="0"/>
              </a:rPr>
              <a:t>armazenado no vacúolo </a:t>
            </a:r>
            <a:r>
              <a:rPr lang="pt-BR" dirty="0">
                <a:latin typeface="Arial" panose="020B0604020202020204" pitchFamily="34" charset="0"/>
                <a:cs typeface="Arial" panose="020B0604020202020204" pitchFamily="34" charset="0"/>
              </a:rPr>
              <a:t>e </a:t>
            </a:r>
            <a:r>
              <a:rPr lang="pt-BR" dirty="0" smtClean="0">
                <a:latin typeface="Arial" panose="020B0604020202020204" pitchFamily="34" charset="0"/>
                <a:cs typeface="Arial" panose="020B0604020202020204" pitchFamily="34" charset="0"/>
              </a:rPr>
              <a:t>amônia </a:t>
            </a:r>
            <a:r>
              <a:rPr lang="pt-BR" spc="-10" dirty="0">
                <a:latin typeface="Arial" panose="020B0604020202020204" pitchFamily="34" charset="0"/>
                <a:cs typeface="Arial" panose="020B0604020202020204" pitchFamily="34" charset="0"/>
              </a:rPr>
              <a:t>pode</a:t>
            </a:r>
            <a:r>
              <a:rPr lang="pt-BR" spc="-25"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converter-se em amônio (Excesso pode ser tóxico por dissipar os gradientes de prótons transmenbrana necessários ao transporte de elétrons na fotossíntese e na respiração celular) </a:t>
            </a:r>
          </a:p>
          <a:p>
            <a:pPr marL="298450" indent="-285750">
              <a:spcBef>
                <a:spcPts val="1080"/>
              </a:spcBef>
              <a:buFont typeface="Arial" panose="020B0604020202020204" pitchFamily="34" charset="0"/>
              <a:buChar char="•"/>
              <a:tabLst>
                <a:tab pos="180340" algn="l"/>
              </a:tabLst>
            </a:pPr>
            <a:r>
              <a:rPr lang="pt-BR" dirty="0" smtClean="0">
                <a:latin typeface="Arial" panose="020B0604020202020204" pitchFamily="34" charset="0"/>
                <a:cs typeface="Arial" panose="020B0604020202020204" pitchFamily="34" charset="0"/>
              </a:rPr>
              <a:t>Translocação</a:t>
            </a:r>
            <a:r>
              <a:rPr lang="pt-BR" dirty="0">
                <a:latin typeface="Arial" panose="020B0604020202020204" pitchFamily="34" charset="0"/>
                <a:cs typeface="Arial" panose="020B0604020202020204" pitchFamily="34" charset="0"/>
              </a:rPr>
              <a:t>: muito </a:t>
            </a:r>
            <a:r>
              <a:rPr lang="pt-BR" spc="-5" dirty="0">
                <a:latin typeface="Arial" panose="020B0604020202020204" pitchFamily="34" charset="0"/>
                <a:cs typeface="Arial" panose="020B0604020202020204" pitchFamily="34" charset="0"/>
              </a:rPr>
              <a:t>móvel </a:t>
            </a:r>
            <a:r>
              <a:rPr lang="pt-BR" spc="5" dirty="0">
                <a:latin typeface="Arial" panose="020B0604020202020204" pitchFamily="34" charset="0"/>
                <a:cs typeface="Arial" panose="020B0604020202020204" pitchFamily="34" charset="0"/>
              </a:rPr>
              <a:t>(NO</a:t>
            </a:r>
            <a:r>
              <a:rPr lang="pt-BR" spc="7" baseline="-20833" dirty="0">
                <a:latin typeface="Arial" panose="020B0604020202020204" pitchFamily="34" charset="0"/>
                <a:cs typeface="Arial" panose="020B0604020202020204" pitchFamily="34" charset="0"/>
              </a:rPr>
              <a:t>3</a:t>
            </a:r>
            <a:r>
              <a:rPr lang="pt-BR" spc="7" baseline="25462" dirty="0">
                <a:latin typeface="Arial" panose="020B0604020202020204" pitchFamily="34" charset="0"/>
                <a:cs typeface="Arial" panose="020B0604020202020204" pitchFamily="34" charset="0"/>
              </a:rPr>
              <a:t>-</a:t>
            </a:r>
            <a:r>
              <a:rPr lang="pt-BR" spc="5"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NH</a:t>
            </a:r>
            <a:r>
              <a:rPr lang="pt-BR" baseline="-20833" dirty="0">
                <a:latin typeface="Arial" panose="020B0604020202020204" pitchFamily="34" charset="0"/>
                <a:cs typeface="Arial" panose="020B0604020202020204" pitchFamily="34" charset="0"/>
              </a:rPr>
              <a:t>4</a:t>
            </a:r>
            <a:r>
              <a:rPr lang="pt-BR" baseline="25462"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e </a:t>
            </a:r>
            <a:r>
              <a:rPr lang="pt-BR" spc="-5" dirty="0">
                <a:latin typeface="Arial" panose="020B0604020202020204" pitchFamily="34" charset="0"/>
                <a:cs typeface="Arial" panose="020B0604020202020204" pitchFamily="34" charset="0"/>
              </a:rPr>
              <a:t>aminoácidos</a:t>
            </a:r>
            <a:r>
              <a:rPr lang="pt-BR" spc="-5" dirty="0" smtClean="0">
                <a:latin typeface="Arial" panose="020B0604020202020204" pitchFamily="34" charset="0"/>
                <a:cs typeface="Arial" panose="020B0604020202020204" pitchFamily="34" charset="0"/>
              </a:rPr>
              <a:t>).</a:t>
            </a:r>
          </a:p>
          <a:p>
            <a:pPr marL="298450" indent="-285750">
              <a:spcBef>
                <a:spcPts val="1080"/>
              </a:spcBef>
              <a:buFont typeface="Arial" panose="020B0604020202020204" pitchFamily="34" charset="0"/>
              <a:buChar char="•"/>
              <a:tabLst>
                <a:tab pos="180340" algn="l"/>
              </a:tabLst>
            </a:pPr>
            <a:endParaRPr lang="pt-BR" dirty="0">
              <a:latin typeface="Arial" panose="020B0604020202020204" pitchFamily="34" charset="0"/>
              <a:cs typeface="Arial" panose="020B0604020202020204" pitchFamily="34" charset="0"/>
            </a:endParaRPr>
          </a:p>
        </p:txBody>
      </p:sp>
      <p:sp>
        <p:nvSpPr>
          <p:cNvPr id="7" name="Seta para cima 6"/>
          <p:cNvSpPr/>
          <p:nvPr/>
        </p:nvSpPr>
        <p:spPr>
          <a:xfrm>
            <a:off x="1288226" y="4651566"/>
            <a:ext cx="348066" cy="352927"/>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p:cNvSpPr txBox="1"/>
          <p:nvPr/>
        </p:nvSpPr>
        <p:spPr>
          <a:xfrm>
            <a:off x="1636292" y="4695511"/>
            <a:ext cx="10050381" cy="369332"/>
          </a:xfrm>
          <a:prstGeom prst="rect">
            <a:avLst/>
          </a:prstGeom>
          <a:noFill/>
        </p:spPr>
        <p:txBody>
          <a:bodyPr wrap="square" rtlCol="0">
            <a:spAutoFit/>
          </a:bodyPr>
          <a:lstStyle/>
          <a:p>
            <a:r>
              <a:rPr lang="pt-BR" b="1" dirty="0" smtClean="0"/>
              <a:t>Fornecimento de N             Proteínas sintetizadas a partir dos aminoácidos promovem crescimento foliar  </a:t>
            </a:r>
            <a:endParaRPr lang="pt-BR" b="1" dirty="0"/>
          </a:p>
        </p:txBody>
      </p:sp>
      <p:sp>
        <p:nvSpPr>
          <p:cNvPr id="9" name="Igual 8"/>
          <p:cNvSpPr/>
          <p:nvPr/>
        </p:nvSpPr>
        <p:spPr>
          <a:xfrm>
            <a:off x="3545303" y="4744082"/>
            <a:ext cx="593559" cy="26041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0" name="CaixaDeTexto 9"/>
          <p:cNvSpPr txBox="1"/>
          <p:nvPr/>
        </p:nvSpPr>
        <p:spPr>
          <a:xfrm>
            <a:off x="701173" y="5566611"/>
            <a:ext cx="10985500" cy="369332"/>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Teores de N nas plantas: 2 a 75 g / kg de matéria seca da planta (adequado sendo de 20 a 50)</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649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17500"/>
            <a:ext cx="12192000" cy="584775"/>
          </a:xfrm>
          <a:prstGeom prst="rect">
            <a:avLst/>
          </a:prstGeom>
          <a:no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Porque amônia é tóxica?</a:t>
            </a:r>
            <a:endParaRPr lang="pt-BR" sz="3200" b="1" dirty="0">
              <a:latin typeface="Arial" panose="020B0604020202020204" pitchFamily="34" charset="0"/>
              <a:cs typeface="Arial" panose="020B0604020202020204" pitchFamily="34" charset="0"/>
            </a:endParaRPr>
          </a:p>
        </p:txBody>
      </p:sp>
      <p:pic>
        <p:nvPicPr>
          <p:cNvPr id="3" name="Picture 3" descr="12_2_toxidex_am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475904"/>
            <a:ext cx="67691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171700" y="6066980"/>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pt-BR" altLang="pt-BR" sz="1800" b="1" dirty="0"/>
              <a:t>Os íons amônio podem dissipar os gradientes de pH</a:t>
            </a:r>
          </a:p>
        </p:txBody>
      </p:sp>
    </p:spTree>
    <p:extLst>
      <p:ext uri="{BB962C8B-B14F-4D97-AF65-F5344CB8AC3E}">
        <p14:creationId xmlns:p14="http://schemas.microsoft.com/office/powerpoint/2010/main" val="22863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latin typeface="Arial" panose="020B0604020202020204" pitchFamily="34" charset="0"/>
                <a:cs typeface="Arial" panose="020B0604020202020204" pitchFamily="34" charset="0"/>
              </a:rPr>
              <a:t>Nitrogênio no solo</a:t>
            </a:r>
            <a:endParaRPr lang="pt-BR" sz="3200" dirty="0">
              <a:latin typeface="Arial" panose="020B0604020202020204" pitchFamily="34" charset="0"/>
              <a:cs typeface="Arial" panose="020B0604020202020204" pitchFamily="34" charset="0"/>
            </a:endParaRPr>
          </a:p>
        </p:txBody>
      </p:sp>
      <p:sp>
        <p:nvSpPr>
          <p:cNvPr id="8" name="object 12"/>
          <p:cNvSpPr/>
          <p:nvPr/>
        </p:nvSpPr>
        <p:spPr>
          <a:xfrm>
            <a:off x="3067306" y="4221625"/>
            <a:ext cx="5490971" cy="20071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13"/>
          <p:cNvSpPr txBox="1"/>
          <p:nvPr/>
        </p:nvSpPr>
        <p:spPr>
          <a:xfrm>
            <a:off x="6967350" y="4833512"/>
            <a:ext cx="584200" cy="330835"/>
          </a:xfrm>
          <a:prstGeom prst="rect">
            <a:avLst/>
          </a:prstGeom>
        </p:spPr>
        <p:txBody>
          <a:bodyPr vert="horz" wrap="square" lIns="0" tIns="0" rIns="0" bIns="0" rtlCol="0">
            <a:spAutoFit/>
          </a:bodyPr>
          <a:lstStyle/>
          <a:p>
            <a:pPr marL="12700">
              <a:lnSpc>
                <a:spcPct val="100000"/>
              </a:lnSpc>
            </a:pPr>
            <a:r>
              <a:rPr sz="2000" b="1" spc="5" dirty="0">
                <a:solidFill>
                  <a:srgbClr val="FF0000"/>
                </a:solidFill>
                <a:latin typeface="Arial"/>
                <a:cs typeface="Arial"/>
              </a:rPr>
              <a:t>NH</a:t>
            </a:r>
            <a:r>
              <a:rPr sz="1400" b="1" spc="-5" dirty="0">
                <a:solidFill>
                  <a:srgbClr val="FF0000"/>
                </a:solidFill>
                <a:latin typeface="Arial"/>
                <a:cs typeface="Arial"/>
              </a:rPr>
              <a:t>4</a:t>
            </a:r>
            <a:r>
              <a:rPr sz="2000" b="1" dirty="0">
                <a:solidFill>
                  <a:srgbClr val="FF0000"/>
                </a:solidFill>
                <a:latin typeface="Calibri"/>
                <a:cs typeface="Calibri"/>
              </a:rPr>
              <a:t>⁺</a:t>
            </a:r>
            <a:endParaRPr sz="2000" dirty="0">
              <a:latin typeface="Calibri"/>
              <a:cs typeface="Calibri"/>
            </a:endParaRPr>
          </a:p>
        </p:txBody>
      </p:sp>
      <p:sp>
        <p:nvSpPr>
          <p:cNvPr id="10" name="object 14"/>
          <p:cNvSpPr/>
          <p:nvPr/>
        </p:nvSpPr>
        <p:spPr>
          <a:xfrm>
            <a:off x="5536949" y="5294420"/>
            <a:ext cx="353695" cy="188595"/>
          </a:xfrm>
          <a:custGeom>
            <a:avLst/>
            <a:gdLst/>
            <a:ahLst/>
            <a:cxnLst/>
            <a:rect l="l" t="t" r="r" b="b"/>
            <a:pathLst>
              <a:path w="353695" h="188595">
                <a:moveTo>
                  <a:pt x="264667" y="0"/>
                </a:moveTo>
                <a:lnTo>
                  <a:pt x="225425" y="7200"/>
                </a:lnTo>
                <a:lnTo>
                  <a:pt x="192214" y="35380"/>
                </a:lnTo>
                <a:lnTo>
                  <a:pt x="177053" y="81955"/>
                </a:lnTo>
                <a:lnTo>
                  <a:pt x="176529" y="95313"/>
                </a:lnTo>
                <a:lnTo>
                  <a:pt x="178030" y="115890"/>
                </a:lnTo>
                <a:lnTo>
                  <a:pt x="200532" y="163601"/>
                </a:lnTo>
                <a:lnTo>
                  <a:pt x="245913" y="186841"/>
                </a:lnTo>
                <a:lnTo>
                  <a:pt x="265175" y="188391"/>
                </a:lnTo>
                <a:lnTo>
                  <a:pt x="284251" y="186834"/>
                </a:lnTo>
                <a:lnTo>
                  <a:pt x="301291" y="182162"/>
                </a:lnTo>
                <a:lnTo>
                  <a:pt x="316307" y="174375"/>
                </a:lnTo>
                <a:lnTo>
                  <a:pt x="329310" y="163474"/>
                </a:lnTo>
                <a:lnTo>
                  <a:pt x="334329" y="156946"/>
                </a:lnTo>
                <a:lnTo>
                  <a:pt x="265048" y="156946"/>
                </a:lnTo>
                <a:lnTo>
                  <a:pt x="254498" y="155948"/>
                </a:lnTo>
                <a:lnTo>
                  <a:pt x="222486" y="132062"/>
                </a:lnTo>
                <a:lnTo>
                  <a:pt x="214531" y="93573"/>
                </a:lnTo>
                <a:lnTo>
                  <a:pt x="215362" y="79335"/>
                </a:lnTo>
                <a:lnTo>
                  <a:pt x="235866" y="40208"/>
                </a:lnTo>
                <a:lnTo>
                  <a:pt x="265048" y="31432"/>
                </a:lnTo>
                <a:lnTo>
                  <a:pt x="334050" y="31432"/>
                </a:lnTo>
                <a:lnTo>
                  <a:pt x="329056" y="24968"/>
                </a:lnTo>
                <a:lnTo>
                  <a:pt x="315960" y="14042"/>
                </a:lnTo>
                <a:lnTo>
                  <a:pt x="300863" y="6240"/>
                </a:lnTo>
                <a:lnTo>
                  <a:pt x="283765" y="1559"/>
                </a:lnTo>
                <a:lnTo>
                  <a:pt x="264667" y="0"/>
                </a:lnTo>
                <a:close/>
              </a:path>
              <a:path w="353695" h="188595">
                <a:moveTo>
                  <a:pt x="334050" y="31432"/>
                </a:moveTo>
                <a:lnTo>
                  <a:pt x="265048" y="31432"/>
                </a:lnTo>
                <a:lnTo>
                  <a:pt x="275873" y="32408"/>
                </a:lnTo>
                <a:lnTo>
                  <a:pt x="285511" y="35288"/>
                </a:lnTo>
                <a:lnTo>
                  <a:pt x="311785" y="66230"/>
                </a:lnTo>
                <a:lnTo>
                  <a:pt x="315213" y="93573"/>
                </a:lnTo>
                <a:lnTo>
                  <a:pt x="314332" y="108425"/>
                </a:lnTo>
                <a:lnTo>
                  <a:pt x="293570" y="148036"/>
                </a:lnTo>
                <a:lnTo>
                  <a:pt x="265048" y="156946"/>
                </a:lnTo>
                <a:lnTo>
                  <a:pt x="334329" y="156946"/>
                </a:lnTo>
                <a:lnTo>
                  <a:pt x="351813" y="115296"/>
                </a:lnTo>
                <a:lnTo>
                  <a:pt x="353251" y="93573"/>
                </a:lnTo>
                <a:lnTo>
                  <a:pt x="351791" y="73415"/>
                </a:lnTo>
                <a:lnTo>
                  <a:pt x="347233" y="54830"/>
                </a:lnTo>
                <a:lnTo>
                  <a:pt x="339651" y="38682"/>
                </a:lnTo>
                <a:lnTo>
                  <a:pt x="334050" y="31432"/>
                </a:lnTo>
                <a:close/>
              </a:path>
              <a:path w="353695" h="188595">
                <a:moveTo>
                  <a:pt x="35813" y="3098"/>
                </a:moveTo>
                <a:lnTo>
                  <a:pt x="0" y="3098"/>
                </a:lnTo>
                <a:lnTo>
                  <a:pt x="0" y="185280"/>
                </a:lnTo>
                <a:lnTo>
                  <a:pt x="34162" y="185280"/>
                </a:lnTo>
                <a:lnTo>
                  <a:pt x="34162" y="66484"/>
                </a:lnTo>
                <a:lnTo>
                  <a:pt x="74652" y="66484"/>
                </a:lnTo>
                <a:lnTo>
                  <a:pt x="35813" y="3098"/>
                </a:lnTo>
                <a:close/>
              </a:path>
              <a:path w="353695" h="188595">
                <a:moveTo>
                  <a:pt x="74652" y="66484"/>
                </a:moveTo>
                <a:lnTo>
                  <a:pt x="34162" y="66484"/>
                </a:lnTo>
                <a:lnTo>
                  <a:pt x="107568" y="185280"/>
                </a:lnTo>
                <a:lnTo>
                  <a:pt x="144525" y="185280"/>
                </a:lnTo>
                <a:lnTo>
                  <a:pt x="144525" y="124764"/>
                </a:lnTo>
                <a:lnTo>
                  <a:pt x="110362" y="124764"/>
                </a:lnTo>
                <a:lnTo>
                  <a:pt x="74652" y="66484"/>
                </a:lnTo>
                <a:close/>
              </a:path>
              <a:path w="353695" h="188595">
                <a:moveTo>
                  <a:pt x="144525" y="3098"/>
                </a:moveTo>
                <a:lnTo>
                  <a:pt x="110362" y="3098"/>
                </a:lnTo>
                <a:lnTo>
                  <a:pt x="110362" y="124764"/>
                </a:lnTo>
                <a:lnTo>
                  <a:pt x="144525" y="124764"/>
                </a:lnTo>
                <a:lnTo>
                  <a:pt x="144525" y="3098"/>
                </a:lnTo>
                <a:close/>
              </a:path>
            </a:pathLst>
          </a:custGeom>
          <a:solidFill>
            <a:srgbClr val="0000FF"/>
          </a:solidFill>
        </p:spPr>
        <p:txBody>
          <a:bodyPr wrap="square" lIns="0" tIns="0" rIns="0" bIns="0" rtlCol="0"/>
          <a:lstStyle/>
          <a:p>
            <a:endParaRPr dirty="0"/>
          </a:p>
        </p:txBody>
      </p:sp>
      <p:sp>
        <p:nvSpPr>
          <p:cNvPr id="11" name="object 15"/>
          <p:cNvSpPr/>
          <p:nvPr/>
        </p:nvSpPr>
        <p:spPr>
          <a:xfrm>
            <a:off x="5751451" y="5325852"/>
            <a:ext cx="100965" cy="125730"/>
          </a:xfrm>
          <a:custGeom>
            <a:avLst/>
            <a:gdLst/>
            <a:ahLst/>
            <a:cxnLst/>
            <a:rect l="l" t="t" r="r" b="b"/>
            <a:pathLst>
              <a:path w="100964" h="125729">
                <a:moveTo>
                  <a:pt x="50545" y="0"/>
                </a:moveTo>
                <a:lnTo>
                  <a:pt x="13842" y="15595"/>
                </a:lnTo>
                <a:lnTo>
                  <a:pt x="0" y="62636"/>
                </a:lnTo>
                <a:lnTo>
                  <a:pt x="883" y="77171"/>
                </a:lnTo>
                <a:lnTo>
                  <a:pt x="21845" y="116534"/>
                </a:lnTo>
                <a:lnTo>
                  <a:pt x="50545" y="125514"/>
                </a:lnTo>
                <a:lnTo>
                  <a:pt x="61021" y="124523"/>
                </a:lnTo>
                <a:lnTo>
                  <a:pt x="92781" y="100761"/>
                </a:lnTo>
                <a:lnTo>
                  <a:pt x="100711" y="62141"/>
                </a:lnTo>
                <a:lnTo>
                  <a:pt x="99853" y="47475"/>
                </a:lnTo>
                <a:lnTo>
                  <a:pt x="79567" y="8674"/>
                </a:lnTo>
                <a:lnTo>
                  <a:pt x="50545" y="0"/>
                </a:lnTo>
                <a:close/>
              </a:path>
            </a:pathLst>
          </a:custGeom>
          <a:ln w="9144">
            <a:solidFill>
              <a:srgbClr val="0066FF"/>
            </a:solidFill>
          </a:ln>
        </p:spPr>
        <p:txBody>
          <a:bodyPr wrap="square" lIns="0" tIns="0" rIns="0" bIns="0" rtlCol="0"/>
          <a:lstStyle/>
          <a:p>
            <a:endParaRPr dirty="0"/>
          </a:p>
        </p:txBody>
      </p:sp>
      <p:sp>
        <p:nvSpPr>
          <p:cNvPr id="12" name="object 16"/>
          <p:cNvSpPr/>
          <p:nvPr/>
        </p:nvSpPr>
        <p:spPr>
          <a:xfrm>
            <a:off x="5536949" y="5297519"/>
            <a:ext cx="144780" cy="182245"/>
          </a:xfrm>
          <a:custGeom>
            <a:avLst/>
            <a:gdLst/>
            <a:ahLst/>
            <a:cxnLst/>
            <a:rect l="l" t="t" r="r" b="b"/>
            <a:pathLst>
              <a:path w="144779" h="182245">
                <a:moveTo>
                  <a:pt x="0" y="0"/>
                </a:moveTo>
                <a:lnTo>
                  <a:pt x="35813" y="0"/>
                </a:lnTo>
                <a:lnTo>
                  <a:pt x="110362" y="121665"/>
                </a:lnTo>
                <a:lnTo>
                  <a:pt x="110362" y="0"/>
                </a:lnTo>
                <a:lnTo>
                  <a:pt x="144525" y="0"/>
                </a:lnTo>
                <a:lnTo>
                  <a:pt x="144525" y="182181"/>
                </a:lnTo>
                <a:lnTo>
                  <a:pt x="107568" y="182181"/>
                </a:lnTo>
                <a:lnTo>
                  <a:pt x="34162" y="63385"/>
                </a:lnTo>
                <a:lnTo>
                  <a:pt x="34162" y="182181"/>
                </a:lnTo>
                <a:lnTo>
                  <a:pt x="0" y="182181"/>
                </a:lnTo>
                <a:lnTo>
                  <a:pt x="0" y="0"/>
                </a:lnTo>
                <a:close/>
              </a:path>
            </a:pathLst>
          </a:custGeom>
          <a:ln w="9144">
            <a:solidFill>
              <a:srgbClr val="0066FF"/>
            </a:solidFill>
          </a:ln>
        </p:spPr>
        <p:txBody>
          <a:bodyPr wrap="square" lIns="0" tIns="0" rIns="0" bIns="0" rtlCol="0"/>
          <a:lstStyle/>
          <a:p>
            <a:endParaRPr dirty="0"/>
          </a:p>
        </p:txBody>
      </p:sp>
      <p:sp>
        <p:nvSpPr>
          <p:cNvPr id="13" name="object 17"/>
          <p:cNvSpPr/>
          <p:nvPr/>
        </p:nvSpPr>
        <p:spPr>
          <a:xfrm>
            <a:off x="5713478" y="5294420"/>
            <a:ext cx="177165" cy="188595"/>
          </a:xfrm>
          <a:custGeom>
            <a:avLst/>
            <a:gdLst/>
            <a:ahLst/>
            <a:cxnLst/>
            <a:rect l="l" t="t" r="r" b="b"/>
            <a:pathLst>
              <a:path w="177164" h="188595">
                <a:moveTo>
                  <a:pt x="88137" y="0"/>
                </a:moveTo>
                <a:lnTo>
                  <a:pt x="139430" y="14042"/>
                </a:lnTo>
                <a:lnTo>
                  <a:pt x="170703" y="54830"/>
                </a:lnTo>
                <a:lnTo>
                  <a:pt x="176784" y="94437"/>
                </a:lnTo>
                <a:lnTo>
                  <a:pt x="175283" y="115296"/>
                </a:lnTo>
                <a:lnTo>
                  <a:pt x="152780" y="163474"/>
                </a:lnTo>
                <a:lnTo>
                  <a:pt x="107721" y="186834"/>
                </a:lnTo>
                <a:lnTo>
                  <a:pt x="88646" y="188391"/>
                </a:lnTo>
                <a:lnTo>
                  <a:pt x="69383" y="186841"/>
                </a:lnTo>
                <a:lnTo>
                  <a:pt x="24002" y="163601"/>
                </a:lnTo>
                <a:lnTo>
                  <a:pt x="1500" y="115890"/>
                </a:lnTo>
                <a:lnTo>
                  <a:pt x="0" y="95313"/>
                </a:lnTo>
                <a:lnTo>
                  <a:pt x="523" y="81955"/>
                </a:lnTo>
                <a:lnTo>
                  <a:pt x="11735" y="41806"/>
                </a:lnTo>
                <a:lnTo>
                  <a:pt x="42632" y="10232"/>
                </a:lnTo>
                <a:lnTo>
                  <a:pt x="88137" y="0"/>
                </a:lnTo>
                <a:close/>
              </a:path>
            </a:pathLst>
          </a:custGeom>
          <a:ln w="9144">
            <a:solidFill>
              <a:srgbClr val="0066FF"/>
            </a:solidFill>
          </a:ln>
        </p:spPr>
        <p:txBody>
          <a:bodyPr wrap="square" lIns="0" tIns="0" rIns="0" bIns="0" rtlCol="0"/>
          <a:lstStyle/>
          <a:p>
            <a:endParaRPr dirty="0"/>
          </a:p>
        </p:txBody>
      </p:sp>
      <p:sp>
        <p:nvSpPr>
          <p:cNvPr id="14" name="object 18"/>
          <p:cNvSpPr/>
          <p:nvPr/>
        </p:nvSpPr>
        <p:spPr>
          <a:xfrm>
            <a:off x="5907281" y="5351544"/>
            <a:ext cx="85090" cy="130810"/>
          </a:xfrm>
          <a:custGeom>
            <a:avLst/>
            <a:gdLst/>
            <a:ahLst/>
            <a:cxnLst/>
            <a:rect l="l" t="t" r="r" b="b"/>
            <a:pathLst>
              <a:path w="85089" h="130810">
                <a:moveTo>
                  <a:pt x="23622" y="91414"/>
                </a:moveTo>
                <a:lnTo>
                  <a:pt x="0" y="94284"/>
                </a:lnTo>
                <a:lnTo>
                  <a:pt x="1527" y="101957"/>
                </a:lnTo>
                <a:lnTo>
                  <a:pt x="4222" y="108861"/>
                </a:lnTo>
                <a:lnTo>
                  <a:pt x="41910" y="130340"/>
                </a:lnTo>
                <a:lnTo>
                  <a:pt x="50692" y="129599"/>
                </a:lnTo>
                <a:lnTo>
                  <a:pt x="79119" y="110045"/>
                </a:lnTo>
                <a:lnTo>
                  <a:pt x="37084" y="110045"/>
                </a:lnTo>
                <a:lnTo>
                  <a:pt x="33020" y="108458"/>
                </a:lnTo>
                <a:lnTo>
                  <a:pt x="26415" y="102069"/>
                </a:lnTo>
                <a:lnTo>
                  <a:pt x="24384" y="97459"/>
                </a:lnTo>
                <a:lnTo>
                  <a:pt x="23622" y="91414"/>
                </a:lnTo>
                <a:close/>
              </a:path>
              <a:path w="85089" h="130810">
                <a:moveTo>
                  <a:pt x="77167" y="68783"/>
                </a:moveTo>
                <a:lnTo>
                  <a:pt x="47371" y="68783"/>
                </a:lnTo>
                <a:lnTo>
                  <a:pt x="51435" y="70573"/>
                </a:lnTo>
                <a:lnTo>
                  <a:pt x="58038" y="77774"/>
                </a:lnTo>
                <a:lnTo>
                  <a:pt x="59689" y="82651"/>
                </a:lnTo>
                <a:lnTo>
                  <a:pt x="59689" y="95300"/>
                </a:lnTo>
                <a:lnTo>
                  <a:pt x="58038" y="100469"/>
                </a:lnTo>
                <a:lnTo>
                  <a:pt x="54483" y="104305"/>
                </a:lnTo>
                <a:lnTo>
                  <a:pt x="51053" y="108127"/>
                </a:lnTo>
                <a:lnTo>
                  <a:pt x="46862" y="110045"/>
                </a:lnTo>
                <a:lnTo>
                  <a:pt x="79119" y="110045"/>
                </a:lnTo>
                <a:lnTo>
                  <a:pt x="81724" y="105414"/>
                </a:lnTo>
                <a:lnTo>
                  <a:pt x="84054" y="97943"/>
                </a:lnTo>
                <a:lnTo>
                  <a:pt x="84836" y="89852"/>
                </a:lnTo>
                <a:lnTo>
                  <a:pt x="84836" y="82130"/>
                </a:lnTo>
                <a:lnTo>
                  <a:pt x="82550" y="75539"/>
                </a:lnTo>
                <a:lnTo>
                  <a:pt x="78232" y="70091"/>
                </a:lnTo>
                <a:lnTo>
                  <a:pt x="77167" y="68783"/>
                </a:lnTo>
                <a:close/>
              </a:path>
              <a:path w="85089" h="130810">
                <a:moveTo>
                  <a:pt x="77046" y="20116"/>
                </a:moveTo>
                <a:lnTo>
                  <a:pt x="44703" y="20116"/>
                </a:lnTo>
                <a:lnTo>
                  <a:pt x="48133" y="21386"/>
                </a:lnTo>
                <a:lnTo>
                  <a:pt x="53212" y="26492"/>
                </a:lnTo>
                <a:lnTo>
                  <a:pt x="54483" y="29921"/>
                </a:lnTo>
                <a:lnTo>
                  <a:pt x="54483" y="39268"/>
                </a:lnTo>
                <a:lnTo>
                  <a:pt x="52705" y="43319"/>
                </a:lnTo>
                <a:lnTo>
                  <a:pt x="45847" y="49403"/>
                </a:lnTo>
                <a:lnTo>
                  <a:pt x="40766" y="50850"/>
                </a:lnTo>
                <a:lnTo>
                  <a:pt x="34138" y="50850"/>
                </a:lnTo>
                <a:lnTo>
                  <a:pt x="31369" y="70612"/>
                </a:lnTo>
                <a:lnTo>
                  <a:pt x="35813" y="69392"/>
                </a:lnTo>
                <a:lnTo>
                  <a:pt x="39497" y="68783"/>
                </a:lnTo>
                <a:lnTo>
                  <a:pt x="77167" y="68783"/>
                </a:lnTo>
                <a:lnTo>
                  <a:pt x="73787" y="64630"/>
                </a:lnTo>
                <a:lnTo>
                  <a:pt x="67945" y="61125"/>
                </a:lnTo>
                <a:lnTo>
                  <a:pt x="60706" y="59550"/>
                </a:lnTo>
                <a:lnTo>
                  <a:pt x="68707" y="54123"/>
                </a:lnTo>
                <a:lnTo>
                  <a:pt x="71686" y="50850"/>
                </a:lnTo>
                <a:lnTo>
                  <a:pt x="40766" y="50850"/>
                </a:lnTo>
                <a:lnTo>
                  <a:pt x="34162" y="50673"/>
                </a:lnTo>
                <a:lnTo>
                  <a:pt x="71848" y="50673"/>
                </a:lnTo>
                <a:lnTo>
                  <a:pt x="74422" y="47845"/>
                </a:lnTo>
                <a:lnTo>
                  <a:pt x="77851" y="40717"/>
                </a:lnTo>
                <a:lnTo>
                  <a:pt x="78906" y="33350"/>
                </a:lnTo>
                <a:lnTo>
                  <a:pt x="78994" y="24841"/>
                </a:lnTo>
                <a:lnTo>
                  <a:pt x="77046" y="20116"/>
                </a:lnTo>
                <a:close/>
              </a:path>
              <a:path w="85089" h="130810">
                <a:moveTo>
                  <a:pt x="41148" y="0"/>
                </a:moveTo>
                <a:lnTo>
                  <a:pt x="34162" y="0"/>
                </a:lnTo>
                <a:lnTo>
                  <a:pt x="27812" y="1320"/>
                </a:lnTo>
                <a:lnTo>
                  <a:pt x="1777" y="33350"/>
                </a:lnTo>
                <a:lnTo>
                  <a:pt x="24384" y="37172"/>
                </a:lnTo>
                <a:lnTo>
                  <a:pt x="25019" y="31610"/>
                </a:lnTo>
                <a:lnTo>
                  <a:pt x="26797" y="27368"/>
                </a:lnTo>
                <a:lnTo>
                  <a:pt x="29718" y="24460"/>
                </a:lnTo>
                <a:lnTo>
                  <a:pt x="32765" y="21564"/>
                </a:lnTo>
                <a:lnTo>
                  <a:pt x="36322" y="20116"/>
                </a:lnTo>
                <a:lnTo>
                  <a:pt x="77046" y="20116"/>
                </a:lnTo>
                <a:lnTo>
                  <a:pt x="76073" y="17754"/>
                </a:lnTo>
                <a:lnTo>
                  <a:pt x="70103" y="11493"/>
                </a:lnTo>
                <a:lnTo>
                  <a:pt x="64222" y="6466"/>
                </a:lnTo>
                <a:lnTo>
                  <a:pt x="57435" y="2874"/>
                </a:lnTo>
                <a:lnTo>
                  <a:pt x="49744" y="718"/>
                </a:lnTo>
                <a:lnTo>
                  <a:pt x="41148" y="0"/>
                </a:lnTo>
                <a:close/>
              </a:path>
            </a:pathLst>
          </a:custGeom>
          <a:solidFill>
            <a:srgbClr val="0000FF"/>
          </a:solidFill>
        </p:spPr>
        <p:txBody>
          <a:bodyPr wrap="square" lIns="0" tIns="0" rIns="0" bIns="0" rtlCol="0"/>
          <a:lstStyle/>
          <a:p>
            <a:endParaRPr dirty="0"/>
          </a:p>
        </p:txBody>
      </p:sp>
      <p:sp>
        <p:nvSpPr>
          <p:cNvPr id="15" name="object 19"/>
          <p:cNvSpPr/>
          <p:nvPr/>
        </p:nvSpPr>
        <p:spPr>
          <a:xfrm>
            <a:off x="5907281" y="5351544"/>
            <a:ext cx="85090" cy="130810"/>
          </a:xfrm>
          <a:custGeom>
            <a:avLst/>
            <a:gdLst/>
            <a:ahLst/>
            <a:cxnLst/>
            <a:rect l="l" t="t" r="r" b="b"/>
            <a:pathLst>
              <a:path w="85089" h="130810">
                <a:moveTo>
                  <a:pt x="41148" y="0"/>
                </a:moveTo>
                <a:lnTo>
                  <a:pt x="76073" y="17754"/>
                </a:lnTo>
                <a:lnTo>
                  <a:pt x="78994" y="24841"/>
                </a:lnTo>
                <a:lnTo>
                  <a:pt x="78994" y="32740"/>
                </a:lnTo>
                <a:lnTo>
                  <a:pt x="77851" y="40717"/>
                </a:lnTo>
                <a:lnTo>
                  <a:pt x="74422" y="47845"/>
                </a:lnTo>
                <a:lnTo>
                  <a:pt x="68707" y="54123"/>
                </a:lnTo>
                <a:lnTo>
                  <a:pt x="60706" y="59550"/>
                </a:lnTo>
                <a:lnTo>
                  <a:pt x="67945" y="61125"/>
                </a:lnTo>
                <a:lnTo>
                  <a:pt x="73787" y="64630"/>
                </a:lnTo>
                <a:lnTo>
                  <a:pt x="78232" y="70091"/>
                </a:lnTo>
                <a:lnTo>
                  <a:pt x="82550" y="75539"/>
                </a:lnTo>
                <a:lnTo>
                  <a:pt x="84836" y="82130"/>
                </a:lnTo>
                <a:lnTo>
                  <a:pt x="84836" y="89852"/>
                </a:lnTo>
                <a:lnTo>
                  <a:pt x="66020" y="123674"/>
                </a:lnTo>
                <a:lnTo>
                  <a:pt x="41910" y="130340"/>
                </a:lnTo>
                <a:lnTo>
                  <a:pt x="33621" y="129716"/>
                </a:lnTo>
                <a:lnTo>
                  <a:pt x="1527" y="101957"/>
                </a:lnTo>
                <a:lnTo>
                  <a:pt x="0" y="94284"/>
                </a:lnTo>
                <a:lnTo>
                  <a:pt x="23622" y="91414"/>
                </a:lnTo>
                <a:lnTo>
                  <a:pt x="24384" y="97459"/>
                </a:lnTo>
                <a:lnTo>
                  <a:pt x="26415" y="102069"/>
                </a:lnTo>
                <a:lnTo>
                  <a:pt x="29718" y="105257"/>
                </a:lnTo>
                <a:lnTo>
                  <a:pt x="33020" y="108458"/>
                </a:lnTo>
                <a:lnTo>
                  <a:pt x="37084" y="110045"/>
                </a:lnTo>
                <a:lnTo>
                  <a:pt x="41783" y="110045"/>
                </a:lnTo>
                <a:lnTo>
                  <a:pt x="46862" y="110045"/>
                </a:lnTo>
                <a:lnTo>
                  <a:pt x="51053" y="108127"/>
                </a:lnTo>
                <a:lnTo>
                  <a:pt x="54483" y="104305"/>
                </a:lnTo>
                <a:lnTo>
                  <a:pt x="58038" y="100469"/>
                </a:lnTo>
                <a:lnTo>
                  <a:pt x="59689" y="95300"/>
                </a:lnTo>
                <a:lnTo>
                  <a:pt x="59689" y="88811"/>
                </a:lnTo>
                <a:lnTo>
                  <a:pt x="59689" y="82651"/>
                </a:lnTo>
                <a:lnTo>
                  <a:pt x="58038" y="77774"/>
                </a:lnTo>
                <a:lnTo>
                  <a:pt x="54737" y="74180"/>
                </a:lnTo>
                <a:lnTo>
                  <a:pt x="51435" y="70573"/>
                </a:lnTo>
                <a:lnTo>
                  <a:pt x="47371" y="68783"/>
                </a:lnTo>
                <a:lnTo>
                  <a:pt x="42672" y="68783"/>
                </a:lnTo>
                <a:lnTo>
                  <a:pt x="39497" y="68783"/>
                </a:lnTo>
                <a:lnTo>
                  <a:pt x="35813" y="69392"/>
                </a:lnTo>
                <a:lnTo>
                  <a:pt x="31369" y="70612"/>
                </a:lnTo>
                <a:lnTo>
                  <a:pt x="34162" y="50673"/>
                </a:lnTo>
                <a:lnTo>
                  <a:pt x="40766" y="50850"/>
                </a:lnTo>
                <a:lnTo>
                  <a:pt x="45847" y="49403"/>
                </a:lnTo>
                <a:lnTo>
                  <a:pt x="49275" y="46367"/>
                </a:lnTo>
                <a:lnTo>
                  <a:pt x="52705" y="43319"/>
                </a:lnTo>
                <a:lnTo>
                  <a:pt x="54483" y="39268"/>
                </a:lnTo>
                <a:lnTo>
                  <a:pt x="54483" y="34213"/>
                </a:lnTo>
                <a:lnTo>
                  <a:pt x="54483" y="29921"/>
                </a:lnTo>
                <a:lnTo>
                  <a:pt x="53212" y="26492"/>
                </a:lnTo>
                <a:lnTo>
                  <a:pt x="50673" y="23939"/>
                </a:lnTo>
                <a:lnTo>
                  <a:pt x="48133" y="21386"/>
                </a:lnTo>
                <a:lnTo>
                  <a:pt x="44703" y="20116"/>
                </a:lnTo>
                <a:lnTo>
                  <a:pt x="40512" y="20116"/>
                </a:lnTo>
                <a:lnTo>
                  <a:pt x="36322" y="20116"/>
                </a:lnTo>
                <a:lnTo>
                  <a:pt x="24384" y="37172"/>
                </a:lnTo>
                <a:lnTo>
                  <a:pt x="1777" y="33350"/>
                </a:lnTo>
                <a:lnTo>
                  <a:pt x="3428" y="25628"/>
                </a:lnTo>
                <a:lnTo>
                  <a:pt x="5714" y="19456"/>
                </a:lnTo>
                <a:lnTo>
                  <a:pt x="8889" y="14846"/>
                </a:lnTo>
                <a:lnTo>
                  <a:pt x="12064" y="10223"/>
                </a:lnTo>
                <a:lnTo>
                  <a:pt x="16510" y="6604"/>
                </a:lnTo>
                <a:lnTo>
                  <a:pt x="22098" y="3962"/>
                </a:lnTo>
                <a:lnTo>
                  <a:pt x="27812" y="1320"/>
                </a:lnTo>
                <a:lnTo>
                  <a:pt x="34162" y="0"/>
                </a:lnTo>
                <a:lnTo>
                  <a:pt x="41148" y="0"/>
                </a:lnTo>
                <a:close/>
              </a:path>
            </a:pathLst>
          </a:custGeom>
          <a:ln w="9144">
            <a:solidFill>
              <a:srgbClr val="0066FF"/>
            </a:solidFill>
          </a:ln>
        </p:spPr>
        <p:txBody>
          <a:bodyPr wrap="square" lIns="0" tIns="0" rIns="0" bIns="0" rtlCol="0"/>
          <a:lstStyle/>
          <a:p>
            <a:endParaRPr dirty="0"/>
          </a:p>
        </p:txBody>
      </p:sp>
      <p:sp>
        <p:nvSpPr>
          <p:cNvPr id="16" name="object 20"/>
          <p:cNvSpPr/>
          <p:nvPr/>
        </p:nvSpPr>
        <p:spPr>
          <a:xfrm>
            <a:off x="6006849" y="5339149"/>
            <a:ext cx="75565" cy="17780"/>
          </a:xfrm>
          <a:custGeom>
            <a:avLst/>
            <a:gdLst/>
            <a:ahLst/>
            <a:cxnLst/>
            <a:rect l="l" t="t" r="r" b="b"/>
            <a:pathLst>
              <a:path w="75564" h="17779">
                <a:moveTo>
                  <a:pt x="72516" y="0"/>
                </a:moveTo>
                <a:lnTo>
                  <a:pt x="2285" y="0"/>
                </a:lnTo>
                <a:lnTo>
                  <a:pt x="1269" y="723"/>
                </a:lnTo>
                <a:lnTo>
                  <a:pt x="253" y="3632"/>
                </a:lnTo>
                <a:lnTo>
                  <a:pt x="8" y="5765"/>
                </a:lnTo>
                <a:lnTo>
                  <a:pt x="0" y="11811"/>
                </a:lnTo>
                <a:lnTo>
                  <a:pt x="253" y="14046"/>
                </a:lnTo>
                <a:lnTo>
                  <a:pt x="1269" y="17030"/>
                </a:lnTo>
                <a:lnTo>
                  <a:pt x="2285" y="17780"/>
                </a:lnTo>
                <a:lnTo>
                  <a:pt x="72516" y="17780"/>
                </a:lnTo>
                <a:lnTo>
                  <a:pt x="73532" y="17030"/>
                </a:lnTo>
                <a:lnTo>
                  <a:pt x="74802" y="14046"/>
                </a:lnTo>
                <a:lnTo>
                  <a:pt x="75056" y="11811"/>
                </a:lnTo>
                <a:lnTo>
                  <a:pt x="75056" y="5765"/>
                </a:lnTo>
                <a:lnTo>
                  <a:pt x="74802" y="3517"/>
                </a:lnTo>
                <a:lnTo>
                  <a:pt x="73532" y="711"/>
                </a:lnTo>
                <a:lnTo>
                  <a:pt x="72516" y="0"/>
                </a:lnTo>
                <a:close/>
              </a:path>
            </a:pathLst>
          </a:custGeom>
          <a:solidFill>
            <a:srgbClr val="0000FF"/>
          </a:solidFill>
        </p:spPr>
        <p:txBody>
          <a:bodyPr wrap="square" lIns="0" tIns="0" rIns="0" bIns="0" rtlCol="0"/>
          <a:lstStyle/>
          <a:p>
            <a:endParaRPr dirty="0"/>
          </a:p>
        </p:txBody>
      </p:sp>
      <p:sp>
        <p:nvSpPr>
          <p:cNvPr id="17" name="object 21"/>
          <p:cNvSpPr/>
          <p:nvPr/>
        </p:nvSpPr>
        <p:spPr>
          <a:xfrm>
            <a:off x="6006849" y="5339149"/>
            <a:ext cx="75565" cy="17780"/>
          </a:xfrm>
          <a:custGeom>
            <a:avLst/>
            <a:gdLst/>
            <a:ahLst/>
            <a:cxnLst/>
            <a:rect l="l" t="t" r="r" b="b"/>
            <a:pathLst>
              <a:path w="75564" h="17779">
                <a:moveTo>
                  <a:pt x="3809" y="0"/>
                </a:moveTo>
                <a:lnTo>
                  <a:pt x="71119" y="0"/>
                </a:lnTo>
                <a:lnTo>
                  <a:pt x="72516" y="0"/>
                </a:lnTo>
                <a:lnTo>
                  <a:pt x="73532" y="711"/>
                </a:lnTo>
                <a:lnTo>
                  <a:pt x="74167" y="2120"/>
                </a:lnTo>
                <a:lnTo>
                  <a:pt x="74802" y="3517"/>
                </a:lnTo>
                <a:lnTo>
                  <a:pt x="75056" y="5765"/>
                </a:lnTo>
                <a:lnTo>
                  <a:pt x="75056" y="8826"/>
                </a:lnTo>
                <a:lnTo>
                  <a:pt x="75056" y="11811"/>
                </a:lnTo>
                <a:lnTo>
                  <a:pt x="74802" y="14046"/>
                </a:lnTo>
                <a:lnTo>
                  <a:pt x="74167" y="15532"/>
                </a:lnTo>
                <a:lnTo>
                  <a:pt x="73532" y="17030"/>
                </a:lnTo>
                <a:lnTo>
                  <a:pt x="72516" y="17780"/>
                </a:lnTo>
                <a:lnTo>
                  <a:pt x="71119" y="17780"/>
                </a:lnTo>
                <a:lnTo>
                  <a:pt x="3809" y="17780"/>
                </a:lnTo>
                <a:lnTo>
                  <a:pt x="2285" y="17780"/>
                </a:lnTo>
                <a:lnTo>
                  <a:pt x="1269" y="17030"/>
                </a:lnTo>
                <a:lnTo>
                  <a:pt x="762" y="15532"/>
                </a:lnTo>
                <a:lnTo>
                  <a:pt x="253" y="14046"/>
                </a:lnTo>
                <a:lnTo>
                  <a:pt x="0" y="11811"/>
                </a:lnTo>
                <a:lnTo>
                  <a:pt x="0" y="8826"/>
                </a:lnTo>
                <a:lnTo>
                  <a:pt x="0" y="5842"/>
                </a:lnTo>
                <a:lnTo>
                  <a:pt x="253" y="3632"/>
                </a:lnTo>
                <a:lnTo>
                  <a:pt x="762" y="2171"/>
                </a:lnTo>
                <a:lnTo>
                  <a:pt x="1269" y="723"/>
                </a:lnTo>
                <a:lnTo>
                  <a:pt x="2285" y="0"/>
                </a:lnTo>
                <a:lnTo>
                  <a:pt x="3809" y="0"/>
                </a:lnTo>
                <a:close/>
              </a:path>
            </a:pathLst>
          </a:custGeom>
          <a:ln w="9144">
            <a:solidFill>
              <a:srgbClr val="0066FF"/>
            </a:solidFill>
          </a:ln>
        </p:spPr>
        <p:txBody>
          <a:bodyPr wrap="square" lIns="0" tIns="0" rIns="0" bIns="0" rtlCol="0"/>
          <a:lstStyle/>
          <a:p>
            <a:endParaRPr dirty="0"/>
          </a:p>
        </p:txBody>
      </p:sp>
      <p:sp>
        <p:nvSpPr>
          <p:cNvPr id="18" name="object 22"/>
          <p:cNvSpPr txBox="1"/>
          <p:nvPr/>
        </p:nvSpPr>
        <p:spPr>
          <a:xfrm>
            <a:off x="6327270" y="5659265"/>
            <a:ext cx="584200" cy="330835"/>
          </a:xfrm>
          <a:prstGeom prst="rect">
            <a:avLst/>
          </a:prstGeom>
        </p:spPr>
        <p:txBody>
          <a:bodyPr vert="horz" wrap="square" lIns="0" tIns="0" rIns="0" bIns="0" rtlCol="0">
            <a:spAutoFit/>
          </a:bodyPr>
          <a:lstStyle/>
          <a:p>
            <a:pPr marL="12700">
              <a:lnSpc>
                <a:spcPct val="100000"/>
              </a:lnSpc>
            </a:pPr>
            <a:r>
              <a:rPr sz="2000" b="1" spc="5" dirty="0">
                <a:solidFill>
                  <a:srgbClr val="FF0000"/>
                </a:solidFill>
                <a:latin typeface="Arial"/>
                <a:cs typeface="Arial"/>
              </a:rPr>
              <a:t>NH</a:t>
            </a:r>
            <a:r>
              <a:rPr sz="1400" b="1" dirty="0">
                <a:solidFill>
                  <a:srgbClr val="FF0000"/>
                </a:solidFill>
                <a:latin typeface="Arial"/>
                <a:cs typeface="Arial"/>
              </a:rPr>
              <a:t>4</a:t>
            </a:r>
            <a:r>
              <a:rPr sz="2000" b="1" dirty="0">
                <a:solidFill>
                  <a:srgbClr val="FF0000"/>
                </a:solidFill>
                <a:latin typeface="Calibri"/>
                <a:cs typeface="Calibri"/>
              </a:rPr>
              <a:t>⁺</a:t>
            </a:r>
            <a:endParaRPr sz="2000" dirty="0">
              <a:latin typeface="Calibri"/>
              <a:cs typeface="Calibri"/>
            </a:endParaRPr>
          </a:p>
        </p:txBody>
      </p:sp>
      <p:sp>
        <p:nvSpPr>
          <p:cNvPr id="19" name="object 23"/>
          <p:cNvSpPr/>
          <p:nvPr/>
        </p:nvSpPr>
        <p:spPr>
          <a:xfrm>
            <a:off x="4012694" y="5134120"/>
            <a:ext cx="353695" cy="188595"/>
          </a:xfrm>
          <a:custGeom>
            <a:avLst/>
            <a:gdLst/>
            <a:ahLst/>
            <a:cxnLst/>
            <a:rect l="l" t="t" r="r" b="b"/>
            <a:pathLst>
              <a:path w="353695" h="188595">
                <a:moveTo>
                  <a:pt x="264668" y="0"/>
                </a:moveTo>
                <a:lnTo>
                  <a:pt x="225425" y="7239"/>
                </a:lnTo>
                <a:lnTo>
                  <a:pt x="192214" y="35423"/>
                </a:lnTo>
                <a:lnTo>
                  <a:pt x="177053" y="81993"/>
                </a:lnTo>
                <a:lnTo>
                  <a:pt x="176530" y="95351"/>
                </a:lnTo>
                <a:lnTo>
                  <a:pt x="178030" y="115929"/>
                </a:lnTo>
                <a:lnTo>
                  <a:pt x="200533" y="163639"/>
                </a:lnTo>
                <a:lnTo>
                  <a:pt x="245860" y="186879"/>
                </a:lnTo>
                <a:lnTo>
                  <a:pt x="265176" y="188429"/>
                </a:lnTo>
                <a:lnTo>
                  <a:pt x="284251" y="186872"/>
                </a:lnTo>
                <a:lnTo>
                  <a:pt x="301291" y="182200"/>
                </a:lnTo>
                <a:lnTo>
                  <a:pt x="316307" y="174413"/>
                </a:lnTo>
                <a:lnTo>
                  <a:pt x="329311" y="163512"/>
                </a:lnTo>
                <a:lnTo>
                  <a:pt x="334329" y="156984"/>
                </a:lnTo>
                <a:lnTo>
                  <a:pt x="265049" y="156984"/>
                </a:lnTo>
                <a:lnTo>
                  <a:pt x="254498" y="155986"/>
                </a:lnTo>
                <a:lnTo>
                  <a:pt x="222486" y="132102"/>
                </a:lnTo>
                <a:lnTo>
                  <a:pt x="214531" y="93611"/>
                </a:lnTo>
                <a:lnTo>
                  <a:pt x="215362" y="79379"/>
                </a:lnTo>
                <a:lnTo>
                  <a:pt x="235848" y="40252"/>
                </a:lnTo>
                <a:lnTo>
                  <a:pt x="265049" y="31470"/>
                </a:lnTo>
                <a:lnTo>
                  <a:pt x="334043" y="31470"/>
                </a:lnTo>
                <a:lnTo>
                  <a:pt x="329057" y="25019"/>
                </a:lnTo>
                <a:lnTo>
                  <a:pt x="315960" y="14091"/>
                </a:lnTo>
                <a:lnTo>
                  <a:pt x="300862" y="6270"/>
                </a:lnTo>
                <a:lnTo>
                  <a:pt x="283765" y="1569"/>
                </a:lnTo>
                <a:lnTo>
                  <a:pt x="264668" y="0"/>
                </a:lnTo>
                <a:close/>
              </a:path>
              <a:path w="353695" h="188595">
                <a:moveTo>
                  <a:pt x="334043" y="31470"/>
                </a:moveTo>
                <a:lnTo>
                  <a:pt x="265049" y="31470"/>
                </a:lnTo>
                <a:lnTo>
                  <a:pt x="275873" y="32446"/>
                </a:lnTo>
                <a:lnTo>
                  <a:pt x="285511" y="35326"/>
                </a:lnTo>
                <a:lnTo>
                  <a:pt x="311785" y="66273"/>
                </a:lnTo>
                <a:lnTo>
                  <a:pt x="315213" y="93611"/>
                </a:lnTo>
                <a:lnTo>
                  <a:pt x="314332" y="108468"/>
                </a:lnTo>
                <a:lnTo>
                  <a:pt x="293570" y="148080"/>
                </a:lnTo>
                <a:lnTo>
                  <a:pt x="265049" y="156984"/>
                </a:lnTo>
                <a:lnTo>
                  <a:pt x="334329" y="156984"/>
                </a:lnTo>
                <a:lnTo>
                  <a:pt x="339812" y="149853"/>
                </a:lnTo>
                <a:lnTo>
                  <a:pt x="347313" y="133796"/>
                </a:lnTo>
                <a:lnTo>
                  <a:pt x="351813" y="115340"/>
                </a:lnTo>
                <a:lnTo>
                  <a:pt x="353251" y="95351"/>
                </a:lnTo>
                <a:lnTo>
                  <a:pt x="353250" y="93611"/>
                </a:lnTo>
                <a:lnTo>
                  <a:pt x="351791" y="73458"/>
                </a:lnTo>
                <a:lnTo>
                  <a:pt x="347233" y="54871"/>
                </a:lnTo>
                <a:lnTo>
                  <a:pt x="339651" y="38725"/>
                </a:lnTo>
                <a:lnTo>
                  <a:pt x="334043" y="31470"/>
                </a:lnTo>
                <a:close/>
              </a:path>
              <a:path w="353695" h="188595">
                <a:moveTo>
                  <a:pt x="35814" y="3175"/>
                </a:moveTo>
                <a:lnTo>
                  <a:pt x="0" y="3175"/>
                </a:lnTo>
                <a:lnTo>
                  <a:pt x="0" y="185318"/>
                </a:lnTo>
                <a:lnTo>
                  <a:pt x="34163" y="185318"/>
                </a:lnTo>
                <a:lnTo>
                  <a:pt x="34163" y="66522"/>
                </a:lnTo>
                <a:lnTo>
                  <a:pt x="74641" y="66522"/>
                </a:lnTo>
                <a:lnTo>
                  <a:pt x="35814" y="3175"/>
                </a:lnTo>
                <a:close/>
              </a:path>
              <a:path w="353695" h="188595">
                <a:moveTo>
                  <a:pt x="74641" y="66522"/>
                </a:moveTo>
                <a:lnTo>
                  <a:pt x="34163" y="66522"/>
                </a:lnTo>
                <a:lnTo>
                  <a:pt x="107569" y="185318"/>
                </a:lnTo>
                <a:lnTo>
                  <a:pt x="144526" y="185318"/>
                </a:lnTo>
                <a:lnTo>
                  <a:pt x="144526" y="124802"/>
                </a:lnTo>
                <a:lnTo>
                  <a:pt x="110363" y="124802"/>
                </a:lnTo>
                <a:lnTo>
                  <a:pt x="74641" y="66522"/>
                </a:lnTo>
                <a:close/>
              </a:path>
              <a:path w="353695" h="188595">
                <a:moveTo>
                  <a:pt x="144526" y="3175"/>
                </a:moveTo>
                <a:lnTo>
                  <a:pt x="110363" y="3175"/>
                </a:lnTo>
                <a:lnTo>
                  <a:pt x="110363" y="124802"/>
                </a:lnTo>
                <a:lnTo>
                  <a:pt x="144526" y="124802"/>
                </a:lnTo>
                <a:lnTo>
                  <a:pt x="144526" y="3175"/>
                </a:lnTo>
                <a:close/>
              </a:path>
            </a:pathLst>
          </a:custGeom>
          <a:solidFill>
            <a:srgbClr val="0000FF"/>
          </a:solidFill>
        </p:spPr>
        <p:txBody>
          <a:bodyPr wrap="square" lIns="0" tIns="0" rIns="0" bIns="0" rtlCol="0"/>
          <a:lstStyle/>
          <a:p>
            <a:endParaRPr dirty="0"/>
          </a:p>
        </p:txBody>
      </p:sp>
      <p:sp>
        <p:nvSpPr>
          <p:cNvPr id="20" name="object 24"/>
          <p:cNvSpPr/>
          <p:nvPr/>
        </p:nvSpPr>
        <p:spPr>
          <a:xfrm>
            <a:off x="4227197" y="5165591"/>
            <a:ext cx="100965" cy="125730"/>
          </a:xfrm>
          <a:custGeom>
            <a:avLst/>
            <a:gdLst/>
            <a:ahLst/>
            <a:cxnLst/>
            <a:rect l="l" t="t" r="r" b="b"/>
            <a:pathLst>
              <a:path w="100964" h="125729">
                <a:moveTo>
                  <a:pt x="50545" y="0"/>
                </a:moveTo>
                <a:lnTo>
                  <a:pt x="13843" y="15608"/>
                </a:lnTo>
                <a:lnTo>
                  <a:pt x="0" y="62636"/>
                </a:lnTo>
                <a:lnTo>
                  <a:pt x="883" y="77176"/>
                </a:lnTo>
                <a:lnTo>
                  <a:pt x="21845" y="116534"/>
                </a:lnTo>
                <a:lnTo>
                  <a:pt x="50545" y="125514"/>
                </a:lnTo>
                <a:lnTo>
                  <a:pt x="61021" y="124525"/>
                </a:lnTo>
                <a:lnTo>
                  <a:pt x="92781" y="100763"/>
                </a:lnTo>
                <a:lnTo>
                  <a:pt x="100710" y="62141"/>
                </a:lnTo>
                <a:lnTo>
                  <a:pt x="99853" y="47477"/>
                </a:lnTo>
                <a:lnTo>
                  <a:pt x="79567" y="8674"/>
                </a:lnTo>
                <a:lnTo>
                  <a:pt x="50545" y="0"/>
                </a:lnTo>
                <a:close/>
              </a:path>
            </a:pathLst>
          </a:custGeom>
          <a:ln w="9143">
            <a:solidFill>
              <a:srgbClr val="0066FF"/>
            </a:solidFill>
          </a:ln>
        </p:spPr>
        <p:txBody>
          <a:bodyPr wrap="square" lIns="0" tIns="0" rIns="0" bIns="0" rtlCol="0"/>
          <a:lstStyle/>
          <a:p>
            <a:endParaRPr dirty="0"/>
          </a:p>
        </p:txBody>
      </p:sp>
      <p:sp>
        <p:nvSpPr>
          <p:cNvPr id="21" name="object 25"/>
          <p:cNvSpPr/>
          <p:nvPr/>
        </p:nvSpPr>
        <p:spPr>
          <a:xfrm>
            <a:off x="4012694" y="5137295"/>
            <a:ext cx="144780" cy="182245"/>
          </a:xfrm>
          <a:custGeom>
            <a:avLst/>
            <a:gdLst/>
            <a:ahLst/>
            <a:cxnLst/>
            <a:rect l="l" t="t" r="r" b="b"/>
            <a:pathLst>
              <a:path w="144780" h="182245">
                <a:moveTo>
                  <a:pt x="0" y="0"/>
                </a:moveTo>
                <a:lnTo>
                  <a:pt x="35814" y="0"/>
                </a:lnTo>
                <a:lnTo>
                  <a:pt x="110363" y="121627"/>
                </a:lnTo>
                <a:lnTo>
                  <a:pt x="110363" y="0"/>
                </a:lnTo>
                <a:lnTo>
                  <a:pt x="144526" y="0"/>
                </a:lnTo>
                <a:lnTo>
                  <a:pt x="144526" y="182143"/>
                </a:lnTo>
                <a:lnTo>
                  <a:pt x="107569" y="182143"/>
                </a:lnTo>
                <a:lnTo>
                  <a:pt x="34163" y="63347"/>
                </a:lnTo>
                <a:lnTo>
                  <a:pt x="34163" y="182143"/>
                </a:lnTo>
                <a:lnTo>
                  <a:pt x="0" y="182143"/>
                </a:lnTo>
                <a:lnTo>
                  <a:pt x="0" y="0"/>
                </a:lnTo>
                <a:close/>
              </a:path>
            </a:pathLst>
          </a:custGeom>
          <a:ln w="9144">
            <a:solidFill>
              <a:srgbClr val="0066FF"/>
            </a:solidFill>
          </a:ln>
        </p:spPr>
        <p:txBody>
          <a:bodyPr wrap="square" lIns="0" tIns="0" rIns="0" bIns="0" rtlCol="0"/>
          <a:lstStyle/>
          <a:p>
            <a:endParaRPr dirty="0"/>
          </a:p>
        </p:txBody>
      </p:sp>
      <p:sp>
        <p:nvSpPr>
          <p:cNvPr id="22" name="object 26"/>
          <p:cNvSpPr/>
          <p:nvPr/>
        </p:nvSpPr>
        <p:spPr>
          <a:xfrm>
            <a:off x="4189224" y="5134120"/>
            <a:ext cx="177165" cy="188595"/>
          </a:xfrm>
          <a:custGeom>
            <a:avLst/>
            <a:gdLst/>
            <a:ahLst/>
            <a:cxnLst/>
            <a:rect l="l" t="t" r="r" b="b"/>
            <a:pathLst>
              <a:path w="177164" h="188595">
                <a:moveTo>
                  <a:pt x="88137" y="0"/>
                </a:moveTo>
                <a:lnTo>
                  <a:pt x="139430" y="14091"/>
                </a:lnTo>
                <a:lnTo>
                  <a:pt x="170703" y="54871"/>
                </a:lnTo>
                <a:lnTo>
                  <a:pt x="176783" y="94488"/>
                </a:lnTo>
                <a:lnTo>
                  <a:pt x="175283" y="115340"/>
                </a:lnTo>
                <a:lnTo>
                  <a:pt x="152781" y="163512"/>
                </a:lnTo>
                <a:lnTo>
                  <a:pt x="107721" y="186872"/>
                </a:lnTo>
                <a:lnTo>
                  <a:pt x="88646" y="188429"/>
                </a:lnTo>
                <a:lnTo>
                  <a:pt x="69330" y="186879"/>
                </a:lnTo>
                <a:lnTo>
                  <a:pt x="24003" y="163639"/>
                </a:lnTo>
                <a:lnTo>
                  <a:pt x="1500" y="115929"/>
                </a:lnTo>
                <a:lnTo>
                  <a:pt x="0" y="95351"/>
                </a:lnTo>
                <a:lnTo>
                  <a:pt x="523" y="81993"/>
                </a:lnTo>
                <a:lnTo>
                  <a:pt x="11735" y="41846"/>
                </a:lnTo>
                <a:lnTo>
                  <a:pt x="42632" y="10263"/>
                </a:lnTo>
                <a:lnTo>
                  <a:pt x="88137" y="0"/>
                </a:lnTo>
                <a:close/>
              </a:path>
            </a:pathLst>
          </a:custGeom>
          <a:ln w="9144">
            <a:solidFill>
              <a:srgbClr val="0066FF"/>
            </a:solidFill>
          </a:ln>
        </p:spPr>
        <p:txBody>
          <a:bodyPr wrap="square" lIns="0" tIns="0" rIns="0" bIns="0" rtlCol="0"/>
          <a:lstStyle/>
          <a:p>
            <a:endParaRPr dirty="0"/>
          </a:p>
        </p:txBody>
      </p:sp>
      <p:sp>
        <p:nvSpPr>
          <p:cNvPr id="23" name="object 27"/>
          <p:cNvSpPr/>
          <p:nvPr/>
        </p:nvSpPr>
        <p:spPr>
          <a:xfrm>
            <a:off x="4383026" y="5191283"/>
            <a:ext cx="85090" cy="130810"/>
          </a:xfrm>
          <a:custGeom>
            <a:avLst/>
            <a:gdLst/>
            <a:ahLst/>
            <a:cxnLst/>
            <a:rect l="l" t="t" r="r" b="b"/>
            <a:pathLst>
              <a:path w="85089" h="130810">
                <a:moveTo>
                  <a:pt x="23622" y="91414"/>
                </a:moveTo>
                <a:lnTo>
                  <a:pt x="0" y="94297"/>
                </a:lnTo>
                <a:lnTo>
                  <a:pt x="1474" y="101964"/>
                </a:lnTo>
                <a:lnTo>
                  <a:pt x="4175" y="108867"/>
                </a:lnTo>
                <a:lnTo>
                  <a:pt x="41910" y="130340"/>
                </a:lnTo>
                <a:lnTo>
                  <a:pt x="50674" y="129599"/>
                </a:lnTo>
                <a:lnTo>
                  <a:pt x="79114" y="110058"/>
                </a:lnTo>
                <a:lnTo>
                  <a:pt x="37084" y="110058"/>
                </a:lnTo>
                <a:lnTo>
                  <a:pt x="33019" y="108457"/>
                </a:lnTo>
                <a:lnTo>
                  <a:pt x="26415" y="102069"/>
                </a:lnTo>
                <a:lnTo>
                  <a:pt x="24384" y="97459"/>
                </a:lnTo>
                <a:lnTo>
                  <a:pt x="23622" y="91414"/>
                </a:lnTo>
                <a:close/>
              </a:path>
              <a:path w="85089" h="130810">
                <a:moveTo>
                  <a:pt x="77167" y="68783"/>
                </a:moveTo>
                <a:lnTo>
                  <a:pt x="47370" y="68783"/>
                </a:lnTo>
                <a:lnTo>
                  <a:pt x="51435" y="70586"/>
                </a:lnTo>
                <a:lnTo>
                  <a:pt x="58038" y="77774"/>
                </a:lnTo>
                <a:lnTo>
                  <a:pt x="59689" y="82651"/>
                </a:lnTo>
                <a:lnTo>
                  <a:pt x="59689" y="95313"/>
                </a:lnTo>
                <a:lnTo>
                  <a:pt x="58038" y="100469"/>
                </a:lnTo>
                <a:lnTo>
                  <a:pt x="54482" y="104305"/>
                </a:lnTo>
                <a:lnTo>
                  <a:pt x="51053" y="108140"/>
                </a:lnTo>
                <a:lnTo>
                  <a:pt x="46862" y="110058"/>
                </a:lnTo>
                <a:lnTo>
                  <a:pt x="79114" y="110058"/>
                </a:lnTo>
                <a:lnTo>
                  <a:pt x="81724" y="105416"/>
                </a:lnTo>
                <a:lnTo>
                  <a:pt x="84054" y="97943"/>
                </a:lnTo>
                <a:lnTo>
                  <a:pt x="84836" y="89852"/>
                </a:lnTo>
                <a:lnTo>
                  <a:pt x="84836" y="82130"/>
                </a:lnTo>
                <a:lnTo>
                  <a:pt x="82550" y="75552"/>
                </a:lnTo>
                <a:lnTo>
                  <a:pt x="78231" y="70091"/>
                </a:lnTo>
                <a:lnTo>
                  <a:pt x="77167" y="68783"/>
                </a:lnTo>
                <a:close/>
              </a:path>
              <a:path w="85089" h="130810">
                <a:moveTo>
                  <a:pt x="77043" y="20116"/>
                </a:moveTo>
                <a:lnTo>
                  <a:pt x="44703" y="20116"/>
                </a:lnTo>
                <a:lnTo>
                  <a:pt x="48132" y="21386"/>
                </a:lnTo>
                <a:lnTo>
                  <a:pt x="53212" y="26504"/>
                </a:lnTo>
                <a:lnTo>
                  <a:pt x="54482" y="29921"/>
                </a:lnTo>
                <a:lnTo>
                  <a:pt x="54482" y="39268"/>
                </a:lnTo>
                <a:lnTo>
                  <a:pt x="52704" y="43319"/>
                </a:lnTo>
                <a:lnTo>
                  <a:pt x="49275" y="46367"/>
                </a:lnTo>
                <a:lnTo>
                  <a:pt x="45719" y="49415"/>
                </a:lnTo>
                <a:lnTo>
                  <a:pt x="40766" y="50850"/>
                </a:lnTo>
                <a:lnTo>
                  <a:pt x="34138" y="50850"/>
                </a:lnTo>
                <a:lnTo>
                  <a:pt x="31368" y="70611"/>
                </a:lnTo>
                <a:lnTo>
                  <a:pt x="35813" y="69392"/>
                </a:lnTo>
                <a:lnTo>
                  <a:pt x="39497" y="68783"/>
                </a:lnTo>
                <a:lnTo>
                  <a:pt x="77167" y="68783"/>
                </a:lnTo>
                <a:lnTo>
                  <a:pt x="73787" y="64630"/>
                </a:lnTo>
                <a:lnTo>
                  <a:pt x="67944" y="61125"/>
                </a:lnTo>
                <a:lnTo>
                  <a:pt x="60705" y="59550"/>
                </a:lnTo>
                <a:lnTo>
                  <a:pt x="68707" y="54123"/>
                </a:lnTo>
                <a:lnTo>
                  <a:pt x="71686" y="50850"/>
                </a:lnTo>
                <a:lnTo>
                  <a:pt x="40766" y="50850"/>
                </a:lnTo>
                <a:lnTo>
                  <a:pt x="34162" y="50672"/>
                </a:lnTo>
                <a:lnTo>
                  <a:pt x="71848" y="50672"/>
                </a:lnTo>
                <a:lnTo>
                  <a:pt x="74422" y="47845"/>
                </a:lnTo>
                <a:lnTo>
                  <a:pt x="77850" y="40717"/>
                </a:lnTo>
                <a:lnTo>
                  <a:pt x="78906" y="33350"/>
                </a:lnTo>
                <a:lnTo>
                  <a:pt x="78993" y="24841"/>
                </a:lnTo>
                <a:lnTo>
                  <a:pt x="77043" y="20116"/>
                </a:lnTo>
                <a:close/>
              </a:path>
              <a:path w="85089" h="130810">
                <a:moveTo>
                  <a:pt x="41148" y="0"/>
                </a:moveTo>
                <a:lnTo>
                  <a:pt x="34162" y="0"/>
                </a:lnTo>
                <a:lnTo>
                  <a:pt x="27812" y="1320"/>
                </a:lnTo>
                <a:lnTo>
                  <a:pt x="1777" y="33350"/>
                </a:lnTo>
                <a:lnTo>
                  <a:pt x="24384" y="37185"/>
                </a:lnTo>
                <a:lnTo>
                  <a:pt x="25018" y="31610"/>
                </a:lnTo>
                <a:lnTo>
                  <a:pt x="26797" y="27368"/>
                </a:lnTo>
                <a:lnTo>
                  <a:pt x="29717" y="24472"/>
                </a:lnTo>
                <a:lnTo>
                  <a:pt x="32765" y="21564"/>
                </a:lnTo>
                <a:lnTo>
                  <a:pt x="36322" y="20116"/>
                </a:lnTo>
                <a:lnTo>
                  <a:pt x="77043" y="20116"/>
                </a:lnTo>
                <a:lnTo>
                  <a:pt x="76073" y="17767"/>
                </a:lnTo>
                <a:lnTo>
                  <a:pt x="70103" y="11493"/>
                </a:lnTo>
                <a:lnTo>
                  <a:pt x="64222" y="6466"/>
                </a:lnTo>
                <a:lnTo>
                  <a:pt x="57435" y="2874"/>
                </a:lnTo>
                <a:lnTo>
                  <a:pt x="49744" y="718"/>
                </a:lnTo>
                <a:lnTo>
                  <a:pt x="41148" y="0"/>
                </a:lnTo>
                <a:close/>
              </a:path>
            </a:pathLst>
          </a:custGeom>
          <a:solidFill>
            <a:srgbClr val="0000FF"/>
          </a:solidFill>
        </p:spPr>
        <p:txBody>
          <a:bodyPr wrap="square" lIns="0" tIns="0" rIns="0" bIns="0" rtlCol="0"/>
          <a:lstStyle/>
          <a:p>
            <a:endParaRPr dirty="0"/>
          </a:p>
        </p:txBody>
      </p:sp>
      <p:sp>
        <p:nvSpPr>
          <p:cNvPr id="24" name="object 28"/>
          <p:cNvSpPr/>
          <p:nvPr/>
        </p:nvSpPr>
        <p:spPr>
          <a:xfrm>
            <a:off x="4383026" y="5191283"/>
            <a:ext cx="85090" cy="130810"/>
          </a:xfrm>
          <a:custGeom>
            <a:avLst/>
            <a:gdLst/>
            <a:ahLst/>
            <a:cxnLst/>
            <a:rect l="l" t="t" r="r" b="b"/>
            <a:pathLst>
              <a:path w="85089" h="130810">
                <a:moveTo>
                  <a:pt x="41148" y="0"/>
                </a:moveTo>
                <a:lnTo>
                  <a:pt x="76073" y="17767"/>
                </a:lnTo>
                <a:lnTo>
                  <a:pt x="78993" y="24841"/>
                </a:lnTo>
                <a:lnTo>
                  <a:pt x="78993" y="32740"/>
                </a:lnTo>
                <a:lnTo>
                  <a:pt x="77850" y="40717"/>
                </a:lnTo>
                <a:lnTo>
                  <a:pt x="74422" y="47845"/>
                </a:lnTo>
                <a:lnTo>
                  <a:pt x="68707" y="54123"/>
                </a:lnTo>
                <a:lnTo>
                  <a:pt x="60705" y="59550"/>
                </a:lnTo>
                <a:lnTo>
                  <a:pt x="67944" y="61125"/>
                </a:lnTo>
                <a:lnTo>
                  <a:pt x="73787" y="64630"/>
                </a:lnTo>
                <a:lnTo>
                  <a:pt x="78231" y="70091"/>
                </a:lnTo>
                <a:lnTo>
                  <a:pt x="82550" y="75552"/>
                </a:lnTo>
                <a:lnTo>
                  <a:pt x="84836" y="82130"/>
                </a:lnTo>
                <a:lnTo>
                  <a:pt x="84836" y="89852"/>
                </a:lnTo>
                <a:lnTo>
                  <a:pt x="65966" y="123680"/>
                </a:lnTo>
                <a:lnTo>
                  <a:pt x="41910" y="130340"/>
                </a:lnTo>
                <a:lnTo>
                  <a:pt x="33621" y="129716"/>
                </a:lnTo>
                <a:lnTo>
                  <a:pt x="1474" y="101964"/>
                </a:lnTo>
                <a:lnTo>
                  <a:pt x="0" y="94297"/>
                </a:lnTo>
                <a:lnTo>
                  <a:pt x="23622" y="91414"/>
                </a:lnTo>
                <a:lnTo>
                  <a:pt x="24384" y="97459"/>
                </a:lnTo>
                <a:lnTo>
                  <a:pt x="26415" y="102069"/>
                </a:lnTo>
                <a:lnTo>
                  <a:pt x="29717" y="105270"/>
                </a:lnTo>
                <a:lnTo>
                  <a:pt x="33019" y="108457"/>
                </a:lnTo>
                <a:lnTo>
                  <a:pt x="37084" y="110058"/>
                </a:lnTo>
                <a:lnTo>
                  <a:pt x="41782" y="110058"/>
                </a:lnTo>
                <a:lnTo>
                  <a:pt x="46862" y="110058"/>
                </a:lnTo>
                <a:lnTo>
                  <a:pt x="51053" y="108140"/>
                </a:lnTo>
                <a:lnTo>
                  <a:pt x="54482" y="104305"/>
                </a:lnTo>
                <a:lnTo>
                  <a:pt x="58038" y="100469"/>
                </a:lnTo>
                <a:lnTo>
                  <a:pt x="59689" y="95313"/>
                </a:lnTo>
                <a:lnTo>
                  <a:pt x="59689" y="88811"/>
                </a:lnTo>
                <a:lnTo>
                  <a:pt x="59689" y="82651"/>
                </a:lnTo>
                <a:lnTo>
                  <a:pt x="58038" y="77774"/>
                </a:lnTo>
                <a:lnTo>
                  <a:pt x="54737" y="74180"/>
                </a:lnTo>
                <a:lnTo>
                  <a:pt x="51435" y="70586"/>
                </a:lnTo>
                <a:lnTo>
                  <a:pt x="47370" y="68783"/>
                </a:lnTo>
                <a:lnTo>
                  <a:pt x="42672" y="68783"/>
                </a:lnTo>
                <a:lnTo>
                  <a:pt x="39497" y="68783"/>
                </a:lnTo>
                <a:lnTo>
                  <a:pt x="35813" y="69392"/>
                </a:lnTo>
                <a:lnTo>
                  <a:pt x="31368" y="70611"/>
                </a:lnTo>
                <a:lnTo>
                  <a:pt x="34162" y="50672"/>
                </a:lnTo>
                <a:lnTo>
                  <a:pt x="54482" y="39268"/>
                </a:lnTo>
                <a:lnTo>
                  <a:pt x="54482" y="34213"/>
                </a:lnTo>
                <a:lnTo>
                  <a:pt x="54482" y="29921"/>
                </a:lnTo>
                <a:lnTo>
                  <a:pt x="53212" y="26504"/>
                </a:lnTo>
                <a:lnTo>
                  <a:pt x="50673" y="23939"/>
                </a:lnTo>
                <a:lnTo>
                  <a:pt x="48132" y="21386"/>
                </a:lnTo>
                <a:lnTo>
                  <a:pt x="44703" y="20116"/>
                </a:lnTo>
                <a:lnTo>
                  <a:pt x="40512" y="20116"/>
                </a:lnTo>
                <a:lnTo>
                  <a:pt x="36322" y="20116"/>
                </a:lnTo>
                <a:lnTo>
                  <a:pt x="24384" y="37185"/>
                </a:lnTo>
                <a:lnTo>
                  <a:pt x="1777" y="33350"/>
                </a:lnTo>
                <a:lnTo>
                  <a:pt x="3428" y="25628"/>
                </a:lnTo>
                <a:lnTo>
                  <a:pt x="5714" y="19456"/>
                </a:lnTo>
                <a:lnTo>
                  <a:pt x="8889" y="14846"/>
                </a:lnTo>
                <a:lnTo>
                  <a:pt x="12064" y="10236"/>
                </a:lnTo>
                <a:lnTo>
                  <a:pt x="16510" y="6603"/>
                </a:lnTo>
                <a:lnTo>
                  <a:pt x="22098" y="3962"/>
                </a:lnTo>
                <a:lnTo>
                  <a:pt x="27812" y="1320"/>
                </a:lnTo>
                <a:lnTo>
                  <a:pt x="34162" y="0"/>
                </a:lnTo>
                <a:lnTo>
                  <a:pt x="41148" y="0"/>
                </a:lnTo>
                <a:close/>
              </a:path>
            </a:pathLst>
          </a:custGeom>
          <a:ln w="9144">
            <a:solidFill>
              <a:srgbClr val="0066FF"/>
            </a:solidFill>
          </a:ln>
        </p:spPr>
        <p:txBody>
          <a:bodyPr wrap="square" lIns="0" tIns="0" rIns="0" bIns="0" rtlCol="0"/>
          <a:lstStyle/>
          <a:p>
            <a:endParaRPr dirty="0"/>
          </a:p>
        </p:txBody>
      </p:sp>
      <p:sp>
        <p:nvSpPr>
          <p:cNvPr id="25" name="object 29"/>
          <p:cNvSpPr/>
          <p:nvPr/>
        </p:nvSpPr>
        <p:spPr>
          <a:xfrm>
            <a:off x="4482595" y="5178888"/>
            <a:ext cx="75565" cy="17780"/>
          </a:xfrm>
          <a:custGeom>
            <a:avLst/>
            <a:gdLst/>
            <a:ahLst/>
            <a:cxnLst/>
            <a:rect l="l" t="t" r="r" b="b"/>
            <a:pathLst>
              <a:path w="75564" h="17779">
                <a:moveTo>
                  <a:pt x="72517" y="0"/>
                </a:moveTo>
                <a:lnTo>
                  <a:pt x="2286" y="0"/>
                </a:lnTo>
                <a:lnTo>
                  <a:pt x="1270" y="736"/>
                </a:lnTo>
                <a:lnTo>
                  <a:pt x="254" y="3632"/>
                </a:lnTo>
                <a:lnTo>
                  <a:pt x="8" y="5765"/>
                </a:lnTo>
                <a:lnTo>
                  <a:pt x="0" y="11810"/>
                </a:lnTo>
                <a:lnTo>
                  <a:pt x="254" y="14046"/>
                </a:lnTo>
                <a:lnTo>
                  <a:pt x="1270" y="17030"/>
                </a:lnTo>
                <a:lnTo>
                  <a:pt x="2286" y="17779"/>
                </a:lnTo>
                <a:lnTo>
                  <a:pt x="72517" y="17779"/>
                </a:lnTo>
                <a:lnTo>
                  <a:pt x="73533" y="17030"/>
                </a:lnTo>
                <a:lnTo>
                  <a:pt x="74802" y="14046"/>
                </a:lnTo>
                <a:lnTo>
                  <a:pt x="75057" y="11810"/>
                </a:lnTo>
                <a:lnTo>
                  <a:pt x="75057" y="5765"/>
                </a:lnTo>
                <a:lnTo>
                  <a:pt x="74802" y="3530"/>
                </a:lnTo>
                <a:lnTo>
                  <a:pt x="73533" y="711"/>
                </a:lnTo>
                <a:lnTo>
                  <a:pt x="72517" y="0"/>
                </a:lnTo>
                <a:close/>
              </a:path>
            </a:pathLst>
          </a:custGeom>
          <a:solidFill>
            <a:srgbClr val="0000FF"/>
          </a:solidFill>
        </p:spPr>
        <p:txBody>
          <a:bodyPr wrap="square" lIns="0" tIns="0" rIns="0" bIns="0" rtlCol="0"/>
          <a:lstStyle/>
          <a:p>
            <a:endParaRPr dirty="0"/>
          </a:p>
        </p:txBody>
      </p:sp>
      <p:sp>
        <p:nvSpPr>
          <p:cNvPr id="26" name="object 30"/>
          <p:cNvSpPr/>
          <p:nvPr/>
        </p:nvSpPr>
        <p:spPr>
          <a:xfrm>
            <a:off x="4482595" y="5178888"/>
            <a:ext cx="75565" cy="17780"/>
          </a:xfrm>
          <a:custGeom>
            <a:avLst/>
            <a:gdLst/>
            <a:ahLst/>
            <a:cxnLst/>
            <a:rect l="l" t="t" r="r" b="b"/>
            <a:pathLst>
              <a:path w="75564" h="17779">
                <a:moveTo>
                  <a:pt x="3810" y="0"/>
                </a:moveTo>
                <a:lnTo>
                  <a:pt x="71120" y="0"/>
                </a:lnTo>
                <a:lnTo>
                  <a:pt x="72517" y="0"/>
                </a:lnTo>
                <a:lnTo>
                  <a:pt x="73533" y="711"/>
                </a:lnTo>
                <a:lnTo>
                  <a:pt x="74168" y="2120"/>
                </a:lnTo>
                <a:lnTo>
                  <a:pt x="74802" y="3530"/>
                </a:lnTo>
                <a:lnTo>
                  <a:pt x="75057" y="5765"/>
                </a:lnTo>
                <a:lnTo>
                  <a:pt x="75057" y="8826"/>
                </a:lnTo>
                <a:lnTo>
                  <a:pt x="75057" y="11810"/>
                </a:lnTo>
                <a:lnTo>
                  <a:pt x="74802" y="14046"/>
                </a:lnTo>
                <a:lnTo>
                  <a:pt x="74168" y="15544"/>
                </a:lnTo>
                <a:lnTo>
                  <a:pt x="73533" y="17030"/>
                </a:lnTo>
                <a:lnTo>
                  <a:pt x="72517" y="17779"/>
                </a:lnTo>
                <a:lnTo>
                  <a:pt x="71120" y="17779"/>
                </a:lnTo>
                <a:lnTo>
                  <a:pt x="3810" y="17779"/>
                </a:lnTo>
                <a:lnTo>
                  <a:pt x="2286" y="17779"/>
                </a:lnTo>
                <a:lnTo>
                  <a:pt x="1270" y="17030"/>
                </a:lnTo>
                <a:lnTo>
                  <a:pt x="762" y="15544"/>
                </a:lnTo>
                <a:lnTo>
                  <a:pt x="254" y="14046"/>
                </a:lnTo>
                <a:lnTo>
                  <a:pt x="0" y="11810"/>
                </a:lnTo>
                <a:lnTo>
                  <a:pt x="0" y="8826"/>
                </a:lnTo>
                <a:lnTo>
                  <a:pt x="0" y="5841"/>
                </a:lnTo>
                <a:lnTo>
                  <a:pt x="254" y="3632"/>
                </a:lnTo>
                <a:lnTo>
                  <a:pt x="762" y="2184"/>
                </a:lnTo>
                <a:lnTo>
                  <a:pt x="1270" y="736"/>
                </a:lnTo>
                <a:lnTo>
                  <a:pt x="2286" y="0"/>
                </a:lnTo>
                <a:lnTo>
                  <a:pt x="3810" y="0"/>
                </a:lnTo>
                <a:close/>
              </a:path>
            </a:pathLst>
          </a:custGeom>
          <a:ln w="9144">
            <a:solidFill>
              <a:srgbClr val="0066FF"/>
            </a:solidFill>
          </a:ln>
        </p:spPr>
        <p:txBody>
          <a:bodyPr wrap="square" lIns="0" tIns="0" rIns="0" bIns="0" rtlCol="0"/>
          <a:lstStyle/>
          <a:p>
            <a:endParaRPr dirty="0"/>
          </a:p>
        </p:txBody>
      </p:sp>
      <p:sp>
        <p:nvSpPr>
          <p:cNvPr id="27" name="object 31"/>
          <p:cNvSpPr/>
          <p:nvPr/>
        </p:nvSpPr>
        <p:spPr>
          <a:xfrm>
            <a:off x="5267963" y="5777769"/>
            <a:ext cx="353695" cy="188595"/>
          </a:xfrm>
          <a:custGeom>
            <a:avLst/>
            <a:gdLst/>
            <a:ahLst/>
            <a:cxnLst/>
            <a:rect l="l" t="t" r="r" b="b"/>
            <a:pathLst>
              <a:path w="353695" h="188595">
                <a:moveTo>
                  <a:pt x="264667" y="0"/>
                </a:moveTo>
                <a:lnTo>
                  <a:pt x="225425" y="7213"/>
                </a:lnTo>
                <a:lnTo>
                  <a:pt x="192277" y="35390"/>
                </a:lnTo>
                <a:lnTo>
                  <a:pt x="177178" y="81956"/>
                </a:lnTo>
                <a:lnTo>
                  <a:pt x="176656" y="95313"/>
                </a:lnTo>
                <a:lnTo>
                  <a:pt x="178157" y="115897"/>
                </a:lnTo>
                <a:lnTo>
                  <a:pt x="200659" y="163601"/>
                </a:lnTo>
                <a:lnTo>
                  <a:pt x="245915" y="186854"/>
                </a:lnTo>
                <a:lnTo>
                  <a:pt x="265175" y="188404"/>
                </a:lnTo>
                <a:lnTo>
                  <a:pt x="284251" y="186847"/>
                </a:lnTo>
                <a:lnTo>
                  <a:pt x="301291" y="182175"/>
                </a:lnTo>
                <a:lnTo>
                  <a:pt x="316307" y="174388"/>
                </a:lnTo>
                <a:lnTo>
                  <a:pt x="329311" y="163487"/>
                </a:lnTo>
                <a:lnTo>
                  <a:pt x="334329" y="156959"/>
                </a:lnTo>
                <a:lnTo>
                  <a:pt x="265049" y="156959"/>
                </a:lnTo>
                <a:lnTo>
                  <a:pt x="254571" y="155961"/>
                </a:lnTo>
                <a:lnTo>
                  <a:pt x="222593" y="132064"/>
                </a:lnTo>
                <a:lnTo>
                  <a:pt x="214533" y="93573"/>
                </a:lnTo>
                <a:lnTo>
                  <a:pt x="215382" y="79348"/>
                </a:lnTo>
                <a:lnTo>
                  <a:pt x="235973" y="40215"/>
                </a:lnTo>
                <a:lnTo>
                  <a:pt x="265049" y="31445"/>
                </a:lnTo>
                <a:lnTo>
                  <a:pt x="334170" y="31445"/>
                </a:lnTo>
                <a:lnTo>
                  <a:pt x="329183" y="24980"/>
                </a:lnTo>
                <a:lnTo>
                  <a:pt x="316085" y="14053"/>
                </a:lnTo>
                <a:lnTo>
                  <a:pt x="300974" y="6246"/>
                </a:lnTo>
                <a:lnTo>
                  <a:pt x="283839" y="1561"/>
                </a:lnTo>
                <a:lnTo>
                  <a:pt x="264667" y="0"/>
                </a:lnTo>
                <a:close/>
              </a:path>
              <a:path w="353695" h="188595">
                <a:moveTo>
                  <a:pt x="334170" y="31445"/>
                </a:moveTo>
                <a:lnTo>
                  <a:pt x="265049" y="31445"/>
                </a:lnTo>
                <a:lnTo>
                  <a:pt x="275929" y="32419"/>
                </a:lnTo>
                <a:lnTo>
                  <a:pt x="285575" y="35294"/>
                </a:lnTo>
                <a:lnTo>
                  <a:pt x="311912" y="66240"/>
                </a:lnTo>
                <a:lnTo>
                  <a:pt x="315340" y="93573"/>
                </a:lnTo>
                <a:lnTo>
                  <a:pt x="314459" y="108432"/>
                </a:lnTo>
                <a:lnTo>
                  <a:pt x="293695" y="148043"/>
                </a:lnTo>
                <a:lnTo>
                  <a:pt x="265049" y="156959"/>
                </a:lnTo>
                <a:lnTo>
                  <a:pt x="334329" y="156959"/>
                </a:lnTo>
                <a:lnTo>
                  <a:pt x="339812" y="149828"/>
                </a:lnTo>
                <a:lnTo>
                  <a:pt x="347313" y="133769"/>
                </a:lnTo>
                <a:lnTo>
                  <a:pt x="351813" y="115309"/>
                </a:lnTo>
                <a:lnTo>
                  <a:pt x="353251" y="95313"/>
                </a:lnTo>
                <a:lnTo>
                  <a:pt x="353251" y="93573"/>
                </a:lnTo>
                <a:lnTo>
                  <a:pt x="351811" y="73426"/>
                </a:lnTo>
                <a:lnTo>
                  <a:pt x="347297" y="54838"/>
                </a:lnTo>
                <a:lnTo>
                  <a:pt x="339758" y="38689"/>
                </a:lnTo>
                <a:lnTo>
                  <a:pt x="334170" y="31445"/>
                </a:lnTo>
                <a:close/>
              </a:path>
              <a:path w="353695" h="188595">
                <a:moveTo>
                  <a:pt x="35813" y="3111"/>
                </a:moveTo>
                <a:lnTo>
                  <a:pt x="0" y="3111"/>
                </a:lnTo>
                <a:lnTo>
                  <a:pt x="0" y="185292"/>
                </a:lnTo>
                <a:lnTo>
                  <a:pt x="34162" y="185292"/>
                </a:lnTo>
                <a:lnTo>
                  <a:pt x="34162" y="66484"/>
                </a:lnTo>
                <a:lnTo>
                  <a:pt x="74644" y="66484"/>
                </a:lnTo>
                <a:lnTo>
                  <a:pt x="35813" y="3111"/>
                </a:lnTo>
                <a:close/>
              </a:path>
              <a:path w="353695" h="188595">
                <a:moveTo>
                  <a:pt x="74644" y="66484"/>
                </a:moveTo>
                <a:lnTo>
                  <a:pt x="34162" y="66484"/>
                </a:lnTo>
                <a:lnTo>
                  <a:pt x="107695" y="185292"/>
                </a:lnTo>
                <a:lnTo>
                  <a:pt x="144525" y="185292"/>
                </a:lnTo>
                <a:lnTo>
                  <a:pt x="144525" y="124777"/>
                </a:lnTo>
                <a:lnTo>
                  <a:pt x="110362" y="124777"/>
                </a:lnTo>
                <a:lnTo>
                  <a:pt x="74644" y="66484"/>
                </a:lnTo>
                <a:close/>
              </a:path>
              <a:path w="353695" h="188595">
                <a:moveTo>
                  <a:pt x="144525" y="3111"/>
                </a:moveTo>
                <a:lnTo>
                  <a:pt x="110362" y="3111"/>
                </a:lnTo>
                <a:lnTo>
                  <a:pt x="110362" y="124777"/>
                </a:lnTo>
                <a:lnTo>
                  <a:pt x="144525" y="124777"/>
                </a:lnTo>
                <a:lnTo>
                  <a:pt x="144525" y="3111"/>
                </a:lnTo>
                <a:close/>
              </a:path>
            </a:pathLst>
          </a:custGeom>
          <a:solidFill>
            <a:srgbClr val="0000FF"/>
          </a:solidFill>
        </p:spPr>
        <p:txBody>
          <a:bodyPr wrap="square" lIns="0" tIns="0" rIns="0" bIns="0" rtlCol="0"/>
          <a:lstStyle/>
          <a:p>
            <a:endParaRPr dirty="0"/>
          </a:p>
        </p:txBody>
      </p:sp>
      <p:sp>
        <p:nvSpPr>
          <p:cNvPr id="28" name="object 32"/>
          <p:cNvSpPr/>
          <p:nvPr/>
        </p:nvSpPr>
        <p:spPr>
          <a:xfrm>
            <a:off x="5482465" y="5809214"/>
            <a:ext cx="100965" cy="125730"/>
          </a:xfrm>
          <a:custGeom>
            <a:avLst/>
            <a:gdLst/>
            <a:ahLst/>
            <a:cxnLst/>
            <a:rect l="l" t="t" r="r" b="b"/>
            <a:pathLst>
              <a:path w="100964" h="125729">
                <a:moveTo>
                  <a:pt x="50546" y="0"/>
                </a:moveTo>
                <a:lnTo>
                  <a:pt x="13970" y="15595"/>
                </a:lnTo>
                <a:lnTo>
                  <a:pt x="0" y="62636"/>
                </a:lnTo>
                <a:lnTo>
                  <a:pt x="902" y="77169"/>
                </a:lnTo>
                <a:lnTo>
                  <a:pt x="21971" y="116529"/>
                </a:lnTo>
                <a:lnTo>
                  <a:pt x="50546" y="125514"/>
                </a:lnTo>
                <a:lnTo>
                  <a:pt x="61094" y="124523"/>
                </a:lnTo>
                <a:lnTo>
                  <a:pt x="92908" y="100756"/>
                </a:lnTo>
                <a:lnTo>
                  <a:pt x="100837" y="62128"/>
                </a:lnTo>
                <a:lnTo>
                  <a:pt x="99980" y="47469"/>
                </a:lnTo>
                <a:lnTo>
                  <a:pt x="79638" y="8663"/>
                </a:lnTo>
                <a:lnTo>
                  <a:pt x="50546" y="0"/>
                </a:lnTo>
                <a:close/>
              </a:path>
            </a:pathLst>
          </a:custGeom>
          <a:ln w="9144">
            <a:solidFill>
              <a:srgbClr val="0066FF"/>
            </a:solidFill>
          </a:ln>
        </p:spPr>
        <p:txBody>
          <a:bodyPr wrap="square" lIns="0" tIns="0" rIns="0" bIns="0" rtlCol="0"/>
          <a:lstStyle/>
          <a:p>
            <a:endParaRPr dirty="0"/>
          </a:p>
        </p:txBody>
      </p:sp>
      <p:sp>
        <p:nvSpPr>
          <p:cNvPr id="29" name="object 33"/>
          <p:cNvSpPr/>
          <p:nvPr/>
        </p:nvSpPr>
        <p:spPr>
          <a:xfrm>
            <a:off x="5267963" y="5780881"/>
            <a:ext cx="144780" cy="182245"/>
          </a:xfrm>
          <a:custGeom>
            <a:avLst/>
            <a:gdLst/>
            <a:ahLst/>
            <a:cxnLst/>
            <a:rect l="l" t="t" r="r" b="b"/>
            <a:pathLst>
              <a:path w="144779" h="182245">
                <a:moveTo>
                  <a:pt x="0" y="0"/>
                </a:moveTo>
                <a:lnTo>
                  <a:pt x="35813" y="0"/>
                </a:lnTo>
                <a:lnTo>
                  <a:pt x="110362" y="121665"/>
                </a:lnTo>
                <a:lnTo>
                  <a:pt x="110362" y="0"/>
                </a:lnTo>
                <a:lnTo>
                  <a:pt x="144525" y="0"/>
                </a:lnTo>
                <a:lnTo>
                  <a:pt x="144525" y="182181"/>
                </a:lnTo>
                <a:lnTo>
                  <a:pt x="107695" y="182181"/>
                </a:lnTo>
                <a:lnTo>
                  <a:pt x="34162" y="63372"/>
                </a:lnTo>
                <a:lnTo>
                  <a:pt x="34162" y="182181"/>
                </a:lnTo>
                <a:lnTo>
                  <a:pt x="0" y="182181"/>
                </a:lnTo>
                <a:lnTo>
                  <a:pt x="0" y="0"/>
                </a:lnTo>
                <a:close/>
              </a:path>
            </a:pathLst>
          </a:custGeom>
          <a:ln w="9144">
            <a:solidFill>
              <a:srgbClr val="0066FF"/>
            </a:solidFill>
          </a:ln>
        </p:spPr>
        <p:txBody>
          <a:bodyPr wrap="square" lIns="0" tIns="0" rIns="0" bIns="0" rtlCol="0"/>
          <a:lstStyle/>
          <a:p>
            <a:endParaRPr dirty="0"/>
          </a:p>
        </p:txBody>
      </p:sp>
      <p:sp>
        <p:nvSpPr>
          <p:cNvPr id="30" name="object 34"/>
          <p:cNvSpPr/>
          <p:nvPr/>
        </p:nvSpPr>
        <p:spPr>
          <a:xfrm>
            <a:off x="5444620" y="5777769"/>
            <a:ext cx="177165" cy="188595"/>
          </a:xfrm>
          <a:custGeom>
            <a:avLst/>
            <a:gdLst/>
            <a:ahLst/>
            <a:cxnLst/>
            <a:rect l="l" t="t" r="r" b="b"/>
            <a:pathLst>
              <a:path w="177164" h="188595">
                <a:moveTo>
                  <a:pt x="88011" y="0"/>
                </a:moveTo>
                <a:lnTo>
                  <a:pt x="139428" y="14053"/>
                </a:lnTo>
                <a:lnTo>
                  <a:pt x="170640" y="54838"/>
                </a:lnTo>
                <a:lnTo>
                  <a:pt x="176657" y="94449"/>
                </a:lnTo>
                <a:lnTo>
                  <a:pt x="175156" y="115309"/>
                </a:lnTo>
                <a:lnTo>
                  <a:pt x="152654" y="163487"/>
                </a:lnTo>
                <a:lnTo>
                  <a:pt x="107594" y="186847"/>
                </a:lnTo>
                <a:lnTo>
                  <a:pt x="88519" y="188404"/>
                </a:lnTo>
                <a:lnTo>
                  <a:pt x="69258" y="186854"/>
                </a:lnTo>
                <a:lnTo>
                  <a:pt x="24002" y="163601"/>
                </a:lnTo>
                <a:lnTo>
                  <a:pt x="1500" y="115897"/>
                </a:lnTo>
                <a:lnTo>
                  <a:pt x="0" y="95313"/>
                </a:lnTo>
                <a:lnTo>
                  <a:pt x="521" y="81956"/>
                </a:lnTo>
                <a:lnTo>
                  <a:pt x="11664" y="41813"/>
                </a:lnTo>
                <a:lnTo>
                  <a:pt x="42507" y="10239"/>
                </a:lnTo>
                <a:lnTo>
                  <a:pt x="88011" y="0"/>
                </a:lnTo>
                <a:close/>
              </a:path>
            </a:pathLst>
          </a:custGeom>
          <a:ln w="9144">
            <a:solidFill>
              <a:srgbClr val="0066FF"/>
            </a:solidFill>
          </a:ln>
        </p:spPr>
        <p:txBody>
          <a:bodyPr wrap="square" lIns="0" tIns="0" rIns="0" bIns="0" rtlCol="0"/>
          <a:lstStyle/>
          <a:p>
            <a:endParaRPr dirty="0"/>
          </a:p>
        </p:txBody>
      </p:sp>
      <p:sp>
        <p:nvSpPr>
          <p:cNvPr id="31" name="object 35"/>
          <p:cNvSpPr/>
          <p:nvPr/>
        </p:nvSpPr>
        <p:spPr>
          <a:xfrm>
            <a:off x="5638295" y="5834907"/>
            <a:ext cx="85090" cy="130810"/>
          </a:xfrm>
          <a:custGeom>
            <a:avLst/>
            <a:gdLst/>
            <a:ahLst/>
            <a:cxnLst/>
            <a:rect l="l" t="t" r="r" b="b"/>
            <a:pathLst>
              <a:path w="85089" h="130810">
                <a:moveTo>
                  <a:pt x="23749" y="91414"/>
                </a:moveTo>
                <a:lnTo>
                  <a:pt x="0" y="94284"/>
                </a:lnTo>
                <a:lnTo>
                  <a:pt x="1547" y="101957"/>
                </a:lnTo>
                <a:lnTo>
                  <a:pt x="4286" y="108859"/>
                </a:lnTo>
                <a:lnTo>
                  <a:pt x="42037" y="130327"/>
                </a:lnTo>
                <a:lnTo>
                  <a:pt x="50800" y="129587"/>
                </a:lnTo>
                <a:lnTo>
                  <a:pt x="79167" y="110045"/>
                </a:lnTo>
                <a:lnTo>
                  <a:pt x="37084" y="110045"/>
                </a:lnTo>
                <a:lnTo>
                  <a:pt x="33147" y="108445"/>
                </a:lnTo>
                <a:lnTo>
                  <a:pt x="26543" y="102069"/>
                </a:lnTo>
                <a:lnTo>
                  <a:pt x="24511" y="97447"/>
                </a:lnTo>
                <a:lnTo>
                  <a:pt x="23749" y="91414"/>
                </a:lnTo>
                <a:close/>
              </a:path>
              <a:path w="85089" h="130810">
                <a:moveTo>
                  <a:pt x="77195" y="68770"/>
                </a:moveTo>
                <a:lnTo>
                  <a:pt x="47498" y="68770"/>
                </a:lnTo>
                <a:lnTo>
                  <a:pt x="51562" y="70573"/>
                </a:lnTo>
                <a:lnTo>
                  <a:pt x="58166" y="77774"/>
                </a:lnTo>
                <a:lnTo>
                  <a:pt x="59817" y="82651"/>
                </a:lnTo>
                <a:lnTo>
                  <a:pt x="59817" y="95300"/>
                </a:lnTo>
                <a:lnTo>
                  <a:pt x="58038" y="100469"/>
                </a:lnTo>
                <a:lnTo>
                  <a:pt x="51181" y="108127"/>
                </a:lnTo>
                <a:lnTo>
                  <a:pt x="46862" y="110045"/>
                </a:lnTo>
                <a:lnTo>
                  <a:pt x="79167" y="110045"/>
                </a:lnTo>
                <a:lnTo>
                  <a:pt x="81772" y="105408"/>
                </a:lnTo>
                <a:lnTo>
                  <a:pt x="84072" y="97936"/>
                </a:lnTo>
                <a:lnTo>
                  <a:pt x="84836" y="89839"/>
                </a:lnTo>
                <a:lnTo>
                  <a:pt x="84836" y="82130"/>
                </a:lnTo>
                <a:lnTo>
                  <a:pt x="82676" y="75539"/>
                </a:lnTo>
                <a:lnTo>
                  <a:pt x="78232" y="70078"/>
                </a:lnTo>
                <a:lnTo>
                  <a:pt x="77195" y="68770"/>
                </a:lnTo>
                <a:close/>
              </a:path>
              <a:path w="85089" h="130810">
                <a:moveTo>
                  <a:pt x="77083" y="20104"/>
                </a:moveTo>
                <a:lnTo>
                  <a:pt x="44831" y="20104"/>
                </a:lnTo>
                <a:lnTo>
                  <a:pt x="48133" y="21386"/>
                </a:lnTo>
                <a:lnTo>
                  <a:pt x="53212" y="26492"/>
                </a:lnTo>
                <a:lnTo>
                  <a:pt x="54610" y="29921"/>
                </a:lnTo>
                <a:lnTo>
                  <a:pt x="54610" y="39255"/>
                </a:lnTo>
                <a:lnTo>
                  <a:pt x="52832" y="43307"/>
                </a:lnTo>
                <a:lnTo>
                  <a:pt x="49275" y="46355"/>
                </a:lnTo>
                <a:lnTo>
                  <a:pt x="45847" y="49403"/>
                </a:lnTo>
                <a:lnTo>
                  <a:pt x="40767" y="50838"/>
                </a:lnTo>
                <a:lnTo>
                  <a:pt x="34140" y="50838"/>
                </a:lnTo>
                <a:lnTo>
                  <a:pt x="31496" y="70599"/>
                </a:lnTo>
                <a:lnTo>
                  <a:pt x="35813" y="69380"/>
                </a:lnTo>
                <a:lnTo>
                  <a:pt x="39624" y="68770"/>
                </a:lnTo>
                <a:lnTo>
                  <a:pt x="77195" y="68770"/>
                </a:lnTo>
                <a:lnTo>
                  <a:pt x="73913" y="64630"/>
                </a:lnTo>
                <a:lnTo>
                  <a:pt x="68072" y="61112"/>
                </a:lnTo>
                <a:lnTo>
                  <a:pt x="60706" y="59550"/>
                </a:lnTo>
                <a:lnTo>
                  <a:pt x="68780" y="54116"/>
                </a:lnTo>
                <a:lnTo>
                  <a:pt x="71782" y="50838"/>
                </a:lnTo>
                <a:lnTo>
                  <a:pt x="40767" y="50838"/>
                </a:lnTo>
                <a:lnTo>
                  <a:pt x="34162" y="50673"/>
                </a:lnTo>
                <a:lnTo>
                  <a:pt x="71933" y="50673"/>
                </a:lnTo>
                <a:lnTo>
                  <a:pt x="74533" y="47834"/>
                </a:lnTo>
                <a:lnTo>
                  <a:pt x="77976" y="40705"/>
                </a:lnTo>
                <a:lnTo>
                  <a:pt x="79033" y="33337"/>
                </a:lnTo>
                <a:lnTo>
                  <a:pt x="79121" y="24841"/>
                </a:lnTo>
                <a:lnTo>
                  <a:pt x="77083" y="20104"/>
                </a:lnTo>
                <a:close/>
              </a:path>
              <a:path w="85089" h="130810">
                <a:moveTo>
                  <a:pt x="41275" y="0"/>
                </a:moveTo>
                <a:lnTo>
                  <a:pt x="34162" y="0"/>
                </a:lnTo>
                <a:lnTo>
                  <a:pt x="27812" y="1320"/>
                </a:lnTo>
                <a:lnTo>
                  <a:pt x="22225" y="3962"/>
                </a:lnTo>
                <a:lnTo>
                  <a:pt x="16510" y="6604"/>
                </a:lnTo>
                <a:lnTo>
                  <a:pt x="12192" y="10223"/>
                </a:lnTo>
                <a:lnTo>
                  <a:pt x="5842" y="19456"/>
                </a:lnTo>
                <a:lnTo>
                  <a:pt x="3429" y="25615"/>
                </a:lnTo>
                <a:lnTo>
                  <a:pt x="1905" y="33337"/>
                </a:lnTo>
                <a:lnTo>
                  <a:pt x="24384" y="37172"/>
                </a:lnTo>
                <a:lnTo>
                  <a:pt x="25019" y="31597"/>
                </a:lnTo>
                <a:lnTo>
                  <a:pt x="26924" y="27368"/>
                </a:lnTo>
                <a:lnTo>
                  <a:pt x="32766" y="21564"/>
                </a:lnTo>
                <a:lnTo>
                  <a:pt x="36322" y="20104"/>
                </a:lnTo>
                <a:lnTo>
                  <a:pt x="77083" y="20104"/>
                </a:lnTo>
                <a:lnTo>
                  <a:pt x="76073" y="17754"/>
                </a:lnTo>
                <a:lnTo>
                  <a:pt x="70104" y="11493"/>
                </a:lnTo>
                <a:lnTo>
                  <a:pt x="64224" y="6461"/>
                </a:lnTo>
                <a:lnTo>
                  <a:pt x="57451" y="2870"/>
                </a:lnTo>
                <a:lnTo>
                  <a:pt x="49797" y="717"/>
                </a:lnTo>
                <a:lnTo>
                  <a:pt x="41275" y="0"/>
                </a:lnTo>
                <a:close/>
              </a:path>
            </a:pathLst>
          </a:custGeom>
          <a:solidFill>
            <a:srgbClr val="0000FF"/>
          </a:solidFill>
        </p:spPr>
        <p:txBody>
          <a:bodyPr wrap="square" lIns="0" tIns="0" rIns="0" bIns="0" rtlCol="0"/>
          <a:lstStyle/>
          <a:p>
            <a:endParaRPr dirty="0"/>
          </a:p>
        </p:txBody>
      </p:sp>
      <p:sp>
        <p:nvSpPr>
          <p:cNvPr id="32" name="object 36"/>
          <p:cNvSpPr/>
          <p:nvPr/>
        </p:nvSpPr>
        <p:spPr>
          <a:xfrm>
            <a:off x="5638295" y="5834907"/>
            <a:ext cx="85090" cy="130810"/>
          </a:xfrm>
          <a:custGeom>
            <a:avLst/>
            <a:gdLst/>
            <a:ahLst/>
            <a:cxnLst/>
            <a:rect l="l" t="t" r="r" b="b"/>
            <a:pathLst>
              <a:path w="85089" h="130810">
                <a:moveTo>
                  <a:pt x="41275" y="0"/>
                </a:moveTo>
                <a:lnTo>
                  <a:pt x="76073" y="17754"/>
                </a:lnTo>
                <a:lnTo>
                  <a:pt x="79121" y="24841"/>
                </a:lnTo>
                <a:lnTo>
                  <a:pt x="79121" y="32727"/>
                </a:lnTo>
                <a:lnTo>
                  <a:pt x="77976" y="40705"/>
                </a:lnTo>
                <a:lnTo>
                  <a:pt x="74533" y="47834"/>
                </a:lnTo>
                <a:lnTo>
                  <a:pt x="68780" y="54116"/>
                </a:lnTo>
                <a:lnTo>
                  <a:pt x="60706" y="59550"/>
                </a:lnTo>
                <a:lnTo>
                  <a:pt x="68072" y="61112"/>
                </a:lnTo>
                <a:lnTo>
                  <a:pt x="73913" y="64630"/>
                </a:lnTo>
                <a:lnTo>
                  <a:pt x="78232" y="70078"/>
                </a:lnTo>
                <a:lnTo>
                  <a:pt x="82676" y="75539"/>
                </a:lnTo>
                <a:lnTo>
                  <a:pt x="84836" y="82130"/>
                </a:lnTo>
                <a:lnTo>
                  <a:pt x="84836" y="89839"/>
                </a:lnTo>
                <a:lnTo>
                  <a:pt x="66040" y="123667"/>
                </a:lnTo>
                <a:lnTo>
                  <a:pt x="42037" y="130327"/>
                </a:lnTo>
                <a:lnTo>
                  <a:pt x="33730" y="129705"/>
                </a:lnTo>
                <a:lnTo>
                  <a:pt x="1547" y="101957"/>
                </a:lnTo>
                <a:lnTo>
                  <a:pt x="0" y="94284"/>
                </a:lnTo>
                <a:lnTo>
                  <a:pt x="23749" y="91414"/>
                </a:lnTo>
                <a:lnTo>
                  <a:pt x="24511" y="97447"/>
                </a:lnTo>
                <a:lnTo>
                  <a:pt x="26543" y="102069"/>
                </a:lnTo>
                <a:lnTo>
                  <a:pt x="29845" y="105257"/>
                </a:lnTo>
                <a:lnTo>
                  <a:pt x="33147" y="108445"/>
                </a:lnTo>
                <a:lnTo>
                  <a:pt x="37084" y="110045"/>
                </a:lnTo>
                <a:lnTo>
                  <a:pt x="41783" y="110045"/>
                </a:lnTo>
                <a:lnTo>
                  <a:pt x="46862" y="110045"/>
                </a:lnTo>
                <a:lnTo>
                  <a:pt x="51181" y="108127"/>
                </a:lnTo>
                <a:lnTo>
                  <a:pt x="54610" y="104305"/>
                </a:lnTo>
                <a:lnTo>
                  <a:pt x="58038" y="100469"/>
                </a:lnTo>
                <a:lnTo>
                  <a:pt x="59817" y="95300"/>
                </a:lnTo>
                <a:lnTo>
                  <a:pt x="59817" y="88798"/>
                </a:lnTo>
                <a:lnTo>
                  <a:pt x="59817" y="82651"/>
                </a:lnTo>
                <a:lnTo>
                  <a:pt x="58166" y="77774"/>
                </a:lnTo>
                <a:lnTo>
                  <a:pt x="54863" y="74168"/>
                </a:lnTo>
                <a:lnTo>
                  <a:pt x="51562" y="70573"/>
                </a:lnTo>
                <a:lnTo>
                  <a:pt x="47498" y="68770"/>
                </a:lnTo>
                <a:lnTo>
                  <a:pt x="42672" y="68770"/>
                </a:lnTo>
                <a:lnTo>
                  <a:pt x="39624" y="68770"/>
                </a:lnTo>
                <a:lnTo>
                  <a:pt x="35813" y="69380"/>
                </a:lnTo>
                <a:lnTo>
                  <a:pt x="31496" y="70599"/>
                </a:lnTo>
                <a:lnTo>
                  <a:pt x="34162" y="50673"/>
                </a:lnTo>
                <a:lnTo>
                  <a:pt x="40767" y="50838"/>
                </a:lnTo>
                <a:lnTo>
                  <a:pt x="45847" y="49403"/>
                </a:lnTo>
                <a:lnTo>
                  <a:pt x="49275" y="46355"/>
                </a:lnTo>
                <a:lnTo>
                  <a:pt x="52832" y="43307"/>
                </a:lnTo>
                <a:lnTo>
                  <a:pt x="54610" y="39255"/>
                </a:lnTo>
                <a:lnTo>
                  <a:pt x="54610" y="34213"/>
                </a:lnTo>
                <a:lnTo>
                  <a:pt x="54610" y="29921"/>
                </a:lnTo>
                <a:lnTo>
                  <a:pt x="53212" y="26492"/>
                </a:lnTo>
                <a:lnTo>
                  <a:pt x="50673" y="23939"/>
                </a:lnTo>
                <a:lnTo>
                  <a:pt x="48133" y="21386"/>
                </a:lnTo>
                <a:lnTo>
                  <a:pt x="44831" y="20104"/>
                </a:lnTo>
                <a:lnTo>
                  <a:pt x="40512" y="20104"/>
                </a:lnTo>
                <a:lnTo>
                  <a:pt x="36322" y="20104"/>
                </a:lnTo>
                <a:lnTo>
                  <a:pt x="24384" y="37172"/>
                </a:lnTo>
                <a:lnTo>
                  <a:pt x="1905" y="33337"/>
                </a:lnTo>
                <a:lnTo>
                  <a:pt x="3429" y="25615"/>
                </a:lnTo>
                <a:lnTo>
                  <a:pt x="5842" y="19456"/>
                </a:lnTo>
                <a:lnTo>
                  <a:pt x="9017" y="14846"/>
                </a:lnTo>
                <a:lnTo>
                  <a:pt x="12192" y="10223"/>
                </a:lnTo>
                <a:lnTo>
                  <a:pt x="16510" y="6604"/>
                </a:lnTo>
                <a:lnTo>
                  <a:pt x="22225" y="3962"/>
                </a:lnTo>
                <a:lnTo>
                  <a:pt x="27812" y="1320"/>
                </a:lnTo>
                <a:lnTo>
                  <a:pt x="34162" y="0"/>
                </a:lnTo>
                <a:lnTo>
                  <a:pt x="41275" y="0"/>
                </a:lnTo>
                <a:close/>
              </a:path>
            </a:pathLst>
          </a:custGeom>
          <a:ln w="9144">
            <a:solidFill>
              <a:srgbClr val="0066FF"/>
            </a:solidFill>
          </a:ln>
        </p:spPr>
        <p:txBody>
          <a:bodyPr wrap="square" lIns="0" tIns="0" rIns="0" bIns="0" rtlCol="0"/>
          <a:lstStyle/>
          <a:p>
            <a:endParaRPr dirty="0"/>
          </a:p>
        </p:txBody>
      </p:sp>
      <p:sp>
        <p:nvSpPr>
          <p:cNvPr id="33" name="object 37"/>
          <p:cNvSpPr/>
          <p:nvPr/>
        </p:nvSpPr>
        <p:spPr>
          <a:xfrm>
            <a:off x="5737863" y="5822511"/>
            <a:ext cx="75565" cy="17780"/>
          </a:xfrm>
          <a:custGeom>
            <a:avLst/>
            <a:gdLst/>
            <a:ahLst/>
            <a:cxnLst/>
            <a:rect l="l" t="t" r="r" b="b"/>
            <a:pathLst>
              <a:path w="75564" h="17779">
                <a:moveTo>
                  <a:pt x="72643" y="0"/>
                </a:moveTo>
                <a:lnTo>
                  <a:pt x="2412" y="0"/>
                </a:lnTo>
                <a:lnTo>
                  <a:pt x="1396" y="723"/>
                </a:lnTo>
                <a:lnTo>
                  <a:pt x="888" y="2171"/>
                </a:lnTo>
                <a:lnTo>
                  <a:pt x="253" y="3619"/>
                </a:lnTo>
                <a:lnTo>
                  <a:pt x="10" y="5753"/>
                </a:lnTo>
                <a:lnTo>
                  <a:pt x="0" y="11798"/>
                </a:lnTo>
                <a:lnTo>
                  <a:pt x="253" y="14046"/>
                </a:lnTo>
                <a:lnTo>
                  <a:pt x="888" y="15532"/>
                </a:lnTo>
                <a:lnTo>
                  <a:pt x="1396" y="17018"/>
                </a:lnTo>
                <a:lnTo>
                  <a:pt x="2412" y="17767"/>
                </a:lnTo>
                <a:lnTo>
                  <a:pt x="72643" y="17767"/>
                </a:lnTo>
                <a:lnTo>
                  <a:pt x="73659" y="17018"/>
                </a:lnTo>
                <a:lnTo>
                  <a:pt x="74294" y="15532"/>
                </a:lnTo>
                <a:lnTo>
                  <a:pt x="74802" y="14046"/>
                </a:lnTo>
                <a:lnTo>
                  <a:pt x="75056" y="11798"/>
                </a:lnTo>
                <a:lnTo>
                  <a:pt x="75056" y="5753"/>
                </a:lnTo>
                <a:lnTo>
                  <a:pt x="74802" y="3517"/>
                </a:lnTo>
                <a:lnTo>
                  <a:pt x="74294" y="2108"/>
                </a:lnTo>
                <a:lnTo>
                  <a:pt x="73659" y="698"/>
                </a:lnTo>
                <a:lnTo>
                  <a:pt x="72643" y="0"/>
                </a:lnTo>
                <a:close/>
              </a:path>
            </a:pathLst>
          </a:custGeom>
          <a:solidFill>
            <a:srgbClr val="0000FF"/>
          </a:solidFill>
        </p:spPr>
        <p:txBody>
          <a:bodyPr wrap="square" lIns="0" tIns="0" rIns="0" bIns="0" rtlCol="0"/>
          <a:lstStyle/>
          <a:p>
            <a:endParaRPr dirty="0"/>
          </a:p>
        </p:txBody>
      </p:sp>
      <p:sp>
        <p:nvSpPr>
          <p:cNvPr id="34" name="object 38"/>
          <p:cNvSpPr/>
          <p:nvPr/>
        </p:nvSpPr>
        <p:spPr>
          <a:xfrm>
            <a:off x="5737863" y="5822511"/>
            <a:ext cx="75565" cy="17780"/>
          </a:xfrm>
          <a:custGeom>
            <a:avLst/>
            <a:gdLst/>
            <a:ahLst/>
            <a:cxnLst/>
            <a:rect l="l" t="t" r="r" b="b"/>
            <a:pathLst>
              <a:path w="75564" h="17779">
                <a:moveTo>
                  <a:pt x="3937" y="0"/>
                </a:moveTo>
                <a:lnTo>
                  <a:pt x="71119" y="0"/>
                </a:lnTo>
                <a:lnTo>
                  <a:pt x="72643" y="0"/>
                </a:lnTo>
                <a:lnTo>
                  <a:pt x="73659" y="698"/>
                </a:lnTo>
                <a:lnTo>
                  <a:pt x="74294" y="2108"/>
                </a:lnTo>
                <a:lnTo>
                  <a:pt x="74802" y="3517"/>
                </a:lnTo>
                <a:lnTo>
                  <a:pt x="75056" y="5753"/>
                </a:lnTo>
                <a:lnTo>
                  <a:pt x="75056" y="8826"/>
                </a:lnTo>
                <a:lnTo>
                  <a:pt x="75056" y="11798"/>
                </a:lnTo>
                <a:lnTo>
                  <a:pt x="74802" y="14046"/>
                </a:lnTo>
                <a:lnTo>
                  <a:pt x="74294" y="15532"/>
                </a:lnTo>
                <a:lnTo>
                  <a:pt x="73659" y="17018"/>
                </a:lnTo>
                <a:lnTo>
                  <a:pt x="72643" y="17767"/>
                </a:lnTo>
                <a:lnTo>
                  <a:pt x="71119" y="17767"/>
                </a:lnTo>
                <a:lnTo>
                  <a:pt x="3937" y="17767"/>
                </a:lnTo>
                <a:lnTo>
                  <a:pt x="2412" y="17767"/>
                </a:lnTo>
                <a:lnTo>
                  <a:pt x="1396" y="17018"/>
                </a:lnTo>
                <a:lnTo>
                  <a:pt x="888" y="15532"/>
                </a:lnTo>
                <a:lnTo>
                  <a:pt x="253" y="14046"/>
                </a:lnTo>
                <a:lnTo>
                  <a:pt x="0" y="11798"/>
                </a:lnTo>
                <a:lnTo>
                  <a:pt x="0" y="8826"/>
                </a:lnTo>
                <a:lnTo>
                  <a:pt x="0" y="5842"/>
                </a:lnTo>
                <a:lnTo>
                  <a:pt x="253" y="3619"/>
                </a:lnTo>
                <a:lnTo>
                  <a:pt x="888" y="2171"/>
                </a:lnTo>
                <a:lnTo>
                  <a:pt x="1396" y="723"/>
                </a:lnTo>
                <a:lnTo>
                  <a:pt x="2412" y="0"/>
                </a:lnTo>
                <a:lnTo>
                  <a:pt x="3937" y="0"/>
                </a:lnTo>
                <a:close/>
              </a:path>
            </a:pathLst>
          </a:custGeom>
          <a:ln w="9143">
            <a:solidFill>
              <a:srgbClr val="0066FF"/>
            </a:solidFill>
          </a:ln>
        </p:spPr>
        <p:txBody>
          <a:bodyPr wrap="square" lIns="0" tIns="0" rIns="0" bIns="0" rtlCol="0"/>
          <a:lstStyle/>
          <a:p>
            <a:endParaRPr dirty="0"/>
          </a:p>
        </p:txBody>
      </p:sp>
      <p:sp>
        <p:nvSpPr>
          <p:cNvPr id="35" name="object 39"/>
          <p:cNvSpPr/>
          <p:nvPr/>
        </p:nvSpPr>
        <p:spPr>
          <a:xfrm>
            <a:off x="6646167" y="5315172"/>
            <a:ext cx="353695" cy="188595"/>
          </a:xfrm>
          <a:custGeom>
            <a:avLst/>
            <a:gdLst/>
            <a:ahLst/>
            <a:cxnLst/>
            <a:rect l="l" t="t" r="r" b="b"/>
            <a:pathLst>
              <a:path w="353695" h="188595">
                <a:moveTo>
                  <a:pt x="264667" y="0"/>
                </a:moveTo>
                <a:lnTo>
                  <a:pt x="225425" y="7213"/>
                </a:lnTo>
                <a:lnTo>
                  <a:pt x="192277" y="35385"/>
                </a:lnTo>
                <a:lnTo>
                  <a:pt x="177178" y="81956"/>
                </a:lnTo>
                <a:lnTo>
                  <a:pt x="176657" y="95313"/>
                </a:lnTo>
                <a:lnTo>
                  <a:pt x="178157" y="115891"/>
                </a:lnTo>
                <a:lnTo>
                  <a:pt x="200660" y="163601"/>
                </a:lnTo>
                <a:lnTo>
                  <a:pt x="245915" y="186843"/>
                </a:lnTo>
                <a:lnTo>
                  <a:pt x="265175" y="188391"/>
                </a:lnTo>
                <a:lnTo>
                  <a:pt x="284251" y="186834"/>
                </a:lnTo>
                <a:lnTo>
                  <a:pt x="301291" y="182162"/>
                </a:lnTo>
                <a:lnTo>
                  <a:pt x="316307" y="174375"/>
                </a:lnTo>
                <a:lnTo>
                  <a:pt x="329311" y="163474"/>
                </a:lnTo>
                <a:lnTo>
                  <a:pt x="334320" y="156959"/>
                </a:lnTo>
                <a:lnTo>
                  <a:pt x="265049" y="156959"/>
                </a:lnTo>
                <a:lnTo>
                  <a:pt x="254571" y="155961"/>
                </a:lnTo>
                <a:lnTo>
                  <a:pt x="222593" y="132064"/>
                </a:lnTo>
                <a:lnTo>
                  <a:pt x="214532" y="93573"/>
                </a:lnTo>
                <a:lnTo>
                  <a:pt x="215382" y="79341"/>
                </a:lnTo>
                <a:lnTo>
                  <a:pt x="235973" y="40215"/>
                </a:lnTo>
                <a:lnTo>
                  <a:pt x="265049" y="31445"/>
                </a:lnTo>
                <a:lnTo>
                  <a:pt x="334171" y="31445"/>
                </a:lnTo>
                <a:lnTo>
                  <a:pt x="329184" y="24980"/>
                </a:lnTo>
                <a:lnTo>
                  <a:pt x="316085" y="14053"/>
                </a:lnTo>
                <a:lnTo>
                  <a:pt x="300974" y="6246"/>
                </a:lnTo>
                <a:lnTo>
                  <a:pt x="283839" y="1561"/>
                </a:lnTo>
                <a:lnTo>
                  <a:pt x="264667" y="0"/>
                </a:lnTo>
                <a:close/>
              </a:path>
              <a:path w="353695" h="188595">
                <a:moveTo>
                  <a:pt x="334171" y="31445"/>
                </a:moveTo>
                <a:lnTo>
                  <a:pt x="265049" y="31445"/>
                </a:lnTo>
                <a:lnTo>
                  <a:pt x="275947" y="32419"/>
                </a:lnTo>
                <a:lnTo>
                  <a:pt x="285622" y="35294"/>
                </a:lnTo>
                <a:lnTo>
                  <a:pt x="311912" y="66235"/>
                </a:lnTo>
                <a:lnTo>
                  <a:pt x="315340" y="93573"/>
                </a:lnTo>
                <a:lnTo>
                  <a:pt x="314459" y="108430"/>
                </a:lnTo>
                <a:lnTo>
                  <a:pt x="293695" y="148043"/>
                </a:lnTo>
                <a:lnTo>
                  <a:pt x="265049" y="156959"/>
                </a:lnTo>
                <a:lnTo>
                  <a:pt x="334320" y="156959"/>
                </a:lnTo>
                <a:lnTo>
                  <a:pt x="339812" y="149817"/>
                </a:lnTo>
                <a:lnTo>
                  <a:pt x="347313" y="133762"/>
                </a:lnTo>
                <a:lnTo>
                  <a:pt x="351813" y="115307"/>
                </a:lnTo>
                <a:lnTo>
                  <a:pt x="353251" y="95313"/>
                </a:lnTo>
                <a:lnTo>
                  <a:pt x="353251" y="93573"/>
                </a:lnTo>
                <a:lnTo>
                  <a:pt x="351811" y="73420"/>
                </a:lnTo>
                <a:lnTo>
                  <a:pt x="347297" y="54833"/>
                </a:lnTo>
                <a:lnTo>
                  <a:pt x="339758" y="38687"/>
                </a:lnTo>
                <a:lnTo>
                  <a:pt x="334171" y="31445"/>
                </a:lnTo>
                <a:close/>
              </a:path>
              <a:path w="353695" h="188595">
                <a:moveTo>
                  <a:pt x="35813" y="3111"/>
                </a:moveTo>
                <a:lnTo>
                  <a:pt x="0" y="3111"/>
                </a:lnTo>
                <a:lnTo>
                  <a:pt x="0" y="185292"/>
                </a:lnTo>
                <a:lnTo>
                  <a:pt x="34162" y="185292"/>
                </a:lnTo>
                <a:lnTo>
                  <a:pt x="34162" y="66484"/>
                </a:lnTo>
                <a:lnTo>
                  <a:pt x="74648" y="66484"/>
                </a:lnTo>
                <a:lnTo>
                  <a:pt x="35813" y="3111"/>
                </a:lnTo>
                <a:close/>
              </a:path>
              <a:path w="353695" h="188595">
                <a:moveTo>
                  <a:pt x="74648" y="66484"/>
                </a:moveTo>
                <a:lnTo>
                  <a:pt x="34162" y="66484"/>
                </a:lnTo>
                <a:lnTo>
                  <a:pt x="107696" y="185292"/>
                </a:lnTo>
                <a:lnTo>
                  <a:pt x="144525" y="185292"/>
                </a:lnTo>
                <a:lnTo>
                  <a:pt x="144525" y="124764"/>
                </a:lnTo>
                <a:lnTo>
                  <a:pt x="110362" y="124764"/>
                </a:lnTo>
                <a:lnTo>
                  <a:pt x="74648" y="66484"/>
                </a:lnTo>
                <a:close/>
              </a:path>
              <a:path w="353695" h="188595">
                <a:moveTo>
                  <a:pt x="144525" y="3111"/>
                </a:moveTo>
                <a:lnTo>
                  <a:pt x="110362" y="3111"/>
                </a:lnTo>
                <a:lnTo>
                  <a:pt x="110362" y="124764"/>
                </a:lnTo>
                <a:lnTo>
                  <a:pt x="144525" y="124764"/>
                </a:lnTo>
                <a:lnTo>
                  <a:pt x="144525" y="3111"/>
                </a:lnTo>
                <a:close/>
              </a:path>
            </a:pathLst>
          </a:custGeom>
          <a:solidFill>
            <a:srgbClr val="0000FF"/>
          </a:solidFill>
        </p:spPr>
        <p:txBody>
          <a:bodyPr wrap="square" lIns="0" tIns="0" rIns="0" bIns="0" rtlCol="0"/>
          <a:lstStyle/>
          <a:p>
            <a:endParaRPr dirty="0"/>
          </a:p>
        </p:txBody>
      </p:sp>
      <p:sp>
        <p:nvSpPr>
          <p:cNvPr id="36" name="object 40"/>
          <p:cNvSpPr/>
          <p:nvPr/>
        </p:nvSpPr>
        <p:spPr>
          <a:xfrm>
            <a:off x="6860670" y="5346617"/>
            <a:ext cx="100965" cy="125730"/>
          </a:xfrm>
          <a:custGeom>
            <a:avLst/>
            <a:gdLst/>
            <a:ahLst/>
            <a:cxnLst/>
            <a:rect l="l" t="t" r="r" b="b"/>
            <a:pathLst>
              <a:path w="100964" h="125729">
                <a:moveTo>
                  <a:pt x="50546" y="0"/>
                </a:moveTo>
                <a:lnTo>
                  <a:pt x="13970" y="15595"/>
                </a:lnTo>
                <a:lnTo>
                  <a:pt x="0" y="62623"/>
                </a:lnTo>
                <a:lnTo>
                  <a:pt x="902" y="77163"/>
                </a:lnTo>
                <a:lnTo>
                  <a:pt x="21971" y="116529"/>
                </a:lnTo>
                <a:lnTo>
                  <a:pt x="50546" y="125514"/>
                </a:lnTo>
                <a:lnTo>
                  <a:pt x="61094" y="124523"/>
                </a:lnTo>
                <a:lnTo>
                  <a:pt x="92908" y="100751"/>
                </a:lnTo>
                <a:lnTo>
                  <a:pt x="100837" y="62128"/>
                </a:lnTo>
                <a:lnTo>
                  <a:pt x="99980" y="47464"/>
                </a:lnTo>
                <a:lnTo>
                  <a:pt x="79692" y="8663"/>
                </a:lnTo>
                <a:lnTo>
                  <a:pt x="50546" y="0"/>
                </a:lnTo>
                <a:close/>
              </a:path>
            </a:pathLst>
          </a:custGeom>
          <a:ln w="9144">
            <a:solidFill>
              <a:srgbClr val="0066FF"/>
            </a:solidFill>
          </a:ln>
        </p:spPr>
        <p:txBody>
          <a:bodyPr wrap="square" lIns="0" tIns="0" rIns="0" bIns="0" rtlCol="0"/>
          <a:lstStyle/>
          <a:p>
            <a:endParaRPr dirty="0"/>
          </a:p>
        </p:txBody>
      </p:sp>
      <p:sp>
        <p:nvSpPr>
          <p:cNvPr id="37" name="object 41"/>
          <p:cNvSpPr/>
          <p:nvPr/>
        </p:nvSpPr>
        <p:spPr>
          <a:xfrm>
            <a:off x="6646167" y="5318283"/>
            <a:ext cx="144780" cy="182245"/>
          </a:xfrm>
          <a:custGeom>
            <a:avLst/>
            <a:gdLst/>
            <a:ahLst/>
            <a:cxnLst/>
            <a:rect l="l" t="t" r="r" b="b"/>
            <a:pathLst>
              <a:path w="144779" h="182245">
                <a:moveTo>
                  <a:pt x="0" y="0"/>
                </a:moveTo>
                <a:lnTo>
                  <a:pt x="35813" y="0"/>
                </a:lnTo>
                <a:lnTo>
                  <a:pt x="110362" y="121653"/>
                </a:lnTo>
                <a:lnTo>
                  <a:pt x="110362" y="0"/>
                </a:lnTo>
                <a:lnTo>
                  <a:pt x="144525" y="0"/>
                </a:lnTo>
                <a:lnTo>
                  <a:pt x="144525" y="182181"/>
                </a:lnTo>
                <a:lnTo>
                  <a:pt x="107696" y="182181"/>
                </a:lnTo>
                <a:lnTo>
                  <a:pt x="34162" y="63372"/>
                </a:lnTo>
                <a:lnTo>
                  <a:pt x="34162" y="182181"/>
                </a:lnTo>
                <a:lnTo>
                  <a:pt x="0" y="182181"/>
                </a:lnTo>
                <a:lnTo>
                  <a:pt x="0" y="0"/>
                </a:lnTo>
                <a:close/>
              </a:path>
            </a:pathLst>
          </a:custGeom>
          <a:ln w="9144">
            <a:solidFill>
              <a:srgbClr val="0066FF"/>
            </a:solidFill>
          </a:ln>
        </p:spPr>
        <p:txBody>
          <a:bodyPr wrap="square" lIns="0" tIns="0" rIns="0" bIns="0" rtlCol="0"/>
          <a:lstStyle/>
          <a:p>
            <a:endParaRPr dirty="0"/>
          </a:p>
        </p:txBody>
      </p:sp>
      <p:sp>
        <p:nvSpPr>
          <p:cNvPr id="38" name="object 42"/>
          <p:cNvSpPr/>
          <p:nvPr/>
        </p:nvSpPr>
        <p:spPr>
          <a:xfrm>
            <a:off x="6822824" y="5315172"/>
            <a:ext cx="177165" cy="188595"/>
          </a:xfrm>
          <a:custGeom>
            <a:avLst/>
            <a:gdLst/>
            <a:ahLst/>
            <a:cxnLst/>
            <a:rect l="l" t="t" r="r" b="b"/>
            <a:pathLst>
              <a:path w="177164" h="188595">
                <a:moveTo>
                  <a:pt x="88010" y="0"/>
                </a:moveTo>
                <a:lnTo>
                  <a:pt x="139428" y="14053"/>
                </a:lnTo>
                <a:lnTo>
                  <a:pt x="170640" y="54833"/>
                </a:lnTo>
                <a:lnTo>
                  <a:pt x="176656" y="94449"/>
                </a:lnTo>
                <a:lnTo>
                  <a:pt x="175156" y="115307"/>
                </a:lnTo>
                <a:lnTo>
                  <a:pt x="152653" y="163474"/>
                </a:lnTo>
                <a:lnTo>
                  <a:pt x="107594" y="186834"/>
                </a:lnTo>
                <a:lnTo>
                  <a:pt x="88518" y="188391"/>
                </a:lnTo>
                <a:lnTo>
                  <a:pt x="69258" y="186843"/>
                </a:lnTo>
                <a:lnTo>
                  <a:pt x="24002" y="163601"/>
                </a:lnTo>
                <a:lnTo>
                  <a:pt x="1500" y="115891"/>
                </a:lnTo>
                <a:lnTo>
                  <a:pt x="0" y="95313"/>
                </a:lnTo>
                <a:lnTo>
                  <a:pt x="521" y="81956"/>
                </a:lnTo>
                <a:lnTo>
                  <a:pt x="11664" y="41808"/>
                </a:lnTo>
                <a:lnTo>
                  <a:pt x="42507" y="10239"/>
                </a:lnTo>
                <a:lnTo>
                  <a:pt x="88010" y="0"/>
                </a:lnTo>
                <a:close/>
              </a:path>
            </a:pathLst>
          </a:custGeom>
          <a:ln w="9144">
            <a:solidFill>
              <a:srgbClr val="0066FF"/>
            </a:solidFill>
          </a:ln>
        </p:spPr>
        <p:txBody>
          <a:bodyPr wrap="square" lIns="0" tIns="0" rIns="0" bIns="0" rtlCol="0"/>
          <a:lstStyle/>
          <a:p>
            <a:endParaRPr dirty="0"/>
          </a:p>
        </p:txBody>
      </p:sp>
      <p:sp>
        <p:nvSpPr>
          <p:cNvPr id="39" name="object 43"/>
          <p:cNvSpPr/>
          <p:nvPr/>
        </p:nvSpPr>
        <p:spPr>
          <a:xfrm>
            <a:off x="7016499" y="5372296"/>
            <a:ext cx="85090" cy="130810"/>
          </a:xfrm>
          <a:custGeom>
            <a:avLst/>
            <a:gdLst/>
            <a:ahLst/>
            <a:cxnLst/>
            <a:rect l="l" t="t" r="r" b="b"/>
            <a:pathLst>
              <a:path w="85089" h="130810">
                <a:moveTo>
                  <a:pt x="23748" y="91427"/>
                </a:moveTo>
                <a:lnTo>
                  <a:pt x="0" y="94297"/>
                </a:lnTo>
                <a:lnTo>
                  <a:pt x="1547" y="101964"/>
                </a:lnTo>
                <a:lnTo>
                  <a:pt x="4286" y="108867"/>
                </a:lnTo>
                <a:lnTo>
                  <a:pt x="42037" y="130340"/>
                </a:lnTo>
                <a:lnTo>
                  <a:pt x="50800" y="129599"/>
                </a:lnTo>
                <a:lnTo>
                  <a:pt x="79165" y="110058"/>
                </a:lnTo>
                <a:lnTo>
                  <a:pt x="37083" y="110058"/>
                </a:lnTo>
                <a:lnTo>
                  <a:pt x="33146" y="108458"/>
                </a:lnTo>
                <a:lnTo>
                  <a:pt x="26542" y="102069"/>
                </a:lnTo>
                <a:lnTo>
                  <a:pt x="24510" y="97459"/>
                </a:lnTo>
                <a:lnTo>
                  <a:pt x="23748" y="91427"/>
                </a:lnTo>
                <a:close/>
              </a:path>
              <a:path w="85089" h="130810">
                <a:moveTo>
                  <a:pt x="77195" y="68783"/>
                </a:moveTo>
                <a:lnTo>
                  <a:pt x="47497" y="68783"/>
                </a:lnTo>
                <a:lnTo>
                  <a:pt x="51562" y="70586"/>
                </a:lnTo>
                <a:lnTo>
                  <a:pt x="58165" y="77787"/>
                </a:lnTo>
                <a:lnTo>
                  <a:pt x="59816" y="82664"/>
                </a:lnTo>
                <a:lnTo>
                  <a:pt x="59816" y="95313"/>
                </a:lnTo>
                <a:lnTo>
                  <a:pt x="58038" y="100482"/>
                </a:lnTo>
                <a:lnTo>
                  <a:pt x="51180" y="108140"/>
                </a:lnTo>
                <a:lnTo>
                  <a:pt x="46862" y="110058"/>
                </a:lnTo>
                <a:lnTo>
                  <a:pt x="79165" y="110058"/>
                </a:lnTo>
                <a:lnTo>
                  <a:pt x="81772" y="105416"/>
                </a:lnTo>
                <a:lnTo>
                  <a:pt x="84072" y="97943"/>
                </a:lnTo>
                <a:lnTo>
                  <a:pt x="84835" y="89852"/>
                </a:lnTo>
                <a:lnTo>
                  <a:pt x="84835" y="82130"/>
                </a:lnTo>
                <a:lnTo>
                  <a:pt x="82676" y="75552"/>
                </a:lnTo>
                <a:lnTo>
                  <a:pt x="78231" y="70091"/>
                </a:lnTo>
                <a:lnTo>
                  <a:pt x="77195" y="68783"/>
                </a:lnTo>
                <a:close/>
              </a:path>
              <a:path w="85089" h="130810">
                <a:moveTo>
                  <a:pt x="77083" y="20116"/>
                </a:moveTo>
                <a:lnTo>
                  <a:pt x="44830" y="20116"/>
                </a:lnTo>
                <a:lnTo>
                  <a:pt x="48132" y="21399"/>
                </a:lnTo>
                <a:lnTo>
                  <a:pt x="53212" y="26504"/>
                </a:lnTo>
                <a:lnTo>
                  <a:pt x="54609" y="29921"/>
                </a:lnTo>
                <a:lnTo>
                  <a:pt x="54609" y="39268"/>
                </a:lnTo>
                <a:lnTo>
                  <a:pt x="52831" y="43319"/>
                </a:lnTo>
                <a:lnTo>
                  <a:pt x="49275" y="46367"/>
                </a:lnTo>
                <a:lnTo>
                  <a:pt x="45846" y="49415"/>
                </a:lnTo>
                <a:lnTo>
                  <a:pt x="40766" y="50850"/>
                </a:lnTo>
                <a:lnTo>
                  <a:pt x="34139" y="50850"/>
                </a:lnTo>
                <a:lnTo>
                  <a:pt x="31495" y="70612"/>
                </a:lnTo>
                <a:lnTo>
                  <a:pt x="35813" y="69392"/>
                </a:lnTo>
                <a:lnTo>
                  <a:pt x="39623" y="68783"/>
                </a:lnTo>
                <a:lnTo>
                  <a:pt x="77195" y="68783"/>
                </a:lnTo>
                <a:lnTo>
                  <a:pt x="73913" y="64643"/>
                </a:lnTo>
                <a:lnTo>
                  <a:pt x="68071" y="61125"/>
                </a:lnTo>
                <a:lnTo>
                  <a:pt x="60705" y="59562"/>
                </a:lnTo>
                <a:lnTo>
                  <a:pt x="68780" y="54128"/>
                </a:lnTo>
                <a:lnTo>
                  <a:pt x="71782" y="50850"/>
                </a:lnTo>
                <a:lnTo>
                  <a:pt x="40766" y="50850"/>
                </a:lnTo>
                <a:lnTo>
                  <a:pt x="34162" y="50672"/>
                </a:lnTo>
                <a:lnTo>
                  <a:pt x="71945" y="50672"/>
                </a:lnTo>
                <a:lnTo>
                  <a:pt x="74533" y="47847"/>
                </a:lnTo>
                <a:lnTo>
                  <a:pt x="77976" y="40717"/>
                </a:lnTo>
                <a:lnTo>
                  <a:pt x="79033" y="33350"/>
                </a:lnTo>
                <a:lnTo>
                  <a:pt x="79120" y="24853"/>
                </a:lnTo>
                <a:lnTo>
                  <a:pt x="77083" y="20116"/>
                </a:lnTo>
                <a:close/>
              </a:path>
              <a:path w="85089" h="130810">
                <a:moveTo>
                  <a:pt x="41275" y="0"/>
                </a:moveTo>
                <a:lnTo>
                  <a:pt x="34162" y="0"/>
                </a:lnTo>
                <a:lnTo>
                  <a:pt x="27812" y="1320"/>
                </a:lnTo>
                <a:lnTo>
                  <a:pt x="22225" y="3962"/>
                </a:lnTo>
                <a:lnTo>
                  <a:pt x="16509" y="6603"/>
                </a:lnTo>
                <a:lnTo>
                  <a:pt x="12191" y="10236"/>
                </a:lnTo>
                <a:lnTo>
                  <a:pt x="5841" y="19469"/>
                </a:lnTo>
                <a:lnTo>
                  <a:pt x="3428" y="25628"/>
                </a:lnTo>
                <a:lnTo>
                  <a:pt x="1904" y="33350"/>
                </a:lnTo>
                <a:lnTo>
                  <a:pt x="24383" y="37185"/>
                </a:lnTo>
                <a:lnTo>
                  <a:pt x="25018" y="31610"/>
                </a:lnTo>
                <a:lnTo>
                  <a:pt x="26923" y="27368"/>
                </a:lnTo>
                <a:lnTo>
                  <a:pt x="32765" y="21564"/>
                </a:lnTo>
                <a:lnTo>
                  <a:pt x="36321" y="20116"/>
                </a:lnTo>
                <a:lnTo>
                  <a:pt x="77083" y="20116"/>
                </a:lnTo>
                <a:lnTo>
                  <a:pt x="76072" y="17767"/>
                </a:lnTo>
                <a:lnTo>
                  <a:pt x="70103" y="11493"/>
                </a:lnTo>
                <a:lnTo>
                  <a:pt x="64224" y="6466"/>
                </a:lnTo>
                <a:lnTo>
                  <a:pt x="57451" y="2874"/>
                </a:lnTo>
                <a:lnTo>
                  <a:pt x="49797" y="718"/>
                </a:lnTo>
                <a:lnTo>
                  <a:pt x="41275" y="0"/>
                </a:lnTo>
                <a:close/>
              </a:path>
            </a:pathLst>
          </a:custGeom>
          <a:solidFill>
            <a:srgbClr val="0000FF"/>
          </a:solidFill>
        </p:spPr>
        <p:txBody>
          <a:bodyPr wrap="square" lIns="0" tIns="0" rIns="0" bIns="0" rtlCol="0"/>
          <a:lstStyle/>
          <a:p>
            <a:endParaRPr dirty="0"/>
          </a:p>
        </p:txBody>
      </p:sp>
      <p:sp>
        <p:nvSpPr>
          <p:cNvPr id="40" name="object 44"/>
          <p:cNvSpPr/>
          <p:nvPr/>
        </p:nvSpPr>
        <p:spPr>
          <a:xfrm>
            <a:off x="7016499" y="5372296"/>
            <a:ext cx="85090" cy="130810"/>
          </a:xfrm>
          <a:custGeom>
            <a:avLst/>
            <a:gdLst/>
            <a:ahLst/>
            <a:cxnLst/>
            <a:rect l="l" t="t" r="r" b="b"/>
            <a:pathLst>
              <a:path w="85089" h="130810">
                <a:moveTo>
                  <a:pt x="41275" y="0"/>
                </a:moveTo>
                <a:lnTo>
                  <a:pt x="76072" y="17767"/>
                </a:lnTo>
                <a:lnTo>
                  <a:pt x="79120" y="24853"/>
                </a:lnTo>
                <a:lnTo>
                  <a:pt x="79120" y="32740"/>
                </a:lnTo>
                <a:lnTo>
                  <a:pt x="77976" y="40717"/>
                </a:lnTo>
                <a:lnTo>
                  <a:pt x="74533" y="47847"/>
                </a:lnTo>
                <a:lnTo>
                  <a:pt x="68780" y="54128"/>
                </a:lnTo>
                <a:lnTo>
                  <a:pt x="60705" y="59562"/>
                </a:lnTo>
                <a:lnTo>
                  <a:pt x="68071" y="61125"/>
                </a:lnTo>
                <a:lnTo>
                  <a:pt x="73913" y="64643"/>
                </a:lnTo>
                <a:lnTo>
                  <a:pt x="78231" y="70091"/>
                </a:lnTo>
                <a:lnTo>
                  <a:pt x="82676" y="75552"/>
                </a:lnTo>
                <a:lnTo>
                  <a:pt x="84835" y="82130"/>
                </a:lnTo>
                <a:lnTo>
                  <a:pt x="84835" y="89852"/>
                </a:lnTo>
                <a:lnTo>
                  <a:pt x="66039" y="123680"/>
                </a:lnTo>
                <a:lnTo>
                  <a:pt x="42037" y="130340"/>
                </a:lnTo>
                <a:lnTo>
                  <a:pt x="33730" y="129716"/>
                </a:lnTo>
                <a:lnTo>
                  <a:pt x="1547" y="101964"/>
                </a:lnTo>
                <a:lnTo>
                  <a:pt x="0" y="94297"/>
                </a:lnTo>
                <a:lnTo>
                  <a:pt x="23748" y="91427"/>
                </a:lnTo>
                <a:lnTo>
                  <a:pt x="24510" y="97459"/>
                </a:lnTo>
                <a:lnTo>
                  <a:pt x="26542" y="102069"/>
                </a:lnTo>
                <a:lnTo>
                  <a:pt x="29844" y="105270"/>
                </a:lnTo>
                <a:lnTo>
                  <a:pt x="33146" y="108458"/>
                </a:lnTo>
                <a:lnTo>
                  <a:pt x="37083" y="110058"/>
                </a:lnTo>
                <a:lnTo>
                  <a:pt x="41782" y="110058"/>
                </a:lnTo>
                <a:lnTo>
                  <a:pt x="46862" y="110058"/>
                </a:lnTo>
                <a:lnTo>
                  <a:pt x="51180" y="108140"/>
                </a:lnTo>
                <a:lnTo>
                  <a:pt x="54609" y="104305"/>
                </a:lnTo>
                <a:lnTo>
                  <a:pt x="58038" y="100482"/>
                </a:lnTo>
                <a:lnTo>
                  <a:pt x="59816" y="95313"/>
                </a:lnTo>
                <a:lnTo>
                  <a:pt x="59816" y="88811"/>
                </a:lnTo>
                <a:lnTo>
                  <a:pt x="59816" y="82664"/>
                </a:lnTo>
                <a:lnTo>
                  <a:pt x="58165" y="77787"/>
                </a:lnTo>
                <a:lnTo>
                  <a:pt x="54863" y="74180"/>
                </a:lnTo>
                <a:lnTo>
                  <a:pt x="51562" y="70586"/>
                </a:lnTo>
                <a:lnTo>
                  <a:pt x="47497" y="68783"/>
                </a:lnTo>
                <a:lnTo>
                  <a:pt x="42671" y="68783"/>
                </a:lnTo>
                <a:lnTo>
                  <a:pt x="39623" y="68783"/>
                </a:lnTo>
                <a:lnTo>
                  <a:pt x="35813" y="69392"/>
                </a:lnTo>
                <a:lnTo>
                  <a:pt x="31495" y="70612"/>
                </a:lnTo>
                <a:lnTo>
                  <a:pt x="34162" y="50672"/>
                </a:lnTo>
                <a:lnTo>
                  <a:pt x="40766" y="50850"/>
                </a:lnTo>
                <a:lnTo>
                  <a:pt x="45846" y="49415"/>
                </a:lnTo>
                <a:lnTo>
                  <a:pt x="49275" y="46367"/>
                </a:lnTo>
                <a:lnTo>
                  <a:pt x="52831" y="43319"/>
                </a:lnTo>
                <a:lnTo>
                  <a:pt x="54609" y="39268"/>
                </a:lnTo>
                <a:lnTo>
                  <a:pt x="54609" y="34226"/>
                </a:lnTo>
                <a:lnTo>
                  <a:pt x="54609" y="29921"/>
                </a:lnTo>
                <a:lnTo>
                  <a:pt x="53212" y="26504"/>
                </a:lnTo>
                <a:lnTo>
                  <a:pt x="50672" y="23952"/>
                </a:lnTo>
                <a:lnTo>
                  <a:pt x="48132" y="21399"/>
                </a:lnTo>
                <a:lnTo>
                  <a:pt x="44830" y="20116"/>
                </a:lnTo>
                <a:lnTo>
                  <a:pt x="40512" y="20116"/>
                </a:lnTo>
                <a:lnTo>
                  <a:pt x="36321" y="20116"/>
                </a:lnTo>
                <a:lnTo>
                  <a:pt x="32765" y="21564"/>
                </a:lnTo>
                <a:lnTo>
                  <a:pt x="29844" y="24472"/>
                </a:lnTo>
                <a:lnTo>
                  <a:pt x="26923" y="27368"/>
                </a:lnTo>
                <a:lnTo>
                  <a:pt x="25018" y="31610"/>
                </a:lnTo>
                <a:lnTo>
                  <a:pt x="24383" y="37185"/>
                </a:lnTo>
                <a:lnTo>
                  <a:pt x="1904" y="33350"/>
                </a:lnTo>
                <a:lnTo>
                  <a:pt x="22225" y="3962"/>
                </a:lnTo>
                <a:lnTo>
                  <a:pt x="27812" y="1320"/>
                </a:lnTo>
                <a:lnTo>
                  <a:pt x="34162" y="0"/>
                </a:lnTo>
                <a:lnTo>
                  <a:pt x="41275" y="0"/>
                </a:lnTo>
                <a:close/>
              </a:path>
            </a:pathLst>
          </a:custGeom>
          <a:ln w="9144">
            <a:solidFill>
              <a:srgbClr val="0066FF"/>
            </a:solidFill>
          </a:ln>
        </p:spPr>
        <p:txBody>
          <a:bodyPr wrap="square" lIns="0" tIns="0" rIns="0" bIns="0" rtlCol="0"/>
          <a:lstStyle/>
          <a:p>
            <a:endParaRPr dirty="0"/>
          </a:p>
        </p:txBody>
      </p:sp>
      <p:sp>
        <p:nvSpPr>
          <p:cNvPr id="41" name="object 45"/>
          <p:cNvSpPr/>
          <p:nvPr/>
        </p:nvSpPr>
        <p:spPr>
          <a:xfrm>
            <a:off x="7116067" y="5359914"/>
            <a:ext cx="75565" cy="17780"/>
          </a:xfrm>
          <a:custGeom>
            <a:avLst/>
            <a:gdLst/>
            <a:ahLst/>
            <a:cxnLst/>
            <a:rect l="l" t="t" r="r" b="b"/>
            <a:pathLst>
              <a:path w="75564" h="17779">
                <a:moveTo>
                  <a:pt x="72644" y="0"/>
                </a:moveTo>
                <a:lnTo>
                  <a:pt x="2412" y="0"/>
                </a:lnTo>
                <a:lnTo>
                  <a:pt x="1397" y="723"/>
                </a:lnTo>
                <a:lnTo>
                  <a:pt x="888" y="2171"/>
                </a:lnTo>
                <a:lnTo>
                  <a:pt x="253" y="3619"/>
                </a:lnTo>
                <a:lnTo>
                  <a:pt x="10" y="5753"/>
                </a:lnTo>
                <a:lnTo>
                  <a:pt x="0" y="11798"/>
                </a:lnTo>
                <a:lnTo>
                  <a:pt x="253" y="14033"/>
                </a:lnTo>
                <a:lnTo>
                  <a:pt x="888" y="15532"/>
                </a:lnTo>
                <a:lnTo>
                  <a:pt x="1397" y="17017"/>
                </a:lnTo>
                <a:lnTo>
                  <a:pt x="2412" y="17767"/>
                </a:lnTo>
                <a:lnTo>
                  <a:pt x="72644" y="17767"/>
                </a:lnTo>
                <a:lnTo>
                  <a:pt x="73660" y="17017"/>
                </a:lnTo>
                <a:lnTo>
                  <a:pt x="74295" y="15532"/>
                </a:lnTo>
                <a:lnTo>
                  <a:pt x="74802" y="14033"/>
                </a:lnTo>
                <a:lnTo>
                  <a:pt x="75057" y="11798"/>
                </a:lnTo>
                <a:lnTo>
                  <a:pt x="75057" y="5753"/>
                </a:lnTo>
                <a:lnTo>
                  <a:pt x="74802" y="3517"/>
                </a:lnTo>
                <a:lnTo>
                  <a:pt x="74295" y="2108"/>
                </a:lnTo>
                <a:lnTo>
                  <a:pt x="73660" y="698"/>
                </a:lnTo>
                <a:lnTo>
                  <a:pt x="72644" y="0"/>
                </a:lnTo>
                <a:close/>
              </a:path>
            </a:pathLst>
          </a:custGeom>
          <a:solidFill>
            <a:srgbClr val="0000FF"/>
          </a:solidFill>
        </p:spPr>
        <p:txBody>
          <a:bodyPr wrap="square" lIns="0" tIns="0" rIns="0" bIns="0" rtlCol="0"/>
          <a:lstStyle/>
          <a:p>
            <a:endParaRPr dirty="0"/>
          </a:p>
        </p:txBody>
      </p:sp>
      <p:sp>
        <p:nvSpPr>
          <p:cNvPr id="42" name="object 46"/>
          <p:cNvSpPr/>
          <p:nvPr/>
        </p:nvSpPr>
        <p:spPr>
          <a:xfrm>
            <a:off x="7116067" y="5359914"/>
            <a:ext cx="75565" cy="17780"/>
          </a:xfrm>
          <a:custGeom>
            <a:avLst/>
            <a:gdLst/>
            <a:ahLst/>
            <a:cxnLst/>
            <a:rect l="l" t="t" r="r" b="b"/>
            <a:pathLst>
              <a:path w="75564" h="17779">
                <a:moveTo>
                  <a:pt x="3937" y="0"/>
                </a:moveTo>
                <a:lnTo>
                  <a:pt x="71120" y="0"/>
                </a:lnTo>
                <a:lnTo>
                  <a:pt x="72644" y="0"/>
                </a:lnTo>
                <a:lnTo>
                  <a:pt x="73660" y="698"/>
                </a:lnTo>
                <a:lnTo>
                  <a:pt x="74295" y="2108"/>
                </a:lnTo>
                <a:lnTo>
                  <a:pt x="74802" y="3517"/>
                </a:lnTo>
                <a:lnTo>
                  <a:pt x="75057" y="5753"/>
                </a:lnTo>
                <a:lnTo>
                  <a:pt x="75057" y="8813"/>
                </a:lnTo>
                <a:lnTo>
                  <a:pt x="75057" y="11798"/>
                </a:lnTo>
                <a:lnTo>
                  <a:pt x="74802" y="14033"/>
                </a:lnTo>
                <a:lnTo>
                  <a:pt x="74295" y="15532"/>
                </a:lnTo>
                <a:lnTo>
                  <a:pt x="73660" y="17017"/>
                </a:lnTo>
                <a:lnTo>
                  <a:pt x="72644" y="17767"/>
                </a:lnTo>
                <a:lnTo>
                  <a:pt x="71120" y="17767"/>
                </a:lnTo>
                <a:lnTo>
                  <a:pt x="3937" y="17767"/>
                </a:lnTo>
                <a:lnTo>
                  <a:pt x="2412" y="17767"/>
                </a:lnTo>
                <a:lnTo>
                  <a:pt x="1397" y="17017"/>
                </a:lnTo>
                <a:lnTo>
                  <a:pt x="888" y="15532"/>
                </a:lnTo>
                <a:lnTo>
                  <a:pt x="253" y="14033"/>
                </a:lnTo>
                <a:lnTo>
                  <a:pt x="0" y="11798"/>
                </a:lnTo>
                <a:lnTo>
                  <a:pt x="0" y="8813"/>
                </a:lnTo>
                <a:lnTo>
                  <a:pt x="0" y="5841"/>
                </a:lnTo>
                <a:lnTo>
                  <a:pt x="253" y="3619"/>
                </a:lnTo>
                <a:lnTo>
                  <a:pt x="888" y="2171"/>
                </a:lnTo>
                <a:lnTo>
                  <a:pt x="1397" y="723"/>
                </a:lnTo>
                <a:lnTo>
                  <a:pt x="2412" y="0"/>
                </a:lnTo>
                <a:lnTo>
                  <a:pt x="3937" y="0"/>
                </a:lnTo>
                <a:close/>
              </a:path>
            </a:pathLst>
          </a:custGeom>
          <a:ln w="9144">
            <a:solidFill>
              <a:srgbClr val="0066FF"/>
            </a:solidFill>
          </a:ln>
        </p:spPr>
        <p:txBody>
          <a:bodyPr wrap="square" lIns="0" tIns="0" rIns="0" bIns="0" rtlCol="0"/>
          <a:lstStyle/>
          <a:p>
            <a:endParaRPr dirty="0"/>
          </a:p>
        </p:txBody>
      </p:sp>
      <p:sp>
        <p:nvSpPr>
          <p:cNvPr id="43" name="object 47"/>
          <p:cNvSpPr/>
          <p:nvPr/>
        </p:nvSpPr>
        <p:spPr>
          <a:xfrm>
            <a:off x="5607814" y="4877326"/>
            <a:ext cx="353695" cy="188595"/>
          </a:xfrm>
          <a:custGeom>
            <a:avLst/>
            <a:gdLst/>
            <a:ahLst/>
            <a:cxnLst/>
            <a:rect l="l" t="t" r="r" b="b"/>
            <a:pathLst>
              <a:path w="353695" h="188595">
                <a:moveTo>
                  <a:pt x="264667" y="0"/>
                </a:moveTo>
                <a:lnTo>
                  <a:pt x="225425" y="7238"/>
                </a:lnTo>
                <a:lnTo>
                  <a:pt x="192277" y="35417"/>
                </a:lnTo>
                <a:lnTo>
                  <a:pt x="177053" y="82020"/>
                </a:lnTo>
                <a:lnTo>
                  <a:pt x="176529" y="95376"/>
                </a:lnTo>
                <a:lnTo>
                  <a:pt x="178030" y="115927"/>
                </a:lnTo>
                <a:lnTo>
                  <a:pt x="200532" y="163575"/>
                </a:lnTo>
                <a:lnTo>
                  <a:pt x="245913" y="186918"/>
                </a:lnTo>
                <a:lnTo>
                  <a:pt x="265175" y="188467"/>
                </a:lnTo>
                <a:lnTo>
                  <a:pt x="284251" y="186898"/>
                </a:lnTo>
                <a:lnTo>
                  <a:pt x="301291" y="182197"/>
                </a:lnTo>
                <a:lnTo>
                  <a:pt x="316307" y="174376"/>
                </a:lnTo>
                <a:lnTo>
                  <a:pt x="329311" y="163448"/>
                </a:lnTo>
                <a:lnTo>
                  <a:pt x="334306" y="156971"/>
                </a:lnTo>
                <a:lnTo>
                  <a:pt x="265049" y="156971"/>
                </a:lnTo>
                <a:lnTo>
                  <a:pt x="254551" y="155971"/>
                </a:lnTo>
                <a:lnTo>
                  <a:pt x="222486" y="132040"/>
                </a:lnTo>
                <a:lnTo>
                  <a:pt x="214532" y="93598"/>
                </a:lnTo>
                <a:lnTo>
                  <a:pt x="215362" y="79371"/>
                </a:lnTo>
                <a:lnTo>
                  <a:pt x="235866" y="40282"/>
                </a:lnTo>
                <a:lnTo>
                  <a:pt x="265049" y="31495"/>
                </a:lnTo>
                <a:lnTo>
                  <a:pt x="334160" y="31495"/>
                </a:lnTo>
                <a:lnTo>
                  <a:pt x="329184" y="25018"/>
                </a:lnTo>
                <a:lnTo>
                  <a:pt x="316085" y="14091"/>
                </a:lnTo>
                <a:lnTo>
                  <a:pt x="300974" y="6270"/>
                </a:lnTo>
                <a:lnTo>
                  <a:pt x="283839" y="1569"/>
                </a:lnTo>
                <a:lnTo>
                  <a:pt x="264667" y="0"/>
                </a:lnTo>
                <a:close/>
              </a:path>
              <a:path w="353695" h="188595">
                <a:moveTo>
                  <a:pt x="334160" y="31495"/>
                </a:moveTo>
                <a:lnTo>
                  <a:pt x="265049" y="31495"/>
                </a:lnTo>
                <a:lnTo>
                  <a:pt x="275834" y="32450"/>
                </a:lnTo>
                <a:lnTo>
                  <a:pt x="285511" y="35321"/>
                </a:lnTo>
                <a:lnTo>
                  <a:pt x="311785" y="66278"/>
                </a:lnTo>
                <a:lnTo>
                  <a:pt x="315213" y="93598"/>
                </a:lnTo>
                <a:lnTo>
                  <a:pt x="314332" y="108432"/>
                </a:lnTo>
                <a:lnTo>
                  <a:pt x="293588" y="148024"/>
                </a:lnTo>
                <a:lnTo>
                  <a:pt x="265049" y="156971"/>
                </a:lnTo>
                <a:lnTo>
                  <a:pt x="334306" y="156971"/>
                </a:lnTo>
                <a:lnTo>
                  <a:pt x="339812" y="149834"/>
                </a:lnTo>
                <a:lnTo>
                  <a:pt x="347313" y="133778"/>
                </a:lnTo>
                <a:lnTo>
                  <a:pt x="351813" y="115317"/>
                </a:lnTo>
                <a:lnTo>
                  <a:pt x="353249" y="95376"/>
                </a:lnTo>
                <a:lnTo>
                  <a:pt x="353249" y="93598"/>
                </a:lnTo>
                <a:lnTo>
                  <a:pt x="351793" y="73435"/>
                </a:lnTo>
                <a:lnTo>
                  <a:pt x="347249" y="54848"/>
                </a:lnTo>
                <a:lnTo>
                  <a:pt x="339705" y="38713"/>
                </a:lnTo>
                <a:lnTo>
                  <a:pt x="334160" y="31495"/>
                </a:lnTo>
                <a:close/>
              </a:path>
              <a:path w="353695" h="188595">
                <a:moveTo>
                  <a:pt x="35813" y="3174"/>
                </a:moveTo>
                <a:lnTo>
                  <a:pt x="0" y="3174"/>
                </a:lnTo>
                <a:lnTo>
                  <a:pt x="0" y="185292"/>
                </a:lnTo>
                <a:lnTo>
                  <a:pt x="34162" y="185292"/>
                </a:lnTo>
                <a:lnTo>
                  <a:pt x="34162" y="66547"/>
                </a:lnTo>
                <a:lnTo>
                  <a:pt x="74644" y="66547"/>
                </a:lnTo>
                <a:lnTo>
                  <a:pt x="35813" y="3174"/>
                </a:lnTo>
                <a:close/>
              </a:path>
              <a:path w="353695" h="188595">
                <a:moveTo>
                  <a:pt x="74644" y="66547"/>
                </a:moveTo>
                <a:lnTo>
                  <a:pt x="34162" y="66547"/>
                </a:lnTo>
                <a:lnTo>
                  <a:pt x="107568" y="185292"/>
                </a:lnTo>
                <a:lnTo>
                  <a:pt x="144525" y="185292"/>
                </a:lnTo>
                <a:lnTo>
                  <a:pt x="144525" y="124840"/>
                </a:lnTo>
                <a:lnTo>
                  <a:pt x="110362" y="124840"/>
                </a:lnTo>
                <a:lnTo>
                  <a:pt x="74644" y="66547"/>
                </a:lnTo>
                <a:close/>
              </a:path>
              <a:path w="353695" h="188595">
                <a:moveTo>
                  <a:pt x="144525" y="3174"/>
                </a:moveTo>
                <a:lnTo>
                  <a:pt x="110362" y="3174"/>
                </a:lnTo>
                <a:lnTo>
                  <a:pt x="110362" y="124840"/>
                </a:lnTo>
                <a:lnTo>
                  <a:pt x="144525" y="124840"/>
                </a:lnTo>
                <a:lnTo>
                  <a:pt x="144525" y="3174"/>
                </a:lnTo>
                <a:close/>
              </a:path>
            </a:pathLst>
          </a:custGeom>
          <a:solidFill>
            <a:srgbClr val="0000FF"/>
          </a:solidFill>
        </p:spPr>
        <p:txBody>
          <a:bodyPr wrap="square" lIns="0" tIns="0" rIns="0" bIns="0" rtlCol="0"/>
          <a:lstStyle/>
          <a:p>
            <a:endParaRPr dirty="0"/>
          </a:p>
        </p:txBody>
      </p:sp>
      <p:sp>
        <p:nvSpPr>
          <p:cNvPr id="44" name="object 48"/>
          <p:cNvSpPr/>
          <p:nvPr/>
        </p:nvSpPr>
        <p:spPr>
          <a:xfrm>
            <a:off x="5822318" y="4908823"/>
            <a:ext cx="100965" cy="125730"/>
          </a:xfrm>
          <a:custGeom>
            <a:avLst/>
            <a:gdLst/>
            <a:ahLst/>
            <a:cxnLst/>
            <a:rect l="l" t="t" r="r" b="b"/>
            <a:pathLst>
              <a:path w="100964" h="125729">
                <a:moveTo>
                  <a:pt x="50546" y="0"/>
                </a:moveTo>
                <a:lnTo>
                  <a:pt x="13843" y="15620"/>
                </a:lnTo>
                <a:lnTo>
                  <a:pt x="0" y="62610"/>
                </a:lnTo>
                <a:lnTo>
                  <a:pt x="883" y="77112"/>
                </a:lnTo>
                <a:lnTo>
                  <a:pt x="21863" y="116474"/>
                </a:lnTo>
                <a:lnTo>
                  <a:pt x="50546" y="125475"/>
                </a:lnTo>
                <a:lnTo>
                  <a:pt x="61075" y="124477"/>
                </a:lnTo>
                <a:lnTo>
                  <a:pt x="92781" y="100697"/>
                </a:lnTo>
                <a:lnTo>
                  <a:pt x="100711" y="62102"/>
                </a:lnTo>
                <a:lnTo>
                  <a:pt x="99853" y="47460"/>
                </a:lnTo>
                <a:lnTo>
                  <a:pt x="79567" y="8626"/>
                </a:lnTo>
                <a:lnTo>
                  <a:pt x="50546" y="0"/>
                </a:lnTo>
                <a:close/>
              </a:path>
            </a:pathLst>
          </a:custGeom>
          <a:ln w="9144">
            <a:solidFill>
              <a:srgbClr val="0066FF"/>
            </a:solidFill>
          </a:ln>
        </p:spPr>
        <p:txBody>
          <a:bodyPr wrap="square" lIns="0" tIns="0" rIns="0" bIns="0" rtlCol="0"/>
          <a:lstStyle/>
          <a:p>
            <a:endParaRPr dirty="0"/>
          </a:p>
        </p:txBody>
      </p:sp>
      <p:sp>
        <p:nvSpPr>
          <p:cNvPr id="45" name="object 49"/>
          <p:cNvSpPr/>
          <p:nvPr/>
        </p:nvSpPr>
        <p:spPr>
          <a:xfrm>
            <a:off x="5607814" y="4880501"/>
            <a:ext cx="144780" cy="182245"/>
          </a:xfrm>
          <a:custGeom>
            <a:avLst/>
            <a:gdLst/>
            <a:ahLst/>
            <a:cxnLst/>
            <a:rect l="l" t="t" r="r" b="b"/>
            <a:pathLst>
              <a:path w="144779" h="182245">
                <a:moveTo>
                  <a:pt x="0" y="0"/>
                </a:moveTo>
                <a:lnTo>
                  <a:pt x="35813" y="0"/>
                </a:lnTo>
                <a:lnTo>
                  <a:pt x="110362" y="121665"/>
                </a:lnTo>
                <a:lnTo>
                  <a:pt x="110362" y="0"/>
                </a:lnTo>
                <a:lnTo>
                  <a:pt x="144525" y="0"/>
                </a:lnTo>
                <a:lnTo>
                  <a:pt x="144525" y="182117"/>
                </a:lnTo>
                <a:lnTo>
                  <a:pt x="107568" y="182117"/>
                </a:lnTo>
                <a:lnTo>
                  <a:pt x="34162" y="63372"/>
                </a:lnTo>
                <a:lnTo>
                  <a:pt x="34162" y="182117"/>
                </a:lnTo>
                <a:lnTo>
                  <a:pt x="0" y="182117"/>
                </a:lnTo>
                <a:lnTo>
                  <a:pt x="0" y="0"/>
                </a:lnTo>
                <a:close/>
              </a:path>
            </a:pathLst>
          </a:custGeom>
          <a:ln w="9144">
            <a:solidFill>
              <a:srgbClr val="0066FF"/>
            </a:solidFill>
          </a:ln>
        </p:spPr>
        <p:txBody>
          <a:bodyPr wrap="square" lIns="0" tIns="0" rIns="0" bIns="0" rtlCol="0"/>
          <a:lstStyle/>
          <a:p>
            <a:endParaRPr dirty="0"/>
          </a:p>
        </p:txBody>
      </p:sp>
      <p:sp>
        <p:nvSpPr>
          <p:cNvPr id="46" name="object 50"/>
          <p:cNvSpPr/>
          <p:nvPr/>
        </p:nvSpPr>
        <p:spPr>
          <a:xfrm>
            <a:off x="5784345" y="4877326"/>
            <a:ext cx="177165" cy="188595"/>
          </a:xfrm>
          <a:custGeom>
            <a:avLst/>
            <a:gdLst/>
            <a:ahLst/>
            <a:cxnLst/>
            <a:rect l="l" t="t" r="r" b="b"/>
            <a:pathLst>
              <a:path w="177164" h="188595">
                <a:moveTo>
                  <a:pt x="88137" y="0"/>
                </a:moveTo>
                <a:lnTo>
                  <a:pt x="139555" y="14091"/>
                </a:lnTo>
                <a:lnTo>
                  <a:pt x="170719" y="54848"/>
                </a:lnTo>
                <a:lnTo>
                  <a:pt x="176784" y="94487"/>
                </a:lnTo>
                <a:lnTo>
                  <a:pt x="175283" y="115317"/>
                </a:lnTo>
                <a:lnTo>
                  <a:pt x="152781" y="163448"/>
                </a:lnTo>
                <a:lnTo>
                  <a:pt x="107721" y="186898"/>
                </a:lnTo>
                <a:lnTo>
                  <a:pt x="88646" y="188467"/>
                </a:lnTo>
                <a:lnTo>
                  <a:pt x="69383" y="186918"/>
                </a:lnTo>
                <a:lnTo>
                  <a:pt x="24002" y="163575"/>
                </a:lnTo>
                <a:lnTo>
                  <a:pt x="1500" y="115927"/>
                </a:lnTo>
                <a:lnTo>
                  <a:pt x="0" y="95376"/>
                </a:lnTo>
                <a:lnTo>
                  <a:pt x="523" y="82020"/>
                </a:lnTo>
                <a:lnTo>
                  <a:pt x="11791" y="41856"/>
                </a:lnTo>
                <a:lnTo>
                  <a:pt x="42634" y="10263"/>
                </a:lnTo>
                <a:lnTo>
                  <a:pt x="88137" y="0"/>
                </a:lnTo>
                <a:close/>
              </a:path>
            </a:pathLst>
          </a:custGeom>
          <a:ln w="9144">
            <a:solidFill>
              <a:srgbClr val="0066FF"/>
            </a:solidFill>
          </a:ln>
        </p:spPr>
        <p:txBody>
          <a:bodyPr wrap="square" lIns="0" tIns="0" rIns="0" bIns="0" rtlCol="0"/>
          <a:lstStyle/>
          <a:p>
            <a:endParaRPr dirty="0"/>
          </a:p>
        </p:txBody>
      </p:sp>
      <p:sp>
        <p:nvSpPr>
          <p:cNvPr id="47" name="object 51"/>
          <p:cNvSpPr/>
          <p:nvPr/>
        </p:nvSpPr>
        <p:spPr>
          <a:xfrm>
            <a:off x="5978146" y="4934476"/>
            <a:ext cx="85090" cy="130810"/>
          </a:xfrm>
          <a:custGeom>
            <a:avLst/>
            <a:gdLst/>
            <a:ahLst/>
            <a:cxnLst/>
            <a:rect l="l" t="t" r="r" b="b"/>
            <a:pathLst>
              <a:path w="85089" h="130810">
                <a:moveTo>
                  <a:pt x="23749" y="91439"/>
                </a:moveTo>
                <a:lnTo>
                  <a:pt x="0" y="94233"/>
                </a:lnTo>
                <a:lnTo>
                  <a:pt x="1527" y="101929"/>
                </a:lnTo>
                <a:lnTo>
                  <a:pt x="4222" y="108838"/>
                </a:lnTo>
                <a:lnTo>
                  <a:pt x="42037" y="130301"/>
                </a:lnTo>
                <a:lnTo>
                  <a:pt x="50746" y="129563"/>
                </a:lnTo>
                <a:lnTo>
                  <a:pt x="79140" y="110108"/>
                </a:lnTo>
                <a:lnTo>
                  <a:pt x="37084" y="110108"/>
                </a:lnTo>
                <a:lnTo>
                  <a:pt x="33147" y="108457"/>
                </a:lnTo>
                <a:lnTo>
                  <a:pt x="29845" y="105282"/>
                </a:lnTo>
                <a:lnTo>
                  <a:pt x="26416" y="102107"/>
                </a:lnTo>
                <a:lnTo>
                  <a:pt x="24384" y="97408"/>
                </a:lnTo>
                <a:lnTo>
                  <a:pt x="23749" y="91439"/>
                </a:lnTo>
                <a:close/>
              </a:path>
              <a:path w="85089" h="130810">
                <a:moveTo>
                  <a:pt x="77227" y="68833"/>
                </a:moveTo>
                <a:lnTo>
                  <a:pt x="47371" y="68833"/>
                </a:lnTo>
                <a:lnTo>
                  <a:pt x="51435" y="70611"/>
                </a:lnTo>
                <a:lnTo>
                  <a:pt x="58039" y="77723"/>
                </a:lnTo>
                <a:lnTo>
                  <a:pt x="59690" y="82676"/>
                </a:lnTo>
                <a:lnTo>
                  <a:pt x="59690" y="95249"/>
                </a:lnTo>
                <a:lnTo>
                  <a:pt x="58039" y="100456"/>
                </a:lnTo>
                <a:lnTo>
                  <a:pt x="54610" y="104266"/>
                </a:lnTo>
                <a:lnTo>
                  <a:pt x="51054" y="108076"/>
                </a:lnTo>
                <a:lnTo>
                  <a:pt x="46862" y="110108"/>
                </a:lnTo>
                <a:lnTo>
                  <a:pt x="79140" y="110108"/>
                </a:lnTo>
                <a:lnTo>
                  <a:pt x="81772" y="105425"/>
                </a:lnTo>
                <a:lnTo>
                  <a:pt x="84072" y="97934"/>
                </a:lnTo>
                <a:lnTo>
                  <a:pt x="84836" y="89788"/>
                </a:lnTo>
                <a:lnTo>
                  <a:pt x="84836" y="82168"/>
                </a:lnTo>
                <a:lnTo>
                  <a:pt x="82677" y="75564"/>
                </a:lnTo>
                <a:lnTo>
                  <a:pt x="78232" y="70103"/>
                </a:lnTo>
                <a:lnTo>
                  <a:pt x="77227" y="68833"/>
                </a:lnTo>
                <a:close/>
              </a:path>
              <a:path w="85089" h="130810">
                <a:moveTo>
                  <a:pt x="77052" y="20065"/>
                </a:moveTo>
                <a:lnTo>
                  <a:pt x="44704" y="20065"/>
                </a:lnTo>
                <a:lnTo>
                  <a:pt x="48133" y="21335"/>
                </a:lnTo>
                <a:lnTo>
                  <a:pt x="50673" y="24002"/>
                </a:lnTo>
                <a:lnTo>
                  <a:pt x="53212" y="26542"/>
                </a:lnTo>
                <a:lnTo>
                  <a:pt x="54483" y="29971"/>
                </a:lnTo>
                <a:lnTo>
                  <a:pt x="54483" y="39242"/>
                </a:lnTo>
                <a:lnTo>
                  <a:pt x="52832" y="43306"/>
                </a:lnTo>
                <a:lnTo>
                  <a:pt x="49275" y="46354"/>
                </a:lnTo>
                <a:lnTo>
                  <a:pt x="45847" y="49402"/>
                </a:lnTo>
                <a:lnTo>
                  <a:pt x="40767" y="50799"/>
                </a:lnTo>
                <a:lnTo>
                  <a:pt x="34146" y="50799"/>
                </a:lnTo>
                <a:lnTo>
                  <a:pt x="31496" y="70611"/>
                </a:lnTo>
                <a:lnTo>
                  <a:pt x="35814" y="69341"/>
                </a:lnTo>
                <a:lnTo>
                  <a:pt x="39497" y="68833"/>
                </a:lnTo>
                <a:lnTo>
                  <a:pt x="77227" y="68833"/>
                </a:lnTo>
                <a:lnTo>
                  <a:pt x="73914" y="64642"/>
                </a:lnTo>
                <a:lnTo>
                  <a:pt x="67945" y="61086"/>
                </a:lnTo>
                <a:lnTo>
                  <a:pt x="60706" y="59562"/>
                </a:lnTo>
                <a:lnTo>
                  <a:pt x="68726" y="54107"/>
                </a:lnTo>
                <a:lnTo>
                  <a:pt x="71761" y="50799"/>
                </a:lnTo>
                <a:lnTo>
                  <a:pt x="40767" y="50799"/>
                </a:lnTo>
                <a:lnTo>
                  <a:pt x="34162" y="50672"/>
                </a:lnTo>
                <a:lnTo>
                  <a:pt x="71878" y="50672"/>
                </a:lnTo>
                <a:lnTo>
                  <a:pt x="74485" y="47831"/>
                </a:lnTo>
                <a:lnTo>
                  <a:pt x="77958" y="40721"/>
                </a:lnTo>
                <a:lnTo>
                  <a:pt x="79028" y="33400"/>
                </a:lnTo>
                <a:lnTo>
                  <a:pt x="79121" y="24891"/>
                </a:lnTo>
                <a:lnTo>
                  <a:pt x="77052" y="20065"/>
                </a:lnTo>
                <a:close/>
              </a:path>
              <a:path w="85089" h="130810">
                <a:moveTo>
                  <a:pt x="41148" y="0"/>
                </a:moveTo>
                <a:lnTo>
                  <a:pt x="34162" y="0"/>
                </a:lnTo>
                <a:lnTo>
                  <a:pt x="27812" y="1269"/>
                </a:lnTo>
                <a:lnTo>
                  <a:pt x="22225" y="3936"/>
                </a:lnTo>
                <a:lnTo>
                  <a:pt x="16510" y="6603"/>
                </a:lnTo>
                <a:lnTo>
                  <a:pt x="12065" y="10286"/>
                </a:lnTo>
                <a:lnTo>
                  <a:pt x="5715" y="19430"/>
                </a:lnTo>
                <a:lnTo>
                  <a:pt x="3429" y="25653"/>
                </a:lnTo>
                <a:lnTo>
                  <a:pt x="1778" y="33400"/>
                </a:lnTo>
                <a:lnTo>
                  <a:pt x="24384" y="37210"/>
                </a:lnTo>
                <a:lnTo>
                  <a:pt x="25019" y="31622"/>
                </a:lnTo>
                <a:lnTo>
                  <a:pt x="26797" y="27431"/>
                </a:lnTo>
                <a:lnTo>
                  <a:pt x="29845" y="24510"/>
                </a:lnTo>
                <a:lnTo>
                  <a:pt x="32766" y="21589"/>
                </a:lnTo>
                <a:lnTo>
                  <a:pt x="36322" y="20065"/>
                </a:lnTo>
                <a:lnTo>
                  <a:pt x="77052" y="20065"/>
                </a:lnTo>
                <a:lnTo>
                  <a:pt x="76073" y="17779"/>
                </a:lnTo>
                <a:lnTo>
                  <a:pt x="70104" y="11556"/>
                </a:lnTo>
                <a:lnTo>
                  <a:pt x="64222" y="6482"/>
                </a:lnTo>
                <a:lnTo>
                  <a:pt x="57435" y="2873"/>
                </a:lnTo>
                <a:lnTo>
                  <a:pt x="49744" y="716"/>
                </a:lnTo>
                <a:lnTo>
                  <a:pt x="41148" y="0"/>
                </a:lnTo>
                <a:close/>
              </a:path>
            </a:pathLst>
          </a:custGeom>
          <a:solidFill>
            <a:srgbClr val="0000FF"/>
          </a:solidFill>
        </p:spPr>
        <p:txBody>
          <a:bodyPr wrap="square" lIns="0" tIns="0" rIns="0" bIns="0" rtlCol="0"/>
          <a:lstStyle/>
          <a:p>
            <a:endParaRPr dirty="0"/>
          </a:p>
        </p:txBody>
      </p:sp>
      <p:sp>
        <p:nvSpPr>
          <p:cNvPr id="48" name="object 52"/>
          <p:cNvSpPr/>
          <p:nvPr/>
        </p:nvSpPr>
        <p:spPr>
          <a:xfrm>
            <a:off x="5978146" y="4934476"/>
            <a:ext cx="85090" cy="130810"/>
          </a:xfrm>
          <a:custGeom>
            <a:avLst/>
            <a:gdLst/>
            <a:ahLst/>
            <a:cxnLst/>
            <a:rect l="l" t="t" r="r" b="b"/>
            <a:pathLst>
              <a:path w="85089" h="130810">
                <a:moveTo>
                  <a:pt x="41148" y="0"/>
                </a:moveTo>
                <a:lnTo>
                  <a:pt x="76073" y="17779"/>
                </a:lnTo>
                <a:lnTo>
                  <a:pt x="79121" y="24891"/>
                </a:lnTo>
                <a:lnTo>
                  <a:pt x="79121" y="32765"/>
                </a:lnTo>
                <a:lnTo>
                  <a:pt x="77958" y="40721"/>
                </a:lnTo>
                <a:lnTo>
                  <a:pt x="74485" y="47831"/>
                </a:lnTo>
                <a:lnTo>
                  <a:pt x="68726" y="54107"/>
                </a:lnTo>
                <a:lnTo>
                  <a:pt x="60706" y="59562"/>
                </a:lnTo>
                <a:lnTo>
                  <a:pt x="67945" y="61086"/>
                </a:lnTo>
                <a:lnTo>
                  <a:pt x="73914" y="64642"/>
                </a:lnTo>
                <a:lnTo>
                  <a:pt x="78232" y="70103"/>
                </a:lnTo>
                <a:lnTo>
                  <a:pt x="82677" y="75564"/>
                </a:lnTo>
                <a:lnTo>
                  <a:pt x="84836" y="82168"/>
                </a:lnTo>
                <a:lnTo>
                  <a:pt x="84836" y="89788"/>
                </a:lnTo>
                <a:lnTo>
                  <a:pt x="66022" y="123658"/>
                </a:lnTo>
                <a:lnTo>
                  <a:pt x="42037" y="130301"/>
                </a:lnTo>
                <a:lnTo>
                  <a:pt x="33728" y="129682"/>
                </a:lnTo>
                <a:lnTo>
                  <a:pt x="1527" y="101929"/>
                </a:lnTo>
                <a:lnTo>
                  <a:pt x="0" y="94233"/>
                </a:lnTo>
                <a:lnTo>
                  <a:pt x="23749" y="91439"/>
                </a:lnTo>
                <a:lnTo>
                  <a:pt x="24384" y="97408"/>
                </a:lnTo>
                <a:lnTo>
                  <a:pt x="26416" y="102107"/>
                </a:lnTo>
                <a:lnTo>
                  <a:pt x="29845" y="105282"/>
                </a:lnTo>
                <a:lnTo>
                  <a:pt x="33147" y="108457"/>
                </a:lnTo>
                <a:lnTo>
                  <a:pt x="37084" y="110108"/>
                </a:lnTo>
                <a:lnTo>
                  <a:pt x="41783" y="110108"/>
                </a:lnTo>
                <a:lnTo>
                  <a:pt x="46862" y="110108"/>
                </a:lnTo>
                <a:lnTo>
                  <a:pt x="51054" y="108076"/>
                </a:lnTo>
                <a:lnTo>
                  <a:pt x="54610" y="104266"/>
                </a:lnTo>
                <a:lnTo>
                  <a:pt x="58039" y="100456"/>
                </a:lnTo>
                <a:lnTo>
                  <a:pt x="59690" y="95249"/>
                </a:lnTo>
                <a:lnTo>
                  <a:pt x="59690" y="88772"/>
                </a:lnTo>
                <a:lnTo>
                  <a:pt x="59690" y="82676"/>
                </a:lnTo>
                <a:lnTo>
                  <a:pt x="58039" y="77723"/>
                </a:lnTo>
                <a:lnTo>
                  <a:pt x="54737" y="74167"/>
                </a:lnTo>
                <a:lnTo>
                  <a:pt x="51435" y="70611"/>
                </a:lnTo>
                <a:lnTo>
                  <a:pt x="47371" y="68833"/>
                </a:lnTo>
                <a:lnTo>
                  <a:pt x="42672" y="68833"/>
                </a:lnTo>
                <a:lnTo>
                  <a:pt x="39497" y="68833"/>
                </a:lnTo>
                <a:lnTo>
                  <a:pt x="35814" y="69341"/>
                </a:lnTo>
                <a:lnTo>
                  <a:pt x="31496" y="70611"/>
                </a:lnTo>
                <a:lnTo>
                  <a:pt x="34162" y="50672"/>
                </a:lnTo>
                <a:lnTo>
                  <a:pt x="40767" y="50799"/>
                </a:lnTo>
                <a:lnTo>
                  <a:pt x="45847" y="49402"/>
                </a:lnTo>
                <a:lnTo>
                  <a:pt x="49275" y="46354"/>
                </a:lnTo>
                <a:lnTo>
                  <a:pt x="52832" y="43306"/>
                </a:lnTo>
                <a:lnTo>
                  <a:pt x="54483" y="39242"/>
                </a:lnTo>
                <a:lnTo>
                  <a:pt x="54483" y="34162"/>
                </a:lnTo>
                <a:lnTo>
                  <a:pt x="54483" y="29971"/>
                </a:lnTo>
                <a:lnTo>
                  <a:pt x="53212" y="26542"/>
                </a:lnTo>
                <a:lnTo>
                  <a:pt x="50673" y="24002"/>
                </a:lnTo>
                <a:lnTo>
                  <a:pt x="48133" y="21335"/>
                </a:lnTo>
                <a:lnTo>
                  <a:pt x="44704" y="20065"/>
                </a:lnTo>
                <a:lnTo>
                  <a:pt x="40512" y="20065"/>
                </a:lnTo>
                <a:lnTo>
                  <a:pt x="36322" y="20065"/>
                </a:lnTo>
                <a:lnTo>
                  <a:pt x="32766" y="21589"/>
                </a:lnTo>
                <a:lnTo>
                  <a:pt x="29845" y="24510"/>
                </a:lnTo>
                <a:lnTo>
                  <a:pt x="26797" y="27431"/>
                </a:lnTo>
                <a:lnTo>
                  <a:pt x="25019" y="31622"/>
                </a:lnTo>
                <a:lnTo>
                  <a:pt x="24384" y="37210"/>
                </a:lnTo>
                <a:lnTo>
                  <a:pt x="1778" y="33400"/>
                </a:lnTo>
                <a:lnTo>
                  <a:pt x="3429" y="25653"/>
                </a:lnTo>
                <a:lnTo>
                  <a:pt x="5715" y="19430"/>
                </a:lnTo>
                <a:lnTo>
                  <a:pt x="8890" y="14858"/>
                </a:lnTo>
                <a:lnTo>
                  <a:pt x="12065" y="10286"/>
                </a:lnTo>
                <a:lnTo>
                  <a:pt x="16510" y="6603"/>
                </a:lnTo>
                <a:lnTo>
                  <a:pt x="22225" y="3936"/>
                </a:lnTo>
                <a:lnTo>
                  <a:pt x="27812" y="1269"/>
                </a:lnTo>
                <a:lnTo>
                  <a:pt x="34162" y="0"/>
                </a:lnTo>
                <a:lnTo>
                  <a:pt x="41148" y="0"/>
                </a:lnTo>
                <a:close/>
              </a:path>
            </a:pathLst>
          </a:custGeom>
          <a:ln w="9144">
            <a:solidFill>
              <a:srgbClr val="0066FF"/>
            </a:solidFill>
          </a:ln>
        </p:spPr>
        <p:txBody>
          <a:bodyPr wrap="square" lIns="0" tIns="0" rIns="0" bIns="0" rtlCol="0"/>
          <a:lstStyle/>
          <a:p>
            <a:endParaRPr dirty="0"/>
          </a:p>
        </p:txBody>
      </p:sp>
      <p:sp>
        <p:nvSpPr>
          <p:cNvPr id="49" name="object 53"/>
          <p:cNvSpPr/>
          <p:nvPr/>
        </p:nvSpPr>
        <p:spPr>
          <a:xfrm>
            <a:off x="6077714" y="4922031"/>
            <a:ext cx="75565" cy="17780"/>
          </a:xfrm>
          <a:custGeom>
            <a:avLst/>
            <a:gdLst/>
            <a:ahLst/>
            <a:cxnLst/>
            <a:rect l="l" t="t" r="r" b="b"/>
            <a:pathLst>
              <a:path w="75564" h="17779">
                <a:moveTo>
                  <a:pt x="72643" y="0"/>
                </a:moveTo>
                <a:lnTo>
                  <a:pt x="2412" y="0"/>
                </a:lnTo>
                <a:lnTo>
                  <a:pt x="1397" y="762"/>
                </a:lnTo>
                <a:lnTo>
                  <a:pt x="762" y="2286"/>
                </a:lnTo>
                <a:lnTo>
                  <a:pt x="253" y="3683"/>
                </a:lnTo>
                <a:lnTo>
                  <a:pt x="0" y="5842"/>
                </a:lnTo>
                <a:lnTo>
                  <a:pt x="0" y="11811"/>
                </a:lnTo>
                <a:lnTo>
                  <a:pt x="253" y="14097"/>
                </a:lnTo>
                <a:lnTo>
                  <a:pt x="762" y="15621"/>
                </a:lnTo>
                <a:lnTo>
                  <a:pt x="1397" y="17018"/>
                </a:lnTo>
                <a:lnTo>
                  <a:pt x="2412" y="17780"/>
                </a:lnTo>
                <a:lnTo>
                  <a:pt x="72643" y="17780"/>
                </a:lnTo>
                <a:lnTo>
                  <a:pt x="73660" y="17018"/>
                </a:lnTo>
                <a:lnTo>
                  <a:pt x="74167" y="15621"/>
                </a:lnTo>
                <a:lnTo>
                  <a:pt x="74802" y="14097"/>
                </a:lnTo>
                <a:lnTo>
                  <a:pt x="75056" y="11811"/>
                </a:lnTo>
                <a:lnTo>
                  <a:pt x="75056" y="5842"/>
                </a:lnTo>
                <a:lnTo>
                  <a:pt x="74802" y="3556"/>
                </a:lnTo>
                <a:lnTo>
                  <a:pt x="74167" y="2159"/>
                </a:lnTo>
                <a:lnTo>
                  <a:pt x="73660" y="762"/>
                </a:lnTo>
                <a:lnTo>
                  <a:pt x="72643" y="0"/>
                </a:lnTo>
                <a:close/>
              </a:path>
            </a:pathLst>
          </a:custGeom>
          <a:solidFill>
            <a:srgbClr val="0000FF"/>
          </a:solidFill>
        </p:spPr>
        <p:txBody>
          <a:bodyPr wrap="square" lIns="0" tIns="0" rIns="0" bIns="0" rtlCol="0"/>
          <a:lstStyle/>
          <a:p>
            <a:endParaRPr dirty="0"/>
          </a:p>
        </p:txBody>
      </p:sp>
      <p:sp>
        <p:nvSpPr>
          <p:cNvPr id="50" name="object 54"/>
          <p:cNvSpPr/>
          <p:nvPr/>
        </p:nvSpPr>
        <p:spPr>
          <a:xfrm>
            <a:off x="6077714" y="4922031"/>
            <a:ext cx="75565" cy="17780"/>
          </a:xfrm>
          <a:custGeom>
            <a:avLst/>
            <a:gdLst/>
            <a:ahLst/>
            <a:cxnLst/>
            <a:rect l="l" t="t" r="r" b="b"/>
            <a:pathLst>
              <a:path w="75564" h="17779">
                <a:moveTo>
                  <a:pt x="3810" y="0"/>
                </a:moveTo>
                <a:lnTo>
                  <a:pt x="71119" y="0"/>
                </a:lnTo>
                <a:lnTo>
                  <a:pt x="72643" y="0"/>
                </a:lnTo>
                <a:lnTo>
                  <a:pt x="73660" y="762"/>
                </a:lnTo>
                <a:lnTo>
                  <a:pt x="74167" y="2159"/>
                </a:lnTo>
                <a:lnTo>
                  <a:pt x="74802" y="3556"/>
                </a:lnTo>
                <a:lnTo>
                  <a:pt x="75056" y="5842"/>
                </a:lnTo>
                <a:lnTo>
                  <a:pt x="75056" y="8890"/>
                </a:lnTo>
                <a:lnTo>
                  <a:pt x="75056" y="11811"/>
                </a:lnTo>
                <a:lnTo>
                  <a:pt x="74802" y="14097"/>
                </a:lnTo>
                <a:lnTo>
                  <a:pt x="74167" y="15621"/>
                </a:lnTo>
                <a:lnTo>
                  <a:pt x="73660" y="17018"/>
                </a:lnTo>
                <a:lnTo>
                  <a:pt x="72643" y="17780"/>
                </a:lnTo>
                <a:lnTo>
                  <a:pt x="71119" y="17780"/>
                </a:lnTo>
                <a:lnTo>
                  <a:pt x="3810" y="17780"/>
                </a:lnTo>
                <a:lnTo>
                  <a:pt x="2412" y="17780"/>
                </a:lnTo>
                <a:lnTo>
                  <a:pt x="1397" y="17018"/>
                </a:lnTo>
                <a:lnTo>
                  <a:pt x="762" y="15621"/>
                </a:lnTo>
                <a:lnTo>
                  <a:pt x="253" y="14097"/>
                </a:lnTo>
                <a:lnTo>
                  <a:pt x="0" y="11811"/>
                </a:lnTo>
                <a:lnTo>
                  <a:pt x="0" y="8890"/>
                </a:lnTo>
                <a:lnTo>
                  <a:pt x="0" y="5842"/>
                </a:lnTo>
                <a:lnTo>
                  <a:pt x="253" y="3683"/>
                </a:lnTo>
                <a:lnTo>
                  <a:pt x="762" y="2286"/>
                </a:lnTo>
                <a:lnTo>
                  <a:pt x="1397" y="762"/>
                </a:lnTo>
                <a:lnTo>
                  <a:pt x="2412" y="0"/>
                </a:lnTo>
                <a:lnTo>
                  <a:pt x="3810" y="0"/>
                </a:lnTo>
                <a:close/>
              </a:path>
            </a:pathLst>
          </a:custGeom>
          <a:ln w="9143">
            <a:solidFill>
              <a:srgbClr val="0066FF"/>
            </a:solidFill>
          </a:ln>
        </p:spPr>
        <p:txBody>
          <a:bodyPr wrap="square" lIns="0" tIns="0" rIns="0" bIns="0" rtlCol="0"/>
          <a:lstStyle/>
          <a:p>
            <a:endParaRPr dirty="0"/>
          </a:p>
        </p:txBody>
      </p:sp>
      <p:sp>
        <p:nvSpPr>
          <p:cNvPr id="51" name="object 55"/>
          <p:cNvSpPr txBox="1"/>
          <p:nvPr/>
        </p:nvSpPr>
        <p:spPr>
          <a:xfrm>
            <a:off x="7154420" y="5481262"/>
            <a:ext cx="577215" cy="315595"/>
          </a:xfrm>
          <a:prstGeom prst="rect">
            <a:avLst/>
          </a:prstGeom>
        </p:spPr>
        <p:txBody>
          <a:bodyPr vert="horz" wrap="square" lIns="0" tIns="0" rIns="0" bIns="0" rtlCol="0">
            <a:spAutoFit/>
          </a:bodyPr>
          <a:lstStyle/>
          <a:p>
            <a:pPr marL="12700">
              <a:lnSpc>
                <a:spcPct val="100000"/>
              </a:lnSpc>
            </a:pPr>
            <a:r>
              <a:rPr sz="2000" b="1" dirty="0">
                <a:solidFill>
                  <a:srgbClr val="CC6600"/>
                </a:solidFill>
                <a:latin typeface="Arial"/>
                <a:cs typeface="Arial"/>
              </a:rPr>
              <a:t>NOS</a:t>
            </a:r>
            <a:endParaRPr sz="2000" dirty="0">
              <a:latin typeface="Arial"/>
              <a:cs typeface="Arial"/>
            </a:endParaRPr>
          </a:p>
        </p:txBody>
      </p:sp>
      <p:sp>
        <p:nvSpPr>
          <p:cNvPr id="52" name="object 56"/>
          <p:cNvSpPr txBox="1"/>
          <p:nvPr/>
        </p:nvSpPr>
        <p:spPr>
          <a:xfrm>
            <a:off x="4299715" y="4779663"/>
            <a:ext cx="706755" cy="1193165"/>
          </a:xfrm>
          <a:prstGeom prst="rect">
            <a:avLst/>
          </a:prstGeom>
        </p:spPr>
        <p:txBody>
          <a:bodyPr vert="horz" wrap="square" lIns="0" tIns="0" rIns="0" bIns="0" rtlCol="0">
            <a:spAutoFit/>
          </a:bodyPr>
          <a:lstStyle/>
          <a:p>
            <a:pPr marL="140970" indent="-65405">
              <a:lnSpc>
                <a:spcPct val="100000"/>
              </a:lnSpc>
            </a:pPr>
            <a:r>
              <a:rPr sz="2000" b="1" dirty="0">
                <a:solidFill>
                  <a:srgbClr val="FF0000"/>
                </a:solidFill>
                <a:latin typeface="Arial"/>
                <a:cs typeface="Arial"/>
              </a:rPr>
              <a:t>NH</a:t>
            </a:r>
            <a:r>
              <a:rPr sz="1400" b="1" dirty="0">
                <a:solidFill>
                  <a:srgbClr val="FF0000"/>
                </a:solidFill>
                <a:latin typeface="Arial"/>
                <a:cs typeface="Arial"/>
              </a:rPr>
              <a:t>4</a:t>
            </a:r>
            <a:r>
              <a:rPr sz="2000" b="1" dirty="0">
                <a:solidFill>
                  <a:srgbClr val="FF0000"/>
                </a:solidFill>
                <a:latin typeface="Calibri"/>
                <a:cs typeface="Calibri"/>
              </a:rPr>
              <a:t>⁺</a:t>
            </a:r>
            <a:endParaRPr sz="2000" dirty="0">
              <a:latin typeface="Calibri"/>
              <a:cs typeface="Calibri"/>
            </a:endParaRPr>
          </a:p>
          <a:p>
            <a:pPr marL="128270" algn="ctr">
              <a:lnSpc>
                <a:spcPct val="100000"/>
              </a:lnSpc>
              <a:spcBef>
                <a:spcPts val="1860"/>
              </a:spcBef>
            </a:pPr>
            <a:r>
              <a:rPr sz="2000" b="1" dirty="0">
                <a:solidFill>
                  <a:srgbClr val="CC6600"/>
                </a:solidFill>
                <a:latin typeface="Arial"/>
                <a:cs typeface="Arial"/>
              </a:rPr>
              <a:t>NOS</a:t>
            </a:r>
            <a:endParaRPr sz="2000" dirty="0">
              <a:latin typeface="Arial"/>
              <a:cs typeface="Arial"/>
            </a:endParaRPr>
          </a:p>
          <a:p>
            <a:pPr marL="12700">
              <a:lnSpc>
                <a:spcPct val="100000"/>
              </a:lnSpc>
              <a:spcBef>
                <a:spcPts val="130"/>
              </a:spcBef>
            </a:pPr>
            <a:r>
              <a:rPr sz="2000" b="1" dirty="0">
                <a:solidFill>
                  <a:srgbClr val="FF0000"/>
                </a:solidFill>
                <a:latin typeface="Arial"/>
                <a:cs typeface="Arial"/>
              </a:rPr>
              <a:t>NH</a:t>
            </a:r>
            <a:r>
              <a:rPr sz="1400" b="1" dirty="0">
                <a:solidFill>
                  <a:srgbClr val="FF0000"/>
                </a:solidFill>
                <a:latin typeface="Arial"/>
                <a:cs typeface="Arial"/>
              </a:rPr>
              <a:t>4</a:t>
            </a:r>
            <a:r>
              <a:rPr sz="2000" b="1" dirty="0">
                <a:solidFill>
                  <a:srgbClr val="FF0000"/>
                </a:solidFill>
                <a:latin typeface="Calibri"/>
                <a:cs typeface="Calibri"/>
              </a:rPr>
              <a:t>⁺</a:t>
            </a:r>
            <a:endParaRPr sz="2000" dirty="0">
              <a:latin typeface="Calibri"/>
              <a:cs typeface="Calibri"/>
            </a:endParaRPr>
          </a:p>
        </p:txBody>
      </p:sp>
      <p:sp>
        <p:nvSpPr>
          <p:cNvPr id="4" name="CaixaDeTexto 3"/>
          <p:cNvSpPr txBox="1"/>
          <p:nvPr/>
        </p:nvSpPr>
        <p:spPr>
          <a:xfrm>
            <a:off x="3067306" y="2046503"/>
            <a:ext cx="5651500" cy="1200329"/>
          </a:xfrm>
          <a:prstGeom prst="rect">
            <a:avLst/>
          </a:prstGeom>
          <a:noFill/>
        </p:spPr>
        <p:txBody>
          <a:bodyPr wrap="square" rtlCol="0">
            <a:spAutoFit/>
          </a:bodyPr>
          <a:lstStyle/>
          <a:p>
            <a:pPr algn="ctr"/>
            <a:r>
              <a:rPr lang="pt-BR" b="1" dirty="0" smtClean="0">
                <a:latin typeface="Arial" panose="020B0604020202020204" pitchFamily="34" charset="0"/>
                <a:cs typeface="Arial" panose="020B0604020202020204" pitchFamily="34" charset="0"/>
              </a:rPr>
              <a:t>No solo, Elemento com Grande versatilidade nas reações de oxirredução, estando presente tanto em formas bastante reduzidas (NH</a:t>
            </a:r>
            <a:r>
              <a:rPr lang="pt-BR" b="1" baseline="-25000" dirty="0" smtClean="0">
                <a:latin typeface="Arial" panose="020B0604020202020204" pitchFamily="34" charset="0"/>
                <a:cs typeface="Arial" panose="020B0604020202020204" pitchFamily="34" charset="0"/>
              </a:rPr>
              <a:t>4</a:t>
            </a:r>
            <a:r>
              <a:rPr lang="pt-BR" b="1" baseline="30000" dirty="0" smtClean="0">
                <a:latin typeface="Arial" panose="020B0604020202020204" pitchFamily="34" charset="0"/>
                <a:cs typeface="Arial" panose="020B0604020202020204" pitchFamily="34" charset="0"/>
              </a:rPr>
              <a:t>+</a:t>
            </a:r>
            <a:r>
              <a:rPr lang="pt-BR" b="1" dirty="0" smtClean="0">
                <a:latin typeface="Arial" panose="020B0604020202020204" pitchFamily="34" charset="0"/>
                <a:cs typeface="Arial" panose="020B0604020202020204" pitchFamily="34" charset="0"/>
              </a:rPr>
              <a:t>) até mais oxidadas (NO</a:t>
            </a:r>
            <a:r>
              <a:rPr lang="pt-BR" b="1" baseline="-25000" dirty="0" smtClean="0">
                <a:latin typeface="Arial" panose="020B0604020202020204" pitchFamily="34" charset="0"/>
                <a:cs typeface="Arial" panose="020B0604020202020204" pitchFamily="34" charset="0"/>
              </a:rPr>
              <a:t>3</a:t>
            </a:r>
            <a:r>
              <a:rPr lang="pt-BR" b="1" baseline="30000" dirty="0" smtClean="0">
                <a:latin typeface="Arial" panose="020B0604020202020204" pitchFamily="34" charset="0"/>
                <a:cs typeface="Arial" panose="020B0604020202020204" pitchFamily="34" charset="0"/>
              </a:rPr>
              <a:t>-</a:t>
            </a:r>
            <a:r>
              <a:rPr lang="pt-BR" b="1" dirty="0" smtClean="0">
                <a:latin typeface="Arial" panose="020B0604020202020204" pitchFamily="34"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134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508000"/>
            <a:ext cx="12192000" cy="584775"/>
          </a:xfrm>
          <a:prstGeom prst="rect">
            <a:avLst/>
          </a:prstGeom>
          <a:no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Absorção e assimilação</a:t>
            </a:r>
            <a:endParaRPr lang="pt-BR" sz="3200" b="1" dirty="0">
              <a:latin typeface="Arial" panose="020B0604020202020204" pitchFamily="34" charset="0"/>
              <a:cs typeface="Arial" panose="020B0604020202020204" pitchFamily="34" charset="0"/>
            </a:endParaRPr>
          </a:p>
        </p:txBody>
      </p:sp>
      <p:sp>
        <p:nvSpPr>
          <p:cNvPr id="5" name="object 2"/>
          <p:cNvSpPr/>
          <p:nvPr/>
        </p:nvSpPr>
        <p:spPr>
          <a:xfrm>
            <a:off x="5145254" y="1436750"/>
            <a:ext cx="3413125" cy="4319524"/>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5"/>
          <p:cNvSpPr/>
          <p:nvPr/>
        </p:nvSpPr>
        <p:spPr>
          <a:xfrm>
            <a:off x="7496342" y="5048250"/>
            <a:ext cx="195580" cy="419100"/>
          </a:xfrm>
          <a:custGeom>
            <a:avLst/>
            <a:gdLst/>
            <a:ahLst/>
            <a:cxnLst/>
            <a:rect l="l" t="t" r="r" b="b"/>
            <a:pathLst>
              <a:path w="195579" h="419100">
                <a:moveTo>
                  <a:pt x="107816" y="152218"/>
                </a:moveTo>
                <a:lnTo>
                  <a:pt x="53950" y="171217"/>
                </a:lnTo>
                <a:lnTo>
                  <a:pt x="141350" y="419100"/>
                </a:lnTo>
                <a:lnTo>
                  <a:pt x="195199" y="400050"/>
                </a:lnTo>
                <a:lnTo>
                  <a:pt x="107816" y="152218"/>
                </a:lnTo>
                <a:close/>
              </a:path>
              <a:path w="195579" h="419100">
                <a:moveTo>
                  <a:pt x="23749" y="0"/>
                </a:moveTo>
                <a:lnTo>
                  <a:pt x="0" y="190245"/>
                </a:lnTo>
                <a:lnTo>
                  <a:pt x="53950" y="171217"/>
                </a:lnTo>
                <a:lnTo>
                  <a:pt x="44450" y="144272"/>
                </a:lnTo>
                <a:lnTo>
                  <a:pt x="98298" y="125222"/>
                </a:lnTo>
                <a:lnTo>
                  <a:pt x="153387" y="125222"/>
                </a:lnTo>
                <a:lnTo>
                  <a:pt x="23749" y="0"/>
                </a:lnTo>
                <a:close/>
              </a:path>
              <a:path w="195579" h="419100">
                <a:moveTo>
                  <a:pt x="98298" y="125222"/>
                </a:moveTo>
                <a:lnTo>
                  <a:pt x="44450" y="144272"/>
                </a:lnTo>
                <a:lnTo>
                  <a:pt x="53950" y="171217"/>
                </a:lnTo>
                <a:lnTo>
                  <a:pt x="107816" y="152218"/>
                </a:lnTo>
                <a:lnTo>
                  <a:pt x="98298" y="125222"/>
                </a:lnTo>
                <a:close/>
              </a:path>
              <a:path w="195579" h="419100">
                <a:moveTo>
                  <a:pt x="153387" y="125222"/>
                </a:moveTo>
                <a:lnTo>
                  <a:pt x="98298" y="125222"/>
                </a:lnTo>
                <a:lnTo>
                  <a:pt x="107816" y="152218"/>
                </a:lnTo>
                <a:lnTo>
                  <a:pt x="161671" y="133223"/>
                </a:lnTo>
                <a:lnTo>
                  <a:pt x="153387" y="125222"/>
                </a:lnTo>
                <a:close/>
              </a:path>
            </a:pathLst>
          </a:custGeom>
          <a:solidFill>
            <a:srgbClr val="FF0000"/>
          </a:solidFill>
        </p:spPr>
        <p:txBody>
          <a:bodyPr wrap="square" lIns="0" tIns="0" rIns="0" bIns="0" rtlCol="0"/>
          <a:lstStyle/>
          <a:p>
            <a:endParaRPr dirty="0"/>
          </a:p>
        </p:txBody>
      </p:sp>
      <p:sp>
        <p:nvSpPr>
          <p:cNvPr id="8" name="object 6"/>
          <p:cNvSpPr txBox="1"/>
          <p:nvPr/>
        </p:nvSpPr>
        <p:spPr>
          <a:xfrm>
            <a:off x="4482784" y="6220155"/>
            <a:ext cx="1651635"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Participação do</a:t>
            </a:r>
            <a:r>
              <a:rPr sz="1400" b="1" spc="-110" dirty="0">
                <a:latin typeface="Arial"/>
                <a:cs typeface="Arial"/>
              </a:rPr>
              <a:t> </a:t>
            </a:r>
            <a:r>
              <a:rPr sz="1400" b="1" spc="10" dirty="0">
                <a:latin typeface="Arial"/>
                <a:cs typeface="Arial"/>
              </a:rPr>
              <a:t>Mo</a:t>
            </a:r>
            <a:endParaRPr sz="1400" dirty="0">
              <a:latin typeface="Arial"/>
              <a:cs typeface="Arial"/>
            </a:endParaRPr>
          </a:p>
        </p:txBody>
      </p:sp>
      <p:sp>
        <p:nvSpPr>
          <p:cNvPr id="9" name="object 7"/>
          <p:cNvSpPr/>
          <p:nvPr/>
        </p:nvSpPr>
        <p:spPr>
          <a:xfrm>
            <a:off x="5738281" y="4521200"/>
            <a:ext cx="168910" cy="365760"/>
          </a:xfrm>
          <a:custGeom>
            <a:avLst/>
            <a:gdLst/>
            <a:ahLst/>
            <a:cxnLst/>
            <a:rect l="l" t="t" r="r" b="b"/>
            <a:pathLst>
              <a:path w="168910" h="365760">
                <a:moveTo>
                  <a:pt x="112529" y="163885"/>
                </a:moveTo>
                <a:lnTo>
                  <a:pt x="56272" y="173826"/>
                </a:lnTo>
                <a:lnTo>
                  <a:pt x="90043" y="365379"/>
                </a:lnTo>
                <a:lnTo>
                  <a:pt x="146304" y="355345"/>
                </a:lnTo>
                <a:lnTo>
                  <a:pt x="112529" y="163885"/>
                </a:lnTo>
                <a:close/>
              </a:path>
              <a:path w="168910" h="365760">
                <a:moveTo>
                  <a:pt x="54610" y="0"/>
                </a:moveTo>
                <a:lnTo>
                  <a:pt x="0" y="183769"/>
                </a:lnTo>
                <a:lnTo>
                  <a:pt x="56272" y="173826"/>
                </a:lnTo>
                <a:lnTo>
                  <a:pt x="51308" y="145669"/>
                </a:lnTo>
                <a:lnTo>
                  <a:pt x="107568" y="135762"/>
                </a:lnTo>
                <a:lnTo>
                  <a:pt x="155424" y="135762"/>
                </a:lnTo>
                <a:lnTo>
                  <a:pt x="54610" y="0"/>
                </a:lnTo>
                <a:close/>
              </a:path>
              <a:path w="168910" h="365760">
                <a:moveTo>
                  <a:pt x="107568" y="135762"/>
                </a:moveTo>
                <a:lnTo>
                  <a:pt x="51308" y="145669"/>
                </a:lnTo>
                <a:lnTo>
                  <a:pt x="56272" y="173826"/>
                </a:lnTo>
                <a:lnTo>
                  <a:pt x="112529" y="163885"/>
                </a:lnTo>
                <a:lnTo>
                  <a:pt x="107568" y="135762"/>
                </a:lnTo>
                <a:close/>
              </a:path>
              <a:path w="168910" h="365760">
                <a:moveTo>
                  <a:pt x="155424" y="135762"/>
                </a:moveTo>
                <a:lnTo>
                  <a:pt x="107568" y="135762"/>
                </a:lnTo>
                <a:lnTo>
                  <a:pt x="112529" y="163885"/>
                </a:lnTo>
                <a:lnTo>
                  <a:pt x="168910" y="153924"/>
                </a:lnTo>
                <a:lnTo>
                  <a:pt x="155424" y="135762"/>
                </a:lnTo>
                <a:close/>
              </a:path>
            </a:pathLst>
          </a:custGeom>
          <a:solidFill>
            <a:srgbClr val="FF0000"/>
          </a:solidFill>
        </p:spPr>
        <p:txBody>
          <a:bodyPr wrap="square" lIns="0" tIns="0" rIns="0" bIns="0" rtlCol="0"/>
          <a:lstStyle/>
          <a:p>
            <a:endParaRPr dirty="0"/>
          </a:p>
        </p:txBody>
      </p:sp>
      <p:sp>
        <p:nvSpPr>
          <p:cNvPr id="10" name="object 8"/>
          <p:cNvSpPr txBox="1"/>
          <p:nvPr/>
        </p:nvSpPr>
        <p:spPr>
          <a:xfrm>
            <a:off x="4698582" y="5471414"/>
            <a:ext cx="2956560" cy="637540"/>
          </a:xfrm>
          <a:prstGeom prst="rect">
            <a:avLst/>
          </a:prstGeom>
        </p:spPr>
        <p:txBody>
          <a:bodyPr vert="horz" wrap="square" lIns="0" tIns="0" rIns="0" bIns="0" rtlCol="0">
            <a:spAutoFit/>
          </a:bodyPr>
          <a:lstStyle/>
          <a:p>
            <a:pPr marL="12700">
              <a:lnSpc>
                <a:spcPts val="2055"/>
              </a:lnSpc>
            </a:pPr>
            <a:r>
              <a:rPr sz="1800" b="1" dirty="0">
                <a:latin typeface="Arial"/>
                <a:cs typeface="Arial"/>
              </a:rPr>
              <a:t>OH</a:t>
            </a:r>
            <a:r>
              <a:rPr sz="2775" b="1" baseline="25525" dirty="0">
                <a:latin typeface="Arial"/>
                <a:cs typeface="Arial"/>
              </a:rPr>
              <a:t>-</a:t>
            </a:r>
            <a:endParaRPr sz="2775" baseline="25525" dirty="0">
              <a:latin typeface="Arial"/>
              <a:cs typeface="Arial"/>
            </a:endParaRPr>
          </a:p>
          <a:p>
            <a:pPr marR="5080" algn="r">
              <a:lnSpc>
                <a:spcPts val="2055"/>
              </a:lnSpc>
            </a:pPr>
            <a:r>
              <a:rPr sz="2700" b="1" spc="-15" baseline="-26234" dirty="0">
                <a:latin typeface="Arial"/>
                <a:cs typeface="Arial"/>
              </a:rPr>
              <a:t>H</a:t>
            </a:r>
            <a:r>
              <a:rPr sz="1850" b="1" spc="10" dirty="0">
                <a:latin typeface="Arial"/>
                <a:cs typeface="Arial"/>
              </a:rPr>
              <a:t>+</a:t>
            </a:r>
            <a:endParaRPr sz="1850" dirty="0">
              <a:latin typeface="Arial"/>
              <a:cs typeface="Arial"/>
            </a:endParaRPr>
          </a:p>
        </p:txBody>
      </p:sp>
      <p:sp>
        <p:nvSpPr>
          <p:cNvPr id="11" name="object 9"/>
          <p:cNvSpPr/>
          <p:nvPr/>
        </p:nvSpPr>
        <p:spPr>
          <a:xfrm>
            <a:off x="4856329" y="5114163"/>
            <a:ext cx="579755" cy="344170"/>
          </a:xfrm>
          <a:custGeom>
            <a:avLst/>
            <a:gdLst/>
            <a:ahLst/>
            <a:cxnLst/>
            <a:rect l="l" t="t" r="r" b="b"/>
            <a:pathLst>
              <a:path w="579755" h="344170">
                <a:moveTo>
                  <a:pt x="46443" y="272288"/>
                </a:moveTo>
                <a:lnTo>
                  <a:pt x="0" y="343662"/>
                </a:lnTo>
                <a:lnTo>
                  <a:pt x="85001" y="337947"/>
                </a:lnTo>
                <a:lnTo>
                  <a:pt x="72695" y="316992"/>
                </a:lnTo>
                <a:lnTo>
                  <a:pt x="57975" y="316992"/>
                </a:lnTo>
                <a:lnTo>
                  <a:pt x="51549" y="306070"/>
                </a:lnTo>
                <a:lnTo>
                  <a:pt x="62505" y="299639"/>
                </a:lnTo>
                <a:lnTo>
                  <a:pt x="46443" y="272288"/>
                </a:lnTo>
                <a:close/>
              </a:path>
              <a:path w="579755" h="344170">
                <a:moveTo>
                  <a:pt x="62505" y="299639"/>
                </a:moveTo>
                <a:lnTo>
                  <a:pt x="51549" y="306070"/>
                </a:lnTo>
                <a:lnTo>
                  <a:pt x="57975" y="316992"/>
                </a:lnTo>
                <a:lnTo>
                  <a:pt x="68923" y="310568"/>
                </a:lnTo>
                <a:lnTo>
                  <a:pt x="62505" y="299639"/>
                </a:lnTo>
                <a:close/>
              </a:path>
              <a:path w="579755" h="344170">
                <a:moveTo>
                  <a:pt x="68923" y="310568"/>
                </a:moveTo>
                <a:lnTo>
                  <a:pt x="57975" y="316992"/>
                </a:lnTo>
                <a:lnTo>
                  <a:pt x="72695" y="316992"/>
                </a:lnTo>
                <a:lnTo>
                  <a:pt x="68923" y="310568"/>
                </a:lnTo>
                <a:close/>
              </a:path>
              <a:path w="579755" h="344170">
                <a:moveTo>
                  <a:pt x="573087" y="0"/>
                </a:moveTo>
                <a:lnTo>
                  <a:pt x="62505" y="299639"/>
                </a:lnTo>
                <a:lnTo>
                  <a:pt x="68923" y="310568"/>
                </a:lnTo>
                <a:lnTo>
                  <a:pt x="579437" y="11049"/>
                </a:lnTo>
                <a:lnTo>
                  <a:pt x="573087" y="0"/>
                </a:lnTo>
                <a:close/>
              </a:path>
            </a:pathLst>
          </a:custGeom>
          <a:solidFill>
            <a:srgbClr val="000000"/>
          </a:solidFill>
        </p:spPr>
        <p:txBody>
          <a:bodyPr wrap="square" lIns="0" tIns="0" rIns="0" bIns="0" rtlCol="0"/>
          <a:lstStyle/>
          <a:p>
            <a:endParaRPr dirty="0"/>
          </a:p>
        </p:txBody>
      </p:sp>
      <p:sp>
        <p:nvSpPr>
          <p:cNvPr id="12" name="object 10"/>
          <p:cNvSpPr/>
          <p:nvPr/>
        </p:nvSpPr>
        <p:spPr>
          <a:xfrm>
            <a:off x="6619661" y="5166740"/>
            <a:ext cx="495934" cy="666115"/>
          </a:xfrm>
          <a:custGeom>
            <a:avLst/>
            <a:gdLst/>
            <a:ahLst/>
            <a:cxnLst/>
            <a:rect l="l" t="t" r="r" b="b"/>
            <a:pathLst>
              <a:path w="495935" h="666114">
                <a:moveTo>
                  <a:pt x="445211" y="608309"/>
                </a:moveTo>
                <a:lnTo>
                  <a:pt x="419735" y="627189"/>
                </a:lnTo>
                <a:lnTo>
                  <a:pt x="495681" y="665733"/>
                </a:lnTo>
                <a:lnTo>
                  <a:pt x="487386" y="618489"/>
                </a:lnTo>
                <a:lnTo>
                  <a:pt x="452755" y="618489"/>
                </a:lnTo>
                <a:lnTo>
                  <a:pt x="445211" y="608309"/>
                </a:lnTo>
                <a:close/>
              </a:path>
              <a:path w="495935" h="666114">
                <a:moveTo>
                  <a:pt x="455385" y="600769"/>
                </a:moveTo>
                <a:lnTo>
                  <a:pt x="445211" y="608309"/>
                </a:lnTo>
                <a:lnTo>
                  <a:pt x="452755" y="618489"/>
                </a:lnTo>
                <a:lnTo>
                  <a:pt x="462914" y="610933"/>
                </a:lnTo>
                <a:lnTo>
                  <a:pt x="455385" y="600769"/>
                </a:lnTo>
                <a:close/>
              </a:path>
              <a:path w="495935" h="666114">
                <a:moveTo>
                  <a:pt x="480949" y="581825"/>
                </a:moveTo>
                <a:lnTo>
                  <a:pt x="455385" y="600769"/>
                </a:lnTo>
                <a:lnTo>
                  <a:pt x="462914" y="610933"/>
                </a:lnTo>
                <a:lnTo>
                  <a:pt x="452755" y="618489"/>
                </a:lnTo>
                <a:lnTo>
                  <a:pt x="487386" y="618489"/>
                </a:lnTo>
                <a:lnTo>
                  <a:pt x="480949" y="581825"/>
                </a:lnTo>
                <a:close/>
              </a:path>
              <a:path w="495935" h="666114">
                <a:moveTo>
                  <a:pt x="10287" y="0"/>
                </a:moveTo>
                <a:lnTo>
                  <a:pt x="0" y="7492"/>
                </a:lnTo>
                <a:lnTo>
                  <a:pt x="445211" y="608309"/>
                </a:lnTo>
                <a:lnTo>
                  <a:pt x="455385" y="600769"/>
                </a:lnTo>
                <a:lnTo>
                  <a:pt x="10287" y="0"/>
                </a:lnTo>
                <a:close/>
              </a:path>
            </a:pathLst>
          </a:custGeom>
          <a:solidFill>
            <a:srgbClr val="000000"/>
          </a:solidFill>
        </p:spPr>
        <p:txBody>
          <a:bodyPr wrap="square" lIns="0" tIns="0" rIns="0" bIns="0" rtlCol="0"/>
          <a:lstStyle/>
          <a:p>
            <a:endParaRPr dirty="0"/>
          </a:p>
        </p:txBody>
      </p:sp>
      <p:sp>
        <p:nvSpPr>
          <p:cNvPr id="13" name="object 11"/>
          <p:cNvSpPr/>
          <p:nvPr/>
        </p:nvSpPr>
        <p:spPr>
          <a:xfrm>
            <a:off x="7664617" y="5309361"/>
            <a:ext cx="436880" cy="523240"/>
          </a:xfrm>
          <a:custGeom>
            <a:avLst/>
            <a:gdLst/>
            <a:ahLst/>
            <a:cxnLst/>
            <a:rect l="l" t="t" r="r" b="b"/>
            <a:pathLst>
              <a:path w="436879" h="523239">
                <a:moveTo>
                  <a:pt x="19430" y="440169"/>
                </a:moveTo>
                <a:lnTo>
                  <a:pt x="0" y="523113"/>
                </a:lnTo>
                <a:lnTo>
                  <a:pt x="77977" y="488899"/>
                </a:lnTo>
                <a:lnTo>
                  <a:pt x="65313" y="478358"/>
                </a:lnTo>
                <a:lnTo>
                  <a:pt x="45465" y="478358"/>
                </a:lnTo>
                <a:lnTo>
                  <a:pt x="35687" y="470230"/>
                </a:lnTo>
                <a:lnTo>
                  <a:pt x="43813" y="460463"/>
                </a:lnTo>
                <a:lnTo>
                  <a:pt x="19430" y="440169"/>
                </a:lnTo>
                <a:close/>
              </a:path>
              <a:path w="436879" h="523239">
                <a:moveTo>
                  <a:pt x="43813" y="460463"/>
                </a:moveTo>
                <a:lnTo>
                  <a:pt x="35687" y="470230"/>
                </a:lnTo>
                <a:lnTo>
                  <a:pt x="45465" y="478358"/>
                </a:lnTo>
                <a:lnTo>
                  <a:pt x="53584" y="468595"/>
                </a:lnTo>
                <a:lnTo>
                  <a:pt x="43813" y="460463"/>
                </a:lnTo>
                <a:close/>
              </a:path>
              <a:path w="436879" h="523239">
                <a:moveTo>
                  <a:pt x="53584" y="468595"/>
                </a:moveTo>
                <a:lnTo>
                  <a:pt x="45465" y="478358"/>
                </a:lnTo>
                <a:lnTo>
                  <a:pt x="65313" y="478358"/>
                </a:lnTo>
                <a:lnTo>
                  <a:pt x="53584" y="468595"/>
                </a:lnTo>
                <a:close/>
              </a:path>
              <a:path w="436879" h="523239">
                <a:moveTo>
                  <a:pt x="426974" y="0"/>
                </a:moveTo>
                <a:lnTo>
                  <a:pt x="43813" y="460463"/>
                </a:lnTo>
                <a:lnTo>
                  <a:pt x="53584" y="468595"/>
                </a:lnTo>
                <a:lnTo>
                  <a:pt x="436625" y="8000"/>
                </a:lnTo>
                <a:lnTo>
                  <a:pt x="426974" y="0"/>
                </a:lnTo>
                <a:close/>
              </a:path>
            </a:pathLst>
          </a:custGeom>
          <a:solidFill>
            <a:srgbClr val="000000"/>
          </a:solidFill>
        </p:spPr>
        <p:txBody>
          <a:bodyPr wrap="square" lIns="0" tIns="0" rIns="0" bIns="0" rtlCol="0"/>
          <a:lstStyle/>
          <a:p>
            <a:endParaRPr dirty="0"/>
          </a:p>
        </p:txBody>
      </p:sp>
      <p:sp>
        <p:nvSpPr>
          <p:cNvPr id="14" name="object 12"/>
          <p:cNvSpPr/>
          <p:nvPr/>
        </p:nvSpPr>
        <p:spPr>
          <a:xfrm>
            <a:off x="6138965" y="6178550"/>
            <a:ext cx="171450" cy="304800"/>
          </a:xfrm>
          <a:custGeom>
            <a:avLst/>
            <a:gdLst/>
            <a:ahLst/>
            <a:cxnLst/>
            <a:rect l="l" t="t" r="r" b="b"/>
            <a:pathLst>
              <a:path w="171450" h="304800">
                <a:moveTo>
                  <a:pt x="114300" y="142875"/>
                </a:moveTo>
                <a:lnTo>
                  <a:pt x="57150" y="142875"/>
                </a:lnTo>
                <a:lnTo>
                  <a:pt x="57150" y="304800"/>
                </a:lnTo>
                <a:lnTo>
                  <a:pt x="114300" y="304800"/>
                </a:lnTo>
                <a:lnTo>
                  <a:pt x="114300" y="142875"/>
                </a:lnTo>
                <a:close/>
              </a:path>
              <a:path w="171450" h="304800">
                <a:moveTo>
                  <a:pt x="85725" y="0"/>
                </a:moveTo>
                <a:lnTo>
                  <a:pt x="0" y="171450"/>
                </a:lnTo>
                <a:lnTo>
                  <a:pt x="57150" y="171450"/>
                </a:lnTo>
                <a:lnTo>
                  <a:pt x="57150" y="142875"/>
                </a:lnTo>
                <a:lnTo>
                  <a:pt x="157162" y="142875"/>
                </a:lnTo>
                <a:lnTo>
                  <a:pt x="85725" y="0"/>
                </a:lnTo>
                <a:close/>
              </a:path>
              <a:path w="171450" h="304800">
                <a:moveTo>
                  <a:pt x="157162" y="142875"/>
                </a:moveTo>
                <a:lnTo>
                  <a:pt x="114300" y="142875"/>
                </a:lnTo>
                <a:lnTo>
                  <a:pt x="114300" y="171450"/>
                </a:lnTo>
                <a:lnTo>
                  <a:pt x="171450" y="171450"/>
                </a:lnTo>
                <a:lnTo>
                  <a:pt x="157162" y="142875"/>
                </a:lnTo>
                <a:close/>
              </a:path>
            </a:pathLst>
          </a:custGeom>
          <a:solidFill>
            <a:srgbClr val="FF3300"/>
          </a:solidFill>
        </p:spPr>
        <p:txBody>
          <a:bodyPr wrap="square" lIns="0" tIns="0" rIns="0" bIns="0" rtlCol="0"/>
          <a:lstStyle/>
          <a:p>
            <a:endParaRPr dirty="0"/>
          </a:p>
        </p:txBody>
      </p:sp>
      <p:sp>
        <p:nvSpPr>
          <p:cNvPr id="15" name="CaixaDeTexto 14"/>
          <p:cNvSpPr txBox="1"/>
          <p:nvPr/>
        </p:nvSpPr>
        <p:spPr>
          <a:xfrm>
            <a:off x="304800" y="1436750"/>
            <a:ext cx="4177984" cy="1754326"/>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Principais formulas absorvidas pelas raízes</a:t>
            </a:r>
          </a:p>
          <a:p>
            <a:pPr marL="285750" indent="-285750">
              <a:buFont typeface="Arial" panose="020B0604020202020204" pitchFamily="34" charset="0"/>
              <a:buChar char="•"/>
            </a:pPr>
            <a:endParaRPr lang="pt-BR"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Balanço entre raiz e parte aérea</a:t>
            </a:r>
          </a:p>
          <a:p>
            <a:pPr marL="285750" indent="-285750">
              <a:buFont typeface="Arial" panose="020B0604020202020204" pitchFamily="34" charset="0"/>
              <a:buChar char="•"/>
            </a:pPr>
            <a:endParaRPr lang="pt-BR"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Implicância com acidificação do solo</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996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42900"/>
            <a:ext cx="12192000" cy="584775"/>
          </a:xfrm>
          <a:prstGeom prst="rect">
            <a:avLst/>
          </a:prstGeom>
          <a:noFill/>
        </p:spPr>
        <p:txBody>
          <a:bodyPr wrap="square" rtlCol="0">
            <a:spAutoFit/>
          </a:bodyPr>
          <a:lstStyle/>
          <a:p>
            <a:pPr algn="ctr"/>
            <a:r>
              <a:rPr lang="pt-BR" sz="3200" dirty="0" smtClean="0">
                <a:latin typeface="Arial" panose="020B0604020202020204" pitchFamily="34" charset="0"/>
                <a:cs typeface="Arial" panose="020B0604020202020204" pitchFamily="34" charset="0"/>
              </a:rPr>
              <a:t>Redução e assimilação na raiz</a:t>
            </a:r>
            <a:endParaRPr lang="pt-BR" sz="3200" dirty="0">
              <a:latin typeface="Arial" panose="020B0604020202020204" pitchFamily="34" charset="0"/>
              <a:cs typeface="Arial" panose="020B0604020202020204" pitchFamily="34" charset="0"/>
            </a:endParaRPr>
          </a:p>
        </p:txBody>
      </p:sp>
      <p:pic>
        <p:nvPicPr>
          <p:cNvPr id="3" name="Picture 2" descr="Heldt_257_assimilação_ra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1074738"/>
            <a:ext cx="8027987"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24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otorespiração_assimilaçã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1"/>
            <a:ext cx="12192000" cy="668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0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ítulo 6"/>
          <p:cNvSpPr>
            <a:spLocks noGrp="1"/>
          </p:cNvSpPr>
          <p:nvPr>
            <p:ph type="subTitle" idx="1"/>
          </p:nvPr>
        </p:nvSpPr>
        <p:spPr>
          <a:xfrm>
            <a:off x="401128" y="2183202"/>
            <a:ext cx="8077200" cy="1905000"/>
          </a:xfrm>
        </p:spPr>
        <p:txBody>
          <a:bodyPr>
            <a:noAutofit/>
          </a:bodyPr>
          <a:lstStyle/>
          <a:p>
            <a:pPr algn="l"/>
            <a:r>
              <a:rPr lang="en-US" altLang="en-US" sz="2000" b="1" dirty="0" err="1" smtClean="0">
                <a:latin typeface="Arial" panose="020B0604020202020204" pitchFamily="34" charset="0"/>
              </a:rPr>
              <a:t>Luminosidade</a:t>
            </a:r>
            <a:endParaRPr lang="en-US" altLang="en-US" sz="2000" b="1" dirty="0" smtClean="0">
              <a:latin typeface="Arial" panose="020B0604020202020204" pitchFamily="34" charset="0"/>
            </a:endParaRPr>
          </a:p>
          <a:p>
            <a:pPr algn="l"/>
            <a:endParaRPr lang="en-US" altLang="en-US" sz="2000" b="1" dirty="0" smtClean="0">
              <a:latin typeface="Arial" panose="020B0604020202020204" pitchFamily="34" charset="0"/>
            </a:endParaRPr>
          </a:p>
          <a:p>
            <a:pPr algn="l"/>
            <a:r>
              <a:rPr lang="en-US" altLang="en-US" sz="2000" b="1" dirty="0" err="1" smtClean="0">
                <a:latin typeface="Arial" panose="020B0604020202020204" pitchFamily="34" charset="0"/>
              </a:rPr>
              <a:t>Temperatura</a:t>
            </a:r>
            <a:r>
              <a:rPr lang="en-US" altLang="en-US" sz="2000" b="1" dirty="0" smtClean="0">
                <a:latin typeface="Arial" panose="020B0604020202020204" pitchFamily="34" charset="0"/>
              </a:rPr>
              <a:t>;</a:t>
            </a:r>
          </a:p>
          <a:p>
            <a:pPr algn="l"/>
            <a:endParaRPr lang="en-US" altLang="en-US" sz="2000" b="1" dirty="0" smtClean="0">
              <a:latin typeface="Arial" panose="020B0604020202020204" pitchFamily="34" charset="0"/>
            </a:endParaRPr>
          </a:p>
          <a:p>
            <a:pPr algn="l"/>
            <a:r>
              <a:rPr lang="en-US" altLang="en-US" sz="2000" b="1" dirty="0" err="1" smtClean="0">
                <a:latin typeface="Arial" panose="020B0604020202020204" pitchFamily="34" charset="0"/>
              </a:rPr>
              <a:t>G</a:t>
            </a:r>
            <a:r>
              <a:rPr lang="en-US" altLang="en-US" sz="2000" b="1" dirty="0" err="1" smtClean="0"/>
              <a:t>á</a:t>
            </a:r>
            <a:r>
              <a:rPr lang="en-US" altLang="en-US" sz="2000" b="1" dirty="0" err="1" smtClean="0">
                <a:latin typeface="Arial" panose="020B0604020202020204" pitchFamily="34" charset="0"/>
              </a:rPr>
              <a:t>s</a:t>
            </a:r>
            <a:r>
              <a:rPr lang="en-US" altLang="en-US" sz="2000" b="1" dirty="0" smtClean="0">
                <a:latin typeface="Arial" panose="020B0604020202020204" pitchFamily="34" charset="0"/>
              </a:rPr>
              <a:t> </a:t>
            </a:r>
            <a:r>
              <a:rPr lang="en-US" altLang="en-US" sz="2000" b="1" dirty="0" err="1" smtClean="0">
                <a:latin typeface="Arial" panose="020B0604020202020204" pitchFamily="34" charset="0"/>
              </a:rPr>
              <a:t>carbônico</a:t>
            </a:r>
            <a:endParaRPr lang="en-US" altLang="en-US" sz="2000" b="1" dirty="0" smtClean="0">
              <a:latin typeface="Arial" panose="020B0604020202020204" pitchFamily="34" charset="0"/>
            </a:endParaRPr>
          </a:p>
          <a:p>
            <a:pPr algn="l"/>
            <a:endParaRPr lang="en-US" altLang="en-US" sz="2000" b="1" dirty="0" smtClean="0">
              <a:latin typeface="Arial" panose="020B0604020202020204" pitchFamily="34" charset="0"/>
            </a:endParaRPr>
          </a:p>
          <a:p>
            <a:pPr algn="l"/>
            <a:r>
              <a:rPr lang="en-US" altLang="en-US" sz="2000" b="1" dirty="0" err="1" smtClean="0">
                <a:latin typeface="Arial" panose="020B0604020202020204" pitchFamily="34" charset="0"/>
              </a:rPr>
              <a:t>Umidade</a:t>
            </a:r>
            <a:r>
              <a:rPr lang="en-US" altLang="en-US" sz="2000" b="1" dirty="0" smtClean="0">
                <a:latin typeface="Arial" panose="020B0604020202020204" pitchFamily="34" charset="0"/>
              </a:rPr>
              <a:t> </a:t>
            </a:r>
            <a:r>
              <a:rPr lang="en-US" altLang="en-US" sz="2000" b="1" dirty="0" err="1" smtClean="0">
                <a:latin typeface="Arial" panose="020B0604020202020204" pitchFamily="34" charset="0"/>
              </a:rPr>
              <a:t>Relativa</a:t>
            </a:r>
            <a:r>
              <a:rPr lang="en-US" altLang="en-US" sz="2000" b="1" dirty="0" smtClean="0">
                <a:latin typeface="Arial" panose="020B0604020202020204" pitchFamily="34" charset="0"/>
              </a:rPr>
              <a:t> do </a:t>
            </a:r>
            <a:r>
              <a:rPr lang="en-US" altLang="en-US" sz="2000" b="1" dirty="0" err="1" smtClean="0">
                <a:latin typeface="Arial" panose="020B0604020202020204" pitchFamily="34" charset="0"/>
              </a:rPr>
              <a:t>Ar</a:t>
            </a:r>
            <a:endParaRPr lang="en-US" altLang="en-US" sz="2000" b="1" dirty="0" smtClean="0">
              <a:latin typeface="Arial" panose="020B0604020202020204" pitchFamily="34" charset="0"/>
            </a:endParaRPr>
          </a:p>
          <a:p>
            <a:pPr algn="l"/>
            <a:endParaRPr lang="en-US" altLang="en-US" sz="2000" b="1" dirty="0">
              <a:latin typeface="Arial" panose="020B0604020202020204" pitchFamily="34" charset="0"/>
            </a:endParaRPr>
          </a:p>
          <a:p>
            <a:pPr algn="l"/>
            <a:r>
              <a:rPr lang="en-US" altLang="en-US" sz="2000" b="1" dirty="0" err="1" smtClean="0">
                <a:latin typeface="Arial" panose="020B0604020202020204" pitchFamily="34" charset="0"/>
              </a:rPr>
              <a:t>Velocidade</a:t>
            </a:r>
            <a:r>
              <a:rPr lang="en-US" altLang="en-US" sz="2000" b="1" dirty="0" smtClean="0">
                <a:latin typeface="Arial" panose="020B0604020202020204" pitchFamily="34" charset="0"/>
              </a:rPr>
              <a:t> do Vento</a:t>
            </a:r>
          </a:p>
          <a:p>
            <a:pPr algn="l"/>
            <a:endParaRPr lang="en-US" altLang="en-US" sz="2000" b="1" dirty="0" smtClean="0">
              <a:latin typeface="Arial" panose="020B0604020202020204" pitchFamily="34" charset="0"/>
            </a:endParaRPr>
          </a:p>
        </p:txBody>
      </p:sp>
      <p:sp>
        <p:nvSpPr>
          <p:cNvPr id="4" name="Título 1"/>
          <p:cNvSpPr txBox="1">
            <a:spLocks/>
          </p:cNvSpPr>
          <p:nvPr/>
        </p:nvSpPr>
        <p:spPr>
          <a:xfrm>
            <a:off x="838200" y="365125"/>
            <a:ext cx="10515600" cy="971969"/>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FOTOSSÍNTESE</a:t>
            </a:r>
            <a:endParaRPr lang="en-US" b="1" dirty="0"/>
          </a:p>
        </p:txBody>
      </p:sp>
      <p:sp>
        <p:nvSpPr>
          <p:cNvPr id="2" name="Rectangle 1"/>
          <p:cNvSpPr/>
          <p:nvPr/>
        </p:nvSpPr>
        <p:spPr>
          <a:xfrm>
            <a:off x="5486400" y="2812537"/>
            <a:ext cx="6142007" cy="830997"/>
          </a:xfrm>
          <a:prstGeom prst="rect">
            <a:avLst/>
          </a:prstGeom>
        </p:spPr>
        <p:txBody>
          <a:bodyPr wrap="square">
            <a:spAutoFit/>
          </a:bodyPr>
          <a:lstStyle/>
          <a:p>
            <a:endParaRPr lang="en-US" altLang="en-US" sz="2400" b="1" dirty="0">
              <a:latin typeface="Arial" panose="020B0604020202020204" pitchFamily="34" charset="0"/>
            </a:endParaRPr>
          </a:p>
          <a:p>
            <a:r>
              <a:rPr lang="en-US" altLang="en-US" sz="2400" b="1" dirty="0">
                <a:latin typeface="Arial" panose="020B0604020202020204" pitchFamily="34" charset="0"/>
              </a:rPr>
              <a:t>6CO</a:t>
            </a:r>
            <a:r>
              <a:rPr lang="en-US" altLang="en-US" sz="2400" b="1" baseline="-25000" dirty="0">
                <a:latin typeface="Arial" panose="020B0604020202020204" pitchFamily="34" charset="0"/>
              </a:rPr>
              <a:t>2</a:t>
            </a:r>
            <a:r>
              <a:rPr lang="en-US" altLang="en-US" sz="2400" b="1" dirty="0">
                <a:latin typeface="Arial" panose="020B0604020202020204" pitchFamily="34" charset="0"/>
              </a:rPr>
              <a:t> + 6H</a:t>
            </a:r>
            <a:r>
              <a:rPr lang="en-US" altLang="en-US" sz="2400" b="1" baseline="-25000" dirty="0">
                <a:latin typeface="Arial" panose="020B0604020202020204" pitchFamily="34" charset="0"/>
              </a:rPr>
              <a:t>2</a:t>
            </a:r>
            <a:r>
              <a:rPr lang="en-US" altLang="en-US" sz="2400" b="1" dirty="0">
                <a:latin typeface="Arial" panose="020B0604020202020204" pitchFamily="34" charset="0"/>
              </a:rPr>
              <a:t>O →C</a:t>
            </a:r>
            <a:r>
              <a:rPr lang="en-US" altLang="en-US" sz="2400" b="1" baseline="-25000" dirty="0">
                <a:latin typeface="Arial" panose="020B0604020202020204" pitchFamily="34" charset="0"/>
              </a:rPr>
              <a:t>6</a:t>
            </a:r>
            <a:r>
              <a:rPr lang="en-US" altLang="en-US" sz="2400" b="1" dirty="0">
                <a:latin typeface="Arial" panose="020B0604020202020204" pitchFamily="34" charset="0"/>
              </a:rPr>
              <a:t>H</a:t>
            </a:r>
            <a:r>
              <a:rPr lang="en-US" altLang="en-US" sz="2400" b="1" baseline="-25000" dirty="0">
                <a:latin typeface="Arial" panose="020B0604020202020204" pitchFamily="34" charset="0"/>
              </a:rPr>
              <a:t>12</a:t>
            </a:r>
            <a:r>
              <a:rPr lang="en-US" altLang="en-US" sz="2400" b="1" dirty="0">
                <a:latin typeface="Arial" panose="020B0604020202020204" pitchFamily="34" charset="0"/>
              </a:rPr>
              <a:t>O</a:t>
            </a:r>
            <a:r>
              <a:rPr lang="en-US" altLang="en-US" sz="2400" b="1" baseline="-25000" dirty="0">
                <a:latin typeface="Arial" panose="020B0604020202020204" pitchFamily="34" charset="0"/>
              </a:rPr>
              <a:t>6</a:t>
            </a:r>
            <a:r>
              <a:rPr lang="en-US" altLang="en-US" sz="2400" b="1" dirty="0">
                <a:latin typeface="Arial" panose="020B0604020202020204" pitchFamily="34" charset="0"/>
              </a:rPr>
              <a:t> + 6O</a:t>
            </a:r>
            <a:r>
              <a:rPr lang="en-US" altLang="en-US" sz="2400" b="1" baseline="-25000" dirty="0">
                <a:latin typeface="Arial" panose="020B0604020202020204" pitchFamily="34" charset="0"/>
              </a:rPr>
              <a:t>2</a:t>
            </a:r>
            <a:r>
              <a:rPr lang="en-US" altLang="en-US" sz="2400" b="1" dirty="0">
                <a:latin typeface="Arial" panose="020B0604020202020204" pitchFamily="34" charset="0"/>
              </a:rPr>
              <a:t> + </a:t>
            </a:r>
            <a:r>
              <a:rPr lang="en-US" altLang="en-US" sz="2400" b="1" dirty="0" err="1">
                <a:latin typeface="Arial" panose="020B0604020202020204" pitchFamily="34" charset="0"/>
              </a:rPr>
              <a:t>energia</a:t>
            </a:r>
            <a:endParaRPr lang="en-US" altLang="en-US" sz="2400" b="1" dirty="0">
              <a:latin typeface="Arial" panose="020B0604020202020204" pitchFamily="34" charset="0"/>
            </a:endParaRPr>
          </a:p>
        </p:txBody>
      </p:sp>
      <p:pic>
        <p:nvPicPr>
          <p:cNvPr id="5" name="Picture 6" descr="ar'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277" y="2494589"/>
            <a:ext cx="635896" cy="6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433867" y="4399589"/>
            <a:ext cx="2477219" cy="1286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rPr>
              <a:t>Nutrição</a:t>
            </a:r>
            <a:endParaRPr lang="en-US" sz="2800" b="1" dirty="0">
              <a:solidFill>
                <a:schemeClr val="tx1"/>
              </a:solidFill>
            </a:endParaRPr>
          </a:p>
        </p:txBody>
      </p:sp>
    </p:spTree>
    <p:extLst>
      <p:ext uri="{BB962C8B-B14F-4D97-AF65-F5344CB8AC3E}">
        <p14:creationId xmlns:p14="http://schemas.microsoft.com/office/powerpoint/2010/main" val="3680451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93700"/>
            <a:ext cx="12192000" cy="1077218"/>
          </a:xfrm>
          <a:prstGeom prst="rect">
            <a:avLst/>
          </a:prstGeom>
          <a:noFill/>
        </p:spPr>
        <p:txBody>
          <a:bodyPr wrap="square" rtlCol="0">
            <a:spAutoFit/>
          </a:bodyPr>
          <a:lstStyle/>
          <a:p>
            <a:pPr algn="ctr"/>
            <a:r>
              <a:rPr lang="pt-BR" sz="3200" dirty="0" smtClean="0">
                <a:latin typeface="Arial" panose="020B0604020202020204" pitchFamily="34" charset="0"/>
                <a:cs typeface="Arial" panose="020B0604020202020204" pitchFamily="34" charset="0"/>
              </a:rPr>
              <a:t>Processos envolvidos na assimilação do nitrogênio mineral em uma célula foliar</a:t>
            </a:r>
            <a:endParaRPr lang="pt-BR" sz="3200" dirty="0">
              <a:latin typeface="Arial" panose="020B0604020202020204" pitchFamily="34" charset="0"/>
              <a:cs typeface="Arial" panose="020B0604020202020204" pitchFamily="34" charset="0"/>
            </a:endParaRPr>
          </a:p>
        </p:txBody>
      </p:sp>
      <p:pic>
        <p:nvPicPr>
          <p:cNvPr id="3" name="Picture 3" descr="custoassimilaçã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98613"/>
            <a:ext cx="91440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511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itr-re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1158875"/>
            <a:ext cx="8496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1970088" y="4348163"/>
            <a:ext cx="8280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pt-BR" altLang="pt-BR" sz="1800" dirty="0"/>
              <a:t>A atividade da </a:t>
            </a:r>
            <a:r>
              <a:rPr lang="pt-BR" altLang="pt-BR" sz="1800" dirty="0" smtClean="0"/>
              <a:t>redutase do </a:t>
            </a:r>
            <a:r>
              <a:rPr lang="pt-BR" altLang="pt-BR" sz="1800" dirty="0"/>
              <a:t>nitrato envolve reduções em </a:t>
            </a:r>
            <a:r>
              <a:rPr lang="pt-BR" altLang="pt-BR" sz="1800" dirty="0" smtClean="0"/>
              <a:t>sequência </a:t>
            </a:r>
            <a:r>
              <a:rPr lang="pt-BR" altLang="pt-BR" sz="1800" dirty="0"/>
              <a:t>(como numa cadeia transportadora de elétrons) até que os elétrons sejam utilizados para reduzir o nitrato a nitrito. </a:t>
            </a:r>
          </a:p>
        </p:txBody>
      </p:sp>
      <p:sp>
        <p:nvSpPr>
          <p:cNvPr id="4" name="CaixaDeTexto 3"/>
          <p:cNvSpPr txBox="1"/>
          <p:nvPr/>
        </p:nvSpPr>
        <p:spPr>
          <a:xfrm>
            <a:off x="0" y="342900"/>
            <a:ext cx="12192000" cy="584775"/>
          </a:xfrm>
          <a:prstGeom prst="rect">
            <a:avLst/>
          </a:prstGeom>
          <a:noFill/>
        </p:spPr>
        <p:txBody>
          <a:bodyPr wrap="square" rtlCol="0">
            <a:spAutoFit/>
          </a:bodyPr>
          <a:lstStyle/>
          <a:p>
            <a:pPr algn="ctr"/>
            <a:r>
              <a:rPr lang="pt-BR" sz="3200" dirty="0" smtClean="0">
                <a:latin typeface="Arial" panose="020B0604020202020204" pitchFamily="34" charset="0"/>
                <a:cs typeface="Arial" panose="020B0604020202020204" pitchFamily="34" charset="0"/>
              </a:rPr>
              <a:t>Redução do nitrato à nitrito</a:t>
            </a: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621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266700"/>
            <a:ext cx="12192000" cy="584775"/>
          </a:xfrm>
          <a:prstGeom prst="rect">
            <a:avLst/>
          </a:prstGeom>
          <a:noFill/>
        </p:spPr>
        <p:txBody>
          <a:bodyPr wrap="square" rtlCol="0">
            <a:spAutoFit/>
          </a:bodyPr>
          <a:lstStyle/>
          <a:p>
            <a:pPr algn="ctr"/>
            <a:r>
              <a:rPr lang="pt-BR" sz="3200" dirty="0" smtClean="0"/>
              <a:t>Fosforo e fertilidade do solo</a:t>
            </a:r>
            <a:endParaRPr lang="pt-BR" sz="3200" dirty="0"/>
          </a:p>
        </p:txBody>
      </p:sp>
      <p:sp>
        <p:nvSpPr>
          <p:cNvPr id="6" name="object 4"/>
          <p:cNvSpPr txBox="1"/>
          <p:nvPr/>
        </p:nvSpPr>
        <p:spPr>
          <a:xfrm>
            <a:off x="865886" y="1625600"/>
            <a:ext cx="9929114" cy="4170372"/>
          </a:xfrm>
          <a:prstGeom prst="rect">
            <a:avLst/>
          </a:prstGeom>
        </p:spPr>
        <p:txBody>
          <a:bodyPr vert="horz" wrap="square" lIns="0" tIns="0" rIns="0" bIns="0" rtlCol="0">
            <a:spAutoFit/>
          </a:bodyPr>
          <a:lstStyle/>
          <a:p>
            <a:pPr marL="12700">
              <a:lnSpc>
                <a:spcPct val="150000"/>
              </a:lnSpc>
              <a:tabLst>
                <a:tab pos="527685" algn="l"/>
              </a:tabLst>
            </a:pPr>
            <a:r>
              <a:rPr b="1" dirty="0">
                <a:latin typeface="Arial" panose="020B0604020202020204" pitchFamily="34" charset="0"/>
                <a:cs typeface="Arial" panose="020B0604020202020204" pitchFamily="34" charset="0"/>
              </a:rPr>
              <a:t>1.	</a:t>
            </a:r>
            <a:r>
              <a:rPr b="1" spc="-5" dirty="0">
                <a:latin typeface="Arial" panose="020B0604020202020204" pitchFamily="34" charset="0"/>
                <a:cs typeface="Arial" panose="020B0604020202020204" pitchFamily="34" charset="0"/>
              </a:rPr>
              <a:t>Baixo </a:t>
            </a:r>
            <a:r>
              <a:rPr b="1" dirty="0">
                <a:latin typeface="Arial" panose="020B0604020202020204" pitchFamily="34" charset="0"/>
                <a:cs typeface="Arial" panose="020B0604020202020204" pitchFamily="34" charset="0"/>
              </a:rPr>
              <a:t>teor de P no solo (200 a </a:t>
            </a:r>
            <a:r>
              <a:rPr b="1" spc="5" dirty="0">
                <a:latin typeface="Arial" panose="020B0604020202020204" pitchFamily="34" charset="0"/>
                <a:cs typeface="Arial" panose="020B0604020202020204" pitchFamily="34" charset="0"/>
              </a:rPr>
              <a:t>2000</a:t>
            </a:r>
            <a:r>
              <a:rPr b="1" spc="-95"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kg/ha):</a:t>
            </a:r>
            <a:endParaRPr dirty="0">
              <a:latin typeface="Arial" panose="020B0604020202020204" pitchFamily="34" charset="0"/>
              <a:cs typeface="Arial" panose="020B0604020202020204" pitchFamily="34" charset="0"/>
            </a:endParaRPr>
          </a:p>
          <a:p>
            <a:pPr marL="355600" marR="5080" indent="-342900">
              <a:lnSpc>
                <a:spcPct val="150000"/>
              </a:lnSpc>
              <a:spcBef>
                <a:spcPts val="980"/>
              </a:spcBef>
              <a:buClr>
                <a:srgbClr val="539E39"/>
              </a:buClr>
              <a:buFont typeface="Calibri"/>
              <a:buChar char="-"/>
              <a:tabLst>
                <a:tab pos="355600" algn="l"/>
                <a:tab pos="356235" algn="l"/>
              </a:tabLst>
            </a:pPr>
            <a:r>
              <a:rPr spc="-5" dirty="0">
                <a:latin typeface="Arial" panose="020B0604020202020204" pitchFamily="34" charset="0"/>
                <a:cs typeface="Arial" panose="020B0604020202020204" pitchFamily="34" charset="0"/>
              </a:rPr>
              <a:t>Moderadamente intemperizados (Vertissolos, Chernossolos  </a:t>
            </a:r>
            <a:r>
              <a:rPr dirty="0">
                <a:latin typeface="Arial" panose="020B0604020202020204" pitchFamily="34" charset="0"/>
                <a:cs typeface="Arial" panose="020B0604020202020204" pitchFamily="34" charset="0"/>
              </a:rPr>
              <a:t>e </a:t>
            </a:r>
            <a:r>
              <a:rPr spc="-5" dirty="0">
                <a:latin typeface="Arial" panose="020B0604020202020204" pitchFamily="34" charset="0"/>
                <a:cs typeface="Arial" panose="020B0604020202020204" pitchFamily="34" charset="0"/>
              </a:rPr>
              <a:t>os</a:t>
            </a:r>
            <a:r>
              <a:rPr spc="-8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Neossolos);</a:t>
            </a:r>
          </a:p>
          <a:p>
            <a:pPr marL="355600" indent="-342900">
              <a:lnSpc>
                <a:spcPct val="150000"/>
              </a:lnSpc>
              <a:spcBef>
                <a:spcPts val="1010"/>
              </a:spcBef>
              <a:buClr>
                <a:srgbClr val="539E39"/>
              </a:buClr>
              <a:buFont typeface="Calibri"/>
              <a:buChar char="-"/>
              <a:tabLst>
                <a:tab pos="355600" algn="l"/>
                <a:tab pos="356235" algn="l"/>
              </a:tabLst>
            </a:pPr>
            <a:r>
              <a:rPr dirty="0">
                <a:latin typeface="Arial" panose="020B0604020202020204" pitchFamily="34" charset="0"/>
                <a:cs typeface="Arial" panose="020B0604020202020204" pitchFamily="34" charset="0"/>
              </a:rPr>
              <a:t>Altamente </a:t>
            </a:r>
            <a:r>
              <a:rPr spc="-5" dirty="0">
                <a:latin typeface="Arial" panose="020B0604020202020204" pitchFamily="34" charset="0"/>
                <a:cs typeface="Arial" panose="020B0604020202020204" pitchFamily="34" charset="0"/>
              </a:rPr>
              <a:t>intemperizados</a:t>
            </a:r>
            <a:r>
              <a:rPr spc="-75"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a:t>
            </a:r>
            <a:r>
              <a:rPr spc="-5" dirty="0" err="1">
                <a:latin typeface="Arial" panose="020B0604020202020204" pitchFamily="34" charset="0"/>
                <a:cs typeface="Arial" panose="020B0604020202020204" pitchFamily="34" charset="0"/>
              </a:rPr>
              <a:t>Latossolos</a:t>
            </a:r>
            <a:r>
              <a:rPr spc="-5" dirty="0" smtClean="0">
                <a:latin typeface="Arial" panose="020B0604020202020204" pitchFamily="34" charset="0"/>
                <a:cs typeface="Arial" panose="020B0604020202020204" pitchFamily="34" charset="0"/>
              </a:rPr>
              <a:t>)</a:t>
            </a:r>
            <a:r>
              <a:rPr lang="pt-BR" spc="-5"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12700">
              <a:lnSpc>
                <a:spcPct val="150000"/>
              </a:lnSpc>
              <a:spcBef>
                <a:spcPts val="1005"/>
              </a:spcBef>
              <a:tabLst>
                <a:tab pos="527685" algn="l"/>
              </a:tabLst>
            </a:pPr>
            <a:r>
              <a:rPr b="1" dirty="0">
                <a:latin typeface="Arial" panose="020B0604020202020204" pitchFamily="34" charset="0"/>
                <a:cs typeface="Arial" panose="020B0604020202020204" pitchFamily="34" charset="0"/>
              </a:rPr>
              <a:t>2.	Fontes </a:t>
            </a:r>
            <a:r>
              <a:rPr b="1" spc="-5" dirty="0">
                <a:latin typeface="Arial" panose="020B0604020202020204" pitchFamily="34" charset="0"/>
                <a:cs typeface="Arial" panose="020B0604020202020204" pitchFamily="34" charset="0"/>
              </a:rPr>
              <a:t>insolúveis </a:t>
            </a:r>
            <a:r>
              <a:rPr b="1" dirty="0">
                <a:latin typeface="Arial" panose="020B0604020202020204" pitchFamily="34" charset="0"/>
                <a:cs typeface="Arial" panose="020B0604020202020204" pitchFamily="34" charset="0"/>
              </a:rPr>
              <a:t>de P no</a:t>
            </a:r>
            <a:r>
              <a:rPr b="1" spc="-110" dirty="0">
                <a:latin typeface="Arial" panose="020B0604020202020204" pitchFamily="34" charset="0"/>
                <a:cs typeface="Arial" panose="020B0604020202020204" pitchFamily="34" charset="0"/>
              </a:rPr>
              <a:t> </a:t>
            </a:r>
            <a:r>
              <a:rPr b="1" dirty="0">
                <a:latin typeface="Arial" panose="020B0604020202020204" pitchFamily="34" charset="0"/>
                <a:cs typeface="Arial" panose="020B0604020202020204" pitchFamily="34" charset="0"/>
              </a:rPr>
              <a:t>solo:</a:t>
            </a:r>
            <a:endParaRPr dirty="0">
              <a:latin typeface="Arial" panose="020B0604020202020204" pitchFamily="34" charset="0"/>
              <a:cs typeface="Arial" panose="020B0604020202020204" pitchFamily="34" charset="0"/>
            </a:endParaRPr>
          </a:p>
          <a:p>
            <a:pPr marL="12700">
              <a:lnSpc>
                <a:spcPct val="150000"/>
              </a:lnSpc>
              <a:spcBef>
                <a:spcPts val="980"/>
              </a:spcBef>
              <a:tabLst>
                <a:tab pos="355600" algn="l"/>
              </a:tabLst>
            </a:pPr>
            <a:r>
              <a:rPr dirty="0">
                <a:latin typeface="Arial" panose="020B0604020202020204" pitchFamily="34" charset="0"/>
                <a:cs typeface="Arial" panose="020B0604020202020204" pitchFamily="34" charset="0"/>
              </a:rPr>
              <a:t>-	Apatita e </a:t>
            </a:r>
            <a:r>
              <a:rPr spc="-5" dirty="0">
                <a:latin typeface="Arial" panose="020B0604020202020204" pitchFamily="34" charset="0"/>
                <a:cs typeface="Arial" panose="020B0604020202020204" pitchFamily="34" charset="0"/>
              </a:rPr>
              <a:t>hidroxifosfatos de </a:t>
            </a:r>
            <a:r>
              <a:rPr dirty="0">
                <a:latin typeface="Arial" panose="020B0604020202020204" pitchFamily="34" charset="0"/>
                <a:cs typeface="Arial" panose="020B0604020202020204" pitchFamily="34" charset="0"/>
              </a:rPr>
              <a:t>Fe e</a:t>
            </a:r>
            <a:r>
              <a:rPr spc="-9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Al</a:t>
            </a:r>
            <a:endParaRPr dirty="0">
              <a:latin typeface="Arial" panose="020B0604020202020204" pitchFamily="34" charset="0"/>
              <a:cs typeface="Arial" panose="020B0604020202020204" pitchFamily="34" charset="0"/>
            </a:endParaRPr>
          </a:p>
          <a:p>
            <a:pPr marL="12700">
              <a:lnSpc>
                <a:spcPct val="150000"/>
              </a:lnSpc>
              <a:spcBef>
                <a:spcPts val="1010"/>
              </a:spcBef>
              <a:tabLst>
                <a:tab pos="527685" algn="l"/>
              </a:tabLst>
            </a:pPr>
            <a:r>
              <a:rPr b="1" dirty="0">
                <a:latin typeface="Arial" panose="020B0604020202020204" pitchFamily="34" charset="0"/>
                <a:cs typeface="Arial" panose="020B0604020202020204" pitchFamily="34" charset="0"/>
              </a:rPr>
              <a:t>3.	Fixação do P no</a:t>
            </a:r>
            <a:r>
              <a:rPr b="1" spc="-95" dirty="0">
                <a:latin typeface="Arial" panose="020B0604020202020204" pitchFamily="34" charset="0"/>
                <a:cs typeface="Arial" panose="020B0604020202020204" pitchFamily="34" charset="0"/>
              </a:rPr>
              <a:t> </a:t>
            </a:r>
            <a:r>
              <a:rPr b="1" dirty="0">
                <a:latin typeface="Arial" panose="020B0604020202020204" pitchFamily="34" charset="0"/>
                <a:cs typeface="Arial" panose="020B0604020202020204" pitchFamily="34" charset="0"/>
              </a:rPr>
              <a:t>solo:</a:t>
            </a:r>
            <a:endParaRPr dirty="0">
              <a:latin typeface="Arial" panose="020B0604020202020204" pitchFamily="34" charset="0"/>
              <a:cs typeface="Arial" panose="020B0604020202020204" pitchFamily="34" charset="0"/>
            </a:endParaRPr>
          </a:p>
          <a:p>
            <a:pPr marL="355600" indent="-342900">
              <a:lnSpc>
                <a:spcPct val="150000"/>
              </a:lnSpc>
              <a:spcBef>
                <a:spcPts val="994"/>
              </a:spcBef>
              <a:buClr>
                <a:srgbClr val="539E39"/>
              </a:buClr>
              <a:buFont typeface="Calibri"/>
              <a:buChar char="-"/>
              <a:tabLst>
                <a:tab pos="355600" algn="l"/>
                <a:tab pos="356235" algn="l"/>
              </a:tabLst>
            </a:pPr>
            <a:r>
              <a:rPr dirty="0">
                <a:latin typeface="Arial" panose="020B0604020202020204" pitchFamily="34" charset="0"/>
                <a:cs typeface="Arial" panose="020B0604020202020204" pitchFamily="34" charset="0"/>
              </a:rPr>
              <a:t>Eutrofização;</a:t>
            </a:r>
          </a:p>
          <a:p>
            <a:pPr marL="355600" indent="-342900">
              <a:lnSpc>
                <a:spcPct val="150000"/>
              </a:lnSpc>
              <a:spcBef>
                <a:spcPts val="994"/>
              </a:spcBef>
              <a:buClr>
                <a:srgbClr val="539E39"/>
              </a:buClr>
              <a:buFont typeface="Calibri"/>
              <a:buChar char="-"/>
              <a:tabLst>
                <a:tab pos="355600" algn="l"/>
                <a:tab pos="356235" algn="l"/>
              </a:tabLst>
            </a:pPr>
            <a:r>
              <a:rPr spc="-5" dirty="0">
                <a:latin typeface="Arial" panose="020B0604020202020204" pitchFamily="34" charset="0"/>
                <a:cs typeface="Arial" panose="020B0604020202020204" pitchFamily="34" charset="0"/>
              </a:rPr>
              <a:t>Degradação.</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977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98500"/>
            <a:ext cx="12192000" cy="584775"/>
          </a:xfrm>
          <a:prstGeom prst="rect">
            <a:avLst/>
          </a:prstGeom>
          <a:noFill/>
        </p:spPr>
        <p:txBody>
          <a:bodyPr wrap="square" rtlCol="0">
            <a:spAutoFit/>
          </a:bodyPr>
          <a:lstStyle/>
          <a:p>
            <a:pPr algn="ctr"/>
            <a:r>
              <a:rPr lang="pt-BR" sz="3200" dirty="0" smtClean="0"/>
              <a:t>Fosforo no solo</a:t>
            </a:r>
            <a:endParaRPr lang="pt-BR" sz="3200" dirty="0"/>
          </a:p>
        </p:txBody>
      </p:sp>
      <p:sp>
        <p:nvSpPr>
          <p:cNvPr id="3" name="CaixaDeTexto 2"/>
          <p:cNvSpPr txBox="1"/>
          <p:nvPr/>
        </p:nvSpPr>
        <p:spPr>
          <a:xfrm>
            <a:off x="1104899" y="1917700"/>
            <a:ext cx="10296525" cy="3831818"/>
          </a:xfrm>
          <a:prstGeom prst="rect">
            <a:avLst/>
          </a:prstGeom>
          <a:noFill/>
        </p:spPr>
        <p:txBody>
          <a:bodyPr wrap="square" rtlCol="0">
            <a:spAutoFit/>
          </a:bodyPr>
          <a:lstStyle/>
          <a:p>
            <a:pPr>
              <a:lnSpc>
                <a:spcPct val="150000"/>
              </a:lnSpc>
            </a:pPr>
            <a:r>
              <a:rPr lang="pt-BR" b="1" dirty="0" smtClean="0"/>
              <a:t>Encontrado nos grupos de composição:</a:t>
            </a:r>
          </a:p>
          <a:p>
            <a:pPr marL="342900" indent="-342900">
              <a:lnSpc>
                <a:spcPct val="150000"/>
              </a:lnSpc>
              <a:buFont typeface="+mj-lt"/>
              <a:buAutoNum type="arabicPeriod"/>
            </a:pPr>
            <a:r>
              <a:rPr lang="pt-BR" dirty="0" smtClean="0"/>
              <a:t>P orgânico</a:t>
            </a:r>
          </a:p>
          <a:p>
            <a:pPr marL="342900" indent="-342900">
              <a:lnSpc>
                <a:spcPct val="150000"/>
              </a:lnSpc>
              <a:buFont typeface="+mj-lt"/>
              <a:buAutoNum type="arabicPeriod"/>
            </a:pPr>
            <a:r>
              <a:rPr lang="pt-BR" dirty="0" smtClean="0"/>
              <a:t>P inorgânico ligado a Cálcio (Solos alcalinos)</a:t>
            </a:r>
          </a:p>
          <a:p>
            <a:pPr marL="342900" indent="-342900">
              <a:lnSpc>
                <a:spcPct val="150000"/>
              </a:lnSpc>
              <a:buFont typeface="+mj-lt"/>
              <a:buAutoNum type="arabicPeriod"/>
            </a:pPr>
            <a:r>
              <a:rPr lang="pt-BR" dirty="0" smtClean="0"/>
              <a:t>P inorgânico ligado a Alumínio ou Ferro (Solos ácidos)</a:t>
            </a:r>
          </a:p>
          <a:p>
            <a:pPr marL="342900" indent="-342900">
              <a:lnSpc>
                <a:spcPct val="150000"/>
              </a:lnSpc>
              <a:buFont typeface="+mj-lt"/>
              <a:buAutoNum type="arabicPeriod"/>
            </a:pPr>
            <a:r>
              <a:rPr lang="pt-BR" dirty="0" smtClean="0"/>
              <a:t>Ânion monovalente H</a:t>
            </a:r>
            <a:r>
              <a:rPr lang="pt-BR" baseline="-25000" dirty="0" smtClean="0"/>
              <a:t>2</a:t>
            </a:r>
            <a:r>
              <a:rPr lang="pt-BR" dirty="0" smtClean="0"/>
              <a:t>PO</a:t>
            </a:r>
            <a:r>
              <a:rPr lang="pt-BR" baseline="-25000" dirty="0" smtClean="0"/>
              <a:t>4</a:t>
            </a:r>
            <a:r>
              <a:rPr lang="pt-BR" baseline="30000" dirty="0" smtClean="0"/>
              <a:t>- </a:t>
            </a:r>
            <a:r>
              <a:rPr lang="pt-BR" dirty="0" smtClean="0"/>
              <a:t>tem sua disponibilidade aumentada em pH abaixo de 7, enquanto o divalente tem sua disponibilidade aumentada em situação inversa</a:t>
            </a:r>
          </a:p>
          <a:p>
            <a:pPr marL="342900" indent="-342900">
              <a:lnSpc>
                <a:spcPct val="150000"/>
              </a:lnSpc>
              <a:buFont typeface="+mj-lt"/>
              <a:buAutoNum type="arabicPeriod"/>
            </a:pPr>
            <a:r>
              <a:rPr lang="pt-BR" dirty="0" smtClean="0"/>
              <a:t>Solos muito alcalinos, quase todo P na forma de PO</a:t>
            </a:r>
            <a:r>
              <a:rPr lang="pt-BR" baseline="-25000" dirty="0" smtClean="0"/>
              <a:t>4</a:t>
            </a:r>
            <a:r>
              <a:rPr lang="pt-BR" baseline="30000" dirty="0" smtClean="0"/>
              <a:t>3- </a:t>
            </a:r>
            <a:r>
              <a:rPr lang="pt-BR" dirty="0" smtClean="0"/>
              <a:t> , a qual não é absorvida pela planta</a:t>
            </a:r>
          </a:p>
          <a:p>
            <a:pPr marL="342900" indent="-342900">
              <a:lnSpc>
                <a:spcPct val="150000"/>
              </a:lnSpc>
              <a:buFont typeface="+mj-lt"/>
              <a:buAutoNum type="arabicPeriod"/>
            </a:pPr>
            <a:r>
              <a:rPr lang="pt-BR" dirty="0" smtClean="0"/>
              <a:t>Solos ácidos , altos teores de Fe e Al, podendo provocar precipitação do P como fosfatos de Fe e Al.</a:t>
            </a:r>
          </a:p>
        </p:txBody>
      </p:sp>
    </p:spTree>
    <p:extLst>
      <p:ext uri="{BB962C8B-B14F-4D97-AF65-F5344CB8AC3E}">
        <p14:creationId xmlns:p14="http://schemas.microsoft.com/office/powerpoint/2010/main" val="324817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558800"/>
            <a:ext cx="12192000" cy="584775"/>
          </a:xfrm>
          <a:prstGeom prst="rect">
            <a:avLst/>
          </a:prstGeom>
          <a:noFill/>
        </p:spPr>
        <p:txBody>
          <a:bodyPr wrap="square" rtlCol="0">
            <a:spAutoFit/>
          </a:bodyPr>
          <a:lstStyle/>
          <a:p>
            <a:pPr marL="342900" indent="-342900" algn="ctr">
              <a:buFont typeface="+mj-lt"/>
              <a:buAutoNum type="arabicPeriod"/>
            </a:pPr>
            <a:r>
              <a:rPr lang="pt-BR" sz="3200" dirty="0" smtClean="0"/>
              <a:t> Fósforo orgânico</a:t>
            </a:r>
            <a:endParaRPr lang="pt-BR" sz="3200" dirty="0"/>
          </a:p>
        </p:txBody>
      </p:sp>
      <p:sp>
        <p:nvSpPr>
          <p:cNvPr id="3" name="CaixaDeTexto 2"/>
          <p:cNvSpPr txBox="1"/>
          <p:nvPr/>
        </p:nvSpPr>
        <p:spPr>
          <a:xfrm>
            <a:off x="520700" y="1828800"/>
            <a:ext cx="10375900" cy="2031325"/>
          </a:xfrm>
          <a:prstGeom prst="rect">
            <a:avLst/>
          </a:prstGeom>
          <a:noFill/>
        </p:spPr>
        <p:txBody>
          <a:bodyPr wrap="square" rtlCol="0">
            <a:spAutoFit/>
          </a:bodyPr>
          <a:lstStyle/>
          <a:p>
            <a:pPr marL="285750" indent="-285750">
              <a:buFont typeface="Wingdings" panose="05000000000000000000" pitchFamily="2" charset="2"/>
              <a:buChar char="ü"/>
            </a:pPr>
            <a:r>
              <a:rPr lang="pt-BR" dirty="0" smtClean="0"/>
              <a:t>Fração orgânica chega a representar de 15 a 80% do fósforo total nos horizontes superficiais do solo.</a:t>
            </a:r>
          </a:p>
          <a:p>
            <a:pPr marL="1725750" indent="-285750">
              <a:buSzPct val="150000"/>
              <a:buFont typeface="Arial" panose="020B0604020202020204" pitchFamily="34" charset="0"/>
              <a:buChar char="•"/>
            </a:pPr>
            <a:r>
              <a:rPr lang="pt-BR" dirty="0" smtClean="0"/>
              <a:t>Formas de fósforo orgânico no solo:</a:t>
            </a:r>
          </a:p>
          <a:p>
            <a:pPr marL="1440000">
              <a:buSzPct val="150000"/>
            </a:pPr>
            <a:endParaRPr lang="pt-BR" dirty="0" smtClean="0"/>
          </a:p>
          <a:p>
            <a:pPr marL="1782900" indent="-342900">
              <a:buSzPct val="100000"/>
              <a:buFont typeface="+mj-lt"/>
              <a:buAutoNum type="arabicPeriod"/>
            </a:pPr>
            <a:r>
              <a:rPr lang="pt-BR" dirty="0" smtClean="0"/>
              <a:t>Fosfatos de </a:t>
            </a:r>
            <a:r>
              <a:rPr lang="pt-BR" dirty="0" err="1" smtClean="0"/>
              <a:t>inositol</a:t>
            </a:r>
            <a:endParaRPr lang="pt-BR" dirty="0"/>
          </a:p>
          <a:p>
            <a:pPr marL="1782900" indent="-342900">
              <a:buSzPct val="100000"/>
              <a:buFont typeface="+mj-lt"/>
              <a:buAutoNum type="arabicPeriod"/>
            </a:pPr>
            <a:r>
              <a:rPr lang="pt-BR" dirty="0" smtClean="0"/>
              <a:t>Ácidos nucléicos</a:t>
            </a:r>
          </a:p>
          <a:p>
            <a:pPr marL="1782900" indent="-342900">
              <a:buSzPct val="100000"/>
              <a:buFont typeface="+mj-lt"/>
              <a:buAutoNum type="arabicPeriod"/>
            </a:pPr>
            <a:r>
              <a:rPr lang="pt-BR" dirty="0" smtClean="0"/>
              <a:t>Fosfolipídios</a:t>
            </a:r>
          </a:p>
        </p:txBody>
      </p:sp>
    </p:spTree>
    <p:extLst>
      <p:ext uri="{BB962C8B-B14F-4D97-AF65-F5344CB8AC3E}">
        <p14:creationId xmlns:p14="http://schemas.microsoft.com/office/powerpoint/2010/main" val="45608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69900"/>
            <a:ext cx="12192000" cy="584775"/>
          </a:xfrm>
          <a:prstGeom prst="rect">
            <a:avLst/>
          </a:prstGeom>
          <a:noFill/>
        </p:spPr>
        <p:txBody>
          <a:bodyPr wrap="square" rtlCol="0">
            <a:spAutoFit/>
          </a:bodyPr>
          <a:lstStyle/>
          <a:p>
            <a:pPr algn="ctr"/>
            <a:r>
              <a:rPr lang="pt-BR" sz="3200" dirty="0" smtClean="0"/>
              <a:t>Fósforo </a:t>
            </a:r>
            <a:r>
              <a:rPr lang="pt-BR" sz="3200" dirty="0"/>
              <a:t>O</a:t>
            </a:r>
            <a:r>
              <a:rPr lang="pt-BR" sz="3200" dirty="0" smtClean="0"/>
              <a:t>rgânico Dissolvido</a:t>
            </a:r>
            <a:endParaRPr lang="pt-BR" sz="3200" dirty="0"/>
          </a:p>
        </p:txBody>
      </p:sp>
      <p:sp>
        <p:nvSpPr>
          <p:cNvPr id="3" name="CaixaDeTexto 2"/>
          <p:cNvSpPr txBox="1"/>
          <p:nvPr/>
        </p:nvSpPr>
        <p:spPr>
          <a:xfrm>
            <a:off x="1371600" y="1892300"/>
            <a:ext cx="9791700" cy="2169825"/>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pt-BR" dirty="0" smtClean="0"/>
              <a:t>Maior movimentação que os fosfatos inorgânicos solúveis</a:t>
            </a:r>
          </a:p>
          <a:p>
            <a:pPr marL="285750" indent="-285750">
              <a:lnSpc>
                <a:spcPct val="250000"/>
              </a:lnSpc>
              <a:buFont typeface="Arial" panose="020B0604020202020204" pitchFamily="34" charset="0"/>
              <a:buChar char="•"/>
            </a:pPr>
            <a:r>
              <a:rPr lang="pt-BR" dirty="0" smtClean="0"/>
              <a:t>Constitui mais de 50% do fósforo total da solução do solo nos horizontes inferiores.</a:t>
            </a:r>
          </a:p>
          <a:p>
            <a:pPr marL="285750" indent="-285750">
              <a:lnSpc>
                <a:spcPct val="250000"/>
              </a:lnSpc>
              <a:buFont typeface="Arial" panose="020B0604020202020204" pitchFamily="34" charset="0"/>
              <a:buChar char="•"/>
            </a:pPr>
            <a:r>
              <a:rPr lang="pt-BR" dirty="0" smtClean="0"/>
              <a:t>Problema em solos arenosos (Eutrofização)</a:t>
            </a:r>
            <a:endParaRPr lang="pt-BR" dirty="0"/>
          </a:p>
        </p:txBody>
      </p:sp>
    </p:spTree>
    <p:extLst>
      <p:ext uri="{BB962C8B-B14F-4D97-AF65-F5344CB8AC3E}">
        <p14:creationId xmlns:p14="http://schemas.microsoft.com/office/powerpoint/2010/main" val="3955279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42938"/>
            <a:ext cx="12192000" cy="584775"/>
          </a:xfrm>
          <a:prstGeom prst="rect">
            <a:avLst/>
          </a:prstGeom>
          <a:noFill/>
        </p:spPr>
        <p:txBody>
          <a:bodyPr wrap="square" rtlCol="0">
            <a:spAutoFit/>
          </a:bodyPr>
          <a:lstStyle/>
          <a:p>
            <a:pPr algn="ctr"/>
            <a:r>
              <a:rPr lang="pt-BR" sz="3200" dirty="0" smtClean="0"/>
              <a:t>Forma de Absorção</a:t>
            </a:r>
            <a:endParaRPr lang="pt-BR" sz="3200" dirty="0"/>
          </a:p>
        </p:txBody>
      </p:sp>
      <p:sp>
        <p:nvSpPr>
          <p:cNvPr id="3" name="CaixaDeTexto 2"/>
          <p:cNvSpPr txBox="1"/>
          <p:nvPr/>
        </p:nvSpPr>
        <p:spPr>
          <a:xfrm>
            <a:off x="1543050" y="1885950"/>
            <a:ext cx="10186988" cy="39703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BR" dirty="0" smtClean="0"/>
              <a:t>As plantas absorvem a maior parte do P como ânion monovalente – </a:t>
            </a:r>
            <a:r>
              <a:rPr lang="pt-BR" dirty="0" err="1" smtClean="0"/>
              <a:t>ortofosfato</a:t>
            </a:r>
            <a:r>
              <a:rPr lang="pt-BR" dirty="0" smtClean="0"/>
              <a:t> </a:t>
            </a:r>
            <a:r>
              <a:rPr lang="pt-BR" dirty="0" err="1" smtClean="0"/>
              <a:t>bioácido</a:t>
            </a:r>
            <a:r>
              <a:rPr lang="pt-BR" dirty="0" smtClean="0"/>
              <a:t> – H</a:t>
            </a:r>
            <a:r>
              <a:rPr lang="pt-BR" baseline="-25000" dirty="0" smtClean="0"/>
              <a:t>2</a:t>
            </a:r>
            <a:r>
              <a:rPr lang="pt-BR" dirty="0" smtClean="0"/>
              <a:t>PO</a:t>
            </a:r>
            <a:r>
              <a:rPr lang="pt-BR" baseline="-25000" dirty="0" smtClean="0"/>
              <a:t>4</a:t>
            </a:r>
            <a:r>
              <a:rPr lang="pt-BR" baseline="30000" dirty="0" smtClean="0"/>
              <a:t>- </a:t>
            </a:r>
          </a:p>
          <a:p>
            <a:pPr marL="285750" indent="-285750">
              <a:lnSpc>
                <a:spcPct val="200000"/>
              </a:lnSpc>
              <a:buFont typeface="Arial" panose="020B0604020202020204" pitchFamily="34" charset="0"/>
              <a:buChar char="•"/>
            </a:pPr>
            <a:r>
              <a:rPr lang="pt-BR" dirty="0" smtClean="0"/>
              <a:t>Também absorvem, porém em menores proporções como ânion bivalente – </a:t>
            </a:r>
            <a:r>
              <a:rPr lang="pt-BR" dirty="0" err="1" smtClean="0"/>
              <a:t>ortofosfato</a:t>
            </a:r>
            <a:r>
              <a:rPr lang="pt-BR" dirty="0" smtClean="0"/>
              <a:t> monoácido – HPO</a:t>
            </a:r>
            <a:r>
              <a:rPr lang="pt-BR" baseline="-25000" dirty="0" smtClean="0"/>
              <a:t>4</a:t>
            </a:r>
            <a:r>
              <a:rPr lang="pt-BR" baseline="30000" dirty="0" smtClean="0"/>
              <a:t>2-</a:t>
            </a:r>
          </a:p>
          <a:p>
            <a:pPr marL="285750" indent="-285750">
              <a:lnSpc>
                <a:spcPct val="200000"/>
              </a:lnSpc>
              <a:buFont typeface="Arial" panose="020B0604020202020204" pitchFamily="34" charset="0"/>
              <a:buChar char="•"/>
            </a:pPr>
            <a:r>
              <a:rPr lang="pt-BR" dirty="0" smtClean="0"/>
              <a:t>pH irá definir a proporção entre estas formas aniônicas</a:t>
            </a:r>
          </a:p>
          <a:p>
            <a:pPr marL="285750" indent="-285750">
              <a:lnSpc>
                <a:spcPct val="200000"/>
              </a:lnSpc>
              <a:buFont typeface="Arial" panose="020B0604020202020204" pitchFamily="34" charset="0"/>
              <a:buChar char="•"/>
            </a:pPr>
            <a:r>
              <a:rPr lang="pt-BR" dirty="0" smtClean="0"/>
              <a:t>As plantas podem absorver outras formas também, porém em menores quantidades que os </a:t>
            </a:r>
            <a:r>
              <a:rPr lang="pt-BR" dirty="0" err="1" smtClean="0"/>
              <a:t>ortofosfatos</a:t>
            </a:r>
            <a:endParaRPr lang="pt-BR" dirty="0" smtClean="0"/>
          </a:p>
        </p:txBody>
      </p:sp>
    </p:spTree>
    <p:extLst>
      <p:ext uri="{BB962C8B-B14F-4D97-AF65-F5344CB8AC3E}">
        <p14:creationId xmlns:p14="http://schemas.microsoft.com/office/powerpoint/2010/main" val="101473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57200"/>
            <a:ext cx="12192000" cy="584775"/>
          </a:xfrm>
          <a:prstGeom prst="rect">
            <a:avLst/>
          </a:prstGeom>
          <a:noFill/>
        </p:spPr>
        <p:txBody>
          <a:bodyPr wrap="square" rtlCol="0">
            <a:spAutoFit/>
          </a:bodyPr>
          <a:lstStyle/>
          <a:p>
            <a:pPr algn="ctr"/>
            <a:r>
              <a:rPr lang="pt-BR" sz="3200" dirty="0" smtClean="0"/>
              <a:t>Mineralização do fósforo orgânico</a:t>
            </a:r>
            <a:endParaRPr lang="pt-BR" sz="3200" dirty="0"/>
          </a:p>
        </p:txBody>
      </p:sp>
      <p:sp>
        <p:nvSpPr>
          <p:cNvPr id="4" name="Retângulo 3"/>
          <p:cNvSpPr/>
          <p:nvPr/>
        </p:nvSpPr>
        <p:spPr>
          <a:xfrm>
            <a:off x="0" y="1684635"/>
            <a:ext cx="12191999" cy="830997"/>
          </a:xfrm>
          <a:prstGeom prst="rect">
            <a:avLst/>
          </a:prstGeom>
          <a:noFill/>
        </p:spPr>
        <p:txBody>
          <a:bodyPr wrap="square" lIns="91440" tIns="45720" rIns="91440" bIns="45720">
            <a:spAutoFit/>
          </a:bodyPr>
          <a:lstStyle/>
          <a:p>
            <a:pPr marL="360000"/>
            <a:r>
              <a:rPr lang="pt-BR" sz="3000" dirty="0" smtClean="0">
                <a:ln w="0"/>
                <a:solidFill>
                  <a:schemeClr val="accent1"/>
                </a:solidFill>
                <a:effectLst>
                  <a:outerShdw blurRad="38100" dist="25400" dir="5400000" algn="ctr" rotWithShape="0">
                    <a:srgbClr val="6E747A">
                      <a:alpha val="43000"/>
                    </a:srgbClr>
                  </a:outerShdw>
                </a:effectLst>
              </a:rPr>
              <a:t>RELAÇÃO C/P</a:t>
            </a:r>
          </a:p>
          <a:p>
            <a:pPr algn="ctr"/>
            <a:endParaRPr lang="pt-BR" dirty="0">
              <a:ln w="0"/>
              <a:effectLst>
                <a:outerShdw blurRad="38100" dist="25400" dir="5400000" algn="ctr" rotWithShape="0">
                  <a:srgbClr val="6E747A">
                    <a:alpha val="43000"/>
                  </a:srgbClr>
                </a:outerShdw>
              </a:effectLst>
            </a:endParaRPr>
          </a:p>
        </p:txBody>
      </p:sp>
      <p:sp>
        <p:nvSpPr>
          <p:cNvPr id="5" name="CaixaDeTexto 4"/>
          <p:cNvSpPr txBox="1"/>
          <p:nvPr/>
        </p:nvSpPr>
        <p:spPr>
          <a:xfrm>
            <a:off x="1181100" y="2387600"/>
            <a:ext cx="4419600" cy="646331"/>
          </a:xfrm>
          <a:prstGeom prst="rect">
            <a:avLst/>
          </a:prstGeom>
          <a:noFill/>
        </p:spPr>
        <p:txBody>
          <a:bodyPr wrap="square" rtlCol="0">
            <a:spAutoFit/>
          </a:bodyPr>
          <a:lstStyle/>
          <a:p>
            <a:r>
              <a:rPr lang="pt-BR" dirty="0" smtClean="0"/>
              <a:t>C/P &gt; 300:1 = IMOBILIZAÇÃO</a:t>
            </a:r>
          </a:p>
          <a:p>
            <a:r>
              <a:rPr lang="pt-BR" dirty="0" smtClean="0"/>
              <a:t>C/P &lt; 200:1 = MINERALIZAÇÃO</a:t>
            </a:r>
            <a:endParaRPr lang="pt-BR" dirty="0"/>
          </a:p>
        </p:txBody>
      </p:sp>
      <p:sp>
        <p:nvSpPr>
          <p:cNvPr id="6" name="Retângulo 5"/>
          <p:cNvSpPr/>
          <p:nvPr/>
        </p:nvSpPr>
        <p:spPr>
          <a:xfrm>
            <a:off x="1" y="3358057"/>
            <a:ext cx="12191999" cy="553998"/>
          </a:xfrm>
          <a:prstGeom prst="rect">
            <a:avLst/>
          </a:prstGeom>
          <a:noFill/>
        </p:spPr>
        <p:txBody>
          <a:bodyPr wrap="square" lIns="91440" tIns="45720" rIns="91440" bIns="45720">
            <a:spAutoFit/>
          </a:bodyPr>
          <a:lstStyle/>
          <a:p>
            <a:pPr marL="360000"/>
            <a:r>
              <a:rPr lang="pt-BR" sz="3000" b="0" cap="none" spc="0" dirty="0" smtClean="0">
                <a:ln w="0"/>
                <a:solidFill>
                  <a:schemeClr val="accent1"/>
                </a:solidFill>
                <a:effectLst>
                  <a:outerShdw blurRad="38100" dist="25400" dir="5400000" algn="ctr" rotWithShape="0">
                    <a:srgbClr val="6E747A">
                      <a:alpha val="43000"/>
                    </a:srgbClr>
                  </a:outerShdw>
                </a:effectLst>
              </a:rPr>
              <a:t>TEMPERATURA</a:t>
            </a:r>
            <a:endParaRPr lang="pt-BR" sz="3000" b="0" cap="none" spc="0" dirty="0">
              <a:ln w="0"/>
              <a:solidFill>
                <a:schemeClr val="accent1"/>
              </a:solidFill>
              <a:effectLst>
                <a:outerShdw blurRad="38100" dist="25400" dir="5400000" algn="ctr" rotWithShape="0">
                  <a:srgbClr val="6E747A">
                    <a:alpha val="43000"/>
                  </a:srgbClr>
                </a:outerShdw>
              </a:effectLst>
            </a:endParaRPr>
          </a:p>
        </p:txBody>
      </p:sp>
      <p:sp>
        <p:nvSpPr>
          <p:cNvPr id="7" name="Retângulo 6"/>
          <p:cNvSpPr/>
          <p:nvPr/>
        </p:nvSpPr>
        <p:spPr>
          <a:xfrm>
            <a:off x="-1" y="4477481"/>
            <a:ext cx="12191999" cy="553998"/>
          </a:xfrm>
          <a:prstGeom prst="rect">
            <a:avLst/>
          </a:prstGeom>
          <a:noFill/>
        </p:spPr>
        <p:txBody>
          <a:bodyPr wrap="square" lIns="91440" tIns="45720" rIns="91440" bIns="45720">
            <a:spAutoFit/>
          </a:bodyPr>
          <a:lstStyle/>
          <a:p>
            <a:pPr marL="360000"/>
            <a:r>
              <a:rPr lang="pt-BR" sz="3000" dirty="0" smtClean="0">
                <a:ln w="0"/>
                <a:solidFill>
                  <a:schemeClr val="accent1"/>
                </a:solidFill>
                <a:effectLst>
                  <a:outerShdw blurRad="38100" dist="25400" dir="5400000" algn="ctr" rotWithShape="0">
                    <a:srgbClr val="6E747A">
                      <a:alpha val="43000"/>
                    </a:srgbClr>
                  </a:outerShdw>
                </a:effectLst>
              </a:rPr>
              <a:t>UMIDADE</a:t>
            </a:r>
            <a:endParaRPr lang="pt-BR" sz="3000" dirty="0">
              <a:ln w="0"/>
              <a:solidFill>
                <a:schemeClr val="accent1"/>
              </a:solidFill>
              <a:effectLst>
                <a:outerShdw blurRad="38100" dist="25400" dir="5400000" algn="ctr" rotWithShape="0">
                  <a:srgbClr val="6E747A">
                    <a:alpha val="43000"/>
                  </a:srgbClr>
                </a:outerShdw>
              </a:effectLst>
            </a:endParaRPr>
          </a:p>
        </p:txBody>
      </p:sp>
      <p:sp>
        <p:nvSpPr>
          <p:cNvPr id="8" name="Retângulo 7"/>
          <p:cNvSpPr/>
          <p:nvPr/>
        </p:nvSpPr>
        <p:spPr>
          <a:xfrm>
            <a:off x="0" y="5634335"/>
            <a:ext cx="12192000" cy="553998"/>
          </a:xfrm>
          <a:prstGeom prst="rect">
            <a:avLst/>
          </a:prstGeom>
          <a:noFill/>
        </p:spPr>
        <p:txBody>
          <a:bodyPr wrap="square" lIns="91440" tIns="45720" rIns="91440" bIns="45720">
            <a:spAutoFit/>
          </a:bodyPr>
          <a:lstStyle/>
          <a:p>
            <a:pPr marL="360000"/>
            <a:r>
              <a:rPr lang="pt-BR" sz="3000" dirty="0" smtClean="0">
                <a:ln w="0"/>
                <a:solidFill>
                  <a:schemeClr val="accent1"/>
                </a:solidFill>
                <a:effectLst>
                  <a:outerShdw blurRad="38100" dist="25400" dir="5400000" algn="ctr" rotWithShape="0">
                    <a:srgbClr val="6E747A">
                      <a:alpha val="43000"/>
                    </a:srgbClr>
                  </a:outerShdw>
                </a:effectLst>
              </a:rPr>
              <a:t>CULTIVO DO SOLO</a:t>
            </a:r>
            <a:endParaRPr lang="pt-BR" sz="3000" b="0" cap="none" spc="0" dirty="0">
              <a:ln w="0"/>
              <a:solidFill>
                <a:schemeClr val="accent1"/>
              </a:solidFill>
              <a:effectLst>
                <a:outerShdw blurRad="38100" dist="25400" dir="5400000" algn="ctr" rotWithShape="0">
                  <a:srgbClr val="6E747A">
                    <a:alpha val="43000"/>
                  </a:srgbClr>
                </a:outerShdw>
              </a:effectLst>
            </a:endParaRPr>
          </a:p>
        </p:txBody>
      </p:sp>
      <p:sp>
        <p:nvSpPr>
          <p:cNvPr id="9" name="CaixaDeTexto 8"/>
          <p:cNvSpPr txBox="1"/>
          <p:nvPr/>
        </p:nvSpPr>
        <p:spPr>
          <a:xfrm>
            <a:off x="279400" y="1257300"/>
            <a:ext cx="2806700" cy="400110"/>
          </a:xfrm>
          <a:prstGeom prst="rect">
            <a:avLst/>
          </a:prstGeom>
          <a:noFill/>
        </p:spPr>
        <p:txBody>
          <a:bodyPr wrap="square" rtlCol="0">
            <a:spAutoFit/>
          </a:bodyPr>
          <a:lstStyle/>
          <a:p>
            <a:r>
              <a:rPr lang="pt-BR" sz="2000" b="1" dirty="0" smtClean="0"/>
              <a:t>INFLUENCIADA POR:</a:t>
            </a:r>
            <a:endParaRPr lang="pt-BR" sz="2000" b="1" dirty="0"/>
          </a:p>
        </p:txBody>
      </p:sp>
    </p:spTree>
    <p:extLst>
      <p:ext uri="{BB962C8B-B14F-4D97-AF65-F5344CB8AC3E}">
        <p14:creationId xmlns:p14="http://schemas.microsoft.com/office/powerpoint/2010/main" val="1623457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90500"/>
            <a:ext cx="12192000" cy="584775"/>
          </a:xfrm>
          <a:prstGeom prst="rect">
            <a:avLst/>
          </a:prstGeom>
          <a:noFill/>
        </p:spPr>
        <p:txBody>
          <a:bodyPr wrap="square" rtlCol="0">
            <a:spAutoFit/>
          </a:bodyPr>
          <a:lstStyle/>
          <a:p>
            <a:pPr algn="ctr"/>
            <a:r>
              <a:rPr lang="pt-BR" sz="3200" dirty="0" smtClean="0"/>
              <a:t>Fósforo inorgânico nos solos</a:t>
            </a:r>
            <a:endParaRPr lang="pt-BR" sz="3200" dirty="0"/>
          </a:p>
        </p:txBody>
      </p:sp>
      <p:sp>
        <p:nvSpPr>
          <p:cNvPr id="3" name="CaixaDeTexto 2"/>
          <p:cNvSpPr txBox="1"/>
          <p:nvPr/>
        </p:nvSpPr>
        <p:spPr>
          <a:xfrm>
            <a:off x="850900" y="1981200"/>
            <a:ext cx="10147300" cy="2430152"/>
          </a:xfrm>
          <a:prstGeom prst="rect">
            <a:avLst/>
          </a:prstGeom>
          <a:noFill/>
        </p:spPr>
        <p:txBody>
          <a:bodyPr wrap="square" rtlCol="0">
            <a:spAutoFit/>
          </a:bodyPr>
          <a:lstStyle/>
          <a:p>
            <a:pPr>
              <a:lnSpc>
                <a:spcPct val="300000"/>
              </a:lnSpc>
            </a:pPr>
            <a:r>
              <a:rPr lang="pt-BR" dirty="0" smtClean="0"/>
              <a:t>Alguns fatores controlam a concentração e movimento de P inorgânico na solução do solo:</a:t>
            </a:r>
          </a:p>
          <a:p>
            <a:pPr marL="789750" indent="-285750">
              <a:lnSpc>
                <a:spcPct val="300000"/>
              </a:lnSpc>
              <a:buFont typeface="Arial" panose="020B0604020202020204" pitchFamily="34" charset="0"/>
              <a:buChar char="•"/>
            </a:pPr>
            <a:r>
              <a:rPr lang="pt-BR" dirty="0" smtClean="0"/>
              <a:t>Solubilidade de minerais contendo fósforo;</a:t>
            </a:r>
          </a:p>
          <a:p>
            <a:pPr marL="789750" indent="-285750">
              <a:lnSpc>
                <a:spcPct val="300000"/>
              </a:lnSpc>
              <a:buFont typeface="Arial" panose="020B0604020202020204" pitchFamily="34" charset="0"/>
              <a:buChar char="•"/>
            </a:pPr>
            <a:r>
              <a:rPr lang="pt-BR" dirty="0" smtClean="0"/>
              <a:t>Fixação ou adsorção de íons fosfato na superfície das partículas  de solo</a:t>
            </a:r>
            <a:endParaRPr lang="pt-BR" dirty="0"/>
          </a:p>
        </p:txBody>
      </p:sp>
    </p:spTree>
    <p:extLst>
      <p:ext uri="{BB962C8B-B14F-4D97-AF65-F5344CB8AC3E}">
        <p14:creationId xmlns:p14="http://schemas.microsoft.com/office/powerpoint/2010/main" val="1453988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44500"/>
            <a:ext cx="12192000" cy="584775"/>
          </a:xfrm>
          <a:prstGeom prst="rect">
            <a:avLst/>
          </a:prstGeom>
          <a:noFill/>
        </p:spPr>
        <p:txBody>
          <a:bodyPr wrap="square" rtlCol="0">
            <a:spAutoFit/>
          </a:bodyPr>
          <a:lstStyle/>
          <a:p>
            <a:pPr algn="ctr"/>
            <a:r>
              <a:rPr lang="pt-BR" sz="3200" dirty="0" smtClean="0"/>
              <a:t>	Solubilidade de minerais contendo fósforo</a:t>
            </a:r>
            <a:endParaRPr lang="pt-BR" sz="3200" dirty="0"/>
          </a:p>
        </p:txBody>
      </p:sp>
      <p:sp>
        <p:nvSpPr>
          <p:cNvPr id="3" name="CaixaDeTexto 2"/>
          <p:cNvSpPr txBox="1"/>
          <p:nvPr/>
        </p:nvSpPr>
        <p:spPr>
          <a:xfrm>
            <a:off x="838200" y="1638300"/>
            <a:ext cx="8991600" cy="5511765"/>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pt-BR" dirty="0" smtClean="0"/>
              <a:t>Fosfato de Cálcio (Solubilidade dependente de pH)</a:t>
            </a:r>
          </a:p>
          <a:p>
            <a:pPr marL="285750" indent="-285750">
              <a:lnSpc>
                <a:spcPct val="250000"/>
              </a:lnSpc>
              <a:buFont typeface="Arial" panose="020B0604020202020204" pitchFamily="34" charset="0"/>
              <a:buChar char="•"/>
            </a:pPr>
            <a:r>
              <a:rPr lang="pt-BR" dirty="0" smtClean="0"/>
              <a:t>Apatitas : Menos solúveis</a:t>
            </a:r>
          </a:p>
          <a:p>
            <a:pPr marL="285750" indent="-285750">
              <a:lnSpc>
                <a:spcPct val="250000"/>
              </a:lnSpc>
              <a:buFont typeface="Arial" panose="020B0604020202020204" pitchFamily="34" charset="0"/>
              <a:buChar char="•"/>
            </a:pPr>
            <a:r>
              <a:rPr lang="pt-BR" dirty="0" smtClean="0"/>
              <a:t>Fosfato simples: Prontamente solúveis</a:t>
            </a:r>
          </a:p>
          <a:p>
            <a:pPr marL="504000" indent="-285750">
              <a:lnSpc>
                <a:spcPct val="250000"/>
              </a:lnSpc>
              <a:buFont typeface="Arial" panose="020B0604020202020204" pitchFamily="34" charset="0"/>
              <a:buChar char="•"/>
            </a:pPr>
            <a:r>
              <a:rPr lang="pt-BR" b="1" dirty="0" smtClean="0"/>
              <a:t>HIDROXIFOSFATOS DE FERRO E ALUMÍNIO</a:t>
            </a:r>
          </a:p>
          <a:p>
            <a:pPr indent="-285750">
              <a:lnSpc>
                <a:spcPct val="250000"/>
              </a:lnSpc>
              <a:buFont typeface="Arial" panose="020B0604020202020204" pitchFamily="34" charset="0"/>
              <a:buChar char="•"/>
            </a:pPr>
            <a:r>
              <a:rPr lang="pt-BR" dirty="0" smtClean="0"/>
              <a:t>Estrenguita (Fe PO</a:t>
            </a:r>
            <a:r>
              <a:rPr lang="pt-BR" baseline="-25000" dirty="0" smtClean="0"/>
              <a:t>4</a:t>
            </a:r>
            <a:r>
              <a:rPr lang="pt-BR" dirty="0" smtClean="0"/>
              <a:t> . 2H</a:t>
            </a:r>
            <a:r>
              <a:rPr lang="pt-BR" baseline="-25000" dirty="0" smtClean="0"/>
              <a:t>2</a:t>
            </a:r>
            <a:r>
              <a:rPr lang="pt-BR" dirty="0" smtClean="0"/>
              <a:t>O)</a:t>
            </a:r>
          </a:p>
          <a:p>
            <a:pPr indent="-285750">
              <a:lnSpc>
                <a:spcPct val="250000"/>
              </a:lnSpc>
              <a:buFont typeface="Arial" panose="020B0604020202020204" pitchFamily="34" charset="0"/>
              <a:buChar char="•"/>
            </a:pPr>
            <a:r>
              <a:rPr lang="pt-BR" dirty="0" smtClean="0"/>
              <a:t>Variscita (Al PO4. 2H</a:t>
            </a:r>
            <a:r>
              <a:rPr lang="pt-BR" baseline="-25000" dirty="0" smtClean="0"/>
              <a:t>2</a:t>
            </a:r>
            <a:r>
              <a:rPr lang="pt-BR" dirty="0" smtClean="0"/>
              <a:t>O)</a:t>
            </a:r>
            <a:endParaRPr lang="pt-BR" baseline="-25000" dirty="0" smtClean="0"/>
          </a:p>
          <a:p>
            <a:pPr marL="504000" indent="-285750">
              <a:lnSpc>
                <a:spcPct val="250000"/>
              </a:lnSpc>
              <a:buFont typeface="Arial" panose="020B0604020202020204" pitchFamily="34" charset="0"/>
              <a:buChar char="•"/>
            </a:pPr>
            <a:endParaRPr lang="pt-BR" b="1" dirty="0" smtClean="0"/>
          </a:p>
          <a:p>
            <a:pPr>
              <a:lnSpc>
                <a:spcPct val="250000"/>
              </a:lnSpc>
            </a:pPr>
            <a:endParaRPr lang="pt-BR" dirty="0"/>
          </a:p>
        </p:txBody>
      </p:sp>
      <p:sp>
        <p:nvSpPr>
          <p:cNvPr id="4" name="object 15"/>
          <p:cNvSpPr/>
          <p:nvPr/>
        </p:nvSpPr>
        <p:spPr>
          <a:xfrm>
            <a:off x="4355309" y="4851533"/>
            <a:ext cx="477520" cy="810895"/>
          </a:xfrm>
          <a:custGeom>
            <a:avLst/>
            <a:gdLst/>
            <a:ahLst/>
            <a:cxnLst/>
            <a:rect l="l" t="t" r="r" b="b"/>
            <a:pathLst>
              <a:path w="477520" h="810895">
                <a:moveTo>
                  <a:pt x="0" y="0"/>
                </a:moveTo>
                <a:lnTo>
                  <a:pt x="75377" y="2026"/>
                </a:lnTo>
                <a:lnTo>
                  <a:pt x="140848" y="7668"/>
                </a:lnTo>
                <a:lnTo>
                  <a:pt x="192481" y="16272"/>
                </a:lnTo>
                <a:lnTo>
                  <a:pt x="238505" y="39750"/>
                </a:lnTo>
                <a:lnTo>
                  <a:pt x="238505" y="365633"/>
                </a:lnTo>
                <a:lnTo>
                  <a:pt x="250667" y="378199"/>
                </a:lnTo>
                <a:lnTo>
                  <a:pt x="284530" y="389111"/>
                </a:lnTo>
                <a:lnTo>
                  <a:pt x="336163" y="397715"/>
                </a:lnTo>
                <a:lnTo>
                  <a:pt x="401634" y="403357"/>
                </a:lnTo>
                <a:lnTo>
                  <a:pt x="477011" y="405384"/>
                </a:lnTo>
                <a:lnTo>
                  <a:pt x="401634" y="407410"/>
                </a:lnTo>
                <a:lnTo>
                  <a:pt x="336163" y="413052"/>
                </a:lnTo>
                <a:lnTo>
                  <a:pt x="284530" y="421656"/>
                </a:lnTo>
                <a:lnTo>
                  <a:pt x="250667" y="432568"/>
                </a:lnTo>
                <a:lnTo>
                  <a:pt x="238505" y="445135"/>
                </a:lnTo>
                <a:lnTo>
                  <a:pt x="238505" y="771017"/>
                </a:lnTo>
                <a:lnTo>
                  <a:pt x="226344" y="783583"/>
                </a:lnTo>
                <a:lnTo>
                  <a:pt x="192481" y="794495"/>
                </a:lnTo>
                <a:lnTo>
                  <a:pt x="140848" y="803099"/>
                </a:lnTo>
                <a:lnTo>
                  <a:pt x="75377" y="808741"/>
                </a:lnTo>
                <a:lnTo>
                  <a:pt x="0" y="810768"/>
                </a:lnTo>
              </a:path>
            </a:pathLst>
          </a:custGeom>
          <a:ln w="28956">
            <a:solidFill>
              <a:schemeClr val="tx1"/>
            </a:solidFill>
          </a:ln>
        </p:spPr>
        <p:txBody>
          <a:bodyPr wrap="square" lIns="0" tIns="0" rIns="0" bIns="0" rtlCol="0"/>
          <a:lstStyle/>
          <a:p>
            <a:endParaRPr/>
          </a:p>
        </p:txBody>
      </p:sp>
      <p:sp>
        <p:nvSpPr>
          <p:cNvPr id="5" name="CaixaDeTexto 4"/>
          <p:cNvSpPr txBox="1"/>
          <p:nvPr/>
        </p:nvSpPr>
        <p:spPr>
          <a:xfrm>
            <a:off x="4832829" y="5072314"/>
            <a:ext cx="4775200" cy="369332"/>
          </a:xfrm>
          <a:prstGeom prst="rect">
            <a:avLst/>
          </a:prstGeom>
          <a:noFill/>
        </p:spPr>
        <p:txBody>
          <a:bodyPr wrap="square" rtlCol="0">
            <a:spAutoFit/>
          </a:bodyPr>
          <a:lstStyle/>
          <a:p>
            <a:r>
              <a:rPr lang="pt-BR" dirty="0" smtClean="0"/>
              <a:t>Solubilidade baixa em solos ácidos</a:t>
            </a:r>
            <a:endParaRPr lang="pt-BR" dirty="0"/>
          </a:p>
        </p:txBody>
      </p:sp>
    </p:spTree>
    <p:extLst>
      <p:ext uri="{BB962C8B-B14F-4D97-AF65-F5344CB8AC3E}">
        <p14:creationId xmlns:p14="http://schemas.microsoft.com/office/powerpoint/2010/main" val="2627004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ítulo 4"/>
          <p:cNvSpPr>
            <a:spLocks noGrp="1"/>
          </p:cNvSpPr>
          <p:nvPr>
            <p:ph type="subTitle" idx="1"/>
          </p:nvPr>
        </p:nvSpPr>
        <p:spPr>
          <a:xfrm>
            <a:off x="2057400" y="1676400"/>
            <a:ext cx="8001000" cy="3733800"/>
          </a:xfrm>
        </p:spPr>
        <p:txBody>
          <a:bodyPr>
            <a:normAutofit lnSpcReduction="10000"/>
          </a:bodyPr>
          <a:lstStyle/>
          <a:p>
            <a:pPr algn="l"/>
            <a:r>
              <a:rPr lang="en-US" altLang="en-US" b="1" dirty="0" err="1" smtClean="0">
                <a:latin typeface="Arial" panose="020B0604020202020204" pitchFamily="34" charset="0"/>
              </a:rPr>
              <a:t>Critérios</a:t>
            </a:r>
            <a:r>
              <a:rPr lang="en-US" altLang="en-US" b="1" dirty="0" smtClean="0">
                <a:latin typeface="Arial" panose="020B0604020202020204" pitchFamily="34" charset="0"/>
              </a:rPr>
              <a:t> da </a:t>
            </a:r>
            <a:r>
              <a:rPr lang="en-US" altLang="en-US" b="1" dirty="0" err="1" smtClean="0">
                <a:latin typeface="Arial" panose="020B0604020202020204" pitchFamily="34" charset="0"/>
              </a:rPr>
              <a:t>essencialidade</a:t>
            </a:r>
            <a:r>
              <a:rPr lang="en-US" altLang="en-US" b="1" dirty="0" smtClean="0">
                <a:latin typeface="Arial" panose="020B0604020202020204" pitchFamily="34" charset="0"/>
              </a:rPr>
              <a:t>:</a:t>
            </a:r>
          </a:p>
          <a:p>
            <a:pPr algn="l"/>
            <a:endParaRPr lang="en-US" altLang="en-US" b="1" dirty="0">
              <a:latin typeface="Arial" panose="020B0604020202020204" pitchFamily="34" charset="0"/>
            </a:endParaRPr>
          </a:p>
          <a:p>
            <a:pPr marL="457200" indent="-457200" algn="l">
              <a:buAutoNum type="alphaLcParenR"/>
            </a:pPr>
            <a:r>
              <a:rPr lang="en-US" altLang="en-US" b="1" dirty="0" smtClean="0">
                <a:latin typeface="Arial" panose="020B0604020202020204" pitchFamily="34" charset="0"/>
              </a:rPr>
              <a:t>O </a:t>
            </a:r>
            <a:r>
              <a:rPr lang="en-US" altLang="en-US" b="1" dirty="0" err="1" smtClean="0">
                <a:latin typeface="Arial" panose="020B0604020202020204" pitchFamily="34" charset="0"/>
              </a:rPr>
              <a:t>elemento</a:t>
            </a:r>
            <a:r>
              <a:rPr lang="en-US" altLang="en-US" b="1" dirty="0" smtClean="0">
                <a:latin typeface="Arial" panose="020B0604020202020204" pitchFamily="34" charset="0"/>
              </a:rPr>
              <a:t> </a:t>
            </a:r>
            <a:r>
              <a:rPr lang="en-US" altLang="en-US" b="1" dirty="0" err="1" smtClean="0">
                <a:latin typeface="Arial" panose="020B0604020202020204" pitchFamily="34" charset="0"/>
              </a:rPr>
              <a:t>deve</a:t>
            </a:r>
            <a:r>
              <a:rPr lang="en-US" altLang="en-US" b="1" dirty="0" smtClean="0">
                <a:latin typeface="Arial" panose="020B0604020202020204" pitchFamily="34" charset="0"/>
              </a:rPr>
              <a:t> </a:t>
            </a:r>
            <a:r>
              <a:rPr lang="en-US" altLang="en-US" b="1" dirty="0" err="1" smtClean="0">
                <a:latin typeface="Arial" panose="020B0604020202020204" pitchFamily="34" charset="0"/>
              </a:rPr>
              <a:t>estar</a:t>
            </a:r>
            <a:r>
              <a:rPr lang="en-US" altLang="en-US" b="1" dirty="0" smtClean="0">
                <a:latin typeface="Arial" panose="020B0604020202020204" pitchFamily="34" charset="0"/>
              </a:rPr>
              <a:t> </a:t>
            </a:r>
            <a:r>
              <a:rPr lang="en-US" altLang="en-US" b="1" dirty="0" err="1" smtClean="0">
                <a:latin typeface="Arial" panose="020B0604020202020204" pitchFamily="34" charset="0"/>
              </a:rPr>
              <a:t>diretamente</a:t>
            </a:r>
            <a:r>
              <a:rPr lang="en-US" altLang="en-US" b="1" dirty="0" smtClean="0">
                <a:latin typeface="Arial" panose="020B0604020202020204" pitchFamily="34" charset="0"/>
              </a:rPr>
              <a:t> </a:t>
            </a:r>
            <a:r>
              <a:rPr lang="en-US" altLang="en-US" b="1" dirty="0" err="1" smtClean="0">
                <a:latin typeface="Arial" panose="020B0604020202020204" pitchFamily="34" charset="0"/>
              </a:rPr>
              <a:t>envolvido</a:t>
            </a:r>
            <a:r>
              <a:rPr lang="en-US" altLang="en-US" b="1" dirty="0" smtClean="0">
                <a:latin typeface="Arial" panose="020B0604020202020204" pitchFamily="34" charset="0"/>
              </a:rPr>
              <a:t> no </a:t>
            </a:r>
            <a:r>
              <a:rPr lang="en-US" altLang="en-US" b="1" dirty="0" err="1" smtClean="0">
                <a:latin typeface="Arial" panose="020B0604020202020204" pitchFamily="34" charset="0"/>
              </a:rPr>
              <a:t>metabolismo</a:t>
            </a:r>
            <a:r>
              <a:rPr lang="en-US" altLang="en-US" b="1" dirty="0" smtClean="0">
                <a:latin typeface="Arial" panose="020B0604020202020204" pitchFamily="34" charset="0"/>
              </a:rPr>
              <a:t> da planta;</a:t>
            </a:r>
          </a:p>
          <a:p>
            <a:pPr marL="457200" indent="-457200" algn="l">
              <a:buAutoNum type="alphaLcParenR"/>
            </a:pPr>
            <a:endParaRPr lang="en-US" altLang="en-US" b="1" dirty="0" smtClean="0">
              <a:latin typeface="Arial" panose="020B0604020202020204" pitchFamily="34" charset="0"/>
            </a:endParaRPr>
          </a:p>
          <a:p>
            <a:pPr marL="457200" indent="-457200" algn="l">
              <a:buAutoNum type="alphaLcParenR"/>
            </a:pPr>
            <a:r>
              <a:rPr lang="en-US" altLang="en-US" b="1" dirty="0" smtClean="0">
                <a:latin typeface="Arial" panose="020B0604020202020204" pitchFamily="34" charset="0"/>
              </a:rPr>
              <a:t>A planta </a:t>
            </a:r>
            <a:r>
              <a:rPr lang="en-US" altLang="en-US" b="1" dirty="0" err="1" smtClean="0">
                <a:latin typeface="Arial" panose="020B0604020202020204" pitchFamily="34" charset="0"/>
              </a:rPr>
              <a:t>não</a:t>
            </a:r>
            <a:r>
              <a:rPr lang="en-US" altLang="en-US" b="1" dirty="0" smtClean="0">
                <a:latin typeface="Arial" panose="020B0604020202020204" pitchFamily="34" charset="0"/>
              </a:rPr>
              <a:t> é </a:t>
            </a:r>
            <a:r>
              <a:rPr lang="en-US" altLang="en-US" b="1" dirty="0" err="1" smtClean="0">
                <a:latin typeface="Arial" panose="020B0604020202020204" pitchFamily="34" charset="0"/>
              </a:rPr>
              <a:t>capaz</a:t>
            </a:r>
            <a:r>
              <a:rPr lang="en-US" altLang="en-US" b="1" dirty="0" smtClean="0">
                <a:latin typeface="Arial" panose="020B0604020202020204" pitchFamily="34" charset="0"/>
              </a:rPr>
              <a:t> de </a:t>
            </a:r>
            <a:r>
              <a:rPr lang="en-US" altLang="en-US" b="1" dirty="0" err="1" smtClean="0">
                <a:latin typeface="Arial" panose="020B0604020202020204" pitchFamily="34" charset="0"/>
              </a:rPr>
              <a:t>completar</a:t>
            </a:r>
            <a:r>
              <a:rPr lang="en-US" altLang="en-US" b="1" dirty="0" smtClean="0">
                <a:latin typeface="Arial" panose="020B0604020202020204" pitchFamily="34" charset="0"/>
              </a:rPr>
              <a:t> o </a:t>
            </a:r>
            <a:r>
              <a:rPr lang="en-US" altLang="en-US" b="1" dirty="0" err="1" smtClean="0">
                <a:latin typeface="Arial" panose="020B0604020202020204" pitchFamily="34" charset="0"/>
              </a:rPr>
              <a:t>seu</a:t>
            </a:r>
            <a:r>
              <a:rPr lang="en-US" altLang="en-US" b="1" dirty="0" smtClean="0">
                <a:latin typeface="Arial" panose="020B0604020202020204" pitchFamily="34" charset="0"/>
              </a:rPr>
              <a:t> </a:t>
            </a:r>
            <a:r>
              <a:rPr lang="en-US" altLang="en-US" b="1" dirty="0" err="1" smtClean="0">
                <a:latin typeface="Arial" panose="020B0604020202020204" pitchFamily="34" charset="0"/>
              </a:rPr>
              <a:t>ciclo</a:t>
            </a:r>
            <a:r>
              <a:rPr lang="en-US" altLang="en-US" b="1" dirty="0" smtClean="0">
                <a:latin typeface="Arial" panose="020B0604020202020204" pitchFamily="34" charset="0"/>
              </a:rPr>
              <a:t> de </a:t>
            </a:r>
            <a:r>
              <a:rPr lang="en-US" altLang="en-US" b="1" dirty="0" err="1" smtClean="0">
                <a:latin typeface="Arial" panose="020B0604020202020204" pitchFamily="34" charset="0"/>
              </a:rPr>
              <a:t>vida</a:t>
            </a:r>
            <a:r>
              <a:rPr lang="en-US" altLang="en-US" b="1" dirty="0" smtClean="0">
                <a:latin typeface="Arial" panose="020B0604020202020204" pitchFamily="34" charset="0"/>
              </a:rPr>
              <a:t> </a:t>
            </a:r>
            <a:r>
              <a:rPr lang="en-US" altLang="en-US" b="1" dirty="0" err="1" smtClean="0">
                <a:latin typeface="Arial" panose="020B0604020202020204" pitchFamily="34" charset="0"/>
              </a:rPr>
              <a:t>na</a:t>
            </a:r>
            <a:r>
              <a:rPr lang="en-US" altLang="en-US" b="1" dirty="0" smtClean="0">
                <a:latin typeface="Arial" panose="020B0604020202020204" pitchFamily="34" charset="0"/>
              </a:rPr>
              <a:t> </a:t>
            </a:r>
            <a:r>
              <a:rPr lang="en-US" altLang="en-US" b="1" dirty="0" err="1" smtClean="0">
                <a:latin typeface="Arial" panose="020B0604020202020204" pitchFamily="34" charset="0"/>
              </a:rPr>
              <a:t>ausência</a:t>
            </a:r>
            <a:r>
              <a:rPr lang="en-US" altLang="en-US" b="1" dirty="0" smtClean="0">
                <a:latin typeface="Arial" panose="020B0604020202020204" pitchFamily="34" charset="0"/>
              </a:rPr>
              <a:t> do </a:t>
            </a:r>
            <a:r>
              <a:rPr lang="en-US" altLang="en-US" b="1" dirty="0" err="1" smtClean="0">
                <a:latin typeface="Arial" panose="020B0604020202020204" pitchFamily="34" charset="0"/>
              </a:rPr>
              <a:t>elemento</a:t>
            </a:r>
            <a:r>
              <a:rPr lang="en-US" altLang="en-US" b="1" dirty="0" smtClean="0">
                <a:latin typeface="Arial" panose="020B0604020202020204" pitchFamily="34" charset="0"/>
              </a:rPr>
              <a:t>;</a:t>
            </a:r>
          </a:p>
          <a:p>
            <a:pPr marL="457200" indent="-457200" algn="l">
              <a:buAutoNum type="alphaLcParenR"/>
            </a:pPr>
            <a:endParaRPr lang="en-US" altLang="en-US" b="1" dirty="0" smtClean="0">
              <a:latin typeface="Arial" panose="020B0604020202020204" pitchFamily="34" charset="0"/>
            </a:endParaRPr>
          </a:p>
          <a:p>
            <a:pPr marL="457200" indent="-457200" algn="l">
              <a:buAutoNum type="alphaLcParenR"/>
            </a:pPr>
            <a:r>
              <a:rPr lang="en-US" altLang="en-US" b="1" dirty="0" smtClean="0">
                <a:latin typeface="Arial" panose="020B0604020202020204" pitchFamily="34" charset="0"/>
              </a:rPr>
              <a:t>A </a:t>
            </a:r>
            <a:r>
              <a:rPr lang="en-US" altLang="en-US" b="1" dirty="0" err="1" smtClean="0">
                <a:latin typeface="Arial" panose="020B0604020202020204" pitchFamily="34" charset="0"/>
              </a:rPr>
              <a:t>função</a:t>
            </a:r>
            <a:r>
              <a:rPr lang="en-US" altLang="en-US" b="1" dirty="0" smtClean="0">
                <a:latin typeface="Arial" panose="020B0604020202020204" pitchFamily="34" charset="0"/>
              </a:rPr>
              <a:t> do </a:t>
            </a:r>
            <a:r>
              <a:rPr lang="en-US" altLang="en-US" b="1" dirty="0" err="1" smtClean="0">
                <a:latin typeface="Arial" panose="020B0604020202020204" pitchFamily="34" charset="0"/>
              </a:rPr>
              <a:t>elemento</a:t>
            </a:r>
            <a:r>
              <a:rPr lang="en-US" altLang="en-US" b="1" dirty="0" smtClean="0">
                <a:latin typeface="Arial" panose="020B0604020202020204" pitchFamily="34" charset="0"/>
              </a:rPr>
              <a:t> é </a:t>
            </a:r>
            <a:r>
              <a:rPr lang="en-US" altLang="en-US" b="1" dirty="0" err="1" smtClean="0">
                <a:latin typeface="Arial" panose="020B0604020202020204" pitchFamily="34" charset="0"/>
              </a:rPr>
              <a:t>específica</a:t>
            </a:r>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sz="3200" b="1" dirty="0" smtClean="0">
              <a:latin typeface="Arial" panose="020B0604020202020204" pitchFamily="34" charset="0"/>
            </a:endParaRPr>
          </a:p>
        </p:txBody>
      </p:sp>
      <p:sp>
        <p:nvSpPr>
          <p:cNvPr id="4" name="Título 1"/>
          <p:cNvSpPr txBox="1">
            <a:spLocks/>
          </p:cNvSpPr>
          <p:nvPr/>
        </p:nvSpPr>
        <p:spPr>
          <a:xfrm>
            <a:off x="838200" y="365125"/>
            <a:ext cx="10515600" cy="971969"/>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t>Elemento</a:t>
            </a:r>
            <a:r>
              <a:rPr lang="en-US" b="1" dirty="0" smtClean="0"/>
              <a:t> </a:t>
            </a:r>
            <a:r>
              <a:rPr lang="en-US" b="1" dirty="0" err="1" smtClean="0"/>
              <a:t>essencial</a:t>
            </a:r>
            <a:endParaRPr lang="en-US" b="1" dirty="0"/>
          </a:p>
        </p:txBody>
      </p:sp>
    </p:spTree>
    <p:extLst>
      <p:ext uri="{BB962C8B-B14F-4D97-AF65-F5344CB8AC3E}">
        <p14:creationId xmlns:p14="http://schemas.microsoft.com/office/powerpoint/2010/main" val="212219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81000"/>
            <a:ext cx="12192000" cy="584775"/>
          </a:xfrm>
          <a:prstGeom prst="rect">
            <a:avLst/>
          </a:prstGeom>
          <a:noFill/>
        </p:spPr>
        <p:txBody>
          <a:bodyPr wrap="square" rtlCol="0">
            <a:spAutoFit/>
          </a:bodyPr>
          <a:lstStyle/>
          <a:p>
            <a:pPr algn="ctr"/>
            <a:r>
              <a:rPr lang="pt-BR" sz="3200" dirty="0" smtClean="0"/>
              <a:t>Solubilidade do fósforo inorgânico</a:t>
            </a:r>
            <a:endParaRPr lang="pt-BR" sz="3200" dirty="0"/>
          </a:p>
        </p:txBody>
      </p:sp>
      <p:sp>
        <p:nvSpPr>
          <p:cNvPr id="3" name="CaixaDeTexto 2"/>
          <p:cNvSpPr txBox="1"/>
          <p:nvPr/>
        </p:nvSpPr>
        <p:spPr>
          <a:xfrm>
            <a:off x="889000" y="1866900"/>
            <a:ext cx="8902700" cy="4126771"/>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pt-BR" dirty="0" smtClean="0"/>
              <a:t>As reações de fixação são relacionadas com o pH dos solos:</a:t>
            </a:r>
          </a:p>
          <a:p>
            <a:pPr marL="342900" indent="-342900">
              <a:lnSpc>
                <a:spcPct val="250000"/>
              </a:lnSpc>
              <a:buFont typeface="+mj-lt"/>
              <a:buAutoNum type="arabicPeriod"/>
            </a:pPr>
            <a:r>
              <a:rPr lang="pt-BR" dirty="0" smtClean="0"/>
              <a:t>Solos ácidos: Fe, Al, Mn</a:t>
            </a:r>
          </a:p>
          <a:p>
            <a:pPr marL="342900" indent="-342900">
              <a:lnSpc>
                <a:spcPct val="250000"/>
              </a:lnSpc>
              <a:buFont typeface="+mj-lt"/>
              <a:buAutoNum type="arabicPeriod"/>
            </a:pPr>
            <a:r>
              <a:rPr lang="pt-BR" dirty="0" smtClean="0"/>
              <a:t>Solos alcalinos e calcários: Fosfato de Cálcio ou às impurezas de Fe pela superfície dos carbonatos e argilas</a:t>
            </a:r>
          </a:p>
          <a:p>
            <a:pPr marL="342900" indent="-342900">
              <a:lnSpc>
                <a:spcPct val="250000"/>
              </a:lnSpc>
              <a:buFont typeface="+mj-lt"/>
              <a:buAutoNum type="arabicPeriod"/>
            </a:pPr>
            <a:r>
              <a:rPr lang="pt-BR" dirty="0" smtClean="0"/>
              <a:t>Solos com pH moderados: Bordas da caulinita e camadas envoltórias de óxido de ferro.</a:t>
            </a:r>
            <a:endParaRPr lang="pt-BR" dirty="0"/>
          </a:p>
        </p:txBody>
      </p:sp>
    </p:spTree>
    <p:extLst>
      <p:ext uri="{BB962C8B-B14F-4D97-AF65-F5344CB8AC3E}">
        <p14:creationId xmlns:p14="http://schemas.microsoft.com/office/powerpoint/2010/main" val="57449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502276"/>
            <a:ext cx="12191999" cy="584775"/>
          </a:xfrm>
          <a:prstGeom prst="rect">
            <a:avLst/>
          </a:prstGeom>
          <a:noFill/>
        </p:spPr>
        <p:txBody>
          <a:bodyPr wrap="square" rtlCol="0">
            <a:spAutoFit/>
          </a:bodyPr>
          <a:lstStyle/>
          <a:p>
            <a:pPr algn="ctr"/>
            <a:r>
              <a:rPr lang="pt-BR" sz="3200" dirty="0" smtClean="0"/>
              <a:t>Precipitação por íons de  Fe, Al e Mn</a:t>
            </a:r>
            <a:endParaRPr lang="pt-BR" sz="3200" dirty="0"/>
          </a:p>
        </p:txBody>
      </p:sp>
      <p:sp>
        <p:nvSpPr>
          <p:cNvPr id="4" name="CaixaDeTexto 3"/>
          <p:cNvSpPr txBox="1"/>
          <p:nvPr/>
        </p:nvSpPr>
        <p:spPr>
          <a:xfrm>
            <a:off x="1384300" y="1676400"/>
            <a:ext cx="9664700" cy="923330"/>
          </a:xfrm>
          <a:prstGeom prst="rect">
            <a:avLst/>
          </a:prstGeom>
          <a:noFill/>
        </p:spPr>
        <p:txBody>
          <a:bodyPr wrap="square" rtlCol="0">
            <a:spAutoFit/>
          </a:bodyPr>
          <a:lstStyle/>
          <a:p>
            <a:r>
              <a:rPr lang="pt-BR" b="1" dirty="0" smtClean="0"/>
              <a:t>Precipitação do P em solução</a:t>
            </a:r>
          </a:p>
          <a:p>
            <a:pPr marL="285750" indent="-285750">
              <a:buFont typeface="Arial" panose="020B0604020202020204" pitchFamily="34" charset="0"/>
              <a:buChar char="•"/>
            </a:pPr>
            <a:r>
              <a:rPr lang="pt-BR" dirty="0" smtClean="0"/>
              <a:t>O fósforo da solução do solo precipita com o Al, Fe e Mn (em pH baixo). Quando o pH é corrigido, estes elementos se precipitam e o fósforo fica disponível.</a:t>
            </a:r>
            <a:endParaRPr lang="pt-BR" dirty="0"/>
          </a:p>
        </p:txBody>
      </p:sp>
      <p:sp>
        <p:nvSpPr>
          <p:cNvPr id="14" name="CaixaDeTexto 13"/>
          <p:cNvSpPr txBox="1"/>
          <p:nvPr/>
        </p:nvSpPr>
        <p:spPr>
          <a:xfrm>
            <a:off x="1140848" y="3287761"/>
            <a:ext cx="9450953" cy="830997"/>
          </a:xfrm>
          <a:prstGeom prst="rect">
            <a:avLst/>
          </a:prstGeom>
          <a:noFill/>
        </p:spPr>
        <p:txBody>
          <a:bodyPr wrap="square" rtlCol="0">
            <a:spAutoFit/>
          </a:bodyPr>
          <a:lstStyle/>
          <a:p>
            <a:r>
              <a:rPr lang="pt-BR" dirty="0" smtClean="0"/>
              <a:t>H</a:t>
            </a:r>
            <a:r>
              <a:rPr lang="pt-BR" baseline="-25000" dirty="0" smtClean="0"/>
              <a:t>2</a:t>
            </a:r>
            <a:r>
              <a:rPr lang="pt-BR" dirty="0" smtClean="0"/>
              <a:t>PO</a:t>
            </a:r>
            <a:r>
              <a:rPr lang="pt-BR" baseline="-25000" dirty="0" smtClean="0"/>
              <a:t>4</a:t>
            </a:r>
            <a:r>
              <a:rPr lang="pt-BR" dirty="0" smtClean="0"/>
              <a:t> + Fe</a:t>
            </a:r>
            <a:r>
              <a:rPr lang="pt-BR" baseline="30000" dirty="0" smtClean="0"/>
              <a:t>+2</a:t>
            </a:r>
            <a:r>
              <a:rPr lang="pt-BR" dirty="0" smtClean="0"/>
              <a:t> , Al</a:t>
            </a:r>
            <a:r>
              <a:rPr lang="pt-BR" baseline="30000" dirty="0" smtClean="0"/>
              <a:t>+3</a:t>
            </a:r>
            <a:r>
              <a:rPr lang="pt-BR" dirty="0" smtClean="0"/>
              <a:t>, Mn</a:t>
            </a:r>
            <a:r>
              <a:rPr lang="pt-BR" baseline="30000" dirty="0" smtClean="0"/>
              <a:t>+2</a:t>
            </a:r>
            <a:r>
              <a:rPr lang="pt-BR" dirty="0" smtClean="0"/>
              <a:t> + OH               AlH</a:t>
            </a:r>
            <a:r>
              <a:rPr lang="pt-BR" baseline="-25000" dirty="0" smtClean="0"/>
              <a:t>2</a:t>
            </a:r>
            <a:r>
              <a:rPr lang="pt-BR" dirty="0" smtClean="0"/>
              <a:t>PO</a:t>
            </a:r>
            <a:r>
              <a:rPr lang="pt-BR" baseline="-25000" dirty="0" smtClean="0"/>
              <a:t>4</a:t>
            </a:r>
            <a:r>
              <a:rPr lang="pt-BR" dirty="0" smtClean="0"/>
              <a:t>(OH)</a:t>
            </a:r>
            <a:r>
              <a:rPr lang="pt-BR" baseline="-25000" dirty="0" smtClean="0"/>
              <a:t>2</a:t>
            </a:r>
            <a:r>
              <a:rPr lang="pt-BR" dirty="0" smtClean="0"/>
              <a:t>* ; FeH</a:t>
            </a:r>
            <a:r>
              <a:rPr lang="pt-BR" baseline="-25000" dirty="0" smtClean="0"/>
              <a:t>2</a:t>
            </a:r>
            <a:r>
              <a:rPr lang="pt-BR" dirty="0" smtClean="0"/>
              <a:t>PO</a:t>
            </a:r>
            <a:r>
              <a:rPr lang="pt-BR" baseline="-25000" dirty="0" smtClean="0"/>
              <a:t>4</a:t>
            </a:r>
            <a:r>
              <a:rPr lang="pt-BR" dirty="0" smtClean="0"/>
              <a:t>(OH)</a:t>
            </a:r>
            <a:r>
              <a:rPr lang="pt-BR" baseline="-25000" dirty="0" smtClean="0"/>
              <a:t>2</a:t>
            </a:r>
            <a:r>
              <a:rPr lang="pt-BR" dirty="0" smtClean="0"/>
              <a:t>** ; </a:t>
            </a:r>
          </a:p>
          <a:p>
            <a:endParaRPr lang="pt-BR" baseline="-25000" dirty="0"/>
          </a:p>
          <a:p>
            <a:r>
              <a:rPr lang="pt-BR" baseline="-25000" dirty="0" smtClean="0"/>
              <a:t> </a:t>
            </a:r>
            <a:r>
              <a:rPr lang="pt-BR" dirty="0" smtClean="0"/>
              <a:t>       pH menos ácido                                      pH mais ácido</a:t>
            </a:r>
            <a:endParaRPr lang="pt-BR" dirty="0"/>
          </a:p>
        </p:txBody>
      </p:sp>
      <p:cxnSp>
        <p:nvCxnSpPr>
          <p:cNvPr id="16" name="Conector de seta reta 15"/>
          <p:cNvCxnSpPr/>
          <p:nvPr/>
        </p:nvCxnSpPr>
        <p:spPr>
          <a:xfrm rot="10800000">
            <a:off x="4510007" y="3473858"/>
            <a:ext cx="619932"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7" name="Conector de seta reta 16"/>
          <p:cNvCxnSpPr/>
          <p:nvPr/>
        </p:nvCxnSpPr>
        <p:spPr>
          <a:xfrm rot="21600000">
            <a:off x="4510007" y="3379255"/>
            <a:ext cx="619932"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18" name="CaixaDeTexto 17"/>
          <p:cNvSpPr txBox="1"/>
          <p:nvPr/>
        </p:nvSpPr>
        <p:spPr>
          <a:xfrm>
            <a:off x="1384300" y="4881966"/>
            <a:ext cx="5930900" cy="369332"/>
          </a:xfrm>
          <a:prstGeom prst="rect">
            <a:avLst/>
          </a:prstGeom>
          <a:noFill/>
        </p:spPr>
        <p:txBody>
          <a:bodyPr wrap="square" rtlCol="0">
            <a:spAutoFit/>
          </a:bodyPr>
          <a:lstStyle/>
          <a:p>
            <a:r>
              <a:rPr lang="pt-BR" b="1" dirty="0" smtClean="0"/>
              <a:t>* e **: </a:t>
            </a:r>
            <a:r>
              <a:rPr lang="pt-BR" b="1" dirty="0" err="1" smtClean="0"/>
              <a:t>Variscita</a:t>
            </a:r>
            <a:r>
              <a:rPr lang="pt-BR" b="1" dirty="0" smtClean="0"/>
              <a:t> e </a:t>
            </a:r>
            <a:r>
              <a:rPr lang="pt-BR" b="1" dirty="0" err="1" smtClean="0"/>
              <a:t>Strengita</a:t>
            </a:r>
            <a:r>
              <a:rPr lang="pt-BR" b="1" dirty="0" smtClean="0"/>
              <a:t> respectivamente</a:t>
            </a:r>
            <a:endParaRPr lang="pt-BR" b="1" dirty="0"/>
          </a:p>
        </p:txBody>
      </p:sp>
    </p:spTree>
    <p:extLst>
      <p:ext uri="{BB962C8B-B14F-4D97-AF65-F5344CB8AC3E}">
        <p14:creationId xmlns:p14="http://schemas.microsoft.com/office/powerpoint/2010/main" val="1525476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35431"/>
            <a:ext cx="12191999" cy="584775"/>
          </a:xfrm>
          <a:prstGeom prst="rect">
            <a:avLst/>
          </a:prstGeom>
          <a:noFill/>
        </p:spPr>
        <p:txBody>
          <a:bodyPr wrap="square" rtlCol="0">
            <a:spAutoFit/>
          </a:bodyPr>
          <a:lstStyle/>
          <a:p>
            <a:pPr algn="ctr"/>
            <a:r>
              <a:rPr lang="pt-BR" sz="3200" dirty="0" smtClean="0"/>
              <a:t>Adsorção especifica</a:t>
            </a:r>
            <a:endParaRPr lang="pt-BR" sz="3200" dirty="0"/>
          </a:p>
        </p:txBody>
      </p:sp>
      <p:sp>
        <p:nvSpPr>
          <p:cNvPr id="3" name="CaixaDeTexto 2"/>
          <p:cNvSpPr txBox="1"/>
          <p:nvPr/>
        </p:nvSpPr>
        <p:spPr>
          <a:xfrm>
            <a:off x="697424" y="1968285"/>
            <a:ext cx="11050291" cy="646331"/>
          </a:xfrm>
          <a:prstGeom prst="rect">
            <a:avLst/>
          </a:prstGeom>
          <a:noFill/>
        </p:spPr>
        <p:txBody>
          <a:bodyPr wrap="square" rtlCol="0">
            <a:spAutoFit/>
          </a:bodyPr>
          <a:lstStyle/>
          <a:p>
            <a:pPr marL="285750" indent="-285750">
              <a:buFont typeface="Arial" panose="020B0604020202020204" pitchFamily="34" charset="0"/>
              <a:buChar char="•"/>
            </a:pPr>
            <a:r>
              <a:rPr lang="pt-BR" b="1" dirty="0" smtClean="0"/>
              <a:t>Fósforo sofre adsorção específica com óxidos de Ferro, Alumínio, e com as argilas silicatadas, que também se encontram em menor quantidade em solos ácidos.</a:t>
            </a:r>
            <a:endParaRPr lang="pt-BR" b="1" dirty="0"/>
          </a:p>
        </p:txBody>
      </p:sp>
      <p:sp>
        <p:nvSpPr>
          <p:cNvPr id="4" name="CaixaDeTexto 3"/>
          <p:cNvSpPr txBox="1"/>
          <p:nvPr/>
        </p:nvSpPr>
        <p:spPr>
          <a:xfrm>
            <a:off x="1503335" y="2929180"/>
            <a:ext cx="8477573" cy="3662541"/>
          </a:xfrm>
          <a:prstGeom prst="rect">
            <a:avLst/>
          </a:prstGeom>
          <a:noFill/>
        </p:spPr>
        <p:txBody>
          <a:bodyPr wrap="square" rtlCol="0">
            <a:spAutoFit/>
          </a:bodyPr>
          <a:lstStyle/>
          <a:p>
            <a:r>
              <a:rPr lang="pt-BR" sz="2400" dirty="0" smtClean="0"/>
              <a:t>R-OH + H</a:t>
            </a:r>
            <a:r>
              <a:rPr lang="pt-BR" sz="2400" baseline="-25000" dirty="0" smtClean="0"/>
              <a:t>2</a:t>
            </a:r>
            <a:r>
              <a:rPr lang="pt-BR" sz="2400" dirty="0" smtClean="0"/>
              <a:t>PO</a:t>
            </a:r>
            <a:r>
              <a:rPr lang="pt-BR" sz="2400" baseline="-25000" dirty="0" smtClean="0"/>
              <a:t>4</a:t>
            </a:r>
            <a:r>
              <a:rPr lang="pt-BR" sz="2400" baseline="30000" dirty="0" smtClean="0"/>
              <a:t>-</a:t>
            </a:r>
            <a:r>
              <a:rPr lang="pt-BR" sz="2400" dirty="0" smtClean="0"/>
              <a:t>                  R-H</a:t>
            </a:r>
            <a:r>
              <a:rPr lang="pt-BR" sz="2400" baseline="-25000" dirty="0" smtClean="0"/>
              <a:t>2</a:t>
            </a:r>
            <a:r>
              <a:rPr lang="pt-BR" sz="2400" dirty="0" smtClean="0"/>
              <a:t>PO</a:t>
            </a:r>
            <a:r>
              <a:rPr lang="pt-BR" sz="2400" baseline="-25000" dirty="0" smtClean="0"/>
              <a:t>4</a:t>
            </a:r>
            <a:r>
              <a:rPr lang="pt-BR" sz="2400" baseline="30000" dirty="0" smtClean="0"/>
              <a:t>-</a:t>
            </a:r>
            <a:r>
              <a:rPr lang="pt-BR" sz="2400" dirty="0" smtClean="0"/>
              <a:t> + OH</a:t>
            </a:r>
            <a:r>
              <a:rPr lang="pt-BR" sz="2400" baseline="30000" dirty="0" smtClean="0"/>
              <a:t>-</a:t>
            </a:r>
          </a:p>
          <a:p>
            <a:endParaRPr lang="pt-BR" sz="2400" baseline="30000" dirty="0"/>
          </a:p>
          <a:p>
            <a:r>
              <a:rPr lang="pt-BR" sz="2400" dirty="0" smtClean="0"/>
              <a:t>pH menos ácido                 pH mais ácido</a:t>
            </a:r>
          </a:p>
          <a:p>
            <a:endParaRPr lang="pt-BR" sz="2400" dirty="0"/>
          </a:p>
          <a:p>
            <a:r>
              <a:rPr lang="pt-BR" sz="2400" dirty="0" smtClean="0"/>
              <a:t>No caso da adsorção específica envolvendo o Cálcio, temos:</a:t>
            </a:r>
          </a:p>
          <a:p>
            <a:r>
              <a:rPr lang="pt-BR" sz="2400" dirty="0"/>
              <a:t> </a:t>
            </a:r>
            <a:endParaRPr lang="pt-BR" sz="2400" dirty="0" smtClean="0"/>
          </a:p>
          <a:p>
            <a:r>
              <a:rPr lang="pt-BR" sz="2400" dirty="0" smtClean="0"/>
              <a:t>R- OH + OH</a:t>
            </a:r>
            <a:r>
              <a:rPr lang="pt-BR" sz="2400" baseline="30000" dirty="0" smtClean="0"/>
              <a:t>- </a:t>
            </a:r>
            <a:r>
              <a:rPr lang="pt-BR" sz="2400" dirty="0" smtClean="0"/>
              <a:t>+ Ca</a:t>
            </a:r>
            <a:r>
              <a:rPr lang="pt-BR" sz="2400" baseline="30000" dirty="0" smtClean="0"/>
              <a:t>2+                          </a:t>
            </a:r>
            <a:r>
              <a:rPr lang="pt-BR" sz="2400" dirty="0" smtClean="0"/>
              <a:t>R-O</a:t>
            </a:r>
            <a:r>
              <a:rPr lang="pt-BR" sz="2400" baseline="30000" dirty="0" smtClean="0"/>
              <a:t>-</a:t>
            </a:r>
            <a:r>
              <a:rPr lang="pt-BR" sz="2400" dirty="0" smtClean="0"/>
              <a:t> + Ca H</a:t>
            </a:r>
            <a:r>
              <a:rPr lang="pt-BR" sz="2400" baseline="-25000" dirty="0" smtClean="0"/>
              <a:t>2</a:t>
            </a:r>
            <a:r>
              <a:rPr lang="pt-BR" sz="2400" dirty="0" smtClean="0"/>
              <a:t>PO</a:t>
            </a:r>
            <a:r>
              <a:rPr lang="pt-BR" sz="2400" baseline="-25000" dirty="0" smtClean="0"/>
              <a:t>4</a:t>
            </a:r>
          </a:p>
          <a:p>
            <a:endParaRPr lang="pt-BR" sz="2400" dirty="0"/>
          </a:p>
          <a:p>
            <a:r>
              <a:rPr lang="pt-BR" sz="2400" dirty="0" smtClean="0"/>
              <a:t>Onde R= Si, Fe, ou Al</a:t>
            </a:r>
          </a:p>
          <a:p>
            <a:endParaRPr lang="pt-BR" sz="2400" dirty="0"/>
          </a:p>
        </p:txBody>
      </p:sp>
      <p:cxnSp>
        <p:nvCxnSpPr>
          <p:cNvPr id="6" name="Conector de seta reta 5"/>
          <p:cNvCxnSpPr/>
          <p:nvPr/>
        </p:nvCxnSpPr>
        <p:spPr>
          <a:xfrm flipV="1">
            <a:off x="3921070" y="3175510"/>
            <a:ext cx="1162374" cy="1549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V="1">
            <a:off x="4517756" y="5117458"/>
            <a:ext cx="1131376" cy="154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rot="10800000" flipV="1">
            <a:off x="4517756" y="5340406"/>
            <a:ext cx="1131376" cy="154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17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93700"/>
            <a:ext cx="12192000" cy="1077218"/>
          </a:xfrm>
          <a:prstGeom prst="rect">
            <a:avLst/>
          </a:prstGeom>
          <a:noFill/>
        </p:spPr>
        <p:txBody>
          <a:bodyPr wrap="square" rtlCol="0">
            <a:spAutoFit/>
          </a:bodyPr>
          <a:lstStyle/>
          <a:p>
            <a:pPr algn="ctr"/>
            <a:r>
              <a:rPr lang="pt-BR" sz="3200" dirty="0" smtClean="0"/>
              <a:t>Transporte de Nutrientes no solo e colaboração de cada um na absorção de fósforo</a:t>
            </a:r>
            <a:endParaRPr lang="pt-BR" sz="3200" dirty="0"/>
          </a:p>
        </p:txBody>
      </p:sp>
      <p:sp>
        <p:nvSpPr>
          <p:cNvPr id="3" name="CaixaDeTexto 2"/>
          <p:cNvSpPr txBox="1"/>
          <p:nvPr/>
        </p:nvSpPr>
        <p:spPr>
          <a:xfrm>
            <a:off x="558800" y="2006600"/>
            <a:ext cx="3683000" cy="923330"/>
          </a:xfrm>
          <a:prstGeom prst="rect">
            <a:avLst/>
          </a:prstGeom>
          <a:noFill/>
        </p:spPr>
        <p:txBody>
          <a:bodyPr wrap="square" rtlCol="0">
            <a:spAutoFit/>
          </a:bodyPr>
          <a:lstStyle/>
          <a:p>
            <a:pPr marL="285750" indent="-285750">
              <a:buFont typeface="Arial" panose="020B0604020202020204" pitchFamily="34" charset="0"/>
              <a:buChar char="•"/>
            </a:pPr>
            <a:r>
              <a:rPr lang="pt-BR" b="1" dirty="0" smtClean="0"/>
              <a:t>Interceptação radicular</a:t>
            </a:r>
          </a:p>
          <a:p>
            <a:pPr marL="285750" indent="-285750">
              <a:buFont typeface="Arial" panose="020B0604020202020204" pitchFamily="34" charset="0"/>
              <a:buChar char="•"/>
            </a:pPr>
            <a:r>
              <a:rPr lang="pt-BR" b="1" dirty="0" smtClean="0"/>
              <a:t>Fluxo em massa</a:t>
            </a:r>
          </a:p>
          <a:p>
            <a:pPr marL="285750" indent="-285750">
              <a:buFont typeface="Arial" panose="020B0604020202020204" pitchFamily="34" charset="0"/>
              <a:buChar char="•"/>
            </a:pPr>
            <a:r>
              <a:rPr lang="pt-BR" b="1" dirty="0" smtClean="0"/>
              <a:t>Fluxo difusivo</a:t>
            </a:r>
          </a:p>
        </p:txBody>
      </p:sp>
    </p:spTree>
    <p:extLst>
      <p:ext uri="{BB962C8B-B14F-4D97-AF65-F5344CB8AC3E}">
        <p14:creationId xmlns:p14="http://schemas.microsoft.com/office/powerpoint/2010/main" val="2437545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62137" y="1243012"/>
            <a:ext cx="8467725" cy="4371975"/>
          </a:xfrm>
          <a:prstGeom prst="rect">
            <a:avLst/>
          </a:prstGeom>
        </p:spPr>
      </p:pic>
    </p:spTree>
    <p:extLst>
      <p:ext uri="{BB962C8B-B14F-4D97-AF65-F5344CB8AC3E}">
        <p14:creationId xmlns:p14="http://schemas.microsoft.com/office/powerpoint/2010/main" val="1952331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57288" y="791844"/>
            <a:ext cx="9567862" cy="5547044"/>
          </a:xfrm>
          <a:prstGeom prst="rect">
            <a:avLst/>
          </a:prstGeom>
        </p:spPr>
      </p:pic>
    </p:spTree>
    <p:extLst>
      <p:ext uri="{BB962C8B-B14F-4D97-AF65-F5344CB8AC3E}">
        <p14:creationId xmlns:p14="http://schemas.microsoft.com/office/powerpoint/2010/main" val="29297521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869144" y="485775"/>
            <a:ext cx="10175094" cy="5657849"/>
          </a:xfrm>
          <a:prstGeom prst="rect">
            <a:avLst/>
          </a:prstGeom>
        </p:spPr>
      </p:pic>
    </p:spTree>
    <p:extLst>
      <p:ext uri="{BB962C8B-B14F-4D97-AF65-F5344CB8AC3E}">
        <p14:creationId xmlns:p14="http://schemas.microsoft.com/office/powerpoint/2010/main" val="4207291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98500"/>
            <a:ext cx="12192000" cy="584775"/>
          </a:xfrm>
          <a:prstGeom prst="rect">
            <a:avLst/>
          </a:prstGeom>
          <a:noFill/>
        </p:spPr>
        <p:txBody>
          <a:bodyPr wrap="square" rtlCol="0">
            <a:spAutoFit/>
          </a:bodyPr>
          <a:lstStyle/>
          <a:p>
            <a:pPr algn="ctr"/>
            <a:r>
              <a:rPr lang="pt-BR" sz="3200" dirty="0" smtClean="0"/>
              <a:t>Fósforo na produção agrícola</a:t>
            </a:r>
            <a:endParaRPr lang="pt-BR" sz="3200" dirty="0"/>
          </a:p>
        </p:txBody>
      </p:sp>
      <p:sp>
        <p:nvSpPr>
          <p:cNvPr id="3" name="CaixaDeTexto 2"/>
          <p:cNvSpPr txBox="1"/>
          <p:nvPr/>
        </p:nvSpPr>
        <p:spPr>
          <a:xfrm>
            <a:off x="685800" y="2108200"/>
            <a:ext cx="10642600" cy="3934410"/>
          </a:xfrm>
          <a:prstGeom prst="rect">
            <a:avLst/>
          </a:prstGeom>
          <a:noFill/>
        </p:spPr>
        <p:txBody>
          <a:bodyPr wrap="square" rtlCol="0">
            <a:spAutoFit/>
          </a:bodyPr>
          <a:lstStyle/>
          <a:p>
            <a:pPr marL="1316990" lvl="2" indent="-389890">
              <a:lnSpc>
                <a:spcPct val="100000"/>
              </a:lnSpc>
              <a:buClr>
                <a:srgbClr val="FF6500"/>
              </a:buClr>
              <a:buFont typeface="Arial" panose="020B0604020202020204" pitchFamily="34" charset="0"/>
              <a:buChar char="•"/>
              <a:tabLst>
                <a:tab pos="1317625" algn="l"/>
              </a:tabLst>
            </a:pPr>
            <a:r>
              <a:rPr lang="pt-BR" sz="2000" dirty="0" smtClean="0">
                <a:latin typeface="Arial" panose="020B0604020202020204" pitchFamily="34" charset="0"/>
                <a:cs typeface="Arial" panose="020B0604020202020204" pitchFamily="34" charset="0"/>
              </a:rPr>
              <a:t>O </a:t>
            </a:r>
            <a:r>
              <a:rPr lang="pt-BR" sz="2000" spc="-5" dirty="0" smtClean="0">
                <a:latin typeface="Arial" panose="020B0604020202020204" pitchFamily="34" charset="0"/>
                <a:cs typeface="Arial" panose="020B0604020202020204" pitchFamily="34" charset="0"/>
              </a:rPr>
              <a:t>fósforo </a:t>
            </a:r>
            <a:r>
              <a:rPr lang="pt-BR" sz="2000" dirty="0" smtClean="0">
                <a:latin typeface="Arial" panose="020B0604020202020204" pitchFamily="34" charset="0"/>
                <a:cs typeface="Arial" panose="020B0604020202020204" pitchFamily="34" charset="0"/>
              </a:rPr>
              <a:t>é um </a:t>
            </a:r>
            <a:r>
              <a:rPr lang="pt-BR" sz="2000" spc="-5" dirty="0" err="1" smtClean="0">
                <a:latin typeface="Arial" panose="020B0604020202020204" pitchFamily="34" charset="0"/>
                <a:cs typeface="Arial" panose="020B0604020202020204" pitchFamily="34" charset="0"/>
              </a:rPr>
              <a:t>macronutriente</a:t>
            </a:r>
            <a:r>
              <a:rPr lang="pt-BR" sz="2000" spc="-5" dirty="0" smtClean="0">
                <a:latin typeface="Arial" panose="020B0604020202020204" pitchFamily="34" charset="0"/>
                <a:cs typeface="Arial" panose="020B0604020202020204" pitchFamily="34" charset="0"/>
              </a:rPr>
              <a:t> primário </a:t>
            </a:r>
            <a:r>
              <a:rPr lang="pt-BR" sz="2000" dirty="0" smtClean="0">
                <a:latin typeface="Arial" panose="020B0604020202020204" pitchFamily="34" charset="0"/>
                <a:cs typeface="Arial" panose="020B0604020202020204" pitchFamily="34" charset="0"/>
              </a:rPr>
              <a:t>N - P</a:t>
            </a:r>
            <a:r>
              <a:rPr lang="pt-BR" sz="2000" baseline="-20833"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O</a:t>
            </a:r>
            <a:r>
              <a:rPr lang="pt-BR" sz="2000" baseline="-20833" dirty="0" smtClean="0">
                <a:latin typeface="Arial" panose="020B0604020202020204" pitchFamily="34" charset="0"/>
                <a:cs typeface="Arial" panose="020B0604020202020204" pitchFamily="34" charset="0"/>
              </a:rPr>
              <a:t>5 </a:t>
            </a:r>
            <a:r>
              <a:rPr lang="pt-BR" sz="2000" dirty="0" smtClean="0">
                <a:latin typeface="Arial" panose="020B0604020202020204" pitchFamily="34" charset="0"/>
                <a:cs typeface="Arial" panose="020B0604020202020204" pitchFamily="34" charset="0"/>
              </a:rPr>
              <a:t>-</a:t>
            </a:r>
            <a:r>
              <a:rPr lang="pt-BR" sz="2000" spc="114"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K</a:t>
            </a:r>
            <a:r>
              <a:rPr lang="pt-BR" sz="2000" baseline="-20833"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O</a:t>
            </a:r>
          </a:p>
          <a:p>
            <a:pPr marL="1338580" lvl="2" indent="-412115">
              <a:lnSpc>
                <a:spcPct val="100000"/>
              </a:lnSpc>
              <a:spcBef>
                <a:spcPts val="1080"/>
              </a:spcBef>
              <a:buClr>
                <a:srgbClr val="FF6500"/>
              </a:buClr>
              <a:buFont typeface="Arial" panose="020B0604020202020204" pitchFamily="34" charset="0"/>
              <a:buChar char="•"/>
              <a:tabLst>
                <a:tab pos="1338580" algn="l"/>
              </a:tabLst>
            </a:pPr>
            <a:r>
              <a:rPr lang="pt-BR" sz="2000" spc="-5" dirty="0" smtClean="0">
                <a:latin typeface="Arial" panose="020B0604020202020204" pitchFamily="34" charset="0"/>
                <a:cs typeface="Arial" panose="020B0604020202020204" pitchFamily="34" charset="0"/>
              </a:rPr>
              <a:t>Menos extraído </a:t>
            </a:r>
            <a:r>
              <a:rPr lang="pt-BR" sz="2000" dirty="0" smtClean="0">
                <a:latin typeface="Arial" panose="020B0604020202020204" pitchFamily="34" charset="0"/>
                <a:cs typeface="Arial" panose="020B0604020202020204" pitchFamily="34" charset="0"/>
              </a:rPr>
              <a:t>e o </a:t>
            </a:r>
            <a:r>
              <a:rPr lang="pt-BR" sz="2000" spc="-5" dirty="0" smtClean="0">
                <a:latin typeface="Arial" panose="020B0604020202020204" pitchFamily="34" charset="0"/>
                <a:cs typeface="Arial" panose="020B0604020202020204" pitchFamily="34" charset="0"/>
              </a:rPr>
              <a:t>mais aplicado </a:t>
            </a:r>
            <a:r>
              <a:rPr lang="pt-BR" sz="2000" dirty="0" smtClean="0">
                <a:latin typeface="Arial" panose="020B0604020202020204" pitchFamily="34" charset="0"/>
                <a:cs typeface="Arial" panose="020B0604020202020204" pitchFamily="34" charset="0"/>
              </a:rPr>
              <a:t>nas</a:t>
            </a:r>
            <a:r>
              <a:rPr lang="pt-BR" sz="2000" spc="110" dirty="0" smtClean="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lavouras</a:t>
            </a:r>
            <a:endParaRPr lang="pt-BR" sz="2000" dirty="0" smtClean="0">
              <a:latin typeface="Arial" panose="020B0604020202020204" pitchFamily="34" charset="0"/>
              <a:cs typeface="Arial" panose="020B0604020202020204" pitchFamily="34" charset="0"/>
            </a:endParaRPr>
          </a:p>
          <a:p>
            <a:pPr marL="2062480" lvl="3" indent="-220979">
              <a:lnSpc>
                <a:spcPct val="100000"/>
              </a:lnSpc>
              <a:spcBef>
                <a:spcPts val="1880"/>
              </a:spcBef>
              <a:buChar char="-"/>
              <a:tabLst>
                <a:tab pos="2062480" algn="l"/>
              </a:tabLst>
            </a:pPr>
            <a:r>
              <a:rPr lang="pt-BR" sz="2000" spc="-5" dirty="0" smtClean="0">
                <a:latin typeface="Arial" panose="020B0604020202020204" pitchFamily="34" charset="0"/>
                <a:cs typeface="Arial" panose="020B0604020202020204" pitchFamily="34" charset="0"/>
              </a:rPr>
              <a:t>Principalmente pela dinâmica </a:t>
            </a:r>
            <a:r>
              <a:rPr lang="pt-BR" sz="2000" dirty="0" smtClean="0">
                <a:latin typeface="Arial" panose="020B0604020202020204" pitchFamily="34" charset="0"/>
                <a:cs typeface="Arial" panose="020B0604020202020204" pitchFamily="34" charset="0"/>
              </a:rPr>
              <a:t>no</a:t>
            </a:r>
            <a:r>
              <a:rPr lang="pt-BR" sz="2000" spc="-20" dirty="0" smtClean="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solo</a:t>
            </a:r>
            <a:endParaRPr lang="pt-BR" sz="2000" dirty="0" smtClean="0">
              <a:latin typeface="Arial" panose="020B0604020202020204" pitchFamily="34" charset="0"/>
              <a:cs typeface="Arial" panose="020B0604020202020204" pitchFamily="34" charset="0"/>
            </a:endParaRPr>
          </a:p>
          <a:p>
            <a:pPr marL="1316990" lvl="2" indent="-389890">
              <a:lnSpc>
                <a:spcPct val="100000"/>
              </a:lnSpc>
              <a:spcBef>
                <a:spcPts val="2160"/>
              </a:spcBef>
              <a:buClr>
                <a:srgbClr val="FF6500"/>
              </a:buClr>
              <a:buFont typeface="Arial" panose="020B0604020202020204" pitchFamily="34" charset="0"/>
              <a:buChar char="•"/>
              <a:tabLst>
                <a:tab pos="1317625" algn="l"/>
              </a:tabLst>
            </a:pPr>
            <a:r>
              <a:rPr lang="pt-BR" sz="2000" spc="-5" dirty="0" smtClean="0">
                <a:latin typeface="Arial" panose="020B0604020202020204" pitchFamily="34" charset="0"/>
                <a:cs typeface="Arial" panose="020B0604020202020204" pitchFamily="34" charset="0"/>
              </a:rPr>
              <a:t>Função: </a:t>
            </a:r>
            <a:r>
              <a:rPr lang="pt-BR" sz="2000" spc="-10" dirty="0" smtClean="0">
                <a:latin typeface="Arial" panose="020B0604020202020204" pitchFamily="34" charset="0"/>
                <a:cs typeface="Arial" panose="020B0604020202020204" pitchFamily="34" charset="0"/>
              </a:rPr>
              <a:t>Energia</a:t>
            </a:r>
            <a:r>
              <a:rPr lang="pt-BR" sz="2000" spc="-25" dirty="0" smtClean="0">
                <a:latin typeface="Arial" panose="020B0604020202020204" pitchFamily="34" charset="0"/>
                <a:cs typeface="Arial" panose="020B0604020202020204" pitchFamily="34" charset="0"/>
              </a:rPr>
              <a:t> </a:t>
            </a:r>
            <a:r>
              <a:rPr lang="pt-BR" sz="2000" spc="-70" dirty="0" smtClean="0">
                <a:latin typeface="Arial" panose="020B0604020202020204" pitchFamily="34" charset="0"/>
                <a:cs typeface="Arial" panose="020B0604020202020204" pitchFamily="34" charset="0"/>
              </a:rPr>
              <a:t>(ATP)</a:t>
            </a:r>
            <a:endParaRPr lang="pt-BR" sz="2000" dirty="0">
              <a:latin typeface="Arial" panose="020B0604020202020204" pitchFamily="34" charset="0"/>
              <a:cs typeface="Arial" panose="020B0604020202020204" pitchFamily="34" charset="0"/>
            </a:endParaRPr>
          </a:p>
          <a:p>
            <a:pPr marL="1316990" lvl="2" indent="-389890">
              <a:lnSpc>
                <a:spcPct val="100000"/>
              </a:lnSpc>
              <a:spcBef>
                <a:spcPts val="2160"/>
              </a:spcBef>
              <a:buClr>
                <a:srgbClr val="FF6500"/>
              </a:buClr>
              <a:buFont typeface="Arial" panose="020B0604020202020204" pitchFamily="34" charset="0"/>
              <a:buChar char="•"/>
              <a:tabLst>
                <a:tab pos="1317625" algn="l"/>
              </a:tabLst>
            </a:pPr>
            <a:r>
              <a:rPr lang="pt-BR" sz="2000" spc="-5" dirty="0" smtClean="0">
                <a:latin typeface="Arial" panose="020B0604020202020204" pitchFamily="34" charset="0"/>
                <a:cs typeface="Arial" panose="020B0604020202020204" pitchFamily="34" charset="0"/>
              </a:rPr>
              <a:t>Estrutural </a:t>
            </a:r>
            <a:r>
              <a:rPr lang="pt-BR" sz="2000" dirty="0" smtClean="0">
                <a:latin typeface="Arial" panose="020B0604020202020204" pitchFamily="34" charset="0"/>
                <a:cs typeface="Arial" panose="020B0604020202020204" pitchFamily="34" charset="0"/>
              </a:rPr>
              <a:t>(RNA e DNA) </a:t>
            </a:r>
          </a:p>
          <a:p>
            <a:pPr marL="1316990" lvl="2" indent="-389890">
              <a:lnSpc>
                <a:spcPct val="100000"/>
              </a:lnSpc>
              <a:spcBef>
                <a:spcPts val="2160"/>
              </a:spcBef>
              <a:buClr>
                <a:srgbClr val="FF6500"/>
              </a:buClr>
              <a:buFont typeface="Arial" panose="020B0604020202020204" pitchFamily="34" charset="0"/>
              <a:buChar char="•"/>
              <a:tabLst>
                <a:tab pos="1317625" algn="l"/>
              </a:tabLst>
            </a:pPr>
            <a:r>
              <a:rPr lang="pt-BR" sz="2000" spc="-5" dirty="0" smtClean="0">
                <a:latin typeface="Arial" panose="020B0604020202020204" pitchFamily="34" charset="0"/>
                <a:cs typeface="Arial" panose="020B0604020202020204" pitchFamily="34" charset="0"/>
              </a:rPr>
              <a:t>Nutriente </a:t>
            </a:r>
            <a:r>
              <a:rPr lang="pt-BR" sz="2000" dirty="0" smtClean="0">
                <a:latin typeface="Arial" panose="020B0604020202020204" pitchFamily="34" charset="0"/>
                <a:cs typeface="Arial" panose="020B0604020202020204" pitchFamily="34" charset="0"/>
              </a:rPr>
              <a:t>que </a:t>
            </a:r>
            <a:r>
              <a:rPr lang="pt-BR" sz="2000" spc="-5" dirty="0" smtClean="0">
                <a:latin typeface="Arial" panose="020B0604020202020204" pitchFamily="34" charset="0"/>
                <a:cs typeface="Arial" panose="020B0604020202020204" pitchFamily="34" charset="0"/>
              </a:rPr>
              <a:t>mais limita </a:t>
            </a:r>
            <a:r>
              <a:rPr lang="pt-BR" sz="2000" dirty="0" smtClean="0">
                <a:latin typeface="Arial" panose="020B0604020202020204" pitchFamily="34" charset="0"/>
                <a:cs typeface="Arial" panose="020B0604020202020204" pitchFamily="34" charset="0"/>
              </a:rPr>
              <a:t>a</a:t>
            </a:r>
            <a:r>
              <a:rPr lang="pt-BR" sz="2000" spc="105" dirty="0" smtClean="0">
                <a:latin typeface="Arial" panose="020B0604020202020204" pitchFamily="34" charset="0"/>
                <a:cs typeface="Arial" panose="020B0604020202020204" pitchFamily="34" charset="0"/>
              </a:rPr>
              <a:t> </a:t>
            </a:r>
            <a:r>
              <a:rPr lang="pt-BR" sz="2000" spc="-5" dirty="0" smtClean="0">
                <a:latin typeface="Arial" panose="020B0604020202020204" pitchFamily="34" charset="0"/>
                <a:cs typeface="Arial" panose="020B0604020202020204" pitchFamily="34" charset="0"/>
              </a:rPr>
              <a:t>produção</a:t>
            </a:r>
            <a:endParaRPr lang="pt-BR" sz="2000" dirty="0" smtClean="0">
              <a:latin typeface="Arial" panose="020B0604020202020204" pitchFamily="34" charset="0"/>
              <a:cs typeface="Arial" panose="020B0604020202020204" pitchFamily="34" charset="0"/>
            </a:endParaRPr>
          </a:p>
          <a:p>
            <a:pPr marL="80645" algn="ctr">
              <a:lnSpc>
                <a:spcPct val="100000"/>
              </a:lnSpc>
              <a:spcBef>
                <a:spcPts val="1355"/>
              </a:spcBef>
            </a:pPr>
            <a:r>
              <a:rPr lang="pt-BR" sz="2000" dirty="0" smtClean="0">
                <a:latin typeface="Arial" panose="020B0604020202020204" pitchFamily="34" charset="0"/>
                <a:cs typeface="Arial" panose="020B0604020202020204" pitchFamily="34" charset="0"/>
              </a:rPr>
              <a:t>P</a:t>
            </a:r>
            <a:r>
              <a:rPr lang="pt-BR" sz="2000" baseline="-20833"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O</a:t>
            </a:r>
            <a:r>
              <a:rPr lang="pt-BR" sz="2000" baseline="-20833" dirty="0" smtClean="0">
                <a:latin typeface="Arial" panose="020B0604020202020204" pitchFamily="34" charset="0"/>
                <a:cs typeface="Arial" panose="020B0604020202020204" pitchFamily="34" charset="0"/>
              </a:rPr>
              <a:t>5 </a:t>
            </a:r>
            <a:r>
              <a:rPr lang="pt-BR" sz="2000" dirty="0" smtClean="0">
                <a:latin typeface="Arial" panose="020B0604020202020204" pitchFamily="34" charset="0"/>
                <a:cs typeface="Arial" panose="020B0604020202020204" pitchFamily="34" charset="0"/>
              </a:rPr>
              <a:t>&gt; N =</a:t>
            </a:r>
            <a:r>
              <a:rPr lang="pt-BR" sz="2000" spc="-14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K</a:t>
            </a:r>
            <a:r>
              <a:rPr lang="pt-BR" sz="2000" baseline="-20833"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O</a:t>
            </a:r>
          </a:p>
          <a:p>
            <a:endParaRPr lang="pt-BR" dirty="0"/>
          </a:p>
        </p:txBody>
      </p:sp>
    </p:spTree>
    <p:extLst>
      <p:ext uri="{BB962C8B-B14F-4D97-AF65-F5344CB8AC3E}">
        <p14:creationId xmlns:p14="http://schemas.microsoft.com/office/powerpoint/2010/main" val="3364409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78971"/>
            <a:ext cx="12192000" cy="584775"/>
          </a:xfrm>
          <a:prstGeom prst="rect">
            <a:avLst/>
          </a:prstGeom>
          <a:noFill/>
        </p:spPr>
        <p:txBody>
          <a:bodyPr wrap="square" rtlCol="0">
            <a:spAutoFit/>
          </a:bodyPr>
          <a:lstStyle/>
          <a:p>
            <a:pPr algn="ctr"/>
            <a:r>
              <a:rPr lang="pt-BR" sz="3200" dirty="0" smtClean="0"/>
              <a:t>Características de alguns adubos fosfatados</a:t>
            </a:r>
            <a:endParaRPr lang="pt-BR" sz="3200" dirty="0"/>
          </a:p>
        </p:txBody>
      </p:sp>
      <p:sp>
        <p:nvSpPr>
          <p:cNvPr id="6" name="CaixaDeTexto 5"/>
          <p:cNvSpPr txBox="1"/>
          <p:nvPr/>
        </p:nvSpPr>
        <p:spPr>
          <a:xfrm>
            <a:off x="217714" y="1509486"/>
            <a:ext cx="4746172" cy="369332"/>
          </a:xfrm>
          <a:prstGeom prst="rect">
            <a:avLst/>
          </a:prstGeom>
          <a:noFill/>
        </p:spPr>
        <p:txBody>
          <a:bodyPr wrap="square" rtlCol="0">
            <a:spAutoFit/>
          </a:bodyPr>
          <a:lstStyle/>
          <a:p>
            <a:r>
              <a:rPr lang="pt-BR" b="1" dirty="0" smtClean="0">
                <a:solidFill>
                  <a:srgbClr val="FF0000"/>
                </a:solidFill>
              </a:rPr>
              <a:t>SUPERFOSFATO SIMPLES</a:t>
            </a:r>
            <a:endParaRPr lang="pt-BR" b="1" dirty="0">
              <a:solidFill>
                <a:srgbClr val="FF0000"/>
              </a:solidFill>
            </a:endParaRPr>
          </a:p>
        </p:txBody>
      </p:sp>
      <p:sp>
        <p:nvSpPr>
          <p:cNvPr id="7" name="CaixaDeTexto 6"/>
          <p:cNvSpPr txBox="1"/>
          <p:nvPr/>
        </p:nvSpPr>
        <p:spPr>
          <a:xfrm>
            <a:off x="344714" y="2563165"/>
            <a:ext cx="12380686"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spc="-5" dirty="0" smtClean="0">
                <a:latin typeface="Arial" panose="020B0604020202020204" pitchFamily="34" charset="0"/>
                <a:cs typeface="Arial" panose="020B0604020202020204" pitchFamily="34" charset="0"/>
              </a:rPr>
              <a:t>Principal </a:t>
            </a:r>
            <a:r>
              <a:rPr lang="pt-BR" spc="-5" dirty="0">
                <a:latin typeface="Arial" panose="020B0604020202020204" pitchFamily="34" charset="0"/>
                <a:cs typeface="Arial" panose="020B0604020202020204" pitchFamily="34" charset="0"/>
              </a:rPr>
              <a:t>fertilizante fosfatado utilizado </a:t>
            </a:r>
            <a:r>
              <a:rPr lang="pt-BR" dirty="0">
                <a:latin typeface="Arial" panose="020B0604020202020204" pitchFamily="34" charset="0"/>
                <a:cs typeface="Arial" panose="020B0604020202020204" pitchFamily="34" charset="0"/>
              </a:rPr>
              <a:t>no</a:t>
            </a:r>
            <a:r>
              <a:rPr lang="pt-BR" spc="55" dirty="0">
                <a:latin typeface="Arial" panose="020B0604020202020204" pitchFamily="34" charset="0"/>
                <a:cs typeface="Arial" panose="020B0604020202020204" pitchFamily="34" charset="0"/>
              </a:rPr>
              <a:t> </a:t>
            </a:r>
            <a:r>
              <a:rPr lang="pt-BR" spc="-5" dirty="0">
                <a:latin typeface="Arial" panose="020B0604020202020204" pitchFamily="34" charset="0"/>
                <a:cs typeface="Arial" panose="020B0604020202020204" pitchFamily="34" charset="0"/>
              </a:rPr>
              <a:t>Brasil</a:t>
            </a:r>
            <a:r>
              <a:rPr lang="pt-BR" spc="-5"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pt-BR" spc="-5" dirty="0">
                <a:latin typeface="Arial" panose="020B0604020202020204" pitchFamily="34" charset="0"/>
                <a:cs typeface="Arial" panose="020B0604020202020204" pitchFamily="34" charset="0"/>
              </a:rPr>
              <a:t>Forma </a:t>
            </a:r>
            <a:r>
              <a:rPr lang="pt-BR" dirty="0">
                <a:latin typeface="Arial" panose="020B0604020202020204" pitchFamily="34" charset="0"/>
                <a:cs typeface="Arial" panose="020B0604020202020204" pitchFamily="34" charset="0"/>
              </a:rPr>
              <a:t>pó </a:t>
            </a:r>
            <a:r>
              <a:rPr lang="pt-BR" spc="-5" dirty="0">
                <a:latin typeface="Arial" panose="020B0604020202020204" pitchFamily="34" charset="0"/>
                <a:cs typeface="Arial" panose="020B0604020202020204" pitchFamily="34" charset="0"/>
              </a:rPr>
              <a:t>ou </a:t>
            </a:r>
            <a:r>
              <a:rPr lang="pt-BR" dirty="0">
                <a:latin typeface="Arial" panose="020B0604020202020204" pitchFamily="34" charset="0"/>
                <a:cs typeface="Arial" panose="020B0604020202020204" pitchFamily="34" charset="0"/>
              </a:rPr>
              <a:t>na </a:t>
            </a:r>
            <a:r>
              <a:rPr lang="pt-BR" spc="-5" dirty="0">
                <a:latin typeface="Arial" panose="020B0604020202020204" pitchFamily="34" charset="0"/>
                <a:cs typeface="Arial" panose="020B0604020202020204" pitchFamily="34" charset="0"/>
              </a:rPr>
              <a:t>granulada</a:t>
            </a:r>
            <a:r>
              <a:rPr lang="pt-BR" spc="30" dirty="0">
                <a:latin typeface="Arial" panose="020B0604020202020204" pitchFamily="34" charset="0"/>
                <a:cs typeface="Arial" panose="020B0604020202020204" pitchFamily="34" charset="0"/>
              </a:rPr>
              <a:t> </a:t>
            </a:r>
            <a:r>
              <a:rPr lang="pt-BR" spc="-5" dirty="0">
                <a:latin typeface="Arial" panose="020B0604020202020204" pitchFamily="34" charset="0"/>
                <a:cs typeface="Arial" panose="020B0604020202020204" pitchFamily="34" charset="0"/>
              </a:rPr>
              <a:t>(predominante</a:t>
            </a:r>
            <a:r>
              <a:rPr lang="pt-BR" spc="-5"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pt-BR" spc="-5" dirty="0">
                <a:latin typeface="Arial" panose="020B0604020202020204" pitchFamily="34" charset="0"/>
                <a:cs typeface="Arial" panose="020B0604020202020204" pitchFamily="34" charset="0"/>
              </a:rPr>
              <a:t>Alta solubilidade </a:t>
            </a:r>
            <a:r>
              <a:rPr lang="pt-BR" dirty="0">
                <a:latin typeface="Arial" panose="020B0604020202020204" pitchFamily="34" charset="0"/>
                <a:cs typeface="Arial" panose="020B0604020202020204" pitchFamily="34" charset="0"/>
              </a:rPr>
              <a:t>em água </a:t>
            </a:r>
            <a:r>
              <a:rPr lang="pt-BR" spc="-5" dirty="0">
                <a:latin typeface="Arial" panose="020B0604020202020204" pitchFamily="34" charset="0"/>
                <a:cs typeface="Arial" panose="020B0604020202020204" pitchFamily="34" charset="0"/>
              </a:rPr>
              <a:t>(maior </a:t>
            </a:r>
            <a:r>
              <a:rPr lang="pt-BR" dirty="0">
                <a:latin typeface="Arial" panose="020B0604020202020204" pitchFamily="34" charset="0"/>
                <a:cs typeface="Arial" panose="020B0604020202020204" pitchFamily="34" charset="0"/>
              </a:rPr>
              <a:t>que</a:t>
            </a:r>
            <a:r>
              <a:rPr lang="pt-BR" spc="20" dirty="0">
                <a:latin typeface="Arial" panose="020B0604020202020204" pitchFamily="34" charset="0"/>
                <a:cs typeface="Arial" panose="020B0604020202020204" pitchFamily="34" charset="0"/>
              </a:rPr>
              <a:t> </a:t>
            </a:r>
            <a:r>
              <a:rPr lang="pt-BR" spc="-5" dirty="0">
                <a:latin typeface="Arial" panose="020B0604020202020204" pitchFamily="34" charset="0"/>
                <a:cs typeface="Arial" panose="020B0604020202020204" pitchFamily="34" charset="0"/>
              </a:rPr>
              <a:t>80</a:t>
            </a:r>
            <a:r>
              <a:rPr lang="pt-BR" spc="-5"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pt-BR" spc="-5" dirty="0">
                <a:latin typeface="Arial" panose="020B0604020202020204" pitchFamily="34" charset="0"/>
                <a:cs typeface="Arial" panose="020B0604020202020204" pitchFamily="34" charset="0"/>
              </a:rPr>
              <a:t>Concentração </a:t>
            </a:r>
            <a:r>
              <a:rPr lang="pt-BR" dirty="0">
                <a:latin typeface="Arial" panose="020B0604020202020204" pitchFamily="34" charset="0"/>
                <a:cs typeface="Arial" panose="020B0604020202020204" pitchFamily="34" charset="0"/>
              </a:rPr>
              <a:t>(18% de </a:t>
            </a:r>
            <a:r>
              <a:rPr lang="pt-BR" spc="-5" dirty="0">
                <a:latin typeface="Arial" panose="020B0604020202020204" pitchFamily="34" charset="0"/>
                <a:cs typeface="Arial" panose="020B0604020202020204" pitchFamily="34" charset="0"/>
              </a:rPr>
              <a:t>P</a:t>
            </a:r>
            <a:r>
              <a:rPr lang="pt-BR" spc="-7" baseline="-20833" dirty="0">
                <a:latin typeface="Arial" panose="020B0604020202020204" pitchFamily="34" charset="0"/>
                <a:cs typeface="Arial" panose="020B0604020202020204" pitchFamily="34" charset="0"/>
              </a:rPr>
              <a:t>2</a:t>
            </a:r>
            <a:r>
              <a:rPr lang="pt-BR" spc="-5" dirty="0">
                <a:latin typeface="Arial" panose="020B0604020202020204" pitchFamily="34" charset="0"/>
                <a:cs typeface="Arial" panose="020B0604020202020204" pitchFamily="34" charset="0"/>
              </a:rPr>
              <a:t>O</a:t>
            </a:r>
            <a:r>
              <a:rPr lang="pt-BR" spc="-7" baseline="-20833" dirty="0">
                <a:latin typeface="Arial" panose="020B0604020202020204" pitchFamily="34" charset="0"/>
                <a:cs typeface="Arial" panose="020B0604020202020204" pitchFamily="34" charset="0"/>
              </a:rPr>
              <a:t>5</a:t>
            </a:r>
            <a:r>
              <a:rPr lang="pt-BR" spc="-5"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gerando </a:t>
            </a:r>
            <a:r>
              <a:rPr lang="pt-BR" spc="-5" dirty="0">
                <a:latin typeface="Arial" panose="020B0604020202020204" pitchFamily="34" charset="0"/>
                <a:cs typeface="Arial" panose="020B0604020202020204" pitchFamily="34" charset="0"/>
              </a:rPr>
              <a:t>discussões sobre substituições por TSP ou  </a:t>
            </a:r>
            <a:r>
              <a:rPr lang="pt-BR" spc="-5" dirty="0" smtClean="0">
                <a:latin typeface="Arial" panose="020B0604020202020204" pitchFamily="34" charset="0"/>
                <a:cs typeface="Arial" panose="020B0604020202020204" pitchFamily="34" charset="0"/>
              </a:rPr>
              <a:t>MAP</a:t>
            </a:r>
          </a:p>
          <a:p>
            <a:pPr marL="285750" indent="-285750">
              <a:lnSpc>
                <a:spcPct val="150000"/>
              </a:lnSpc>
              <a:buFont typeface="Arial" panose="020B0604020202020204" pitchFamily="34" charset="0"/>
              <a:buChar char="•"/>
            </a:pPr>
            <a:r>
              <a:rPr lang="pt-BR" spc="-5" dirty="0" smtClean="0">
                <a:latin typeface="Arial" panose="020B0604020202020204" pitchFamily="34" charset="0"/>
                <a:cs typeface="Arial" panose="020B0604020202020204" pitchFamily="34" charset="0"/>
              </a:rPr>
              <a:t>Fonte </a:t>
            </a:r>
            <a:r>
              <a:rPr lang="pt-BR" dirty="0">
                <a:latin typeface="Arial" panose="020B0604020202020204" pitchFamily="34" charset="0"/>
                <a:cs typeface="Arial" panose="020B0604020202020204" pitchFamily="34" charset="0"/>
              </a:rPr>
              <a:t>de S </a:t>
            </a:r>
            <a:r>
              <a:rPr lang="pt-BR" spc="-5" dirty="0">
                <a:latin typeface="Arial" panose="020B0604020202020204" pitchFamily="34" charset="0"/>
                <a:cs typeface="Arial" panose="020B0604020202020204" pitchFamily="34" charset="0"/>
              </a:rPr>
              <a:t>(12%) </a:t>
            </a:r>
            <a:r>
              <a:rPr lang="pt-BR" dirty="0">
                <a:latin typeface="Arial" panose="020B0604020202020204" pitchFamily="34" charset="0"/>
                <a:cs typeface="Arial" panose="020B0604020202020204" pitchFamily="34" charset="0"/>
              </a:rPr>
              <a:t>e </a:t>
            </a:r>
            <a:r>
              <a:rPr lang="pt-BR" spc="-5" dirty="0">
                <a:latin typeface="Arial" panose="020B0604020202020204" pitchFamily="34" charset="0"/>
                <a:cs typeface="Arial" panose="020B0604020202020204" pitchFamily="34" charset="0"/>
              </a:rPr>
              <a:t>Ca</a:t>
            </a:r>
            <a:r>
              <a:rPr lang="pt-BR" spc="-10" dirty="0">
                <a:latin typeface="Arial" panose="020B0604020202020204" pitchFamily="34" charset="0"/>
                <a:cs typeface="Arial" panose="020B0604020202020204" pitchFamily="34" charset="0"/>
              </a:rPr>
              <a:t> </a:t>
            </a:r>
            <a:r>
              <a:rPr lang="pt-BR" spc="-5" dirty="0">
                <a:latin typeface="Arial" panose="020B0604020202020204" pitchFamily="34" charset="0"/>
                <a:cs typeface="Arial" panose="020B0604020202020204" pitchFamily="34" charset="0"/>
              </a:rPr>
              <a:t>(19%) =&gt; MELHORIA DO APROFUNDAMENTO DO SISTEMA </a:t>
            </a:r>
            <a:r>
              <a:rPr lang="pt-BR" spc="-5" dirty="0" smtClean="0">
                <a:latin typeface="Arial" panose="020B0604020202020204" pitchFamily="34" charset="0"/>
                <a:cs typeface="Arial" panose="020B0604020202020204" pitchFamily="34" charset="0"/>
              </a:rPr>
              <a:t>RADICULAR</a:t>
            </a:r>
          </a:p>
          <a:p>
            <a:pPr marL="285750" indent="-285750">
              <a:lnSpc>
                <a:spcPct val="150000"/>
              </a:lnSpc>
              <a:buFont typeface="Arial" panose="020B0604020202020204" pitchFamily="34" charset="0"/>
              <a:buChar char="•"/>
            </a:pPr>
            <a:r>
              <a:rPr lang="pt-BR" dirty="0">
                <a:latin typeface="Arial" panose="020B0604020202020204" pitchFamily="34" charset="0"/>
                <a:cs typeface="Arial" panose="020B0604020202020204" pitchFamily="34" charset="0"/>
              </a:rPr>
              <a:t>No processo </a:t>
            </a:r>
            <a:r>
              <a:rPr lang="pt-BR" spc="-5" dirty="0">
                <a:latin typeface="Arial" panose="020B0604020202020204" pitchFamily="34" charset="0"/>
                <a:cs typeface="Arial" panose="020B0604020202020204" pitchFamily="34" charset="0"/>
              </a:rPr>
              <a:t>granulação </a:t>
            </a:r>
            <a:r>
              <a:rPr lang="pt-BR" dirty="0">
                <a:latin typeface="Arial" panose="020B0604020202020204" pitchFamily="34" charset="0"/>
                <a:cs typeface="Arial" panose="020B0604020202020204" pitchFamily="34" charset="0"/>
              </a:rPr>
              <a:t>do </a:t>
            </a:r>
            <a:r>
              <a:rPr lang="pt-BR" spc="-5" dirty="0">
                <a:latin typeface="Arial" panose="020B0604020202020204" pitchFamily="34" charset="0"/>
                <a:cs typeface="Arial" panose="020B0604020202020204" pitchFamily="34" charset="0"/>
              </a:rPr>
              <a:t>superfosfato simples </a:t>
            </a:r>
            <a:r>
              <a:rPr lang="pt-BR" dirty="0">
                <a:latin typeface="Arial" panose="020B0604020202020204" pitchFamily="34" charset="0"/>
                <a:cs typeface="Arial" panose="020B0604020202020204" pitchFamily="34" charset="0"/>
              </a:rPr>
              <a:t>é </a:t>
            </a:r>
            <a:r>
              <a:rPr lang="pt-BR" spc="-5" dirty="0">
                <a:latin typeface="Arial" panose="020B0604020202020204" pitchFamily="34" charset="0"/>
                <a:cs typeface="Arial" panose="020B0604020202020204" pitchFamily="34" charset="0"/>
              </a:rPr>
              <a:t>comum </a:t>
            </a:r>
            <a:r>
              <a:rPr lang="pt-BR" dirty="0">
                <a:latin typeface="Arial" panose="020B0604020202020204" pitchFamily="34" charset="0"/>
                <a:cs typeface="Arial" panose="020B0604020202020204" pitchFamily="34" charset="0"/>
              </a:rPr>
              <a:t>a adição de uma  </a:t>
            </a:r>
            <a:r>
              <a:rPr lang="pt-BR" spc="-5" dirty="0">
                <a:latin typeface="Arial" panose="020B0604020202020204" pitchFamily="34" charset="0"/>
                <a:cs typeface="Arial" panose="020B0604020202020204" pitchFamily="34" charset="0"/>
              </a:rPr>
              <a:t>quantidade </a:t>
            </a:r>
            <a:r>
              <a:rPr lang="pt-BR" dirty="0">
                <a:latin typeface="Arial" panose="020B0604020202020204" pitchFamily="34" charset="0"/>
                <a:cs typeface="Arial" panose="020B0604020202020204" pitchFamily="34" charset="0"/>
              </a:rPr>
              <a:t>de </a:t>
            </a:r>
            <a:r>
              <a:rPr lang="pt-BR" spc="-5" dirty="0">
                <a:latin typeface="Arial" panose="020B0604020202020204" pitchFamily="34" charset="0"/>
                <a:cs typeface="Arial" panose="020B0604020202020204" pitchFamily="34" charset="0"/>
              </a:rPr>
              <a:t>amônia </a:t>
            </a:r>
            <a:r>
              <a:rPr lang="pt-BR" dirty="0">
                <a:latin typeface="Arial" panose="020B0604020202020204" pitchFamily="34" charset="0"/>
                <a:cs typeface="Arial" panose="020B0604020202020204" pitchFamily="34" charset="0"/>
              </a:rPr>
              <a:t>no </a:t>
            </a:r>
            <a:r>
              <a:rPr lang="pt-BR" spc="-5" dirty="0">
                <a:latin typeface="Arial" panose="020B0604020202020204" pitchFamily="34" charset="0"/>
                <a:cs typeface="Arial" panose="020B0604020202020204" pitchFamily="34" charset="0"/>
              </a:rPr>
              <a:t>processo, com </a:t>
            </a:r>
            <a:r>
              <a:rPr lang="pt-BR" dirty="0">
                <a:latin typeface="Arial" panose="020B0604020202020204" pitchFamily="34" charset="0"/>
                <a:cs typeface="Arial" panose="020B0604020202020204" pitchFamily="34" charset="0"/>
              </a:rPr>
              <a:t>o </a:t>
            </a:r>
            <a:r>
              <a:rPr lang="pt-BR" spc="-5" dirty="0">
                <a:latin typeface="Arial" panose="020B0604020202020204" pitchFamily="34" charset="0"/>
                <a:cs typeface="Arial" panose="020B0604020202020204" pitchFamily="34" charset="0"/>
              </a:rPr>
              <a:t>objetivo </a:t>
            </a:r>
            <a:r>
              <a:rPr lang="pt-BR" dirty="0">
                <a:latin typeface="Arial" panose="020B0604020202020204" pitchFamily="34" charset="0"/>
                <a:cs typeface="Arial" panose="020B0604020202020204" pitchFamily="34" charset="0"/>
              </a:rPr>
              <a:t>de acelerar o processo de  </a:t>
            </a:r>
            <a:r>
              <a:rPr lang="pt-BR" spc="-5" dirty="0">
                <a:latin typeface="Arial" panose="020B0604020202020204" pitchFamily="34" charset="0"/>
                <a:cs typeface="Arial" panose="020B0604020202020204" pitchFamily="34" charset="0"/>
              </a:rPr>
              <a:t>eliminação </a:t>
            </a:r>
            <a:r>
              <a:rPr lang="pt-BR" dirty="0">
                <a:latin typeface="Arial" panose="020B0604020202020204" pitchFamily="34" charset="0"/>
                <a:cs typeface="Arial" panose="020B0604020202020204" pitchFamily="34" charset="0"/>
              </a:rPr>
              <a:t>da </a:t>
            </a:r>
            <a:r>
              <a:rPr lang="pt-BR" spc="-5" dirty="0">
                <a:latin typeface="Arial" panose="020B0604020202020204" pitchFamily="34" charset="0"/>
                <a:cs typeface="Arial" panose="020B0604020202020204" pitchFamily="34" charset="0"/>
              </a:rPr>
              <a:t>acidez livre </a:t>
            </a:r>
            <a:r>
              <a:rPr lang="pt-BR" dirty="0">
                <a:latin typeface="Arial" panose="020B0604020202020204" pitchFamily="34" charset="0"/>
                <a:cs typeface="Arial" panose="020B0604020202020204" pitchFamily="34" charset="0"/>
              </a:rPr>
              <a:t>do </a:t>
            </a:r>
            <a:r>
              <a:rPr lang="pt-BR" spc="-5" dirty="0">
                <a:latin typeface="Arial" panose="020B0604020202020204" pitchFamily="34" charset="0"/>
                <a:cs typeface="Arial" panose="020B0604020202020204" pitchFamily="34" charset="0"/>
              </a:rPr>
              <a:t>produto, </a:t>
            </a:r>
            <a:r>
              <a:rPr lang="pt-BR" dirty="0">
                <a:latin typeface="Arial" panose="020B0604020202020204" pitchFamily="34" charset="0"/>
                <a:cs typeface="Arial" panose="020B0604020202020204" pitchFamily="34" charset="0"/>
              </a:rPr>
              <a:t>gerando o superfosfato </a:t>
            </a:r>
            <a:r>
              <a:rPr lang="pt-BR" spc="-5" dirty="0">
                <a:latin typeface="Arial" panose="020B0604020202020204" pitchFamily="34" charset="0"/>
                <a:cs typeface="Arial" panose="020B0604020202020204" pitchFamily="34" charset="0"/>
              </a:rPr>
              <a:t>simples </a:t>
            </a:r>
            <a:r>
              <a:rPr lang="pt-BR" spc="-5" dirty="0" err="1">
                <a:latin typeface="Arial" panose="020B0604020202020204" pitchFamily="34" charset="0"/>
                <a:cs typeface="Arial" panose="020B0604020202020204" pitchFamily="34" charset="0"/>
              </a:rPr>
              <a:t>amoniado</a:t>
            </a:r>
            <a:r>
              <a:rPr lang="pt-BR" spc="-5" dirty="0">
                <a:latin typeface="Arial" panose="020B0604020202020204" pitchFamily="34" charset="0"/>
                <a:cs typeface="Arial" panose="020B0604020202020204" pitchFamily="34" charset="0"/>
              </a:rPr>
              <a:t>  (2-19-00,</a:t>
            </a:r>
            <a:r>
              <a:rPr lang="pt-BR" spc="-6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2-17-00</a:t>
            </a:r>
            <a:r>
              <a:rPr lang="pt-BR"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pt-BR" dirty="0">
                <a:latin typeface="Arial" panose="020B0604020202020204" pitchFamily="34" charset="0"/>
                <a:cs typeface="Arial" panose="020B0604020202020204" pitchFamily="34" charset="0"/>
              </a:rPr>
              <a:t>Possibilidade de inclusão de </a:t>
            </a:r>
            <a:r>
              <a:rPr lang="pt-BR" dirty="0" smtClean="0">
                <a:latin typeface="Arial" panose="020B0604020202020204" pitchFamily="34" charset="0"/>
                <a:cs typeface="Arial" panose="020B0604020202020204" pitchFamily="34" charset="0"/>
              </a:rPr>
              <a:t>micronutrientes</a:t>
            </a:r>
            <a:endParaRPr lang="pt-BR" dirty="0">
              <a:latin typeface="+mj-lt"/>
            </a:endParaRPr>
          </a:p>
        </p:txBody>
      </p:sp>
      <p:sp>
        <p:nvSpPr>
          <p:cNvPr id="10" name="CaixaDeTexto 9"/>
          <p:cNvSpPr txBox="1"/>
          <p:nvPr/>
        </p:nvSpPr>
        <p:spPr>
          <a:xfrm>
            <a:off x="927099" y="2114125"/>
            <a:ext cx="10102851" cy="369332"/>
          </a:xfrm>
          <a:prstGeom prst="rect">
            <a:avLst/>
          </a:prstGeom>
          <a:noFill/>
        </p:spPr>
        <p:txBody>
          <a:bodyPr wrap="square" rtlCol="0">
            <a:spAutoFit/>
          </a:bodyPr>
          <a:lstStyle/>
          <a:p>
            <a:r>
              <a:rPr lang="pt-BR" dirty="0" smtClean="0"/>
              <a:t>Ca</a:t>
            </a:r>
            <a:r>
              <a:rPr lang="pt-BR" baseline="-25000" dirty="0" smtClean="0"/>
              <a:t>10</a:t>
            </a:r>
            <a:r>
              <a:rPr lang="pt-BR" dirty="0" smtClean="0"/>
              <a:t>(PO</a:t>
            </a:r>
            <a:r>
              <a:rPr lang="pt-BR" baseline="-25000" dirty="0" smtClean="0"/>
              <a:t>4</a:t>
            </a:r>
            <a:r>
              <a:rPr lang="pt-BR" dirty="0" smtClean="0"/>
              <a:t>)6F</a:t>
            </a:r>
            <a:r>
              <a:rPr lang="pt-BR" baseline="-25000" dirty="0" smtClean="0"/>
              <a:t>2</a:t>
            </a:r>
            <a:r>
              <a:rPr lang="pt-BR" dirty="0" smtClean="0"/>
              <a:t> + 7H</a:t>
            </a:r>
            <a:r>
              <a:rPr lang="pt-BR" baseline="-25000" dirty="0" smtClean="0"/>
              <a:t>2</a:t>
            </a:r>
            <a:r>
              <a:rPr lang="pt-BR" dirty="0" smtClean="0"/>
              <a:t>SO</a:t>
            </a:r>
            <a:r>
              <a:rPr lang="pt-BR" baseline="-25000" dirty="0" smtClean="0"/>
              <a:t>4</a:t>
            </a:r>
            <a:r>
              <a:rPr lang="pt-BR" dirty="0" smtClean="0"/>
              <a:t>                    3Ca(H</a:t>
            </a:r>
            <a:r>
              <a:rPr lang="pt-BR" baseline="-25000" dirty="0" smtClean="0"/>
              <a:t>2</a:t>
            </a:r>
            <a:r>
              <a:rPr lang="pt-BR" dirty="0" smtClean="0"/>
              <a:t>PO</a:t>
            </a:r>
            <a:r>
              <a:rPr lang="pt-BR" baseline="-25000" dirty="0" smtClean="0"/>
              <a:t>4</a:t>
            </a:r>
            <a:r>
              <a:rPr lang="pt-BR" dirty="0" smtClean="0"/>
              <a:t>)</a:t>
            </a:r>
            <a:r>
              <a:rPr lang="pt-BR" baseline="-25000" dirty="0" smtClean="0"/>
              <a:t>2</a:t>
            </a:r>
            <a:r>
              <a:rPr lang="pt-BR" dirty="0" smtClean="0"/>
              <a:t> . 7CaSO</a:t>
            </a:r>
            <a:r>
              <a:rPr lang="pt-BR" baseline="-25000" dirty="0" smtClean="0"/>
              <a:t>4</a:t>
            </a:r>
            <a:r>
              <a:rPr lang="pt-BR" dirty="0" smtClean="0"/>
              <a:t> + 2HF              </a:t>
            </a:r>
            <a:endParaRPr lang="pt-BR" dirty="0"/>
          </a:p>
        </p:txBody>
      </p:sp>
      <p:sp>
        <p:nvSpPr>
          <p:cNvPr id="11" name="Seta para a direita 10"/>
          <p:cNvSpPr/>
          <p:nvPr/>
        </p:nvSpPr>
        <p:spPr>
          <a:xfrm>
            <a:off x="3705225" y="2193574"/>
            <a:ext cx="762000" cy="2104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52890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767215" y="2035047"/>
            <a:ext cx="9691359" cy="3718967"/>
          </a:xfrm>
          <a:prstGeom prst="rect">
            <a:avLst/>
          </a:prstGeom>
        </p:spPr>
        <p:txBody>
          <a:bodyPr vert="horz" wrap="square" lIns="0" tIns="0" rIns="0" bIns="0" rtlCol="0">
            <a:spAutoFit/>
          </a:bodyPr>
          <a:lstStyle/>
          <a:p>
            <a:pPr marL="12700">
              <a:lnSpc>
                <a:spcPct val="100000"/>
              </a:lnSpc>
              <a:tabLst>
                <a:tab pos="1900555" algn="l"/>
              </a:tabLst>
            </a:pPr>
            <a:r>
              <a:rPr sz="2000" spc="5" dirty="0">
                <a:latin typeface="Arial" panose="020B0604020202020204" pitchFamily="34" charset="0"/>
                <a:cs typeface="Arial" panose="020B0604020202020204" pitchFamily="34" charset="0"/>
              </a:rPr>
              <a:t>Ca</a:t>
            </a:r>
            <a:r>
              <a:rPr sz="2000" spc="7" baseline="-21367" dirty="0">
                <a:latin typeface="Arial" panose="020B0604020202020204" pitchFamily="34" charset="0"/>
                <a:cs typeface="Arial" panose="020B0604020202020204" pitchFamily="34" charset="0"/>
              </a:rPr>
              <a:t>10</a:t>
            </a:r>
            <a:r>
              <a:rPr sz="2000" spc="5" dirty="0">
                <a:latin typeface="Arial" panose="020B0604020202020204" pitchFamily="34" charset="0"/>
                <a:cs typeface="Arial" panose="020B0604020202020204" pitchFamily="34" charset="0"/>
              </a:rPr>
              <a:t>(PO</a:t>
            </a:r>
            <a:r>
              <a:rPr sz="2000" spc="7" baseline="-21367" dirty="0">
                <a:latin typeface="Arial" panose="020B0604020202020204" pitchFamily="34" charset="0"/>
                <a:cs typeface="Arial" panose="020B0604020202020204" pitchFamily="34" charset="0"/>
              </a:rPr>
              <a:t>4</a:t>
            </a:r>
            <a:r>
              <a:rPr sz="2000" spc="5" dirty="0">
                <a:latin typeface="Arial" panose="020B0604020202020204" pitchFamily="34" charset="0"/>
                <a:cs typeface="Arial" panose="020B0604020202020204" pitchFamily="34" charset="0"/>
              </a:rPr>
              <a:t>)6F</a:t>
            </a:r>
            <a:r>
              <a:rPr sz="2000" spc="7" baseline="-21367" dirty="0">
                <a:latin typeface="Arial" panose="020B0604020202020204" pitchFamily="34" charset="0"/>
                <a:cs typeface="Arial" panose="020B0604020202020204" pitchFamily="34" charset="0"/>
              </a:rPr>
              <a:t>2</a:t>
            </a:r>
            <a:r>
              <a:rPr sz="2000" spc="202" baseline="-21367"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	7 </a:t>
            </a:r>
            <a:r>
              <a:rPr sz="2000" spc="5" dirty="0">
                <a:latin typeface="Arial" panose="020B0604020202020204" pitchFamily="34" charset="0"/>
                <a:cs typeface="Arial" panose="020B0604020202020204" pitchFamily="34" charset="0"/>
              </a:rPr>
              <a:t>H</a:t>
            </a:r>
            <a:r>
              <a:rPr sz="2000" spc="7" baseline="-21367" dirty="0">
                <a:latin typeface="Arial" panose="020B0604020202020204" pitchFamily="34" charset="0"/>
                <a:cs typeface="Arial" panose="020B0604020202020204" pitchFamily="34" charset="0"/>
              </a:rPr>
              <a:t>3</a:t>
            </a:r>
            <a:r>
              <a:rPr sz="2000" spc="5" dirty="0">
                <a:latin typeface="Arial" panose="020B0604020202020204" pitchFamily="34" charset="0"/>
                <a:cs typeface="Arial" panose="020B0604020202020204" pitchFamily="34" charset="0"/>
              </a:rPr>
              <a:t>PO</a:t>
            </a:r>
            <a:r>
              <a:rPr sz="2000" spc="7" baseline="-21367" dirty="0">
                <a:latin typeface="Arial" panose="020B0604020202020204" pitchFamily="34" charset="0"/>
                <a:cs typeface="Arial" panose="020B0604020202020204" pitchFamily="34" charset="0"/>
              </a:rPr>
              <a:t>4 </a:t>
            </a:r>
            <a:r>
              <a:rPr sz="2000" dirty="0">
                <a:latin typeface="Arial" panose="020B0604020202020204" pitchFamily="34" charset="0"/>
                <a:cs typeface="Arial" panose="020B0604020202020204" pitchFamily="34" charset="0"/>
              </a:rPr>
              <a:t>+ 10 </a:t>
            </a:r>
            <a:r>
              <a:rPr sz="2000" spc="5" dirty="0">
                <a:latin typeface="Arial" panose="020B0604020202020204" pitchFamily="34" charset="0"/>
                <a:cs typeface="Arial" panose="020B0604020202020204" pitchFamily="34" charset="0"/>
              </a:rPr>
              <a:t>H</a:t>
            </a:r>
            <a:r>
              <a:rPr sz="2000" spc="7" baseline="-21367" dirty="0">
                <a:latin typeface="Arial" panose="020B0604020202020204" pitchFamily="34" charset="0"/>
                <a:cs typeface="Arial" panose="020B0604020202020204" pitchFamily="34" charset="0"/>
              </a:rPr>
              <a:t>2</a:t>
            </a:r>
            <a:r>
              <a:rPr sz="2000" spc="5" dirty="0">
                <a:latin typeface="Arial" panose="020B0604020202020204" pitchFamily="34" charset="0"/>
                <a:cs typeface="Arial" panose="020B0604020202020204" pitchFamily="34" charset="0"/>
              </a:rPr>
              <a:t>O </a:t>
            </a:r>
            <a:r>
              <a:rPr lang="pt-BR" sz="2000" spc="5" dirty="0" smtClean="0">
                <a:latin typeface="Arial" panose="020B0604020202020204" pitchFamily="34" charset="0"/>
                <a:cs typeface="Arial" panose="020B0604020202020204" pitchFamily="34" charset="0"/>
              </a:rPr>
              <a:t>              </a:t>
            </a:r>
            <a:r>
              <a:rPr sz="2000" dirty="0" smtClean="0">
                <a:latin typeface="Arial" panose="020B0604020202020204" pitchFamily="34" charset="0"/>
                <a:cs typeface="Arial" panose="020B0604020202020204" pitchFamily="34" charset="0"/>
              </a:rPr>
              <a:t>10</a:t>
            </a:r>
            <a:r>
              <a:rPr sz="2000" spc="-305" dirty="0" smtClean="0">
                <a:latin typeface="Arial" panose="020B0604020202020204" pitchFamily="34" charset="0"/>
                <a:cs typeface="Arial" panose="020B0604020202020204" pitchFamily="34" charset="0"/>
              </a:rPr>
              <a:t> </a:t>
            </a:r>
            <a:r>
              <a:rPr sz="2000" spc="5" dirty="0" smtClean="0">
                <a:latin typeface="Arial" panose="020B0604020202020204" pitchFamily="34" charset="0"/>
                <a:cs typeface="Arial" panose="020B0604020202020204" pitchFamily="34" charset="0"/>
              </a:rPr>
              <a:t>Ca(H</a:t>
            </a:r>
            <a:r>
              <a:rPr sz="2000" spc="7" baseline="-21367" dirty="0" smtClean="0">
                <a:latin typeface="Arial" panose="020B0604020202020204" pitchFamily="34" charset="0"/>
                <a:cs typeface="Arial" panose="020B0604020202020204" pitchFamily="34" charset="0"/>
              </a:rPr>
              <a:t>2</a:t>
            </a:r>
            <a:r>
              <a:rPr sz="2000" spc="5" dirty="0" smtClean="0">
                <a:latin typeface="Arial" panose="020B0604020202020204" pitchFamily="34" charset="0"/>
                <a:cs typeface="Arial" panose="020B0604020202020204" pitchFamily="34" charset="0"/>
              </a:rPr>
              <a:t>PO</a:t>
            </a:r>
            <a:r>
              <a:rPr sz="2000" spc="7" baseline="-21367" dirty="0" smtClean="0">
                <a:latin typeface="Arial" panose="020B0604020202020204" pitchFamily="34" charset="0"/>
                <a:cs typeface="Arial" panose="020B0604020202020204" pitchFamily="34" charset="0"/>
              </a:rPr>
              <a:t>4</a:t>
            </a:r>
            <a:r>
              <a:rPr sz="2000" spc="5" dirty="0" smtClean="0">
                <a:latin typeface="Arial" panose="020B0604020202020204" pitchFamily="34" charset="0"/>
                <a:cs typeface="Arial" panose="020B0604020202020204" pitchFamily="34" charset="0"/>
              </a:rPr>
              <a:t>)</a:t>
            </a:r>
            <a:r>
              <a:rPr sz="2000" spc="7" baseline="-21367" dirty="0" smtClean="0">
                <a:latin typeface="Arial" panose="020B0604020202020204" pitchFamily="34" charset="0"/>
                <a:cs typeface="Arial" panose="020B0604020202020204" pitchFamily="34" charset="0"/>
              </a:rPr>
              <a:t>2</a:t>
            </a:r>
            <a:r>
              <a:rPr sz="2000" spc="5" dirty="0" smtClean="0">
                <a:latin typeface="Arial" panose="020B0604020202020204" pitchFamily="34" charset="0"/>
                <a:cs typeface="Arial" panose="020B0604020202020204" pitchFamily="34" charset="0"/>
              </a:rPr>
              <a:t>.H</a:t>
            </a:r>
            <a:r>
              <a:rPr sz="2000" spc="7" baseline="-21367" dirty="0" smtClean="0">
                <a:latin typeface="Arial" panose="020B0604020202020204" pitchFamily="34" charset="0"/>
                <a:cs typeface="Arial" panose="020B0604020202020204" pitchFamily="34" charset="0"/>
              </a:rPr>
              <a:t>2</a:t>
            </a:r>
            <a:r>
              <a:rPr sz="2000" spc="5" dirty="0" smtClean="0">
                <a:latin typeface="Arial" panose="020B0604020202020204" pitchFamily="34" charset="0"/>
                <a:cs typeface="Arial" panose="020B0604020202020204" pitchFamily="34" charset="0"/>
              </a:rPr>
              <a:t>O</a:t>
            </a:r>
            <a:r>
              <a:rPr lang="pt-BR" sz="2000" spc="5" dirty="0" smtClean="0">
                <a:latin typeface="Arial" panose="020B0604020202020204" pitchFamily="34" charset="0"/>
                <a:cs typeface="Arial" panose="020B0604020202020204" pitchFamily="34" charset="0"/>
              </a:rPr>
              <a:t> + 2HF</a:t>
            </a:r>
          </a:p>
          <a:p>
            <a:pPr marL="12700">
              <a:lnSpc>
                <a:spcPct val="100000"/>
              </a:lnSpc>
              <a:tabLst>
                <a:tab pos="1900555" algn="l"/>
              </a:tabLst>
            </a:pPr>
            <a:endParaRPr lang="pt-BR" sz="2000" spc="5" dirty="0">
              <a:latin typeface="Arial" panose="020B0604020202020204" pitchFamily="34" charset="0"/>
              <a:cs typeface="Arial" panose="020B0604020202020204" pitchFamily="34" charset="0"/>
            </a:endParaRPr>
          </a:p>
          <a:p>
            <a:pPr marL="12700">
              <a:lnSpc>
                <a:spcPct val="100000"/>
              </a:lnSpc>
              <a:tabLst>
                <a:tab pos="1900555" algn="l"/>
              </a:tabLst>
            </a:pPr>
            <a:endParaRPr lang="pt-BR" sz="2000" spc="5" dirty="0">
              <a:latin typeface="Arial" panose="020B0604020202020204" pitchFamily="34" charset="0"/>
              <a:cs typeface="Arial" panose="020B0604020202020204" pitchFamily="34" charset="0"/>
            </a:endParaRPr>
          </a:p>
          <a:p>
            <a:pPr marL="355600" indent="-342900">
              <a:lnSpc>
                <a:spcPct val="100000"/>
              </a:lnSpc>
              <a:buFont typeface="Arial" panose="020B0604020202020204" pitchFamily="34" charset="0"/>
              <a:buChar char="•"/>
              <a:tabLst>
                <a:tab pos="354965" algn="l"/>
                <a:tab pos="355600" algn="l"/>
              </a:tabLst>
            </a:pPr>
            <a:r>
              <a:rPr lang="pt-BR" sz="2000" dirty="0">
                <a:latin typeface="Arial" panose="020B0604020202020204" pitchFamily="34" charset="0"/>
                <a:cs typeface="Arial" panose="020B0604020202020204" pitchFamily="34" charset="0"/>
              </a:rPr>
              <a:t>forma pó ou na granulada</a:t>
            </a:r>
            <a:r>
              <a:rPr lang="pt-BR" sz="2000" spc="-18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(predominante)</a:t>
            </a:r>
          </a:p>
          <a:p>
            <a:pPr marL="342900" indent="-342900">
              <a:lnSpc>
                <a:spcPct val="100000"/>
              </a:lnSpc>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354965" algn="l"/>
                <a:tab pos="355600" algn="l"/>
              </a:tabLst>
            </a:pPr>
            <a:r>
              <a:rPr lang="pt-BR" sz="2000" dirty="0">
                <a:latin typeface="Arial" panose="020B0604020202020204" pitchFamily="34" charset="0"/>
                <a:cs typeface="Arial" panose="020B0604020202020204" pitchFamily="34" charset="0"/>
              </a:rPr>
              <a:t>Boa solubilidade em água (maior que</a:t>
            </a:r>
            <a:r>
              <a:rPr lang="pt-BR" sz="2000" spc="-165" dirty="0">
                <a:latin typeface="Arial" panose="020B0604020202020204" pitchFamily="34" charset="0"/>
                <a:cs typeface="Arial" panose="020B0604020202020204" pitchFamily="34" charset="0"/>
              </a:rPr>
              <a:t> </a:t>
            </a:r>
            <a:r>
              <a:rPr lang="pt-BR" sz="2000" spc="-5" dirty="0">
                <a:latin typeface="Arial" panose="020B0604020202020204" pitchFamily="34" charset="0"/>
                <a:cs typeface="Arial" panose="020B0604020202020204" pitchFamily="34" charset="0"/>
              </a:rPr>
              <a:t>85%)</a:t>
            </a:r>
            <a:endParaRPr lang="pt-BR" sz="200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354965" algn="l"/>
                <a:tab pos="355600" algn="l"/>
              </a:tabLst>
            </a:pPr>
            <a:r>
              <a:rPr lang="pt-BR" sz="2000" spc="-5" dirty="0">
                <a:latin typeface="Arial" panose="020B0604020202020204" pitchFamily="34" charset="0"/>
                <a:cs typeface="Arial" panose="020B0604020202020204" pitchFamily="34" charset="0"/>
              </a:rPr>
              <a:t>alta </a:t>
            </a:r>
            <a:r>
              <a:rPr lang="pt-BR" sz="2000" dirty="0">
                <a:latin typeface="Arial" panose="020B0604020202020204" pitchFamily="34" charset="0"/>
                <a:cs typeface="Arial" panose="020B0604020202020204" pitchFamily="34" charset="0"/>
              </a:rPr>
              <a:t>concentração (45-46% de</a:t>
            </a:r>
            <a:r>
              <a:rPr lang="pt-BR" sz="2000" spc="-160" dirty="0">
                <a:latin typeface="Arial" panose="020B0604020202020204" pitchFamily="34" charset="0"/>
                <a:cs typeface="Arial" panose="020B0604020202020204" pitchFamily="34" charset="0"/>
              </a:rPr>
              <a:t> </a:t>
            </a:r>
            <a:r>
              <a:rPr lang="pt-BR" sz="2000" spc="5" dirty="0">
                <a:latin typeface="Arial" panose="020B0604020202020204" pitchFamily="34" charset="0"/>
                <a:cs typeface="Arial" panose="020B0604020202020204" pitchFamily="34" charset="0"/>
              </a:rPr>
              <a:t>P</a:t>
            </a:r>
            <a:r>
              <a:rPr lang="pt-BR" sz="2000" spc="7" baseline="-21367" dirty="0">
                <a:latin typeface="Arial" panose="020B0604020202020204" pitchFamily="34" charset="0"/>
                <a:cs typeface="Arial" panose="020B0604020202020204" pitchFamily="34" charset="0"/>
              </a:rPr>
              <a:t>2</a:t>
            </a:r>
            <a:r>
              <a:rPr lang="pt-BR" sz="2000" spc="5" dirty="0">
                <a:latin typeface="Arial" panose="020B0604020202020204" pitchFamily="34" charset="0"/>
                <a:cs typeface="Arial" panose="020B0604020202020204" pitchFamily="34" charset="0"/>
              </a:rPr>
              <a:t>O</a:t>
            </a:r>
            <a:r>
              <a:rPr lang="pt-BR" sz="2000" spc="7" baseline="-21367" dirty="0">
                <a:latin typeface="Arial" panose="020B0604020202020204" pitchFamily="34" charset="0"/>
                <a:cs typeface="Arial" panose="020B0604020202020204" pitchFamily="34" charset="0"/>
              </a:rPr>
              <a:t>5</a:t>
            </a:r>
            <a:r>
              <a:rPr lang="pt-BR" sz="2000" spc="5" dirty="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pPr marL="457200" indent="-457200">
              <a:lnSpc>
                <a:spcPct val="100000"/>
              </a:lnSpc>
              <a:spcBef>
                <a:spcPts val="35"/>
              </a:spcBef>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55600" indent="-342900">
              <a:lnSpc>
                <a:spcPct val="100000"/>
              </a:lnSpc>
              <a:buFont typeface="Arial" panose="020B0604020202020204" pitchFamily="34" charset="0"/>
              <a:buChar char="•"/>
              <a:tabLst>
                <a:tab pos="354965" algn="l"/>
                <a:tab pos="355600" algn="l"/>
              </a:tabLst>
            </a:pPr>
            <a:r>
              <a:rPr lang="pt-BR" sz="2000" dirty="0">
                <a:latin typeface="Arial" panose="020B0604020202020204" pitchFamily="34" charset="0"/>
                <a:cs typeface="Arial" panose="020B0604020202020204" pitchFamily="34" charset="0"/>
              </a:rPr>
              <a:t>Fonte de Ca</a:t>
            </a:r>
            <a:r>
              <a:rPr lang="pt-BR" sz="2000" spc="-145"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(13%)</a:t>
            </a:r>
          </a:p>
          <a:p>
            <a:pPr marL="12700">
              <a:lnSpc>
                <a:spcPct val="100000"/>
              </a:lnSpc>
              <a:tabLst>
                <a:tab pos="1900555" algn="l"/>
              </a:tabLst>
            </a:pPr>
            <a:endParaRPr sz="2000" dirty="0">
              <a:latin typeface="Arial" panose="020B0604020202020204" pitchFamily="34" charset="0"/>
              <a:cs typeface="Arial" panose="020B0604020202020204" pitchFamily="34" charset="0"/>
            </a:endParaRPr>
          </a:p>
        </p:txBody>
      </p:sp>
      <p:sp>
        <p:nvSpPr>
          <p:cNvPr id="3" name="CaixaDeTexto 2"/>
          <p:cNvSpPr txBox="1"/>
          <p:nvPr/>
        </p:nvSpPr>
        <p:spPr>
          <a:xfrm>
            <a:off x="0" y="428625"/>
            <a:ext cx="12192000" cy="584775"/>
          </a:xfrm>
          <a:prstGeom prst="rect">
            <a:avLst/>
          </a:prstGeom>
          <a:noFill/>
        </p:spPr>
        <p:txBody>
          <a:bodyPr wrap="square" rtlCol="0">
            <a:spAutoFit/>
          </a:bodyPr>
          <a:lstStyle/>
          <a:p>
            <a:pPr algn="ctr"/>
            <a:r>
              <a:rPr lang="pt-BR" sz="3200" dirty="0" smtClean="0">
                <a:solidFill>
                  <a:srgbClr val="FF0000"/>
                </a:solidFill>
              </a:rPr>
              <a:t>Superfosfato Triplo</a:t>
            </a:r>
            <a:endParaRPr lang="pt-BR" sz="3200" dirty="0">
              <a:solidFill>
                <a:srgbClr val="FF0000"/>
              </a:solidFill>
            </a:endParaRPr>
          </a:p>
        </p:txBody>
      </p:sp>
      <p:sp>
        <p:nvSpPr>
          <p:cNvPr id="4" name="Seta para a direita 3"/>
          <p:cNvSpPr/>
          <p:nvPr/>
        </p:nvSpPr>
        <p:spPr>
          <a:xfrm>
            <a:off x="5798506" y="2035047"/>
            <a:ext cx="930907" cy="2539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220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ço Reservado para Tabela 3"/>
          <p:cNvGraphicFramePr>
            <a:graphicFrameLocks/>
          </p:cNvGraphicFramePr>
          <p:nvPr>
            <p:extLst>
              <p:ext uri="{D42A27DB-BD31-4B8C-83A1-F6EECF244321}">
                <p14:modId xmlns:p14="http://schemas.microsoft.com/office/powerpoint/2010/main" val="1587117979"/>
              </p:ext>
            </p:extLst>
          </p:nvPr>
        </p:nvGraphicFramePr>
        <p:xfrm>
          <a:off x="657044" y="1406104"/>
          <a:ext cx="10515600" cy="4951347"/>
        </p:xfrm>
        <a:graphic>
          <a:graphicData uri="http://schemas.openxmlformats.org/drawingml/2006/table">
            <a:tbl>
              <a:tblPr firstRow="1" bandRow="1">
                <a:tableStyleId>{21E4AEA4-8DFA-4A89-87EB-49C32662AFE0}</a:tableStyleId>
              </a:tblPr>
              <a:tblGrid>
                <a:gridCol w="2878810"/>
                <a:gridCol w="2378990"/>
                <a:gridCol w="2870217"/>
                <a:gridCol w="2387583"/>
              </a:tblGrid>
              <a:tr h="661371">
                <a:tc>
                  <a:txBody>
                    <a:bodyPr/>
                    <a:lstStyle/>
                    <a:p>
                      <a:r>
                        <a:rPr lang="en-US" sz="2400" b="1" dirty="0" err="1" smtClean="0">
                          <a:solidFill>
                            <a:schemeClr val="tx1"/>
                          </a:solidFill>
                        </a:rPr>
                        <a:t>Macronutrientes</a:t>
                      </a:r>
                      <a:endParaRPr lang="en-US" sz="2400" b="1" dirty="0">
                        <a:solidFill>
                          <a:schemeClr val="tx1"/>
                        </a:solidFill>
                      </a:endParaRPr>
                    </a:p>
                  </a:txBody>
                  <a:tcPr/>
                </a:tc>
                <a:tc>
                  <a:txBody>
                    <a:bodyPr/>
                    <a:lstStyle/>
                    <a:p>
                      <a:r>
                        <a:rPr lang="en-US" sz="2400" b="1" dirty="0" smtClean="0">
                          <a:solidFill>
                            <a:schemeClr val="tx1"/>
                          </a:solidFill>
                        </a:rPr>
                        <a:t>Forma</a:t>
                      </a:r>
                      <a:r>
                        <a:rPr lang="en-US" sz="2400" b="1" baseline="0" dirty="0" smtClean="0">
                          <a:solidFill>
                            <a:schemeClr val="tx1"/>
                          </a:solidFill>
                        </a:rPr>
                        <a:t> </a:t>
                      </a:r>
                      <a:r>
                        <a:rPr lang="en-US" sz="2400" b="1" baseline="0" dirty="0" err="1" smtClean="0">
                          <a:solidFill>
                            <a:schemeClr val="tx1"/>
                          </a:solidFill>
                        </a:rPr>
                        <a:t>iônica</a:t>
                      </a:r>
                      <a:endParaRPr lang="en-US" sz="2400" b="1" dirty="0">
                        <a:solidFill>
                          <a:schemeClr val="tx1"/>
                        </a:solidFill>
                      </a:endParaRPr>
                    </a:p>
                  </a:txBody>
                  <a:tcPr/>
                </a:tc>
                <a:tc>
                  <a:txBody>
                    <a:bodyPr/>
                    <a:lstStyle/>
                    <a:p>
                      <a:r>
                        <a:rPr lang="en-US" sz="2400" b="1" dirty="0" err="1" smtClean="0">
                          <a:solidFill>
                            <a:schemeClr val="tx1"/>
                          </a:solidFill>
                        </a:rPr>
                        <a:t>Micronutrientes</a:t>
                      </a:r>
                      <a:endParaRPr lang="en-US" sz="2400" b="1" dirty="0">
                        <a:solidFill>
                          <a:schemeClr val="tx1"/>
                        </a:solidFill>
                      </a:endParaRPr>
                    </a:p>
                  </a:txBody>
                  <a:tcPr/>
                </a:tc>
                <a:tc>
                  <a:txBody>
                    <a:bodyPr/>
                    <a:lstStyle/>
                    <a:p>
                      <a:r>
                        <a:rPr lang="en-US" sz="2400" b="1" dirty="0" smtClean="0">
                          <a:solidFill>
                            <a:schemeClr val="tx1"/>
                          </a:solidFill>
                        </a:rPr>
                        <a:t>Forma </a:t>
                      </a:r>
                      <a:r>
                        <a:rPr lang="en-US" sz="2400" b="1" dirty="0" err="1" smtClean="0">
                          <a:solidFill>
                            <a:schemeClr val="tx1"/>
                          </a:solidFill>
                        </a:rPr>
                        <a:t>iônica</a:t>
                      </a:r>
                      <a:endParaRPr lang="en-US" sz="2400" b="1" dirty="0">
                        <a:solidFill>
                          <a:schemeClr val="tx1"/>
                        </a:solidFill>
                      </a:endParaRPr>
                    </a:p>
                  </a:txBody>
                  <a:tcPr/>
                </a:tc>
              </a:tr>
              <a:tr h="476664">
                <a:tc>
                  <a:txBody>
                    <a:bodyPr/>
                    <a:lstStyle/>
                    <a:p>
                      <a:r>
                        <a:rPr lang="en-US" sz="2000" b="1" dirty="0" err="1" smtClean="0"/>
                        <a:t>Hidrogênio</a:t>
                      </a:r>
                      <a:r>
                        <a:rPr lang="en-US" sz="2000" b="1" baseline="0" dirty="0" smtClean="0"/>
                        <a:t> (H)</a:t>
                      </a:r>
                      <a:endParaRPr lang="en-US" sz="2000" b="1" dirty="0"/>
                    </a:p>
                  </a:txBody>
                  <a:tcPr/>
                </a:tc>
                <a:tc>
                  <a:txBody>
                    <a:bodyPr/>
                    <a:lstStyle/>
                    <a:p>
                      <a:r>
                        <a:rPr lang="en-US" sz="2000" b="1" dirty="0" smtClean="0"/>
                        <a:t>H</a:t>
                      </a:r>
                      <a:r>
                        <a:rPr lang="en-US" sz="2000" b="1" baseline="-25000" dirty="0" smtClean="0"/>
                        <a:t>2</a:t>
                      </a:r>
                      <a:r>
                        <a:rPr lang="en-US" sz="2000" b="1" dirty="0" smtClean="0"/>
                        <a:t>O</a:t>
                      </a:r>
                      <a:endParaRPr lang="en-US" sz="2000" b="1" dirty="0"/>
                    </a:p>
                  </a:txBody>
                  <a:tcPr/>
                </a:tc>
                <a:tc>
                  <a:txBody>
                    <a:bodyPr/>
                    <a:lstStyle/>
                    <a:p>
                      <a:r>
                        <a:rPr lang="en-US" sz="2000" b="1" dirty="0" err="1" smtClean="0"/>
                        <a:t>Boro</a:t>
                      </a:r>
                      <a:r>
                        <a:rPr lang="en-US" sz="2000" b="1" baseline="0" dirty="0" smtClean="0"/>
                        <a:t> (B)</a:t>
                      </a:r>
                      <a:endParaRPr lang="en-US" sz="2000" b="1" dirty="0">
                        <a:solidFill>
                          <a:schemeClr val="tx1"/>
                        </a:solidFill>
                      </a:endParaRPr>
                    </a:p>
                  </a:txBody>
                  <a:tcPr/>
                </a:tc>
                <a:tc>
                  <a:txBody>
                    <a:bodyPr/>
                    <a:lstStyle/>
                    <a:p>
                      <a:r>
                        <a:rPr lang="en-US" sz="2000" b="1" dirty="0" smtClean="0"/>
                        <a:t>H</a:t>
                      </a:r>
                      <a:r>
                        <a:rPr lang="en-US" sz="2000" b="1" baseline="-25000" dirty="0" smtClean="0"/>
                        <a:t>3</a:t>
                      </a:r>
                      <a:r>
                        <a:rPr lang="en-US" sz="2000" b="1" dirty="0" smtClean="0"/>
                        <a:t>BO</a:t>
                      </a:r>
                      <a:r>
                        <a:rPr lang="en-US" sz="2000" b="1" baseline="-25000" dirty="0" smtClean="0"/>
                        <a:t>3</a:t>
                      </a:r>
                      <a:r>
                        <a:rPr lang="en-US" sz="2000" b="1" dirty="0" smtClean="0"/>
                        <a:t>, BO</a:t>
                      </a:r>
                      <a:r>
                        <a:rPr lang="en-US" sz="2000" b="1" baseline="-25000" dirty="0" smtClean="0"/>
                        <a:t>3</a:t>
                      </a:r>
                      <a:r>
                        <a:rPr lang="en-US" sz="2000" b="1" baseline="30000" dirty="0" smtClean="0"/>
                        <a:t>3-</a:t>
                      </a:r>
                      <a:endParaRPr lang="en-US" sz="2000" b="1" baseline="-25000" dirty="0">
                        <a:solidFill>
                          <a:schemeClr val="tx1"/>
                        </a:solidFill>
                      </a:endParaRPr>
                    </a:p>
                  </a:txBody>
                  <a:tcPr/>
                </a:tc>
              </a:tr>
              <a:tr h="476664">
                <a:tc>
                  <a:txBody>
                    <a:bodyPr/>
                    <a:lstStyle/>
                    <a:p>
                      <a:r>
                        <a:rPr lang="en-US" sz="2000" b="1" dirty="0" err="1" smtClean="0"/>
                        <a:t>Carbono</a:t>
                      </a:r>
                      <a:r>
                        <a:rPr lang="en-US" sz="2000" b="1" dirty="0" smtClean="0"/>
                        <a:t> (C)</a:t>
                      </a:r>
                      <a:endParaRPr lang="en-US" sz="2000" b="1" dirty="0"/>
                    </a:p>
                  </a:txBody>
                  <a:tcPr/>
                </a:tc>
                <a:tc>
                  <a:txBody>
                    <a:bodyPr/>
                    <a:lstStyle/>
                    <a:p>
                      <a:r>
                        <a:rPr lang="en-US" sz="2000" b="1" dirty="0" smtClean="0"/>
                        <a:t>CO</a:t>
                      </a:r>
                      <a:r>
                        <a:rPr lang="en-US" sz="2000" b="1" baseline="-25000" dirty="0" smtClean="0"/>
                        <a:t>2</a:t>
                      </a:r>
                      <a:endParaRPr lang="en-US" sz="2000" b="1" baseline="-25000" dirty="0"/>
                    </a:p>
                  </a:txBody>
                  <a:tcPr/>
                </a:tc>
                <a:tc>
                  <a:txBody>
                    <a:bodyPr/>
                    <a:lstStyle/>
                    <a:p>
                      <a:r>
                        <a:rPr lang="en-US" sz="2000" b="1" dirty="0" err="1" smtClean="0"/>
                        <a:t>Cloro</a:t>
                      </a:r>
                      <a:endParaRPr lang="en-US" sz="2000" b="1" dirty="0">
                        <a:solidFill>
                          <a:schemeClr val="tx1"/>
                        </a:solidFill>
                      </a:endParaRPr>
                    </a:p>
                  </a:txBody>
                  <a:tcPr/>
                </a:tc>
                <a:tc>
                  <a:txBody>
                    <a:bodyPr/>
                    <a:lstStyle/>
                    <a:p>
                      <a:r>
                        <a:rPr lang="en-US" sz="2000" b="1" dirty="0" smtClean="0"/>
                        <a:t>Cl</a:t>
                      </a:r>
                      <a:r>
                        <a:rPr lang="en-US" sz="2000" b="1" baseline="30000" dirty="0" smtClean="0"/>
                        <a:t>-</a:t>
                      </a:r>
                      <a:endParaRPr lang="en-US" sz="2000" b="1" baseline="30000" dirty="0">
                        <a:solidFill>
                          <a:schemeClr val="tx1"/>
                        </a:solidFill>
                      </a:endParaRPr>
                    </a:p>
                  </a:txBody>
                  <a:tcPr/>
                </a:tc>
              </a:tr>
              <a:tr h="476664">
                <a:tc>
                  <a:txBody>
                    <a:bodyPr/>
                    <a:lstStyle/>
                    <a:p>
                      <a:r>
                        <a:rPr lang="en-US" sz="2000" b="1" dirty="0" err="1" smtClean="0"/>
                        <a:t>Oxigênio</a:t>
                      </a:r>
                      <a:r>
                        <a:rPr lang="en-US" sz="2000" b="1" dirty="0" smtClean="0"/>
                        <a:t> (O)</a:t>
                      </a:r>
                      <a:endParaRPr lang="en-US" sz="2000" b="1" dirty="0"/>
                    </a:p>
                  </a:txBody>
                  <a:tcPr/>
                </a:tc>
                <a:tc>
                  <a:txBody>
                    <a:bodyPr/>
                    <a:lstStyle/>
                    <a:p>
                      <a:r>
                        <a:rPr lang="en-US" sz="2000" b="1" dirty="0" smtClean="0"/>
                        <a:t>O</a:t>
                      </a:r>
                      <a:r>
                        <a:rPr lang="en-US" sz="2000" b="1" baseline="-25000" dirty="0" smtClean="0"/>
                        <a:t>2</a:t>
                      </a:r>
                      <a:r>
                        <a:rPr lang="en-US" sz="2000" b="1" dirty="0" smtClean="0"/>
                        <a:t>, CO</a:t>
                      </a:r>
                      <a:r>
                        <a:rPr lang="en-US" sz="2000" b="1" baseline="-25000" dirty="0" smtClean="0"/>
                        <a:t>2</a:t>
                      </a:r>
                      <a:endParaRPr lang="en-US" sz="2000" b="1" baseline="-25000" dirty="0"/>
                    </a:p>
                  </a:txBody>
                  <a:tcPr/>
                </a:tc>
                <a:tc>
                  <a:txBody>
                    <a:bodyPr/>
                    <a:lstStyle/>
                    <a:p>
                      <a:r>
                        <a:rPr lang="en-US" sz="2000" b="1" dirty="0" err="1" smtClean="0"/>
                        <a:t>Cobre</a:t>
                      </a:r>
                      <a:r>
                        <a:rPr lang="en-US" sz="2000" b="1" dirty="0" smtClean="0"/>
                        <a:t> (Cu)</a:t>
                      </a:r>
                      <a:endParaRPr lang="en-US" sz="2000" b="1" dirty="0">
                        <a:solidFill>
                          <a:schemeClr val="tx1"/>
                        </a:solidFill>
                      </a:endParaRPr>
                    </a:p>
                  </a:txBody>
                  <a:tcPr/>
                </a:tc>
                <a:tc>
                  <a:txBody>
                    <a:bodyPr/>
                    <a:lstStyle/>
                    <a:p>
                      <a:r>
                        <a:rPr lang="en-US" sz="2000" b="1" dirty="0" smtClean="0"/>
                        <a:t>Cu</a:t>
                      </a:r>
                      <a:r>
                        <a:rPr lang="en-US" sz="2000" b="1" baseline="30000" dirty="0" smtClean="0"/>
                        <a:t>+</a:t>
                      </a:r>
                      <a:r>
                        <a:rPr lang="en-US" sz="2000" b="1" dirty="0" smtClean="0"/>
                        <a:t> , Cu</a:t>
                      </a:r>
                      <a:r>
                        <a:rPr lang="en-US" sz="2000" b="1" baseline="30000" dirty="0" smtClean="0"/>
                        <a:t>2+</a:t>
                      </a:r>
                      <a:endParaRPr lang="en-US" sz="2000" b="1" baseline="30000" dirty="0">
                        <a:solidFill>
                          <a:schemeClr val="tx1"/>
                        </a:solidFill>
                      </a:endParaRPr>
                    </a:p>
                  </a:txBody>
                  <a:tcPr/>
                </a:tc>
              </a:tr>
              <a:tr h="476664">
                <a:tc>
                  <a:txBody>
                    <a:bodyPr/>
                    <a:lstStyle/>
                    <a:p>
                      <a:r>
                        <a:rPr lang="en-US" sz="2000" b="1" dirty="0" err="1" smtClean="0"/>
                        <a:t>Nitrogênio</a:t>
                      </a:r>
                      <a:r>
                        <a:rPr lang="en-US" sz="2000" b="1" dirty="0" smtClean="0"/>
                        <a:t> (N)</a:t>
                      </a:r>
                      <a:endParaRPr lang="en-US" sz="2000" b="1" dirty="0">
                        <a:solidFill>
                          <a:schemeClr val="tx1"/>
                        </a:solidFill>
                      </a:endParaRPr>
                    </a:p>
                  </a:txBody>
                  <a:tcPr/>
                </a:tc>
                <a:tc>
                  <a:txBody>
                    <a:bodyPr/>
                    <a:lstStyle/>
                    <a:p>
                      <a:r>
                        <a:rPr lang="en-US" sz="2000" b="1" dirty="0" smtClean="0"/>
                        <a:t>NO</a:t>
                      </a:r>
                      <a:r>
                        <a:rPr lang="en-US" sz="2000" b="1" baseline="-25000" dirty="0" smtClean="0"/>
                        <a:t>3</a:t>
                      </a:r>
                      <a:r>
                        <a:rPr lang="en-US" sz="2000" b="1" baseline="30000" dirty="0" smtClean="0"/>
                        <a:t>-</a:t>
                      </a:r>
                      <a:r>
                        <a:rPr lang="en-US" sz="2000" b="1" dirty="0" smtClean="0"/>
                        <a:t>,</a:t>
                      </a:r>
                      <a:r>
                        <a:rPr lang="en-US" sz="2000" b="1" baseline="0" dirty="0" smtClean="0"/>
                        <a:t> NH</a:t>
                      </a:r>
                      <a:r>
                        <a:rPr lang="en-US" sz="2000" b="1" baseline="-25000" dirty="0" smtClean="0"/>
                        <a:t>4</a:t>
                      </a:r>
                      <a:r>
                        <a:rPr lang="en-US" sz="2000" b="1" baseline="30000" dirty="0" smtClean="0"/>
                        <a:t>+</a:t>
                      </a:r>
                      <a:endParaRPr lang="en-US" sz="2000" b="1" baseline="-25000" dirty="0">
                        <a:solidFill>
                          <a:schemeClr val="tx1"/>
                        </a:solidFill>
                      </a:endParaRPr>
                    </a:p>
                  </a:txBody>
                  <a:tcPr/>
                </a:tc>
                <a:tc>
                  <a:txBody>
                    <a:bodyPr/>
                    <a:lstStyle/>
                    <a:p>
                      <a:r>
                        <a:rPr lang="en-US" sz="2000" b="1" dirty="0" smtClean="0"/>
                        <a:t>Ferro (Fe)</a:t>
                      </a:r>
                      <a:endParaRPr lang="en-US" sz="2000" b="1" dirty="0">
                        <a:solidFill>
                          <a:schemeClr val="tx1"/>
                        </a:solidFill>
                      </a:endParaRPr>
                    </a:p>
                  </a:txBody>
                  <a:tcPr/>
                </a:tc>
                <a:tc>
                  <a:txBody>
                    <a:bodyPr/>
                    <a:lstStyle/>
                    <a:p>
                      <a:r>
                        <a:rPr lang="en-US" sz="2000" b="1" dirty="0" smtClean="0"/>
                        <a:t>Fe</a:t>
                      </a:r>
                      <a:r>
                        <a:rPr lang="en-US" sz="2000" b="1" baseline="30000" dirty="0" smtClean="0"/>
                        <a:t>2+</a:t>
                      </a:r>
                      <a:r>
                        <a:rPr lang="en-US" sz="2000" b="1" dirty="0" smtClean="0"/>
                        <a:t>, Fe</a:t>
                      </a:r>
                      <a:r>
                        <a:rPr lang="en-US" sz="2000" b="1" baseline="30000" dirty="0" smtClean="0"/>
                        <a:t>3+</a:t>
                      </a:r>
                      <a:endParaRPr lang="en-US" sz="2000" b="1" baseline="30000" dirty="0">
                        <a:solidFill>
                          <a:schemeClr val="tx1"/>
                        </a:solidFill>
                      </a:endParaRPr>
                    </a:p>
                  </a:txBody>
                  <a:tcPr/>
                </a:tc>
              </a:tr>
              <a:tr h="476664">
                <a:tc>
                  <a:txBody>
                    <a:bodyPr/>
                    <a:lstStyle/>
                    <a:p>
                      <a:r>
                        <a:rPr lang="en-US" sz="2000" b="1" dirty="0" err="1" smtClean="0"/>
                        <a:t>Fósforo</a:t>
                      </a:r>
                      <a:r>
                        <a:rPr lang="en-US" sz="2000" b="1" dirty="0" smtClean="0"/>
                        <a:t> (P)</a:t>
                      </a:r>
                      <a:endParaRPr lang="en-US" sz="2000" b="1" dirty="0">
                        <a:solidFill>
                          <a:schemeClr val="tx1"/>
                        </a:solidFill>
                      </a:endParaRPr>
                    </a:p>
                  </a:txBody>
                  <a:tcPr/>
                </a:tc>
                <a:tc>
                  <a:txBody>
                    <a:bodyPr/>
                    <a:lstStyle/>
                    <a:p>
                      <a:r>
                        <a:rPr lang="en-US" sz="2000" b="1" baseline="0" dirty="0" smtClean="0"/>
                        <a:t>H</a:t>
                      </a:r>
                      <a:r>
                        <a:rPr lang="en-US" sz="2000" b="1" baseline="-25000" dirty="0" smtClean="0"/>
                        <a:t>2</a:t>
                      </a:r>
                      <a:r>
                        <a:rPr lang="en-US" sz="2000" b="1" baseline="0" dirty="0" smtClean="0"/>
                        <a:t>PO</a:t>
                      </a:r>
                      <a:r>
                        <a:rPr lang="en-US" sz="2000" b="1" baseline="-25000" dirty="0" smtClean="0"/>
                        <a:t>4</a:t>
                      </a:r>
                      <a:r>
                        <a:rPr lang="en-US" sz="2000" b="1" baseline="30000" dirty="0" smtClean="0"/>
                        <a:t>- </a:t>
                      </a:r>
                      <a:r>
                        <a:rPr lang="en-US" sz="2000" b="1" baseline="0" dirty="0" smtClean="0"/>
                        <a:t>, </a:t>
                      </a:r>
                      <a:r>
                        <a:rPr lang="en-US" sz="2000" b="1" dirty="0" smtClean="0"/>
                        <a:t>HPO</a:t>
                      </a:r>
                      <a:r>
                        <a:rPr lang="en-US" sz="2000" b="1" baseline="-25000" dirty="0" smtClean="0"/>
                        <a:t>4</a:t>
                      </a:r>
                      <a:r>
                        <a:rPr lang="en-US" sz="2000" b="1" baseline="30000" dirty="0" smtClean="0"/>
                        <a:t>2-</a:t>
                      </a:r>
                      <a:endParaRPr lang="en-US" sz="2000" b="1" baseline="30000" dirty="0">
                        <a:solidFill>
                          <a:schemeClr val="tx1"/>
                        </a:solidFill>
                      </a:endParaRPr>
                    </a:p>
                  </a:txBody>
                  <a:tcPr/>
                </a:tc>
                <a:tc>
                  <a:txBody>
                    <a:bodyPr/>
                    <a:lstStyle/>
                    <a:p>
                      <a:r>
                        <a:rPr lang="en-US" sz="2000" b="1" dirty="0" err="1" smtClean="0"/>
                        <a:t>Manganês</a:t>
                      </a:r>
                      <a:r>
                        <a:rPr lang="en-US" sz="2000" b="1" dirty="0" smtClean="0"/>
                        <a:t> (</a:t>
                      </a:r>
                      <a:r>
                        <a:rPr lang="en-US" sz="2000" b="1" dirty="0" err="1" smtClean="0"/>
                        <a:t>Mn</a:t>
                      </a:r>
                      <a:r>
                        <a:rPr lang="en-US" sz="2000" b="1" dirty="0" smtClean="0"/>
                        <a:t>)</a:t>
                      </a:r>
                      <a:endParaRPr lang="en-US" sz="2000" b="1" dirty="0">
                        <a:solidFill>
                          <a:schemeClr val="tx1"/>
                        </a:solidFill>
                      </a:endParaRPr>
                    </a:p>
                  </a:txBody>
                  <a:tcPr/>
                </a:tc>
                <a:tc>
                  <a:txBody>
                    <a:bodyPr/>
                    <a:lstStyle/>
                    <a:p>
                      <a:r>
                        <a:rPr lang="en-US" sz="2000" b="1" dirty="0" smtClean="0"/>
                        <a:t>Mn</a:t>
                      </a:r>
                      <a:r>
                        <a:rPr lang="en-US" sz="2000" b="1" baseline="30000" dirty="0" smtClean="0"/>
                        <a:t>2+</a:t>
                      </a:r>
                      <a:endParaRPr lang="en-US" sz="2000" b="1" baseline="30000" dirty="0">
                        <a:solidFill>
                          <a:schemeClr val="tx1"/>
                        </a:solidFill>
                      </a:endParaRPr>
                    </a:p>
                  </a:txBody>
                  <a:tcPr/>
                </a:tc>
              </a:tr>
              <a:tr h="476664">
                <a:tc>
                  <a:txBody>
                    <a:bodyPr/>
                    <a:lstStyle/>
                    <a:p>
                      <a:r>
                        <a:rPr lang="en-US" sz="2000" b="1" dirty="0" err="1" smtClean="0"/>
                        <a:t>Potássio</a:t>
                      </a:r>
                      <a:r>
                        <a:rPr lang="en-US" sz="2000" b="1" baseline="0" dirty="0" smtClean="0"/>
                        <a:t> (K)</a:t>
                      </a:r>
                      <a:endParaRPr lang="en-US" sz="2000" b="1" dirty="0" smtClean="0">
                        <a:solidFill>
                          <a:schemeClr val="tx1"/>
                        </a:solidFill>
                      </a:endParaRPr>
                    </a:p>
                  </a:txBody>
                  <a:tcPr/>
                </a:tc>
                <a:tc>
                  <a:txBody>
                    <a:bodyPr/>
                    <a:lstStyle/>
                    <a:p>
                      <a:r>
                        <a:rPr lang="en-US" sz="2000" b="1" dirty="0" smtClean="0"/>
                        <a:t>K</a:t>
                      </a:r>
                      <a:r>
                        <a:rPr lang="en-US" sz="2000" b="1" baseline="30000" dirty="0" smtClean="0"/>
                        <a:t>+</a:t>
                      </a:r>
                      <a:endParaRPr lang="en-US" sz="2000" b="1" baseline="30000" dirty="0">
                        <a:solidFill>
                          <a:schemeClr val="tx1"/>
                        </a:solidFill>
                      </a:endParaRPr>
                    </a:p>
                  </a:txBody>
                  <a:tcPr/>
                </a:tc>
                <a:tc>
                  <a:txBody>
                    <a:bodyPr/>
                    <a:lstStyle/>
                    <a:p>
                      <a:r>
                        <a:rPr lang="en-US" sz="2000" b="1" dirty="0" err="1" smtClean="0"/>
                        <a:t>Molibdênio</a:t>
                      </a:r>
                      <a:r>
                        <a:rPr lang="en-US" sz="2000" b="1" baseline="0" dirty="0" smtClean="0"/>
                        <a:t> (Mo)</a:t>
                      </a:r>
                      <a:endParaRPr lang="en-US" sz="2000" b="1" dirty="0">
                        <a:solidFill>
                          <a:schemeClr val="tx1"/>
                        </a:solidFill>
                      </a:endParaRPr>
                    </a:p>
                  </a:txBody>
                  <a:tcPr/>
                </a:tc>
                <a:tc>
                  <a:txBody>
                    <a:bodyPr/>
                    <a:lstStyle/>
                    <a:p>
                      <a:r>
                        <a:rPr lang="en-US" sz="2000" b="1" dirty="0" smtClean="0"/>
                        <a:t>MoO</a:t>
                      </a:r>
                      <a:r>
                        <a:rPr lang="en-US" sz="2000" b="1" baseline="-25000" dirty="0" smtClean="0"/>
                        <a:t>4</a:t>
                      </a:r>
                      <a:r>
                        <a:rPr lang="en-US" sz="2000" b="1" baseline="30000" dirty="0" smtClean="0"/>
                        <a:t>2-</a:t>
                      </a:r>
                      <a:endParaRPr lang="en-US" sz="2000" b="1" baseline="30000" dirty="0">
                        <a:solidFill>
                          <a:schemeClr val="tx1"/>
                        </a:solidFill>
                      </a:endParaRPr>
                    </a:p>
                  </a:txBody>
                  <a:tcPr/>
                </a:tc>
              </a:tr>
              <a:tr h="476664">
                <a:tc>
                  <a:txBody>
                    <a:bodyPr/>
                    <a:lstStyle/>
                    <a:p>
                      <a:r>
                        <a:rPr lang="en-US" sz="2000" b="1" dirty="0" err="1" smtClean="0"/>
                        <a:t>Cálcio</a:t>
                      </a:r>
                      <a:r>
                        <a:rPr lang="en-US" sz="2000" b="1" dirty="0" smtClean="0"/>
                        <a:t> (Ca)</a:t>
                      </a:r>
                      <a:endParaRPr lang="en-US" sz="2000" b="1" dirty="0">
                        <a:solidFill>
                          <a:schemeClr val="tx1"/>
                        </a:solidFill>
                      </a:endParaRPr>
                    </a:p>
                  </a:txBody>
                  <a:tcPr/>
                </a:tc>
                <a:tc>
                  <a:txBody>
                    <a:bodyPr/>
                    <a:lstStyle/>
                    <a:p>
                      <a:r>
                        <a:rPr lang="en-US" sz="2000" b="1" dirty="0" smtClean="0"/>
                        <a:t>Ca</a:t>
                      </a:r>
                      <a:r>
                        <a:rPr lang="en-US" sz="2000" b="1" baseline="30000" dirty="0" smtClean="0"/>
                        <a:t>2+</a:t>
                      </a:r>
                      <a:endParaRPr lang="en-US" sz="2000" b="1" baseline="30000" dirty="0">
                        <a:solidFill>
                          <a:schemeClr val="tx1"/>
                        </a:solidFill>
                      </a:endParaRPr>
                    </a:p>
                  </a:txBody>
                  <a:tcPr/>
                </a:tc>
                <a:tc>
                  <a:txBody>
                    <a:bodyPr/>
                    <a:lstStyle/>
                    <a:p>
                      <a:r>
                        <a:rPr lang="en-US" sz="2000" b="1" dirty="0" err="1" smtClean="0"/>
                        <a:t>Zinco</a:t>
                      </a:r>
                      <a:r>
                        <a:rPr lang="en-US" sz="2000" b="1" dirty="0" smtClean="0"/>
                        <a:t> (Zn)</a:t>
                      </a:r>
                      <a:endParaRPr lang="en-US" sz="2000" b="1" dirty="0">
                        <a:solidFill>
                          <a:schemeClr val="tx1"/>
                        </a:solidFill>
                      </a:endParaRPr>
                    </a:p>
                  </a:txBody>
                  <a:tcPr/>
                </a:tc>
                <a:tc>
                  <a:txBody>
                    <a:bodyPr/>
                    <a:lstStyle/>
                    <a:p>
                      <a:r>
                        <a:rPr lang="en-US" sz="2000" b="1" dirty="0" smtClean="0"/>
                        <a:t>Zn</a:t>
                      </a:r>
                      <a:r>
                        <a:rPr lang="en-US" sz="2000" b="1" baseline="30000" dirty="0" smtClean="0"/>
                        <a:t>2+</a:t>
                      </a:r>
                      <a:endParaRPr lang="en-US" sz="2000" b="1" baseline="30000" dirty="0">
                        <a:solidFill>
                          <a:schemeClr val="tx1"/>
                        </a:solidFill>
                      </a:endParaRPr>
                    </a:p>
                  </a:txBody>
                  <a:tcPr/>
                </a:tc>
              </a:tr>
              <a:tr h="476664">
                <a:tc>
                  <a:txBody>
                    <a:bodyPr/>
                    <a:lstStyle/>
                    <a:p>
                      <a:r>
                        <a:rPr lang="en-US" sz="2000" b="1" dirty="0" err="1" smtClean="0"/>
                        <a:t>Magnésio</a:t>
                      </a:r>
                      <a:r>
                        <a:rPr lang="en-US" sz="2000" b="1" dirty="0" smtClean="0"/>
                        <a:t> (Mg)</a:t>
                      </a:r>
                      <a:endParaRPr lang="en-US" sz="2000" b="1" dirty="0">
                        <a:solidFill>
                          <a:schemeClr val="tx1"/>
                        </a:solidFill>
                      </a:endParaRPr>
                    </a:p>
                  </a:txBody>
                  <a:tcPr/>
                </a:tc>
                <a:tc>
                  <a:txBody>
                    <a:bodyPr/>
                    <a:lstStyle/>
                    <a:p>
                      <a:r>
                        <a:rPr lang="en-US" sz="2000" b="1" dirty="0" smtClean="0"/>
                        <a:t>Mg</a:t>
                      </a:r>
                      <a:r>
                        <a:rPr lang="en-US" sz="2000" b="1" baseline="30000" dirty="0" smtClean="0"/>
                        <a:t>2+</a:t>
                      </a:r>
                      <a:endParaRPr lang="en-US" sz="2000" b="1" baseline="30000" dirty="0">
                        <a:solidFill>
                          <a:schemeClr val="tx1"/>
                        </a:solidFill>
                      </a:endParaRPr>
                    </a:p>
                  </a:txBody>
                  <a:tcPr/>
                </a:tc>
                <a:tc>
                  <a:txBody>
                    <a:bodyPr/>
                    <a:lstStyle/>
                    <a:p>
                      <a:r>
                        <a:rPr lang="en-US" sz="2000" b="1" baseline="0" dirty="0" err="1" smtClean="0">
                          <a:solidFill>
                            <a:schemeClr val="tx1"/>
                          </a:solidFill>
                        </a:rPr>
                        <a:t>Níquel</a:t>
                      </a:r>
                      <a:r>
                        <a:rPr lang="en-US" sz="2000" b="1" baseline="0" dirty="0" smtClean="0">
                          <a:solidFill>
                            <a:schemeClr val="tx1"/>
                          </a:solidFill>
                        </a:rPr>
                        <a:t> (Ni)</a:t>
                      </a:r>
                      <a:endParaRPr lang="en-US" sz="2000" b="1" baseline="0" dirty="0">
                        <a:solidFill>
                          <a:schemeClr val="tx1"/>
                        </a:solidFill>
                      </a:endParaRPr>
                    </a:p>
                  </a:txBody>
                  <a:tcPr/>
                </a:tc>
                <a:tc>
                  <a:txBody>
                    <a:bodyPr/>
                    <a:lstStyle/>
                    <a:p>
                      <a:r>
                        <a:rPr lang="en-US" sz="2000" b="1" baseline="0" dirty="0" smtClean="0">
                          <a:solidFill>
                            <a:schemeClr val="tx1"/>
                          </a:solidFill>
                        </a:rPr>
                        <a:t>Ni</a:t>
                      </a:r>
                      <a:r>
                        <a:rPr lang="en-US" sz="2000" b="1" baseline="30000" dirty="0" smtClean="0">
                          <a:solidFill>
                            <a:schemeClr val="tx1"/>
                          </a:solidFill>
                        </a:rPr>
                        <a:t>2+</a:t>
                      </a:r>
                      <a:endParaRPr lang="en-US" sz="2000" b="1" baseline="30000" dirty="0">
                        <a:solidFill>
                          <a:schemeClr val="tx1"/>
                        </a:solidFill>
                      </a:endParaRPr>
                    </a:p>
                  </a:txBody>
                  <a:tcPr/>
                </a:tc>
              </a:tr>
              <a:tr h="476664">
                <a:tc>
                  <a:txBody>
                    <a:bodyPr/>
                    <a:lstStyle/>
                    <a:p>
                      <a:r>
                        <a:rPr lang="en-US" sz="2000" b="1" dirty="0" err="1" smtClean="0"/>
                        <a:t>Enxofre</a:t>
                      </a:r>
                      <a:r>
                        <a:rPr lang="en-US" sz="2000" b="1" dirty="0" smtClean="0"/>
                        <a:t> (S)</a:t>
                      </a:r>
                      <a:endParaRPr lang="en-US" sz="2000" b="1" dirty="0">
                        <a:solidFill>
                          <a:schemeClr val="tx1"/>
                        </a:solidFill>
                      </a:endParaRPr>
                    </a:p>
                  </a:txBody>
                  <a:tcPr/>
                </a:tc>
                <a:tc>
                  <a:txBody>
                    <a:bodyPr/>
                    <a:lstStyle/>
                    <a:p>
                      <a:r>
                        <a:rPr lang="en-US" sz="2000" b="1" dirty="0" smtClean="0"/>
                        <a:t>SO</a:t>
                      </a:r>
                      <a:r>
                        <a:rPr lang="en-US" sz="2000" b="1" baseline="-25000" dirty="0" smtClean="0"/>
                        <a:t>4</a:t>
                      </a:r>
                      <a:r>
                        <a:rPr lang="en-US" sz="2000" b="1" baseline="30000" dirty="0" smtClean="0"/>
                        <a:t>2-</a:t>
                      </a:r>
                      <a:endParaRPr lang="en-US" sz="2000" b="1" baseline="30000" dirty="0">
                        <a:solidFill>
                          <a:schemeClr val="tx1"/>
                        </a:solidFill>
                      </a:endParaRPr>
                    </a:p>
                  </a:txBody>
                  <a:tcPr/>
                </a:tc>
                <a:tc>
                  <a:txBody>
                    <a:bodyPr/>
                    <a:lstStyle/>
                    <a:p>
                      <a:endParaRPr lang="en-US" sz="2000" b="1" baseline="30000" dirty="0">
                        <a:solidFill>
                          <a:schemeClr val="tx1"/>
                        </a:solidFill>
                      </a:endParaRPr>
                    </a:p>
                  </a:txBody>
                  <a:tcPr/>
                </a:tc>
                <a:tc>
                  <a:txBody>
                    <a:bodyPr/>
                    <a:lstStyle/>
                    <a:p>
                      <a:endParaRPr lang="en-US" sz="2000" b="1" baseline="30000" dirty="0">
                        <a:solidFill>
                          <a:schemeClr val="tx1"/>
                        </a:solidFill>
                      </a:endParaRPr>
                    </a:p>
                  </a:txBody>
                  <a:tcPr/>
                </a:tc>
              </a:tr>
            </a:tbl>
          </a:graphicData>
        </a:graphic>
      </p:graphicFrame>
      <p:sp>
        <p:nvSpPr>
          <p:cNvPr id="3" name="Título 1"/>
          <p:cNvSpPr txBox="1">
            <a:spLocks/>
          </p:cNvSpPr>
          <p:nvPr/>
        </p:nvSpPr>
        <p:spPr>
          <a:xfrm>
            <a:off x="657044" y="132212"/>
            <a:ext cx="10515600" cy="816694"/>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t>Elementos</a:t>
            </a:r>
            <a:r>
              <a:rPr lang="en-US" b="1" dirty="0" smtClean="0"/>
              <a:t> </a:t>
            </a:r>
            <a:r>
              <a:rPr lang="en-US" b="1" dirty="0" err="1" smtClean="0"/>
              <a:t>essenciais</a:t>
            </a:r>
            <a:endParaRPr lang="en-US" b="1" dirty="0"/>
          </a:p>
        </p:txBody>
      </p:sp>
    </p:spTree>
    <p:extLst>
      <p:ext uri="{BB962C8B-B14F-4D97-AF65-F5344CB8AC3E}">
        <p14:creationId xmlns:p14="http://schemas.microsoft.com/office/powerpoint/2010/main" val="2385090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42888"/>
            <a:ext cx="12192000" cy="584775"/>
          </a:xfrm>
          <a:prstGeom prst="rect">
            <a:avLst/>
          </a:prstGeom>
          <a:noFill/>
        </p:spPr>
        <p:txBody>
          <a:bodyPr wrap="square" rtlCol="0">
            <a:spAutoFit/>
          </a:bodyPr>
          <a:lstStyle/>
          <a:p>
            <a:pPr algn="ctr"/>
            <a:r>
              <a:rPr lang="pt-BR" sz="3200" dirty="0" smtClean="0">
                <a:solidFill>
                  <a:srgbClr val="FF0000"/>
                </a:solidFill>
              </a:rPr>
              <a:t>Fosfato de amônio (MAP E DAP)</a:t>
            </a:r>
            <a:endParaRPr lang="pt-BR" sz="3200" dirty="0">
              <a:solidFill>
                <a:srgbClr val="FF0000"/>
              </a:solidFill>
            </a:endParaRPr>
          </a:p>
        </p:txBody>
      </p:sp>
      <p:sp>
        <p:nvSpPr>
          <p:cNvPr id="4" name="Retângulo 3"/>
          <p:cNvSpPr/>
          <p:nvPr/>
        </p:nvSpPr>
        <p:spPr>
          <a:xfrm>
            <a:off x="742951" y="2000251"/>
            <a:ext cx="7615237" cy="2862322"/>
          </a:xfrm>
          <a:prstGeom prst="rect">
            <a:avLst/>
          </a:prstGeom>
        </p:spPr>
        <p:txBody>
          <a:bodyPr wrap="square">
            <a:spAutoFit/>
          </a:bodyPr>
          <a:lstStyle/>
          <a:p>
            <a:pPr indent="-285750">
              <a:lnSpc>
                <a:spcPct val="250000"/>
              </a:lnSpc>
              <a:spcBef>
                <a:spcPts val="1800"/>
              </a:spcBef>
              <a:buFont typeface="Arial" panose="020B0604020202020204" pitchFamily="34" charset="0"/>
              <a:buChar char="•"/>
              <a:tabLst>
                <a:tab pos="939800" algn="l"/>
              </a:tabLst>
            </a:pPr>
            <a:r>
              <a:rPr lang="pt-BR" b="1" spc="-5" dirty="0">
                <a:latin typeface="Arial" panose="020B0604020202020204" pitchFamily="34" charset="0"/>
                <a:cs typeface="Arial" panose="020B0604020202020204" pitchFamily="34" charset="0"/>
              </a:rPr>
              <a:t>Alta concentração </a:t>
            </a:r>
            <a:r>
              <a:rPr lang="pt-BR" b="1" dirty="0">
                <a:latin typeface="Arial" panose="020B0604020202020204" pitchFamily="34" charset="0"/>
                <a:cs typeface="Arial" panose="020B0604020202020204" pitchFamily="34" charset="0"/>
              </a:rPr>
              <a:t>N e</a:t>
            </a:r>
            <a:r>
              <a:rPr lang="pt-BR" b="1" spc="40"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a:t>
            </a:r>
            <a:r>
              <a:rPr lang="pt-BR" b="1" baseline="-20833" dirty="0">
                <a:latin typeface="Arial" panose="020B0604020202020204" pitchFamily="34" charset="0"/>
                <a:cs typeface="Arial" panose="020B0604020202020204" pitchFamily="34" charset="0"/>
              </a:rPr>
              <a:t>2</a:t>
            </a:r>
            <a:r>
              <a:rPr lang="pt-BR" b="1" dirty="0">
                <a:latin typeface="Arial" panose="020B0604020202020204" pitchFamily="34" charset="0"/>
                <a:cs typeface="Arial" panose="020B0604020202020204" pitchFamily="34" charset="0"/>
              </a:rPr>
              <a:t>O</a:t>
            </a:r>
            <a:r>
              <a:rPr lang="pt-BR" b="1" baseline="-20833" dirty="0">
                <a:latin typeface="Arial" panose="020B0604020202020204" pitchFamily="34" charset="0"/>
                <a:cs typeface="Arial" panose="020B0604020202020204" pitchFamily="34" charset="0"/>
              </a:rPr>
              <a:t>5</a:t>
            </a:r>
          </a:p>
          <a:p>
            <a:pPr indent="-285750">
              <a:lnSpc>
                <a:spcPct val="250000"/>
              </a:lnSpc>
              <a:buFont typeface="Arial" panose="020B0604020202020204" pitchFamily="34" charset="0"/>
              <a:buChar char="•"/>
              <a:tabLst>
                <a:tab pos="959485" algn="l"/>
              </a:tabLst>
            </a:pPr>
            <a:r>
              <a:rPr lang="pt-BR" b="1" spc="-5" dirty="0" smtClean="0">
                <a:latin typeface="Arial" panose="020B0604020202020204" pitchFamily="34" charset="0"/>
                <a:cs typeface="Arial" panose="020B0604020202020204" pitchFamily="34" charset="0"/>
              </a:rPr>
              <a:t>Propriedades </a:t>
            </a:r>
            <a:r>
              <a:rPr lang="pt-BR" b="1" spc="-5" dirty="0">
                <a:latin typeface="Arial" panose="020B0604020202020204" pitchFamily="34" charset="0"/>
                <a:cs typeface="Arial" panose="020B0604020202020204" pitchFamily="34" charset="0"/>
              </a:rPr>
              <a:t>físicas </a:t>
            </a:r>
            <a:r>
              <a:rPr lang="pt-BR" b="1" dirty="0">
                <a:latin typeface="Arial" panose="020B0604020202020204" pitchFamily="34" charset="0"/>
                <a:cs typeface="Arial" panose="020B0604020202020204" pitchFamily="34" charset="0"/>
              </a:rPr>
              <a:t>e </a:t>
            </a:r>
            <a:r>
              <a:rPr lang="pt-BR" b="1" spc="-5" dirty="0">
                <a:latin typeface="Arial" panose="020B0604020202020204" pitchFamily="34" charset="0"/>
                <a:cs typeface="Arial" panose="020B0604020202020204" pitchFamily="34" charset="0"/>
              </a:rPr>
              <a:t>químicas</a:t>
            </a:r>
            <a:r>
              <a:rPr lang="pt-BR" b="1" spc="110" dirty="0">
                <a:latin typeface="Arial" panose="020B0604020202020204" pitchFamily="34" charset="0"/>
                <a:cs typeface="Arial" panose="020B0604020202020204" pitchFamily="34" charset="0"/>
              </a:rPr>
              <a:t> </a:t>
            </a:r>
            <a:r>
              <a:rPr lang="pt-BR" b="1" spc="-5" dirty="0">
                <a:latin typeface="Arial" panose="020B0604020202020204" pitchFamily="34" charset="0"/>
                <a:cs typeface="Arial" panose="020B0604020202020204" pitchFamily="34" charset="0"/>
              </a:rPr>
              <a:t>satisfatórias</a:t>
            </a:r>
            <a:endParaRPr lang="pt-BR" b="1" dirty="0">
              <a:latin typeface="Arial" panose="020B0604020202020204" pitchFamily="34" charset="0"/>
              <a:cs typeface="Arial" panose="020B0604020202020204" pitchFamily="34" charset="0"/>
            </a:endParaRPr>
          </a:p>
          <a:p>
            <a:pPr indent="-285750">
              <a:lnSpc>
                <a:spcPct val="250000"/>
              </a:lnSpc>
              <a:buFont typeface="Arial" panose="020B0604020202020204" pitchFamily="34" charset="0"/>
              <a:buChar char="•"/>
              <a:tabLst>
                <a:tab pos="959485" algn="l"/>
              </a:tabLst>
            </a:pPr>
            <a:r>
              <a:rPr lang="pt-BR" b="1" dirty="0" smtClean="0">
                <a:latin typeface="Arial" panose="020B0604020202020204" pitchFamily="34" charset="0"/>
                <a:cs typeface="Arial" panose="020B0604020202020204" pitchFamily="34" charset="0"/>
              </a:rPr>
              <a:t>Não </a:t>
            </a:r>
            <a:r>
              <a:rPr lang="pt-BR" b="1" spc="-5" dirty="0">
                <a:latin typeface="Arial" panose="020B0604020202020204" pitchFamily="34" charset="0"/>
                <a:cs typeface="Arial" panose="020B0604020202020204" pitchFamily="34" charset="0"/>
              </a:rPr>
              <a:t>possuem Cálcio </a:t>
            </a:r>
            <a:r>
              <a:rPr lang="pt-BR" b="1" dirty="0">
                <a:latin typeface="Arial" panose="020B0604020202020204" pitchFamily="34" charset="0"/>
                <a:cs typeface="Arial" panose="020B0604020202020204" pitchFamily="34" charset="0"/>
              </a:rPr>
              <a:t>e</a:t>
            </a:r>
            <a:r>
              <a:rPr lang="pt-BR" b="1" spc="25" dirty="0">
                <a:latin typeface="Arial" panose="020B0604020202020204" pitchFamily="34" charset="0"/>
                <a:cs typeface="Arial" panose="020B0604020202020204" pitchFamily="34" charset="0"/>
              </a:rPr>
              <a:t> </a:t>
            </a:r>
            <a:r>
              <a:rPr lang="pt-BR" b="1" spc="-5" dirty="0">
                <a:latin typeface="Arial" panose="020B0604020202020204" pitchFamily="34" charset="0"/>
                <a:cs typeface="Arial" panose="020B0604020202020204" pitchFamily="34" charset="0"/>
              </a:rPr>
              <a:t>Enxofre;</a:t>
            </a:r>
            <a:endParaRPr lang="pt-BR" b="1" dirty="0">
              <a:latin typeface="Arial" panose="020B0604020202020204" pitchFamily="34" charset="0"/>
              <a:cs typeface="Arial" panose="020B0604020202020204" pitchFamily="34" charset="0"/>
            </a:endParaRPr>
          </a:p>
          <a:p>
            <a:pPr indent="-285750">
              <a:lnSpc>
                <a:spcPct val="250000"/>
              </a:lnSpc>
              <a:buFont typeface="Arial" panose="020B0604020202020204" pitchFamily="34" charset="0"/>
              <a:buChar char="•"/>
              <a:tabLst>
                <a:tab pos="939800" algn="l"/>
              </a:tabLst>
            </a:pPr>
            <a:r>
              <a:rPr lang="pt-BR" b="1" spc="-5" dirty="0" smtClean="0">
                <a:latin typeface="Arial" panose="020B0604020202020204" pitchFamily="34" charset="0"/>
                <a:cs typeface="Arial" panose="020B0604020202020204" pitchFamily="34" charset="0"/>
              </a:rPr>
              <a:t>Aumenta </a:t>
            </a:r>
            <a:r>
              <a:rPr lang="pt-BR" b="1" spc="-5" dirty="0">
                <a:latin typeface="Arial" panose="020B0604020202020204" pitchFamily="34" charset="0"/>
                <a:cs typeface="Arial" panose="020B0604020202020204" pitchFamily="34" charset="0"/>
              </a:rPr>
              <a:t>Pressão Osmótica </a:t>
            </a:r>
            <a:r>
              <a:rPr lang="pt-BR" b="1" dirty="0">
                <a:latin typeface="Arial" panose="020B0604020202020204" pitchFamily="34" charset="0"/>
                <a:cs typeface="Arial" panose="020B0604020202020204" pitchFamily="34" charset="0"/>
              </a:rPr>
              <a:t>do</a:t>
            </a:r>
            <a:r>
              <a:rPr lang="pt-BR" b="1" spc="35" dirty="0">
                <a:latin typeface="Arial" panose="020B0604020202020204" pitchFamily="34" charset="0"/>
                <a:cs typeface="Arial" panose="020B0604020202020204" pitchFamily="34" charset="0"/>
              </a:rPr>
              <a:t> </a:t>
            </a:r>
            <a:r>
              <a:rPr lang="pt-BR" b="1" spc="-5" dirty="0">
                <a:latin typeface="Arial" panose="020B0604020202020204" pitchFamily="34" charset="0"/>
                <a:cs typeface="Arial" panose="020B0604020202020204" pitchFamily="34" charset="0"/>
              </a:rPr>
              <a:t>solo</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890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42900"/>
            <a:ext cx="12191999" cy="369332"/>
          </a:xfrm>
          <a:prstGeom prst="rect">
            <a:avLst/>
          </a:prstGeom>
          <a:noFill/>
        </p:spPr>
        <p:txBody>
          <a:bodyPr wrap="square" rtlCol="0">
            <a:spAutoFit/>
          </a:bodyPr>
          <a:lstStyle/>
          <a:p>
            <a:pPr algn="ctr"/>
            <a:r>
              <a:rPr lang="pt-BR" b="1" dirty="0" smtClean="0"/>
              <a:t>Comportamento dos fertilizantes fosfatados no solo</a:t>
            </a:r>
            <a:endParaRPr lang="pt-BR" b="1" dirty="0"/>
          </a:p>
        </p:txBody>
      </p:sp>
      <p:sp>
        <p:nvSpPr>
          <p:cNvPr id="3" name="object 3"/>
          <p:cNvSpPr txBox="1"/>
          <p:nvPr/>
        </p:nvSpPr>
        <p:spPr>
          <a:xfrm>
            <a:off x="1363548" y="1784412"/>
            <a:ext cx="1028360" cy="307777"/>
          </a:xfrm>
          <a:prstGeom prst="rect">
            <a:avLst/>
          </a:prstGeom>
        </p:spPr>
        <p:txBody>
          <a:bodyPr vert="horz" wrap="square" lIns="0" tIns="0" rIns="0" bIns="0" rtlCol="0">
            <a:spAutoFit/>
          </a:bodyPr>
          <a:lstStyle/>
          <a:p>
            <a:pPr marL="12700">
              <a:lnSpc>
                <a:spcPct val="100000"/>
              </a:lnSpc>
            </a:pPr>
            <a:r>
              <a:rPr sz="2000" spc="-5" dirty="0">
                <a:latin typeface="+mj-lt"/>
                <a:cs typeface="Times New Roman"/>
              </a:rPr>
              <a:t>SP</a:t>
            </a:r>
            <a:r>
              <a:rPr sz="2000" dirty="0">
                <a:latin typeface="+mj-lt"/>
                <a:cs typeface="Times New Roman"/>
              </a:rPr>
              <a:t>S</a:t>
            </a:r>
          </a:p>
        </p:txBody>
      </p:sp>
      <p:sp>
        <p:nvSpPr>
          <p:cNvPr id="4" name="object 4"/>
          <p:cNvSpPr txBox="1"/>
          <p:nvPr/>
        </p:nvSpPr>
        <p:spPr>
          <a:xfrm>
            <a:off x="1363547" y="2698812"/>
            <a:ext cx="1060959" cy="307777"/>
          </a:xfrm>
          <a:prstGeom prst="rect">
            <a:avLst/>
          </a:prstGeom>
        </p:spPr>
        <p:txBody>
          <a:bodyPr vert="horz" wrap="square" lIns="0" tIns="0" rIns="0" bIns="0" rtlCol="0">
            <a:spAutoFit/>
          </a:bodyPr>
          <a:lstStyle/>
          <a:p>
            <a:pPr marL="12700">
              <a:lnSpc>
                <a:spcPct val="100000"/>
              </a:lnSpc>
            </a:pPr>
            <a:r>
              <a:rPr sz="2000" spc="-5" dirty="0">
                <a:latin typeface="+mj-lt"/>
                <a:cs typeface="Times New Roman"/>
              </a:rPr>
              <a:t>SP</a:t>
            </a:r>
            <a:r>
              <a:rPr sz="2000" dirty="0">
                <a:latin typeface="+mj-lt"/>
                <a:cs typeface="Times New Roman"/>
              </a:rPr>
              <a:t>T</a:t>
            </a:r>
          </a:p>
        </p:txBody>
      </p:sp>
      <p:sp>
        <p:nvSpPr>
          <p:cNvPr id="5" name="object 8"/>
          <p:cNvSpPr txBox="1"/>
          <p:nvPr/>
        </p:nvSpPr>
        <p:spPr>
          <a:xfrm>
            <a:off x="1363547" y="3727512"/>
            <a:ext cx="2676105" cy="307777"/>
          </a:xfrm>
          <a:prstGeom prst="rect">
            <a:avLst/>
          </a:prstGeom>
        </p:spPr>
        <p:txBody>
          <a:bodyPr vert="horz" wrap="square" lIns="0" tIns="0" rIns="0" bIns="0" rtlCol="0">
            <a:spAutoFit/>
          </a:bodyPr>
          <a:lstStyle/>
          <a:p>
            <a:pPr marL="12700">
              <a:lnSpc>
                <a:spcPct val="100000"/>
              </a:lnSpc>
            </a:pPr>
            <a:r>
              <a:rPr sz="2000" spc="-5" dirty="0">
                <a:latin typeface="+mj-lt"/>
                <a:cs typeface="Times New Roman"/>
              </a:rPr>
              <a:t>M</a:t>
            </a:r>
            <a:r>
              <a:rPr sz="2000" spc="5" dirty="0">
                <a:latin typeface="+mj-lt"/>
                <a:cs typeface="Times New Roman"/>
              </a:rPr>
              <a:t>A</a:t>
            </a:r>
            <a:r>
              <a:rPr sz="2000" spc="-5" dirty="0">
                <a:latin typeface="+mj-lt"/>
                <a:cs typeface="Times New Roman"/>
              </a:rPr>
              <a:t>P/</a:t>
            </a:r>
            <a:r>
              <a:rPr sz="2000" spc="5" dirty="0">
                <a:latin typeface="+mj-lt"/>
                <a:cs typeface="Times New Roman"/>
              </a:rPr>
              <a:t>DA</a:t>
            </a:r>
            <a:r>
              <a:rPr sz="2000" dirty="0">
                <a:latin typeface="+mj-lt"/>
                <a:cs typeface="Times New Roman"/>
              </a:rPr>
              <a:t>P</a:t>
            </a:r>
          </a:p>
        </p:txBody>
      </p:sp>
      <p:sp>
        <p:nvSpPr>
          <p:cNvPr id="6" name="object 10"/>
          <p:cNvSpPr txBox="1"/>
          <p:nvPr/>
        </p:nvSpPr>
        <p:spPr>
          <a:xfrm>
            <a:off x="1363547" y="4756211"/>
            <a:ext cx="1422515" cy="307777"/>
          </a:xfrm>
          <a:prstGeom prst="rect">
            <a:avLst/>
          </a:prstGeom>
        </p:spPr>
        <p:txBody>
          <a:bodyPr vert="horz" wrap="square" lIns="0" tIns="0" rIns="0" bIns="0" rtlCol="0">
            <a:spAutoFit/>
          </a:bodyPr>
          <a:lstStyle/>
          <a:p>
            <a:pPr marL="12700">
              <a:lnSpc>
                <a:spcPct val="100000"/>
              </a:lnSpc>
            </a:pPr>
            <a:r>
              <a:rPr sz="2000" spc="-5" dirty="0">
                <a:latin typeface="+mj-lt"/>
                <a:cs typeface="Times New Roman"/>
              </a:rPr>
              <a:t>MF</a:t>
            </a:r>
            <a:r>
              <a:rPr sz="2000" dirty="0">
                <a:latin typeface="+mj-lt"/>
                <a:cs typeface="Times New Roman"/>
              </a:rPr>
              <a:t>M</a:t>
            </a:r>
          </a:p>
        </p:txBody>
      </p:sp>
      <p:sp>
        <p:nvSpPr>
          <p:cNvPr id="10" name="Seta para a direita 9"/>
          <p:cNvSpPr/>
          <p:nvPr/>
        </p:nvSpPr>
        <p:spPr>
          <a:xfrm>
            <a:off x="2074804" y="1856612"/>
            <a:ext cx="2620495" cy="163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2074803" y="2765525"/>
            <a:ext cx="2620495" cy="163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2599204" y="3799712"/>
            <a:ext cx="2620495" cy="163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2180104" y="4833899"/>
            <a:ext cx="2620495" cy="163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695298" y="1729023"/>
            <a:ext cx="2843212" cy="369332"/>
          </a:xfrm>
          <a:prstGeom prst="rect">
            <a:avLst/>
          </a:prstGeom>
          <a:noFill/>
        </p:spPr>
        <p:txBody>
          <a:bodyPr wrap="square" rtlCol="0">
            <a:spAutoFit/>
          </a:bodyPr>
          <a:lstStyle/>
          <a:p>
            <a:r>
              <a:rPr lang="pt-BR" b="1" spc="-5" dirty="0" smtClean="0">
                <a:latin typeface="+mj-lt"/>
                <a:cs typeface="Times New Roman"/>
              </a:rPr>
              <a:t>Ca</a:t>
            </a:r>
            <a:r>
              <a:rPr lang="pt-BR" b="1" spc="-7" baseline="25000" dirty="0" smtClean="0">
                <a:latin typeface="+mj-lt"/>
                <a:cs typeface="Times New Roman"/>
              </a:rPr>
              <a:t>2+ </a:t>
            </a:r>
            <a:r>
              <a:rPr lang="pt-BR" b="1" dirty="0">
                <a:latin typeface="+mj-lt"/>
                <a:cs typeface="Times New Roman"/>
              </a:rPr>
              <a:t>+ H</a:t>
            </a:r>
            <a:r>
              <a:rPr lang="pt-BR" b="1" baseline="-20833" dirty="0">
                <a:latin typeface="+mj-lt"/>
                <a:cs typeface="Times New Roman"/>
              </a:rPr>
              <a:t>2</a:t>
            </a:r>
            <a:r>
              <a:rPr lang="pt-BR" b="1" dirty="0">
                <a:latin typeface="+mj-lt"/>
                <a:cs typeface="Times New Roman"/>
              </a:rPr>
              <a:t>PO</a:t>
            </a:r>
            <a:r>
              <a:rPr lang="pt-BR" b="1" baseline="-20833" dirty="0">
                <a:latin typeface="+mj-lt"/>
                <a:cs typeface="Times New Roman"/>
              </a:rPr>
              <a:t>4</a:t>
            </a:r>
            <a:r>
              <a:rPr lang="pt-BR" b="1" baseline="50000" dirty="0">
                <a:latin typeface="+mj-lt"/>
                <a:cs typeface="Times New Roman"/>
              </a:rPr>
              <a:t>-</a:t>
            </a:r>
            <a:r>
              <a:rPr lang="pt-BR" b="1" baseline="25000" dirty="0">
                <a:latin typeface="+mj-lt"/>
                <a:cs typeface="Times New Roman"/>
              </a:rPr>
              <a:t> </a:t>
            </a:r>
            <a:r>
              <a:rPr lang="pt-BR" b="1" dirty="0">
                <a:latin typeface="+mj-lt"/>
                <a:cs typeface="Times New Roman"/>
              </a:rPr>
              <a:t>+ </a:t>
            </a:r>
            <a:r>
              <a:rPr lang="pt-BR" b="1" dirty="0" smtClean="0">
                <a:latin typeface="+mj-lt"/>
                <a:cs typeface="Times New Roman"/>
              </a:rPr>
              <a:t>SO</a:t>
            </a:r>
            <a:r>
              <a:rPr lang="pt-BR" b="1" baseline="-20833" dirty="0" smtClean="0">
                <a:latin typeface="+mj-lt"/>
                <a:cs typeface="Times New Roman"/>
              </a:rPr>
              <a:t>4</a:t>
            </a:r>
            <a:r>
              <a:rPr lang="pt-BR" b="1" baseline="30000" dirty="0" smtClean="0">
                <a:latin typeface="+mj-lt"/>
                <a:cs typeface="Times New Roman"/>
              </a:rPr>
              <a:t>2-</a:t>
            </a:r>
            <a:endParaRPr lang="pt-BR" b="1" baseline="30000" dirty="0">
              <a:latin typeface="+mj-lt"/>
            </a:endParaRPr>
          </a:p>
        </p:txBody>
      </p:sp>
      <p:sp>
        <p:nvSpPr>
          <p:cNvPr id="16" name="CaixaDeTexto 15"/>
          <p:cNvSpPr txBox="1"/>
          <p:nvPr/>
        </p:nvSpPr>
        <p:spPr>
          <a:xfrm>
            <a:off x="4800599" y="2697659"/>
            <a:ext cx="2014538" cy="369332"/>
          </a:xfrm>
          <a:prstGeom prst="rect">
            <a:avLst/>
          </a:prstGeom>
          <a:noFill/>
        </p:spPr>
        <p:txBody>
          <a:bodyPr wrap="square" rtlCol="0">
            <a:spAutoFit/>
          </a:bodyPr>
          <a:lstStyle/>
          <a:p>
            <a:r>
              <a:rPr lang="pt-BR" b="1" dirty="0" smtClean="0"/>
              <a:t>Ca</a:t>
            </a:r>
            <a:r>
              <a:rPr lang="pt-BR" b="1" baseline="30000" dirty="0" smtClean="0"/>
              <a:t>2+ </a:t>
            </a:r>
            <a:r>
              <a:rPr lang="pt-BR" b="1" dirty="0" smtClean="0"/>
              <a:t>+ H</a:t>
            </a:r>
            <a:r>
              <a:rPr lang="pt-BR" b="1" baseline="-25000" dirty="0" smtClean="0"/>
              <a:t>2</a:t>
            </a:r>
            <a:r>
              <a:rPr lang="pt-BR" b="1" dirty="0" smtClean="0"/>
              <a:t>PO</a:t>
            </a:r>
            <a:r>
              <a:rPr lang="pt-BR" b="1" baseline="-25000" dirty="0" smtClean="0"/>
              <a:t>4</a:t>
            </a:r>
            <a:r>
              <a:rPr lang="pt-BR" b="1" baseline="30000" dirty="0" smtClean="0"/>
              <a:t>-</a:t>
            </a:r>
            <a:endParaRPr lang="pt-BR" b="1" baseline="30000" dirty="0"/>
          </a:p>
        </p:txBody>
      </p:sp>
      <p:sp>
        <p:nvSpPr>
          <p:cNvPr id="17" name="object 9"/>
          <p:cNvSpPr txBox="1"/>
          <p:nvPr/>
        </p:nvSpPr>
        <p:spPr>
          <a:xfrm>
            <a:off x="5449279" y="3742900"/>
            <a:ext cx="2258060" cy="276999"/>
          </a:xfrm>
          <a:prstGeom prst="rect">
            <a:avLst/>
          </a:prstGeom>
        </p:spPr>
        <p:txBody>
          <a:bodyPr vert="horz" wrap="square" lIns="0" tIns="0" rIns="0" bIns="0" rtlCol="0">
            <a:spAutoFit/>
          </a:bodyPr>
          <a:lstStyle/>
          <a:p>
            <a:pPr marL="12700">
              <a:lnSpc>
                <a:spcPct val="100000"/>
              </a:lnSpc>
            </a:pPr>
            <a:r>
              <a:rPr b="1" dirty="0">
                <a:latin typeface="Arial" panose="020B0604020202020204" pitchFamily="34" charset="0"/>
                <a:cs typeface="Arial" panose="020B0604020202020204" pitchFamily="34" charset="0"/>
              </a:rPr>
              <a:t>NH</a:t>
            </a:r>
            <a:r>
              <a:rPr b="1" baseline="-20833" dirty="0">
                <a:latin typeface="Arial" panose="020B0604020202020204" pitchFamily="34" charset="0"/>
                <a:cs typeface="Arial" panose="020B0604020202020204" pitchFamily="34" charset="0"/>
              </a:rPr>
              <a:t>4</a:t>
            </a:r>
            <a:r>
              <a:rPr b="1" baseline="25000" dirty="0">
                <a:latin typeface="Arial" panose="020B0604020202020204" pitchFamily="34" charset="0"/>
                <a:cs typeface="Arial" panose="020B0604020202020204" pitchFamily="34" charset="0"/>
              </a:rPr>
              <a:t>+</a:t>
            </a:r>
            <a:r>
              <a:rPr b="1" spc="209" baseline="25000" dirty="0">
                <a:latin typeface="Arial" panose="020B0604020202020204" pitchFamily="34" charset="0"/>
                <a:cs typeface="Arial" panose="020B0604020202020204" pitchFamily="34" charset="0"/>
              </a:rPr>
              <a:t> </a:t>
            </a:r>
            <a:r>
              <a:rPr b="1" dirty="0">
                <a:latin typeface="Arial" panose="020B0604020202020204" pitchFamily="34" charset="0"/>
                <a:cs typeface="Arial" panose="020B0604020202020204" pitchFamily="34" charset="0"/>
              </a:rPr>
              <a:t>+H</a:t>
            </a:r>
            <a:r>
              <a:rPr b="1" baseline="-20833" dirty="0">
                <a:latin typeface="Arial" panose="020B0604020202020204" pitchFamily="34" charset="0"/>
                <a:cs typeface="Arial" panose="020B0604020202020204" pitchFamily="34" charset="0"/>
              </a:rPr>
              <a:t>2</a:t>
            </a:r>
            <a:r>
              <a:rPr b="1" dirty="0">
                <a:latin typeface="Arial" panose="020B0604020202020204" pitchFamily="34" charset="0"/>
                <a:cs typeface="Arial" panose="020B0604020202020204" pitchFamily="34" charset="0"/>
              </a:rPr>
              <a:t>PO</a:t>
            </a:r>
            <a:r>
              <a:rPr b="1" baseline="-20833" dirty="0">
                <a:latin typeface="Arial" panose="020B0604020202020204" pitchFamily="34" charset="0"/>
                <a:cs typeface="Arial" panose="020B0604020202020204" pitchFamily="34" charset="0"/>
              </a:rPr>
              <a:t>4</a:t>
            </a:r>
            <a:r>
              <a:rPr b="1" baseline="25000" dirty="0">
                <a:latin typeface="Arial" panose="020B0604020202020204" pitchFamily="34" charset="0"/>
                <a:cs typeface="Arial" panose="020B0604020202020204" pitchFamily="34" charset="0"/>
              </a:rPr>
              <a:t>-</a:t>
            </a:r>
          </a:p>
        </p:txBody>
      </p:sp>
      <p:sp>
        <p:nvSpPr>
          <p:cNvPr id="18" name="Retângulo 17"/>
          <p:cNvSpPr/>
          <p:nvPr/>
        </p:nvSpPr>
        <p:spPr>
          <a:xfrm>
            <a:off x="4800599" y="4725433"/>
            <a:ext cx="3215367" cy="369332"/>
          </a:xfrm>
          <a:prstGeom prst="rect">
            <a:avLst/>
          </a:prstGeom>
        </p:spPr>
        <p:txBody>
          <a:bodyPr wrap="none">
            <a:spAutoFit/>
          </a:bodyPr>
          <a:lstStyle/>
          <a:p>
            <a:pPr marL="12700">
              <a:lnSpc>
                <a:spcPct val="100000"/>
              </a:lnSpc>
            </a:pPr>
            <a:r>
              <a:rPr lang="pt-BR" b="1" spc="-5" dirty="0" smtClean="0">
                <a:latin typeface="+mj-lt"/>
                <a:cs typeface="Times New Roman"/>
              </a:rPr>
              <a:t>Ca</a:t>
            </a:r>
            <a:r>
              <a:rPr lang="pt-BR" b="1" spc="-7" baseline="25000" dirty="0" smtClean="0">
                <a:latin typeface="+mj-lt"/>
                <a:cs typeface="Times New Roman"/>
              </a:rPr>
              <a:t>2+ </a:t>
            </a:r>
            <a:r>
              <a:rPr lang="pt-BR" b="1" dirty="0">
                <a:latin typeface="+mj-lt"/>
                <a:cs typeface="Times New Roman"/>
              </a:rPr>
              <a:t>+ </a:t>
            </a:r>
            <a:r>
              <a:rPr lang="pt-BR" b="1" spc="-5" dirty="0" smtClean="0">
                <a:latin typeface="+mj-lt"/>
                <a:cs typeface="Times New Roman"/>
              </a:rPr>
              <a:t>Mg</a:t>
            </a:r>
            <a:r>
              <a:rPr lang="pt-BR" b="1" spc="-7" baseline="25000" dirty="0" smtClean="0">
                <a:latin typeface="+mj-lt"/>
                <a:cs typeface="Times New Roman"/>
              </a:rPr>
              <a:t>2+ </a:t>
            </a:r>
            <a:r>
              <a:rPr lang="pt-BR" b="1" dirty="0">
                <a:latin typeface="+mj-lt"/>
                <a:cs typeface="Times New Roman"/>
              </a:rPr>
              <a:t>+ SO</a:t>
            </a:r>
            <a:r>
              <a:rPr lang="pt-BR" b="1" baseline="-20833" dirty="0">
                <a:latin typeface="+mj-lt"/>
                <a:cs typeface="Times New Roman"/>
              </a:rPr>
              <a:t>4</a:t>
            </a:r>
            <a:r>
              <a:rPr lang="pt-BR" b="1" baseline="25000" dirty="0">
                <a:latin typeface="+mj-lt"/>
                <a:cs typeface="Times New Roman"/>
              </a:rPr>
              <a:t>-</a:t>
            </a:r>
            <a:r>
              <a:rPr lang="pt-BR" b="1" baseline="50000" dirty="0">
                <a:latin typeface="+mj-lt"/>
                <a:cs typeface="Times New Roman"/>
              </a:rPr>
              <a:t>-</a:t>
            </a:r>
            <a:r>
              <a:rPr lang="pt-BR" b="1" baseline="25000" dirty="0">
                <a:latin typeface="+mj-lt"/>
                <a:cs typeface="Times New Roman"/>
              </a:rPr>
              <a:t> </a:t>
            </a:r>
            <a:r>
              <a:rPr lang="pt-BR" b="1" dirty="0">
                <a:latin typeface="+mj-lt"/>
                <a:cs typeface="Times New Roman"/>
              </a:rPr>
              <a:t>+</a:t>
            </a:r>
            <a:r>
              <a:rPr lang="pt-BR" b="1" spc="630" dirty="0">
                <a:latin typeface="+mj-lt"/>
                <a:cs typeface="Times New Roman"/>
              </a:rPr>
              <a:t> </a:t>
            </a:r>
            <a:r>
              <a:rPr lang="pt-BR" b="1" dirty="0" smtClean="0">
                <a:latin typeface="+mj-lt"/>
                <a:cs typeface="Times New Roman"/>
              </a:rPr>
              <a:t>H</a:t>
            </a:r>
            <a:r>
              <a:rPr lang="pt-BR" b="1" baseline="-20833" dirty="0" smtClean="0">
                <a:latin typeface="+mj-lt"/>
                <a:cs typeface="Times New Roman"/>
              </a:rPr>
              <a:t>2</a:t>
            </a:r>
            <a:r>
              <a:rPr lang="pt-BR" b="1" dirty="0" smtClean="0">
                <a:latin typeface="+mj-lt"/>
                <a:cs typeface="Times New Roman"/>
              </a:rPr>
              <a:t>PO</a:t>
            </a:r>
            <a:r>
              <a:rPr lang="pt-BR" b="1" baseline="-20833" dirty="0" smtClean="0">
                <a:latin typeface="+mj-lt"/>
                <a:cs typeface="Times New Roman"/>
              </a:rPr>
              <a:t>4</a:t>
            </a:r>
            <a:r>
              <a:rPr lang="pt-BR" b="1" baseline="50000" dirty="0" smtClean="0">
                <a:latin typeface="+mj-lt"/>
                <a:cs typeface="Times New Roman"/>
              </a:rPr>
              <a:t>-</a:t>
            </a:r>
            <a:endParaRPr lang="pt-BR" b="1" baseline="50000" dirty="0">
              <a:latin typeface="+mj-lt"/>
              <a:cs typeface="Times New Roman"/>
            </a:endParaRPr>
          </a:p>
        </p:txBody>
      </p:sp>
    </p:spTree>
    <p:extLst>
      <p:ext uri="{BB962C8B-B14F-4D97-AF65-F5344CB8AC3E}">
        <p14:creationId xmlns:p14="http://schemas.microsoft.com/office/powerpoint/2010/main" val="4117129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75"/>
          <p:cNvSpPr/>
          <p:nvPr/>
        </p:nvSpPr>
        <p:spPr>
          <a:xfrm>
            <a:off x="2471119" y="1385808"/>
            <a:ext cx="6590223" cy="4252647"/>
          </a:xfrm>
          <a:prstGeom prst="rect">
            <a:avLst/>
          </a:prstGeom>
          <a:blipFill>
            <a:blip r:embed="rId2" cstate="print"/>
            <a:stretch>
              <a:fillRect/>
            </a:stretch>
          </a:blipFill>
        </p:spPr>
        <p:txBody>
          <a:bodyPr wrap="square" lIns="0" tIns="0" rIns="0" bIns="0" rtlCol="0"/>
          <a:lstStyle/>
          <a:p>
            <a:endParaRPr/>
          </a:p>
        </p:txBody>
      </p:sp>
      <p:graphicFrame>
        <p:nvGraphicFramePr>
          <p:cNvPr id="3" name="object 176"/>
          <p:cNvGraphicFramePr>
            <a:graphicFrameLocks noGrp="1"/>
          </p:cNvGraphicFramePr>
          <p:nvPr>
            <p:extLst/>
          </p:nvPr>
        </p:nvGraphicFramePr>
        <p:xfrm>
          <a:off x="2580955" y="1897861"/>
          <a:ext cx="6370549" cy="3740594"/>
        </p:xfrm>
        <a:graphic>
          <a:graphicData uri="http://schemas.openxmlformats.org/drawingml/2006/table">
            <a:tbl>
              <a:tblPr firstRow="1" bandRow="1">
                <a:tableStyleId>{2D5ABB26-0587-4C30-8999-92F81FD0307C}</a:tableStyleId>
              </a:tblPr>
              <a:tblGrid>
                <a:gridCol w="860891"/>
                <a:gridCol w="999444"/>
                <a:gridCol w="1099106"/>
                <a:gridCol w="1054412"/>
                <a:gridCol w="1029629"/>
                <a:gridCol w="1327067"/>
              </a:tblGrid>
              <a:tr h="891063">
                <a:tc gridSpan="6">
                  <a:txBody>
                    <a:bodyPr/>
                    <a:lstStyle/>
                    <a:p>
                      <a:pPr algn="ctr">
                        <a:lnSpc>
                          <a:spcPct val="100000"/>
                        </a:lnSpc>
                        <a:spcBef>
                          <a:spcPts val="229"/>
                        </a:spcBef>
                      </a:pPr>
                      <a:r>
                        <a:rPr sz="2000" b="1" spc="5" dirty="0">
                          <a:solidFill>
                            <a:srgbClr val="FFFFFF"/>
                          </a:solidFill>
                          <a:latin typeface="Arial"/>
                          <a:cs typeface="Arial"/>
                        </a:rPr>
                        <a:t>Diferentes </a:t>
                      </a:r>
                      <a:r>
                        <a:rPr sz="2000" b="1" dirty="0">
                          <a:solidFill>
                            <a:srgbClr val="FFFFFF"/>
                          </a:solidFill>
                          <a:latin typeface="Arial"/>
                          <a:cs typeface="Arial"/>
                        </a:rPr>
                        <a:t>doses de </a:t>
                      </a:r>
                      <a:r>
                        <a:rPr sz="2000" b="1" spc="10" dirty="0">
                          <a:solidFill>
                            <a:srgbClr val="FFFFFF"/>
                          </a:solidFill>
                          <a:latin typeface="Arial"/>
                          <a:cs typeface="Arial"/>
                        </a:rPr>
                        <a:t>P</a:t>
                      </a:r>
                      <a:r>
                        <a:rPr sz="2000" b="1" spc="-260" dirty="0">
                          <a:solidFill>
                            <a:srgbClr val="FFFFFF"/>
                          </a:solidFill>
                          <a:latin typeface="Arial"/>
                          <a:cs typeface="Arial"/>
                        </a:rPr>
                        <a:t> </a:t>
                      </a:r>
                      <a:r>
                        <a:rPr sz="2000" b="1" dirty="0">
                          <a:solidFill>
                            <a:srgbClr val="FFFFFF"/>
                          </a:solidFill>
                          <a:latin typeface="Arial"/>
                          <a:cs typeface="Arial"/>
                        </a:rPr>
                        <a:t>no</a:t>
                      </a:r>
                      <a:endParaRPr sz="2000" dirty="0">
                        <a:latin typeface="Arial"/>
                        <a:cs typeface="Arial"/>
                      </a:endParaRPr>
                    </a:p>
                    <a:p>
                      <a:pPr algn="ctr">
                        <a:lnSpc>
                          <a:spcPct val="100000"/>
                        </a:lnSpc>
                        <a:spcBef>
                          <a:spcPts val="1200"/>
                        </a:spcBef>
                      </a:pPr>
                      <a:r>
                        <a:rPr sz="2000" b="1" spc="5" dirty="0">
                          <a:solidFill>
                            <a:srgbClr val="FFFFFF"/>
                          </a:solidFill>
                          <a:latin typeface="Arial"/>
                          <a:cs typeface="Arial"/>
                        </a:rPr>
                        <a:t>Cultivo </a:t>
                      </a:r>
                      <a:r>
                        <a:rPr sz="2000" b="1" dirty="0">
                          <a:solidFill>
                            <a:srgbClr val="FFFFFF"/>
                          </a:solidFill>
                          <a:latin typeface="Arial"/>
                          <a:cs typeface="Arial"/>
                        </a:rPr>
                        <a:t>do </a:t>
                      </a:r>
                      <a:r>
                        <a:rPr sz="2000" b="1" spc="-5" dirty="0">
                          <a:solidFill>
                            <a:srgbClr val="FFFFFF"/>
                          </a:solidFill>
                          <a:latin typeface="Arial"/>
                          <a:cs typeface="Arial"/>
                        </a:rPr>
                        <a:t>Tomateiro </a:t>
                      </a:r>
                      <a:r>
                        <a:rPr sz="2000" spc="15" dirty="0">
                          <a:solidFill>
                            <a:srgbClr val="FFFFFF"/>
                          </a:solidFill>
                          <a:latin typeface="Arial"/>
                          <a:cs typeface="Arial"/>
                        </a:rPr>
                        <a:t>(mg</a:t>
                      </a:r>
                      <a:r>
                        <a:rPr sz="2000" spc="-330" dirty="0">
                          <a:solidFill>
                            <a:srgbClr val="FFFFFF"/>
                          </a:solidFill>
                          <a:latin typeface="Arial"/>
                          <a:cs typeface="Arial"/>
                        </a:rPr>
                        <a:t> </a:t>
                      </a:r>
                      <a:r>
                        <a:rPr sz="2000" spc="10" dirty="0">
                          <a:solidFill>
                            <a:srgbClr val="FFFFFF"/>
                          </a:solidFill>
                          <a:latin typeface="Arial"/>
                          <a:cs typeface="Arial"/>
                        </a:rPr>
                        <a:t>dm</a:t>
                      </a:r>
                      <a:r>
                        <a:rPr sz="1950" spc="15" baseline="25641" dirty="0">
                          <a:solidFill>
                            <a:srgbClr val="FFFFFF"/>
                          </a:solidFill>
                          <a:latin typeface="Arial"/>
                          <a:cs typeface="Arial"/>
                        </a:rPr>
                        <a:t>-3</a:t>
                      </a:r>
                      <a:r>
                        <a:rPr sz="2000" spc="10" dirty="0">
                          <a:solidFill>
                            <a:srgbClr val="FFFFFF"/>
                          </a:solidFill>
                          <a:latin typeface="Arial"/>
                          <a:cs typeface="Arial"/>
                        </a:rPr>
                        <a:t>)</a:t>
                      </a:r>
                      <a:endParaRPr sz="2000" dirty="0">
                        <a:latin typeface="Arial"/>
                        <a:cs typeface="Arial"/>
                      </a:endParaRPr>
                    </a:p>
                  </a:txBody>
                  <a:tcPr marL="0" marR="0" marT="0"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849531">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950" dirty="0">
                        <a:latin typeface="Times New Roman"/>
                        <a:cs typeface="Times New Roman"/>
                      </a:endParaRPr>
                    </a:p>
                    <a:p>
                      <a:pPr marR="36830" algn="ctr">
                        <a:lnSpc>
                          <a:spcPct val="100000"/>
                        </a:lnSpc>
                      </a:pPr>
                      <a:r>
                        <a:rPr sz="1400" b="1" dirty="0">
                          <a:latin typeface="Arial"/>
                          <a:cs typeface="Arial"/>
                        </a:rPr>
                        <a:t>0</a:t>
                      </a:r>
                      <a:endParaRPr sz="1400" dirty="0">
                        <a:latin typeface="Arial"/>
                        <a:cs typeface="Arial"/>
                      </a:endParaRPr>
                    </a:p>
                  </a:txBody>
                  <a:tcPr marL="0" marR="0" marT="0" marB="0">
                    <a:lnL w="27432">
                      <a:solidFill>
                        <a:srgbClr val="000000"/>
                      </a:solidFill>
                      <a:prstDash val="solid"/>
                    </a:lnL>
                    <a:lnB w="27432">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950" dirty="0">
                        <a:latin typeface="Times New Roman"/>
                        <a:cs typeface="Times New Roman"/>
                      </a:endParaRPr>
                    </a:p>
                    <a:p>
                      <a:pPr marL="33020" algn="ctr">
                        <a:lnSpc>
                          <a:spcPct val="100000"/>
                        </a:lnSpc>
                      </a:pPr>
                      <a:r>
                        <a:rPr sz="1400" b="1" spc="10" dirty="0">
                          <a:latin typeface="Arial"/>
                          <a:cs typeface="Arial"/>
                        </a:rPr>
                        <a:t>50</a:t>
                      </a:r>
                      <a:endParaRPr sz="1400" dirty="0">
                        <a:latin typeface="Arial"/>
                        <a:cs typeface="Arial"/>
                      </a:endParaRPr>
                    </a:p>
                  </a:txBody>
                  <a:tcPr marL="0" marR="0" marT="0" marB="0">
                    <a:lnT w="27432">
                      <a:solidFill>
                        <a:srgbClr val="000000"/>
                      </a:solidFill>
                      <a:prstDash val="solid"/>
                    </a:lnT>
                    <a:lnB w="27432">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950" dirty="0">
                        <a:latin typeface="Times New Roman"/>
                        <a:cs typeface="Times New Roman"/>
                      </a:endParaRPr>
                    </a:p>
                    <a:p>
                      <a:pPr marL="241935">
                        <a:lnSpc>
                          <a:spcPct val="100000"/>
                        </a:lnSpc>
                      </a:pPr>
                      <a:r>
                        <a:rPr sz="1400" b="1" spc="10" dirty="0">
                          <a:latin typeface="Arial"/>
                          <a:cs typeface="Arial"/>
                        </a:rPr>
                        <a:t>100</a:t>
                      </a:r>
                      <a:endParaRPr sz="1400" dirty="0">
                        <a:latin typeface="Arial"/>
                        <a:cs typeface="Arial"/>
                      </a:endParaRPr>
                    </a:p>
                  </a:txBody>
                  <a:tcPr marL="0" marR="0" marT="0" marB="0">
                    <a:lnT w="27432">
                      <a:solidFill>
                        <a:srgbClr val="000000"/>
                      </a:solidFill>
                      <a:prstDash val="solid"/>
                    </a:lnT>
                    <a:lnB w="27432">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950" dirty="0">
                        <a:latin typeface="Times New Roman"/>
                        <a:cs typeface="Times New Roman"/>
                      </a:endParaRPr>
                    </a:p>
                    <a:p>
                      <a:pPr marL="245110">
                        <a:lnSpc>
                          <a:spcPct val="100000"/>
                        </a:lnSpc>
                      </a:pPr>
                      <a:r>
                        <a:rPr sz="1400" b="1" spc="10" dirty="0">
                          <a:latin typeface="Arial"/>
                          <a:cs typeface="Arial"/>
                        </a:rPr>
                        <a:t>200</a:t>
                      </a:r>
                      <a:endParaRPr sz="1400" dirty="0">
                        <a:latin typeface="Arial"/>
                        <a:cs typeface="Arial"/>
                      </a:endParaRPr>
                    </a:p>
                  </a:txBody>
                  <a:tcPr marL="0" marR="0" marT="0" marB="0">
                    <a:lnT w="27432">
                      <a:solidFill>
                        <a:srgbClr val="000000"/>
                      </a:solidFill>
                      <a:prstDash val="solid"/>
                    </a:lnT>
                    <a:lnB w="27432">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950" dirty="0">
                        <a:latin typeface="Times New Roman"/>
                        <a:cs typeface="Times New Roman"/>
                      </a:endParaRPr>
                    </a:p>
                    <a:p>
                      <a:pPr marL="210185">
                        <a:lnSpc>
                          <a:spcPct val="100000"/>
                        </a:lnSpc>
                      </a:pPr>
                      <a:r>
                        <a:rPr sz="1400" b="1" spc="10" dirty="0">
                          <a:latin typeface="Arial"/>
                          <a:cs typeface="Arial"/>
                        </a:rPr>
                        <a:t>400</a:t>
                      </a:r>
                      <a:endParaRPr sz="1400" dirty="0">
                        <a:latin typeface="Arial"/>
                        <a:cs typeface="Arial"/>
                      </a:endParaRPr>
                    </a:p>
                  </a:txBody>
                  <a:tcPr marL="0" marR="0" marT="0" marB="0">
                    <a:lnT w="27432">
                      <a:solidFill>
                        <a:srgbClr val="000000"/>
                      </a:solidFill>
                      <a:prstDash val="solid"/>
                    </a:lnT>
                    <a:lnB w="27432">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950" dirty="0">
                        <a:latin typeface="Times New Roman"/>
                        <a:cs typeface="Times New Roman"/>
                      </a:endParaRPr>
                    </a:p>
                    <a:p>
                      <a:pPr marL="227329">
                        <a:lnSpc>
                          <a:spcPct val="100000"/>
                        </a:lnSpc>
                      </a:pPr>
                      <a:r>
                        <a:rPr sz="1400" b="1" spc="10" dirty="0">
                          <a:latin typeface="Arial"/>
                          <a:cs typeface="Arial"/>
                        </a:rPr>
                        <a:t>600</a:t>
                      </a:r>
                      <a:endParaRPr sz="1400" dirty="0">
                        <a:latin typeface="Arial"/>
                        <a:cs typeface="Arial"/>
                      </a:endParaRPr>
                    </a:p>
                  </a:txBody>
                  <a:tcPr marL="0" marR="0" marT="0" marB="0">
                    <a:lnR w="27432">
                      <a:solidFill>
                        <a:srgbClr val="000000"/>
                      </a:solidFill>
                      <a:prstDash val="solid"/>
                    </a:lnR>
                    <a:lnT w="27432">
                      <a:solidFill>
                        <a:srgbClr val="000000"/>
                      </a:solidFill>
                      <a:prstDash val="solid"/>
                    </a:lnT>
                    <a:lnB w="27432">
                      <a:solidFill>
                        <a:srgbClr val="000000"/>
                      </a:solidFill>
                      <a:prstDash val="solid"/>
                    </a:lnB>
                  </a:tcPr>
                </a:tc>
              </a:tr>
            </a:tbl>
          </a:graphicData>
        </a:graphic>
      </p:graphicFrame>
      <p:sp>
        <p:nvSpPr>
          <p:cNvPr id="4" name="CaixaDeTexto 3"/>
          <p:cNvSpPr txBox="1"/>
          <p:nvPr/>
        </p:nvSpPr>
        <p:spPr>
          <a:xfrm>
            <a:off x="0" y="371959"/>
            <a:ext cx="12192000" cy="584775"/>
          </a:xfrm>
          <a:prstGeom prst="rect">
            <a:avLst/>
          </a:prstGeom>
          <a:noFill/>
        </p:spPr>
        <p:txBody>
          <a:bodyPr wrap="square" rtlCol="0">
            <a:spAutoFit/>
          </a:bodyPr>
          <a:lstStyle/>
          <a:p>
            <a:pPr algn="ctr"/>
            <a:r>
              <a:rPr lang="pt-BR" sz="3200" dirty="0" smtClean="0"/>
              <a:t>Efeito do Fósforo no cultivo de tomate</a:t>
            </a:r>
            <a:endParaRPr lang="pt-BR" sz="3200" dirty="0"/>
          </a:p>
        </p:txBody>
      </p:sp>
    </p:spTree>
    <p:extLst>
      <p:ext uri="{BB962C8B-B14F-4D97-AF65-F5344CB8AC3E}">
        <p14:creationId xmlns:p14="http://schemas.microsoft.com/office/powerpoint/2010/main" val="36166608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57200"/>
            <a:ext cx="12192000" cy="584775"/>
          </a:xfrm>
          <a:prstGeom prst="rect">
            <a:avLst/>
          </a:prstGeom>
          <a:noFill/>
        </p:spPr>
        <p:txBody>
          <a:bodyPr wrap="square" rtlCol="0">
            <a:spAutoFit/>
          </a:bodyPr>
          <a:lstStyle/>
          <a:p>
            <a:pPr algn="ctr"/>
            <a:r>
              <a:rPr lang="pt-BR" sz="3200" dirty="0" smtClean="0"/>
              <a:t>Deficiência de fósforo </a:t>
            </a:r>
            <a:endParaRPr lang="pt-BR" sz="3200" dirty="0"/>
          </a:p>
        </p:txBody>
      </p:sp>
      <p:pic>
        <p:nvPicPr>
          <p:cNvPr id="3" name="Imagem 2"/>
          <p:cNvPicPr>
            <a:picLocks noChangeAspect="1"/>
          </p:cNvPicPr>
          <p:nvPr/>
        </p:nvPicPr>
        <p:blipFill>
          <a:blip r:embed="rId2"/>
          <a:stretch>
            <a:fillRect/>
          </a:stretch>
        </p:blipFill>
        <p:spPr>
          <a:xfrm>
            <a:off x="3978275" y="1571003"/>
            <a:ext cx="3502025" cy="4664697"/>
          </a:xfrm>
          <a:prstGeom prst="rect">
            <a:avLst/>
          </a:prstGeom>
        </p:spPr>
      </p:pic>
      <p:sp>
        <p:nvSpPr>
          <p:cNvPr id="4" name="CaixaDeTexto 3"/>
          <p:cNvSpPr txBox="1"/>
          <p:nvPr/>
        </p:nvSpPr>
        <p:spPr>
          <a:xfrm>
            <a:off x="7683500" y="6235700"/>
            <a:ext cx="1422400" cy="369332"/>
          </a:xfrm>
          <a:prstGeom prst="rect">
            <a:avLst/>
          </a:prstGeom>
          <a:noFill/>
        </p:spPr>
        <p:txBody>
          <a:bodyPr wrap="square" rtlCol="0">
            <a:spAutoFit/>
          </a:bodyPr>
          <a:lstStyle/>
          <a:p>
            <a:r>
              <a:rPr lang="pt-BR" b="1" dirty="0" smtClean="0"/>
              <a:t>AGEITEC</a:t>
            </a:r>
            <a:endParaRPr lang="pt-BR" b="1" dirty="0"/>
          </a:p>
        </p:txBody>
      </p:sp>
      <p:sp>
        <p:nvSpPr>
          <p:cNvPr id="5" name="CaixaDeTexto 4"/>
          <p:cNvSpPr txBox="1"/>
          <p:nvPr/>
        </p:nvSpPr>
        <p:spPr>
          <a:xfrm>
            <a:off x="660400" y="1121823"/>
            <a:ext cx="2743200" cy="369332"/>
          </a:xfrm>
          <a:prstGeom prst="rect">
            <a:avLst/>
          </a:prstGeom>
          <a:noFill/>
        </p:spPr>
        <p:txBody>
          <a:bodyPr wrap="square" rtlCol="0">
            <a:spAutoFit/>
          </a:bodyPr>
          <a:lstStyle/>
          <a:p>
            <a:pPr marL="342900" indent="-342900">
              <a:buFont typeface="+mj-lt"/>
              <a:buAutoNum type="arabicPeriod"/>
            </a:pPr>
            <a:r>
              <a:rPr lang="pt-BR" dirty="0" smtClean="0"/>
              <a:t>Cebola </a:t>
            </a:r>
            <a:endParaRPr lang="pt-BR" dirty="0"/>
          </a:p>
        </p:txBody>
      </p:sp>
    </p:spTree>
    <p:extLst>
      <p:ext uri="{BB962C8B-B14F-4D97-AF65-F5344CB8AC3E}">
        <p14:creationId xmlns:p14="http://schemas.microsoft.com/office/powerpoint/2010/main" val="18855293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57200"/>
            <a:ext cx="12192000" cy="584775"/>
          </a:xfrm>
          <a:prstGeom prst="rect">
            <a:avLst/>
          </a:prstGeom>
          <a:noFill/>
        </p:spPr>
        <p:txBody>
          <a:bodyPr wrap="square" rtlCol="0">
            <a:spAutoFit/>
          </a:bodyPr>
          <a:lstStyle/>
          <a:p>
            <a:pPr algn="ctr"/>
            <a:r>
              <a:rPr lang="pt-BR" sz="3200" dirty="0" smtClean="0"/>
              <a:t>Deficiência de fósforo </a:t>
            </a:r>
            <a:endParaRPr lang="pt-BR" sz="3200" dirty="0"/>
          </a:p>
        </p:txBody>
      </p:sp>
      <p:sp>
        <p:nvSpPr>
          <p:cNvPr id="4" name="CaixaDeTexto 3"/>
          <p:cNvSpPr txBox="1"/>
          <p:nvPr/>
        </p:nvSpPr>
        <p:spPr>
          <a:xfrm>
            <a:off x="7797799" y="5322423"/>
            <a:ext cx="3708400" cy="338554"/>
          </a:xfrm>
          <a:prstGeom prst="rect">
            <a:avLst/>
          </a:prstGeom>
          <a:noFill/>
        </p:spPr>
        <p:txBody>
          <a:bodyPr wrap="square" rtlCol="0">
            <a:spAutoFit/>
          </a:bodyPr>
          <a:lstStyle/>
          <a:p>
            <a:r>
              <a:rPr lang="pt-BR" sz="1600" b="1" dirty="0" smtClean="0"/>
              <a:t>Acervo EMBRAPA hortaliças</a:t>
            </a:r>
            <a:endParaRPr lang="pt-BR" sz="1600" b="1" dirty="0"/>
          </a:p>
        </p:txBody>
      </p:sp>
      <p:sp>
        <p:nvSpPr>
          <p:cNvPr id="5" name="CaixaDeTexto 4"/>
          <p:cNvSpPr txBox="1"/>
          <p:nvPr/>
        </p:nvSpPr>
        <p:spPr>
          <a:xfrm>
            <a:off x="660400" y="1121823"/>
            <a:ext cx="2743200" cy="369332"/>
          </a:xfrm>
          <a:prstGeom prst="rect">
            <a:avLst/>
          </a:prstGeom>
          <a:noFill/>
        </p:spPr>
        <p:txBody>
          <a:bodyPr wrap="square" rtlCol="0">
            <a:spAutoFit/>
          </a:bodyPr>
          <a:lstStyle/>
          <a:p>
            <a:pPr marL="342900" indent="-342900">
              <a:buFont typeface="+mj-lt"/>
              <a:buAutoNum type="arabicPeriod" startAt="2"/>
            </a:pPr>
            <a:r>
              <a:rPr lang="pt-BR" dirty="0" smtClean="0"/>
              <a:t>Tomate	</a:t>
            </a:r>
            <a:endParaRPr lang="pt-BR" dirty="0"/>
          </a:p>
        </p:txBody>
      </p:sp>
      <p:pic>
        <p:nvPicPr>
          <p:cNvPr id="1026" name="Picture 2"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137" y="2558935"/>
            <a:ext cx="4149725" cy="270193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68300" y="1721437"/>
            <a:ext cx="2628900" cy="3970318"/>
          </a:xfrm>
          <a:prstGeom prst="rect">
            <a:avLst/>
          </a:prstGeom>
          <a:noFill/>
        </p:spPr>
        <p:txBody>
          <a:bodyPr wrap="square" rtlCol="0">
            <a:spAutoFit/>
          </a:bodyPr>
          <a:lstStyle/>
          <a:p>
            <a:r>
              <a:rPr lang="pt-BR" sz="1400" b="1" dirty="0" smtClean="0"/>
              <a:t>“A </a:t>
            </a:r>
            <a:r>
              <a:rPr lang="pt-BR" sz="1400" b="1" dirty="0"/>
              <a:t>taxa de crescimento das plantas é reduzida desde os primeiros estádios de desenvolvimento (Figura 2). As folhas mais velhas adquirem coloração arroxeada, em razão do acúmulo do pigmento antocianina (Figura 3). Em estádios de desenvolvimento mais tardios, as folhas apresentam áreas roxo-amarronzadas que evoluem para necroses. Essas folhas caem prematuramente, e a planta retarda sua frutificação</a:t>
            </a:r>
            <a:r>
              <a:rPr lang="pt-BR" sz="1400" b="1" dirty="0" smtClean="0"/>
              <a:t>.” - EMBRAPA</a:t>
            </a:r>
            <a:endParaRPr lang="pt-BR" sz="1400" b="1" dirty="0"/>
          </a:p>
        </p:txBody>
      </p:sp>
      <p:pic>
        <p:nvPicPr>
          <p:cNvPr id="8" name="Imagem 7"/>
          <p:cNvPicPr>
            <a:picLocks noChangeAspect="1"/>
          </p:cNvPicPr>
          <p:nvPr/>
        </p:nvPicPr>
        <p:blipFill>
          <a:blip r:embed="rId3"/>
          <a:stretch>
            <a:fillRect/>
          </a:stretch>
        </p:blipFill>
        <p:spPr>
          <a:xfrm>
            <a:off x="3873500" y="2558935"/>
            <a:ext cx="3429000" cy="2486025"/>
          </a:xfrm>
          <a:prstGeom prst="rect">
            <a:avLst/>
          </a:prstGeom>
        </p:spPr>
      </p:pic>
    </p:spTree>
    <p:extLst>
      <p:ext uri="{BB962C8B-B14F-4D97-AF65-F5344CB8AC3E}">
        <p14:creationId xmlns:p14="http://schemas.microsoft.com/office/powerpoint/2010/main" val="2172192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aifa-group.com/files/Deficiencies/Vegetables/Tomato/P-d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4" y="876299"/>
            <a:ext cx="3844925" cy="5024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aifa-group.com/files/Deficiencies/Vegetables/Tomato/P-de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663700"/>
            <a:ext cx="2857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haifa-group.com/files/Deficiencies/Vegetables/Tomato/tomatoes_macro_P-phosphor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2116137"/>
            <a:ext cx="33337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210300" y="5727700"/>
            <a:ext cx="4648200" cy="923330"/>
          </a:xfrm>
          <a:prstGeom prst="rect">
            <a:avLst/>
          </a:prstGeom>
          <a:noFill/>
        </p:spPr>
        <p:txBody>
          <a:bodyPr wrap="square" rtlCol="0">
            <a:spAutoFit/>
          </a:bodyPr>
          <a:lstStyle/>
          <a:p>
            <a:r>
              <a:rPr lang="pt-BR" b="1" dirty="0" err="1" smtClean="0"/>
              <a:t>Disponivel</a:t>
            </a:r>
            <a:r>
              <a:rPr lang="pt-BR" b="1" dirty="0"/>
              <a:t> em: </a:t>
            </a:r>
            <a:r>
              <a:rPr lang="pt-BR" b="1" u="sng" dirty="0">
                <a:solidFill>
                  <a:schemeClr val="accent1">
                    <a:lumMod val="75000"/>
                  </a:schemeClr>
                </a:solidFill>
              </a:rPr>
              <a:t>http://www.haifa-group.com/knowledge_center/deficiencies/crops/vegetables/tomato/</a:t>
            </a:r>
          </a:p>
        </p:txBody>
      </p:sp>
    </p:spTree>
    <p:extLst>
      <p:ext uri="{BB962C8B-B14F-4D97-AF65-F5344CB8AC3E}">
        <p14:creationId xmlns:p14="http://schemas.microsoft.com/office/powerpoint/2010/main" val="3530258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17754" y="2965889"/>
            <a:ext cx="4386559" cy="854214"/>
          </a:xfrm>
        </p:spPr>
        <p:txBody>
          <a:bodyPr>
            <a:normAutofit fontScale="90000"/>
          </a:bodyPr>
          <a:lstStyle/>
          <a:p>
            <a:r>
              <a:rPr lang="pt-BR" b="1" dirty="0">
                <a:solidFill>
                  <a:schemeClr val="accent6">
                    <a:lumMod val="75000"/>
                  </a:schemeClr>
                </a:solidFill>
                <a:latin typeface="Arial" panose="020B0604020202020204" pitchFamily="34" charset="0"/>
                <a:cs typeface="Arial" panose="020B0604020202020204" pitchFamily="34" charset="0"/>
              </a:rPr>
              <a:t>Potássio</a:t>
            </a:r>
            <a:endParaRPr lang="pt-BR" b="1" dirty="0">
              <a:solidFill>
                <a:schemeClr val="accent6">
                  <a:lumMod val="75000"/>
                </a:schemeClr>
              </a:solidFill>
              <a:latin typeface="Arial" panose="020B0604020202020204" pitchFamily="34" charset="0"/>
              <a:cs typeface="Arial" panose="020B0604020202020204" pitchFamily="34" charset="0"/>
            </a:endParaRPr>
          </a:p>
        </p:txBody>
      </p:sp>
      <p:sp>
        <p:nvSpPr>
          <p:cNvPr id="5" name="Título 1"/>
          <p:cNvSpPr txBox="1">
            <a:spLocks/>
          </p:cNvSpPr>
          <p:nvPr/>
        </p:nvSpPr>
        <p:spPr>
          <a:xfrm>
            <a:off x="5807969" y="5445224"/>
            <a:ext cx="3936393" cy="71417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a:solidFill>
                  <a:schemeClr val="accent6">
                    <a:lumMod val="50000"/>
                  </a:schemeClr>
                </a:solidFill>
                <a:latin typeface="Arial" panose="020B0604020202020204" pitchFamily="34" charset="0"/>
                <a:cs typeface="Arial" panose="020B0604020202020204" pitchFamily="34" charset="0"/>
              </a:rPr>
              <a:t>Profa. Dra. Simone da Costa Mello</a:t>
            </a:r>
          </a:p>
          <a:p>
            <a:r>
              <a:rPr lang="pt-BR" sz="1800" b="1" dirty="0">
                <a:solidFill>
                  <a:schemeClr val="accent6">
                    <a:lumMod val="50000"/>
                  </a:schemeClr>
                </a:solidFill>
                <a:latin typeface="Arial" panose="020B0604020202020204" pitchFamily="34" charset="0"/>
                <a:cs typeface="Arial" panose="020B0604020202020204" pitchFamily="34" charset="0"/>
              </a:rPr>
              <a:t>scmello@usp.br</a:t>
            </a:r>
            <a:endParaRPr lang="pt-BR" sz="1800" b="1" dirty="0">
              <a:solidFill>
                <a:schemeClr val="accent6">
                  <a:lumMod val="50000"/>
                </a:schemeClr>
              </a:solidFill>
              <a:latin typeface="Arial" panose="020B0604020202020204" pitchFamily="34" charset="0"/>
              <a:cs typeface="Arial" panose="020B0604020202020204" pitchFamily="34" charset="0"/>
            </a:endParaRPr>
          </a:p>
        </p:txBody>
      </p:sp>
      <p:pic>
        <p:nvPicPr>
          <p:cNvPr id="3074" name="Picture 2" descr="http://www4.esalq.usp.br/sites/default/files/logo-esalq-simbol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8875" y="5527110"/>
            <a:ext cx="763248" cy="112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682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1"/>
            <a:ext cx="9332170" cy="1196752"/>
          </a:xfrm>
        </p:spPr>
        <p:txBody>
          <a:bodyPr vert="horz" lIns="91440" tIns="45720" rIns="91440" bIns="45720" rtlCol="0" anchor="b">
            <a:normAutofit/>
          </a:bodyPr>
          <a:lstStyle/>
          <a:p>
            <a:pPr algn="ctr"/>
            <a:r>
              <a:rPr lang="pt-BR" sz="4000" b="1" dirty="0" err="1">
                <a:solidFill>
                  <a:schemeClr val="accent6">
                    <a:lumMod val="75000"/>
                  </a:schemeClr>
                </a:solidFill>
                <a:latin typeface="Arial" panose="020B0604020202020204" pitchFamily="34" charset="0"/>
                <a:cs typeface="Arial" panose="020B0604020202020204" pitchFamily="34" charset="0"/>
              </a:rPr>
              <a:t>PoTÁSSIO</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991544" y="1484784"/>
            <a:ext cx="7200800" cy="4392488"/>
          </a:xfrm>
        </p:spPr>
        <p:txBody>
          <a:bodyPr>
            <a:normAutofit fontScale="92500" lnSpcReduction="20000"/>
          </a:bodyPr>
          <a:lstStyle/>
          <a:p>
            <a:pPr algn="just">
              <a:lnSpc>
                <a:spcPct val="150000"/>
              </a:lnSpc>
            </a:pPr>
            <a:r>
              <a:rPr lang="pt-BR" dirty="0" smtClean="0">
                <a:latin typeface="Arial" panose="020B0604020202020204" pitchFamily="34" charset="0"/>
                <a:cs typeface="Arial" panose="020B0604020202020204" pitchFamily="34" charset="0"/>
              </a:rPr>
              <a:t>Macronutriente primário</a:t>
            </a:r>
          </a:p>
          <a:p>
            <a:pPr algn="just">
              <a:lnSpc>
                <a:spcPct val="150000"/>
              </a:lnSpc>
            </a:pPr>
            <a:endParaRPr lang="pt-BR" dirty="0" smtClean="0">
              <a:latin typeface="Arial" panose="020B0604020202020204" pitchFamily="34" charset="0"/>
              <a:cs typeface="Arial" panose="020B0604020202020204" pitchFamily="34" charset="0"/>
            </a:endParaRPr>
          </a:p>
          <a:p>
            <a:pPr algn="just">
              <a:lnSpc>
                <a:spcPct val="150000"/>
              </a:lnSpc>
            </a:pPr>
            <a:r>
              <a:rPr lang="pt-BR" dirty="0" smtClean="0">
                <a:latin typeface="Arial" panose="020B0604020202020204" pitchFamily="34" charset="0"/>
                <a:cs typeface="Arial" panose="020B0604020202020204" pitchFamily="34" charset="0"/>
              </a:rPr>
              <a:t>Exigido em grande quantidade pelas plantas, em geral, sua extração  é menor somente que o nitrogênio</a:t>
            </a:r>
          </a:p>
          <a:p>
            <a:pPr algn="just">
              <a:lnSpc>
                <a:spcPct val="150000"/>
              </a:lnSpc>
            </a:pPr>
            <a:endParaRPr lang="pt-BR" dirty="0" smtClean="0">
              <a:latin typeface="Arial" panose="020B0604020202020204" pitchFamily="34" charset="0"/>
              <a:cs typeface="Arial" panose="020B0604020202020204" pitchFamily="34" charset="0"/>
            </a:endParaRPr>
          </a:p>
          <a:p>
            <a:pPr algn="just">
              <a:lnSpc>
                <a:spcPct val="150000"/>
              </a:lnSpc>
            </a:pPr>
            <a:r>
              <a:rPr lang="pt-BR" dirty="0" smtClean="0">
                <a:latin typeface="Arial" panose="020B0604020202020204" pitchFamily="34" charset="0"/>
                <a:cs typeface="Arial" panose="020B0604020202020204" pitchFamily="34" charset="0"/>
              </a:rPr>
              <a:t> Baixa disponibilidade em solos brasileiros</a:t>
            </a:r>
          </a:p>
          <a:p>
            <a:pPr algn="just">
              <a:lnSpc>
                <a:spcPct val="150000"/>
              </a:lnSpc>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971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524000" y="36651"/>
            <a:ext cx="7668344" cy="1048605"/>
          </a:xfrm>
          <a:prstGeom prst="rect">
            <a:avLst/>
          </a:prstGeom>
        </p:spPr>
        <p:txBody>
          <a:bodyPr vert="horz" lIns="91440" tIns="45720" rIns="91440" bIns="45720" rtlCol="0" anchor="b">
            <a:normAutofit/>
          </a:bodyPr>
          <a:lstStyle>
            <a:lvl1pPr algn="ctr" defTabSz="685800">
              <a:lnSpc>
                <a:spcPct val="90000"/>
              </a:lnSpc>
              <a:spcBef>
                <a:spcPct val="0"/>
              </a:spcBef>
              <a:buNone/>
              <a:defRPr sz="6000" b="1">
                <a:solidFill>
                  <a:schemeClr val="accent6">
                    <a:lumMod val="75000"/>
                  </a:schemeClr>
                </a:solidFill>
                <a:latin typeface="Arial" panose="020B0604020202020204" pitchFamily="34" charset="0"/>
                <a:ea typeface="+mj-ea"/>
                <a:cs typeface="Arial" panose="020B0604020202020204" pitchFamily="34" charset="0"/>
              </a:defRPr>
            </a:lvl1pPr>
          </a:lstStyle>
          <a:p>
            <a:r>
              <a:rPr lang="pt-BR" sz="4500" dirty="0"/>
              <a:t>Ciclo do Potássio</a:t>
            </a:r>
            <a:endParaRPr lang="pt-BR" sz="4500" dirty="0"/>
          </a:p>
        </p:txBody>
      </p:sp>
      <p:sp>
        <p:nvSpPr>
          <p:cNvPr id="6" name="CaixaDeTexto 5"/>
          <p:cNvSpPr txBox="1"/>
          <p:nvPr/>
        </p:nvSpPr>
        <p:spPr>
          <a:xfrm>
            <a:off x="6955487" y="1335251"/>
            <a:ext cx="2376264" cy="923330"/>
          </a:xfrm>
          <a:prstGeom prst="rect">
            <a:avLst/>
          </a:prstGeom>
          <a:noFill/>
          <a:ln>
            <a:noFill/>
          </a:ln>
        </p:spPr>
        <p:txBody>
          <a:bodyPr wrap="square" rtlCol="0">
            <a:spAutoFit/>
          </a:bodyPr>
          <a:lstStyle/>
          <a:p>
            <a:pPr algn="ctr"/>
            <a:r>
              <a:rPr lang="pt-BR" b="1" dirty="0">
                <a:solidFill>
                  <a:srgbClr val="0070C0"/>
                </a:solidFill>
                <a:latin typeface="Arial" panose="020B0604020202020204" pitchFamily="34" charset="0"/>
                <a:cs typeface="Arial" panose="020B0604020202020204" pitchFamily="34" charset="0"/>
              </a:rPr>
              <a:t>Minerais primários</a:t>
            </a:r>
          </a:p>
          <a:p>
            <a:pPr algn="ctr"/>
            <a:r>
              <a:rPr lang="pt-BR" b="1" dirty="0">
                <a:solidFill>
                  <a:srgbClr val="0070C0"/>
                </a:solidFill>
                <a:latin typeface="Arial" panose="020B0604020202020204" pitchFamily="34" charset="0"/>
                <a:cs typeface="Arial" panose="020B0604020202020204" pitchFamily="34" charset="0"/>
              </a:rPr>
              <a:t> e secundários</a:t>
            </a:r>
          </a:p>
          <a:p>
            <a:r>
              <a:rPr lang="pt-BR" b="1" dirty="0">
                <a:solidFill>
                  <a:srgbClr val="0070C0"/>
                </a:solidFill>
                <a:latin typeface="Arial" panose="020B0604020202020204" pitchFamily="34" charset="0"/>
                <a:cs typeface="Arial" panose="020B0604020202020204" pitchFamily="34" charset="0"/>
              </a:rPr>
              <a:t>           (90-98% )</a:t>
            </a:r>
            <a:endParaRPr lang="pt-BR" b="1" dirty="0">
              <a:solidFill>
                <a:srgbClr val="0070C0"/>
              </a:solidFill>
              <a:latin typeface="Arial" panose="020B0604020202020204" pitchFamily="34" charset="0"/>
              <a:cs typeface="Arial" panose="020B0604020202020204" pitchFamily="34" charset="0"/>
            </a:endParaRPr>
          </a:p>
        </p:txBody>
      </p:sp>
      <p:sp>
        <p:nvSpPr>
          <p:cNvPr id="9" name="CaixaDeTexto 8"/>
          <p:cNvSpPr txBox="1"/>
          <p:nvPr/>
        </p:nvSpPr>
        <p:spPr>
          <a:xfrm>
            <a:off x="4087215" y="1366029"/>
            <a:ext cx="2376264" cy="646331"/>
          </a:xfrm>
          <a:prstGeom prst="rect">
            <a:avLst/>
          </a:prstGeom>
          <a:noFill/>
          <a:ln>
            <a:noFill/>
          </a:ln>
        </p:spPr>
        <p:txBody>
          <a:bodyPr wrap="square" rtlCol="0">
            <a:spAutoFit/>
          </a:bodyPr>
          <a:lstStyle/>
          <a:p>
            <a:pPr algn="ctr"/>
            <a:r>
              <a:rPr lang="pt-BR" b="1" dirty="0">
                <a:solidFill>
                  <a:srgbClr val="0070C0"/>
                </a:solidFill>
                <a:latin typeface="Arial" panose="020B0604020202020204" pitchFamily="34" charset="0"/>
                <a:cs typeface="Arial" panose="020B0604020202020204" pitchFamily="34" charset="0"/>
              </a:rPr>
              <a:t>Matéria orgânica</a:t>
            </a:r>
          </a:p>
          <a:p>
            <a:r>
              <a:rPr lang="pt-BR" b="1" dirty="0">
                <a:solidFill>
                  <a:srgbClr val="0070C0"/>
                </a:solidFill>
                <a:latin typeface="Arial" panose="020B0604020202020204" pitchFamily="34" charset="0"/>
                <a:cs typeface="Arial" panose="020B0604020202020204" pitchFamily="34" charset="0"/>
              </a:rPr>
              <a:t>           (1 a 2 %) </a:t>
            </a:r>
            <a:endParaRPr lang="pt-BR" b="1" dirty="0">
              <a:solidFill>
                <a:srgbClr val="0070C0"/>
              </a:solidFill>
              <a:latin typeface="Arial" panose="020B0604020202020204" pitchFamily="34" charset="0"/>
              <a:cs typeface="Arial" panose="020B0604020202020204" pitchFamily="34" charset="0"/>
            </a:endParaRPr>
          </a:p>
        </p:txBody>
      </p:sp>
      <p:sp>
        <p:nvSpPr>
          <p:cNvPr id="10" name="CaixaDeTexto 9"/>
          <p:cNvSpPr txBox="1"/>
          <p:nvPr/>
        </p:nvSpPr>
        <p:spPr>
          <a:xfrm>
            <a:off x="1233022" y="1427584"/>
            <a:ext cx="2376264" cy="369332"/>
          </a:xfrm>
          <a:prstGeom prst="rect">
            <a:avLst/>
          </a:prstGeom>
          <a:noFill/>
          <a:ln>
            <a:noFill/>
          </a:ln>
        </p:spPr>
        <p:txBody>
          <a:bodyPr wrap="square" rtlCol="0">
            <a:spAutoFit/>
          </a:bodyPr>
          <a:lstStyle/>
          <a:p>
            <a:pPr algn="ctr"/>
            <a:r>
              <a:rPr lang="pt-BR" b="1" dirty="0">
                <a:solidFill>
                  <a:srgbClr val="0070C0"/>
                </a:solidFill>
                <a:latin typeface="Arial" panose="020B0604020202020204" pitchFamily="34" charset="0"/>
                <a:cs typeface="Arial" panose="020B0604020202020204" pitchFamily="34" charset="0"/>
              </a:rPr>
              <a:t>Fertilizantes</a:t>
            </a:r>
            <a:endParaRPr lang="pt-BR" b="1" dirty="0">
              <a:solidFill>
                <a:srgbClr val="0070C0"/>
              </a:solidFill>
              <a:latin typeface="Arial" panose="020B0604020202020204" pitchFamily="34" charset="0"/>
              <a:cs typeface="Arial" panose="020B0604020202020204" pitchFamily="34" charset="0"/>
            </a:endParaRPr>
          </a:p>
        </p:txBody>
      </p:sp>
      <p:sp>
        <p:nvSpPr>
          <p:cNvPr id="11" name="CaixaDeTexto 10"/>
          <p:cNvSpPr txBox="1"/>
          <p:nvPr/>
        </p:nvSpPr>
        <p:spPr>
          <a:xfrm>
            <a:off x="3677557" y="3162696"/>
            <a:ext cx="2376264" cy="646331"/>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Solução do solo           (0,1 – 0,2 %) </a:t>
            </a:r>
            <a:endParaRPr lang="pt-BR" b="1" dirty="0">
              <a:solidFill>
                <a:srgbClr val="00B050"/>
              </a:solidFill>
              <a:latin typeface="Arial" panose="020B0604020202020204" pitchFamily="34" charset="0"/>
              <a:cs typeface="Arial" panose="020B0604020202020204" pitchFamily="34" charset="0"/>
            </a:endParaRPr>
          </a:p>
        </p:txBody>
      </p:sp>
      <p:sp>
        <p:nvSpPr>
          <p:cNvPr id="12" name="CaixaDeTexto 11"/>
          <p:cNvSpPr txBox="1"/>
          <p:nvPr/>
        </p:nvSpPr>
        <p:spPr>
          <a:xfrm>
            <a:off x="6785090" y="3199107"/>
            <a:ext cx="2522968" cy="923330"/>
          </a:xfrm>
          <a:prstGeom prst="rect">
            <a:avLst/>
          </a:prstGeom>
          <a:noFill/>
          <a:ln>
            <a:noFill/>
          </a:ln>
        </p:spPr>
        <p:txBody>
          <a:bodyPr wrap="square" rtlCol="0">
            <a:spAutoFit/>
          </a:bodyPr>
          <a:lstStyle/>
          <a:p>
            <a:pPr algn="just"/>
            <a:r>
              <a:rPr lang="pt-BR" b="1" dirty="0">
                <a:solidFill>
                  <a:srgbClr val="00B050"/>
                </a:solidFill>
                <a:latin typeface="Arial" panose="020B0604020202020204" pitchFamily="34" charset="0"/>
                <a:cs typeface="Arial" panose="020B0604020202020204" pitchFamily="34" charset="0"/>
              </a:rPr>
              <a:t>Trocável </a:t>
            </a:r>
          </a:p>
          <a:p>
            <a:pPr algn="ctr"/>
            <a:endParaRPr lang="pt-BR" b="1" dirty="0">
              <a:solidFill>
                <a:srgbClr val="00B050"/>
              </a:solidFill>
              <a:latin typeface="Arial" panose="020B0604020202020204" pitchFamily="34" charset="0"/>
              <a:cs typeface="Arial" panose="020B0604020202020204" pitchFamily="34" charset="0"/>
            </a:endParaRPr>
          </a:p>
          <a:p>
            <a:pPr algn="ctr"/>
            <a:r>
              <a:rPr lang="pt-BR" b="1" dirty="0">
                <a:solidFill>
                  <a:srgbClr val="00B050"/>
                </a:solidFill>
                <a:latin typeface="Arial" panose="020B0604020202020204" pitchFamily="34" charset="0"/>
                <a:cs typeface="Arial" panose="020B0604020202020204" pitchFamily="34" charset="0"/>
              </a:rPr>
              <a:t>(1 a 2 %) </a:t>
            </a:r>
            <a:endParaRPr lang="pt-BR" b="1" dirty="0">
              <a:solidFill>
                <a:srgbClr val="00B050"/>
              </a:solidFill>
              <a:latin typeface="Arial" panose="020B0604020202020204" pitchFamily="34" charset="0"/>
              <a:cs typeface="Arial" panose="020B0604020202020204" pitchFamily="34" charset="0"/>
            </a:endParaRPr>
          </a:p>
        </p:txBody>
      </p:sp>
      <p:sp>
        <p:nvSpPr>
          <p:cNvPr id="13" name="CaixaDeTexto 12"/>
          <p:cNvSpPr txBox="1"/>
          <p:nvPr/>
        </p:nvSpPr>
        <p:spPr>
          <a:xfrm>
            <a:off x="3609286" y="5149813"/>
            <a:ext cx="1800200" cy="369332"/>
          </a:xfrm>
          <a:prstGeom prst="rect">
            <a:avLst/>
          </a:prstGeom>
          <a:noFill/>
          <a:ln>
            <a:noFill/>
          </a:ln>
        </p:spPr>
        <p:txBody>
          <a:bodyPr wrap="square" rtlCol="0">
            <a:spAutoFit/>
          </a:bodyPr>
          <a:lstStyle/>
          <a:p>
            <a:pPr algn="ctr"/>
            <a:r>
              <a:rPr lang="pt-BR" b="1" dirty="0">
                <a:solidFill>
                  <a:srgbClr val="FF0000"/>
                </a:solidFill>
                <a:latin typeface="Arial" panose="020B0604020202020204" pitchFamily="34" charset="0"/>
                <a:cs typeface="Arial" panose="020B0604020202020204" pitchFamily="34" charset="0"/>
              </a:rPr>
              <a:t>Erosão</a:t>
            </a:r>
            <a:endParaRPr lang="pt-BR" b="1" dirty="0">
              <a:solidFill>
                <a:srgbClr val="FF0000"/>
              </a:solidFill>
              <a:latin typeface="Arial" panose="020B0604020202020204" pitchFamily="34" charset="0"/>
              <a:cs typeface="Arial" panose="020B0604020202020204" pitchFamily="34" charset="0"/>
            </a:endParaRPr>
          </a:p>
        </p:txBody>
      </p:sp>
      <p:sp>
        <p:nvSpPr>
          <p:cNvPr id="14" name="CaixaDeTexto 13"/>
          <p:cNvSpPr txBox="1"/>
          <p:nvPr/>
        </p:nvSpPr>
        <p:spPr>
          <a:xfrm>
            <a:off x="5339408" y="4848797"/>
            <a:ext cx="1800200" cy="369332"/>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Planta</a:t>
            </a:r>
            <a:endParaRPr lang="pt-BR" b="1" dirty="0">
              <a:solidFill>
                <a:srgbClr val="00B050"/>
              </a:solidFill>
              <a:latin typeface="Arial" panose="020B0604020202020204" pitchFamily="34" charset="0"/>
              <a:cs typeface="Arial" panose="020B0604020202020204" pitchFamily="34" charset="0"/>
            </a:endParaRPr>
          </a:p>
        </p:txBody>
      </p:sp>
      <p:sp>
        <p:nvSpPr>
          <p:cNvPr id="15" name="CaixaDeTexto 14"/>
          <p:cNvSpPr txBox="1"/>
          <p:nvPr/>
        </p:nvSpPr>
        <p:spPr>
          <a:xfrm>
            <a:off x="1450976" y="4919102"/>
            <a:ext cx="1800200" cy="369332"/>
          </a:xfrm>
          <a:prstGeom prst="rect">
            <a:avLst/>
          </a:prstGeom>
          <a:noFill/>
          <a:ln>
            <a:noFill/>
          </a:ln>
        </p:spPr>
        <p:txBody>
          <a:bodyPr wrap="square" rtlCol="0">
            <a:spAutoFit/>
          </a:bodyPr>
          <a:lstStyle/>
          <a:p>
            <a:pPr algn="ctr"/>
            <a:r>
              <a:rPr lang="pt-BR" b="1" dirty="0">
                <a:solidFill>
                  <a:srgbClr val="FF0000"/>
                </a:solidFill>
                <a:latin typeface="Arial" panose="020B0604020202020204" pitchFamily="34" charset="0"/>
                <a:cs typeface="Arial" panose="020B0604020202020204" pitchFamily="34" charset="0"/>
              </a:rPr>
              <a:t>Lixiviação</a:t>
            </a:r>
            <a:endParaRPr lang="pt-BR" b="1" dirty="0">
              <a:solidFill>
                <a:srgbClr val="FF0000"/>
              </a:solidFill>
              <a:latin typeface="Arial" panose="020B0604020202020204" pitchFamily="34" charset="0"/>
              <a:cs typeface="Arial" panose="020B0604020202020204" pitchFamily="34" charset="0"/>
            </a:endParaRPr>
          </a:p>
        </p:txBody>
      </p:sp>
      <p:sp>
        <p:nvSpPr>
          <p:cNvPr id="16" name="Seta para a esquerda e para a direita 15"/>
          <p:cNvSpPr/>
          <p:nvPr/>
        </p:nvSpPr>
        <p:spPr>
          <a:xfrm>
            <a:off x="7895697" y="3433887"/>
            <a:ext cx="519026" cy="263828"/>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8" name="Seta para a direita 17"/>
          <p:cNvSpPr/>
          <p:nvPr/>
        </p:nvSpPr>
        <p:spPr>
          <a:xfrm rot="2903212">
            <a:off x="2670753" y="2427406"/>
            <a:ext cx="1331154" cy="3551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19" name="Seta para a direita 18"/>
          <p:cNvSpPr/>
          <p:nvPr/>
        </p:nvSpPr>
        <p:spPr>
          <a:xfrm rot="5400000">
            <a:off x="4704740" y="2546905"/>
            <a:ext cx="873870" cy="1900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3" name="Seta para a direita 22"/>
          <p:cNvSpPr/>
          <p:nvPr/>
        </p:nvSpPr>
        <p:spPr>
          <a:xfrm rot="3873197">
            <a:off x="5574426" y="4311478"/>
            <a:ext cx="744273" cy="25391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5" name="Seta para a direita 24"/>
          <p:cNvSpPr/>
          <p:nvPr/>
        </p:nvSpPr>
        <p:spPr>
          <a:xfrm rot="7194065">
            <a:off x="4384445" y="4372092"/>
            <a:ext cx="962491" cy="21703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6" name="Seta para a direita 25"/>
          <p:cNvSpPr/>
          <p:nvPr/>
        </p:nvSpPr>
        <p:spPr>
          <a:xfrm rot="8984029">
            <a:off x="2375133" y="4319519"/>
            <a:ext cx="1440160" cy="20685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7" name="Seta para a direita 26"/>
          <p:cNvSpPr/>
          <p:nvPr/>
        </p:nvSpPr>
        <p:spPr>
          <a:xfrm>
            <a:off x="6189480" y="3220483"/>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8" name="Seta para a direita 27"/>
          <p:cNvSpPr/>
          <p:nvPr/>
        </p:nvSpPr>
        <p:spPr>
          <a:xfrm rot="10800000">
            <a:off x="6199254" y="3508515"/>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0" name="Seta para a direita 29"/>
          <p:cNvSpPr/>
          <p:nvPr/>
        </p:nvSpPr>
        <p:spPr>
          <a:xfrm rot="16200000">
            <a:off x="5106013" y="2534009"/>
            <a:ext cx="873868" cy="19003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1" name="Seta para a direita 30"/>
          <p:cNvSpPr/>
          <p:nvPr/>
        </p:nvSpPr>
        <p:spPr>
          <a:xfrm rot="8197387">
            <a:off x="6149763" y="2367352"/>
            <a:ext cx="1247555" cy="34014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4" name="Seta para a direita 23"/>
          <p:cNvSpPr/>
          <p:nvPr/>
        </p:nvSpPr>
        <p:spPr>
          <a:xfrm>
            <a:off x="6977008" y="4951887"/>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9" name="CaixaDeTexto 28"/>
          <p:cNvSpPr txBox="1"/>
          <p:nvPr/>
        </p:nvSpPr>
        <p:spPr>
          <a:xfrm>
            <a:off x="7675196" y="4871041"/>
            <a:ext cx="1296144" cy="377716"/>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Resíduos</a:t>
            </a:r>
            <a:endParaRPr lang="pt-BR" b="1" dirty="0">
              <a:solidFill>
                <a:srgbClr val="00B050"/>
              </a:solidFill>
              <a:latin typeface="Arial" panose="020B0604020202020204" pitchFamily="34" charset="0"/>
              <a:cs typeface="Arial" panose="020B0604020202020204" pitchFamily="34" charset="0"/>
            </a:endParaRPr>
          </a:p>
        </p:txBody>
      </p:sp>
      <p:sp>
        <p:nvSpPr>
          <p:cNvPr id="32" name="Seta para a direita 31"/>
          <p:cNvSpPr/>
          <p:nvPr/>
        </p:nvSpPr>
        <p:spPr>
          <a:xfrm rot="16200000">
            <a:off x="7882552" y="4484623"/>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3" name="Seta para a direita 32"/>
          <p:cNvSpPr/>
          <p:nvPr/>
        </p:nvSpPr>
        <p:spPr>
          <a:xfrm rot="5400000">
            <a:off x="7840011" y="2680313"/>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4" name="CaixaDeTexto 33"/>
          <p:cNvSpPr txBox="1"/>
          <p:nvPr/>
        </p:nvSpPr>
        <p:spPr>
          <a:xfrm>
            <a:off x="5339408" y="5864498"/>
            <a:ext cx="1800200" cy="369332"/>
          </a:xfrm>
          <a:prstGeom prst="rect">
            <a:avLst/>
          </a:prstGeom>
          <a:noFill/>
          <a:ln>
            <a:noFill/>
          </a:ln>
        </p:spPr>
        <p:txBody>
          <a:bodyPr wrap="square" rtlCol="0">
            <a:spAutoFit/>
          </a:bodyPr>
          <a:lstStyle/>
          <a:p>
            <a:pPr algn="ctr"/>
            <a:r>
              <a:rPr lang="pt-BR" b="1" dirty="0">
                <a:solidFill>
                  <a:srgbClr val="FF0000"/>
                </a:solidFill>
                <a:latin typeface="Arial" panose="020B0604020202020204" pitchFamily="34" charset="0"/>
                <a:cs typeface="Arial" panose="020B0604020202020204" pitchFamily="34" charset="0"/>
              </a:rPr>
              <a:t>Colheita</a:t>
            </a:r>
            <a:endParaRPr lang="pt-BR" b="1" dirty="0">
              <a:solidFill>
                <a:srgbClr val="FF0000"/>
              </a:solidFill>
              <a:latin typeface="Arial" panose="020B0604020202020204" pitchFamily="34" charset="0"/>
              <a:cs typeface="Arial" panose="020B0604020202020204" pitchFamily="34" charset="0"/>
            </a:endParaRPr>
          </a:p>
        </p:txBody>
      </p:sp>
      <p:sp>
        <p:nvSpPr>
          <p:cNvPr id="35" name="Seta para a direita 34"/>
          <p:cNvSpPr/>
          <p:nvPr/>
        </p:nvSpPr>
        <p:spPr>
          <a:xfrm rot="5400000">
            <a:off x="6036194" y="5467114"/>
            <a:ext cx="369812"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6" name="CaixaDeTexto 35"/>
          <p:cNvSpPr txBox="1"/>
          <p:nvPr/>
        </p:nvSpPr>
        <p:spPr>
          <a:xfrm>
            <a:off x="9308058" y="6049164"/>
            <a:ext cx="1296144" cy="738664"/>
          </a:xfrm>
          <a:prstGeom prst="rect">
            <a:avLst/>
          </a:prstGeom>
          <a:noFill/>
        </p:spPr>
        <p:txBody>
          <a:bodyPr wrap="square" rtlCol="0">
            <a:spAutoFit/>
          </a:bodyPr>
          <a:lstStyle/>
          <a:p>
            <a:pPr algn="ctr"/>
            <a:r>
              <a:rPr lang="pt-BR" sz="1400" dirty="0">
                <a:solidFill>
                  <a:schemeClr val="bg1"/>
                </a:solidFill>
                <a:latin typeface="Arial" panose="020B0604020202020204" pitchFamily="34" charset="0"/>
                <a:cs typeface="Arial" panose="020B0604020202020204" pitchFamily="34" charset="0"/>
              </a:rPr>
              <a:t>Malavolta, (1976) Adaptado</a:t>
            </a:r>
            <a:endParaRPr lang="pt-BR" sz="1400" dirty="0">
              <a:solidFill>
                <a:schemeClr val="bg1"/>
              </a:solidFill>
              <a:latin typeface="Arial" panose="020B0604020202020204" pitchFamily="34" charset="0"/>
              <a:cs typeface="Arial" panose="020B0604020202020204" pitchFamily="34" charset="0"/>
            </a:endParaRPr>
          </a:p>
        </p:txBody>
      </p:sp>
      <p:sp>
        <p:nvSpPr>
          <p:cNvPr id="37" name="CaixaDeTexto 36"/>
          <p:cNvSpPr txBox="1"/>
          <p:nvPr/>
        </p:nvSpPr>
        <p:spPr>
          <a:xfrm>
            <a:off x="8377623" y="3199107"/>
            <a:ext cx="1110375" cy="923330"/>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Não trocável</a:t>
            </a:r>
          </a:p>
          <a:p>
            <a:r>
              <a:rPr lang="pt-BR" b="1" dirty="0">
                <a:solidFill>
                  <a:srgbClr val="00B050"/>
                </a:solidFill>
                <a:latin typeface="Arial" panose="020B0604020202020204" pitchFamily="34" charset="0"/>
                <a:cs typeface="Arial" panose="020B0604020202020204" pitchFamily="34" charset="0"/>
              </a:rPr>
              <a:t>           </a:t>
            </a:r>
            <a:endParaRPr lang="pt-BR"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281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524000" y="36651"/>
            <a:ext cx="7668344" cy="1048605"/>
          </a:xfrm>
          <a:prstGeom prst="rect">
            <a:avLst/>
          </a:prstGeom>
        </p:spPr>
        <p:txBody>
          <a:bodyPr vert="horz" lIns="91440" tIns="45720" rIns="91440" bIns="45720" rtlCol="0" anchor="b">
            <a:normAutofit/>
          </a:bodyPr>
          <a:lstStyle>
            <a:lvl1pPr algn="ctr" defTabSz="685800">
              <a:lnSpc>
                <a:spcPct val="90000"/>
              </a:lnSpc>
              <a:spcBef>
                <a:spcPct val="0"/>
              </a:spcBef>
              <a:buNone/>
              <a:defRPr sz="6000" b="1">
                <a:solidFill>
                  <a:schemeClr val="accent6">
                    <a:lumMod val="75000"/>
                  </a:schemeClr>
                </a:solidFill>
                <a:latin typeface="Arial" panose="020B0604020202020204" pitchFamily="34" charset="0"/>
                <a:ea typeface="+mj-ea"/>
                <a:cs typeface="Arial" panose="020B0604020202020204" pitchFamily="34" charset="0"/>
              </a:defRPr>
            </a:lvl1pPr>
          </a:lstStyle>
          <a:p>
            <a:r>
              <a:rPr lang="pt-BR" sz="4500" dirty="0"/>
              <a:t>Ciclo do Potássio</a:t>
            </a:r>
            <a:endParaRPr lang="pt-BR" sz="4500" dirty="0"/>
          </a:p>
        </p:txBody>
      </p:sp>
      <p:sp>
        <p:nvSpPr>
          <p:cNvPr id="6" name="CaixaDeTexto 5"/>
          <p:cNvSpPr txBox="1"/>
          <p:nvPr/>
        </p:nvSpPr>
        <p:spPr>
          <a:xfrm>
            <a:off x="6955487" y="1335251"/>
            <a:ext cx="2376264" cy="923330"/>
          </a:xfrm>
          <a:prstGeom prst="rect">
            <a:avLst/>
          </a:prstGeom>
          <a:noFill/>
          <a:ln>
            <a:noFill/>
          </a:ln>
        </p:spPr>
        <p:txBody>
          <a:bodyPr wrap="square" rtlCol="0">
            <a:spAutoFit/>
          </a:bodyPr>
          <a:lstStyle/>
          <a:p>
            <a:pPr algn="ctr"/>
            <a:r>
              <a:rPr lang="pt-BR" b="1" dirty="0">
                <a:solidFill>
                  <a:srgbClr val="0070C0"/>
                </a:solidFill>
                <a:latin typeface="Arial" panose="020B0604020202020204" pitchFamily="34" charset="0"/>
                <a:cs typeface="Arial" panose="020B0604020202020204" pitchFamily="34" charset="0"/>
              </a:rPr>
              <a:t>Minerais primário</a:t>
            </a:r>
          </a:p>
          <a:p>
            <a:pPr algn="ctr"/>
            <a:r>
              <a:rPr lang="pt-BR" b="1" dirty="0">
                <a:solidFill>
                  <a:srgbClr val="0070C0"/>
                </a:solidFill>
                <a:latin typeface="Arial" panose="020B0604020202020204" pitchFamily="34" charset="0"/>
                <a:cs typeface="Arial" panose="020B0604020202020204" pitchFamily="34" charset="0"/>
              </a:rPr>
              <a:t> e secundários</a:t>
            </a:r>
          </a:p>
          <a:p>
            <a:r>
              <a:rPr lang="pt-BR" b="1" dirty="0">
                <a:solidFill>
                  <a:srgbClr val="0070C0"/>
                </a:solidFill>
                <a:latin typeface="Arial" panose="020B0604020202020204" pitchFamily="34" charset="0"/>
                <a:cs typeface="Arial" panose="020B0604020202020204" pitchFamily="34" charset="0"/>
              </a:rPr>
              <a:t>           (90-98% )</a:t>
            </a:r>
            <a:endParaRPr lang="pt-BR" b="1" dirty="0">
              <a:solidFill>
                <a:srgbClr val="0070C0"/>
              </a:solidFill>
              <a:latin typeface="Arial" panose="020B0604020202020204" pitchFamily="34" charset="0"/>
              <a:cs typeface="Arial" panose="020B0604020202020204" pitchFamily="34" charset="0"/>
            </a:endParaRPr>
          </a:p>
        </p:txBody>
      </p:sp>
      <p:sp>
        <p:nvSpPr>
          <p:cNvPr id="9" name="CaixaDeTexto 8"/>
          <p:cNvSpPr txBox="1"/>
          <p:nvPr/>
        </p:nvSpPr>
        <p:spPr>
          <a:xfrm>
            <a:off x="4087215" y="1366029"/>
            <a:ext cx="2376264" cy="646331"/>
          </a:xfrm>
          <a:prstGeom prst="rect">
            <a:avLst/>
          </a:prstGeom>
          <a:noFill/>
          <a:ln>
            <a:noFill/>
          </a:ln>
        </p:spPr>
        <p:txBody>
          <a:bodyPr wrap="square" rtlCol="0">
            <a:spAutoFit/>
          </a:bodyPr>
          <a:lstStyle/>
          <a:p>
            <a:pPr algn="ctr"/>
            <a:r>
              <a:rPr lang="pt-BR" b="1" dirty="0">
                <a:solidFill>
                  <a:srgbClr val="0070C0"/>
                </a:solidFill>
                <a:latin typeface="Arial" panose="020B0604020202020204" pitchFamily="34" charset="0"/>
                <a:cs typeface="Arial" panose="020B0604020202020204" pitchFamily="34" charset="0"/>
              </a:rPr>
              <a:t>Matéria orgânica</a:t>
            </a:r>
          </a:p>
          <a:p>
            <a:r>
              <a:rPr lang="pt-BR" b="1" dirty="0">
                <a:solidFill>
                  <a:srgbClr val="0070C0"/>
                </a:solidFill>
                <a:latin typeface="Arial" panose="020B0604020202020204" pitchFamily="34" charset="0"/>
                <a:cs typeface="Arial" panose="020B0604020202020204" pitchFamily="34" charset="0"/>
              </a:rPr>
              <a:t>           (1 a 2 %) </a:t>
            </a:r>
            <a:endParaRPr lang="pt-BR" b="1" dirty="0">
              <a:solidFill>
                <a:srgbClr val="0070C0"/>
              </a:solidFill>
              <a:latin typeface="Arial" panose="020B0604020202020204" pitchFamily="34" charset="0"/>
              <a:cs typeface="Arial" panose="020B0604020202020204" pitchFamily="34" charset="0"/>
            </a:endParaRPr>
          </a:p>
        </p:txBody>
      </p:sp>
      <p:sp>
        <p:nvSpPr>
          <p:cNvPr id="10" name="CaixaDeTexto 9"/>
          <p:cNvSpPr txBox="1"/>
          <p:nvPr/>
        </p:nvSpPr>
        <p:spPr>
          <a:xfrm>
            <a:off x="1233022" y="1427584"/>
            <a:ext cx="2376264" cy="369332"/>
          </a:xfrm>
          <a:prstGeom prst="rect">
            <a:avLst/>
          </a:prstGeom>
          <a:noFill/>
          <a:ln>
            <a:noFill/>
          </a:ln>
        </p:spPr>
        <p:txBody>
          <a:bodyPr wrap="square" rtlCol="0">
            <a:spAutoFit/>
          </a:bodyPr>
          <a:lstStyle/>
          <a:p>
            <a:pPr algn="ctr"/>
            <a:r>
              <a:rPr lang="pt-BR" b="1" dirty="0">
                <a:solidFill>
                  <a:srgbClr val="0070C0"/>
                </a:solidFill>
                <a:latin typeface="Arial" panose="020B0604020202020204" pitchFamily="34" charset="0"/>
                <a:cs typeface="Arial" panose="020B0604020202020204" pitchFamily="34" charset="0"/>
              </a:rPr>
              <a:t>Fertilizantes</a:t>
            </a:r>
            <a:endParaRPr lang="pt-BR" b="1" dirty="0">
              <a:solidFill>
                <a:srgbClr val="0070C0"/>
              </a:solidFill>
              <a:latin typeface="Arial" panose="020B0604020202020204" pitchFamily="34" charset="0"/>
              <a:cs typeface="Arial" panose="020B0604020202020204" pitchFamily="34" charset="0"/>
            </a:endParaRPr>
          </a:p>
        </p:txBody>
      </p:sp>
      <p:sp>
        <p:nvSpPr>
          <p:cNvPr id="11" name="CaixaDeTexto 10"/>
          <p:cNvSpPr txBox="1"/>
          <p:nvPr/>
        </p:nvSpPr>
        <p:spPr>
          <a:xfrm>
            <a:off x="3677557" y="3162696"/>
            <a:ext cx="2376264" cy="646331"/>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Solução do solo           (0,1 – 0,2 %) </a:t>
            </a:r>
            <a:endParaRPr lang="pt-BR" b="1" dirty="0">
              <a:solidFill>
                <a:srgbClr val="00B050"/>
              </a:solidFill>
              <a:latin typeface="Arial" panose="020B0604020202020204" pitchFamily="34" charset="0"/>
              <a:cs typeface="Arial" panose="020B0604020202020204" pitchFamily="34" charset="0"/>
            </a:endParaRPr>
          </a:p>
        </p:txBody>
      </p:sp>
      <p:sp>
        <p:nvSpPr>
          <p:cNvPr id="12" name="CaixaDeTexto 11"/>
          <p:cNvSpPr txBox="1"/>
          <p:nvPr/>
        </p:nvSpPr>
        <p:spPr>
          <a:xfrm>
            <a:off x="6785090" y="3199107"/>
            <a:ext cx="2522968" cy="923330"/>
          </a:xfrm>
          <a:prstGeom prst="rect">
            <a:avLst/>
          </a:prstGeom>
          <a:noFill/>
          <a:ln>
            <a:noFill/>
          </a:ln>
        </p:spPr>
        <p:txBody>
          <a:bodyPr wrap="square" rtlCol="0">
            <a:spAutoFit/>
          </a:bodyPr>
          <a:lstStyle/>
          <a:p>
            <a:pPr algn="just"/>
            <a:r>
              <a:rPr lang="pt-BR" b="1" dirty="0">
                <a:solidFill>
                  <a:srgbClr val="00B050"/>
                </a:solidFill>
                <a:latin typeface="Arial" panose="020B0604020202020204" pitchFamily="34" charset="0"/>
                <a:cs typeface="Arial" panose="020B0604020202020204" pitchFamily="34" charset="0"/>
              </a:rPr>
              <a:t>Trocável </a:t>
            </a:r>
          </a:p>
          <a:p>
            <a:pPr algn="ctr"/>
            <a:endParaRPr lang="pt-BR" b="1" dirty="0">
              <a:solidFill>
                <a:srgbClr val="00B050"/>
              </a:solidFill>
              <a:latin typeface="Arial" panose="020B0604020202020204" pitchFamily="34" charset="0"/>
              <a:cs typeface="Arial" panose="020B0604020202020204" pitchFamily="34" charset="0"/>
            </a:endParaRPr>
          </a:p>
          <a:p>
            <a:pPr algn="ctr"/>
            <a:r>
              <a:rPr lang="pt-BR" b="1" dirty="0">
                <a:solidFill>
                  <a:srgbClr val="00B050"/>
                </a:solidFill>
                <a:latin typeface="Arial" panose="020B0604020202020204" pitchFamily="34" charset="0"/>
                <a:cs typeface="Arial" panose="020B0604020202020204" pitchFamily="34" charset="0"/>
              </a:rPr>
              <a:t>(1 a 2 %) </a:t>
            </a:r>
            <a:endParaRPr lang="pt-BR" b="1" dirty="0">
              <a:solidFill>
                <a:srgbClr val="00B050"/>
              </a:solidFill>
              <a:latin typeface="Arial" panose="020B0604020202020204" pitchFamily="34" charset="0"/>
              <a:cs typeface="Arial" panose="020B0604020202020204" pitchFamily="34" charset="0"/>
            </a:endParaRPr>
          </a:p>
        </p:txBody>
      </p:sp>
      <p:sp>
        <p:nvSpPr>
          <p:cNvPr id="13" name="CaixaDeTexto 12"/>
          <p:cNvSpPr txBox="1"/>
          <p:nvPr/>
        </p:nvSpPr>
        <p:spPr>
          <a:xfrm>
            <a:off x="3609286" y="5149813"/>
            <a:ext cx="1800200" cy="369332"/>
          </a:xfrm>
          <a:prstGeom prst="rect">
            <a:avLst/>
          </a:prstGeom>
          <a:noFill/>
          <a:ln>
            <a:noFill/>
          </a:ln>
        </p:spPr>
        <p:txBody>
          <a:bodyPr wrap="square" rtlCol="0">
            <a:spAutoFit/>
          </a:bodyPr>
          <a:lstStyle/>
          <a:p>
            <a:pPr algn="ctr"/>
            <a:r>
              <a:rPr lang="pt-BR" b="1" dirty="0">
                <a:solidFill>
                  <a:srgbClr val="FF0000"/>
                </a:solidFill>
                <a:latin typeface="Arial" panose="020B0604020202020204" pitchFamily="34" charset="0"/>
                <a:cs typeface="Arial" panose="020B0604020202020204" pitchFamily="34" charset="0"/>
              </a:rPr>
              <a:t>Erosão</a:t>
            </a:r>
            <a:endParaRPr lang="pt-BR" b="1" dirty="0">
              <a:solidFill>
                <a:srgbClr val="FF0000"/>
              </a:solidFill>
              <a:latin typeface="Arial" panose="020B0604020202020204" pitchFamily="34" charset="0"/>
              <a:cs typeface="Arial" panose="020B0604020202020204" pitchFamily="34" charset="0"/>
            </a:endParaRPr>
          </a:p>
        </p:txBody>
      </p:sp>
      <p:sp>
        <p:nvSpPr>
          <p:cNvPr id="14" name="CaixaDeTexto 13"/>
          <p:cNvSpPr txBox="1"/>
          <p:nvPr/>
        </p:nvSpPr>
        <p:spPr>
          <a:xfrm>
            <a:off x="5339408" y="4848797"/>
            <a:ext cx="1800200" cy="369332"/>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Planta</a:t>
            </a:r>
            <a:endParaRPr lang="pt-BR" b="1" dirty="0">
              <a:solidFill>
                <a:srgbClr val="00B050"/>
              </a:solidFill>
              <a:latin typeface="Arial" panose="020B0604020202020204" pitchFamily="34" charset="0"/>
              <a:cs typeface="Arial" panose="020B0604020202020204" pitchFamily="34" charset="0"/>
            </a:endParaRPr>
          </a:p>
        </p:txBody>
      </p:sp>
      <p:sp>
        <p:nvSpPr>
          <p:cNvPr id="15" name="CaixaDeTexto 14"/>
          <p:cNvSpPr txBox="1"/>
          <p:nvPr/>
        </p:nvSpPr>
        <p:spPr>
          <a:xfrm>
            <a:off x="1450976" y="4919102"/>
            <a:ext cx="1800200" cy="369332"/>
          </a:xfrm>
          <a:prstGeom prst="rect">
            <a:avLst/>
          </a:prstGeom>
          <a:noFill/>
          <a:ln>
            <a:noFill/>
          </a:ln>
        </p:spPr>
        <p:txBody>
          <a:bodyPr wrap="square" rtlCol="0">
            <a:spAutoFit/>
          </a:bodyPr>
          <a:lstStyle/>
          <a:p>
            <a:pPr algn="ctr"/>
            <a:r>
              <a:rPr lang="pt-BR" b="1" dirty="0">
                <a:solidFill>
                  <a:srgbClr val="FF0000"/>
                </a:solidFill>
                <a:latin typeface="Arial" panose="020B0604020202020204" pitchFamily="34" charset="0"/>
                <a:cs typeface="Arial" panose="020B0604020202020204" pitchFamily="34" charset="0"/>
              </a:rPr>
              <a:t>Lixiviação</a:t>
            </a:r>
            <a:endParaRPr lang="pt-BR" b="1" dirty="0">
              <a:solidFill>
                <a:srgbClr val="FF0000"/>
              </a:solidFill>
              <a:latin typeface="Arial" panose="020B0604020202020204" pitchFamily="34" charset="0"/>
              <a:cs typeface="Arial" panose="020B0604020202020204" pitchFamily="34" charset="0"/>
            </a:endParaRPr>
          </a:p>
        </p:txBody>
      </p:sp>
      <p:sp>
        <p:nvSpPr>
          <p:cNvPr id="16" name="Seta para a esquerda e para a direita 15"/>
          <p:cNvSpPr/>
          <p:nvPr/>
        </p:nvSpPr>
        <p:spPr>
          <a:xfrm>
            <a:off x="7895697" y="3433887"/>
            <a:ext cx="519026" cy="263828"/>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18" name="Seta para a direita 17"/>
          <p:cNvSpPr/>
          <p:nvPr/>
        </p:nvSpPr>
        <p:spPr>
          <a:xfrm rot="2903212">
            <a:off x="2670753" y="2427406"/>
            <a:ext cx="1331154" cy="3551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19" name="Seta para a direita 18"/>
          <p:cNvSpPr/>
          <p:nvPr/>
        </p:nvSpPr>
        <p:spPr>
          <a:xfrm rot="5400000">
            <a:off x="4704740" y="2546905"/>
            <a:ext cx="873870" cy="1900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3" name="Seta para a direita 22"/>
          <p:cNvSpPr/>
          <p:nvPr/>
        </p:nvSpPr>
        <p:spPr>
          <a:xfrm rot="3873197">
            <a:off x="5574426" y="4311478"/>
            <a:ext cx="744273" cy="25391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5" name="Seta para a direita 24"/>
          <p:cNvSpPr/>
          <p:nvPr/>
        </p:nvSpPr>
        <p:spPr>
          <a:xfrm rot="7194065">
            <a:off x="4384445" y="4372092"/>
            <a:ext cx="962491" cy="21703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6" name="Seta para a direita 25"/>
          <p:cNvSpPr/>
          <p:nvPr/>
        </p:nvSpPr>
        <p:spPr>
          <a:xfrm rot="8984029">
            <a:off x="2375133" y="4319519"/>
            <a:ext cx="1440160" cy="20685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7" name="Seta para a direita 26"/>
          <p:cNvSpPr/>
          <p:nvPr/>
        </p:nvSpPr>
        <p:spPr>
          <a:xfrm>
            <a:off x="6189480" y="3220483"/>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8" name="Seta para a direita 27"/>
          <p:cNvSpPr/>
          <p:nvPr/>
        </p:nvSpPr>
        <p:spPr>
          <a:xfrm rot="10800000">
            <a:off x="6199254" y="3508515"/>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0" name="Seta para a direita 29"/>
          <p:cNvSpPr/>
          <p:nvPr/>
        </p:nvSpPr>
        <p:spPr>
          <a:xfrm rot="16200000">
            <a:off x="5106013" y="2534009"/>
            <a:ext cx="873868" cy="19003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1" name="Seta para a direita 30"/>
          <p:cNvSpPr/>
          <p:nvPr/>
        </p:nvSpPr>
        <p:spPr>
          <a:xfrm rot="8197387">
            <a:off x="6149763" y="2367352"/>
            <a:ext cx="1247555" cy="34014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4" name="Seta para a direita 23"/>
          <p:cNvSpPr/>
          <p:nvPr/>
        </p:nvSpPr>
        <p:spPr>
          <a:xfrm>
            <a:off x="6977008" y="4951887"/>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9" name="CaixaDeTexto 28"/>
          <p:cNvSpPr txBox="1"/>
          <p:nvPr/>
        </p:nvSpPr>
        <p:spPr>
          <a:xfrm>
            <a:off x="7675196" y="4871041"/>
            <a:ext cx="1296144" cy="377716"/>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Resíduos</a:t>
            </a:r>
            <a:endParaRPr lang="pt-BR" b="1" dirty="0">
              <a:solidFill>
                <a:srgbClr val="00B050"/>
              </a:solidFill>
              <a:latin typeface="Arial" panose="020B0604020202020204" pitchFamily="34" charset="0"/>
              <a:cs typeface="Arial" panose="020B0604020202020204" pitchFamily="34" charset="0"/>
            </a:endParaRPr>
          </a:p>
        </p:txBody>
      </p:sp>
      <p:sp>
        <p:nvSpPr>
          <p:cNvPr id="32" name="Seta para a direita 31"/>
          <p:cNvSpPr/>
          <p:nvPr/>
        </p:nvSpPr>
        <p:spPr>
          <a:xfrm rot="16200000">
            <a:off x="7882552" y="4484623"/>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3" name="Seta para a direita 32"/>
          <p:cNvSpPr/>
          <p:nvPr/>
        </p:nvSpPr>
        <p:spPr>
          <a:xfrm rot="5400000">
            <a:off x="7840011" y="2680313"/>
            <a:ext cx="585837"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4" name="CaixaDeTexto 33"/>
          <p:cNvSpPr txBox="1"/>
          <p:nvPr/>
        </p:nvSpPr>
        <p:spPr>
          <a:xfrm>
            <a:off x="5339408" y="5864498"/>
            <a:ext cx="1800200" cy="369332"/>
          </a:xfrm>
          <a:prstGeom prst="rect">
            <a:avLst/>
          </a:prstGeom>
          <a:noFill/>
          <a:ln>
            <a:noFill/>
          </a:ln>
        </p:spPr>
        <p:txBody>
          <a:bodyPr wrap="square" rtlCol="0">
            <a:spAutoFit/>
          </a:bodyPr>
          <a:lstStyle/>
          <a:p>
            <a:pPr algn="ctr"/>
            <a:r>
              <a:rPr lang="pt-BR" b="1" dirty="0">
                <a:solidFill>
                  <a:srgbClr val="FF0000"/>
                </a:solidFill>
                <a:latin typeface="Arial" panose="020B0604020202020204" pitchFamily="34" charset="0"/>
                <a:cs typeface="Arial" panose="020B0604020202020204" pitchFamily="34" charset="0"/>
              </a:rPr>
              <a:t>Colheita</a:t>
            </a:r>
            <a:endParaRPr lang="pt-BR" b="1" dirty="0">
              <a:solidFill>
                <a:srgbClr val="FF0000"/>
              </a:solidFill>
              <a:latin typeface="Arial" panose="020B0604020202020204" pitchFamily="34" charset="0"/>
              <a:cs typeface="Arial" panose="020B0604020202020204" pitchFamily="34" charset="0"/>
            </a:endParaRPr>
          </a:p>
        </p:txBody>
      </p:sp>
      <p:sp>
        <p:nvSpPr>
          <p:cNvPr id="35" name="Seta para a direita 34"/>
          <p:cNvSpPr/>
          <p:nvPr/>
        </p:nvSpPr>
        <p:spPr>
          <a:xfrm rot="5400000">
            <a:off x="6036194" y="5467114"/>
            <a:ext cx="369812"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36" name="CaixaDeTexto 35"/>
          <p:cNvSpPr txBox="1"/>
          <p:nvPr/>
        </p:nvSpPr>
        <p:spPr>
          <a:xfrm>
            <a:off x="9308058" y="6049164"/>
            <a:ext cx="1296144" cy="738664"/>
          </a:xfrm>
          <a:prstGeom prst="rect">
            <a:avLst/>
          </a:prstGeom>
          <a:noFill/>
        </p:spPr>
        <p:txBody>
          <a:bodyPr wrap="square" rtlCol="0">
            <a:spAutoFit/>
          </a:bodyPr>
          <a:lstStyle/>
          <a:p>
            <a:pPr algn="ctr"/>
            <a:r>
              <a:rPr lang="pt-BR" sz="1400" dirty="0">
                <a:solidFill>
                  <a:schemeClr val="bg1"/>
                </a:solidFill>
                <a:latin typeface="Arial" panose="020B0604020202020204" pitchFamily="34" charset="0"/>
                <a:cs typeface="Arial" panose="020B0604020202020204" pitchFamily="34" charset="0"/>
              </a:rPr>
              <a:t>Malavolta, (1976) Adaptado</a:t>
            </a:r>
            <a:endParaRPr lang="pt-BR" sz="1400" dirty="0">
              <a:solidFill>
                <a:schemeClr val="bg1"/>
              </a:solidFill>
              <a:latin typeface="Arial" panose="020B0604020202020204" pitchFamily="34" charset="0"/>
              <a:cs typeface="Arial" panose="020B0604020202020204" pitchFamily="34" charset="0"/>
            </a:endParaRPr>
          </a:p>
        </p:txBody>
      </p:sp>
      <p:sp>
        <p:nvSpPr>
          <p:cNvPr id="37" name="CaixaDeTexto 36"/>
          <p:cNvSpPr txBox="1"/>
          <p:nvPr/>
        </p:nvSpPr>
        <p:spPr>
          <a:xfrm>
            <a:off x="8377623" y="3199107"/>
            <a:ext cx="1110375" cy="923330"/>
          </a:xfrm>
          <a:prstGeom prst="rect">
            <a:avLst/>
          </a:prstGeom>
          <a:noFill/>
          <a:ln>
            <a:noFill/>
          </a:ln>
        </p:spPr>
        <p:txBody>
          <a:bodyPr wrap="square" rtlCol="0">
            <a:spAutoFit/>
          </a:bodyPr>
          <a:lstStyle/>
          <a:p>
            <a:pPr algn="ctr"/>
            <a:r>
              <a:rPr lang="pt-BR" b="1" dirty="0">
                <a:solidFill>
                  <a:srgbClr val="00B050"/>
                </a:solidFill>
                <a:latin typeface="Arial" panose="020B0604020202020204" pitchFamily="34" charset="0"/>
                <a:cs typeface="Arial" panose="020B0604020202020204" pitchFamily="34" charset="0"/>
              </a:rPr>
              <a:t>Não trocável</a:t>
            </a:r>
          </a:p>
          <a:p>
            <a:r>
              <a:rPr lang="pt-BR" b="1" dirty="0">
                <a:solidFill>
                  <a:srgbClr val="00B050"/>
                </a:solidFill>
                <a:latin typeface="Arial" panose="020B0604020202020204" pitchFamily="34" charset="0"/>
                <a:cs typeface="Arial" panose="020B0604020202020204" pitchFamily="34" charset="0"/>
              </a:rPr>
              <a:t>           </a:t>
            </a:r>
            <a:endParaRPr lang="pt-BR" b="1" dirty="0">
              <a:solidFill>
                <a:srgbClr val="00B050"/>
              </a:solidFill>
              <a:latin typeface="Arial" panose="020B0604020202020204" pitchFamily="34" charset="0"/>
              <a:cs typeface="Arial" panose="020B0604020202020204" pitchFamily="34" charset="0"/>
            </a:endParaRPr>
          </a:p>
        </p:txBody>
      </p:sp>
      <p:sp>
        <p:nvSpPr>
          <p:cNvPr id="2" name="Retângulo 1"/>
          <p:cNvSpPr/>
          <p:nvPr/>
        </p:nvSpPr>
        <p:spPr>
          <a:xfrm>
            <a:off x="7139608" y="1335251"/>
            <a:ext cx="2052736" cy="923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36415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ítulo 4"/>
          <p:cNvSpPr>
            <a:spLocks noGrp="1"/>
          </p:cNvSpPr>
          <p:nvPr>
            <p:ph type="subTitle" idx="1"/>
          </p:nvPr>
        </p:nvSpPr>
        <p:spPr>
          <a:xfrm>
            <a:off x="2057400" y="1676400"/>
            <a:ext cx="8001000" cy="3733800"/>
          </a:xfrm>
        </p:spPr>
        <p:txBody>
          <a:bodyPr>
            <a:normAutofit/>
          </a:bodyPr>
          <a:lstStyle/>
          <a:p>
            <a:pPr algn="just">
              <a:lnSpc>
                <a:spcPct val="150000"/>
              </a:lnSpc>
              <a:spcBef>
                <a:spcPts val="0"/>
              </a:spcBef>
            </a:pPr>
            <a:r>
              <a:rPr lang="en-US" altLang="en-US" b="1" dirty="0" err="1" smtClean="0">
                <a:latin typeface="Arial" panose="020B0604020202020204" pitchFamily="34" charset="0"/>
              </a:rPr>
              <a:t>Definição</a:t>
            </a:r>
            <a:r>
              <a:rPr lang="en-US" altLang="en-US" b="1" dirty="0" smtClean="0">
                <a:latin typeface="Arial" panose="020B0604020202020204" pitchFamily="34" charset="0"/>
              </a:rPr>
              <a:t>: </a:t>
            </a:r>
            <a:r>
              <a:rPr lang="en-US" altLang="en-US" b="1" dirty="0" err="1" smtClean="0">
                <a:latin typeface="Arial" panose="020B0604020202020204" pitchFamily="34" charset="0"/>
              </a:rPr>
              <a:t>Não</a:t>
            </a:r>
            <a:r>
              <a:rPr lang="en-US" altLang="en-US" b="1" dirty="0" smtClean="0">
                <a:latin typeface="Arial" panose="020B0604020202020204" pitchFamily="34" charset="0"/>
              </a:rPr>
              <a:t> </a:t>
            </a:r>
            <a:r>
              <a:rPr lang="en-US" altLang="en-US" b="1" dirty="0" err="1" smtClean="0">
                <a:latin typeface="Arial" panose="020B0604020202020204" pitchFamily="34" charset="0"/>
              </a:rPr>
              <a:t>atendem</a:t>
            </a:r>
            <a:r>
              <a:rPr lang="en-US" altLang="en-US" b="1" dirty="0" smtClean="0">
                <a:latin typeface="Arial" panose="020B0604020202020204" pitchFamily="34" charset="0"/>
              </a:rPr>
              <a:t> a </a:t>
            </a:r>
            <a:r>
              <a:rPr lang="en-US" altLang="en-US" b="1" dirty="0" err="1" smtClean="0">
                <a:latin typeface="Arial" panose="020B0604020202020204" pitchFamily="34" charset="0"/>
              </a:rPr>
              <a:t>todos</a:t>
            </a:r>
            <a:r>
              <a:rPr lang="en-US" altLang="en-US" b="1" dirty="0" smtClean="0">
                <a:latin typeface="Arial" panose="020B0604020202020204" pitchFamily="34" charset="0"/>
              </a:rPr>
              <a:t> </a:t>
            </a:r>
            <a:r>
              <a:rPr lang="en-US" altLang="en-US" b="1" dirty="0" err="1" smtClean="0">
                <a:latin typeface="Arial" panose="020B0604020202020204" pitchFamily="34" charset="0"/>
              </a:rPr>
              <a:t>os</a:t>
            </a:r>
            <a:r>
              <a:rPr lang="en-US" altLang="en-US" b="1" dirty="0" smtClean="0">
                <a:latin typeface="Arial" panose="020B0604020202020204" pitchFamily="34" charset="0"/>
              </a:rPr>
              <a:t> </a:t>
            </a:r>
            <a:r>
              <a:rPr lang="en-US" altLang="en-US" b="1" dirty="0" err="1" smtClean="0">
                <a:latin typeface="Arial" panose="020B0604020202020204" pitchFamily="34" charset="0"/>
              </a:rPr>
              <a:t>critérios</a:t>
            </a:r>
            <a:r>
              <a:rPr lang="en-US" altLang="en-US" b="1" dirty="0" smtClean="0">
                <a:latin typeface="Arial" panose="020B0604020202020204" pitchFamily="34" charset="0"/>
              </a:rPr>
              <a:t> de </a:t>
            </a:r>
            <a:r>
              <a:rPr lang="en-US" altLang="en-US" b="1" dirty="0" err="1" smtClean="0">
                <a:latin typeface="Arial" panose="020B0604020202020204" pitchFamily="34" charset="0"/>
              </a:rPr>
              <a:t>essencialidade</a:t>
            </a:r>
            <a:r>
              <a:rPr lang="en-US" altLang="en-US" b="1" dirty="0" smtClean="0">
                <a:latin typeface="Arial" panose="020B0604020202020204" pitchFamily="34" charset="0"/>
              </a:rPr>
              <a:t> </a:t>
            </a:r>
            <a:r>
              <a:rPr lang="en-US" altLang="en-US" b="1" dirty="0" err="1" smtClean="0">
                <a:latin typeface="Arial" panose="020B0604020202020204" pitchFamily="34" charset="0"/>
              </a:rPr>
              <a:t>ou</a:t>
            </a:r>
            <a:r>
              <a:rPr lang="en-US" altLang="en-US" b="1" dirty="0" smtClean="0">
                <a:latin typeface="Arial" panose="020B0604020202020204" pitchFamily="34" charset="0"/>
              </a:rPr>
              <a:t> </a:t>
            </a:r>
            <a:r>
              <a:rPr lang="en-US" altLang="en-US" b="1" dirty="0" err="1" smtClean="0">
                <a:latin typeface="Arial" panose="020B0604020202020204" pitchFamily="34" charset="0"/>
              </a:rPr>
              <a:t>são</a:t>
            </a:r>
            <a:r>
              <a:rPr lang="en-US" altLang="en-US" b="1" dirty="0" smtClean="0">
                <a:latin typeface="Arial" panose="020B0604020202020204" pitchFamily="34" charset="0"/>
              </a:rPr>
              <a:t> </a:t>
            </a:r>
            <a:r>
              <a:rPr lang="en-US" altLang="en-US" b="1" dirty="0" err="1" smtClean="0">
                <a:latin typeface="Arial" panose="020B0604020202020204" pitchFamily="34" charset="0"/>
              </a:rPr>
              <a:t>essenciais</a:t>
            </a:r>
            <a:r>
              <a:rPr lang="en-US" altLang="en-US" b="1" dirty="0" smtClean="0">
                <a:latin typeface="Arial" panose="020B0604020202020204" pitchFamily="34" charset="0"/>
              </a:rPr>
              <a:t> </a:t>
            </a:r>
            <a:r>
              <a:rPr lang="en-US" altLang="en-US" b="1" dirty="0" err="1" smtClean="0">
                <a:latin typeface="Arial" panose="020B0604020202020204" pitchFamily="34" charset="0"/>
              </a:rPr>
              <a:t>somente</a:t>
            </a:r>
            <a:r>
              <a:rPr lang="en-US" altLang="en-US" b="1" dirty="0" smtClean="0">
                <a:latin typeface="Arial" panose="020B0604020202020204" pitchFamily="34" charset="0"/>
              </a:rPr>
              <a:t> para </a:t>
            </a:r>
            <a:r>
              <a:rPr lang="en-US" altLang="en-US" b="1" dirty="0" err="1" smtClean="0">
                <a:latin typeface="Arial" panose="020B0604020202020204" pitchFamily="34" charset="0"/>
              </a:rPr>
              <a:t>certas</a:t>
            </a:r>
            <a:r>
              <a:rPr lang="en-US" altLang="en-US" b="1" dirty="0" smtClean="0">
                <a:latin typeface="Arial" panose="020B0604020202020204" pitchFamily="34" charset="0"/>
              </a:rPr>
              <a:t> </a:t>
            </a:r>
            <a:r>
              <a:rPr lang="en-US" altLang="en-US" b="1" dirty="0" err="1" smtClean="0">
                <a:latin typeface="Arial" panose="020B0604020202020204" pitchFamily="34" charset="0"/>
              </a:rPr>
              <a:t>espécies</a:t>
            </a:r>
            <a:r>
              <a:rPr lang="en-US" altLang="en-US" b="1" dirty="0" smtClean="0">
                <a:latin typeface="Arial" panose="020B0604020202020204" pitchFamily="34" charset="0"/>
              </a:rPr>
              <a:t> de </a:t>
            </a:r>
            <a:r>
              <a:rPr lang="en-US" altLang="en-US" b="1" dirty="0" err="1" smtClean="0">
                <a:latin typeface="Arial" panose="020B0604020202020204" pitchFamily="34" charset="0"/>
              </a:rPr>
              <a:t>plantas</a:t>
            </a:r>
            <a:r>
              <a:rPr lang="en-US" altLang="en-US" b="1" dirty="0" smtClean="0">
                <a:latin typeface="Arial" panose="020B0604020202020204" pitchFamily="34" charset="0"/>
              </a:rPr>
              <a:t> </a:t>
            </a:r>
            <a:r>
              <a:rPr lang="en-US" altLang="en-US" b="1" dirty="0" err="1" smtClean="0">
                <a:latin typeface="Arial" panose="020B0604020202020204" pitchFamily="34" charset="0"/>
              </a:rPr>
              <a:t>ou</a:t>
            </a:r>
            <a:r>
              <a:rPr lang="en-US" altLang="en-US" b="1" dirty="0" smtClean="0">
                <a:latin typeface="Arial" panose="020B0604020202020204" pitchFamily="34" charset="0"/>
              </a:rPr>
              <a:t> sob </a:t>
            </a:r>
            <a:r>
              <a:rPr lang="en-US" altLang="en-US" b="1" dirty="0" err="1" smtClean="0">
                <a:latin typeface="Arial" panose="020B0604020202020204" pitchFamily="34" charset="0"/>
              </a:rPr>
              <a:t>condições</a:t>
            </a:r>
            <a:r>
              <a:rPr lang="en-US" altLang="en-US" b="1" dirty="0" smtClean="0">
                <a:latin typeface="Arial" panose="020B0604020202020204" pitchFamily="34" charset="0"/>
              </a:rPr>
              <a:t> </a:t>
            </a:r>
            <a:r>
              <a:rPr lang="en-US" altLang="en-US" b="1" dirty="0" err="1" smtClean="0">
                <a:latin typeface="Arial" panose="020B0604020202020204" pitchFamily="34" charset="0"/>
              </a:rPr>
              <a:t>especificas</a:t>
            </a:r>
            <a:r>
              <a:rPr lang="en-US" altLang="en-US" b="1" dirty="0" smtClean="0">
                <a:latin typeface="Arial" panose="020B0604020202020204" pitchFamily="34" charset="0"/>
              </a:rPr>
              <a:t>: </a:t>
            </a:r>
            <a:r>
              <a:rPr lang="en-US" altLang="en-US" b="1" dirty="0" err="1" smtClean="0">
                <a:solidFill>
                  <a:srgbClr val="FF0000"/>
                </a:solidFill>
                <a:latin typeface="Arial" panose="020B0604020202020204" pitchFamily="34" charset="0"/>
              </a:rPr>
              <a:t>cobalto</a:t>
            </a:r>
            <a:r>
              <a:rPr lang="en-US" altLang="en-US" b="1" dirty="0" smtClean="0">
                <a:solidFill>
                  <a:srgbClr val="FF0000"/>
                </a:solidFill>
                <a:latin typeface="Arial" panose="020B0604020202020204" pitchFamily="34" charset="0"/>
              </a:rPr>
              <a:t> (Co), o </a:t>
            </a:r>
            <a:r>
              <a:rPr lang="en-US" altLang="en-US" b="1" dirty="0" err="1" smtClean="0">
                <a:solidFill>
                  <a:srgbClr val="FF0000"/>
                </a:solidFill>
                <a:latin typeface="Arial" panose="020B0604020202020204" pitchFamily="34" charset="0"/>
              </a:rPr>
              <a:t>sódio</a:t>
            </a:r>
            <a:r>
              <a:rPr lang="en-US" altLang="en-US" b="1" dirty="0" smtClean="0">
                <a:solidFill>
                  <a:srgbClr val="FF0000"/>
                </a:solidFill>
                <a:latin typeface="Arial" panose="020B0604020202020204" pitchFamily="34" charset="0"/>
              </a:rPr>
              <a:t> (Na), o </a:t>
            </a:r>
            <a:r>
              <a:rPr lang="en-US" altLang="en-US" b="1" dirty="0" err="1" smtClean="0">
                <a:solidFill>
                  <a:srgbClr val="FF0000"/>
                </a:solidFill>
                <a:latin typeface="Arial" panose="020B0604020202020204" pitchFamily="34" charset="0"/>
              </a:rPr>
              <a:t>silício</a:t>
            </a:r>
            <a:r>
              <a:rPr lang="en-US" altLang="en-US" b="1" dirty="0" smtClean="0">
                <a:solidFill>
                  <a:srgbClr val="FF0000"/>
                </a:solidFill>
                <a:latin typeface="Arial" panose="020B0604020202020204" pitchFamily="34" charset="0"/>
              </a:rPr>
              <a:t> (Si), o </a:t>
            </a:r>
            <a:r>
              <a:rPr lang="en-US" altLang="en-US" b="1" dirty="0" err="1" smtClean="0">
                <a:solidFill>
                  <a:srgbClr val="FF0000"/>
                </a:solidFill>
                <a:latin typeface="Arial" panose="020B0604020202020204" pitchFamily="34" charset="0"/>
              </a:rPr>
              <a:t>selênio</a:t>
            </a:r>
            <a:r>
              <a:rPr lang="en-US" altLang="en-US" b="1" dirty="0" smtClean="0">
                <a:solidFill>
                  <a:srgbClr val="FF0000"/>
                </a:solidFill>
                <a:latin typeface="Arial" panose="020B0604020202020204" pitchFamily="34" charset="0"/>
              </a:rPr>
              <a:t> (Se) e o </a:t>
            </a:r>
            <a:r>
              <a:rPr lang="en-US" altLang="en-US" b="1" dirty="0" err="1" smtClean="0">
                <a:solidFill>
                  <a:srgbClr val="FF0000"/>
                </a:solidFill>
                <a:latin typeface="Arial" panose="020B0604020202020204" pitchFamily="34" charset="0"/>
              </a:rPr>
              <a:t>alumínio</a:t>
            </a:r>
            <a:r>
              <a:rPr lang="en-US" altLang="en-US" b="1" dirty="0" smtClean="0">
                <a:solidFill>
                  <a:srgbClr val="FF0000"/>
                </a:solidFill>
                <a:latin typeface="Arial" panose="020B0604020202020204" pitchFamily="34" charset="0"/>
              </a:rPr>
              <a:t> (Al).</a:t>
            </a:r>
          </a:p>
          <a:p>
            <a:endParaRPr lang="en-US" altLang="en-US" sz="3200" b="1" dirty="0" smtClean="0">
              <a:latin typeface="Arial" panose="020B0604020202020204" pitchFamily="34" charset="0"/>
            </a:endParaRPr>
          </a:p>
        </p:txBody>
      </p:sp>
      <p:sp>
        <p:nvSpPr>
          <p:cNvPr id="4" name="Título 1"/>
          <p:cNvSpPr txBox="1">
            <a:spLocks/>
          </p:cNvSpPr>
          <p:nvPr/>
        </p:nvSpPr>
        <p:spPr>
          <a:xfrm>
            <a:off x="838200" y="365125"/>
            <a:ext cx="10515600" cy="971969"/>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t>Elementos</a:t>
            </a:r>
            <a:r>
              <a:rPr lang="en-US" b="1" dirty="0" smtClean="0"/>
              <a:t> </a:t>
            </a:r>
            <a:r>
              <a:rPr lang="en-US" b="1" dirty="0" err="1" smtClean="0"/>
              <a:t>benéficos</a:t>
            </a:r>
            <a:endParaRPr lang="en-US" b="1" dirty="0"/>
          </a:p>
        </p:txBody>
      </p:sp>
    </p:spTree>
    <p:extLst>
      <p:ext uri="{BB962C8B-B14F-4D97-AF65-F5344CB8AC3E}">
        <p14:creationId xmlns:p14="http://schemas.microsoft.com/office/powerpoint/2010/main" val="34829064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2135560" y="1412776"/>
            <a:ext cx="7920880" cy="369332"/>
          </a:xfrm>
          <a:prstGeom prst="rect">
            <a:avLst/>
          </a:prstGeom>
          <a:noFill/>
        </p:spPr>
        <p:txBody>
          <a:bodyPr wrap="square" rtlCol="0">
            <a:spAutoFit/>
          </a:bodyPr>
          <a:lstStyle/>
          <a:p>
            <a:endParaRPr lang="pt-BR" dirty="0"/>
          </a:p>
        </p:txBody>
      </p:sp>
      <p:sp>
        <p:nvSpPr>
          <p:cNvPr id="16" name="CaixaDeTexto 15"/>
          <p:cNvSpPr txBox="1"/>
          <p:nvPr/>
        </p:nvSpPr>
        <p:spPr>
          <a:xfrm>
            <a:off x="1801688" y="908721"/>
            <a:ext cx="7462664" cy="1246495"/>
          </a:xfrm>
          <a:prstGeom prst="rect">
            <a:avLst/>
          </a:prstGeom>
          <a:noFill/>
        </p:spPr>
        <p:txBody>
          <a:bodyPr wrap="square" rtlCol="0">
            <a:spAutoFit/>
          </a:bodyPr>
          <a:lstStyle/>
          <a:p>
            <a:pPr algn="just"/>
            <a:r>
              <a:rPr lang="pt-BR" sz="2500" dirty="0">
                <a:latin typeface="Arial" pitchFamily="34" charset="0"/>
                <a:cs typeface="Arial" pitchFamily="34" charset="0"/>
              </a:rPr>
              <a:t> </a:t>
            </a:r>
          </a:p>
          <a:p>
            <a:pPr marL="457200" indent="-457200" algn="just">
              <a:buFont typeface="Wingdings" panose="05000000000000000000" pitchFamily="2" charset="2"/>
              <a:buChar char="Ø"/>
            </a:pPr>
            <a:endParaRPr lang="pt-BR" sz="2500" dirty="0">
              <a:solidFill>
                <a:schemeClr val="tx2"/>
              </a:solidFill>
              <a:latin typeface="Arial" pitchFamily="34" charset="0"/>
              <a:cs typeface="Arial" pitchFamily="34" charset="0"/>
            </a:endParaRPr>
          </a:p>
          <a:p>
            <a:pPr marL="457200" indent="-457200" algn="just">
              <a:buFont typeface="Wingdings" panose="05000000000000000000" pitchFamily="2" charset="2"/>
              <a:buChar char="Ø"/>
            </a:pPr>
            <a:r>
              <a:rPr lang="pt-BR" sz="2500" dirty="0">
                <a:solidFill>
                  <a:schemeClr val="tx2"/>
                </a:solidFill>
                <a:latin typeface="Arial" pitchFamily="34" charset="0"/>
                <a:cs typeface="Arial" pitchFamily="34" charset="0"/>
              </a:rPr>
              <a:t>Quantificação do K </a:t>
            </a:r>
            <a:r>
              <a:rPr lang="pt-BR" sz="2500" dirty="0">
                <a:solidFill>
                  <a:schemeClr val="tx2"/>
                </a:solidFill>
                <a:latin typeface="Arial" pitchFamily="34" charset="0"/>
                <a:cs typeface="Arial" pitchFamily="34" charset="0"/>
              </a:rPr>
              <a:t>trocável</a:t>
            </a:r>
            <a:endParaRPr lang="pt-BR" sz="2500" dirty="0">
              <a:solidFill>
                <a:schemeClr val="tx2"/>
              </a:solidFill>
              <a:latin typeface="Arial" pitchFamily="34" charset="0"/>
              <a:cs typeface="Arial" pitchFamily="34" charset="0"/>
            </a:endParaRPr>
          </a:p>
        </p:txBody>
      </p:sp>
      <p:grpSp>
        <p:nvGrpSpPr>
          <p:cNvPr id="2" name="Grupo 1"/>
          <p:cNvGrpSpPr/>
          <p:nvPr/>
        </p:nvGrpSpPr>
        <p:grpSpPr>
          <a:xfrm>
            <a:off x="1559496" y="3933056"/>
            <a:ext cx="8352928" cy="2406466"/>
            <a:chOff x="683568" y="3758838"/>
            <a:chExt cx="8352928" cy="2406466"/>
          </a:xfrm>
          <a:noFill/>
        </p:grpSpPr>
        <p:sp>
          <p:nvSpPr>
            <p:cNvPr id="5" name="CaixaDeTexto 4"/>
            <p:cNvSpPr txBox="1"/>
            <p:nvPr/>
          </p:nvSpPr>
          <p:spPr>
            <a:xfrm>
              <a:off x="683568" y="4118878"/>
              <a:ext cx="1368152" cy="1754326"/>
            </a:xfrm>
            <a:prstGeom prst="rect">
              <a:avLst/>
            </a:prstGeom>
            <a:grpFill/>
          </p:spPr>
          <p:txBody>
            <a:bodyPr wrap="square" rtlCol="0">
              <a:spAutoFit/>
            </a:bodyPr>
            <a:lstStyle/>
            <a:p>
              <a:r>
                <a:rPr lang="pt-BR" dirty="0">
                  <a:latin typeface="Arial" pitchFamily="34" charset="0"/>
                  <a:cs typeface="Arial" pitchFamily="34" charset="0"/>
                </a:rPr>
                <a:t>Teor </a:t>
              </a:r>
              <a:endParaRPr lang="pt-BR" baseline="30000" dirty="0">
                <a:latin typeface="Arial" pitchFamily="34" charset="0"/>
                <a:cs typeface="Arial" pitchFamily="34" charset="0"/>
              </a:endParaRPr>
            </a:p>
            <a:p>
              <a:r>
                <a:rPr lang="pt-BR" dirty="0">
                  <a:latin typeface="Arial" pitchFamily="34" charset="0"/>
                  <a:cs typeface="Arial" pitchFamily="34" charset="0"/>
                </a:rPr>
                <a:t>Muito baixo</a:t>
              </a:r>
            </a:p>
            <a:p>
              <a:r>
                <a:rPr lang="pt-BR" dirty="0">
                  <a:latin typeface="Arial" pitchFamily="34" charset="0"/>
                  <a:cs typeface="Arial" pitchFamily="34" charset="0"/>
                </a:rPr>
                <a:t>Baixo</a:t>
              </a:r>
            </a:p>
            <a:p>
              <a:r>
                <a:rPr lang="pt-BR" dirty="0">
                  <a:latin typeface="Arial" pitchFamily="34" charset="0"/>
                  <a:cs typeface="Arial" pitchFamily="34" charset="0"/>
                </a:rPr>
                <a:t>Médio</a:t>
              </a:r>
            </a:p>
            <a:p>
              <a:r>
                <a:rPr lang="pt-BR" dirty="0">
                  <a:latin typeface="Arial" pitchFamily="34" charset="0"/>
                  <a:cs typeface="Arial" pitchFamily="34" charset="0"/>
                </a:rPr>
                <a:t>Alto</a:t>
              </a:r>
            </a:p>
            <a:p>
              <a:r>
                <a:rPr lang="pt-BR" dirty="0">
                  <a:latin typeface="Arial" pitchFamily="34" charset="0"/>
                  <a:cs typeface="Arial" pitchFamily="34" charset="0"/>
                </a:rPr>
                <a:t>Muito alto</a:t>
              </a:r>
              <a:endParaRPr lang="pt-BR" dirty="0">
                <a:latin typeface="Arial" pitchFamily="34" charset="0"/>
                <a:cs typeface="Arial" pitchFamily="34" charset="0"/>
              </a:endParaRPr>
            </a:p>
          </p:txBody>
        </p:sp>
        <p:sp>
          <p:nvSpPr>
            <p:cNvPr id="6" name="CaixaDeTexto 5"/>
            <p:cNvSpPr txBox="1"/>
            <p:nvPr/>
          </p:nvSpPr>
          <p:spPr>
            <a:xfrm>
              <a:off x="4139952" y="4133979"/>
              <a:ext cx="1512168" cy="2031325"/>
            </a:xfrm>
            <a:prstGeom prst="rect">
              <a:avLst/>
            </a:prstGeom>
            <a:grpFill/>
          </p:spPr>
          <p:txBody>
            <a:bodyPr wrap="square" rtlCol="0">
              <a:spAutoFit/>
            </a:bodyPr>
            <a:lstStyle/>
            <a:p>
              <a:r>
                <a:rPr lang="pt-BR" dirty="0"/>
                <a:t> </a:t>
              </a:r>
              <a:r>
                <a:rPr lang="pt-BR" b="1" dirty="0">
                  <a:latin typeface="Arial" pitchFamily="34" charset="0"/>
                  <a:cs typeface="Arial" pitchFamily="34" charset="0"/>
                </a:rPr>
                <a:t>K</a:t>
              </a:r>
              <a:r>
                <a:rPr lang="pt-BR" b="1" baseline="30000" dirty="0">
                  <a:latin typeface="Arial" pitchFamily="34" charset="0"/>
                  <a:cs typeface="Arial" pitchFamily="34" charset="0"/>
                </a:rPr>
                <a:t>+ </a:t>
              </a:r>
              <a:r>
                <a:rPr lang="pt-BR" b="1" dirty="0">
                  <a:latin typeface="Arial" pitchFamily="34" charset="0"/>
                  <a:cs typeface="Arial" pitchFamily="34" charset="0"/>
                </a:rPr>
                <a:t>trocável</a:t>
              </a:r>
            </a:p>
            <a:p>
              <a:pPr algn="ctr"/>
              <a:r>
                <a:rPr lang="pt-BR" b="1" dirty="0">
                  <a:latin typeface="Arial" pitchFamily="34" charset="0"/>
                  <a:cs typeface="Arial" pitchFamily="34" charset="0"/>
                </a:rPr>
                <a:t>0-0,7</a:t>
              </a:r>
            </a:p>
            <a:p>
              <a:pPr algn="ctr"/>
              <a:r>
                <a:rPr lang="pt-BR" b="1" dirty="0">
                  <a:latin typeface="Arial" pitchFamily="34" charset="0"/>
                  <a:cs typeface="Arial" pitchFamily="34" charset="0"/>
                </a:rPr>
                <a:t>0,8-1,5</a:t>
              </a:r>
            </a:p>
            <a:p>
              <a:pPr algn="ctr"/>
              <a:r>
                <a:rPr lang="pt-BR" b="1" dirty="0">
                  <a:latin typeface="Arial" pitchFamily="34" charset="0"/>
                  <a:cs typeface="Arial" pitchFamily="34" charset="0"/>
                </a:rPr>
                <a:t>1,6-3,0</a:t>
              </a:r>
            </a:p>
            <a:p>
              <a:pPr algn="ctr"/>
              <a:r>
                <a:rPr lang="pt-BR" b="1" dirty="0">
                  <a:latin typeface="Arial" pitchFamily="34" charset="0"/>
                  <a:cs typeface="Arial" pitchFamily="34" charset="0"/>
                </a:rPr>
                <a:t>3,1-6,0</a:t>
              </a:r>
            </a:p>
            <a:p>
              <a:pPr algn="ctr"/>
              <a:r>
                <a:rPr lang="pt-BR" b="1" dirty="0">
                  <a:latin typeface="Arial" pitchFamily="34" charset="0"/>
                  <a:cs typeface="Arial" pitchFamily="34" charset="0"/>
                </a:rPr>
                <a:t>&gt; 6,0</a:t>
              </a:r>
            </a:p>
            <a:p>
              <a:endParaRPr lang="pt-BR" dirty="0"/>
            </a:p>
          </p:txBody>
        </p:sp>
        <p:sp>
          <p:nvSpPr>
            <p:cNvPr id="7" name="CaixaDeTexto 6"/>
            <p:cNvSpPr txBox="1"/>
            <p:nvPr/>
          </p:nvSpPr>
          <p:spPr>
            <a:xfrm>
              <a:off x="5580112" y="4133979"/>
              <a:ext cx="1800200" cy="1754326"/>
            </a:xfrm>
            <a:prstGeom prst="rect">
              <a:avLst/>
            </a:prstGeom>
            <a:grpFill/>
          </p:spPr>
          <p:txBody>
            <a:bodyPr wrap="square" rtlCol="0">
              <a:spAutoFit/>
            </a:bodyPr>
            <a:lstStyle/>
            <a:p>
              <a:r>
                <a:rPr lang="pt-BR" dirty="0">
                  <a:latin typeface="Arial" pitchFamily="34" charset="0"/>
                  <a:cs typeface="Arial" pitchFamily="34" charset="0"/>
                </a:rPr>
                <a:t>Ca</a:t>
              </a:r>
              <a:r>
                <a:rPr lang="pt-BR" baseline="30000" dirty="0">
                  <a:latin typeface="Arial" pitchFamily="34" charset="0"/>
                  <a:cs typeface="Arial" pitchFamily="34" charset="0"/>
                </a:rPr>
                <a:t>+2</a:t>
              </a:r>
              <a:r>
                <a:rPr lang="pt-BR" dirty="0">
                  <a:latin typeface="Arial" pitchFamily="34" charset="0"/>
                  <a:cs typeface="Arial" pitchFamily="34" charset="0"/>
                </a:rPr>
                <a:t> trocável</a:t>
              </a:r>
              <a:endParaRPr lang="pt-BR" baseline="30000" dirty="0">
                <a:latin typeface="Arial" pitchFamily="34" charset="0"/>
                <a:cs typeface="Arial" pitchFamily="34" charset="0"/>
              </a:endParaRPr>
            </a:p>
            <a:p>
              <a:pPr algn="ctr"/>
              <a:r>
                <a:rPr lang="pt-BR" dirty="0">
                  <a:latin typeface="Arial" pitchFamily="34" charset="0"/>
                  <a:cs typeface="Arial" pitchFamily="34" charset="0"/>
                </a:rPr>
                <a:t>0-4</a:t>
              </a:r>
            </a:p>
            <a:p>
              <a:pPr algn="ctr"/>
              <a:r>
                <a:rPr lang="pt-BR" dirty="0">
                  <a:latin typeface="Arial" pitchFamily="34" charset="0"/>
                  <a:cs typeface="Arial" pitchFamily="34" charset="0"/>
                </a:rPr>
                <a:t>5-10</a:t>
              </a:r>
            </a:p>
            <a:p>
              <a:pPr algn="ctr"/>
              <a:r>
                <a:rPr lang="pt-BR" dirty="0">
                  <a:latin typeface="Arial" pitchFamily="34" charset="0"/>
                  <a:cs typeface="Arial" pitchFamily="34" charset="0"/>
                </a:rPr>
                <a:t>11-20</a:t>
              </a:r>
            </a:p>
            <a:p>
              <a:pPr algn="ctr"/>
              <a:r>
                <a:rPr lang="pt-BR" dirty="0">
                  <a:latin typeface="Arial" pitchFamily="34" charset="0"/>
                  <a:cs typeface="Arial" pitchFamily="34" charset="0"/>
                </a:rPr>
                <a:t>21-40</a:t>
              </a:r>
            </a:p>
            <a:p>
              <a:pPr algn="ctr"/>
              <a:r>
                <a:rPr lang="pt-BR" dirty="0">
                  <a:latin typeface="Arial" pitchFamily="34" charset="0"/>
                  <a:cs typeface="Arial" pitchFamily="34" charset="0"/>
                </a:rPr>
                <a:t>&gt;40</a:t>
              </a:r>
            </a:p>
          </p:txBody>
        </p:sp>
        <p:sp>
          <p:nvSpPr>
            <p:cNvPr id="8" name="CaixaDeTexto 7"/>
            <p:cNvSpPr txBox="1"/>
            <p:nvPr/>
          </p:nvSpPr>
          <p:spPr>
            <a:xfrm>
              <a:off x="7308304" y="4107845"/>
              <a:ext cx="1584176" cy="1754326"/>
            </a:xfrm>
            <a:prstGeom prst="rect">
              <a:avLst/>
            </a:prstGeom>
            <a:grpFill/>
          </p:spPr>
          <p:txBody>
            <a:bodyPr wrap="square" rtlCol="0">
              <a:spAutoFit/>
            </a:bodyPr>
            <a:lstStyle/>
            <a:p>
              <a:r>
                <a:rPr lang="pt-BR" dirty="0" err="1">
                  <a:latin typeface="Arial" pitchFamily="34" charset="0"/>
                  <a:cs typeface="Arial" pitchFamily="34" charset="0"/>
                </a:rPr>
                <a:t>Mg</a:t>
              </a:r>
              <a:r>
                <a:rPr lang="pt-BR" baseline="30000" dirty="0">
                  <a:latin typeface="Arial" pitchFamily="34" charset="0"/>
                  <a:cs typeface="Arial" pitchFamily="34" charset="0"/>
                </a:rPr>
                <a:t>+2 </a:t>
              </a:r>
              <a:r>
                <a:rPr lang="pt-BR" dirty="0">
                  <a:latin typeface="Arial" pitchFamily="34" charset="0"/>
                  <a:cs typeface="Arial" pitchFamily="34" charset="0"/>
                </a:rPr>
                <a:t>trocável</a:t>
              </a:r>
              <a:endParaRPr lang="pt-BR" baseline="30000" dirty="0">
                <a:latin typeface="Arial" pitchFamily="34" charset="0"/>
                <a:cs typeface="Arial" pitchFamily="34" charset="0"/>
              </a:endParaRPr>
            </a:p>
            <a:p>
              <a:pPr algn="ctr"/>
              <a:r>
                <a:rPr lang="pt-BR" dirty="0">
                  <a:latin typeface="Arial" pitchFamily="34" charset="0"/>
                  <a:cs typeface="Arial" pitchFamily="34" charset="0"/>
                </a:rPr>
                <a:t>0-2</a:t>
              </a:r>
            </a:p>
            <a:p>
              <a:pPr algn="ctr"/>
              <a:r>
                <a:rPr lang="pt-BR" dirty="0">
                  <a:latin typeface="Arial" pitchFamily="34" charset="0"/>
                  <a:cs typeface="Arial" pitchFamily="34" charset="0"/>
                </a:rPr>
                <a:t>3-5</a:t>
              </a:r>
            </a:p>
            <a:p>
              <a:pPr algn="ctr"/>
              <a:r>
                <a:rPr lang="pt-BR" dirty="0">
                  <a:latin typeface="Arial" pitchFamily="34" charset="0"/>
                  <a:cs typeface="Arial" pitchFamily="34" charset="0"/>
                </a:rPr>
                <a:t>6-10</a:t>
              </a:r>
            </a:p>
            <a:p>
              <a:pPr algn="ctr"/>
              <a:r>
                <a:rPr lang="pt-BR" dirty="0">
                  <a:latin typeface="Arial" pitchFamily="34" charset="0"/>
                  <a:cs typeface="Arial" pitchFamily="34" charset="0"/>
                </a:rPr>
                <a:t>11-15</a:t>
              </a:r>
            </a:p>
            <a:p>
              <a:pPr algn="ctr"/>
              <a:r>
                <a:rPr lang="pt-BR" dirty="0">
                  <a:latin typeface="Arial" pitchFamily="34" charset="0"/>
                  <a:cs typeface="Arial" pitchFamily="34" charset="0"/>
                </a:rPr>
                <a:t>&gt;15</a:t>
              </a:r>
            </a:p>
          </p:txBody>
        </p:sp>
        <p:sp>
          <p:nvSpPr>
            <p:cNvPr id="9" name="CaixaDeTexto 8"/>
            <p:cNvSpPr txBox="1"/>
            <p:nvPr/>
          </p:nvSpPr>
          <p:spPr>
            <a:xfrm>
              <a:off x="3779912" y="3758838"/>
              <a:ext cx="5184576" cy="369332"/>
            </a:xfrm>
            <a:prstGeom prst="rect">
              <a:avLst/>
            </a:prstGeom>
            <a:grpFill/>
            <a:ln>
              <a:noFill/>
            </a:ln>
          </p:spPr>
          <p:txBody>
            <a:bodyPr wrap="square" rtlCol="0">
              <a:spAutoFit/>
            </a:bodyPr>
            <a:lstStyle/>
            <a:p>
              <a:pPr algn="ctr"/>
              <a:r>
                <a:rPr lang="pt-BR" dirty="0" err="1">
                  <a:latin typeface="Arial" pitchFamily="34" charset="0"/>
                  <a:cs typeface="Arial" pitchFamily="34" charset="0"/>
                </a:rPr>
                <a:t>mmol</a:t>
              </a:r>
              <a:r>
                <a:rPr lang="pt-BR" baseline="-25000" dirty="0" err="1">
                  <a:latin typeface="Arial" pitchFamily="34" charset="0"/>
                  <a:cs typeface="Arial" pitchFamily="34" charset="0"/>
                </a:rPr>
                <a:t>c</a:t>
              </a:r>
              <a:r>
                <a:rPr lang="pt-BR" baseline="-25000" dirty="0">
                  <a:latin typeface="Arial" pitchFamily="34" charset="0"/>
                  <a:cs typeface="Arial" pitchFamily="34" charset="0"/>
                </a:rPr>
                <a:t> </a:t>
              </a:r>
              <a:r>
                <a:rPr lang="pt-BR" dirty="0" err="1">
                  <a:latin typeface="Arial" pitchFamily="34" charset="0"/>
                  <a:cs typeface="Arial" pitchFamily="34" charset="0"/>
                </a:rPr>
                <a:t>dm</a:t>
              </a:r>
              <a:r>
                <a:rPr lang="pt-BR" baseline="30000" dirty="0">
                  <a:latin typeface="Arial" pitchFamily="34" charset="0"/>
                  <a:cs typeface="Arial" pitchFamily="34" charset="0"/>
                </a:rPr>
                <a:t>-3</a:t>
              </a:r>
              <a:r>
                <a:rPr lang="pt-BR" dirty="0">
                  <a:latin typeface="Arial" pitchFamily="34" charset="0"/>
                  <a:cs typeface="Arial" pitchFamily="34" charset="0"/>
                </a:rPr>
                <a:t>(Resina)</a:t>
              </a:r>
              <a:endParaRPr lang="pt-BR" baseline="30000" dirty="0">
                <a:latin typeface="Arial" pitchFamily="34" charset="0"/>
                <a:cs typeface="Arial" pitchFamily="34" charset="0"/>
              </a:endParaRPr>
            </a:p>
          </p:txBody>
        </p:sp>
        <p:cxnSp>
          <p:nvCxnSpPr>
            <p:cNvPr id="11" name="Conector reto 10"/>
            <p:cNvCxnSpPr/>
            <p:nvPr/>
          </p:nvCxnSpPr>
          <p:spPr>
            <a:xfrm>
              <a:off x="2051720" y="4133979"/>
              <a:ext cx="6732240" cy="0"/>
            </a:xfrm>
            <a:prstGeom prst="line">
              <a:avLst/>
            </a:prstGeom>
            <a:grpFill/>
          </p:spPr>
          <p:style>
            <a:lnRef idx="1">
              <a:schemeClr val="dk1"/>
            </a:lnRef>
            <a:fillRef idx="0">
              <a:schemeClr val="dk1"/>
            </a:fillRef>
            <a:effectRef idx="0">
              <a:schemeClr val="dk1"/>
            </a:effectRef>
            <a:fontRef idx="minor">
              <a:schemeClr val="tx1"/>
            </a:fontRef>
          </p:style>
        </p:cxnSp>
        <p:cxnSp>
          <p:nvCxnSpPr>
            <p:cNvPr id="14" name="Conector reto 13"/>
            <p:cNvCxnSpPr/>
            <p:nvPr/>
          </p:nvCxnSpPr>
          <p:spPr>
            <a:xfrm>
              <a:off x="755576" y="4422011"/>
              <a:ext cx="8028384" cy="15101"/>
            </a:xfrm>
            <a:prstGeom prst="line">
              <a:avLst/>
            </a:prstGeom>
            <a:grpFill/>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a:off x="683568" y="5790163"/>
              <a:ext cx="8100392" cy="0"/>
            </a:xfrm>
            <a:prstGeom prst="line">
              <a:avLst/>
            </a:prstGeom>
            <a:grpFill/>
          </p:spPr>
          <p:style>
            <a:lnRef idx="1">
              <a:schemeClr val="dk1"/>
            </a:lnRef>
            <a:fillRef idx="0">
              <a:schemeClr val="dk1"/>
            </a:fillRef>
            <a:effectRef idx="0">
              <a:schemeClr val="dk1"/>
            </a:effectRef>
            <a:fontRef idx="minor">
              <a:schemeClr val="tx1"/>
            </a:fontRef>
          </p:style>
        </p:cxnSp>
        <p:sp>
          <p:nvSpPr>
            <p:cNvPr id="20" name="CaixaDeTexto 19"/>
            <p:cNvSpPr txBox="1"/>
            <p:nvPr/>
          </p:nvSpPr>
          <p:spPr>
            <a:xfrm>
              <a:off x="5148064" y="5790163"/>
              <a:ext cx="3888432" cy="276999"/>
            </a:xfrm>
            <a:prstGeom prst="rect">
              <a:avLst/>
            </a:prstGeom>
            <a:grpFill/>
          </p:spPr>
          <p:txBody>
            <a:bodyPr wrap="square" rtlCol="0">
              <a:spAutoFit/>
            </a:bodyPr>
            <a:lstStyle/>
            <a:p>
              <a:r>
                <a:rPr lang="pt-BR" sz="1200" dirty="0">
                  <a:latin typeface="Arial" pitchFamily="34" charset="0"/>
                  <a:cs typeface="Arial" pitchFamily="34" charset="0"/>
                </a:rPr>
                <a:t>Adaptado de  </a:t>
              </a:r>
              <a:r>
                <a:rPr lang="pt-BR" sz="1200" dirty="0" err="1">
                  <a:latin typeface="Arial" pitchFamily="34" charset="0"/>
                  <a:cs typeface="Arial" pitchFamily="34" charset="0"/>
                </a:rPr>
                <a:t>Raij</a:t>
              </a:r>
              <a:r>
                <a:rPr lang="pt-BR" sz="1200" dirty="0">
                  <a:latin typeface="Arial" pitchFamily="34" charset="0"/>
                  <a:cs typeface="Arial" pitchFamily="34" charset="0"/>
                </a:rPr>
                <a:t> </a:t>
              </a:r>
              <a:r>
                <a:rPr lang="pt-BR" sz="1200" dirty="0" err="1">
                  <a:latin typeface="Arial" pitchFamily="34" charset="0"/>
                  <a:cs typeface="Arial" pitchFamily="34" charset="0"/>
                </a:rPr>
                <a:t>et</a:t>
              </a:r>
              <a:r>
                <a:rPr lang="pt-BR" sz="1200" dirty="0">
                  <a:latin typeface="Arial" pitchFamily="34" charset="0"/>
                  <a:cs typeface="Arial" pitchFamily="34" charset="0"/>
                </a:rPr>
                <a:t> al.(1997) e Ribeiro </a:t>
              </a:r>
              <a:r>
                <a:rPr lang="pt-BR" sz="1200" dirty="0" err="1">
                  <a:latin typeface="Arial" pitchFamily="34" charset="0"/>
                  <a:cs typeface="Arial" pitchFamily="34" charset="0"/>
                </a:rPr>
                <a:t>et</a:t>
              </a:r>
              <a:r>
                <a:rPr lang="pt-BR" sz="1200" dirty="0">
                  <a:latin typeface="Arial" pitchFamily="34" charset="0"/>
                  <a:cs typeface="Arial" pitchFamily="34" charset="0"/>
                </a:rPr>
                <a:t> al.,(1999) </a:t>
              </a:r>
              <a:endParaRPr lang="pt-BR" sz="1200" dirty="0">
                <a:latin typeface="Arial" pitchFamily="34" charset="0"/>
                <a:cs typeface="Arial" pitchFamily="34" charset="0"/>
              </a:endParaRPr>
            </a:p>
          </p:txBody>
        </p:sp>
        <p:cxnSp>
          <p:nvCxnSpPr>
            <p:cNvPr id="24" name="Conector reto 23"/>
            <p:cNvCxnSpPr/>
            <p:nvPr/>
          </p:nvCxnSpPr>
          <p:spPr>
            <a:xfrm>
              <a:off x="683568" y="3773939"/>
              <a:ext cx="8136904" cy="0"/>
            </a:xfrm>
            <a:prstGeom prst="line">
              <a:avLst/>
            </a:prstGeom>
            <a:grpFill/>
          </p:spPr>
          <p:style>
            <a:lnRef idx="1">
              <a:schemeClr val="dk1"/>
            </a:lnRef>
            <a:fillRef idx="0">
              <a:schemeClr val="dk1"/>
            </a:fillRef>
            <a:effectRef idx="0">
              <a:schemeClr val="dk1"/>
            </a:effectRef>
            <a:fontRef idx="minor">
              <a:schemeClr val="tx1"/>
            </a:fontRef>
          </p:style>
        </p:cxnSp>
        <p:sp>
          <p:nvSpPr>
            <p:cNvPr id="27" name="CaixaDeTexto 26"/>
            <p:cNvSpPr txBox="1"/>
            <p:nvPr/>
          </p:nvSpPr>
          <p:spPr>
            <a:xfrm>
              <a:off x="2051720" y="3773939"/>
              <a:ext cx="2088232" cy="369332"/>
            </a:xfrm>
            <a:prstGeom prst="rect">
              <a:avLst/>
            </a:prstGeom>
            <a:grpFill/>
            <a:ln>
              <a:noFill/>
            </a:ln>
          </p:spPr>
          <p:txBody>
            <a:bodyPr wrap="square" rtlCol="0">
              <a:spAutoFit/>
            </a:bodyPr>
            <a:lstStyle/>
            <a:p>
              <a:pPr algn="ctr"/>
              <a:r>
                <a:rPr lang="pt-BR" dirty="0" err="1">
                  <a:latin typeface="Arial" pitchFamily="34" charset="0"/>
                  <a:cs typeface="Arial" pitchFamily="34" charset="0"/>
                </a:rPr>
                <a:t>mg</a:t>
              </a:r>
              <a:r>
                <a:rPr lang="pt-BR" baseline="-25000" dirty="0">
                  <a:latin typeface="Arial" pitchFamily="34" charset="0"/>
                  <a:cs typeface="Arial" pitchFamily="34" charset="0"/>
                </a:rPr>
                <a:t> </a:t>
              </a:r>
              <a:r>
                <a:rPr lang="pt-BR" dirty="0" err="1">
                  <a:latin typeface="Arial" pitchFamily="34" charset="0"/>
                  <a:cs typeface="Arial" pitchFamily="34" charset="0"/>
                </a:rPr>
                <a:t>dm</a:t>
              </a:r>
              <a:r>
                <a:rPr lang="pt-BR" baseline="30000" dirty="0">
                  <a:latin typeface="Arial" pitchFamily="34" charset="0"/>
                  <a:cs typeface="Arial" pitchFamily="34" charset="0"/>
                </a:rPr>
                <a:t>-3</a:t>
              </a:r>
              <a:r>
                <a:rPr lang="pt-BR" dirty="0">
                  <a:latin typeface="Arial" pitchFamily="34" charset="0"/>
                  <a:cs typeface="Arial" pitchFamily="34" charset="0"/>
                </a:rPr>
                <a:t>(</a:t>
              </a:r>
              <a:r>
                <a:rPr lang="pt-BR" dirty="0" err="1">
                  <a:latin typeface="Arial" pitchFamily="34" charset="0"/>
                  <a:cs typeface="Arial" pitchFamily="34" charset="0"/>
                </a:rPr>
                <a:t>Mehlich</a:t>
              </a:r>
              <a:r>
                <a:rPr lang="pt-BR" dirty="0">
                  <a:latin typeface="Arial" pitchFamily="34" charset="0"/>
                  <a:cs typeface="Arial" pitchFamily="34" charset="0"/>
                </a:rPr>
                <a:t>)</a:t>
              </a:r>
              <a:endParaRPr lang="pt-BR" baseline="30000" dirty="0">
                <a:latin typeface="Arial" pitchFamily="34" charset="0"/>
                <a:cs typeface="Arial" pitchFamily="34" charset="0"/>
              </a:endParaRPr>
            </a:p>
          </p:txBody>
        </p:sp>
        <p:sp>
          <p:nvSpPr>
            <p:cNvPr id="30" name="CaixaDeTexto 29"/>
            <p:cNvSpPr txBox="1"/>
            <p:nvPr/>
          </p:nvSpPr>
          <p:spPr>
            <a:xfrm>
              <a:off x="2339752" y="4118878"/>
              <a:ext cx="1512168" cy="2031325"/>
            </a:xfrm>
            <a:prstGeom prst="rect">
              <a:avLst/>
            </a:prstGeom>
            <a:grpFill/>
          </p:spPr>
          <p:txBody>
            <a:bodyPr wrap="square" rtlCol="0">
              <a:spAutoFit/>
            </a:bodyPr>
            <a:lstStyle/>
            <a:p>
              <a:pPr algn="ctr"/>
              <a:r>
                <a:rPr lang="pt-BR" b="1" dirty="0"/>
                <a:t>Teor de</a:t>
              </a:r>
              <a:r>
                <a:rPr lang="pt-BR" dirty="0"/>
                <a:t> </a:t>
              </a:r>
              <a:r>
                <a:rPr lang="pt-BR" b="1" dirty="0">
                  <a:latin typeface="Arial" pitchFamily="34" charset="0"/>
                  <a:cs typeface="Arial" pitchFamily="34" charset="0"/>
                </a:rPr>
                <a:t>K</a:t>
              </a:r>
            </a:p>
            <a:p>
              <a:pPr algn="ctr"/>
              <a:r>
                <a:rPr lang="pt-BR" b="1" dirty="0">
                  <a:latin typeface="Arial" pitchFamily="34" charset="0"/>
                  <a:cs typeface="Arial" pitchFamily="34" charset="0"/>
                </a:rPr>
                <a:t>0-20</a:t>
              </a:r>
            </a:p>
            <a:p>
              <a:pPr algn="ctr"/>
              <a:r>
                <a:rPr lang="pt-BR" b="1" dirty="0">
                  <a:latin typeface="Arial" pitchFamily="34" charset="0"/>
                  <a:cs typeface="Arial" pitchFamily="34" charset="0"/>
                </a:rPr>
                <a:t>21-40</a:t>
              </a:r>
            </a:p>
            <a:p>
              <a:pPr algn="ctr"/>
              <a:r>
                <a:rPr lang="pt-BR" b="1" dirty="0">
                  <a:latin typeface="Arial" pitchFamily="34" charset="0"/>
                  <a:cs typeface="Arial" pitchFamily="34" charset="0"/>
                </a:rPr>
                <a:t>41-70</a:t>
              </a:r>
            </a:p>
            <a:p>
              <a:pPr algn="ctr"/>
              <a:r>
                <a:rPr lang="pt-BR" b="1" dirty="0">
                  <a:latin typeface="Arial" pitchFamily="34" charset="0"/>
                  <a:cs typeface="Arial" pitchFamily="34" charset="0"/>
                </a:rPr>
                <a:t>70-120</a:t>
              </a:r>
            </a:p>
            <a:p>
              <a:pPr algn="ctr"/>
              <a:r>
                <a:rPr lang="pt-BR" b="1" dirty="0">
                  <a:latin typeface="Arial" pitchFamily="34" charset="0"/>
                  <a:cs typeface="Arial" pitchFamily="34" charset="0"/>
                </a:rPr>
                <a:t>&gt; 120</a:t>
              </a:r>
            </a:p>
            <a:p>
              <a:endParaRPr lang="pt-BR" dirty="0"/>
            </a:p>
          </p:txBody>
        </p:sp>
        <p:cxnSp>
          <p:nvCxnSpPr>
            <p:cNvPr id="39" name="Conector reto 38"/>
            <p:cNvCxnSpPr/>
            <p:nvPr/>
          </p:nvCxnSpPr>
          <p:spPr>
            <a:xfrm>
              <a:off x="3995936" y="3773939"/>
              <a:ext cx="0" cy="2016224"/>
            </a:xfrm>
            <a:prstGeom prst="line">
              <a:avLst/>
            </a:prstGeom>
            <a:grpFill/>
          </p:spPr>
          <p:style>
            <a:lnRef idx="1">
              <a:schemeClr val="dk1"/>
            </a:lnRef>
            <a:fillRef idx="0">
              <a:schemeClr val="dk1"/>
            </a:fillRef>
            <a:effectRef idx="0">
              <a:schemeClr val="dk1"/>
            </a:effectRef>
            <a:fontRef idx="minor">
              <a:schemeClr val="tx1"/>
            </a:fontRef>
          </p:style>
        </p:cxnSp>
        <p:cxnSp>
          <p:nvCxnSpPr>
            <p:cNvPr id="40" name="Conector reto 39"/>
            <p:cNvCxnSpPr/>
            <p:nvPr/>
          </p:nvCxnSpPr>
          <p:spPr>
            <a:xfrm>
              <a:off x="2051720" y="3773939"/>
              <a:ext cx="0" cy="2016224"/>
            </a:xfrm>
            <a:prstGeom prst="line">
              <a:avLst/>
            </a:prstGeom>
            <a:grpFill/>
          </p:spPr>
          <p:style>
            <a:lnRef idx="1">
              <a:schemeClr val="dk1"/>
            </a:lnRef>
            <a:fillRef idx="0">
              <a:schemeClr val="dk1"/>
            </a:fillRef>
            <a:effectRef idx="0">
              <a:schemeClr val="dk1"/>
            </a:effectRef>
            <a:fontRef idx="minor">
              <a:schemeClr val="tx1"/>
            </a:fontRef>
          </p:style>
        </p:cxnSp>
        <p:cxnSp>
          <p:nvCxnSpPr>
            <p:cNvPr id="41" name="Conector reto 40"/>
            <p:cNvCxnSpPr/>
            <p:nvPr/>
          </p:nvCxnSpPr>
          <p:spPr>
            <a:xfrm>
              <a:off x="8820472" y="3773939"/>
              <a:ext cx="0" cy="2016224"/>
            </a:xfrm>
            <a:prstGeom prst="line">
              <a:avLst/>
            </a:prstGeom>
            <a:grpFill/>
          </p:spPr>
          <p:style>
            <a:lnRef idx="1">
              <a:schemeClr val="dk1"/>
            </a:lnRef>
            <a:fillRef idx="0">
              <a:schemeClr val="dk1"/>
            </a:fillRef>
            <a:effectRef idx="0">
              <a:schemeClr val="dk1"/>
            </a:effectRef>
            <a:fontRef idx="minor">
              <a:schemeClr val="tx1"/>
            </a:fontRef>
          </p:style>
        </p:cxnSp>
        <p:cxnSp>
          <p:nvCxnSpPr>
            <p:cNvPr id="48" name="Conector reto 47"/>
            <p:cNvCxnSpPr/>
            <p:nvPr/>
          </p:nvCxnSpPr>
          <p:spPr>
            <a:xfrm>
              <a:off x="683568" y="3773939"/>
              <a:ext cx="0" cy="2016224"/>
            </a:xfrm>
            <a:prstGeom prst="line">
              <a:avLst/>
            </a:prstGeom>
            <a:grpFill/>
          </p:spPr>
          <p:style>
            <a:lnRef idx="1">
              <a:schemeClr val="dk1"/>
            </a:lnRef>
            <a:fillRef idx="0">
              <a:schemeClr val="dk1"/>
            </a:fillRef>
            <a:effectRef idx="0">
              <a:schemeClr val="dk1"/>
            </a:effectRef>
            <a:fontRef idx="minor">
              <a:schemeClr val="tx1"/>
            </a:fontRef>
          </p:style>
        </p:cxnSp>
      </p:grpSp>
      <p:sp>
        <p:nvSpPr>
          <p:cNvPr id="21" name="Título 1"/>
          <p:cNvSpPr>
            <a:spLocks noGrp="1"/>
          </p:cNvSpPr>
          <p:nvPr>
            <p:ph type="title"/>
          </p:nvPr>
        </p:nvSpPr>
        <p:spPr>
          <a:xfrm>
            <a:off x="1801688" y="227683"/>
            <a:ext cx="7462664" cy="838200"/>
          </a:xfrm>
        </p:spPr>
        <p:txBody>
          <a:bodyPr/>
          <a:lstStyle/>
          <a:p>
            <a:r>
              <a:rPr lang="pt-BR" cap="none" dirty="0" smtClean="0">
                <a:effectLst/>
              </a:rPr>
              <a:t>2.2 Teores de K no solo</a:t>
            </a:r>
            <a:endParaRPr lang="pt-BR" cap="none" dirty="0">
              <a:effectLst/>
            </a:endParaRPr>
          </a:p>
        </p:txBody>
      </p:sp>
    </p:spTree>
    <p:extLst>
      <p:ext uri="{BB962C8B-B14F-4D97-AF65-F5344CB8AC3E}">
        <p14:creationId xmlns:p14="http://schemas.microsoft.com/office/powerpoint/2010/main" val="3545443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14468" y="1353915"/>
            <a:ext cx="7205868" cy="2304256"/>
          </a:xfrm>
        </p:spPr>
        <p:txBody>
          <a:bodyPr>
            <a:normAutofit fontScale="55000" lnSpcReduction="20000"/>
          </a:bodyPr>
          <a:lstStyle/>
          <a:p>
            <a:pPr algn="just">
              <a:lnSpc>
                <a:spcPct val="150000"/>
              </a:lnSpc>
              <a:buFont typeface="Wingdings" panose="05000000000000000000" pitchFamily="2" charset="2"/>
              <a:buChar char="Ø"/>
            </a:pPr>
            <a:r>
              <a:rPr lang="pt-BR" sz="4000" dirty="0">
                <a:latin typeface="Arial" pitchFamily="34" charset="0"/>
                <a:cs typeface="Arial" pitchFamily="34" charset="0"/>
              </a:rPr>
              <a:t>Adubação potássica deve ser feita de modo a compor a SB do solo  da seguinte maneira:</a:t>
            </a:r>
          </a:p>
          <a:p>
            <a:pPr algn="ctr">
              <a:lnSpc>
                <a:spcPct val="150000"/>
              </a:lnSpc>
              <a:buFontTx/>
              <a:buChar char="-"/>
            </a:pPr>
            <a:r>
              <a:rPr lang="pt-BR" b="1" dirty="0" smtClean="0">
                <a:solidFill>
                  <a:srgbClr val="002060"/>
                </a:solidFill>
                <a:latin typeface="Arial" panose="020B0604020202020204" pitchFamily="34" charset="0"/>
                <a:cs typeface="Arial" panose="020B0604020202020204" pitchFamily="34" charset="0"/>
              </a:rPr>
              <a:t>40-50% de cálcio</a:t>
            </a:r>
          </a:p>
          <a:p>
            <a:pPr algn="ctr">
              <a:lnSpc>
                <a:spcPct val="150000"/>
              </a:lnSpc>
              <a:buFontTx/>
              <a:buChar char="-"/>
            </a:pPr>
            <a:r>
              <a:rPr lang="pt-BR" b="1" dirty="0" smtClean="0">
                <a:solidFill>
                  <a:srgbClr val="002060"/>
                </a:solidFill>
                <a:latin typeface="Arial" panose="020B0604020202020204" pitchFamily="34" charset="0"/>
                <a:cs typeface="Arial" panose="020B0604020202020204" pitchFamily="34" charset="0"/>
              </a:rPr>
              <a:t>10-15% de magnésio</a:t>
            </a:r>
          </a:p>
          <a:p>
            <a:pPr algn="ctr">
              <a:lnSpc>
                <a:spcPct val="150000"/>
              </a:lnSpc>
              <a:buFontTx/>
              <a:buChar char="-"/>
            </a:pPr>
            <a:r>
              <a:rPr lang="pt-BR" b="1" dirty="0" smtClean="0">
                <a:solidFill>
                  <a:srgbClr val="002060"/>
                </a:solidFill>
                <a:latin typeface="Arial" panose="020B0604020202020204" pitchFamily="34" charset="0"/>
                <a:cs typeface="Arial" panose="020B0604020202020204" pitchFamily="34" charset="0"/>
              </a:rPr>
              <a:t>3-5% de potássio</a:t>
            </a:r>
          </a:p>
          <a:p>
            <a:pPr algn="just">
              <a:lnSpc>
                <a:spcPct val="150000"/>
              </a:lnSpc>
              <a:buFontTx/>
              <a:buChar char="-"/>
            </a:pPr>
            <a:endParaRPr lang="pt-BR" dirty="0">
              <a:latin typeface="Arial" panose="020B0604020202020204" pitchFamily="34" charset="0"/>
              <a:cs typeface="Arial" panose="020B0604020202020204" pitchFamily="34" charset="0"/>
            </a:endParaRPr>
          </a:p>
        </p:txBody>
      </p:sp>
      <p:sp>
        <p:nvSpPr>
          <p:cNvPr id="4" name="Espaço Reservado para Conteúdo 2"/>
          <p:cNvSpPr txBox="1">
            <a:spLocks/>
          </p:cNvSpPr>
          <p:nvPr/>
        </p:nvSpPr>
        <p:spPr>
          <a:xfrm>
            <a:off x="2385764" y="3861048"/>
            <a:ext cx="7886700" cy="2304256"/>
          </a:xfrm>
          <a:prstGeom prst="rect">
            <a:avLst/>
          </a:prstGeom>
        </p:spPr>
        <p:txBody>
          <a:bodyPr vert="horz">
            <a:normAutofit/>
          </a:bodyPr>
          <a:lstStyle/>
          <a:p>
            <a:pPr marL="342900" indent="-342900">
              <a:lnSpc>
                <a:spcPct val="150000"/>
              </a:lnSpc>
              <a:spcBef>
                <a:spcPct val="20000"/>
              </a:spcBef>
              <a:buClr>
                <a:schemeClr val="accent1"/>
              </a:buClr>
              <a:buSzPct val="70000"/>
              <a:buFontTx/>
              <a:buChar char="-"/>
              <a:defRPr/>
            </a:pPr>
            <a:endParaRPr lang="pt-BR" sz="3200" dirty="0">
              <a:solidFill>
                <a:schemeClr val="tx2"/>
              </a:solidFill>
              <a:latin typeface="Arial" panose="020B0604020202020204" pitchFamily="34" charset="0"/>
              <a:cs typeface="Arial" panose="020B0604020202020204" pitchFamily="34" charset="0"/>
            </a:endParaRPr>
          </a:p>
        </p:txBody>
      </p:sp>
      <p:sp>
        <p:nvSpPr>
          <p:cNvPr id="6" name="Espaço Reservado para Conteúdo 2"/>
          <p:cNvSpPr txBox="1">
            <a:spLocks/>
          </p:cNvSpPr>
          <p:nvPr/>
        </p:nvSpPr>
        <p:spPr>
          <a:xfrm>
            <a:off x="1801688" y="3789040"/>
            <a:ext cx="7318648" cy="2304256"/>
          </a:xfrm>
          <a:prstGeom prst="rect">
            <a:avLst/>
          </a:prstGeom>
        </p:spPr>
        <p:txBody>
          <a:bodyPr vert="horz">
            <a:noAutofit/>
          </a:bodyPr>
          <a:lstStyle/>
          <a:p>
            <a:pPr marL="342900" indent="-342900" algn="just">
              <a:lnSpc>
                <a:spcPct val="150000"/>
              </a:lnSpc>
              <a:spcBef>
                <a:spcPct val="20000"/>
              </a:spcBef>
              <a:buClr>
                <a:schemeClr val="accent1"/>
              </a:buClr>
              <a:buSzPct val="70000"/>
              <a:buFont typeface="Wingdings" panose="05000000000000000000" pitchFamily="2" charset="2"/>
              <a:buChar char="Ø"/>
              <a:defRPr/>
            </a:pPr>
            <a:r>
              <a:rPr lang="pt-BR" sz="2200" dirty="0">
                <a:solidFill>
                  <a:schemeClr val="tx2"/>
                </a:solidFill>
                <a:latin typeface="Arial" pitchFamily="34" charset="0"/>
                <a:cs typeface="Arial" pitchFamily="34" charset="0"/>
              </a:rPr>
              <a:t>Além disso, devem ser levados em consideração características como:</a:t>
            </a:r>
          </a:p>
          <a:p>
            <a:pPr marL="342900" indent="-169863">
              <a:lnSpc>
                <a:spcPct val="150000"/>
              </a:lnSpc>
              <a:spcBef>
                <a:spcPct val="20000"/>
              </a:spcBef>
              <a:buClr>
                <a:schemeClr val="accent1"/>
              </a:buClr>
              <a:buSzPct val="70000"/>
              <a:buFont typeface="Wingdings" panose="05000000000000000000" pitchFamily="2" charset="2"/>
              <a:buChar char="§"/>
              <a:defRPr/>
            </a:pPr>
            <a:r>
              <a:rPr lang="pt-BR" sz="2200" dirty="0">
                <a:solidFill>
                  <a:schemeClr val="tx2"/>
                </a:solidFill>
                <a:latin typeface="Arial" pitchFamily="34" charset="0"/>
                <a:cs typeface="Arial" pitchFamily="34" charset="0"/>
              </a:rPr>
              <a:t>CTC</a:t>
            </a:r>
          </a:p>
          <a:p>
            <a:pPr marL="342900" indent="-169863">
              <a:lnSpc>
                <a:spcPct val="150000"/>
              </a:lnSpc>
              <a:spcBef>
                <a:spcPct val="20000"/>
              </a:spcBef>
              <a:buClr>
                <a:schemeClr val="accent1"/>
              </a:buClr>
              <a:buSzPct val="70000"/>
              <a:buFont typeface="Wingdings" panose="05000000000000000000" pitchFamily="2" charset="2"/>
              <a:buChar char="§"/>
              <a:defRPr/>
            </a:pPr>
            <a:r>
              <a:rPr lang="pt-BR" sz="2200" dirty="0">
                <a:solidFill>
                  <a:schemeClr val="tx2"/>
                </a:solidFill>
                <a:latin typeface="Arial" pitchFamily="34" charset="0"/>
                <a:cs typeface="Arial" pitchFamily="34" charset="0"/>
              </a:rPr>
              <a:t>Tipos de solos (textura)</a:t>
            </a:r>
          </a:p>
          <a:p>
            <a:pPr marL="342900" indent="-169863">
              <a:lnSpc>
                <a:spcPct val="150000"/>
              </a:lnSpc>
              <a:spcBef>
                <a:spcPct val="20000"/>
              </a:spcBef>
              <a:buClr>
                <a:schemeClr val="accent1"/>
              </a:buClr>
              <a:buSzPct val="70000"/>
              <a:buFont typeface="Wingdings" panose="05000000000000000000" pitchFamily="2" charset="2"/>
              <a:buChar char="§"/>
              <a:defRPr/>
            </a:pPr>
            <a:r>
              <a:rPr lang="pt-BR" sz="2200" dirty="0">
                <a:solidFill>
                  <a:schemeClr val="tx2"/>
                </a:solidFill>
                <a:latin typeface="Arial" pitchFamily="34" charset="0"/>
                <a:cs typeface="Arial" pitchFamily="34" charset="0"/>
              </a:rPr>
              <a:t>Potencial de lixiviação</a:t>
            </a:r>
          </a:p>
        </p:txBody>
      </p:sp>
      <p:sp>
        <p:nvSpPr>
          <p:cNvPr id="7" name="Chave direita 6"/>
          <p:cNvSpPr/>
          <p:nvPr/>
        </p:nvSpPr>
        <p:spPr>
          <a:xfrm>
            <a:off x="4844638" y="4941168"/>
            <a:ext cx="1251362" cy="16561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9" name="CaixaDeTexto 8"/>
          <p:cNvSpPr txBox="1"/>
          <p:nvPr/>
        </p:nvSpPr>
        <p:spPr>
          <a:xfrm>
            <a:off x="6023992" y="5075519"/>
            <a:ext cx="3240360" cy="892552"/>
          </a:xfrm>
          <a:prstGeom prst="rect">
            <a:avLst/>
          </a:prstGeom>
          <a:noFill/>
        </p:spPr>
        <p:txBody>
          <a:bodyPr wrap="square" rtlCol="0">
            <a:spAutoFit/>
          </a:bodyPr>
          <a:lstStyle/>
          <a:p>
            <a:pPr algn="ctr"/>
            <a:r>
              <a:rPr lang="pt-BR" sz="2600" dirty="0">
                <a:solidFill>
                  <a:srgbClr val="FF0000"/>
                </a:solidFill>
              </a:rPr>
              <a:t>Dose e parcelamento dos fertilizantes</a:t>
            </a:r>
            <a:endParaRPr lang="pt-BR" sz="2600" dirty="0">
              <a:solidFill>
                <a:srgbClr val="FF0000"/>
              </a:solidFill>
            </a:endParaRPr>
          </a:p>
        </p:txBody>
      </p:sp>
      <p:sp>
        <p:nvSpPr>
          <p:cNvPr id="8" name="Título 1"/>
          <p:cNvSpPr>
            <a:spLocks noGrp="1"/>
          </p:cNvSpPr>
          <p:nvPr>
            <p:ph type="title"/>
          </p:nvPr>
        </p:nvSpPr>
        <p:spPr>
          <a:xfrm>
            <a:off x="1801688" y="227683"/>
            <a:ext cx="7462664" cy="838200"/>
          </a:xfrm>
        </p:spPr>
        <p:txBody>
          <a:bodyPr/>
          <a:lstStyle/>
          <a:p>
            <a:r>
              <a:rPr lang="pt-BR" cap="none" dirty="0" smtClean="0">
                <a:effectLst/>
              </a:rPr>
              <a:t>2.2 Teores de K no solo</a:t>
            </a:r>
            <a:endParaRPr lang="pt-BR" cap="none" dirty="0">
              <a:effectLst/>
            </a:endParaRPr>
          </a:p>
        </p:txBody>
      </p:sp>
    </p:spTree>
    <p:extLst>
      <p:ext uri="{BB962C8B-B14F-4D97-AF65-F5344CB8AC3E}">
        <p14:creationId xmlns:p14="http://schemas.microsoft.com/office/powerpoint/2010/main" val="1188966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39881" y="2091834"/>
            <a:ext cx="7524473" cy="4857403"/>
          </a:xfrm>
        </p:spPr>
        <p:txBody>
          <a:bodyPr>
            <a:normAutofit/>
          </a:bodyPr>
          <a:lstStyle/>
          <a:p>
            <a:pPr algn="just">
              <a:lnSpc>
                <a:spcPct val="150000"/>
              </a:lnSpc>
              <a:buFont typeface="Wingdings" panose="05000000000000000000" pitchFamily="2" charset="2"/>
              <a:buChar char="Ø"/>
            </a:pPr>
            <a:r>
              <a:rPr lang="pt-BR" sz="2500" dirty="0">
                <a:latin typeface="Arial" pitchFamily="34" charset="0"/>
                <a:cs typeface="Arial" pitchFamily="34" charset="0"/>
              </a:rPr>
              <a:t>Absorvido pelas raízes  na forma de K</a:t>
            </a:r>
            <a:r>
              <a:rPr lang="pt-BR" sz="2500" baseline="30000" dirty="0">
                <a:latin typeface="Arial" pitchFamily="34" charset="0"/>
                <a:cs typeface="Arial" pitchFamily="34" charset="0"/>
              </a:rPr>
              <a:t>+</a:t>
            </a:r>
            <a:r>
              <a:rPr lang="pt-BR" sz="2500" dirty="0">
                <a:latin typeface="Arial" pitchFamily="34" charset="0"/>
                <a:cs typeface="Arial" pitchFamily="34" charset="0"/>
              </a:rPr>
              <a:t> através </a:t>
            </a:r>
            <a:r>
              <a:rPr lang="pt-BR" sz="2500" b="1" dirty="0">
                <a:solidFill>
                  <a:srgbClr val="00B050"/>
                </a:solidFill>
                <a:latin typeface="Arial" pitchFamily="34" charset="0"/>
                <a:cs typeface="Arial" pitchFamily="34" charset="0"/>
              </a:rPr>
              <a:t>da difusão (principal) e do fluxo de </a:t>
            </a:r>
            <a:r>
              <a:rPr lang="pt-BR" sz="2500" b="1" dirty="0">
                <a:solidFill>
                  <a:srgbClr val="00B050"/>
                </a:solidFill>
                <a:latin typeface="Arial" pitchFamily="34" charset="0"/>
                <a:cs typeface="Arial" pitchFamily="34" charset="0"/>
              </a:rPr>
              <a:t>massa</a:t>
            </a:r>
          </a:p>
          <a:p>
            <a:pPr algn="just">
              <a:lnSpc>
                <a:spcPct val="150000"/>
              </a:lnSpc>
              <a:buFontTx/>
              <a:buChar char="-"/>
            </a:pPr>
            <a:endParaRPr lang="pt-BR" sz="2500" dirty="0">
              <a:latin typeface="Arial" panose="020B0604020202020204" pitchFamily="34" charset="0"/>
              <a:cs typeface="Arial" panose="020B0604020202020204" pitchFamily="34" charset="0"/>
            </a:endParaRPr>
          </a:p>
          <a:p>
            <a:pPr algn="just">
              <a:lnSpc>
                <a:spcPct val="150000"/>
              </a:lnSpc>
            </a:pPr>
            <a:endParaRPr lang="pt-BR" sz="2500" dirty="0">
              <a:latin typeface="Arial" panose="020B0604020202020204" pitchFamily="34" charset="0"/>
              <a:cs typeface="Arial" panose="020B0604020202020204" pitchFamily="34" charset="0"/>
            </a:endParaRPr>
          </a:p>
        </p:txBody>
      </p:sp>
      <p:sp>
        <p:nvSpPr>
          <p:cNvPr id="6"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7" name="Título 1"/>
          <p:cNvSpPr>
            <a:spLocks noGrp="1"/>
          </p:cNvSpPr>
          <p:nvPr>
            <p:ph type="title"/>
          </p:nvPr>
        </p:nvSpPr>
        <p:spPr>
          <a:xfrm>
            <a:off x="1801689" y="1253633"/>
            <a:ext cx="7462664" cy="838200"/>
          </a:xfrm>
        </p:spPr>
        <p:txBody>
          <a:bodyPr>
            <a:normAutofit/>
          </a:bodyPr>
          <a:lstStyle/>
          <a:p>
            <a:r>
              <a:rPr lang="pt-BR" cap="none" dirty="0" smtClean="0">
                <a:effectLst/>
              </a:rPr>
              <a:t>4.1 Absorção na planta</a:t>
            </a:r>
            <a:endParaRPr lang="pt-BR" cap="none" dirty="0">
              <a:effectLst/>
            </a:endParaRPr>
          </a:p>
        </p:txBody>
      </p:sp>
      <p:sp>
        <p:nvSpPr>
          <p:cNvPr id="9" name="Espaço Reservado para Conteúdo 2"/>
          <p:cNvSpPr txBox="1">
            <a:spLocks/>
          </p:cNvSpPr>
          <p:nvPr/>
        </p:nvSpPr>
        <p:spPr>
          <a:xfrm>
            <a:off x="1741279" y="4149080"/>
            <a:ext cx="7524473" cy="171869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lnSpc>
                <a:spcPct val="150000"/>
              </a:lnSpc>
              <a:buFont typeface="Wingdings" panose="05000000000000000000" pitchFamily="2" charset="2"/>
              <a:buChar char="Ø"/>
            </a:pPr>
            <a:r>
              <a:rPr lang="pt-BR" sz="2500" dirty="0">
                <a:latin typeface="Arial" pitchFamily="34" charset="0"/>
                <a:cs typeface="Arial" pitchFamily="34" charset="0"/>
              </a:rPr>
              <a:t>Absorção através de </a:t>
            </a:r>
            <a:r>
              <a:rPr lang="pt-BR" sz="2500" b="1" dirty="0">
                <a:solidFill>
                  <a:srgbClr val="00B0F0"/>
                </a:solidFill>
                <a:latin typeface="Arial" pitchFamily="34" charset="0"/>
                <a:cs typeface="Arial" pitchFamily="34" charset="0"/>
              </a:rPr>
              <a:t>canais (passivo) e carreadores (ativo)</a:t>
            </a:r>
          </a:p>
          <a:p>
            <a:pPr algn="just">
              <a:lnSpc>
                <a:spcPct val="150000"/>
              </a:lnSpc>
            </a:pPr>
            <a:endParaRPr lang="pt-BR" sz="2500" dirty="0">
              <a:latin typeface="Arial" pitchFamily="34" charset="0"/>
              <a:cs typeface="Arial" pitchFamily="34" charset="0"/>
            </a:endParaRPr>
          </a:p>
          <a:p>
            <a:pPr algn="just">
              <a:lnSpc>
                <a:spcPct val="150000"/>
              </a:lnSpc>
              <a:buFontTx/>
              <a:buChar char="-"/>
            </a:pPr>
            <a:endParaRPr lang="pt-BR" sz="2500" dirty="0">
              <a:latin typeface="Arial" pitchFamily="34" charset="0"/>
              <a:cs typeface="Arial" pitchFamily="34" charset="0"/>
            </a:endParaRPr>
          </a:p>
          <a:p>
            <a:pPr algn="just">
              <a:lnSpc>
                <a:spcPct val="150000"/>
              </a:lnSpc>
            </a:pPr>
            <a:endParaRPr lang="pt-BR" sz="2500" dirty="0">
              <a:latin typeface="Arial" pitchFamily="34" charset="0"/>
              <a:cs typeface="Arial" pitchFamily="34" charset="0"/>
            </a:endParaRPr>
          </a:p>
        </p:txBody>
      </p:sp>
    </p:spTree>
    <p:extLst>
      <p:ext uri="{BB962C8B-B14F-4D97-AF65-F5344CB8AC3E}">
        <p14:creationId xmlns:p14="http://schemas.microsoft.com/office/powerpoint/2010/main" val="33343353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87436" y="2506662"/>
            <a:ext cx="7200800" cy="4351338"/>
          </a:xfrm>
        </p:spPr>
        <p:txBody>
          <a:bodyPr>
            <a:normAutofit/>
          </a:bodyPr>
          <a:lstStyle/>
          <a:p>
            <a:pPr algn="just">
              <a:lnSpc>
                <a:spcPct val="150000"/>
              </a:lnSpc>
              <a:buFont typeface="Wingdings" panose="05000000000000000000" pitchFamily="2" charset="2"/>
              <a:buChar char="Ø"/>
            </a:pPr>
            <a:r>
              <a:rPr lang="pt-BR" sz="2600" dirty="0" err="1">
                <a:latin typeface="Arial" pitchFamily="34" charset="0"/>
                <a:cs typeface="Arial" pitchFamily="34" charset="0"/>
              </a:rPr>
              <a:t>Translocação</a:t>
            </a:r>
            <a:r>
              <a:rPr lang="pt-BR" sz="2600" dirty="0">
                <a:latin typeface="Arial" pitchFamily="34" charset="0"/>
                <a:cs typeface="Arial" pitchFamily="34" charset="0"/>
              </a:rPr>
              <a:t> através do xilema e do floema</a:t>
            </a:r>
          </a:p>
          <a:p>
            <a:pPr indent="-169863" algn="just">
              <a:lnSpc>
                <a:spcPct val="150000"/>
              </a:lnSpc>
              <a:buFont typeface="Wingdings" panose="05000000000000000000" pitchFamily="2" charset="2"/>
              <a:buChar char="§"/>
            </a:pPr>
            <a:r>
              <a:rPr lang="pt-BR" sz="2600" dirty="0">
                <a:latin typeface="Arial" pitchFamily="34" charset="0"/>
                <a:cs typeface="Arial" pitchFamily="34" charset="0"/>
              </a:rPr>
              <a:t>Xilema  5 -10 Mol m</a:t>
            </a:r>
            <a:r>
              <a:rPr lang="pt-BR" sz="2600" baseline="30000" dirty="0">
                <a:latin typeface="Arial" pitchFamily="34" charset="0"/>
                <a:cs typeface="Arial" pitchFamily="34" charset="0"/>
              </a:rPr>
              <a:t>-3</a:t>
            </a:r>
            <a:r>
              <a:rPr lang="pt-BR" sz="2600" dirty="0">
                <a:latin typeface="Arial" pitchFamily="34" charset="0"/>
                <a:cs typeface="Arial" pitchFamily="34" charset="0"/>
              </a:rPr>
              <a:t> de K</a:t>
            </a:r>
          </a:p>
          <a:p>
            <a:pPr indent="-169863" algn="just">
              <a:lnSpc>
                <a:spcPct val="150000"/>
              </a:lnSpc>
              <a:buFont typeface="Wingdings" panose="05000000000000000000" pitchFamily="2" charset="2"/>
              <a:buChar char="§"/>
            </a:pPr>
            <a:r>
              <a:rPr lang="pt-BR" sz="2600" dirty="0">
                <a:latin typeface="Arial" pitchFamily="34" charset="0"/>
                <a:cs typeface="Arial" pitchFamily="34" charset="0"/>
              </a:rPr>
              <a:t>Floema </a:t>
            </a:r>
            <a:r>
              <a:rPr lang="pt-BR" sz="2600" dirty="0">
                <a:latin typeface="Arial" pitchFamily="34" charset="0"/>
                <a:cs typeface="Arial" pitchFamily="34" charset="0"/>
              </a:rPr>
              <a:t>50 - 150 </a:t>
            </a:r>
            <a:r>
              <a:rPr lang="pt-BR" sz="2600" dirty="0">
                <a:latin typeface="Arial" pitchFamily="34" charset="0"/>
                <a:cs typeface="Arial" pitchFamily="34" charset="0"/>
              </a:rPr>
              <a:t>Mol </a:t>
            </a:r>
            <a:r>
              <a:rPr lang="pt-BR" sz="2600" dirty="0">
                <a:latin typeface="Arial" pitchFamily="34" charset="0"/>
                <a:cs typeface="Arial" pitchFamily="34" charset="0"/>
              </a:rPr>
              <a:t>m</a:t>
            </a:r>
            <a:r>
              <a:rPr lang="pt-BR" sz="2600" baseline="30000" dirty="0">
                <a:latin typeface="Arial" pitchFamily="34" charset="0"/>
                <a:cs typeface="Arial" pitchFamily="34" charset="0"/>
              </a:rPr>
              <a:t>-3</a:t>
            </a:r>
            <a:r>
              <a:rPr lang="pt-BR" sz="2600" dirty="0">
                <a:latin typeface="Arial" pitchFamily="34" charset="0"/>
                <a:cs typeface="Arial" pitchFamily="34" charset="0"/>
              </a:rPr>
              <a:t> </a:t>
            </a:r>
            <a:r>
              <a:rPr lang="pt-BR" sz="2600" dirty="0">
                <a:latin typeface="Arial" pitchFamily="34" charset="0"/>
                <a:cs typeface="Arial" pitchFamily="34" charset="0"/>
              </a:rPr>
              <a:t>de K  </a:t>
            </a:r>
          </a:p>
          <a:p>
            <a:pPr algn="just">
              <a:lnSpc>
                <a:spcPct val="150000"/>
              </a:lnSpc>
              <a:buNone/>
            </a:pPr>
            <a:endParaRPr lang="pt-BR" sz="2600" dirty="0">
              <a:latin typeface="Arial" pitchFamily="34" charset="0"/>
              <a:cs typeface="Arial" pitchFamily="34" charset="0"/>
            </a:endParaRPr>
          </a:p>
        </p:txBody>
      </p:sp>
      <p:sp>
        <p:nvSpPr>
          <p:cNvPr id="4"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801689" y="1253633"/>
            <a:ext cx="7462664" cy="838200"/>
          </a:xfrm>
        </p:spPr>
        <p:txBody>
          <a:bodyPr>
            <a:normAutofit fontScale="90000"/>
          </a:bodyPr>
          <a:lstStyle/>
          <a:p>
            <a:r>
              <a:rPr lang="pt-BR" cap="none" dirty="0" smtClean="0">
                <a:effectLst/>
              </a:rPr>
              <a:t>4.2 Translocação e Redistribuição</a:t>
            </a:r>
            <a:endParaRPr lang="pt-BR" cap="none" dirty="0">
              <a:effectLst/>
            </a:endParaRPr>
          </a:p>
        </p:txBody>
      </p:sp>
    </p:spTree>
    <p:extLst>
      <p:ext uri="{BB962C8B-B14F-4D97-AF65-F5344CB8AC3E}">
        <p14:creationId xmlns:p14="http://schemas.microsoft.com/office/powerpoint/2010/main" val="15148927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6852592" y="1663164"/>
            <a:ext cx="3707904" cy="3623420"/>
          </a:xfrm>
          <a:prstGeom prst="rect">
            <a:avLst/>
          </a:prstGeom>
          <a:noFill/>
          <a:ln w="9525">
            <a:noFill/>
            <a:miter lim="800000"/>
            <a:headEnd/>
            <a:tailEnd/>
          </a:ln>
        </p:spPr>
      </p:pic>
      <p:sp>
        <p:nvSpPr>
          <p:cNvPr id="8" name="CaixaDeTexto 7"/>
          <p:cNvSpPr txBox="1"/>
          <p:nvPr/>
        </p:nvSpPr>
        <p:spPr>
          <a:xfrm>
            <a:off x="7248128" y="6422851"/>
            <a:ext cx="2232248" cy="369332"/>
          </a:xfrm>
          <a:prstGeom prst="rect">
            <a:avLst/>
          </a:prstGeom>
          <a:noFill/>
        </p:spPr>
        <p:txBody>
          <a:bodyPr wrap="square" rtlCol="0">
            <a:spAutoFit/>
          </a:bodyPr>
          <a:lstStyle/>
          <a:p>
            <a:r>
              <a:rPr lang="pt-BR" dirty="0" err="1"/>
              <a:t>Marschner</a:t>
            </a:r>
            <a:r>
              <a:rPr lang="pt-BR" dirty="0"/>
              <a:t> (2012)</a:t>
            </a:r>
            <a:endParaRPr lang="pt-BR" dirty="0"/>
          </a:p>
        </p:txBody>
      </p:sp>
      <p:sp>
        <p:nvSpPr>
          <p:cNvPr id="9"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10" name="Título 1"/>
          <p:cNvSpPr>
            <a:spLocks noGrp="1"/>
          </p:cNvSpPr>
          <p:nvPr>
            <p:ph type="title"/>
          </p:nvPr>
        </p:nvSpPr>
        <p:spPr>
          <a:xfrm>
            <a:off x="1801689" y="1253633"/>
            <a:ext cx="7462664" cy="838200"/>
          </a:xfrm>
        </p:spPr>
        <p:txBody>
          <a:bodyPr>
            <a:normAutofit fontScale="90000"/>
          </a:bodyPr>
          <a:lstStyle/>
          <a:p>
            <a:r>
              <a:rPr lang="pt-BR" cap="none" dirty="0" smtClean="0">
                <a:effectLst/>
              </a:rPr>
              <a:t>4.2 Translocação e Redistribuição</a:t>
            </a:r>
            <a:endParaRPr lang="pt-BR" cap="none" dirty="0">
              <a:effectLst/>
            </a:endParaRPr>
          </a:p>
        </p:txBody>
      </p:sp>
      <p:sp>
        <p:nvSpPr>
          <p:cNvPr id="3" name="Espaço Reservado para Conteúdo 2"/>
          <p:cNvSpPr>
            <a:spLocks noGrp="1"/>
          </p:cNvSpPr>
          <p:nvPr>
            <p:ph idx="1"/>
          </p:nvPr>
        </p:nvSpPr>
        <p:spPr>
          <a:xfrm>
            <a:off x="1703513" y="2174006"/>
            <a:ext cx="7344817" cy="4351338"/>
          </a:xfrm>
        </p:spPr>
        <p:txBody>
          <a:bodyPr>
            <a:noAutofit/>
          </a:bodyPr>
          <a:lstStyle/>
          <a:p>
            <a:pPr algn="just">
              <a:lnSpc>
                <a:spcPct val="150000"/>
              </a:lnSpc>
              <a:buFont typeface="Wingdings" panose="05000000000000000000" pitchFamily="2" charset="2"/>
              <a:buChar char="Ø"/>
            </a:pPr>
            <a:r>
              <a:rPr lang="pt-BR" sz="2600" dirty="0">
                <a:latin typeface="Arial" panose="020B0604020202020204" pitchFamily="34" charset="0"/>
                <a:cs typeface="Arial" panose="020B0604020202020204" pitchFamily="34" charset="0"/>
              </a:rPr>
              <a:t>Nutriente </a:t>
            </a:r>
            <a:r>
              <a:rPr lang="pt-BR" sz="2600" u="sng" dirty="0">
                <a:latin typeface="Arial" panose="020B0604020202020204" pitchFamily="34" charset="0"/>
                <a:cs typeface="Arial" panose="020B0604020202020204" pitchFamily="34" charset="0"/>
              </a:rPr>
              <a:t>altamente móvel </a:t>
            </a:r>
            <a:r>
              <a:rPr lang="pt-BR" sz="2600" dirty="0">
                <a:latin typeface="Arial" panose="020B0604020202020204" pitchFamily="34" charset="0"/>
                <a:cs typeface="Arial" panose="020B0604020202020204" pitchFamily="34" charset="0"/>
              </a:rPr>
              <a:t>na planta</a:t>
            </a:r>
          </a:p>
          <a:p>
            <a:pPr indent="-169863" algn="just">
              <a:lnSpc>
                <a:spcPct val="150000"/>
              </a:lnSpc>
              <a:buFont typeface="Wingdings" panose="05000000000000000000" pitchFamily="2" charset="2"/>
              <a:buChar char="§"/>
            </a:pPr>
            <a:r>
              <a:rPr lang="pt-BR" sz="2600" dirty="0">
                <a:latin typeface="Arial" panose="020B0604020202020204" pitchFamily="34" charset="0"/>
                <a:cs typeface="Arial" panose="020B0604020202020204" pitchFamily="34" charset="0"/>
              </a:rPr>
              <a:t>Xilema (Raiz </a:t>
            </a:r>
            <a:r>
              <a:rPr lang="pt-BR" sz="2600" dirty="0">
                <a:latin typeface="Arial" panose="020B0604020202020204" pitchFamily="34" charset="0"/>
                <a:cs typeface="Arial" panose="020B0604020202020204" pitchFamily="34" charset="0"/>
                <a:sym typeface="Wingdings" panose="05000000000000000000" pitchFamily="2" charset="2"/>
              </a:rPr>
              <a:t> </a:t>
            </a:r>
            <a:r>
              <a:rPr lang="pt-BR" sz="2600" dirty="0">
                <a:latin typeface="Arial" panose="020B0604020202020204" pitchFamily="34" charset="0"/>
                <a:cs typeface="Arial" panose="020B0604020202020204" pitchFamily="34" charset="0"/>
              </a:rPr>
              <a:t>Parte aérea)</a:t>
            </a:r>
          </a:p>
          <a:p>
            <a:pPr indent="-169863" algn="just">
              <a:lnSpc>
                <a:spcPct val="150000"/>
              </a:lnSpc>
              <a:buFont typeface="Wingdings" panose="05000000000000000000" pitchFamily="2" charset="2"/>
              <a:buChar char="§"/>
            </a:pPr>
            <a:r>
              <a:rPr lang="pt-BR" sz="2600" dirty="0">
                <a:latin typeface="Arial" panose="020B0604020202020204" pitchFamily="34" charset="0"/>
                <a:cs typeface="Arial" panose="020B0604020202020204" pitchFamily="34" charset="0"/>
              </a:rPr>
              <a:t>Floema (Multidirecional)</a:t>
            </a:r>
          </a:p>
          <a:p>
            <a:pPr algn="just">
              <a:lnSpc>
                <a:spcPct val="150000"/>
              </a:lnSpc>
              <a:buFont typeface="Wingdings" panose="05000000000000000000" pitchFamily="2" charset="2"/>
              <a:buChar char="Ø"/>
            </a:pPr>
            <a:r>
              <a:rPr lang="pt-BR" sz="2600" dirty="0">
                <a:latin typeface="Arial" panose="020B0604020202020204" pitchFamily="34" charset="0"/>
                <a:cs typeface="Arial" panose="020B0604020202020204" pitchFamily="34" charset="0"/>
              </a:rPr>
              <a:t>Consequentemente, </a:t>
            </a:r>
            <a:r>
              <a:rPr lang="pt-BR" sz="2600" b="1" dirty="0">
                <a:solidFill>
                  <a:srgbClr val="00B050"/>
                </a:solidFill>
                <a:latin typeface="Arial" panose="020B0604020202020204" pitchFamily="34" charset="0"/>
                <a:cs typeface="Arial" panose="020B0604020202020204" pitchFamily="34" charset="0"/>
              </a:rPr>
              <a:t>há redistribuição do K para órgãos mais  novos</a:t>
            </a:r>
          </a:p>
          <a:p>
            <a:pPr algn="just">
              <a:lnSpc>
                <a:spcPct val="150000"/>
              </a:lnSpc>
              <a:buFont typeface="Wingdings" panose="05000000000000000000" pitchFamily="2" charset="2"/>
              <a:buChar char="Ø"/>
            </a:pPr>
            <a:endParaRPr lang="pt-BR" sz="2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600" u="sng"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208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8" name="Título 1"/>
          <p:cNvSpPr>
            <a:spLocks noGrp="1"/>
          </p:cNvSpPr>
          <p:nvPr>
            <p:ph type="title"/>
          </p:nvPr>
        </p:nvSpPr>
        <p:spPr>
          <a:xfrm>
            <a:off x="1801689" y="1124744"/>
            <a:ext cx="7462664" cy="838200"/>
          </a:xfrm>
        </p:spPr>
        <p:txBody>
          <a:bodyPr>
            <a:normAutofit/>
          </a:bodyPr>
          <a:lstStyle/>
          <a:p>
            <a:r>
              <a:rPr lang="pt-BR" cap="none" dirty="0" smtClean="0">
                <a:effectLst/>
              </a:rPr>
              <a:t>4.3 Funções na planta</a:t>
            </a:r>
            <a:endParaRPr lang="pt-BR" cap="none" dirty="0">
              <a:effectLst/>
            </a:endParaRPr>
          </a:p>
        </p:txBody>
      </p:sp>
      <p:sp>
        <p:nvSpPr>
          <p:cNvPr id="5" name="Retângulo 4"/>
          <p:cNvSpPr/>
          <p:nvPr/>
        </p:nvSpPr>
        <p:spPr>
          <a:xfrm>
            <a:off x="4069532" y="1900631"/>
            <a:ext cx="2573140" cy="563231"/>
          </a:xfrm>
          <a:prstGeom prst="rect">
            <a:avLst/>
          </a:prstGeom>
        </p:spPr>
        <p:txBody>
          <a:bodyPr wrap="none">
            <a:spAutoFit/>
          </a:bodyPr>
          <a:lstStyle/>
          <a:p>
            <a:pPr algn="just">
              <a:lnSpc>
                <a:spcPct val="170000"/>
              </a:lnSpc>
              <a:buFont typeface="Wingdings" panose="05000000000000000000" pitchFamily="2" charset="2"/>
              <a:buChar char="Ø"/>
            </a:pPr>
            <a:r>
              <a:rPr lang="pt-BR" b="1" dirty="0">
                <a:latin typeface="Arial" panose="020B0604020202020204" pitchFamily="34" charset="0"/>
                <a:cs typeface="Arial" panose="020B0604020202020204" pitchFamily="34" charset="0"/>
              </a:rPr>
              <a:t>Ativação enzimática</a:t>
            </a:r>
          </a:p>
        </p:txBody>
      </p:sp>
      <p:sp>
        <p:nvSpPr>
          <p:cNvPr id="7" name="Retângulo 6"/>
          <p:cNvSpPr/>
          <p:nvPr/>
        </p:nvSpPr>
        <p:spPr>
          <a:xfrm>
            <a:off x="5533022" y="2799218"/>
            <a:ext cx="2868093" cy="507831"/>
          </a:xfrm>
          <a:prstGeom prst="rect">
            <a:avLst/>
          </a:prstGeom>
        </p:spPr>
        <p:txBody>
          <a:bodyPr wrap="none">
            <a:spAutoFit/>
          </a:bodyPr>
          <a:lstStyle/>
          <a:p>
            <a:pPr>
              <a:lnSpc>
                <a:spcPct val="150000"/>
              </a:lnSpc>
              <a:buFont typeface="Wingdings" panose="05000000000000000000" pitchFamily="2" charset="2"/>
              <a:buChar char="Ø"/>
            </a:pPr>
            <a:r>
              <a:rPr lang="pt-BR" b="1" dirty="0">
                <a:latin typeface="Arial" panose="020B0604020202020204" pitchFamily="34" charset="0"/>
                <a:cs typeface="Arial" panose="020B0604020202020204" pitchFamily="34" charset="0"/>
              </a:rPr>
              <a:t>Movimento estomático</a:t>
            </a:r>
          </a:p>
        </p:txBody>
      </p:sp>
      <p:sp>
        <p:nvSpPr>
          <p:cNvPr id="11" name="Retângulo 10"/>
          <p:cNvSpPr/>
          <p:nvPr/>
        </p:nvSpPr>
        <p:spPr>
          <a:xfrm>
            <a:off x="1801690" y="5945214"/>
            <a:ext cx="3855543" cy="507831"/>
          </a:xfrm>
          <a:prstGeom prst="rect">
            <a:avLst/>
          </a:prstGeom>
        </p:spPr>
        <p:txBody>
          <a:bodyPr wrap="none">
            <a:spAutoFit/>
          </a:bodyPr>
          <a:lstStyle/>
          <a:p>
            <a:pPr>
              <a:lnSpc>
                <a:spcPct val="150000"/>
              </a:lnSpc>
              <a:buFont typeface="Wingdings" pitchFamily="2" charset="2"/>
              <a:buChar char="Ø"/>
            </a:pPr>
            <a:r>
              <a:rPr lang="pt-BR" b="1" dirty="0">
                <a:latin typeface="Arial" panose="020B0604020202020204" pitchFamily="34" charset="0"/>
                <a:cs typeface="Arial" panose="020B0604020202020204" pitchFamily="34" charset="0"/>
              </a:rPr>
              <a:t>Resistência a pragas e doenças</a:t>
            </a:r>
          </a:p>
        </p:txBody>
      </p:sp>
      <p:sp>
        <p:nvSpPr>
          <p:cNvPr id="12" name="Retângulo 11"/>
          <p:cNvSpPr/>
          <p:nvPr/>
        </p:nvSpPr>
        <p:spPr>
          <a:xfrm>
            <a:off x="4151784" y="4579383"/>
            <a:ext cx="4608512" cy="563231"/>
          </a:xfrm>
          <a:prstGeom prst="rect">
            <a:avLst/>
          </a:prstGeom>
        </p:spPr>
        <p:txBody>
          <a:bodyPr wrap="square">
            <a:spAutoFit/>
          </a:bodyPr>
          <a:lstStyle/>
          <a:p>
            <a:pPr>
              <a:lnSpc>
                <a:spcPct val="170000"/>
              </a:lnSpc>
              <a:buFont typeface="Wingdings" panose="05000000000000000000" pitchFamily="2" charset="2"/>
              <a:buChar char="Ø"/>
            </a:pPr>
            <a:r>
              <a:rPr lang="pt-BR" b="1" dirty="0">
                <a:latin typeface="Arial" panose="020B0604020202020204" pitchFamily="34" charset="0"/>
                <a:cs typeface="Arial" panose="020B0604020202020204" pitchFamily="34" charset="0"/>
              </a:rPr>
              <a:t>Regulação do potencial osmótico</a:t>
            </a:r>
            <a:endParaRPr lang="pt-BR" dirty="0">
              <a:latin typeface="Arial" panose="020B0604020202020204" pitchFamily="34" charset="0"/>
              <a:cs typeface="Arial" panose="020B0604020202020204" pitchFamily="34" charset="0"/>
            </a:endParaRPr>
          </a:p>
        </p:txBody>
      </p:sp>
      <p:sp>
        <p:nvSpPr>
          <p:cNvPr id="13" name="Retângulo 12"/>
          <p:cNvSpPr/>
          <p:nvPr/>
        </p:nvSpPr>
        <p:spPr>
          <a:xfrm>
            <a:off x="2423592" y="3603971"/>
            <a:ext cx="3779912" cy="563231"/>
          </a:xfrm>
          <a:prstGeom prst="rect">
            <a:avLst/>
          </a:prstGeom>
        </p:spPr>
        <p:txBody>
          <a:bodyPr wrap="square">
            <a:spAutoFit/>
          </a:bodyPr>
          <a:lstStyle/>
          <a:p>
            <a:pPr>
              <a:lnSpc>
                <a:spcPct val="170000"/>
              </a:lnSpc>
              <a:buFont typeface="Wingdings" panose="05000000000000000000" pitchFamily="2" charset="2"/>
              <a:buChar char="Ø"/>
            </a:pPr>
            <a:r>
              <a:rPr lang="pt-BR" b="1" dirty="0" err="1">
                <a:latin typeface="Arial" panose="020B0604020202020204" pitchFamily="34" charset="0"/>
                <a:cs typeface="Arial" panose="020B0604020202020204" pitchFamily="34" charset="0"/>
              </a:rPr>
              <a:t>Translocação</a:t>
            </a:r>
            <a:r>
              <a:rPr lang="pt-BR" b="1" dirty="0">
                <a:latin typeface="Arial" panose="020B0604020202020204" pitchFamily="34" charset="0"/>
                <a:cs typeface="Arial" panose="020B0604020202020204" pitchFamily="34" charset="0"/>
              </a:rPr>
              <a:t> de sintetizados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27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20979" y="1772816"/>
            <a:ext cx="7443374" cy="5085184"/>
          </a:xfrm>
        </p:spPr>
        <p:txBody>
          <a:bodyPr>
            <a:normAutofit fontScale="92500" lnSpcReduction="10000"/>
          </a:bodyPr>
          <a:lstStyle/>
          <a:p>
            <a:pPr algn="just">
              <a:lnSpc>
                <a:spcPct val="170000"/>
              </a:lnSpc>
              <a:buFont typeface="Wingdings" panose="05000000000000000000" pitchFamily="2" charset="2"/>
              <a:buChar char="Ø"/>
            </a:pPr>
            <a:r>
              <a:rPr lang="pt-BR" sz="2300" b="1" dirty="0">
                <a:latin typeface="Arial" panose="020B0604020202020204" pitchFamily="34" charset="0"/>
                <a:cs typeface="Arial" panose="020B0604020202020204" pitchFamily="34" charset="0"/>
              </a:rPr>
              <a:t>Ativação enzimática</a:t>
            </a:r>
          </a:p>
          <a:p>
            <a:pPr indent="-247650" algn="just">
              <a:lnSpc>
                <a:spcPct val="170000"/>
              </a:lnSpc>
              <a:buFont typeface="Wingdings" panose="05000000000000000000" pitchFamily="2" charset="2"/>
              <a:buChar char="§"/>
            </a:pPr>
            <a:r>
              <a:rPr lang="pt-BR" sz="2300" dirty="0">
                <a:latin typeface="Arial" panose="020B0604020202020204" pitchFamily="34" charset="0"/>
                <a:cs typeface="Arial" panose="020B0604020202020204" pitchFamily="34" charset="0"/>
              </a:rPr>
              <a:t>K</a:t>
            </a:r>
            <a:r>
              <a:rPr lang="pt-BR" sz="2300" baseline="30000" dirty="0">
                <a:latin typeface="Arial" panose="020B0604020202020204" pitchFamily="34" charset="0"/>
                <a:cs typeface="Arial" panose="020B0604020202020204" pitchFamily="34" charset="0"/>
              </a:rPr>
              <a:t>+ </a:t>
            </a:r>
            <a:r>
              <a:rPr lang="pt-BR" sz="2300" b="1" dirty="0">
                <a:latin typeface="Arial" panose="020B0604020202020204" pitchFamily="34" charset="0"/>
                <a:cs typeface="Arial" panose="020B0604020202020204" pitchFamily="34" charset="0"/>
                <a:sym typeface="Wingdings" panose="05000000000000000000" pitchFamily="2" charset="2"/>
              </a:rPr>
              <a:t> </a:t>
            </a:r>
            <a:r>
              <a:rPr lang="pt-BR" sz="2300" dirty="0">
                <a:latin typeface="Arial" panose="020B0604020202020204" pitchFamily="34" charset="0"/>
                <a:cs typeface="Arial" panose="020B0604020202020204" pitchFamily="34" charset="0"/>
              </a:rPr>
              <a:t>Mudança na conformação das moléculas      </a:t>
            </a:r>
          </a:p>
          <a:p>
            <a:pPr marL="95250" indent="0" algn="ctr">
              <a:lnSpc>
                <a:spcPct val="170000"/>
              </a:lnSpc>
              <a:buNone/>
            </a:pPr>
            <a:endParaRPr lang="pt-BR" sz="2300" dirty="0">
              <a:latin typeface="Arial" panose="020B0604020202020204" pitchFamily="34" charset="0"/>
              <a:cs typeface="Arial" panose="020B0604020202020204" pitchFamily="34" charset="0"/>
            </a:endParaRPr>
          </a:p>
          <a:p>
            <a:pPr marL="95250" indent="0" algn="ctr">
              <a:lnSpc>
                <a:spcPct val="170000"/>
              </a:lnSpc>
              <a:buNone/>
            </a:pPr>
            <a:r>
              <a:rPr lang="pt-BR" sz="2300" dirty="0">
                <a:latin typeface="Arial" panose="020B0604020202020204" pitchFamily="34" charset="0"/>
                <a:cs typeface="Arial" panose="020B0604020202020204" pitchFamily="34" charset="0"/>
              </a:rPr>
              <a:t>aumento da exposição dos sítios </a:t>
            </a:r>
          </a:p>
          <a:p>
            <a:pPr marL="95250" indent="0" algn="ctr">
              <a:lnSpc>
                <a:spcPct val="170000"/>
              </a:lnSpc>
              <a:buNone/>
            </a:pPr>
            <a:r>
              <a:rPr lang="pt-BR" sz="2300" dirty="0">
                <a:latin typeface="Arial" panose="020B0604020202020204" pitchFamily="34" charset="0"/>
                <a:cs typeface="Arial" panose="020B0604020202020204" pitchFamily="34" charset="0"/>
              </a:rPr>
              <a:t>ativos (chave-fechadura) </a:t>
            </a:r>
          </a:p>
          <a:p>
            <a:pPr indent="-247650" algn="just">
              <a:lnSpc>
                <a:spcPct val="170000"/>
              </a:lnSpc>
              <a:buFont typeface="Wingdings" panose="05000000000000000000" pitchFamily="2" charset="2"/>
              <a:buChar char="§"/>
            </a:pPr>
            <a:r>
              <a:rPr lang="pt-BR" sz="2300" dirty="0">
                <a:latin typeface="Arial" panose="020B0604020202020204" pitchFamily="34" charset="0"/>
                <a:cs typeface="Arial" panose="020B0604020202020204" pitchFamily="34" charset="0"/>
              </a:rPr>
              <a:t>Ex: </a:t>
            </a:r>
            <a:r>
              <a:rPr lang="pt-BR" sz="2300" dirty="0" err="1">
                <a:latin typeface="Arial" panose="020B0604020202020204" pitchFamily="34" charset="0"/>
                <a:cs typeface="Arial" panose="020B0604020202020204" pitchFamily="34" charset="0"/>
              </a:rPr>
              <a:t>Quinase</a:t>
            </a:r>
            <a:r>
              <a:rPr lang="pt-BR" sz="2300" dirty="0">
                <a:latin typeface="Arial" panose="020B0604020202020204" pitchFamily="34" charset="0"/>
                <a:cs typeface="Arial" panose="020B0604020202020204" pitchFamily="34" charset="0"/>
              </a:rPr>
              <a:t> pirúvica, </a:t>
            </a:r>
            <a:r>
              <a:rPr lang="pt-BR" sz="2300" dirty="0" err="1">
                <a:latin typeface="Arial" panose="020B0604020202020204" pitchFamily="34" charset="0"/>
                <a:cs typeface="Arial" panose="020B0604020202020204" pitchFamily="34" charset="0"/>
              </a:rPr>
              <a:t>ATPase</a:t>
            </a:r>
            <a:r>
              <a:rPr lang="pt-BR" sz="2300" dirty="0">
                <a:latin typeface="Arial" panose="020B0604020202020204" pitchFamily="34" charset="0"/>
                <a:cs typeface="Arial" panose="020B0604020202020204" pitchFamily="34" charset="0"/>
              </a:rPr>
              <a:t>,  </a:t>
            </a:r>
            <a:r>
              <a:rPr lang="pt-BR" sz="2300" dirty="0" err="1">
                <a:latin typeface="Arial" panose="020B0604020202020204" pitchFamily="34" charset="0"/>
                <a:cs typeface="Arial" panose="020B0604020202020204" pitchFamily="34" charset="0"/>
              </a:rPr>
              <a:t>Sintetase</a:t>
            </a:r>
            <a:r>
              <a:rPr lang="pt-BR" sz="2300" dirty="0">
                <a:latin typeface="Arial" panose="020B0604020202020204" pitchFamily="34" charset="0"/>
                <a:cs typeface="Arial" panose="020B0604020202020204" pitchFamily="34" charset="0"/>
              </a:rPr>
              <a:t> de amido, 6-</a:t>
            </a:r>
            <a:r>
              <a:rPr lang="pt-BR" sz="2300" dirty="0" err="1">
                <a:latin typeface="Arial" panose="020B0604020202020204" pitchFamily="34" charset="0"/>
                <a:cs typeface="Arial" panose="020B0604020202020204" pitchFamily="34" charset="0"/>
              </a:rPr>
              <a:t>fosfofrutoquinase</a:t>
            </a:r>
            <a:endParaRPr lang="pt-BR" sz="2300" dirty="0">
              <a:latin typeface="Arial" panose="020B0604020202020204" pitchFamily="34" charset="0"/>
              <a:cs typeface="Arial" panose="020B0604020202020204" pitchFamily="34" charset="0"/>
            </a:endParaRPr>
          </a:p>
          <a:p>
            <a:pPr indent="-247650" algn="just">
              <a:lnSpc>
                <a:spcPct val="170000"/>
              </a:lnSpc>
              <a:buFont typeface="Wingdings" panose="05000000000000000000" pitchFamily="2" charset="2"/>
              <a:buChar char="§"/>
            </a:pPr>
            <a:r>
              <a:rPr lang="pt-BR" sz="2300" dirty="0">
                <a:latin typeface="Arial" panose="020B0604020202020204" pitchFamily="34" charset="0"/>
                <a:cs typeface="Arial" panose="020B0604020202020204" pitchFamily="34" charset="0"/>
              </a:rPr>
              <a:t>Manutenção do pH </a:t>
            </a:r>
            <a:r>
              <a:rPr lang="pt-BR" sz="2300" dirty="0" err="1">
                <a:latin typeface="Arial" panose="020B0604020202020204" pitchFamily="34" charset="0"/>
                <a:cs typeface="Arial" panose="020B0604020202020204" pitchFamily="34" charset="0"/>
              </a:rPr>
              <a:t>citosólico</a:t>
            </a:r>
            <a:r>
              <a:rPr lang="pt-BR" sz="2300" dirty="0">
                <a:latin typeface="Arial" panose="020B0604020202020204" pitchFamily="34" charset="0"/>
                <a:cs typeface="Arial" panose="020B0604020202020204" pitchFamily="34" charset="0"/>
              </a:rPr>
              <a:t> (entre 7 e 8)</a:t>
            </a:r>
          </a:p>
          <a:p>
            <a:pPr algn="just">
              <a:lnSpc>
                <a:spcPct val="170000"/>
              </a:lnSpc>
              <a:buFont typeface="Wingdings" panose="05000000000000000000" pitchFamily="2" charset="2"/>
              <a:buChar char="Ø"/>
            </a:pPr>
            <a:endParaRPr lang="pt-BR" sz="2300" dirty="0">
              <a:latin typeface="Arial" panose="020B0604020202020204" pitchFamily="34" charset="0"/>
              <a:cs typeface="Arial" panose="020B0604020202020204" pitchFamily="34" charset="0"/>
            </a:endParaRPr>
          </a:p>
        </p:txBody>
      </p:sp>
      <p:sp>
        <p:nvSpPr>
          <p:cNvPr id="6"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8" name="Título 1"/>
          <p:cNvSpPr>
            <a:spLocks noGrp="1"/>
          </p:cNvSpPr>
          <p:nvPr>
            <p:ph type="title"/>
          </p:nvPr>
        </p:nvSpPr>
        <p:spPr>
          <a:xfrm>
            <a:off x="1801689" y="1124744"/>
            <a:ext cx="7462664" cy="838200"/>
          </a:xfrm>
        </p:spPr>
        <p:txBody>
          <a:bodyPr>
            <a:normAutofit/>
          </a:bodyPr>
          <a:lstStyle/>
          <a:p>
            <a:r>
              <a:rPr lang="pt-BR" cap="none" dirty="0" smtClean="0">
                <a:effectLst/>
              </a:rPr>
              <a:t>4.3 Funções na planta</a:t>
            </a:r>
            <a:endParaRPr lang="pt-BR" cap="none" dirty="0">
              <a:effectLst/>
            </a:endParaRPr>
          </a:p>
        </p:txBody>
      </p:sp>
      <p:sp>
        <p:nvSpPr>
          <p:cNvPr id="2" name="Seta para baixo 1"/>
          <p:cNvSpPr/>
          <p:nvPr/>
        </p:nvSpPr>
        <p:spPr>
          <a:xfrm>
            <a:off x="5303912" y="3068960"/>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3962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28800" y="1772816"/>
            <a:ext cx="8155632" cy="4536504"/>
          </a:xfrm>
        </p:spPr>
        <p:txBody>
          <a:bodyPr>
            <a:normAutofit/>
          </a:bodyPr>
          <a:lstStyle/>
          <a:p>
            <a:pPr>
              <a:lnSpc>
                <a:spcPct val="150000"/>
              </a:lnSpc>
              <a:buFont typeface="Wingdings" panose="05000000000000000000" pitchFamily="2" charset="2"/>
              <a:buChar char="Ø"/>
            </a:pPr>
            <a:r>
              <a:rPr lang="pt-BR" sz="2700" b="1" dirty="0">
                <a:latin typeface="Arial" panose="020B0604020202020204" pitchFamily="34" charset="0"/>
                <a:cs typeface="Arial" panose="020B0604020202020204" pitchFamily="34" charset="0"/>
              </a:rPr>
              <a:t>Regula o movimento estomático</a:t>
            </a:r>
          </a:p>
          <a:p>
            <a:pPr>
              <a:lnSpc>
                <a:spcPct val="150000"/>
              </a:lnSpc>
              <a:buFont typeface="Wingdings" pitchFamily="2" charset="2"/>
              <a:buChar char="q"/>
            </a:pPr>
            <a:endParaRPr lang="pt-BR" dirty="0" smtClean="0">
              <a:latin typeface="Arial" panose="020B0604020202020204" pitchFamily="34" charset="0"/>
              <a:cs typeface="Arial" panose="020B0604020202020204" pitchFamily="34" charset="0"/>
            </a:endParaRPr>
          </a:p>
          <a:p>
            <a:pPr>
              <a:lnSpc>
                <a:spcPct val="150000"/>
              </a:lnSpc>
              <a:buNone/>
            </a:pPr>
            <a:endParaRPr lang="pt-BR" dirty="0" smtClean="0">
              <a:latin typeface="Arial" panose="020B0604020202020204" pitchFamily="34" charset="0"/>
              <a:cs typeface="Arial" panose="020B0604020202020204" pitchFamily="34" charset="0"/>
            </a:endParaRPr>
          </a:p>
        </p:txBody>
      </p:sp>
      <p:pic>
        <p:nvPicPr>
          <p:cNvPr id="4098" name="Picture 2" descr="https://www2.estrellamountain.edu/faculty/farabee/biobk/stomates.gif"/>
          <p:cNvPicPr>
            <a:picLocks noChangeAspect="1" noChangeArrowheads="1"/>
          </p:cNvPicPr>
          <p:nvPr/>
        </p:nvPicPr>
        <p:blipFill>
          <a:blip r:embed="rId3" cstate="print"/>
          <a:srcRect/>
          <a:stretch>
            <a:fillRect/>
          </a:stretch>
        </p:blipFill>
        <p:spPr bwMode="auto">
          <a:xfrm>
            <a:off x="2495600" y="2422458"/>
            <a:ext cx="6336704" cy="3466130"/>
          </a:xfrm>
          <a:prstGeom prst="rect">
            <a:avLst/>
          </a:prstGeom>
          <a:noFill/>
        </p:spPr>
      </p:pic>
      <p:sp>
        <p:nvSpPr>
          <p:cNvPr id="8" name="CaixaDeTexto 7"/>
          <p:cNvSpPr txBox="1"/>
          <p:nvPr/>
        </p:nvSpPr>
        <p:spPr>
          <a:xfrm>
            <a:off x="6960097" y="6301361"/>
            <a:ext cx="2552175" cy="369332"/>
          </a:xfrm>
          <a:prstGeom prst="rect">
            <a:avLst/>
          </a:prstGeom>
          <a:noFill/>
        </p:spPr>
        <p:txBody>
          <a:bodyPr wrap="square" rtlCol="0">
            <a:spAutoFit/>
          </a:bodyPr>
          <a:lstStyle/>
          <a:p>
            <a:r>
              <a:rPr lang="pt-BR" dirty="0" err="1"/>
              <a:t>Purves</a:t>
            </a:r>
            <a:r>
              <a:rPr lang="pt-BR" dirty="0"/>
              <a:t>  </a:t>
            </a:r>
            <a:r>
              <a:rPr lang="pt-BR" dirty="0" err="1"/>
              <a:t>et</a:t>
            </a:r>
            <a:r>
              <a:rPr lang="pt-BR" dirty="0"/>
              <a:t> al.,(1994)</a:t>
            </a:r>
            <a:endParaRPr lang="pt-BR" dirty="0"/>
          </a:p>
        </p:txBody>
      </p:sp>
      <p:sp>
        <p:nvSpPr>
          <p:cNvPr id="9"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10" name="Título 1"/>
          <p:cNvSpPr>
            <a:spLocks noGrp="1"/>
          </p:cNvSpPr>
          <p:nvPr>
            <p:ph type="title"/>
          </p:nvPr>
        </p:nvSpPr>
        <p:spPr>
          <a:xfrm>
            <a:off x="1801689" y="1124744"/>
            <a:ext cx="7462664" cy="838200"/>
          </a:xfrm>
        </p:spPr>
        <p:txBody>
          <a:bodyPr>
            <a:normAutofit/>
          </a:bodyPr>
          <a:lstStyle/>
          <a:p>
            <a:r>
              <a:rPr lang="pt-BR" cap="none" dirty="0" smtClean="0">
                <a:effectLst/>
              </a:rPr>
              <a:t>4.3 Funções na planta</a:t>
            </a:r>
            <a:endParaRPr lang="pt-BR" cap="none" dirty="0">
              <a:effectLst/>
            </a:endParaRPr>
          </a:p>
        </p:txBody>
      </p:sp>
    </p:spTree>
    <p:extLst>
      <p:ext uri="{BB962C8B-B14F-4D97-AF65-F5344CB8AC3E}">
        <p14:creationId xmlns:p14="http://schemas.microsoft.com/office/powerpoint/2010/main" val="947041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28801" y="1556792"/>
            <a:ext cx="7435553" cy="2304256"/>
          </a:xfrm>
        </p:spPr>
        <p:txBody>
          <a:bodyPr>
            <a:noAutofit/>
          </a:bodyPr>
          <a:lstStyle/>
          <a:p>
            <a:pPr>
              <a:lnSpc>
                <a:spcPct val="170000"/>
              </a:lnSpc>
              <a:buFont typeface="Wingdings" panose="05000000000000000000" pitchFamily="2" charset="2"/>
              <a:buChar char="Ø"/>
            </a:pPr>
            <a:r>
              <a:rPr lang="pt-BR" sz="2200" b="1" dirty="0" err="1">
                <a:latin typeface="Arial" panose="020B0604020202020204" pitchFamily="34" charset="0"/>
                <a:cs typeface="Arial" panose="020B0604020202020204" pitchFamily="34" charset="0"/>
              </a:rPr>
              <a:t>Translocação</a:t>
            </a:r>
            <a:r>
              <a:rPr lang="pt-BR" sz="2200" b="1" dirty="0">
                <a:latin typeface="Arial" panose="020B0604020202020204" pitchFamily="34" charset="0"/>
                <a:cs typeface="Arial" panose="020B0604020202020204" pitchFamily="34" charset="0"/>
              </a:rPr>
              <a:t> de sintetizados</a:t>
            </a:r>
          </a:p>
          <a:p>
            <a:pPr indent="-169863">
              <a:lnSpc>
                <a:spcPct val="170000"/>
              </a:lnSpc>
              <a:buFont typeface="Wingdings" panose="05000000000000000000" pitchFamily="2" charset="2"/>
              <a:buChar char="§"/>
            </a:pPr>
            <a:r>
              <a:rPr lang="pt-BR" sz="2200" dirty="0">
                <a:latin typeface="Arial" panose="020B0604020202020204" pitchFamily="34" charset="0"/>
                <a:cs typeface="Arial" panose="020B0604020202020204" pitchFamily="34" charset="0"/>
              </a:rPr>
              <a:t>Carregamento dos </a:t>
            </a:r>
            <a:r>
              <a:rPr lang="pt-BR" sz="2200" dirty="0" err="1">
                <a:latin typeface="Arial" panose="020B0604020202020204" pitchFamily="34" charset="0"/>
                <a:cs typeface="Arial" panose="020B0604020202020204" pitchFamily="34" charset="0"/>
              </a:rPr>
              <a:t>fotoassimilados</a:t>
            </a:r>
            <a:r>
              <a:rPr lang="pt-BR" sz="2200" dirty="0">
                <a:latin typeface="Arial" panose="020B0604020202020204" pitchFamily="34" charset="0"/>
                <a:cs typeface="Arial" panose="020B0604020202020204" pitchFamily="34" charset="0"/>
              </a:rPr>
              <a:t> no floema</a:t>
            </a:r>
          </a:p>
          <a:p>
            <a:pPr>
              <a:lnSpc>
                <a:spcPct val="170000"/>
              </a:lnSpc>
              <a:buFont typeface="Wingdings" panose="05000000000000000000" pitchFamily="2" charset="2"/>
              <a:buChar char="Ø"/>
            </a:pPr>
            <a:r>
              <a:rPr lang="pt-BR" sz="2200" b="1" dirty="0">
                <a:latin typeface="Arial" panose="020B0604020202020204" pitchFamily="34" charset="0"/>
                <a:cs typeface="Arial" panose="020B0604020202020204" pitchFamily="34" charset="0"/>
              </a:rPr>
              <a:t>Regulação do potencial osmótico</a:t>
            </a:r>
          </a:p>
          <a:p>
            <a:pPr indent="-169863">
              <a:lnSpc>
                <a:spcPct val="170000"/>
              </a:lnSpc>
              <a:buFont typeface="Wingdings" pitchFamily="2" charset="2"/>
              <a:buChar char="§"/>
            </a:pPr>
            <a:r>
              <a:rPr lang="pt-BR" sz="2200" dirty="0">
                <a:latin typeface="Arial" panose="020B0604020202020204" pitchFamily="34" charset="0"/>
                <a:cs typeface="Arial" panose="020B0604020202020204" pitchFamily="34" charset="0"/>
              </a:rPr>
              <a:t>Componente principal no </a:t>
            </a:r>
            <a:r>
              <a:rPr lang="pt-BR" sz="2200" dirty="0" err="1">
                <a:latin typeface="Arial" panose="020B0604020202020204" pitchFamily="34" charset="0"/>
                <a:cs typeface="Arial" panose="020B0604020202020204" pitchFamily="34" charset="0"/>
              </a:rPr>
              <a:t>citosol</a:t>
            </a:r>
            <a:r>
              <a:rPr lang="pt-BR" sz="2200" dirty="0">
                <a:latin typeface="Arial" panose="020B0604020202020204" pitchFamily="34" charset="0"/>
                <a:cs typeface="Arial" panose="020B0604020202020204" pitchFamily="34" charset="0"/>
              </a:rPr>
              <a:t> na forma de íon K</a:t>
            </a:r>
            <a:r>
              <a:rPr lang="pt-BR" sz="2200" baseline="30000" dirty="0">
                <a:latin typeface="Arial" panose="020B0604020202020204" pitchFamily="34" charset="0"/>
                <a:cs typeface="Arial" panose="020B0604020202020204" pitchFamily="34" charset="0"/>
              </a:rPr>
              <a:t>+</a:t>
            </a:r>
            <a:r>
              <a:rPr lang="pt-BR" sz="2200" dirty="0">
                <a:latin typeface="Arial" panose="020B0604020202020204" pitchFamily="34" charset="0"/>
                <a:cs typeface="Arial" panose="020B0604020202020204" pitchFamily="34" charset="0"/>
              </a:rPr>
              <a:t> </a:t>
            </a:r>
            <a:endParaRPr lang="pt-BR" sz="2200" baseline="30000" dirty="0">
              <a:latin typeface="Arial" panose="020B0604020202020204" pitchFamily="34" charset="0"/>
              <a:cs typeface="Arial" panose="020B0604020202020204" pitchFamily="34" charset="0"/>
            </a:endParaRPr>
          </a:p>
          <a:p>
            <a:pPr>
              <a:lnSpc>
                <a:spcPct val="170000"/>
              </a:lnSpc>
              <a:buFont typeface="Wingdings" pitchFamily="2" charset="2"/>
              <a:buChar char="§"/>
            </a:pPr>
            <a:endParaRPr lang="pt-BR" sz="2200" dirty="0">
              <a:latin typeface="Arial" panose="020B0604020202020204" pitchFamily="34" charset="0"/>
              <a:cs typeface="Arial" panose="020B0604020202020204" pitchFamily="34" charset="0"/>
            </a:endParaRPr>
          </a:p>
          <a:p>
            <a:pPr>
              <a:lnSpc>
                <a:spcPct val="170000"/>
              </a:lnSpc>
              <a:buFont typeface="Wingdings" pitchFamily="2" charset="2"/>
              <a:buChar char="q"/>
            </a:pPr>
            <a:endParaRPr lang="pt-BR" sz="2200" dirty="0">
              <a:latin typeface="Arial" panose="020B0604020202020204" pitchFamily="34" charset="0"/>
              <a:cs typeface="Arial" panose="020B0604020202020204" pitchFamily="34" charset="0"/>
            </a:endParaRPr>
          </a:p>
          <a:p>
            <a:pPr>
              <a:lnSpc>
                <a:spcPct val="170000"/>
              </a:lnSpc>
              <a:buNone/>
            </a:pPr>
            <a:endParaRPr lang="pt-BR" sz="22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801689" y="908720"/>
            <a:ext cx="7462664" cy="838200"/>
          </a:xfrm>
        </p:spPr>
        <p:txBody>
          <a:bodyPr>
            <a:normAutofit/>
          </a:bodyPr>
          <a:lstStyle/>
          <a:p>
            <a:r>
              <a:rPr lang="pt-BR" cap="none" dirty="0" smtClean="0">
                <a:effectLst/>
              </a:rPr>
              <a:t>4.3 Funções na planta</a:t>
            </a:r>
            <a:endParaRPr lang="pt-BR" cap="none" dirty="0">
              <a:effectLst/>
            </a:endParaRPr>
          </a:p>
        </p:txBody>
      </p:sp>
    </p:spTree>
    <p:extLst>
      <p:ext uri="{BB962C8B-B14F-4D97-AF65-F5344CB8AC3E}">
        <p14:creationId xmlns:p14="http://schemas.microsoft.com/office/powerpoint/2010/main" val="333369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03513" y="1844824"/>
            <a:ext cx="7560840" cy="4824536"/>
          </a:xfrm>
        </p:spPr>
        <p:txBody>
          <a:bodyPr>
            <a:normAutofit fontScale="77500" lnSpcReduction="20000"/>
          </a:bodyPr>
          <a:lstStyle/>
          <a:p>
            <a:pPr algn="just">
              <a:lnSpc>
                <a:spcPct val="170000"/>
              </a:lnSpc>
              <a:buFont typeface="Wingdings" panose="05000000000000000000" pitchFamily="2" charset="2"/>
              <a:buChar char="Ø"/>
            </a:pPr>
            <a:r>
              <a:rPr lang="pt-BR" b="1" dirty="0" smtClean="0">
                <a:latin typeface="Arial" panose="020B0604020202020204" pitchFamily="34" charset="0"/>
                <a:cs typeface="Arial" panose="020B0604020202020204" pitchFamily="34" charset="0"/>
              </a:rPr>
              <a:t>Resistência a pragas e doenças</a:t>
            </a:r>
          </a:p>
          <a:p>
            <a:pPr indent="-169863" algn="just">
              <a:lnSpc>
                <a:spcPct val="170000"/>
              </a:lnSpc>
              <a:buFont typeface="Wingdings" panose="05000000000000000000" pitchFamily="2" charset="2"/>
              <a:buChar char="§"/>
            </a:pPr>
            <a:r>
              <a:rPr lang="pt-BR" sz="3000" dirty="0">
                <a:latin typeface="Arial" panose="020B0604020202020204" pitchFamily="34" charset="0"/>
                <a:cs typeface="Arial" panose="020B0604020202020204" pitchFamily="34" charset="0"/>
              </a:rPr>
              <a:t>Vários relatos na literatura correlacionando o suprimento adequado de K a </a:t>
            </a:r>
            <a:r>
              <a:rPr lang="pt-BR" sz="3000" b="1" dirty="0">
                <a:latin typeface="Arial" panose="020B0604020202020204" pitchFamily="34" charset="0"/>
                <a:cs typeface="Arial" panose="020B0604020202020204" pitchFamily="34" charset="0"/>
              </a:rPr>
              <a:t>resistência a patógenos </a:t>
            </a:r>
            <a:r>
              <a:rPr lang="pt-BR" sz="3000" dirty="0">
                <a:latin typeface="Arial" panose="020B0604020202020204" pitchFamily="34" charset="0"/>
                <a:cs typeface="Arial" panose="020B0604020202020204" pitchFamily="34" charset="0"/>
              </a:rPr>
              <a:t>como; </a:t>
            </a:r>
            <a:r>
              <a:rPr lang="pt-BR" sz="3000" i="1" dirty="0">
                <a:latin typeface="Arial" panose="020B0604020202020204" pitchFamily="34" charset="0"/>
                <a:cs typeface="Arial" panose="020B0604020202020204" pitchFamily="34" charset="0"/>
              </a:rPr>
              <a:t>Alternaria </a:t>
            </a:r>
            <a:r>
              <a:rPr lang="pt-BR" sz="3000" i="1" dirty="0" err="1">
                <a:latin typeface="Arial" panose="020B0604020202020204" pitchFamily="34" charset="0"/>
                <a:cs typeface="Arial" panose="020B0604020202020204" pitchFamily="34" charset="0"/>
              </a:rPr>
              <a:t>spp</a:t>
            </a:r>
            <a:r>
              <a:rPr lang="pt-BR" sz="3000" dirty="0">
                <a:latin typeface="Arial" panose="020B0604020202020204" pitchFamily="34" charset="0"/>
                <a:cs typeface="Arial" panose="020B0604020202020204" pitchFamily="34" charset="0"/>
              </a:rPr>
              <a:t>,  </a:t>
            </a:r>
            <a:r>
              <a:rPr lang="pt-BR" sz="3000" i="1" dirty="0" err="1">
                <a:latin typeface="Arial" panose="020B0604020202020204" pitchFamily="34" charset="0"/>
                <a:cs typeface="Arial" panose="020B0604020202020204" pitchFamily="34" charset="0"/>
              </a:rPr>
              <a:t>Puccinia</a:t>
            </a:r>
            <a:r>
              <a:rPr lang="pt-BR" sz="3000" i="1" dirty="0">
                <a:latin typeface="Arial" panose="020B0604020202020204" pitchFamily="34" charset="0"/>
                <a:cs typeface="Arial" panose="020B0604020202020204" pitchFamily="34" charset="0"/>
              </a:rPr>
              <a:t> </a:t>
            </a:r>
            <a:r>
              <a:rPr lang="pt-BR" sz="3000" i="1" dirty="0" err="1">
                <a:latin typeface="Arial" panose="020B0604020202020204" pitchFamily="34" charset="0"/>
                <a:cs typeface="Arial" panose="020B0604020202020204" pitchFamily="34" charset="0"/>
              </a:rPr>
              <a:t>spp</a:t>
            </a:r>
            <a:r>
              <a:rPr lang="pt-BR" sz="3000" i="1" dirty="0">
                <a:latin typeface="Arial" panose="020B0604020202020204" pitchFamily="34" charset="0"/>
                <a:cs typeface="Arial" panose="020B0604020202020204" pitchFamily="34" charset="0"/>
              </a:rPr>
              <a:t>, </a:t>
            </a:r>
            <a:r>
              <a:rPr lang="pt-BR" sz="3000" i="1" dirty="0" err="1">
                <a:latin typeface="Arial" panose="020B0604020202020204" pitchFamily="34" charset="0"/>
                <a:cs typeface="Arial" panose="020B0604020202020204" pitchFamily="34" charset="0"/>
              </a:rPr>
              <a:t>Fusarium</a:t>
            </a:r>
            <a:r>
              <a:rPr lang="pt-BR" sz="3000" i="1" dirty="0">
                <a:latin typeface="Arial" panose="020B0604020202020204" pitchFamily="34" charset="0"/>
                <a:cs typeface="Arial" panose="020B0604020202020204" pitchFamily="34" charset="0"/>
              </a:rPr>
              <a:t>  </a:t>
            </a:r>
            <a:r>
              <a:rPr lang="pt-BR" sz="3000" i="1" dirty="0" err="1">
                <a:latin typeface="Arial" panose="020B0604020202020204" pitchFamily="34" charset="0"/>
                <a:cs typeface="Arial" panose="020B0604020202020204" pitchFamily="34" charset="0"/>
              </a:rPr>
              <a:t>spp</a:t>
            </a:r>
            <a:r>
              <a:rPr lang="pt-BR" sz="3000" i="1" dirty="0">
                <a:latin typeface="Arial" panose="020B0604020202020204" pitchFamily="34" charset="0"/>
                <a:cs typeface="Arial" panose="020B0604020202020204" pitchFamily="34" charset="0"/>
              </a:rPr>
              <a:t>, </a:t>
            </a:r>
            <a:r>
              <a:rPr lang="pt-BR" sz="3000" i="1" dirty="0" err="1">
                <a:latin typeface="Arial" panose="020B0604020202020204" pitchFamily="34" charset="0"/>
                <a:cs typeface="Arial" panose="020B0604020202020204" pitchFamily="34" charset="0"/>
              </a:rPr>
              <a:t>Botrytis</a:t>
            </a:r>
            <a:r>
              <a:rPr lang="pt-BR" sz="3000" i="1" dirty="0">
                <a:latin typeface="Arial" panose="020B0604020202020204" pitchFamily="34" charset="0"/>
                <a:cs typeface="Arial" panose="020B0604020202020204" pitchFamily="34" charset="0"/>
              </a:rPr>
              <a:t> </a:t>
            </a:r>
            <a:r>
              <a:rPr lang="pt-BR" sz="3000" i="1" dirty="0" err="1">
                <a:latin typeface="Arial" panose="020B0604020202020204" pitchFamily="34" charset="0"/>
                <a:cs typeface="Arial" panose="020B0604020202020204" pitchFamily="34" charset="0"/>
              </a:rPr>
              <a:t>cinerea</a:t>
            </a:r>
            <a:r>
              <a:rPr lang="pt-BR" sz="3000" i="1" dirty="0">
                <a:latin typeface="Arial" panose="020B0604020202020204" pitchFamily="34" charset="0"/>
                <a:cs typeface="Arial" panose="020B0604020202020204" pitchFamily="34" charset="0"/>
              </a:rPr>
              <a:t> </a:t>
            </a:r>
            <a:r>
              <a:rPr lang="pt-BR" sz="3000" dirty="0">
                <a:latin typeface="Arial" panose="020B0604020202020204" pitchFamily="34" charset="0"/>
                <a:cs typeface="Arial" panose="020B0604020202020204" pitchFamily="34" charset="0"/>
              </a:rPr>
              <a:t>dentre outros.</a:t>
            </a:r>
          </a:p>
          <a:p>
            <a:pPr indent="-169863" algn="just">
              <a:lnSpc>
                <a:spcPct val="170000"/>
              </a:lnSpc>
              <a:buFont typeface="Wingdings" panose="05000000000000000000" pitchFamily="2" charset="2"/>
              <a:buChar char="§"/>
            </a:pPr>
            <a:r>
              <a:rPr lang="pt-BR" sz="3000" b="1" dirty="0">
                <a:solidFill>
                  <a:srgbClr val="FF0000"/>
                </a:solidFill>
                <a:latin typeface="Arial" panose="020B0604020202020204" pitchFamily="34" charset="0"/>
                <a:cs typeface="Arial" panose="020B0604020202020204" pitchFamily="34" charset="0"/>
              </a:rPr>
              <a:t>Menor acúmulo de carboidratos solúveis e aminoácidos livres (ex: Glutamina)</a:t>
            </a:r>
            <a:r>
              <a:rPr lang="pt-BR" sz="3000" dirty="0">
                <a:latin typeface="Arial" panose="020B0604020202020204" pitchFamily="34" charset="0"/>
                <a:cs typeface="Arial" panose="020B0604020202020204" pitchFamily="34" charset="0"/>
              </a:rPr>
              <a:t>, que são nutrientes utilizados por pragas e patógenos</a:t>
            </a:r>
          </a:p>
          <a:p>
            <a:pPr algn="just">
              <a:lnSpc>
                <a:spcPct val="170000"/>
              </a:lnSpc>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a:p>
            <a:pPr algn="just">
              <a:lnSpc>
                <a:spcPct val="170000"/>
              </a:lnSpc>
              <a:buNone/>
            </a:pPr>
            <a:endParaRPr lang="pt-BR" dirty="0" smtClean="0">
              <a:latin typeface="Arial" panose="020B0604020202020204" pitchFamily="34" charset="0"/>
              <a:cs typeface="Arial" panose="020B0604020202020204" pitchFamily="34" charset="0"/>
            </a:endParaRPr>
          </a:p>
        </p:txBody>
      </p:sp>
      <p:sp>
        <p:nvSpPr>
          <p:cNvPr id="5"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801689" y="1124744"/>
            <a:ext cx="7462664" cy="838200"/>
          </a:xfrm>
        </p:spPr>
        <p:txBody>
          <a:bodyPr>
            <a:normAutofit/>
          </a:bodyPr>
          <a:lstStyle/>
          <a:p>
            <a:r>
              <a:rPr lang="pt-BR" cap="none" dirty="0" smtClean="0">
                <a:effectLst/>
              </a:rPr>
              <a:t>4.3 Funções na planta</a:t>
            </a:r>
            <a:endParaRPr lang="pt-BR" cap="none" dirty="0">
              <a:effectLst/>
            </a:endParaRPr>
          </a:p>
        </p:txBody>
      </p:sp>
    </p:spTree>
    <p:extLst>
      <p:ext uri="{BB962C8B-B14F-4D97-AF65-F5344CB8AC3E}">
        <p14:creationId xmlns:p14="http://schemas.microsoft.com/office/powerpoint/2010/main" val="262567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edscorner.com.au/images/Atriplexvesicariaplant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602" y="1167483"/>
            <a:ext cx="3924720" cy="2869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5022" y="1167483"/>
            <a:ext cx="2306300" cy="369332"/>
          </a:xfrm>
          <a:prstGeom prst="rect">
            <a:avLst/>
          </a:prstGeom>
          <a:solidFill>
            <a:schemeClr val="accent2"/>
          </a:solidFill>
        </p:spPr>
        <p:txBody>
          <a:bodyPr wrap="square" rtlCol="0">
            <a:spAutoFit/>
          </a:bodyPr>
          <a:lstStyle/>
          <a:p>
            <a:r>
              <a:rPr lang="en-US" b="1" dirty="0" err="1" smtClean="0"/>
              <a:t>Atriplex</a:t>
            </a:r>
            <a:r>
              <a:rPr lang="en-US" b="1" dirty="0" smtClean="0"/>
              <a:t> </a:t>
            </a:r>
            <a:r>
              <a:rPr lang="en-US" b="1" dirty="0" err="1" smtClean="0"/>
              <a:t>vesicaria</a:t>
            </a:r>
            <a:r>
              <a:rPr lang="en-US" b="1" dirty="0" smtClean="0"/>
              <a:t> (Na)</a:t>
            </a:r>
            <a:endParaRPr lang="en-US" b="1" dirty="0"/>
          </a:p>
        </p:txBody>
      </p:sp>
      <p:pic>
        <p:nvPicPr>
          <p:cNvPr id="2052" name="Picture 4" descr="http://www.pastobras.com.br/uploads/sementes/crotalaria-spectabil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21" y="1180012"/>
            <a:ext cx="2869636" cy="2869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83276" y="1180012"/>
            <a:ext cx="2018581" cy="370936"/>
          </a:xfrm>
          <a:prstGeom prst="rect">
            <a:avLst/>
          </a:prstGeom>
          <a:solidFill>
            <a:schemeClr val="accent2"/>
          </a:solidFill>
        </p:spPr>
        <p:txBody>
          <a:bodyPr wrap="square" rtlCol="0">
            <a:spAutoFit/>
          </a:bodyPr>
          <a:lstStyle/>
          <a:p>
            <a:r>
              <a:rPr lang="en-US" b="1" dirty="0" err="1" smtClean="0"/>
              <a:t>Leguminosas</a:t>
            </a:r>
            <a:r>
              <a:rPr lang="en-US" b="1" dirty="0" smtClean="0"/>
              <a:t> (Co)</a:t>
            </a:r>
            <a:endParaRPr lang="en-US" b="1" dirty="0"/>
          </a:p>
        </p:txBody>
      </p:sp>
      <p:sp>
        <p:nvSpPr>
          <p:cNvPr id="9" name="Título 1"/>
          <p:cNvSpPr txBox="1">
            <a:spLocks/>
          </p:cNvSpPr>
          <p:nvPr/>
        </p:nvSpPr>
        <p:spPr>
          <a:xfrm>
            <a:off x="855113" y="183970"/>
            <a:ext cx="10515600" cy="756309"/>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t>Elementos</a:t>
            </a:r>
            <a:r>
              <a:rPr lang="en-US" b="1" dirty="0" smtClean="0"/>
              <a:t> </a:t>
            </a:r>
            <a:r>
              <a:rPr lang="en-US" b="1" dirty="0" err="1" smtClean="0"/>
              <a:t>benéficos</a:t>
            </a:r>
            <a:endParaRPr lang="en-US" b="1" dirty="0"/>
          </a:p>
        </p:txBody>
      </p:sp>
      <p:pic>
        <p:nvPicPr>
          <p:cNvPr id="2054" name="Picture 6" descr="https://territoriosemrede.files.wordpress.com/2009/12/cana-de-acuc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24347" y="1180012"/>
            <a:ext cx="3587044" cy="2869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710063" y="1202927"/>
            <a:ext cx="2001328" cy="369332"/>
          </a:xfrm>
          <a:prstGeom prst="rect">
            <a:avLst/>
          </a:prstGeom>
          <a:solidFill>
            <a:schemeClr val="accent2"/>
          </a:solidFill>
        </p:spPr>
        <p:txBody>
          <a:bodyPr wrap="square" rtlCol="0">
            <a:spAutoFit/>
          </a:bodyPr>
          <a:lstStyle/>
          <a:p>
            <a:r>
              <a:rPr lang="en-US" b="1" dirty="0" smtClean="0"/>
              <a:t>Cana de </a:t>
            </a:r>
            <a:r>
              <a:rPr lang="en-US" b="1" dirty="0" err="1" smtClean="0"/>
              <a:t>açucar</a:t>
            </a:r>
            <a:r>
              <a:rPr lang="en-US" b="1" dirty="0" smtClean="0"/>
              <a:t> (Si)</a:t>
            </a:r>
            <a:endParaRPr lang="en-US" b="1" dirty="0"/>
          </a:p>
        </p:txBody>
      </p:sp>
      <p:pic>
        <p:nvPicPr>
          <p:cNvPr id="2056" name="Picture 8" descr="http://cdn3.bigcommerce.com/s-qis2so3a/product_images/uploaded_images/astrag.jpg?t=14430033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85" y="4413539"/>
            <a:ext cx="3257179" cy="2358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084" y="4432822"/>
            <a:ext cx="3257179" cy="369332"/>
          </a:xfrm>
          <a:prstGeom prst="rect">
            <a:avLst/>
          </a:prstGeom>
          <a:solidFill>
            <a:schemeClr val="accent2"/>
          </a:solidFill>
        </p:spPr>
        <p:txBody>
          <a:bodyPr wrap="square" rtlCol="0">
            <a:spAutoFit/>
          </a:bodyPr>
          <a:lstStyle/>
          <a:p>
            <a:r>
              <a:rPr lang="en-US" b="1" dirty="0" err="1" smtClean="0"/>
              <a:t>Astragalus</a:t>
            </a:r>
            <a:r>
              <a:rPr lang="en-US" b="1" dirty="0" smtClean="0"/>
              <a:t> </a:t>
            </a:r>
            <a:r>
              <a:rPr lang="en-US" b="1" dirty="0" err="1" smtClean="0"/>
              <a:t>membranaceus</a:t>
            </a:r>
            <a:r>
              <a:rPr lang="en-US" b="1" dirty="0" smtClean="0"/>
              <a:t> (Se)</a:t>
            </a:r>
            <a:endParaRPr lang="en-US" b="1" dirty="0"/>
          </a:p>
        </p:txBody>
      </p:sp>
      <p:pic>
        <p:nvPicPr>
          <p:cNvPr id="2058" name="Picture 10" descr="http://www.comicb.com/upload/3/d7/3d75ff3ef55dc8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7962" y="4417925"/>
            <a:ext cx="3147110" cy="23603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809608" y="4413539"/>
            <a:ext cx="1395464" cy="370936"/>
          </a:xfrm>
          <a:prstGeom prst="rect">
            <a:avLst/>
          </a:prstGeom>
          <a:solidFill>
            <a:schemeClr val="accent2"/>
          </a:solidFill>
        </p:spPr>
        <p:txBody>
          <a:bodyPr wrap="square" rtlCol="0">
            <a:spAutoFit/>
          </a:bodyPr>
          <a:lstStyle/>
          <a:p>
            <a:r>
              <a:rPr lang="en-US" b="1" dirty="0" err="1" smtClean="0"/>
              <a:t>Brócolis</a:t>
            </a:r>
            <a:r>
              <a:rPr lang="en-US" b="1" dirty="0" smtClean="0"/>
              <a:t> (Se)</a:t>
            </a:r>
            <a:endParaRPr lang="en-US" b="1" dirty="0"/>
          </a:p>
        </p:txBody>
      </p:sp>
    </p:spTree>
    <p:extLst>
      <p:ext uri="{BB962C8B-B14F-4D97-AF65-F5344CB8AC3E}">
        <p14:creationId xmlns:p14="http://schemas.microsoft.com/office/powerpoint/2010/main" val="9408850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1801689" y="1124744"/>
            <a:ext cx="7462664" cy="838200"/>
          </a:xfrm>
        </p:spPr>
        <p:txBody>
          <a:bodyPr>
            <a:normAutofit/>
          </a:bodyPr>
          <a:lstStyle/>
          <a:p>
            <a:r>
              <a:rPr lang="pt-BR" cap="none" dirty="0" smtClean="0">
                <a:effectLst/>
              </a:rPr>
              <a:t>4.4 Diagnose Foliar</a:t>
            </a:r>
            <a:endParaRPr lang="pt-BR" cap="none" dirty="0">
              <a:effectLst/>
            </a:endParaRPr>
          </a:p>
        </p:txBody>
      </p:sp>
      <p:sp>
        <p:nvSpPr>
          <p:cNvPr id="12" name="Espaço Reservado para Conteúdo 2"/>
          <p:cNvSpPr txBox="1">
            <a:spLocks/>
          </p:cNvSpPr>
          <p:nvPr/>
        </p:nvSpPr>
        <p:spPr>
          <a:xfrm>
            <a:off x="1557218" y="2157348"/>
            <a:ext cx="6843039" cy="686134"/>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lnSpc>
                <a:spcPct val="150000"/>
              </a:lnSpc>
              <a:buFont typeface="Wingdings 2"/>
              <a:buNone/>
            </a:pPr>
            <a:r>
              <a:rPr lang="pt-BR" sz="2600" u="sng" dirty="0">
                <a:latin typeface="Arial" panose="020B0604020202020204" pitchFamily="34" charset="0"/>
                <a:cs typeface="Arial" pitchFamily="34" charset="0"/>
              </a:rPr>
              <a:t>Análise química</a:t>
            </a:r>
            <a:r>
              <a:rPr lang="pt-BR" sz="2600" dirty="0">
                <a:latin typeface="Arial" panose="020B0604020202020204" pitchFamily="34" charset="0"/>
                <a:cs typeface="Arial" pitchFamily="34" charset="0"/>
              </a:rPr>
              <a:t>		</a:t>
            </a:r>
            <a:endParaRPr lang="pt-BR" dirty="0">
              <a:latin typeface="Arial" panose="020B0604020202020204" pitchFamily="34" charset="0"/>
              <a:cs typeface="Arial" panose="020B0604020202020204" pitchFamily="34" charset="0"/>
            </a:endParaRPr>
          </a:p>
        </p:txBody>
      </p:sp>
      <p:cxnSp>
        <p:nvCxnSpPr>
          <p:cNvPr id="13" name="Conector de seta reta 12"/>
          <p:cNvCxnSpPr/>
          <p:nvPr/>
        </p:nvCxnSpPr>
        <p:spPr>
          <a:xfrm flipH="1">
            <a:off x="2927646" y="1805700"/>
            <a:ext cx="252028" cy="5718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Picture 4" descr="http://www.revistacampoenegocios.com.br/wp-content/uploads/2014/11/Cr%C3%A9dito-Shutterstock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138" y="1367937"/>
            <a:ext cx="3070175" cy="2048383"/>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511320" y="2676054"/>
            <a:ext cx="7272809" cy="193899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t-BR" dirty="0"/>
              <a:t> </a:t>
            </a:r>
            <a:r>
              <a:rPr lang="pt-BR" sz="2000" dirty="0">
                <a:latin typeface="Arial" pitchFamily="34" charset="0"/>
                <a:cs typeface="Arial" pitchFamily="34" charset="0"/>
              </a:rPr>
              <a:t>Realizada </a:t>
            </a:r>
            <a:r>
              <a:rPr lang="pt-BR" sz="2000" dirty="0">
                <a:solidFill>
                  <a:srgbClr val="FF0000"/>
                </a:solidFill>
                <a:latin typeface="Arial" pitchFamily="34" charset="0"/>
                <a:cs typeface="Arial" pitchFamily="34" charset="0"/>
              </a:rPr>
              <a:t>na época de maior demanda nutricional</a:t>
            </a:r>
          </a:p>
          <a:p>
            <a:pPr marL="342900" indent="-169863" algn="just">
              <a:lnSpc>
                <a:spcPct val="150000"/>
              </a:lnSpc>
              <a:buFont typeface="Wingdings" panose="05000000000000000000" pitchFamily="2" charset="2"/>
              <a:buChar char="§"/>
            </a:pPr>
            <a:r>
              <a:rPr lang="pt-BR" sz="2000" dirty="0">
                <a:latin typeface="Arial" pitchFamily="34" charset="0"/>
                <a:cs typeface="Arial" pitchFamily="34" charset="0"/>
              </a:rPr>
              <a:t>Florescimento</a:t>
            </a:r>
          </a:p>
          <a:p>
            <a:pPr marL="342900" indent="-169863" algn="just">
              <a:lnSpc>
                <a:spcPct val="150000"/>
              </a:lnSpc>
              <a:buFont typeface="Wingdings" panose="05000000000000000000" pitchFamily="2" charset="2"/>
              <a:buChar char="§"/>
            </a:pPr>
            <a:r>
              <a:rPr lang="pt-BR" sz="2000" dirty="0">
                <a:latin typeface="Arial" pitchFamily="34" charset="0"/>
                <a:cs typeface="Arial" pitchFamily="34" charset="0"/>
              </a:rPr>
              <a:t>Frutificação</a:t>
            </a:r>
          </a:p>
          <a:p>
            <a:pPr marL="342900" indent="-169863" algn="just">
              <a:lnSpc>
                <a:spcPct val="150000"/>
              </a:lnSpc>
              <a:buFont typeface="Wingdings" panose="05000000000000000000" pitchFamily="2" charset="2"/>
              <a:buChar char="§"/>
            </a:pPr>
            <a:r>
              <a:rPr lang="pt-BR" sz="2000" dirty="0">
                <a:latin typeface="Arial" pitchFamily="34" charset="0"/>
                <a:cs typeface="Arial" pitchFamily="34" charset="0"/>
              </a:rPr>
              <a:t>Formação de cabeça </a:t>
            </a:r>
            <a:endParaRPr lang="pt-BR" sz="2000" dirty="0">
              <a:latin typeface="Arial" pitchFamily="34" charset="0"/>
              <a:cs typeface="Arial" pitchFamily="34" charset="0"/>
            </a:endParaRPr>
          </a:p>
        </p:txBody>
      </p:sp>
      <p:pic>
        <p:nvPicPr>
          <p:cNvPr id="5126" name="Picture 6" descr="http://cplantar.com/wp-content/uploads/2015/02/como-plantar-pimenta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03"/>
          <a:stretch/>
        </p:blipFill>
        <p:spPr bwMode="auto">
          <a:xfrm>
            <a:off x="2196706" y="4615047"/>
            <a:ext cx="2782030" cy="206732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1.bp.blogspot.com/-fsedu-qfR2s/UCATj3uzM0I/AAAAAAAACns/sR9RNGHTCbw/s1600/repolho,+brassica+oleracea,+p%C3%A9+de+repolh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8533" y="4131048"/>
            <a:ext cx="3192289" cy="239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13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1801689" y="1124744"/>
            <a:ext cx="7462664" cy="838200"/>
          </a:xfrm>
        </p:spPr>
        <p:txBody>
          <a:bodyPr>
            <a:normAutofit/>
          </a:bodyPr>
          <a:lstStyle/>
          <a:p>
            <a:r>
              <a:rPr lang="pt-BR" cap="none" dirty="0" smtClean="0">
                <a:effectLst/>
              </a:rPr>
              <a:t>4.4 Diagnose Foliar</a:t>
            </a:r>
            <a:endParaRPr lang="pt-BR" cap="none" dirty="0">
              <a:effectLst/>
            </a:endParaRPr>
          </a:p>
        </p:txBody>
      </p:sp>
      <p:sp>
        <p:nvSpPr>
          <p:cNvPr id="12" name="Espaço Reservado para Conteúdo 2"/>
          <p:cNvSpPr txBox="1">
            <a:spLocks/>
          </p:cNvSpPr>
          <p:nvPr/>
        </p:nvSpPr>
        <p:spPr>
          <a:xfrm>
            <a:off x="1557218" y="2157348"/>
            <a:ext cx="6843039" cy="686134"/>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lnSpc>
                <a:spcPct val="150000"/>
              </a:lnSpc>
              <a:buFont typeface="Wingdings 2"/>
              <a:buNone/>
            </a:pPr>
            <a:r>
              <a:rPr lang="pt-BR" sz="2600" u="sng" dirty="0">
                <a:solidFill>
                  <a:schemeClr val="bg1"/>
                </a:solidFill>
                <a:latin typeface="Arial" panose="020B0604020202020204" pitchFamily="34" charset="0"/>
                <a:cs typeface="Arial" pitchFamily="34" charset="0"/>
              </a:rPr>
              <a:t>Análise química</a:t>
            </a:r>
            <a:r>
              <a:rPr lang="pt-BR" sz="2600" dirty="0">
                <a:latin typeface="Arial" panose="020B0604020202020204" pitchFamily="34" charset="0"/>
                <a:cs typeface="Arial" pitchFamily="34" charset="0"/>
              </a:rPr>
              <a:t>		</a:t>
            </a:r>
            <a:r>
              <a:rPr lang="pt-BR" sz="2600" u="sng" dirty="0">
                <a:latin typeface="Arial" panose="020B0604020202020204" pitchFamily="34" charset="0"/>
                <a:cs typeface="Arial" pitchFamily="34" charset="0"/>
              </a:rPr>
              <a:t>Diagnose visual</a:t>
            </a:r>
            <a:endParaRPr lang="pt-BR" u="sng" dirty="0">
              <a:latin typeface="Arial" panose="020B0604020202020204" pitchFamily="34" charset="0"/>
              <a:cs typeface="Arial" panose="020B0604020202020204" pitchFamily="34" charset="0"/>
            </a:endParaRPr>
          </a:p>
          <a:p>
            <a:pPr algn="just">
              <a:lnSpc>
                <a:spcPct val="150000"/>
              </a:lnSpc>
              <a:buFont typeface="Wingdings 2"/>
              <a:buNone/>
            </a:pPr>
            <a:endParaRPr lang="pt-BR" dirty="0">
              <a:latin typeface="Arial" panose="020B0604020202020204" pitchFamily="34" charset="0"/>
              <a:cs typeface="Arial" panose="020B0604020202020204" pitchFamily="34" charset="0"/>
            </a:endParaRPr>
          </a:p>
        </p:txBody>
      </p:sp>
      <p:cxnSp>
        <p:nvCxnSpPr>
          <p:cNvPr id="14" name="Conector de seta reta 13"/>
          <p:cNvCxnSpPr/>
          <p:nvPr/>
        </p:nvCxnSpPr>
        <p:spPr>
          <a:xfrm>
            <a:off x="5303912" y="1805700"/>
            <a:ext cx="271006" cy="5718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Espaço Reservado para Conteúdo 2"/>
          <p:cNvSpPr>
            <a:spLocks noGrp="1"/>
          </p:cNvSpPr>
          <p:nvPr>
            <p:ph idx="1"/>
          </p:nvPr>
        </p:nvSpPr>
        <p:spPr>
          <a:xfrm>
            <a:off x="1819657" y="3129310"/>
            <a:ext cx="7886700" cy="4908203"/>
          </a:xfrm>
        </p:spPr>
        <p:txBody>
          <a:bodyPr/>
          <a:lstStyle/>
          <a:p>
            <a:pPr>
              <a:buFont typeface="Wingdings" panose="05000000000000000000" pitchFamily="2" charset="2"/>
              <a:buChar char="Ø"/>
            </a:pPr>
            <a:r>
              <a:rPr lang="pt-BR" sz="2600" dirty="0">
                <a:latin typeface="Arial" pitchFamily="34" charset="0"/>
                <a:cs typeface="Arial" pitchFamily="34" charset="0"/>
              </a:rPr>
              <a:t>Distribuição do sintoma no campo</a:t>
            </a:r>
          </a:p>
          <a:p>
            <a:pPr>
              <a:buFont typeface="Wingdings" panose="05000000000000000000" pitchFamily="2" charset="2"/>
              <a:buChar char="Ø"/>
            </a:pPr>
            <a:endParaRPr lang="pt-BR" sz="2600" dirty="0">
              <a:latin typeface="Arial" pitchFamily="34" charset="0"/>
              <a:cs typeface="Arial" pitchFamily="34" charset="0"/>
            </a:endParaRPr>
          </a:p>
          <a:p>
            <a:pPr>
              <a:buFont typeface="Wingdings" panose="05000000000000000000" pitchFamily="2" charset="2"/>
              <a:buChar char="Ø"/>
            </a:pPr>
            <a:r>
              <a:rPr lang="pt-BR" sz="2600" dirty="0">
                <a:latin typeface="Arial" pitchFamily="34" charset="0"/>
                <a:cs typeface="Arial" pitchFamily="34" charset="0"/>
              </a:rPr>
              <a:t>Localização do sintoma na planta</a:t>
            </a:r>
          </a:p>
          <a:p>
            <a:pPr>
              <a:buFont typeface="Wingdings" panose="05000000000000000000" pitchFamily="2" charset="2"/>
              <a:buChar char="Ø"/>
            </a:pPr>
            <a:endParaRPr lang="pt-BR" sz="2600" dirty="0">
              <a:latin typeface="Arial" pitchFamily="34" charset="0"/>
              <a:cs typeface="Arial" pitchFamily="34" charset="0"/>
            </a:endParaRPr>
          </a:p>
          <a:p>
            <a:pPr>
              <a:buFont typeface="Wingdings" panose="05000000000000000000" pitchFamily="2" charset="2"/>
              <a:buChar char="Ø"/>
            </a:pPr>
            <a:r>
              <a:rPr lang="pt-BR" sz="2600" dirty="0">
                <a:latin typeface="Arial" pitchFamily="34" charset="0"/>
                <a:cs typeface="Arial" pitchFamily="34" charset="0"/>
              </a:rPr>
              <a:t>Simetria</a:t>
            </a:r>
          </a:p>
          <a:p>
            <a:pPr>
              <a:buFont typeface="Wingdings" panose="05000000000000000000" pitchFamily="2" charset="2"/>
              <a:buChar char="Ø"/>
            </a:pPr>
            <a:endParaRPr lang="pt-BR" sz="2600" dirty="0">
              <a:latin typeface="Arial" pitchFamily="34" charset="0"/>
              <a:cs typeface="Arial" pitchFamily="34" charset="0"/>
            </a:endParaRPr>
          </a:p>
          <a:p>
            <a:pPr>
              <a:buFont typeface="Wingdings" panose="05000000000000000000" pitchFamily="2" charset="2"/>
              <a:buChar char="Ø"/>
            </a:pPr>
            <a:endParaRPr lang="pt-BR" sz="2600" dirty="0">
              <a:latin typeface="Arial" pitchFamily="34" charset="0"/>
              <a:cs typeface="Arial" pitchFamily="34" charset="0"/>
            </a:endParaRPr>
          </a:p>
          <a:p>
            <a:pPr>
              <a:buFont typeface="Wingdings" panose="05000000000000000000" pitchFamily="2" charset="2"/>
              <a:buChar char="Ø"/>
            </a:pPr>
            <a:endParaRPr lang="pt-BR" sz="2600" dirty="0">
              <a:latin typeface="Arial" pitchFamily="34" charset="0"/>
              <a:cs typeface="Arial" pitchFamily="34" charset="0"/>
            </a:endParaRPr>
          </a:p>
          <a:p>
            <a:pPr>
              <a:buFont typeface="Wingdings" panose="05000000000000000000" pitchFamily="2" charset="2"/>
              <a:buChar char="Ø"/>
            </a:pPr>
            <a:endParaRPr lang="pt-BR" sz="2600" dirty="0">
              <a:latin typeface="Arial" pitchFamily="34" charset="0"/>
              <a:cs typeface="Arial" pitchFamily="34" charset="0"/>
            </a:endParaRPr>
          </a:p>
          <a:p>
            <a:pPr>
              <a:buFont typeface="Wingdings" panose="05000000000000000000" pitchFamily="2" charset="2"/>
              <a:buChar char="Ø"/>
            </a:pPr>
            <a:endParaRPr lang="pt-BR" dirty="0" smtClean="0"/>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6835374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858538"/>
            <a:ext cx="8686800" cy="838200"/>
          </a:xfrm>
        </p:spPr>
        <p:txBody>
          <a:bodyPr>
            <a:normAutofit/>
          </a:bodyPr>
          <a:lstStyle/>
          <a:p>
            <a:pPr marL="571500" indent="-571500">
              <a:buFont typeface="Wingdings" panose="05000000000000000000" pitchFamily="2" charset="2"/>
              <a:buChar char="Ø"/>
            </a:pPr>
            <a:r>
              <a:rPr lang="pt-BR" sz="3200" dirty="0"/>
              <a:t>Sintomas de deficiência de K</a:t>
            </a:r>
            <a:endParaRPr lang="pt-BR" sz="3200" dirty="0"/>
          </a:p>
        </p:txBody>
      </p:sp>
      <p:sp>
        <p:nvSpPr>
          <p:cNvPr id="3" name="Espaço Reservado para Conteúdo 2"/>
          <p:cNvSpPr>
            <a:spLocks noGrp="1"/>
          </p:cNvSpPr>
          <p:nvPr>
            <p:ph idx="1"/>
          </p:nvPr>
        </p:nvSpPr>
        <p:spPr>
          <a:xfrm>
            <a:off x="2252936" y="2636913"/>
            <a:ext cx="6427440" cy="559769"/>
          </a:xfrm>
        </p:spPr>
        <p:txBody>
          <a:bodyPr>
            <a:normAutofit/>
          </a:bodyPr>
          <a:lstStyle/>
          <a:p>
            <a:pPr algn="ctr">
              <a:buNone/>
            </a:pPr>
            <a:r>
              <a:rPr lang="pt-BR" sz="3000" dirty="0"/>
              <a:t>      Alta mobilidade na planta</a:t>
            </a:r>
            <a:endParaRPr lang="pt-BR" sz="3000" dirty="0"/>
          </a:p>
        </p:txBody>
      </p:sp>
      <p:sp>
        <p:nvSpPr>
          <p:cNvPr id="4" name="Seta para baixo 3"/>
          <p:cNvSpPr/>
          <p:nvPr/>
        </p:nvSpPr>
        <p:spPr>
          <a:xfrm>
            <a:off x="5425329" y="3238439"/>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txBox="1">
            <a:spLocks/>
          </p:cNvSpPr>
          <p:nvPr/>
        </p:nvSpPr>
        <p:spPr>
          <a:xfrm>
            <a:off x="2827869" y="3789039"/>
            <a:ext cx="5626968" cy="786334"/>
          </a:xfrm>
          <a:prstGeom prst="rect">
            <a:avLst/>
          </a:prstGeom>
        </p:spPr>
        <p:txBody>
          <a:bodyPr vert="horz">
            <a:normAutofit/>
          </a:bodyPr>
          <a:lstStyle/>
          <a:p>
            <a:pPr marL="342900" indent="-342900" algn="ctr">
              <a:spcBef>
                <a:spcPct val="20000"/>
              </a:spcBef>
              <a:buClr>
                <a:schemeClr val="accent1"/>
              </a:buClr>
              <a:buSzPct val="70000"/>
              <a:defRPr/>
            </a:pPr>
            <a:r>
              <a:rPr lang="pt-BR" sz="3000" dirty="0">
                <a:solidFill>
                  <a:schemeClr val="tx2"/>
                </a:solidFill>
              </a:rPr>
              <a:t>    Sintomas em </a:t>
            </a:r>
            <a:r>
              <a:rPr lang="pt-BR" sz="3000" dirty="0">
                <a:solidFill>
                  <a:srgbClr val="00B050"/>
                </a:solidFill>
                <a:effectLst>
                  <a:outerShdw blurRad="38100" dist="38100" dir="2700000" algn="tl">
                    <a:srgbClr val="000000">
                      <a:alpha val="43137"/>
                    </a:srgbClr>
                  </a:outerShdw>
                </a:effectLst>
              </a:rPr>
              <a:t>folhas velhas</a:t>
            </a:r>
            <a:endParaRPr lang="pt-BR" sz="3000" dirty="0">
              <a:solidFill>
                <a:srgbClr val="00B050"/>
              </a:solidFill>
              <a:effectLst>
                <a:outerShdw blurRad="38100" dist="38100" dir="2700000" algn="tl">
                  <a:srgbClr val="000000">
                    <a:alpha val="43137"/>
                  </a:srgbClr>
                </a:outerShdw>
              </a:effectLst>
            </a:endParaRPr>
          </a:p>
        </p:txBody>
      </p:sp>
      <p:sp>
        <p:nvSpPr>
          <p:cNvPr id="7" name="Espaço Reservado para Conteúdo 2"/>
          <p:cNvSpPr txBox="1">
            <a:spLocks/>
          </p:cNvSpPr>
          <p:nvPr/>
        </p:nvSpPr>
        <p:spPr>
          <a:xfrm>
            <a:off x="2479608" y="5158580"/>
            <a:ext cx="6408712" cy="1728192"/>
          </a:xfrm>
          <a:prstGeom prst="rect">
            <a:avLst/>
          </a:prstGeom>
        </p:spPr>
        <p:txBody>
          <a:bodyPr vert="horz">
            <a:normAutofit/>
          </a:bodyPr>
          <a:lstStyle/>
          <a:p>
            <a:pPr marL="342900" indent="-342900" algn="ctr">
              <a:spcBef>
                <a:spcPct val="20000"/>
              </a:spcBef>
              <a:buClr>
                <a:schemeClr val="accent1"/>
              </a:buClr>
              <a:buSzPct val="70000"/>
              <a:defRPr/>
            </a:pPr>
            <a:r>
              <a:rPr lang="pt-BR" sz="3000" dirty="0">
                <a:solidFill>
                  <a:srgbClr val="FF0000"/>
                </a:solidFill>
              </a:rPr>
              <a:t>   </a:t>
            </a:r>
            <a:r>
              <a:rPr lang="pt-BR" sz="3000" dirty="0" err="1">
                <a:solidFill>
                  <a:srgbClr val="FF0000"/>
                </a:solidFill>
              </a:rPr>
              <a:t>Clorose</a:t>
            </a:r>
            <a:r>
              <a:rPr lang="pt-BR" sz="3000" dirty="0">
                <a:solidFill>
                  <a:srgbClr val="FF0000"/>
                </a:solidFill>
              </a:rPr>
              <a:t> em manchas ou marginal que evoluem para necrose</a:t>
            </a:r>
            <a:endParaRPr lang="pt-BR" sz="3000" dirty="0">
              <a:solidFill>
                <a:srgbClr val="FF0000"/>
              </a:solidFill>
            </a:endParaRPr>
          </a:p>
        </p:txBody>
      </p:sp>
      <p:sp>
        <p:nvSpPr>
          <p:cNvPr id="8" name="Seta para baixo 7"/>
          <p:cNvSpPr/>
          <p:nvPr/>
        </p:nvSpPr>
        <p:spPr>
          <a:xfrm>
            <a:off x="5467940" y="4522813"/>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1511319" y="404665"/>
            <a:ext cx="7753034"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a:t>
            </a:r>
            <a:r>
              <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rPr>
              <a:t>potássio na planta</a:t>
            </a:r>
            <a:endParaRPr lang="pt-BR" sz="4300" b="1" cap="all" dirty="0">
              <a:solidFill>
                <a:schemeClr val="accent6">
                  <a:lumMod val="75000"/>
                </a:schemeClr>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10" name="Título 1"/>
          <p:cNvSpPr txBox="1">
            <a:spLocks/>
          </p:cNvSpPr>
          <p:nvPr/>
        </p:nvSpPr>
        <p:spPr>
          <a:xfrm>
            <a:off x="1801689" y="1124744"/>
            <a:ext cx="7462664"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cap="none" dirty="0">
                <a:effectLst/>
              </a:rPr>
              <a:t>4.4 Diagnose Foliar</a:t>
            </a:r>
            <a:endParaRPr lang="pt-BR" cap="none" dirty="0">
              <a:effectLst/>
            </a:endParaRPr>
          </a:p>
        </p:txBody>
      </p:sp>
    </p:spTree>
    <p:extLst>
      <p:ext uri="{BB962C8B-B14F-4D97-AF65-F5344CB8AC3E}">
        <p14:creationId xmlns:p14="http://schemas.microsoft.com/office/powerpoint/2010/main" val="18640668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Sintomas de deficiência de K</a:t>
            </a:r>
            <a:endParaRPr lang="pt-BR" dirty="0"/>
          </a:p>
        </p:txBody>
      </p:sp>
      <p:sp>
        <p:nvSpPr>
          <p:cNvPr id="10" name="CaixaDeTexto 9"/>
          <p:cNvSpPr txBox="1"/>
          <p:nvPr/>
        </p:nvSpPr>
        <p:spPr>
          <a:xfrm>
            <a:off x="7032104" y="6021289"/>
            <a:ext cx="2160240" cy="307777"/>
          </a:xfrm>
          <a:prstGeom prst="rect">
            <a:avLst/>
          </a:prstGeom>
          <a:noFill/>
        </p:spPr>
        <p:txBody>
          <a:bodyPr wrap="square" rtlCol="0">
            <a:spAutoFit/>
          </a:bodyPr>
          <a:lstStyle/>
          <a:p>
            <a:r>
              <a:rPr lang="pt-BR" sz="1400" dirty="0">
                <a:latin typeface="Arial" pitchFamily="34" charset="0"/>
                <a:cs typeface="Arial" pitchFamily="34" charset="0"/>
              </a:rPr>
              <a:t>Fonte: </a:t>
            </a:r>
            <a:r>
              <a:rPr lang="pt-BR" sz="1400" dirty="0" err="1">
                <a:latin typeface="Arial" pitchFamily="34" charset="0"/>
                <a:cs typeface="Arial" pitchFamily="34" charset="0"/>
              </a:rPr>
              <a:t>Haifa-group</a:t>
            </a:r>
            <a:r>
              <a:rPr lang="pt-BR" sz="1400" dirty="0">
                <a:latin typeface="Arial" pitchFamily="34" charset="0"/>
                <a:cs typeface="Arial" pitchFamily="34" charset="0"/>
              </a:rPr>
              <a:t>, 2014</a:t>
            </a:r>
            <a:endParaRPr lang="pt-BR" sz="1400" dirty="0">
              <a:latin typeface="Arial" pitchFamily="34" charset="0"/>
              <a:cs typeface="Arial" pitchFamily="34" charset="0"/>
            </a:endParaRPr>
          </a:p>
        </p:txBody>
      </p:sp>
      <p:pic>
        <p:nvPicPr>
          <p:cNvPr id="64516" name="Picture 4" descr="http://www.haifa-group.com/files/Guides/tomato/character_pottasium_03.jpg"/>
          <p:cNvPicPr>
            <a:picLocks noChangeAspect="1" noChangeArrowheads="1"/>
          </p:cNvPicPr>
          <p:nvPr/>
        </p:nvPicPr>
        <p:blipFill>
          <a:blip r:embed="rId2" cstate="print"/>
          <a:srcRect t="1613" r="2752" b="1613"/>
          <a:stretch>
            <a:fillRect/>
          </a:stretch>
        </p:blipFill>
        <p:spPr bwMode="auto">
          <a:xfrm>
            <a:off x="1651900" y="1295400"/>
            <a:ext cx="7561421" cy="4725888"/>
          </a:xfrm>
          <a:prstGeom prst="rect">
            <a:avLst/>
          </a:prstGeom>
          <a:noFill/>
        </p:spPr>
      </p:pic>
    </p:spTree>
    <p:extLst>
      <p:ext uri="{BB962C8B-B14F-4D97-AF65-F5344CB8AC3E}">
        <p14:creationId xmlns:p14="http://schemas.microsoft.com/office/powerpoint/2010/main" val="3356976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Sintomas de deficiência de K</a:t>
            </a:r>
            <a:endParaRPr lang="pt-BR" dirty="0"/>
          </a:p>
        </p:txBody>
      </p:sp>
      <p:sp>
        <p:nvSpPr>
          <p:cNvPr id="10" name="CaixaDeTexto 9"/>
          <p:cNvSpPr txBox="1"/>
          <p:nvPr/>
        </p:nvSpPr>
        <p:spPr>
          <a:xfrm>
            <a:off x="7176120" y="5949281"/>
            <a:ext cx="3312368" cy="307777"/>
          </a:xfrm>
          <a:prstGeom prst="rect">
            <a:avLst/>
          </a:prstGeom>
          <a:noFill/>
        </p:spPr>
        <p:txBody>
          <a:bodyPr wrap="square" rtlCol="0">
            <a:spAutoFit/>
          </a:bodyPr>
          <a:lstStyle/>
          <a:p>
            <a:r>
              <a:rPr lang="pt-BR" sz="1400" dirty="0">
                <a:latin typeface="Arial" pitchFamily="34" charset="0"/>
                <a:cs typeface="Arial" pitchFamily="34" charset="0"/>
              </a:rPr>
              <a:t>Fonte: </a:t>
            </a:r>
            <a:r>
              <a:rPr lang="pt-BR" sz="1400" dirty="0" err="1">
                <a:latin typeface="Arial" pitchFamily="34" charset="0"/>
                <a:cs typeface="Arial" pitchFamily="34" charset="0"/>
              </a:rPr>
              <a:t>Haifa-group</a:t>
            </a:r>
            <a:r>
              <a:rPr lang="pt-BR" sz="1400" dirty="0">
                <a:latin typeface="Arial" pitchFamily="34" charset="0"/>
                <a:cs typeface="Arial" pitchFamily="34" charset="0"/>
              </a:rPr>
              <a:t>, 2014</a:t>
            </a:r>
            <a:endParaRPr lang="pt-BR" sz="1400" dirty="0">
              <a:latin typeface="Arial" pitchFamily="34" charset="0"/>
              <a:cs typeface="Arial" pitchFamily="34" charset="0"/>
            </a:endParaRPr>
          </a:p>
        </p:txBody>
      </p:sp>
      <p:pic>
        <p:nvPicPr>
          <p:cNvPr id="67586" name="Picture 2" descr="http://www.haifa-group.com/portuguese/files/Deficiencies/Field_crops/Potatoes/K-def-2.jpg"/>
          <p:cNvPicPr>
            <a:picLocks noChangeAspect="1" noChangeArrowheads="1"/>
          </p:cNvPicPr>
          <p:nvPr/>
        </p:nvPicPr>
        <p:blipFill>
          <a:blip r:embed="rId2" cstate="print"/>
          <a:srcRect/>
          <a:stretch>
            <a:fillRect/>
          </a:stretch>
        </p:blipFill>
        <p:spPr bwMode="auto">
          <a:xfrm>
            <a:off x="2135560" y="1355458"/>
            <a:ext cx="7133264" cy="4593822"/>
          </a:xfrm>
          <a:prstGeom prst="rect">
            <a:avLst/>
          </a:prstGeom>
          <a:noFill/>
        </p:spPr>
      </p:pic>
    </p:spTree>
    <p:extLst>
      <p:ext uri="{BB962C8B-B14F-4D97-AF65-F5344CB8AC3E}">
        <p14:creationId xmlns:p14="http://schemas.microsoft.com/office/powerpoint/2010/main" val="35826897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ipipotash.org/assets/gallery/hrkgallery-105.jpg"/>
          <p:cNvPicPr>
            <a:picLocks noChangeAspect="1" noChangeArrowheads="1"/>
          </p:cNvPicPr>
          <p:nvPr/>
        </p:nvPicPr>
        <p:blipFill rotWithShape="1">
          <a:blip r:embed="rId2" cstate="print"/>
          <a:srcRect t="6163"/>
          <a:stretch/>
        </p:blipFill>
        <p:spPr bwMode="auto">
          <a:xfrm>
            <a:off x="1775520" y="1215606"/>
            <a:ext cx="7246640" cy="5664438"/>
          </a:xfrm>
          <a:prstGeom prst="rect">
            <a:avLst/>
          </a:prstGeom>
          <a:noFill/>
        </p:spPr>
      </p:pic>
      <p:sp>
        <p:nvSpPr>
          <p:cNvPr id="2" name="Título 1"/>
          <p:cNvSpPr>
            <a:spLocks noGrp="1"/>
          </p:cNvSpPr>
          <p:nvPr>
            <p:ph type="title"/>
          </p:nvPr>
        </p:nvSpPr>
        <p:spPr>
          <a:xfrm>
            <a:off x="2017712" y="358552"/>
            <a:ext cx="8686800" cy="838200"/>
          </a:xfrm>
        </p:spPr>
        <p:txBody>
          <a:bodyPr/>
          <a:lstStyle/>
          <a:p>
            <a:r>
              <a:rPr lang="pt-BR" dirty="0" smtClean="0"/>
              <a:t>Sintomas de deficiência de K</a:t>
            </a:r>
            <a:endParaRPr lang="pt-BR" dirty="0"/>
          </a:p>
        </p:txBody>
      </p:sp>
    </p:spTree>
    <p:extLst>
      <p:ext uri="{BB962C8B-B14F-4D97-AF65-F5344CB8AC3E}">
        <p14:creationId xmlns:p14="http://schemas.microsoft.com/office/powerpoint/2010/main" val="991540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7712" y="358552"/>
            <a:ext cx="8686800" cy="838200"/>
          </a:xfrm>
        </p:spPr>
        <p:txBody>
          <a:bodyPr/>
          <a:lstStyle/>
          <a:p>
            <a:r>
              <a:rPr lang="pt-BR" dirty="0" smtClean="0"/>
              <a:t>Sintomas de deficiência de K</a:t>
            </a:r>
            <a:endParaRPr lang="pt-BR" dirty="0"/>
          </a:p>
        </p:txBody>
      </p:sp>
      <p:pic>
        <p:nvPicPr>
          <p:cNvPr id="3" name="Picture 2"/>
          <p:cNvPicPr>
            <a:picLocks noChangeAspect="1"/>
          </p:cNvPicPr>
          <p:nvPr/>
        </p:nvPicPr>
        <p:blipFill>
          <a:blip r:embed="rId2"/>
          <a:stretch>
            <a:fillRect/>
          </a:stretch>
        </p:blipFill>
        <p:spPr>
          <a:xfrm>
            <a:off x="1919537" y="1647554"/>
            <a:ext cx="3195019" cy="250152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5303913" y="1678286"/>
            <a:ext cx="3163789" cy="2470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19028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42780" y="3001893"/>
            <a:ext cx="3885468" cy="1219195"/>
          </a:xfrm>
        </p:spPr>
        <p:txBody>
          <a:bodyPr>
            <a:normAutofit/>
          </a:bodyPr>
          <a:lstStyle/>
          <a:p>
            <a:r>
              <a:rPr lang="pt-BR" b="1" dirty="0">
                <a:solidFill>
                  <a:schemeClr val="accent6">
                    <a:lumMod val="75000"/>
                  </a:schemeClr>
                </a:solidFill>
                <a:latin typeface="Arial" panose="020B0604020202020204" pitchFamily="34" charset="0"/>
                <a:cs typeface="Arial" panose="020B0604020202020204" pitchFamily="34" charset="0"/>
              </a:rPr>
              <a:t>Cálcio</a:t>
            </a:r>
            <a:endParaRPr lang="pt-BR" b="1" dirty="0">
              <a:solidFill>
                <a:schemeClr val="accent6">
                  <a:lumMod val="75000"/>
                </a:schemeClr>
              </a:solidFill>
              <a:latin typeface="Arial" panose="020B0604020202020204" pitchFamily="34" charset="0"/>
              <a:cs typeface="Arial" panose="020B0604020202020204" pitchFamily="34" charset="0"/>
            </a:endParaRPr>
          </a:p>
        </p:txBody>
      </p:sp>
      <p:sp>
        <p:nvSpPr>
          <p:cNvPr id="5" name="Título 1"/>
          <p:cNvSpPr txBox="1">
            <a:spLocks/>
          </p:cNvSpPr>
          <p:nvPr/>
        </p:nvSpPr>
        <p:spPr>
          <a:xfrm>
            <a:off x="5767137" y="5581255"/>
            <a:ext cx="3936393" cy="71417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a:solidFill>
                  <a:schemeClr val="accent6">
                    <a:lumMod val="50000"/>
                  </a:schemeClr>
                </a:solidFill>
                <a:latin typeface="Arial" panose="020B0604020202020204" pitchFamily="34" charset="0"/>
                <a:cs typeface="Arial" panose="020B0604020202020204" pitchFamily="34" charset="0"/>
              </a:rPr>
              <a:t>Profa. Dra. Simone da Costa Mello</a:t>
            </a:r>
          </a:p>
          <a:p>
            <a:r>
              <a:rPr lang="pt-BR" sz="1800" b="1" dirty="0">
                <a:solidFill>
                  <a:schemeClr val="accent6">
                    <a:lumMod val="50000"/>
                  </a:schemeClr>
                </a:solidFill>
                <a:latin typeface="Arial" panose="020B0604020202020204" pitchFamily="34" charset="0"/>
                <a:cs typeface="Arial" panose="020B0604020202020204" pitchFamily="34" charset="0"/>
              </a:rPr>
              <a:t>scmello@usp.br</a:t>
            </a:r>
            <a:endParaRPr lang="pt-BR" sz="1800" b="1" dirty="0">
              <a:solidFill>
                <a:schemeClr val="accent6">
                  <a:lumMod val="50000"/>
                </a:schemeClr>
              </a:solidFill>
              <a:latin typeface="Arial" panose="020B0604020202020204" pitchFamily="34" charset="0"/>
              <a:cs typeface="Arial" panose="020B0604020202020204" pitchFamily="34" charset="0"/>
            </a:endParaRPr>
          </a:p>
        </p:txBody>
      </p:sp>
      <p:pic>
        <p:nvPicPr>
          <p:cNvPr id="3074" name="Picture 2" descr="http://www4.esalq.usp.br/sites/default/files/logo-esalq-simbol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5741" y="5598187"/>
            <a:ext cx="763248" cy="112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631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711624" y="262234"/>
            <a:ext cx="5328592" cy="790503"/>
          </a:xfrm>
          <a:prstGeom prst="rect">
            <a:avLst/>
          </a:prstGeom>
        </p:spPr>
        <p:txBody>
          <a:bodyPr vert="horz" lIns="91440" tIns="45720" rIns="91440" bIns="45720" rtlCol="0" anchor="b">
            <a:normAutofit/>
          </a:bodyPr>
          <a:lstStyle>
            <a:lvl1pPr algn="ctr" defTabSz="685800">
              <a:lnSpc>
                <a:spcPct val="90000"/>
              </a:lnSpc>
              <a:spcBef>
                <a:spcPct val="0"/>
              </a:spcBef>
              <a:buNone/>
              <a:defRPr sz="6000" b="1">
                <a:solidFill>
                  <a:schemeClr val="accent6">
                    <a:lumMod val="75000"/>
                  </a:schemeClr>
                </a:solidFill>
                <a:latin typeface="Arial" panose="020B0604020202020204" pitchFamily="34" charset="0"/>
                <a:ea typeface="+mj-ea"/>
                <a:cs typeface="Arial" panose="020B0604020202020204" pitchFamily="34" charset="0"/>
              </a:defRPr>
            </a:lvl1pPr>
          </a:lstStyle>
          <a:p>
            <a:r>
              <a:rPr lang="pt-BR" sz="4500" dirty="0"/>
              <a:t>Cálcio</a:t>
            </a:r>
            <a:endParaRPr lang="pt-BR" sz="4500" dirty="0"/>
          </a:p>
        </p:txBody>
      </p:sp>
      <p:sp>
        <p:nvSpPr>
          <p:cNvPr id="8" name="CaixaDeTexto 7"/>
          <p:cNvSpPr txBox="1"/>
          <p:nvPr/>
        </p:nvSpPr>
        <p:spPr>
          <a:xfrm>
            <a:off x="9192344" y="6165304"/>
            <a:ext cx="1296144" cy="738664"/>
          </a:xfrm>
          <a:prstGeom prst="rect">
            <a:avLst/>
          </a:prstGeom>
          <a:noFill/>
        </p:spPr>
        <p:txBody>
          <a:bodyPr wrap="square" rtlCol="0">
            <a:spAutoFit/>
          </a:bodyPr>
          <a:lstStyle/>
          <a:p>
            <a:pPr algn="ctr"/>
            <a:r>
              <a:rPr lang="pt-BR" sz="1400" dirty="0">
                <a:solidFill>
                  <a:schemeClr val="bg1"/>
                </a:solidFill>
                <a:latin typeface="Arial" panose="020B0604020202020204" pitchFamily="34" charset="0"/>
                <a:cs typeface="Arial" panose="020B0604020202020204" pitchFamily="34" charset="0"/>
              </a:rPr>
              <a:t>Malavolta, (1976) Adaptado</a:t>
            </a:r>
            <a:endParaRPr lang="pt-BR" sz="1400" dirty="0">
              <a:solidFill>
                <a:schemeClr val="bg1"/>
              </a:solidFill>
              <a:latin typeface="Arial" panose="020B0604020202020204" pitchFamily="34" charset="0"/>
              <a:cs typeface="Arial" panose="020B0604020202020204" pitchFamily="34" charset="0"/>
            </a:endParaRPr>
          </a:p>
        </p:txBody>
      </p:sp>
      <p:sp>
        <p:nvSpPr>
          <p:cNvPr id="5" name="Espaço Reservado para Conteúdo 2"/>
          <p:cNvSpPr>
            <a:spLocks noGrp="1"/>
          </p:cNvSpPr>
          <p:nvPr>
            <p:ph idx="1"/>
          </p:nvPr>
        </p:nvSpPr>
        <p:spPr>
          <a:xfrm>
            <a:off x="2063552" y="1268761"/>
            <a:ext cx="8229600" cy="4669605"/>
          </a:xfrm>
        </p:spPr>
        <p:txBody>
          <a:bodyPr/>
          <a:lstStyle/>
          <a:p>
            <a:pPr>
              <a:lnSpc>
                <a:spcPct val="150000"/>
              </a:lnSpc>
              <a:buFontTx/>
              <a:buChar char="-"/>
            </a:pPr>
            <a:r>
              <a:rPr lang="pt-BR" sz="3000" dirty="0">
                <a:latin typeface="Arial" panose="020B0604020202020204" pitchFamily="34" charset="0"/>
                <a:cs typeface="Arial" panose="020B0604020202020204" pitchFamily="34" charset="0"/>
              </a:rPr>
              <a:t>Macronutriente secundário</a:t>
            </a:r>
          </a:p>
          <a:p>
            <a:pPr>
              <a:lnSpc>
                <a:spcPct val="150000"/>
              </a:lnSpc>
              <a:buFontTx/>
              <a:buChar char="-"/>
            </a:pPr>
            <a:r>
              <a:rPr lang="pt-BR" sz="3000" dirty="0">
                <a:latin typeface="Arial" panose="020B0604020202020204" pitchFamily="34" charset="0"/>
                <a:cs typeface="Arial" panose="020B0604020202020204" pitchFamily="34" charset="0"/>
              </a:rPr>
              <a:t>5º Elemento mais abundante na crosta terrestre</a:t>
            </a:r>
          </a:p>
          <a:p>
            <a:pPr>
              <a:lnSpc>
                <a:spcPct val="150000"/>
              </a:lnSpc>
              <a:buFontTx/>
              <a:buChar char="-"/>
            </a:pPr>
            <a:r>
              <a:rPr lang="pt-BR" sz="3000" dirty="0">
                <a:latin typeface="Arial" panose="020B0604020202020204" pitchFamily="34" charset="0"/>
                <a:cs typeface="Arial" panose="020B0604020202020204" pitchFamily="34" charset="0"/>
              </a:rPr>
              <a:t> Importante nutriente estrutural</a:t>
            </a:r>
          </a:p>
          <a:p>
            <a:pPr>
              <a:lnSpc>
                <a:spcPct val="150000"/>
              </a:lnSpc>
              <a:buFontTx/>
              <a:buChar char="-"/>
            </a:pPr>
            <a:endParaRPr lang="pt-B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9405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1703512" y="836713"/>
            <a:ext cx="8928992" cy="4804597"/>
          </a:xfrm>
          <a:prstGeom prst="rect">
            <a:avLst/>
          </a:prstGeom>
          <a:noFill/>
          <a:ln w="9525">
            <a:noFill/>
            <a:miter lim="800000"/>
            <a:headEnd/>
            <a:tailEnd/>
          </a:ln>
        </p:spPr>
      </p:pic>
      <p:sp>
        <p:nvSpPr>
          <p:cNvPr id="7" name="CaixaDeTexto 6"/>
          <p:cNvSpPr txBox="1"/>
          <p:nvPr/>
        </p:nvSpPr>
        <p:spPr>
          <a:xfrm>
            <a:off x="1703512" y="118218"/>
            <a:ext cx="5328592" cy="790503"/>
          </a:xfrm>
          <a:prstGeom prst="rect">
            <a:avLst/>
          </a:prstGeom>
        </p:spPr>
        <p:txBody>
          <a:bodyPr vert="horz" lIns="91440" tIns="45720" rIns="91440" bIns="45720" rtlCol="0" anchor="b">
            <a:normAutofit/>
          </a:bodyPr>
          <a:lstStyle>
            <a:lvl1pPr algn="ctr" defTabSz="685800">
              <a:lnSpc>
                <a:spcPct val="90000"/>
              </a:lnSpc>
              <a:spcBef>
                <a:spcPct val="0"/>
              </a:spcBef>
              <a:buNone/>
              <a:defRPr sz="6000" b="1">
                <a:solidFill>
                  <a:schemeClr val="accent6">
                    <a:lumMod val="75000"/>
                  </a:schemeClr>
                </a:solidFill>
                <a:latin typeface="Arial" panose="020B0604020202020204" pitchFamily="34" charset="0"/>
                <a:ea typeface="+mj-ea"/>
                <a:cs typeface="Arial" panose="020B0604020202020204" pitchFamily="34" charset="0"/>
              </a:defRPr>
            </a:lvl1pPr>
          </a:lstStyle>
          <a:p>
            <a:r>
              <a:rPr lang="pt-BR" sz="4500" dirty="0"/>
              <a:t>Dinâmica no solo</a:t>
            </a:r>
          </a:p>
        </p:txBody>
      </p:sp>
      <p:sp>
        <p:nvSpPr>
          <p:cNvPr id="8" name="CaixaDeTexto 7"/>
          <p:cNvSpPr txBox="1"/>
          <p:nvPr/>
        </p:nvSpPr>
        <p:spPr>
          <a:xfrm>
            <a:off x="9192344" y="6165304"/>
            <a:ext cx="1296144" cy="738664"/>
          </a:xfrm>
          <a:prstGeom prst="rect">
            <a:avLst/>
          </a:prstGeom>
          <a:noFill/>
        </p:spPr>
        <p:txBody>
          <a:bodyPr wrap="square" rtlCol="0">
            <a:spAutoFit/>
          </a:bodyPr>
          <a:lstStyle/>
          <a:p>
            <a:pPr algn="ctr"/>
            <a:r>
              <a:rPr lang="pt-BR" sz="1400" dirty="0">
                <a:solidFill>
                  <a:schemeClr val="bg1"/>
                </a:solidFill>
                <a:latin typeface="Arial" panose="020B0604020202020204" pitchFamily="34" charset="0"/>
                <a:cs typeface="Arial" panose="020B0604020202020204" pitchFamily="34" charset="0"/>
              </a:rPr>
              <a:t>Malavolta, (1976) Adaptado</a:t>
            </a:r>
            <a:endParaRPr lang="pt-B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93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9369675"/>
              </p:ext>
            </p:extLst>
          </p:nvPr>
        </p:nvGraphicFramePr>
        <p:xfrm>
          <a:off x="1098" y="1411556"/>
          <a:ext cx="7391740" cy="509016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515171"/>
                <a:gridCol w="2237533"/>
                <a:gridCol w="3639036"/>
              </a:tblGrid>
              <a:tr h="370840">
                <a:tc>
                  <a:txBody>
                    <a:bodyPr/>
                    <a:lstStyle/>
                    <a:p>
                      <a:r>
                        <a:rPr lang="en-US" sz="2400" dirty="0" err="1" smtClean="0">
                          <a:solidFill>
                            <a:schemeClr val="tx1"/>
                          </a:solidFill>
                        </a:rPr>
                        <a:t>Nutriente</a:t>
                      </a:r>
                      <a:endParaRPr lang="en-US" sz="2400" dirty="0">
                        <a:solidFill>
                          <a:schemeClr val="tx1"/>
                        </a:solidFill>
                      </a:endParaRPr>
                    </a:p>
                  </a:txBody>
                  <a:tcPr/>
                </a:tc>
                <a:tc>
                  <a:txBody>
                    <a:bodyPr/>
                    <a:lstStyle/>
                    <a:p>
                      <a:r>
                        <a:rPr lang="en-US" sz="2400" dirty="0" err="1" smtClean="0">
                          <a:solidFill>
                            <a:schemeClr val="tx1"/>
                          </a:solidFill>
                        </a:rPr>
                        <a:t>Absorção</a:t>
                      </a:r>
                      <a:endParaRPr lang="en-US" sz="2400" dirty="0">
                        <a:solidFill>
                          <a:schemeClr val="tx1"/>
                        </a:solidFill>
                      </a:endParaRPr>
                    </a:p>
                  </a:txBody>
                  <a:tcPr/>
                </a:tc>
                <a:tc>
                  <a:txBody>
                    <a:bodyPr/>
                    <a:lstStyle/>
                    <a:p>
                      <a:r>
                        <a:rPr lang="en-US" sz="2400" dirty="0" err="1" smtClean="0">
                          <a:solidFill>
                            <a:schemeClr val="tx1"/>
                          </a:solidFill>
                        </a:rPr>
                        <a:t>Função</a:t>
                      </a:r>
                      <a:endParaRPr lang="en-US" sz="2400" dirty="0">
                        <a:solidFill>
                          <a:schemeClr val="tx1"/>
                        </a:solidFill>
                      </a:endParaRPr>
                    </a:p>
                  </a:txBody>
                  <a:tcPr/>
                </a:tc>
              </a:tr>
              <a:tr h="370840">
                <a:tc>
                  <a:txBody>
                    <a:bodyPr/>
                    <a:lstStyle/>
                    <a:p>
                      <a:r>
                        <a:rPr lang="en-US" sz="2000" b="1" dirty="0" smtClean="0">
                          <a:solidFill>
                            <a:schemeClr val="tx1"/>
                          </a:solidFill>
                        </a:rPr>
                        <a:t>C, H, O, N, S</a:t>
                      </a:r>
                      <a:endParaRPr lang="en-US" sz="2000" b="1" dirty="0">
                        <a:solidFill>
                          <a:schemeClr val="tx1"/>
                        </a:solidFill>
                      </a:endParaRPr>
                    </a:p>
                  </a:txBody>
                  <a:tcPr>
                    <a:solidFill>
                      <a:srgbClr val="FFC000"/>
                    </a:solidFill>
                  </a:tcPr>
                </a:tc>
                <a:tc>
                  <a:txBody>
                    <a:bodyPr/>
                    <a:lstStyle/>
                    <a:p>
                      <a:r>
                        <a:rPr lang="en-US" sz="2000" b="1" dirty="0" smtClean="0">
                          <a:solidFill>
                            <a:schemeClr val="tx1"/>
                          </a:solidFill>
                        </a:rPr>
                        <a:t>CO</a:t>
                      </a:r>
                      <a:r>
                        <a:rPr lang="en-US" sz="2000" b="1" baseline="-25000" dirty="0" smtClean="0">
                          <a:solidFill>
                            <a:schemeClr val="tx1"/>
                          </a:solidFill>
                        </a:rPr>
                        <a:t>2</a:t>
                      </a:r>
                      <a:r>
                        <a:rPr lang="en-US" sz="2000" b="1" dirty="0" smtClean="0">
                          <a:solidFill>
                            <a:schemeClr val="tx1"/>
                          </a:solidFill>
                        </a:rPr>
                        <a:t>, HCO</a:t>
                      </a:r>
                      <a:r>
                        <a:rPr lang="en-US" sz="2000" b="1" baseline="-25000" dirty="0" smtClean="0">
                          <a:solidFill>
                            <a:schemeClr val="tx1"/>
                          </a:solidFill>
                        </a:rPr>
                        <a:t>3</a:t>
                      </a:r>
                      <a:r>
                        <a:rPr lang="en-US" sz="2000" b="1" baseline="30000" dirty="0" smtClean="0">
                          <a:solidFill>
                            <a:schemeClr val="tx1"/>
                          </a:solidFill>
                        </a:rPr>
                        <a:t>-</a:t>
                      </a:r>
                      <a:r>
                        <a:rPr lang="en-US" sz="2000" b="1" dirty="0" smtClean="0">
                          <a:solidFill>
                            <a:schemeClr val="tx1"/>
                          </a:solidFill>
                        </a:rPr>
                        <a:t>,</a:t>
                      </a:r>
                      <a:r>
                        <a:rPr lang="en-US" sz="2000" b="1" baseline="0" dirty="0" smtClean="0">
                          <a:solidFill>
                            <a:schemeClr val="tx1"/>
                          </a:solidFill>
                        </a:rPr>
                        <a:t> H</a:t>
                      </a:r>
                      <a:r>
                        <a:rPr lang="en-US" sz="2000" b="1" baseline="-25000" dirty="0" smtClean="0">
                          <a:solidFill>
                            <a:schemeClr val="tx1"/>
                          </a:solidFill>
                        </a:rPr>
                        <a:t>2</a:t>
                      </a:r>
                      <a:r>
                        <a:rPr lang="en-US" sz="2000" b="1" baseline="0" dirty="0" smtClean="0">
                          <a:solidFill>
                            <a:schemeClr val="tx1"/>
                          </a:solidFill>
                        </a:rPr>
                        <a:t>O, O</a:t>
                      </a:r>
                      <a:r>
                        <a:rPr lang="en-US" sz="2000" b="1" baseline="-25000" dirty="0" smtClean="0">
                          <a:solidFill>
                            <a:schemeClr val="tx1"/>
                          </a:solidFill>
                        </a:rPr>
                        <a:t>2</a:t>
                      </a:r>
                      <a:r>
                        <a:rPr lang="en-US" sz="2000" b="1" baseline="0" dirty="0" smtClean="0">
                          <a:solidFill>
                            <a:schemeClr val="tx1"/>
                          </a:solidFill>
                        </a:rPr>
                        <a:t>, NO</a:t>
                      </a:r>
                      <a:r>
                        <a:rPr lang="en-US" sz="2000" b="1" baseline="-25000" dirty="0" smtClean="0">
                          <a:solidFill>
                            <a:schemeClr val="tx1"/>
                          </a:solidFill>
                        </a:rPr>
                        <a:t>3</a:t>
                      </a:r>
                      <a:r>
                        <a:rPr lang="en-US" sz="2000" b="1" baseline="30000" dirty="0" smtClean="0">
                          <a:solidFill>
                            <a:schemeClr val="tx1"/>
                          </a:solidFill>
                        </a:rPr>
                        <a:t>-</a:t>
                      </a:r>
                      <a:r>
                        <a:rPr lang="en-US" sz="2000" b="1" baseline="0" dirty="0" smtClean="0">
                          <a:solidFill>
                            <a:schemeClr val="tx1"/>
                          </a:solidFill>
                        </a:rPr>
                        <a:t>, NH</a:t>
                      </a:r>
                      <a:r>
                        <a:rPr lang="en-US" sz="2000" b="1" baseline="-25000" dirty="0" smtClean="0">
                          <a:solidFill>
                            <a:schemeClr val="tx1"/>
                          </a:solidFill>
                        </a:rPr>
                        <a:t>4</a:t>
                      </a:r>
                      <a:r>
                        <a:rPr lang="en-US" sz="2000" b="1" baseline="30000" dirty="0" smtClean="0">
                          <a:solidFill>
                            <a:schemeClr val="tx1"/>
                          </a:solidFill>
                        </a:rPr>
                        <a:t>+</a:t>
                      </a:r>
                      <a:r>
                        <a:rPr lang="en-US" sz="2000" b="1" baseline="0" dirty="0" smtClean="0">
                          <a:solidFill>
                            <a:schemeClr val="tx1"/>
                          </a:solidFill>
                        </a:rPr>
                        <a:t>, N</a:t>
                      </a:r>
                      <a:r>
                        <a:rPr lang="en-US" sz="2000" b="1" baseline="-25000" dirty="0" smtClean="0">
                          <a:solidFill>
                            <a:schemeClr val="tx1"/>
                          </a:solidFill>
                        </a:rPr>
                        <a:t>2</a:t>
                      </a:r>
                      <a:r>
                        <a:rPr lang="en-US" sz="2000" b="1" baseline="0" dirty="0" smtClean="0">
                          <a:solidFill>
                            <a:schemeClr val="tx1"/>
                          </a:solidFill>
                        </a:rPr>
                        <a:t>, SO</a:t>
                      </a:r>
                      <a:r>
                        <a:rPr lang="en-US" sz="2000" b="1" baseline="-25000" dirty="0" smtClean="0">
                          <a:solidFill>
                            <a:schemeClr val="tx1"/>
                          </a:solidFill>
                        </a:rPr>
                        <a:t>2</a:t>
                      </a:r>
                      <a:r>
                        <a:rPr lang="en-US" sz="2000" b="1" baseline="0" dirty="0" smtClean="0">
                          <a:solidFill>
                            <a:schemeClr val="tx1"/>
                          </a:solidFill>
                        </a:rPr>
                        <a:t>, SO</a:t>
                      </a:r>
                      <a:r>
                        <a:rPr lang="en-US" sz="2000" b="1" baseline="-25000" dirty="0" smtClean="0">
                          <a:solidFill>
                            <a:schemeClr val="tx1"/>
                          </a:solidFill>
                        </a:rPr>
                        <a:t>4</a:t>
                      </a:r>
                      <a:r>
                        <a:rPr lang="en-US" sz="2000" b="1" baseline="30000" dirty="0" smtClean="0">
                          <a:solidFill>
                            <a:schemeClr val="tx1"/>
                          </a:solidFill>
                        </a:rPr>
                        <a:t>2-</a:t>
                      </a:r>
                      <a:endParaRPr lang="en-US" sz="2000" b="1" baseline="30000" dirty="0">
                        <a:solidFill>
                          <a:schemeClr val="tx1"/>
                        </a:solidFill>
                      </a:endParaRPr>
                    </a:p>
                  </a:txBody>
                  <a:tcPr>
                    <a:solidFill>
                      <a:srgbClr val="FFC000"/>
                    </a:solidFill>
                  </a:tcPr>
                </a:tc>
                <a:tc>
                  <a:txBody>
                    <a:bodyPr/>
                    <a:lstStyle/>
                    <a:p>
                      <a:r>
                        <a:rPr lang="en-US" sz="2000" b="1" dirty="0" err="1" smtClean="0">
                          <a:solidFill>
                            <a:schemeClr val="tx1"/>
                          </a:solidFill>
                        </a:rPr>
                        <a:t>Maior</a:t>
                      </a:r>
                      <a:r>
                        <a:rPr lang="en-US" sz="2000" b="1" dirty="0" smtClean="0">
                          <a:solidFill>
                            <a:schemeClr val="tx1"/>
                          </a:solidFill>
                        </a:rPr>
                        <a:t> </a:t>
                      </a:r>
                      <a:r>
                        <a:rPr lang="en-US" sz="2000" b="1" dirty="0" err="1" smtClean="0">
                          <a:solidFill>
                            <a:schemeClr val="tx1"/>
                          </a:solidFill>
                        </a:rPr>
                        <a:t>constituinte</a:t>
                      </a:r>
                      <a:r>
                        <a:rPr lang="en-US" sz="2000" b="1" baseline="0" dirty="0" smtClean="0">
                          <a:solidFill>
                            <a:schemeClr val="tx1"/>
                          </a:solidFill>
                        </a:rPr>
                        <a:t> de </a:t>
                      </a:r>
                      <a:r>
                        <a:rPr lang="en-US" sz="2000" b="1" baseline="0" dirty="0" err="1" smtClean="0">
                          <a:solidFill>
                            <a:schemeClr val="tx1"/>
                          </a:solidFill>
                        </a:rPr>
                        <a:t>compostos</a:t>
                      </a:r>
                      <a:r>
                        <a:rPr lang="en-US" sz="2000" b="1" baseline="0" dirty="0" smtClean="0">
                          <a:solidFill>
                            <a:schemeClr val="tx1"/>
                          </a:solidFill>
                        </a:rPr>
                        <a:t> </a:t>
                      </a:r>
                      <a:r>
                        <a:rPr lang="en-US" sz="2000" b="1" baseline="0" dirty="0" err="1" smtClean="0">
                          <a:solidFill>
                            <a:schemeClr val="tx1"/>
                          </a:solidFill>
                        </a:rPr>
                        <a:t>orgânicos</a:t>
                      </a:r>
                      <a:r>
                        <a:rPr lang="en-US" sz="2000" b="1" baseline="0" dirty="0" smtClean="0">
                          <a:solidFill>
                            <a:schemeClr val="tx1"/>
                          </a:solidFill>
                        </a:rPr>
                        <a:t>; </a:t>
                      </a:r>
                      <a:r>
                        <a:rPr lang="en-US" sz="2000" b="1" baseline="0" dirty="0" err="1" smtClean="0">
                          <a:solidFill>
                            <a:schemeClr val="tx1"/>
                          </a:solidFill>
                        </a:rPr>
                        <a:t>processos</a:t>
                      </a:r>
                      <a:r>
                        <a:rPr lang="en-US" sz="2000" b="1" baseline="0" dirty="0" smtClean="0">
                          <a:solidFill>
                            <a:schemeClr val="tx1"/>
                          </a:solidFill>
                        </a:rPr>
                        <a:t> </a:t>
                      </a:r>
                      <a:r>
                        <a:rPr lang="en-US" sz="2000" b="1" baseline="0" dirty="0" err="1" smtClean="0">
                          <a:solidFill>
                            <a:schemeClr val="tx1"/>
                          </a:solidFill>
                        </a:rPr>
                        <a:t>enzimáticos</a:t>
                      </a:r>
                      <a:r>
                        <a:rPr lang="en-US" sz="2000" b="1" baseline="0" dirty="0" smtClean="0">
                          <a:solidFill>
                            <a:schemeClr val="tx1"/>
                          </a:solidFill>
                        </a:rPr>
                        <a:t> e </a:t>
                      </a:r>
                      <a:r>
                        <a:rPr lang="en-US" sz="2000" b="1" baseline="0" dirty="0" err="1" smtClean="0">
                          <a:solidFill>
                            <a:schemeClr val="tx1"/>
                          </a:solidFill>
                        </a:rPr>
                        <a:t>assimilados</a:t>
                      </a:r>
                      <a:r>
                        <a:rPr lang="en-US" sz="2000" b="1" baseline="0" dirty="0" smtClean="0">
                          <a:solidFill>
                            <a:schemeClr val="tx1"/>
                          </a:solidFill>
                        </a:rPr>
                        <a:t> </a:t>
                      </a:r>
                      <a:r>
                        <a:rPr lang="en-US" sz="2000" b="1" baseline="0" dirty="0" err="1" smtClean="0">
                          <a:solidFill>
                            <a:schemeClr val="tx1"/>
                          </a:solidFill>
                        </a:rPr>
                        <a:t>em</a:t>
                      </a:r>
                      <a:r>
                        <a:rPr lang="en-US" sz="2000" b="1" baseline="0" dirty="0" smtClean="0">
                          <a:solidFill>
                            <a:schemeClr val="tx1"/>
                          </a:solidFill>
                        </a:rPr>
                        <a:t> </a:t>
                      </a:r>
                      <a:r>
                        <a:rPr lang="en-US" sz="2000" b="1" baseline="0" dirty="0" err="1" smtClean="0">
                          <a:solidFill>
                            <a:schemeClr val="tx1"/>
                          </a:solidFill>
                        </a:rPr>
                        <a:t>reações</a:t>
                      </a:r>
                      <a:r>
                        <a:rPr lang="en-US" sz="2000" b="1" baseline="0" dirty="0" smtClean="0">
                          <a:solidFill>
                            <a:schemeClr val="tx1"/>
                          </a:solidFill>
                        </a:rPr>
                        <a:t> de </a:t>
                      </a:r>
                      <a:r>
                        <a:rPr lang="en-US" sz="2000" b="1" baseline="0" dirty="0" err="1" smtClean="0">
                          <a:solidFill>
                            <a:schemeClr val="tx1"/>
                          </a:solidFill>
                        </a:rPr>
                        <a:t>oxi-redução</a:t>
                      </a:r>
                      <a:endParaRPr lang="en-US" sz="2000" b="1" dirty="0">
                        <a:solidFill>
                          <a:schemeClr val="tx1"/>
                        </a:solidFill>
                      </a:endParaRPr>
                    </a:p>
                  </a:txBody>
                  <a:tcPr>
                    <a:solidFill>
                      <a:srgbClr val="FFC000"/>
                    </a:solidFill>
                  </a:tcPr>
                </a:tc>
              </a:tr>
              <a:tr h="370840">
                <a:tc>
                  <a:txBody>
                    <a:bodyPr/>
                    <a:lstStyle/>
                    <a:p>
                      <a:r>
                        <a:rPr lang="en-US" sz="2000" b="1" dirty="0" smtClean="0">
                          <a:solidFill>
                            <a:schemeClr val="tx1"/>
                          </a:solidFill>
                        </a:rPr>
                        <a:t>P, B</a:t>
                      </a:r>
                      <a:endParaRPr lang="en-US" sz="2000" b="1" dirty="0">
                        <a:solidFill>
                          <a:schemeClr val="tx1"/>
                        </a:solidFill>
                      </a:endParaRPr>
                    </a:p>
                  </a:txBody>
                  <a:tcPr>
                    <a:solidFill>
                      <a:srgbClr val="92D050"/>
                    </a:solidFill>
                  </a:tcPr>
                </a:tc>
                <a:tc>
                  <a:txBody>
                    <a:bodyPr/>
                    <a:lstStyle/>
                    <a:p>
                      <a:r>
                        <a:rPr lang="en-US" sz="2000" b="1" dirty="0" smtClean="0">
                          <a:solidFill>
                            <a:schemeClr val="tx1"/>
                          </a:solidFill>
                        </a:rPr>
                        <a:t>H</a:t>
                      </a:r>
                      <a:r>
                        <a:rPr lang="en-US" sz="2000" b="1" baseline="-25000" dirty="0" smtClean="0">
                          <a:solidFill>
                            <a:schemeClr val="tx1"/>
                          </a:solidFill>
                        </a:rPr>
                        <a:t>2</a:t>
                      </a:r>
                      <a:r>
                        <a:rPr lang="en-US" sz="2000" b="1" dirty="0" smtClean="0">
                          <a:solidFill>
                            <a:schemeClr val="tx1"/>
                          </a:solidFill>
                        </a:rPr>
                        <a:t>PO</a:t>
                      </a:r>
                      <a:r>
                        <a:rPr lang="en-US" sz="2000" b="1" baseline="-25000" dirty="0" smtClean="0">
                          <a:solidFill>
                            <a:schemeClr val="tx1"/>
                          </a:solidFill>
                        </a:rPr>
                        <a:t>4</a:t>
                      </a:r>
                      <a:r>
                        <a:rPr lang="en-US" sz="2000" b="1" baseline="30000" dirty="0" smtClean="0">
                          <a:solidFill>
                            <a:schemeClr val="tx1"/>
                          </a:solidFill>
                        </a:rPr>
                        <a:t>-</a:t>
                      </a:r>
                      <a:r>
                        <a:rPr lang="en-US" sz="2000" b="1" dirty="0" smtClean="0">
                          <a:solidFill>
                            <a:schemeClr val="tx1"/>
                          </a:solidFill>
                        </a:rPr>
                        <a:t>, HPO</a:t>
                      </a:r>
                      <a:r>
                        <a:rPr lang="en-US" sz="2000" b="1" baseline="-25000" dirty="0" smtClean="0">
                          <a:solidFill>
                            <a:schemeClr val="tx1"/>
                          </a:solidFill>
                        </a:rPr>
                        <a:t>4</a:t>
                      </a:r>
                      <a:r>
                        <a:rPr lang="en-US" sz="2000" b="1" baseline="30000" dirty="0" smtClean="0">
                          <a:solidFill>
                            <a:schemeClr val="tx1"/>
                          </a:solidFill>
                        </a:rPr>
                        <a:t>2-</a:t>
                      </a:r>
                      <a:r>
                        <a:rPr lang="en-US" sz="2000" b="1" dirty="0" smtClean="0">
                          <a:solidFill>
                            <a:schemeClr val="tx1"/>
                          </a:solidFill>
                        </a:rPr>
                        <a:t>, H</a:t>
                      </a:r>
                      <a:r>
                        <a:rPr lang="en-US" sz="2000" b="1" baseline="-25000" dirty="0" smtClean="0">
                          <a:solidFill>
                            <a:schemeClr val="tx1"/>
                          </a:solidFill>
                        </a:rPr>
                        <a:t>3</a:t>
                      </a:r>
                      <a:r>
                        <a:rPr lang="en-US" sz="2000" b="1" dirty="0" smtClean="0">
                          <a:solidFill>
                            <a:schemeClr val="tx1"/>
                          </a:solidFill>
                        </a:rPr>
                        <a:t>BO</a:t>
                      </a:r>
                      <a:r>
                        <a:rPr lang="en-US" sz="2000" b="1" baseline="-25000" dirty="0" smtClean="0">
                          <a:solidFill>
                            <a:schemeClr val="tx1"/>
                          </a:solidFill>
                        </a:rPr>
                        <a:t>3</a:t>
                      </a:r>
                      <a:r>
                        <a:rPr lang="en-US" sz="2000" b="1" dirty="0" smtClean="0">
                          <a:solidFill>
                            <a:schemeClr val="tx1"/>
                          </a:solidFill>
                        </a:rPr>
                        <a:t>, BO</a:t>
                      </a:r>
                      <a:r>
                        <a:rPr lang="en-US" sz="2000" b="1" baseline="-25000" dirty="0" smtClean="0">
                          <a:solidFill>
                            <a:schemeClr val="tx1"/>
                          </a:solidFill>
                        </a:rPr>
                        <a:t>3</a:t>
                      </a:r>
                      <a:r>
                        <a:rPr lang="en-US" sz="2000" b="1" baseline="30000" dirty="0" smtClean="0">
                          <a:solidFill>
                            <a:schemeClr val="tx1"/>
                          </a:solidFill>
                        </a:rPr>
                        <a:t>3-</a:t>
                      </a:r>
                      <a:endParaRPr lang="en-US" sz="2000" b="1" baseline="30000" dirty="0">
                        <a:solidFill>
                          <a:schemeClr val="tx1"/>
                        </a:solidFill>
                      </a:endParaRPr>
                    </a:p>
                  </a:txBody>
                  <a:tcPr>
                    <a:solidFill>
                      <a:srgbClr val="92D050"/>
                    </a:solidFill>
                  </a:tcPr>
                </a:tc>
                <a:tc>
                  <a:txBody>
                    <a:bodyPr/>
                    <a:lstStyle/>
                    <a:p>
                      <a:r>
                        <a:rPr lang="en-US" sz="2000" b="1" dirty="0" err="1" smtClean="0">
                          <a:solidFill>
                            <a:schemeClr val="tx1"/>
                          </a:solidFill>
                        </a:rPr>
                        <a:t>Esterificação</a:t>
                      </a:r>
                      <a:r>
                        <a:rPr lang="en-US" sz="2000" b="1" baseline="0" dirty="0" smtClean="0">
                          <a:solidFill>
                            <a:schemeClr val="tx1"/>
                          </a:solidFill>
                        </a:rPr>
                        <a:t> com </a:t>
                      </a:r>
                      <a:r>
                        <a:rPr lang="en-US" sz="2000" b="1" baseline="0" dirty="0" err="1" smtClean="0">
                          <a:solidFill>
                            <a:schemeClr val="tx1"/>
                          </a:solidFill>
                        </a:rPr>
                        <a:t>grupos</a:t>
                      </a:r>
                      <a:r>
                        <a:rPr lang="en-US" sz="2000" b="1" baseline="0" dirty="0" smtClean="0">
                          <a:solidFill>
                            <a:schemeClr val="tx1"/>
                          </a:solidFill>
                        </a:rPr>
                        <a:t> </a:t>
                      </a:r>
                      <a:r>
                        <a:rPr lang="en-US" sz="2000" b="1" baseline="0" dirty="0" err="1" smtClean="0">
                          <a:solidFill>
                            <a:schemeClr val="tx1"/>
                          </a:solidFill>
                        </a:rPr>
                        <a:t>alcoólicos</a:t>
                      </a:r>
                      <a:r>
                        <a:rPr lang="en-US" sz="2000" b="1" baseline="0" dirty="0" smtClean="0">
                          <a:solidFill>
                            <a:schemeClr val="tx1"/>
                          </a:solidFill>
                        </a:rPr>
                        <a:t>; </a:t>
                      </a:r>
                      <a:r>
                        <a:rPr lang="en-US" sz="2000" b="1" baseline="0" dirty="0" err="1" smtClean="0">
                          <a:solidFill>
                            <a:schemeClr val="tx1"/>
                          </a:solidFill>
                        </a:rPr>
                        <a:t>fosfatos</a:t>
                      </a:r>
                      <a:r>
                        <a:rPr lang="en-US" sz="2000" b="1" baseline="0" dirty="0" smtClean="0">
                          <a:solidFill>
                            <a:schemeClr val="tx1"/>
                          </a:solidFill>
                        </a:rPr>
                        <a:t> </a:t>
                      </a:r>
                      <a:r>
                        <a:rPr lang="en-US" sz="2000" b="1" baseline="0" dirty="0" err="1" smtClean="0">
                          <a:solidFill>
                            <a:schemeClr val="tx1"/>
                          </a:solidFill>
                        </a:rPr>
                        <a:t>envolvidos</a:t>
                      </a:r>
                      <a:r>
                        <a:rPr lang="en-US" sz="2000" b="1" baseline="0" dirty="0" smtClean="0">
                          <a:solidFill>
                            <a:schemeClr val="tx1"/>
                          </a:solidFill>
                        </a:rPr>
                        <a:t> </a:t>
                      </a:r>
                      <a:r>
                        <a:rPr lang="en-US" sz="2000" b="1" baseline="0" dirty="0" err="1" smtClean="0">
                          <a:solidFill>
                            <a:schemeClr val="tx1"/>
                          </a:solidFill>
                        </a:rPr>
                        <a:t>em</a:t>
                      </a:r>
                      <a:r>
                        <a:rPr lang="en-US" sz="2000" b="1" baseline="0" dirty="0" smtClean="0">
                          <a:solidFill>
                            <a:schemeClr val="tx1"/>
                          </a:solidFill>
                        </a:rPr>
                        <a:t> </a:t>
                      </a:r>
                      <a:r>
                        <a:rPr lang="en-US" sz="2000" b="1" baseline="0" dirty="0" err="1" smtClean="0">
                          <a:solidFill>
                            <a:schemeClr val="tx1"/>
                          </a:solidFill>
                        </a:rPr>
                        <a:t>reações</a:t>
                      </a:r>
                      <a:r>
                        <a:rPr lang="en-US" sz="2000" b="1" baseline="0" dirty="0" smtClean="0">
                          <a:solidFill>
                            <a:schemeClr val="tx1"/>
                          </a:solidFill>
                        </a:rPr>
                        <a:t> com </a:t>
                      </a:r>
                      <a:r>
                        <a:rPr lang="en-US" sz="2000" b="1" baseline="0" dirty="0" err="1" smtClean="0">
                          <a:solidFill>
                            <a:schemeClr val="tx1"/>
                          </a:solidFill>
                        </a:rPr>
                        <a:t>transferência</a:t>
                      </a:r>
                      <a:r>
                        <a:rPr lang="en-US" sz="2000" b="1" baseline="0" dirty="0" smtClean="0">
                          <a:solidFill>
                            <a:schemeClr val="tx1"/>
                          </a:solidFill>
                        </a:rPr>
                        <a:t> de </a:t>
                      </a:r>
                      <a:r>
                        <a:rPr lang="en-US" sz="2000" b="1" baseline="0" dirty="0" err="1" smtClean="0">
                          <a:solidFill>
                            <a:schemeClr val="tx1"/>
                          </a:solidFill>
                        </a:rPr>
                        <a:t>energia</a:t>
                      </a:r>
                      <a:endParaRPr lang="en-US" sz="2000" b="1" dirty="0">
                        <a:solidFill>
                          <a:schemeClr val="tx1"/>
                        </a:solidFill>
                      </a:endParaRPr>
                    </a:p>
                  </a:txBody>
                  <a:tcPr>
                    <a:solidFill>
                      <a:srgbClr val="92D050"/>
                    </a:solidFill>
                  </a:tcPr>
                </a:tc>
              </a:tr>
              <a:tr h="370840">
                <a:tc>
                  <a:txBody>
                    <a:bodyPr/>
                    <a:lstStyle/>
                    <a:p>
                      <a:r>
                        <a:rPr lang="en-US" sz="2000" b="1" dirty="0" smtClean="0">
                          <a:solidFill>
                            <a:schemeClr val="tx1"/>
                          </a:solidFill>
                        </a:rPr>
                        <a:t>K, Ca,</a:t>
                      </a:r>
                      <a:r>
                        <a:rPr lang="en-US" sz="2000" b="1" baseline="0" dirty="0" smtClean="0">
                          <a:solidFill>
                            <a:schemeClr val="tx1"/>
                          </a:solidFill>
                        </a:rPr>
                        <a:t> Mg, </a:t>
                      </a:r>
                      <a:r>
                        <a:rPr lang="en-US" sz="2000" b="1" baseline="0" dirty="0" err="1" smtClean="0">
                          <a:solidFill>
                            <a:schemeClr val="tx1"/>
                          </a:solidFill>
                        </a:rPr>
                        <a:t>Mn</a:t>
                      </a:r>
                      <a:r>
                        <a:rPr lang="en-US" sz="2000" b="1" baseline="0" dirty="0" smtClean="0">
                          <a:solidFill>
                            <a:schemeClr val="tx1"/>
                          </a:solidFill>
                        </a:rPr>
                        <a:t>, Cl</a:t>
                      </a:r>
                      <a:endParaRPr lang="en-US" sz="2000" b="1" dirty="0">
                        <a:solidFill>
                          <a:schemeClr val="tx1"/>
                        </a:solidFill>
                      </a:endParaRPr>
                    </a:p>
                  </a:txBody>
                  <a:tcPr>
                    <a:solidFill>
                      <a:srgbClr val="00B0F0"/>
                    </a:solidFill>
                  </a:tcPr>
                </a:tc>
                <a:tc>
                  <a:txBody>
                    <a:bodyPr/>
                    <a:lstStyle/>
                    <a:p>
                      <a:r>
                        <a:rPr lang="en-US" sz="2000" b="1" dirty="0" err="1" smtClean="0">
                          <a:solidFill>
                            <a:schemeClr val="tx1"/>
                          </a:solidFill>
                        </a:rPr>
                        <a:t>Íons</a:t>
                      </a:r>
                      <a:r>
                        <a:rPr lang="en-US" sz="2000" b="1" dirty="0" smtClean="0">
                          <a:solidFill>
                            <a:schemeClr val="tx1"/>
                          </a:solidFill>
                        </a:rPr>
                        <a:t> da </a:t>
                      </a:r>
                      <a:r>
                        <a:rPr lang="en-US" sz="2000" b="1" dirty="0" err="1" smtClean="0">
                          <a:solidFill>
                            <a:schemeClr val="tx1"/>
                          </a:solidFill>
                        </a:rPr>
                        <a:t>solução</a:t>
                      </a:r>
                      <a:endParaRPr lang="en-US" sz="2000" b="1" dirty="0">
                        <a:solidFill>
                          <a:schemeClr val="tx1"/>
                        </a:solidFill>
                      </a:endParaRPr>
                    </a:p>
                  </a:txBody>
                  <a:tcPr>
                    <a:solidFill>
                      <a:srgbClr val="00B0F0"/>
                    </a:solidFill>
                  </a:tcPr>
                </a:tc>
                <a:tc>
                  <a:txBody>
                    <a:bodyPr/>
                    <a:lstStyle/>
                    <a:p>
                      <a:r>
                        <a:rPr lang="en-US" sz="2000" b="1" dirty="0" err="1" smtClean="0">
                          <a:solidFill>
                            <a:schemeClr val="tx1"/>
                          </a:solidFill>
                        </a:rPr>
                        <a:t>Ajuste</a:t>
                      </a:r>
                      <a:r>
                        <a:rPr lang="en-US" sz="2000" b="1" baseline="0" dirty="0" smtClean="0">
                          <a:solidFill>
                            <a:schemeClr val="tx1"/>
                          </a:solidFill>
                        </a:rPr>
                        <a:t> </a:t>
                      </a:r>
                      <a:r>
                        <a:rPr lang="en-US" sz="2000" b="1" baseline="0" dirty="0" err="1" smtClean="0">
                          <a:solidFill>
                            <a:schemeClr val="tx1"/>
                          </a:solidFill>
                        </a:rPr>
                        <a:t>osmótico</a:t>
                      </a:r>
                      <a:r>
                        <a:rPr lang="en-US" sz="2000" b="1" baseline="0" dirty="0" smtClean="0">
                          <a:solidFill>
                            <a:schemeClr val="tx1"/>
                          </a:solidFill>
                        </a:rPr>
                        <a:t>; </a:t>
                      </a:r>
                      <a:r>
                        <a:rPr lang="en-US" sz="2000" b="1" baseline="0" dirty="0" err="1" smtClean="0">
                          <a:solidFill>
                            <a:schemeClr val="tx1"/>
                          </a:solidFill>
                        </a:rPr>
                        <a:t>controla</a:t>
                      </a:r>
                      <a:r>
                        <a:rPr lang="en-US" sz="2000" b="1" baseline="0" dirty="0" smtClean="0">
                          <a:solidFill>
                            <a:schemeClr val="tx1"/>
                          </a:solidFill>
                        </a:rPr>
                        <a:t> </a:t>
                      </a:r>
                      <a:r>
                        <a:rPr lang="en-US" sz="2000" b="1" baseline="0" dirty="0" err="1" smtClean="0">
                          <a:solidFill>
                            <a:schemeClr val="tx1"/>
                          </a:solidFill>
                        </a:rPr>
                        <a:t>permeabilidade</a:t>
                      </a:r>
                      <a:r>
                        <a:rPr lang="en-US" sz="2000" b="1" baseline="0" dirty="0" smtClean="0">
                          <a:solidFill>
                            <a:schemeClr val="tx1"/>
                          </a:solidFill>
                        </a:rPr>
                        <a:t> da </a:t>
                      </a:r>
                      <a:r>
                        <a:rPr lang="en-US" sz="2000" b="1" baseline="0" dirty="0" err="1" smtClean="0">
                          <a:solidFill>
                            <a:schemeClr val="tx1"/>
                          </a:solidFill>
                        </a:rPr>
                        <a:t>membrana</a:t>
                      </a:r>
                      <a:r>
                        <a:rPr lang="en-US" sz="2000" b="1" baseline="0" dirty="0" smtClean="0">
                          <a:solidFill>
                            <a:schemeClr val="tx1"/>
                          </a:solidFill>
                        </a:rPr>
                        <a:t> e o </a:t>
                      </a:r>
                      <a:r>
                        <a:rPr lang="en-US" sz="2000" b="1" baseline="0" dirty="0" err="1" smtClean="0">
                          <a:solidFill>
                            <a:schemeClr val="tx1"/>
                          </a:solidFill>
                        </a:rPr>
                        <a:t>potencial</a:t>
                      </a:r>
                      <a:r>
                        <a:rPr lang="en-US" sz="2000" b="1" baseline="0" dirty="0" smtClean="0">
                          <a:solidFill>
                            <a:schemeClr val="tx1"/>
                          </a:solidFill>
                        </a:rPr>
                        <a:t> </a:t>
                      </a:r>
                      <a:r>
                        <a:rPr lang="en-US" sz="2000" b="1" baseline="0" dirty="0" err="1" smtClean="0">
                          <a:solidFill>
                            <a:schemeClr val="tx1"/>
                          </a:solidFill>
                        </a:rPr>
                        <a:t>elétrico</a:t>
                      </a:r>
                      <a:r>
                        <a:rPr lang="en-US" sz="2000" b="1" baseline="0" dirty="0" smtClean="0">
                          <a:solidFill>
                            <a:schemeClr val="tx1"/>
                          </a:solidFill>
                        </a:rPr>
                        <a:t>; </a:t>
                      </a:r>
                      <a:r>
                        <a:rPr lang="en-US" sz="2000" b="1" baseline="0" dirty="0" err="1" smtClean="0">
                          <a:solidFill>
                            <a:schemeClr val="tx1"/>
                          </a:solidFill>
                        </a:rPr>
                        <a:t>ativação</a:t>
                      </a:r>
                      <a:r>
                        <a:rPr lang="en-US" sz="2000" b="1" baseline="0" dirty="0" smtClean="0">
                          <a:solidFill>
                            <a:schemeClr val="tx1"/>
                          </a:solidFill>
                        </a:rPr>
                        <a:t> </a:t>
                      </a:r>
                      <a:r>
                        <a:rPr lang="en-US" sz="2000" b="1" baseline="0" dirty="0" err="1" smtClean="0">
                          <a:solidFill>
                            <a:schemeClr val="tx1"/>
                          </a:solidFill>
                        </a:rPr>
                        <a:t>enzimática</a:t>
                      </a:r>
                      <a:endParaRPr lang="en-US" sz="2000" b="1" dirty="0">
                        <a:solidFill>
                          <a:schemeClr val="tx1"/>
                        </a:solidFill>
                      </a:endParaRPr>
                    </a:p>
                  </a:txBody>
                  <a:tcPr>
                    <a:solidFill>
                      <a:srgbClr val="00B0F0"/>
                    </a:solidFill>
                  </a:tcPr>
                </a:tc>
              </a:tr>
              <a:tr h="370840">
                <a:tc>
                  <a:txBody>
                    <a:bodyPr/>
                    <a:lstStyle/>
                    <a:p>
                      <a:r>
                        <a:rPr lang="en-US" sz="2000" b="1" dirty="0" smtClean="0">
                          <a:solidFill>
                            <a:schemeClr val="tx1"/>
                          </a:solidFill>
                        </a:rPr>
                        <a:t>Fe, Cu, Zn e Mo</a:t>
                      </a:r>
                      <a:endParaRPr lang="en-US" sz="2000" b="1" dirty="0">
                        <a:solidFill>
                          <a:schemeClr val="tx1"/>
                        </a:solidFill>
                      </a:endParaRPr>
                    </a:p>
                  </a:txBody>
                  <a:tcPr>
                    <a:solidFill>
                      <a:srgbClr val="FF99CC"/>
                    </a:solidFill>
                  </a:tcPr>
                </a:tc>
                <a:tc>
                  <a:txBody>
                    <a:bodyPr/>
                    <a:lstStyle/>
                    <a:p>
                      <a:r>
                        <a:rPr lang="en-US" sz="2000" b="1" dirty="0" err="1" smtClean="0">
                          <a:solidFill>
                            <a:schemeClr val="tx1"/>
                          </a:solidFill>
                        </a:rPr>
                        <a:t>Íons</a:t>
                      </a:r>
                      <a:r>
                        <a:rPr lang="en-US" sz="2000" b="1" dirty="0" smtClean="0">
                          <a:solidFill>
                            <a:schemeClr val="tx1"/>
                          </a:solidFill>
                        </a:rPr>
                        <a:t> </a:t>
                      </a:r>
                      <a:r>
                        <a:rPr lang="en-US" sz="2000" b="1" dirty="0" err="1" smtClean="0">
                          <a:solidFill>
                            <a:schemeClr val="tx1"/>
                          </a:solidFill>
                        </a:rPr>
                        <a:t>ou</a:t>
                      </a:r>
                      <a:r>
                        <a:rPr lang="en-US" sz="2000" b="1" dirty="0" smtClean="0">
                          <a:solidFill>
                            <a:schemeClr val="tx1"/>
                          </a:solidFill>
                        </a:rPr>
                        <a:t> </a:t>
                      </a:r>
                      <a:r>
                        <a:rPr lang="en-US" sz="2000" b="1" dirty="0" err="1" smtClean="0">
                          <a:solidFill>
                            <a:schemeClr val="tx1"/>
                          </a:solidFill>
                        </a:rPr>
                        <a:t>quelatos</a:t>
                      </a:r>
                      <a:r>
                        <a:rPr lang="en-US" sz="2000" b="1" baseline="0" dirty="0" smtClean="0">
                          <a:solidFill>
                            <a:schemeClr val="tx1"/>
                          </a:solidFill>
                        </a:rPr>
                        <a:t> da </a:t>
                      </a:r>
                      <a:r>
                        <a:rPr lang="en-US" sz="2000" b="1" baseline="0" dirty="0" err="1" smtClean="0">
                          <a:solidFill>
                            <a:schemeClr val="tx1"/>
                          </a:solidFill>
                        </a:rPr>
                        <a:t>solução</a:t>
                      </a:r>
                      <a:endParaRPr lang="en-US" sz="2000" b="1" dirty="0">
                        <a:solidFill>
                          <a:schemeClr val="tx1"/>
                        </a:solidFill>
                      </a:endParaRPr>
                    </a:p>
                  </a:txBody>
                  <a:tcPr>
                    <a:solidFill>
                      <a:srgbClr val="FF99CC"/>
                    </a:solidFill>
                  </a:tcPr>
                </a:tc>
                <a:tc>
                  <a:txBody>
                    <a:bodyPr/>
                    <a:lstStyle/>
                    <a:p>
                      <a:r>
                        <a:rPr lang="en-US" sz="2000" b="1" dirty="0" err="1" smtClean="0">
                          <a:solidFill>
                            <a:schemeClr val="tx1"/>
                          </a:solidFill>
                        </a:rPr>
                        <a:t>Transporte</a:t>
                      </a:r>
                      <a:r>
                        <a:rPr lang="en-US" sz="2000" b="1" baseline="0" dirty="0" smtClean="0">
                          <a:solidFill>
                            <a:schemeClr val="tx1"/>
                          </a:solidFill>
                        </a:rPr>
                        <a:t> de </a:t>
                      </a:r>
                      <a:r>
                        <a:rPr lang="en-US" sz="2000" b="1" baseline="0" dirty="0" err="1" smtClean="0">
                          <a:solidFill>
                            <a:schemeClr val="tx1"/>
                          </a:solidFill>
                        </a:rPr>
                        <a:t>elétrons</a:t>
                      </a:r>
                      <a:endParaRPr lang="en-US" sz="2000" b="1" dirty="0">
                        <a:solidFill>
                          <a:schemeClr val="tx1"/>
                        </a:solidFill>
                      </a:endParaRPr>
                    </a:p>
                  </a:txBody>
                  <a:tcPr>
                    <a:solidFill>
                      <a:srgbClr val="FF99CC"/>
                    </a:solidFill>
                  </a:tcPr>
                </a:tc>
              </a:tr>
            </a:tbl>
          </a:graphicData>
        </a:graphic>
      </p:graphicFrame>
      <p:sp>
        <p:nvSpPr>
          <p:cNvPr id="5" name="Título 1"/>
          <p:cNvSpPr txBox="1">
            <a:spLocks/>
          </p:cNvSpPr>
          <p:nvPr/>
        </p:nvSpPr>
        <p:spPr>
          <a:xfrm>
            <a:off x="855113" y="183970"/>
            <a:ext cx="10515600" cy="756309"/>
          </a:xfrm>
          <a:prstGeom prst="rect">
            <a:avLst/>
          </a:prstGeom>
          <a:gradFill>
            <a:gsLst>
              <a:gs pos="0">
                <a:srgbClr val="0070C0"/>
              </a:gs>
              <a:gs pos="74000">
                <a:schemeClr val="accent1">
                  <a:lumMod val="45000"/>
                  <a:lumOff val="55000"/>
                </a:schemeClr>
              </a:gs>
              <a:gs pos="83000">
                <a:schemeClr val="accent1">
                  <a:lumMod val="45000"/>
                  <a:lumOff val="55000"/>
                </a:schemeClr>
              </a:gs>
              <a:gs pos="100000">
                <a:srgbClr val="00B05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t>Classificação</a:t>
            </a:r>
            <a:r>
              <a:rPr lang="en-US" b="1" dirty="0" smtClean="0"/>
              <a:t> dos </a:t>
            </a:r>
            <a:r>
              <a:rPr lang="en-US" b="1" dirty="0" err="1" smtClean="0"/>
              <a:t>elementos</a:t>
            </a:r>
            <a:r>
              <a:rPr lang="en-US" b="1" dirty="0" smtClean="0"/>
              <a:t> </a:t>
            </a:r>
            <a:r>
              <a:rPr lang="en-US" b="1" dirty="0" err="1" smtClean="0"/>
              <a:t>essenciais</a:t>
            </a:r>
            <a:endParaRPr lang="en-US" b="1" dirty="0"/>
          </a:p>
        </p:txBody>
      </p:sp>
      <p:pic>
        <p:nvPicPr>
          <p:cNvPr id="2050" name="Picture 2" descr="http://n.i.uol.com.br/licaodecasa/ensmedio/quimica/saponificaca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602" y="3318461"/>
            <a:ext cx="40005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215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01765" y="1211826"/>
            <a:ext cx="7039694" cy="4980211"/>
          </a:xfrm>
        </p:spPr>
        <p:txBody>
          <a:bodyPr/>
          <a:lstStyle/>
          <a:p>
            <a:pPr algn="just">
              <a:lnSpc>
                <a:spcPct val="150000"/>
              </a:lnSpc>
              <a:buFont typeface="Wingdings" panose="05000000000000000000" pitchFamily="2" charset="2"/>
              <a:buChar char="Ø"/>
            </a:pPr>
            <a:r>
              <a:rPr lang="pt-BR" dirty="0" smtClean="0">
                <a:latin typeface="Arial" pitchFamily="34" charset="0"/>
                <a:cs typeface="Arial" pitchFamily="34" charset="0"/>
              </a:rPr>
              <a:t> A  determinação do teor de cálcio no solo é feita através dos métodos de:</a:t>
            </a:r>
          </a:p>
          <a:p>
            <a:pPr>
              <a:lnSpc>
                <a:spcPct val="150000"/>
              </a:lnSpc>
              <a:buNone/>
            </a:pPr>
            <a:r>
              <a:rPr lang="pt-BR" dirty="0" smtClean="0">
                <a:latin typeface="Arial" pitchFamily="34" charset="0"/>
                <a:cs typeface="Arial" pitchFamily="34" charset="0"/>
              </a:rPr>
              <a:t> - Resina</a:t>
            </a:r>
          </a:p>
          <a:p>
            <a:pPr>
              <a:lnSpc>
                <a:spcPct val="150000"/>
              </a:lnSpc>
              <a:buNone/>
            </a:pPr>
            <a:r>
              <a:rPr lang="pt-BR" dirty="0" smtClean="0">
                <a:latin typeface="Arial" pitchFamily="34" charset="0"/>
                <a:cs typeface="Arial" pitchFamily="34" charset="0"/>
              </a:rPr>
              <a:t> - EDTA </a:t>
            </a:r>
          </a:p>
          <a:p>
            <a:pPr>
              <a:lnSpc>
                <a:spcPct val="150000"/>
              </a:lnSpc>
              <a:buNone/>
            </a:pPr>
            <a:r>
              <a:rPr lang="pt-BR" dirty="0" smtClean="0">
                <a:latin typeface="Arial" pitchFamily="34" charset="0"/>
                <a:cs typeface="Arial" pitchFamily="34" charset="0"/>
              </a:rPr>
              <a:t> </a:t>
            </a:r>
          </a:p>
          <a:p>
            <a:pPr>
              <a:lnSpc>
                <a:spcPct val="150000"/>
              </a:lnSpc>
              <a:buNone/>
            </a:pPr>
            <a:r>
              <a:rPr lang="pt-BR" dirty="0" smtClean="0">
                <a:latin typeface="Arial" pitchFamily="34" charset="0"/>
                <a:cs typeface="Arial" pitchFamily="34" charset="0"/>
              </a:rPr>
              <a:t>  </a:t>
            </a:r>
          </a:p>
          <a:p>
            <a:pPr>
              <a:lnSpc>
                <a:spcPct val="150000"/>
              </a:lnSpc>
              <a:buNone/>
            </a:pPr>
            <a:endParaRPr lang="pt-BR" dirty="0">
              <a:latin typeface="Arial" pitchFamily="34" charset="0"/>
              <a:cs typeface="Arial" pitchFamily="34" charset="0"/>
            </a:endParaRPr>
          </a:p>
        </p:txBody>
      </p:sp>
      <p:sp>
        <p:nvSpPr>
          <p:cNvPr id="4" name="Título 1"/>
          <p:cNvSpPr txBox="1">
            <a:spLocks/>
          </p:cNvSpPr>
          <p:nvPr/>
        </p:nvSpPr>
        <p:spPr>
          <a:xfrm>
            <a:off x="1839814" y="244627"/>
            <a:ext cx="6488435" cy="707685"/>
          </a:xfrm>
          <a:prstGeom prst="rect">
            <a:avLst/>
          </a:prstGeom>
        </p:spPr>
        <p:txBody>
          <a:bodyPr vert="horz" lIns="91440" tIns="45720" rIns="91440" bIns="45720" rtlCol="0" anchor="b">
            <a:normAutofit/>
          </a:bodyPr>
          <a:lstStyle/>
          <a:p>
            <a:pPr algn="ctr" defTabSz="685800">
              <a:lnSpc>
                <a:spcPct val="90000"/>
              </a:lnSpc>
              <a:spcBef>
                <a:spcPct val="0"/>
              </a:spcBef>
              <a:defRPr/>
            </a:pPr>
            <a:r>
              <a:rPr lang="pt-BR" sz="4000" b="1" dirty="0">
                <a:solidFill>
                  <a:schemeClr val="accent6">
                    <a:lumMod val="75000"/>
                  </a:schemeClr>
                </a:solidFill>
                <a:latin typeface="Arial" panose="020B0604020202020204" pitchFamily="34" charset="0"/>
                <a:ea typeface="+mj-ea"/>
                <a:cs typeface="Arial" panose="020B0604020202020204" pitchFamily="34" charset="0"/>
              </a:rPr>
              <a:t> 2 – Teores de Ca no solo</a:t>
            </a:r>
            <a:endParaRPr lang="pt-BR" sz="4000" b="1" dirty="0">
              <a:solidFill>
                <a:schemeClr val="accent6">
                  <a:lumMod val="75000"/>
                </a:schemeClr>
              </a:solidFill>
              <a:latin typeface="Arial" panose="020B0604020202020204" pitchFamily="34" charset="0"/>
              <a:ea typeface="+mj-ea"/>
              <a:cs typeface="Arial" panose="020B0604020202020204" pitchFamily="34" charset="0"/>
            </a:endParaRPr>
          </a:p>
        </p:txBody>
      </p:sp>
      <p:sp>
        <p:nvSpPr>
          <p:cNvPr id="5" name="CaixaDeTexto 4"/>
          <p:cNvSpPr txBox="1"/>
          <p:nvPr/>
        </p:nvSpPr>
        <p:spPr>
          <a:xfrm>
            <a:off x="1991544" y="4061971"/>
            <a:ext cx="1368152" cy="1754326"/>
          </a:xfrm>
          <a:prstGeom prst="rect">
            <a:avLst/>
          </a:prstGeom>
          <a:noFill/>
        </p:spPr>
        <p:txBody>
          <a:bodyPr wrap="square" rtlCol="0">
            <a:spAutoFit/>
          </a:bodyPr>
          <a:lstStyle/>
          <a:p>
            <a:r>
              <a:rPr lang="pt-BR" dirty="0">
                <a:latin typeface="Arial" pitchFamily="34" charset="0"/>
                <a:cs typeface="Arial" pitchFamily="34" charset="0"/>
              </a:rPr>
              <a:t>Teor </a:t>
            </a:r>
            <a:endParaRPr lang="pt-BR" baseline="30000" dirty="0">
              <a:latin typeface="Arial" pitchFamily="34" charset="0"/>
              <a:cs typeface="Arial" pitchFamily="34" charset="0"/>
            </a:endParaRPr>
          </a:p>
          <a:p>
            <a:r>
              <a:rPr lang="pt-BR" dirty="0">
                <a:latin typeface="Arial" pitchFamily="34" charset="0"/>
                <a:cs typeface="Arial" pitchFamily="34" charset="0"/>
              </a:rPr>
              <a:t>Muito baixo</a:t>
            </a:r>
          </a:p>
          <a:p>
            <a:r>
              <a:rPr lang="pt-BR" dirty="0">
                <a:latin typeface="Arial" pitchFamily="34" charset="0"/>
                <a:cs typeface="Arial" pitchFamily="34" charset="0"/>
              </a:rPr>
              <a:t>Baixo</a:t>
            </a:r>
          </a:p>
          <a:p>
            <a:r>
              <a:rPr lang="pt-BR" dirty="0">
                <a:latin typeface="Arial" pitchFamily="34" charset="0"/>
                <a:cs typeface="Arial" pitchFamily="34" charset="0"/>
              </a:rPr>
              <a:t>Médio</a:t>
            </a:r>
          </a:p>
          <a:p>
            <a:r>
              <a:rPr lang="pt-BR" dirty="0">
                <a:latin typeface="Arial" pitchFamily="34" charset="0"/>
                <a:cs typeface="Arial" pitchFamily="34" charset="0"/>
              </a:rPr>
              <a:t>Alto</a:t>
            </a:r>
          </a:p>
          <a:p>
            <a:r>
              <a:rPr lang="pt-BR" dirty="0">
                <a:latin typeface="Arial" pitchFamily="34" charset="0"/>
                <a:cs typeface="Arial" pitchFamily="34" charset="0"/>
              </a:rPr>
              <a:t>Muito alto</a:t>
            </a:r>
            <a:endParaRPr lang="pt-BR" dirty="0">
              <a:latin typeface="Arial" pitchFamily="34" charset="0"/>
              <a:cs typeface="Arial" pitchFamily="34" charset="0"/>
            </a:endParaRPr>
          </a:p>
        </p:txBody>
      </p:sp>
      <p:sp>
        <p:nvSpPr>
          <p:cNvPr id="6" name="CaixaDeTexto 5"/>
          <p:cNvSpPr txBox="1"/>
          <p:nvPr/>
        </p:nvSpPr>
        <p:spPr>
          <a:xfrm>
            <a:off x="3647728" y="4061972"/>
            <a:ext cx="1368152" cy="2031325"/>
          </a:xfrm>
          <a:prstGeom prst="rect">
            <a:avLst/>
          </a:prstGeom>
          <a:noFill/>
        </p:spPr>
        <p:txBody>
          <a:bodyPr wrap="square" rtlCol="0">
            <a:spAutoFit/>
          </a:bodyPr>
          <a:lstStyle/>
          <a:p>
            <a:r>
              <a:rPr lang="pt-BR" dirty="0"/>
              <a:t> </a:t>
            </a:r>
            <a:r>
              <a:rPr lang="pt-BR" dirty="0">
                <a:latin typeface="Arial" pitchFamily="34" charset="0"/>
                <a:cs typeface="Arial" pitchFamily="34" charset="0"/>
              </a:rPr>
              <a:t>K</a:t>
            </a:r>
            <a:r>
              <a:rPr lang="pt-BR" baseline="30000" dirty="0">
                <a:latin typeface="Arial" pitchFamily="34" charset="0"/>
                <a:cs typeface="Arial" pitchFamily="34" charset="0"/>
              </a:rPr>
              <a:t>+ </a:t>
            </a:r>
            <a:r>
              <a:rPr lang="pt-BR" dirty="0">
                <a:latin typeface="Arial" pitchFamily="34" charset="0"/>
                <a:cs typeface="Arial" pitchFamily="34" charset="0"/>
              </a:rPr>
              <a:t>trocável</a:t>
            </a:r>
          </a:p>
          <a:p>
            <a:pPr algn="ctr"/>
            <a:r>
              <a:rPr lang="pt-BR" dirty="0">
                <a:latin typeface="Arial" pitchFamily="34" charset="0"/>
                <a:cs typeface="Arial" pitchFamily="34" charset="0"/>
              </a:rPr>
              <a:t>0-0,7</a:t>
            </a:r>
          </a:p>
          <a:p>
            <a:pPr algn="ctr"/>
            <a:r>
              <a:rPr lang="pt-BR" dirty="0">
                <a:latin typeface="Arial" pitchFamily="34" charset="0"/>
                <a:cs typeface="Arial" pitchFamily="34" charset="0"/>
              </a:rPr>
              <a:t>0,8-1,5</a:t>
            </a:r>
          </a:p>
          <a:p>
            <a:pPr algn="ctr"/>
            <a:r>
              <a:rPr lang="pt-BR" dirty="0">
                <a:latin typeface="Arial" pitchFamily="34" charset="0"/>
                <a:cs typeface="Arial" pitchFamily="34" charset="0"/>
              </a:rPr>
              <a:t>1,6-3,0</a:t>
            </a:r>
          </a:p>
          <a:p>
            <a:pPr algn="ctr"/>
            <a:r>
              <a:rPr lang="pt-BR" dirty="0">
                <a:latin typeface="Arial" pitchFamily="34" charset="0"/>
                <a:cs typeface="Arial" pitchFamily="34" charset="0"/>
              </a:rPr>
              <a:t>3,1-6,0</a:t>
            </a:r>
          </a:p>
          <a:p>
            <a:pPr algn="ctr"/>
            <a:r>
              <a:rPr lang="pt-BR" dirty="0">
                <a:latin typeface="Arial" pitchFamily="34" charset="0"/>
                <a:cs typeface="Arial" pitchFamily="34" charset="0"/>
              </a:rPr>
              <a:t>&gt; 6,0</a:t>
            </a:r>
          </a:p>
          <a:p>
            <a:endParaRPr lang="pt-BR" dirty="0"/>
          </a:p>
        </p:txBody>
      </p:sp>
      <p:sp>
        <p:nvSpPr>
          <p:cNvPr id="7" name="CaixaDeTexto 6"/>
          <p:cNvSpPr txBox="1"/>
          <p:nvPr/>
        </p:nvSpPr>
        <p:spPr>
          <a:xfrm>
            <a:off x="5303912" y="4061971"/>
            <a:ext cx="1800200" cy="1754326"/>
          </a:xfrm>
          <a:prstGeom prst="rect">
            <a:avLst/>
          </a:prstGeom>
          <a:noFill/>
        </p:spPr>
        <p:txBody>
          <a:bodyPr wrap="square" rtlCol="0">
            <a:spAutoFit/>
          </a:bodyPr>
          <a:lstStyle/>
          <a:p>
            <a:r>
              <a:rPr lang="pt-BR" b="1" dirty="0">
                <a:latin typeface="Arial" pitchFamily="34" charset="0"/>
                <a:cs typeface="Arial" pitchFamily="34" charset="0"/>
              </a:rPr>
              <a:t>Ca</a:t>
            </a:r>
            <a:r>
              <a:rPr lang="pt-BR" b="1" baseline="30000" dirty="0">
                <a:latin typeface="Arial" pitchFamily="34" charset="0"/>
                <a:cs typeface="Arial" pitchFamily="34" charset="0"/>
              </a:rPr>
              <a:t>+2</a:t>
            </a:r>
            <a:r>
              <a:rPr lang="pt-BR" b="1" dirty="0">
                <a:latin typeface="Arial" pitchFamily="34" charset="0"/>
                <a:cs typeface="Arial" pitchFamily="34" charset="0"/>
              </a:rPr>
              <a:t> trocável</a:t>
            </a:r>
            <a:endParaRPr lang="pt-BR" b="1" baseline="30000" dirty="0">
              <a:latin typeface="Arial" pitchFamily="34" charset="0"/>
              <a:cs typeface="Arial" pitchFamily="34" charset="0"/>
            </a:endParaRPr>
          </a:p>
          <a:p>
            <a:pPr algn="ctr"/>
            <a:r>
              <a:rPr lang="pt-BR" b="1" dirty="0">
                <a:latin typeface="Arial" pitchFamily="34" charset="0"/>
                <a:cs typeface="Arial" pitchFamily="34" charset="0"/>
              </a:rPr>
              <a:t>0-4</a:t>
            </a:r>
          </a:p>
          <a:p>
            <a:pPr algn="ctr"/>
            <a:r>
              <a:rPr lang="pt-BR" b="1" dirty="0">
                <a:latin typeface="Arial" pitchFamily="34" charset="0"/>
                <a:cs typeface="Arial" pitchFamily="34" charset="0"/>
              </a:rPr>
              <a:t>5-10</a:t>
            </a:r>
          </a:p>
          <a:p>
            <a:pPr algn="ctr"/>
            <a:r>
              <a:rPr lang="pt-BR" b="1" dirty="0">
                <a:latin typeface="Arial" pitchFamily="34" charset="0"/>
                <a:cs typeface="Arial" pitchFamily="34" charset="0"/>
              </a:rPr>
              <a:t>11-20</a:t>
            </a:r>
          </a:p>
          <a:p>
            <a:pPr algn="ctr"/>
            <a:r>
              <a:rPr lang="pt-BR" b="1" dirty="0">
                <a:latin typeface="Arial" pitchFamily="34" charset="0"/>
                <a:cs typeface="Arial" pitchFamily="34" charset="0"/>
              </a:rPr>
              <a:t>21-40</a:t>
            </a:r>
          </a:p>
          <a:p>
            <a:pPr algn="ctr"/>
            <a:r>
              <a:rPr lang="pt-BR" b="1" dirty="0">
                <a:latin typeface="Arial" pitchFamily="34" charset="0"/>
                <a:cs typeface="Arial" pitchFamily="34" charset="0"/>
              </a:rPr>
              <a:t>&gt;40</a:t>
            </a:r>
          </a:p>
        </p:txBody>
      </p:sp>
      <p:sp>
        <p:nvSpPr>
          <p:cNvPr id="8" name="CaixaDeTexto 7"/>
          <p:cNvSpPr txBox="1"/>
          <p:nvPr/>
        </p:nvSpPr>
        <p:spPr>
          <a:xfrm>
            <a:off x="7320136" y="4061971"/>
            <a:ext cx="1584176" cy="1754326"/>
          </a:xfrm>
          <a:prstGeom prst="rect">
            <a:avLst/>
          </a:prstGeom>
          <a:noFill/>
        </p:spPr>
        <p:txBody>
          <a:bodyPr wrap="square" rtlCol="0">
            <a:spAutoFit/>
          </a:bodyPr>
          <a:lstStyle/>
          <a:p>
            <a:r>
              <a:rPr lang="pt-BR" dirty="0" err="1">
                <a:latin typeface="Arial" pitchFamily="34" charset="0"/>
                <a:cs typeface="Arial" pitchFamily="34" charset="0"/>
              </a:rPr>
              <a:t>Mg</a:t>
            </a:r>
            <a:r>
              <a:rPr lang="pt-BR" baseline="30000" dirty="0">
                <a:latin typeface="Arial" pitchFamily="34" charset="0"/>
                <a:cs typeface="Arial" pitchFamily="34" charset="0"/>
              </a:rPr>
              <a:t>+2 </a:t>
            </a:r>
            <a:r>
              <a:rPr lang="pt-BR" dirty="0">
                <a:latin typeface="Arial" pitchFamily="34" charset="0"/>
                <a:cs typeface="Arial" pitchFamily="34" charset="0"/>
              </a:rPr>
              <a:t>trocável</a:t>
            </a:r>
            <a:endParaRPr lang="pt-BR" baseline="30000" dirty="0">
              <a:latin typeface="Arial" pitchFamily="34" charset="0"/>
              <a:cs typeface="Arial" pitchFamily="34" charset="0"/>
            </a:endParaRPr>
          </a:p>
          <a:p>
            <a:pPr algn="ctr"/>
            <a:r>
              <a:rPr lang="pt-BR" dirty="0">
                <a:latin typeface="Arial" pitchFamily="34" charset="0"/>
                <a:cs typeface="Arial" pitchFamily="34" charset="0"/>
              </a:rPr>
              <a:t>0-2</a:t>
            </a:r>
          </a:p>
          <a:p>
            <a:pPr algn="ctr"/>
            <a:r>
              <a:rPr lang="pt-BR" dirty="0">
                <a:latin typeface="Arial" pitchFamily="34" charset="0"/>
                <a:cs typeface="Arial" pitchFamily="34" charset="0"/>
              </a:rPr>
              <a:t>3-5</a:t>
            </a:r>
          </a:p>
          <a:p>
            <a:pPr algn="ctr"/>
            <a:r>
              <a:rPr lang="pt-BR" dirty="0">
                <a:latin typeface="Arial" pitchFamily="34" charset="0"/>
                <a:cs typeface="Arial" pitchFamily="34" charset="0"/>
              </a:rPr>
              <a:t>6-10</a:t>
            </a:r>
          </a:p>
          <a:p>
            <a:pPr algn="ctr"/>
            <a:r>
              <a:rPr lang="pt-BR" dirty="0">
                <a:latin typeface="Arial" pitchFamily="34" charset="0"/>
                <a:cs typeface="Arial" pitchFamily="34" charset="0"/>
              </a:rPr>
              <a:t>11-15</a:t>
            </a:r>
          </a:p>
          <a:p>
            <a:pPr algn="ctr"/>
            <a:r>
              <a:rPr lang="pt-BR" dirty="0">
                <a:latin typeface="Arial" pitchFamily="34" charset="0"/>
                <a:cs typeface="Arial" pitchFamily="34" charset="0"/>
              </a:rPr>
              <a:t>&gt;15</a:t>
            </a:r>
          </a:p>
        </p:txBody>
      </p:sp>
      <p:sp>
        <p:nvSpPr>
          <p:cNvPr id="9" name="CaixaDeTexto 8"/>
          <p:cNvSpPr txBox="1"/>
          <p:nvPr/>
        </p:nvSpPr>
        <p:spPr>
          <a:xfrm>
            <a:off x="3647728" y="3701931"/>
            <a:ext cx="5184576" cy="369332"/>
          </a:xfrm>
          <a:prstGeom prst="rect">
            <a:avLst/>
          </a:prstGeom>
          <a:noFill/>
          <a:ln>
            <a:noFill/>
          </a:ln>
        </p:spPr>
        <p:txBody>
          <a:bodyPr wrap="square" rtlCol="0">
            <a:spAutoFit/>
          </a:bodyPr>
          <a:lstStyle/>
          <a:p>
            <a:pPr algn="ctr"/>
            <a:r>
              <a:rPr lang="pt-BR" dirty="0" err="1">
                <a:latin typeface="Arial" pitchFamily="34" charset="0"/>
                <a:cs typeface="Arial" pitchFamily="34" charset="0"/>
              </a:rPr>
              <a:t>mmol</a:t>
            </a:r>
            <a:r>
              <a:rPr lang="pt-BR" baseline="-25000" dirty="0" err="1">
                <a:latin typeface="Arial" pitchFamily="34" charset="0"/>
                <a:cs typeface="Arial" pitchFamily="34" charset="0"/>
              </a:rPr>
              <a:t>c</a:t>
            </a:r>
            <a:r>
              <a:rPr lang="pt-BR" baseline="-25000" dirty="0">
                <a:latin typeface="Arial" pitchFamily="34" charset="0"/>
                <a:cs typeface="Arial" pitchFamily="34" charset="0"/>
              </a:rPr>
              <a:t> </a:t>
            </a:r>
            <a:r>
              <a:rPr lang="pt-BR" dirty="0" err="1">
                <a:latin typeface="Arial" pitchFamily="34" charset="0"/>
                <a:cs typeface="Arial" pitchFamily="34" charset="0"/>
              </a:rPr>
              <a:t>dm</a:t>
            </a:r>
            <a:r>
              <a:rPr lang="pt-BR" baseline="30000" dirty="0">
                <a:latin typeface="Arial" pitchFamily="34" charset="0"/>
                <a:cs typeface="Arial" pitchFamily="34" charset="0"/>
              </a:rPr>
              <a:t>-3</a:t>
            </a:r>
            <a:endParaRPr lang="pt-BR" baseline="30000" dirty="0">
              <a:latin typeface="Arial" pitchFamily="34" charset="0"/>
              <a:cs typeface="Arial" pitchFamily="34" charset="0"/>
            </a:endParaRPr>
          </a:p>
        </p:txBody>
      </p:sp>
      <p:cxnSp>
        <p:nvCxnSpPr>
          <p:cNvPr id="11" name="Conector reto 10"/>
          <p:cNvCxnSpPr/>
          <p:nvPr/>
        </p:nvCxnSpPr>
        <p:spPr>
          <a:xfrm>
            <a:off x="3575720" y="4061971"/>
            <a:ext cx="5256584" cy="0"/>
          </a:xfrm>
          <a:prstGeom prst="line">
            <a:avLst/>
          </a:prstGeom>
        </p:spPr>
        <p:style>
          <a:lnRef idx="1">
            <a:schemeClr val="dk1"/>
          </a:lnRef>
          <a:fillRef idx="0">
            <a:schemeClr val="dk1"/>
          </a:fillRef>
          <a:effectRef idx="0">
            <a:schemeClr val="dk1"/>
          </a:effectRef>
          <a:fontRef idx="minor">
            <a:schemeClr val="tx1"/>
          </a:fontRef>
        </p:style>
      </p:cxnSp>
      <p:cxnSp>
        <p:nvCxnSpPr>
          <p:cNvPr id="14" name="Conector reto 13"/>
          <p:cNvCxnSpPr/>
          <p:nvPr/>
        </p:nvCxnSpPr>
        <p:spPr>
          <a:xfrm>
            <a:off x="2063552" y="4350003"/>
            <a:ext cx="6768752" cy="0"/>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a:off x="2063552" y="5718155"/>
            <a:ext cx="6768752" cy="0"/>
          </a:xfrm>
          <a:prstGeom prst="line">
            <a:avLst/>
          </a:prstGeom>
        </p:spPr>
        <p:style>
          <a:lnRef idx="1">
            <a:schemeClr val="dk1"/>
          </a:lnRef>
          <a:fillRef idx="0">
            <a:schemeClr val="dk1"/>
          </a:fillRef>
          <a:effectRef idx="0">
            <a:schemeClr val="dk1"/>
          </a:effectRef>
          <a:fontRef idx="minor">
            <a:schemeClr val="tx1"/>
          </a:fontRef>
        </p:style>
      </p:cxnSp>
      <p:sp>
        <p:nvSpPr>
          <p:cNvPr id="20" name="CaixaDeTexto 19"/>
          <p:cNvSpPr txBox="1"/>
          <p:nvPr/>
        </p:nvSpPr>
        <p:spPr>
          <a:xfrm>
            <a:off x="5303912" y="5718157"/>
            <a:ext cx="3816424" cy="276999"/>
          </a:xfrm>
          <a:prstGeom prst="rect">
            <a:avLst/>
          </a:prstGeom>
          <a:noFill/>
        </p:spPr>
        <p:txBody>
          <a:bodyPr wrap="square" rtlCol="0">
            <a:spAutoFit/>
          </a:bodyPr>
          <a:lstStyle/>
          <a:p>
            <a:r>
              <a:rPr lang="pt-BR" sz="1200" dirty="0">
                <a:latin typeface="Arial" pitchFamily="34" charset="0"/>
                <a:cs typeface="Arial" pitchFamily="34" charset="0"/>
              </a:rPr>
              <a:t>Adaptado de  </a:t>
            </a:r>
            <a:r>
              <a:rPr lang="pt-BR" sz="1200" dirty="0" err="1">
                <a:latin typeface="Arial" pitchFamily="34" charset="0"/>
                <a:cs typeface="Arial" pitchFamily="34" charset="0"/>
              </a:rPr>
              <a:t>Raij</a:t>
            </a:r>
            <a:r>
              <a:rPr lang="pt-BR" sz="1200" dirty="0">
                <a:latin typeface="Arial" pitchFamily="34" charset="0"/>
                <a:cs typeface="Arial" pitchFamily="34" charset="0"/>
              </a:rPr>
              <a:t> </a:t>
            </a:r>
            <a:r>
              <a:rPr lang="pt-BR" sz="1200" dirty="0" err="1">
                <a:latin typeface="Arial" pitchFamily="34" charset="0"/>
                <a:cs typeface="Arial" pitchFamily="34" charset="0"/>
              </a:rPr>
              <a:t>et</a:t>
            </a:r>
            <a:r>
              <a:rPr lang="pt-BR" sz="1200" dirty="0">
                <a:latin typeface="Arial" pitchFamily="34" charset="0"/>
                <a:cs typeface="Arial" pitchFamily="34" charset="0"/>
              </a:rPr>
              <a:t> al.(1997) e Ribeiro </a:t>
            </a:r>
            <a:r>
              <a:rPr lang="pt-BR" sz="1200" dirty="0" err="1">
                <a:latin typeface="Arial" pitchFamily="34" charset="0"/>
                <a:cs typeface="Arial" pitchFamily="34" charset="0"/>
              </a:rPr>
              <a:t>et</a:t>
            </a:r>
            <a:r>
              <a:rPr lang="pt-BR" sz="1200" dirty="0">
                <a:latin typeface="Arial" pitchFamily="34" charset="0"/>
                <a:cs typeface="Arial" pitchFamily="34" charset="0"/>
              </a:rPr>
              <a:t> al.,(1999)</a:t>
            </a:r>
            <a:endParaRPr lang="pt-BR" sz="1200" dirty="0">
              <a:latin typeface="Arial" pitchFamily="34" charset="0"/>
              <a:cs typeface="Arial" pitchFamily="34" charset="0"/>
            </a:endParaRPr>
          </a:p>
        </p:txBody>
      </p:sp>
    </p:spTree>
    <p:extLst>
      <p:ext uri="{BB962C8B-B14F-4D97-AF65-F5344CB8AC3E}">
        <p14:creationId xmlns:p14="http://schemas.microsoft.com/office/powerpoint/2010/main" val="5966951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52650" y="1340768"/>
            <a:ext cx="7886700" cy="4135314"/>
          </a:xfrm>
        </p:spPr>
        <p:txBody>
          <a:bodyPr/>
          <a:lstStyle/>
          <a:p>
            <a:pPr>
              <a:lnSpc>
                <a:spcPct val="150000"/>
              </a:lnSpc>
            </a:pPr>
            <a:r>
              <a:rPr lang="pt-BR" dirty="0" smtClean="0">
                <a:latin typeface="Arial" panose="020B0604020202020204" pitchFamily="34" charset="0"/>
                <a:cs typeface="Arial" panose="020B0604020202020204" pitchFamily="34" charset="0"/>
              </a:rPr>
              <a:t>O ideal é que a SB do solo seja constituída por:</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40 - 50% de cálcio</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10 - 15% de magnésio</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3 - 5% de potássio</a:t>
            </a:r>
            <a:endParaRPr lang="pt-BR" dirty="0">
              <a:latin typeface="Arial" panose="020B0604020202020204" pitchFamily="34" charset="0"/>
              <a:cs typeface="Arial" panose="020B0604020202020204" pitchFamily="34" charset="0"/>
            </a:endParaRPr>
          </a:p>
        </p:txBody>
      </p:sp>
      <p:sp>
        <p:nvSpPr>
          <p:cNvPr id="5" name="Título 1"/>
          <p:cNvSpPr txBox="1">
            <a:spLocks/>
          </p:cNvSpPr>
          <p:nvPr/>
        </p:nvSpPr>
        <p:spPr>
          <a:xfrm>
            <a:off x="1839814" y="244627"/>
            <a:ext cx="7136507" cy="707685"/>
          </a:xfrm>
          <a:prstGeom prst="rect">
            <a:avLst/>
          </a:prstGeom>
        </p:spPr>
        <p:txBody>
          <a:bodyPr vert="horz" lIns="91440" tIns="45720" rIns="91440" bIns="45720" rtlCol="0" anchor="b">
            <a:normAutofit/>
          </a:bodyPr>
          <a:lstStyle/>
          <a:p>
            <a:pPr algn="ctr" defTabSz="685800">
              <a:lnSpc>
                <a:spcPct val="90000"/>
              </a:lnSpc>
              <a:spcBef>
                <a:spcPct val="0"/>
              </a:spcBef>
              <a:defRPr/>
            </a:pPr>
            <a:r>
              <a:rPr lang="pt-BR" sz="4000" b="1" dirty="0">
                <a:solidFill>
                  <a:schemeClr val="accent6">
                    <a:lumMod val="75000"/>
                  </a:schemeClr>
                </a:solidFill>
                <a:latin typeface="Arial" panose="020B0604020202020204" pitchFamily="34" charset="0"/>
                <a:ea typeface="+mj-ea"/>
                <a:cs typeface="Arial" panose="020B0604020202020204" pitchFamily="34" charset="0"/>
              </a:rPr>
              <a:t> 2 – Teores de Ca no solo</a:t>
            </a:r>
            <a:endParaRPr lang="pt-BR" sz="4000" b="1" dirty="0">
              <a:solidFill>
                <a:schemeClr val="accent6">
                  <a:lumMod val="7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103868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26294" y="923841"/>
            <a:ext cx="7638058" cy="2337123"/>
          </a:xfrm>
        </p:spPr>
        <p:txBody>
          <a:bodyPr>
            <a:noAutofit/>
          </a:bodyPr>
          <a:lstStyle/>
          <a:p>
            <a:pPr algn="ctr">
              <a:lnSpc>
                <a:spcPct val="150000"/>
              </a:lnSpc>
              <a:buNone/>
            </a:pPr>
            <a:r>
              <a:rPr lang="pt-BR" sz="2500" b="1" dirty="0">
                <a:latin typeface="Arial" panose="020B0604020202020204" pitchFamily="34" charset="0"/>
                <a:cs typeface="Arial" panose="020B0604020202020204" pitchFamily="34" charset="0"/>
              </a:rPr>
              <a:t>3.1 Calcário</a:t>
            </a:r>
          </a:p>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Principal fonte de cálcio para cultivo em solo</a:t>
            </a:r>
          </a:p>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Corrige o pH e neutraliza o Al</a:t>
            </a:r>
            <a:r>
              <a:rPr lang="pt-BR" baseline="30000" dirty="0" smtClean="0">
                <a:latin typeface="Arial" panose="020B0604020202020204" pitchFamily="34" charset="0"/>
                <a:cs typeface="Arial" panose="020B0604020202020204" pitchFamily="34" charset="0"/>
              </a:rPr>
              <a:t>+3</a:t>
            </a:r>
            <a:r>
              <a:rPr lang="pt-BR" dirty="0" smtClean="0">
                <a:latin typeface="Arial" panose="020B0604020202020204" pitchFamily="34" charset="0"/>
                <a:cs typeface="Arial" panose="020B0604020202020204" pitchFamily="34" charset="0"/>
              </a:rPr>
              <a:t> (através do íon acompanhante)      </a:t>
            </a:r>
          </a:p>
          <a:p>
            <a:pPr algn="just">
              <a:lnSpc>
                <a:spcPct val="150000"/>
              </a:lnSpc>
              <a:buNone/>
            </a:pPr>
            <a:r>
              <a:rPr lang="pt-BR" dirty="0" smtClean="0">
                <a:latin typeface="Arial" panose="020B0604020202020204" pitchFamily="34" charset="0"/>
                <a:cs typeface="Arial" panose="020B0604020202020204" pitchFamily="34" charset="0"/>
              </a:rPr>
              <a:t>        </a:t>
            </a:r>
          </a:p>
        </p:txBody>
      </p:sp>
      <p:sp>
        <p:nvSpPr>
          <p:cNvPr id="5" name="CaixaDeTexto 4"/>
          <p:cNvSpPr txBox="1"/>
          <p:nvPr/>
        </p:nvSpPr>
        <p:spPr>
          <a:xfrm>
            <a:off x="9199280" y="6525345"/>
            <a:ext cx="1440161" cy="307777"/>
          </a:xfrm>
          <a:prstGeom prst="rect">
            <a:avLst/>
          </a:prstGeom>
          <a:noFill/>
        </p:spPr>
        <p:txBody>
          <a:bodyPr wrap="square" rtlCol="0">
            <a:spAutoFit/>
          </a:bodyPr>
          <a:lstStyle/>
          <a:p>
            <a:pPr algn="just"/>
            <a:r>
              <a:rPr lang="pt-BR" sz="1400" b="1" dirty="0" err="1">
                <a:solidFill>
                  <a:schemeClr val="bg1"/>
                </a:solidFill>
                <a:latin typeface="Arial" panose="020B0604020202020204" pitchFamily="34" charset="0"/>
                <a:cs typeface="Arial" panose="020B0604020202020204" pitchFamily="34" charset="0"/>
              </a:rPr>
              <a:t>Alcarde</a:t>
            </a:r>
            <a:r>
              <a:rPr lang="pt-BR" sz="1400" b="1" dirty="0">
                <a:solidFill>
                  <a:schemeClr val="bg1"/>
                </a:solidFill>
                <a:latin typeface="Arial" panose="020B0604020202020204" pitchFamily="34" charset="0"/>
                <a:cs typeface="Arial" panose="020B0604020202020204" pitchFamily="34" charset="0"/>
              </a:rPr>
              <a:t> ,1992</a:t>
            </a:r>
            <a:endParaRPr lang="pt-BR" sz="1400" b="1" dirty="0">
              <a:solidFill>
                <a:schemeClr val="bg1"/>
              </a:solidFill>
              <a:latin typeface="Arial" panose="020B0604020202020204" pitchFamily="34" charset="0"/>
              <a:cs typeface="Arial" panose="020B0604020202020204" pitchFamily="34" charset="0"/>
            </a:endParaRPr>
          </a:p>
        </p:txBody>
      </p:sp>
      <p:sp>
        <p:nvSpPr>
          <p:cNvPr id="9" name="Título 1"/>
          <p:cNvSpPr txBox="1">
            <a:spLocks/>
          </p:cNvSpPr>
          <p:nvPr/>
        </p:nvSpPr>
        <p:spPr>
          <a:xfrm>
            <a:off x="1839814" y="244627"/>
            <a:ext cx="8648675"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3 – Corretivos e Fertilizantes</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703512" y="3163515"/>
            <a:ext cx="7086600" cy="3286125"/>
          </a:xfrm>
          <a:prstGeom prst="rect">
            <a:avLst/>
          </a:prstGeom>
          <a:noFill/>
          <a:ln w="9525">
            <a:noFill/>
            <a:miter lim="800000"/>
            <a:headEnd/>
            <a:tailEnd/>
          </a:ln>
        </p:spPr>
      </p:pic>
      <p:cxnSp>
        <p:nvCxnSpPr>
          <p:cNvPr id="10" name="Conector de seta reta 9"/>
          <p:cNvCxnSpPr/>
          <p:nvPr/>
        </p:nvCxnSpPr>
        <p:spPr>
          <a:xfrm>
            <a:off x="3647728" y="5805264"/>
            <a:ext cx="10081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p:txBody>
          <a:bodyPr/>
          <a:lstStyle/>
          <a:p>
            <a:endParaRPr lang="pt-BR"/>
          </a:p>
        </p:txBody>
      </p:sp>
    </p:spTree>
    <p:extLst>
      <p:ext uri="{BB962C8B-B14F-4D97-AF65-F5344CB8AC3E}">
        <p14:creationId xmlns:p14="http://schemas.microsoft.com/office/powerpoint/2010/main" val="1098918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7004949" y="5073174"/>
            <a:ext cx="2304256"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227650" y="5805264"/>
            <a:ext cx="2156382"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1626294" y="1124744"/>
            <a:ext cx="7638059" cy="6120680"/>
          </a:xfrm>
        </p:spPr>
        <p:txBody>
          <a:bodyPr>
            <a:normAutofit/>
          </a:bodyPr>
          <a:lstStyle/>
          <a:p>
            <a:pPr algn="just">
              <a:lnSpc>
                <a:spcPct val="150000"/>
              </a:lnSpc>
              <a:buNone/>
            </a:pPr>
            <a:endParaRPr lang="pt-BR" sz="19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pt-BR" sz="1900" dirty="0">
                <a:latin typeface="Arial" panose="020B0604020202020204" pitchFamily="34" charset="0"/>
                <a:cs typeface="Arial" panose="020B0604020202020204" pitchFamily="34" charset="0"/>
              </a:rPr>
              <a:t> </a:t>
            </a:r>
            <a:r>
              <a:rPr lang="pt-BR" sz="1900" dirty="0">
                <a:latin typeface="Arial" panose="020B0604020202020204" pitchFamily="34" charset="0"/>
                <a:cs typeface="Arial" panose="020B0604020202020204" pitchFamily="34" charset="0"/>
              </a:rPr>
              <a:t>Calcário </a:t>
            </a:r>
            <a:r>
              <a:rPr lang="pt-BR" sz="1900" dirty="0" err="1">
                <a:latin typeface="Arial" panose="020B0604020202020204" pitchFamily="34" charset="0"/>
                <a:cs typeface="Arial" panose="020B0604020202020204" pitchFamily="34" charset="0"/>
              </a:rPr>
              <a:t>calcítico</a:t>
            </a:r>
            <a:r>
              <a:rPr lang="pt-BR" sz="1900" dirty="0">
                <a:latin typeface="Arial" panose="020B0604020202020204" pitchFamily="34" charset="0"/>
                <a:cs typeface="Arial" panose="020B0604020202020204" pitchFamily="34" charset="0"/>
              </a:rPr>
              <a:t> (menos de 10% de MgCO</a:t>
            </a:r>
            <a:r>
              <a:rPr lang="pt-BR" sz="1900" baseline="-25000" dirty="0">
                <a:latin typeface="Arial" panose="020B0604020202020204" pitchFamily="34" charset="0"/>
                <a:cs typeface="Arial" panose="020B0604020202020204" pitchFamily="34" charset="0"/>
              </a:rPr>
              <a:t>3</a:t>
            </a:r>
            <a:r>
              <a:rPr lang="pt-BR" sz="19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pt-BR" sz="1900" dirty="0">
                <a:latin typeface="Arial" panose="020B0604020202020204" pitchFamily="34" charset="0"/>
                <a:cs typeface="Arial" panose="020B0604020202020204" pitchFamily="34" charset="0"/>
              </a:rPr>
              <a:t> Calcário magnesiano (10-25% de MgCO</a:t>
            </a:r>
            <a:r>
              <a:rPr lang="pt-BR" sz="1900" baseline="-25000" dirty="0">
                <a:latin typeface="Arial" panose="020B0604020202020204" pitchFamily="34" charset="0"/>
                <a:cs typeface="Arial" panose="020B0604020202020204" pitchFamily="34" charset="0"/>
              </a:rPr>
              <a:t>3</a:t>
            </a:r>
            <a:r>
              <a:rPr lang="pt-BR" sz="19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pt-BR" sz="1900" dirty="0">
                <a:latin typeface="Arial" panose="020B0604020202020204" pitchFamily="34" charset="0"/>
                <a:cs typeface="Arial" panose="020B0604020202020204" pitchFamily="34" charset="0"/>
              </a:rPr>
              <a:t> Calcário </a:t>
            </a:r>
            <a:r>
              <a:rPr lang="pt-BR" sz="1900" dirty="0" err="1">
                <a:latin typeface="Arial" panose="020B0604020202020204" pitchFamily="34" charset="0"/>
                <a:cs typeface="Arial" panose="020B0604020202020204" pitchFamily="34" charset="0"/>
              </a:rPr>
              <a:t>dolomítico</a:t>
            </a:r>
            <a:r>
              <a:rPr lang="pt-BR" sz="1900" dirty="0">
                <a:latin typeface="Arial" panose="020B0604020202020204" pitchFamily="34" charset="0"/>
                <a:cs typeface="Arial" panose="020B0604020202020204" pitchFamily="34" charset="0"/>
              </a:rPr>
              <a:t> (Mais de 25% de MgCO</a:t>
            </a:r>
            <a:r>
              <a:rPr lang="pt-BR" sz="1900" baseline="-25000" dirty="0">
                <a:latin typeface="Arial" panose="020B0604020202020204" pitchFamily="34" charset="0"/>
                <a:cs typeface="Arial" panose="020B0604020202020204" pitchFamily="34" charset="0"/>
              </a:rPr>
              <a:t>3</a:t>
            </a:r>
            <a:r>
              <a:rPr lang="pt-BR" sz="1900" dirty="0">
                <a:latin typeface="Arial" panose="020B0604020202020204" pitchFamily="34" charset="0"/>
                <a:cs typeface="Arial" panose="020B0604020202020204" pitchFamily="34" charset="0"/>
              </a:rPr>
              <a:t>)</a:t>
            </a:r>
          </a:p>
          <a:p>
            <a:pPr marL="0" indent="0" algn="just">
              <a:lnSpc>
                <a:spcPct val="150000"/>
              </a:lnSpc>
              <a:buNone/>
            </a:pPr>
            <a:r>
              <a:rPr lang="pt-BR" sz="1900" dirty="0">
                <a:latin typeface="Arial" panose="020B0604020202020204" pitchFamily="34" charset="0"/>
                <a:cs typeface="Arial" panose="020B0604020202020204" pitchFamily="34" charset="0"/>
              </a:rPr>
              <a:t> </a:t>
            </a:r>
          </a:p>
          <a:p>
            <a:pPr algn="ctr">
              <a:lnSpc>
                <a:spcPct val="150000"/>
              </a:lnSpc>
              <a:buNone/>
            </a:pPr>
            <a:r>
              <a:rPr lang="pt-BR" sz="1900" b="1" dirty="0">
                <a:latin typeface="Arial" panose="020B0604020202020204" pitchFamily="34" charset="0"/>
                <a:cs typeface="Arial" panose="020B0604020202020204" pitchFamily="34" charset="0"/>
              </a:rPr>
              <a:t>    A escolha do tipo de calcário deve ser feito a partir da análise de solo</a:t>
            </a:r>
          </a:p>
          <a:p>
            <a:pPr algn="just">
              <a:lnSpc>
                <a:spcPct val="150000"/>
              </a:lnSpc>
              <a:buNone/>
            </a:pPr>
            <a:r>
              <a:rPr lang="pt-BR" sz="1900" dirty="0">
                <a:latin typeface="Arial" panose="020B0604020202020204" pitchFamily="34" charset="0"/>
                <a:cs typeface="Arial" panose="020B0604020202020204" pitchFamily="34" charset="0"/>
              </a:rPr>
              <a:t>      Para culturas hortícolas exigentes em Mg </a:t>
            </a:r>
            <a:r>
              <a:rPr lang="pt-BR" sz="1900" dirty="0">
                <a:latin typeface="Arial" panose="020B0604020202020204" pitchFamily="34" charset="0"/>
                <a:cs typeface="Arial" panose="020B0604020202020204" pitchFamily="34" charset="0"/>
                <a:sym typeface="Wingdings" panose="05000000000000000000" pitchFamily="2" charset="2"/>
              </a:rPr>
              <a:t></a:t>
            </a:r>
            <a:r>
              <a:rPr lang="pt-BR" sz="1900" dirty="0">
                <a:latin typeface="Arial" panose="020B0604020202020204" pitchFamily="34" charset="0"/>
                <a:cs typeface="Arial" panose="020B0604020202020204" pitchFamily="34" charset="0"/>
              </a:rPr>
              <a:t> Mg &lt; 8 </a:t>
            </a:r>
            <a:r>
              <a:rPr lang="pt-BR" sz="1900" dirty="0" err="1">
                <a:latin typeface="Arial" panose="020B0604020202020204" pitchFamily="34" charset="0"/>
                <a:cs typeface="Arial" panose="020B0604020202020204" pitchFamily="34" charset="0"/>
              </a:rPr>
              <a:t>mmol</a:t>
            </a:r>
            <a:r>
              <a:rPr lang="pt-BR" sz="1900" baseline="-25000" dirty="0" err="1">
                <a:latin typeface="Arial" panose="020B0604020202020204" pitchFamily="34" charset="0"/>
                <a:cs typeface="Arial" panose="020B0604020202020204" pitchFamily="34" charset="0"/>
              </a:rPr>
              <a:t>c</a:t>
            </a:r>
            <a:r>
              <a:rPr lang="pt-BR" sz="1900" dirty="0">
                <a:latin typeface="Arial" panose="020B0604020202020204" pitchFamily="34" charset="0"/>
                <a:cs typeface="Arial" panose="020B0604020202020204" pitchFamily="34" charset="0"/>
              </a:rPr>
              <a:t> </a:t>
            </a:r>
            <a:r>
              <a:rPr lang="pt-BR" sz="1900" dirty="0" err="1">
                <a:latin typeface="Arial" panose="020B0604020202020204" pitchFamily="34" charset="0"/>
                <a:cs typeface="Arial" panose="020B0604020202020204" pitchFamily="34" charset="0"/>
              </a:rPr>
              <a:t>dm</a:t>
            </a:r>
            <a:r>
              <a:rPr lang="pt-BR" sz="1900" baseline="30000" dirty="0">
                <a:latin typeface="Arial" panose="020B0604020202020204" pitchFamily="34" charset="0"/>
                <a:cs typeface="Arial" panose="020B0604020202020204" pitchFamily="34" charset="0"/>
              </a:rPr>
              <a:t>-3  </a:t>
            </a:r>
            <a:r>
              <a:rPr lang="pt-BR" sz="1900" dirty="0">
                <a:latin typeface="Arial" panose="020B0604020202020204" pitchFamily="34" charset="0"/>
                <a:cs typeface="Arial" panose="020B0604020202020204" pitchFamily="34" charset="0"/>
              </a:rPr>
              <a:t>optar  pelos calcários </a:t>
            </a:r>
            <a:r>
              <a:rPr lang="pt-BR" sz="1900" dirty="0" err="1">
                <a:latin typeface="Arial" panose="020B0604020202020204" pitchFamily="34" charset="0"/>
                <a:cs typeface="Arial" panose="020B0604020202020204" pitchFamily="34" charset="0"/>
              </a:rPr>
              <a:t>dolomíticos</a:t>
            </a:r>
            <a:r>
              <a:rPr lang="pt-BR" sz="1900" dirty="0">
                <a:latin typeface="Arial" panose="020B0604020202020204" pitchFamily="34" charset="0"/>
                <a:cs typeface="Arial" panose="020B0604020202020204" pitchFamily="34" charset="0"/>
              </a:rPr>
              <a:t> ou </a:t>
            </a:r>
            <a:r>
              <a:rPr lang="pt-BR" sz="1900" dirty="0" err="1">
                <a:latin typeface="Arial" panose="020B0604020202020204" pitchFamily="34" charset="0"/>
                <a:cs typeface="Arial" panose="020B0604020202020204" pitchFamily="34" charset="0"/>
              </a:rPr>
              <a:t>magnesianos</a:t>
            </a:r>
            <a:r>
              <a:rPr lang="pt-BR" sz="1900" dirty="0">
                <a:latin typeface="Arial" panose="020B0604020202020204" pitchFamily="34" charset="0"/>
                <a:cs typeface="Arial" panose="020B0604020202020204" pitchFamily="34" charset="0"/>
              </a:rPr>
              <a:t>)</a:t>
            </a:r>
            <a:endParaRPr lang="pt-BR" sz="1900" baseline="30000" dirty="0">
              <a:latin typeface="Arial" panose="020B0604020202020204" pitchFamily="34" charset="0"/>
              <a:cs typeface="Arial" panose="020B0604020202020204" pitchFamily="34" charset="0"/>
            </a:endParaRPr>
          </a:p>
          <a:p>
            <a:pPr algn="just">
              <a:lnSpc>
                <a:spcPct val="150000"/>
              </a:lnSpc>
              <a:buNone/>
            </a:pPr>
            <a:r>
              <a:rPr lang="pt-BR" sz="1900" dirty="0">
                <a:latin typeface="Arial" panose="020B0604020202020204" pitchFamily="34" charset="0"/>
                <a:cs typeface="Arial" panose="020B0604020202020204" pitchFamily="34" charset="0"/>
              </a:rPr>
              <a:t>      Demais culturas </a:t>
            </a:r>
            <a:r>
              <a:rPr lang="pt-BR" sz="1900" dirty="0">
                <a:latin typeface="Arial" panose="020B0604020202020204" pitchFamily="34" charset="0"/>
                <a:cs typeface="Arial" panose="020B0604020202020204" pitchFamily="34" charset="0"/>
                <a:sym typeface="Wingdings" panose="05000000000000000000" pitchFamily="2" charset="2"/>
              </a:rPr>
              <a:t> </a:t>
            </a:r>
            <a:r>
              <a:rPr lang="pt-BR" sz="1900" dirty="0">
                <a:latin typeface="Arial" panose="020B0604020202020204" pitchFamily="34" charset="0"/>
                <a:cs typeface="Arial" panose="020B0604020202020204" pitchFamily="34" charset="0"/>
              </a:rPr>
              <a:t> Mg &lt; 5 </a:t>
            </a:r>
            <a:r>
              <a:rPr lang="pt-BR" sz="1900" dirty="0" err="1">
                <a:latin typeface="Arial" panose="020B0604020202020204" pitchFamily="34" charset="0"/>
                <a:cs typeface="Arial" panose="020B0604020202020204" pitchFamily="34" charset="0"/>
              </a:rPr>
              <a:t>mmol</a:t>
            </a:r>
            <a:r>
              <a:rPr lang="pt-BR" sz="1900" baseline="-25000" dirty="0" err="1">
                <a:latin typeface="Arial" panose="020B0604020202020204" pitchFamily="34" charset="0"/>
                <a:cs typeface="Arial" panose="020B0604020202020204" pitchFamily="34" charset="0"/>
              </a:rPr>
              <a:t>c</a:t>
            </a:r>
            <a:r>
              <a:rPr lang="pt-BR" sz="1900" dirty="0">
                <a:latin typeface="Arial" panose="020B0604020202020204" pitchFamily="34" charset="0"/>
                <a:cs typeface="Arial" panose="020B0604020202020204" pitchFamily="34" charset="0"/>
              </a:rPr>
              <a:t> </a:t>
            </a:r>
            <a:r>
              <a:rPr lang="pt-BR" sz="1900" dirty="0" err="1">
                <a:latin typeface="Arial" panose="020B0604020202020204" pitchFamily="34" charset="0"/>
                <a:cs typeface="Arial" panose="020B0604020202020204" pitchFamily="34" charset="0"/>
              </a:rPr>
              <a:t>dm</a:t>
            </a:r>
            <a:r>
              <a:rPr lang="pt-BR" sz="1900" baseline="30000" dirty="0">
                <a:latin typeface="Arial" panose="020B0604020202020204" pitchFamily="34" charset="0"/>
                <a:cs typeface="Arial" panose="020B0604020202020204" pitchFamily="34" charset="0"/>
              </a:rPr>
              <a:t>-3</a:t>
            </a:r>
            <a:r>
              <a:rPr lang="pt-BR" sz="1900" dirty="0">
                <a:latin typeface="Arial" panose="020B0604020202020204" pitchFamily="34" charset="0"/>
                <a:cs typeface="Arial" panose="020B0604020202020204" pitchFamily="34" charset="0"/>
              </a:rPr>
              <a:t> </a:t>
            </a:r>
            <a:endParaRPr lang="pt-BR" sz="1900" baseline="30000" dirty="0">
              <a:latin typeface="Arial" panose="020B0604020202020204" pitchFamily="34" charset="0"/>
              <a:cs typeface="Arial" panose="020B0604020202020204" pitchFamily="34" charset="0"/>
            </a:endParaRPr>
          </a:p>
          <a:p>
            <a:pPr algn="just">
              <a:lnSpc>
                <a:spcPct val="150000"/>
              </a:lnSpc>
              <a:buNone/>
            </a:pPr>
            <a:endParaRPr lang="pt-BR" sz="1900" dirty="0">
              <a:latin typeface="Arial" panose="020B0604020202020204" pitchFamily="34" charset="0"/>
              <a:cs typeface="Arial" panose="020B0604020202020204" pitchFamily="34" charset="0"/>
            </a:endParaRPr>
          </a:p>
          <a:p>
            <a:pPr algn="just">
              <a:lnSpc>
                <a:spcPct val="150000"/>
              </a:lnSpc>
              <a:buFontTx/>
              <a:buChar char="-"/>
            </a:pPr>
            <a:endParaRPr lang="pt-BR" sz="1900" baseline="-25000" dirty="0">
              <a:latin typeface="Arial" panose="020B0604020202020204" pitchFamily="34" charset="0"/>
              <a:cs typeface="Arial" panose="020B0604020202020204" pitchFamily="34" charset="0"/>
            </a:endParaRPr>
          </a:p>
        </p:txBody>
      </p:sp>
      <p:sp>
        <p:nvSpPr>
          <p:cNvPr id="4" name="Título 1"/>
          <p:cNvSpPr txBox="1">
            <a:spLocks/>
          </p:cNvSpPr>
          <p:nvPr/>
        </p:nvSpPr>
        <p:spPr>
          <a:xfrm>
            <a:off x="1839814" y="244627"/>
            <a:ext cx="8648675"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3 – Corretivos e Fertilizantes</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sp>
        <p:nvSpPr>
          <p:cNvPr id="8" name="Espaço Reservado para Conteúdo 2"/>
          <p:cNvSpPr txBox="1">
            <a:spLocks/>
          </p:cNvSpPr>
          <p:nvPr/>
        </p:nvSpPr>
        <p:spPr>
          <a:xfrm>
            <a:off x="1626295" y="923841"/>
            <a:ext cx="7638059" cy="23371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50000"/>
              </a:lnSpc>
              <a:buFont typeface="Arial" panose="020B0604020202020204" pitchFamily="34" charset="0"/>
              <a:buNone/>
            </a:pPr>
            <a:r>
              <a:rPr lang="pt-BR" sz="2500" b="1" dirty="0">
                <a:latin typeface="Arial" panose="020B0604020202020204" pitchFamily="34" charset="0"/>
                <a:cs typeface="Arial" panose="020B0604020202020204" pitchFamily="34" charset="0"/>
              </a:rPr>
              <a:t>3.1 Calcário</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1651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39814" y="1772012"/>
            <a:ext cx="7424539" cy="5289451"/>
          </a:xfrm>
        </p:spPr>
        <p:txBody>
          <a:bodyPr>
            <a:normAutofit/>
          </a:bodyPr>
          <a:lstStyle/>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Elevação da saturação de bases (RAIJ et al.,1996)</a:t>
            </a:r>
          </a:p>
          <a:p>
            <a:pPr>
              <a:lnSpc>
                <a:spcPct val="150000"/>
              </a:lnSpc>
              <a:buNone/>
            </a:pPr>
            <a:endParaRPr lang="pt-BR" dirty="0" smtClean="0">
              <a:latin typeface="Arial" panose="020B0604020202020204" pitchFamily="34" charset="0"/>
              <a:cs typeface="Arial" panose="020B0604020202020204" pitchFamily="34" charset="0"/>
            </a:endParaRPr>
          </a:p>
          <a:p>
            <a:pPr>
              <a:lnSpc>
                <a:spcPct val="150000"/>
              </a:lnSpc>
              <a:buNone/>
            </a:pP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4" name="CaixaDeTexto 3"/>
          <p:cNvSpPr txBox="1"/>
          <p:nvPr/>
        </p:nvSpPr>
        <p:spPr>
          <a:xfrm rot="10800000" flipV="1">
            <a:off x="4088045" y="2451911"/>
            <a:ext cx="4015909" cy="1477328"/>
          </a:xfrm>
          <a:prstGeom prst="rect">
            <a:avLst/>
          </a:prstGeom>
          <a:solidFill>
            <a:srgbClr val="FFFF00"/>
          </a:solidFill>
          <a:ln>
            <a:solidFill>
              <a:schemeClr val="tx1"/>
            </a:solidFill>
          </a:ln>
        </p:spPr>
        <p:txBody>
          <a:bodyPr wrap="square" rtlCol="0">
            <a:spAutoFit/>
          </a:bodyPr>
          <a:lstStyle/>
          <a:p>
            <a:pPr>
              <a:lnSpc>
                <a:spcPct val="150000"/>
              </a:lnSpc>
            </a:pPr>
            <a:r>
              <a:rPr lang="pt-BR" sz="3000" dirty="0">
                <a:latin typeface="Arial" panose="020B0604020202020204" pitchFamily="34" charset="0"/>
                <a:cs typeface="Arial" panose="020B0604020202020204" pitchFamily="34" charset="0"/>
              </a:rPr>
              <a:t>NC =  CTC (V2 – V1)</a:t>
            </a:r>
          </a:p>
          <a:p>
            <a:pPr>
              <a:lnSpc>
                <a:spcPct val="150000"/>
              </a:lnSpc>
            </a:pPr>
            <a:r>
              <a:rPr lang="pt-BR" sz="3000" dirty="0">
                <a:latin typeface="Arial" panose="020B0604020202020204" pitchFamily="34" charset="0"/>
                <a:cs typeface="Arial" panose="020B0604020202020204" pitchFamily="34" charset="0"/>
              </a:rPr>
              <a:t>              10xPRNT</a:t>
            </a:r>
            <a:endParaRPr lang="pt-BR" sz="3000" dirty="0">
              <a:latin typeface="Arial" panose="020B0604020202020204" pitchFamily="34" charset="0"/>
              <a:cs typeface="Arial" panose="020B0604020202020204" pitchFamily="34" charset="0"/>
            </a:endParaRPr>
          </a:p>
        </p:txBody>
      </p:sp>
      <p:cxnSp>
        <p:nvCxnSpPr>
          <p:cNvPr id="6" name="Conector reto 5"/>
          <p:cNvCxnSpPr/>
          <p:nvPr/>
        </p:nvCxnSpPr>
        <p:spPr>
          <a:xfrm>
            <a:off x="5303912" y="3190575"/>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839814" y="4069041"/>
            <a:ext cx="7424539" cy="2169825"/>
          </a:xfrm>
          <a:prstGeom prst="rect">
            <a:avLst/>
          </a:prstGeom>
          <a:noFill/>
        </p:spPr>
        <p:txBody>
          <a:bodyPr wrap="square" rtlCol="0">
            <a:spAutoFit/>
          </a:bodyPr>
          <a:lstStyle/>
          <a:p>
            <a:pPr>
              <a:lnSpc>
                <a:spcPct val="150000"/>
              </a:lnSpc>
            </a:pPr>
            <a:r>
              <a:rPr lang="pt-BR" dirty="0">
                <a:latin typeface="Arial" panose="020B0604020202020204" pitchFamily="34" charset="0"/>
                <a:cs typeface="Arial" panose="020B0604020202020204" pitchFamily="34" charset="0"/>
              </a:rPr>
              <a:t>Onde: NC dado em  t/ha</a:t>
            </a:r>
          </a:p>
          <a:p>
            <a:pPr>
              <a:lnSpc>
                <a:spcPct val="150000"/>
              </a:lnSpc>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V2</a:t>
            </a:r>
            <a:r>
              <a:rPr lang="pt-BR" dirty="0">
                <a:latin typeface="Arial" panose="020B0604020202020204" pitchFamily="34" charset="0"/>
                <a:cs typeface="Arial" panose="020B0604020202020204" pitchFamily="34" charset="0"/>
              </a:rPr>
              <a:t>= Saturação de bases desejada</a:t>
            </a:r>
          </a:p>
          <a:p>
            <a:pPr>
              <a:lnSpc>
                <a:spcPct val="150000"/>
              </a:lnSpc>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V1</a:t>
            </a:r>
            <a:r>
              <a:rPr lang="pt-BR" dirty="0">
                <a:latin typeface="Arial" panose="020B0604020202020204" pitchFamily="34" charset="0"/>
                <a:cs typeface="Arial" panose="020B0604020202020204" pitchFamily="34" charset="0"/>
              </a:rPr>
              <a:t>= Saturação de bases atual</a:t>
            </a:r>
          </a:p>
          <a:p>
            <a:pPr>
              <a:lnSpc>
                <a:spcPct val="150000"/>
              </a:lnSpc>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CTC</a:t>
            </a:r>
            <a:r>
              <a:rPr lang="pt-BR" dirty="0">
                <a:latin typeface="Arial" panose="020B0604020202020204" pitchFamily="34" charset="0"/>
                <a:cs typeface="Arial" panose="020B0604020202020204" pitchFamily="34" charset="0"/>
              </a:rPr>
              <a:t> em </a:t>
            </a:r>
            <a:r>
              <a:rPr lang="pt-BR" dirty="0" err="1">
                <a:latin typeface="Arial" panose="020B0604020202020204" pitchFamily="34" charset="0"/>
                <a:cs typeface="Arial" panose="020B0604020202020204" pitchFamily="34" charset="0"/>
              </a:rPr>
              <a:t>mmol</a:t>
            </a:r>
            <a:r>
              <a:rPr lang="pt-BR" baseline="-25000" dirty="0" err="1">
                <a:latin typeface="Arial" panose="020B0604020202020204" pitchFamily="34" charset="0"/>
                <a:cs typeface="Arial" panose="020B0604020202020204" pitchFamily="34" charset="0"/>
              </a:rPr>
              <a:t>c</a:t>
            </a:r>
            <a:r>
              <a:rPr lang="pt-BR" dirty="0">
                <a:latin typeface="Arial" panose="020B0604020202020204" pitchFamily="34" charset="0"/>
                <a:cs typeface="Arial" panose="020B0604020202020204" pitchFamily="34" charset="0"/>
              </a:rPr>
              <a:t> dm</a:t>
            </a:r>
            <a:r>
              <a:rPr lang="pt-BR" baseline="30000" dirty="0">
                <a:latin typeface="Arial" panose="020B0604020202020204" pitchFamily="34" charset="0"/>
                <a:cs typeface="Arial" panose="020B0604020202020204" pitchFamily="34" charset="0"/>
              </a:rPr>
              <a:t>3</a:t>
            </a:r>
            <a:r>
              <a:rPr lang="pt-BR" dirty="0">
                <a:latin typeface="Arial" panose="020B0604020202020204" pitchFamily="34" charset="0"/>
                <a:cs typeface="Arial" panose="020B0604020202020204" pitchFamily="34" charset="0"/>
              </a:rPr>
              <a:t> ( em </a:t>
            </a:r>
            <a:r>
              <a:rPr lang="pt-BR" dirty="0" err="1">
                <a:latin typeface="Arial" panose="020B0604020202020204" pitchFamily="34" charset="0"/>
                <a:cs typeface="Arial" panose="020B0604020202020204" pitchFamily="34" charset="0"/>
              </a:rPr>
              <a:t>meq</a:t>
            </a:r>
            <a:r>
              <a:rPr lang="pt-BR" dirty="0">
                <a:latin typeface="Arial" panose="020B0604020202020204" pitchFamily="34" charset="0"/>
                <a:cs typeface="Arial" panose="020B0604020202020204" pitchFamily="34" charset="0"/>
              </a:rPr>
              <a:t>/100 cm</a:t>
            </a:r>
            <a:r>
              <a:rPr lang="pt-BR" baseline="30000" dirty="0">
                <a:latin typeface="Arial" panose="020B0604020202020204" pitchFamily="34" charset="0"/>
                <a:cs typeface="Arial" panose="020B0604020202020204" pitchFamily="34" charset="0"/>
              </a:rPr>
              <a:t>3 </a:t>
            </a:r>
            <a:r>
              <a:rPr lang="pt-BR" dirty="0">
                <a:latin typeface="Arial" panose="020B0604020202020204" pitchFamily="34" charset="0"/>
                <a:cs typeface="Arial" panose="020B0604020202020204" pitchFamily="34" charset="0"/>
              </a:rPr>
              <a:t> ou </a:t>
            </a:r>
            <a:r>
              <a:rPr lang="pt-BR" dirty="0" err="1">
                <a:latin typeface="Arial" panose="020B0604020202020204" pitchFamily="34" charset="0"/>
                <a:cs typeface="Arial" panose="020B0604020202020204" pitchFamily="34" charset="0"/>
              </a:rPr>
              <a:t>cmol</a:t>
            </a:r>
            <a:r>
              <a:rPr lang="pt-BR" dirty="0">
                <a:latin typeface="Arial" panose="020B0604020202020204" pitchFamily="34" charset="0"/>
                <a:cs typeface="Arial" panose="020B0604020202020204" pitchFamily="34" charset="0"/>
              </a:rPr>
              <a:t> retirar o 10 do numerador)</a:t>
            </a:r>
            <a:endParaRPr lang="pt-BR" baseline="30000" dirty="0">
              <a:latin typeface="Arial" panose="020B0604020202020204" pitchFamily="34" charset="0"/>
              <a:cs typeface="Arial" panose="020B0604020202020204" pitchFamily="34" charset="0"/>
            </a:endParaRPr>
          </a:p>
        </p:txBody>
      </p:sp>
      <p:sp>
        <p:nvSpPr>
          <p:cNvPr id="9" name="Título 1"/>
          <p:cNvSpPr>
            <a:spLocks noGrp="1"/>
          </p:cNvSpPr>
          <p:nvPr>
            <p:ph type="title"/>
          </p:nvPr>
        </p:nvSpPr>
        <p:spPr>
          <a:xfrm>
            <a:off x="3327550" y="1092111"/>
            <a:ext cx="5536901" cy="540100"/>
          </a:xfrm>
        </p:spPr>
        <p:txBody>
          <a:bodyPr>
            <a:normAutofit/>
          </a:bodyPr>
          <a:lstStyle/>
          <a:p>
            <a:r>
              <a:rPr lang="pt-BR" sz="2500" b="1" dirty="0">
                <a:solidFill>
                  <a:srgbClr val="FF0000"/>
                </a:solidFill>
                <a:latin typeface="Arial" panose="020B0604020202020204" pitchFamily="34" charset="0"/>
                <a:cs typeface="Arial" panose="020B0604020202020204" pitchFamily="34" charset="0"/>
              </a:rPr>
              <a:t>Aplicação de calcário</a:t>
            </a:r>
            <a:endParaRPr lang="pt-BR" sz="2500" b="1" dirty="0">
              <a:solidFill>
                <a:srgbClr val="FF0000"/>
              </a:solidFill>
              <a:latin typeface="Arial" panose="020B0604020202020204" pitchFamily="34" charset="0"/>
              <a:cs typeface="Arial" panose="020B0604020202020204" pitchFamily="34" charset="0"/>
            </a:endParaRPr>
          </a:p>
        </p:txBody>
      </p:sp>
      <p:sp>
        <p:nvSpPr>
          <p:cNvPr id="11" name="Título 1"/>
          <p:cNvSpPr txBox="1">
            <a:spLocks/>
          </p:cNvSpPr>
          <p:nvPr/>
        </p:nvSpPr>
        <p:spPr>
          <a:xfrm>
            <a:off x="1839814" y="244627"/>
            <a:ext cx="8648675"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3 – Corretivos e Fertilizantes</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8343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2650" y="1004377"/>
            <a:ext cx="7111702" cy="730544"/>
          </a:xfrm>
        </p:spPr>
        <p:txBody>
          <a:bodyPr>
            <a:normAutofit/>
          </a:bodyPr>
          <a:lstStyle/>
          <a:p>
            <a:pPr algn="ctr"/>
            <a:r>
              <a:rPr lang="pt-BR" sz="2500" b="1" dirty="0">
                <a:latin typeface="Arial" panose="020B0604020202020204" pitchFamily="34" charset="0"/>
                <a:cs typeface="Arial" panose="020B0604020202020204" pitchFamily="34" charset="0"/>
              </a:rPr>
              <a:t>3.2 Gesso</a:t>
            </a:r>
            <a:endParaRPr lang="pt-BR" sz="25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152650" y="1825625"/>
            <a:ext cx="6967686" cy="4351338"/>
          </a:xfrm>
        </p:spPr>
        <p:txBody>
          <a:bodyPr/>
          <a:lstStyle/>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Fornecimento de cálcio </a:t>
            </a:r>
            <a:r>
              <a:rPr lang="pt-BR" dirty="0" smtClean="0">
                <a:solidFill>
                  <a:srgbClr val="FF0000"/>
                </a:solidFill>
                <a:latin typeface="Arial" panose="020B0604020202020204" pitchFamily="34" charset="0"/>
                <a:cs typeface="Arial" panose="020B0604020202020204" pitchFamily="34" charset="0"/>
              </a:rPr>
              <a:t>em profundidade</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Neutralização do Al</a:t>
            </a:r>
            <a:r>
              <a:rPr lang="pt-BR" baseline="30000" dirty="0" smtClean="0">
                <a:latin typeface="Arial" panose="020B0604020202020204" pitchFamily="34" charset="0"/>
                <a:cs typeface="Arial" panose="020B0604020202020204" pitchFamily="34" charset="0"/>
              </a:rPr>
              <a:t>+3</a:t>
            </a:r>
          </a:p>
          <a:p>
            <a:pPr>
              <a:lnSpc>
                <a:spcPct val="150000"/>
              </a:lnSpc>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p:txBody>
      </p:sp>
      <p:sp>
        <p:nvSpPr>
          <p:cNvPr id="5" name="CaixaDeTexto 4"/>
          <p:cNvSpPr txBox="1"/>
          <p:nvPr/>
        </p:nvSpPr>
        <p:spPr>
          <a:xfrm>
            <a:off x="2495600" y="3140968"/>
            <a:ext cx="5832648" cy="369332"/>
          </a:xfrm>
          <a:prstGeom prst="rect">
            <a:avLst/>
          </a:prstGeom>
          <a:noFill/>
        </p:spPr>
        <p:txBody>
          <a:bodyPr wrap="square" rtlCol="0">
            <a:spAutoFit/>
          </a:bodyPr>
          <a:lstStyle/>
          <a:p>
            <a:r>
              <a:rPr lang="pt-BR" dirty="0"/>
              <a:t>CaSO</a:t>
            </a:r>
            <a:r>
              <a:rPr lang="pt-BR" baseline="-25000" dirty="0"/>
              <a:t>4</a:t>
            </a:r>
            <a:r>
              <a:rPr lang="pt-BR" dirty="0"/>
              <a:t>. 2H</a:t>
            </a:r>
            <a:r>
              <a:rPr lang="pt-BR" baseline="-25000" dirty="0"/>
              <a:t>2</a:t>
            </a:r>
            <a:r>
              <a:rPr lang="pt-BR" dirty="0"/>
              <a:t>O           Ca</a:t>
            </a:r>
            <a:r>
              <a:rPr lang="pt-BR" baseline="30000" dirty="0"/>
              <a:t>+2</a:t>
            </a:r>
            <a:r>
              <a:rPr lang="pt-BR" dirty="0"/>
              <a:t> +SO</a:t>
            </a:r>
            <a:r>
              <a:rPr lang="pt-BR" baseline="-25000" dirty="0"/>
              <a:t>4</a:t>
            </a:r>
            <a:r>
              <a:rPr lang="pt-BR" baseline="30000" dirty="0"/>
              <a:t>-2</a:t>
            </a:r>
            <a:r>
              <a:rPr lang="pt-BR" dirty="0"/>
              <a:t> + </a:t>
            </a:r>
            <a:r>
              <a:rPr lang="pt-BR" dirty="0">
                <a:solidFill>
                  <a:srgbClr val="FF0000"/>
                </a:solidFill>
              </a:rPr>
              <a:t>CaSO</a:t>
            </a:r>
            <a:r>
              <a:rPr lang="pt-BR" baseline="-25000" dirty="0">
                <a:solidFill>
                  <a:srgbClr val="FF0000"/>
                </a:solidFill>
              </a:rPr>
              <a:t>4</a:t>
            </a:r>
            <a:r>
              <a:rPr lang="pt-BR" baseline="30000" dirty="0">
                <a:solidFill>
                  <a:srgbClr val="FF0000"/>
                </a:solidFill>
              </a:rPr>
              <a:t>0</a:t>
            </a:r>
            <a:r>
              <a:rPr lang="pt-BR" dirty="0"/>
              <a:t>(solução)</a:t>
            </a:r>
            <a:endParaRPr lang="pt-BR" baseline="30000" dirty="0"/>
          </a:p>
        </p:txBody>
      </p:sp>
      <p:sp>
        <p:nvSpPr>
          <p:cNvPr id="6" name="CaixaDeTexto 5"/>
          <p:cNvSpPr txBox="1"/>
          <p:nvPr/>
        </p:nvSpPr>
        <p:spPr>
          <a:xfrm>
            <a:off x="2495600" y="4139788"/>
            <a:ext cx="5832648" cy="369332"/>
          </a:xfrm>
          <a:prstGeom prst="rect">
            <a:avLst/>
          </a:prstGeom>
          <a:noFill/>
        </p:spPr>
        <p:txBody>
          <a:bodyPr wrap="square" rtlCol="0">
            <a:spAutoFit/>
          </a:bodyPr>
          <a:lstStyle/>
          <a:p>
            <a:r>
              <a:rPr lang="pt-BR" dirty="0"/>
              <a:t>Solo -Al</a:t>
            </a:r>
            <a:r>
              <a:rPr lang="pt-BR" baseline="30000" dirty="0"/>
              <a:t>+3</a:t>
            </a:r>
            <a:r>
              <a:rPr lang="pt-BR" dirty="0"/>
              <a:t> + Ca</a:t>
            </a:r>
            <a:r>
              <a:rPr lang="pt-BR" baseline="30000" dirty="0"/>
              <a:t>+2</a:t>
            </a:r>
            <a:r>
              <a:rPr lang="pt-BR" dirty="0"/>
              <a:t>            Solo - Ca</a:t>
            </a:r>
            <a:r>
              <a:rPr lang="pt-BR" baseline="30000" dirty="0"/>
              <a:t>+2 </a:t>
            </a:r>
            <a:r>
              <a:rPr lang="pt-BR" dirty="0"/>
              <a:t>+ Al</a:t>
            </a:r>
            <a:r>
              <a:rPr lang="pt-BR" baseline="30000" dirty="0"/>
              <a:t>+3</a:t>
            </a:r>
            <a:endParaRPr lang="pt-BR" baseline="30000" dirty="0"/>
          </a:p>
        </p:txBody>
      </p:sp>
      <p:cxnSp>
        <p:nvCxnSpPr>
          <p:cNvPr id="7" name="Conector reto 6"/>
          <p:cNvCxnSpPr/>
          <p:nvPr/>
        </p:nvCxnSpPr>
        <p:spPr>
          <a:xfrm>
            <a:off x="5447928" y="3501008"/>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8" name="Conector de seta reta 7"/>
          <p:cNvCxnSpPr/>
          <p:nvPr/>
        </p:nvCxnSpPr>
        <p:spPr>
          <a:xfrm>
            <a:off x="7176120" y="3150260"/>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CaixaDeTexto 8"/>
          <p:cNvSpPr txBox="1"/>
          <p:nvPr/>
        </p:nvSpPr>
        <p:spPr>
          <a:xfrm>
            <a:off x="6816080" y="3555671"/>
            <a:ext cx="2304256" cy="307777"/>
          </a:xfrm>
          <a:prstGeom prst="rect">
            <a:avLst/>
          </a:prstGeom>
          <a:noFill/>
        </p:spPr>
        <p:txBody>
          <a:bodyPr wrap="square" rtlCol="0">
            <a:spAutoFit/>
          </a:bodyPr>
          <a:lstStyle/>
          <a:p>
            <a:r>
              <a:rPr lang="pt-BR" sz="1400" dirty="0"/>
              <a:t>Profundidade</a:t>
            </a:r>
            <a:endParaRPr lang="pt-BR" sz="1400" dirty="0"/>
          </a:p>
        </p:txBody>
      </p:sp>
      <p:sp>
        <p:nvSpPr>
          <p:cNvPr id="10" name="CaixaDeTexto 9"/>
          <p:cNvSpPr txBox="1"/>
          <p:nvPr/>
        </p:nvSpPr>
        <p:spPr>
          <a:xfrm>
            <a:off x="2495600" y="5003884"/>
            <a:ext cx="5832648" cy="369332"/>
          </a:xfrm>
          <a:prstGeom prst="rect">
            <a:avLst/>
          </a:prstGeom>
          <a:noFill/>
        </p:spPr>
        <p:txBody>
          <a:bodyPr wrap="square" rtlCol="0">
            <a:spAutoFit/>
          </a:bodyPr>
          <a:lstStyle/>
          <a:p>
            <a:r>
              <a:rPr lang="pt-BR" dirty="0"/>
              <a:t>Al</a:t>
            </a:r>
            <a:r>
              <a:rPr lang="pt-BR" baseline="30000" dirty="0"/>
              <a:t>+3</a:t>
            </a:r>
            <a:r>
              <a:rPr lang="pt-BR" dirty="0"/>
              <a:t> + SO</a:t>
            </a:r>
            <a:r>
              <a:rPr lang="pt-BR" baseline="-25000" dirty="0"/>
              <a:t>4</a:t>
            </a:r>
            <a:r>
              <a:rPr lang="pt-BR" baseline="30000" dirty="0"/>
              <a:t>-2</a:t>
            </a:r>
            <a:r>
              <a:rPr lang="pt-BR" dirty="0"/>
              <a:t>              AlSO</a:t>
            </a:r>
            <a:r>
              <a:rPr lang="pt-BR" baseline="-25000" dirty="0"/>
              <a:t>4</a:t>
            </a:r>
            <a:r>
              <a:rPr lang="pt-BR" baseline="30000" dirty="0"/>
              <a:t>+ </a:t>
            </a:r>
            <a:r>
              <a:rPr lang="pt-BR" dirty="0"/>
              <a:t>(Não tóxico)</a:t>
            </a:r>
            <a:endParaRPr lang="pt-BR" baseline="30000" dirty="0"/>
          </a:p>
        </p:txBody>
      </p:sp>
      <p:sp>
        <p:nvSpPr>
          <p:cNvPr id="11" name="Título 1"/>
          <p:cNvSpPr txBox="1">
            <a:spLocks/>
          </p:cNvSpPr>
          <p:nvPr/>
        </p:nvSpPr>
        <p:spPr>
          <a:xfrm>
            <a:off x="1839814" y="244627"/>
            <a:ext cx="8648675"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3 – Corretivos e Fertilizantes</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558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08359" y="1772816"/>
            <a:ext cx="7455994" cy="5406890"/>
          </a:xfrm>
        </p:spPr>
        <p:txBody>
          <a:bodyPr>
            <a:normAutofit fontScale="70000" lnSpcReduction="20000"/>
          </a:bodyPr>
          <a:lstStyle/>
          <a:p>
            <a:pPr algn="just">
              <a:lnSpc>
                <a:spcPct val="150000"/>
              </a:lnSpc>
              <a:buFont typeface="Wingdings" panose="05000000000000000000" pitchFamily="2" charset="2"/>
              <a:buChar char="Ø"/>
            </a:pPr>
            <a:r>
              <a:rPr lang="pt-BR" sz="1900" b="1" dirty="0">
                <a:latin typeface="Arial" panose="020B0604020202020204" pitchFamily="34" charset="0"/>
                <a:cs typeface="Arial" panose="020B0604020202020204" pitchFamily="34" charset="0"/>
              </a:rPr>
              <a:t> </a:t>
            </a:r>
            <a:r>
              <a:rPr lang="pt-BR" sz="2500" dirty="0">
                <a:latin typeface="Arial" panose="020B0604020202020204" pitchFamily="34" charset="0"/>
                <a:cs typeface="Arial" panose="020B0604020202020204" pitchFamily="34" charset="0"/>
              </a:rPr>
              <a:t>SOUZA et al.,(1995)</a:t>
            </a:r>
          </a:p>
          <a:p>
            <a:pPr algn="just">
              <a:lnSpc>
                <a:spcPct val="150000"/>
              </a:lnSpc>
            </a:pPr>
            <a:r>
              <a:rPr lang="pt-BR" sz="2500" dirty="0">
                <a:latin typeface="Arial" panose="020B0604020202020204" pitchFamily="34" charset="0"/>
                <a:cs typeface="Arial" panose="020B0604020202020204" pitchFamily="34" charset="0"/>
              </a:rPr>
              <a:t>   Amostragem do solo na camada 30 - 50 cm</a:t>
            </a:r>
          </a:p>
          <a:p>
            <a:pPr algn="just">
              <a:lnSpc>
                <a:spcPct val="150000"/>
              </a:lnSpc>
            </a:pPr>
            <a:endParaRPr lang="pt-BR" sz="2500" dirty="0">
              <a:latin typeface="Arial" panose="020B0604020202020204" pitchFamily="34" charset="0"/>
              <a:cs typeface="Arial" panose="020B0604020202020204" pitchFamily="34" charset="0"/>
            </a:endParaRPr>
          </a:p>
          <a:p>
            <a:pPr algn="just">
              <a:lnSpc>
                <a:spcPct val="150000"/>
              </a:lnSpc>
            </a:pPr>
            <a:r>
              <a:rPr lang="pt-BR" sz="2500" dirty="0">
                <a:latin typeface="Arial" panose="020B0604020202020204" pitchFamily="34" charset="0"/>
                <a:cs typeface="Arial" panose="020B0604020202020204" pitchFamily="34" charset="0"/>
              </a:rPr>
              <a:t>   Utilização de gesso se:</a:t>
            </a:r>
          </a:p>
          <a:p>
            <a:pPr algn="just">
              <a:lnSpc>
                <a:spcPct val="150000"/>
              </a:lnSpc>
              <a:buNone/>
            </a:pPr>
            <a:r>
              <a:rPr lang="pt-BR" sz="2500" dirty="0">
                <a:latin typeface="Arial" panose="020B0604020202020204" pitchFamily="34" charset="0"/>
                <a:cs typeface="Arial" panose="020B0604020202020204" pitchFamily="34" charset="0"/>
              </a:rPr>
              <a:t>  %m &gt; 20% ou Al</a:t>
            </a:r>
            <a:r>
              <a:rPr lang="pt-BR" sz="2500" baseline="30000" dirty="0">
                <a:latin typeface="Arial" panose="020B0604020202020204" pitchFamily="34" charset="0"/>
                <a:cs typeface="Arial" panose="020B0604020202020204" pitchFamily="34" charset="0"/>
              </a:rPr>
              <a:t>+3</a:t>
            </a:r>
            <a:r>
              <a:rPr lang="pt-BR" sz="2500" dirty="0">
                <a:latin typeface="Arial" panose="020B0604020202020204" pitchFamily="34" charset="0"/>
                <a:cs typeface="Arial" panose="020B0604020202020204" pitchFamily="34" charset="0"/>
              </a:rPr>
              <a:t> &lt; 0,5 </a:t>
            </a:r>
            <a:r>
              <a:rPr lang="pt-BR" sz="2500" dirty="0" err="1">
                <a:latin typeface="Arial" panose="020B0604020202020204" pitchFamily="34" charset="0"/>
                <a:cs typeface="Arial" panose="020B0604020202020204" pitchFamily="34" charset="0"/>
              </a:rPr>
              <a:t>cmol</a:t>
            </a:r>
            <a:r>
              <a:rPr lang="pt-BR" sz="2500" baseline="-25000" dirty="0" err="1">
                <a:latin typeface="Arial" panose="020B0604020202020204" pitchFamily="34" charset="0"/>
                <a:cs typeface="Arial" panose="020B0604020202020204" pitchFamily="34" charset="0"/>
              </a:rPr>
              <a:t>c</a:t>
            </a:r>
            <a:r>
              <a:rPr lang="pt-BR" sz="2500" dirty="0">
                <a:latin typeface="Arial" panose="020B0604020202020204" pitchFamily="34" charset="0"/>
                <a:cs typeface="Arial" panose="020B0604020202020204" pitchFamily="34" charset="0"/>
              </a:rPr>
              <a:t> </a:t>
            </a:r>
            <a:r>
              <a:rPr lang="pt-BR" sz="2500" dirty="0" err="1">
                <a:latin typeface="Arial" panose="020B0604020202020204" pitchFamily="34" charset="0"/>
                <a:cs typeface="Arial" panose="020B0604020202020204" pitchFamily="34" charset="0"/>
              </a:rPr>
              <a:t>dm</a:t>
            </a:r>
            <a:r>
              <a:rPr lang="pt-BR" sz="2500" dirty="0">
                <a:latin typeface="Arial" panose="020B0604020202020204" pitchFamily="34" charset="0"/>
                <a:cs typeface="Arial" panose="020B0604020202020204" pitchFamily="34" charset="0"/>
              </a:rPr>
              <a:t> </a:t>
            </a:r>
            <a:r>
              <a:rPr lang="pt-BR" sz="2500" baseline="30000" dirty="0">
                <a:latin typeface="Arial" panose="020B0604020202020204" pitchFamily="34" charset="0"/>
                <a:cs typeface="Arial" panose="020B0604020202020204" pitchFamily="34" charset="0"/>
              </a:rPr>
              <a:t>-3  </a:t>
            </a:r>
            <a:r>
              <a:rPr lang="pt-BR" sz="2500" dirty="0">
                <a:latin typeface="Arial" panose="020B0604020202020204" pitchFamily="34" charset="0"/>
                <a:cs typeface="Arial" panose="020B0604020202020204" pitchFamily="34" charset="0"/>
              </a:rPr>
              <a:t>ou teor de Ca &lt; 0,5 </a:t>
            </a:r>
            <a:r>
              <a:rPr lang="pt-BR" sz="2500" dirty="0" err="1">
                <a:latin typeface="Arial" panose="020B0604020202020204" pitchFamily="34" charset="0"/>
                <a:cs typeface="Arial" panose="020B0604020202020204" pitchFamily="34" charset="0"/>
              </a:rPr>
              <a:t>cmol</a:t>
            </a:r>
            <a:r>
              <a:rPr lang="pt-BR" sz="2500" baseline="-25000" dirty="0" err="1">
                <a:latin typeface="Arial" panose="020B0604020202020204" pitchFamily="34" charset="0"/>
                <a:cs typeface="Arial" panose="020B0604020202020204" pitchFamily="34" charset="0"/>
              </a:rPr>
              <a:t>c</a:t>
            </a:r>
            <a:r>
              <a:rPr lang="pt-BR" sz="2500" dirty="0">
                <a:latin typeface="Arial" panose="020B0604020202020204" pitchFamily="34" charset="0"/>
                <a:cs typeface="Arial" panose="020B0604020202020204" pitchFamily="34" charset="0"/>
              </a:rPr>
              <a:t> </a:t>
            </a:r>
            <a:r>
              <a:rPr lang="pt-BR" sz="2500" dirty="0" err="1">
                <a:latin typeface="Arial" panose="020B0604020202020204" pitchFamily="34" charset="0"/>
                <a:cs typeface="Arial" panose="020B0604020202020204" pitchFamily="34" charset="0"/>
              </a:rPr>
              <a:t>dm</a:t>
            </a:r>
            <a:r>
              <a:rPr lang="pt-BR" sz="2500" dirty="0">
                <a:latin typeface="Arial" panose="020B0604020202020204" pitchFamily="34" charset="0"/>
                <a:cs typeface="Arial" panose="020B0604020202020204" pitchFamily="34" charset="0"/>
              </a:rPr>
              <a:t> </a:t>
            </a:r>
            <a:r>
              <a:rPr lang="pt-BR" sz="2500" baseline="30000" dirty="0">
                <a:latin typeface="Arial" panose="020B0604020202020204" pitchFamily="34" charset="0"/>
                <a:cs typeface="Arial" panose="020B0604020202020204" pitchFamily="34" charset="0"/>
              </a:rPr>
              <a:t>-3</a:t>
            </a:r>
          </a:p>
          <a:p>
            <a:pPr algn="just">
              <a:lnSpc>
                <a:spcPct val="150000"/>
              </a:lnSpc>
              <a:buNone/>
            </a:pPr>
            <a:r>
              <a:rPr lang="pt-BR" sz="2500" dirty="0">
                <a:latin typeface="Arial" panose="020B0604020202020204" pitchFamily="34" charset="0"/>
                <a:cs typeface="Arial" panose="020B0604020202020204" pitchFamily="34" charset="0"/>
              </a:rPr>
              <a:t>    </a:t>
            </a:r>
          </a:p>
          <a:p>
            <a:pPr algn="just">
              <a:lnSpc>
                <a:spcPct val="150000"/>
              </a:lnSpc>
              <a:buNone/>
            </a:pPr>
            <a:r>
              <a:rPr lang="pt-BR" sz="2500" dirty="0">
                <a:latin typeface="Arial" panose="020B0604020202020204" pitchFamily="34" charset="0"/>
                <a:cs typeface="Arial" panose="020B0604020202020204" pitchFamily="34" charset="0"/>
              </a:rPr>
              <a:t>           N.G (kg/ha) = 50 x % de argila (culturas anuais) </a:t>
            </a:r>
          </a:p>
          <a:p>
            <a:pPr algn="just">
              <a:lnSpc>
                <a:spcPct val="150000"/>
              </a:lnSpc>
              <a:buNone/>
            </a:pPr>
            <a:endParaRPr lang="pt-BR" sz="1900" dirty="0">
              <a:latin typeface="Arial" panose="020B0604020202020204" pitchFamily="34" charset="0"/>
              <a:cs typeface="Arial" panose="020B0604020202020204" pitchFamily="34" charset="0"/>
            </a:endParaRPr>
          </a:p>
          <a:p>
            <a:pPr algn="just">
              <a:lnSpc>
                <a:spcPct val="150000"/>
              </a:lnSpc>
              <a:buNone/>
            </a:pPr>
            <a:r>
              <a:rPr lang="pt-BR" sz="1900" dirty="0">
                <a:latin typeface="Arial" panose="020B0604020202020204" pitchFamily="34" charset="0"/>
                <a:cs typeface="Arial" panose="020B0604020202020204" pitchFamily="34" charset="0"/>
              </a:rPr>
              <a:t> </a:t>
            </a:r>
          </a:p>
          <a:p>
            <a:pPr algn="just">
              <a:lnSpc>
                <a:spcPct val="150000"/>
              </a:lnSpc>
              <a:buNone/>
            </a:pPr>
            <a:endParaRPr lang="pt-BR" sz="1900" dirty="0">
              <a:latin typeface="Arial" panose="020B0604020202020204" pitchFamily="34" charset="0"/>
              <a:cs typeface="Arial" panose="020B0604020202020204" pitchFamily="34" charset="0"/>
            </a:endParaRPr>
          </a:p>
          <a:p>
            <a:pPr algn="just">
              <a:lnSpc>
                <a:spcPct val="150000"/>
              </a:lnSpc>
              <a:buNone/>
            </a:pPr>
            <a:r>
              <a:rPr lang="pt-BR" sz="1900" dirty="0">
                <a:latin typeface="Arial" panose="020B0604020202020204" pitchFamily="34" charset="0"/>
                <a:cs typeface="Arial" panose="020B0604020202020204" pitchFamily="34" charset="0"/>
              </a:rPr>
              <a:t>    </a:t>
            </a:r>
            <a:endParaRPr lang="pt-BR" sz="1900"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3327550" y="1092111"/>
            <a:ext cx="5536901" cy="540100"/>
          </a:xfrm>
        </p:spPr>
        <p:txBody>
          <a:bodyPr>
            <a:normAutofit/>
          </a:bodyPr>
          <a:lstStyle/>
          <a:p>
            <a:r>
              <a:rPr lang="pt-BR" sz="2500" b="1" dirty="0">
                <a:solidFill>
                  <a:srgbClr val="0070C0"/>
                </a:solidFill>
                <a:latin typeface="Arial" panose="020B0604020202020204" pitchFamily="34" charset="0"/>
                <a:cs typeface="Arial" panose="020B0604020202020204" pitchFamily="34" charset="0"/>
              </a:rPr>
              <a:t>Aplicação de gesso</a:t>
            </a:r>
            <a:endParaRPr lang="pt-BR" sz="2500" b="1" dirty="0">
              <a:solidFill>
                <a:srgbClr val="0070C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839814" y="244627"/>
            <a:ext cx="8648675"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3 – Corretivos e Fertilizantes</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3746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08359" y="1530216"/>
            <a:ext cx="7528002" cy="5649491"/>
          </a:xfrm>
        </p:spPr>
        <p:txBody>
          <a:bodyPr>
            <a:noAutofit/>
          </a:bodyPr>
          <a:lstStyle/>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MALAVOLTA (1992)</a:t>
            </a:r>
          </a:p>
          <a:p>
            <a:pPr algn="just">
              <a:lnSpc>
                <a:spcPct val="150000"/>
              </a:lnSpc>
            </a:pPr>
            <a:r>
              <a:rPr lang="pt-BR" dirty="0" smtClean="0">
                <a:latin typeface="Arial" panose="020B0604020202020204" pitchFamily="34" charset="0"/>
                <a:cs typeface="Arial" panose="020B0604020202020204" pitchFamily="34" charset="0"/>
              </a:rPr>
              <a:t> Amostragem do solo na camada 20-40 cm</a:t>
            </a:r>
          </a:p>
          <a:p>
            <a:pPr algn="just">
              <a:lnSpc>
                <a:spcPct val="150000"/>
              </a:lnSpc>
            </a:pPr>
            <a:r>
              <a:rPr lang="pt-BR" dirty="0" smtClean="0">
                <a:latin typeface="Arial" panose="020B0604020202020204" pitchFamily="34" charset="0"/>
                <a:cs typeface="Arial" panose="020B0604020202020204" pitchFamily="34" charset="0"/>
              </a:rPr>
              <a:t> Utilização de gesso se: </a:t>
            </a:r>
          </a:p>
          <a:p>
            <a:pPr algn="ctr">
              <a:lnSpc>
                <a:spcPct val="150000"/>
              </a:lnSpc>
              <a:buNone/>
            </a:pPr>
            <a:r>
              <a:rPr lang="pt-BR" b="1" dirty="0" smtClean="0">
                <a:latin typeface="Arial" panose="020B0604020202020204" pitchFamily="34" charset="0"/>
                <a:cs typeface="Arial" panose="020B0604020202020204" pitchFamily="34" charset="0"/>
              </a:rPr>
              <a:t>Cálcio &lt; 40% da </a:t>
            </a:r>
            <a:r>
              <a:rPr lang="pt-BR" b="1" dirty="0" err="1" smtClean="0">
                <a:latin typeface="Arial" panose="020B0604020202020204" pitchFamily="34" charset="0"/>
                <a:cs typeface="Arial" panose="020B0604020202020204" pitchFamily="34" charset="0"/>
              </a:rPr>
              <a:t>CTCe</a:t>
            </a:r>
            <a:r>
              <a:rPr lang="pt-BR" dirty="0" smtClean="0">
                <a:latin typeface="Arial" panose="020B0604020202020204" pitchFamily="34" charset="0"/>
                <a:cs typeface="Arial" panose="020B0604020202020204" pitchFamily="34" charset="0"/>
              </a:rPr>
              <a:t>  ou </a:t>
            </a:r>
            <a:r>
              <a:rPr lang="pt-BR" b="1" dirty="0" smtClean="0">
                <a:latin typeface="Arial" panose="020B0604020202020204" pitchFamily="34" charset="0"/>
                <a:cs typeface="Arial" panose="020B0604020202020204" pitchFamily="34" charset="0"/>
              </a:rPr>
              <a:t>m% &gt; 20%</a:t>
            </a:r>
          </a:p>
          <a:p>
            <a:pPr algn="just">
              <a:lnSpc>
                <a:spcPct val="150000"/>
              </a:lnSpc>
              <a:buNone/>
            </a:pPr>
            <a:r>
              <a:rPr lang="pt-BR" dirty="0" smtClean="0">
                <a:latin typeface="Arial" panose="020B0604020202020204" pitchFamily="34" charset="0"/>
                <a:cs typeface="Arial" panose="020B0604020202020204" pitchFamily="34" charset="0"/>
              </a:rPr>
              <a:t>           </a:t>
            </a:r>
          </a:p>
          <a:p>
            <a:pPr algn="just">
              <a:lnSpc>
                <a:spcPct val="150000"/>
              </a:lnSpc>
              <a:buNone/>
            </a:pPr>
            <a:r>
              <a:rPr lang="pt-BR" dirty="0" smtClean="0">
                <a:latin typeface="Arial" panose="020B0604020202020204" pitchFamily="34" charset="0"/>
                <a:cs typeface="Arial" panose="020B0604020202020204" pitchFamily="34" charset="0"/>
              </a:rPr>
              <a:t>                   N.G = (0,4 </a:t>
            </a:r>
            <a:r>
              <a:rPr lang="pt-BR" dirty="0" err="1" smtClean="0">
                <a:latin typeface="Arial" panose="020B0604020202020204" pitchFamily="34" charset="0"/>
                <a:cs typeface="Arial" panose="020B0604020202020204" pitchFamily="34" charset="0"/>
              </a:rPr>
              <a:t>CTC</a:t>
            </a:r>
            <a:r>
              <a:rPr lang="pt-BR" baseline="-25000" dirty="0" err="1" smtClean="0">
                <a:latin typeface="Arial" panose="020B0604020202020204" pitchFamily="34" charset="0"/>
                <a:cs typeface="Arial" panose="020B0604020202020204" pitchFamily="34" charset="0"/>
              </a:rPr>
              <a:t>e</a:t>
            </a:r>
            <a:r>
              <a:rPr lang="pt-BR" dirty="0" smtClean="0">
                <a:latin typeface="Arial" panose="020B0604020202020204" pitchFamily="34" charset="0"/>
                <a:cs typeface="Arial" panose="020B0604020202020204" pitchFamily="34" charset="0"/>
              </a:rPr>
              <a:t> – (10 x Ca(</a:t>
            </a:r>
            <a:r>
              <a:rPr lang="pt-BR" dirty="0" err="1" smtClean="0">
                <a:latin typeface="Arial" panose="020B0604020202020204" pitchFamily="34" charset="0"/>
                <a:cs typeface="Arial" panose="020B0604020202020204" pitchFamily="34" charset="0"/>
              </a:rPr>
              <a:t>mmol</a:t>
            </a:r>
            <a:r>
              <a:rPr lang="pt-BR" baseline="-25000" dirty="0" err="1" smtClean="0">
                <a:latin typeface="Arial" panose="020B0604020202020204" pitchFamily="34" charset="0"/>
                <a:cs typeface="Arial" panose="020B0604020202020204" pitchFamily="34" charset="0"/>
              </a:rPr>
              <a:t>c</a:t>
            </a:r>
            <a:r>
              <a:rPr lang="pt-BR" dirty="0" smtClean="0">
                <a:latin typeface="Arial" panose="020B0604020202020204" pitchFamily="34" charset="0"/>
                <a:cs typeface="Arial" panose="020B0604020202020204" pitchFamily="34" charset="0"/>
              </a:rPr>
              <a:t> dm</a:t>
            </a:r>
            <a:r>
              <a:rPr lang="pt-BR" baseline="30000" dirty="0" smtClean="0">
                <a:latin typeface="Arial" panose="020B0604020202020204" pitchFamily="34" charset="0"/>
                <a:cs typeface="Arial" panose="020B0604020202020204" pitchFamily="34" charset="0"/>
              </a:rPr>
              <a:t>-3</a:t>
            </a:r>
            <a:r>
              <a:rPr lang="pt-BR" dirty="0" smtClean="0">
                <a:latin typeface="Arial" panose="020B0604020202020204" pitchFamily="34" charset="0"/>
                <a:cs typeface="Arial" panose="020B0604020202020204" pitchFamily="34" charset="0"/>
              </a:rPr>
              <a:t>)) x F</a:t>
            </a:r>
          </a:p>
          <a:p>
            <a:pPr algn="just">
              <a:lnSpc>
                <a:spcPct val="150000"/>
              </a:lnSpc>
              <a:buNone/>
            </a:pPr>
            <a:r>
              <a:rPr lang="pt-BR" dirty="0" smtClean="0">
                <a:latin typeface="Arial" panose="020B0604020202020204" pitchFamily="34" charset="0"/>
                <a:cs typeface="Arial" panose="020B0604020202020204" pitchFamily="34" charset="0"/>
              </a:rPr>
              <a:t>F=1,5 solos arenoso</a:t>
            </a:r>
          </a:p>
          <a:p>
            <a:pPr algn="just">
              <a:lnSpc>
                <a:spcPct val="150000"/>
              </a:lnSpc>
              <a:buNone/>
            </a:pPr>
            <a:r>
              <a:rPr lang="pt-BR" dirty="0" smtClean="0">
                <a:latin typeface="Arial" panose="020B0604020202020204" pitchFamily="34" charset="0"/>
                <a:cs typeface="Arial" panose="020B0604020202020204" pitchFamily="34" charset="0"/>
              </a:rPr>
              <a:t>F= 2,5 solos argilosos</a:t>
            </a:r>
          </a:p>
          <a:p>
            <a:pPr algn="just">
              <a:lnSpc>
                <a:spcPct val="150000"/>
              </a:lnSpc>
              <a:buNone/>
            </a:pPr>
            <a:r>
              <a:rPr lang="pt-BR" dirty="0" smtClean="0">
                <a:latin typeface="Arial" panose="020B0604020202020204" pitchFamily="34" charset="0"/>
                <a:cs typeface="Arial" panose="020B0604020202020204" pitchFamily="34" charset="0"/>
              </a:rPr>
              <a:t> </a:t>
            </a:r>
          </a:p>
          <a:p>
            <a:pPr algn="just">
              <a:lnSpc>
                <a:spcPct val="150000"/>
              </a:lnSpc>
              <a:buNone/>
            </a:pPr>
            <a:endParaRPr lang="pt-BR" dirty="0" smtClean="0">
              <a:latin typeface="Arial" panose="020B0604020202020204" pitchFamily="34" charset="0"/>
              <a:cs typeface="Arial" panose="020B0604020202020204" pitchFamily="34" charset="0"/>
            </a:endParaRPr>
          </a:p>
          <a:p>
            <a:pPr algn="just">
              <a:lnSpc>
                <a:spcPct val="150000"/>
              </a:lnSpc>
              <a:buNone/>
            </a:pP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3327550" y="1092111"/>
            <a:ext cx="5536901" cy="540100"/>
          </a:xfrm>
        </p:spPr>
        <p:txBody>
          <a:bodyPr>
            <a:normAutofit/>
          </a:bodyPr>
          <a:lstStyle/>
          <a:p>
            <a:r>
              <a:rPr lang="pt-BR" sz="2500" b="1" dirty="0">
                <a:solidFill>
                  <a:srgbClr val="0070C0"/>
                </a:solidFill>
                <a:latin typeface="Arial" panose="020B0604020202020204" pitchFamily="34" charset="0"/>
                <a:cs typeface="Arial" panose="020B0604020202020204" pitchFamily="34" charset="0"/>
              </a:rPr>
              <a:t>Aplicação de gesso</a:t>
            </a:r>
            <a:endParaRPr lang="pt-BR" sz="2500" b="1" dirty="0">
              <a:solidFill>
                <a:srgbClr val="0070C0"/>
              </a:solidFill>
              <a:latin typeface="Arial" panose="020B0604020202020204" pitchFamily="34" charset="0"/>
              <a:cs typeface="Arial" panose="020B0604020202020204" pitchFamily="34" charset="0"/>
            </a:endParaRPr>
          </a:p>
        </p:txBody>
      </p:sp>
      <p:sp>
        <p:nvSpPr>
          <p:cNvPr id="7" name="Título 1"/>
          <p:cNvSpPr txBox="1">
            <a:spLocks/>
          </p:cNvSpPr>
          <p:nvPr/>
        </p:nvSpPr>
        <p:spPr>
          <a:xfrm>
            <a:off x="1839814" y="244627"/>
            <a:ext cx="8648675" cy="7076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 3 – Corretivos e Fertilizantes</a:t>
            </a:r>
            <a:endParaRPr lang="pt-BR" sz="4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7874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6248" y="1628800"/>
            <a:ext cx="7560112" cy="5112568"/>
          </a:xfrm>
        </p:spPr>
        <p:txBody>
          <a:bodyPr>
            <a:normAutofit fontScale="92500"/>
          </a:bodyPr>
          <a:lstStyle/>
          <a:p>
            <a:pPr algn="just">
              <a:lnSpc>
                <a:spcPct val="150000"/>
              </a:lnSpc>
              <a:buFont typeface="Wingdings" panose="05000000000000000000" pitchFamily="2" charset="2"/>
              <a:buChar char="Ø"/>
            </a:pPr>
            <a:r>
              <a:rPr lang="pt-BR" sz="2300" dirty="0">
                <a:latin typeface="Arial" panose="020B0604020202020204" pitchFamily="34" charset="0"/>
                <a:cs typeface="Arial" panose="020B0604020202020204" pitchFamily="34" charset="0"/>
              </a:rPr>
              <a:t> Absorvido pelas raízes  na forma de Ca</a:t>
            </a:r>
            <a:r>
              <a:rPr lang="pt-BR" sz="2300" baseline="30000" dirty="0">
                <a:latin typeface="Arial" panose="020B0604020202020204" pitchFamily="34" charset="0"/>
                <a:cs typeface="Arial" panose="020B0604020202020204" pitchFamily="34" charset="0"/>
              </a:rPr>
              <a:t>2+</a:t>
            </a:r>
            <a:r>
              <a:rPr lang="pt-BR" sz="2300" dirty="0">
                <a:latin typeface="Arial" panose="020B0604020202020204" pitchFamily="34" charset="0"/>
                <a:cs typeface="Arial" panose="020B0604020202020204" pitchFamily="34" charset="0"/>
              </a:rPr>
              <a:t> através do </a:t>
            </a:r>
            <a:r>
              <a:rPr lang="pt-BR" sz="2300" b="1" dirty="0">
                <a:solidFill>
                  <a:srgbClr val="00B050"/>
                </a:solidFill>
                <a:latin typeface="Arial" panose="020B0604020202020204" pitchFamily="34" charset="0"/>
                <a:cs typeface="Arial" panose="020B0604020202020204" pitchFamily="34" charset="0"/>
              </a:rPr>
              <a:t>fluxo de massa (principal) e da interceptação radicular</a:t>
            </a:r>
            <a:endParaRPr lang="pt-BR" sz="1600" b="1" dirty="0">
              <a:solidFill>
                <a:srgbClr val="00B05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sz="1600" b="1" dirty="0">
              <a:solidFill>
                <a:srgbClr val="00B050"/>
              </a:solidFill>
              <a:latin typeface="Arial" panose="020B0604020202020204" pitchFamily="34" charset="0"/>
              <a:cs typeface="Arial" panose="020B0604020202020204" pitchFamily="34" charset="0"/>
            </a:endParaRPr>
          </a:p>
          <a:p>
            <a:pPr marL="0" indent="0" algn="just">
              <a:lnSpc>
                <a:spcPct val="150000"/>
              </a:lnSpc>
              <a:buNone/>
            </a:pPr>
            <a:r>
              <a:rPr lang="pt-BR" sz="2300" dirty="0">
                <a:latin typeface="Arial" panose="020B0604020202020204" pitchFamily="34" charset="0"/>
                <a:cs typeface="Arial" panose="020B0604020202020204" pitchFamily="34" charset="0"/>
              </a:rPr>
              <a:t>Alguns </a:t>
            </a:r>
            <a:r>
              <a:rPr lang="pt-BR" sz="2300" b="1" dirty="0">
                <a:latin typeface="Arial" panose="020B0604020202020204" pitchFamily="34" charset="0"/>
                <a:cs typeface="Arial" panose="020B0604020202020204" pitchFamily="34" charset="0"/>
              </a:rPr>
              <a:t>fatores externos </a:t>
            </a:r>
            <a:r>
              <a:rPr lang="pt-BR" sz="2300" dirty="0">
                <a:latin typeface="Arial" panose="020B0604020202020204" pitchFamily="34" charset="0"/>
                <a:cs typeface="Arial" panose="020B0604020202020204" pitchFamily="34" charset="0"/>
              </a:rPr>
              <a:t>podem influenciar a absorção:</a:t>
            </a:r>
          </a:p>
          <a:p>
            <a:pPr algn="just">
              <a:lnSpc>
                <a:spcPct val="150000"/>
              </a:lnSpc>
            </a:pPr>
            <a:r>
              <a:rPr lang="pt-BR" sz="2300" dirty="0">
                <a:latin typeface="Arial" panose="020B0604020202020204" pitchFamily="34" charset="0"/>
                <a:cs typeface="Arial" panose="020B0604020202020204" pitchFamily="34" charset="0"/>
              </a:rPr>
              <a:t>Concentração externa de cálcio</a:t>
            </a:r>
          </a:p>
          <a:p>
            <a:pPr algn="just">
              <a:lnSpc>
                <a:spcPct val="150000"/>
              </a:lnSpc>
            </a:pPr>
            <a:r>
              <a:rPr lang="pt-BR" sz="2300" dirty="0">
                <a:latin typeface="Arial" panose="020B0604020202020204" pitchFamily="34" charset="0"/>
                <a:cs typeface="Arial" panose="020B0604020202020204" pitchFamily="34" charset="0"/>
              </a:rPr>
              <a:t>Altas concentrações de NH</a:t>
            </a:r>
            <a:r>
              <a:rPr lang="pt-BR" sz="2300" baseline="-25000" dirty="0">
                <a:latin typeface="Arial" panose="020B0604020202020204" pitchFamily="34" charset="0"/>
                <a:cs typeface="Arial" panose="020B0604020202020204" pitchFamily="34" charset="0"/>
              </a:rPr>
              <a:t>4</a:t>
            </a:r>
            <a:r>
              <a:rPr lang="pt-BR" sz="2300" baseline="30000" dirty="0">
                <a:latin typeface="Arial" panose="020B0604020202020204" pitchFamily="34" charset="0"/>
                <a:cs typeface="Arial" panose="020B0604020202020204" pitchFamily="34" charset="0"/>
              </a:rPr>
              <a:t>+</a:t>
            </a:r>
            <a:r>
              <a:rPr lang="pt-BR" sz="2300" dirty="0">
                <a:latin typeface="Arial" panose="020B0604020202020204" pitchFamily="34" charset="0"/>
                <a:cs typeface="Arial" panose="020B0604020202020204" pitchFamily="34" charset="0"/>
              </a:rPr>
              <a:t>, K</a:t>
            </a:r>
            <a:r>
              <a:rPr lang="pt-BR" sz="2300" baseline="30000" dirty="0">
                <a:latin typeface="Arial" panose="020B0604020202020204" pitchFamily="34" charset="0"/>
                <a:cs typeface="Arial" panose="020B0604020202020204" pitchFamily="34" charset="0"/>
              </a:rPr>
              <a:t>+</a:t>
            </a:r>
            <a:r>
              <a:rPr lang="pt-BR" sz="2300" dirty="0">
                <a:latin typeface="Arial" panose="020B0604020202020204" pitchFamily="34" charset="0"/>
                <a:cs typeface="Arial" panose="020B0604020202020204" pitchFamily="34" charset="0"/>
              </a:rPr>
              <a:t>, Mg</a:t>
            </a:r>
            <a:r>
              <a:rPr lang="pt-BR" sz="2300" baseline="30000" dirty="0">
                <a:latin typeface="Arial" panose="020B0604020202020204" pitchFamily="34" charset="0"/>
                <a:cs typeface="Arial" panose="020B0604020202020204" pitchFamily="34" charset="0"/>
              </a:rPr>
              <a:t>+2</a:t>
            </a:r>
            <a:r>
              <a:rPr lang="pt-BR" sz="2300" dirty="0">
                <a:latin typeface="Arial" panose="020B0604020202020204" pitchFamily="34" charset="0"/>
                <a:cs typeface="Arial" panose="020B0604020202020204" pitchFamily="34" charset="0"/>
              </a:rPr>
              <a:t>, Al</a:t>
            </a:r>
            <a:r>
              <a:rPr lang="pt-BR" sz="2300" baseline="30000" dirty="0">
                <a:latin typeface="Arial" panose="020B0604020202020204" pitchFamily="34" charset="0"/>
                <a:cs typeface="Arial" panose="020B0604020202020204" pitchFamily="34" charset="0"/>
              </a:rPr>
              <a:t>+3</a:t>
            </a:r>
            <a:r>
              <a:rPr lang="pt-BR" sz="2300" dirty="0">
                <a:latin typeface="Arial" panose="020B0604020202020204" pitchFamily="34" charset="0"/>
                <a:cs typeface="Arial" panose="020B0604020202020204" pitchFamily="34" charset="0"/>
              </a:rPr>
              <a:t> </a:t>
            </a:r>
          </a:p>
          <a:p>
            <a:pPr algn="just">
              <a:lnSpc>
                <a:spcPct val="150000"/>
              </a:lnSpc>
            </a:pPr>
            <a:r>
              <a:rPr lang="pt-BR" sz="2300" dirty="0">
                <a:latin typeface="Arial" panose="020B0604020202020204" pitchFamily="34" charset="0"/>
                <a:cs typeface="Arial" panose="020B0604020202020204" pitchFamily="34" charset="0"/>
              </a:rPr>
              <a:t>Temperatura </a:t>
            </a:r>
          </a:p>
          <a:p>
            <a:pPr algn="just">
              <a:lnSpc>
                <a:spcPct val="150000"/>
              </a:lnSpc>
            </a:pPr>
            <a:r>
              <a:rPr lang="pt-BR" sz="2300" dirty="0">
                <a:latin typeface="Arial" panose="020B0604020202020204" pitchFamily="34" charset="0"/>
                <a:cs typeface="Arial" panose="020B0604020202020204" pitchFamily="34" charset="0"/>
              </a:rPr>
              <a:t>Umidade  </a:t>
            </a:r>
          </a:p>
          <a:p>
            <a:pPr algn="just">
              <a:lnSpc>
                <a:spcPct val="150000"/>
              </a:lnSpc>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p:txBody>
      </p:sp>
      <p:sp>
        <p:nvSpPr>
          <p:cNvPr id="4" name="Título 1"/>
          <p:cNvSpPr txBox="1">
            <a:spLocks/>
          </p:cNvSpPr>
          <p:nvPr/>
        </p:nvSpPr>
        <p:spPr>
          <a:xfrm>
            <a:off x="1775520" y="188640"/>
            <a:ext cx="7560840" cy="1440161"/>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 Cálcio na planta</a:t>
            </a:r>
          </a:p>
          <a:p>
            <a:pPr algn="just"/>
            <a:r>
              <a:rPr lang="pt-BR" sz="4000" b="1" dirty="0">
                <a:solidFill>
                  <a:schemeClr val="accent6">
                    <a:lumMod val="75000"/>
                  </a:schemeClr>
                </a:solidFill>
                <a:latin typeface="Arial" panose="020B0604020202020204" pitchFamily="34" charset="0"/>
                <a:cs typeface="Arial" panose="020B0604020202020204" pitchFamily="34" charset="0"/>
              </a:rPr>
              <a:t> </a:t>
            </a:r>
          </a:p>
          <a:p>
            <a:pPr algn="ctr"/>
            <a:r>
              <a:rPr lang="pt-BR" sz="2700" b="1" dirty="0">
                <a:latin typeface="Arial" panose="020B0604020202020204" pitchFamily="34" charset="0"/>
                <a:cs typeface="Arial" panose="020B0604020202020204" pitchFamily="34" charset="0"/>
                <a:sym typeface="Wingdings" panose="05000000000000000000" pitchFamily="2" charset="2"/>
              </a:rPr>
              <a:t>4</a:t>
            </a:r>
            <a:r>
              <a:rPr lang="pt-BR" sz="2700" b="1" dirty="0">
                <a:latin typeface="Arial" panose="020B0604020202020204" pitchFamily="34" charset="0"/>
                <a:cs typeface="Arial" panose="020B0604020202020204" pitchFamily="34" charset="0"/>
                <a:sym typeface="Wingdings" panose="05000000000000000000" pitchFamily="2" charset="2"/>
              </a:rPr>
              <a:t>.1 Absorção</a:t>
            </a:r>
            <a:endParaRPr lang="pt-BR"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6890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 </a:t>
            </a:r>
            <a:r>
              <a:rPr lang="en-US" dirty="0" err="1" smtClean="0"/>
              <a:t>na</a:t>
            </a:r>
            <a:r>
              <a:rPr lang="en-US" dirty="0" smtClean="0"/>
              <a:t> </a:t>
            </a:r>
            <a:r>
              <a:rPr lang="en-US" dirty="0" err="1" smtClean="0"/>
              <a:t>celula</a:t>
            </a:r>
            <a:endParaRPr lang="en-US" dirty="0"/>
          </a:p>
        </p:txBody>
      </p:sp>
      <p:pic>
        <p:nvPicPr>
          <p:cNvPr id="3" name="Picture 2"/>
          <p:cNvPicPr>
            <a:picLocks noChangeAspect="1"/>
          </p:cNvPicPr>
          <p:nvPr/>
        </p:nvPicPr>
        <p:blipFill>
          <a:blip r:embed="rId2"/>
          <a:stretch>
            <a:fillRect/>
          </a:stretch>
        </p:blipFill>
        <p:spPr>
          <a:xfrm>
            <a:off x="1524000" y="2420888"/>
            <a:ext cx="7580436" cy="2298668"/>
          </a:xfrm>
          <a:prstGeom prst="rect">
            <a:avLst/>
          </a:prstGeom>
        </p:spPr>
      </p:pic>
    </p:spTree>
    <p:extLst>
      <p:ext uri="{BB962C8B-B14F-4D97-AF65-F5344CB8AC3E}">
        <p14:creationId xmlns:p14="http://schemas.microsoft.com/office/powerpoint/2010/main" val="136888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62300" y="317499"/>
            <a:ext cx="5867400" cy="1879601"/>
          </a:xfrm>
        </p:spPr>
        <p:txBody>
          <a:bodyPr>
            <a:normAutofit/>
          </a:bodyPr>
          <a:lstStyle/>
          <a:p>
            <a:r>
              <a:rPr lang="pt-BR" dirty="0" smtClean="0">
                <a:latin typeface="Arial" panose="020B0604020202020204" pitchFamily="34" charset="0"/>
                <a:cs typeface="Arial" panose="020B0604020202020204" pitchFamily="34" charset="0"/>
              </a:rPr>
              <a:t>Nitrogênio</a:t>
            </a:r>
            <a:r>
              <a:rPr lang="pt-BR" dirty="0" smtClean="0"/>
              <a:t/>
            </a:r>
            <a:br>
              <a:rPr lang="pt-BR" dirty="0" smtClean="0"/>
            </a:br>
            <a:endParaRPr lang="pt-BR" dirty="0"/>
          </a:p>
        </p:txBody>
      </p:sp>
    </p:spTree>
    <p:extLst>
      <p:ext uri="{BB962C8B-B14F-4D97-AF65-F5344CB8AC3E}">
        <p14:creationId xmlns:p14="http://schemas.microsoft.com/office/powerpoint/2010/main" val="38992440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75520" y="188640"/>
            <a:ext cx="7416824" cy="1584177"/>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 Cálcio na planta</a:t>
            </a:r>
          </a:p>
          <a:p>
            <a:pPr algn="ctr">
              <a:lnSpc>
                <a:spcPct val="100000"/>
              </a:lnSpc>
            </a:pPr>
            <a:r>
              <a:rPr lang="pt-BR" sz="4000" b="1" dirty="0">
                <a:solidFill>
                  <a:schemeClr val="accent6">
                    <a:lumMod val="75000"/>
                  </a:schemeClr>
                </a:solidFill>
                <a:latin typeface="Arial" panose="020B0604020202020204" pitchFamily="34" charset="0"/>
                <a:cs typeface="Arial" panose="020B0604020202020204" pitchFamily="34" charset="0"/>
              </a:rPr>
              <a:t> </a:t>
            </a:r>
            <a:endParaRPr lang="pt-BR" sz="2900" b="1" dirty="0">
              <a:latin typeface="Arial" panose="020B0604020202020204" pitchFamily="34" charset="0"/>
              <a:cs typeface="Arial" panose="020B0604020202020204" pitchFamily="34" charset="0"/>
            </a:endParaRPr>
          </a:p>
          <a:p>
            <a:pPr algn="ctr">
              <a:lnSpc>
                <a:spcPct val="100000"/>
              </a:lnSpc>
            </a:pPr>
            <a:r>
              <a:rPr lang="pt-BR" sz="2900" b="1" dirty="0">
                <a:latin typeface="Arial" panose="020B0604020202020204" pitchFamily="34" charset="0"/>
                <a:cs typeface="Arial" panose="020B0604020202020204" pitchFamily="34" charset="0"/>
                <a:sym typeface="Wingdings" panose="05000000000000000000" pitchFamily="2" charset="2"/>
              </a:rPr>
              <a:t>4.3 Funções</a:t>
            </a:r>
            <a:endParaRPr lang="pt-BR" sz="29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152650" y="1988840"/>
            <a:ext cx="7886700" cy="4351338"/>
          </a:xfrm>
        </p:spPr>
        <p:txBody>
          <a:bodyPr>
            <a:normAutofit fontScale="70000" lnSpcReduction="20000"/>
          </a:bodyPr>
          <a:lstStyle/>
          <a:p>
            <a:pPr marL="0" indent="0">
              <a:lnSpc>
                <a:spcPct val="150000"/>
              </a:lnSpc>
              <a:buNone/>
            </a:pPr>
            <a:r>
              <a:rPr lang="pt-BR" dirty="0" smtClean="0">
                <a:latin typeface="Arial" panose="020B0604020202020204" pitchFamily="34" charset="0"/>
                <a:cs typeface="Arial" panose="020B0604020202020204" pitchFamily="34" charset="0"/>
              </a:rPr>
              <a:t>O cálcio exerce  três tipos de funções na planta</a:t>
            </a:r>
          </a:p>
          <a:p>
            <a:pPr>
              <a:lnSpc>
                <a:spcPct val="150000"/>
              </a:lnSpc>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Estrutural - parede celular, superfície externa da membrana plasmática, lamela media (R-COO- de acido </a:t>
            </a:r>
            <a:r>
              <a:rPr lang="pt-BR" dirty="0" err="1" smtClean="0">
                <a:latin typeface="Arial" panose="020B0604020202020204" pitchFamily="34" charset="0"/>
                <a:cs typeface="Arial" panose="020B0604020202020204" pitchFamily="34" charset="0"/>
              </a:rPr>
              <a:t>poligalacturonico</a:t>
            </a:r>
            <a:r>
              <a:rPr lang="pt-BR" dirty="0" smtClean="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Mensageiro secundário</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Integridade e estabilidade da membrana (fosfato e grupos </a:t>
            </a:r>
            <a:r>
              <a:rPr lang="pt-BR" dirty="0" err="1" smtClean="0">
                <a:latin typeface="Arial" panose="020B0604020202020204" pitchFamily="34" charset="0"/>
                <a:cs typeface="Arial" panose="020B0604020202020204" pitchFamily="34" charset="0"/>
              </a:rPr>
              <a:t>carboxilcos</a:t>
            </a:r>
            <a:r>
              <a:rPr lang="pt-BR" dirty="0" smtClean="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Regulação enzimática- </a:t>
            </a:r>
            <a:r>
              <a:rPr lang="pt-BR" dirty="0" err="1" smtClean="0">
                <a:latin typeface="Arial" panose="020B0604020202020204" pitchFamily="34" charset="0"/>
                <a:cs typeface="Arial" panose="020B0604020202020204" pitchFamily="34" charset="0"/>
              </a:rPr>
              <a:t>poligalacturonase</a:t>
            </a:r>
            <a:endParaRPr lang="pt-B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0042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351584" y="750518"/>
            <a:ext cx="8136904" cy="5958981"/>
          </a:xfrm>
          <a:prstGeom prst="rect">
            <a:avLst/>
          </a:prstGeom>
        </p:spPr>
      </p:pic>
    </p:spTree>
    <p:extLst>
      <p:ext uri="{BB962C8B-B14F-4D97-AF65-F5344CB8AC3E}">
        <p14:creationId xmlns:p14="http://schemas.microsoft.com/office/powerpoint/2010/main" val="1151729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edson.ufla.br/MPS/SITES/Metabolismo%20do%20N/Nutri%C3%A7%C3%A3o%20Mineral/Imagens/movime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52" t="4097" r="19384"/>
          <a:stretch/>
        </p:blipFill>
        <p:spPr bwMode="auto">
          <a:xfrm>
            <a:off x="8956030" y="3738019"/>
            <a:ext cx="3076133" cy="2938662"/>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775520" y="1847397"/>
            <a:ext cx="7272808" cy="4351338"/>
          </a:xfrm>
        </p:spPr>
        <p:txBody>
          <a:bodyPr>
            <a:normAutofit fontScale="92500"/>
          </a:bodyPr>
          <a:lstStyle/>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Movimento </a:t>
            </a:r>
            <a:r>
              <a:rPr lang="pt-BR" u="sng" dirty="0" smtClean="0">
                <a:solidFill>
                  <a:srgbClr val="0070C0"/>
                </a:solidFill>
                <a:latin typeface="Arial" panose="020B0604020202020204" pitchFamily="34" charset="0"/>
                <a:cs typeface="Arial" panose="020B0604020202020204" pitchFamily="34" charset="0"/>
              </a:rPr>
              <a:t>ascendente</a:t>
            </a:r>
            <a:r>
              <a:rPr lang="pt-BR" dirty="0" smtClean="0">
                <a:latin typeface="Arial" panose="020B0604020202020204" pitchFamily="34" charset="0"/>
                <a:cs typeface="Arial" panose="020B0604020202020204" pitchFamily="34" charset="0"/>
              </a:rPr>
              <a:t> através do xilema</a:t>
            </a:r>
          </a:p>
          <a:p>
            <a:pPr algn="just">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 Devido a baixa quantidade de Ca no floema, assim como a formação de compostos insolúveis em água, há </a:t>
            </a:r>
            <a:r>
              <a:rPr lang="pt-BR" u="sng" dirty="0" smtClean="0">
                <a:solidFill>
                  <a:srgbClr val="FF0000"/>
                </a:solidFill>
                <a:latin typeface="Arial" panose="020B0604020202020204" pitchFamily="34" charset="0"/>
                <a:cs typeface="Arial" panose="020B0604020202020204" pitchFamily="34" charset="0"/>
              </a:rPr>
              <a:t>baixa redistribuição  de Ca</a:t>
            </a:r>
            <a:r>
              <a:rPr lang="pt-BR" dirty="0" smtClean="0">
                <a:latin typeface="Arial" panose="020B0604020202020204" pitchFamily="34" charset="0"/>
                <a:cs typeface="Arial" panose="020B0604020202020204" pitchFamily="34" charset="0"/>
              </a:rPr>
              <a:t> na planta, sendo necessário suprimento constante deste nutriente</a:t>
            </a:r>
          </a:p>
          <a:p>
            <a:pPr algn="just">
              <a:lnSpc>
                <a:spcPct val="150000"/>
              </a:lnSpc>
              <a:buFont typeface="Wingdings" panose="05000000000000000000" pitchFamily="2" charset="2"/>
              <a:buChar char="Ø"/>
            </a:pPr>
            <a:endParaRPr lang="pt-BR" u="sng"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pt-BR" dirty="0">
              <a:latin typeface="Arial" panose="020B0604020202020204" pitchFamily="34" charset="0"/>
              <a:cs typeface="Arial" panose="020B0604020202020204" pitchFamily="34" charset="0"/>
            </a:endParaRPr>
          </a:p>
        </p:txBody>
      </p:sp>
      <p:sp>
        <p:nvSpPr>
          <p:cNvPr id="5" name="Título 1"/>
          <p:cNvSpPr txBox="1">
            <a:spLocks/>
          </p:cNvSpPr>
          <p:nvPr/>
        </p:nvSpPr>
        <p:spPr>
          <a:xfrm>
            <a:off x="1775520" y="188640"/>
            <a:ext cx="7488832" cy="1584177"/>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 Cálcio na planta</a:t>
            </a:r>
          </a:p>
          <a:p>
            <a:pPr algn="ctr">
              <a:lnSpc>
                <a:spcPct val="100000"/>
              </a:lnSpc>
            </a:pPr>
            <a:r>
              <a:rPr lang="pt-BR" sz="4000" b="1" dirty="0">
                <a:solidFill>
                  <a:schemeClr val="accent6">
                    <a:lumMod val="75000"/>
                  </a:schemeClr>
                </a:solidFill>
                <a:latin typeface="Arial" panose="020B0604020202020204" pitchFamily="34" charset="0"/>
                <a:cs typeface="Arial" panose="020B0604020202020204" pitchFamily="34" charset="0"/>
              </a:rPr>
              <a:t> </a:t>
            </a:r>
            <a:endParaRPr lang="pt-BR" sz="2900" b="1" dirty="0">
              <a:latin typeface="Arial" panose="020B0604020202020204" pitchFamily="34" charset="0"/>
              <a:cs typeface="Arial" panose="020B0604020202020204" pitchFamily="34" charset="0"/>
            </a:endParaRPr>
          </a:p>
          <a:p>
            <a:pPr algn="ctr">
              <a:lnSpc>
                <a:spcPct val="100000"/>
              </a:lnSpc>
            </a:pPr>
            <a:r>
              <a:rPr lang="pt-BR" sz="2900" b="1" dirty="0">
                <a:latin typeface="Arial" panose="020B0604020202020204" pitchFamily="34" charset="0"/>
                <a:cs typeface="Arial" panose="020B0604020202020204" pitchFamily="34" charset="0"/>
                <a:sym typeface="Wingdings" panose="05000000000000000000" pitchFamily="2" charset="2"/>
              </a:rPr>
              <a:t>4.2 Translocação </a:t>
            </a:r>
            <a:r>
              <a:rPr lang="pt-BR" sz="2900" b="1" dirty="0">
                <a:latin typeface="Arial" panose="020B0604020202020204" pitchFamily="34" charset="0"/>
                <a:cs typeface="Arial" panose="020B0604020202020204" pitchFamily="34" charset="0"/>
                <a:sym typeface="Wingdings" panose="05000000000000000000" pitchFamily="2" charset="2"/>
              </a:rPr>
              <a:t>e redistribuição</a:t>
            </a:r>
            <a:endParaRPr lang="pt-BR" sz="2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337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78360" y="1916832"/>
            <a:ext cx="7385992" cy="4351338"/>
          </a:xfrm>
        </p:spPr>
        <p:txBody>
          <a:bodyPr>
            <a:normAutofit/>
          </a:bodyPr>
          <a:lstStyle/>
          <a:p>
            <a:pPr algn="just">
              <a:lnSpc>
                <a:spcPct val="150000"/>
              </a:lnSpc>
              <a:buNone/>
            </a:pPr>
            <a:r>
              <a:rPr lang="pt-BR" sz="2600" dirty="0">
                <a:latin typeface="Arial" panose="020B0604020202020204" pitchFamily="34" charset="0"/>
                <a:cs typeface="Arial" pitchFamily="34" charset="0"/>
              </a:rPr>
              <a:t>4.4.1 </a:t>
            </a:r>
            <a:r>
              <a:rPr lang="pt-BR" sz="2600" u="sng" dirty="0">
                <a:latin typeface="Arial" panose="020B0604020202020204" pitchFamily="34" charset="0"/>
                <a:cs typeface="Arial" pitchFamily="34" charset="0"/>
              </a:rPr>
              <a:t>Análise química</a:t>
            </a:r>
          </a:p>
          <a:p>
            <a:pPr algn="just">
              <a:lnSpc>
                <a:spcPct val="150000"/>
              </a:lnSpc>
              <a:buNone/>
            </a:pPr>
            <a:endParaRPr lang="pt-BR" sz="2600" u="sng" dirty="0">
              <a:latin typeface="Arial" panose="020B0604020202020204" pitchFamily="34" charset="0"/>
              <a:cs typeface="Arial" pitchFamily="34" charset="0"/>
            </a:endParaRPr>
          </a:p>
          <a:p>
            <a:pPr algn="just">
              <a:lnSpc>
                <a:spcPct val="150000"/>
              </a:lnSpc>
              <a:buFont typeface="Wingdings" panose="05000000000000000000" pitchFamily="2" charset="2"/>
              <a:buChar char="Ø"/>
            </a:pPr>
            <a:r>
              <a:rPr lang="pt-BR" sz="2600" dirty="0">
                <a:latin typeface="Arial" pitchFamily="34" charset="0"/>
                <a:cs typeface="Arial" pitchFamily="34" charset="0"/>
              </a:rPr>
              <a:t> Permite a avaliação do estado nutricional das plantas, antes do aparecimento dos sintomas visuais</a:t>
            </a:r>
          </a:p>
          <a:p>
            <a:pPr algn="just">
              <a:lnSpc>
                <a:spcPct val="150000"/>
              </a:lnSpc>
              <a:buNone/>
            </a:pPr>
            <a:endParaRPr lang="pt-BR" dirty="0" smtClean="0">
              <a:latin typeface="Arial" panose="020B0604020202020204" pitchFamily="34" charset="0"/>
              <a:cs typeface="Arial" panose="020B0604020202020204" pitchFamily="34" charset="0"/>
            </a:endParaRPr>
          </a:p>
          <a:p>
            <a:pPr algn="just">
              <a:lnSpc>
                <a:spcPct val="150000"/>
              </a:lnSpc>
              <a:buNone/>
            </a:pPr>
            <a:endParaRPr lang="pt-BR" dirty="0">
              <a:latin typeface="Arial" panose="020B0604020202020204" pitchFamily="34" charset="0"/>
              <a:cs typeface="Arial" panose="020B0604020202020204" pitchFamily="34" charset="0"/>
            </a:endParaRPr>
          </a:p>
        </p:txBody>
      </p:sp>
      <p:sp>
        <p:nvSpPr>
          <p:cNvPr id="5" name="Título 1"/>
          <p:cNvSpPr txBox="1">
            <a:spLocks/>
          </p:cNvSpPr>
          <p:nvPr/>
        </p:nvSpPr>
        <p:spPr>
          <a:xfrm>
            <a:off x="1878360" y="-131816"/>
            <a:ext cx="8435280" cy="158417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pt-BR" sz="4000" b="1" dirty="0">
                <a:solidFill>
                  <a:schemeClr val="accent6">
                    <a:lumMod val="75000"/>
                  </a:schemeClr>
                </a:solidFill>
                <a:latin typeface="Arial" panose="020B0604020202020204" pitchFamily="34" charset="0"/>
                <a:cs typeface="Arial" panose="020B0604020202020204" pitchFamily="34" charset="0"/>
              </a:rPr>
              <a:t>4</a:t>
            </a:r>
            <a:r>
              <a:rPr lang="pt-BR" sz="4000" b="1" dirty="0">
                <a:solidFill>
                  <a:schemeClr val="accent6">
                    <a:lumMod val="75000"/>
                  </a:schemeClr>
                </a:solidFill>
                <a:latin typeface="Arial" panose="020B0604020202020204" pitchFamily="34" charset="0"/>
                <a:cs typeface="Arial" panose="020B0604020202020204" pitchFamily="34" charset="0"/>
              </a:rPr>
              <a:t> – Cálcio na planta</a:t>
            </a:r>
          </a:p>
          <a:p>
            <a:pPr algn="ctr">
              <a:lnSpc>
                <a:spcPct val="100000"/>
              </a:lnSpc>
            </a:pPr>
            <a:r>
              <a:rPr lang="pt-BR" sz="1500" b="1" dirty="0">
                <a:solidFill>
                  <a:schemeClr val="accent6">
                    <a:lumMod val="75000"/>
                  </a:schemeClr>
                </a:solidFill>
                <a:latin typeface="Arial" panose="020B0604020202020204" pitchFamily="34" charset="0"/>
                <a:cs typeface="Arial" panose="020B0604020202020204" pitchFamily="34" charset="0"/>
              </a:rPr>
              <a:t> </a:t>
            </a:r>
            <a:endParaRPr lang="pt-BR" sz="1500" b="1" dirty="0">
              <a:latin typeface="Arial" panose="020B0604020202020204" pitchFamily="34" charset="0"/>
              <a:cs typeface="Arial" panose="020B0604020202020204" pitchFamily="34" charset="0"/>
            </a:endParaRPr>
          </a:p>
          <a:p>
            <a:pPr algn="just">
              <a:lnSpc>
                <a:spcPct val="100000"/>
              </a:lnSpc>
            </a:pPr>
            <a:r>
              <a:rPr lang="pt-BR" sz="2900" b="1" dirty="0">
                <a:latin typeface="Arial" panose="020B0604020202020204" pitchFamily="34" charset="0"/>
                <a:cs typeface="Arial" panose="020B0604020202020204" pitchFamily="34" charset="0"/>
                <a:sym typeface="Wingdings" panose="05000000000000000000" pitchFamily="2" charset="2"/>
              </a:rPr>
              <a:t>4.4 Diagnose Foliar</a:t>
            </a:r>
            <a:endParaRPr lang="pt-BR" sz="2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2623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883" t="3098"/>
          <a:stretch>
            <a:fillRect/>
          </a:stretch>
        </p:blipFill>
        <p:spPr bwMode="auto">
          <a:xfrm>
            <a:off x="1626760" y="1844824"/>
            <a:ext cx="9005744" cy="2703164"/>
          </a:xfrm>
          <a:prstGeom prst="rect">
            <a:avLst/>
          </a:prstGeom>
          <a:noFill/>
          <a:ln w="9525">
            <a:noFill/>
            <a:miter lim="800000"/>
            <a:headEnd/>
            <a:tailEnd/>
          </a:ln>
        </p:spPr>
      </p:pic>
      <p:sp>
        <p:nvSpPr>
          <p:cNvPr id="5" name="CaixaDeTexto 4"/>
          <p:cNvSpPr txBox="1"/>
          <p:nvPr/>
        </p:nvSpPr>
        <p:spPr>
          <a:xfrm>
            <a:off x="1703512" y="1269922"/>
            <a:ext cx="8424936" cy="430887"/>
          </a:xfrm>
          <a:prstGeom prst="rect">
            <a:avLst/>
          </a:prstGeom>
          <a:noFill/>
        </p:spPr>
        <p:txBody>
          <a:bodyPr wrap="square" rtlCol="0">
            <a:spAutoFit/>
          </a:bodyPr>
          <a:lstStyle/>
          <a:p>
            <a:r>
              <a:rPr lang="pt-BR" sz="2200" dirty="0">
                <a:latin typeface="Arial" pitchFamily="34" charset="0"/>
                <a:cs typeface="Arial" pitchFamily="34" charset="0"/>
              </a:rPr>
              <a:t>Alguns exemplos de faixa de teor de Ca em culturas hortícolas</a:t>
            </a:r>
            <a:endParaRPr lang="pt-BR" sz="2200" dirty="0">
              <a:latin typeface="Arial" pitchFamily="34" charset="0"/>
              <a:cs typeface="Arial" pitchFamily="34" charset="0"/>
            </a:endParaRPr>
          </a:p>
        </p:txBody>
      </p:sp>
      <p:sp>
        <p:nvSpPr>
          <p:cNvPr id="2" name="Retângulo 1"/>
          <p:cNvSpPr/>
          <p:nvPr/>
        </p:nvSpPr>
        <p:spPr>
          <a:xfrm>
            <a:off x="3843632" y="5445225"/>
            <a:ext cx="4572000" cy="1246495"/>
          </a:xfrm>
          <a:prstGeom prst="rect">
            <a:avLst/>
          </a:prstGeom>
        </p:spPr>
        <p:txBody>
          <a:bodyPr>
            <a:spAutoFit/>
          </a:bodyPr>
          <a:lstStyle/>
          <a:p>
            <a:pPr algn="ctr"/>
            <a:r>
              <a:rPr lang="pt-BR" sz="2500" dirty="0">
                <a:latin typeface="Arial" pitchFamily="34" charset="0"/>
                <a:cs typeface="Arial" pitchFamily="34" charset="0"/>
              </a:rPr>
              <a:t>Os teores ideais de cálcio na folha</a:t>
            </a:r>
            <a:r>
              <a:rPr lang="pt-BR" sz="2500" b="1" dirty="0">
                <a:latin typeface="Arial" pitchFamily="34" charset="0"/>
                <a:cs typeface="Arial" pitchFamily="34" charset="0"/>
              </a:rPr>
              <a:t> variam em relação a espécies e variedades</a:t>
            </a:r>
          </a:p>
        </p:txBody>
      </p:sp>
      <p:cxnSp>
        <p:nvCxnSpPr>
          <p:cNvPr id="6" name="Conector de seta reta 5"/>
          <p:cNvCxnSpPr/>
          <p:nvPr/>
        </p:nvCxnSpPr>
        <p:spPr>
          <a:xfrm flipV="1">
            <a:off x="7968208" y="4149080"/>
            <a:ext cx="1296144" cy="1152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8156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600" dirty="0">
                <a:latin typeface="Arial" pitchFamily="34" charset="0"/>
                <a:cs typeface="Arial" pitchFamily="34" charset="0"/>
              </a:rPr>
              <a:t>4.4.2 </a:t>
            </a:r>
            <a:r>
              <a:rPr lang="pt-BR" sz="2600" u="sng" dirty="0">
                <a:latin typeface="Arial" pitchFamily="34" charset="0"/>
                <a:cs typeface="Arial" pitchFamily="34" charset="0"/>
              </a:rPr>
              <a:t>Diagnose visual</a:t>
            </a:r>
            <a:br>
              <a:rPr lang="pt-BR" sz="2600" u="sng" dirty="0">
                <a:latin typeface="Arial" pitchFamily="34" charset="0"/>
                <a:cs typeface="Arial" pitchFamily="34" charset="0"/>
              </a:rPr>
            </a:br>
            <a:r>
              <a:rPr lang="pt-BR" sz="2600" u="sng" dirty="0">
                <a:latin typeface="Arial" pitchFamily="34" charset="0"/>
                <a:cs typeface="Arial" pitchFamily="34" charset="0"/>
              </a:rPr>
              <a:t/>
            </a:r>
            <a:br>
              <a:rPr lang="pt-BR" sz="2600" u="sng" dirty="0">
                <a:latin typeface="Arial" pitchFamily="34" charset="0"/>
                <a:cs typeface="Arial" pitchFamily="34" charset="0"/>
              </a:rPr>
            </a:br>
            <a:r>
              <a:rPr lang="pt-BR" sz="2600" b="1" dirty="0">
                <a:latin typeface="Arial" panose="020B0604020202020204" pitchFamily="34" charset="0"/>
                <a:cs typeface="Arial" panose="020B0604020202020204" pitchFamily="34" charset="0"/>
                <a:sym typeface="Wingdings" panose="05000000000000000000" pitchFamily="2" charset="2"/>
              </a:rPr>
              <a:t>Sintomas de deficiência de Ca – onde ocorre:</a:t>
            </a:r>
            <a:endParaRPr lang="pt-BR" sz="2600" dirty="0"/>
          </a:p>
        </p:txBody>
      </p:sp>
      <p:sp>
        <p:nvSpPr>
          <p:cNvPr id="3" name="Espaço Reservado para Conteúdo 2"/>
          <p:cNvSpPr>
            <a:spLocks noGrp="1"/>
          </p:cNvSpPr>
          <p:nvPr>
            <p:ph idx="1"/>
          </p:nvPr>
        </p:nvSpPr>
        <p:spPr>
          <a:xfrm>
            <a:off x="1847528" y="1916833"/>
            <a:ext cx="7416824" cy="3826543"/>
          </a:xfrm>
        </p:spPr>
        <p:txBody>
          <a:bodyPr>
            <a:normAutofit/>
          </a:bodyPr>
          <a:lstStyle/>
          <a:p>
            <a:pPr algn="just">
              <a:lnSpc>
                <a:spcPct val="150000"/>
              </a:lnSpc>
              <a:buFont typeface="Wingdings" panose="05000000000000000000" pitchFamily="2" charset="2"/>
              <a:buChar char="Ø"/>
            </a:pPr>
            <a:r>
              <a:rPr lang="pt-BR" sz="2200" dirty="0">
                <a:latin typeface="Arial" pitchFamily="34" charset="0"/>
                <a:cs typeface="Arial" pitchFamily="34" charset="0"/>
              </a:rPr>
              <a:t> Sintomas nas folhas novas e pontos de crescimento </a:t>
            </a:r>
          </a:p>
          <a:p>
            <a:pPr algn="just">
              <a:lnSpc>
                <a:spcPct val="150000"/>
              </a:lnSpc>
              <a:buFont typeface="Wingdings" panose="05000000000000000000" pitchFamily="2" charset="2"/>
              <a:buChar char="Ø"/>
            </a:pPr>
            <a:endParaRPr lang="pt-BR" sz="2200" dirty="0">
              <a:latin typeface="Arial" pitchFamily="34" charset="0"/>
              <a:cs typeface="Arial" pitchFamily="34" charset="0"/>
            </a:endParaRPr>
          </a:p>
          <a:p>
            <a:pPr algn="just">
              <a:lnSpc>
                <a:spcPct val="150000"/>
              </a:lnSpc>
              <a:buFont typeface="Wingdings" panose="05000000000000000000" pitchFamily="2" charset="2"/>
              <a:buChar char="Ø"/>
            </a:pPr>
            <a:endParaRPr lang="pt-BR" sz="2200" dirty="0">
              <a:latin typeface="Arial" pitchFamily="34" charset="0"/>
              <a:cs typeface="Arial" pitchFamily="34" charset="0"/>
            </a:endParaRPr>
          </a:p>
          <a:p>
            <a:pPr algn="just">
              <a:lnSpc>
                <a:spcPct val="150000"/>
              </a:lnSpc>
              <a:buFont typeface="Wingdings" panose="05000000000000000000" pitchFamily="2" charset="2"/>
              <a:buChar char="Ø"/>
            </a:pPr>
            <a:r>
              <a:rPr lang="pt-BR" sz="2200" dirty="0">
                <a:latin typeface="Arial" pitchFamily="34" charset="0"/>
                <a:cs typeface="Arial" pitchFamily="34" charset="0"/>
              </a:rPr>
              <a:t> Os sintomas em frutos são bastante comum</a:t>
            </a:r>
          </a:p>
        </p:txBody>
      </p:sp>
    </p:spTree>
    <p:extLst>
      <p:ext uri="{BB962C8B-B14F-4D97-AF65-F5344CB8AC3E}">
        <p14:creationId xmlns:p14="http://schemas.microsoft.com/office/powerpoint/2010/main" val="12632887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600" dirty="0">
                <a:latin typeface="Arial" pitchFamily="34" charset="0"/>
                <a:cs typeface="Arial" pitchFamily="34" charset="0"/>
              </a:rPr>
              <a:t>4.4.2 </a:t>
            </a:r>
            <a:r>
              <a:rPr lang="pt-BR" sz="2600" u="sng" dirty="0">
                <a:latin typeface="Arial" pitchFamily="34" charset="0"/>
                <a:cs typeface="Arial" pitchFamily="34" charset="0"/>
              </a:rPr>
              <a:t>Diagnose visual</a:t>
            </a:r>
            <a:br>
              <a:rPr lang="pt-BR" sz="2600" u="sng" dirty="0">
                <a:latin typeface="Arial" pitchFamily="34" charset="0"/>
                <a:cs typeface="Arial" pitchFamily="34" charset="0"/>
              </a:rPr>
            </a:br>
            <a:r>
              <a:rPr lang="pt-BR" sz="2600" u="sng" dirty="0">
                <a:latin typeface="Arial" pitchFamily="34" charset="0"/>
                <a:cs typeface="Arial" pitchFamily="34" charset="0"/>
              </a:rPr>
              <a:t/>
            </a:r>
            <a:br>
              <a:rPr lang="pt-BR" sz="2600" u="sng" dirty="0">
                <a:latin typeface="Arial" pitchFamily="34" charset="0"/>
                <a:cs typeface="Arial" pitchFamily="34" charset="0"/>
              </a:rPr>
            </a:br>
            <a:r>
              <a:rPr lang="pt-BR" sz="2600" b="1" dirty="0">
                <a:latin typeface="Arial" panose="020B0604020202020204" pitchFamily="34" charset="0"/>
                <a:cs typeface="Arial" panose="020B0604020202020204" pitchFamily="34" charset="0"/>
                <a:sym typeface="Wingdings" panose="05000000000000000000" pitchFamily="2" charset="2"/>
              </a:rPr>
              <a:t>Sintomas de deficiência de Ca</a:t>
            </a:r>
            <a:endParaRPr lang="pt-BR" sz="2600" dirty="0"/>
          </a:p>
        </p:txBody>
      </p:sp>
      <p:sp>
        <p:nvSpPr>
          <p:cNvPr id="3" name="Espaço Reservado para Conteúdo 2"/>
          <p:cNvSpPr>
            <a:spLocks noGrp="1"/>
          </p:cNvSpPr>
          <p:nvPr>
            <p:ph idx="1"/>
          </p:nvPr>
        </p:nvSpPr>
        <p:spPr>
          <a:xfrm>
            <a:off x="1847528" y="1916833"/>
            <a:ext cx="7416824" cy="3826543"/>
          </a:xfrm>
        </p:spPr>
        <p:txBody>
          <a:bodyPr>
            <a:normAutofit/>
          </a:bodyPr>
          <a:lstStyle/>
          <a:p>
            <a:pPr algn="just">
              <a:lnSpc>
                <a:spcPct val="150000"/>
              </a:lnSpc>
              <a:buFont typeface="Wingdings" panose="05000000000000000000" pitchFamily="2" charset="2"/>
              <a:buChar char="Ø"/>
            </a:pPr>
            <a:r>
              <a:rPr lang="pt-BR" sz="2200" dirty="0">
                <a:latin typeface="Arial" pitchFamily="34" charset="0"/>
                <a:cs typeface="Arial" pitchFamily="34" charset="0"/>
              </a:rPr>
              <a:t> Sintomas nas folhas novas e pontos de crescimento </a:t>
            </a:r>
          </a:p>
          <a:p>
            <a:pPr algn="just">
              <a:lnSpc>
                <a:spcPct val="150000"/>
              </a:lnSpc>
              <a:buFont typeface="Wingdings" panose="05000000000000000000" pitchFamily="2" charset="2"/>
              <a:buChar char="Ø"/>
            </a:pPr>
            <a:endParaRPr lang="pt-BR" sz="2200" dirty="0">
              <a:latin typeface="Arial" pitchFamily="34" charset="0"/>
              <a:cs typeface="Arial" pitchFamily="34" charset="0"/>
            </a:endParaRPr>
          </a:p>
          <a:p>
            <a:pPr algn="just">
              <a:lnSpc>
                <a:spcPct val="150000"/>
              </a:lnSpc>
              <a:buFont typeface="Wingdings" panose="05000000000000000000" pitchFamily="2" charset="2"/>
              <a:buChar char="Ø"/>
            </a:pPr>
            <a:endParaRPr lang="pt-BR" sz="2200" dirty="0">
              <a:latin typeface="Arial" pitchFamily="34" charset="0"/>
              <a:cs typeface="Arial" pitchFamily="34" charset="0"/>
            </a:endParaRPr>
          </a:p>
          <a:p>
            <a:pPr algn="just">
              <a:lnSpc>
                <a:spcPct val="150000"/>
              </a:lnSpc>
              <a:buFont typeface="Wingdings" panose="05000000000000000000" pitchFamily="2" charset="2"/>
              <a:buChar char="Ø"/>
            </a:pPr>
            <a:r>
              <a:rPr lang="pt-BR" sz="2200" dirty="0">
                <a:latin typeface="Arial" pitchFamily="34" charset="0"/>
                <a:cs typeface="Arial" pitchFamily="34" charset="0"/>
              </a:rPr>
              <a:t> Os sintomas em frutos são bastante comum</a:t>
            </a:r>
          </a:p>
        </p:txBody>
      </p:sp>
      <p:sp>
        <p:nvSpPr>
          <p:cNvPr id="5" name="Retângulo 4"/>
          <p:cNvSpPr/>
          <p:nvPr/>
        </p:nvSpPr>
        <p:spPr>
          <a:xfrm>
            <a:off x="3187343" y="2574820"/>
            <a:ext cx="4512774" cy="415498"/>
          </a:xfrm>
          <a:prstGeom prst="rect">
            <a:avLst/>
          </a:prstGeom>
        </p:spPr>
        <p:txBody>
          <a:bodyPr wrap="none">
            <a:spAutoFit/>
          </a:bodyPr>
          <a:lstStyle/>
          <a:p>
            <a:r>
              <a:rPr lang="pt-BR" sz="2100" u="sng" dirty="0">
                <a:solidFill>
                  <a:srgbClr val="FF0000"/>
                </a:solidFill>
                <a:effectLst>
                  <a:outerShdw blurRad="38100" dist="38100" dir="2700000" algn="tl">
                    <a:srgbClr val="000000">
                      <a:alpha val="43137"/>
                    </a:srgbClr>
                  </a:outerShdw>
                </a:effectLst>
                <a:latin typeface="Arial" pitchFamily="34" charset="0"/>
                <a:cs typeface="Arial" pitchFamily="34" charset="0"/>
              </a:rPr>
              <a:t>Baixa </a:t>
            </a:r>
            <a:r>
              <a:rPr lang="pt-BR" sz="2100" u="sng" dirty="0">
                <a:solidFill>
                  <a:srgbClr val="FF0000"/>
                </a:solidFill>
                <a:effectLst>
                  <a:outerShdw blurRad="38100" dist="38100" dir="2700000" algn="tl">
                    <a:srgbClr val="000000">
                      <a:alpha val="43137"/>
                    </a:srgbClr>
                  </a:outerShdw>
                </a:effectLst>
                <a:latin typeface="Arial" pitchFamily="34" charset="0"/>
                <a:cs typeface="Arial" pitchFamily="34" charset="0"/>
              </a:rPr>
              <a:t>mobilidade do cálcio</a:t>
            </a:r>
            <a:r>
              <a:rPr lang="pt-BR" sz="2100"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t-BR" sz="2100" dirty="0">
                <a:solidFill>
                  <a:srgbClr val="FF0000"/>
                </a:solidFill>
                <a:latin typeface="Arial" pitchFamily="34" charset="0"/>
                <a:cs typeface="Arial" pitchFamily="34" charset="0"/>
              </a:rPr>
              <a:t>na planta</a:t>
            </a:r>
            <a:endParaRPr lang="pt-BR" sz="2100" dirty="0">
              <a:solidFill>
                <a:srgbClr val="FF0000"/>
              </a:solidFill>
            </a:endParaRPr>
          </a:p>
        </p:txBody>
      </p:sp>
    </p:spTree>
    <p:extLst>
      <p:ext uri="{BB962C8B-B14F-4D97-AF65-F5344CB8AC3E}">
        <p14:creationId xmlns:p14="http://schemas.microsoft.com/office/powerpoint/2010/main" val="13915086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600" dirty="0">
                <a:latin typeface="Arial" pitchFamily="34" charset="0"/>
                <a:cs typeface="Arial" pitchFamily="34" charset="0"/>
              </a:rPr>
              <a:t>4.4.2 </a:t>
            </a:r>
            <a:r>
              <a:rPr lang="pt-BR" sz="2600" u="sng" dirty="0">
                <a:latin typeface="Arial" pitchFamily="34" charset="0"/>
                <a:cs typeface="Arial" pitchFamily="34" charset="0"/>
              </a:rPr>
              <a:t>Diagnose visual</a:t>
            </a:r>
            <a:br>
              <a:rPr lang="pt-BR" sz="2600" u="sng" dirty="0">
                <a:latin typeface="Arial" pitchFamily="34" charset="0"/>
                <a:cs typeface="Arial" pitchFamily="34" charset="0"/>
              </a:rPr>
            </a:br>
            <a:r>
              <a:rPr lang="pt-BR" sz="2600" u="sng" dirty="0">
                <a:latin typeface="Arial" pitchFamily="34" charset="0"/>
                <a:cs typeface="Arial" pitchFamily="34" charset="0"/>
              </a:rPr>
              <a:t/>
            </a:r>
            <a:br>
              <a:rPr lang="pt-BR" sz="2600" u="sng" dirty="0">
                <a:latin typeface="Arial" pitchFamily="34" charset="0"/>
                <a:cs typeface="Arial" pitchFamily="34" charset="0"/>
              </a:rPr>
            </a:br>
            <a:r>
              <a:rPr lang="pt-BR" sz="2600" b="1" dirty="0">
                <a:latin typeface="Arial" panose="020B0604020202020204" pitchFamily="34" charset="0"/>
                <a:cs typeface="Arial" panose="020B0604020202020204" pitchFamily="34" charset="0"/>
                <a:sym typeface="Wingdings" panose="05000000000000000000" pitchFamily="2" charset="2"/>
              </a:rPr>
              <a:t>Sintomas de deficiência de Ca</a:t>
            </a:r>
            <a:endParaRPr lang="pt-BR" sz="2600" dirty="0"/>
          </a:p>
        </p:txBody>
      </p:sp>
      <p:sp>
        <p:nvSpPr>
          <p:cNvPr id="3" name="Espaço Reservado para Conteúdo 2"/>
          <p:cNvSpPr>
            <a:spLocks noGrp="1"/>
          </p:cNvSpPr>
          <p:nvPr>
            <p:ph idx="1"/>
          </p:nvPr>
        </p:nvSpPr>
        <p:spPr>
          <a:xfrm>
            <a:off x="1847528" y="1916833"/>
            <a:ext cx="7416824" cy="3826543"/>
          </a:xfrm>
        </p:spPr>
        <p:txBody>
          <a:bodyPr>
            <a:normAutofit/>
          </a:bodyPr>
          <a:lstStyle/>
          <a:p>
            <a:pPr algn="just">
              <a:lnSpc>
                <a:spcPct val="150000"/>
              </a:lnSpc>
              <a:buFont typeface="Wingdings" panose="05000000000000000000" pitchFamily="2" charset="2"/>
              <a:buChar char="Ø"/>
            </a:pPr>
            <a:r>
              <a:rPr lang="pt-BR" sz="2200" dirty="0">
                <a:latin typeface="Arial" pitchFamily="34" charset="0"/>
                <a:cs typeface="Arial" pitchFamily="34" charset="0"/>
              </a:rPr>
              <a:t> Sintomas nas folhas novas e pontos de crescimento </a:t>
            </a:r>
          </a:p>
          <a:p>
            <a:pPr algn="just">
              <a:lnSpc>
                <a:spcPct val="150000"/>
              </a:lnSpc>
              <a:buFont typeface="Wingdings" panose="05000000000000000000" pitchFamily="2" charset="2"/>
              <a:buChar char="Ø"/>
            </a:pPr>
            <a:endParaRPr lang="pt-BR" sz="2200" dirty="0">
              <a:latin typeface="Arial" pitchFamily="34" charset="0"/>
              <a:cs typeface="Arial" pitchFamily="34" charset="0"/>
            </a:endParaRPr>
          </a:p>
          <a:p>
            <a:pPr algn="just">
              <a:lnSpc>
                <a:spcPct val="150000"/>
              </a:lnSpc>
              <a:buFont typeface="Wingdings" panose="05000000000000000000" pitchFamily="2" charset="2"/>
              <a:buChar char="Ø"/>
            </a:pPr>
            <a:endParaRPr lang="pt-BR" sz="2200" dirty="0">
              <a:latin typeface="Arial" pitchFamily="34" charset="0"/>
              <a:cs typeface="Arial" pitchFamily="34" charset="0"/>
            </a:endParaRPr>
          </a:p>
          <a:p>
            <a:pPr algn="just">
              <a:lnSpc>
                <a:spcPct val="150000"/>
              </a:lnSpc>
              <a:buFont typeface="Wingdings" panose="05000000000000000000" pitchFamily="2" charset="2"/>
              <a:buChar char="Ø"/>
            </a:pPr>
            <a:r>
              <a:rPr lang="pt-BR" sz="2200" dirty="0">
                <a:latin typeface="Arial" pitchFamily="34" charset="0"/>
                <a:cs typeface="Arial" pitchFamily="34" charset="0"/>
              </a:rPr>
              <a:t> Os sintomas em frutos são bastante comum</a:t>
            </a:r>
          </a:p>
        </p:txBody>
      </p:sp>
      <p:sp>
        <p:nvSpPr>
          <p:cNvPr id="5" name="Retângulo 4"/>
          <p:cNvSpPr/>
          <p:nvPr/>
        </p:nvSpPr>
        <p:spPr>
          <a:xfrm>
            <a:off x="3187344" y="2574820"/>
            <a:ext cx="4543231" cy="415498"/>
          </a:xfrm>
          <a:prstGeom prst="rect">
            <a:avLst/>
          </a:prstGeom>
        </p:spPr>
        <p:txBody>
          <a:bodyPr wrap="none">
            <a:spAutoFit/>
          </a:bodyPr>
          <a:lstStyle/>
          <a:p>
            <a:r>
              <a:rPr lang="pt-BR" sz="2100" u="sng" dirty="0">
                <a:solidFill>
                  <a:srgbClr val="FF0000"/>
                </a:solidFill>
                <a:effectLst>
                  <a:outerShdw blurRad="38100" dist="38100" dir="2700000" algn="tl">
                    <a:srgbClr val="000000">
                      <a:alpha val="43137"/>
                    </a:srgbClr>
                  </a:outerShdw>
                </a:effectLst>
                <a:latin typeface="Arial" pitchFamily="34" charset="0"/>
                <a:cs typeface="Arial" pitchFamily="34" charset="0"/>
              </a:rPr>
              <a:t>B</a:t>
            </a:r>
            <a:r>
              <a:rPr lang="pt-BR" sz="2100" u="sng" dirty="0">
                <a:solidFill>
                  <a:srgbClr val="FF0000"/>
                </a:solidFill>
                <a:effectLst>
                  <a:outerShdw blurRad="38100" dist="38100" dir="2700000" algn="tl">
                    <a:srgbClr val="000000">
                      <a:alpha val="43137"/>
                    </a:srgbClr>
                  </a:outerShdw>
                </a:effectLst>
                <a:latin typeface="Arial" pitchFamily="34" charset="0"/>
                <a:cs typeface="Arial" pitchFamily="34" charset="0"/>
              </a:rPr>
              <a:t>aixa </a:t>
            </a:r>
            <a:r>
              <a:rPr lang="pt-BR" sz="2100" u="sng" dirty="0">
                <a:solidFill>
                  <a:srgbClr val="FF0000"/>
                </a:solidFill>
                <a:effectLst>
                  <a:outerShdw blurRad="38100" dist="38100" dir="2700000" algn="tl">
                    <a:srgbClr val="000000">
                      <a:alpha val="43137"/>
                    </a:srgbClr>
                  </a:outerShdw>
                </a:effectLst>
                <a:latin typeface="Arial" pitchFamily="34" charset="0"/>
                <a:cs typeface="Arial" pitchFamily="34" charset="0"/>
              </a:rPr>
              <a:t>mobilidade do cálcio</a:t>
            </a:r>
            <a:r>
              <a:rPr lang="pt-BR" sz="2100"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t-BR" sz="2100" dirty="0">
                <a:solidFill>
                  <a:srgbClr val="FF0000"/>
                </a:solidFill>
                <a:latin typeface="Arial" pitchFamily="34" charset="0"/>
                <a:cs typeface="Arial" pitchFamily="34" charset="0"/>
              </a:rPr>
              <a:t>na planta</a:t>
            </a:r>
            <a:endParaRPr lang="pt-BR" sz="2100" dirty="0">
              <a:solidFill>
                <a:srgbClr val="FF0000"/>
              </a:solidFill>
            </a:endParaRPr>
          </a:p>
        </p:txBody>
      </p:sp>
      <p:sp>
        <p:nvSpPr>
          <p:cNvPr id="6" name="Retângulo 5"/>
          <p:cNvSpPr/>
          <p:nvPr/>
        </p:nvSpPr>
        <p:spPr>
          <a:xfrm>
            <a:off x="1847528" y="4488415"/>
            <a:ext cx="7200800" cy="1546577"/>
          </a:xfrm>
          <a:prstGeom prst="rect">
            <a:avLst/>
          </a:prstGeom>
        </p:spPr>
        <p:txBody>
          <a:bodyPr wrap="square">
            <a:spAutoFit/>
          </a:bodyPr>
          <a:lstStyle/>
          <a:p>
            <a:pPr algn="just">
              <a:lnSpc>
                <a:spcPct val="150000"/>
              </a:lnSpc>
            </a:pPr>
            <a:r>
              <a:rPr lang="pt-BR" sz="2100" dirty="0">
                <a:solidFill>
                  <a:srgbClr val="FF0000"/>
                </a:solidFill>
                <a:latin typeface="Arial" pitchFamily="34" charset="0"/>
                <a:cs typeface="Arial" pitchFamily="34" charset="0"/>
              </a:rPr>
              <a:t>Cálcio </a:t>
            </a:r>
            <a:r>
              <a:rPr lang="pt-BR" sz="2100" dirty="0">
                <a:solidFill>
                  <a:srgbClr val="FF0000"/>
                </a:solidFill>
                <a:latin typeface="Arial" pitchFamily="34" charset="0"/>
                <a:cs typeface="Arial" pitchFamily="34" charset="0"/>
              </a:rPr>
              <a:t>é distribuído preferencialmente nas folhas em detrimento dos frutos, devido </a:t>
            </a:r>
            <a:r>
              <a:rPr lang="pt-BR" sz="2100" b="1" dirty="0">
                <a:solidFill>
                  <a:srgbClr val="FF0000"/>
                </a:solidFill>
                <a:effectLst>
                  <a:outerShdw blurRad="38100" dist="38100" dir="2700000" algn="tl">
                    <a:srgbClr val="000000">
                      <a:alpha val="43137"/>
                    </a:srgbClr>
                  </a:outerShdw>
                </a:effectLst>
                <a:latin typeface="Arial" pitchFamily="34" charset="0"/>
                <a:cs typeface="Arial" pitchFamily="34" charset="0"/>
              </a:rPr>
              <a:t>a maior transpiração</a:t>
            </a:r>
            <a:r>
              <a:rPr lang="pt-BR" sz="2100" dirty="0">
                <a:solidFill>
                  <a:srgbClr val="FF0000"/>
                </a:solidFill>
                <a:latin typeface="Arial" pitchFamily="34" charset="0"/>
                <a:cs typeface="Arial" pitchFamily="34" charset="0"/>
              </a:rPr>
              <a:t>, e a </a:t>
            </a:r>
            <a:r>
              <a:rPr lang="pt-BR" sz="2100" b="1" dirty="0">
                <a:solidFill>
                  <a:srgbClr val="FF0000"/>
                </a:solidFill>
                <a:latin typeface="Arial" pitchFamily="34" charset="0"/>
                <a:cs typeface="Arial" pitchFamily="34" charset="0"/>
              </a:rPr>
              <a:t>baixa mobilidade no floema  </a:t>
            </a:r>
          </a:p>
        </p:txBody>
      </p:sp>
    </p:spTree>
    <p:extLst>
      <p:ext uri="{BB962C8B-B14F-4D97-AF65-F5344CB8AC3E}">
        <p14:creationId xmlns:p14="http://schemas.microsoft.com/office/powerpoint/2010/main" val="38332775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5520" y="1825625"/>
            <a:ext cx="7416824" cy="4351338"/>
          </a:xfrm>
        </p:spPr>
        <p:txBody>
          <a:bodyPr>
            <a:normAutofit/>
          </a:bodyPr>
          <a:lstStyle/>
          <a:p>
            <a:pPr algn="just">
              <a:lnSpc>
                <a:spcPct val="150000"/>
              </a:lnSpc>
              <a:buFont typeface="Wingdings" panose="05000000000000000000" pitchFamily="2" charset="2"/>
              <a:buChar char="Ø"/>
            </a:pPr>
            <a:r>
              <a:rPr lang="pt-BR" sz="2600" dirty="0">
                <a:latin typeface="Arial" pitchFamily="34" charset="0"/>
                <a:cs typeface="Arial" pitchFamily="34" charset="0"/>
              </a:rPr>
              <a:t> A deficiência é caracterizada pela </a:t>
            </a:r>
            <a:r>
              <a:rPr lang="pt-BR" sz="2600" dirty="0">
                <a:solidFill>
                  <a:srgbClr val="FF0000"/>
                </a:solidFill>
                <a:latin typeface="Arial" pitchFamily="34" charset="0"/>
                <a:cs typeface="Arial" pitchFamily="34" charset="0"/>
              </a:rPr>
              <a:t>deformação e </a:t>
            </a:r>
            <a:r>
              <a:rPr lang="pt-BR" sz="2600" dirty="0" err="1">
                <a:solidFill>
                  <a:srgbClr val="FF0000"/>
                </a:solidFill>
                <a:latin typeface="Arial" pitchFamily="34" charset="0"/>
                <a:cs typeface="Arial" pitchFamily="34" charset="0"/>
              </a:rPr>
              <a:t>clorose</a:t>
            </a:r>
            <a:r>
              <a:rPr lang="pt-BR" sz="2600" dirty="0">
                <a:solidFill>
                  <a:srgbClr val="FF0000"/>
                </a:solidFill>
                <a:latin typeface="Arial" pitchFamily="34" charset="0"/>
                <a:cs typeface="Arial" pitchFamily="34" charset="0"/>
              </a:rPr>
              <a:t> nas bordas das folhas novas </a:t>
            </a:r>
            <a:r>
              <a:rPr lang="pt-BR" sz="2600" dirty="0">
                <a:latin typeface="Arial" pitchFamily="34" charset="0"/>
                <a:cs typeface="Arial" pitchFamily="34" charset="0"/>
              </a:rPr>
              <a:t>que em estágios mais avançados se tornam necróticas.</a:t>
            </a:r>
          </a:p>
          <a:p>
            <a:pPr algn="just">
              <a:lnSpc>
                <a:spcPct val="150000"/>
              </a:lnSpc>
              <a:buFont typeface="Wingdings" panose="05000000000000000000" pitchFamily="2" charset="2"/>
              <a:buChar char="Ø"/>
            </a:pPr>
            <a:endParaRPr lang="pt-BR" sz="2600" dirty="0">
              <a:latin typeface="Arial" pitchFamily="34" charset="0"/>
              <a:cs typeface="Arial" pitchFamily="34" charset="0"/>
            </a:endParaRPr>
          </a:p>
        </p:txBody>
      </p:sp>
      <p:sp>
        <p:nvSpPr>
          <p:cNvPr id="5" name="Título 1"/>
          <p:cNvSpPr>
            <a:spLocks noGrp="1"/>
          </p:cNvSpPr>
          <p:nvPr>
            <p:ph type="title"/>
          </p:nvPr>
        </p:nvSpPr>
        <p:spPr>
          <a:xfrm>
            <a:off x="2152650" y="365127"/>
            <a:ext cx="7886700" cy="1325563"/>
          </a:xfrm>
        </p:spPr>
        <p:txBody>
          <a:bodyPr>
            <a:normAutofit/>
          </a:bodyPr>
          <a:lstStyle/>
          <a:p>
            <a:r>
              <a:rPr lang="pt-BR" sz="2600" dirty="0">
                <a:latin typeface="Arial" pitchFamily="34" charset="0"/>
                <a:cs typeface="Arial" pitchFamily="34" charset="0"/>
              </a:rPr>
              <a:t>4.4.2 </a:t>
            </a:r>
            <a:r>
              <a:rPr lang="pt-BR" sz="2600" u="sng" dirty="0">
                <a:latin typeface="Arial" pitchFamily="34" charset="0"/>
                <a:cs typeface="Arial" pitchFamily="34" charset="0"/>
              </a:rPr>
              <a:t>Diagnose visual</a:t>
            </a:r>
            <a:br>
              <a:rPr lang="pt-BR" sz="2600" u="sng" dirty="0">
                <a:latin typeface="Arial" pitchFamily="34" charset="0"/>
                <a:cs typeface="Arial" pitchFamily="34" charset="0"/>
              </a:rPr>
            </a:br>
            <a:r>
              <a:rPr lang="pt-BR" sz="2600" u="sng" dirty="0">
                <a:latin typeface="Arial" pitchFamily="34" charset="0"/>
                <a:cs typeface="Arial" pitchFamily="34" charset="0"/>
              </a:rPr>
              <a:t/>
            </a:r>
            <a:br>
              <a:rPr lang="pt-BR" sz="2600" u="sng" dirty="0">
                <a:latin typeface="Arial" pitchFamily="34" charset="0"/>
                <a:cs typeface="Arial" pitchFamily="34" charset="0"/>
              </a:rPr>
            </a:br>
            <a:r>
              <a:rPr lang="pt-BR" sz="2600" b="1" dirty="0">
                <a:latin typeface="Arial" panose="020B0604020202020204" pitchFamily="34" charset="0"/>
                <a:cs typeface="Arial" panose="020B0604020202020204" pitchFamily="34" charset="0"/>
                <a:sym typeface="Wingdings" panose="05000000000000000000" pitchFamily="2" charset="2"/>
              </a:rPr>
              <a:t>Sintomas de deficiência de Ca</a:t>
            </a:r>
            <a:endParaRPr lang="pt-BR" sz="2600" dirty="0"/>
          </a:p>
        </p:txBody>
      </p:sp>
    </p:spTree>
    <p:extLst>
      <p:ext uri="{BB962C8B-B14F-4D97-AF65-F5344CB8AC3E}">
        <p14:creationId xmlns:p14="http://schemas.microsoft.com/office/powerpoint/2010/main" val="14663995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5804" y="365127"/>
            <a:ext cx="7886700" cy="1325563"/>
          </a:xfrm>
        </p:spPr>
        <p:txBody>
          <a:bodyPr>
            <a:normAutofit/>
          </a:bodyPr>
          <a:lstStyle/>
          <a:p>
            <a:r>
              <a:rPr lang="pt-BR" sz="2900" b="1" dirty="0" err="1">
                <a:latin typeface="Arial" panose="020B0604020202020204" pitchFamily="34" charset="0"/>
                <a:cs typeface="Arial" panose="020B0604020202020204" pitchFamily="34" charset="0"/>
                <a:sym typeface="Wingdings" panose="05000000000000000000" pitchFamily="2" charset="2"/>
              </a:rPr>
              <a:t>Tip</a:t>
            </a:r>
            <a:r>
              <a:rPr lang="pt-BR" sz="2900" b="1" dirty="0">
                <a:latin typeface="Arial" panose="020B0604020202020204" pitchFamily="34" charset="0"/>
                <a:cs typeface="Arial" panose="020B0604020202020204" pitchFamily="34" charset="0"/>
                <a:sym typeface="Wingdings" panose="05000000000000000000" pitchFamily="2" charset="2"/>
              </a:rPr>
              <a:t> </a:t>
            </a:r>
            <a:r>
              <a:rPr lang="pt-BR" sz="2900" b="1" dirty="0" err="1">
                <a:latin typeface="Arial" panose="020B0604020202020204" pitchFamily="34" charset="0"/>
                <a:cs typeface="Arial" panose="020B0604020202020204" pitchFamily="34" charset="0"/>
                <a:sym typeface="Wingdings" panose="05000000000000000000" pitchFamily="2" charset="2"/>
              </a:rPr>
              <a:t>Burn</a:t>
            </a:r>
            <a:r>
              <a:rPr lang="pt-BR" sz="2900" b="1" dirty="0">
                <a:latin typeface="Arial" panose="020B0604020202020204" pitchFamily="34" charset="0"/>
                <a:cs typeface="Arial" panose="020B0604020202020204" pitchFamily="34" charset="0"/>
                <a:sym typeface="Wingdings" panose="05000000000000000000" pitchFamily="2" charset="2"/>
              </a:rPr>
              <a:t> em alface</a:t>
            </a:r>
            <a:endParaRPr lang="pt-BR" sz="2900" dirty="0"/>
          </a:p>
        </p:txBody>
      </p:sp>
      <p:pic>
        <p:nvPicPr>
          <p:cNvPr id="3074" name="Picture 2" descr="Tipburn"/>
          <p:cNvPicPr>
            <a:picLocks noChangeAspect="1" noChangeArrowheads="1"/>
          </p:cNvPicPr>
          <p:nvPr/>
        </p:nvPicPr>
        <p:blipFill>
          <a:blip r:embed="rId2" cstate="print"/>
          <a:srcRect/>
          <a:stretch>
            <a:fillRect/>
          </a:stretch>
        </p:blipFill>
        <p:spPr bwMode="auto">
          <a:xfrm>
            <a:off x="2855640" y="1412776"/>
            <a:ext cx="5904656" cy="4425924"/>
          </a:xfrm>
          <a:prstGeom prst="rect">
            <a:avLst/>
          </a:prstGeom>
          <a:noFill/>
        </p:spPr>
      </p:pic>
      <p:sp>
        <p:nvSpPr>
          <p:cNvPr id="5" name="CaixaDeTexto 4"/>
          <p:cNvSpPr txBox="1"/>
          <p:nvPr/>
        </p:nvSpPr>
        <p:spPr>
          <a:xfrm>
            <a:off x="7176120" y="5805264"/>
            <a:ext cx="2520280" cy="369332"/>
          </a:xfrm>
          <a:prstGeom prst="rect">
            <a:avLst/>
          </a:prstGeom>
          <a:noFill/>
        </p:spPr>
        <p:txBody>
          <a:bodyPr wrap="square" rtlCol="0">
            <a:spAutoFit/>
          </a:bodyPr>
          <a:lstStyle/>
          <a:p>
            <a:r>
              <a:rPr lang="pt-BR" dirty="0"/>
              <a:t>Solano, O. M. C</a:t>
            </a:r>
            <a:endParaRPr lang="pt-BR" dirty="0"/>
          </a:p>
        </p:txBody>
      </p:sp>
    </p:spTree>
    <p:extLst>
      <p:ext uri="{BB962C8B-B14F-4D97-AF65-F5344CB8AC3E}">
        <p14:creationId xmlns:p14="http://schemas.microsoft.com/office/powerpoint/2010/main" val="2510155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TotalTime>
  <Words>7275</Words>
  <Application>Microsoft Office PowerPoint</Application>
  <PresentationFormat>Widescreen</PresentationFormat>
  <Paragraphs>1181</Paragraphs>
  <Slides>128</Slides>
  <Notes>40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128</vt:i4>
      </vt:variant>
    </vt:vector>
  </HeadingPairs>
  <TitlesOfParts>
    <vt:vector size="138" baseType="lpstr">
      <vt:lpstr>Arial</vt:lpstr>
      <vt:lpstr>Arial Rounded MT Bold</vt:lpstr>
      <vt:lpstr>Calibri</vt:lpstr>
      <vt:lpstr>Calibri Light</vt:lpstr>
      <vt:lpstr>Comic Sans MS</vt:lpstr>
      <vt:lpstr>Symbol</vt:lpstr>
      <vt:lpstr>Times New Roman</vt:lpstr>
      <vt:lpstr>Wingdings</vt:lpstr>
      <vt:lpstr>Wingdings 2</vt:lpstr>
      <vt:lpstr>Tema do Office</vt:lpstr>
      <vt:lpstr>NUTRIÇÃO MINERAL DE PLANTAS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Nitrogênio </vt:lpstr>
      <vt:lpstr>Apresentação do PowerPoint</vt:lpstr>
      <vt:lpstr>Formas inorgânicas de N</vt:lpstr>
      <vt:lpstr>Transformações do Nitrogênio no solo</vt:lpstr>
      <vt:lpstr>Mineralização x imobilização </vt:lpstr>
      <vt:lpstr>Apresentação do PowerPoint</vt:lpstr>
      <vt:lpstr>Apresentação do PowerPoint</vt:lpstr>
      <vt:lpstr>Apresentação do PowerPoint</vt:lpstr>
      <vt:lpstr>Nitrificação</vt:lpstr>
      <vt:lpstr>Lixiviação de Nitrato</vt:lpstr>
      <vt:lpstr>Apresentação do PowerPoint</vt:lpstr>
      <vt:lpstr>Desnitrificação</vt:lpstr>
      <vt:lpstr>Fatores que aumentam a volatilização da Amônia</vt:lpstr>
      <vt:lpstr>Proteína  (ligações peptídicas)</vt:lpstr>
      <vt:lpstr>Apresentação do PowerPoint</vt:lpstr>
      <vt:lpstr>Apresentação do PowerPoint</vt:lpstr>
      <vt:lpstr>Apresentação do PowerPoint</vt:lpstr>
      <vt:lpstr>Nitrogênio no solo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Potássio</vt:lpstr>
      <vt:lpstr>PoTÁSSIO</vt:lpstr>
      <vt:lpstr>Apresentação do PowerPoint</vt:lpstr>
      <vt:lpstr>Apresentação do PowerPoint</vt:lpstr>
      <vt:lpstr>2.2 Teores de K no solo</vt:lpstr>
      <vt:lpstr>2.2 Teores de K no solo</vt:lpstr>
      <vt:lpstr>4.1 Absorção na planta</vt:lpstr>
      <vt:lpstr>4.2 Translocação e Redistribuição</vt:lpstr>
      <vt:lpstr>4.2 Translocação e Redistribuição</vt:lpstr>
      <vt:lpstr>4.3 Funções na planta</vt:lpstr>
      <vt:lpstr>4.3 Funções na planta</vt:lpstr>
      <vt:lpstr>4.3 Funções na planta</vt:lpstr>
      <vt:lpstr>4.3 Funções na planta</vt:lpstr>
      <vt:lpstr>4.3 Funções na planta</vt:lpstr>
      <vt:lpstr>4.4 Diagnose Foliar</vt:lpstr>
      <vt:lpstr>4.4 Diagnose Foliar</vt:lpstr>
      <vt:lpstr>Sintomas de deficiência de K</vt:lpstr>
      <vt:lpstr>Sintomas de deficiência de K</vt:lpstr>
      <vt:lpstr>Sintomas de deficiência de K</vt:lpstr>
      <vt:lpstr>Sintomas de deficiência de K</vt:lpstr>
      <vt:lpstr>Sintomas de deficiência de K</vt:lpstr>
      <vt:lpstr>Cálcio</vt:lpstr>
      <vt:lpstr>Apresentação do PowerPoint</vt:lpstr>
      <vt:lpstr>Apresentação do PowerPoint</vt:lpstr>
      <vt:lpstr>Apresentação do PowerPoint</vt:lpstr>
      <vt:lpstr>Apresentação do PowerPoint</vt:lpstr>
      <vt:lpstr>Apresentação do PowerPoint</vt:lpstr>
      <vt:lpstr>Apresentação do PowerPoint</vt:lpstr>
      <vt:lpstr>Aplicação de calcário</vt:lpstr>
      <vt:lpstr>3.2 Gesso</vt:lpstr>
      <vt:lpstr>Aplicação de gesso</vt:lpstr>
      <vt:lpstr>Aplicação de gesso</vt:lpstr>
      <vt:lpstr>Apresentação do PowerPoint</vt:lpstr>
      <vt:lpstr>Ca na celula</vt:lpstr>
      <vt:lpstr>Apresentação do PowerPoint</vt:lpstr>
      <vt:lpstr>Apresentação do PowerPoint</vt:lpstr>
      <vt:lpstr>Apresentação do PowerPoint</vt:lpstr>
      <vt:lpstr>Apresentação do PowerPoint</vt:lpstr>
      <vt:lpstr>Apresentação do PowerPoint</vt:lpstr>
      <vt:lpstr>4.4.2 Diagnose visual  Sintomas de deficiência de Ca – onde ocorre:</vt:lpstr>
      <vt:lpstr>4.4.2 Diagnose visual  Sintomas de deficiência de Ca</vt:lpstr>
      <vt:lpstr>4.4.2 Diagnose visual  Sintomas de deficiência de Ca</vt:lpstr>
      <vt:lpstr>4.4.2 Diagnose visual  Sintomas de deficiência de Ca</vt:lpstr>
      <vt:lpstr>Tip Burn em alface</vt:lpstr>
      <vt:lpstr>4.4.2 Diagnose visual  Sintomas de deficiência de Ca</vt:lpstr>
      <vt:lpstr>Fundo preto em tomate</vt:lpstr>
      <vt:lpstr>Podridão estilar em melancia</vt:lpstr>
      <vt:lpstr>Magnésio</vt:lpstr>
      <vt:lpstr>MAGNÉSIO</vt:lpstr>
      <vt:lpstr> 2 – Magnésio no solo</vt:lpstr>
      <vt:lpstr> 3 – Corretivos agrícolas e Fertilizantes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Enxofre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NUTRIÇÃO DE PLANTAS EM AMBIENTE PROTEGIDO</dc:title>
  <dc:creator>Simone da Costa Mello</dc:creator>
  <cp:lastModifiedBy>Usuario</cp:lastModifiedBy>
  <cp:revision>64</cp:revision>
  <dcterms:created xsi:type="dcterms:W3CDTF">2015-01-30T21:52:55Z</dcterms:created>
  <dcterms:modified xsi:type="dcterms:W3CDTF">2020-06-23T22:20:28Z</dcterms:modified>
</cp:coreProperties>
</file>