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3" r:id="rId1"/>
  </p:sldMasterIdLst>
  <p:sldIdLst>
    <p:sldId id="256" r:id="rId2"/>
    <p:sldId id="264" r:id="rId3"/>
    <p:sldId id="257" r:id="rId4"/>
    <p:sldId id="258" r:id="rId5"/>
    <p:sldId id="259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50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195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EFC8C4F-B559-4C8D-AE77-64BA594A1FB4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193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93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FC8C4F-B559-4C8D-AE77-64BA594A1FB4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731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31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64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87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167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97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8C4F-B559-4C8D-AE77-64BA594A1FB4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054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EFC8C4F-B559-4C8D-AE77-64BA594A1FB4}" type="datetimeFigureOut">
              <a:rPr lang="pt-BR" smtClean="0"/>
              <a:t>31/03/2020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742CAD80-D6D2-45FA-89A1-6E9787689D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6612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9BE501-A082-4E85-A8C0-ACA3127134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PRINCÍPIOS do </a:t>
            </a:r>
            <a:br>
              <a:rPr lang="pt-BR" dirty="0"/>
            </a:br>
            <a:r>
              <a:rPr lang="pt-BR" dirty="0"/>
              <a:t>direito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25EAC0C-395B-4440-85BB-6A02CB8947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Professor Otavio Pinto e Silva</a:t>
            </a:r>
          </a:p>
          <a:p>
            <a:r>
              <a:rPr lang="pt-BR" sz="4000" dirty="0"/>
              <a:t>Faculdade de Direito da USP</a:t>
            </a:r>
          </a:p>
        </p:txBody>
      </p:sp>
    </p:spTree>
    <p:extLst>
      <p:ext uri="{BB962C8B-B14F-4D97-AF65-F5344CB8AC3E}">
        <p14:creationId xmlns:p14="http://schemas.microsoft.com/office/powerpoint/2010/main" val="402829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Princípios são verdades fundantes de um sistema de conhecimento (Miguel </a:t>
            </a:r>
            <a:r>
              <a:rPr lang="pt-BR" sz="3200" dirty="0" err="1"/>
              <a:t>Reale</a:t>
            </a:r>
            <a:r>
              <a:rPr lang="pt-BR" sz="3200" dirty="0"/>
              <a:t>)</a:t>
            </a:r>
          </a:p>
          <a:p>
            <a:endParaRPr lang="pt-BR" sz="3200" dirty="0"/>
          </a:p>
          <a:p>
            <a:r>
              <a:rPr lang="pt-BR" sz="3200" dirty="0"/>
              <a:t>Inspiram e orientam o criador e o aplicador do Direito</a:t>
            </a:r>
          </a:p>
          <a:p>
            <a:endParaRPr lang="pt-BR" sz="3200" dirty="0"/>
          </a:p>
          <a:p>
            <a:r>
              <a:rPr lang="pt-BR" sz="3200" dirty="0"/>
              <a:t>Podem ser positivados ou não</a:t>
            </a:r>
          </a:p>
          <a:p>
            <a:endParaRPr lang="pt-BR" sz="3200" dirty="0"/>
          </a:p>
          <a:p>
            <a:r>
              <a:rPr lang="pt-BR" sz="3200" dirty="0"/>
              <a:t>Funções: elaboração, aplicação, interpretação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180859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b="1" i="1" dirty="0"/>
              <a:t>CLT, art. 8º </a:t>
            </a:r>
          </a:p>
          <a:p>
            <a:r>
              <a:rPr lang="pt-BR" sz="3200" dirty="0"/>
              <a:t>As autoridades administrativas e a Justiça do Trabalho, na falta de disposições legais ou contratuais, decidirão, conforme o caso, pela jurisprudência, por analogia, por equidade e outros </a:t>
            </a:r>
            <a:r>
              <a:rPr lang="pt-BR" sz="3200" b="1" i="1" dirty="0"/>
              <a:t>princípios</a:t>
            </a:r>
            <a:r>
              <a:rPr lang="pt-BR" sz="3200" dirty="0"/>
              <a:t> e normas gerais de direito, principalmente do direito do trabalho, e, ainda, de acordo com os usos e costumes, o direito comparado, mas sempre de maneira que nenhum interesse de classe ou particular prevaleça sobre o interesse público</a:t>
            </a:r>
          </a:p>
        </p:txBody>
      </p:sp>
    </p:spTree>
    <p:extLst>
      <p:ext uri="{BB962C8B-B14F-4D97-AF65-F5344CB8AC3E}">
        <p14:creationId xmlns:p14="http://schemas.microsoft.com/office/powerpoint/2010/main" val="4061741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Princípios gerais do direito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Dignidade da pessoa humana – art. 1º CF</a:t>
            </a:r>
          </a:p>
          <a:p>
            <a:r>
              <a:rPr lang="pt-BR" sz="3200" dirty="0"/>
              <a:t>Vedação da alegação de ignorância da lei – art. 3º LINDB</a:t>
            </a:r>
          </a:p>
          <a:p>
            <a:r>
              <a:rPr lang="pt-BR" sz="3200" dirty="0"/>
              <a:t>Boa fé – art. 422 CC</a:t>
            </a:r>
          </a:p>
          <a:p>
            <a:r>
              <a:rPr lang="pt-BR" sz="3200" dirty="0"/>
              <a:t>Autonomia da vontade </a:t>
            </a:r>
          </a:p>
          <a:p>
            <a:r>
              <a:rPr lang="pt-BR" sz="3200" dirty="0"/>
              <a:t>“</a:t>
            </a:r>
            <a:r>
              <a:rPr lang="pt-BR" sz="3200" i="1" dirty="0"/>
              <a:t>Pacta sunt servanda</a:t>
            </a:r>
            <a:r>
              <a:rPr lang="pt-BR" sz="3200" dirty="0"/>
              <a:t>” – força obrigatória dos contratos</a:t>
            </a:r>
          </a:p>
          <a:p>
            <a:r>
              <a:rPr lang="pt-BR" sz="3200" dirty="0"/>
              <a:t>“</a:t>
            </a:r>
            <a:r>
              <a:rPr lang="pt-BR" sz="3200" i="1" dirty="0" err="1"/>
              <a:t>Exceptio</a:t>
            </a:r>
            <a:r>
              <a:rPr lang="pt-BR" sz="3200" i="1" dirty="0"/>
              <a:t> non </a:t>
            </a:r>
            <a:r>
              <a:rPr lang="pt-BR" sz="3200" i="1" dirty="0" err="1"/>
              <a:t>adimpleti</a:t>
            </a:r>
            <a:r>
              <a:rPr lang="pt-BR" sz="3200" i="1" dirty="0"/>
              <a:t> </a:t>
            </a:r>
            <a:r>
              <a:rPr lang="pt-BR" sz="3200" i="1" dirty="0" err="1"/>
              <a:t>contractus</a:t>
            </a:r>
            <a:r>
              <a:rPr lang="pt-BR" sz="3200" dirty="0"/>
              <a:t>”</a:t>
            </a:r>
          </a:p>
          <a:p>
            <a:r>
              <a:rPr lang="pt-BR" sz="3200" dirty="0"/>
              <a:t>Igualdade</a:t>
            </a:r>
          </a:p>
        </p:txBody>
      </p:sp>
    </p:spTree>
    <p:extLst>
      <p:ext uri="{BB962C8B-B14F-4D97-AF65-F5344CB8AC3E}">
        <p14:creationId xmlns:p14="http://schemas.microsoft.com/office/powerpoint/2010/main" val="92054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Princípios específicos do </a:t>
            </a:r>
            <a:br>
              <a:rPr lang="pt-BR" dirty="0"/>
            </a:br>
            <a:r>
              <a:rPr lang="pt-BR" dirty="0"/>
              <a:t>Direito do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1) Proteção</a:t>
            </a:r>
          </a:p>
          <a:p>
            <a:endParaRPr lang="pt-BR" sz="3200" dirty="0"/>
          </a:p>
          <a:p>
            <a:r>
              <a:rPr lang="pt-BR" sz="3200" dirty="0"/>
              <a:t>1.1) norma mais favorável</a:t>
            </a:r>
          </a:p>
          <a:p>
            <a:endParaRPr lang="pt-BR" sz="3200" dirty="0"/>
          </a:p>
          <a:p>
            <a:r>
              <a:rPr lang="pt-BR" sz="3200" dirty="0"/>
              <a:t>1.2) “</a:t>
            </a:r>
            <a:r>
              <a:rPr lang="pt-BR" sz="3200" i="1" dirty="0"/>
              <a:t>in dubio pro </a:t>
            </a:r>
            <a:r>
              <a:rPr lang="pt-BR" sz="3200" i="1" dirty="0" err="1"/>
              <a:t>operario</a:t>
            </a:r>
            <a:r>
              <a:rPr lang="pt-BR" sz="3200" dirty="0"/>
              <a:t>”</a:t>
            </a:r>
          </a:p>
          <a:p>
            <a:endParaRPr lang="pt-BR" sz="3200" dirty="0"/>
          </a:p>
          <a:p>
            <a:r>
              <a:rPr lang="pt-BR" sz="3200" dirty="0"/>
              <a:t>1.3) condição mais benéfica</a:t>
            </a:r>
          </a:p>
          <a:p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07240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Princípios específicos do </a:t>
            </a:r>
            <a:br>
              <a:rPr lang="pt-BR" dirty="0"/>
            </a:br>
            <a:r>
              <a:rPr lang="pt-BR" dirty="0"/>
              <a:t>Direito do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2) Irrenunciabilidade </a:t>
            </a:r>
          </a:p>
          <a:p>
            <a:endParaRPr lang="pt-BR" sz="3200" dirty="0"/>
          </a:p>
          <a:p>
            <a:r>
              <a:rPr lang="pt-BR" sz="3200" b="1" i="1" dirty="0"/>
              <a:t>CLT, art. 9º </a:t>
            </a:r>
          </a:p>
          <a:p>
            <a:r>
              <a:rPr lang="pt-BR" sz="3200" i="1" dirty="0"/>
              <a:t>Serão nulos de pleno direito os atos praticados com o objetivo de desvirtuar, impedir ou fraudar a aplicação dos preceitos contidos na presente Consolidação</a:t>
            </a:r>
          </a:p>
          <a:p>
            <a:endParaRPr lang="pt-BR" sz="3200" dirty="0"/>
          </a:p>
          <a:p>
            <a:r>
              <a:rPr lang="pt-BR" sz="3200" dirty="0"/>
              <a:t>Diferença entre renúncia e transação</a:t>
            </a:r>
          </a:p>
          <a:p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248071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C974A-0AFB-477F-9EBA-76E05EE0B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Princípios específicos do </a:t>
            </a:r>
            <a:br>
              <a:rPr lang="pt-BR" dirty="0"/>
            </a:br>
            <a:r>
              <a:rPr lang="pt-BR" dirty="0"/>
              <a:t>Direito do trabalho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EEF323-91F8-48C2-B799-A659F7010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3) Primazia da Realidade</a:t>
            </a:r>
          </a:p>
          <a:p>
            <a:endParaRPr lang="pt-BR" sz="3200" dirty="0"/>
          </a:p>
          <a:p>
            <a:r>
              <a:rPr lang="pt-BR" sz="3200" dirty="0"/>
              <a:t>4) Continuidade</a:t>
            </a:r>
          </a:p>
        </p:txBody>
      </p:sp>
    </p:spTree>
    <p:extLst>
      <p:ext uri="{BB962C8B-B14F-4D97-AF65-F5344CB8AC3E}">
        <p14:creationId xmlns:p14="http://schemas.microsoft.com/office/powerpoint/2010/main" val="7994463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 Tiras">
  <a:themeElements>
    <a:clrScheme name="Em Tiras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Em Tir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m Tir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TM03090430[[fn=Em Tiras]]</Template>
  <TotalTime>288</TotalTime>
  <Words>276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Em Tiras</vt:lpstr>
      <vt:lpstr>PRINCÍPIOS do  direito do trabalho</vt:lpstr>
      <vt:lpstr>CONCEITO</vt:lpstr>
      <vt:lpstr>CONCEITO</vt:lpstr>
      <vt:lpstr>Princípios gerais do direito</vt:lpstr>
      <vt:lpstr>Princípios específicos do  Direito do trabalho</vt:lpstr>
      <vt:lpstr>Princípios específicos do  Direito do trabalho</vt:lpstr>
      <vt:lpstr>Princípios específicos do  Direito do trabalho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Natureza jurídica do  direito do trabalho</dc:title>
  <dc:creator>Otavio</dc:creator>
  <cp:lastModifiedBy>Otavio</cp:lastModifiedBy>
  <cp:revision>12</cp:revision>
  <dcterms:created xsi:type="dcterms:W3CDTF">2020-03-30T19:26:41Z</dcterms:created>
  <dcterms:modified xsi:type="dcterms:W3CDTF">2020-03-31T17:12:58Z</dcterms:modified>
</cp:coreProperties>
</file>