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4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5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6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7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8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9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0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1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2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4.xml" ContentType="application/vnd.openxmlformats-officedocument.themeOverr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717" r:id="rId3"/>
    <p:sldMasterId id="2147483743" r:id="rId4"/>
    <p:sldMasterId id="2147483781" r:id="rId5"/>
    <p:sldMasterId id="2147483807" r:id="rId6"/>
    <p:sldMasterId id="2147483819" r:id="rId7"/>
    <p:sldMasterId id="2147483848" r:id="rId8"/>
    <p:sldMasterId id="2147483862" r:id="rId9"/>
    <p:sldMasterId id="2147483877" r:id="rId10"/>
    <p:sldMasterId id="2147483889" r:id="rId11"/>
    <p:sldMasterId id="2147483913" r:id="rId12"/>
    <p:sldMasterId id="2147483937" r:id="rId13"/>
    <p:sldMasterId id="2147483950" r:id="rId14"/>
    <p:sldMasterId id="2147483965" r:id="rId15"/>
    <p:sldMasterId id="2147483977" r:id="rId16"/>
    <p:sldMasterId id="2147483989" r:id="rId17"/>
    <p:sldMasterId id="2147484001" r:id="rId18"/>
    <p:sldMasterId id="2147484013" r:id="rId19"/>
    <p:sldMasterId id="2147484043" r:id="rId20"/>
    <p:sldMasterId id="2147484058" r:id="rId21"/>
    <p:sldMasterId id="2147484070" r:id="rId22"/>
    <p:sldMasterId id="2147484082" r:id="rId23"/>
  </p:sldMasterIdLst>
  <p:notesMasterIdLst>
    <p:notesMasterId r:id="rId96"/>
  </p:notesMasterIdLst>
  <p:sldIdLst>
    <p:sldId id="412" r:id="rId24"/>
    <p:sldId id="410" r:id="rId25"/>
    <p:sldId id="417" r:id="rId26"/>
    <p:sldId id="418" r:id="rId27"/>
    <p:sldId id="461" r:id="rId28"/>
    <p:sldId id="513" r:id="rId29"/>
    <p:sldId id="423" r:id="rId30"/>
    <p:sldId id="506" r:id="rId31"/>
    <p:sldId id="438" r:id="rId32"/>
    <p:sldId id="441" r:id="rId33"/>
    <p:sldId id="439" r:id="rId34"/>
    <p:sldId id="440" r:id="rId35"/>
    <p:sldId id="509" r:id="rId36"/>
    <p:sldId id="510" r:id="rId37"/>
    <p:sldId id="511" r:id="rId38"/>
    <p:sldId id="377" r:id="rId39"/>
    <p:sldId id="357" r:id="rId40"/>
    <p:sldId id="405" r:id="rId41"/>
    <p:sldId id="488" r:id="rId42"/>
    <p:sldId id="442" r:id="rId43"/>
    <p:sldId id="431" r:id="rId44"/>
    <p:sldId id="432" r:id="rId45"/>
    <p:sldId id="433" r:id="rId46"/>
    <p:sldId id="399" r:id="rId47"/>
    <p:sldId id="456" r:id="rId48"/>
    <p:sldId id="457" r:id="rId49"/>
    <p:sldId id="462" r:id="rId50"/>
    <p:sldId id="463" r:id="rId51"/>
    <p:sldId id="464" r:id="rId52"/>
    <p:sldId id="465" r:id="rId53"/>
    <p:sldId id="466" r:id="rId54"/>
    <p:sldId id="467" r:id="rId55"/>
    <p:sldId id="468" r:id="rId56"/>
    <p:sldId id="469" r:id="rId57"/>
    <p:sldId id="470" r:id="rId58"/>
    <p:sldId id="523" r:id="rId59"/>
    <p:sldId id="524" r:id="rId60"/>
    <p:sldId id="525" r:id="rId61"/>
    <p:sldId id="535" r:id="rId62"/>
    <p:sldId id="526" r:id="rId63"/>
    <p:sldId id="527" r:id="rId64"/>
    <p:sldId id="528" r:id="rId65"/>
    <p:sldId id="529" r:id="rId66"/>
    <p:sldId id="530" r:id="rId67"/>
    <p:sldId id="531" r:id="rId68"/>
    <p:sldId id="532" r:id="rId69"/>
    <p:sldId id="533" r:id="rId70"/>
    <p:sldId id="489" r:id="rId71"/>
    <p:sldId id="493" r:id="rId72"/>
    <p:sldId id="494" r:id="rId73"/>
    <p:sldId id="446" r:id="rId74"/>
    <p:sldId id="447" r:id="rId75"/>
    <p:sldId id="448" r:id="rId76"/>
    <p:sldId id="449" r:id="rId77"/>
    <p:sldId id="425" r:id="rId78"/>
    <p:sldId id="497" r:id="rId79"/>
    <p:sldId id="498" r:id="rId80"/>
    <p:sldId id="499" r:id="rId81"/>
    <p:sldId id="482" r:id="rId82"/>
    <p:sldId id="512" r:id="rId83"/>
    <p:sldId id="500" r:id="rId84"/>
    <p:sldId id="534" r:id="rId85"/>
    <p:sldId id="514" r:id="rId86"/>
    <p:sldId id="522" r:id="rId87"/>
    <p:sldId id="516" r:id="rId88"/>
    <p:sldId id="517" r:id="rId89"/>
    <p:sldId id="507" r:id="rId90"/>
    <p:sldId id="508" r:id="rId91"/>
    <p:sldId id="430" r:id="rId92"/>
    <p:sldId id="257" r:id="rId93"/>
    <p:sldId id="518" r:id="rId94"/>
    <p:sldId id="515" r:id="rId95"/>
  </p:sldIdLst>
  <p:sldSz cx="9144000" cy="6858000" type="screen4x3"/>
  <p:notesSz cx="6858000" cy="992663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40">
          <p15:clr>
            <a:srgbClr val="A4A3A4"/>
          </p15:clr>
        </p15:guide>
        <p15:guide id="2" pos="38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cos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howGuides="1">
      <p:cViewPr varScale="1">
        <p:scale>
          <a:sx n="68" d="100"/>
          <a:sy n="68" d="100"/>
        </p:scale>
        <p:origin x="1446" y="60"/>
      </p:cViewPr>
      <p:guideLst>
        <p:guide orient="horz" pos="740"/>
        <p:guide pos="38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76" Type="http://schemas.openxmlformats.org/officeDocument/2006/relationships/slide" Target="slides/slide53.xml"/><Relationship Id="rId84" Type="http://schemas.openxmlformats.org/officeDocument/2006/relationships/slide" Target="slides/slide61.xml"/><Relationship Id="rId89" Type="http://schemas.openxmlformats.org/officeDocument/2006/relationships/slide" Target="slides/slide66.xml"/><Relationship Id="rId97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92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slide" Target="slides/slide43.xml"/><Relationship Id="rId74" Type="http://schemas.openxmlformats.org/officeDocument/2006/relationships/slide" Target="slides/slide51.xml"/><Relationship Id="rId79" Type="http://schemas.openxmlformats.org/officeDocument/2006/relationships/slide" Target="slides/slide56.xml"/><Relationship Id="rId87" Type="http://schemas.openxmlformats.org/officeDocument/2006/relationships/slide" Target="slides/slide6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8.xml"/><Relationship Id="rId82" Type="http://schemas.openxmlformats.org/officeDocument/2006/relationships/slide" Target="slides/slide59.xml"/><Relationship Id="rId90" Type="http://schemas.openxmlformats.org/officeDocument/2006/relationships/slide" Target="slides/slide67.xml"/><Relationship Id="rId95" Type="http://schemas.openxmlformats.org/officeDocument/2006/relationships/slide" Target="slides/slide7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77" Type="http://schemas.openxmlformats.org/officeDocument/2006/relationships/slide" Target="slides/slide54.xml"/><Relationship Id="rId100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80" Type="http://schemas.openxmlformats.org/officeDocument/2006/relationships/slide" Target="slides/slide57.xml"/><Relationship Id="rId85" Type="http://schemas.openxmlformats.org/officeDocument/2006/relationships/slide" Target="slides/slide62.xml"/><Relationship Id="rId93" Type="http://schemas.openxmlformats.org/officeDocument/2006/relationships/slide" Target="slides/slide70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slide" Target="slides/slide52.xml"/><Relationship Id="rId83" Type="http://schemas.openxmlformats.org/officeDocument/2006/relationships/slide" Target="slides/slide60.xml"/><Relationship Id="rId88" Type="http://schemas.openxmlformats.org/officeDocument/2006/relationships/slide" Target="slides/slide65.xml"/><Relationship Id="rId91" Type="http://schemas.openxmlformats.org/officeDocument/2006/relationships/slide" Target="slides/slide68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slide" Target="slides/slide50.xml"/><Relationship Id="rId78" Type="http://schemas.openxmlformats.org/officeDocument/2006/relationships/slide" Target="slides/slide55.xml"/><Relationship Id="rId81" Type="http://schemas.openxmlformats.org/officeDocument/2006/relationships/slide" Target="slides/slide58.xml"/><Relationship Id="rId86" Type="http://schemas.openxmlformats.org/officeDocument/2006/relationships/slide" Target="slides/slide63.xml"/><Relationship Id="rId94" Type="http://schemas.openxmlformats.org/officeDocument/2006/relationships/slide" Target="slides/slide71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D:\Users\carla.domingues\AppData\Local\Microsoft\Windows\Temporary%20Internet%20Files\Content.Outlook\V5RYVMYN\Or&#231;amento%20PNI%201995%20a%202017%20em%2004%20MAI%202017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scaff\Documents\Priscila%20-%20imuniza&#231;&#227;o\Cobertura%20vacinal\gr&#225;fico_CV_2014_2018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F:\HPV%20-%20MENINGO\CASCATA%202014-2017%20E%202018%20-%2006-09-2018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F:\HPV%20-%20MENINGO\CASCATA%202014-2017%20E%202018%20-%2006-09-2018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oleObject" Target="file:///C:\DOCUMENTOS%20IMUNIZA&#199;&#195;O\CAMPANHAS\SERIE%20GRIPE\SERIE%20GRIPEA.xls" TargetMode="External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Pasta1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4.bin"/><Relationship Id="rId1" Type="http://schemas.openxmlformats.org/officeDocument/2006/relationships/themeOverride" Target="../theme/themeOverride3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Pasta2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Excel2.xlsx"/><Relationship Id="rId1" Type="http://schemas.openxmlformats.org/officeDocument/2006/relationships/themeOverride" Target="../theme/themeOverride4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scaff\Documents\Priscila%20-%20imuniza&#231;&#227;o\Cobertura%20vacinal\gr&#225;fico_CV_2014_20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998185171091531"/>
          <c:y val="0.14245950654220288"/>
          <c:w val="0.790369811814713"/>
          <c:h val="0.69489838367989221"/>
        </c:manualLayout>
      </c:layout>
      <c:lineChart>
        <c:grouping val="standard"/>
        <c:varyColors val="0"/>
        <c:ser>
          <c:idx val="0"/>
          <c:order val="0"/>
          <c:spPr>
            <a:ln w="12700">
              <a:solidFill>
                <a:srgbClr val="800000"/>
              </a:solidFill>
              <a:prstDash val="solid"/>
            </a:ln>
          </c:spPr>
          <c:marker>
            <c:symbol val="diamond"/>
            <c:size val="5"/>
            <c:spPr>
              <a:solidFill>
                <a:schemeClr val="tx1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numRef>
              <c:f>Plan1!$B$1:$X$1</c:f>
              <c:numCache>
                <c:formatCode>General</c:formatCode>
                <c:ptCount val="23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</c:numCache>
            </c:numRef>
          </c:cat>
          <c:val>
            <c:numRef>
              <c:f>Plan1!$B$2:$X$2</c:f>
              <c:numCache>
                <c:formatCode>#,##0</c:formatCode>
                <c:ptCount val="23"/>
                <c:pt idx="0">
                  <c:v>94503286</c:v>
                </c:pt>
                <c:pt idx="1">
                  <c:v>119387388</c:v>
                </c:pt>
                <c:pt idx="2">
                  <c:v>170809480</c:v>
                </c:pt>
                <c:pt idx="3">
                  <c:v>176169396</c:v>
                </c:pt>
                <c:pt idx="4">
                  <c:v>263336966</c:v>
                </c:pt>
                <c:pt idx="5">
                  <c:v>266220424</c:v>
                </c:pt>
                <c:pt idx="6">
                  <c:v>334788526</c:v>
                </c:pt>
                <c:pt idx="7">
                  <c:v>495246568</c:v>
                </c:pt>
                <c:pt idx="8">
                  <c:v>415051666</c:v>
                </c:pt>
                <c:pt idx="9">
                  <c:v>518324000</c:v>
                </c:pt>
                <c:pt idx="10" formatCode="#,##0.00">
                  <c:v>550000000</c:v>
                </c:pt>
                <c:pt idx="11" formatCode="#,##0.00">
                  <c:v>750000000</c:v>
                </c:pt>
                <c:pt idx="12" formatCode="#,##0.00">
                  <c:v>783750000</c:v>
                </c:pt>
                <c:pt idx="13" formatCode="#,##0.00">
                  <c:v>829719874</c:v>
                </c:pt>
                <c:pt idx="14" formatCode="#,##0.00">
                  <c:v>944302040</c:v>
                </c:pt>
                <c:pt idx="15" formatCode="#,##0.00">
                  <c:v>1274281078</c:v>
                </c:pt>
                <c:pt idx="16" formatCode="_(* #,##0_);_(* \(#,##0\);_(* &quot;-&quot;??_);_(@_)">
                  <c:v>1663000362.8</c:v>
                </c:pt>
                <c:pt idx="17" formatCode="_(* #,##0_);_(* \(#,##0\);_(* &quot;-&quot;??_);_(@_)">
                  <c:v>1733172835.4200001</c:v>
                </c:pt>
                <c:pt idx="18" formatCode="#,##0.00">
                  <c:v>1924025418.51</c:v>
                </c:pt>
                <c:pt idx="19" formatCode="#,##0.00">
                  <c:v>2800411142</c:v>
                </c:pt>
                <c:pt idx="20" formatCode="#,##0.00">
                  <c:v>3217932996</c:v>
                </c:pt>
                <c:pt idx="21" formatCode="#,##0.00">
                  <c:v>3437213192.1399999</c:v>
                </c:pt>
                <c:pt idx="22" formatCode="#,##0.00">
                  <c:v>4189911872.29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D69-49A2-A875-4CA833B15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2702896"/>
        <c:axId val="342700936"/>
      </c:lineChart>
      <c:catAx>
        <c:axId val="3427028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algn="l">
                  <a:defRPr sz="900" b="0" i="0" u="none" strike="noStrike" baseline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pt-BR" sz="1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Fonte: CGPNI/DEVIT/SVS *atualizados em 04/05/2017. </a:t>
                </a:r>
              </a:p>
              <a:p>
                <a:pPr algn="l">
                  <a:defRPr sz="900" b="0" i="0" u="none" strike="noStrike" baseline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pt-BR" sz="1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*</a:t>
                </a:r>
                <a:r>
                  <a:rPr lang="pt-BR" sz="1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2017 </a:t>
                </a:r>
                <a:r>
                  <a:rPr lang="pt-BR" sz="1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sujeito a alteração.   Perspectiva de investimento, considerando que ainda não finalizou a compra dos imunobiológicos pelos fornecedores.</a:t>
                </a:r>
              </a:p>
            </c:rich>
          </c:tx>
          <c:layout>
            <c:manualLayout>
              <c:xMode val="edge"/>
              <c:yMode val="edge"/>
              <c:x val="0.14208744353052521"/>
              <c:y val="0.9505853564505641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050" b="1" i="0" u="none" strike="noStrike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Calibri"/>
                <a:cs typeface="Calibri"/>
              </a:defRPr>
            </a:pPr>
            <a:endParaRPr lang="pt-BR"/>
          </a:p>
        </c:txPr>
        <c:crossAx val="34270093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42700936"/>
        <c:scaling>
          <c:orientation val="minMax"/>
          <c:max val="4500000000"/>
          <c:min val="0"/>
        </c:scaling>
        <c:delete val="0"/>
        <c:axPos val="l"/>
        <c:numFmt formatCode="#,##0.0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Calibri"/>
                <a:cs typeface="Calibri"/>
              </a:defRPr>
            </a:pPr>
            <a:endParaRPr lang="pt-BR"/>
          </a:p>
        </c:txPr>
        <c:crossAx val="342702896"/>
        <c:crosses val="autoZero"/>
        <c:crossBetween val="between"/>
        <c:majorUnit val="200000000"/>
        <c:dispUnits>
          <c:builtInUnit val="billions"/>
          <c:dispUnitsLbl>
            <c:layout>
              <c:manualLayout>
                <c:xMode val="edge"/>
                <c:yMode val="edge"/>
                <c:x val="2.4495018977646381E-2"/>
                <c:y val="0.16627118358131229"/>
              </c:manualLayout>
            </c:layout>
            <c:txPr>
              <a:bodyPr/>
              <a:lstStyle/>
              <a:p>
                <a:pPr>
                  <a:defRPr sz="1400" b="0"/>
                </a:pPr>
                <a:endParaRPr lang="pt-BR"/>
              </a:p>
            </c:txPr>
          </c:dispUnitsLbl>
        </c:dispUnits>
      </c:valAx>
      <c:spPr>
        <a:noFill/>
        <a:ln w="12700">
          <a:solidFill>
            <a:srgbClr val="FFFFFF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45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/>
              <a:t>Cobertura</a:t>
            </a:r>
            <a:r>
              <a:rPr lang="pt-BR" baseline="0"/>
              <a:t> vacinal, </a:t>
            </a:r>
            <a:r>
              <a:rPr lang="pt-BR" baseline="0" dirty="0"/>
              <a:t>estado de São Paulo, 2014-2018</a:t>
            </a:r>
            <a:endParaRPr lang="pt-BR" dirty="0"/>
          </a:p>
        </c:rich>
      </c:tx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Plan1!$B$1:$B$2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3375043377701554E-3"/>
                  <c:y val="-2.78648523941725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006256506655263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6838390219849646E-3"/>
                  <c:y val="-2.325799689633209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6687521688850779E-2"/>
                  <c:y val="-5.58464161991544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8.3437608444254501E-3"/>
                  <c:y val="-5.58464161991544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3350017351080622E-2"/>
                  <c:y val="-5.58464161991544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6.2451186959799915E-3"/>
                  <c:y val="-5.07453067084297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95DC-40C6-93BB-6146DC2DDE3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Plan1!$A$3:$A$10</c:f>
              <c:strCache>
                <c:ptCount val="8"/>
                <c:pt idx="0">
                  <c:v>Rotavírus</c:v>
                </c:pt>
                <c:pt idx="1">
                  <c:v>Meningo C </c:v>
                </c:pt>
                <c:pt idx="2">
                  <c:v>Pentavalente </c:v>
                </c:pt>
                <c:pt idx="3">
                  <c:v>Pneumo10</c:v>
                </c:pt>
                <c:pt idx="4">
                  <c:v>Poliomielite</c:v>
                </c:pt>
                <c:pt idx="5">
                  <c:v>Tríplice viral </c:v>
                </c:pt>
                <c:pt idx="6">
                  <c:v>Hepatite A</c:v>
                </c:pt>
                <c:pt idx="7">
                  <c:v>BCG</c:v>
                </c:pt>
              </c:strCache>
            </c:strRef>
          </c:cat>
          <c:val>
            <c:numRef>
              <c:f>Plan1!$B$3:$B$10</c:f>
              <c:numCache>
                <c:formatCode>0.0</c:formatCode>
                <c:ptCount val="8"/>
                <c:pt idx="0">
                  <c:v>93.9</c:v>
                </c:pt>
                <c:pt idx="1">
                  <c:v>97.4</c:v>
                </c:pt>
                <c:pt idx="2">
                  <c:v>95.5</c:v>
                </c:pt>
                <c:pt idx="3">
                  <c:v>100.6</c:v>
                </c:pt>
                <c:pt idx="4">
                  <c:v>95.7</c:v>
                </c:pt>
                <c:pt idx="5">
                  <c:v>105</c:v>
                </c:pt>
                <c:pt idx="6">
                  <c:v>67.8</c:v>
                </c:pt>
                <c:pt idx="7">
                  <c:v>103.5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95DC-40C6-93BB-6146DC2DDE3C}"/>
            </c:ext>
          </c:extLst>
        </c:ser>
        <c:ser>
          <c:idx val="1"/>
          <c:order val="1"/>
          <c:tx>
            <c:strRef>
              <c:f>Plan1!$C$1:$C$2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5"/>
              <c:layout>
                <c:manualLayout>
                  <c:x val="3.3375043377700331E-3"/>
                  <c:y val="-5.58464161991544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3.337504337770033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95DC-40C6-93BB-6146DC2DDE3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Plan1!$A$3:$A$10</c:f>
              <c:strCache>
                <c:ptCount val="8"/>
                <c:pt idx="0">
                  <c:v>Rotavírus</c:v>
                </c:pt>
                <c:pt idx="1">
                  <c:v>Meningo C </c:v>
                </c:pt>
                <c:pt idx="2">
                  <c:v>Pentavalente </c:v>
                </c:pt>
                <c:pt idx="3">
                  <c:v>Pneumo10</c:v>
                </c:pt>
                <c:pt idx="4">
                  <c:v>Poliomielite</c:v>
                </c:pt>
                <c:pt idx="5">
                  <c:v>Tríplice viral </c:v>
                </c:pt>
                <c:pt idx="6">
                  <c:v>Hepatite A</c:v>
                </c:pt>
                <c:pt idx="7">
                  <c:v>BCG</c:v>
                </c:pt>
              </c:strCache>
            </c:strRef>
          </c:cat>
          <c:val>
            <c:numRef>
              <c:f>Plan1!$C$3:$C$10</c:f>
              <c:numCache>
                <c:formatCode>0.0</c:formatCode>
                <c:ptCount val="8"/>
                <c:pt idx="0">
                  <c:v>97</c:v>
                </c:pt>
                <c:pt idx="1">
                  <c:v>98.6</c:v>
                </c:pt>
                <c:pt idx="2">
                  <c:v>98.4</c:v>
                </c:pt>
                <c:pt idx="3">
                  <c:v>99.9</c:v>
                </c:pt>
                <c:pt idx="4">
                  <c:v>99.7</c:v>
                </c:pt>
                <c:pt idx="5">
                  <c:v>97.9</c:v>
                </c:pt>
                <c:pt idx="6">
                  <c:v>102.4</c:v>
                </c:pt>
                <c:pt idx="7">
                  <c:v>102.2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95DC-40C6-93BB-6146DC2DDE3C}"/>
            </c:ext>
          </c:extLst>
        </c:ser>
        <c:ser>
          <c:idx val="2"/>
          <c:order val="2"/>
          <c:tx>
            <c:strRef>
              <c:f>Plan1!$D$1:$D$2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0062565066552184E-3"/>
                  <c:y val="-2.559597840435241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6599100137404907E-3"/>
                  <c:y val="2.422611935889452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343760844425327E-3"/>
                  <c:y val="-2.78648523941722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911847936769484E-3"/>
                  <c:y val="-1.9978467210368971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2245957361329167E-4"/>
                  <c:y val="-1.9978467208043172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8837392476082609E-3"/>
                  <c:y val="-8.37697130033250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95DC-40C6-93BB-6146DC2DDE3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Plan1!$A$3:$A$10</c:f>
              <c:strCache>
                <c:ptCount val="8"/>
                <c:pt idx="0">
                  <c:v>Rotavírus</c:v>
                </c:pt>
                <c:pt idx="1">
                  <c:v>Meningo C </c:v>
                </c:pt>
                <c:pt idx="2">
                  <c:v>Pentavalente </c:v>
                </c:pt>
                <c:pt idx="3">
                  <c:v>Pneumo10</c:v>
                </c:pt>
                <c:pt idx="4">
                  <c:v>Poliomielite</c:v>
                </c:pt>
                <c:pt idx="5">
                  <c:v>Tríplice viral </c:v>
                </c:pt>
                <c:pt idx="6">
                  <c:v>Hepatite A</c:v>
                </c:pt>
                <c:pt idx="7">
                  <c:v>BCG</c:v>
                </c:pt>
              </c:strCache>
            </c:strRef>
          </c:cat>
          <c:val>
            <c:numRef>
              <c:f>Plan1!$D$3:$D$10</c:f>
              <c:numCache>
                <c:formatCode>0.0</c:formatCode>
                <c:ptCount val="8"/>
                <c:pt idx="0">
                  <c:v>90.3</c:v>
                </c:pt>
                <c:pt idx="1">
                  <c:v>90.4</c:v>
                </c:pt>
                <c:pt idx="2">
                  <c:v>88.5</c:v>
                </c:pt>
                <c:pt idx="3">
                  <c:v>93.6</c:v>
                </c:pt>
                <c:pt idx="4">
                  <c:v>83.8</c:v>
                </c:pt>
                <c:pt idx="5">
                  <c:v>93</c:v>
                </c:pt>
                <c:pt idx="6">
                  <c:v>63.4</c:v>
                </c:pt>
                <c:pt idx="7">
                  <c:v>94.3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95DC-40C6-93BB-6146DC2DDE3C}"/>
            </c:ext>
          </c:extLst>
        </c:ser>
        <c:ser>
          <c:idx val="3"/>
          <c:order val="3"/>
          <c:tx>
            <c:strRef>
              <c:f>Plan1!$E$1:$E$2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49023739195975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051517065954724E-2"/>
                  <c:y val="-1.9978467210368971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8063983699748459E-3"/>
                  <c:y val="-2.53726533542148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6838390219849074E-3"/>
                  <c:y val="-2.422611935889452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0062565066552331E-3"/>
                  <c:y val="-2.78648523941722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6838390219847929E-3"/>
                  <c:y val="-2.325799689633209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5018769519965577E-2"/>
                  <c:y val="2.79232080995772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95DC-40C6-93BB-6146DC2DDE3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Plan1!$A$3:$A$10</c:f>
              <c:strCache>
                <c:ptCount val="8"/>
                <c:pt idx="0">
                  <c:v>Rotavírus</c:v>
                </c:pt>
                <c:pt idx="1">
                  <c:v>Meningo C </c:v>
                </c:pt>
                <c:pt idx="2">
                  <c:v>Pentavalente </c:v>
                </c:pt>
                <c:pt idx="3">
                  <c:v>Pneumo10</c:v>
                </c:pt>
                <c:pt idx="4">
                  <c:v>Poliomielite</c:v>
                </c:pt>
                <c:pt idx="5">
                  <c:v>Tríplice viral </c:v>
                </c:pt>
                <c:pt idx="6">
                  <c:v>Hepatite A</c:v>
                </c:pt>
                <c:pt idx="7">
                  <c:v>BCG</c:v>
                </c:pt>
              </c:strCache>
            </c:strRef>
          </c:cat>
          <c:val>
            <c:numRef>
              <c:f>Plan1!$E$3:$E$10</c:f>
              <c:numCache>
                <c:formatCode>0.0</c:formatCode>
                <c:ptCount val="8"/>
                <c:pt idx="0">
                  <c:v>89.6</c:v>
                </c:pt>
                <c:pt idx="1">
                  <c:v>89</c:v>
                </c:pt>
                <c:pt idx="2">
                  <c:v>86.5</c:v>
                </c:pt>
                <c:pt idx="3">
                  <c:v>94.9</c:v>
                </c:pt>
                <c:pt idx="4">
                  <c:v>87</c:v>
                </c:pt>
                <c:pt idx="5">
                  <c:v>91.3</c:v>
                </c:pt>
                <c:pt idx="6">
                  <c:v>80.099999999999994</c:v>
                </c:pt>
                <c:pt idx="7">
                  <c:v>99.9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9-95DC-40C6-93BB-6146DC2DDE3C}"/>
            </c:ext>
          </c:extLst>
        </c:ser>
        <c:ser>
          <c:idx val="4"/>
          <c:order val="4"/>
          <c:tx>
            <c:strRef>
              <c:f>Plan1!$F$1:$F$2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Plan1!$A$3:$A$10</c:f>
              <c:strCache>
                <c:ptCount val="8"/>
                <c:pt idx="0">
                  <c:v>Rotavírus</c:v>
                </c:pt>
                <c:pt idx="1">
                  <c:v>Meningo C </c:v>
                </c:pt>
                <c:pt idx="2">
                  <c:v>Pentavalente </c:v>
                </c:pt>
                <c:pt idx="3">
                  <c:v>Pneumo10</c:v>
                </c:pt>
                <c:pt idx="4">
                  <c:v>Poliomielite</c:v>
                </c:pt>
                <c:pt idx="5">
                  <c:v>Tríplice viral </c:v>
                </c:pt>
                <c:pt idx="6">
                  <c:v>Hepatite A</c:v>
                </c:pt>
                <c:pt idx="7">
                  <c:v>BCG</c:v>
                </c:pt>
              </c:strCache>
            </c:strRef>
          </c:cat>
          <c:val>
            <c:numRef>
              <c:f>Plan1!$F$3:$F$10</c:f>
              <c:numCache>
                <c:formatCode>0.0</c:formatCode>
                <c:ptCount val="8"/>
                <c:pt idx="0">
                  <c:v>78.099999999999994</c:v>
                </c:pt>
                <c:pt idx="1">
                  <c:v>74.8</c:v>
                </c:pt>
                <c:pt idx="2">
                  <c:v>76.8</c:v>
                </c:pt>
                <c:pt idx="3">
                  <c:v>81.400000000000006</c:v>
                </c:pt>
                <c:pt idx="4">
                  <c:v>77.8</c:v>
                </c:pt>
                <c:pt idx="5">
                  <c:v>80.099999999999994</c:v>
                </c:pt>
                <c:pt idx="6">
                  <c:v>69.900000000000006</c:v>
                </c:pt>
                <c:pt idx="7">
                  <c:v>89.9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95DC-40C6-93BB-6146DC2DDE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3725840"/>
        <c:axId val="353732896"/>
      </c:barChart>
      <c:catAx>
        <c:axId val="353725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pt-BR"/>
          </a:p>
        </c:txPr>
        <c:crossAx val="353732896"/>
        <c:crosses val="autoZero"/>
        <c:auto val="1"/>
        <c:lblAlgn val="ctr"/>
        <c:lblOffset val="100"/>
        <c:noMultiLvlLbl val="0"/>
      </c:catAx>
      <c:valAx>
        <c:axId val="353732896"/>
        <c:scaling>
          <c:orientation val="minMax"/>
          <c:max val="12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 b="0"/>
                </a:pPr>
                <a:r>
                  <a:rPr lang="pt-BR" sz="1200" b="0"/>
                  <a:t>%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pt-BR"/>
          </a:p>
        </c:txPr>
        <c:crossAx val="35372584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050"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 sz="2200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VACINA HPV</a:t>
            </a:r>
          </a:p>
          <a:p>
            <a:pPr>
              <a:defRPr/>
            </a:pP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COBERTURA VACINAL DE </a:t>
            </a:r>
            <a:r>
              <a:rPr lang="pt-BR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MENINAS (9 A 14 ANOS) </a:t>
            </a: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POR IDADE.</a:t>
            </a:r>
          </a:p>
          <a:p>
            <a:pPr>
              <a:defRPr/>
            </a:pPr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PERÍODO DE 2014 ATÉ AGOSTO/2018* - ESTADO DE SÃO PAULO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8.7303930736950447E-2"/>
          <c:y val="0.18363495196197385"/>
          <c:w val="0.89821235509546815"/>
          <c:h val="0.653197770208381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'TABELA PARA GRÁFICOS'!$B$2</c:f>
              <c:strCache>
                <c:ptCount val="1"/>
                <c:pt idx="0">
                  <c:v>D1</c:v>
                </c:pt>
              </c:strCache>
            </c:strRef>
          </c:tx>
          <c:spPr>
            <a:ln w="25400"/>
          </c:spPr>
          <c:invertIfNegative val="0"/>
          <c:dPt>
            <c:idx val="6"/>
            <c:invertIfNegative val="0"/>
            <c:bubble3D val="0"/>
            <c:spPr>
              <a:ln w="38100"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A6F-448D-9D33-291046147911}"/>
              </c:ext>
            </c:extLst>
          </c:dPt>
          <c:dPt>
            <c:idx val="7"/>
            <c:invertIfNegative val="0"/>
            <c:bubble3D val="0"/>
            <c:spPr>
              <a:ln w="25400" cmpd="sng"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A6F-448D-9D33-29104614791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 baseline="0">
                    <a:latin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'TABELA PARA GRÁFICOS'!$A$3:$A$9</c:f>
              <c:strCache>
                <c:ptCount val="7"/>
                <c:pt idx="0">
                  <c:v>9 ANOS</c:v>
                </c:pt>
                <c:pt idx="1">
                  <c:v>10 ANOS</c:v>
                </c:pt>
                <c:pt idx="2">
                  <c:v>11 ANOS</c:v>
                </c:pt>
                <c:pt idx="3">
                  <c:v>12 ANOS</c:v>
                </c:pt>
                <c:pt idx="4">
                  <c:v>13 ANOS</c:v>
                </c:pt>
                <c:pt idx="5">
                  <c:v>14 ANOS</c:v>
                </c:pt>
                <c:pt idx="6">
                  <c:v>TOTAL                  (9 A 14 ANOS)</c:v>
                </c:pt>
              </c:strCache>
            </c:strRef>
          </c:cat>
          <c:val>
            <c:numRef>
              <c:f>'TABELA PARA GRÁFICOS'!$B$3:$B$9</c:f>
              <c:numCache>
                <c:formatCode>0.0</c:formatCode>
                <c:ptCount val="7"/>
                <c:pt idx="0">
                  <c:v>15.551118339479236</c:v>
                </c:pt>
                <c:pt idx="1">
                  <c:v>43.67106075124272</c:v>
                </c:pt>
                <c:pt idx="2">
                  <c:v>53.764844405064196</c:v>
                </c:pt>
                <c:pt idx="3">
                  <c:v>102.66435504632905</c:v>
                </c:pt>
                <c:pt idx="4">
                  <c:v>86.603268824434736</c:v>
                </c:pt>
                <c:pt idx="5">
                  <c:v>56.870725884389813</c:v>
                </c:pt>
                <c:pt idx="6">
                  <c:v>60.833606573572411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A6F-448D-9D33-291046147911}"/>
            </c:ext>
          </c:extLst>
        </c:ser>
        <c:ser>
          <c:idx val="1"/>
          <c:order val="1"/>
          <c:tx>
            <c:strRef>
              <c:f>'TABELA PARA GRÁFICOS'!$C$2</c:f>
              <c:strCache>
                <c:ptCount val="1"/>
                <c:pt idx="0">
                  <c:v>D2</c:v>
                </c:pt>
              </c:strCache>
            </c:strRef>
          </c:tx>
          <c:invertIfNegative val="0"/>
          <c:dPt>
            <c:idx val="6"/>
            <c:invertIfNegative val="0"/>
            <c:bubble3D val="0"/>
            <c:spPr>
              <a:ln w="38100"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DA6F-448D-9D33-291046147911}"/>
              </c:ext>
            </c:extLst>
          </c:dPt>
          <c:dPt>
            <c:idx val="7"/>
            <c:invertIfNegative val="0"/>
            <c:bubble3D val="0"/>
            <c:spPr>
              <a:ln w="25400"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DA6F-448D-9D33-29104614791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 baseline="0">
                    <a:latin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'TABELA PARA GRÁFICOS'!$A$3:$A$9</c:f>
              <c:strCache>
                <c:ptCount val="7"/>
                <c:pt idx="0">
                  <c:v>9 ANOS</c:v>
                </c:pt>
                <c:pt idx="1">
                  <c:v>10 ANOS</c:v>
                </c:pt>
                <c:pt idx="2">
                  <c:v>11 ANOS</c:v>
                </c:pt>
                <c:pt idx="3">
                  <c:v>12 ANOS</c:v>
                </c:pt>
                <c:pt idx="4">
                  <c:v>13 ANOS</c:v>
                </c:pt>
                <c:pt idx="5">
                  <c:v>14 ANOS</c:v>
                </c:pt>
                <c:pt idx="6">
                  <c:v>TOTAL                  (9 A 14 ANOS)</c:v>
                </c:pt>
              </c:strCache>
            </c:strRef>
          </c:cat>
          <c:val>
            <c:numRef>
              <c:f>'TABELA PARA GRÁFICOS'!$C$3:$C$9</c:f>
              <c:numCache>
                <c:formatCode>0.0</c:formatCode>
                <c:ptCount val="7"/>
                <c:pt idx="0">
                  <c:v>15.987504226985072</c:v>
                </c:pt>
                <c:pt idx="1">
                  <c:v>25.316997385876288</c:v>
                </c:pt>
                <c:pt idx="2">
                  <c:v>36.3041965735218</c:v>
                </c:pt>
                <c:pt idx="3">
                  <c:v>44.967876981595943</c:v>
                </c:pt>
                <c:pt idx="4">
                  <c:v>63.695122269337453</c:v>
                </c:pt>
                <c:pt idx="5">
                  <c:v>62.268339072606096</c:v>
                </c:pt>
                <c:pt idx="6">
                  <c:v>44.20414511818403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DA6F-448D-9D33-2910461479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15"/>
        <c:axId val="342703288"/>
        <c:axId val="342701328"/>
      </c:barChart>
      <c:catAx>
        <c:axId val="3427032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aseline="0">
                    <a:latin typeface="Arial" panose="020B0604020202020204" pitchFamily="34" charset="0"/>
                  </a:defRPr>
                </a:pPr>
                <a:r>
                  <a:rPr lang="pt-BR" sz="1200" baseline="0">
                    <a:latin typeface="Arial" panose="020B0604020202020204" pitchFamily="34" charset="0"/>
                  </a:rPr>
                  <a:t>IDADE</a:t>
                </a:r>
              </a:p>
            </c:rich>
          </c:tx>
          <c:layout>
            <c:manualLayout>
              <c:xMode val="edge"/>
              <c:yMode val="edge"/>
              <c:x val="0.49544089587111506"/>
              <c:y val="0.9249707322783131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 i="0" baseline="0">
                <a:latin typeface="Arial" panose="020B0604020202020204" pitchFamily="34" charset="0"/>
              </a:defRPr>
            </a:pPr>
            <a:endParaRPr lang="pt-BR"/>
          </a:p>
        </c:txPr>
        <c:crossAx val="342701328"/>
        <c:crosses val="autoZero"/>
        <c:auto val="1"/>
        <c:lblAlgn val="ctr"/>
        <c:lblOffset val="100"/>
        <c:noMultiLvlLbl val="0"/>
      </c:catAx>
      <c:valAx>
        <c:axId val="342701328"/>
        <c:scaling>
          <c:orientation val="minMax"/>
          <c:max val="105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 baseline="0">
                    <a:latin typeface="Arial" panose="020B0604020202020204" pitchFamily="34" charset="0"/>
                  </a:defRPr>
                </a:pPr>
                <a:r>
                  <a:rPr lang="en-US" sz="1200" baseline="0">
                    <a:latin typeface="Arial" panose="020B0604020202020204" pitchFamily="34" charset="0"/>
                  </a:rPr>
                  <a:t>COBERTURA VACINAL</a:t>
                </a:r>
              </a:p>
            </c:rich>
          </c:tx>
          <c:layout>
            <c:manualLayout>
              <c:xMode val="edge"/>
              <c:yMode val="edge"/>
              <c:x val="9.2169090157336476E-3"/>
              <c:y val="0.19546492260850115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100" b="1" i="0" baseline="0">
                <a:latin typeface="Arial" panose="020B0604020202020204" pitchFamily="34" charset="0"/>
              </a:defRPr>
            </a:pPr>
            <a:endParaRPr lang="pt-BR"/>
          </a:p>
        </c:txPr>
        <c:crossAx val="3427032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69896548749672893"/>
          <c:y val="0.92328968026210823"/>
          <c:w val="0.13269964405520773"/>
          <c:h val="4.9220057468135188E-2"/>
        </c:manualLayout>
      </c:layout>
      <c:overlay val="0"/>
      <c:txPr>
        <a:bodyPr/>
        <a:lstStyle/>
        <a:p>
          <a:pPr>
            <a:defRPr sz="1200" b="1" i="0" baseline="0">
              <a:latin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/>
            </a:pPr>
            <a:r>
              <a:rPr lang="pt-BR" sz="2200" b="1" i="0" u="sng" baseline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VACINA HPV</a:t>
            </a:r>
            <a:endParaRPr lang="pt-BR" sz="220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pt-BR" sz="1800" b="1" i="0" baseline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COBERTURA VACINAL DE </a:t>
            </a:r>
            <a:r>
              <a:rPr lang="pt-BR" sz="1800" b="1" i="0" baseline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MENINOS (11 A 14 ANOS) </a:t>
            </a:r>
            <a:r>
              <a:rPr lang="pt-BR" sz="1800" b="1" i="0" baseline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POR IDADE.</a:t>
            </a:r>
            <a:endParaRPr lang="pt-BR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pt-BR" sz="1800" b="1" i="0" baseline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PERÍODO DE 2014 ATÉ AGOSTO/2018* - ESTADO DE SÃO PAULO</a:t>
            </a:r>
            <a:endParaRPr lang="pt-BR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8.1453629927728657E-2"/>
          <c:y val="0.18481931438186955"/>
          <c:w val="0.90406265590468993"/>
          <c:h val="0.687394757335579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'TABELA PARA GRÁFICOS'!$F$2</c:f>
              <c:strCache>
                <c:ptCount val="1"/>
                <c:pt idx="0">
                  <c:v>D1</c:v>
                </c:pt>
              </c:strCache>
            </c:strRef>
          </c:tx>
          <c:invertIfNegative val="0"/>
          <c:dPt>
            <c:idx val="4"/>
            <c:invertIfNegative val="0"/>
            <c:bubble3D val="0"/>
            <c:spPr>
              <a:ln w="38100"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A2D-4EFE-87FC-827FBAF0E1D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0" baseline="0">
                    <a:latin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'TABELA PARA GRÁFICOS'!$E$3:$E$7</c:f>
              <c:strCache>
                <c:ptCount val="5"/>
                <c:pt idx="0">
                  <c:v>11 ANOS</c:v>
                </c:pt>
                <c:pt idx="1">
                  <c:v>12 ANOS</c:v>
                </c:pt>
                <c:pt idx="2">
                  <c:v>13 ANOS</c:v>
                </c:pt>
                <c:pt idx="3">
                  <c:v>14 ANOS</c:v>
                </c:pt>
                <c:pt idx="4">
                  <c:v>TOTAL                        (11 A 14 ANOS)</c:v>
                </c:pt>
              </c:strCache>
            </c:strRef>
          </c:cat>
          <c:val>
            <c:numRef>
              <c:f>'TABELA PARA GRÁFICOS'!$F$3:$F$7</c:f>
              <c:numCache>
                <c:formatCode>0.0</c:formatCode>
                <c:ptCount val="5"/>
                <c:pt idx="0">
                  <c:v>11.656388817859076</c:v>
                </c:pt>
                <c:pt idx="1">
                  <c:v>32.550358919646065</c:v>
                </c:pt>
                <c:pt idx="2">
                  <c:v>44.843877258222058</c:v>
                </c:pt>
                <c:pt idx="3">
                  <c:v>33.310042820221263</c:v>
                </c:pt>
                <c:pt idx="4">
                  <c:v>30.700369096874663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A2D-4EFE-87FC-827FBAF0E1D9}"/>
            </c:ext>
          </c:extLst>
        </c:ser>
        <c:ser>
          <c:idx val="1"/>
          <c:order val="1"/>
          <c:tx>
            <c:strRef>
              <c:f>'TABELA PARA GRÁFICOS'!$G$2</c:f>
              <c:strCache>
                <c:ptCount val="1"/>
                <c:pt idx="0">
                  <c:v>D2</c:v>
                </c:pt>
              </c:strCache>
            </c:strRef>
          </c:tx>
          <c:spPr>
            <a:ln w="25400">
              <a:noFill/>
            </a:ln>
          </c:spPr>
          <c:invertIfNegative val="0"/>
          <c:dPt>
            <c:idx val="4"/>
            <c:invertIfNegative val="0"/>
            <c:bubble3D val="0"/>
            <c:spPr>
              <a:ln w="38100"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4A2D-4EFE-87FC-827FBAF0E1D9}"/>
              </c:ext>
            </c:extLst>
          </c:dPt>
          <c:dLbls>
            <c:spPr>
              <a:ln>
                <a:noFill/>
              </a:ln>
            </c:spPr>
            <c:txPr>
              <a:bodyPr/>
              <a:lstStyle/>
              <a:p>
                <a:pPr>
                  <a:defRPr sz="1100" b="1" i="0" baseline="0">
                    <a:latin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'TABELA PARA GRÁFICOS'!$E$3:$E$7</c:f>
              <c:strCache>
                <c:ptCount val="5"/>
                <c:pt idx="0">
                  <c:v>11 ANOS</c:v>
                </c:pt>
                <c:pt idx="1">
                  <c:v>12 ANOS</c:v>
                </c:pt>
                <c:pt idx="2">
                  <c:v>13 ANOS</c:v>
                </c:pt>
                <c:pt idx="3">
                  <c:v>14 ANOS</c:v>
                </c:pt>
                <c:pt idx="4">
                  <c:v>TOTAL                        (11 A 14 ANOS)</c:v>
                </c:pt>
              </c:strCache>
            </c:strRef>
          </c:cat>
          <c:val>
            <c:numRef>
              <c:f>'TABELA PARA GRÁFICOS'!$G$3:$G$7</c:f>
              <c:numCache>
                <c:formatCode>0.0</c:formatCode>
                <c:ptCount val="5"/>
                <c:pt idx="0">
                  <c:v>9.3648348903729168</c:v>
                </c:pt>
                <c:pt idx="1">
                  <c:v>10.445779360090919</c:v>
                </c:pt>
                <c:pt idx="2">
                  <c:v>14.555224815009115</c:v>
                </c:pt>
                <c:pt idx="3">
                  <c:v>18.873847303473422</c:v>
                </c:pt>
                <c:pt idx="4">
                  <c:v>13.868815115714666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A2D-4EFE-87FC-827FBAF0E1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16"/>
        <c:axId val="342701720"/>
        <c:axId val="342702504"/>
      </c:barChart>
      <c:catAx>
        <c:axId val="3427017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baseline="0">
                    <a:latin typeface="Arial" panose="020B0604020202020204" pitchFamily="34" charset="0"/>
                  </a:rPr>
                  <a:t>IDADE</a:t>
                </a:r>
              </a:p>
            </c:rich>
          </c:tx>
          <c:layout>
            <c:manualLayout>
              <c:xMode val="edge"/>
              <c:yMode val="edge"/>
              <c:x val="0.5207557740980181"/>
              <c:y val="0.9397946605618636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 baseline="0">
                <a:latin typeface="Arial" panose="020B0604020202020204" pitchFamily="34" charset="0"/>
              </a:defRPr>
            </a:pPr>
            <a:endParaRPr lang="pt-BR"/>
          </a:p>
        </c:txPr>
        <c:crossAx val="342702504"/>
        <c:crosses val="autoZero"/>
        <c:auto val="1"/>
        <c:lblAlgn val="ctr"/>
        <c:lblOffset val="100"/>
        <c:noMultiLvlLbl val="0"/>
      </c:catAx>
      <c:valAx>
        <c:axId val="342702504"/>
        <c:scaling>
          <c:orientation val="minMax"/>
          <c:max val="5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200">
                    <a:latin typeface="Arial" panose="020B0604020202020204" pitchFamily="34" charset="0"/>
                    <a:cs typeface="Arial" panose="020B0604020202020204" pitchFamily="34" charset="0"/>
                  </a:rPr>
                  <a:t>COBERTURA VACINAL</a:t>
                </a:r>
              </a:p>
            </c:rich>
          </c:tx>
          <c:layout>
            <c:manualLayout>
              <c:xMode val="edge"/>
              <c:yMode val="edge"/>
              <c:x val="8.9469334130680631E-3"/>
              <c:y val="0.18233486735990082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200" b="1" i="0" baseline="0">
                <a:latin typeface="Arial" panose="020B0604020202020204" pitchFamily="34" charset="0"/>
              </a:defRPr>
            </a:pPr>
            <a:endParaRPr lang="pt-BR"/>
          </a:p>
        </c:txPr>
        <c:crossAx val="342701720"/>
        <c:crosses val="autoZero"/>
        <c:crossBetween val="between"/>
        <c:majorUnit val="20"/>
      </c:valAx>
    </c:plotArea>
    <c:legend>
      <c:legendPos val="b"/>
      <c:layout>
        <c:manualLayout>
          <c:xMode val="edge"/>
          <c:yMode val="edge"/>
          <c:x val="0.66604795529768024"/>
          <c:y val="0.95712384920950089"/>
          <c:w val="0.14059985178297943"/>
          <c:h val="3.4417608553650877E-2"/>
        </c:manualLayout>
      </c:layout>
      <c:overlay val="0"/>
      <c:txPr>
        <a:bodyPr/>
        <a:lstStyle/>
        <a:p>
          <a:pPr>
            <a:defRPr sz="1200" b="1" i="0" baseline="0">
              <a:latin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pt-BR" sz="1800" b="1" i="0" u="sng" strike="noStrike" baseline="0">
                <a:solidFill>
                  <a:srgbClr val="FF0000"/>
                </a:solidFill>
                <a:latin typeface="Arial"/>
                <a:cs typeface="Arial"/>
              </a:rPr>
              <a:t>CAMPANHA NACIONAL CONTRA GRIPE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pt-BR" sz="16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DOSES APLICADAS E COBERTURA VACINAL NA POPULAÇÃO COM 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pt-BR" sz="16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60 ANOS OU MAIS DE IDADE - ESTADO DE SÃO PAULO - 1999* A 2013.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2749645834019727"/>
          <c:y val="0.15510434292160191"/>
          <c:w val="0.79021623343107261"/>
          <c:h val="0.6734348561759739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tabela!$C$1</c:f>
              <c:strCache>
                <c:ptCount val="1"/>
                <c:pt idx="0">
                  <c:v>DOSES</c:v>
                </c:pt>
              </c:strCache>
            </c:strRef>
          </c:tx>
          <c:spPr>
            <a:solidFill>
              <a:srgbClr val="3366FF"/>
            </a:solidFill>
            <a:ln w="25400">
              <a:noFill/>
            </a:ln>
          </c:spPr>
          <c:invertIfNegative val="0"/>
          <c:cat>
            <c:strRef>
              <c:f>tabela!$A$2:$A$16</c:f>
              <c:strCache>
                <c:ptCount val="15"/>
                <c:pt idx="0">
                  <c:v>1999*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</c:strCache>
            </c:strRef>
          </c:cat>
          <c:val>
            <c:numRef>
              <c:f>tabela!$C$2:$C$16</c:f>
              <c:numCache>
                <c:formatCode>#,##0</c:formatCode>
                <c:ptCount val="15"/>
                <c:pt idx="0">
                  <c:v>1628466</c:v>
                </c:pt>
                <c:pt idx="1">
                  <c:v>1901796</c:v>
                </c:pt>
                <c:pt idx="2">
                  <c:v>2241059</c:v>
                </c:pt>
                <c:pt idx="3">
                  <c:v>2234970</c:v>
                </c:pt>
                <c:pt idx="4">
                  <c:v>2575241</c:v>
                </c:pt>
                <c:pt idx="5">
                  <c:v>2727952</c:v>
                </c:pt>
                <c:pt idx="6">
                  <c:v>2792380</c:v>
                </c:pt>
                <c:pt idx="7">
                  <c:v>2920479</c:v>
                </c:pt>
                <c:pt idx="8">
                  <c:v>2997183</c:v>
                </c:pt>
                <c:pt idx="9">
                  <c:v>3063185</c:v>
                </c:pt>
                <c:pt idx="10">
                  <c:v>3455999</c:v>
                </c:pt>
                <c:pt idx="11">
                  <c:v>3399248</c:v>
                </c:pt>
                <c:pt idx="12">
                  <c:v>3641731</c:v>
                </c:pt>
                <c:pt idx="13">
                  <c:v>3697464</c:v>
                </c:pt>
                <c:pt idx="14">
                  <c:v>4234183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56-4F76-AD59-D85CC28F12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350948880"/>
        <c:axId val="350954760"/>
      </c:barChart>
      <c:lineChart>
        <c:grouping val="standard"/>
        <c:varyColors val="0"/>
        <c:ser>
          <c:idx val="0"/>
          <c:order val="1"/>
          <c:tx>
            <c:strRef>
              <c:f>tabela!$D$1</c:f>
              <c:strCache>
                <c:ptCount val="1"/>
                <c:pt idx="0">
                  <c:v>COBERTURA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tabela!$D$2:$D$16</c:f>
              <c:numCache>
                <c:formatCode>0.0</c:formatCode>
                <c:ptCount val="15"/>
                <c:pt idx="0">
                  <c:v>84.04</c:v>
                </c:pt>
                <c:pt idx="1">
                  <c:v>63.93</c:v>
                </c:pt>
                <c:pt idx="2">
                  <c:v>66.61</c:v>
                </c:pt>
                <c:pt idx="3">
                  <c:v>65.56</c:v>
                </c:pt>
                <c:pt idx="4">
                  <c:v>74.599999999999994</c:v>
                </c:pt>
                <c:pt idx="5">
                  <c:v>78.06</c:v>
                </c:pt>
                <c:pt idx="6">
                  <c:v>77.75</c:v>
                </c:pt>
                <c:pt idx="7">
                  <c:v>80.22</c:v>
                </c:pt>
                <c:pt idx="8">
                  <c:v>81.23</c:v>
                </c:pt>
                <c:pt idx="9">
                  <c:v>81.93</c:v>
                </c:pt>
                <c:pt idx="10">
                  <c:v>76.2</c:v>
                </c:pt>
                <c:pt idx="11">
                  <c:v>74.940000000000026</c:v>
                </c:pt>
                <c:pt idx="12">
                  <c:v>80.290000000000006</c:v>
                </c:pt>
                <c:pt idx="13">
                  <c:v>77.489999999999995</c:v>
                </c:pt>
                <c:pt idx="14" formatCode="0.00">
                  <c:v>87.460000000000022</c:v>
                </c:pt>
              </c:numCache>
            </c:numRef>
          </c:cat>
          <c:val>
            <c:numRef>
              <c:f>tabela!$D$2:$D$16</c:f>
              <c:numCache>
                <c:formatCode>0.0</c:formatCode>
                <c:ptCount val="15"/>
                <c:pt idx="0">
                  <c:v>84.04</c:v>
                </c:pt>
                <c:pt idx="1">
                  <c:v>63.93</c:v>
                </c:pt>
                <c:pt idx="2">
                  <c:v>66.61</c:v>
                </c:pt>
                <c:pt idx="3">
                  <c:v>65.56</c:v>
                </c:pt>
                <c:pt idx="4">
                  <c:v>74.599999999999994</c:v>
                </c:pt>
                <c:pt idx="5">
                  <c:v>78.06</c:v>
                </c:pt>
                <c:pt idx="6">
                  <c:v>77.75</c:v>
                </c:pt>
                <c:pt idx="7">
                  <c:v>80.22</c:v>
                </c:pt>
                <c:pt idx="8">
                  <c:v>81.23</c:v>
                </c:pt>
                <c:pt idx="9">
                  <c:v>81.93</c:v>
                </c:pt>
                <c:pt idx="10">
                  <c:v>76.2</c:v>
                </c:pt>
                <c:pt idx="11">
                  <c:v>74.940000000000026</c:v>
                </c:pt>
                <c:pt idx="12">
                  <c:v>80.290000000000006</c:v>
                </c:pt>
                <c:pt idx="13">
                  <c:v>77.489999999999995</c:v>
                </c:pt>
                <c:pt idx="14" formatCode="0.00">
                  <c:v>87.460000000000022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6956-4F76-AD59-D85CC28F12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0956328"/>
        <c:axId val="350953192"/>
      </c:lineChart>
      <c:catAx>
        <c:axId val="350948880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35095476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35095476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/>
                  <a:t>DOSES</a:t>
                </a:r>
              </a:p>
            </c:rich>
          </c:tx>
          <c:overlay val="0"/>
        </c:title>
        <c:numFmt formatCode="#,##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350948880"/>
        <c:crosses val="autoZero"/>
        <c:crossBetween val="between"/>
      </c:valAx>
      <c:catAx>
        <c:axId val="35095632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one"/>
        <c:crossAx val="350953192"/>
        <c:crosses val="autoZero"/>
        <c:auto val="0"/>
        <c:lblAlgn val="ctr"/>
        <c:lblOffset val="100"/>
        <c:noMultiLvlLbl val="0"/>
      </c:catAx>
      <c:valAx>
        <c:axId val="350953192"/>
        <c:scaling>
          <c:orientation val="minMax"/>
        </c:scaling>
        <c:delete val="0"/>
        <c:axPos val="r"/>
        <c:title>
          <c:tx>
            <c:rich>
              <a:bodyPr rot="0" vert="wordArtVert"/>
              <a:lstStyle/>
              <a:p>
                <a:pPr algn="ctr"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/>
                  <a:t>%</a:t>
                </a:r>
              </a:p>
            </c:rich>
          </c:tx>
          <c:layout>
            <c:manualLayout>
              <c:xMode val="edge"/>
              <c:yMode val="edge"/>
              <c:x val="0.96496513249651406"/>
              <c:y val="0.46740548294407402"/>
            </c:manualLayout>
          </c:layout>
          <c:overlay val="0"/>
        </c:title>
        <c:numFmt formatCode="0.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350956328"/>
        <c:crosses val="max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64714086471408716"/>
          <c:y val="0.93344613649182173"/>
          <c:w val="0.2624017395315123"/>
          <c:h val="4.0985917369465885E-2"/>
        </c:manualLayout>
      </c:layout>
      <c:overlay val="0"/>
      <c:spPr>
        <a:solidFill>
          <a:srgbClr val="FFFFFF"/>
        </a:solidFill>
        <a:ln w="25400"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>
                <a:solidFill>
                  <a:srgbClr val="FF0000"/>
                </a:solidFill>
              </a:rPr>
              <a:t>CAMPANHA</a:t>
            </a:r>
            <a:r>
              <a:rPr lang="pt-BR" baseline="0">
                <a:solidFill>
                  <a:srgbClr val="FF0000"/>
                </a:solidFill>
              </a:rPr>
              <a:t> NACIONAL DE VACINAÇÃO CONTRA INFLUENZA</a:t>
            </a:r>
          </a:p>
          <a:p>
            <a:pPr>
              <a:defRPr/>
            </a:pPr>
            <a:r>
              <a:rPr lang="pt-BR" baseline="0"/>
              <a:t>COBERTURAS VACINAIS SEGUNDO GRUPO PRIORITÁRIO</a:t>
            </a:r>
          </a:p>
          <a:p>
            <a:pPr>
              <a:defRPr/>
            </a:pPr>
            <a:r>
              <a:rPr lang="pt-BR" baseline="0"/>
              <a:t> ESTADO DE SÃO PAULO, 2013-2018 </a:t>
            </a:r>
            <a:endParaRPr lang="pt-BR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dLbls>
            <c:dLbl>
              <c:idx val="3"/>
              <c:layout>
                <c:manualLayout>
                  <c:x val="-8.376962429873171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06C-450E-853E-5D62873A871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Plan1!$A$2:$A$7</c:f>
              <c:strCache>
                <c:ptCount val="6"/>
                <c:pt idx="0">
                  <c:v>Crianças</c:v>
                </c:pt>
                <c:pt idx="1">
                  <c:v>Trabalhadores da saúde</c:v>
                </c:pt>
                <c:pt idx="2">
                  <c:v>Gestantes</c:v>
                </c:pt>
                <c:pt idx="3">
                  <c:v>Puérperas</c:v>
                </c:pt>
                <c:pt idx="4">
                  <c:v>Idosos</c:v>
                </c:pt>
                <c:pt idx="5">
                  <c:v>Total</c:v>
                </c:pt>
              </c:strCache>
            </c:strRef>
          </c:cat>
          <c:val>
            <c:numRef>
              <c:f>Plan1!$B$2:$B$7</c:f>
              <c:numCache>
                <c:formatCode>0.0</c:formatCode>
                <c:ptCount val="6"/>
                <c:pt idx="0">
                  <c:v>98.9</c:v>
                </c:pt>
                <c:pt idx="1">
                  <c:v>121</c:v>
                </c:pt>
                <c:pt idx="2">
                  <c:v>89.4</c:v>
                </c:pt>
                <c:pt idx="3">
                  <c:v>115</c:v>
                </c:pt>
                <c:pt idx="4">
                  <c:v>87.5</c:v>
                </c:pt>
                <c:pt idx="5">
                  <c:v>93.2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06C-450E-853E-5D62873A871E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-2.1986778033722779E-7"/>
                  <c:y val="-4.23653976630090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06C-450E-853E-5D62873A871E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1.41217992210030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06C-450E-853E-5D62873A871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Plan1!$A$2:$A$7</c:f>
              <c:strCache>
                <c:ptCount val="6"/>
                <c:pt idx="0">
                  <c:v>Crianças</c:v>
                </c:pt>
                <c:pt idx="1">
                  <c:v>Trabalhadores da saúde</c:v>
                </c:pt>
                <c:pt idx="2">
                  <c:v>Gestantes</c:v>
                </c:pt>
                <c:pt idx="3">
                  <c:v>Puérperas</c:v>
                </c:pt>
                <c:pt idx="4">
                  <c:v>Idosos</c:v>
                </c:pt>
                <c:pt idx="5">
                  <c:v>Total</c:v>
                </c:pt>
              </c:strCache>
            </c:strRef>
          </c:cat>
          <c:val>
            <c:numRef>
              <c:f>Plan1!$C$2:$C$7</c:f>
              <c:numCache>
                <c:formatCode>0.0</c:formatCode>
                <c:ptCount val="6"/>
                <c:pt idx="0">
                  <c:v>83.2</c:v>
                </c:pt>
                <c:pt idx="1">
                  <c:v>91.9</c:v>
                </c:pt>
                <c:pt idx="2">
                  <c:v>82.1</c:v>
                </c:pt>
                <c:pt idx="3">
                  <c:v>124.3</c:v>
                </c:pt>
                <c:pt idx="4">
                  <c:v>83.2</c:v>
                </c:pt>
                <c:pt idx="5">
                  <c:v>84.5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06C-450E-853E-5D62873A871E}"/>
            </c:ext>
          </c:extLst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3"/>
              <c:layout>
                <c:manualLayout>
                  <c:x val="4.1884812149364835E-3"/>
                  <c:y val="2.3536332035005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06C-450E-853E-5D62873A871E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3961604049788619E-3"/>
                  <c:y val="-1.6475432424503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E06C-450E-853E-5D62873A871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Plan1!$A$2:$A$7</c:f>
              <c:strCache>
                <c:ptCount val="6"/>
                <c:pt idx="0">
                  <c:v>Crianças</c:v>
                </c:pt>
                <c:pt idx="1">
                  <c:v>Trabalhadores da saúde</c:v>
                </c:pt>
                <c:pt idx="2">
                  <c:v>Gestantes</c:v>
                </c:pt>
                <c:pt idx="3">
                  <c:v>Puérperas</c:v>
                </c:pt>
                <c:pt idx="4">
                  <c:v>Idosos</c:v>
                </c:pt>
                <c:pt idx="5">
                  <c:v>Total</c:v>
                </c:pt>
              </c:strCache>
            </c:strRef>
          </c:cat>
          <c:val>
            <c:numRef>
              <c:f>Plan1!$D$2:$D$7</c:f>
              <c:numCache>
                <c:formatCode>0.0</c:formatCode>
                <c:ptCount val="6"/>
                <c:pt idx="0">
                  <c:v>79.2</c:v>
                </c:pt>
                <c:pt idx="1">
                  <c:v>92.1</c:v>
                </c:pt>
                <c:pt idx="2">
                  <c:v>78.5</c:v>
                </c:pt>
                <c:pt idx="3">
                  <c:v>116</c:v>
                </c:pt>
                <c:pt idx="4">
                  <c:v>85.1</c:v>
                </c:pt>
                <c:pt idx="5">
                  <c:v>83.8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E06C-450E-853E-5D62873A871E}"/>
            </c:ext>
          </c:extLst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1.2565443644809706E-2"/>
                  <c:y val="-4.314944359812132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E06C-450E-853E-5D62873A871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169283239830895E-2"/>
                  <c:y val="4.70726640700100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E06C-450E-853E-5D62873A871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Plan1!$A$2:$A$7</c:f>
              <c:strCache>
                <c:ptCount val="6"/>
                <c:pt idx="0">
                  <c:v>Crianças</c:v>
                </c:pt>
                <c:pt idx="1">
                  <c:v>Trabalhadores da saúde</c:v>
                </c:pt>
                <c:pt idx="2">
                  <c:v>Gestantes</c:v>
                </c:pt>
                <c:pt idx="3">
                  <c:v>Puérperas</c:v>
                </c:pt>
                <c:pt idx="4">
                  <c:v>Idosos</c:v>
                </c:pt>
                <c:pt idx="5">
                  <c:v>Total</c:v>
                </c:pt>
              </c:strCache>
            </c:strRef>
          </c:cat>
          <c:val>
            <c:numRef>
              <c:f>Plan1!$E$2:$E$7</c:f>
              <c:numCache>
                <c:formatCode>0.0</c:formatCode>
                <c:ptCount val="6"/>
                <c:pt idx="0">
                  <c:v>91.1</c:v>
                </c:pt>
                <c:pt idx="1">
                  <c:v>124.3</c:v>
                </c:pt>
                <c:pt idx="2">
                  <c:v>77.7</c:v>
                </c:pt>
                <c:pt idx="3">
                  <c:v>110.4</c:v>
                </c:pt>
                <c:pt idx="4">
                  <c:v>102.9</c:v>
                </c:pt>
                <c:pt idx="5">
                  <c:v>100.2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E06C-450E-853E-5D62873A871E}"/>
            </c:ext>
          </c:extLst>
        </c:ser>
        <c:ser>
          <c:idx val="4"/>
          <c:order val="4"/>
          <c:tx>
            <c:strRef>
              <c:f>Plan1!$F$1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1883712810464298E-3"/>
                  <c:y val="-1.17681660175025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E06C-450E-853E-5D62873A871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774103189290558E-3"/>
                  <c:y val="-6.95047721137376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E06C-450E-853E-5D62873A871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 i="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Plan1!$A$2:$A$7</c:f>
              <c:strCache>
                <c:ptCount val="6"/>
                <c:pt idx="0">
                  <c:v>Crianças</c:v>
                </c:pt>
                <c:pt idx="1">
                  <c:v>Trabalhadores da saúde</c:v>
                </c:pt>
                <c:pt idx="2">
                  <c:v>Gestantes</c:v>
                </c:pt>
                <c:pt idx="3">
                  <c:v>Puérperas</c:v>
                </c:pt>
                <c:pt idx="4">
                  <c:v>Idosos</c:v>
                </c:pt>
                <c:pt idx="5">
                  <c:v>Total</c:v>
                </c:pt>
              </c:strCache>
            </c:strRef>
          </c:cat>
          <c:val>
            <c:numRef>
              <c:f>Plan1!$F$2:$F$7</c:f>
              <c:numCache>
                <c:formatCode>0.0</c:formatCode>
                <c:ptCount val="6"/>
                <c:pt idx="0">
                  <c:v>70</c:v>
                </c:pt>
                <c:pt idx="1">
                  <c:v>80.5</c:v>
                </c:pt>
                <c:pt idx="2">
                  <c:v>69.400000000000006</c:v>
                </c:pt>
                <c:pt idx="3">
                  <c:v>97.8</c:v>
                </c:pt>
                <c:pt idx="4">
                  <c:v>93.8</c:v>
                </c:pt>
                <c:pt idx="5">
                  <c:v>82.4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E06C-450E-853E-5D62873A871E}"/>
            </c:ext>
          </c:extLst>
        </c:ser>
        <c:ser>
          <c:idx val="5"/>
          <c:order val="5"/>
          <c:tx>
            <c:strRef>
              <c:f>Plan1!$G$1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3769624298731717E-3"/>
                  <c:y val="1.17681660175025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E06C-450E-853E-5D62873A871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774103189290458E-2"/>
                  <c:y val="2.31682573712456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E06C-450E-853E-5D62873A871E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9.6793985293813015E-3"/>
                  <c:y val="-1.40483556192510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E06C-450E-853E-5D62873A871E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8.3769624298731717E-3"/>
                  <c:y val="-9.41453281400200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E06C-450E-853E-5D62873A871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Plan1!$A$2:$A$7</c:f>
              <c:strCache>
                <c:ptCount val="6"/>
                <c:pt idx="0">
                  <c:v>Crianças</c:v>
                </c:pt>
                <c:pt idx="1">
                  <c:v>Trabalhadores da saúde</c:v>
                </c:pt>
                <c:pt idx="2">
                  <c:v>Gestantes</c:v>
                </c:pt>
                <c:pt idx="3">
                  <c:v>Puérperas</c:v>
                </c:pt>
                <c:pt idx="4">
                  <c:v>Idosos</c:v>
                </c:pt>
                <c:pt idx="5">
                  <c:v>Total</c:v>
                </c:pt>
              </c:strCache>
            </c:strRef>
          </c:cat>
          <c:val>
            <c:numRef>
              <c:f>Plan1!$G$2:$G$7</c:f>
              <c:numCache>
                <c:formatCode>0.0</c:formatCode>
                <c:ptCount val="6"/>
                <c:pt idx="0">
                  <c:v>66.599999999999994</c:v>
                </c:pt>
                <c:pt idx="1">
                  <c:v>85.3</c:v>
                </c:pt>
                <c:pt idx="2">
                  <c:v>66.400000000000006</c:v>
                </c:pt>
                <c:pt idx="3">
                  <c:v>103.6</c:v>
                </c:pt>
                <c:pt idx="4">
                  <c:v>94.8</c:v>
                </c:pt>
                <c:pt idx="5">
                  <c:v>85.5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E06C-450E-853E-5D62873A87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0953584"/>
        <c:axId val="350952016"/>
      </c:barChart>
      <c:catAx>
        <c:axId val="3509535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 sz="1050"/>
                  <a:t>GRUPOS</a:t>
                </a:r>
                <a:r>
                  <a:rPr lang="pt-BR" sz="1050" baseline="0"/>
                  <a:t> PRIORITÁRIOS</a:t>
                </a:r>
                <a:endParaRPr lang="pt-BR" sz="1050"/>
              </a:p>
            </c:rich>
          </c:tx>
          <c:layout>
            <c:manualLayout>
              <c:xMode val="edge"/>
              <c:yMode val="edge"/>
              <c:x val="0.45917670949397871"/>
              <c:y val="0.8896077457142099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pt-BR"/>
          </a:p>
        </c:txPr>
        <c:crossAx val="350952016"/>
        <c:crosses val="autoZero"/>
        <c:auto val="1"/>
        <c:lblAlgn val="ctr"/>
        <c:lblOffset val="100"/>
        <c:noMultiLvlLbl val="0"/>
      </c:catAx>
      <c:valAx>
        <c:axId val="350952016"/>
        <c:scaling>
          <c:orientation val="minMax"/>
          <c:max val="130"/>
          <c:min val="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050" b="1"/>
                </a:pPr>
                <a:r>
                  <a:rPr lang="pt-BR" sz="1050" b="1"/>
                  <a:t>%</a:t>
                </a:r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35095358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050"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2523170274732597E-2"/>
          <c:y val="2.25219433493654E-2"/>
          <c:w val="0.94167479065116899"/>
          <c:h val="0.8399601049823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'[Curva Epidemica RR.xls]Curva_SE'!$B$5</c:f>
              <c:strCache>
                <c:ptCount val="1"/>
                <c:pt idx="0">
                  <c:v>Confirmados (321)</c:v>
                </c:pt>
              </c:strCache>
            </c:strRef>
          </c:tx>
          <c:spPr>
            <a:solidFill>
              <a:srgbClr val="FF0000"/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/>
          </c:spPr>
          <c:invertIfNegative val="0"/>
          <c:cat>
            <c:strRef>
              <c:f>'[Curva Epidemica RR.xls]Curva_SE'!$A$6:$A$45</c:f>
              <c:strCache>
                <c:ptCount val="40"/>
                <c:pt idx="0">
                  <c:v>SE1</c:v>
                </c:pt>
                <c:pt idx="1">
                  <c:v>SE2</c:v>
                </c:pt>
                <c:pt idx="2">
                  <c:v>SE3</c:v>
                </c:pt>
                <c:pt idx="3">
                  <c:v>SE4</c:v>
                </c:pt>
                <c:pt idx="4">
                  <c:v>SE5</c:v>
                </c:pt>
                <c:pt idx="5">
                  <c:v>SE6</c:v>
                </c:pt>
                <c:pt idx="6">
                  <c:v>SE7</c:v>
                </c:pt>
                <c:pt idx="7">
                  <c:v>SE8</c:v>
                </c:pt>
                <c:pt idx="8">
                  <c:v>SE9</c:v>
                </c:pt>
                <c:pt idx="9">
                  <c:v>SE10</c:v>
                </c:pt>
                <c:pt idx="10">
                  <c:v>SE11</c:v>
                </c:pt>
                <c:pt idx="11">
                  <c:v>SE12</c:v>
                </c:pt>
                <c:pt idx="12">
                  <c:v>SE13</c:v>
                </c:pt>
                <c:pt idx="13">
                  <c:v>SE14</c:v>
                </c:pt>
                <c:pt idx="14">
                  <c:v>SE15</c:v>
                </c:pt>
                <c:pt idx="15">
                  <c:v>SE16</c:v>
                </c:pt>
                <c:pt idx="16">
                  <c:v>SE17</c:v>
                </c:pt>
                <c:pt idx="17">
                  <c:v>SE18</c:v>
                </c:pt>
                <c:pt idx="18">
                  <c:v>SE19</c:v>
                </c:pt>
                <c:pt idx="19">
                  <c:v>SE20</c:v>
                </c:pt>
                <c:pt idx="20">
                  <c:v>SE21</c:v>
                </c:pt>
                <c:pt idx="21">
                  <c:v>SE22</c:v>
                </c:pt>
                <c:pt idx="22">
                  <c:v>SE23</c:v>
                </c:pt>
                <c:pt idx="23">
                  <c:v>SE24</c:v>
                </c:pt>
                <c:pt idx="24">
                  <c:v>SE25</c:v>
                </c:pt>
                <c:pt idx="25">
                  <c:v>SE26</c:v>
                </c:pt>
                <c:pt idx="26">
                  <c:v>SE27</c:v>
                </c:pt>
                <c:pt idx="27">
                  <c:v>SE28</c:v>
                </c:pt>
                <c:pt idx="28">
                  <c:v>SE29</c:v>
                </c:pt>
                <c:pt idx="29">
                  <c:v>SE30</c:v>
                </c:pt>
                <c:pt idx="30">
                  <c:v>SE31</c:v>
                </c:pt>
                <c:pt idx="31">
                  <c:v>SE32</c:v>
                </c:pt>
                <c:pt idx="32">
                  <c:v>SE33</c:v>
                </c:pt>
                <c:pt idx="33">
                  <c:v>SE34</c:v>
                </c:pt>
                <c:pt idx="34">
                  <c:v>SE35</c:v>
                </c:pt>
                <c:pt idx="35">
                  <c:v>SE36</c:v>
                </c:pt>
                <c:pt idx="36">
                  <c:v>SE37</c:v>
                </c:pt>
                <c:pt idx="37">
                  <c:v>SE38</c:v>
                </c:pt>
                <c:pt idx="38">
                  <c:v>SE39</c:v>
                </c:pt>
                <c:pt idx="39">
                  <c:v>SE40</c:v>
                </c:pt>
              </c:strCache>
            </c:strRef>
          </c:cat>
          <c:val>
            <c:numRef>
              <c:f>'[Curva Epidemica RR.xls]Curva_SE'!$B$6:$B$45</c:f>
              <c:numCache>
                <c:formatCode>General</c:formatCode>
                <c:ptCount val="40"/>
                <c:pt idx="5">
                  <c:v>2</c:v>
                </c:pt>
                <c:pt idx="6">
                  <c:v>4</c:v>
                </c:pt>
                <c:pt idx="7">
                  <c:v>7</c:v>
                </c:pt>
                <c:pt idx="8">
                  <c:v>20</c:v>
                </c:pt>
                <c:pt idx="9">
                  <c:v>33</c:v>
                </c:pt>
                <c:pt idx="10">
                  <c:v>53</c:v>
                </c:pt>
                <c:pt idx="11">
                  <c:v>26</c:v>
                </c:pt>
                <c:pt idx="12">
                  <c:v>31</c:v>
                </c:pt>
                <c:pt idx="13">
                  <c:v>31</c:v>
                </c:pt>
                <c:pt idx="14">
                  <c:v>21</c:v>
                </c:pt>
                <c:pt idx="15">
                  <c:v>11</c:v>
                </c:pt>
                <c:pt idx="16">
                  <c:v>5</c:v>
                </c:pt>
                <c:pt idx="17">
                  <c:v>18</c:v>
                </c:pt>
                <c:pt idx="18">
                  <c:v>17</c:v>
                </c:pt>
                <c:pt idx="19">
                  <c:v>6</c:v>
                </c:pt>
                <c:pt idx="20">
                  <c:v>9</c:v>
                </c:pt>
                <c:pt idx="22">
                  <c:v>2</c:v>
                </c:pt>
                <c:pt idx="23">
                  <c:v>1</c:v>
                </c:pt>
                <c:pt idx="25">
                  <c:v>1</c:v>
                </c:pt>
                <c:pt idx="27">
                  <c:v>1</c:v>
                </c:pt>
                <c:pt idx="28">
                  <c:v>9</c:v>
                </c:pt>
                <c:pt idx="29">
                  <c:v>2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F66-454D-AC9B-830889D5F522}"/>
            </c:ext>
          </c:extLst>
        </c:ser>
        <c:ser>
          <c:idx val="1"/>
          <c:order val="1"/>
          <c:tx>
            <c:strRef>
              <c:f>'[Curva Epidemica RR.xls]Curva_SE'!$C$5</c:f>
              <c:strCache>
                <c:ptCount val="1"/>
                <c:pt idx="0">
                  <c:v>Descartados (83)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bg1"/>
              </a:solidFill>
            </a:ln>
          </c:spPr>
          <c:invertIfNegative val="0"/>
          <c:cat>
            <c:strRef>
              <c:f>'[Curva Epidemica RR.xls]Curva_SE'!$A$6:$A$45</c:f>
              <c:strCache>
                <c:ptCount val="40"/>
                <c:pt idx="0">
                  <c:v>SE1</c:v>
                </c:pt>
                <c:pt idx="1">
                  <c:v>SE2</c:v>
                </c:pt>
                <c:pt idx="2">
                  <c:v>SE3</c:v>
                </c:pt>
                <c:pt idx="3">
                  <c:v>SE4</c:v>
                </c:pt>
                <c:pt idx="4">
                  <c:v>SE5</c:v>
                </c:pt>
                <c:pt idx="5">
                  <c:v>SE6</c:v>
                </c:pt>
                <c:pt idx="6">
                  <c:v>SE7</c:v>
                </c:pt>
                <c:pt idx="7">
                  <c:v>SE8</c:v>
                </c:pt>
                <c:pt idx="8">
                  <c:v>SE9</c:v>
                </c:pt>
                <c:pt idx="9">
                  <c:v>SE10</c:v>
                </c:pt>
                <c:pt idx="10">
                  <c:v>SE11</c:v>
                </c:pt>
                <c:pt idx="11">
                  <c:v>SE12</c:v>
                </c:pt>
                <c:pt idx="12">
                  <c:v>SE13</c:v>
                </c:pt>
                <c:pt idx="13">
                  <c:v>SE14</c:v>
                </c:pt>
                <c:pt idx="14">
                  <c:v>SE15</c:v>
                </c:pt>
                <c:pt idx="15">
                  <c:v>SE16</c:v>
                </c:pt>
                <c:pt idx="16">
                  <c:v>SE17</c:v>
                </c:pt>
                <c:pt idx="17">
                  <c:v>SE18</c:v>
                </c:pt>
                <c:pt idx="18">
                  <c:v>SE19</c:v>
                </c:pt>
                <c:pt idx="19">
                  <c:v>SE20</c:v>
                </c:pt>
                <c:pt idx="20">
                  <c:v>SE21</c:v>
                </c:pt>
                <c:pt idx="21">
                  <c:v>SE22</c:v>
                </c:pt>
                <c:pt idx="22">
                  <c:v>SE23</c:v>
                </c:pt>
                <c:pt idx="23">
                  <c:v>SE24</c:v>
                </c:pt>
                <c:pt idx="24">
                  <c:v>SE25</c:v>
                </c:pt>
                <c:pt idx="25">
                  <c:v>SE26</c:v>
                </c:pt>
                <c:pt idx="26">
                  <c:v>SE27</c:v>
                </c:pt>
                <c:pt idx="27">
                  <c:v>SE28</c:v>
                </c:pt>
                <c:pt idx="28">
                  <c:v>SE29</c:v>
                </c:pt>
                <c:pt idx="29">
                  <c:v>SE30</c:v>
                </c:pt>
                <c:pt idx="30">
                  <c:v>SE31</c:v>
                </c:pt>
                <c:pt idx="31">
                  <c:v>SE32</c:v>
                </c:pt>
                <c:pt idx="32">
                  <c:v>SE33</c:v>
                </c:pt>
                <c:pt idx="33">
                  <c:v>SE34</c:v>
                </c:pt>
                <c:pt idx="34">
                  <c:v>SE35</c:v>
                </c:pt>
                <c:pt idx="35">
                  <c:v>SE36</c:v>
                </c:pt>
                <c:pt idx="36">
                  <c:v>SE37</c:v>
                </c:pt>
                <c:pt idx="37">
                  <c:v>SE38</c:v>
                </c:pt>
                <c:pt idx="38">
                  <c:v>SE39</c:v>
                </c:pt>
                <c:pt idx="39">
                  <c:v>SE40</c:v>
                </c:pt>
              </c:strCache>
            </c:strRef>
          </c:cat>
          <c:val>
            <c:numRef>
              <c:f>'[Curva Epidemica RR.xls]Curva_SE'!$C$6:$C$45</c:f>
              <c:numCache>
                <c:formatCode>General</c:formatCode>
                <c:ptCount val="40"/>
                <c:pt idx="3">
                  <c:v>1</c:v>
                </c:pt>
                <c:pt idx="6">
                  <c:v>4</c:v>
                </c:pt>
                <c:pt idx="7">
                  <c:v>3</c:v>
                </c:pt>
                <c:pt idx="8">
                  <c:v>2</c:v>
                </c:pt>
                <c:pt idx="9">
                  <c:v>6</c:v>
                </c:pt>
                <c:pt idx="10">
                  <c:v>8</c:v>
                </c:pt>
                <c:pt idx="11">
                  <c:v>4</c:v>
                </c:pt>
                <c:pt idx="12">
                  <c:v>6</c:v>
                </c:pt>
                <c:pt idx="13">
                  <c:v>5</c:v>
                </c:pt>
                <c:pt idx="14">
                  <c:v>8</c:v>
                </c:pt>
                <c:pt idx="15">
                  <c:v>2</c:v>
                </c:pt>
                <c:pt idx="17">
                  <c:v>1</c:v>
                </c:pt>
                <c:pt idx="18">
                  <c:v>1</c:v>
                </c:pt>
                <c:pt idx="19">
                  <c:v>3</c:v>
                </c:pt>
                <c:pt idx="20">
                  <c:v>6</c:v>
                </c:pt>
                <c:pt idx="21">
                  <c:v>1</c:v>
                </c:pt>
                <c:pt idx="23">
                  <c:v>3</c:v>
                </c:pt>
                <c:pt idx="24">
                  <c:v>2</c:v>
                </c:pt>
                <c:pt idx="25">
                  <c:v>1</c:v>
                </c:pt>
                <c:pt idx="26">
                  <c:v>1</c:v>
                </c:pt>
                <c:pt idx="27">
                  <c:v>2</c:v>
                </c:pt>
                <c:pt idx="28">
                  <c:v>1</c:v>
                </c:pt>
                <c:pt idx="29">
                  <c:v>1</c:v>
                </c:pt>
                <c:pt idx="30">
                  <c:v>6</c:v>
                </c:pt>
                <c:pt idx="31">
                  <c:v>4</c:v>
                </c:pt>
                <c:pt idx="3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F66-454D-AC9B-830889D5F522}"/>
            </c:ext>
          </c:extLst>
        </c:ser>
        <c:ser>
          <c:idx val="2"/>
          <c:order val="2"/>
          <c:tx>
            <c:strRef>
              <c:f>'[Curva Epidemica RR.xls]Curva_SE'!$D$5</c:f>
              <c:strCache>
                <c:ptCount val="1"/>
                <c:pt idx="0">
                  <c:v>Em investigação (99)</c:v>
                </c:pt>
              </c:strCache>
            </c:strRef>
          </c:tx>
          <c:spPr>
            <a:solidFill>
              <a:srgbClr val="0070C0"/>
            </a:solidFill>
            <a:ln w="6350">
              <a:solidFill>
                <a:schemeClr val="bg1"/>
              </a:solidFill>
            </a:ln>
          </c:spPr>
          <c:invertIfNegative val="0"/>
          <c:cat>
            <c:strRef>
              <c:f>'[Curva Epidemica RR.xls]Curva_SE'!$A$6:$A$45</c:f>
              <c:strCache>
                <c:ptCount val="40"/>
                <c:pt idx="0">
                  <c:v>SE1</c:v>
                </c:pt>
                <c:pt idx="1">
                  <c:v>SE2</c:v>
                </c:pt>
                <c:pt idx="2">
                  <c:v>SE3</c:v>
                </c:pt>
                <c:pt idx="3">
                  <c:v>SE4</c:v>
                </c:pt>
                <c:pt idx="4">
                  <c:v>SE5</c:v>
                </c:pt>
                <c:pt idx="5">
                  <c:v>SE6</c:v>
                </c:pt>
                <c:pt idx="6">
                  <c:v>SE7</c:v>
                </c:pt>
                <c:pt idx="7">
                  <c:v>SE8</c:v>
                </c:pt>
                <c:pt idx="8">
                  <c:v>SE9</c:v>
                </c:pt>
                <c:pt idx="9">
                  <c:v>SE10</c:v>
                </c:pt>
                <c:pt idx="10">
                  <c:v>SE11</c:v>
                </c:pt>
                <c:pt idx="11">
                  <c:v>SE12</c:v>
                </c:pt>
                <c:pt idx="12">
                  <c:v>SE13</c:v>
                </c:pt>
                <c:pt idx="13">
                  <c:v>SE14</c:v>
                </c:pt>
                <c:pt idx="14">
                  <c:v>SE15</c:v>
                </c:pt>
                <c:pt idx="15">
                  <c:v>SE16</c:v>
                </c:pt>
                <c:pt idx="16">
                  <c:v>SE17</c:v>
                </c:pt>
                <c:pt idx="17">
                  <c:v>SE18</c:v>
                </c:pt>
                <c:pt idx="18">
                  <c:v>SE19</c:v>
                </c:pt>
                <c:pt idx="19">
                  <c:v>SE20</c:v>
                </c:pt>
                <c:pt idx="20">
                  <c:v>SE21</c:v>
                </c:pt>
                <c:pt idx="21">
                  <c:v>SE22</c:v>
                </c:pt>
                <c:pt idx="22">
                  <c:v>SE23</c:v>
                </c:pt>
                <c:pt idx="23">
                  <c:v>SE24</c:v>
                </c:pt>
                <c:pt idx="24">
                  <c:v>SE25</c:v>
                </c:pt>
                <c:pt idx="25">
                  <c:v>SE26</c:v>
                </c:pt>
                <c:pt idx="26">
                  <c:v>SE27</c:v>
                </c:pt>
                <c:pt idx="27">
                  <c:v>SE28</c:v>
                </c:pt>
                <c:pt idx="28">
                  <c:v>SE29</c:v>
                </c:pt>
                <c:pt idx="29">
                  <c:v>SE30</c:v>
                </c:pt>
                <c:pt idx="30">
                  <c:v>SE31</c:v>
                </c:pt>
                <c:pt idx="31">
                  <c:v>SE32</c:v>
                </c:pt>
                <c:pt idx="32">
                  <c:v>SE33</c:v>
                </c:pt>
                <c:pt idx="33">
                  <c:v>SE34</c:v>
                </c:pt>
                <c:pt idx="34">
                  <c:v>SE35</c:v>
                </c:pt>
                <c:pt idx="35">
                  <c:v>SE36</c:v>
                </c:pt>
                <c:pt idx="36">
                  <c:v>SE37</c:v>
                </c:pt>
                <c:pt idx="37">
                  <c:v>SE38</c:v>
                </c:pt>
                <c:pt idx="38">
                  <c:v>SE39</c:v>
                </c:pt>
                <c:pt idx="39">
                  <c:v>SE40</c:v>
                </c:pt>
              </c:strCache>
            </c:strRef>
          </c:cat>
          <c:val>
            <c:numRef>
              <c:f>'[Curva Epidemica RR.xls]Curva_SE'!$D$6:$D$45</c:f>
              <c:numCache>
                <c:formatCode>General</c:formatCode>
                <c:ptCount val="40"/>
                <c:pt idx="11">
                  <c:v>15</c:v>
                </c:pt>
                <c:pt idx="12">
                  <c:v>9</c:v>
                </c:pt>
                <c:pt idx="13">
                  <c:v>6</c:v>
                </c:pt>
                <c:pt idx="14">
                  <c:v>6</c:v>
                </c:pt>
                <c:pt idx="15">
                  <c:v>6</c:v>
                </c:pt>
                <c:pt idx="16">
                  <c:v>5</c:v>
                </c:pt>
                <c:pt idx="17">
                  <c:v>3</c:v>
                </c:pt>
                <c:pt idx="18">
                  <c:v>4</c:v>
                </c:pt>
                <c:pt idx="19">
                  <c:v>3</c:v>
                </c:pt>
                <c:pt idx="21">
                  <c:v>2</c:v>
                </c:pt>
                <c:pt idx="23">
                  <c:v>1</c:v>
                </c:pt>
                <c:pt idx="26">
                  <c:v>1</c:v>
                </c:pt>
                <c:pt idx="27">
                  <c:v>1</c:v>
                </c:pt>
                <c:pt idx="29">
                  <c:v>2</c:v>
                </c:pt>
                <c:pt idx="30">
                  <c:v>1</c:v>
                </c:pt>
                <c:pt idx="32">
                  <c:v>4</c:v>
                </c:pt>
                <c:pt idx="33">
                  <c:v>1</c:v>
                </c:pt>
                <c:pt idx="34">
                  <c:v>27</c:v>
                </c:pt>
                <c:pt idx="35">
                  <c:v>1</c:v>
                </c:pt>
                <c:pt idx="36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F66-454D-AC9B-830889D5F522}"/>
            </c:ext>
          </c:extLst>
        </c:ser>
        <c:ser>
          <c:idx val="3"/>
          <c:order val="3"/>
          <c:tx>
            <c:strRef>
              <c:f>'[Curva Epidemica RR.xls]Curva_SE'!$E$5</c:f>
              <c:strCache>
                <c:ptCount val="1"/>
                <c:pt idx="0">
                  <c:v>Óbitos por sarampo (4)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strRef>
              <c:f>'[Curva Epidemica RR.xls]Curva_SE'!$A$6:$A$45</c:f>
              <c:strCache>
                <c:ptCount val="40"/>
                <c:pt idx="0">
                  <c:v>SE1</c:v>
                </c:pt>
                <c:pt idx="1">
                  <c:v>SE2</c:v>
                </c:pt>
                <c:pt idx="2">
                  <c:v>SE3</c:v>
                </c:pt>
                <c:pt idx="3">
                  <c:v>SE4</c:v>
                </c:pt>
                <c:pt idx="4">
                  <c:v>SE5</c:v>
                </c:pt>
                <c:pt idx="5">
                  <c:v>SE6</c:v>
                </c:pt>
                <c:pt idx="6">
                  <c:v>SE7</c:v>
                </c:pt>
                <c:pt idx="7">
                  <c:v>SE8</c:v>
                </c:pt>
                <c:pt idx="8">
                  <c:v>SE9</c:v>
                </c:pt>
                <c:pt idx="9">
                  <c:v>SE10</c:v>
                </c:pt>
                <c:pt idx="10">
                  <c:v>SE11</c:v>
                </c:pt>
                <c:pt idx="11">
                  <c:v>SE12</c:v>
                </c:pt>
                <c:pt idx="12">
                  <c:v>SE13</c:v>
                </c:pt>
                <c:pt idx="13">
                  <c:v>SE14</c:v>
                </c:pt>
                <c:pt idx="14">
                  <c:v>SE15</c:v>
                </c:pt>
                <c:pt idx="15">
                  <c:v>SE16</c:v>
                </c:pt>
                <c:pt idx="16">
                  <c:v>SE17</c:v>
                </c:pt>
                <c:pt idx="17">
                  <c:v>SE18</c:v>
                </c:pt>
                <c:pt idx="18">
                  <c:v>SE19</c:v>
                </c:pt>
                <c:pt idx="19">
                  <c:v>SE20</c:v>
                </c:pt>
                <c:pt idx="20">
                  <c:v>SE21</c:v>
                </c:pt>
                <c:pt idx="21">
                  <c:v>SE22</c:v>
                </c:pt>
                <c:pt idx="22">
                  <c:v>SE23</c:v>
                </c:pt>
                <c:pt idx="23">
                  <c:v>SE24</c:v>
                </c:pt>
                <c:pt idx="24">
                  <c:v>SE25</c:v>
                </c:pt>
                <c:pt idx="25">
                  <c:v>SE26</c:v>
                </c:pt>
                <c:pt idx="26">
                  <c:v>SE27</c:v>
                </c:pt>
                <c:pt idx="27">
                  <c:v>SE28</c:v>
                </c:pt>
                <c:pt idx="28">
                  <c:v>SE29</c:v>
                </c:pt>
                <c:pt idx="29">
                  <c:v>SE30</c:v>
                </c:pt>
                <c:pt idx="30">
                  <c:v>SE31</c:v>
                </c:pt>
                <c:pt idx="31">
                  <c:v>SE32</c:v>
                </c:pt>
                <c:pt idx="32">
                  <c:v>SE33</c:v>
                </c:pt>
                <c:pt idx="33">
                  <c:v>SE34</c:v>
                </c:pt>
                <c:pt idx="34">
                  <c:v>SE35</c:v>
                </c:pt>
                <c:pt idx="35">
                  <c:v>SE36</c:v>
                </c:pt>
                <c:pt idx="36">
                  <c:v>SE37</c:v>
                </c:pt>
                <c:pt idx="37">
                  <c:v>SE38</c:v>
                </c:pt>
                <c:pt idx="38">
                  <c:v>SE39</c:v>
                </c:pt>
                <c:pt idx="39">
                  <c:v>SE40</c:v>
                </c:pt>
              </c:strCache>
            </c:strRef>
          </c:cat>
          <c:val>
            <c:numRef>
              <c:f>'[Curva Epidemica RR.xls]Curva_SE'!$E$6:$E$45</c:f>
              <c:numCache>
                <c:formatCode>General</c:formatCode>
                <c:ptCount val="40"/>
                <c:pt idx="8">
                  <c:v>1</c:v>
                </c:pt>
                <c:pt idx="9">
                  <c:v>1</c:v>
                </c:pt>
                <c:pt idx="14">
                  <c:v>1</c:v>
                </c:pt>
                <c:pt idx="15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F66-454D-AC9B-830889D5F5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350950840"/>
        <c:axId val="350953976"/>
      </c:barChart>
      <c:catAx>
        <c:axId val="3509508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Semana Epidemiológica (SE)</a:t>
                </a:r>
              </a:p>
            </c:rich>
          </c:tx>
          <c:layout>
            <c:manualLayout>
              <c:xMode val="edge"/>
              <c:yMode val="edge"/>
              <c:x val="0.408600535459338"/>
              <c:y val="0.9378627108708109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b="1"/>
            </a:pPr>
            <a:endParaRPr lang="pt-BR"/>
          </a:p>
        </c:txPr>
        <c:crossAx val="350953976"/>
        <c:crosses val="autoZero"/>
        <c:auto val="1"/>
        <c:lblAlgn val="ctr"/>
        <c:lblOffset val="100"/>
        <c:noMultiLvlLbl val="0"/>
      </c:catAx>
      <c:valAx>
        <c:axId val="3509539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pt-BR"/>
          </a:p>
        </c:txPr>
        <c:crossAx val="3509508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>
                <a:solidFill>
                  <a:srgbClr val="FF0000"/>
                </a:solidFill>
              </a:rPr>
              <a:t>CAMPANHA POLIO E SARAMPO</a:t>
            </a:r>
            <a:endParaRPr lang="pt-BR" sz="1800" b="0" i="0" u="none" strike="noStrike" baseline="0">
              <a:solidFill>
                <a:srgbClr val="FF0000"/>
              </a:solidFill>
              <a:effectLst/>
            </a:endParaRPr>
          </a:p>
          <a:p>
            <a:pPr>
              <a:defRPr/>
            </a:pPr>
            <a:r>
              <a:rPr lang="pt-BR" sz="1800" b="1" i="0" u="none" strike="noStrike" baseline="0">
                <a:effectLst/>
              </a:rPr>
              <a:t>COBERTURAS VACINAIS DE POLIOMIELITE E TRÍPLICE VIRAL SEGUNDO IDADE, ESTADO DE SÃO PAULO, 2018</a:t>
            </a:r>
            <a:endParaRPr lang="pt-BR" b="1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Plan1!$A$5</c:f>
              <c:strCache>
                <c:ptCount val="1"/>
                <c:pt idx="0">
                  <c:v>Tríplice viral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81,9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AB8-4C02-A998-2B77852BADF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100,2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AB8-4C02-A998-2B77852BADF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106,1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AB8-4C02-A998-2B77852BADF1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101,9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AB8-4C02-A998-2B77852BADF1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97,0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AB8-4C02-A998-2B77852BADF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Plan1!$B$4:$F$4</c:f>
              <c:strCache>
                <c:ptCount val="5"/>
                <c:pt idx="0">
                  <c:v>1 ano</c:v>
                </c:pt>
                <c:pt idx="1">
                  <c:v>2 anos</c:v>
                </c:pt>
                <c:pt idx="2">
                  <c:v>3 anos</c:v>
                </c:pt>
                <c:pt idx="3">
                  <c:v>4 anos</c:v>
                </c:pt>
                <c:pt idx="4">
                  <c:v>total</c:v>
                </c:pt>
              </c:strCache>
            </c:strRef>
          </c:cat>
          <c:val>
            <c:numRef>
              <c:f>Plan1!$B$5:$F$5</c:f>
              <c:numCache>
                <c:formatCode>0.0</c:formatCode>
                <c:ptCount val="5"/>
                <c:pt idx="0">
                  <c:v>76.7</c:v>
                </c:pt>
                <c:pt idx="1">
                  <c:v>97.1</c:v>
                </c:pt>
                <c:pt idx="2">
                  <c:v>103.3</c:v>
                </c:pt>
                <c:pt idx="3">
                  <c:v>98.5</c:v>
                </c:pt>
                <c:pt idx="4">
                  <c:v>93.4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AB8-4C02-A998-2B77852BADF1}"/>
            </c:ext>
          </c:extLst>
        </c:ser>
        <c:ser>
          <c:idx val="1"/>
          <c:order val="1"/>
          <c:tx>
            <c:strRef>
              <c:f>Plan1!$A$6</c:f>
              <c:strCache>
                <c:ptCount val="1"/>
                <c:pt idx="0">
                  <c:v>Poliomielite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83,3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BAB8-4C02-A998-2B77852BADF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5704748745042213E-3"/>
                  <c:y val="-4.3368086899420177E-1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100,2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AB8-4C02-A998-2B77852BADF1}"/>
                </c:ext>
                <c:ext xmlns:c15="http://schemas.microsoft.com/office/drawing/2012/chart" uri="{CE6537A1-D6FC-4f65-9D91-7224C49458BB}">
                  <c15:layout>
                    <c:manualLayout>
                      <c:w val="5.2548089300911142E-2"/>
                      <c:h val="4.767064464224495E-2"/>
                    </c:manualLayout>
                  </c15:layout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106,6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BAB8-4C02-A998-2B77852BADF1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102,9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BAB8-4C02-A998-2B77852BADF1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140949749008437E-3"/>
                  <c:y val="5.778259956635751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97,8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BAB8-4C02-A998-2B77852BADF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Plan1!$B$4:$F$4</c:f>
              <c:strCache>
                <c:ptCount val="5"/>
                <c:pt idx="0">
                  <c:v>1 ano</c:v>
                </c:pt>
                <c:pt idx="1">
                  <c:v>2 anos</c:v>
                </c:pt>
                <c:pt idx="2">
                  <c:v>3 anos</c:v>
                </c:pt>
                <c:pt idx="3">
                  <c:v>4 anos</c:v>
                </c:pt>
                <c:pt idx="4">
                  <c:v>total</c:v>
                </c:pt>
              </c:strCache>
            </c:strRef>
          </c:cat>
          <c:val>
            <c:numRef>
              <c:f>Plan1!$B$6:$F$6</c:f>
              <c:numCache>
                <c:formatCode>0.0</c:formatCode>
                <c:ptCount val="5"/>
                <c:pt idx="0">
                  <c:v>77.900000000000006</c:v>
                </c:pt>
                <c:pt idx="1">
                  <c:v>97.3</c:v>
                </c:pt>
                <c:pt idx="2">
                  <c:v>103.7</c:v>
                </c:pt>
                <c:pt idx="3">
                  <c:v>99.4</c:v>
                </c:pt>
                <c:pt idx="4">
                  <c:v>94.1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BAB8-4C02-A998-2B77852BAD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0951232"/>
        <c:axId val="350954368"/>
      </c:barChart>
      <c:catAx>
        <c:axId val="350951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350954368"/>
        <c:crosses val="autoZero"/>
        <c:auto val="1"/>
        <c:lblAlgn val="ctr"/>
        <c:lblOffset val="100"/>
        <c:noMultiLvlLbl val="0"/>
      </c:catAx>
      <c:valAx>
        <c:axId val="350954368"/>
        <c:scaling>
          <c:orientation val="minMax"/>
          <c:max val="11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100" b="1"/>
                </a:pPr>
                <a:r>
                  <a:rPr lang="pt-BR" sz="1100" b="1"/>
                  <a:t>%</a:t>
                </a:r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pt-BR"/>
          </a:p>
        </c:txPr>
        <c:crossAx val="350951232"/>
        <c:crosses val="autoZero"/>
        <c:crossBetween val="between"/>
        <c:majorUnit val="10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Plan1!$B$1:$B$2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-3.3375043377701554E-3"/>
                  <c:y val="-2.78648523941725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C2E-4256-BB97-B1DA8D595BD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006256506655263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C2E-4256-BB97-B1DA8D595BD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6687521688850779E-2"/>
                  <c:y val="-5.58464161991544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C2E-4256-BB97-B1DA8D595BD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8.3437608444254501E-3"/>
                  <c:y val="-5.58464161991544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C2E-4256-BB97-B1DA8D595BDC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3350017351080622E-2"/>
                  <c:y val="-5.58464161991544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2C2E-4256-BB97-B1DA8D595BD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Plan1!$A$3:$A$9</c:f>
              <c:strCache>
                <c:ptCount val="7"/>
                <c:pt idx="0">
                  <c:v>Rotavírus</c:v>
                </c:pt>
                <c:pt idx="1">
                  <c:v>Meningo C </c:v>
                </c:pt>
                <c:pt idx="2">
                  <c:v>Pentavalente </c:v>
                </c:pt>
                <c:pt idx="3">
                  <c:v>Pneumo10</c:v>
                </c:pt>
                <c:pt idx="4">
                  <c:v>Poliomielite</c:v>
                </c:pt>
                <c:pt idx="5">
                  <c:v>Tríplice viral </c:v>
                </c:pt>
                <c:pt idx="6">
                  <c:v>BCG</c:v>
                </c:pt>
              </c:strCache>
            </c:strRef>
          </c:cat>
          <c:val>
            <c:numRef>
              <c:f>Plan1!$B$3:$B$9</c:f>
              <c:numCache>
                <c:formatCode>0.0</c:formatCode>
                <c:ptCount val="7"/>
                <c:pt idx="0">
                  <c:v>93.9</c:v>
                </c:pt>
                <c:pt idx="1">
                  <c:v>97.4</c:v>
                </c:pt>
                <c:pt idx="2">
                  <c:v>95.5</c:v>
                </c:pt>
                <c:pt idx="3">
                  <c:v>100.6</c:v>
                </c:pt>
                <c:pt idx="4">
                  <c:v>95.7</c:v>
                </c:pt>
                <c:pt idx="5">
                  <c:v>105</c:v>
                </c:pt>
                <c:pt idx="6">
                  <c:v>103.5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C2E-4256-BB97-B1DA8D595BDC}"/>
            </c:ext>
          </c:extLst>
        </c:ser>
        <c:ser>
          <c:idx val="1"/>
          <c:order val="1"/>
          <c:tx>
            <c:strRef>
              <c:f>Plan1!$C$1:$C$2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5"/>
              <c:layout>
                <c:manualLayout>
                  <c:x val="3.3375043377700331E-3"/>
                  <c:y val="-5.58464161991544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2C2E-4256-BB97-B1DA8D595BDC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3.337504337770033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2C2E-4256-BB97-B1DA8D595BD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Plan1!$A$3:$A$9</c:f>
              <c:strCache>
                <c:ptCount val="7"/>
                <c:pt idx="0">
                  <c:v>Rotavírus</c:v>
                </c:pt>
                <c:pt idx="1">
                  <c:v>Meningo C </c:v>
                </c:pt>
                <c:pt idx="2">
                  <c:v>Pentavalente </c:v>
                </c:pt>
                <c:pt idx="3">
                  <c:v>Pneumo10</c:v>
                </c:pt>
                <c:pt idx="4">
                  <c:v>Poliomielite</c:v>
                </c:pt>
                <c:pt idx="5">
                  <c:v>Tríplice viral </c:v>
                </c:pt>
                <c:pt idx="6">
                  <c:v>BCG</c:v>
                </c:pt>
              </c:strCache>
            </c:strRef>
          </c:cat>
          <c:val>
            <c:numRef>
              <c:f>Plan1!$C$3:$C$9</c:f>
              <c:numCache>
                <c:formatCode>0.0</c:formatCode>
                <c:ptCount val="7"/>
                <c:pt idx="0">
                  <c:v>97</c:v>
                </c:pt>
                <c:pt idx="1">
                  <c:v>98.6</c:v>
                </c:pt>
                <c:pt idx="2">
                  <c:v>98.4</c:v>
                </c:pt>
                <c:pt idx="3">
                  <c:v>99.9</c:v>
                </c:pt>
                <c:pt idx="4">
                  <c:v>99.7</c:v>
                </c:pt>
                <c:pt idx="5">
                  <c:v>97.9</c:v>
                </c:pt>
                <c:pt idx="6">
                  <c:v>102.2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2C2E-4256-BB97-B1DA8D595BDC}"/>
            </c:ext>
          </c:extLst>
        </c:ser>
        <c:ser>
          <c:idx val="2"/>
          <c:order val="2"/>
          <c:tx>
            <c:strRef>
              <c:f>Plan1!$D$1:$D$2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5.0062565066552184E-3"/>
                  <c:y val="-2.559597840435241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2C2E-4256-BB97-B1DA8D595BD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3437608444253894E-3"/>
                  <c:y val="-2.559597840435241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2C2E-4256-BB97-B1DA8D595BD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343760844425327E-3"/>
                  <c:y val="-2.78648523941722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2C2E-4256-BB97-B1DA8D595BD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6750086755402501E-3"/>
                  <c:y val="-2.559597840435241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2C2E-4256-BB97-B1DA8D595BD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006256506655233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2C2E-4256-BB97-B1DA8D595BDC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5.0062565066552331E-3"/>
                  <c:y val="-8.37696242987319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2C2E-4256-BB97-B1DA8D595BD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Plan1!$A$3:$A$9</c:f>
              <c:strCache>
                <c:ptCount val="7"/>
                <c:pt idx="0">
                  <c:v>Rotavírus</c:v>
                </c:pt>
                <c:pt idx="1">
                  <c:v>Meningo C </c:v>
                </c:pt>
                <c:pt idx="2">
                  <c:v>Pentavalente </c:v>
                </c:pt>
                <c:pt idx="3">
                  <c:v>Pneumo10</c:v>
                </c:pt>
                <c:pt idx="4">
                  <c:v>Poliomielite</c:v>
                </c:pt>
                <c:pt idx="5">
                  <c:v>Tríplice viral </c:v>
                </c:pt>
                <c:pt idx="6">
                  <c:v>BCG</c:v>
                </c:pt>
              </c:strCache>
            </c:strRef>
          </c:cat>
          <c:val>
            <c:numRef>
              <c:f>Plan1!$D$3:$D$9</c:f>
              <c:numCache>
                <c:formatCode>0.0</c:formatCode>
                <c:ptCount val="7"/>
                <c:pt idx="0">
                  <c:v>90.3</c:v>
                </c:pt>
                <c:pt idx="1">
                  <c:v>90.4</c:v>
                </c:pt>
                <c:pt idx="2">
                  <c:v>88.5</c:v>
                </c:pt>
                <c:pt idx="3">
                  <c:v>93.6</c:v>
                </c:pt>
                <c:pt idx="4">
                  <c:v>83.8</c:v>
                </c:pt>
                <c:pt idx="5">
                  <c:v>93</c:v>
                </c:pt>
                <c:pt idx="6">
                  <c:v>94.3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2C2E-4256-BB97-B1DA8D595BDC}"/>
            </c:ext>
          </c:extLst>
        </c:ser>
        <c:ser>
          <c:idx val="3"/>
          <c:order val="3"/>
          <c:tx>
            <c:strRef>
              <c:f>Plan1!$E$1:$E$2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4"/>
              <c:layout>
                <c:manualLayout>
                  <c:x val="5.0062565066552331E-3"/>
                  <c:y val="-2.78648523941722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2C2E-4256-BB97-B1DA8D595BDC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5018769519965577E-2"/>
                  <c:y val="2.79232080995772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2C2E-4256-BB97-B1DA8D595BD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Plan1!$A$3:$A$9</c:f>
              <c:strCache>
                <c:ptCount val="7"/>
                <c:pt idx="0">
                  <c:v>Rotavírus</c:v>
                </c:pt>
                <c:pt idx="1">
                  <c:v>Meningo C </c:v>
                </c:pt>
                <c:pt idx="2">
                  <c:v>Pentavalente </c:v>
                </c:pt>
                <c:pt idx="3">
                  <c:v>Pneumo10</c:v>
                </c:pt>
                <c:pt idx="4">
                  <c:v>Poliomielite</c:v>
                </c:pt>
                <c:pt idx="5">
                  <c:v>Tríplice viral </c:v>
                </c:pt>
                <c:pt idx="6">
                  <c:v>BCG</c:v>
                </c:pt>
              </c:strCache>
            </c:strRef>
          </c:cat>
          <c:val>
            <c:numRef>
              <c:f>Plan1!$E$3:$E$9</c:f>
              <c:numCache>
                <c:formatCode>0.0</c:formatCode>
                <c:ptCount val="7"/>
                <c:pt idx="0">
                  <c:v>66.2</c:v>
                </c:pt>
                <c:pt idx="1">
                  <c:v>69</c:v>
                </c:pt>
                <c:pt idx="2">
                  <c:v>70.400000000000006</c:v>
                </c:pt>
                <c:pt idx="3">
                  <c:v>77.3</c:v>
                </c:pt>
                <c:pt idx="4">
                  <c:v>71.099999999999994</c:v>
                </c:pt>
                <c:pt idx="5">
                  <c:v>76</c:v>
                </c:pt>
                <c:pt idx="6">
                  <c:v>91.8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2C2E-4256-BB97-B1DA8D595B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0950056"/>
        <c:axId val="350949664"/>
      </c:barChart>
      <c:catAx>
        <c:axId val="350950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350949664"/>
        <c:crosses val="autoZero"/>
        <c:auto val="1"/>
        <c:lblAlgn val="ctr"/>
        <c:lblOffset val="100"/>
        <c:noMultiLvlLbl val="0"/>
      </c:catAx>
      <c:valAx>
        <c:axId val="350949664"/>
        <c:scaling>
          <c:orientation val="minMax"/>
          <c:max val="12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 b="0"/>
                </a:pPr>
                <a:r>
                  <a:rPr lang="pt-BR" sz="1200" b="0"/>
                  <a:t>%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pt-BR"/>
          </a:p>
        </c:txPr>
        <c:crossAx val="35095005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2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/>
              <a:t>Cobertura</a:t>
            </a:r>
            <a:r>
              <a:rPr lang="pt-BR" baseline="0"/>
              <a:t> vacinal, </a:t>
            </a:r>
            <a:r>
              <a:rPr lang="pt-BR" baseline="0" dirty="0"/>
              <a:t>estado de São Paulo, 2014-2018</a:t>
            </a:r>
            <a:endParaRPr lang="pt-BR" dirty="0"/>
          </a:p>
        </c:rich>
      </c:tx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Plan1!$B$1:$B$2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3375043377701554E-3"/>
                  <c:y val="-2.78648523941725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006256506655263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6838390219849646E-3"/>
                  <c:y val="-2.325799689633209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6687521688850779E-2"/>
                  <c:y val="-5.58464161991544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8.3437608444254501E-3"/>
                  <c:y val="-5.58464161991544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3350017351080622E-2"/>
                  <c:y val="-5.58464161991544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6.2451186959799915E-3"/>
                  <c:y val="-5.07453067084297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95DC-40C6-93BB-6146DC2DDE3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Plan1!$A$3:$A$10</c:f>
              <c:strCache>
                <c:ptCount val="8"/>
                <c:pt idx="0">
                  <c:v>Rotavírus</c:v>
                </c:pt>
                <c:pt idx="1">
                  <c:v>Meningo C </c:v>
                </c:pt>
                <c:pt idx="2">
                  <c:v>Pentavalente </c:v>
                </c:pt>
                <c:pt idx="3">
                  <c:v>Pneumo10</c:v>
                </c:pt>
                <c:pt idx="4">
                  <c:v>Poliomielite</c:v>
                </c:pt>
                <c:pt idx="5">
                  <c:v>Tríplice viral </c:v>
                </c:pt>
                <c:pt idx="6">
                  <c:v>Hepatite A</c:v>
                </c:pt>
                <c:pt idx="7">
                  <c:v>BCG</c:v>
                </c:pt>
              </c:strCache>
            </c:strRef>
          </c:cat>
          <c:val>
            <c:numRef>
              <c:f>Plan1!$B$3:$B$10</c:f>
              <c:numCache>
                <c:formatCode>0.0</c:formatCode>
                <c:ptCount val="8"/>
                <c:pt idx="0">
                  <c:v>93.9</c:v>
                </c:pt>
                <c:pt idx="1">
                  <c:v>97.4</c:v>
                </c:pt>
                <c:pt idx="2">
                  <c:v>95.5</c:v>
                </c:pt>
                <c:pt idx="3">
                  <c:v>100.6</c:v>
                </c:pt>
                <c:pt idx="4">
                  <c:v>95.7</c:v>
                </c:pt>
                <c:pt idx="5">
                  <c:v>105</c:v>
                </c:pt>
                <c:pt idx="6">
                  <c:v>67.8</c:v>
                </c:pt>
                <c:pt idx="7">
                  <c:v>103.5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95DC-40C6-93BB-6146DC2DDE3C}"/>
            </c:ext>
          </c:extLst>
        </c:ser>
        <c:ser>
          <c:idx val="1"/>
          <c:order val="1"/>
          <c:tx>
            <c:strRef>
              <c:f>Plan1!$C$1:$C$2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5"/>
              <c:layout>
                <c:manualLayout>
                  <c:x val="3.3375043377700331E-3"/>
                  <c:y val="-5.58464161991544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3.337504337770033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95DC-40C6-93BB-6146DC2DDE3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Plan1!$A$3:$A$10</c:f>
              <c:strCache>
                <c:ptCount val="8"/>
                <c:pt idx="0">
                  <c:v>Rotavírus</c:v>
                </c:pt>
                <c:pt idx="1">
                  <c:v>Meningo C </c:v>
                </c:pt>
                <c:pt idx="2">
                  <c:v>Pentavalente </c:v>
                </c:pt>
                <c:pt idx="3">
                  <c:v>Pneumo10</c:v>
                </c:pt>
                <c:pt idx="4">
                  <c:v>Poliomielite</c:v>
                </c:pt>
                <c:pt idx="5">
                  <c:v>Tríplice viral </c:v>
                </c:pt>
                <c:pt idx="6">
                  <c:v>Hepatite A</c:v>
                </c:pt>
                <c:pt idx="7">
                  <c:v>BCG</c:v>
                </c:pt>
              </c:strCache>
            </c:strRef>
          </c:cat>
          <c:val>
            <c:numRef>
              <c:f>Plan1!$C$3:$C$10</c:f>
              <c:numCache>
                <c:formatCode>0.0</c:formatCode>
                <c:ptCount val="8"/>
                <c:pt idx="0">
                  <c:v>97</c:v>
                </c:pt>
                <c:pt idx="1">
                  <c:v>98.6</c:v>
                </c:pt>
                <c:pt idx="2">
                  <c:v>98.4</c:v>
                </c:pt>
                <c:pt idx="3">
                  <c:v>99.9</c:v>
                </c:pt>
                <c:pt idx="4">
                  <c:v>99.7</c:v>
                </c:pt>
                <c:pt idx="5">
                  <c:v>97.9</c:v>
                </c:pt>
                <c:pt idx="6">
                  <c:v>102.4</c:v>
                </c:pt>
                <c:pt idx="7">
                  <c:v>102.2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95DC-40C6-93BB-6146DC2DDE3C}"/>
            </c:ext>
          </c:extLst>
        </c:ser>
        <c:ser>
          <c:idx val="2"/>
          <c:order val="2"/>
          <c:tx>
            <c:strRef>
              <c:f>Plan1!$D$1:$D$2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0062565066552184E-3"/>
                  <c:y val="-2.559597840435241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6599100137404907E-3"/>
                  <c:y val="2.422611935889452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343760844425327E-3"/>
                  <c:y val="-2.78648523941722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911847936769484E-3"/>
                  <c:y val="-1.9978467210368971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2245957361329167E-4"/>
                  <c:y val="-1.9978467208043172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8837392476082609E-3"/>
                  <c:y val="-8.37697130033250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95DC-40C6-93BB-6146DC2DDE3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Plan1!$A$3:$A$10</c:f>
              <c:strCache>
                <c:ptCount val="8"/>
                <c:pt idx="0">
                  <c:v>Rotavírus</c:v>
                </c:pt>
                <c:pt idx="1">
                  <c:v>Meningo C </c:v>
                </c:pt>
                <c:pt idx="2">
                  <c:v>Pentavalente </c:v>
                </c:pt>
                <c:pt idx="3">
                  <c:v>Pneumo10</c:v>
                </c:pt>
                <c:pt idx="4">
                  <c:v>Poliomielite</c:v>
                </c:pt>
                <c:pt idx="5">
                  <c:v>Tríplice viral </c:v>
                </c:pt>
                <c:pt idx="6">
                  <c:v>Hepatite A</c:v>
                </c:pt>
                <c:pt idx="7">
                  <c:v>BCG</c:v>
                </c:pt>
              </c:strCache>
            </c:strRef>
          </c:cat>
          <c:val>
            <c:numRef>
              <c:f>Plan1!$D$3:$D$10</c:f>
              <c:numCache>
                <c:formatCode>0.0</c:formatCode>
                <c:ptCount val="8"/>
                <c:pt idx="0">
                  <c:v>90.3</c:v>
                </c:pt>
                <c:pt idx="1">
                  <c:v>90.4</c:v>
                </c:pt>
                <c:pt idx="2">
                  <c:v>88.5</c:v>
                </c:pt>
                <c:pt idx="3">
                  <c:v>93.6</c:v>
                </c:pt>
                <c:pt idx="4">
                  <c:v>83.8</c:v>
                </c:pt>
                <c:pt idx="5">
                  <c:v>93</c:v>
                </c:pt>
                <c:pt idx="6">
                  <c:v>63.4</c:v>
                </c:pt>
                <c:pt idx="7">
                  <c:v>94.3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95DC-40C6-93BB-6146DC2DDE3C}"/>
            </c:ext>
          </c:extLst>
        </c:ser>
        <c:ser>
          <c:idx val="3"/>
          <c:order val="3"/>
          <c:tx>
            <c:strRef>
              <c:f>Plan1!$E$1:$E$2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49023739195975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051517065954724E-2"/>
                  <c:y val="-1.9978467210368971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8063983699748459E-3"/>
                  <c:y val="-2.53726533542148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6838390219849074E-3"/>
                  <c:y val="-2.422611935889452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0062565066552331E-3"/>
                  <c:y val="-2.78648523941722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6838390219847929E-3"/>
                  <c:y val="-2.325799689633209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95DC-40C6-93BB-6146DC2DDE3C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5018769519965577E-2"/>
                  <c:y val="2.79232080995772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95DC-40C6-93BB-6146DC2DDE3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Plan1!$A$3:$A$10</c:f>
              <c:strCache>
                <c:ptCount val="8"/>
                <c:pt idx="0">
                  <c:v>Rotavírus</c:v>
                </c:pt>
                <c:pt idx="1">
                  <c:v>Meningo C </c:v>
                </c:pt>
                <c:pt idx="2">
                  <c:v>Pentavalente </c:v>
                </c:pt>
                <c:pt idx="3">
                  <c:v>Pneumo10</c:v>
                </c:pt>
                <c:pt idx="4">
                  <c:v>Poliomielite</c:v>
                </c:pt>
                <c:pt idx="5">
                  <c:v>Tríplice viral </c:v>
                </c:pt>
                <c:pt idx="6">
                  <c:v>Hepatite A</c:v>
                </c:pt>
                <c:pt idx="7">
                  <c:v>BCG</c:v>
                </c:pt>
              </c:strCache>
            </c:strRef>
          </c:cat>
          <c:val>
            <c:numRef>
              <c:f>Plan1!$E$3:$E$10</c:f>
              <c:numCache>
                <c:formatCode>0.0</c:formatCode>
                <c:ptCount val="8"/>
                <c:pt idx="0">
                  <c:v>89.6</c:v>
                </c:pt>
                <c:pt idx="1">
                  <c:v>89</c:v>
                </c:pt>
                <c:pt idx="2">
                  <c:v>86.5</c:v>
                </c:pt>
                <c:pt idx="3">
                  <c:v>94.9</c:v>
                </c:pt>
                <c:pt idx="4">
                  <c:v>87</c:v>
                </c:pt>
                <c:pt idx="5">
                  <c:v>91.3</c:v>
                </c:pt>
                <c:pt idx="6">
                  <c:v>80.099999999999994</c:v>
                </c:pt>
                <c:pt idx="7">
                  <c:v>99.9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9-95DC-40C6-93BB-6146DC2DDE3C}"/>
            </c:ext>
          </c:extLst>
        </c:ser>
        <c:ser>
          <c:idx val="4"/>
          <c:order val="4"/>
          <c:tx>
            <c:strRef>
              <c:f>Plan1!$F$1:$F$2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Plan1!$A$3:$A$10</c:f>
              <c:strCache>
                <c:ptCount val="8"/>
                <c:pt idx="0">
                  <c:v>Rotavírus</c:v>
                </c:pt>
                <c:pt idx="1">
                  <c:v>Meningo C </c:v>
                </c:pt>
                <c:pt idx="2">
                  <c:v>Pentavalente </c:v>
                </c:pt>
                <c:pt idx="3">
                  <c:v>Pneumo10</c:v>
                </c:pt>
                <c:pt idx="4">
                  <c:v>Poliomielite</c:v>
                </c:pt>
                <c:pt idx="5">
                  <c:v>Tríplice viral </c:v>
                </c:pt>
                <c:pt idx="6">
                  <c:v>Hepatite A</c:v>
                </c:pt>
                <c:pt idx="7">
                  <c:v>BCG</c:v>
                </c:pt>
              </c:strCache>
            </c:strRef>
          </c:cat>
          <c:val>
            <c:numRef>
              <c:f>Plan1!$F$3:$F$10</c:f>
              <c:numCache>
                <c:formatCode>0.0</c:formatCode>
                <c:ptCount val="8"/>
                <c:pt idx="0">
                  <c:v>78.099999999999994</c:v>
                </c:pt>
                <c:pt idx="1">
                  <c:v>74.8</c:v>
                </c:pt>
                <c:pt idx="2">
                  <c:v>76.8</c:v>
                </c:pt>
                <c:pt idx="3">
                  <c:v>81.400000000000006</c:v>
                </c:pt>
                <c:pt idx="4">
                  <c:v>77.8</c:v>
                </c:pt>
                <c:pt idx="5">
                  <c:v>80.099999999999994</c:v>
                </c:pt>
                <c:pt idx="6">
                  <c:v>69.900000000000006</c:v>
                </c:pt>
                <c:pt idx="7">
                  <c:v>89.9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95DC-40C6-93BB-6146DC2DDE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3727800"/>
        <c:axId val="353732112"/>
      </c:barChart>
      <c:catAx>
        <c:axId val="3537278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pt-BR"/>
          </a:p>
        </c:txPr>
        <c:crossAx val="353732112"/>
        <c:crosses val="autoZero"/>
        <c:auto val="1"/>
        <c:lblAlgn val="ctr"/>
        <c:lblOffset val="100"/>
        <c:noMultiLvlLbl val="0"/>
      </c:catAx>
      <c:valAx>
        <c:axId val="353732112"/>
        <c:scaling>
          <c:orientation val="minMax"/>
          <c:max val="12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 b="0"/>
                </a:pPr>
                <a:r>
                  <a:rPr lang="pt-BR" sz="1200" b="0"/>
                  <a:t>%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pt-BR"/>
          </a:p>
        </c:txPr>
        <c:crossAx val="35372780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050"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0.78104</cdr:x>
      <cdr:y>0.65309</cdr:y>
    </cdr:from>
    <cdr:to>
      <cdr:x>0.91362</cdr:x>
      <cdr:y>0.70183</cdr:y>
    </cdr:to>
    <cdr:sp macro="" textlink="">
      <cdr:nvSpPr>
        <cdr:cNvPr id="2" name="CaixaDeTexto 20"/>
        <cdr:cNvSpPr txBox="1"/>
      </cdr:nvSpPr>
      <cdr:spPr>
        <a:xfrm xmlns:a="http://schemas.openxmlformats.org/drawingml/2006/main">
          <a:off x="8004770" y="4722940"/>
          <a:ext cx="1358799" cy="352471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0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HPV, </a:t>
          </a:r>
          <a:r>
            <a:rPr lang="pt-BR" sz="1000" b="1" dirty="0" err="1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dTpa</a:t>
          </a:r>
          <a:r>
            <a:rPr lang="pt-BR" sz="10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 e </a:t>
          </a:r>
          <a:r>
            <a:rPr lang="pt-BR" sz="1000" b="1" dirty="0" err="1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Hep</a:t>
          </a:r>
          <a:r>
            <a:rPr lang="pt-BR" sz="10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 A, campanha TVV</a:t>
          </a:r>
          <a:r>
            <a:rPr lang="pt-BR" sz="1000" b="1" baseline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pt-BR" sz="1000" b="1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0.54306</cdr:x>
      <cdr:y>0.77623</cdr:y>
    </cdr:from>
    <cdr:to>
      <cdr:x>0.54306</cdr:x>
      <cdr:y>0.81837</cdr:y>
    </cdr:to>
    <cdr:cxnSp macro="">
      <cdr:nvCxnSpPr>
        <cdr:cNvPr id="3" name="Conector de seta reta 2">
          <a:extLst xmlns:a="http://schemas.openxmlformats.org/drawingml/2006/main">
            <a:ext uri="{FF2B5EF4-FFF2-40B4-BE49-F238E27FC236}">
              <a16:creationId xmlns="" xmlns:a16="http://schemas.microsoft.com/office/drawing/2014/main" id="{21C8EC48-E0F7-480E-90A3-ACD7ADAA67BF}"/>
            </a:ext>
          </a:extLst>
        </cdr:cNvPr>
        <cdr:cNvCxnSpPr/>
      </cdr:nvCxnSpPr>
      <cdr:spPr>
        <a:xfrm xmlns:a="http://schemas.openxmlformats.org/drawingml/2006/main">
          <a:off x="5565775" y="5613400"/>
          <a:ext cx="2" cy="304800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ysClr val="windowText" lastClr="00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0.62765</cdr:x>
      <cdr:y>0.74495</cdr:y>
    </cdr:from>
    <cdr:to>
      <cdr:x>0.7178</cdr:x>
      <cdr:y>0.80412</cdr:y>
    </cdr:to>
    <cdr:sp macro="" textlink="">
      <cdr:nvSpPr>
        <cdr:cNvPr id="4" name="CaixaDeTexto 7"/>
        <cdr:cNvSpPr txBox="1"/>
      </cdr:nvSpPr>
      <cdr:spPr>
        <a:xfrm xmlns:a="http://schemas.openxmlformats.org/drawingml/2006/main">
          <a:off x="6432773" y="5387252"/>
          <a:ext cx="923925" cy="42789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100" b="1" dirty="0"/>
            <a:t> </a:t>
          </a:r>
          <a:r>
            <a:rPr lang="pt-BR" sz="1000" b="1" dirty="0">
              <a:latin typeface="Times New Roman" pitchFamily="18" charset="0"/>
              <a:cs typeface="Times New Roman" pitchFamily="18" charset="0"/>
            </a:rPr>
            <a:t>Pneumo 10 e     </a:t>
          </a:r>
          <a:r>
            <a:rPr lang="pt-BR" sz="1000" b="1" dirty="0" err="1">
              <a:latin typeface="Times New Roman" pitchFamily="18" charset="0"/>
              <a:cs typeface="Times New Roman" pitchFamily="18" charset="0"/>
            </a:rPr>
            <a:t>Meningo</a:t>
          </a:r>
          <a:r>
            <a:rPr lang="pt-BR" sz="1000" b="1" dirty="0">
              <a:latin typeface="Times New Roman" pitchFamily="18" charset="0"/>
              <a:cs typeface="Times New Roman" pitchFamily="18" charset="0"/>
            </a:rPr>
            <a:t> C</a:t>
          </a:r>
        </a:p>
      </cdr:txBody>
    </cdr:sp>
  </cdr:relSizeAnchor>
  <cdr:relSizeAnchor xmlns:cdr="http://schemas.openxmlformats.org/drawingml/2006/chartDrawing">
    <cdr:from>
      <cdr:x>0.6599</cdr:x>
      <cdr:y>0.65007</cdr:y>
    </cdr:from>
    <cdr:to>
      <cdr:x>0.77934</cdr:x>
      <cdr:y>0.75676</cdr:y>
    </cdr:to>
    <cdr:sp macro="" textlink="">
      <cdr:nvSpPr>
        <cdr:cNvPr id="5" name="CaixaDeTexto 4"/>
        <cdr:cNvSpPr txBox="1"/>
      </cdr:nvSpPr>
      <cdr:spPr>
        <a:xfrm xmlns:a="http://schemas.openxmlformats.org/drawingml/2006/main">
          <a:off x="6763206" y="4701085"/>
          <a:ext cx="1224136" cy="771525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000" b="1" dirty="0">
              <a:solidFill>
                <a:sysClr val="windowText" lastClr="000000"/>
              </a:solidFill>
            </a:rPr>
            <a:t>Campanha de seguimento (TVV) e ampliação</a:t>
          </a:r>
          <a:r>
            <a:rPr lang="pt-BR" sz="1000" b="1" baseline="0" dirty="0">
              <a:solidFill>
                <a:sysClr val="windowText" lastClr="000000"/>
              </a:solidFill>
            </a:rPr>
            <a:t> hepatite B outros grupos</a:t>
          </a:r>
          <a:endParaRPr lang="pt-BR" sz="10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0.73186</cdr:x>
      <cdr:y>0.75941</cdr:y>
    </cdr:from>
    <cdr:to>
      <cdr:x>0.82319</cdr:x>
      <cdr:y>0.79872</cdr:y>
    </cdr:to>
    <cdr:sp macro="" textlink="">
      <cdr:nvSpPr>
        <cdr:cNvPr id="6" name="CaixaDeTexto 20"/>
        <cdr:cNvSpPr txBox="1"/>
      </cdr:nvSpPr>
      <cdr:spPr>
        <a:xfrm xmlns:a="http://schemas.openxmlformats.org/drawingml/2006/main">
          <a:off x="7500714" y="5491812"/>
          <a:ext cx="936104" cy="284259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0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Penta e VIP</a:t>
          </a:r>
        </a:p>
      </cdr:txBody>
    </cdr:sp>
  </cdr:relSizeAnchor>
  <cdr:relSizeAnchor xmlns:cdr="http://schemas.openxmlformats.org/drawingml/2006/chartDrawing">
    <cdr:from>
      <cdr:x>0.0539</cdr:x>
      <cdr:y>0.89057</cdr:y>
    </cdr:from>
    <cdr:to>
      <cdr:x>0.9461</cdr:x>
      <cdr:y>0.9608</cdr:y>
    </cdr:to>
    <cdr:sp macro="" textlink="">
      <cdr:nvSpPr>
        <cdr:cNvPr id="8" name="Retângulo 7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52382" y="6440326"/>
          <a:ext cx="9144068" cy="50783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pt-BR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MS PGothic" pitchFamily="34" charset="-128"/>
              <a:cs typeface="+mn-cs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MS PGothic" pitchFamily="34" charset="-128"/>
              <a:cs typeface="+mn-cs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MS PGothic" pitchFamily="34" charset="-128"/>
              <a:cs typeface="+mn-cs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MS PGothic" pitchFamily="34" charset="-128"/>
              <a:cs typeface="+mn-cs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MS PGothic" pitchFamily="34" charset="-128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MS PGothic" pitchFamily="34" charset="-128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MS PGothic" pitchFamily="34" charset="-128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MS PGothic" pitchFamily="34" charset="-128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MS PGothic" pitchFamily="34" charset="-128"/>
              <a:cs typeface="+mn-cs"/>
            </a:defRPr>
          </a:lvl9pPr>
        </a:lstStyle>
        <a:p xmlns:a="http://schemas.openxmlformats.org/drawingml/2006/main">
          <a:pPr algn="ctr">
            <a:lnSpc>
              <a:spcPct val="150000"/>
            </a:lnSpc>
            <a:spcBef>
              <a:spcPts val="600"/>
            </a:spcBef>
            <a:spcAft>
              <a:spcPts val="600"/>
            </a:spcAft>
          </a:pPr>
          <a:r>
            <a:rPr lang="en-US" altLang="pt-BR" sz="1800" b="1" dirty="0">
              <a:latin typeface="Arial Narrow" panose="020B0606020202030204" pitchFamily="34" charset="0"/>
              <a:cs typeface="Arial" panose="020B0604020202020204" pitchFamily="34" charset="0"/>
            </a:rPr>
            <a:t>	1995: R$ 94 </a:t>
          </a:r>
          <a:r>
            <a:rPr lang="en-US" altLang="pt-BR" sz="1800" b="1" dirty="0" err="1">
              <a:latin typeface="Arial Narrow" panose="020B0606020202030204" pitchFamily="34" charset="0"/>
              <a:cs typeface="Arial" panose="020B0604020202020204" pitchFamily="34" charset="0"/>
            </a:rPr>
            <a:t>milhões</a:t>
          </a:r>
          <a:r>
            <a:rPr lang="en-US" altLang="pt-BR" sz="1800" b="1" dirty="0">
              <a:latin typeface="Arial Narrow" panose="020B0606020202030204" pitchFamily="34" charset="0"/>
              <a:cs typeface="Arial" panose="020B0604020202020204" pitchFamily="34" charset="0"/>
            </a:rPr>
            <a:t>              2017: R$ 4,3 bilhões</a:t>
          </a:r>
        </a:p>
      </cdr:txBody>
    </cdr:sp>
  </cdr:relSizeAnchor>
  <cdr:relSizeAnchor xmlns:cdr="http://schemas.openxmlformats.org/drawingml/2006/chartDrawing">
    <cdr:from>
      <cdr:x>0.0539</cdr:x>
      <cdr:y>0.02584</cdr:y>
    </cdr:from>
    <cdr:to>
      <cdr:x>0.93561</cdr:x>
      <cdr:y>0.16145</cdr:y>
    </cdr:to>
    <cdr:sp macro="" textlink="">
      <cdr:nvSpPr>
        <cdr:cNvPr id="7" name="CaixaDeTexto 6"/>
        <cdr:cNvSpPr txBox="1"/>
      </cdr:nvSpPr>
      <cdr:spPr>
        <a:xfrm xmlns:a="http://schemas.openxmlformats.org/drawingml/2006/main">
          <a:off x="552450" y="186831"/>
          <a:ext cx="9036496" cy="9807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2400" dirty="0">
              <a:latin typeface="Arial Narrow" panose="020B0606020202030204" pitchFamily="34" charset="0"/>
            </a:rPr>
            <a:t>Investimento do Programa Nacional de Imunizações para a aquisição de Imunobiologicos,  Brasil, 1995 a 2017*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0.04187</cdr:x>
      <cdr:y>0.93129</cdr:y>
    </cdr:from>
    <cdr:to>
      <cdr:x>0.47559</cdr:x>
      <cdr:y>0.99346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403860" y="5593080"/>
          <a:ext cx="4183380" cy="3733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900">
              <a:latin typeface="Arial" panose="020B0604020202020204" pitchFamily="34" charset="0"/>
              <a:cs typeface="Arial" panose="020B0604020202020204" pitchFamily="34" charset="0"/>
            </a:rPr>
            <a:t>Fonte: Sistema de Informações</a:t>
          </a:r>
          <a:r>
            <a:rPr lang="pt-BR" sz="900" baseline="0">
              <a:latin typeface="Arial" panose="020B0604020202020204" pitchFamily="34" charset="0"/>
              <a:cs typeface="Arial" panose="020B0604020202020204" pitchFamily="34" charset="0"/>
            </a:rPr>
            <a:t> do Programa Nacional de Imunizações.</a:t>
          </a:r>
        </a:p>
        <a:p xmlns:a="http://schemas.openxmlformats.org/drawingml/2006/main">
          <a:r>
            <a:rPr lang="pt-BR" sz="900" baseline="0">
              <a:latin typeface="Arial" panose="020B0604020202020204" pitchFamily="34" charset="0"/>
              <a:cs typeface="Arial" panose="020B0604020202020204" pitchFamily="34" charset="0"/>
            </a:rPr>
            <a:t>*dados provisórios até 06/09/2018.</a:t>
          </a:r>
          <a:endParaRPr lang="pt-BR" sz="9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0.05412</cdr:x>
      <cdr:y>0.92999</cdr:y>
    </cdr:from>
    <cdr:to>
      <cdr:x>0.48784</cdr:x>
      <cdr:y>0.99216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522037" y="5585325"/>
          <a:ext cx="4183380" cy="3733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900">
              <a:latin typeface="Arial" panose="020B0604020202020204" pitchFamily="34" charset="0"/>
              <a:cs typeface="Arial" panose="020B0604020202020204" pitchFamily="34" charset="0"/>
            </a:rPr>
            <a:t>Fonte: Sistema de Informações</a:t>
          </a:r>
          <a:r>
            <a:rPr lang="pt-BR" sz="900" baseline="0">
              <a:latin typeface="Arial" panose="020B0604020202020204" pitchFamily="34" charset="0"/>
              <a:cs typeface="Arial" panose="020B0604020202020204" pitchFamily="34" charset="0"/>
            </a:rPr>
            <a:t> do Programa Nacional de Imunizações.</a:t>
          </a:r>
        </a:p>
        <a:p xmlns:a="http://schemas.openxmlformats.org/drawingml/2006/main">
          <a:r>
            <a:rPr lang="pt-BR" sz="900" baseline="0">
              <a:latin typeface="Arial" panose="020B0604020202020204" pitchFamily="34" charset="0"/>
              <a:cs typeface="Arial" panose="020B0604020202020204" pitchFamily="34" charset="0"/>
            </a:rPr>
            <a:t>*dados provisórios até 06/09/2018.</a:t>
          </a:r>
          <a:endParaRPr lang="pt-BR" sz="9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0.12552</cdr:x>
      <cdr:y>0.90948</cdr:y>
    </cdr:from>
    <cdr:to>
      <cdr:x>0.50732</cdr:x>
      <cdr:y>0.99619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1142973" y="5119688"/>
          <a:ext cx="3476632" cy="4881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1000">
              <a:latin typeface="Arial" pitchFamily="34" charset="0"/>
              <a:cs typeface="Arial" pitchFamily="34" charset="0"/>
            </a:rPr>
            <a:t>* população </a:t>
          </a:r>
          <a:r>
            <a:rPr lang="pt-BR" sz="1000" baseline="0">
              <a:latin typeface="Arial" pitchFamily="34" charset="0"/>
              <a:cs typeface="Arial" pitchFamily="34" charset="0"/>
            </a:rPr>
            <a:t> com 65 anos ou mais.</a:t>
          </a:r>
        </a:p>
        <a:p xmlns:a="http://schemas.openxmlformats.org/drawingml/2006/main">
          <a:r>
            <a:rPr lang="pt-BR" sz="1000">
              <a:latin typeface="Arial" pitchFamily="34" charset="0"/>
              <a:cs typeface="Arial" pitchFamily="34" charset="0"/>
            </a:rPr>
            <a:t>Fonte: Divisão de Imunização/NIVE/CVE/CCD/SES-SP.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C49C6-7B8F-4508-A85C-BFD4B67F7057}" type="datetimeFigureOut">
              <a:rPr lang="pt-BR" smtClean="0"/>
              <a:pPr/>
              <a:t>22/11/2019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5D50F-4ADD-436D-927B-50F76CAE220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719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47738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43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3143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8394CA-768D-4AB9-A6BB-6888ABC1CFC4}" type="slidenum">
              <a:rPr lang="en-GB" altLang="pt-BR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GB" altLang="pt-BR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525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3481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FE39A2-3297-4D66-96DA-4753880494AE}" type="slidenum">
              <a:rPr lang="en-GB" altLang="pt-BR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en-GB" altLang="pt-BR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97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02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02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47B218-29CF-4FA2-A722-08597720B71F}" type="slidenum">
              <a:rPr lang="es-MX" altLang="pt-BR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es-MX" altLang="pt-BR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893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53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3553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1614BE-7FC2-4247-8591-6680111629E9}" type="slidenum">
              <a:rPr lang="en-GB" altLang="pt-BR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lang="en-GB" altLang="pt-BR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979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44563" y="742950"/>
            <a:ext cx="4968875" cy="372586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A3613-6A0F-404D-AD94-8A8EE7D3144C}" type="slidenum">
              <a:rPr lang="pt-BR" smtClean="0">
                <a:solidFill>
                  <a:prstClr val="black"/>
                </a:solidFill>
              </a:rPr>
              <a:pPr/>
              <a:t>42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269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HD_MAC_4:Users:fredlobo:Documents:trabalhos_em_andamento:MODELO_APRESENTACOES:slide_padrao_verde_capa_final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Relationship Id="rId5" Type="http://schemas.openxmlformats.org/officeDocument/2006/relationships/image" Target="HD_MAC_4:Users:fredlobo:Documents:trabalhos_em_andamento:MODELO_APRESENTACOES:SLIDE_PADRAO_VERDE_NOVO2.png" TargetMode="External"/><Relationship Id="rId4" Type="http://schemas.openxmlformats.org/officeDocument/2006/relationships/image" Target="../media/image2.png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HD_MAC_4:Users:fredlobo:Documents:trabalhos_em_andamento:MODELO_APRESENTACOES:slide_padrao_verde_capa_final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Relationship Id="rId5" Type="http://schemas.openxmlformats.org/officeDocument/2006/relationships/image" Target="HD_MAC_4:Users:fredlobo:Documents:trabalhos_em_andamento:MODELO_APRESENTACOES:SLIDE_PADRAO_VERDE_NOVO2.png" TargetMode="External"/><Relationship Id="rId4" Type="http://schemas.openxmlformats.org/officeDocument/2006/relationships/image" Target="../media/image2.png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HD_MAC_4:Users:fredlobo:Documents:trabalhos_em_andamento:MODELO_APRESENTACOES:slide_padrao_verde_capa_final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Relationship Id="rId5" Type="http://schemas.openxmlformats.org/officeDocument/2006/relationships/image" Target="HD_MAC_4:Users:fredlobo:Documents:trabalhos_em_andamento:MODELO_APRESENTACOES:SLIDE_PADRAO_VERDE_NOVO2.png" TargetMode="External"/><Relationship Id="rId4" Type="http://schemas.openxmlformats.org/officeDocument/2006/relationships/image" Target="../media/image2.png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HD_MAC_4:Users:fredlobo:Documents:trabalhos_em_andamento:MODELO_APRESENTACOES:slide_padrao_verde_capa_final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5" Type="http://schemas.openxmlformats.org/officeDocument/2006/relationships/image" Target="HD_MAC_4:Users:fredlobo:Documents:trabalhos_em_andamento:MODELO_APRESENTACOES:SLIDE_PADRAO_VERDE_NOVO2.png" TargetMode="Externa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406908"/>
      </p:ext>
    </p:extLst>
  </p:cSld>
  <p:clrMapOvr>
    <a:masterClrMapping/>
  </p:clrMapOvr>
  <p:transition/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2ECF7-2FCF-42F2-B320-4ACAEAA1A2B7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556B72-09FE-44D9-8AB9-0FDF3FB7C49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501840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2EB15B9-079A-4522-BC02-68184881711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4651999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B98D2-C030-4721-9CA1-EC8D644FD7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E446-8225-4E37-B783-5650DCFC31F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5747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B98D2-C030-4721-9CA1-EC8D644FD7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E446-8225-4E37-B783-5650DCFC31F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14394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B98D2-C030-4721-9CA1-EC8D644FD7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E446-8225-4E37-B783-5650DCFC31F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300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B98D2-C030-4721-9CA1-EC8D644FD7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E446-8225-4E37-B783-5650DCFC31F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1813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B98D2-C030-4721-9CA1-EC8D644FD7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E446-8225-4E37-B783-5650DCFC31F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9522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B98D2-C030-4721-9CA1-EC8D644FD7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E446-8225-4E37-B783-5650DCFC31F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1473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B98D2-C030-4721-9CA1-EC8D644FD7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E446-8225-4E37-B783-5650DCFC31F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3712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B98D2-C030-4721-9CA1-EC8D644FD7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E446-8225-4E37-B783-5650DCFC31F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73256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5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B98D2-C030-4721-9CA1-EC8D644FD7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E446-8225-4E37-B783-5650DCFC31F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645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3E6E9-3ACB-4E87-A164-AAAFD923463F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B36A91-7E4D-4111-A0B3-E0B80E33FBC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9682768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B98D2-C030-4721-9CA1-EC8D644FD7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E446-8225-4E37-B783-5650DCFC31F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565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B98D2-C030-4721-9CA1-EC8D644FD7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E446-8225-4E37-B783-5650DCFC31F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363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B98D2-C030-4721-9CA1-EC8D644FD7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E446-8225-4E37-B783-5650DCFC31F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3254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B98D2-C030-4721-9CA1-EC8D644FD7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E446-8225-4E37-B783-5650DCFC31F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53028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B98D2-C030-4721-9CA1-EC8D644FD7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E446-8225-4E37-B783-5650DCFC31F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12766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B98D2-C030-4721-9CA1-EC8D644FD7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E446-8225-4E37-B783-5650DCFC31F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5103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B98D2-C030-4721-9CA1-EC8D644FD7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E446-8225-4E37-B783-5650DCFC31F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1419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B98D2-C030-4721-9CA1-EC8D644FD7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E446-8225-4E37-B783-5650DCFC31F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91254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B98D2-C030-4721-9CA1-EC8D644FD7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E446-8225-4E37-B783-5650DCFC31F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58820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B98D2-C030-4721-9CA1-EC8D644FD7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E446-8225-4E37-B783-5650DCFC31F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05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F1548-1B93-467B-AAA8-76109C9AB1DF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059F5B-AC15-4E2B-9F3D-CFD82322E4B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2532216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B98D2-C030-4721-9CA1-EC8D644FD7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E446-8225-4E37-B783-5650DCFC31F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437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B98D2-C030-4721-9CA1-EC8D644FD7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E446-8225-4E37-B783-5650DCFC31F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0856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B98D2-C030-4721-9CA1-EC8D644FD72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E446-8225-4E37-B783-5650DCFC31F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048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E1A3-2B39-494F-BCF2-4B1320AB380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BD9B-8C5A-47B5-AC9A-12433AD41929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75271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E1A3-2B39-494F-BCF2-4B1320AB380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BD9B-8C5A-47B5-AC9A-12433AD41929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17229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E1A3-2B39-494F-BCF2-4B1320AB380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BD9B-8C5A-47B5-AC9A-12433AD41929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828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E1A3-2B39-494F-BCF2-4B1320AB380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BD9B-8C5A-47B5-AC9A-12433AD41929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14920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E1A3-2B39-494F-BCF2-4B1320AB380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BD9B-8C5A-47B5-AC9A-12433AD41929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86336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E1A3-2B39-494F-BCF2-4B1320AB380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BD9B-8C5A-47B5-AC9A-12433AD41929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42536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E1A3-2B39-494F-BCF2-4B1320AB380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BD9B-8C5A-47B5-AC9A-12433AD41929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68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5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5CF11-EBEC-4885-BEA1-9B5A4CB5477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8B7614-6C7D-49CA-9910-66B6468BEF6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174916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E1A3-2B39-494F-BCF2-4B1320AB380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BD9B-8C5A-47B5-AC9A-12433AD41929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59756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E1A3-2B39-494F-BCF2-4B1320AB380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BD9B-8C5A-47B5-AC9A-12433AD41929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86759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E1A3-2B39-494F-BCF2-4B1320AB380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BD9B-8C5A-47B5-AC9A-12433AD41929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86507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E1A3-2B39-494F-BCF2-4B1320AB380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BD9B-8C5A-47B5-AC9A-12433AD41929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90406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C2164CD1-4A7E-4508-9A1D-ADCEDCB6BE25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609585"/>
              <a:t>11/22/2019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C1A2CEE5-D496-40AB-A9D4-D8812A3C312E}" type="slidenum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609585"/>
              <a:t>‹nº›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9972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C2164CD1-4A7E-4508-9A1D-ADCEDCB6BE25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609585"/>
              <a:t>11/22/2019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C1A2CEE5-D496-40AB-A9D4-D8812A3C312E}" type="slidenum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609585"/>
              <a:t>‹nº›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914326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  <a:prstGeom prst="rect">
            <a:avLst/>
          </a:prstGeom>
        </p:spPr>
        <p:txBody>
          <a:bodyPr lIns="121917" tIns="60958" rIns="121917" bIns="60958" anchor="t"/>
          <a:lstStyle>
            <a:lvl1pPr algn="l">
              <a:defRPr sz="53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lIns="121917" tIns="60958" rIns="121917" bIns="60958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C2164CD1-4A7E-4508-9A1D-ADCEDCB6BE25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609585"/>
              <a:t>11/22/2019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C1A2CEE5-D496-40AB-A9D4-D8812A3C312E}" type="slidenum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609585"/>
              <a:t>‹nº›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263576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C2164CD1-4A7E-4508-9A1D-ADCEDCB6BE25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609585"/>
              <a:t>11/22/2019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C1A2CEE5-D496-40AB-A9D4-D8812A3C312E}" type="slidenum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609585"/>
              <a:t>‹nº›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098687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  <a:prstGeom prst="rect">
            <a:avLst/>
          </a:prstGeom>
        </p:spPr>
        <p:txBody>
          <a:bodyPr lIns="121917" tIns="60958" rIns="121917" bIns="60958"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7"/>
            <a:ext cx="4041775" cy="639763"/>
          </a:xfrm>
          <a:prstGeom prst="rect">
            <a:avLst/>
          </a:prstGeom>
        </p:spPr>
        <p:txBody>
          <a:bodyPr lIns="121917" tIns="60958" rIns="121917" bIns="60958"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C2164CD1-4A7E-4508-9A1D-ADCEDCB6BE25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609585"/>
              <a:t>11/22/2019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C1A2CEE5-D496-40AB-A9D4-D8812A3C312E}" type="slidenum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609585"/>
              <a:t>‹nº›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975823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C2164CD1-4A7E-4508-9A1D-ADCEDCB6BE25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609585"/>
              <a:t>11/22/2019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C1A2CEE5-D496-40AB-A9D4-D8812A3C312E}" type="slidenum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609585"/>
              <a:t>‹nº›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2826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041D0-D635-4098-9EB1-16CAF640404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92E5B-9CAA-45D4-8CBF-898CECACEAB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822743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C2164CD1-4A7E-4508-9A1D-ADCEDCB6BE25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609585"/>
              <a:t>11/22/2019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C1A2CEE5-D496-40AB-A9D4-D8812A3C312E}" type="slidenum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609585"/>
              <a:t>‹nº›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313397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6"/>
            <a:ext cx="3008313" cy="1162051"/>
          </a:xfrm>
          <a:prstGeom prst="rect">
            <a:avLst/>
          </a:prstGeom>
        </p:spPr>
        <p:txBody>
          <a:bodyPr lIns="121917" tIns="60958" rIns="121917" bIns="60958" anchor="b"/>
          <a:lstStyle>
            <a:lvl1pPr algn="l">
              <a:defRPr sz="27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9"/>
            <a:ext cx="5111750" cy="585311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C2164CD1-4A7E-4508-9A1D-ADCEDCB6BE25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609585"/>
              <a:t>11/22/2019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C1A2CEE5-D496-40AB-A9D4-D8812A3C312E}" type="slidenum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609585"/>
              <a:t>‹nº›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516871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7"/>
            <a:ext cx="5486400" cy="566739"/>
          </a:xfrm>
          <a:prstGeom prst="rect">
            <a:avLst/>
          </a:prstGeom>
        </p:spPr>
        <p:txBody>
          <a:bodyPr lIns="121917" tIns="60958" rIns="121917" bIns="60958" anchor="b"/>
          <a:lstStyle>
            <a:lvl1pPr algn="l">
              <a:defRPr sz="27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C2164CD1-4A7E-4508-9A1D-ADCEDCB6BE25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609585"/>
              <a:t>11/22/2019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C1A2CEE5-D496-40AB-A9D4-D8812A3C312E}" type="slidenum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609585"/>
              <a:t>‹nº›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628085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 lIns="121917" tIns="60958" rIns="121917" bIns="60958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C2164CD1-4A7E-4508-9A1D-ADCEDCB6BE25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609585"/>
              <a:t>11/22/2019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C1A2CEE5-D496-40AB-A9D4-D8812A3C312E}" type="slidenum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609585"/>
              <a:t>‹nº›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108762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  <a:prstGeom prst="rect">
            <a:avLst/>
          </a:prstGeom>
        </p:spPr>
        <p:txBody>
          <a:bodyPr vert="eaVert" lIns="121917" tIns="60958" rIns="121917" bIns="60958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  <a:prstGeom prst="rect">
            <a:avLst/>
          </a:prstGeom>
        </p:spPr>
        <p:txBody>
          <a:bodyPr vert="eaVert" lIns="121917" tIns="60958" rIns="121917" bIns="60958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C2164CD1-4A7E-4508-9A1D-ADCEDCB6BE25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609585"/>
              <a:t>11/22/2019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85"/>
            <a:fld id="{C1A2CEE5-D496-40AB-A9D4-D8812A3C312E}" type="slidenum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609585"/>
              <a:t>‹nº›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202765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19068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88CED-5759-4A63-B401-77B1B972339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8D342-4E09-494E-BFCC-A832566468F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5350948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FD3D2-24E8-4824-AACE-F2D39C958D4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C656D-14AD-4FC6-A828-BE596E31B51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9637525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779C7-F92B-4914-BC07-48ED374BDD11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FAA4B-EFDA-42E6-B3F0-563506E99C4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588848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9D2CE-85B6-4618-A049-50B0C61FEEA7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BB77F-A256-4BDF-A200-D16770BAB98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85673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2E56B-557C-492A-8B87-9898DCC7CE6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1DF55-F26A-4F24-A978-5C2CE39310B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9084088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C4D40-602A-405C-8098-DADD2939F36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A07D9-B33E-4141-B6AE-DB80FB55913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1599882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202E5-192C-474E-B24A-44BB80DB9AC1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2D7F8-843C-4AA0-A4CF-F1E1BDF4429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6732264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85F0E-E9B2-4B98-8AB2-857D86DF6B7D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E568F-91A0-45A0-B46F-4802F9B7ED5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0981454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AA148-9203-43FF-8F7A-10BB8062BD9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5AD32-E198-4741-9E9F-8A209FF2F47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8840184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44C66-53A0-44E1-82B6-87002D87654F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5DACC-CEC3-4B94-9641-BC6080FEF58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06418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7E960-B7A1-4219-A38B-2960C95B359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368C6-CE3C-49C0-9733-374B66008FF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0183587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E9B64-ED3C-4019-A9FB-7C9E4FA9624D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3B998-65A9-48B5-A285-CCBB0FCFDC3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3467650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5BB77-3E0B-4707-8871-E10430367C1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FA1CB-611A-4804-9C68-81F11FC349F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436112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HD_MAC_4:Users:fredlobo:Documents:trabalhos_em_andamento:MODELO_APRESENTACOES:slide_padrao_verde_capa_final.png"/>
          <p:cNvPicPr>
            <a:picLocks noChangeAspect="1" noChangeArrowheads="1"/>
          </p:cNvPicPr>
          <p:nvPr/>
        </p:nvPicPr>
        <p:blipFill>
          <a:blip r:embed="rId2" r:link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7"/>
          <a:stretch>
            <a:fillRect/>
          </a:stretch>
        </p:blipFill>
        <p:spPr bwMode="auto">
          <a:xfrm>
            <a:off x="-12700" y="-9525"/>
            <a:ext cx="91694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HD_MAC_4:Users:fredlobo:Documents:trabalhos_em_andamento:MODELO_APRESENTACOES:SLIDE_PADRAO_VERDE_NOVO2.pn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1" r="77534" b="17198"/>
          <a:stretch>
            <a:fillRect/>
          </a:stretch>
        </p:blipFill>
        <p:spPr bwMode="auto">
          <a:xfrm>
            <a:off x="-6350" y="6537325"/>
            <a:ext cx="20542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92D285-2794-4B24-9924-EE68578F5AA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54455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AD62103-D159-4A33-9488-07CAE3E2899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97616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46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496F2-08ED-42D7-A683-CC46D9C22625}" type="datetime1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Divisão de Imunização – CVE “Prof. Alexandre Vranjac” – CCD – SES/SP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fld id="{88A6CF66-927F-4FA7-9EE5-9F27191766E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7741407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pt-BR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pt-BR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pt-BR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pt-BR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pt-BR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pt-BR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pt-BR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484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50484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3954A6-7B80-4E78-982F-D796092147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087216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78C7A3-E563-43A0-977E-66607D8BFC4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210530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06DDE8-E789-444E-B7B6-A97BA322E0B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142196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7B2451-1B66-4B1D-9713-9CAFC7226F5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287521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61CD2C-85AE-4D22-A015-AA81613185B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93733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81FA66-87B5-4ABF-8263-891B93B94B4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355348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EC3E574-D20B-4B2C-9F3D-6957686DE64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849847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18F5118-A0AF-4E52-888A-973F0BD368E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78972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78506D-E077-4B86-8085-DC2B049E2C7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558148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F4404B-6345-47CA-B85E-47AFE2BB53A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0783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CDF15-FE7C-4604-9921-D2C31374973D}" type="datetime1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Divisão de Imunização – CVE “Prof. Alexandre Vranjac” – CCD – SES/SP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fld id="{31B0E7DD-9F19-42C8-AD5B-679E8E92743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5184186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456D409-B563-46B8-8511-6A9B40490E0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770633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D8157FC-68DE-483F-8AC9-B1B4D24CFC0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578554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89E066-5BEA-4C18-A26F-127FBD46EAD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702602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2C77FF5-A902-4B4A-B1BD-D8D70BAFBA8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926778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C3B5DC2-CAD7-4BA9-A9B1-69831E5C1F4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407348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A5735A-ECDC-4734-92F4-A43158AA42F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23229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67C7CD-790F-4019-9ABD-DCD6FDA9997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958375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143F06-9C96-4097-8914-21E6E654FE2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678752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10C3A1A-7879-4237-9E53-845B567A37C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782193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B515BF-9391-4833-8740-8D15C6833BC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6665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725A7-62FB-41FA-90C7-28B6BC593C63}" type="datetime1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Divisão de Imunização – CVE “Prof. Alexandre Vranjac” – CCD – SES/SP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fld id="{DB33DB37-D2D5-4ADD-AC6D-F333832C067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8583257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E4C32C-317E-4A16-91B5-59F87103712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117733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DB7DECD-00D6-482D-BD39-ADC49824212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622917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1198-DE50-4ABD-96BE-CCFFA0186FF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0451-179F-4B06-B084-6871B80383F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39000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1198-DE50-4ABD-96BE-CCFFA0186FF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0451-179F-4B06-B084-6871B80383F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81731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1198-DE50-4ABD-96BE-CCFFA0186FF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0451-179F-4B06-B084-6871B80383F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6408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1198-DE50-4ABD-96BE-CCFFA0186FF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0451-179F-4B06-B084-6871B80383F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8085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1198-DE50-4ABD-96BE-CCFFA0186FF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0451-179F-4B06-B084-6871B80383F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53416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1198-DE50-4ABD-96BE-CCFFA0186FF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0451-179F-4B06-B084-6871B80383F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6212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1198-DE50-4ABD-96BE-CCFFA0186FF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0451-179F-4B06-B084-6871B80383F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69220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1198-DE50-4ABD-96BE-CCFFA0186FF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0451-179F-4B06-B084-6871B80383F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4281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3D476-7EE6-4014-AB38-1311B2CFF642}" type="datetime1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Divisão de Imunização – CVE “Prof. Alexandre Vranjac” – CCD – SES/SP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fld id="{1014F741-E972-4C26-815B-198AED11AFB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1665711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1198-DE50-4ABD-96BE-CCFFA0186FF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0451-179F-4B06-B084-6871B80383F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69139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1198-DE50-4ABD-96BE-CCFFA0186FF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0451-179F-4B06-B084-6871B80383F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6059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1198-DE50-4ABD-96BE-CCFFA0186FF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0451-179F-4B06-B084-6871B80383F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39041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80AA3C-F6B1-4775-B28E-645136DB598B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91E0F7-B20B-4429-B546-F34783F98CC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1403121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04F956-B967-4A56-B585-C8F88493C366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560975-D124-4B50-8AD1-2B8A6F83052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1837903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351DD5-801B-49C3-94D5-91BAEBC799EE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9C1143D-8EC0-41A9-BB81-97A66C52AAC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4944472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364EE8-2CCF-4A87-9E6C-3B619F40E246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4D8F07-0456-4FEF-B1CA-646DB9BB5CE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632869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B160BBC-50EA-45B7-B5A0-8CF9DAB19649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228BB31-D1F0-4B71-A056-17D79A99E08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3215920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133A33-9CB3-41B3-9B90-D55F469FBB72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8C03F6F-788D-4987-98E0-32039BC465F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8854834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11FEBF-9BB8-4A5E-B8FE-4CD952084F27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068C0A-8943-4283-8E63-6454EB4EA8B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56506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TW" sz="4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/>
              </a:defRPr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Rectangle 4"/>
          <p:cNvSpPr txBox="1">
            <a:spLocks noGrp="1"/>
          </p:cNvSpPr>
          <p:nvPr>
            <p:ph type="dt" sz="quarter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新細明體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5"/>
          <p:cNvSpPr txBox="1"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新細明體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6"/>
          <p:cNvSpPr txBox="1"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defRPr>
                <a:solidFill>
                  <a:srgbClr val="000000"/>
                </a:solidFill>
                <a:ea typeface="新細明體" panose="02020500000000000000" pitchFamily="18" charset="-120"/>
              </a:defRPr>
            </a:lvl1pPr>
          </a:lstStyle>
          <a:p>
            <a:pPr hangingPunct="0"/>
            <a:fld id="{E899E6A3-012C-44E0-B9C1-1026B40A2498}" type="slidenum">
              <a:rPr lang="en-US" altLang="pt-BR" smtClean="0">
                <a:latin typeface="Arial" panose="020B0604020202020204" pitchFamily="34" charset="0"/>
                <a:cs typeface="Arial" panose="020B0604020202020204" pitchFamily="34" charset="0"/>
              </a:rPr>
              <a:pPr hangingPunct="0"/>
              <a:t>‹nº›</a:t>
            </a:fld>
            <a:endParaRPr lang="en-US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442033"/>
      </p:ext>
    </p:extLst>
  </p:cSld>
  <p:clrMapOvr>
    <a:masterClrMapping/>
  </p:clrMapOvr>
  <p:transition/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C4332-7F35-4D68-9E4B-15A8883DED3B}" type="datetime1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Divisão de Imunização – CVE “Prof. Alexandre Vranjac” – CCD – SES/SP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fld id="{4431FFE0-1B0A-478F-87EC-235068FF8FD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9625645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7CE688C-9396-4AEC-AE8C-7F000B158353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6C3F10-6178-4FE2-9755-FAB470B665D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9680857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F3F02EA-C871-448C-A588-CC7C26983939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B2A9237-2D84-4CEE-9D86-88C8D5FE334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34124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1B76F4-2319-4340-B875-B0A55738A1AE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3E9D99-AC35-4287-898B-6BBC8352362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773517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D1B6D37-2DA5-48D0-81D6-A2907EFE7A64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E34C0F-0127-4FC7-9CB6-461737F35B8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3213676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88CED-5759-4A63-B401-77B1B972339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8D342-4E09-494E-BFCC-A832566468F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0323432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FD3D2-24E8-4824-AACE-F2D39C958D4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C656D-14AD-4FC6-A828-BE596E31B51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4649991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779C7-F92B-4914-BC07-48ED374BDD11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FAA4B-EFDA-42E6-B3F0-563506E99C4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3509731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9D2CE-85B6-4618-A049-50B0C61FEEA7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BB77F-A256-4BDF-A200-D16770BAB98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5446279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C4D40-602A-405C-8098-DADD2939F36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A07D9-B33E-4141-B6AE-DB80FB55913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2334010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202E5-192C-474E-B24A-44BB80DB9AC1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2D7F8-843C-4AA0-A4CF-F1E1BDF4429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842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D36C0-34AF-4632-AA34-82967CA7C776}" type="datetime1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Divisão de Imunização – CVE “Prof. Alexandre Vranjac” – CCD – SES/SP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fld id="{4A4D74F8-1842-4B12-924C-EB2C913E8AB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2522988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85F0E-E9B2-4B98-8AB2-857D86DF6B7D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E568F-91A0-45A0-B46F-4802F9B7ED5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655572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AA148-9203-43FF-8F7A-10BB8062BD9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5AD32-E198-4741-9E9F-8A209FF2F47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7893725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44C66-53A0-44E1-82B6-87002D87654F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5DACC-CEC3-4B94-9641-BC6080FEF58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0949523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7E960-B7A1-4219-A38B-2960C95B359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368C6-CE3C-49C0-9733-374B66008FF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9687131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E9B64-ED3C-4019-A9FB-7C9E4FA9624D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3B998-65A9-48B5-A285-CCBB0FCFDC3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986515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5BB77-3E0B-4707-8871-E10430367C1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FA1CB-611A-4804-9C68-81F11FC349F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3646184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HD_MAC_4:Users:fredlobo:Documents:trabalhos_em_andamento:MODELO_APRESENTACOES:slide_padrao_verde_capa_final.png"/>
          <p:cNvPicPr>
            <a:picLocks noChangeAspect="1" noChangeArrowheads="1"/>
          </p:cNvPicPr>
          <p:nvPr/>
        </p:nvPicPr>
        <p:blipFill>
          <a:blip r:embed="rId2" r:link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7"/>
          <a:stretch>
            <a:fillRect/>
          </a:stretch>
        </p:blipFill>
        <p:spPr bwMode="auto">
          <a:xfrm>
            <a:off x="-12700" y="-9525"/>
            <a:ext cx="91694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HD_MAC_4:Users:fredlobo:Documents:trabalhos_em_andamento:MODELO_APRESENTACOES:SLIDE_PADRAO_VERDE_NOVO2.pn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1" r="77534" b="17198"/>
          <a:stretch>
            <a:fillRect/>
          </a:stretch>
        </p:blipFill>
        <p:spPr bwMode="auto">
          <a:xfrm>
            <a:off x="-6350" y="6537325"/>
            <a:ext cx="20542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92D285-2794-4B24-9924-EE68578F5AA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38112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AD62103-D159-4A33-9488-07CAE3E2899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9187409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88CED-5759-4A63-B401-77B1B972339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8D342-4E09-494E-BFCC-A832566468F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7009878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FD3D2-24E8-4824-AACE-F2D39C958D4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C656D-14AD-4FC6-A828-BE596E31B51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1160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02362-846B-4D0C-962A-DC242C7604A6}" type="datetime1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Divisão de Imunização – CVE “Prof. Alexandre Vranjac” – CCD – SES/SP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fld id="{ACF6E71E-CFA4-41F6-8341-4F06AFC5276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768468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779C7-F92B-4914-BC07-48ED374BDD11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FAA4B-EFDA-42E6-B3F0-563506E99C4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9867780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9D2CE-85B6-4618-A049-50B0C61FEEA7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BB77F-A256-4BDF-A200-D16770BAB98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1474979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C4D40-602A-405C-8098-DADD2939F36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A07D9-B33E-4141-B6AE-DB80FB55913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1975927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202E5-192C-474E-B24A-44BB80DB9AC1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2D7F8-843C-4AA0-A4CF-F1E1BDF4429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5925648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85F0E-E9B2-4B98-8AB2-857D86DF6B7D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E568F-91A0-45A0-B46F-4802F9B7ED5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2195911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AA148-9203-43FF-8F7A-10BB8062BD9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5AD32-E198-4741-9E9F-8A209FF2F47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8925100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44C66-53A0-44E1-82B6-87002D87654F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5DACC-CEC3-4B94-9641-BC6080FEF58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6671934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7E960-B7A1-4219-A38B-2960C95B359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368C6-CE3C-49C0-9733-374B66008FF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6377864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E9B64-ED3C-4019-A9FB-7C9E4FA9624D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3B998-65A9-48B5-A285-CCBB0FCFDC3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3341189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5BB77-3E0B-4707-8871-E10430367C1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FA1CB-611A-4804-9C68-81F11FC349F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11453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7606D-76AF-4EED-BC28-B6478C8A8D0E}" type="datetime1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Divisão de Imunização – CVE “Prof. Alexandre Vranjac” – CCD – SES/SP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fld id="{75F79C25-F1C3-49D7-AE5D-2F4A3737A2E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5302059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HD_MAC_4:Users:fredlobo:Documents:trabalhos_em_andamento:MODELO_APRESENTACOES:slide_padrao_verde_capa_final.png"/>
          <p:cNvPicPr>
            <a:picLocks noChangeAspect="1" noChangeArrowheads="1"/>
          </p:cNvPicPr>
          <p:nvPr/>
        </p:nvPicPr>
        <p:blipFill>
          <a:blip r:embed="rId2" r:link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7"/>
          <a:stretch>
            <a:fillRect/>
          </a:stretch>
        </p:blipFill>
        <p:spPr bwMode="auto">
          <a:xfrm>
            <a:off x="-12700" y="-9525"/>
            <a:ext cx="91694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HD_MAC_4:Users:fredlobo:Documents:trabalhos_em_andamento:MODELO_APRESENTACOES:SLIDE_PADRAO_VERDE_NOVO2.pn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1" r="77534" b="17198"/>
          <a:stretch>
            <a:fillRect/>
          </a:stretch>
        </p:blipFill>
        <p:spPr bwMode="auto">
          <a:xfrm>
            <a:off x="-6350" y="6537325"/>
            <a:ext cx="20542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92D285-2794-4B24-9924-EE68578F5AA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38628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AD62103-D159-4A33-9488-07CAE3E2899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2438508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2164CD1-4A7E-4508-9A1D-ADCEDCB6BE25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457200"/>
              <a:t>11/22/2019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1A2CEE5-D496-40AB-A9D4-D8812A3C312E}" type="slidenum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457200"/>
              <a:t>‹nº›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872558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2164CD1-4A7E-4508-9A1D-ADCEDCB6BE25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457200"/>
              <a:t>11/22/2019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1A2CEE5-D496-40AB-A9D4-D8812A3C312E}" type="slidenum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457200"/>
              <a:t>‹nº›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19344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2164CD1-4A7E-4508-9A1D-ADCEDCB6BE25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457200"/>
              <a:t>11/22/2019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1A2CEE5-D496-40AB-A9D4-D8812A3C312E}" type="slidenum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457200"/>
              <a:t>‹nº›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086910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2164CD1-4A7E-4508-9A1D-ADCEDCB6BE25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457200"/>
              <a:t>11/22/2019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1A2CEE5-D496-40AB-A9D4-D8812A3C312E}" type="slidenum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457200"/>
              <a:t>‹nº›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89174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2164CD1-4A7E-4508-9A1D-ADCEDCB6BE25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457200"/>
              <a:t>11/22/2019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1A2CEE5-D496-40AB-A9D4-D8812A3C312E}" type="slidenum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457200"/>
              <a:t>‹nº›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233807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2164CD1-4A7E-4508-9A1D-ADCEDCB6BE25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457200"/>
              <a:t>11/22/2019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1A2CEE5-D496-40AB-A9D4-D8812A3C312E}" type="slidenum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457200"/>
              <a:t>‹nº›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802909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2164CD1-4A7E-4508-9A1D-ADCEDCB6BE25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457200"/>
              <a:t>11/22/2019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1A2CEE5-D496-40AB-A9D4-D8812A3C312E}" type="slidenum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457200"/>
              <a:t>‹nº›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723976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2164CD1-4A7E-4508-9A1D-ADCEDCB6BE25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457200"/>
              <a:t>11/22/2019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1A2CEE5-D496-40AB-A9D4-D8812A3C312E}" type="slidenum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457200"/>
              <a:t>‹nº›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34738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5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1E840-5476-4D0D-999F-26AE2346F4B4}" type="datetime1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Divisão de Imunização – CVE “Prof. Alexandre Vranjac” – CCD – SES/SP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fld id="{A83D4CB0-A923-4A43-B04E-877CB56A37E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3485568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2164CD1-4A7E-4508-9A1D-ADCEDCB6BE25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457200"/>
              <a:t>11/22/2019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1A2CEE5-D496-40AB-A9D4-D8812A3C312E}" type="slidenum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457200"/>
              <a:t>‹nº›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959101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2164CD1-4A7E-4508-9A1D-ADCEDCB6BE25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457200"/>
              <a:t>11/22/2019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1A2CEE5-D496-40AB-A9D4-D8812A3C312E}" type="slidenum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457200"/>
              <a:t>‹nº›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833918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2164CD1-4A7E-4508-9A1D-ADCEDCB6BE25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457200"/>
              <a:t>11/22/2019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1A2CEE5-D496-40AB-A9D4-D8812A3C312E}" type="slidenum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defTabSz="457200"/>
              <a:t>‹nº›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40204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4AE3-F53E-4573-9948-F89F67B73EF9}" type="datetimeFigureOut">
              <a:rPr lang="pt-BR" smtClean="0"/>
              <a:t>22/11/2019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97D3-0BDF-4890-89CF-0DB46CE93E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784329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4AE3-F53E-4573-9948-F89F67B73EF9}" type="datetimeFigureOut">
              <a:rPr lang="pt-BR" smtClean="0"/>
              <a:t>22/11/2019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97D3-0BDF-4890-89CF-0DB46CE93E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908883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4AE3-F53E-4573-9948-F89F67B73EF9}" type="datetimeFigureOut">
              <a:rPr lang="pt-BR" smtClean="0"/>
              <a:t>22/11/2019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97D3-0BDF-4890-89CF-0DB46CE93E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565277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4AE3-F53E-4573-9948-F89F67B73EF9}" type="datetimeFigureOut">
              <a:rPr lang="pt-BR" smtClean="0"/>
              <a:t>22/11/2019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97D3-0BDF-4890-89CF-0DB46CE93E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75527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4AE3-F53E-4573-9948-F89F67B73EF9}" type="datetimeFigureOut">
              <a:rPr lang="pt-BR" smtClean="0"/>
              <a:t>22/11/2019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97D3-0BDF-4890-89CF-0DB46CE93E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827279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4AE3-F53E-4573-9948-F89F67B73EF9}" type="datetimeFigureOut">
              <a:rPr lang="pt-BR" smtClean="0"/>
              <a:t>22/11/2019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97D3-0BDF-4890-89CF-0DB46CE93E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788947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4AE3-F53E-4573-9948-F89F67B73EF9}" type="datetimeFigureOut">
              <a:rPr lang="pt-BR" smtClean="0"/>
              <a:t>22/11/2019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97D3-0BDF-4890-89CF-0DB46CE93E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4370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84209-81A8-4169-8022-F961D12EC098}" type="datetime1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Divisão de Imunização – CVE “Prof. Alexandre Vranjac” – CCD – SES/SP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fld id="{D4D33026-E008-46D2-93AA-DB7D1897BA1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1571535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4AE3-F53E-4573-9948-F89F67B73EF9}" type="datetimeFigureOut">
              <a:rPr lang="pt-BR" smtClean="0"/>
              <a:t>22/11/2019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97D3-0BDF-4890-89CF-0DB46CE93E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657738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4AE3-F53E-4573-9948-F89F67B73EF9}" type="datetimeFigureOut">
              <a:rPr lang="pt-BR" smtClean="0"/>
              <a:t>22/11/2019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97D3-0BDF-4890-89CF-0DB46CE93E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646889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4AE3-F53E-4573-9948-F89F67B73EF9}" type="datetimeFigureOut">
              <a:rPr lang="pt-BR" smtClean="0"/>
              <a:t>22/11/2019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97D3-0BDF-4890-89CF-0DB46CE93E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083181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4AE3-F53E-4573-9948-F89F67B73EF9}" type="datetimeFigureOut">
              <a:rPr lang="pt-BR" smtClean="0"/>
              <a:t>22/11/2019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97D3-0BDF-4890-89CF-0DB46CE93E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539533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9D475-B7FD-4CE0-9E16-3341F313F4EB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2013E-60CD-4D1B-88D9-E932EB1C670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7098042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686D6-CAA5-46E2-AF25-BCEB14A5B19D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62330-C598-45CA-9316-2908F3A8925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6111912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CCADC-9B67-4659-A918-926CC7F067FC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5B9B6-F1E5-4EE4-82CE-6C8580BADC2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654975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6D39D-92AD-4C02-BA44-DC3500A170D4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43384-0236-4D68-AFCC-1AEAF024DF6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2814979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E8DBB-10AF-4A43-AACD-3D050E9A620E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156A7-B82B-4146-82F3-A444422348B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3758423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C45E6-1AB6-4514-9AE9-410B016B558F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DCF9C-D1FE-416F-9C84-8B6B25A03D2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06198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8D103-F1EB-46A0-ABE7-A404DC7F6B19}" type="datetime1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Divisão de Imunização – CVE “Prof. Alexandre Vranjac” – CCD – SES/SP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fld id="{BD08A461-7B1E-4C3F-87EA-A1EFAF39077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7551695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AC94C-C467-47A0-8D8E-3F14AAD69949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52AF6-2EDF-4C19-96FD-97F84CA6A46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6534246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8FC4C-4B3F-4922-B106-D35991B81E3B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EB1DD-759A-42AB-8D3A-93D9C22D06E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6602924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0DBA1-0128-4362-8122-057ADA244760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EF3C7-8733-447F-BC83-268B11F4534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2362636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35863-74B0-4E4D-9196-D243352B931F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74BC9-80E5-461F-967C-BA8683E43F1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29110265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90182-39B3-4D1C-AFFE-B8671CC5872B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27E4D-660B-40E7-B4F7-4DFE5546733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843270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06212-7F50-4655-8914-D14CD3E15CDE}" type="datetime1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Divisão de Imunização – CVE “Prof. Alexandre Vranjac” – CCD – SES/SP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fld id="{883C2082-0438-4543-8462-43241EB089D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53150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EAFC5-4775-43CB-B5AA-0AA99DFC7B88}" type="datetime1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pt-BR"/>
              <a:t>Divisão de Imunização – CVE “Prof. Alexandre Vranjac” – CCD – SES/SP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fld id="{E8532300-9EA8-4A8C-BF75-7F2D63FF859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86846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46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8BFD-1AFC-4734-9591-BFA85807C2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474B-C8F0-4A61-8E93-1F0C5AD3229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103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BR" sz="4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lang="pt-BR" sz="3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 txBox="1">
            <a:spLocks noGrp="1"/>
          </p:cNvSpPr>
          <p:nvPr>
            <p:ph type="dt" sz="quarter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BR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+mn-cs"/>
              </a:defRPr>
            </a:lvl1pPr>
          </a:lstStyle>
          <a:p>
            <a:pPr>
              <a:defRPr/>
            </a:pPr>
            <a:fld id="{72516ECB-EACC-421E-BDC5-AE11DE1A03B6}" type="datetime1">
              <a:rPr lang="pt-BR"/>
              <a:pPr>
                <a:defRPr/>
              </a:pPr>
              <a:t>22/11/2019</a:t>
            </a:fld>
            <a:endParaRPr/>
          </a:p>
        </p:txBody>
      </p:sp>
      <p:sp>
        <p:nvSpPr>
          <p:cNvPr id="5" name="Espaço Reservado para Rodapé 4"/>
          <p:cNvSpPr txBox="1"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BR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Espaço Reservado para Número de Slide 5"/>
          <p:cNvSpPr txBox="1"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defRPr>
                <a:solidFill>
                  <a:srgbClr val="000000"/>
                </a:solidFill>
              </a:defRPr>
            </a:lvl1pPr>
          </a:lstStyle>
          <a:p>
            <a:pPr hangingPunct="0"/>
            <a:fld id="{6BDC5627-3D09-417D-B620-D7B0C65C794A}" type="slidenum">
              <a:rPr lang="pt-BR" altLang="pt-BR" smtClean="0">
                <a:latin typeface="Arial" panose="020B0604020202020204" pitchFamily="34" charset="0"/>
                <a:cs typeface="Arial" panose="020B0604020202020204" pitchFamily="34" charset="0"/>
              </a:rPr>
              <a:pPr hangingPunct="0"/>
              <a:t>‹nº›</a:t>
            </a:fld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396531"/>
      </p:ext>
    </p:extLst>
  </p:cSld>
  <p:clrMapOvr>
    <a:masterClrMapping/>
  </p:clrMapOvr>
  <p:transition/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8BFD-1AFC-4734-9591-BFA85807C2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474B-C8F0-4A61-8E93-1F0C5AD3229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0644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8BFD-1AFC-4734-9591-BFA85807C2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474B-C8F0-4A61-8E93-1F0C5AD3229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5114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8BFD-1AFC-4734-9591-BFA85807C2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474B-C8F0-4A61-8E93-1F0C5AD3229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8681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8BFD-1AFC-4734-9591-BFA85807C2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474B-C8F0-4A61-8E93-1F0C5AD3229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6232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8BFD-1AFC-4734-9591-BFA85807C2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474B-C8F0-4A61-8E93-1F0C5AD3229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052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8BFD-1AFC-4734-9591-BFA85807C2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474B-C8F0-4A61-8E93-1F0C5AD3229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297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8BFD-1AFC-4734-9591-BFA85807C2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474B-C8F0-4A61-8E93-1F0C5AD3229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904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5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8BFD-1AFC-4734-9591-BFA85807C2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474B-C8F0-4A61-8E93-1F0C5AD3229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0229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8BFD-1AFC-4734-9591-BFA85807C2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474B-C8F0-4A61-8E93-1F0C5AD3229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7457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8BFD-1AFC-4734-9591-BFA85807C28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474B-C8F0-4A61-8E93-1F0C5AD3229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91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BR" sz="4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 txBox="1">
            <a:spLocks noGrp="1"/>
          </p:cNvSpPr>
          <p:nvPr>
            <p:ph idx="1"/>
          </p:nvPr>
        </p:nvSpPr>
        <p:spPr>
          <a:xfrm>
            <a:off x="457200" y="1600222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lang="pt-BR" sz="3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742950" marR="0" lvl="1" indent="-2857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–"/>
              <a:tabLst/>
              <a:defRPr lang="pt-BR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lang="pt-BR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/>
              <a:buChar char="–"/>
              <a:tabLst/>
              <a:defRPr lang="pt-B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/>
              <a:buChar char="»"/>
              <a:tabLst/>
              <a:defRPr lang="pt-B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 txBox="1">
            <a:spLocks noGrp="1"/>
          </p:cNvSpPr>
          <p:nvPr>
            <p:ph type="dt" sz="quarter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BR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+mn-cs"/>
              </a:defRPr>
            </a:lvl1pPr>
          </a:lstStyle>
          <a:p>
            <a:pPr>
              <a:defRPr/>
            </a:pPr>
            <a:fld id="{11C7FEE5-EDF2-43F0-B061-6A1F13DD920D}" type="datetime1">
              <a:rPr lang="pt-BR"/>
              <a:pPr>
                <a:defRPr/>
              </a:pPr>
              <a:t>22/11/2019</a:t>
            </a:fld>
            <a:endParaRPr/>
          </a:p>
        </p:txBody>
      </p:sp>
      <p:sp>
        <p:nvSpPr>
          <p:cNvPr id="5" name="Espaço Reservado para Rodapé 4"/>
          <p:cNvSpPr txBox="1"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BR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Espaço Reservado para Número de Slide 5"/>
          <p:cNvSpPr txBox="1"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defRPr>
                <a:solidFill>
                  <a:srgbClr val="000000"/>
                </a:solidFill>
              </a:defRPr>
            </a:lvl1pPr>
          </a:lstStyle>
          <a:p>
            <a:pPr hangingPunct="0"/>
            <a:fld id="{875C6A99-0B66-4001-AFEF-6C1B64E65BA4}" type="slidenum">
              <a:rPr lang="pt-BR" altLang="pt-BR" smtClean="0">
                <a:latin typeface="Arial" panose="020B0604020202020204" pitchFamily="34" charset="0"/>
                <a:cs typeface="Arial" panose="020B0604020202020204" pitchFamily="34" charset="0"/>
              </a:rPr>
              <a:pPr hangingPunct="0"/>
              <a:t>‹nº›</a:t>
            </a:fld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581335"/>
      </p:ext>
    </p:extLst>
  </p:cSld>
  <p:clrMapOvr>
    <a:masterClrMapping/>
  </p:clrMapOvr>
  <p:transition/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46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F0FA87-2B9E-4FFF-89AC-D4EB15B2CFD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23872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D936D-D03E-409B-9C78-F6B0D271231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743883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A4FF6A-15F5-458A-9F03-F55CF88C869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672561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B1FA3E-DA2A-44B3-B898-470AEE34503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864713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8557F-8C67-44EB-B523-D9E18BF3C83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747694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104D21-F0DD-4FEB-804F-AA8B6F0A541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504278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94597-9277-443E-A38E-FC4CD598459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255410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879278-B561-4A7C-B403-BAEFEE7BFE4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143708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5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81017-17C2-4790-BA69-FEE602478C3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828154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41C04-6944-4998-86A5-1E7768AB577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10271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46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7FC8E-E64E-4B97-9899-44ACF794106F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24B9A7-7342-45F9-8BC7-BCDE3C14CB3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31780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3AFE0-321A-41A4-B471-ED80B5C659C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827978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1CEA3A-B315-4EFE-956F-B5572557D7E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313389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2" y="2438421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pt-BR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pt-BR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pt-BR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pt-BR" sz="24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pt-BR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pt-BR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pt-BR" sz="2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484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50484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D1AB81-EC80-454F-A594-5859BC5AC90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9872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E9A68C-E59A-4D6A-905D-53D5846DE74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04851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C5562C-BD36-4C9C-BA6C-12444709E53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22983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E99E14-2314-4ADE-A42D-0827CDF9503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0915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81A01F-E6E0-4F67-8E7E-CD9F4FBB2AF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46882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4128E9E-0720-4411-90A6-44B57AB0F88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62843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A59E42D-A9C9-499A-824C-3D3F110A1DB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26022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AABDE6-C726-489C-92F8-6DEFB347D6C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5500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748C3-8D90-4700-A788-943C603C69D1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39D015-CAEF-4D4A-9031-0148A5BC5E2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384102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5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57B3D0-75B4-4354-BBFC-C4534BDB2B3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68577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9C43260-6955-4507-8D06-FBAB61A339B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7781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004050" y="617559"/>
            <a:ext cx="1951038" cy="551497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50938" y="617559"/>
            <a:ext cx="5700712" cy="551497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F0B5B9F-8259-481C-878F-70CE69EE20D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77073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46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D7BB63-EC27-48C4-A19F-943B1A77A842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ED74ED-2044-42D5-A169-7F4C51A21BD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49012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472CB9-8AA9-4C95-9643-0B586204DECD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2E692A-727D-4B9B-AF9C-87822C1428F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6758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16A0AB3-4D0B-4D1B-8B2E-E4C81AC513B4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A1C0AB-0F4F-4205-A066-06B47854D6B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5917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AECDFB-FD90-4A58-A933-545E66ED3475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50927F-C546-4F0B-8F5B-8D6E16CDD0A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05537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6A5EE66-0444-46EC-B2BF-38031E68D54C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9DD02-CE9A-46F9-AB14-93F8B1FD980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86225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6833E9-C33A-4AA8-9E94-6363045A66C8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1C33378-9090-4131-A3A5-BB454CBBD73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40031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C2430E-91DA-4391-A786-ECCEF742F913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A60346-C6C9-4FB5-B4AB-39B808E8861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7836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39EB3-822B-486A-8FA3-12AECF8337C8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43538-8F92-4941-9E05-1D4C13C17BA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080519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0ADF33-09CF-410F-BD99-9BEFAC539820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E911857-670A-4C3A-96F8-1E1A35F3B09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98253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5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1B24C2-B580-4D9B-9AA1-4148C64F650D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C7BDE3-486F-409F-8989-EDFA06DA864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54686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F09322-6008-4912-BF8F-59EF2680EC34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258D2F5-9CD1-463E-8065-0CE8D62F604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45871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1FBA15-D2FC-429F-A055-C6655E46B2D7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5A55851-D30A-4B07-8CA5-D804267F547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43286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46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FE791A-2294-490E-8BC9-924441E1892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748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A14420A-A847-4F58-810B-ADAA65004D4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311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1CD2DE9-D078-483E-8084-5BF264DA9B4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725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978418E-2A21-4227-B963-EF155942C8C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888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216D039-72AB-4F93-8EFD-CE3500844B0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153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8E098DD-77B5-4565-8911-48566C552D6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14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C0C77-8702-47FA-8CBD-FA967BAE859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8AE4BD-9361-4472-9213-DC37241EE63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646740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1C2E4C5-6DE2-4F06-AEFF-14AED67A47D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714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E5D1AA2-17DF-4E58-B6A7-252018B2ACD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795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5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25CF058-ECD7-4479-8987-D60372158D5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452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C14558-0D90-4911-B9F4-16EC78B6093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8283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410B38C-7FEB-440D-A16F-61ED6AE3AE2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984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3"/>
            <a:ext cx="40386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57200" y="3938610"/>
            <a:ext cx="40386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8200" y="3938610"/>
            <a:ext cx="40386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EB3292-9748-4517-83FB-D976FF2B3FE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281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E65505-900D-4D0C-9546-5C7709F93144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ACB7164-3CF0-4456-8FAD-62743E2322B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21183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46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DD80C-EDFD-4FCE-9C98-A1C20B7B16A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3B8C4-69B3-4A98-82B5-39337707152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008276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18BAD-ED6D-4D4B-9680-8835F7D28B77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B9D05-32D1-4DA6-9380-F63FC74C5BC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240857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BF17C-475A-433B-974D-FE31346B328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C2E07-ED88-4031-A334-0A0604D0C1A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02073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517E2-4D89-41A4-8AEB-ED637FF871A7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A14DB7-7459-4465-A846-AA824E7F679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188380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ECCB4-AE61-443E-856D-47A13850934F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C5D3C-EFCE-42FB-A1F3-13ACCA16F70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146634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5A776-F1B5-4186-80D9-CEADC899620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960CB-2E8B-4A3B-B583-85790165A9A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075353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179EB-F15E-4BB1-8E36-D88C935E578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66306-3C9F-4B76-BE70-2C7ECDC1784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879585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13D68-6191-48F9-A358-45B6A002566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77ADD-DDC5-4FA0-B289-010EC890BBE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582663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432FA-497B-4413-8773-18D7D3E9B6C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C92B5-99A0-4F36-838A-3CF755837E0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732597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5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F104A-5EA0-46D5-A8A1-093CFBC6E3C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A2E06-AE7D-4822-9039-88AFFE5B704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576379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84BA6-3D94-4AD8-B617-0E0C258D309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28421-8535-4674-B928-ABA51C9CE91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116760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A1309-B2A6-4524-AF17-72BFE611AC2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B2172-0F13-4220-9866-3E667FB6C17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782637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BF79A-F822-4739-AB61-FC71733C227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1CC5C-496E-4947-A62D-3D5980B048C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413791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HD_MAC_4:Users:fredlobo:Documents:trabalhos_em_andamento:MODELO_APRESENTACOES:slide_padrao_verde_capa_final.png"/>
          <p:cNvPicPr>
            <a:picLocks noChangeAspect="1" noChangeArrowheads="1"/>
          </p:cNvPicPr>
          <p:nvPr/>
        </p:nvPicPr>
        <p:blipFill>
          <a:blip r:embed="rId2" r:link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7"/>
          <a:stretch>
            <a:fillRect/>
          </a:stretch>
        </p:blipFill>
        <p:spPr bwMode="auto">
          <a:xfrm>
            <a:off x="-12700" y="-9525"/>
            <a:ext cx="91694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HD_MAC_4:Users:fredlobo:Documents:trabalhos_em_andamento:MODELO_APRESENTACOES:SLIDE_PADRAO_VERDE_NOVO2.pn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1" r="77534" b="17198"/>
          <a:stretch>
            <a:fillRect/>
          </a:stretch>
        </p:blipFill>
        <p:spPr bwMode="auto">
          <a:xfrm>
            <a:off x="-6350" y="6537325"/>
            <a:ext cx="20542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403824A-2F52-4715-A039-D3A99FD0CC1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40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image" Target="file://localhost/Users/fredlobo/Documents/NUCOM%20AT%20THE%20MOMENT/GAB/apresentacoes%20powrpoint%202018%20periodo%20eleitoral/fundo%20miolo%20padrao%20periodo%20eleitoral%202018%20sem%20GF.jpg" TargetMode="Externa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image" Target="../media/image3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5" Type="http://schemas.openxmlformats.org/officeDocument/2006/relationships/theme" Target="../theme/theme19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Relationship Id="rId14" Type="http://schemas.openxmlformats.org/officeDocument/2006/relationships/slideLayout" Target="../slideLayouts/slideLayout2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5" Type="http://schemas.openxmlformats.org/officeDocument/2006/relationships/theme" Target="../theme/theme20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3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97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9pPr>
    </p:bodyStyle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90B98D2-C030-4721-9CA1-EC8D644FD72D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22/11/2019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2CFE446-8225-4E37-B783-5650DCFC31FC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306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90B98D2-C030-4721-9CA1-EC8D644FD72D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22/11/2019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2CFE446-8225-4E37-B783-5650DCFC31FC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6944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FA3E1A3-2B39-494F-BCF2-4B1320AB3800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22/11/2019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79EBD9B-8C5A-47B5-AC9A-12433AD41929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5024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undo miolo padrao periodo eleitoral 2018 sem GF.jpg" descr="/Users/fredlobo/Documents/NUCOM AT THE MOMENT/GAB/apresentacoes powrpoint 2018 periodo eleitoral/fundo miolo padrao periodo eleitoral 2018 sem GF.jpg"/>
          <p:cNvPicPr>
            <a:picLocks noChangeAspect="1"/>
          </p:cNvPicPr>
          <p:nvPr userDrawn="1"/>
        </p:nvPicPr>
        <p:blipFill>
          <a:blip r:embed="rId14" r:link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5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</p:sldLayoutIdLst>
  <p:txStyles>
    <p:titleStyle>
      <a:lvl1pPr algn="ctr" defTabSz="60958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E18F15-3D21-45B1-B01F-E721AA1AFA6A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A9563A9-48CA-4542-BA84-6715AD573810}" type="slidenum">
              <a:rPr lang="pt-BR" altLang="pt-BR">
                <a:cs typeface="Arial" panose="020B0604020202020204" pitchFamily="34" charset="0"/>
              </a:rPr>
              <a:pPr>
                <a:defRPr/>
              </a:pPr>
              <a:t>‹nº›</a:t>
            </a:fld>
            <a:endParaRPr lang="pt-BR" altLang="pt-BR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509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4776"/>
            </a:gs>
            <a:gs pos="100000">
              <a:srgbClr val="33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03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effectLst/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03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/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03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effectLst/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fld id="{B4D6904F-58B6-46A6-86E9-D70309AD7E1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248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EFFE5C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EFFE5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EFFE5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EFFE5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EFFE5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EFFE5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EFFE5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EFFE5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EFFE5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32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EFFE5C"/>
        </a:buClr>
        <a:buSzPct val="55000"/>
        <a:buChar char="•"/>
        <a:defRPr sz="28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5120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FFFFFF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120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120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effectLst/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3719D3A-3B8A-4E9A-B653-6B9C9B1C77F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95384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2251198-DE50-4ABD-96BE-CCFFA0186FFE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22/11/2019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7D10451-179F-4B06-B084-6871B80383FB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764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20483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EC4F18C-66B5-4C17-94A2-67E1BABEAA0D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4DA3D72E-DE3D-4A57-B5FA-480D77AD450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3871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E18F15-3D21-45B1-B01F-E721AA1AFA6A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A9563A9-48CA-4542-BA84-6715AD573810}" type="slidenum">
              <a:rPr lang="pt-BR" altLang="pt-BR">
                <a:cs typeface="Arial" panose="020B0604020202020204" pitchFamily="34" charset="0"/>
              </a:rPr>
              <a:pPr>
                <a:defRPr/>
              </a:pPr>
              <a:t>‹nº›</a:t>
            </a:fld>
            <a:endParaRPr lang="pt-BR" altLang="pt-BR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27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  <p:sldLayoutId id="2147484025" r:id="rId12"/>
    <p:sldLayoutId id="2147484026" r:id="rId13"/>
    <p:sldLayoutId id="214748402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571BF69-4DAF-4208-8BFE-6367D81E1B71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78A15D2-64C6-46FF-B351-2E4F8865AEEB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5608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E18F15-3D21-45B1-B01F-E721AA1AFA6A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A9563A9-48CA-4542-BA84-6715AD573810}" type="slidenum">
              <a:rPr lang="pt-BR" altLang="pt-BR">
                <a:cs typeface="Arial" panose="020B0604020202020204" pitchFamily="34" charset="0"/>
              </a:rPr>
              <a:pPr>
                <a:defRPr/>
              </a:pPr>
              <a:t>‹nº›</a:t>
            </a:fld>
            <a:endParaRPr lang="pt-BR" altLang="pt-BR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3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  <p:sldLayoutId id="2147484056" r:id="rId13"/>
    <p:sldLayoutId id="214748405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leto miolo temer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3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D4AE3-F53E-4573-9948-F89F67B73EF9}" type="datetimeFigureOut">
              <a:rPr lang="pt-BR" smtClean="0"/>
              <a:t>22/11/2019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997D3-0BDF-4890-89CF-0DB46CE93E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1102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9219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42E709-87AC-4AA1-858D-69FAA0C3A02C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A859614-65B6-4155-8036-B9AFCE34BCA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440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172201"/>
            <a:ext cx="1143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EE94BA3-FF1A-4D94-AFA0-A96DE8B313FA}" type="datetime1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00200" y="6248401"/>
            <a:ext cx="61722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pt-BR" altLang="pt-BR"/>
              <a:t>Divisão de Imunização – CVE “Prof. Alexandre Vranjac” – CCD – SES/SP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172201"/>
            <a:ext cx="762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/>
                <a:cs typeface="Arial" charset="0"/>
              </a:defRPr>
            </a:lvl1pPr>
          </a:lstStyle>
          <a:p>
            <a:pPr>
              <a:defRPr/>
            </a:pPr>
            <a:fld id="{67C13CB5-A51C-4229-BD0C-2EBF0370799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9155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7D38BFD-1AFC-4734-9591-BFA85807C28D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22/11/2019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FE8474B-C8F0-4A61-8E93-1F0C5AD32296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6481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E5F6416B-ECD0-4650-A3B2-17E309B19425}" type="slidenum">
              <a:rPr lang="pt-BR" altLang="pt-BR" smtClean="0">
                <a:cs typeface="Arial" panose="020B0604020202020204" pitchFamily="34" charset="0"/>
              </a:rPr>
              <a:pPr/>
              <a:t>‹nº›</a:t>
            </a:fld>
            <a:endParaRPr lang="pt-BR" altLang="pt-BR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06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4776"/>
            </a:gs>
            <a:gs pos="100000">
              <a:srgbClr val="33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50948" y="617539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03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effectLst/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03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/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03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effectLst/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fld id="{D90F3E20-D215-45A2-82E9-E1B509E62EB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1667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EFFE5C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EFFE5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EFFE5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EFFE5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EFFE5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EFFE5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EFFE5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EFFE5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EFFE5C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32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EFFE5C"/>
        </a:buClr>
        <a:buSzPct val="55000"/>
        <a:buChar char="•"/>
        <a:defRPr sz="28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14339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C018C8A1-EDDE-428A-B4FE-293C377520BC}" type="datetimeFigureOut">
              <a:rPr lang="pt-BR"/>
              <a:pPr>
                <a:defRPr/>
              </a:pPr>
              <a:t>22/11/2019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DB6D44B-606D-4E35-877F-8BC60FB8F5F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509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 estilo do título mestre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4843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43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43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effectLst/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E5894C2-7D46-4D2E-A449-A5E7AD1D1DB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5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9DDA3F-BCFE-436A-AF1F-C8DB2F5021D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020A18C-EC03-426E-8982-243DE01D3525}" type="slidenum">
              <a:rPr lang="pt-BR" altLang="pt-BR">
                <a:cs typeface="Arial" panose="020B0604020202020204" pitchFamily="34" charset="0"/>
              </a:rPr>
              <a:pPr>
                <a:defRPr/>
              </a:pPr>
              <a:t>‹nº›</a:t>
            </a:fld>
            <a:endParaRPr lang="pt-BR" altLang="pt-BR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574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6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6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5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8.emf"/><Relationship Id="rId4" Type="http://schemas.openxmlformats.org/officeDocument/2006/relationships/package" Target="../embeddings/Planilha_do_Microsoft_Excel1.xlsx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5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4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8.xml"/><Relationship Id="rId4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2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99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2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4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0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CaixaDeTexto 1"/>
          <p:cNvSpPr txBox="1">
            <a:spLocks noChangeArrowheads="1"/>
          </p:cNvSpPr>
          <p:nvPr/>
        </p:nvSpPr>
        <p:spPr bwMode="auto">
          <a:xfrm>
            <a:off x="971550" y="1125559"/>
            <a:ext cx="748823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pt-BR" altLang="pt-BR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pt-BR" altLang="pt-BR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níveis de Governo		</a:t>
            </a:r>
          </a:p>
          <a:p>
            <a:pPr eaLnBrk="0" hangingPunct="0"/>
            <a:r>
              <a:rPr lang="pt-BR" altLang="pt-BR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Federal</a:t>
            </a:r>
          </a:p>
          <a:p>
            <a:pPr eaLnBrk="0" hangingPunct="0"/>
            <a:endParaRPr lang="pt-BR" altLang="pt-BR" sz="36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/>
            <a:r>
              <a:rPr lang="pt-BR" altLang="pt-BR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Estado (CONASS)</a:t>
            </a:r>
          </a:p>
          <a:p>
            <a:pPr eaLnBrk="0" hangingPunct="0"/>
            <a:r>
              <a:rPr lang="pt-BR" altLang="pt-BR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0" hangingPunct="0"/>
            <a:r>
              <a:rPr lang="pt-BR" altLang="pt-BR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Municípios  (</a:t>
            </a:r>
            <a:r>
              <a:rPr lang="pt-BR" altLang="pt-BR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CONASEMS)</a:t>
            </a:r>
          </a:p>
          <a:p>
            <a:pPr eaLnBrk="0" hangingPunct="0"/>
            <a:endParaRPr lang="pt-BR" altLang="pt-BR" sz="36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eta para baixo 5"/>
          <p:cNvSpPr/>
          <p:nvPr/>
        </p:nvSpPr>
        <p:spPr bwMode="auto">
          <a:xfrm>
            <a:off x="4284663" y="2924177"/>
            <a:ext cx="215900" cy="360363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1" name="Seta para baixo 10"/>
          <p:cNvSpPr/>
          <p:nvPr/>
        </p:nvSpPr>
        <p:spPr bwMode="auto">
          <a:xfrm>
            <a:off x="4284663" y="4076701"/>
            <a:ext cx="215900" cy="360363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BR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755576" y="6125941"/>
            <a:ext cx="7749480" cy="538163"/>
            <a:chOff x="755576" y="5950524"/>
            <a:chExt cx="7749480" cy="538162"/>
          </a:xfrm>
        </p:grpSpPr>
        <p:pic>
          <p:nvPicPr>
            <p:cNvPr id="7" name="Imagem 7" descr="ccd gradiente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5950524"/>
              <a:ext cx="1055688" cy="538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m 6" descr="GovernoSP_logo2011_horiz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5964811"/>
              <a:ext cx="3429000" cy="4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m 11" descr="arte brinde CVE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5964811"/>
              <a:ext cx="100012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4503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850" y="396878"/>
            <a:ext cx="8496300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Reação de ansiedade após Imunização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250825" y="1484318"/>
            <a:ext cx="8713788" cy="495520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afastar causas orgânicas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exame clínico: incongruência entre a queixa clínica e o exame neurológico realizado (“simulação”)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exames laboratoriais e de imagens: sem alteração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recorrência das manifestações clínicas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acolhimento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internação se necessário para investigação detalhada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apoio da regulação de vagas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apoio da Comissão de Imunização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avaliação de especialistas se necessário (neurologista, psiquiatra)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investigação epidemiológica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investigação e acompanhamento centralizada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imprensa</a:t>
            </a:r>
          </a:p>
        </p:txBody>
      </p:sp>
    </p:spTree>
    <p:extLst>
      <p:ext uri="{BB962C8B-B14F-4D97-AF65-F5344CB8AC3E}">
        <p14:creationId xmlns:p14="http://schemas.microsoft.com/office/powerpoint/2010/main" val="203479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 noGrp="1"/>
          </p:cNvGraphicFramePr>
          <p:nvPr>
            <p:extLst/>
          </p:nvPr>
        </p:nvGraphicFramePr>
        <p:xfrm>
          <a:off x="-30487" y="116632"/>
          <a:ext cx="9174487" cy="6741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50584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 noGrp="1"/>
          </p:cNvGraphicFramePr>
          <p:nvPr>
            <p:extLst/>
          </p:nvPr>
        </p:nvGraphicFramePr>
        <p:xfrm>
          <a:off x="0" y="116632"/>
          <a:ext cx="9144000" cy="6624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0994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510913"/>
            <a:ext cx="9144000" cy="206210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hangingPunct="0"/>
            <a:endParaRPr lang="pt-BR" altLang="pt-BR" sz="3200" b="1" dirty="0">
              <a:solidFill>
                <a:prstClr val="white"/>
              </a:solidFill>
            </a:endParaRPr>
          </a:p>
          <a:p>
            <a:pPr algn="ctr" hangingPunct="0"/>
            <a:r>
              <a:rPr lang="pt-BR" altLang="pt-BR" sz="3200" b="1" dirty="0">
                <a:solidFill>
                  <a:prstClr val="white"/>
                </a:solidFill>
              </a:rPr>
              <a:t>Coberturas Vacinais Brasil</a:t>
            </a:r>
          </a:p>
          <a:p>
            <a:pPr algn="ctr" hangingPunct="0"/>
            <a:r>
              <a:rPr lang="pt-BR" altLang="pt-BR" sz="3200" b="1" dirty="0">
                <a:solidFill>
                  <a:prstClr val="white"/>
                </a:solidFill>
              </a:rPr>
              <a:t>2013-2017</a:t>
            </a:r>
          </a:p>
          <a:p>
            <a:pPr algn="ctr" hangingPunct="0"/>
            <a:endParaRPr lang="pt-BR" altLang="pt-BR" sz="3200" b="1" dirty="0">
              <a:solidFill>
                <a:prstClr val="white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99" y="6165326"/>
            <a:ext cx="774858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8490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2678"/>
            <a:ext cx="9144000" cy="477258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644008" y="6032321"/>
            <a:ext cx="3888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prstClr val="black"/>
                </a:solidFill>
              </a:rPr>
              <a:t>Pesquisa Fapesp, ano19, no. 270, 18-24.2018</a:t>
            </a:r>
          </a:p>
        </p:txBody>
      </p:sp>
    </p:spTree>
    <p:extLst>
      <p:ext uri="{BB962C8B-B14F-4D97-AF65-F5344CB8AC3E}">
        <p14:creationId xmlns:p14="http://schemas.microsoft.com/office/powerpoint/2010/main" val="2255945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6752"/>
            <a:ext cx="9144000" cy="3744416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355976" y="596031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dirty="0">
                <a:solidFill>
                  <a:prstClr val="black"/>
                </a:solidFill>
              </a:rPr>
              <a:t>Pesquisa Fapesp, ano19, no. 270, 18-24.2018</a:t>
            </a:r>
          </a:p>
        </p:txBody>
      </p:sp>
    </p:spTree>
    <p:extLst>
      <p:ext uri="{BB962C8B-B14F-4D97-AF65-F5344CB8AC3E}">
        <p14:creationId xmlns:p14="http://schemas.microsoft.com/office/powerpoint/2010/main" val="4270521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124744"/>
            <a:ext cx="9144000" cy="30469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hangingPunct="0"/>
            <a:endParaRPr lang="pt-BR" altLang="pt-BR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 algn="ctr" hangingPunct="0"/>
            <a:r>
              <a:rPr lang="pt-BR" altLang="pt-BR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20ª. CAMPANHA NACIONAL DE VACINAÇÃO CONTRA A INFLUENZA</a:t>
            </a:r>
          </a:p>
          <a:p>
            <a:pPr lvl="0" algn="ctr" hangingPunct="0"/>
            <a:r>
              <a:rPr lang="pt-BR" altLang="pt-BR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23 DE ABRIL A 1 DE JUNHO DE 2018</a:t>
            </a:r>
          </a:p>
          <a:p>
            <a:pPr lvl="0" algn="ctr" hangingPunct="0"/>
            <a:r>
              <a:rPr lang="pt-BR" altLang="pt-BR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DIA “D” 12 DE MAIO</a:t>
            </a:r>
          </a:p>
          <a:p>
            <a:pPr lvl="0" algn="ctr" hangingPunct="0"/>
            <a:r>
              <a:rPr lang="pt-BR" altLang="pt-BR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99" y="6165326"/>
            <a:ext cx="774858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79059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 noGrp="1"/>
          </p:cNvGraphicFramePr>
          <p:nvPr/>
        </p:nvGraphicFramePr>
        <p:xfrm>
          <a:off x="19050" y="285748"/>
          <a:ext cx="9105900" cy="6357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89944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1"/>
          <p:cNvSpPr txBox="1"/>
          <p:nvPr/>
        </p:nvSpPr>
        <p:spPr>
          <a:xfrm>
            <a:off x="216498" y="6180179"/>
            <a:ext cx="3581065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Sistema de Informação do Programa Nacional de Imunizações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 80,0% até 2016 e 90,0% a partir de 2017</a:t>
            </a: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/>
          </p:nvPr>
        </p:nvGraphicFramePr>
        <p:xfrm>
          <a:off x="-38100" y="688202"/>
          <a:ext cx="9220201" cy="5481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98748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844824"/>
            <a:ext cx="9144000" cy="15696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hangingPunct="0"/>
            <a:endParaRPr lang="pt-BR" altLang="pt-BR" sz="3200" b="1" dirty="0">
              <a:solidFill>
                <a:prstClr val="white"/>
              </a:solidFill>
            </a:endParaRPr>
          </a:p>
          <a:p>
            <a:pPr algn="ctr" hangingPunct="0"/>
            <a:r>
              <a:rPr lang="pt-BR" altLang="pt-BR" sz="3200" b="1" dirty="0">
                <a:solidFill>
                  <a:prstClr val="white"/>
                </a:solidFill>
              </a:rPr>
              <a:t>Vacina Febre Amarela</a:t>
            </a:r>
          </a:p>
          <a:p>
            <a:pPr algn="ctr" hangingPunct="0"/>
            <a:endParaRPr lang="pt-BR" altLang="pt-BR" sz="3200" b="1" dirty="0">
              <a:solidFill>
                <a:prstClr val="white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99" y="6165326"/>
            <a:ext cx="774858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214309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3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" r="877"/>
          <a:stretch>
            <a:fillRect/>
          </a:stretch>
        </p:blipFill>
        <p:spPr bwMode="auto">
          <a:xfrm>
            <a:off x="684213" y="2349521"/>
            <a:ext cx="8001000" cy="136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35496" y="2147372"/>
            <a:ext cx="9001000" cy="1569660"/>
          </a:xfrm>
          <a:prstGeom prst="rect">
            <a:avLst/>
          </a:prstGeom>
          <a:gradFill flip="none" rotWithShape="1">
            <a:gsLst>
              <a:gs pos="0">
                <a:srgbClr val="0066FF">
                  <a:tint val="66000"/>
                  <a:satMod val="160000"/>
                </a:srgbClr>
              </a:gs>
              <a:gs pos="50000">
                <a:srgbClr val="0066FF">
                  <a:tint val="44500"/>
                  <a:satMod val="160000"/>
                </a:srgbClr>
              </a:gs>
              <a:gs pos="100000">
                <a:srgbClr val="0066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Fake News</a:t>
            </a:r>
          </a:p>
          <a:p>
            <a:pPr algn="ctr">
              <a:defRPr/>
            </a:pPr>
            <a:r>
              <a:rPr lang="pt-BR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Vacine-se contra</a:t>
            </a:r>
          </a:p>
          <a:p>
            <a:pPr algn="ctr">
              <a:defRPr/>
            </a:pPr>
            <a:endParaRPr lang="pt-BR" sz="3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1016" name="CaixaDeTexto 8"/>
          <p:cNvSpPr txBox="1">
            <a:spLocks noChangeArrowheads="1"/>
          </p:cNvSpPr>
          <p:nvPr/>
        </p:nvSpPr>
        <p:spPr bwMode="auto">
          <a:xfrm>
            <a:off x="1285907" y="4711721"/>
            <a:ext cx="64293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pt-BR" sz="1800" b="1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Helena Keico Sato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pt-BR" sz="1800" b="1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Diretora Técnica Divisão de Imunização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755576" y="5950525"/>
            <a:ext cx="7749480" cy="538163"/>
            <a:chOff x="755576" y="5950524"/>
            <a:chExt cx="7749480" cy="538162"/>
          </a:xfrm>
        </p:grpSpPr>
        <p:pic>
          <p:nvPicPr>
            <p:cNvPr id="13" name="Imagem 7" descr="ccd gradiente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5950524"/>
              <a:ext cx="1055688" cy="538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m 6" descr="GovernoSP_logo2011_horiz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5964811"/>
              <a:ext cx="3429000" cy="4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agem 11" descr="arte brinde CVE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5964811"/>
              <a:ext cx="100012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3549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156"/>
          <p:cNvSpPr>
            <a:spLocks noChangeArrowheads="1"/>
          </p:cNvSpPr>
          <p:nvPr/>
        </p:nvSpPr>
        <p:spPr bwMode="auto">
          <a:xfrm>
            <a:off x="4240213" y="3617913"/>
            <a:ext cx="2659062" cy="316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t-BR" altLang="pt-BR" sz="2700" b="1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50" name="Retângulo 149"/>
          <p:cNvSpPr/>
          <p:nvPr/>
        </p:nvSpPr>
        <p:spPr>
          <a:xfrm>
            <a:off x="1137674" y="5558095"/>
            <a:ext cx="526174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5"/>
          <a:stretch/>
        </p:blipFill>
        <p:spPr bwMode="auto">
          <a:xfrm>
            <a:off x="1427786" y="5700349"/>
            <a:ext cx="6643787" cy="115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14737"/>
            <a:ext cx="6037788" cy="463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2"/>
          <p:cNvSpPr txBox="1">
            <a:spLocks noChangeArrowheads="1"/>
          </p:cNvSpPr>
          <p:nvPr/>
        </p:nvSpPr>
        <p:spPr bwMode="auto">
          <a:xfrm>
            <a:off x="2229523" y="260648"/>
            <a:ext cx="50403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t-BR" altLang="pt-BR" sz="2000" b="1" dirty="0">
                <a:solidFill>
                  <a:srgbClr val="000000"/>
                </a:solidFill>
                <a:latin typeface="Tahoma" pitchFamily="34" charset="0"/>
              </a:rPr>
              <a:t>Monte Alegre do Sul/ GVE Campinas</a:t>
            </a:r>
          </a:p>
        </p:txBody>
      </p:sp>
    </p:spTree>
    <p:extLst>
      <p:ext uri="{BB962C8B-B14F-4D97-AF65-F5344CB8AC3E}">
        <p14:creationId xmlns:p14="http://schemas.microsoft.com/office/powerpoint/2010/main" val="202315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2" y="1254291"/>
            <a:ext cx="8525881" cy="44093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aixaDeTexto 2"/>
          <p:cNvSpPr txBox="1"/>
          <p:nvPr/>
        </p:nvSpPr>
        <p:spPr>
          <a:xfrm>
            <a:off x="287524" y="260663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prstClr val="black"/>
                </a:solidFill>
                <a:latin typeface="Calibri"/>
              </a:rPr>
              <a:t>Distribuição dos casos de Febre Amarela autóctones segundo município de infecção, estado de São Paulo, 2017-2018.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5"/>
          <a:stretch/>
        </p:blipFill>
        <p:spPr bwMode="auto">
          <a:xfrm>
            <a:off x="1427786" y="5700349"/>
            <a:ext cx="6643787" cy="115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42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086797" y="260654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prstClr val="black"/>
                </a:solidFill>
                <a:latin typeface="Calibri"/>
              </a:rPr>
              <a:t>Distribuição dos casos notificados de febre amarela segundo classificação, estado de São Paulo, 2018.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970138"/>
              </p:ext>
            </p:extLst>
          </p:nvPr>
        </p:nvGraphicFramePr>
        <p:xfrm>
          <a:off x="1979712" y="1124744"/>
          <a:ext cx="4751790" cy="2712696"/>
        </p:xfrm>
        <a:graphic>
          <a:graphicData uri="http://schemas.openxmlformats.org/drawingml/2006/table">
            <a:tbl>
              <a:tblPr firstRow="1" firstCol="1" bandRow="1"/>
              <a:tblGrid>
                <a:gridCol w="33140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08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568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0416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Classificação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Casos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Óbitos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403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4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Confirmados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537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4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Autóctones residentes no ESP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498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176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4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Importados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4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Não residentes do ESP com LPI no ESP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4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Descartados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2.143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98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4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Investigação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348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4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Total</a:t>
                      </a:r>
                      <a:endParaRPr lang="pt-B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3.028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291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1979712" y="3926798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100" dirty="0">
                <a:solidFill>
                  <a:prstClr val="black"/>
                </a:solidFill>
                <a:latin typeface="Calibri"/>
              </a:rPr>
              <a:t>Fonte: SINAN; CVE/CCD/SES-SP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100" dirty="0">
                <a:solidFill>
                  <a:prstClr val="black"/>
                </a:solidFill>
                <a:latin typeface="Calibri"/>
              </a:rPr>
              <a:t>Atualizado em 17/08/2018</a:t>
            </a:r>
          </a:p>
        </p:txBody>
      </p:sp>
      <p:sp>
        <p:nvSpPr>
          <p:cNvPr id="7" name="Retângulo 6"/>
          <p:cNvSpPr/>
          <p:nvPr/>
        </p:nvSpPr>
        <p:spPr>
          <a:xfrm>
            <a:off x="798765" y="4653136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prstClr val="black"/>
                </a:solidFill>
                <a:latin typeface="Calibri"/>
              </a:rPr>
              <a:t>Dos 498 casos autóctones, 176 evoluíram para o óbito, com letalidade de 35,4%. A maioria dos casos é do sexo masculino (80,6%) e a mediana da idade é de 43 anos (5 – 90 anos).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5"/>
          <a:stretch/>
        </p:blipFill>
        <p:spPr bwMode="auto">
          <a:xfrm>
            <a:off x="1427786" y="5700349"/>
            <a:ext cx="6643787" cy="115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15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156"/>
          <p:cNvSpPr>
            <a:spLocks noChangeArrowheads="1"/>
          </p:cNvSpPr>
          <p:nvPr/>
        </p:nvSpPr>
        <p:spPr bwMode="auto">
          <a:xfrm>
            <a:off x="4240213" y="3617913"/>
            <a:ext cx="2659062" cy="316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2700" b="1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50" name="Retângulo 149"/>
          <p:cNvSpPr/>
          <p:nvPr/>
        </p:nvSpPr>
        <p:spPr>
          <a:xfrm>
            <a:off x="1137674" y="5558095"/>
            <a:ext cx="526174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86" y="355431"/>
            <a:ext cx="8471588" cy="580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230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304800" y="228621"/>
            <a:ext cx="8610600" cy="18774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t-BR" sz="3200" b="1" dirty="0">
                <a:solidFill>
                  <a:srgbClr val="C00000"/>
                </a:solidFill>
                <a:latin typeface="Arial"/>
                <a:cs typeface="Arial" pitchFamily="34" charset="0"/>
              </a:rPr>
              <a:t>	SARAMPO - CASO SUSPEITO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pt-BR" sz="2400" b="1" dirty="0">
                <a:solidFill>
                  <a:srgbClr val="2D2DB9">
                    <a:lumMod val="75000"/>
                  </a:srgbClr>
                </a:solidFill>
                <a:latin typeface="Arial"/>
                <a:cs typeface="Arial" pitchFamily="34" charset="0"/>
              </a:rPr>
              <a:t>Toda pessoa com </a:t>
            </a:r>
            <a:r>
              <a:rPr lang="pt-BR" sz="2400" b="1" i="1" u="sng" dirty="0">
                <a:solidFill>
                  <a:srgbClr val="2D2DB9">
                    <a:lumMod val="75000"/>
                  </a:srgbClr>
                </a:solidFill>
                <a:latin typeface="Arial"/>
                <a:cs typeface="Arial" pitchFamily="34" charset="0"/>
              </a:rPr>
              <a:t>FEBRE e EXANTEMA</a:t>
            </a:r>
            <a:r>
              <a:rPr lang="pt-BR" sz="2400" b="1" dirty="0">
                <a:solidFill>
                  <a:srgbClr val="2D2DB9">
                    <a:lumMod val="75000"/>
                  </a:srgbClr>
                </a:solidFill>
                <a:latin typeface="Arial"/>
                <a:cs typeface="Arial" pitchFamily="34" charset="0"/>
              </a:rPr>
              <a:t>, acompanhado de  </a:t>
            </a:r>
            <a:r>
              <a:rPr lang="pt-BR" sz="2400" b="1" i="1" dirty="0">
                <a:solidFill>
                  <a:srgbClr val="2D2DB9">
                    <a:lumMod val="75000"/>
                  </a:srgbClr>
                </a:solidFill>
                <a:latin typeface="Arial"/>
                <a:cs typeface="Arial" pitchFamily="34" charset="0"/>
              </a:rPr>
              <a:t>TOSSE e/ou CORIZA e/ou CONJUNTIVITE</a:t>
            </a:r>
            <a:r>
              <a:rPr lang="pt-BR" sz="2400" b="1" dirty="0">
                <a:solidFill>
                  <a:srgbClr val="2D2DB9">
                    <a:lumMod val="75000"/>
                  </a:srgbClr>
                </a:solidFill>
                <a:latin typeface="Arial"/>
                <a:cs typeface="Arial" pitchFamily="34" charset="0"/>
              </a:rPr>
              <a:t>, independente da idade ou situação vacinal</a:t>
            </a:r>
          </a:p>
        </p:txBody>
      </p:sp>
      <p:pic>
        <p:nvPicPr>
          <p:cNvPr id="185348" name="Picture 4" descr="meascdc001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2" y="2367756"/>
            <a:ext cx="4429125" cy="334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9" name="Text Box 5"/>
          <p:cNvSpPr txBox="1">
            <a:spLocks noChangeArrowheads="1"/>
          </p:cNvSpPr>
          <p:nvPr/>
        </p:nvSpPr>
        <p:spPr bwMode="auto">
          <a:xfrm>
            <a:off x="288926" y="5878534"/>
            <a:ext cx="10534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pt-BR" altLang="pt-BR" sz="1400" b="1" i="1">
                <a:solidFill>
                  <a:srgbClr val="FFFFFF"/>
                </a:solidFill>
                <a:latin typeface="Times New Roman" panose="02020603050405020304" pitchFamily="18" charset="0"/>
              </a:rPr>
              <a:t>Fonte:CDC</a:t>
            </a:r>
          </a:p>
        </p:txBody>
      </p:sp>
      <p:graphicFrame>
        <p:nvGraphicFramePr>
          <p:cNvPr id="18535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1997424"/>
              </p:ext>
            </p:extLst>
          </p:nvPr>
        </p:nvGraphicFramePr>
        <p:xfrm>
          <a:off x="4788024" y="2524140"/>
          <a:ext cx="4040188" cy="3028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0" r:id="rId4" imgW="6095238" imgH="4571429" progId="">
                  <p:embed/>
                </p:oleObj>
              </mc:Choice>
              <mc:Fallback>
                <p:oleObj r:id="rId4" imgW="6095238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2524140"/>
                        <a:ext cx="4040188" cy="30289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5351" name="Rectangle 7"/>
          <p:cNvSpPr>
            <a:spLocks noChangeArrowheads="1"/>
          </p:cNvSpPr>
          <p:nvPr/>
        </p:nvSpPr>
        <p:spPr bwMode="auto">
          <a:xfrm>
            <a:off x="6629401" y="5715021"/>
            <a:ext cx="19255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pt-BR" altLang="pt-BR" sz="1400" i="1">
                <a:solidFill>
                  <a:srgbClr val="FFFFFF"/>
                </a:solidFill>
                <a:latin typeface="Times New Roman" panose="02020603050405020304" pitchFamily="18" charset="0"/>
              </a:rPr>
              <a:t>FONTE:COVER/SVS/M</a:t>
            </a:r>
          </a:p>
        </p:txBody>
      </p:sp>
      <p:pic>
        <p:nvPicPr>
          <p:cNvPr id="6168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17" y="6157169"/>
            <a:ext cx="774858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123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4688" y="314325"/>
            <a:ext cx="7754937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  <p:extLst>
      <p:ext uri="{BB962C8B-B14F-4D97-AF65-F5344CB8AC3E}">
        <p14:creationId xmlns:p14="http://schemas.microsoft.com/office/powerpoint/2010/main" val="142878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1214438"/>
            <a:ext cx="8286750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  <p:extLst>
      <p:ext uri="{BB962C8B-B14F-4D97-AF65-F5344CB8AC3E}">
        <p14:creationId xmlns:p14="http://schemas.microsoft.com/office/powerpoint/2010/main" val="125601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4" name="Picture 9" descr="Cartaz 2Fase_64x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642938"/>
            <a:ext cx="8215313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98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tângulo 1"/>
          <p:cNvSpPr>
            <a:spLocks noChangeArrowheads="1"/>
          </p:cNvSpPr>
          <p:nvPr/>
        </p:nvSpPr>
        <p:spPr bwMode="auto">
          <a:xfrm>
            <a:off x="3786188" y="-142875"/>
            <a:ext cx="48577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Arial" charset="0"/>
            </a:endParaRPr>
          </a:p>
          <a:p>
            <a:pPr algn="ctr">
              <a:defRPr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charset="0"/>
              </a:rPr>
              <a:t>-</a:t>
            </a:r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charset="0"/>
              </a:rPr>
              <a:t> </a:t>
            </a:r>
            <a:r>
              <a:rPr lang="pt-BR" sz="2400" b="1" dirty="0">
                <a:solidFill>
                  <a:srgbClr val="FFFF00"/>
                </a:solidFill>
                <a:latin typeface="Tahoma" panose="020B0604030504040204" pitchFamily="34" charset="0"/>
                <a:cs typeface="Arial" charset="0"/>
              </a:rPr>
              <a:t>Bancos de Sangue-</a:t>
            </a:r>
            <a:endParaRPr lang="pt-BR" sz="2400" b="1" dirty="0">
              <a:solidFill>
                <a:srgbClr val="FFFF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459" name="CaixaDeTexto 2"/>
          <p:cNvSpPr txBox="1">
            <a:spLocks noChangeArrowheads="1"/>
          </p:cNvSpPr>
          <p:nvPr/>
        </p:nvSpPr>
        <p:spPr bwMode="auto">
          <a:xfrm>
            <a:off x="3714750" y="657225"/>
            <a:ext cx="5072063" cy="612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pt-B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Parceria com o Grupo  do Sangue, Componentes e </a:t>
            </a:r>
            <a:r>
              <a:rPr lang="pt-BR" sz="2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Hemoderivados-Hemorede-SES-SP</a:t>
            </a:r>
            <a:endParaRPr lang="pt-BR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pt-BR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vacinação após a doação de sangue em cerca de 150 bancos de sangue</a:t>
            </a:r>
          </a:p>
          <a:p>
            <a:pPr lvl="1">
              <a:lnSpc>
                <a:spcPct val="150000"/>
              </a:lnSpc>
              <a:buFontTx/>
              <a:buChar char="-"/>
              <a:defRPr/>
            </a:pPr>
            <a:r>
              <a:rPr lang="pt-BR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aplicação da vacina dupla viral no próprio local de doação</a:t>
            </a:r>
          </a:p>
          <a:p>
            <a:pPr lvl="1">
              <a:lnSpc>
                <a:spcPct val="150000"/>
              </a:lnSpc>
              <a:buFontTx/>
              <a:buChar char="-"/>
              <a:defRPr/>
            </a:pPr>
            <a:r>
              <a:rPr lang="pt-BR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encaminhamento para unidades de saúde mais próximas</a:t>
            </a:r>
          </a:p>
          <a:p>
            <a:pPr lvl="1">
              <a:lnSpc>
                <a:spcPct val="150000"/>
              </a:lnSpc>
              <a:buFontTx/>
              <a:buChar char="-"/>
              <a:defRPr/>
            </a:pPr>
            <a:r>
              <a:rPr lang="pt-BR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vacinação nos finais de semana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pt-BR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Início em junho e término em 3 de agosto/08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pt-BR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divulgação para doação de sangue</a:t>
            </a:r>
          </a:p>
        </p:txBody>
      </p:sp>
      <p:pic>
        <p:nvPicPr>
          <p:cNvPr id="3471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785938"/>
            <a:ext cx="3122612" cy="46450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7141" name="Picture 6" descr="Leci_brand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3189288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87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Título"/>
          <p:cNvSpPr>
            <a:spLocks noGrp="1"/>
          </p:cNvSpPr>
          <p:nvPr>
            <p:ph type="title" idx="4294967295"/>
          </p:nvPr>
        </p:nvSpPr>
        <p:spPr>
          <a:xfrm>
            <a:off x="611188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MX" dirty="0"/>
              <a:t>VACINAÇÃO EM UNIVERSIDADES </a:t>
            </a:r>
            <a:endParaRPr lang="es-ES" dirty="0"/>
          </a:p>
        </p:txBody>
      </p:sp>
      <p:pic>
        <p:nvPicPr>
          <p:cNvPr id="34918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700213"/>
            <a:ext cx="3635375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18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4159250"/>
            <a:ext cx="3605212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18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25"/>
            <a:ext cx="356393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19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255587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19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12875"/>
            <a:ext cx="298767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192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437063"/>
            <a:ext cx="2303462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49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052027"/>
              </p:ext>
            </p:extLst>
          </p:nvPr>
        </p:nvGraphicFramePr>
        <p:xfrm>
          <a:off x="2109378" y="908742"/>
          <a:ext cx="5112568" cy="49528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37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588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80987">
                <a:tc>
                  <a:txBody>
                    <a:bodyPr/>
                    <a:lstStyle/>
                    <a:p>
                      <a:pPr algn="ctr"/>
                      <a:r>
                        <a:rPr lang="pt-BR" sz="19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Idade</a:t>
                      </a:r>
                    </a:p>
                  </a:txBody>
                  <a:tcPr marL="91439" marR="91439" marT="45713" marB="45713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9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Vacina</a:t>
                      </a:r>
                    </a:p>
                  </a:txBody>
                  <a:tcPr marL="91439" marR="91439" marT="45713" marB="45713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0987">
                <a:tc>
                  <a:txBody>
                    <a:bodyPr/>
                    <a:lstStyle/>
                    <a:p>
                      <a:r>
                        <a:rPr lang="pt-BR" sz="1900" b="1" dirty="0"/>
                        <a:t>3 a 7 dias</a:t>
                      </a:r>
                    </a:p>
                  </a:txBody>
                  <a:tcPr marL="91439" marR="91439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900" dirty="0"/>
                        <a:t>BCG oral</a:t>
                      </a:r>
                    </a:p>
                  </a:txBody>
                  <a:tcPr marL="91439" marR="91439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0987">
                <a:tc>
                  <a:txBody>
                    <a:bodyPr/>
                    <a:lstStyle/>
                    <a:p>
                      <a:r>
                        <a:rPr lang="pt-BR" sz="1900" b="1" dirty="0"/>
                        <a:t>2 meses</a:t>
                      </a:r>
                    </a:p>
                  </a:txBody>
                  <a:tcPr marL="91439" marR="91439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900" dirty="0"/>
                        <a:t>DPT e Sabin</a:t>
                      </a:r>
                    </a:p>
                  </a:txBody>
                  <a:tcPr marL="91439" marR="91439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0987">
                <a:tc>
                  <a:txBody>
                    <a:bodyPr/>
                    <a:lstStyle/>
                    <a:p>
                      <a:r>
                        <a:rPr lang="pt-BR" sz="1900" b="1" dirty="0"/>
                        <a:t>3 meses</a:t>
                      </a:r>
                    </a:p>
                  </a:txBody>
                  <a:tcPr marL="91439" marR="91439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900" dirty="0"/>
                        <a:t>DPT</a:t>
                      </a:r>
                    </a:p>
                  </a:txBody>
                  <a:tcPr marL="91439" marR="91439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0987">
                <a:tc>
                  <a:txBody>
                    <a:bodyPr/>
                    <a:lstStyle/>
                    <a:p>
                      <a:r>
                        <a:rPr lang="pt-BR" sz="1900" b="1" dirty="0"/>
                        <a:t>4 meses</a:t>
                      </a:r>
                    </a:p>
                  </a:txBody>
                  <a:tcPr marL="91439" marR="91439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900" dirty="0"/>
                        <a:t>DPT e Sabin</a:t>
                      </a:r>
                    </a:p>
                  </a:txBody>
                  <a:tcPr marL="91439" marR="91439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0987">
                <a:tc>
                  <a:txBody>
                    <a:bodyPr/>
                    <a:lstStyle/>
                    <a:p>
                      <a:r>
                        <a:rPr lang="pt-BR" sz="1900" b="1" dirty="0"/>
                        <a:t>6 meses</a:t>
                      </a:r>
                    </a:p>
                  </a:txBody>
                  <a:tcPr marL="91439" marR="91439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900" dirty="0"/>
                        <a:t>Sabin</a:t>
                      </a:r>
                    </a:p>
                  </a:txBody>
                  <a:tcPr marL="91439" marR="91439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0987">
                <a:tc>
                  <a:txBody>
                    <a:bodyPr/>
                    <a:lstStyle/>
                    <a:p>
                      <a:r>
                        <a:rPr lang="pt-BR" sz="1900" b="1" dirty="0"/>
                        <a:t>7 meses</a:t>
                      </a:r>
                    </a:p>
                  </a:txBody>
                  <a:tcPr marL="91439" marR="91439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900" dirty="0"/>
                        <a:t>Sarampo</a:t>
                      </a:r>
                    </a:p>
                  </a:txBody>
                  <a:tcPr marL="91439" marR="91439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0987">
                <a:tc>
                  <a:txBody>
                    <a:bodyPr/>
                    <a:lstStyle/>
                    <a:p>
                      <a:r>
                        <a:rPr lang="pt-BR" sz="1900" b="1" dirty="0"/>
                        <a:t>8 meses</a:t>
                      </a:r>
                    </a:p>
                  </a:txBody>
                  <a:tcPr marL="91439" marR="91439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900" dirty="0"/>
                        <a:t>Varíola</a:t>
                      </a:r>
                    </a:p>
                  </a:txBody>
                  <a:tcPr marL="91439" marR="91439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80987">
                <a:tc>
                  <a:txBody>
                    <a:bodyPr/>
                    <a:lstStyle/>
                    <a:p>
                      <a:r>
                        <a:rPr lang="pt-BR" sz="1900" b="1" dirty="0"/>
                        <a:t>15 a 18 meses</a:t>
                      </a:r>
                    </a:p>
                  </a:txBody>
                  <a:tcPr marL="91439" marR="91439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900" dirty="0"/>
                        <a:t>DPT e Sabin</a:t>
                      </a:r>
                    </a:p>
                  </a:txBody>
                  <a:tcPr marL="91439" marR="91439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80987">
                <a:tc>
                  <a:txBody>
                    <a:bodyPr/>
                    <a:lstStyle/>
                    <a:p>
                      <a:r>
                        <a:rPr lang="pt-BR" sz="1900" b="1" dirty="0"/>
                        <a:t>3 a 4 anos</a:t>
                      </a:r>
                    </a:p>
                  </a:txBody>
                  <a:tcPr marL="91439" marR="91439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900" dirty="0"/>
                        <a:t>DPT e Sabin</a:t>
                      </a:r>
                    </a:p>
                  </a:txBody>
                  <a:tcPr marL="91439" marR="91439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80987">
                <a:tc>
                  <a:txBody>
                    <a:bodyPr/>
                    <a:lstStyle/>
                    <a:p>
                      <a:r>
                        <a:rPr lang="pt-BR" sz="1900" b="1" dirty="0"/>
                        <a:t>5 anos</a:t>
                      </a:r>
                    </a:p>
                  </a:txBody>
                  <a:tcPr marL="91439" marR="91439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900" dirty="0"/>
                        <a:t>Varíola</a:t>
                      </a:r>
                    </a:p>
                  </a:txBody>
                  <a:tcPr marL="91439" marR="91439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80987">
                <a:tc>
                  <a:txBody>
                    <a:bodyPr/>
                    <a:lstStyle/>
                    <a:p>
                      <a:r>
                        <a:rPr lang="pt-BR" sz="1900" b="1" dirty="0"/>
                        <a:t>7 anos</a:t>
                      </a:r>
                    </a:p>
                  </a:txBody>
                  <a:tcPr marL="91439" marR="91439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900" dirty="0" err="1"/>
                        <a:t>Toxóide</a:t>
                      </a:r>
                      <a:r>
                        <a:rPr lang="pt-BR" sz="1900" baseline="0" dirty="0"/>
                        <a:t> tetânico</a:t>
                      </a:r>
                      <a:endParaRPr lang="pt-BR" sz="1900" dirty="0"/>
                    </a:p>
                  </a:txBody>
                  <a:tcPr marL="91439" marR="91439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80987">
                <a:tc>
                  <a:txBody>
                    <a:bodyPr/>
                    <a:lstStyle/>
                    <a:p>
                      <a:r>
                        <a:rPr lang="pt-BR" sz="1900" b="1" dirty="0"/>
                        <a:t>10 anos</a:t>
                      </a:r>
                    </a:p>
                  </a:txBody>
                  <a:tcPr marL="91439" marR="91439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900" dirty="0"/>
                        <a:t>Varíola</a:t>
                      </a:r>
                    </a:p>
                  </a:txBody>
                  <a:tcPr marL="91439" marR="91439" marT="45713" marB="45713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1857383" y="214334"/>
            <a:ext cx="5616575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000000"/>
                </a:solidFill>
              </a:rPr>
              <a:t>Calendário Vacinal 1968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99" y="6165326"/>
            <a:ext cx="774858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977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4" name="Picture 2" descr="H:\Fotos\SNV314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714375"/>
            <a:ext cx="7858125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83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0" y="71438"/>
            <a:ext cx="6319838" cy="647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  <p:extLst>
      <p:ext uri="{BB962C8B-B14F-4D97-AF65-F5344CB8AC3E}">
        <p14:creationId xmlns:p14="http://schemas.microsoft.com/office/powerpoint/2010/main" val="174261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214313"/>
            <a:ext cx="8358188" cy="615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  <p:extLst>
      <p:ext uri="{BB962C8B-B14F-4D97-AF65-F5344CB8AC3E}">
        <p14:creationId xmlns:p14="http://schemas.microsoft.com/office/powerpoint/2010/main" val="310522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42875"/>
            <a:ext cx="8434388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ctr" eaLnBrk="1" hangingPunct="1"/>
            <a:r>
              <a:rPr lang="es-HN" altLang="pt-BR" sz="2400">
                <a:solidFill>
                  <a:srgbClr val="FFFF00"/>
                </a:solidFill>
                <a:effectLst/>
              </a:rPr>
              <a:t>VACINAÇÃO NO SHOPPING ELDORADO</a:t>
            </a:r>
            <a:br>
              <a:rPr lang="es-HN" altLang="pt-BR" sz="2400">
                <a:solidFill>
                  <a:srgbClr val="FFFF00"/>
                </a:solidFill>
                <a:effectLst/>
              </a:rPr>
            </a:br>
            <a:r>
              <a:rPr lang="es-HN" altLang="pt-BR" sz="2400">
                <a:solidFill>
                  <a:srgbClr val="FFFF00"/>
                </a:solidFill>
                <a:effectLst/>
              </a:rPr>
              <a:t>Sábado , dia 9 de agosto de 2008, </a:t>
            </a:r>
            <a:br>
              <a:rPr lang="es-HN" altLang="pt-BR" sz="2400">
                <a:solidFill>
                  <a:srgbClr val="FFFF00"/>
                </a:solidFill>
                <a:effectLst/>
              </a:rPr>
            </a:br>
            <a:r>
              <a:rPr lang="es-HN" altLang="pt-BR" sz="2400">
                <a:solidFill>
                  <a:srgbClr val="FFFF00"/>
                </a:solidFill>
                <a:effectLst/>
              </a:rPr>
              <a:t>Abertura da Campanha</a:t>
            </a:r>
            <a:endParaRPr lang="es-ES" altLang="pt-BR" sz="2400">
              <a:solidFill>
                <a:srgbClr val="FFFF00"/>
              </a:solidFill>
              <a:effectLst/>
            </a:endParaRPr>
          </a:p>
        </p:txBody>
      </p:sp>
      <p:pic>
        <p:nvPicPr>
          <p:cNvPr id="354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685925"/>
            <a:ext cx="4543425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43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871663"/>
            <a:ext cx="432435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86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074738" y="3708400"/>
            <a:ext cx="6591300" cy="292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rIns="0" bIns="0" anchor="b">
            <a:spAutoFit/>
          </a:bodyPr>
          <a:lstStyle/>
          <a:p>
            <a:pPr algn="ctr">
              <a:defRPr/>
            </a:pPr>
            <a:r>
              <a:rPr lang="es-ES" sz="1600" b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VACINAÇÃO LOJA A LOJA, METRÔ E LOCAIS DE GRANDE FLUXO</a:t>
            </a:r>
          </a:p>
        </p:txBody>
      </p:sp>
      <p:pic>
        <p:nvPicPr>
          <p:cNvPr id="3563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1463"/>
            <a:ext cx="2651125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63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60350"/>
            <a:ext cx="417988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63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317500"/>
            <a:ext cx="4176712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6358" name="Picture 6" descr="P101045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25" y="4235450"/>
            <a:ext cx="302895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6359" name="Picture 7" descr="P10104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4159250"/>
            <a:ext cx="3457575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76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214313"/>
            <a:ext cx="8501062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  <p:extLst>
      <p:ext uri="{BB962C8B-B14F-4D97-AF65-F5344CB8AC3E}">
        <p14:creationId xmlns:p14="http://schemas.microsoft.com/office/powerpoint/2010/main" val="203101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381955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pic>
        <p:nvPicPr>
          <p:cNvPr id="3819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1957" name="CaixaDeTexto 7"/>
          <p:cNvSpPr txBox="1">
            <a:spLocks noChangeArrowheads="1"/>
          </p:cNvSpPr>
          <p:nvPr/>
        </p:nvSpPr>
        <p:spPr bwMode="auto">
          <a:xfrm>
            <a:off x="344488" y="90488"/>
            <a:ext cx="8137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Estratégias para buscar adesão da população alvo</a:t>
            </a:r>
          </a:p>
        </p:txBody>
      </p:sp>
      <p:sp>
        <p:nvSpPr>
          <p:cNvPr id="381958" name="CaixaDeTexto 8"/>
          <p:cNvSpPr txBox="1">
            <a:spLocks noChangeArrowheads="1"/>
          </p:cNvSpPr>
          <p:nvPr/>
        </p:nvSpPr>
        <p:spPr bwMode="auto">
          <a:xfrm>
            <a:off x="1998663" y="614363"/>
            <a:ext cx="4032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800" b="1">
                <a:solidFill>
                  <a:srgbClr val="9933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Vacinação extramuro </a:t>
            </a:r>
          </a:p>
        </p:txBody>
      </p:sp>
      <p:pic>
        <p:nvPicPr>
          <p:cNvPr id="381959" name="Shape 62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41" b="17194"/>
          <a:stretch>
            <a:fillRect/>
          </a:stretch>
        </p:blipFill>
        <p:spPr bwMode="auto">
          <a:xfrm>
            <a:off x="2082800" y="1525588"/>
            <a:ext cx="2994025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625"/>
          <p:cNvSpPr txBox="1"/>
          <p:nvPr/>
        </p:nvSpPr>
        <p:spPr>
          <a:xfrm>
            <a:off x="5219700" y="1268413"/>
            <a:ext cx="3529013" cy="47894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lIns="91425" tIns="45700" rIns="91425" bIns="457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Calibri"/>
              <a:buNone/>
              <a:defRPr/>
            </a:pPr>
            <a:r>
              <a:rPr lang="en-US" sz="2000" kern="0" dirty="0" err="1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Vacinação</a:t>
            </a:r>
            <a:r>
              <a:rPr lang="en-US" sz="2000" kern="0" dirty="0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kern="0" dirty="0" err="1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Extramuros</a:t>
            </a:r>
            <a:endParaRPr lang="en-US" sz="2000" kern="0" dirty="0">
              <a:solidFill>
                <a:prstClr val="white"/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Calibri"/>
              <a:buNone/>
              <a:defRPr/>
            </a:pPr>
            <a:r>
              <a:rPr lang="en-US" sz="2000" kern="0" dirty="0" err="1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Alcance</a:t>
            </a:r>
            <a:r>
              <a:rPr lang="en-US" sz="2000" kern="0" dirty="0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Font typeface="Arial"/>
              <a:buNone/>
              <a:defRPr/>
            </a:pPr>
            <a:endParaRPr sz="2000" kern="0" dirty="0">
              <a:solidFill>
                <a:prstClr val="white"/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100000"/>
              <a:buFont typeface="Arial"/>
              <a:buChar char="•"/>
              <a:defRPr/>
            </a:pPr>
            <a:r>
              <a:rPr lang="en-US" sz="2000" kern="0" dirty="0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kern="0" dirty="0" err="1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População</a:t>
            </a:r>
            <a:r>
              <a:rPr lang="en-US" sz="2000" kern="0" dirty="0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 de </a:t>
            </a:r>
            <a:r>
              <a:rPr lang="en-US" sz="2000" kern="0" dirty="0" err="1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não</a:t>
            </a:r>
            <a:r>
              <a:rPr lang="en-US" sz="2000" kern="0" dirty="0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kern="0" dirty="0" err="1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vacinados</a:t>
            </a:r>
            <a:r>
              <a:rPr lang="en-US" sz="2000" kern="0" dirty="0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100000"/>
              <a:buFont typeface="Arial"/>
              <a:buChar char="•"/>
              <a:defRPr/>
            </a:pPr>
            <a:r>
              <a:rPr lang="en-US" sz="2000" kern="0" dirty="0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kern="0" dirty="0" err="1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População</a:t>
            </a:r>
            <a:r>
              <a:rPr lang="en-US" sz="2000" kern="0" dirty="0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kern="0" dirty="0" err="1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flutuante</a:t>
            </a:r>
            <a:endParaRPr lang="en-US" sz="2000" kern="0" dirty="0">
              <a:solidFill>
                <a:prstClr val="white"/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100000"/>
              <a:buFont typeface="Arial"/>
              <a:buChar char="•"/>
              <a:defRPr/>
            </a:pPr>
            <a:r>
              <a:rPr lang="en-US" sz="2000" kern="0" dirty="0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kern="0" dirty="0" err="1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População</a:t>
            </a:r>
            <a:r>
              <a:rPr lang="en-US" sz="2000" kern="0" dirty="0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kern="0" dirty="0" err="1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móvel</a:t>
            </a:r>
            <a:r>
              <a:rPr lang="en-US" sz="2000" kern="0" dirty="0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100000"/>
              <a:buFont typeface="Arial"/>
              <a:buChar char="•"/>
              <a:defRPr/>
            </a:pPr>
            <a:r>
              <a:rPr lang="en-US" sz="2000" kern="0" dirty="0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kern="0" dirty="0" err="1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População</a:t>
            </a:r>
            <a:r>
              <a:rPr lang="en-US" sz="2000" kern="0" dirty="0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kern="0" dirty="0" err="1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que</a:t>
            </a:r>
            <a:r>
              <a:rPr lang="en-US" sz="2000" kern="0" dirty="0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kern="0" dirty="0" err="1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não</a:t>
            </a:r>
            <a:r>
              <a:rPr lang="en-US" sz="2000" kern="0" dirty="0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kern="0" dirty="0" err="1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vai</a:t>
            </a:r>
            <a:r>
              <a:rPr lang="en-US" sz="2000" kern="0" dirty="0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kern="0" dirty="0" err="1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às</a:t>
            </a:r>
            <a:r>
              <a:rPr lang="en-US" sz="2000" kern="0" dirty="0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kern="0" dirty="0" err="1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unidades</a:t>
            </a:r>
            <a:r>
              <a:rPr lang="en-US" sz="2000" kern="0" dirty="0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 de </a:t>
            </a:r>
            <a:r>
              <a:rPr lang="en-US" sz="2000" kern="0" dirty="0" err="1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saúde</a:t>
            </a:r>
            <a:endParaRPr lang="en-US" sz="2000" kern="0" dirty="0">
              <a:solidFill>
                <a:prstClr val="white"/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indent="152400" algn="just" fontAlgn="auto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Font typeface="Arial"/>
              <a:buNone/>
              <a:defRPr/>
            </a:pPr>
            <a:endParaRPr sz="2000" kern="0" dirty="0">
              <a:solidFill>
                <a:prstClr val="white"/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Calibri"/>
              <a:buNone/>
              <a:defRPr/>
            </a:pPr>
            <a:r>
              <a:rPr lang="en-US" sz="2000" b="1" kern="0" dirty="0" err="1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Estratégia</a:t>
            </a:r>
            <a:endParaRPr lang="en-US" sz="2000" b="1" kern="0" dirty="0">
              <a:solidFill>
                <a:prstClr val="white"/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100000"/>
              <a:buFont typeface="Arial"/>
              <a:buChar char="•"/>
              <a:defRPr/>
            </a:pPr>
            <a:r>
              <a:rPr lang="en-US" sz="2000" kern="0" dirty="0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kern="0" dirty="0" err="1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Vacinação</a:t>
            </a:r>
            <a:r>
              <a:rPr lang="en-US" sz="2000" kern="0" dirty="0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 casa a casa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100000"/>
              <a:buFont typeface="Arial"/>
              <a:buChar char="•"/>
              <a:defRPr/>
            </a:pPr>
            <a:r>
              <a:rPr lang="en-US" sz="2000" kern="0" dirty="0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kern="0" dirty="0" err="1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Horários</a:t>
            </a:r>
            <a:r>
              <a:rPr lang="en-US" sz="2000" kern="0" dirty="0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kern="0" dirty="0" err="1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vespertinos</a:t>
            </a:r>
            <a:endParaRPr lang="en-US" sz="2000" kern="0" dirty="0">
              <a:solidFill>
                <a:prstClr val="white"/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100000"/>
              <a:buFont typeface="Arial"/>
              <a:buChar char="•"/>
              <a:defRPr/>
            </a:pPr>
            <a:r>
              <a:rPr lang="en-US" sz="2000" kern="0" dirty="0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kern="0" dirty="0" err="1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Sábados</a:t>
            </a:r>
            <a:r>
              <a:rPr lang="en-US" sz="2000" kern="0" dirty="0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 e </a:t>
            </a:r>
            <a:r>
              <a:rPr lang="en-US" sz="2000" kern="0" dirty="0" err="1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domingos</a:t>
            </a:r>
            <a:endParaRPr lang="en-US" sz="2000" kern="0" dirty="0">
              <a:solidFill>
                <a:prstClr val="white"/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100000"/>
              <a:buFont typeface="Arial"/>
              <a:buChar char="•"/>
              <a:defRPr/>
            </a:pPr>
            <a:r>
              <a:rPr lang="en-US" sz="2000" kern="0" dirty="0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kern="0" dirty="0" err="1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Levantamento</a:t>
            </a:r>
            <a:r>
              <a:rPr lang="en-US" sz="2000" kern="0" dirty="0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 do </a:t>
            </a:r>
            <a:r>
              <a:rPr lang="en-US" sz="2000" kern="0" dirty="0" err="1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censo</a:t>
            </a:r>
            <a:r>
              <a:rPr lang="en-US" sz="2000" kern="0" dirty="0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kern="0" dirty="0" err="1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vacinal</a:t>
            </a:r>
            <a:endParaRPr lang="en-US" sz="2000" kern="0" dirty="0">
              <a:solidFill>
                <a:prstClr val="white"/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100000"/>
              <a:buFont typeface="Arial"/>
              <a:buChar char="•"/>
              <a:defRPr/>
            </a:pPr>
            <a:r>
              <a:rPr lang="en-US" sz="2000" kern="0" dirty="0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kern="0" dirty="0" err="1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Participação</a:t>
            </a:r>
            <a:r>
              <a:rPr lang="en-US" sz="2000" kern="0" dirty="0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000" kern="0" dirty="0" err="1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ativa</a:t>
            </a:r>
            <a:r>
              <a:rPr lang="en-US" sz="2000" kern="0" dirty="0">
                <a:solidFill>
                  <a:prstClr val="white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 dos ACS</a:t>
            </a:r>
          </a:p>
        </p:txBody>
      </p:sp>
      <p:pic>
        <p:nvPicPr>
          <p:cNvPr id="381961" name="Shape 627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458913"/>
            <a:ext cx="1793875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1962" name="Shape 628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6302" r="1895" b="41058"/>
          <a:stretch>
            <a:fillRect/>
          </a:stretch>
        </p:blipFill>
        <p:spPr bwMode="auto">
          <a:xfrm>
            <a:off x="439738" y="3789363"/>
            <a:ext cx="3973512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1963" name="CaixaDeTexto 15"/>
          <p:cNvSpPr txBox="1">
            <a:spLocks noChangeArrowheads="1"/>
          </p:cNvSpPr>
          <p:nvPr/>
        </p:nvSpPr>
        <p:spPr bwMode="auto">
          <a:xfrm>
            <a:off x="182563" y="6581775"/>
            <a:ext cx="5473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Fonte: SESA-CEARÁ</a:t>
            </a:r>
          </a:p>
        </p:txBody>
      </p:sp>
    </p:spTree>
    <p:extLst>
      <p:ext uri="{BB962C8B-B14F-4D97-AF65-F5344CB8AC3E}">
        <p14:creationId xmlns:p14="http://schemas.microsoft.com/office/powerpoint/2010/main" val="210442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38297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pic>
        <p:nvPicPr>
          <p:cNvPr id="3829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2981" name="CaixaDeTexto 6"/>
          <p:cNvSpPr txBox="1">
            <a:spLocks noChangeArrowheads="1"/>
          </p:cNvSpPr>
          <p:nvPr/>
        </p:nvSpPr>
        <p:spPr bwMode="auto">
          <a:xfrm>
            <a:off x="344488" y="90488"/>
            <a:ext cx="8137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Estratégias para buscar adesão da população alvo</a:t>
            </a:r>
          </a:p>
        </p:txBody>
      </p:sp>
      <p:sp>
        <p:nvSpPr>
          <p:cNvPr id="382982" name="CaixaDeTexto 1"/>
          <p:cNvSpPr txBox="1">
            <a:spLocks noChangeArrowheads="1"/>
          </p:cNvSpPr>
          <p:nvPr/>
        </p:nvSpPr>
        <p:spPr bwMode="auto">
          <a:xfrm>
            <a:off x="30163" y="674688"/>
            <a:ext cx="943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800" b="1">
                <a:solidFill>
                  <a:srgbClr val="9933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Parcerias: instituições de ensino – escolas e universidades </a:t>
            </a:r>
          </a:p>
        </p:txBody>
      </p:sp>
      <p:sp>
        <p:nvSpPr>
          <p:cNvPr id="382983" name="CaixaDeTexto 3"/>
          <p:cNvSpPr txBox="1">
            <a:spLocks noChangeArrowheads="1"/>
          </p:cNvSpPr>
          <p:nvPr/>
        </p:nvSpPr>
        <p:spPr bwMode="auto">
          <a:xfrm>
            <a:off x="179388" y="6457950"/>
            <a:ext cx="54721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Fonte: SESA-CEARÁ</a:t>
            </a:r>
          </a:p>
        </p:txBody>
      </p:sp>
      <p:pic>
        <p:nvPicPr>
          <p:cNvPr id="382984" name="Shape 63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 t="4507" b="10214"/>
          <a:stretch>
            <a:fillRect/>
          </a:stretch>
        </p:blipFill>
        <p:spPr bwMode="auto">
          <a:xfrm>
            <a:off x="344488" y="1409700"/>
            <a:ext cx="8475662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46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38400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pic>
        <p:nvPicPr>
          <p:cNvPr id="3840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038" y="-20638"/>
            <a:ext cx="9172576" cy="687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4005" name="CaixaDeTexto 6"/>
          <p:cNvSpPr txBox="1">
            <a:spLocks noChangeArrowheads="1"/>
          </p:cNvSpPr>
          <p:nvPr/>
        </p:nvSpPr>
        <p:spPr bwMode="auto">
          <a:xfrm>
            <a:off x="344488" y="90488"/>
            <a:ext cx="8137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Estratégias para buscar adesão da população alvo</a:t>
            </a:r>
          </a:p>
        </p:txBody>
      </p:sp>
      <p:pic>
        <p:nvPicPr>
          <p:cNvPr id="384006" name="Shape 328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435100"/>
            <a:ext cx="274796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4007" name="CaixaDeTexto 1"/>
          <p:cNvSpPr txBox="1">
            <a:spLocks noChangeArrowheads="1"/>
          </p:cNvSpPr>
          <p:nvPr/>
        </p:nvSpPr>
        <p:spPr bwMode="auto">
          <a:xfrm>
            <a:off x="1882775" y="673100"/>
            <a:ext cx="4032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800" b="1">
                <a:solidFill>
                  <a:srgbClr val="9933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Publicidade</a:t>
            </a:r>
          </a:p>
        </p:txBody>
      </p:sp>
      <p:pic>
        <p:nvPicPr>
          <p:cNvPr id="384008" name="Shape 319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2205038"/>
            <a:ext cx="2325688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4009" name="Shape 329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4076700"/>
            <a:ext cx="26289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4010" name="Shape 326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351088"/>
            <a:ext cx="281781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4011" name="CaixaDeTexto 2"/>
          <p:cNvSpPr txBox="1">
            <a:spLocks noChangeArrowheads="1"/>
          </p:cNvSpPr>
          <p:nvPr/>
        </p:nvSpPr>
        <p:spPr bwMode="auto">
          <a:xfrm>
            <a:off x="3357563" y="1236663"/>
            <a:ext cx="57594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>
                <a:solidFill>
                  <a:srgbClr val="9933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 Brasil , em geral, tem um histórico de sucesso na adesão as campanhas de vacinação</a:t>
            </a:r>
          </a:p>
        </p:txBody>
      </p:sp>
      <p:sp>
        <p:nvSpPr>
          <p:cNvPr id="384012" name="CaixaDeTexto 3"/>
          <p:cNvSpPr txBox="1">
            <a:spLocks noChangeArrowheads="1"/>
          </p:cNvSpPr>
          <p:nvPr/>
        </p:nvSpPr>
        <p:spPr bwMode="auto">
          <a:xfrm>
            <a:off x="179388" y="6457950"/>
            <a:ext cx="54721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Fonte: SESA-CEARÁ</a:t>
            </a:r>
          </a:p>
        </p:txBody>
      </p:sp>
    </p:spTree>
    <p:extLst>
      <p:ext uri="{BB962C8B-B14F-4D97-AF65-F5344CB8AC3E}">
        <p14:creationId xmlns:p14="http://schemas.microsoft.com/office/powerpoint/2010/main" val="10186116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304800" y="228621"/>
            <a:ext cx="8610600" cy="18774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	SARAMPO - CASO SUSPEITO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Toda pessoa com </a:t>
            </a:r>
            <a:r>
              <a:rPr kumimoji="0" lang="pt-BR" sz="2400" b="1" i="1" u="sng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FEBRE e EXANTEMA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, acompanhado de  </a:t>
            </a: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TOSSE e/ou CORIZA e/ou CONJUNTIVITE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, independente da idade ou situação vacinal</a:t>
            </a:r>
          </a:p>
        </p:txBody>
      </p:sp>
      <p:pic>
        <p:nvPicPr>
          <p:cNvPr id="185348" name="Picture 4" descr="meascdc001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2" y="2367756"/>
            <a:ext cx="4429125" cy="334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9" name="Text Box 5"/>
          <p:cNvSpPr txBox="1">
            <a:spLocks noChangeArrowheads="1"/>
          </p:cNvSpPr>
          <p:nvPr/>
        </p:nvSpPr>
        <p:spPr bwMode="auto">
          <a:xfrm>
            <a:off x="288926" y="5878534"/>
            <a:ext cx="10534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Fonte:CDC</a:t>
            </a:r>
          </a:p>
        </p:txBody>
      </p:sp>
      <p:graphicFrame>
        <p:nvGraphicFramePr>
          <p:cNvPr id="185350" name="Object 6"/>
          <p:cNvGraphicFramePr>
            <a:graphicFrameLocks noChangeAspect="1"/>
          </p:cNvGraphicFramePr>
          <p:nvPr>
            <p:extLst/>
          </p:nvPr>
        </p:nvGraphicFramePr>
        <p:xfrm>
          <a:off x="4788024" y="2524140"/>
          <a:ext cx="4040188" cy="3028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r:id="rId4" imgW="6095238" imgH="4571429" progId="">
                  <p:embed/>
                </p:oleObj>
              </mc:Choice>
              <mc:Fallback>
                <p:oleObj r:id="rId4" imgW="6095238" imgH="4571429" progId="">
                  <p:embed/>
                  <p:pic>
                    <p:nvPicPr>
                      <p:cNvPr id="18535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2524140"/>
                        <a:ext cx="4040188" cy="30289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5351" name="Rectangle 7"/>
          <p:cNvSpPr>
            <a:spLocks noChangeArrowheads="1"/>
          </p:cNvSpPr>
          <p:nvPr/>
        </p:nvSpPr>
        <p:spPr bwMode="auto">
          <a:xfrm>
            <a:off x="6629401" y="5715021"/>
            <a:ext cx="19255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FONTE:COVER/SVS/M</a:t>
            </a:r>
          </a:p>
        </p:txBody>
      </p:sp>
      <p:pic>
        <p:nvPicPr>
          <p:cNvPr id="6168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17" y="6157169"/>
            <a:ext cx="774858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531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4" descr="log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52597"/>
            <a:ext cx="2916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1779" name="Espaço Reservado para Conteúdo 2"/>
          <p:cNvSpPr txBox="1">
            <a:spLocks/>
          </p:cNvSpPr>
          <p:nvPr/>
        </p:nvSpPr>
        <p:spPr bwMode="auto">
          <a:xfrm>
            <a:off x="142905" y="557215"/>
            <a:ext cx="5942013" cy="582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000" b="1" i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Criança</a:t>
            </a:r>
            <a:r>
              <a:rPr lang="pt-BR" altLang="pt-BR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pt-BR" altLang="pt-BR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BCG – ID</a:t>
            </a: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pt-BR" altLang="pt-BR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Hepatite B (mantida dose ao nascer)</a:t>
            </a: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pt-BR" altLang="pt-BR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Penta (DTP/</a:t>
            </a:r>
            <a:r>
              <a:rPr lang="pt-BR" altLang="pt-BR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Hib</a:t>
            </a:r>
            <a:r>
              <a:rPr lang="pt-BR" altLang="pt-BR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t-BR" altLang="pt-BR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</a:t>
            </a:r>
            <a:r>
              <a:rPr lang="pt-BR" altLang="pt-BR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B)</a:t>
            </a: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pt-BR" altLang="pt-BR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VIP (Vacina Inativada Poliomielite)</a:t>
            </a: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pt-BR" altLang="pt-BR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VOP (vacina oral contra pólio)</a:t>
            </a: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pt-BR" altLang="pt-BR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VORH (Vacina Oral de Rotavírus Humano) </a:t>
            </a: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pt-BR" altLang="pt-BR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Vacina Pneumocócica 10 valente</a:t>
            </a: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pt-BR" altLang="pt-BR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Vacina febre amarela </a:t>
            </a: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pt-BR" altLang="pt-BR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Tríplice viral (Sarampo, rubéola, caxumba)  </a:t>
            </a: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pt-BR" altLang="pt-BR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DTP (tríplice bacteriana)</a:t>
            </a: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pt-BR" altLang="pt-BR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Vacina meningocócica conjugada  tipo C</a:t>
            </a: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pt-BR" altLang="pt-BR" sz="1400" b="1" i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Influenza (campanha anual)</a:t>
            </a: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pt-BR" altLang="pt-BR" sz="1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Tetraviral</a:t>
            </a:r>
            <a:r>
              <a:rPr lang="pt-BR" altLang="pt-BR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(Sarampo, rubéola, caxumba, varicela) </a:t>
            </a: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pt-BR" altLang="pt-BR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Hepatite A</a:t>
            </a:r>
          </a:p>
        </p:txBody>
      </p:sp>
      <p:sp>
        <p:nvSpPr>
          <p:cNvPr id="20" name="Título 1"/>
          <p:cNvSpPr txBox="1">
            <a:spLocks/>
          </p:cNvSpPr>
          <p:nvPr/>
        </p:nvSpPr>
        <p:spPr bwMode="auto">
          <a:xfrm>
            <a:off x="0" y="231780"/>
            <a:ext cx="8999538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990000"/>
                </a:solidFill>
                <a:latin typeface="Arial Narrow" pitchFamily="34" charset="0"/>
                <a:cs typeface="Arial" panose="020B0604020202020204" pitchFamily="34" charset="0"/>
              </a:rPr>
              <a:t>Calendário Nacional de Vacinação: 2017</a:t>
            </a:r>
          </a:p>
        </p:txBody>
      </p:sp>
      <p:sp>
        <p:nvSpPr>
          <p:cNvPr id="21" name="Retângulo 1"/>
          <p:cNvSpPr>
            <a:spLocks noChangeArrowheads="1"/>
          </p:cNvSpPr>
          <p:nvPr/>
        </p:nvSpPr>
        <p:spPr bwMode="auto">
          <a:xfrm>
            <a:off x="5576894" y="2092325"/>
            <a:ext cx="3387725" cy="430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b="1" i="1" u="sng" dirty="0">
                <a:solidFill>
                  <a:srgbClr val="00B0F0"/>
                </a:solidFill>
                <a:latin typeface="Arial Narrow" pitchFamily="34" charset="0"/>
                <a:cs typeface="Arial" panose="020B0604020202020204" pitchFamily="34" charset="0"/>
              </a:rPr>
              <a:t>Adolescente e Adulto</a:t>
            </a:r>
          </a:p>
          <a:p>
            <a:pPr>
              <a:buClr>
                <a:srgbClr val="800000"/>
              </a:buClr>
              <a:defRPr/>
            </a:pPr>
            <a:r>
              <a:rPr lang="pt-BR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pt-BR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Hepatite B </a:t>
            </a:r>
          </a:p>
          <a:p>
            <a:pPr>
              <a:buClr>
                <a:srgbClr val="800000"/>
              </a:buClr>
              <a:defRPr/>
            </a:pPr>
            <a:r>
              <a:rPr lang="pt-BR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pt-BR" sz="16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r>
              <a:rPr lang="pt-BR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(Dupla tipo adulto)</a:t>
            </a:r>
          </a:p>
          <a:p>
            <a:pPr>
              <a:buClr>
                <a:srgbClr val="800000"/>
              </a:buClr>
              <a:defRPr/>
            </a:pPr>
            <a:r>
              <a:rPr lang="pt-BR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Febre amarela</a:t>
            </a:r>
          </a:p>
          <a:p>
            <a:pPr>
              <a:buClr>
                <a:srgbClr val="800000"/>
              </a:buClr>
              <a:defRPr/>
            </a:pPr>
            <a:r>
              <a:rPr lang="pt-BR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SCR (Tríplice viral)</a:t>
            </a:r>
          </a:p>
          <a:p>
            <a:pPr>
              <a:buClr>
                <a:srgbClr val="800000"/>
              </a:buClr>
              <a:defRPr/>
            </a:pPr>
            <a:r>
              <a:rPr lang="pt-BR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pt-BR" sz="16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dTpa</a:t>
            </a:r>
            <a:endParaRPr lang="pt-BR" sz="16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800000"/>
              </a:buClr>
              <a:defRPr/>
            </a:pPr>
            <a:r>
              <a:rPr lang="pt-BR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Influenza</a:t>
            </a:r>
          </a:p>
          <a:p>
            <a:pPr>
              <a:buClr>
                <a:srgbClr val="800000"/>
              </a:buClr>
              <a:defRPr/>
            </a:pPr>
            <a:r>
              <a:rPr lang="pt-BR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HPV</a:t>
            </a:r>
          </a:p>
          <a:p>
            <a:pPr>
              <a:buFont typeface="Wingdings" pitchFamily="2" charset="2"/>
              <a:buChar char="ü"/>
              <a:defRPr/>
            </a:pPr>
            <a:endParaRPr lang="pt-BR" sz="16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t-BR" sz="1600" b="1" i="1" u="sng" dirty="0">
                <a:solidFill>
                  <a:srgbClr val="00B0F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Idoso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pt-BR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Influenza (1 dose anual)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pt-BR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Pneumococo 23 (acamados, asilados…)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pt-BR" sz="16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endParaRPr lang="pt-BR" sz="16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pt-BR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Febre amarela com precaução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pt-BR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</a:p>
        </p:txBody>
      </p:sp>
      <p:pic>
        <p:nvPicPr>
          <p:cNvPr id="3317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63" y="719159"/>
            <a:ext cx="3160713" cy="136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88356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4546" name="Objeto 3"/>
          <p:cNvGraphicFramePr>
            <a:graphicFrameLocks noChangeAspect="1"/>
          </p:cNvGraphicFramePr>
          <p:nvPr/>
        </p:nvGraphicFramePr>
        <p:xfrm>
          <a:off x="400050" y="1568450"/>
          <a:ext cx="8477250" cy="449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Planilha" r:id="rId4" imgW="9439343" imgH="5305515" progId="Excel.Sheet.12">
                  <p:embed/>
                </p:oleObj>
              </mc:Choice>
              <mc:Fallback>
                <p:oleObj name="Planilha" r:id="rId4" imgW="9439343" imgH="5305515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568450"/>
                        <a:ext cx="8477250" cy="449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4547" name="CaixaDeTexto 17"/>
          <p:cNvSpPr txBox="1">
            <a:spLocks noChangeArrowheads="1"/>
          </p:cNvSpPr>
          <p:nvPr/>
        </p:nvSpPr>
        <p:spPr bwMode="auto">
          <a:xfrm>
            <a:off x="366713" y="6221413"/>
            <a:ext cx="47894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pt-BR" altLang="pt-BR" sz="120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Fonte: SVS/MS * por 100 mil habitantes</a:t>
            </a:r>
          </a:p>
        </p:txBody>
      </p:sp>
      <p:sp>
        <p:nvSpPr>
          <p:cNvPr id="8" name="CaixaDeTexto 1"/>
          <p:cNvSpPr txBox="1"/>
          <p:nvPr/>
        </p:nvSpPr>
        <p:spPr>
          <a:xfrm>
            <a:off x="4484688" y="3297238"/>
            <a:ext cx="2667000" cy="431800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1200" dirty="0">
                <a:solidFill>
                  <a:prstClr val="black"/>
                </a:solidFill>
                <a:latin typeface="Arial Narrow" panose="020B0606020202030204" pitchFamily="34" charset="0"/>
              </a:rPr>
              <a:t>Plano de eliminação do sarampo vacina monovalente sarampo ( &lt;15 anos )</a:t>
            </a:r>
          </a:p>
        </p:txBody>
      </p:sp>
      <p:sp>
        <p:nvSpPr>
          <p:cNvPr id="9" name="CaixaDeTexto 5"/>
          <p:cNvSpPr txBox="1"/>
          <p:nvPr/>
        </p:nvSpPr>
        <p:spPr>
          <a:xfrm>
            <a:off x="4991100" y="3740150"/>
            <a:ext cx="1800225" cy="395288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1200" dirty="0">
                <a:solidFill>
                  <a:prstClr val="black"/>
                </a:solidFill>
                <a:latin typeface="Arial Narrow" panose="020B0606020202030204" pitchFamily="34" charset="0"/>
              </a:rPr>
              <a:t>epidemia de sarampo</a:t>
            </a:r>
          </a:p>
        </p:txBody>
      </p:sp>
      <p:cxnSp>
        <p:nvCxnSpPr>
          <p:cNvPr id="10" name="Conector de seta reta 9"/>
          <p:cNvCxnSpPr/>
          <p:nvPr/>
        </p:nvCxnSpPr>
        <p:spPr>
          <a:xfrm>
            <a:off x="4810125" y="3740150"/>
            <a:ext cx="0" cy="12874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>
            <a:off x="5651500" y="3992563"/>
            <a:ext cx="0" cy="2841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>
            <a:off x="7380288" y="3870325"/>
            <a:ext cx="0" cy="13620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5"/>
          <p:cNvSpPr txBox="1"/>
          <p:nvPr/>
        </p:nvSpPr>
        <p:spPr>
          <a:xfrm>
            <a:off x="6710363" y="3589338"/>
            <a:ext cx="1736725" cy="561975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1200" dirty="0">
                <a:solidFill>
                  <a:prstClr val="black"/>
                </a:solidFill>
                <a:latin typeface="Arial Narrow" panose="020B0606020202030204" pitchFamily="34" charset="0"/>
              </a:rPr>
              <a:t>Campanha  eliminação da rubéola (tríplice viral)</a:t>
            </a:r>
          </a:p>
        </p:txBody>
      </p:sp>
      <p:sp>
        <p:nvSpPr>
          <p:cNvPr id="364554" name="Retângulo 13"/>
          <p:cNvSpPr>
            <a:spLocks noChangeArrowheads="1"/>
          </p:cNvSpPr>
          <p:nvPr/>
        </p:nvSpPr>
        <p:spPr bwMode="auto">
          <a:xfrm>
            <a:off x="7580313" y="4379913"/>
            <a:ext cx="1296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pt-BR" altLang="pt-BR" sz="100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Campanha  seguimento (tríplice viral)</a:t>
            </a:r>
          </a:p>
        </p:txBody>
      </p:sp>
      <p:cxnSp>
        <p:nvCxnSpPr>
          <p:cNvPr id="15" name="Conector de seta reta 14"/>
          <p:cNvCxnSpPr/>
          <p:nvPr/>
        </p:nvCxnSpPr>
        <p:spPr>
          <a:xfrm flipH="1">
            <a:off x="7888288" y="4835525"/>
            <a:ext cx="11112" cy="3984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8388350" y="4779963"/>
            <a:ext cx="0" cy="4524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4557" name="CaixaDeTexto 45"/>
          <p:cNvSpPr txBox="1">
            <a:spLocks noChangeArrowheads="1"/>
          </p:cNvSpPr>
          <p:nvPr/>
        </p:nvSpPr>
        <p:spPr bwMode="auto">
          <a:xfrm>
            <a:off x="5567363" y="2598738"/>
            <a:ext cx="2921000" cy="4603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pt-BR" sz="1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Certificada a eliminação nas Américas em 2016</a:t>
            </a:r>
            <a:endParaRPr lang="pt-BR" altLang="pt-BR" sz="12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4558" name="Retângulo 18"/>
          <p:cNvSpPr>
            <a:spLocks noChangeArrowheads="1"/>
          </p:cNvSpPr>
          <p:nvPr/>
        </p:nvSpPr>
        <p:spPr bwMode="auto">
          <a:xfrm>
            <a:off x="87313" y="157163"/>
            <a:ext cx="84455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0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Coeficientes  de Incidência de </a:t>
            </a:r>
            <a:r>
              <a:rPr lang="pt-BR" altLang="pt-BR" sz="2000" b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sarampo</a:t>
            </a:r>
            <a:r>
              <a:rPr lang="pt-BR" altLang="pt-BR" sz="20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na população geral e coberturas vacinais (%) das vacinas contra sarampo (monovalente) &lt;1ano* e tríplice viral em 1 ano de idade. Brasil, 1968 a 2016</a:t>
            </a:r>
          </a:p>
        </p:txBody>
      </p:sp>
    </p:spTree>
    <p:extLst>
      <p:ext uri="{BB962C8B-B14F-4D97-AF65-F5344CB8AC3E}">
        <p14:creationId xmlns:p14="http://schemas.microsoft.com/office/powerpoint/2010/main" val="28042954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925" y="66675"/>
            <a:ext cx="5772150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730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F3240D02-745A-470A-A7AA-63BFBDBE4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602559" y="4347102"/>
            <a:ext cx="793888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457200" eaLnBrk="1" hangingPunct="1"/>
            <a:r>
              <a:rPr lang="pt-BR" altLang="pt-BR" sz="3600" b="1" cap="small" dirty="0">
                <a:solidFill>
                  <a:prstClr val="white"/>
                </a:solidFill>
              </a:rPr>
              <a:t>SURTOS DE SARAMPO</a:t>
            </a:r>
          </a:p>
          <a:p>
            <a:pPr algn="r" defTabSz="457200" eaLnBrk="1" hangingPunct="1"/>
            <a:r>
              <a:rPr lang="pt-BR" altLang="pt-BR" sz="1800" b="1" cap="small" spc="75" dirty="0">
                <a:solidFill>
                  <a:srgbClr val="1F497D">
                    <a:lumMod val="75000"/>
                  </a:srgbClr>
                </a:solidFill>
              </a:rPr>
              <a:t>  COES</a:t>
            </a:r>
            <a:endParaRPr lang="pt-BR" altLang="pt-BR" sz="1500" b="1" cap="small" spc="75" dirty="0">
              <a:solidFill>
                <a:srgbClr val="1F497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4568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37" y="1450397"/>
            <a:ext cx="4022525" cy="386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2C684D7A-34AD-4AF3-BF01-90F16A58003B}"/>
              </a:ext>
            </a:extLst>
          </p:cNvPr>
          <p:cNvSpPr txBox="1"/>
          <p:nvPr/>
        </p:nvSpPr>
        <p:spPr>
          <a:xfrm>
            <a:off x="0" y="1222743"/>
            <a:ext cx="6218448" cy="577079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457200"/>
            <a:r>
              <a:rPr lang="pt-BR" sz="3300" b="1" cap="small" dirty="0">
                <a:solidFill>
                  <a:srgbClr val="002060"/>
                </a:solidFill>
                <a:latin typeface="Calibri" pitchFamily="34" charset="0"/>
                <a:ea typeface="MS PGothic" pitchFamily="34" charset="-128"/>
              </a:rPr>
              <a:t>Monitoramento - Sarampo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5497" y="5643246"/>
            <a:ext cx="41044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pt-BR" sz="105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Fonte: Informe Epidemiológico Sarampo n.24, 01/10/2018. </a:t>
            </a:r>
          </a:p>
        </p:txBody>
      </p:sp>
      <p:grpSp>
        <p:nvGrpSpPr>
          <p:cNvPr id="8" name="Group 5"/>
          <p:cNvGrpSpPr/>
          <p:nvPr/>
        </p:nvGrpSpPr>
        <p:grpSpPr>
          <a:xfrm>
            <a:off x="4734018" y="5150220"/>
            <a:ext cx="2406621" cy="369332"/>
            <a:chOff x="6487572" y="5590981"/>
            <a:chExt cx="3208828" cy="492443"/>
          </a:xfrm>
        </p:grpSpPr>
        <p:sp>
          <p:nvSpPr>
            <p:cNvPr id="9" name="TextBox 2"/>
            <p:cNvSpPr txBox="1"/>
            <p:nvPr/>
          </p:nvSpPr>
          <p:spPr>
            <a:xfrm>
              <a:off x="6672064" y="5590981"/>
              <a:ext cx="302433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pt-BR" b="1" dirty="0">
                  <a:solidFill>
                    <a:prstClr val="black"/>
                  </a:solidFill>
                  <a:latin typeface="Calibri" pitchFamily="34" charset="0"/>
                  <a:ea typeface="MS PGothic" pitchFamily="34" charset="-128"/>
                </a:rPr>
                <a:t>Casos confirmados</a:t>
              </a:r>
            </a:p>
          </p:txBody>
        </p:sp>
        <p:sp>
          <p:nvSpPr>
            <p:cNvPr id="10" name="Rectangle 3"/>
            <p:cNvSpPr/>
            <p:nvPr/>
          </p:nvSpPr>
          <p:spPr>
            <a:xfrm>
              <a:off x="6487572" y="5719231"/>
              <a:ext cx="216024" cy="14227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>
                <a:solidFill>
                  <a:prstClr val="white"/>
                </a:solidFill>
              </a:endParaRPr>
            </a:p>
          </p:txBody>
        </p:sp>
      </p:grp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79" y="1799822"/>
            <a:ext cx="3945071" cy="3574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1705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2C684D7A-34AD-4AF3-BF01-90F16A58003B}"/>
              </a:ext>
            </a:extLst>
          </p:cNvPr>
          <p:cNvSpPr txBox="1"/>
          <p:nvPr/>
        </p:nvSpPr>
        <p:spPr>
          <a:xfrm>
            <a:off x="0" y="1222743"/>
            <a:ext cx="6218448" cy="577079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457200"/>
            <a:r>
              <a:rPr lang="pt-BR" sz="3300" b="1" cap="small" dirty="0">
                <a:solidFill>
                  <a:srgbClr val="002060"/>
                </a:solidFill>
                <a:latin typeface="Calibri" pitchFamily="34" charset="0"/>
                <a:ea typeface="MS PGothic" pitchFamily="34" charset="-128"/>
              </a:rPr>
              <a:t>Monitoramento - Sarampo</a:t>
            </a:r>
          </a:p>
        </p:txBody>
      </p:sp>
      <p:sp>
        <p:nvSpPr>
          <p:cNvPr id="5" name="CaixaDeTexto 3"/>
          <p:cNvSpPr txBox="1"/>
          <p:nvPr/>
        </p:nvSpPr>
        <p:spPr>
          <a:xfrm>
            <a:off x="143509" y="1970838"/>
            <a:ext cx="4752527" cy="1627367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marL="285729" indent="-285729" defTabSz="457166">
              <a:buFont typeface="Arial" panose="020B0604020202020204" pitchFamily="34" charset="0"/>
              <a:buChar char="•"/>
            </a:pPr>
            <a:r>
              <a:rPr lang="pt-BR" sz="2025" b="1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Amazonas/AM</a:t>
            </a:r>
          </a:p>
          <a:p>
            <a:pPr defTabSz="457166"/>
            <a:r>
              <a:rPr lang="pt-BR" sz="2025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	9.904 casos notificados</a:t>
            </a:r>
          </a:p>
          <a:p>
            <a:pPr defTabSz="457166"/>
            <a:r>
              <a:rPr lang="pt-BR" sz="2025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	     1.367 (13,8%) Casos confirmados</a:t>
            </a:r>
          </a:p>
          <a:p>
            <a:pPr defTabSz="457166"/>
            <a:r>
              <a:rPr lang="pt-BR" sz="2025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	        674 (6,8%) Casos descartados</a:t>
            </a:r>
          </a:p>
          <a:p>
            <a:pPr defTabSz="457166"/>
            <a:r>
              <a:rPr lang="pt-BR" sz="2025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	     7.863 (79,4%) Casos em investigação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43513" y="3807046"/>
            <a:ext cx="307834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66"/>
            <a:r>
              <a:rPr lang="pt-BR" sz="1650" b="1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Manaus</a:t>
            </a:r>
          </a:p>
          <a:p>
            <a:pPr defTabSz="457166"/>
            <a:r>
              <a:rPr lang="pt-BR" sz="165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  7.844 Casos notificados </a:t>
            </a:r>
          </a:p>
          <a:p>
            <a:pPr defTabSz="457166"/>
            <a:r>
              <a:rPr lang="pt-BR" sz="165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      906 (11,6) Confirmados</a:t>
            </a:r>
          </a:p>
          <a:p>
            <a:pPr defTabSz="457166"/>
            <a:r>
              <a:rPr lang="pt-BR" sz="165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      430 (5,4%) Descartados</a:t>
            </a:r>
          </a:p>
          <a:p>
            <a:pPr defTabSz="457166"/>
            <a:r>
              <a:rPr lang="pt-BR" sz="165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      6.508 (83%) Em investigação</a:t>
            </a:r>
          </a:p>
          <a:p>
            <a:pPr defTabSz="457200"/>
            <a:endParaRPr lang="pt-BR" sz="165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3221855" y="3807046"/>
            <a:ext cx="307834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66"/>
            <a:r>
              <a:rPr lang="pt-BR" sz="1650" b="1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Manacapuru</a:t>
            </a:r>
          </a:p>
          <a:p>
            <a:pPr defTabSz="457166"/>
            <a:r>
              <a:rPr lang="pt-BR" sz="165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  1.019 Casos notificados </a:t>
            </a:r>
          </a:p>
          <a:p>
            <a:pPr defTabSz="457166"/>
            <a:r>
              <a:rPr lang="pt-BR" sz="165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     230 (22,6%) Confirmados</a:t>
            </a:r>
          </a:p>
          <a:p>
            <a:pPr defTabSz="457166"/>
            <a:r>
              <a:rPr lang="pt-BR" sz="165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       35 (3,4%) Descartados</a:t>
            </a:r>
          </a:p>
          <a:p>
            <a:pPr defTabSz="457166"/>
            <a:r>
              <a:rPr lang="pt-BR" sz="165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     754 (74%) Em investigação</a:t>
            </a:r>
          </a:p>
          <a:p>
            <a:pPr defTabSz="457200"/>
            <a:endParaRPr lang="pt-BR" sz="165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156" y="1222743"/>
            <a:ext cx="2661972" cy="186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6786246" y="3266981"/>
          <a:ext cx="2106235" cy="2240404"/>
        </p:xfrm>
        <a:graphic>
          <a:graphicData uri="http://schemas.openxmlformats.org/drawingml/2006/table">
            <a:tbl>
              <a:tblPr/>
              <a:tblGrid>
                <a:gridCol w="14972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90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Outros Municípios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 casos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22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Itacoatiara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22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Parintins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22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Iranduba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22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Coari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22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Autazes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722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Novo Airão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722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Presidente Figueiredo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722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Rio Preto da Eva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640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Tapauá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722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Juruá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72232"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Barcelos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640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Urucará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2" name="TextBox 1"/>
          <p:cNvSpPr txBox="1"/>
          <p:nvPr/>
        </p:nvSpPr>
        <p:spPr>
          <a:xfrm>
            <a:off x="35497" y="5643246"/>
            <a:ext cx="41044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pt-BR" sz="105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Fonte: Informe Epidemiológico Sarampo n.24, 01/10/2018. </a:t>
            </a:r>
          </a:p>
        </p:txBody>
      </p:sp>
    </p:spTree>
    <p:extLst>
      <p:ext uri="{BB962C8B-B14F-4D97-AF65-F5344CB8AC3E}">
        <p14:creationId xmlns:p14="http://schemas.microsoft.com/office/powerpoint/2010/main" val="22592368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2C684D7A-34AD-4AF3-BF01-90F16A58003B}"/>
              </a:ext>
            </a:extLst>
          </p:cNvPr>
          <p:cNvSpPr txBox="1"/>
          <p:nvPr/>
        </p:nvSpPr>
        <p:spPr>
          <a:xfrm>
            <a:off x="0" y="1222743"/>
            <a:ext cx="6218448" cy="577079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457200"/>
            <a:r>
              <a:rPr lang="pt-BR" sz="3300" b="1" cap="small" dirty="0">
                <a:solidFill>
                  <a:srgbClr val="002060"/>
                </a:solidFill>
                <a:latin typeface="Calibri" pitchFamily="34" charset="0"/>
                <a:ea typeface="MS PGothic" pitchFamily="34" charset="-128"/>
              </a:rPr>
              <a:t>Monitoramento - Sarampo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31385"/>
            <a:ext cx="2288282" cy="2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5"/>
          <p:cNvGrpSpPr/>
          <p:nvPr/>
        </p:nvGrpSpPr>
        <p:grpSpPr>
          <a:xfrm>
            <a:off x="7326306" y="3915060"/>
            <a:ext cx="1487812" cy="276999"/>
            <a:chOff x="6487572" y="5622513"/>
            <a:chExt cx="3183527" cy="369332"/>
          </a:xfrm>
        </p:grpSpPr>
        <p:sp>
          <p:nvSpPr>
            <p:cNvPr id="18" name="TextBox 2"/>
            <p:cNvSpPr txBox="1"/>
            <p:nvPr/>
          </p:nvSpPr>
          <p:spPr>
            <a:xfrm>
              <a:off x="6646762" y="5622513"/>
              <a:ext cx="30243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pt-BR" sz="1200" b="1" dirty="0">
                  <a:solidFill>
                    <a:prstClr val="black"/>
                  </a:solidFill>
                  <a:latin typeface="Calibri" pitchFamily="34" charset="0"/>
                  <a:ea typeface="MS PGothic" pitchFamily="34" charset="-128"/>
                </a:rPr>
                <a:t>Casos confirmados</a:t>
              </a:r>
            </a:p>
          </p:txBody>
        </p:sp>
        <p:sp>
          <p:nvSpPr>
            <p:cNvPr id="19" name="Rectangle 3"/>
            <p:cNvSpPr/>
            <p:nvPr/>
          </p:nvSpPr>
          <p:spPr>
            <a:xfrm>
              <a:off x="6487572" y="5719231"/>
              <a:ext cx="216024" cy="14227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pt-BR" sz="1200">
                <a:solidFill>
                  <a:prstClr val="white"/>
                </a:solidFill>
              </a:endParaRPr>
            </a:p>
          </p:txBody>
        </p:sp>
      </p:grpSp>
      <p:sp>
        <p:nvSpPr>
          <p:cNvPr id="13" name="CaixaDeTexto 12"/>
          <p:cNvSpPr txBox="1"/>
          <p:nvPr/>
        </p:nvSpPr>
        <p:spPr>
          <a:xfrm>
            <a:off x="143509" y="3808132"/>
            <a:ext cx="329436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66"/>
            <a:r>
              <a:rPr lang="pt-BR" sz="1650" b="1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Boa Vista</a:t>
            </a:r>
          </a:p>
          <a:p>
            <a:pPr defTabSz="457166"/>
            <a:r>
              <a:rPr lang="pt-BR" sz="165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  273  notificados </a:t>
            </a:r>
          </a:p>
          <a:p>
            <a:pPr defTabSz="457166"/>
            <a:r>
              <a:rPr lang="pt-BR" sz="165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	161 (59%) Confirmados</a:t>
            </a:r>
          </a:p>
          <a:p>
            <a:pPr defTabSz="457166"/>
            <a:r>
              <a:rPr lang="pt-BR" sz="165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	  72 (26,4%) Descartados</a:t>
            </a:r>
          </a:p>
          <a:p>
            <a:pPr defTabSz="457166"/>
            <a:r>
              <a:rPr lang="pt-BR" sz="165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	  57 (20,9%) Em investigação</a:t>
            </a:r>
          </a:p>
          <a:p>
            <a:pPr defTabSz="457200"/>
            <a:endParaRPr lang="pt-BR" sz="165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3113838" y="3780473"/>
            <a:ext cx="329436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66"/>
            <a:r>
              <a:rPr lang="pt-BR" sz="1650" b="1" dirty="0" err="1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Amajari</a:t>
            </a:r>
            <a:endParaRPr lang="pt-BR" sz="1650" b="1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457166"/>
            <a:r>
              <a:rPr lang="pt-BR" sz="165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  107  notificados </a:t>
            </a:r>
          </a:p>
          <a:p>
            <a:pPr defTabSz="457166"/>
            <a:r>
              <a:rPr lang="pt-BR" sz="165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	78 (24%) Confirmados</a:t>
            </a:r>
          </a:p>
          <a:p>
            <a:pPr defTabSz="457166"/>
            <a:r>
              <a:rPr lang="pt-BR" sz="165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	 2 (1,8%) Descartados</a:t>
            </a:r>
          </a:p>
          <a:p>
            <a:pPr defTabSz="457166"/>
            <a:r>
              <a:rPr lang="pt-BR" sz="165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	  27 (25,2%) Em investigação</a:t>
            </a:r>
          </a:p>
          <a:p>
            <a:pPr defTabSz="457200"/>
            <a:endParaRPr lang="pt-BR" sz="165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5" name="CaixaDeTexto 3"/>
          <p:cNvSpPr txBox="1"/>
          <p:nvPr/>
        </p:nvSpPr>
        <p:spPr>
          <a:xfrm>
            <a:off x="143509" y="1970842"/>
            <a:ext cx="4536504" cy="2250614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marL="285729" indent="-285729" defTabSz="457166">
              <a:buFont typeface="Arial" panose="020B0604020202020204" pitchFamily="34" charset="0"/>
              <a:buChar char="•"/>
            </a:pPr>
            <a:r>
              <a:rPr lang="pt-BR" sz="2025" b="1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Roraima/RR</a:t>
            </a:r>
          </a:p>
          <a:p>
            <a:pPr defTabSz="457166"/>
            <a:r>
              <a:rPr lang="pt-BR" sz="2025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	507 casos notificados</a:t>
            </a:r>
          </a:p>
          <a:p>
            <a:pPr defTabSz="457166"/>
            <a:r>
              <a:rPr lang="pt-BR" sz="2025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	     325 (64,1%) Casos confirmados</a:t>
            </a:r>
          </a:p>
          <a:p>
            <a:pPr defTabSz="457166"/>
            <a:r>
              <a:rPr lang="pt-BR" sz="2025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	       83 (16,4%) Descartados</a:t>
            </a:r>
          </a:p>
          <a:p>
            <a:pPr defTabSz="457166"/>
            <a:r>
              <a:rPr lang="pt-BR" sz="2025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	       99 (19,5%) Em investigação</a:t>
            </a:r>
          </a:p>
          <a:p>
            <a:pPr defTabSz="457166"/>
            <a:r>
              <a:rPr lang="pt-BR" sz="2025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	</a:t>
            </a:r>
          </a:p>
          <a:p>
            <a:pPr defTabSz="457166"/>
            <a:r>
              <a:rPr lang="pt-BR" sz="2025" b="1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	</a:t>
            </a:r>
            <a:endParaRPr lang="pt-BR" sz="165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/>
          </p:nvPr>
        </p:nvGraphicFramePr>
        <p:xfrm>
          <a:off x="6322319" y="3991042"/>
          <a:ext cx="2355975" cy="1543528"/>
        </p:xfrm>
        <a:graphic>
          <a:graphicData uri="http://schemas.openxmlformats.org/drawingml/2006/table">
            <a:tbl>
              <a:tblPr/>
              <a:tblGrid>
                <a:gridCol w="16413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46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Outros municípios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Casos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Pacaraima</a:t>
                      </a:r>
                      <a:r>
                        <a:rPr lang="pt-BR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Cantá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09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Rorainópolis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06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Caracaraí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04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Alto</a:t>
                      </a:r>
                      <a:r>
                        <a:rPr lang="pt-BR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Alegre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03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marL="0" algn="l" defTabSz="609555" rtl="0" eaLnBrk="1" fontAlgn="b" latinLnBrk="0" hangingPunct="1"/>
                      <a:r>
                        <a:rPr lang="pt-BR" sz="1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Uiramutã</a:t>
                      </a:r>
                      <a:endParaRPr lang="pt-BR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09555" rtl="0" eaLnBrk="1" fontAlgn="b" latinLnBrk="0" hangingPunct="1"/>
                      <a:r>
                        <a:rPr lang="pt-BR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01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extBox 1"/>
          <p:cNvSpPr txBox="1"/>
          <p:nvPr/>
        </p:nvSpPr>
        <p:spPr>
          <a:xfrm>
            <a:off x="35497" y="5643246"/>
            <a:ext cx="41044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pt-BR" sz="105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Fonte: Informe Epidemiológico Sarampo n.24, 01/10/2018. </a:t>
            </a:r>
          </a:p>
        </p:txBody>
      </p:sp>
    </p:spTree>
    <p:extLst>
      <p:ext uri="{BB962C8B-B14F-4D97-AF65-F5344CB8AC3E}">
        <p14:creationId xmlns:p14="http://schemas.microsoft.com/office/powerpoint/2010/main" val="36596388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316473" y="332656"/>
            <a:ext cx="2106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pt-BR" b="1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Amazonas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467544" y="32336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pt-BR" b="1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Roraima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35497" y="5643246"/>
            <a:ext cx="41044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pt-BR" sz="105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Fonte: Informe Epidemiológico Sarampo n.22, 10/09/2018. </a:t>
            </a:r>
          </a:p>
        </p:txBody>
      </p:sp>
      <p:graphicFrame>
        <p:nvGraphicFramePr>
          <p:cNvPr id="12" name="Gráfico 11"/>
          <p:cNvGraphicFramePr/>
          <p:nvPr>
            <p:extLst/>
          </p:nvPr>
        </p:nvGraphicFramePr>
        <p:xfrm>
          <a:off x="197514" y="692697"/>
          <a:ext cx="4158462" cy="2628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Tabela 13"/>
          <p:cNvGraphicFramePr>
            <a:graphicFrameLocks noGrp="1"/>
          </p:cNvGraphicFramePr>
          <p:nvPr>
            <p:extLst/>
          </p:nvPr>
        </p:nvGraphicFramePr>
        <p:xfrm>
          <a:off x="305526" y="3320988"/>
          <a:ext cx="4050450" cy="2257137"/>
        </p:xfrm>
        <a:graphic>
          <a:graphicData uri="http://schemas.openxmlformats.org/drawingml/2006/table">
            <a:tbl>
              <a:tblPr firstRow="1" firstCol="1" bandRow="1"/>
              <a:tblGrid>
                <a:gridCol w="11095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95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090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223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373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</a:rPr>
                        <a:t>Faixa etária</a:t>
                      </a:r>
                      <a:endParaRPr lang="pt-BR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</a:rPr>
                        <a:t>Casos Confirmados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</a:rPr>
                        <a:t>População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</a:rPr>
                        <a:t>Incidência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7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&lt; 1 ano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70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10.097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663,6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56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 a 4 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88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39.487</a:t>
                      </a:r>
                      <a:endParaRPr lang="pt-BR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222,9</a:t>
                      </a:r>
                      <a:endParaRPr lang="pt-BR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7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5 a 9 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54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51.427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105,0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56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10 a 14</a:t>
                      </a:r>
                      <a:endParaRPr lang="pt-BR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35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54.094</a:t>
                      </a:r>
                      <a:endParaRPr lang="pt-BR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64,7</a:t>
                      </a:r>
                      <a:endParaRPr lang="pt-BR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7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15 a 19 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20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48.980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40,8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56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20 a 29 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34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90.504</a:t>
                      </a:r>
                      <a:endParaRPr lang="pt-BR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37,6</a:t>
                      </a:r>
                      <a:endParaRPr lang="pt-BR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7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30 a 39 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17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69.591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24,4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56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40 a 49 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6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48.826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12,3</a:t>
                      </a:r>
                      <a:endParaRPr lang="pt-BR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87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&gt; 50 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30.816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3,2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99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</a:rPr>
                        <a:t>Roraima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</a:rPr>
                        <a:t>325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</a:rPr>
                        <a:t>443.822</a:t>
                      </a:r>
                      <a:endParaRPr lang="pt-BR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</a:rPr>
                        <a:t>73,2</a:t>
                      </a:r>
                      <a:endParaRPr lang="pt-BR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9" name="Imagem 1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20689"/>
            <a:ext cx="3935567" cy="2626084"/>
          </a:xfrm>
          <a:prstGeom prst="rect">
            <a:avLst/>
          </a:prstGeom>
          <a:noFill/>
        </p:spPr>
      </p:pic>
      <p:graphicFrame>
        <p:nvGraphicFramePr>
          <p:cNvPr id="15" name="Tabela 14"/>
          <p:cNvGraphicFramePr>
            <a:graphicFrameLocks noGrp="1"/>
          </p:cNvGraphicFramePr>
          <p:nvPr>
            <p:extLst/>
          </p:nvPr>
        </p:nvGraphicFramePr>
        <p:xfrm>
          <a:off x="4644007" y="3320989"/>
          <a:ext cx="4295608" cy="2384269"/>
        </p:xfrm>
        <a:graphic>
          <a:graphicData uri="http://schemas.openxmlformats.org/drawingml/2006/table">
            <a:tbl>
              <a:tblPr firstRow="1" firstCol="1" bandRow="1"/>
              <a:tblGrid>
                <a:gridCol w="11463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889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301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301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293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</a:rPr>
                        <a:t>Faixa etária </a:t>
                      </a:r>
                      <a:endParaRPr lang="pt-BR" sz="15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</a:rPr>
                        <a:t>Casos confirmados 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</a:rPr>
                        <a:t>População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</a:rPr>
                        <a:t>Incidência 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82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&lt; 1 ano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331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77.515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427,0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01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1 a 4 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235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305.041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77,0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82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5 a 9 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95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395.860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24,0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201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10 a 14 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69</a:t>
                      </a:r>
                      <a:endParaRPr lang="pt-BR" sz="15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412.543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16,7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82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15 a 19 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161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375.865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42,8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201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20 a 29 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299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683.485</a:t>
                      </a:r>
                      <a:endParaRPr lang="pt-BR" sz="15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43,7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82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30 a 39 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92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534.522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17,2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201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40 a 49 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57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360.332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15,8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882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 ≥50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28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445.822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6,3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07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</a:rPr>
                        <a:t>Amazonas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</a:rPr>
                        <a:t>1.367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</a:rPr>
                        <a:t>3.590.985</a:t>
                      </a:r>
                      <a:endParaRPr lang="pt-BR" sz="15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</a:rPr>
                        <a:t>38,1</a:t>
                      </a:r>
                      <a:endParaRPr lang="pt-BR" sz="15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28011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2C684D7A-34AD-4AF3-BF01-90F16A58003B}"/>
              </a:ext>
            </a:extLst>
          </p:cNvPr>
          <p:cNvSpPr txBox="1"/>
          <p:nvPr/>
        </p:nvSpPr>
        <p:spPr>
          <a:xfrm>
            <a:off x="-9842" y="1263806"/>
            <a:ext cx="6218448" cy="577079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457200"/>
            <a:r>
              <a:rPr lang="pt-BR" sz="3300" b="1" cap="small" dirty="0">
                <a:solidFill>
                  <a:srgbClr val="002060"/>
                </a:solidFill>
                <a:latin typeface="Calibri" pitchFamily="34" charset="0"/>
                <a:ea typeface="MS PGothic" pitchFamily="34" charset="-128"/>
              </a:rPr>
              <a:t>Monitoramento - Óbitos</a:t>
            </a:r>
          </a:p>
        </p:txBody>
      </p:sp>
      <p:sp>
        <p:nvSpPr>
          <p:cNvPr id="5" name="CaixaDeTexto 3"/>
          <p:cNvSpPr txBox="1"/>
          <p:nvPr/>
        </p:nvSpPr>
        <p:spPr>
          <a:xfrm>
            <a:off x="143509" y="2106070"/>
            <a:ext cx="3834425" cy="3000819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just" defTabSz="457200">
              <a:spcAft>
                <a:spcPts val="900"/>
              </a:spcAft>
            </a:pPr>
            <a:r>
              <a:rPr lang="pt-BR" sz="2400" b="1" dirty="0">
                <a:solidFill>
                  <a:srgbClr val="002060"/>
                </a:solidFill>
                <a:latin typeface="Calibri" pitchFamily="34" charset="0"/>
                <a:ea typeface="MS PGothic" pitchFamily="34" charset="-128"/>
              </a:rPr>
              <a:t>Roraima</a:t>
            </a:r>
          </a:p>
          <a:p>
            <a:pPr algn="just" defTabSz="457200">
              <a:spcAft>
                <a:spcPts val="900"/>
              </a:spcAft>
            </a:pPr>
            <a:r>
              <a:rPr lang="pt-BR" sz="2025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04 Óbitos confirmados</a:t>
            </a:r>
          </a:p>
          <a:p>
            <a:pPr algn="just" defTabSz="457200">
              <a:spcAft>
                <a:spcPts val="900"/>
              </a:spcAft>
            </a:pPr>
            <a:r>
              <a:rPr lang="pt-BR" sz="2025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	02 Venezuelanos </a:t>
            </a:r>
            <a:r>
              <a:rPr lang="pt-BR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(1 indígena)</a:t>
            </a:r>
          </a:p>
          <a:p>
            <a:pPr algn="just" defTabSz="457200">
              <a:spcAft>
                <a:spcPts val="900"/>
              </a:spcAft>
            </a:pPr>
            <a:r>
              <a:rPr lang="pt-BR" sz="2025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	01 Coreano/Venezuelano</a:t>
            </a:r>
          </a:p>
          <a:p>
            <a:pPr algn="just" defTabSz="457200">
              <a:spcAft>
                <a:spcPts val="900"/>
              </a:spcAft>
            </a:pPr>
            <a:r>
              <a:rPr lang="pt-BR" sz="2025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	01 Brasileiro </a:t>
            </a:r>
            <a:r>
              <a:rPr lang="pt-BR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(indígena)</a:t>
            </a:r>
          </a:p>
          <a:p>
            <a:pPr algn="just" defTabSz="457200">
              <a:spcAft>
                <a:spcPts val="900"/>
              </a:spcAft>
            </a:pPr>
            <a:r>
              <a:rPr lang="pt-BR" sz="2025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- Faixa etária: 3 meses a 5 anos</a:t>
            </a:r>
          </a:p>
          <a:p>
            <a:pPr algn="just" defTabSz="457200">
              <a:spcAft>
                <a:spcPts val="900"/>
              </a:spcAft>
            </a:pPr>
            <a:r>
              <a:rPr lang="pt-BR" sz="2025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- 03 casos sem história de vacina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626006" y="1322766"/>
            <a:ext cx="4320480" cy="5574601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just" defTabSz="457200">
              <a:spcAft>
                <a:spcPts val="900"/>
              </a:spcAft>
            </a:pPr>
            <a:r>
              <a:rPr lang="pt-BR" sz="2400" b="1" dirty="0">
                <a:solidFill>
                  <a:srgbClr val="002060"/>
                </a:solidFill>
                <a:latin typeface="Calibri" pitchFamily="34" charset="0"/>
                <a:ea typeface="MS PGothic" pitchFamily="34" charset="-128"/>
              </a:rPr>
              <a:t>Amazonas</a:t>
            </a:r>
          </a:p>
          <a:p>
            <a:pPr algn="just" defTabSz="457200">
              <a:spcAft>
                <a:spcPts val="900"/>
              </a:spcAft>
            </a:pPr>
            <a:r>
              <a:rPr lang="pt-BR" sz="2025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05 Óbitos confirmados</a:t>
            </a:r>
          </a:p>
          <a:p>
            <a:pPr marL="201216" indent="-201216" algn="just" defTabSz="457200">
              <a:spcAft>
                <a:spcPts val="900"/>
              </a:spcAft>
              <a:buFontTx/>
              <a:buChar char="-"/>
            </a:pPr>
            <a:r>
              <a:rPr lang="pt-BR" sz="2025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Brasileiros: Manaus (3) e Autazes (2)</a:t>
            </a:r>
          </a:p>
          <a:p>
            <a:pPr marL="201216" indent="-201216" algn="just" defTabSz="457200">
              <a:spcAft>
                <a:spcPts val="900"/>
              </a:spcAft>
              <a:buFontTx/>
              <a:buChar char="-"/>
            </a:pPr>
            <a:r>
              <a:rPr lang="pt-BR" sz="2025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Faixa etária: &lt; 1 ano (3 casos)</a:t>
            </a:r>
          </a:p>
          <a:p>
            <a:pPr algn="just" defTabSz="457200">
              <a:spcAft>
                <a:spcPts val="900"/>
              </a:spcAft>
            </a:pPr>
            <a:r>
              <a:rPr lang="pt-BR" sz="2025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				    </a:t>
            </a:r>
            <a:r>
              <a:rPr lang="pt-BR" sz="2025" dirty="0">
                <a:solidFill>
                  <a:srgbClr val="FF0000"/>
                </a:solidFill>
                <a:latin typeface="Calibri" pitchFamily="34" charset="0"/>
                <a:ea typeface="MS PGothic" pitchFamily="34" charset="-128"/>
              </a:rPr>
              <a:t>8 anos (1 caso) </a:t>
            </a:r>
          </a:p>
          <a:p>
            <a:pPr algn="just" defTabSz="457200">
              <a:spcAft>
                <a:spcPts val="900"/>
              </a:spcAft>
            </a:pPr>
            <a:r>
              <a:rPr lang="pt-BR" sz="2025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				    44 anos (1 caso)</a:t>
            </a:r>
          </a:p>
          <a:p>
            <a:pPr algn="just" defTabSz="457200">
              <a:spcAft>
                <a:spcPts val="900"/>
              </a:spcAft>
            </a:pPr>
            <a:r>
              <a:rPr lang="pt-BR" sz="2100" b="1" dirty="0">
                <a:solidFill>
                  <a:srgbClr val="002060"/>
                </a:solidFill>
                <a:latin typeface="Calibri" pitchFamily="34" charset="0"/>
                <a:ea typeface="MS PGothic" pitchFamily="34" charset="-128"/>
              </a:rPr>
              <a:t>Pará</a:t>
            </a:r>
          </a:p>
          <a:p>
            <a:pPr algn="just" defTabSz="457200">
              <a:spcAft>
                <a:spcPts val="900"/>
              </a:spcAft>
            </a:pPr>
            <a:r>
              <a:rPr lang="pt-BR" sz="2025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02 Óbitos confirmados</a:t>
            </a:r>
          </a:p>
          <a:p>
            <a:pPr marL="342900" indent="-342900" algn="just" defTabSz="457200">
              <a:spcAft>
                <a:spcPts val="900"/>
              </a:spcAft>
              <a:buFontTx/>
              <a:buChar char="-"/>
            </a:pPr>
            <a:r>
              <a:rPr lang="pt-BR" sz="2025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Venezuelanos, indígenas</a:t>
            </a:r>
          </a:p>
          <a:p>
            <a:pPr marL="342900" indent="-342900" algn="just" defTabSz="457200">
              <a:spcAft>
                <a:spcPts val="900"/>
              </a:spcAft>
              <a:buFontTx/>
              <a:buChar char="-"/>
            </a:pPr>
            <a:r>
              <a:rPr lang="pt-BR" sz="2025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&lt; 1 ano</a:t>
            </a:r>
          </a:p>
          <a:p>
            <a:pPr marL="201216" indent="-201216" algn="just" defTabSz="457200">
              <a:spcAft>
                <a:spcPts val="900"/>
              </a:spcAft>
              <a:buFontTx/>
              <a:buChar char="-"/>
            </a:pPr>
            <a:endParaRPr lang="pt-BR" sz="2025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algn="just" defTabSz="457200">
              <a:spcAft>
                <a:spcPts val="900"/>
              </a:spcAft>
            </a:pPr>
            <a:endParaRPr lang="pt-BR" sz="2025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marL="201216" indent="-201216" algn="just" defTabSz="457200">
              <a:spcAft>
                <a:spcPts val="900"/>
              </a:spcAft>
              <a:buFontTx/>
              <a:buChar char="-"/>
            </a:pPr>
            <a:endParaRPr lang="pt-BR" sz="2025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76100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scaff\Documents\Priscila - imunização\Campanha Polio e Sarampo 2018\Reunião Sarampo DivResp\xuxa1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800542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0215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scaff\Documents\Priscila - imunização\Campanha Polio e Sarampo 2018\Reunião Sarampo DivResp\xuxa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456766" cy="478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421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3"/>
          <p:cNvGraphicFramePr>
            <a:graphicFrameLocks/>
          </p:cNvGraphicFramePr>
          <p:nvPr/>
        </p:nvGraphicFramePr>
        <p:xfrm>
          <a:off x="-552450" y="-186831"/>
          <a:ext cx="10248900" cy="7231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1"/>
          <p:cNvSpPr txBox="1"/>
          <p:nvPr/>
        </p:nvSpPr>
        <p:spPr>
          <a:xfrm>
            <a:off x="4716463" y="5157788"/>
            <a:ext cx="781050" cy="257175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1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Rotavírus</a:t>
            </a:r>
          </a:p>
        </p:txBody>
      </p:sp>
      <p:cxnSp>
        <p:nvCxnSpPr>
          <p:cNvPr id="4" name="Conector de seta reta 3"/>
          <p:cNvCxnSpPr/>
          <p:nvPr/>
        </p:nvCxnSpPr>
        <p:spPr>
          <a:xfrm>
            <a:off x="5580063" y="4595813"/>
            <a:ext cx="0" cy="112395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/>
          <p:cNvCxnSpPr/>
          <p:nvPr/>
        </p:nvCxnSpPr>
        <p:spPr>
          <a:xfrm>
            <a:off x="6372225" y="5472113"/>
            <a:ext cx="0" cy="376237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29"/>
          <p:cNvSpPr txBox="1"/>
          <p:nvPr/>
        </p:nvSpPr>
        <p:spPr>
          <a:xfrm>
            <a:off x="4849813" y="4005263"/>
            <a:ext cx="1295400" cy="400050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t-BR" sz="1000" dirty="0">
                <a:solidFill>
                  <a:prstClr val="black"/>
                </a:solidFill>
              </a:rPr>
              <a:t> </a:t>
            </a:r>
            <a:r>
              <a:rPr lang="pt-BR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Dupla/ tríplice viral (campanha rubéola)</a:t>
            </a:r>
          </a:p>
        </p:txBody>
      </p:sp>
      <p:cxnSp>
        <p:nvCxnSpPr>
          <p:cNvPr id="9" name="Conector de seta reta 8"/>
          <p:cNvCxnSpPr/>
          <p:nvPr/>
        </p:nvCxnSpPr>
        <p:spPr>
          <a:xfrm>
            <a:off x="6804025" y="5157788"/>
            <a:ext cx="0" cy="62865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>
            <a:off x="7164388" y="5472113"/>
            <a:ext cx="0" cy="3952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>
            <a:off x="7812088" y="4868863"/>
            <a:ext cx="0" cy="9794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805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scaff\Documents\Priscila - imunização\Campanha Polio e Sarampo 2018\Reunião Sarampo DivResp\xuxa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376814" cy="474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4476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79512" y="1306520"/>
            <a:ext cx="8784976" cy="403187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>
                <a:solidFill>
                  <a:srgbClr val="FFFFFF"/>
                </a:solidFill>
                <a:latin typeface="Calibri"/>
              </a:rPr>
              <a:t>	4 a 31 de agosto 2018 (Dia “D” 11 de agosto) 	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</a:pPr>
            <a:endParaRPr lang="pt-BR" sz="3200" b="1" dirty="0">
              <a:solidFill>
                <a:srgbClr val="FFFFFF"/>
              </a:solidFill>
              <a:latin typeface="Calibri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>
                <a:solidFill>
                  <a:srgbClr val="FFFFFF"/>
                </a:solidFill>
                <a:latin typeface="Calibri"/>
              </a:rPr>
              <a:t>Campanha Nacional de Vacinação contra a Poliomielite e Seguimento contra o Sarampo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 sz="3200" b="1" dirty="0">
              <a:solidFill>
                <a:srgbClr val="FFFFFF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 sz="3200" b="1" dirty="0">
              <a:solidFill>
                <a:srgbClr val="FFFFFF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>
                <a:solidFill>
                  <a:srgbClr val="FFFFFF"/>
                </a:solidFill>
                <a:latin typeface="Calibri"/>
              </a:rPr>
              <a:t>		1 a menores de 5 anos de idade </a:t>
            </a:r>
          </a:p>
        </p:txBody>
      </p:sp>
      <p:pic>
        <p:nvPicPr>
          <p:cNvPr id="5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17" y="6157169"/>
            <a:ext cx="774858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33523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/>
          </p:nvPr>
        </p:nvGraphicFramePr>
        <p:xfrm>
          <a:off x="683568" y="476673"/>
          <a:ext cx="8086726" cy="4395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ixaDeTexto 1"/>
          <p:cNvSpPr txBox="1"/>
          <p:nvPr/>
        </p:nvSpPr>
        <p:spPr>
          <a:xfrm>
            <a:off x="1331644" y="5013177"/>
            <a:ext cx="3581065" cy="44692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800" dirty="0">
                <a:solidFill>
                  <a:prstClr val="black"/>
                </a:solidFill>
                <a:cs typeface="Arial" panose="020B0604020202020204" pitchFamily="34" charset="0"/>
              </a:rPr>
              <a:t>*Dados parciais de 13/09/2018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800" dirty="0">
                <a:solidFill>
                  <a:prstClr val="black"/>
                </a:solidFill>
                <a:cs typeface="Arial" panose="020B0604020202020204" pitchFamily="34" charset="0"/>
              </a:rPr>
              <a:t>Fonte: Sistema de Informação do Programa Nacional de Imunizações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800" dirty="0">
                <a:solidFill>
                  <a:prstClr val="black"/>
                </a:solidFill>
                <a:cs typeface="Arial" panose="020B0604020202020204" pitchFamily="34" charset="0"/>
              </a:rPr>
              <a:t>meta: 95,0%</a:t>
            </a:r>
          </a:p>
        </p:txBody>
      </p:sp>
      <p:pic>
        <p:nvPicPr>
          <p:cNvPr id="6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17" y="6157169"/>
            <a:ext cx="774858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4693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35496" y="116632"/>
            <a:ext cx="9063323" cy="6674760"/>
            <a:chOff x="89668" y="116632"/>
            <a:chExt cx="9063323" cy="667476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68" y="1268760"/>
              <a:ext cx="4487494" cy="2793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268760"/>
              <a:ext cx="4508983" cy="2779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34" y="4005063"/>
              <a:ext cx="4523308" cy="2786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3892" y="4382988"/>
              <a:ext cx="1752600" cy="163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CaixaDeTexto 3"/>
            <p:cNvSpPr txBox="1"/>
            <p:nvPr/>
          </p:nvSpPr>
          <p:spPr>
            <a:xfrm>
              <a:off x="395536" y="116632"/>
              <a:ext cx="856895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2400" b="1" dirty="0">
                  <a:solidFill>
                    <a:srgbClr val="FF0000"/>
                  </a:solidFill>
                  <a:latin typeface="Calibri"/>
                </a:rPr>
                <a:t>VACINA TRÍPLICE VIRAL (SARAMPO, CAXUMBA E RUBÉOLA – SCR)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2000" b="1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COBERTURA VACINAL (crianças de 1 ano) POR MUNICÍPIO.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2000" b="1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ESTADO DE SÃO PAULO </a:t>
              </a:r>
              <a:endParaRPr lang="pt-BR" sz="2000" b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899592" y="2987660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b="1" dirty="0">
                  <a:solidFill>
                    <a:prstClr val="black"/>
                  </a:solidFill>
                  <a:latin typeface="Calibri"/>
                </a:rPr>
                <a:t>2015</a:t>
              </a: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5580112" y="2996952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b="1" dirty="0">
                  <a:solidFill>
                    <a:prstClr val="black"/>
                  </a:solidFill>
                  <a:latin typeface="Calibri"/>
                </a:rPr>
                <a:t>2016</a:t>
              </a: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804906" y="5733256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b="1" dirty="0">
                  <a:solidFill>
                    <a:prstClr val="black"/>
                  </a:solidFill>
                  <a:latin typeface="Calibri"/>
                </a:rPr>
                <a:t>2017</a:t>
              </a:r>
              <a:r>
                <a:rPr lang="pt-BR" sz="1600" b="1" dirty="0">
                  <a:solidFill>
                    <a:prstClr val="black"/>
                  </a:solidFill>
                  <a:latin typeface="Calibri"/>
                </a:rPr>
                <a:t>*</a:t>
              </a:r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3834084" y="6351711"/>
              <a:ext cx="5292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pt-BR" altLang="pt-BR" sz="1000" dirty="0">
                  <a:solidFill>
                    <a:prstClr val="black"/>
                  </a:solidFill>
                </a:rPr>
                <a:t>Fonte: Sistema de Informação do Programa Nacional de Imunizações / </a:t>
              </a:r>
              <a:r>
                <a:rPr lang="pt-BR" altLang="pt-BR" sz="1000" dirty="0" err="1">
                  <a:solidFill>
                    <a:prstClr val="black"/>
                  </a:solidFill>
                </a:rPr>
                <a:t>Tabnet</a:t>
              </a:r>
              <a:r>
                <a:rPr lang="pt-BR" altLang="pt-BR" sz="1000" dirty="0">
                  <a:solidFill>
                    <a:prstClr val="black"/>
                  </a:solidFill>
                </a:rPr>
                <a:t> </a:t>
              </a:r>
              <a:r>
                <a:rPr lang="pt-BR" altLang="pt-BR" sz="1000" dirty="0" err="1">
                  <a:solidFill>
                    <a:prstClr val="black"/>
                  </a:solidFill>
                </a:rPr>
                <a:t>Datasus</a:t>
              </a:r>
              <a:r>
                <a:rPr lang="pt-BR" altLang="pt-BR" sz="1000" dirty="0">
                  <a:solidFill>
                    <a:prstClr val="black"/>
                  </a:solidFill>
                </a:rPr>
                <a:t>..</a:t>
              </a:r>
            </a:p>
            <a:p>
              <a:pPr fontAlgn="auto">
                <a:spcAft>
                  <a:spcPts val="0"/>
                </a:spcAft>
              </a:pPr>
              <a:r>
                <a:rPr lang="pt-BR" altLang="pt-BR" sz="1000" dirty="0">
                  <a:solidFill>
                    <a:prstClr val="black"/>
                  </a:solidFill>
                </a:rPr>
                <a:t>* dados provisórios até 08/08/2018, sujeitos à revisão..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940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24285" y="138404"/>
            <a:ext cx="8495849" cy="6638328"/>
            <a:chOff x="324285" y="138404"/>
            <a:chExt cx="8495849" cy="663832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698722"/>
              <a:ext cx="8208912" cy="5078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324285" y="4820959"/>
              <a:ext cx="331134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altLang="pt-BR" b="1" dirty="0">
                  <a:solidFill>
                    <a:srgbClr val="FF0000"/>
                  </a:solidFill>
                  <a:latin typeface="Arial" charset="0"/>
                </a:rPr>
                <a:t>ESTADO DE SÃO PAULO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pt-BR" altLang="pt-BR" b="1" dirty="0">
                  <a:solidFill>
                    <a:srgbClr val="000000"/>
                  </a:solidFill>
                  <a:latin typeface="Arial" charset="0"/>
                </a:rPr>
                <a:t>COBERTURA = 97,3 %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pt-BR" altLang="pt-BR" b="1" dirty="0">
                  <a:solidFill>
                    <a:srgbClr val="000000"/>
                  </a:solidFill>
                  <a:latin typeface="Arial" charset="0"/>
                </a:rPr>
                <a:t>HOMOGENEIDADE = 89,0 %</a:t>
              </a: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540174" y="138404"/>
              <a:ext cx="8279960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altLang="pt-BR" sz="2000" b="1" u="sng" dirty="0">
                  <a:solidFill>
                    <a:srgbClr val="FF0000"/>
                  </a:solidFill>
                  <a:latin typeface="Arial" charset="0"/>
                </a:rPr>
                <a:t>CAMPANHA NACIONAL DE VACINAÇÃO CONTRA A POLIOMIELITE E CONTRA O SARAMPO 2018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pt-BR" altLang="pt-BR" sz="1900" b="1" u="sng" dirty="0">
                  <a:solidFill>
                    <a:srgbClr val="000000"/>
                  </a:solidFill>
                  <a:latin typeface="Arial" charset="0"/>
                </a:rPr>
                <a:t>VACINA TRÍPLICE VIRAL</a:t>
              </a:r>
              <a:r>
                <a:rPr lang="pt-BR" altLang="pt-BR" sz="1900" b="1" dirty="0">
                  <a:solidFill>
                    <a:srgbClr val="000000"/>
                  </a:solidFill>
                  <a:latin typeface="Arial" charset="0"/>
                </a:rPr>
                <a:t> - COBERTURA VACINAL (crianças de 1 a 4 anos de idade) POR MUNICÍPIO. </a:t>
              </a: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540174" y="6510536"/>
              <a:ext cx="396892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pt-BR" altLang="pt-BR" sz="900" dirty="0">
                  <a:solidFill>
                    <a:srgbClr val="000000"/>
                  </a:solidFill>
                  <a:latin typeface="Arial" charset="0"/>
                </a:rPr>
                <a:t>Fonte: Sistema de Informação do Programa Nacional de Imunizações.  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905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00" y="260669"/>
            <a:ext cx="8785225" cy="5040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99" y="6093318"/>
            <a:ext cx="774858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7669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scaff\Documents\Priscila - imunização\Campanha Polio e Sarampo 2018\Reunião Sarampo DivResp\xuxa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8029071" cy="4525963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2289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2678"/>
            <a:ext cx="9144000" cy="477258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644008" y="6032321"/>
            <a:ext cx="3888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prstClr val="black"/>
                </a:solidFill>
              </a:rPr>
              <a:t>Pesquisa Fapesp, ano19, no. 270, 18-24.2018</a:t>
            </a:r>
          </a:p>
        </p:txBody>
      </p:sp>
    </p:spTree>
    <p:extLst>
      <p:ext uri="{BB962C8B-B14F-4D97-AF65-F5344CB8AC3E}">
        <p14:creationId xmlns:p14="http://schemas.microsoft.com/office/powerpoint/2010/main" val="25170047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6752"/>
            <a:ext cx="9144000" cy="3744416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355976" y="596031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dirty="0">
                <a:solidFill>
                  <a:prstClr val="black"/>
                </a:solidFill>
              </a:rPr>
              <a:t>Pesquisa Fapesp, ano19, no. 270, 18-24.2018</a:t>
            </a:r>
          </a:p>
        </p:txBody>
      </p:sp>
    </p:spTree>
    <p:extLst>
      <p:ext uri="{BB962C8B-B14F-4D97-AF65-F5344CB8AC3E}">
        <p14:creationId xmlns:p14="http://schemas.microsoft.com/office/powerpoint/2010/main" val="40942098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scaff\Documents\Priscila - imunização\Campanha Polio e Sarampo 2018\Reunião Sarampo DivResp\xuxa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8066271" cy="45259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162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tângulo 10"/>
          <p:cNvSpPr>
            <a:spLocks noChangeArrowheads="1"/>
          </p:cNvSpPr>
          <p:nvPr/>
        </p:nvSpPr>
        <p:spPr bwMode="auto">
          <a:xfrm>
            <a:off x="298450" y="844550"/>
            <a:ext cx="8820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altLang="pt-BR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2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Cenário Epidemiológico 1970</a:t>
            </a:r>
            <a:endParaRPr lang="pt-BR" altLang="pt-BR" sz="22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6899" name="CaixaDeTexto 11"/>
          <p:cNvSpPr txBox="1">
            <a:spLocks noChangeArrowheads="1"/>
          </p:cNvSpPr>
          <p:nvPr/>
        </p:nvSpPr>
        <p:spPr bwMode="auto">
          <a:xfrm>
            <a:off x="1163638" y="5938838"/>
            <a:ext cx="403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PNI - 30 anos, Brasília 2003</a:t>
            </a:r>
          </a:p>
        </p:txBody>
      </p:sp>
      <p:graphicFrame>
        <p:nvGraphicFramePr>
          <p:cNvPr id="13" name="Tabela 12"/>
          <p:cNvGraphicFramePr>
            <a:graphicFrameLocks noGrp="1"/>
          </p:cNvGraphicFramePr>
          <p:nvPr/>
        </p:nvGraphicFramePr>
        <p:xfrm>
          <a:off x="428625" y="1371600"/>
          <a:ext cx="4572001" cy="4486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6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916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8877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14529">
                <a:tc>
                  <a:txBody>
                    <a:bodyPr/>
                    <a:lstStyle/>
                    <a:p>
                      <a:r>
                        <a:rPr lang="pt-BR" sz="1800" dirty="0"/>
                        <a:t>Doença</a:t>
                      </a: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 nº de casos</a:t>
                      </a: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pt-BR" sz="1800" dirty="0" err="1"/>
                        <a:t>Coef</a:t>
                      </a:r>
                      <a:r>
                        <a:rPr lang="pt-BR" sz="1800" dirty="0"/>
                        <a:t>.</a:t>
                      </a:r>
                      <a:r>
                        <a:rPr lang="pt-BR" sz="1800" baseline="0" dirty="0"/>
                        <a:t> Incidência  (100 mil </a:t>
                      </a:r>
                      <a:r>
                        <a:rPr lang="pt-BR" sz="1800" baseline="0" dirty="0" err="1"/>
                        <a:t>hab</a:t>
                      </a:r>
                      <a:r>
                        <a:rPr lang="pt-BR" sz="1800" baseline="0" dirty="0"/>
                        <a:t>)</a:t>
                      </a:r>
                      <a:endParaRPr lang="pt-BR" sz="1800" dirty="0"/>
                    </a:p>
                  </a:txBody>
                  <a:tcPr marL="91439" marR="91439" marT="45726" marB="45726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0171"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>
                          <a:solidFill>
                            <a:schemeClr val="tx1"/>
                          </a:solidFill>
                        </a:rPr>
                        <a:t>Poliomielite 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chemeClr val="tx1"/>
                          </a:solidFill>
                        </a:rPr>
                        <a:t>11.545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</a:rPr>
                        <a:t>12,4</a:t>
                      </a:r>
                    </a:p>
                    <a:p>
                      <a:pPr algn="ctr"/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6" marB="45726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0171"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>
                          <a:solidFill>
                            <a:schemeClr val="tx1"/>
                          </a:solidFill>
                        </a:rPr>
                        <a:t>Varíola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chemeClr val="tx1"/>
                          </a:solidFill>
                        </a:rPr>
                        <a:t>1.771 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</a:rPr>
                        <a:t>1,9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6" marB="45726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0171"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</a:rPr>
                        <a:t>Difteria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chemeClr val="tx1"/>
                          </a:solidFill>
                        </a:rPr>
                        <a:t>10.496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marL="0" marR="0" lvl="2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</a:rPr>
                        <a:t>11,2</a:t>
                      </a:r>
                    </a:p>
                    <a:p>
                      <a:pPr algn="ctr"/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6" marB="45726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0171"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>
                          <a:solidFill>
                            <a:schemeClr val="tx1"/>
                          </a:solidFill>
                        </a:rPr>
                        <a:t>Coqueluche 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chemeClr val="tx1"/>
                          </a:solidFill>
                        </a:rPr>
                        <a:t>81.014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</a:rPr>
                        <a:t>87,0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6" marB="45726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40171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</a:rPr>
                        <a:t>Sarampo 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chemeClr val="tx1"/>
                          </a:solidFill>
                        </a:rPr>
                        <a:t>109.125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</a:rPr>
                        <a:t>117,3</a:t>
                      </a:r>
                    </a:p>
                  </a:txBody>
                  <a:tcPr marL="91439" marR="91439" marT="45726" marB="45726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92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</a:rPr>
                        <a:t>Tuberculose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chemeClr val="tx1"/>
                          </a:solidFill>
                        </a:rPr>
                        <a:t>111.945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</a:rPr>
                        <a:t>120,3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6" marB="45726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36934" name="Imagem 13" descr="Paralisia-Infantil-Fotos-e-Sintomas-FOTO-3-186x3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1071563"/>
            <a:ext cx="17716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6935" name="Imagem 15" descr="virus-da-variola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4071938"/>
            <a:ext cx="3810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6936" name="Imagem 17" descr="coqueluch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500313"/>
            <a:ext cx="132873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aixaDeTexto 18"/>
          <p:cNvSpPr txBox="1"/>
          <p:nvPr/>
        </p:nvSpPr>
        <p:spPr>
          <a:xfrm>
            <a:off x="3779838" y="44450"/>
            <a:ext cx="49688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4000" b="1" kern="0" dirty="0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O INÍCIO</a:t>
            </a:r>
          </a:p>
        </p:txBody>
      </p:sp>
      <p:pic>
        <p:nvPicPr>
          <p:cNvPr id="336938" name="Imagem 14" descr="foto saramp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1071563"/>
            <a:ext cx="135731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692696"/>
            <a:ext cx="8964488" cy="168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4951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6"/>
          <p:cNvGraphicFramePr>
            <a:graphicFrameLocks noGrp="1"/>
          </p:cNvGraphicFramePr>
          <p:nvPr>
            <p:extLst/>
          </p:nvPr>
        </p:nvGraphicFramePr>
        <p:xfrm>
          <a:off x="1187647" y="1310926"/>
          <a:ext cx="6969809" cy="3846295"/>
        </p:xfrm>
        <a:graphic>
          <a:graphicData uri="http://schemas.openxmlformats.org/drawingml/2006/table">
            <a:tbl>
              <a:tblPr firstRow="1" firstCol="1" bandRow="1"/>
              <a:tblGrid>
                <a:gridCol w="31267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86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686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6860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6860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6860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0589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Vacina</a:t>
                      </a:r>
                      <a:endParaRPr lang="pt-BR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Ano</a:t>
                      </a:r>
                      <a:endParaRPr lang="pt-BR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589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2013</a:t>
                      </a:r>
                      <a:endParaRPr lang="pt-BR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2014</a:t>
                      </a:r>
                      <a:endParaRPr lang="pt-BR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2015</a:t>
                      </a:r>
                      <a:endParaRPr lang="pt-BR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2016</a:t>
                      </a:r>
                      <a:endParaRPr lang="pt-BR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2017</a:t>
                      </a:r>
                      <a:endParaRPr lang="pt-BR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58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Rotavírus</a:t>
                      </a:r>
                      <a:endParaRPr lang="pt-BR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97,5</a:t>
                      </a:r>
                      <a:endParaRPr lang="pt-BR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93,9</a:t>
                      </a:r>
                      <a:endParaRPr lang="pt-BR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97,0</a:t>
                      </a:r>
                      <a:endParaRPr lang="pt-BR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90,3</a:t>
                      </a:r>
                      <a:endParaRPr lang="pt-BR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66,2</a:t>
                      </a:r>
                      <a:endParaRPr lang="pt-BR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58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Meningocócica C</a:t>
                      </a:r>
                      <a:endParaRPr lang="pt-BR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102,2</a:t>
                      </a:r>
                      <a:endParaRPr lang="pt-BR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97,4</a:t>
                      </a:r>
                      <a:endParaRPr lang="pt-BR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98,6</a:t>
                      </a:r>
                      <a:endParaRPr lang="pt-BR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90,4</a:t>
                      </a:r>
                      <a:endParaRPr lang="pt-BR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69,0</a:t>
                      </a:r>
                      <a:endParaRPr lang="pt-BR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991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Pentavalente (DTP+Hib+Hepatite B)</a:t>
                      </a:r>
                      <a:endParaRPr lang="pt-BR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97,2</a:t>
                      </a:r>
                      <a:endParaRPr lang="pt-BR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95,5</a:t>
                      </a:r>
                      <a:endParaRPr lang="pt-BR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98,4</a:t>
                      </a:r>
                      <a:endParaRPr lang="pt-BR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88,5</a:t>
                      </a:r>
                      <a:endParaRPr lang="pt-BR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70,4</a:t>
                      </a:r>
                      <a:endParaRPr lang="pt-BR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58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Pneumocócica 10 valente</a:t>
                      </a:r>
                      <a:endParaRPr lang="pt-BR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95,8</a:t>
                      </a:r>
                      <a:endParaRPr lang="pt-BR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100,6</a:t>
                      </a:r>
                      <a:endParaRPr lang="pt-BR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99,9</a:t>
                      </a:r>
                      <a:endParaRPr lang="pt-BR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93,6</a:t>
                      </a:r>
                      <a:endParaRPr lang="pt-BR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77,3</a:t>
                      </a:r>
                      <a:endParaRPr lang="pt-BR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58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Poliomielite</a:t>
                      </a:r>
                      <a:endParaRPr lang="pt-BR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98,9</a:t>
                      </a:r>
                      <a:endParaRPr lang="pt-BR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95,7</a:t>
                      </a:r>
                      <a:endParaRPr lang="pt-BR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99,7</a:t>
                      </a:r>
                      <a:endParaRPr lang="pt-BR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83,8</a:t>
                      </a:r>
                      <a:endParaRPr lang="pt-BR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71,1</a:t>
                      </a:r>
                      <a:endParaRPr lang="pt-BR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58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Tríplice viral (D1)</a:t>
                      </a:r>
                      <a:endParaRPr lang="pt-BR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103,4</a:t>
                      </a:r>
                      <a:endParaRPr lang="pt-BR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105,0</a:t>
                      </a:r>
                      <a:endParaRPr lang="pt-BR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97,9</a:t>
                      </a:r>
                      <a:endParaRPr lang="pt-BR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93,0</a:t>
                      </a:r>
                      <a:endParaRPr lang="pt-BR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76,0</a:t>
                      </a:r>
                      <a:endParaRPr lang="pt-BR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058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BCG</a:t>
                      </a:r>
                      <a:endParaRPr lang="pt-BR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103,4</a:t>
                      </a:r>
                      <a:endParaRPr lang="pt-BR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103,5</a:t>
                      </a:r>
                      <a:endParaRPr lang="pt-BR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102,2</a:t>
                      </a:r>
                      <a:endParaRPr lang="pt-BR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94,3</a:t>
                      </a:r>
                      <a:endParaRPr lang="pt-BR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91,8</a:t>
                      </a:r>
                      <a:endParaRPr lang="pt-BR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67544" y="602499"/>
            <a:ext cx="82809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pt-BR" altLang="pt-BR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Tabela 1. Coberturas vacinais em crian</a:t>
            </a:r>
            <a:r>
              <a:rPr lang="pt-BR" altLang="pt-BR" dirty="0">
                <a:solidFill>
                  <a:srgbClr val="000000"/>
                </a:solidFill>
                <a:latin typeface="Calibri"/>
                <a:ea typeface="Calibri" pitchFamily="34" charset="0"/>
                <a:cs typeface="Times New Roman" pitchFamily="18" charset="0"/>
              </a:rPr>
              <a:t>ç</a:t>
            </a:r>
            <a:r>
              <a:rPr lang="pt-BR" altLang="pt-BR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as at</a:t>
            </a:r>
            <a:r>
              <a:rPr lang="pt-BR" altLang="pt-BR" dirty="0">
                <a:solidFill>
                  <a:srgbClr val="000000"/>
                </a:solidFill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pt-BR" altLang="pt-BR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 ano, estado de São Paulo, 2014 a 2017.</a:t>
            </a:r>
            <a:endParaRPr lang="pt-BR" altLang="pt-BR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187656" y="5157192"/>
            <a:ext cx="34008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16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Fonte: </a:t>
            </a:r>
            <a:r>
              <a:rPr lang="pt-BR" altLang="pt-BR" sz="1600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Tabnet</a:t>
            </a:r>
            <a:r>
              <a:rPr lang="pt-BR" altLang="pt-BR" sz="16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/DATASUS (31/08/2018)</a:t>
            </a:r>
            <a:endParaRPr lang="pt-BR" altLang="pt-BR" sz="4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17" y="6157169"/>
            <a:ext cx="774858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61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/>
          </p:nvPr>
        </p:nvGraphicFramePr>
        <p:xfrm>
          <a:off x="503548" y="1124747"/>
          <a:ext cx="8064896" cy="4943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01216" y="344850"/>
            <a:ext cx="828092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altLang="pt-BR" sz="2000" b="1" dirty="0">
                <a:solidFill>
                  <a:srgbClr val="000000"/>
                </a:solidFill>
                <a:latin typeface="Book Antiqua" panose="02040602050305030304" pitchFamily="18" charset="0"/>
                <a:ea typeface="Calibri" pitchFamily="34" charset="0"/>
                <a:cs typeface="Times New Roman" pitchFamily="18" charset="0"/>
              </a:rPr>
              <a:t>Coberturas vacinais em crianças até 1 ano, estado de São Paulo </a:t>
            </a:r>
          </a:p>
          <a:p>
            <a:pPr algn="ctr"/>
            <a:r>
              <a:rPr lang="pt-BR" altLang="pt-BR" sz="2000" b="1" dirty="0">
                <a:solidFill>
                  <a:srgbClr val="000000"/>
                </a:solidFill>
                <a:latin typeface="Book Antiqua" panose="02040602050305030304" pitchFamily="18" charset="0"/>
                <a:ea typeface="Calibri" pitchFamily="34" charset="0"/>
                <a:cs typeface="Times New Roman" pitchFamily="18" charset="0"/>
              </a:rPr>
              <a:t>2014 a 2017.</a:t>
            </a:r>
            <a:endParaRPr lang="pt-BR" altLang="pt-BR" sz="2000" b="1" dirty="0">
              <a:solidFill>
                <a:srgbClr val="000000"/>
              </a:solidFill>
              <a:latin typeface="Book Antiqua" panose="02040602050305030304" pitchFamily="18" charset="0"/>
              <a:cs typeface="Arial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5281358" y="6237312"/>
            <a:ext cx="27982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1200" dirty="0">
                <a:solidFill>
                  <a:srgbClr val="000000"/>
                </a:solidFill>
                <a:latin typeface="Arial"/>
                <a:ea typeface="Calibri" pitchFamily="34" charset="0"/>
                <a:cs typeface="Times New Roman" pitchFamily="18" charset="0"/>
              </a:rPr>
              <a:t>Fonte: </a:t>
            </a:r>
            <a:r>
              <a:rPr lang="pt-BR" altLang="pt-BR" sz="1200" dirty="0" err="1">
                <a:solidFill>
                  <a:srgbClr val="000000"/>
                </a:solidFill>
                <a:latin typeface="Arial"/>
                <a:ea typeface="Calibri" pitchFamily="34" charset="0"/>
                <a:cs typeface="Times New Roman" pitchFamily="18" charset="0"/>
              </a:rPr>
              <a:t>Tabnet</a:t>
            </a:r>
            <a:r>
              <a:rPr lang="pt-BR" altLang="pt-BR" sz="1200" dirty="0">
                <a:solidFill>
                  <a:srgbClr val="000000"/>
                </a:solidFill>
                <a:latin typeface="Arial"/>
                <a:ea typeface="Calibri" pitchFamily="34" charset="0"/>
                <a:cs typeface="Times New Roman" pitchFamily="18" charset="0"/>
              </a:rPr>
              <a:t>/DATASUS (31/08/2018</a:t>
            </a:r>
            <a:r>
              <a:rPr lang="pt-BR" altLang="pt-BR" sz="16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lang="pt-BR" altLang="pt-BR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97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971600" y="6093296"/>
            <a:ext cx="64087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Fonte: DATASUS/TABNET, atualizado em 12/03/2019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Dados de 2018 sujeitos a alterações</a:t>
            </a: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/>
          </p:nvPr>
        </p:nvGraphicFramePr>
        <p:xfrm>
          <a:off x="467544" y="764704"/>
          <a:ext cx="8134353" cy="5005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434620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97282"/>
            <a:ext cx="4968552" cy="246376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678" y="3645024"/>
            <a:ext cx="5161810" cy="311312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43408"/>
            <a:ext cx="9144000" cy="162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206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188640"/>
            <a:ext cx="9144000" cy="103391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50" y="1353649"/>
            <a:ext cx="7082358" cy="495567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259632" y="2852936"/>
            <a:ext cx="6768752" cy="10801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33763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7950" y="2349500"/>
            <a:ext cx="9036050" cy="19389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4000" b="1" dirty="0">
                <a:solidFill>
                  <a:prstClr val="white"/>
                </a:solidFill>
              </a:rPr>
              <a:t>Doença </a:t>
            </a:r>
            <a:r>
              <a:rPr lang="pt-BR" sz="4000" b="1" dirty="0" err="1">
                <a:solidFill>
                  <a:prstClr val="white"/>
                </a:solidFill>
              </a:rPr>
              <a:t>Viscerotrópica</a:t>
            </a:r>
            <a:r>
              <a:rPr lang="pt-BR" sz="4000" b="1" dirty="0">
                <a:solidFill>
                  <a:prstClr val="white"/>
                </a:solidFill>
              </a:rPr>
              <a:t> Aguda</a:t>
            </a:r>
          </a:p>
          <a:p>
            <a:pPr algn="ctr" eaLnBrk="0" hangingPunct="0">
              <a:defRPr/>
            </a:pPr>
            <a:r>
              <a:rPr lang="pt-BR" sz="4000" b="1" dirty="0">
                <a:solidFill>
                  <a:prstClr val="white"/>
                </a:solidFill>
              </a:rPr>
              <a:t>Pós-vacina Febre Amarela</a:t>
            </a:r>
          </a:p>
          <a:p>
            <a:pPr algn="ctr" eaLnBrk="0" hangingPunct="0">
              <a:defRPr/>
            </a:pPr>
            <a:endParaRPr lang="pt-BR" sz="4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6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6290" name="Object 2"/>
          <p:cNvGraphicFramePr>
            <a:graphicFrameLocks noChangeAspect="1"/>
          </p:cNvGraphicFramePr>
          <p:nvPr/>
        </p:nvGraphicFramePr>
        <p:xfrm>
          <a:off x="838200" y="611188"/>
          <a:ext cx="7773988" cy="582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Slide" r:id="rId3" imgW="4548526" imgH="3407297" progId="PowerPoint.Slide.8">
                  <p:embed/>
                </p:oleObj>
              </mc:Choice>
              <mc:Fallback>
                <p:oleObj name="Slide" r:id="rId3" imgW="4548526" imgH="3407297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611188"/>
                        <a:ext cx="7773988" cy="582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41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3" y="1235950"/>
            <a:ext cx="7056784" cy="561252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59" y="116632"/>
            <a:ext cx="829401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095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728662"/>
            <a:ext cx="7848600" cy="540067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55576" y="2204864"/>
            <a:ext cx="7056784" cy="18722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647700" y="4797152"/>
            <a:ext cx="7380684" cy="15121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1669563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5496" y="77731"/>
            <a:ext cx="9073008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pt-BR" sz="2400" b="1" dirty="0"/>
          </a:p>
          <a:p>
            <a:pPr algn="ctr"/>
            <a:r>
              <a:rPr lang="pt-BR" sz="2400" b="1" dirty="0"/>
              <a:t>Motivos da não adesão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395536" y="1052758"/>
            <a:ext cx="84969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Percepção enganosa de parte da população que as doenças desaparecerem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O desconhecimento de quais vacinas fazem parte do calendário de vacinação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Medo da “reação pós-vacina”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Receio que o número elevado de vacinas “sobrecarreguem” o sistema imunológico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Falta de tempo dos pais para levar ao posto de vacinação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“</a:t>
            </a:r>
            <a:r>
              <a:rPr lang="pt-BR" b="1" dirty="0" err="1"/>
              <a:t>Fake</a:t>
            </a:r>
            <a:r>
              <a:rPr lang="pt-BR" b="1" dirty="0"/>
              <a:t> </a:t>
            </a:r>
            <a:r>
              <a:rPr lang="pt-BR" b="1" dirty="0" err="1"/>
              <a:t>news</a:t>
            </a:r>
            <a:r>
              <a:rPr lang="pt-BR" b="1" dirty="0"/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“Vínculo” com a UBS e/ou com o Pediatra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Desabastecimento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Sistema de Informação (SIPNI)</a:t>
            </a:r>
          </a:p>
        </p:txBody>
      </p:sp>
    </p:spTree>
    <p:extLst>
      <p:ext uri="{BB962C8B-B14F-4D97-AF65-F5344CB8AC3E}">
        <p14:creationId xmlns:p14="http://schemas.microsoft.com/office/powerpoint/2010/main" val="4181334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280739"/>
              </p:ext>
            </p:extLst>
          </p:nvPr>
        </p:nvGraphicFramePr>
        <p:xfrm>
          <a:off x="33" y="1196761"/>
          <a:ext cx="9108503" cy="5193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33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4951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80983">
                <a:tc>
                  <a:txBody>
                    <a:bodyPr/>
                    <a:lstStyle/>
                    <a:p>
                      <a:pPr algn="ctr"/>
                      <a:r>
                        <a:rPr lang="pt-BR" sz="19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Idade</a:t>
                      </a:r>
                    </a:p>
                  </a:txBody>
                  <a:tcPr marL="91439" marR="91439" marT="45711" marB="4571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9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Vacina</a:t>
                      </a:r>
                    </a:p>
                  </a:txBody>
                  <a:tcPr marL="91439" marR="91439" marT="45711" marB="45711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53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 partir do nascimento</a:t>
                      </a:r>
                    </a:p>
                  </a:txBody>
                  <a:tcPr marL="91456" marR="91456" marT="45719" marB="45719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BCG, Hepatite B</a:t>
                      </a:r>
                      <a:endParaRPr kumimoji="0" lang="pt-BR" sz="16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6" marR="91456" marT="45719" marB="45719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18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meses</a:t>
                      </a:r>
                    </a:p>
                  </a:txBody>
                  <a:tcPr marL="91456" marR="91456" marT="45719" marB="45719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VIP, </a:t>
                      </a:r>
                      <a:r>
                        <a:rPr kumimoji="0" lang="pt-B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Pentavalente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kumimoji="0" lang="pt-B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DTP+Hib+HB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), </a:t>
                      </a:r>
                      <a:r>
                        <a:rPr kumimoji="0" lang="pt-B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Rotavírus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Pneumocócica 10 valente</a:t>
                      </a:r>
                    </a:p>
                  </a:txBody>
                  <a:tcPr marL="91456" marR="91456" marT="45719" marB="45719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10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 meses</a:t>
                      </a:r>
                    </a:p>
                  </a:txBody>
                  <a:tcPr marL="91456" marR="91456" marT="45719" marB="45719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Meningocócica C</a:t>
                      </a:r>
                    </a:p>
                  </a:txBody>
                  <a:tcPr marL="91456" marR="91456" marT="45719" marB="45719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956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 meses</a:t>
                      </a:r>
                    </a:p>
                  </a:txBody>
                  <a:tcPr marL="91456" marR="91456" marT="45719" marB="45719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VIP, </a:t>
                      </a:r>
                      <a:r>
                        <a:rPr kumimoji="0" lang="pt-B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Pentavalente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kumimoji="0" lang="pt-B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DTP+Hib+HB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), </a:t>
                      </a:r>
                      <a:r>
                        <a:rPr kumimoji="0" lang="pt-B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Rotavírus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Pneumocócica 10 valente</a:t>
                      </a:r>
                    </a:p>
                  </a:txBody>
                  <a:tcPr marL="91456" marR="91456" marT="45719" marB="45719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10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 meses</a:t>
                      </a:r>
                    </a:p>
                  </a:txBody>
                  <a:tcPr marL="91456" marR="91456" marT="45719" marB="45719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Meningocócica C</a:t>
                      </a:r>
                    </a:p>
                  </a:txBody>
                  <a:tcPr marL="91456" marR="91456" marT="45719" marB="45719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10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 meses</a:t>
                      </a:r>
                    </a:p>
                  </a:txBody>
                  <a:tcPr marL="91456" marR="91456" marT="45719" marB="45719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VIP, </a:t>
                      </a:r>
                      <a:r>
                        <a:rPr kumimoji="0" lang="pt-B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Pentavalente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kumimoji="0" lang="pt-B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DTP+Hib+HB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marL="91456" marR="91456" marT="45719" marB="45719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10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 meses</a:t>
                      </a:r>
                    </a:p>
                  </a:txBody>
                  <a:tcPr marL="91456" marR="91456" marT="45719" marB="45719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Febre Amarela</a:t>
                      </a:r>
                      <a:endParaRPr kumimoji="0" lang="pt-BR" sz="16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6" marR="91456" marT="45719" marB="45719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806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 meses</a:t>
                      </a:r>
                    </a:p>
                  </a:txBody>
                  <a:tcPr marL="91456" marR="91456" marT="45719" marB="45719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Sarampo-Caxumba-Rubéola (SCR), Meningocócica C, Pneumocócica 10 </a:t>
                      </a:r>
                      <a:r>
                        <a:rPr kumimoji="0" 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valente</a:t>
                      </a:r>
                      <a:endParaRPr kumimoji="0" lang="pt-BR" sz="16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6" marR="91456" marT="45719" marB="45719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78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 meses</a:t>
                      </a:r>
                    </a:p>
                  </a:txBody>
                  <a:tcPr marL="91456" marR="91456" marT="45719" marB="45719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VOPb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DTP, Hepatite A, </a:t>
                      </a:r>
                      <a:r>
                        <a:rPr kumimoji="0" lang="pt-B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Tetraviral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kumimoji="0" lang="pt-B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SCR+Varicela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marL="91456" marR="91456" marT="45719" marB="45719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810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 anos</a:t>
                      </a:r>
                    </a:p>
                  </a:txBody>
                  <a:tcPr marL="91456" marR="91456" marT="45719" marB="45719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VOPb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DTP, Varicela</a:t>
                      </a:r>
                      <a:endParaRPr kumimoji="0" lang="pt-BR" sz="16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6" marR="91456" marT="45719" marB="45719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5235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Anualmente </a:t>
                      </a:r>
                    </a:p>
                  </a:txBody>
                  <a:tcPr marL="91456" marR="91456" marT="45719" marB="45719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Influenza</a:t>
                      </a:r>
                      <a:endParaRPr kumimoji="0" lang="pt-BR" sz="1600" b="0" i="0" u="none" strike="noStrike" cap="none" normalizeH="0" baseline="300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6" marR="91456" marT="45719" marB="45719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1300573" y="78304"/>
            <a:ext cx="7807953" cy="1046440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Calendário de vacinação para o estado de São Paulo</a:t>
            </a:r>
          </a:p>
          <a:p>
            <a:pPr algn="ctr">
              <a:defRPr/>
            </a:pPr>
            <a:r>
              <a:rPr lang="pt-BR" sz="2400" b="1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  <a:endParaRPr lang="pt-BR" sz="1400" b="1" kern="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pt-BR" sz="1400" b="1" kern="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81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2" y="144016"/>
            <a:ext cx="1223690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6958" y="6381350"/>
            <a:ext cx="9071546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1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Norma Técnica do Programa de Imunização – 2017</a:t>
            </a:r>
          </a:p>
          <a:p>
            <a:pPr algn="ctr"/>
            <a:r>
              <a:rPr lang="pt-BR" sz="1100" dirty="0">
                <a:latin typeface="Arial" pitchFamily="34" charset="0"/>
                <a:cs typeface="Arial" pitchFamily="34" charset="0"/>
              </a:rPr>
              <a:t>Nota Informativa Nº 135 –SEI/2017-CGPNI/DEVIT/SVS/MS</a:t>
            </a:r>
          </a:p>
        </p:txBody>
      </p:sp>
    </p:spTree>
    <p:extLst>
      <p:ext uri="{BB962C8B-B14F-4D97-AF65-F5344CB8AC3E}">
        <p14:creationId xmlns:p14="http://schemas.microsoft.com/office/powerpoint/2010/main" val="16231245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971600" y="6093296"/>
            <a:ext cx="64087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Fonte: DATASUS/TABNET, atualizado em 12/03/2019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Dados de 2018 sujeitos a alterações</a:t>
            </a: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/>
          </p:nvPr>
        </p:nvGraphicFramePr>
        <p:xfrm>
          <a:off x="467544" y="764704"/>
          <a:ext cx="8134353" cy="5005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204494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40345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pic>
        <p:nvPicPr>
          <p:cNvPr id="4034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694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3461" name="CaixaDeTexto 1"/>
          <p:cNvSpPr txBox="1">
            <a:spLocks noChangeArrowheads="1"/>
          </p:cNvSpPr>
          <p:nvPr/>
        </p:nvSpPr>
        <p:spPr bwMode="auto">
          <a:xfrm>
            <a:off x="3492500" y="2565400"/>
            <a:ext cx="32400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400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Obrigada!</a:t>
            </a:r>
          </a:p>
        </p:txBody>
      </p:sp>
      <p:sp>
        <p:nvSpPr>
          <p:cNvPr id="403462" name="CaixaDeTexto 4"/>
          <p:cNvSpPr txBox="1">
            <a:spLocks noChangeArrowheads="1"/>
          </p:cNvSpPr>
          <p:nvPr/>
        </p:nvSpPr>
        <p:spPr bwMode="auto">
          <a:xfrm>
            <a:off x="1835150" y="3419475"/>
            <a:ext cx="5657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cgpni@saude.gov.br</a:t>
            </a:r>
          </a:p>
        </p:txBody>
      </p:sp>
      <p:sp>
        <p:nvSpPr>
          <p:cNvPr id="9" name="CaixaDeTexto 4"/>
          <p:cNvSpPr txBox="1">
            <a:spLocks noChangeArrowheads="1"/>
          </p:cNvSpPr>
          <p:nvPr/>
        </p:nvSpPr>
        <p:spPr bwMode="auto">
          <a:xfrm>
            <a:off x="195263" y="333375"/>
            <a:ext cx="869791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0" hangingPunct="0">
              <a:defRPr/>
            </a:pPr>
            <a:r>
              <a:rPr lang="pt-BR" altLang="pt-BR" sz="32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Narrow" panose="020B0606020202030204" pitchFamily="34" charset="0"/>
              </a:rPr>
              <a:t>“ ...um programa de vacinação de uma doença quando bem conduzido é capaz de mudar todo um sistema de saúde...” </a:t>
            </a:r>
          </a:p>
        </p:txBody>
      </p:sp>
    </p:spTree>
    <p:extLst>
      <p:ext uri="{BB962C8B-B14F-4D97-AF65-F5344CB8AC3E}">
        <p14:creationId xmlns:p14="http://schemas.microsoft.com/office/powerpoint/2010/main" val="13101373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3375"/>
            <a:ext cx="5903913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3" name="CaixaDeTexto 1"/>
          <p:cNvSpPr txBox="1">
            <a:spLocks noChangeArrowheads="1"/>
          </p:cNvSpPr>
          <p:nvPr/>
        </p:nvSpPr>
        <p:spPr bwMode="auto">
          <a:xfrm>
            <a:off x="6300788" y="2252663"/>
            <a:ext cx="2843212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pt-BR" altLang="pt-BR" sz="2800">
                <a:solidFill>
                  <a:srgbClr val="000000"/>
                </a:solidFill>
                <a:latin typeface="Tahoma" panose="020B0604030504040204" pitchFamily="34" charset="0"/>
                <a:cs typeface="+mn-cs"/>
              </a:rPr>
              <a:t>Equidade</a:t>
            </a:r>
          </a:p>
          <a:p>
            <a:pPr>
              <a:spcBef>
                <a:spcPct val="0"/>
              </a:spcBef>
              <a:defRPr/>
            </a:pPr>
            <a:endParaRPr lang="pt-BR" altLang="pt-BR" sz="2800">
              <a:solidFill>
                <a:srgbClr val="000000"/>
              </a:solidFill>
              <a:latin typeface="Tahoma" panose="020B0604030504040204" pitchFamily="34" charset="0"/>
              <a:cs typeface="+mn-cs"/>
            </a:endParaRPr>
          </a:p>
          <a:p>
            <a:pPr>
              <a:spcBef>
                <a:spcPct val="0"/>
              </a:spcBef>
              <a:defRPr/>
            </a:pPr>
            <a:r>
              <a:rPr lang="pt-BR" altLang="pt-BR" sz="2800">
                <a:solidFill>
                  <a:srgbClr val="000000"/>
                </a:solidFill>
                <a:latin typeface="Tahoma" panose="020B0604030504040204" pitchFamily="34" charset="0"/>
                <a:cs typeface="+mn-cs"/>
              </a:rPr>
              <a:t>Universalidade</a:t>
            </a:r>
          </a:p>
          <a:p>
            <a:pPr>
              <a:spcBef>
                <a:spcPct val="0"/>
              </a:spcBef>
              <a:defRPr/>
            </a:pPr>
            <a:endParaRPr lang="pt-BR" altLang="pt-BR" sz="2800">
              <a:solidFill>
                <a:srgbClr val="000000"/>
              </a:solidFill>
              <a:latin typeface="Tahoma" panose="020B0604030504040204" pitchFamily="34" charset="0"/>
              <a:cs typeface="+mn-cs"/>
            </a:endParaRPr>
          </a:p>
          <a:p>
            <a:pPr>
              <a:spcBef>
                <a:spcPct val="0"/>
              </a:spcBef>
              <a:defRPr/>
            </a:pPr>
            <a:r>
              <a:rPr lang="pt-BR" altLang="pt-BR" sz="2800">
                <a:solidFill>
                  <a:srgbClr val="000000"/>
                </a:solidFill>
                <a:latin typeface="Tahoma" panose="020B0604030504040204" pitchFamily="34" charset="0"/>
                <a:cs typeface="+mn-cs"/>
              </a:rPr>
              <a:t>Integralidade</a:t>
            </a:r>
          </a:p>
          <a:p>
            <a:pPr>
              <a:spcBef>
                <a:spcPct val="0"/>
              </a:spcBef>
              <a:defRPr/>
            </a:pPr>
            <a:endParaRPr lang="pt-BR" altLang="pt-BR" sz="2400">
              <a:solidFill>
                <a:srgbClr val="000000"/>
              </a:solidFill>
              <a:latin typeface="Tahom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667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715324"/>
            <a:ext cx="9144000" cy="15696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Vacina HPV</a:t>
            </a:r>
          </a:p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99" y="6165326"/>
            <a:ext cx="774858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533814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2" t="11996" r="26028" b="4349"/>
          <a:stretch>
            <a:fillRect/>
          </a:stretch>
        </p:blipFill>
        <p:spPr>
          <a:xfrm>
            <a:off x="785819" y="714377"/>
            <a:ext cx="7500937" cy="5883275"/>
          </a:xfrm>
        </p:spPr>
      </p:pic>
      <p:sp>
        <p:nvSpPr>
          <p:cNvPr id="44035" name="Título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endParaRPr lang="pt-BR" altLang="pt-BR" sz="1800"/>
          </a:p>
        </p:txBody>
      </p:sp>
    </p:spTree>
    <p:extLst>
      <p:ext uri="{BB962C8B-B14F-4D97-AF65-F5344CB8AC3E}">
        <p14:creationId xmlns:p14="http://schemas.microsoft.com/office/powerpoint/2010/main" val="2209198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9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Geometrico">
  <a:themeElements>
    <a:clrScheme name="Geometrico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Geometric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Geometrico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metrico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metrico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metrico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metrico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metrico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metrico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Design padrão">
  <a:themeElements>
    <a:clrScheme name="Design padrão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7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0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3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1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6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Geometrico">
  <a:themeElements>
    <a:clrScheme name="Geometrico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Geometric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Geometrico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metrico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metrico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metrico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metrico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metrico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metrico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Design padrão">
  <a:themeElements>
    <a:clrScheme name="1_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1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1918</Words>
  <Application>Microsoft Office PowerPoint</Application>
  <PresentationFormat>Apresentação na tela (4:3)</PresentationFormat>
  <Paragraphs>597</Paragraphs>
  <Slides>72</Slides>
  <Notes>5</Notes>
  <HiddenSlides>25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23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72</vt:i4>
      </vt:variant>
    </vt:vector>
  </HeadingPairs>
  <TitlesOfParts>
    <vt:vector size="106" baseType="lpstr">
      <vt:lpstr>MS PGothic</vt:lpstr>
      <vt:lpstr>Arial</vt:lpstr>
      <vt:lpstr>Arial Narrow</vt:lpstr>
      <vt:lpstr>Book Antiqua</vt:lpstr>
      <vt:lpstr>Calibri</vt:lpstr>
      <vt:lpstr>新細明體</vt:lpstr>
      <vt:lpstr>Tahoma</vt:lpstr>
      <vt:lpstr>Times New Roman</vt:lpstr>
      <vt:lpstr>Wingdings</vt:lpstr>
      <vt:lpstr>Office Theme</vt:lpstr>
      <vt:lpstr>1_Tema do Office</vt:lpstr>
      <vt:lpstr>6_Design padrão</vt:lpstr>
      <vt:lpstr>3_Tema do Office</vt:lpstr>
      <vt:lpstr>Estrutura padrão</vt:lpstr>
      <vt:lpstr>1_Geometrico</vt:lpstr>
      <vt:lpstr>5_Tema do Office</vt:lpstr>
      <vt:lpstr>1_Design padrão</vt:lpstr>
      <vt:lpstr>8_Tema do Office</vt:lpstr>
      <vt:lpstr>2_Tema do Office</vt:lpstr>
      <vt:lpstr>4_Tema do Office</vt:lpstr>
      <vt:lpstr>Tema do Office</vt:lpstr>
      <vt:lpstr>1_Office Theme</vt:lpstr>
      <vt:lpstr>9_Tema do Office</vt:lpstr>
      <vt:lpstr>Geometrico</vt:lpstr>
      <vt:lpstr>Design padrão</vt:lpstr>
      <vt:lpstr>7_Tema do Office</vt:lpstr>
      <vt:lpstr>10_Tema do Office</vt:lpstr>
      <vt:lpstr>11_Tema do Office</vt:lpstr>
      <vt:lpstr>13_Tema do Office</vt:lpstr>
      <vt:lpstr>2_Office Theme</vt:lpstr>
      <vt:lpstr>12_Tema do Office</vt:lpstr>
      <vt:lpstr>6_Tema do Office</vt:lpstr>
      <vt:lpstr>Planilha</vt:lpstr>
      <vt:lpstr>Slide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VACINAÇÃO EM UNIVERSIDADES </vt:lpstr>
      <vt:lpstr>Apresentação do PowerPoint</vt:lpstr>
      <vt:lpstr>Apresentação do PowerPoint</vt:lpstr>
      <vt:lpstr>Apresentação do PowerPoint</vt:lpstr>
      <vt:lpstr>VACINAÇÃO NO SHOPPING ELDORADO Sábado , dia 9 de agosto de 2008,  Abertura da Campanha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GVE</dc:creator>
  <cp:lastModifiedBy>projetor</cp:lastModifiedBy>
  <cp:revision>149</cp:revision>
  <cp:lastPrinted>2018-10-09T15:16:33Z</cp:lastPrinted>
  <dcterms:created xsi:type="dcterms:W3CDTF">2012-06-21T20:49:07Z</dcterms:created>
  <dcterms:modified xsi:type="dcterms:W3CDTF">2019-11-22T19:10:13Z</dcterms:modified>
</cp:coreProperties>
</file>