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12" r:id="rId3"/>
    <p:sldId id="258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46" r:id="rId15"/>
    <p:sldId id="336" r:id="rId16"/>
    <p:sldId id="337" r:id="rId17"/>
    <p:sldId id="338" r:id="rId18"/>
    <p:sldId id="339" r:id="rId19"/>
    <p:sldId id="340" r:id="rId20"/>
    <p:sldId id="341" r:id="rId21"/>
    <p:sldId id="342" r:id="rId22"/>
    <p:sldId id="344" r:id="rId23"/>
    <p:sldId id="345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4211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3623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892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3729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8393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7792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076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0493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592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9008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893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2E7BA-AE03-4F1A-8925-AB271DB52995}" type="datetimeFigureOut">
              <a:rPr lang="pt-BR" smtClean="0"/>
              <a:t>27/10/2020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1147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568863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t-BR" sz="4400" b="1" dirty="0" smtClean="0"/>
          </a:p>
          <a:p>
            <a:pPr marL="0" indent="0" algn="ctr">
              <a:buNone/>
            </a:pPr>
            <a:endParaRPr lang="pt-BR" sz="4400" b="1" dirty="0" smtClean="0"/>
          </a:p>
          <a:p>
            <a:pPr marL="0" indent="0" algn="ctr">
              <a:buNone/>
            </a:pPr>
            <a:endParaRPr lang="pt-BR" sz="4400" b="1" dirty="0"/>
          </a:p>
          <a:p>
            <a:pPr marL="0" indent="0" algn="ctr">
              <a:buNone/>
            </a:pPr>
            <a:r>
              <a:rPr lang="pt-BR" sz="4400" b="1" dirty="0" smtClean="0"/>
              <a:t>Inventário e partilha</a:t>
            </a:r>
            <a:endParaRPr lang="pt-BR" sz="2800" b="1" dirty="0" smtClean="0"/>
          </a:p>
          <a:p>
            <a:pPr marL="0" indent="0" algn="ctr">
              <a:buNone/>
            </a:pPr>
            <a:endParaRPr lang="pt-BR" sz="2800" b="1" dirty="0" smtClean="0"/>
          </a:p>
          <a:p>
            <a:pPr marL="0" indent="0" algn="ctr">
              <a:buNone/>
            </a:pPr>
            <a:endParaRPr lang="pt-BR" sz="2800" b="1" dirty="0"/>
          </a:p>
          <a:p>
            <a:pPr marL="0" indent="0" algn="ctr">
              <a:buNone/>
            </a:pPr>
            <a:endParaRPr lang="pt-BR" sz="2800" b="1" dirty="0" smtClean="0"/>
          </a:p>
          <a:p>
            <a:pPr marL="0" indent="0" algn="ctr">
              <a:buNone/>
            </a:pPr>
            <a:endParaRPr lang="pt-BR" sz="2800" b="1" dirty="0" smtClean="0"/>
          </a:p>
          <a:p>
            <a:pPr marL="0" indent="0" algn="ctr">
              <a:buNone/>
            </a:pPr>
            <a:r>
              <a:rPr lang="pt-BR" sz="2800" b="1" dirty="0" smtClean="0"/>
              <a:t>Romualdo Baptista dos Santos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31039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5400" b="1" u="sng" dirty="0" smtClean="0"/>
              <a:t>5 – Citações e impugnações</a:t>
            </a:r>
          </a:p>
          <a:p>
            <a:pPr lvl="0"/>
            <a:r>
              <a:rPr lang="pt-BR" sz="4000" dirty="0" smtClean="0"/>
              <a:t>O juiz mandará </a:t>
            </a:r>
            <a:r>
              <a:rPr lang="pt-BR" sz="4000" u="sng" dirty="0" smtClean="0"/>
              <a:t>citar</a:t>
            </a:r>
            <a:r>
              <a:rPr lang="pt-BR" sz="4000" dirty="0" smtClean="0"/>
              <a:t> os herdeiros, os legatários e o cônjuge ou companheiro do falecido</a:t>
            </a:r>
          </a:p>
          <a:p>
            <a:pPr lvl="0"/>
            <a:r>
              <a:rPr lang="pt-BR" sz="4000" dirty="0" smtClean="0"/>
              <a:t>Mandará </a:t>
            </a:r>
            <a:r>
              <a:rPr lang="pt-BR" sz="4000" u="sng" dirty="0" smtClean="0"/>
              <a:t>intimar</a:t>
            </a:r>
            <a:r>
              <a:rPr lang="pt-BR" sz="4000" dirty="0" smtClean="0"/>
              <a:t> a Fazenda </a:t>
            </a:r>
            <a:r>
              <a:rPr lang="pt-BR" sz="4000" dirty="0"/>
              <a:t>Pública, o Ministério Público e o testamenteiro, se for o </a:t>
            </a:r>
            <a:r>
              <a:rPr lang="pt-BR" sz="4000" dirty="0" smtClean="0"/>
              <a:t>caso</a:t>
            </a:r>
          </a:p>
          <a:p>
            <a:pPr lvl="0"/>
            <a:r>
              <a:rPr lang="pt-BR" sz="4000" dirty="0" smtClean="0"/>
              <a:t>Prazo para impugnações: 15 dias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48222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5400" b="1" u="sng" dirty="0" smtClean="0"/>
              <a:t>6 – Avaliação</a:t>
            </a:r>
          </a:p>
          <a:p>
            <a:pPr lvl="0"/>
            <a:r>
              <a:rPr lang="pt-BR" sz="4000" dirty="0" smtClean="0"/>
              <a:t>O juiz mandará avaliar os bens do espólio</a:t>
            </a:r>
          </a:p>
          <a:p>
            <a:pPr lvl="0"/>
            <a:r>
              <a:rPr lang="pt-BR" sz="4000" dirty="0" smtClean="0"/>
              <a:t>Dispensa de avaliação se as partes forem maiores e capazes, estiverem de acordo e houver concordância da FP</a:t>
            </a:r>
          </a:p>
          <a:p>
            <a:pPr lvl="0"/>
            <a:r>
              <a:rPr lang="pt-BR" sz="4000" dirty="0" smtClean="0"/>
              <a:t>Eventuais impugnações serão resolvidas pelo juiz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423622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sz="5400" b="1" u="sng" dirty="0" smtClean="0"/>
              <a:t>7 – Últimas declarações</a:t>
            </a:r>
          </a:p>
          <a:p>
            <a:pPr lvl="0"/>
            <a:r>
              <a:rPr lang="pt-BR" sz="4000" dirty="0" smtClean="0"/>
              <a:t>O inventariante apresentará </a:t>
            </a:r>
            <a:r>
              <a:rPr lang="pt-BR" sz="4000" dirty="0"/>
              <a:t>as últimas declarações, podendo emendar ou complementar as </a:t>
            </a:r>
            <a:r>
              <a:rPr lang="pt-BR" sz="4000" dirty="0" smtClean="0"/>
              <a:t>primeiras</a:t>
            </a:r>
          </a:p>
          <a:p>
            <a:pPr lvl="0"/>
            <a:r>
              <a:rPr lang="pt-BR" sz="4000" dirty="0" smtClean="0"/>
              <a:t>Todas as partes são ouvidas e podem impugnar</a:t>
            </a:r>
          </a:p>
          <a:p>
            <a:pPr lvl="0"/>
            <a:r>
              <a:rPr lang="pt-BR" sz="4000" dirty="0" smtClean="0"/>
              <a:t>Procede-se ao cálculo do imposto de transmissão. Todas as partes e a FP são ouvidas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79823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sz="5400" b="1" u="sng" dirty="0" smtClean="0"/>
              <a:t>7 – Últimas declarações</a:t>
            </a:r>
          </a:p>
          <a:p>
            <a:pPr lvl="0"/>
            <a:r>
              <a:rPr lang="pt-BR" sz="4000" dirty="0" smtClean="0"/>
              <a:t>O inventariante apresentará </a:t>
            </a:r>
            <a:r>
              <a:rPr lang="pt-BR" sz="4000" dirty="0"/>
              <a:t>as últimas declarações, podendo emendar ou complementar as </a:t>
            </a:r>
            <a:r>
              <a:rPr lang="pt-BR" sz="4000" dirty="0" smtClean="0"/>
              <a:t>primeiras</a:t>
            </a:r>
          </a:p>
          <a:p>
            <a:pPr lvl="0"/>
            <a:r>
              <a:rPr lang="pt-BR" sz="4000" dirty="0" smtClean="0"/>
              <a:t>Todas as partes são ouvidas e podem impugnar</a:t>
            </a:r>
          </a:p>
          <a:p>
            <a:pPr lvl="0"/>
            <a:r>
              <a:rPr lang="pt-BR" sz="4000" dirty="0" smtClean="0"/>
              <a:t>Procede-se ao cálculo do imposto de transmissão. Todas as partes e a FP são ouvidas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54455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sz="5400" b="1" u="sng" dirty="0" smtClean="0"/>
              <a:t>12 – Partilha</a:t>
            </a:r>
          </a:p>
          <a:p>
            <a:r>
              <a:rPr lang="pt-BR" sz="4000" dirty="0" smtClean="0"/>
              <a:t>Prazo de 15 dias para formular pedidos de quinhão</a:t>
            </a:r>
          </a:p>
          <a:p>
            <a:r>
              <a:rPr lang="pt-BR" sz="4000" dirty="0" smtClean="0"/>
              <a:t>Decisão sobre os bens de cada quinhão</a:t>
            </a:r>
          </a:p>
          <a:p>
            <a:r>
              <a:rPr lang="pt-BR" sz="4000" dirty="0" smtClean="0"/>
              <a:t>Esboço: plano de partilha e a folha de pagamentos. Todos se manifestam</a:t>
            </a:r>
          </a:p>
          <a:p>
            <a:r>
              <a:rPr lang="pt-BR" sz="4000" dirty="0" smtClean="0"/>
              <a:t>O juiz decide por sentença</a:t>
            </a:r>
          </a:p>
          <a:p>
            <a:r>
              <a:rPr lang="pt-BR" sz="4000" dirty="0" smtClean="0"/>
              <a:t>Expede-se o formal de partilha</a:t>
            </a:r>
          </a:p>
          <a:p>
            <a:pPr lvl="0"/>
            <a:endParaRPr lang="pt-BR" sz="4000" dirty="0" smtClean="0"/>
          </a:p>
          <a:p>
            <a:pPr lvl="0"/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405199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5400" b="1" u="sng" dirty="0" smtClean="0"/>
          </a:p>
          <a:p>
            <a:pPr marL="0" indent="0" algn="just">
              <a:buNone/>
            </a:pPr>
            <a:r>
              <a:rPr lang="pt-BR" sz="5400" b="1" u="sng" dirty="0" smtClean="0"/>
              <a:t>Outras providências</a:t>
            </a:r>
          </a:p>
          <a:p>
            <a:pPr algn="just"/>
            <a:r>
              <a:rPr lang="pt-BR" sz="4800" dirty="0" smtClean="0"/>
              <a:t>Colação</a:t>
            </a:r>
          </a:p>
          <a:p>
            <a:pPr algn="just"/>
            <a:r>
              <a:rPr lang="pt-BR" sz="4800" dirty="0" smtClean="0"/>
              <a:t>Pagamento de dívidas</a:t>
            </a:r>
          </a:p>
          <a:p>
            <a:pPr algn="just"/>
            <a:r>
              <a:rPr lang="pt-BR" sz="4800" dirty="0" smtClean="0"/>
              <a:t>Recolhimento do </a:t>
            </a:r>
            <a:r>
              <a:rPr lang="pt-BR" sz="4800" dirty="0"/>
              <a:t>imposto</a:t>
            </a:r>
          </a:p>
        </p:txBody>
      </p:sp>
    </p:spTree>
    <p:extLst>
      <p:ext uri="{BB962C8B-B14F-4D97-AF65-F5344CB8AC3E}">
        <p14:creationId xmlns:p14="http://schemas.microsoft.com/office/powerpoint/2010/main" val="272255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5400" b="1" u="sng" dirty="0" smtClean="0"/>
              <a:t>8 – Colação ou conferência</a:t>
            </a:r>
          </a:p>
          <a:p>
            <a:pPr lvl="0"/>
            <a:r>
              <a:rPr lang="pt-BR" sz="4000" dirty="0" smtClean="0"/>
              <a:t>Devolução</a:t>
            </a:r>
            <a:r>
              <a:rPr lang="pt-BR" sz="4000" dirty="0"/>
              <a:t>, pelo herdeiro, da parte recebida em doação feita em vida pelo </a:t>
            </a:r>
            <a:r>
              <a:rPr lang="pt-BR" sz="4000" dirty="0" smtClean="0"/>
              <a:t>falecido com excesso de legítima</a:t>
            </a:r>
          </a:p>
          <a:p>
            <a:pPr lvl="0"/>
            <a:r>
              <a:rPr lang="pt-BR" sz="4000" dirty="0" smtClean="0"/>
              <a:t>Finalidade: igualar as legítimas</a:t>
            </a:r>
          </a:p>
          <a:p>
            <a:pPr lvl="0"/>
            <a:r>
              <a:rPr lang="pt-BR" sz="4000" dirty="0" smtClean="0"/>
              <a:t>Subordinação do cônjuge e do companheiro</a:t>
            </a:r>
          </a:p>
          <a:p>
            <a:pPr lvl="0"/>
            <a:r>
              <a:rPr lang="pt-BR" sz="4000" dirty="0" smtClean="0"/>
              <a:t>Subordinação dos netos</a:t>
            </a:r>
          </a:p>
          <a:p>
            <a:pPr lvl="0"/>
            <a:r>
              <a:rPr lang="pt-BR" sz="4000" dirty="0" smtClean="0"/>
              <a:t>Dispensa de colação</a:t>
            </a:r>
          </a:p>
          <a:p>
            <a:pPr lvl="0"/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29797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sz="5400" b="1" u="sng" dirty="0" smtClean="0"/>
              <a:t>8 – Valor dos bens da colação</a:t>
            </a:r>
          </a:p>
          <a:p>
            <a:pPr lvl="0"/>
            <a:r>
              <a:rPr lang="pt-BR" sz="4000" dirty="0" smtClean="0"/>
              <a:t>Teoria da substância e teoria da estimação</a:t>
            </a:r>
          </a:p>
          <a:p>
            <a:pPr lvl="0"/>
            <a:r>
              <a:rPr lang="pt-BR" sz="4000" dirty="0" smtClean="0"/>
              <a:t>Valor da data da liberalidade ou da data da abertura da sucessão</a:t>
            </a:r>
          </a:p>
          <a:p>
            <a:pPr lvl="0"/>
            <a:r>
              <a:rPr lang="pt-BR" sz="4000" dirty="0" smtClean="0"/>
              <a:t>Enunciado 119 do CJF/STJ</a:t>
            </a:r>
          </a:p>
          <a:p>
            <a:pPr lvl="0"/>
            <a:r>
              <a:rPr lang="pt-BR" sz="4000" dirty="0" smtClean="0"/>
              <a:t>Não inclui o valor das benfeitorias</a:t>
            </a:r>
          </a:p>
          <a:p>
            <a:pPr lvl="0"/>
            <a:r>
              <a:rPr lang="pt-BR" sz="4000" dirty="0" smtClean="0"/>
              <a:t>O donatário pode escolher os bens</a:t>
            </a:r>
          </a:p>
          <a:p>
            <a:pPr lvl="0"/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73925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t-BR" sz="5400" b="1" u="sng" dirty="0" smtClean="0"/>
              <a:t>Enunciado </a:t>
            </a:r>
            <a:r>
              <a:rPr lang="pt-BR" sz="5400" b="1" u="sng" dirty="0"/>
              <a:t>119 do CJF/STJ:</a:t>
            </a:r>
            <a:endParaRPr lang="pt-BR" sz="5400" b="1" u="sng" dirty="0" smtClean="0"/>
          </a:p>
          <a:p>
            <a:pPr marL="0" lvl="0" indent="0">
              <a:buNone/>
            </a:pPr>
            <a:r>
              <a:rPr lang="pt-BR" sz="4600" dirty="0" smtClean="0"/>
              <a:t>Para </a:t>
            </a:r>
            <a:r>
              <a:rPr lang="pt-BR" sz="4600" dirty="0"/>
              <a:t>evitar o enriquecimento sem causa, a colação será efetuada com base no valor da época da doação, nos termos do caput do art. 2.004, exclusivamente na hipótese em que o bem doado não mais pertença ao patrimônio do donatário. Se, ao contrário, o bem ainda integrar seu patrimônio, a colação se fará com base no valor do bem na época da abertura da sucessão, nos termos do art. 1.014 do CPC, de modo a preservar a quantia que efetivamente integrará a legítima quando esta se constituiu, ou seja, na data do óbito (resultado da interpretação sistemática do art. 2.004 e seus parágrafos, juntamente com os </a:t>
            </a:r>
            <a:r>
              <a:rPr lang="pt-BR" sz="4600" dirty="0" err="1"/>
              <a:t>arts</a:t>
            </a:r>
            <a:r>
              <a:rPr lang="pt-BR" sz="4600" dirty="0"/>
              <a:t>. 1.832 e 884 do Código Civil).</a:t>
            </a:r>
            <a:endParaRPr lang="pt-BR" sz="4600" dirty="0" smtClean="0"/>
          </a:p>
          <a:p>
            <a:pPr lvl="0"/>
            <a:endParaRPr lang="pt-BR" sz="4000" dirty="0"/>
          </a:p>
        </p:txBody>
      </p:sp>
      <p:sp>
        <p:nvSpPr>
          <p:cNvPr id="2" name="Retângulo 1"/>
          <p:cNvSpPr/>
          <p:nvPr/>
        </p:nvSpPr>
        <p:spPr>
          <a:xfrm>
            <a:off x="3245579" y="3244334"/>
            <a:ext cx="2652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Enunciado 119 do CJF/STJ: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1978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sz="5400" b="1" u="sng" dirty="0" smtClean="0"/>
              <a:t>9 – Redução da doação inoficiosa</a:t>
            </a:r>
          </a:p>
          <a:p>
            <a:pPr lvl="0"/>
            <a:r>
              <a:rPr lang="pt-BR" sz="4000" dirty="0" smtClean="0"/>
              <a:t>Doação que excede a parte disponível. </a:t>
            </a:r>
          </a:p>
          <a:p>
            <a:pPr lvl="0"/>
            <a:r>
              <a:rPr lang="pt-BR" sz="4000" dirty="0" smtClean="0"/>
              <a:t>Vulneração da legítima</a:t>
            </a:r>
          </a:p>
          <a:p>
            <a:pPr lvl="0"/>
            <a:r>
              <a:rPr lang="pt-BR" sz="4000" dirty="0" smtClean="0"/>
              <a:t>Nulidade. Prazo de prescrição?</a:t>
            </a:r>
          </a:p>
          <a:p>
            <a:pPr lvl="0"/>
            <a:r>
              <a:rPr lang="pt-BR" sz="4000" dirty="0" smtClean="0"/>
              <a:t>Não é necessário aguardar a abertura da sucessão</a:t>
            </a:r>
          </a:p>
          <a:p>
            <a:pPr lvl="0"/>
            <a:r>
              <a:rPr lang="pt-BR" sz="4000" dirty="0" smtClean="0"/>
              <a:t>Pode alcançar herdeiro necessário</a:t>
            </a:r>
          </a:p>
          <a:p>
            <a:pPr lvl="0"/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408922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5400" b="1" u="sng" dirty="0" smtClean="0"/>
              <a:t>Legislação</a:t>
            </a:r>
          </a:p>
          <a:p>
            <a:pPr marL="0" indent="0" algn="ctr">
              <a:buNone/>
            </a:pPr>
            <a:endParaRPr lang="pt-BR" sz="4400" dirty="0" smtClean="0"/>
          </a:p>
          <a:p>
            <a:pPr marL="0" indent="0" algn="ctr">
              <a:buNone/>
            </a:pPr>
            <a:endParaRPr lang="pt-BR" sz="4400" dirty="0" smtClean="0"/>
          </a:p>
          <a:p>
            <a:pPr marL="0" indent="0" algn="ctr">
              <a:buNone/>
            </a:pPr>
            <a:r>
              <a:rPr lang="pt-BR" sz="4400" dirty="0" smtClean="0"/>
              <a:t>CC/2002, arts. 1.991 </a:t>
            </a:r>
            <a:r>
              <a:rPr lang="pt-BR" sz="4400" dirty="0"/>
              <a:t>a </a:t>
            </a:r>
            <a:r>
              <a:rPr lang="pt-BR" sz="4400" dirty="0" smtClean="0"/>
              <a:t>2.027</a:t>
            </a:r>
          </a:p>
          <a:p>
            <a:pPr marL="0" indent="0" algn="ctr">
              <a:buNone/>
            </a:pPr>
            <a:r>
              <a:rPr lang="pt-BR" sz="4400" dirty="0" smtClean="0"/>
              <a:t>CPC/2015, </a:t>
            </a:r>
            <a:r>
              <a:rPr lang="pt-BR" sz="4400" dirty="0"/>
              <a:t>arts. 610 a 673</a:t>
            </a:r>
            <a:r>
              <a:rPr lang="pt-BR" sz="4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681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5400" b="1" u="sng" dirty="0" smtClean="0"/>
              <a:t>10 – Pagamento das dívidas</a:t>
            </a:r>
          </a:p>
          <a:p>
            <a:pPr lvl="0"/>
            <a:r>
              <a:rPr lang="pt-BR" sz="4000" dirty="0" smtClean="0"/>
              <a:t>Antes da partilha, os credores podem requerer</a:t>
            </a:r>
          </a:p>
          <a:p>
            <a:pPr lvl="0"/>
            <a:r>
              <a:rPr lang="pt-BR" sz="4000" dirty="0" smtClean="0"/>
              <a:t>Se houver concordância, o juiz mandará pagar. Se não, mandará às vias ordinárias</a:t>
            </a:r>
          </a:p>
          <a:p>
            <a:pPr lvl="0"/>
            <a:endParaRPr lang="pt-BR" sz="4000" dirty="0" smtClean="0"/>
          </a:p>
          <a:p>
            <a:pPr lvl="0"/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45813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sz="5400" b="1" u="sng" dirty="0" smtClean="0"/>
              <a:t>11 – Sonegados</a:t>
            </a:r>
          </a:p>
          <a:p>
            <a:r>
              <a:rPr lang="pt-BR" sz="4000" dirty="0" smtClean="0"/>
              <a:t>Bens do </a:t>
            </a:r>
            <a:r>
              <a:rPr lang="pt-BR" sz="4000" dirty="0"/>
              <a:t>acervo sucessível </a:t>
            </a:r>
            <a:r>
              <a:rPr lang="pt-BR" sz="4000" dirty="0" smtClean="0"/>
              <a:t>que </a:t>
            </a:r>
            <a:r>
              <a:rPr lang="pt-BR" sz="4000" dirty="0"/>
              <a:t>não foram incluídos no inventário pelo inventariante ou que não foram trazidos à colação pelo herdeiro ou pelo </a:t>
            </a:r>
            <a:r>
              <a:rPr lang="pt-BR" sz="4000" dirty="0" smtClean="0"/>
              <a:t>donatário.</a:t>
            </a:r>
          </a:p>
          <a:p>
            <a:r>
              <a:rPr lang="pt-BR" sz="4000" dirty="0" smtClean="0"/>
              <a:t>Pena de sonegados. Perda do direito e remoção da inventariança</a:t>
            </a:r>
          </a:p>
          <a:p>
            <a:r>
              <a:rPr lang="pt-BR" sz="4000" dirty="0"/>
              <a:t>Quem pode requerer? Os herdeiros e os credores.</a:t>
            </a:r>
            <a:r>
              <a:rPr lang="pt-BR" sz="4000" dirty="0" smtClean="0"/>
              <a:t> </a:t>
            </a:r>
          </a:p>
          <a:p>
            <a:r>
              <a:rPr lang="pt-BR" sz="4000" dirty="0" smtClean="0"/>
              <a:t>Quando se </a:t>
            </a:r>
            <a:r>
              <a:rPr lang="pt-BR" sz="4000" dirty="0"/>
              <a:t>pode requerer? </a:t>
            </a:r>
            <a:r>
              <a:rPr lang="pt-BR" sz="4000" dirty="0" smtClean="0"/>
              <a:t>Após declaração de não haver mais bens.</a:t>
            </a:r>
            <a:endParaRPr lang="pt-BR" sz="4000" dirty="0"/>
          </a:p>
          <a:p>
            <a:pPr lvl="0"/>
            <a:endParaRPr lang="pt-BR" sz="4000" dirty="0" smtClean="0"/>
          </a:p>
          <a:p>
            <a:pPr lvl="0"/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90770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sz="5400" b="1" u="sng" dirty="0" smtClean="0"/>
              <a:t>13 – Procedimento sumário ou arrolamento</a:t>
            </a:r>
          </a:p>
          <a:p>
            <a:r>
              <a:rPr lang="pt-BR" sz="4000" dirty="0" smtClean="0"/>
              <a:t>Interessados forem maiores e capazes. Partilha amigável homologada pelo juiz, comprovando-se o pagamento do imposto de transmissão</a:t>
            </a:r>
          </a:p>
          <a:p>
            <a:r>
              <a:rPr lang="pt-BR" sz="4000" dirty="0" smtClean="0"/>
              <a:t>Se houver herdeiro único</a:t>
            </a:r>
          </a:p>
          <a:p>
            <a:r>
              <a:rPr lang="pt-BR" sz="4000" dirty="0" smtClean="0"/>
              <a:t>Bens até 1.000 salários mínimos</a:t>
            </a:r>
          </a:p>
          <a:p>
            <a:pPr lvl="0"/>
            <a:endParaRPr lang="pt-BR" sz="4000" dirty="0" smtClean="0"/>
          </a:p>
          <a:p>
            <a:pPr lvl="0"/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29994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5400" b="1" u="sng" dirty="0" smtClean="0"/>
              <a:t>14 – Procedimento sumário extrajudicial</a:t>
            </a:r>
          </a:p>
          <a:p>
            <a:r>
              <a:rPr lang="pt-BR" sz="4000" dirty="0" smtClean="0"/>
              <a:t>Lei 11.441/2007 – Escritura pública em cartório</a:t>
            </a:r>
          </a:p>
          <a:p>
            <a:r>
              <a:rPr lang="pt-BR" sz="4000" dirty="0" smtClean="0"/>
              <a:t>Interessados forem maiores e capazes. </a:t>
            </a:r>
          </a:p>
          <a:p>
            <a:r>
              <a:rPr lang="pt-BR" sz="4000" dirty="0" smtClean="0"/>
              <a:t>Dispensa homologação judicial.</a:t>
            </a:r>
          </a:p>
          <a:p>
            <a:r>
              <a:rPr lang="pt-BR" sz="4000" dirty="0" smtClean="0"/>
              <a:t>É facultativa</a:t>
            </a:r>
          </a:p>
          <a:p>
            <a:r>
              <a:rPr lang="pt-BR" sz="4000" dirty="0" smtClean="0"/>
              <a:t>Precisa de advogado ou defensor público</a:t>
            </a:r>
          </a:p>
          <a:p>
            <a:r>
              <a:rPr lang="pt-BR" sz="4000" dirty="0" smtClean="0"/>
              <a:t>E se </a:t>
            </a:r>
            <a:r>
              <a:rPr lang="pt-BR" sz="4000" smtClean="0"/>
              <a:t>houver testamento?</a:t>
            </a:r>
            <a:endParaRPr lang="pt-BR" sz="4000" dirty="0" smtClean="0"/>
          </a:p>
          <a:p>
            <a:pPr lvl="0"/>
            <a:endParaRPr lang="pt-BR" sz="4000" dirty="0" smtClean="0"/>
          </a:p>
          <a:p>
            <a:pPr lvl="0"/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81988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sz="5400" b="1" u="sng" dirty="0" smtClean="0"/>
              <a:t>1 – Inventário e partilha</a:t>
            </a:r>
          </a:p>
          <a:p>
            <a:pPr marL="0" indent="0">
              <a:buNone/>
            </a:pPr>
            <a:endParaRPr lang="pt-BR" sz="4800" dirty="0" smtClean="0"/>
          </a:p>
          <a:p>
            <a:pPr marL="0" indent="0" algn="just">
              <a:buNone/>
            </a:pPr>
            <a:r>
              <a:rPr lang="pt-BR" sz="4800" dirty="0" smtClean="0"/>
              <a:t>Inventário é a apuração </a:t>
            </a:r>
            <a:r>
              <a:rPr lang="pt-BR" sz="4800" dirty="0"/>
              <a:t>dos bens deixados pela pessoa falecida, com vista à partilha entre os </a:t>
            </a:r>
            <a:r>
              <a:rPr lang="pt-BR" sz="4800" dirty="0" smtClean="0"/>
              <a:t>herdeiros.</a:t>
            </a:r>
          </a:p>
          <a:p>
            <a:pPr marL="0" indent="0" algn="just">
              <a:buNone/>
            </a:pPr>
            <a:r>
              <a:rPr lang="pt-BR" sz="4800" dirty="0" smtClean="0"/>
              <a:t>Inventário é a providência. Partilha é a finalidade do inventário.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301745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5400" b="1" u="sng" dirty="0" smtClean="0"/>
              <a:t>2 – Tipos de inventário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dirty="0" smtClean="0"/>
              <a:t>Procedimento comum</a:t>
            </a:r>
            <a:r>
              <a:rPr lang="pt-BR" sz="2800" dirty="0" smtClean="0"/>
              <a:t> 		 </a:t>
            </a:r>
            <a:r>
              <a:rPr lang="pt-BR" dirty="0" smtClean="0"/>
              <a:t>Judicial</a:t>
            </a:r>
          </a:p>
          <a:p>
            <a:pPr algn="just"/>
            <a:endParaRPr lang="pt-BR" sz="2800" dirty="0" smtClean="0"/>
          </a:p>
          <a:p>
            <a:pPr algn="just"/>
            <a:endParaRPr lang="pt-BR" sz="2800" dirty="0"/>
          </a:p>
          <a:p>
            <a:pPr marL="3657600" lvl="8" indent="0" algn="just">
              <a:buNone/>
            </a:pPr>
            <a:r>
              <a:rPr lang="pt-BR" sz="1600" dirty="0" smtClean="0"/>
              <a:t>	     	</a:t>
            </a:r>
            <a:r>
              <a:rPr lang="pt-BR" sz="3200" dirty="0" smtClean="0"/>
              <a:t>Judicial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dirty="0" smtClean="0"/>
              <a:t>Procedimento sumário </a:t>
            </a:r>
          </a:p>
          <a:p>
            <a:pPr marL="3657600" lvl="8" indent="0" algn="just">
              <a:buNone/>
            </a:pPr>
            <a:r>
              <a:rPr lang="pt-BR" sz="1600" dirty="0" smtClean="0"/>
              <a:t>	</a:t>
            </a:r>
          </a:p>
          <a:p>
            <a:pPr marL="3657600" lvl="8" indent="0" algn="just">
              <a:buNone/>
            </a:pPr>
            <a:r>
              <a:rPr lang="pt-BR" sz="1600" dirty="0"/>
              <a:t>	</a:t>
            </a:r>
            <a:r>
              <a:rPr lang="pt-BR" sz="1600" dirty="0" smtClean="0"/>
              <a:t>    	 </a:t>
            </a:r>
            <a:r>
              <a:rPr lang="pt-BR" sz="3200" dirty="0" smtClean="0"/>
              <a:t>Extrajudicial</a:t>
            </a:r>
          </a:p>
        </p:txBody>
      </p:sp>
      <p:cxnSp>
        <p:nvCxnSpPr>
          <p:cNvPr id="5" name="Conector de seta reta 4"/>
          <p:cNvCxnSpPr/>
          <p:nvPr/>
        </p:nvCxnSpPr>
        <p:spPr>
          <a:xfrm>
            <a:off x="5004048" y="2276872"/>
            <a:ext cx="7920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 flipV="1">
            <a:off x="4760404" y="3933056"/>
            <a:ext cx="1107740" cy="10081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4760404" y="5085184"/>
            <a:ext cx="1251756" cy="7920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362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5400" b="1" u="sng" dirty="0" smtClean="0"/>
              <a:t>3 – Procedimento comum</a:t>
            </a:r>
          </a:p>
          <a:p>
            <a:r>
              <a:rPr lang="pt-BR" sz="4000" dirty="0" smtClean="0"/>
              <a:t>Prazo: 2 meses</a:t>
            </a:r>
          </a:p>
          <a:p>
            <a:r>
              <a:rPr lang="pt-BR" sz="4000" dirty="0" smtClean="0"/>
              <a:t>Quem pode requerer</a:t>
            </a:r>
          </a:p>
          <a:p>
            <a:r>
              <a:rPr lang="pt-BR" sz="4000" dirty="0" smtClean="0"/>
              <a:t>Abertura </a:t>
            </a:r>
            <a:r>
              <a:rPr lang="pt-BR" sz="4000" i="1" dirty="0" smtClean="0"/>
              <a:t>ex-officio?</a:t>
            </a:r>
          </a:p>
          <a:p>
            <a:r>
              <a:rPr lang="pt-BR" sz="4000" dirty="0" smtClean="0"/>
              <a:t>Inventariante </a:t>
            </a:r>
          </a:p>
          <a:p>
            <a:r>
              <a:rPr lang="pt-BR" sz="4000" dirty="0" smtClean="0"/>
              <a:t>Primeiras declarações</a:t>
            </a:r>
          </a:p>
          <a:p>
            <a:r>
              <a:rPr lang="pt-BR" sz="4000" dirty="0" smtClean="0"/>
              <a:t>Citações e impugnações</a:t>
            </a:r>
          </a:p>
          <a:p>
            <a:r>
              <a:rPr lang="pt-BR" sz="4000" dirty="0" smtClean="0"/>
              <a:t>Avaliação</a:t>
            </a:r>
          </a:p>
          <a:p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40541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sz="5400" b="1" u="sng" dirty="0" smtClean="0"/>
              <a:t>3 – O pedido deve conter</a:t>
            </a:r>
          </a:p>
          <a:p>
            <a:r>
              <a:rPr lang="pt-BR" sz="4000" dirty="0" smtClean="0"/>
              <a:t>Necessariamente, os documentos de identidade do requerente e a certidão de óbito do falecido</a:t>
            </a:r>
          </a:p>
          <a:p>
            <a:r>
              <a:rPr lang="pt-BR" sz="4000" dirty="0" smtClean="0"/>
              <a:t>Alternativamente, documentos comprobatórios da existência dos bens, indicação dos herdeiros e pedido de nomeação de inventariante.</a:t>
            </a:r>
          </a:p>
          <a:p>
            <a:r>
              <a:rPr lang="pt-BR" sz="4000" dirty="0" smtClean="0"/>
              <a:t>Não pode ser aberto de ofício pelo juiz</a:t>
            </a:r>
          </a:p>
          <a:p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64183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5400" b="1" u="sng" dirty="0" smtClean="0"/>
              <a:t>3 – O inventariante</a:t>
            </a:r>
          </a:p>
          <a:p>
            <a:pPr lvl="0"/>
            <a:r>
              <a:rPr lang="pt-BR" sz="4000" dirty="0"/>
              <a:t>O cônjuge ou companheiro;</a:t>
            </a:r>
          </a:p>
          <a:p>
            <a:pPr lvl="0"/>
            <a:r>
              <a:rPr lang="pt-BR" sz="4000" dirty="0"/>
              <a:t>O herdeiro que se achar na posse e administração do espólio;</a:t>
            </a:r>
          </a:p>
          <a:p>
            <a:pPr lvl="0"/>
            <a:r>
              <a:rPr lang="pt-BR" sz="4000" dirty="0"/>
              <a:t>Qualquer herdeiro;</a:t>
            </a:r>
          </a:p>
          <a:p>
            <a:pPr lvl="0"/>
            <a:r>
              <a:rPr lang="pt-BR" sz="4000" dirty="0"/>
              <a:t>O testamenteiro;</a:t>
            </a:r>
          </a:p>
          <a:p>
            <a:pPr lvl="0"/>
            <a:r>
              <a:rPr lang="pt-BR" sz="4000" dirty="0"/>
              <a:t>O cessionário do herdeiro ou do legatário;</a:t>
            </a:r>
          </a:p>
          <a:p>
            <a:r>
              <a:rPr lang="pt-BR" sz="4000" dirty="0"/>
              <a:t>O inventariante judicial ou outra pessoa estranha idônea.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116844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5400" b="1" u="sng" dirty="0" smtClean="0"/>
              <a:t>3 – Compromisso do inventariante</a:t>
            </a:r>
          </a:p>
          <a:p>
            <a:pPr lvl="0"/>
            <a:r>
              <a:rPr lang="pt-BR" sz="4000" dirty="0" smtClean="0"/>
              <a:t>Assinatura de Termo de Compromisso, assumindo o cargo e os deveres inerentes </a:t>
            </a:r>
          </a:p>
          <a:p>
            <a:pPr lvl="0"/>
            <a:r>
              <a:rPr lang="pt-BR" sz="4000" dirty="0" smtClean="0"/>
              <a:t>Deveres e atribuições – CPC, </a:t>
            </a:r>
            <a:r>
              <a:rPr lang="pt-BR" sz="4000" dirty="0" err="1" smtClean="0"/>
              <a:t>arts</a:t>
            </a:r>
            <a:r>
              <a:rPr lang="pt-BR" sz="4000" dirty="0" smtClean="0"/>
              <a:t>. 618 e 619.</a:t>
            </a:r>
          </a:p>
          <a:p>
            <a:pPr lvl="0"/>
            <a:r>
              <a:rPr lang="pt-BR" sz="4000" dirty="0" smtClean="0"/>
              <a:t>Remoção – CPC, art. 622 e 625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134196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5400" b="1" u="sng" dirty="0" smtClean="0"/>
              <a:t>4 – Primeiras declarações</a:t>
            </a:r>
          </a:p>
          <a:p>
            <a:pPr lvl="0"/>
            <a:r>
              <a:rPr lang="pt-BR" sz="4000" dirty="0" smtClean="0"/>
              <a:t>Prazo: 20 dias</a:t>
            </a:r>
          </a:p>
          <a:p>
            <a:pPr lvl="0"/>
            <a:r>
              <a:rPr lang="pt-BR" sz="4000" dirty="0" smtClean="0"/>
              <a:t>Identificação e qualificação das pessoas envolvidas na sucessão</a:t>
            </a:r>
          </a:p>
          <a:p>
            <a:pPr lvl="0"/>
            <a:r>
              <a:rPr lang="pt-BR" sz="4000" dirty="0" smtClean="0"/>
              <a:t>Descrição e discriminação dos bens que compõem o acervo</a:t>
            </a:r>
          </a:p>
          <a:p>
            <a:pPr lvl="0"/>
            <a:r>
              <a:rPr lang="pt-BR" sz="4000" dirty="0" smtClean="0"/>
              <a:t> 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205168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2335</TotalTime>
  <Words>875</Words>
  <Application>Microsoft Office PowerPoint</Application>
  <PresentationFormat>Apresentação na tela (4:3)</PresentationFormat>
  <Paragraphs>123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6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Romualdo</dc:creator>
  <cp:lastModifiedBy>Romualdo</cp:lastModifiedBy>
  <cp:revision>86</cp:revision>
  <dcterms:created xsi:type="dcterms:W3CDTF">2019-04-04T19:29:27Z</dcterms:created>
  <dcterms:modified xsi:type="dcterms:W3CDTF">2020-10-27T22:20:00Z</dcterms:modified>
</cp:coreProperties>
</file>