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615" r:id="rId3"/>
    <p:sldId id="616" r:id="rId4"/>
    <p:sldId id="617" r:id="rId5"/>
    <p:sldId id="658" r:id="rId6"/>
    <p:sldId id="621" r:id="rId7"/>
    <p:sldId id="466" r:id="rId8"/>
    <p:sldId id="639" r:id="rId9"/>
    <p:sldId id="467" r:id="rId10"/>
    <p:sldId id="586" r:id="rId11"/>
    <p:sldId id="468" r:id="rId12"/>
    <p:sldId id="577" r:id="rId13"/>
    <p:sldId id="678" r:id="rId14"/>
    <p:sldId id="679" r:id="rId15"/>
    <p:sldId id="680" r:id="rId16"/>
    <p:sldId id="681" r:id="rId17"/>
    <p:sldId id="682" r:id="rId18"/>
    <p:sldId id="683" r:id="rId19"/>
    <p:sldId id="684" r:id="rId20"/>
    <p:sldId id="685" r:id="rId21"/>
    <p:sldId id="686" r:id="rId22"/>
    <p:sldId id="687" r:id="rId23"/>
    <p:sldId id="472" r:id="rId24"/>
    <p:sldId id="662" r:id="rId25"/>
    <p:sldId id="661" r:id="rId26"/>
    <p:sldId id="663" r:id="rId27"/>
    <p:sldId id="675" r:id="rId28"/>
    <p:sldId id="476" r:id="rId29"/>
    <p:sldId id="474" r:id="rId30"/>
    <p:sldId id="656" r:id="rId31"/>
    <p:sldId id="657" r:id="rId32"/>
    <p:sldId id="660" r:id="rId33"/>
    <p:sldId id="588" r:id="rId34"/>
    <p:sldId id="676" r:id="rId35"/>
    <p:sldId id="664" r:id="rId36"/>
    <p:sldId id="677" r:id="rId37"/>
    <p:sldId id="665" r:id="rId38"/>
    <p:sldId id="666" r:id="rId39"/>
    <p:sldId id="659" r:id="rId40"/>
    <p:sldId id="667" r:id="rId41"/>
    <p:sldId id="668" r:id="rId42"/>
    <p:sldId id="669" r:id="rId43"/>
    <p:sldId id="670" r:id="rId44"/>
    <p:sldId id="671" r:id="rId45"/>
    <p:sldId id="480" r:id="rId46"/>
    <p:sldId id="481" r:id="rId47"/>
    <p:sldId id="482" r:id="rId48"/>
    <p:sldId id="483" r:id="rId49"/>
    <p:sldId id="484" r:id="rId50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F28"/>
    <a:srgbClr val="FFFFAB"/>
    <a:srgbClr val="7DA9D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8" autoAdjust="0"/>
    <p:restoredTop sz="94712" autoAdjust="0"/>
  </p:normalViewPr>
  <p:slideViewPr>
    <p:cSldViewPr>
      <p:cViewPr varScale="1">
        <p:scale>
          <a:sx n="97" d="100"/>
          <a:sy n="97" d="100"/>
        </p:scale>
        <p:origin x="11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02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005A3-4E03-1E42-941C-96A1D035B77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088088D-3816-CC45-8D07-0AA217EAB6AC}">
      <dgm:prSet phldrT="[Texto]"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FMRC</a:t>
          </a:r>
          <a:endParaRPr lang="pt-BR" sz="1400" dirty="0">
            <a:solidFill>
              <a:schemeClr val="bg1"/>
            </a:solidFill>
          </a:endParaRPr>
        </a:p>
      </dgm:t>
    </dgm:pt>
    <dgm:pt modelId="{9CFB7403-2900-EC4B-900D-1E6E58B6EECD}" type="parTrans" cxnId="{411D8681-C9DA-854C-9A9F-76F77F61DD87}">
      <dgm:prSet/>
      <dgm:spPr/>
      <dgm:t>
        <a:bodyPr/>
        <a:lstStyle/>
        <a:p>
          <a:endParaRPr lang="pt-BR" sz="1400"/>
        </a:p>
      </dgm:t>
    </dgm:pt>
    <dgm:pt modelId="{116CEC46-6BDC-1A4F-8B95-040045356638}" type="sibTrans" cxnId="{411D8681-C9DA-854C-9A9F-76F77F61DD87}">
      <dgm:prSet/>
      <dgm:spPr/>
      <dgm:t>
        <a:bodyPr/>
        <a:lstStyle/>
        <a:p>
          <a:endParaRPr lang="pt-BR" sz="1400"/>
        </a:p>
      </dgm:t>
    </dgm:pt>
    <dgm:pt modelId="{59665BB1-B05F-0D4A-8948-5BBC8080AB8A}">
      <dgm:prSet phldrT="[Texto]" custT="1"/>
      <dgm:spPr/>
      <dgm:t>
        <a:bodyPr/>
        <a:lstStyle/>
        <a:p>
          <a:pPr algn="ctr"/>
          <a:r>
            <a:rPr lang="pt-BR" sz="1400" b="1" dirty="0">
              <a:solidFill>
                <a:srgbClr val="0070C0"/>
              </a:solidFill>
            </a:rPr>
            <a:t>INTENSIDADE DA RELAÇÃO MUTUA DE COOPERAÇÃO</a:t>
          </a:r>
        </a:p>
      </dgm:t>
    </dgm:pt>
    <dgm:pt modelId="{D43531B0-48D6-BE4E-B510-D0C1D4CE4613}" type="parTrans" cxnId="{F70E9648-FE6D-F34A-B79F-7F50E0B6AEA1}">
      <dgm:prSet/>
      <dgm:spPr/>
      <dgm:t>
        <a:bodyPr/>
        <a:lstStyle/>
        <a:p>
          <a:endParaRPr lang="pt-BR" sz="1400"/>
        </a:p>
      </dgm:t>
    </dgm:pt>
    <dgm:pt modelId="{08EDE3DE-76E6-E244-9EC5-6A21BE6A19B2}" type="sibTrans" cxnId="{F70E9648-FE6D-F34A-B79F-7F50E0B6AEA1}">
      <dgm:prSet/>
      <dgm:spPr/>
      <dgm:t>
        <a:bodyPr/>
        <a:lstStyle/>
        <a:p>
          <a:endParaRPr lang="pt-BR" sz="1400"/>
        </a:p>
      </dgm:t>
    </dgm:pt>
    <dgm:pt modelId="{C6A55E4E-08A6-2A4E-BF8B-8FA99E86BBE2}">
      <dgm:prSet phldrT="[Texto]" custT="1"/>
      <dgm:spPr/>
      <dgm:t>
        <a:bodyPr/>
        <a:lstStyle/>
        <a:p>
          <a:r>
            <a:rPr lang="pt-BR" sz="1400" i="1" dirty="0"/>
            <a:t>Pontual</a:t>
          </a:r>
          <a:endParaRPr lang="pt-BR" sz="1400" dirty="0"/>
        </a:p>
      </dgm:t>
    </dgm:pt>
    <dgm:pt modelId="{972A3450-09FD-EB4B-A034-05D86B69A801}" type="parTrans" cxnId="{57BAF2ED-0D10-1446-941C-B014435B106B}">
      <dgm:prSet/>
      <dgm:spPr/>
      <dgm:t>
        <a:bodyPr/>
        <a:lstStyle/>
        <a:p>
          <a:endParaRPr lang="pt-BR" sz="1400"/>
        </a:p>
      </dgm:t>
    </dgm:pt>
    <dgm:pt modelId="{230CC48C-1610-4942-9F4E-CDCC09309085}" type="sibTrans" cxnId="{57BAF2ED-0D10-1446-941C-B014435B106B}">
      <dgm:prSet/>
      <dgm:spPr/>
      <dgm:t>
        <a:bodyPr/>
        <a:lstStyle/>
        <a:p>
          <a:endParaRPr lang="pt-BR" sz="1400"/>
        </a:p>
      </dgm:t>
    </dgm:pt>
    <dgm:pt modelId="{C8B4A4D9-53CA-9F4B-B19E-2E3BEC009515}">
      <dgm:prSet phldrT="[Texto]" custT="1"/>
      <dgm:spPr/>
      <dgm:t>
        <a:bodyPr/>
        <a:lstStyle/>
        <a:p>
          <a:r>
            <a:rPr lang="pt-BR" sz="1400" dirty="0"/>
            <a:t>relações esporádicas de compartilhamento</a:t>
          </a:r>
        </a:p>
      </dgm:t>
    </dgm:pt>
    <dgm:pt modelId="{F0AB2D10-B081-0942-905A-60DD5AA69467}" type="parTrans" cxnId="{C129381A-BA69-8045-99D0-680652773F27}">
      <dgm:prSet/>
      <dgm:spPr/>
      <dgm:t>
        <a:bodyPr/>
        <a:lstStyle/>
        <a:p>
          <a:endParaRPr lang="pt-BR" sz="1400"/>
        </a:p>
      </dgm:t>
    </dgm:pt>
    <dgm:pt modelId="{E198BF6C-6883-3348-AC9B-FD280B548A7E}" type="sibTrans" cxnId="{C129381A-BA69-8045-99D0-680652773F27}">
      <dgm:prSet/>
      <dgm:spPr/>
      <dgm:t>
        <a:bodyPr/>
        <a:lstStyle/>
        <a:p>
          <a:endParaRPr lang="pt-BR" sz="1400"/>
        </a:p>
      </dgm:t>
    </dgm:pt>
    <dgm:pt modelId="{9FB31FD0-5EB7-5E4C-95F9-06E1FE7B7576}">
      <dgm:prSet phldrT="[Texto]" custT="1"/>
      <dgm:spPr/>
      <dgm:t>
        <a:bodyPr/>
        <a:lstStyle/>
        <a:p>
          <a:r>
            <a:rPr lang="pt-BR" sz="1400" i="1" dirty="0"/>
            <a:t>Frequente</a:t>
          </a:r>
          <a:endParaRPr lang="pt-BR" sz="1400" dirty="0"/>
        </a:p>
      </dgm:t>
    </dgm:pt>
    <dgm:pt modelId="{287EE2AC-4E12-2B4A-B78A-97CE6BE1A025}" type="parTrans" cxnId="{76779F7D-64F6-DE4F-B530-C5F10E18FBA5}">
      <dgm:prSet/>
      <dgm:spPr/>
      <dgm:t>
        <a:bodyPr/>
        <a:lstStyle/>
        <a:p>
          <a:endParaRPr lang="pt-BR" sz="1400"/>
        </a:p>
      </dgm:t>
    </dgm:pt>
    <dgm:pt modelId="{24256691-47AD-CB4F-8EFF-6B696F7C002B}" type="sibTrans" cxnId="{76779F7D-64F6-DE4F-B530-C5F10E18FBA5}">
      <dgm:prSet/>
      <dgm:spPr/>
      <dgm:t>
        <a:bodyPr/>
        <a:lstStyle/>
        <a:p>
          <a:endParaRPr lang="pt-BR" sz="1400"/>
        </a:p>
      </dgm:t>
    </dgm:pt>
    <dgm:pt modelId="{B1E28AFF-ED0B-1142-8853-762382710D94}">
      <dgm:prSet phldrT="[Texto]" custT="1"/>
      <dgm:spPr/>
      <dgm:t>
        <a:bodyPr/>
        <a:lstStyle/>
        <a:p>
          <a:r>
            <a:rPr lang="pt-BR" sz="1400" dirty="0"/>
            <a:t>relações média-forte com uma maior frequência de desenvolvimentos em parceria; </a:t>
          </a:r>
        </a:p>
      </dgm:t>
    </dgm:pt>
    <dgm:pt modelId="{DAE05EC3-66E5-B24F-AD23-0D48CED6E695}" type="parTrans" cxnId="{26F8BE31-8A0B-2D44-9EA2-02FADB502112}">
      <dgm:prSet/>
      <dgm:spPr/>
      <dgm:t>
        <a:bodyPr/>
        <a:lstStyle/>
        <a:p>
          <a:endParaRPr lang="pt-BR" sz="1400"/>
        </a:p>
      </dgm:t>
    </dgm:pt>
    <dgm:pt modelId="{494C7447-312B-C54C-ABB5-9C6735DB648D}" type="sibTrans" cxnId="{26F8BE31-8A0B-2D44-9EA2-02FADB502112}">
      <dgm:prSet/>
      <dgm:spPr/>
      <dgm:t>
        <a:bodyPr/>
        <a:lstStyle/>
        <a:p>
          <a:endParaRPr lang="pt-BR" sz="1400"/>
        </a:p>
      </dgm:t>
    </dgm:pt>
    <dgm:pt modelId="{2DD59493-67BE-C043-BBFB-096B62B4C86C}">
      <dgm:prSet custT="1"/>
      <dgm:spPr/>
      <dgm:t>
        <a:bodyPr/>
        <a:lstStyle/>
        <a:p>
          <a:r>
            <a:rPr lang="pt-BR" sz="1400" dirty="0"/>
            <a:t>0,26 &lt;= FMRC &lt;=0,50;  </a:t>
          </a:r>
        </a:p>
      </dgm:t>
    </dgm:pt>
    <dgm:pt modelId="{82950B0C-07AB-6B4C-8AD5-22049ACF23A9}" type="parTrans" cxnId="{5B0C8A1F-9960-7440-B829-2A655C7EC364}">
      <dgm:prSet/>
      <dgm:spPr/>
      <dgm:t>
        <a:bodyPr/>
        <a:lstStyle/>
        <a:p>
          <a:endParaRPr lang="pt-BR" sz="1400"/>
        </a:p>
      </dgm:t>
    </dgm:pt>
    <dgm:pt modelId="{14CE5318-0B16-DB4B-9891-7E7927438DDF}" type="sibTrans" cxnId="{5B0C8A1F-9960-7440-B829-2A655C7EC364}">
      <dgm:prSet/>
      <dgm:spPr/>
      <dgm:t>
        <a:bodyPr/>
        <a:lstStyle/>
        <a:p>
          <a:endParaRPr lang="pt-BR" sz="1400"/>
        </a:p>
      </dgm:t>
    </dgm:pt>
    <dgm:pt modelId="{A0D81252-900B-A44B-BE08-72584AEFC19C}">
      <dgm:prSet phldrT="[Texto]" custT="1"/>
      <dgm:spPr/>
      <dgm:t>
        <a:bodyPr/>
        <a:lstStyle/>
        <a:p>
          <a:r>
            <a:rPr lang="pt-BR" sz="1400" dirty="0"/>
            <a:t>0,51 &lt;= FMRC &lt;=0,75</a:t>
          </a:r>
        </a:p>
      </dgm:t>
    </dgm:pt>
    <dgm:pt modelId="{90754E4F-1DFE-0D4C-B1B7-A1ABF83E081D}" type="parTrans" cxnId="{CDD742F1-2C33-8F40-9FEF-BBAA711646D4}">
      <dgm:prSet/>
      <dgm:spPr/>
      <dgm:t>
        <a:bodyPr/>
        <a:lstStyle/>
        <a:p>
          <a:endParaRPr lang="pt-BR" sz="1400"/>
        </a:p>
      </dgm:t>
    </dgm:pt>
    <dgm:pt modelId="{F2647547-42D3-B645-8340-EA13B9740779}" type="sibTrans" cxnId="{CDD742F1-2C33-8F40-9FEF-BBAA711646D4}">
      <dgm:prSet/>
      <dgm:spPr/>
      <dgm:t>
        <a:bodyPr/>
        <a:lstStyle/>
        <a:p>
          <a:endParaRPr lang="pt-BR" sz="1400"/>
        </a:p>
      </dgm:t>
    </dgm:pt>
    <dgm:pt modelId="{F160DE47-0EA4-E342-AC46-BB5ED603CC1A}">
      <dgm:prSet custT="1"/>
      <dgm:spPr/>
      <dgm:t>
        <a:bodyPr/>
        <a:lstStyle/>
        <a:p>
          <a:r>
            <a:rPr lang="pt-BR" sz="1400" i="1" dirty="0"/>
            <a:t>Elevada</a:t>
          </a:r>
          <a:endParaRPr lang="pt-BR" sz="1400" dirty="0"/>
        </a:p>
      </dgm:t>
    </dgm:pt>
    <dgm:pt modelId="{D594A458-A2A3-4A42-BF42-1E4CE618F7EE}" type="parTrans" cxnId="{CB05C227-2B6D-F14B-A476-B033736774E6}">
      <dgm:prSet/>
      <dgm:spPr/>
      <dgm:t>
        <a:bodyPr/>
        <a:lstStyle/>
        <a:p>
          <a:endParaRPr lang="pt-BR" sz="1400"/>
        </a:p>
      </dgm:t>
    </dgm:pt>
    <dgm:pt modelId="{79DD67A7-F605-E141-834A-F1852016D557}" type="sibTrans" cxnId="{CB05C227-2B6D-F14B-A476-B033736774E6}">
      <dgm:prSet/>
      <dgm:spPr/>
      <dgm:t>
        <a:bodyPr/>
        <a:lstStyle/>
        <a:p>
          <a:endParaRPr lang="pt-BR" sz="1400"/>
        </a:p>
      </dgm:t>
    </dgm:pt>
    <dgm:pt modelId="{D0A922D8-A8B3-7246-BFB6-96623806B096}">
      <dgm:prSet custT="1"/>
      <dgm:spPr/>
      <dgm:t>
        <a:bodyPr/>
        <a:lstStyle/>
        <a:p>
          <a:r>
            <a:rPr lang="pt-BR" sz="1400" dirty="0"/>
            <a:t>Forte </a:t>
          </a:r>
          <a:r>
            <a:rPr lang="pt-BR" sz="1400" dirty="0" err="1"/>
            <a:t>relaç</a:t>
          </a:r>
          <a:r>
            <a:rPr lang="en-US" sz="1400" dirty="0" err="1"/>
            <a:t>ão</a:t>
          </a:r>
          <a:r>
            <a:rPr lang="en-US" sz="1400" dirty="0"/>
            <a:t> de</a:t>
          </a:r>
          <a:r>
            <a:rPr lang="en-US" sz="1400" baseline="0" dirty="0"/>
            <a:t> </a:t>
          </a:r>
          <a:r>
            <a:rPr lang="pt-BR" sz="1400" dirty="0"/>
            <a:t>cooperação</a:t>
          </a:r>
        </a:p>
      </dgm:t>
    </dgm:pt>
    <dgm:pt modelId="{E616D463-AC2C-824E-8193-2238E0EF47D2}" type="parTrans" cxnId="{BCB03C20-E937-854D-B386-0CB9581E918C}">
      <dgm:prSet/>
      <dgm:spPr/>
      <dgm:t>
        <a:bodyPr/>
        <a:lstStyle/>
        <a:p>
          <a:endParaRPr lang="pt-BR" sz="1400"/>
        </a:p>
      </dgm:t>
    </dgm:pt>
    <dgm:pt modelId="{57374260-B665-A849-B549-C90F74EF5BB2}" type="sibTrans" cxnId="{BCB03C20-E937-854D-B386-0CB9581E918C}">
      <dgm:prSet/>
      <dgm:spPr/>
      <dgm:t>
        <a:bodyPr/>
        <a:lstStyle/>
        <a:p>
          <a:endParaRPr lang="pt-BR" sz="1400"/>
        </a:p>
      </dgm:t>
    </dgm:pt>
    <dgm:pt modelId="{1569F74F-E365-FD4B-A86B-2C65F3391D15}">
      <dgm:prSet custT="1"/>
      <dgm:spPr/>
      <dgm:t>
        <a:bodyPr/>
        <a:lstStyle/>
        <a:p>
          <a:r>
            <a:rPr lang="pt-BR" sz="1400" dirty="0"/>
            <a:t>0,76 &lt;= FMRC &lt;=1, . </a:t>
          </a:r>
        </a:p>
      </dgm:t>
    </dgm:pt>
    <dgm:pt modelId="{75903C06-CBEA-BC4E-90F8-FDB666B26705}" type="parTrans" cxnId="{DD240379-96AE-6146-938D-BE753494AB41}">
      <dgm:prSet/>
      <dgm:spPr/>
      <dgm:t>
        <a:bodyPr/>
        <a:lstStyle/>
        <a:p>
          <a:endParaRPr lang="pt-BR" sz="1400"/>
        </a:p>
      </dgm:t>
    </dgm:pt>
    <dgm:pt modelId="{BDEA7FB2-4A42-1C44-8CAA-24335C535E5C}" type="sibTrans" cxnId="{DD240379-96AE-6146-938D-BE753494AB41}">
      <dgm:prSet/>
      <dgm:spPr/>
      <dgm:t>
        <a:bodyPr/>
        <a:lstStyle/>
        <a:p>
          <a:endParaRPr lang="pt-BR" sz="1400"/>
        </a:p>
      </dgm:t>
    </dgm:pt>
    <dgm:pt modelId="{D49AF8AA-DC54-1949-86DB-195178E54149}">
      <dgm:prSet custT="1"/>
      <dgm:spPr/>
      <dgm:t>
        <a:bodyPr/>
        <a:lstStyle/>
        <a:p>
          <a:r>
            <a:rPr lang="pt-BR" sz="1400" i="1" dirty="0"/>
            <a:t>Incipiente</a:t>
          </a:r>
          <a:endParaRPr lang="pt-BR" sz="1400" dirty="0"/>
        </a:p>
      </dgm:t>
    </dgm:pt>
    <dgm:pt modelId="{EF3B8085-6760-8642-BB18-DE939B230A18}" type="parTrans" cxnId="{D898E07F-3059-E048-8C32-2DE708D1D78B}">
      <dgm:prSet/>
      <dgm:spPr/>
      <dgm:t>
        <a:bodyPr/>
        <a:lstStyle/>
        <a:p>
          <a:endParaRPr lang="pt-BR" sz="1400"/>
        </a:p>
      </dgm:t>
    </dgm:pt>
    <dgm:pt modelId="{77780C78-E281-044B-ACCE-77E091CA9873}" type="sibTrans" cxnId="{D898E07F-3059-E048-8C32-2DE708D1D78B}">
      <dgm:prSet/>
      <dgm:spPr/>
      <dgm:t>
        <a:bodyPr/>
        <a:lstStyle/>
        <a:p>
          <a:endParaRPr lang="pt-BR" sz="1400"/>
        </a:p>
      </dgm:t>
    </dgm:pt>
    <dgm:pt modelId="{946BCBD5-1CBE-FD43-8B84-2DF962B7FA6F}">
      <dgm:prSet custT="1"/>
      <dgm:spPr/>
      <dgm:t>
        <a:bodyPr/>
        <a:lstStyle/>
        <a:p>
          <a:r>
            <a:rPr lang="pt-BR" sz="1400" dirty="0"/>
            <a:t>Fraca rela</a:t>
          </a:r>
          <a:r>
            <a:rPr lang="en-US" sz="1400" dirty="0" err="1"/>
            <a:t>ção</a:t>
          </a:r>
          <a:r>
            <a:rPr lang="pt-BR" sz="1400" dirty="0"/>
            <a:t> de cooperação</a:t>
          </a:r>
        </a:p>
      </dgm:t>
    </dgm:pt>
    <dgm:pt modelId="{D539E1B3-323D-5245-9307-B33A7C949B61}" type="parTrans" cxnId="{531A1174-528A-F645-B19F-F1161BA87CC6}">
      <dgm:prSet/>
      <dgm:spPr/>
      <dgm:t>
        <a:bodyPr/>
        <a:lstStyle/>
        <a:p>
          <a:endParaRPr lang="pt-BR" sz="1400"/>
        </a:p>
      </dgm:t>
    </dgm:pt>
    <dgm:pt modelId="{F3B0883A-B061-2742-84EE-23B6F6FA7558}" type="sibTrans" cxnId="{531A1174-528A-F645-B19F-F1161BA87CC6}">
      <dgm:prSet/>
      <dgm:spPr/>
      <dgm:t>
        <a:bodyPr/>
        <a:lstStyle/>
        <a:p>
          <a:endParaRPr lang="pt-BR" sz="1400"/>
        </a:p>
      </dgm:t>
    </dgm:pt>
    <dgm:pt modelId="{73C7749D-154F-EB43-898D-8BFAAB802877}">
      <dgm:prSet custT="1"/>
      <dgm:spPr/>
      <dgm:t>
        <a:bodyPr/>
        <a:lstStyle/>
        <a:p>
          <a:r>
            <a:rPr lang="pt-BR" sz="1400" dirty="0"/>
            <a:t>0 &lt;= FMRC &lt;=0,25;  </a:t>
          </a:r>
        </a:p>
      </dgm:t>
    </dgm:pt>
    <dgm:pt modelId="{F90A1DD3-88A6-4045-B54D-3EACE9701907}" type="parTrans" cxnId="{F8E346D2-4AA2-7D42-BDAA-EC2023506EA4}">
      <dgm:prSet/>
      <dgm:spPr/>
      <dgm:t>
        <a:bodyPr/>
        <a:lstStyle/>
        <a:p>
          <a:endParaRPr lang="pt-BR" sz="1400"/>
        </a:p>
      </dgm:t>
    </dgm:pt>
    <dgm:pt modelId="{D87B1518-D9BD-824D-A257-0548E5B10B60}" type="sibTrans" cxnId="{F8E346D2-4AA2-7D42-BDAA-EC2023506EA4}">
      <dgm:prSet/>
      <dgm:spPr/>
      <dgm:t>
        <a:bodyPr/>
        <a:lstStyle/>
        <a:p>
          <a:endParaRPr lang="pt-BR" sz="1400"/>
        </a:p>
      </dgm:t>
    </dgm:pt>
    <dgm:pt modelId="{298751AF-A072-E548-BF58-AD17AF508E0A}">
      <dgm:prSet custT="1"/>
      <dgm:spPr/>
      <dgm:t>
        <a:bodyPr/>
        <a:lstStyle/>
        <a:p>
          <a:r>
            <a:rPr lang="pt-BR" sz="1400" dirty="0"/>
            <a:t>(alta intensidade de parceria)</a:t>
          </a:r>
        </a:p>
      </dgm:t>
    </dgm:pt>
    <dgm:pt modelId="{B114AD17-B9E2-064F-B69A-326560CD3618}" type="parTrans" cxnId="{0F97CD0B-F789-4F4B-AFFA-E276F39934A4}">
      <dgm:prSet/>
      <dgm:spPr/>
      <dgm:t>
        <a:bodyPr/>
        <a:lstStyle/>
        <a:p>
          <a:endParaRPr lang="pt-BR"/>
        </a:p>
      </dgm:t>
    </dgm:pt>
    <dgm:pt modelId="{3D340D7F-E6F8-BB45-B74D-D09604B78217}" type="sibTrans" cxnId="{0F97CD0B-F789-4F4B-AFFA-E276F39934A4}">
      <dgm:prSet/>
      <dgm:spPr/>
      <dgm:t>
        <a:bodyPr/>
        <a:lstStyle/>
        <a:p>
          <a:endParaRPr lang="pt-BR"/>
        </a:p>
      </dgm:t>
    </dgm:pt>
    <dgm:pt modelId="{E8BBB0E2-DD67-0046-8BAC-3DFB49BD6247}" type="pres">
      <dgm:prSet presAssocID="{265005A3-4E03-1E42-941C-96A1D035B775}" presName="linearFlow" presStyleCnt="0">
        <dgm:presLayoutVars>
          <dgm:dir/>
          <dgm:animLvl val="lvl"/>
          <dgm:resizeHandles val="exact"/>
        </dgm:presLayoutVars>
      </dgm:prSet>
      <dgm:spPr/>
    </dgm:pt>
    <dgm:pt modelId="{104E073D-7771-FE4F-A76F-F5A320F53478}" type="pres">
      <dgm:prSet presAssocID="{B088088D-3816-CC45-8D07-0AA217EAB6AC}" presName="composite" presStyleCnt="0"/>
      <dgm:spPr/>
    </dgm:pt>
    <dgm:pt modelId="{1086ED7E-1BFD-3F47-8967-384CDE0A2883}" type="pres">
      <dgm:prSet presAssocID="{B088088D-3816-CC45-8D07-0AA217EAB6AC}" presName="parentText" presStyleLbl="alignNode1" presStyleIdx="0" presStyleCnt="5" custScaleX="123886">
        <dgm:presLayoutVars>
          <dgm:chMax val="1"/>
          <dgm:bulletEnabled val="1"/>
        </dgm:presLayoutVars>
      </dgm:prSet>
      <dgm:spPr/>
    </dgm:pt>
    <dgm:pt modelId="{9B288B0C-4905-6340-B979-CF8EA2A550C2}" type="pres">
      <dgm:prSet presAssocID="{B088088D-3816-CC45-8D07-0AA217EAB6AC}" presName="descendantText" presStyleLbl="alignAcc1" presStyleIdx="0" presStyleCnt="5" custLinFactNeighborX="-644" custLinFactNeighborY="1707">
        <dgm:presLayoutVars>
          <dgm:bulletEnabled val="1"/>
        </dgm:presLayoutVars>
      </dgm:prSet>
      <dgm:spPr/>
    </dgm:pt>
    <dgm:pt modelId="{F57CE0AA-E732-3D41-B25E-18CC58F01029}" type="pres">
      <dgm:prSet presAssocID="{116CEC46-6BDC-1A4F-8B95-040045356638}" presName="sp" presStyleCnt="0"/>
      <dgm:spPr/>
    </dgm:pt>
    <dgm:pt modelId="{C344FC03-4817-4943-A3A2-722445AC0027}" type="pres">
      <dgm:prSet presAssocID="{D49AF8AA-DC54-1949-86DB-195178E54149}" presName="composite" presStyleCnt="0"/>
      <dgm:spPr/>
    </dgm:pt>
    <dgm:pt modelId="{15FF7A19-0301-A749-96CA-B947BF9BB1FB}" type="pres">
      <dgm:prSet presAssocID="{D49AF8AA-DC54-1949-86DB-195178E54149}" presName="parentText" presStyleLbl="alignNode1" presStyleIdx="1" presStyleCnt="5" custScaleX="116211">
        <dgm:presLayoutVars>
          <dgm:chMax val="1"/>
          <dgm:bulletEnabled val="1"/>
        </dgm:presLayoutVars>
      </dgm:prSet>
      <dgm:spPr/>
    </dgm:pt>
    <dgm:pt modelId="{5885994E-6364-0A41-A3D3-84873D2BB69A}" type="pres">
      <dgm:prSet presAssocID="{D49AF8AA-DC54-1949-86DB-195178E54149}" presName="descendantText" presStyleLbl="alignAcc1" presStyleIdx="1" presStyleCnt="5">
        <dgm:presLayoutVars>
          <dgm:bulletEnabled val="1"/>
        </dgm:presLayoutVars>
      </dgm:prSet>
      <dgm:spPr/>
    </dgm:pt>
    <dgm:pt modelId="{91B3A82A-0689-0048-9B97-AB908A367C35}" type="pres">
      <dgm:prSet presAssocID="{77780C78-E281-044B-ACCE-77E091CA9873}" presName="sp" presStyleCnt="0"/>
      <dgm:spPr/>
    </dgm:pt>
    <dgm:pt modelId="{B8587AED-E1D0-484F-9981-CBED55C33573}" type="pres">
      <dgm:prSet presAssocID="{C6A55E4E-08A6-2A4E-BF8B-8FA99E86BBE2}" presName="composite" presStyleCnt="0"/>
      <dgm:spPr/>
    </dgm:pt>
    <dgm:pt modelId="{D8E2E8E5-458C-2B42-968C-88D1120B967C}" type="pres">
      <dgm:prSet presAssocID="{C6A55E4E-08A6-2A4E-BF8B-8FA99E86BBE2}" presName="parentText" presStyleLbl="alignNode1" presStyleIdx="2" presStyleCnt="5" custScaleX="120304">
        <dgm:presLayoutVars>
          <dgm:chMax val="1"/>
          <dgm:bulletEnabled val="1"/>
        </dgm:presLayoutVars>
      </dgm:prSet>
      <dgm:spPr/>
    </dgm:pt>
    <dgm:pt modelId="{4B73B51E-2F99-4C49-82AB-754226355842}" type="pres">
      <dgm:prSet presAssocID="{C6A55E4E-08A6-2A4E-BF8B-8FA99E86BBE2}" presName="descendantText" presStyleLbl="alignAcc1" presStyleIdx="2" presStyleCnt="5">
        <dgm:presLayoutVars>
          <dgm:bulletEnabled val="1"/>
        </dgm:presLayoutVars>
      </dgm:prSet>
      <dgm:spPr/>
    </dgm:pt>
    <dgm:pt modelId="{2E7F632A-78E9-194C-BE5F-4F765DE25E25}" type="pres">
      <dgm:prSet presAssocID="{230CC48C-1610-4942-9F4E-CDCC09309085}" presName="sp" presStyleCnt="0"/>
      <dgm:spPr/>
    </dgm:pt>
    <dgm:pt modelId="{5928AFF1-E345-2747-AE6B-9CAB9AC2178A}" type="pres">
      <dgm:prSet presAssocID="{9FB31FD0-5EB7-5E4C-95F9-06E1FE7B7576}" presName="composite" presStyleCnt="0"/>
      <dgm:spPr/>
    </dgm:pt>
    <dgm:pt modelId="{7C496689-515B-8B49-8266-E3E4FAC29FB0}" type="pres">
      <dgm:prSet presAssocID="{9FB31FD0-5EB7-5E4C-95F9-06E1FE7B7576}" presName="parentText" presStyleLbl="alignNode1" presStyleIdx="3" presStyleCnt="5" custScaleX="122350">
        <dgm:presLayoutVars>
          <dgm:chMax val="1"/>
          <dgm:bulletEnabled val="1"/>
        </dgm:presLayoutVars>
      </dgm:prSet>
      <dgm:spPr/>
    </dgm:pt>
    <dgm:pt modelId="{6851B220-430F-A843-B165-1B4611139332}" type="pres">
      <dgm:prSet presAssocID="{9FB31FD0-5EB7-5E4C-95F9-06E1FE7B7576}" presName="descendantText" presStyleLbl="alignAcc1" presStyleIdx="3" presStyleCnt="5">
        <dgm:presLayoutVars>
          <dgm:bulletEnabled val="1"/>
        </dgm:presLayoutVars>
      </dgm:prSet>
      <dgm:spPr/>
    </dgm:pt>
    <dgm:pt modelId="{F3E529F4-C304-AA40-860D-A7A1A39305DB}" type="pres">
      <dgm:prSet presAssocID="{24256691-47AD-CB4F-8EFF-6B696F7C002B}" presName="sp" presStyleCnt="0"/>
      <dgm:spPr/>
    </dgm:pt>
    <dgm:pt modelId="{1E0223A1-E9A5-6E46-89C1-D5BAAF561211}" type="pres">
      <dgm:prSet presAssocID="{F160DE47-0EA4-E342-AC46-BB5ED603CC1A}" presName="composite" presStyleCnt="0"/>
      <dgm:spPr/>
    </dgm:pt>
    <dgm:pt modelId="{79D1090B-F1D9-2444-B744-53A1DAD646DF}" type="pres">
      <dgm:prSet presAssocID="{F160DE47-0EA4-E342-AC46-BB5ED603CC1A}" presName="parentText" presStyleLbl="alignNode1" presStyleIdx="4" presStyleCnt="5" custScaleX="123374">
        <dgm:presLayoutVars>
          <dgm:chMax val="1"/>
          <dgm:bulletEnabled val="1"/>
        </dgm:presLayoutVars>
      </dgm:prSet>
      <dgm:spPr/>
    </dgm:pt>
    <dgm:pt modelId="{98A95FB3-6885-5F4E-8671-84D3EA306B7A}" type="pres">
      <dgm:prSet presAssocID="{F160DE47-0EA4-E342-AC46-BB5ED603CC1A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F7E9D07-B837-FE4F-8413-B4FE7A15270E}" type="presOf" srcId="{9FB31FD0-5EB7-5E4C-95F9-06E1FE7B7576}" destId="{7C496689-515B-8B49-8266-E3E4FAC29FB0}" srcOrd="0" destOrd="0" presId="urn:microsoft.com/office/officeart/2005/8/layout/chevron2"/>
    <dgm:cxn modelId="{0F97CD0B-F789-4F4B-AFFA-E276F39934A4}" srcId="{F160DE47-0EA4-E342-AC46-BB5ED603CC1A}" destId="{298751AF-A072-E548-BF58-AD17AF508E0A}" srcOrd="1" destOrd="0" parTransId="{B114AD17-B9E2-064F-B69A-326560CD3618}" sibTransId="{3D340D7F-E6F8-BB45-B74D-D09604B78217}"/>
    <dgm:cxn modelId="{2269D014-EFA2-3D45-8EB5-E2F0B33B1CD6}" type="presOf" srcId="{F160DE47-0EA4-E342-AC46-BB5ED603CC1A}" destId="{79D1090B-F1D9-2444-B744-53A1DAD646DF}" srcOrd="0" destOrd="0" presId="urn:microsoft.com/office/officeart/2005/8/layout/chevron2"/>
    <dgm:cxn modelId="{C129381A-BA69-8045-99D0-680652773F27}" srcId="{C6A55E4E-08A6-2A4E-BF8B-8FA99E86BBE2}" destId="{C8B4A4D9-53CA-9F4B-B19E-2E3BEC009515}" srcOrd="0" destOrd="0" parTransId="{F0AB2D10-B081-0942-905A-60DD5AA69467}" sibTransId="{E198BF6C-6883-3348-AC9B-FD280B548A7E}"/>
    <dgm:cxn modelId="{5B0C8A1F-9960-7440-B829-2A655C7EC364}" srcId="{C6A55E4E-08A6-2A4E-BF8B-8FA99E86BBE2}" destId="{2DD59493-67BE-C043-BBFB-096B62B4C86C}" srcOrd="1" destOrd="0" parTransId="{82950B0C-07AB-6B4C-8AD5-22049ACF23A9}" sibTransId="{14CE5318-0B16-DB4B-9891-7E7927438DDF}"/>
    <dgm:cxn modelId="{BCB03C20-E937-854D-B386-0CB9581E918C}" srcId="{F160DE47-0EA4-E342-AC46-BB5ED603CC1A}" destId="{D0A922D8-A8B3-7246-BFB6-96623806B096}" srcOrd="0" destOrd="0" parTransId="{E616D463-AC2C-824E-8193-2238E0EF47D2}" sibTransId="{57374260-B665-A849-B549-C90F74EF5BB2}"/>
    <dgm:cxn modelId="{57C66120-EA86-4441-AE25-8BAE514F96D4}" type="presOf" srcId="{265005A3-4E03-1E42-941C-96A1D035B775}" destId="{E8BBB0E2-DD67-0046-8BAC-3DFB49BD6247}" srcOrd="0" destOrd="0" presId="urn:microsoft.com/office/officeart/2005/8/layout/chevron2"/>
    <dgm:cxn modelId="{195E6024-CA8A-5342-B779-2D864471D6F7}" type="presOf" srcId="{C8B4A4D9-53CA-9F4B-B19E-2E3BEC009515}" destId="{4B73B51E-2F99-4C49-82AB-754226355842}" srcOrd="0" destOrd="0" presId="urn:microsoft.com/office/officeart/2005/8/layout/chevron2"/>
    <dgm:cxn modelId="{CB05C227-2B6D-F14B-A476-B033736774E6}" srcId="{265005A3-4E03-1E42-941C-96A1D035B775}" destId="{F160DE47-0EA4-E342-AC46-BB5ED603CC1A}" srcOrd="4" destOrd="0" parTransId="{D594A458-A2A3-4A42-BF42-1E4CE618F7EE}" sibTransId="{79DD67A7-F605-E141-834A-F1852016D557}"/>
    <dgm:cxn modelId="{9772D12E-EEC9-0C47-8226-AC9B8DB3F4FE}" type="presOf" srcId="{D49AF8AA-DC54-1949-86DB-195178E54149}" destId="{15FF7A19-0301-A749-96CA-B947BF9BB1FB}" srcOrd="0" destOrd="0" presId="urn:microsoft.com/office/officeart/2005/8/layout/chevron2"/>
    <dgm:cxn modelId="{26F8BE31-8A0B-2D44-9EA2-02FADB502112}" srcId="{9FB31FD0-5EB7-5E4C-95F9-06E1FE7B7576}" destId="{B1E28AFF-ED0B-1142-8853-762382710D94}" srcOrd="0" destOrd="0" parTransId="{DAE05EC3-66E5-B24F-AD23-0D48CED6E695}" sibTransId="{494C7447-312B-C54C-ABB5-9C6735DB648D}"/>
    <dgm:cxn modelId="{9E293D38-E2BD-A14E-A77A-33C42CA5ECEC}" type="presOf" srcId="{C6A55E4E-08A6-2A4E-BF8B-8FA99E86BBE2}" destId="{D8E2E8E5-458C-2B42-968C-88D1120B967C}" srcOrd="0" destOrd="0" presId="urn:microsoft.com/office/officeart/2005/8/layout/chevron2"/>
    <dgm:cxn modelId="{F70E9648-FE6D-F34A-B79F-7F50E0B6AEA1}" srcId="{B088088D-3816-CC45-8D07-0AA217EAB6AC}" destId="{59665BB1-B05F-0D4A-8948-5BBC8080AB8A}" srcOrd="0" destOrd="0" parTransId="{D43531B0-48D6-BE4E-B510-D0C1D4CE4613}" sibTransId="{08EDE3DE-76E6-E244-9EC5-6A21BE6A19B2}"/>
    <dgm:cxn modelId="{00BBB06C-ACEA-BE40-82BB-EEDE7BBE2591}" type="presOf" srcId="{2DD59493-67BE-C043-BBFB-096B62B4C86C}" destId="{4B73B51E-2F99-4C49-82AB-754226355842}" srcOrd="0" destOrd="1" presId="urn:microsoft.com/office/officeart/2005/8/layout/chevron2"/>
    <dgm:cxn modelId="{531A1174-528A-F645-B19F-F1161BA87CC6}" srcId="{D49AF8AA-DC54-1949-86DB-195178E54149}" destId="{946BCBD5-1CBE-FD43-8B84-2DF962B7FA6F}" srcOrd="0" destOrd="0" parTransId="{D539E1B3-323D-5245-9307-B33A7C949B61}" sibTransId="{F3B0883A-B061-2742-84EE-23B6F6FA7558}"/>
    <dgm:cxn modelId="{DD240379-96AE-6146-938D-BE753494AB41}" srcId="{F160DE47-0EA4-E342-AC46-BB5ED603CC1A}" destId="{1569F74F-E365-FD4B-A86B-2C65F3391D15}" srcOrd="2" destOrd="0" parTransId="{75903C06-CBEA-BC4E-90F8-FDB666B26705}" sibTransId="{BDEA7FB2-4A42-1C44-8CAA-24335C535E5C}"/>
    <dgm:cxn modelId="{76779F7D-64F6-DE4F-B530-C5F10E18FBA5}" srcId="{265005A3-4E03-1E42-941C-96A1D035B775}" destId="{9FB31FD0-5EB7-5E4C-95F9-06E1FE7B7576}" srcOrd="3" destOrd="0" parTransId="{287EE2AC-4E12-2B4A-B78A-97CE6BE1A025}" sibTransId="{24256691-47AD-CB4F-8EFF-6B696F7C002B}"/>
    <dgm:cxn modelId="{D898E07F-3059-E048-8C32-2DE708D1D78B}" srcId="{265005A3-4E03-1E42-941C-96A1D035B775}" destId="{D49AF8AA-DC54-1949-86DB-195178E54149}" srcOrd="1" destOrd="0" parTransId="{EF3B8085-6760-8642-BB18-DE939B230A18}" sibTransId="{77780C78-E281-044B-ACCE-77E091CA9873}"/>
    <dgm:cxn modelId="{411D8681-C9DA-854C-9A9F-76F77F61DD87}" srcId="{265005A3-4E03-1E42-941C-96A1D035B775}" destId="{B088088D-3816-CC45-8D07-0AA217EAB6AC}" srcOrd="0" destOrd="0" parTransId="{9CFB7403-2900-EC4B-900D-1E6E58B6EECD}" sibTransId="{116CEC46-6BDC-1A4F-8B95-040045356638}"/>
    <dgm:cxn modelId="{4C015BA8-931F-A64C-9EC5-60151A6E3EF0}" type="presOf" srcId="{298751AF-A072-E548-BF58-AD17AF508E0A}" destId="{98A95FB3-6885-5F4E-8671-84D3EA306B7A}" srcOrd="0" destOrd="1" presId="urn:microsoft.com/office/officeart/2005/8/layout/chevron2"/>
    <dgm:cxn modelId="{888E69B8-C99E-624F-8606-8A9483FAE968}" type="presOf" srcId="{59665BB1-B05F-0D4A-8948-5BBC8080AB8A}" destId="{9B288B0C-4905-6340-B979-CF8EA2A550C2}" srcOrd="0" destOrd="0" presId="urn:microsoft.com/office/officeart/2005/8/layout/chevron2"/>
    <dgm:cxn modelId="{CF0A43CD-94BB-A34B-BCEA-11A0D6CD7DA3}" type="presOf" srcId="{946BCBD5-1CBE-FD43-8B84-2DF962B7FA6F}" destId="{5885994E-6364-0A41-A3D3-84873D2BB69A}" srcOrd="0" destOrd="0" presId="urn:microsoft.com/office/officeart/2005/8/layout/chevron2"/>
    <dgm:cxn modelId="{F8E346D2-4AA2-7D42-BDAA-EC2023506EA4}" srcId="{D49AF8AA-DC54-1949-86DB-195178E54149}" destId="{73C7749D-154F-EB43-898D-8BFAAB802877}" srcOrd="1" destOrd="0" parTransId="{F90A1DD3-88A6-4045-B54D-3EACE9701907}" sibTransId="{D87B1518-D9BD-824D-A257-0548E5B10B60}"/>
    <dgm:cxn modelId="{F3A48CD4-DBB2-2D40-BC99-014220814372}" type="presOf" srcId="{1569F74F-E365-FD4B-A86B-2C65F3391D15}" destId="{98A95FB3-6885-5F4E-8671-84D3EA306B7A}" srcOrd="0" destOrd="2" presId="urn:microsoft.com/office/officeart/2005/8/layout/chevron2"/>
    <dgm:cxn modelId="{3E645BE9-9970-B64C-8AAC-9EB1061600E0}" type="presOf" srcId="{A0D81252-900B-A44B-BE08-72584AEFC19C}" destId="{6851B220-430F-A843-B165-1B4611139332}" srcOrd="0" destOrd="1" presId="urn:microsoft.com/office/officeart/2005/8/layout/chevron2"/>
    <dgm:cxn modelId="{D448B4E9-519A-AF43-85CC-53FB6E51B193}" type="presOf" srcId="{73C7749D-154F-EB43-898D-8BFAAB802877}" destId="{5885994E-6364-0A41-A3D3-84873D2BB69A}" srcOrd="0" destOrd="1" presId="urn:microsoft.com/office/officeart/2005/8/layout/chevron2"/>
    <dgm:cxn modelId="{57BAF2ED-0D10-1446-941C-B014435B106B}" srcId="{265005A3-4E03-1E42-941C-96A1D035B775}" destId="{C6A55E4E-08A6-2A4E-BF8B-8FA99E86BBE2}" srcOrd="2" destOrd="0" parTransId="{972A3450-09FD-EB4B-A034-05D86B69A801}" sibTransId="{230CC48C-1610-4942-9F4E-CDCC09309085}"/>
    <dgm:cxn modelId="{9CBD69F0-D71F-8E45-A7EF-2693110A573D}" type="presOf" srcId="{B1E28AFF-ED0B-1142-8853-762382710D94}" destId="{6851B220-430F-A843-B165-1B4611139332}" srcOrd="0" destOrd="0" presId="urn:microsoft.com/office/officeart/2005/8/layout/chevron2"/>
    <dgm:cxn modelId="{CDD742F1-2C33-8F40-9FEF-BBAA711646D4}" srcId="{9FB31FD0-5EB7-5E4C-95F9-06E1FE7B7576}" destId="{A0D81252-900B-A44B-BE08-72584AEFC19C}" srcOrd="1" destOrd="0" parTransId="{90754E4F-1DFE-0D4C-B1B7-A1ABF83E081D}" sibTransId="{F2647547-42D3-B645-8340-EA13B9740779}"/>
    <dgm:cxn modelId="{F3A6B3F6-C542-7742-9610-1F6735D522CF}" type="presOf" srcId="{D0A922D8-A8B3-7246-BFB6-96623806B096}" destId="{98A95FB3-6885-5F4E-8671-84D3EA306B7A}" srcOrd="0" destOrd="0" presId="urn:microsoft.com/office/officeart/2005/8/layout/chevron2"/>
    <dgm:cxn modelId="{89E559FE-F231-9E48-ADD0-7C7CCDC8EA82}" type="presOf" srcId="{B088088D-3816-CC45-8D07-0AA217EAB6AC}" destId="{1086ED7E-1BFD-3F47-8967-384CDE0A2883}" srcOrd="0" destOrd="0" presId="urn:microsoft.com/office/officeart/2005/8/layout/chevron2"/>
    <dgm:cxn modelId="{A73E172E-71BF-3F47-A05A-A14F12D687DE}" type="presParOf" srcId="{E8BBB0E2-DD67-0046-8BAC-3DFB49BD6247}" destId="{104E073D-7771-FE4F-A76F-F5A320F53478}" srcOrd="0" destOrd="0" presId="urn:microsoft.com/office/officeart/2005/8/layout/chevron2"/>
    <dgm:cxn modelId="{2BCD0329-0324-2C4D-9154-42411F75392D}" type="presParOf" srcId="{104E073D-7771-FE4F-A76F-F5A320F53478}" destId="{1086ED7E-1BFD-3F47-8967-384CDE0A2883}" srcOrd="0" destOrd="0" presId="urn:microsoft.com/office/officeart/2005/8/layout/chevron2"/>
    <dgm:cxn modelId="{A6F6A312-6EA9-3546-BA85-93DBAE9B74CF}" type="presParOf" srcId="{104E073D-7771-FE4F-A76F-F5A320F53478}" destId="{9B288B0C-4905-6340-B979-CF8EA2A550C2}" srcOrd="1" destOrd="0" presId="urn:microsoft.com/office/officeart/2005/8/layout/chevron2"/>
    <dgm:cxn modelId="{637C0869-41D3-5A45-94CB-055B06941362}" type="presParOf" srcId="{E8BBB0E2-DD67-0046-8BAC-3DFB49BD6247}" destId="{F57CE0AA-E732-3D41-B25E-18CC58F01029}" srcOrd="1" destOrd="0" presId="urn:microsoft.com/office/officeart/2005/8/layout/chevron2"/>
    <dgm:cxn modelId="{87D417B0-F6C6-404D-929F-6A6762A7B52E}" type="presParOf" srcId="{E8BBB0E2-DD67-0046-8BAC-3DFB49BD6247}" destId="{C344FC03-4817-4943-A3A2-722445AC0027}" srcOrd="2" destOrd="0" presId="urn:microsoft.com/office/officeart/2005/8/layout/chevron2"/>
    <dgm:cxn modelId="{A448E46A-7121-BB41-866A-42A269A239C7}" type="presParOf" srcId="{C344FC03-4817-4943-A3A2-722445AC0027}" destId="{15FF7A19-0301-A749-96CA-B947BF9BB1FB}" srcOrd="0" destOrd="0" presId="urn:microsoft.com/office/officeart/2005/8/layout/chevron2"/>
    <dgm:cxn modelId="{D7F69A63-1E32-C242-B235-7D9DF066460E}" type="presParOf" srcId="{C344FC03-4817-4943-A3A2-722445AC0027}" destId="{5885994E-6364-0A41-A3D3-84873D2BB69A}" srcOrd="1" destOrd="0" presId="urn:microsoft.com/office/officeart/2005/8/layout/chevron2"/>
    <dgm:cxn modelId="{38CB8379-2F65-F24C-A1D4-AB67DCA75E04}" type="presParOf" srcId="{E8BBB0E2-DD67-0046-8BAC-3DFB49BD6247}" destId="{91B3A82A-0689-0048-9B97-AB908A367C35}" srcOrd="3" destOrd="0" presId="urn:microsoft.com/office/officeart/2005/8/layout/chevron2"/>
    <dgm:cxn modelId="{C3AFCB2F-7EED-0B48-A3B6-EFCFA0A52A71}" type="presParOf" srcId="{E8BBB0E2-DD67-0046-8BAC-3DFB49BD6247}" destId="{B8587AED-E1D0-484F-9981-CBED55C33573}" srcOrd="4" destOrd="0" presId="urn:microsoft.com/office/officeart/2005/8/layout/chevron2"/>
    <dgm:cxn modelId="{5660E639-B66F-BC4E-9D0E-81BAAB964EA1}" type="presParOf" srcId="{B8587AED-E1D0-484F-9981-CBED55C33573}" destId="{D8E2E8E5-458C-2B42-968C-88D1120B967C}" srcOrd="0" destOrd="0" presId="urn:microsoft.com/office/officeart/2005/8/layout/chevron2"/>
    <dgm:cxn modelId="{1A3F850B-9459-A047-BC3C-553A28F44142}" type="presParOf" srcId="{B8587AED-E1D0-484F-9981-CBED55C33573}" destId="{4B73B51E-2F99-4C49-82AB-754226355842}" srcOrd="1" destOrd="0" presId="urn:microsoft.com/office/officeart/2005/8/layout/chevron2"/>
    <dgm:cxn modelId="{08773D0E-01EB-6143-826F-016C2BA99FE2}" type="presParOf" srcId="{E8BBB0E2-DD67-0046-8BAC-3DFB49BD6247}" destId="{2E7F632A-78E9-194C-BE5F-4F765DE25E25}" srcOrd="5" destOrd="0" presId="urn:microsoft.com/office/officeart/2005/8/layout/chevron2"/>
    <dgm:cxn modelId="{97BC4083-C6A0-E14D-A25E-26472659C3D1}" type="presParOf" srcId="{E8BBB0E2-DD67-0046-8BAC-3DFB49BD6247}" destId="{5928AFF1-E345-2747-AE6B-9CAB9AC2178A}" srcOrd="6" destOrd="0" presId="urn:microsoft.com/office/officeart/2005/8/layout/chevron2"/>
    <dgm:cxn modelId="{02C56F3E-6367-D443-B819-7B48B20BE5A0}" type="presParOf" srcId="{5928AFF1-E345-2747-AE6B-9CAB9AC2178A}" destId="{7C496689-515B-8B49-8266-E3E4FAC29FB0}" srcOrd="0" destOrd="0" presId="urn:microsoft.com/office/officeart/2005/8/layout/chevron2"/>
    <dgm:cxn modelId="{4E25D9B7-6332-4747-8726-61AF68FFA843}" type="presParOf" srcId="{5928AFF1-E345-2747-AE6B-9CAB9AC2178A}" destId="{6851B220-430F-A843-B165-1B4611139332}" srcOrd="1" destOrd="0" presId="urn:microsoft.com/office/officeart/2005/8/layout/chevron2"/>
    <dgm:cxn modelId="{82EF5325-71F6-5B4B-9C95-0623E41068EA}" type="presParOf" srcId="{E8BBB0E2-DD67-0046-8BAC-3DFB49BD6247}" destId="{F3E529F4-C304-AA40-860D-A7A1A39305DB}" srcOrd="7" destOrd="0" presId="urn:microsoft.com/office/officeart/2005/8/layout/chevron2"/>
    <dgm:cxn modelId="{C5533426-8B7E-9049-A681-27108E847422}" type="presParOf" srcId="{E8BBB0E2-DD67-0046-8BAC-3DFB49BD6247}" destId="{1E0223A1-E9A5-6E46-89C1-D5BAAF561211}" srcOrd="8" destOrd="0" presId="urn:microsoft.com/office/officeart/2005/8/layout/chevron2"/>
    <dgm:cxn modelId="{5C64373F-0944-FF41-BD58-8A4DEEC345B9}" type="presParOf" srcId="{1E0223A1-E9A5-6E46-89C1-D5BAAF561211}" destId="{79D1090B-F1D9-2444-B744-53A1DAD646DF}" srcOrd="0" destOrd="0" presId="urn:microsoft.com/office/officeart/2005/8/layout/chevron2"/>
    <dgm:cxn modelId="{8FE82DB1-0DEC-3646-B90E-AC61E884B69C}" type="presParOf" srcId="{1E0223A1-E9A5-6E46-89C1-D5BAAF561211}" destId="{98A95FB3-6885-5F4E-8671-84D3EA306B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A5F62-B259-9A44-8550-605077C98D5B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73162A-4E1B-F646-BF78-E4AEE1E6E705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DURC</a:t>
          </a:r>
          <a:endParaRPr lang="pt-BR" dirty="0">
            <a:solidFill>
              <a:schemeClr val="bg1"/>
            </a:solidFill>
          </a:endParaRPr>
        </a:p>
      </dgm:t>
    </dgm:pt>
    <dgm:pt modelId="{37AC6A88-C1E5-864A-A959-96AB442CE6A6}" type="parTrans" cxnId="{8365803B-17E7-AC4B-B5E5-F5B139A39A4F}">
      <dgm:prSet/>
      <dgm:spPr/>
      <dgm:t>
        <a:bodyPr/>
        <a:lstStyle/>
        <a:p>
          <a:endParaRPr lang="pt-BR"/>
        </a:p>
      </dgm:t>
    </dgm:pt>
    <dgm:pt modelId="{E788FED6-B2CA-EC4D-86BD-097824AC4651}" type="sibTrans" cxnId="{8365803B-17E7-AC4B-B5E5-F5B139A39A4F}">
      <dgm:prSet/>
      <dgm:spPr/>
      <dgm:t>
        <a:bodyPr/>
        <a:lstStyle/>
        <a:p>
          <a:endParaRPr lang="pt-BR"/>
        </a:p>
      </dgm:t>
    </dgm:pt>
    <dgm:pt modelId="{C4985891-F5EE-AF45-84A3-E62FBF131184}">
      <dgm:prSet phldrT="[Texto]" custT="1"/>
      <dgm:spPr/>
      <dgm:t>
        <a:bodyPr/>
        <a:lstStyle/>
        <a:p>
          <a:r>
            <a:rPr lang="pt-BR" sz="1400" b="1" dirty="0">
              <a:solidFill>
                <a:srgbClr val="0070C0"/>
              </a:solidFill>
            </a:rPr>
            <a:t>DEPENDÊNCIA UNILATERAL DA RELAÇÃO</a:t>
          </a:r>
        </a:p>
      </dgm:t>
    </dgm:pt>
    <dgm:pt modelId="{996DBF1D-9149-6946-B812-BE9990B1946A}" type="parTrans" cxnId="{0ABBE0ED-528E-9343-A862-126C8BBB629B}">
      <dgm:prSet/>
      <dgm:spPr/>
      <dgm:t>
        <a:bodyPr/>
        <a:lstStyle/>
        <a:p>
          <a:endParaRPr lang="pt-BR"/>
        </a:p>
      </dgm:t>
    </dgm:pt>
    <dgm:pt modelId="{E14E7BB6-A621-CC4B-B34A-106D4B4617E3}" type="sibTrans" cxnId="{0ABBE0ED-528E-9343-A862-126C8BBB629B}">
      <dgm:prSet/>
      <dgm:spPr/>
      <dgm:t>
        <a:bodyPr/>
        <a:lstStyle/>
        <a:p>
          <a:endParaRPr lang="pt-BR"/>
        </a:p>
      </dgm:t>
    </dgm:pt>
    <dgm:pt modelId="{58264496-0229-604B-A190-E1093B3DCE0C}">
      <dgm:prSet phldrT="[Texto]"/>
      <dgm:spPr/>
      <dgm:t>
        <a:bodyPr/>
        <a:lstStyle/>
        <a:p>
          <a:r>
            <a:rPr lang="pt-BR" i="1" dirty="0"/>
            <a:t>Dependência Baixa</a:t>
          </a:r>
          <a:endParaRPr lang="pt-BR" dirty="0"/>
        </a:p>
      </dgm:t>
    </dgm:pt>
    <dgm:pt modelId="{043FFC23-26B1-1D4E-92E3-D2EAC29B8761}" type="parTrans" cxnId="{2E8E83B7-5EE9-3E47-987B-9CF7318A87B8}">
      <dgm:prSet/>
      <dgm:spPr/>
      <dgm:t>
        <a:bodyPr/>
        <a:lstStyle/>
        <a:p>
          <a:endParaRPr lang="pt-BR"/>
        </a:p>
      </dgm:t>
    </dgm:pt>
    <dgm:pt modelId="{704ED8C9-4CFB-424C-BCC1-F572955912C8}" type="sibTrans" cxnId="{2E8E83B7-5EE9-3E47-987B-9CF7318A87B8}">
      <dgm:prSet/>
      <dgm:spPr/>
      <dgm:t>
        <a:bodyPr/>
        <a:lstStyle/>
        <a:p>
          <a:endParaRPr lang="pt-BR"/>
        </a:p>
      </dgm:t>
    </dgm:pt>
    <dgm:pt modelId="{6D79FF5A-D154-BE4B-9161-45B042786892}">
      <dgm:prSet phldrT="[Texto]"/>
      <dgm:spPr/>
      <dgm:t>
        <a:bodyPr/>
        <a:lstStyle/>
        <a:p>
          <a:r>
            <a:rPr lang="pt-BR" dirty="0"/>
            <a:t>titular tem uma certa independência para o desenvolvimento de tecnologias. </a:t>
          </a:r>
        </a:p>
      </dgm:t>
    </dgm:pt>
    <dgm:pt modelId="{79A845AC-3D0A-1645-8758-21D601B6F93B}" type="parTrans" cxnId="{682CFDD5-D14F-BF41-BBB6-102B480DF8D0}">
      <dgm:prSet/>
      <dgm:spPr/>
      <dgm:t>
        <a:bodyPr/>
        <a:lstStyle/>
        <a:p>
          <a:endParaRPr lang="pt-BR"/>
        </a:p>
      </dgm:t>
    </dgm:pt>
    <dgm:pt modelId="{F13FF332-E0AB-5042-B180-10791AC3DF03}" type="sibTrans" cxnId="{682CFDD5-D14F-BF41-BBB6-102B480DF8D0}">
      <dgm:prSet/>
      <dgm:spPr/>
      <dgm:t>
        <a:bodyPr/>
        <a:lstStyle/>
        <a:p>
          <a:endParaRPr lang="pt-BR"/>
        </a:p>
      </dgm:t>
    </dgm:pt>
    <dgm:pt modelId="{B996CCF8-8DBE-DA4A-AB63-332114323112}">
      <dgm:prSet phldrT="[Texto]"/>
      <dgm:spPr/>
      <dgm:t>
        <a:bodyPr/>
        <a:lstStyle/>
        <a:p>
          <a:r>
            <a:rPr lang="pt-BR" i="1" dirty="0"/>
            <a:t>Dependência Alta</a:t>
          </a:r>
          <a:endParaRPr lang="pt-BR" dirty="0"/>
        </a:p>
      </dgm:t>
    </dgm:pt>
    <dgm:pt modelId="{D1AA1B76-F3FD-C64D-B23B-256390D5A18E}" type="parTrans" cxnId="{95B5295A-D4CC-3D41-A513-C900003FA282}">
      <dgm:prSet/>
      <dgm:spPr/>
      <dgm:t>
        <a:bodyPr/>
        <a:lstStyle/>
        <a:p>
          <a:endParaRPr lang="pt-BR"/>
        </a:p>
      </dgm:t>
    </dgm:pt>
    <dgm:pt modelId="{E75E64A5-C6F3-7D4C-9653-49644CDFE0BE}" type="sibTrans" cxnId="{95B5295A-D4CC-3D41-A513-C900003FA282}">
      <dgm:prSet/>
      <dgm:spPr/>
      <dgm:t>
        <a:bodyPr/>
        <a:lstStyle/>
        <a:p>
          <a:endParaRPr lang="pt-BR"/>
        </a:p>
      </dgm:t>
    </dgm:pt>
    <dgm:pt modelId="{D99DC7D8-BEEC-564A-BB73-86A124AB90A2}">
      <dgm:prSet phldrT="[Texto]"/>
      <dgm:spPr/>
      <dgm:t>
        <a:bodyPr/>
        <a:lstStyle/>
        <a:p>
          <a:r>
            <a:rPr lang="pt-BR" dirty="0"/>
            <a:t>titular tem elevada dependência no desenvolvimento tecnológico        (+ 50%);</a:t>
          </a:r>
        </a:p>
      </dgm:t>
    </dgm:pt>
    <dgm:pt modelId="{45D9B2A9-4144-A846-B473-66CB952C2ACD}" type="parTrans" cxnId="{72B50BEA-9306-154C-AB06-96515720FE04}">
      <dgm:prSet/>
      <dgm:spPr/>
      <dgm:t>
        <a:bodyPr/>
        <a:lstStyle/>
        <a:p>
          <a:endParaRPr lang="pt-BR"/>
        </a:p>
      </dgm:t>
    </dgm:pt>
    <dgm:pt modelId="{4C9D8EA6-E2D2-A94A-AA33-A83EF4560E34}" type="sibTrans" cxnId="{72B50BEA-9306-154C-AB06-96515720FE04}">
      <dgm:prSet/>
      <dgm:spPr/>
      <dgm:t>
        <a:bodyPr/>
        <a:lstStyle/>
        <a:p>
          <a:endParaRPr lang="pt-BR"/>
        </a:p>
      </dgm:t>
    </dgm:pt>
    <dgm:pt modelId="{C72B3EB8-98C0-8B4E-AF51-48961950C2DE}">
      <dgm:prSet phldrT="[Texto]"/>
      <dgm:spPr/>
      <dgm:t>
        <a:bodyPr/>
        <a:lstStyle/>
        <a:p>
          <a:r>
            <a:rPr lang="pt-BR" dirty="0"/>
            <a:t> 0,51 &lt;= DURC &lt;=1</a:t>
          </a:r>
        </a:p>
      </dgm:t>
    </dgm:pt>
    <dgm:pt modelId="{53C236D4-8DC7-A84D-9574-016C0F6E41BD}" type="parTrans" cxnId="{AB31863A-6D1B-E642-9AFB-7D803DC6F2C7}">
      <dgm:prSet/>
      <dgm:spPr/>
      <dgm:t>
        <a:bodyPr/>
        <a:lstStyle/>
        <a:p>
          <a:endParaRPr lang="pt-BR"/>
        </a:p>
      </dgm:t>
    </dgm:pt>
    <dgm:pt modelId="{300CCC86-49A9-DA46-A530-F2F7EB687D0E}" type="sibTrans" cxnId="{AB31863A-6D1B-E642-9AFB-7D803DC6F2C7}">
      <dgm:prSet/>
      <dgm:spPr/>
      <dgm:t>
        <a:bodyPr/>
        <a:lstStyle/>
        <a:p>
          <a:endParaRPr lang="pt-BR"/>
        </a:p>
      </dgm:t>
    </dgm:pt>
    <dgm:pt modelId="{AC5A7CF2-B01B-E747-92FD-53C3EF76EF17}">
      <dgm:prSet phldrT="[Texto]"/>
      <dgm:spPr/>
      <dgm:t>
        <a:bodyPr/>
        <a:lstStyle/>
        <a:p>
          <a:r>
            <a:rPr lang="pt-BR" dirty="0"/>
            <a:t> 0 &lt;= DURC &lt;=0,50, </a:t>
          </a:r>
        </a:p>
      </dgm:t>
    </dgm:pt>
    <dgm:pt modelId="{714CBE22-B286-E844-AFB3-5846302D5AC0}" type="parTrans" cxnId="{A51908B3-03A2-A347-8B82-2E5D7AFD8D85}">
      <dgm:prSet/>
      <dgm:spPr/>
      <dgm:t>
        <a:bodyPr/>
        <a:lstStyle/>
        <a:p>
          <a:endParaRPr lang="pt-BR"/>
        </a:p>
      </dgm:t>
    </dgm:pt>
    <dgm:pt modelId="{31C6E641-58F5-4644-9E94-ABE7BB0EE891}" type="sibTrans" cxnId="{A51908B3-03A2-A347-8B82-2E5D7AFD8D85}">
      <dgm:prSet/>
      <dgm:spPr/>
      <dgm:t>
        <a:bodyPr/>
        <a:lstStyle/>
        <a:p>
          <a:endParaRPr lang="pt-BR"/>
        </a:p>
      </dgm:t>
    </dgm:pt>
    <dgm:pt modelId="{C1F74F65-FFA3-0F44-AF2F-9D085F05622A}" type="pres">
      <dgm:prSet presAssocID="{63AA5F62-B259-9A44-8550-605077C98D5B}" presName="linearFlow" presStyleCnt="0">
        <dgm:presLayoutVars>
          <dgm:dir/>
          <dgm:animLvl val="lvl"/>
          <dgm:resizeHandles val="exact"/>
        </dgm:presLayoutVars>
      </dgm:prSet>
      <dgm:spPr/>
    </dgm:pt>
    <dgm:pt modelId="{648352A6-5CB4-7249-9391-AD07F6AC222A}" type="pres">
      <dgm:prSet presAssocID="{3E73162A-4E1B-F646-BF78-E4AEE1E6E705}" presName="composite" presStyleCnt="0"/>
      <dgm:spPr/>
    </dgm:pt>
    <dgm:pt modelId="{07B75374-DB88-C843-9565-45CAA7BEF2CB}" type="pres">
      <dgm:prSet presAssocID="{3E73162A-4E1B-F646-BF78-E4AEE1E6E70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5C28C9A-CCE5-7346-A26E-94DD78EEAE83}" type="pres">
      <dgm:prSet presAssocID="{3E73162A-4E1B-F646-BF78-E4AEE1E6E705}" presName="descendantText" presStyleLbl="alignAcc1" presStyleIdx="0" presStyleCnt="3">
        <dgm:presLayoutVars>
          <dgm:bulletEnabled val="1"/>
        </dgm:presLayoutVars>
      </dgm:prSet>
      <dgm:spPr/>
    </dgm:pt>
    <dgm:pt modelId="{CCCA9D7D-063C-7246-A436-B814277D2CEC}" type="pres">
      <dgm:prSet presAssocID="{E788FED6-B2CA-EC4D-86BD-097824AC4651}" presName="sp" presStyleCnt="0"/>
      <dgm:spPr/>
    </dgm:pt>
    <dgm:pt modelId="{40E781A2-0FD9-DD42-BDCD-6340CA6B2994}" type="pres">
      <dgm:prSet presAssocID="{58264496-0229-604B-A190-E1093B3DCE0C}" presName="composite" presStyleCnt="0"/>
      <dgm:spPr/>
    </dgm:pt>
    <dgm:pt modelId="{4C7C5A72-7A55-2541-A66C-04EF361FCAFC}" type="pres">
      <dgm:prSet presAssocID="{58264496-0229-604B-A190-E1093B3DCE0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D9DDDA9-EAE6-8B4C-B1BB-EAB51B422CCD}" type="pres">
      <dgm:prSet presAssocID="{58264496-0229-604B-A190-E1093B3DCE0C}" presName="descendantText" presStyleLbl="alignAcc1" presStyleIdx="1" presStyleCnt="3">
        <dgm:presLayoutVars>
          <dgm:bulletEnabled val="1"/>
        </dgm:presLayoutVars>
      </dgm:prSet>
      <dgm:spPr/>
    </dgm:pt>
    <dgm:pt modelId="{7D3632A7-DEBA-F740-8FE2-8F6498A42F86}" type="pres">
      <dgm:prSet presAssocID="{704ED8C9-4CFB-424C-BCC1-F572955912C8}" presName="sp" presStyleCnt="0"/>
      <dgm:spPr/>
    </dgm:pt>
    <dgm:pt modelId="{D50E10EE-3B42-5E4F-AA19-BD38EACCF2D7}" type="pres">
      <dgm:prSet presAssocID="{B996CCF8-8DBE-DA4A-AB63-332114323112}" presName="composite" presStyleCnt="0"/>
      <dgm:spPr/>
    </dgm:pt>
    <dgm:pt modelId="{961CF739-EEFC-2343-BD12-024A58C2FA3B}" type="pres">
      <dgm:prSet presAssocID="{B996CCF8-8DBE-DA4A-AB63-33211432311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7529BF8-B29B-704A-B226-21AC10E1BD03}" type="pres">
      <dgm:prSet presAssocID="{B996CCF8-8DBE-DA4A-AB63-33211432311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760FF02-7511-8F49-AE3D-4ABDBAB75299}" type="presOf" srcId="{C4985891-F5EE-AF45-84A3-E62FBF131184}" destId="{E5C28C9A-CCE5-7346-A26E-94DD78EEAE83}" srcOrd="0" destOrd="0" presId="urn:microsoft.com/office/officeart/2005/8/layout/chevron2"/>
    <dgm:cxn modelId="{C8B0F425-96C4-2A4B-B8A0-D9B009018030}" type="presOf" srcId="{AC5A7CF2-B01B-E747-92FD-53C3EF76EF17}" destId="{DD9DDDA9-EAE6-8B4C-B1BB-EAB51B422CCD}" srcOrd="0" destOrd="1" presId="urn:microsoft.com/office/officeart/2005/8/layout/chevron2"/>
    <dgm:cxn modelId="{AB31863A-6D1B-E642-9AFB-7D803DC6F2C7}" srcId="{B996CCF8-8DBE-DA4A-AB63-332114323112}" destId="{C72B3EB8-98C0-8B4E-AF51-48961950C2DE}" srcOrd="1" destOrd="0" parTransId="{53C236D4-8DC7-A84D-9574-016C0F6E41BD}" sibTransId="{300CCC86-49A9-DA46-A530-F2F7EB687D0E}"/>
    <dgm:cxn modelId="{8365803B-17E7-AC4B-B5E5-F5B139A39A4F}" srcId="{63AA5F62-B259-9A44-8550-605077C98D5B}" destId="{3E73162A-4E1B-F646-BF78-E4AEE1E6E705}" srcOrd="0" destOrd="0" parTransId="{37AC6A88-C1E5-864A-A959-96AB442CE6A6}" sibTransId="{E788FED6-B2CA-EC4D-86BD-097824AC4651}"/>
    <dgm:cxn modelId="{8450153E-AB61-8344-B331-CCC318104107}" type="presOf" srcId="{C72B3EB8-98C0-8B4E-AF51-48961950C2DE}" destId="{87529BF8-B29B-704A-B226-21AC10E1BD03}" srcOrd="0" destOrd="1" presId="urn:microsoft.com/office/officeart/2005/8/layout/chevron2"/>
    <dgm:cxn modelId="{95B5295A-D4CC-3D41-A513-C900003FA282}" srcId="{63AA5F62-B259-9A44-8550-605077C98D5B}" destId="{B996CCF8-8DBE-DA4A-AB63-332114323112}" srcOrd="2" destOrd="0" parTransId="{D1AA1B76-F3FD-C64D-B23B-256390D5A18E}" sibTransId="{E75E64A5-C6F3-7D4C-9653-49644CDFE0BE}"/>
    <dgm:cxn modelId="{7B90EF9E-9E75-2D4D-A673-A88897E62347}" type="presOf" srcId="{6D79FF5A-D154-BE4B-9161-45B042786892}" destId="{DD9DDDA9-EAE6-8B4C-B1BB-EAB51B422CCD}" srcOrd="0" destOrd="0" presId="urn:microsoft.com/office/officeart/2005/8/layout/chevron2"/>
    <dgm:cxn modelId="{A67BDFA0-FB67-9640-91DD-AAED452365F3}" type="presOf" srcId="{B996CCF8-8DBE-DA4A-AB63-332114323112}" destId="{961CF739-EEFC-2343-BD12-024A58C2FA3B}" srcOrd="0" destOrd="0" presId="urn:microsoft.com/office/officeart/2005/8/layout/chevron2"/>
    <dgm:cxn modelId="{B7273AA8-0B7F-C044-869F-E6DD4C0FF4A0}" type="presOf" srcId="{58264496-0229-604B-A190-E1093B3DCE0C}" destId="{4C7C5A72-7A55-2541-A66C-04EF361FCAFC}" srcOrd="0" destOrd="0" presId="urn:microsoft.com/office/officeart/2005/8/layout/chevron2"/>
    <dgm:cxn modelId="{A51908B3-03A2-A347-8B82-2E5D7AFD8D85}" srcId="{58264496-0229-604B-A190-E1093B3DCE0C}" destId="{AC5A7CF2-B01B-E747-92FD-53C3EF76EF17}" srcOrd="1" destOrd="0" parTransId="{714CBE22-B286-E844-AFB3-5846302D5AC0}" sibTransId="{31C6E641-58F5-4644-9E94-ABE7BB0EE891}"/>
    <dgm:cxn modelId="{2E8E83B7-5EE9-3E47-987B-9CF7318A87B8}" srcId="{63AA5F62-B259-9A44-8550-605077C98D5B}" destId="{58264496-0229-604B-A190-E1093B3DCE0C}" srcOrd="1" destOrd="0" parTransId="{043FFC23-26B1-1D4E-92E3-D2EAC29B8761}" sibTransId="{704ED8C9-4CFB-424C-BCC1-F572955912C8}"/>
    <dgm:cxn modelId="{F2E09FC8-7925-DC44-B8B3-E530D6B14D0E}" type="presOf" srcId="{63AA5F62-B259-9A44-8550-605077C98D5B}" destId="{C1F74F65-FFA3-0F44-AF2F-9D085F05622A}" srcOrd="0" destOrd="0" presId="urn:microsoft.com/office/officeart/2005/8/layout/chevron2"/>
    <dgm:cxn modelId="{07E8F8D3-F0BF-0C47-82D2-FB359DBC2CD3}" type="presOf" srcId="{3E73162A-4E1B-F646-BF78-E4AEE1E6E705}" destId="{07B75374-DB88-C843-9565-45CAA7BEF2CB}" srcOrd="0" destOrd="0" presId="urn:microsoft.com/office/officeart/2005/8/layout/chevron2"/>
    <dgm:cxn modelId="{BA1E28D5-C2AA-2943-8ABB-A9A15074F29A}" type="presOf" srcId="{D99DC7D8-BEEC-564A-BB73-86A124AB90A2}" destId="{87529BF8-B29B-704A-B226-21AC10E1BD03}" srcOrd="0" destOrd="0" presId="urn:microsoft.com/office/officeart/2005/8/layout/chevron2"/>
    <dgm:cxn modelId="{682CFDD5-D14F-BF41-BBB6-102B480DF8D0}" srcId="{58264496-0229-604B-A190-E1093B3DCE0C}" destId="{6D79FF5A-D154-BE4B-9161-45B042786892}" srcOrd="0" destOrd="0" parTransId="{79A845AC-3D0A-1645-8758-21D601B6F93B}" sibTransId="{F13FF332-E0AB-5042-B180-10791AC3DF03}"/>
    <dgm:cxn modelId="{72B50BEA-9306-154C-AB06-96515720FE04}" srcId="{B996CCF8-8DBE-DA4A-AB63-332114323112}" destId="{D99DC7D8-BEEC-564A-BB73-86A124AB90A2}" srcOrd="0" destOrd="0" parTransId="{45D9B2A9-4144-A846-B473-66CB952C2ACD}" sibTransId="{4C9D8EA6-E2D2-A94A-AA33-A83EF4560E34}"/>
    <dgm:cxn modelId="{0ABBE0ED-528E-9343-A862-126C8BBB629B}" srcId="{3E73162A-4E1B-F646-BF78-E4AEE1E6E705}" destId="{C4985891-F5EE-AF45-84A3-E62FBF131184}" srcOrd="0" destOrd="0" parTransId="{996DBF1D-9149-6946-B812-BE9990B1946A}" sibTransId="{E14E7BB6-A621-CC4B-B34A-106D4B4617E3}"/>
    <dgm:cxn modelId="{7FA42D92-4903-DA41-8985-AFA925AC9F3A}" type="presParOf" srcId="{C1F74F65-FFA3-0F44-AF2F-9D085F05622A}" destId="{648352A6-5CB4-7249-9391-AD07F6AC222A}" srcOrd="0" destOrd="0" presId="urn:microsoft.com/office/officeart/2005/8/layout/chevron2"/>
    <dgm:cxn modelId="{75FEBAB7-79FB-5542-B765-CB9C9D7AEB2C}" type="presParOf" srcId="{648352A6-5CB4-7249-9391-AD07F6AC222A}" destId="{07B75374-DB88-C843-9565-45CAA7BEF2CB}" srcOrd="0" destOrd="0" presId="urn:microsoft.com/office/officeart/2005/8/layout/chevron2"/>
    <dgm:cxn modelId="{35C4F16E-F719-464C-AF26-D8F580E042AB}" type="presParOf" srcId="{648352A6-5CB4-7249-9391-AD07F6AC222A}" destId="{E5C28C9A-CCE5-7346-A26E-94DD78EEAE83}" srcOrd="1" destOrd="0" presId="urn:microsoft.com/office/officeart/2005/8/layout/chevron2"/>
    <dgm:cxn modelId="{C688CA5F-E5A8-5F4F-A1E1-12370576E639}" type="presParOf" srcId="{C1F74F65-FFA3-0F44-AF2F-9D085F05622A}" destId="{CCCA9D7D-063C-7246-A436-B814277D2CEC}" srcOrd="1" destOrd="0" presId="urn:microsoft.com/office/officeart/2005/8/layout/chevron2"/>
    <dgm:cxn modelId="{A473A3FA-033F-AD4E-9CEE-4066CB2D5EF3}" type="presParOf" srcId="{C1F74F65-FFA3-0F44-AF2F-9D085F05622A}" destId="{40E781A2-0FD9-DD42-BDCD-6340CA6B2994}" srcOrd="2" destOrd="0" presId="urn:microsoft.com/office/officeart/2005/8/layout/chevron2"/>
    <dgm:cxn modelId="{4863365B-E332-6349-8132-7DD96FC22732}" type="presParOf" srcId="{40E781A2-0FD9-DD42-BDCD-6340CA6B2994}" destId="{4C7C5A72-7A55-2541-A66C-04EF361FCAFC}" srcOrd="0" destOrd="0" presId="urn:microsoft.com/office/officeart/2005/8/layout/chevron2"/>
    <dgm:cxn modelId="{24D42B5C-0015-024D-982E-5964DD169587}" type="presParOf" srcId="{40E781A2-0FD9-DD42-BDCD-6340CA6B2994}" destId="{DD9DDDA9-EAE6-8B4C-B1BB-EAB51B422CCD}" srcOrd="1" destOrd="0" presId="urn:microsoft.com/office/officeart/2005/8/layout/chevron2"/>
    <dgm:cxn modelId="{85DF472B-FBBE-AC4E-96D8-2787872E8740}" type="presParOf" srcId="{C1F74F65-FFA3-0F44-AF2F-9D085F05622A}" destId="{7D3632A7-DEBA-F740-8FE2-8F6498A42F86}" srcOrd="3" destOrd="0" presId="urn:microsoft.com/office/officeart/2005/8/layout/chevron2"/>
    <dgm:cxn modelId="{132D0882-42E3-974B-8154-A8F1181567FB}" type="presParOf" srcId="{C1F74F65-FFA3-0F44-AF2F-9D085F05622A}" destId="{D50E10EE-3B42-5E4F-AA19-BD38EACCF2D7}" srcOrd="4" destOrd="0" presId="urn:microsoft.com/office/officeart/2005/8/layout/chevron2"/>
    <dgm:cxn modelId="{FCE59635-D98E-3B41-8E9C-E422FEE3DA0E}" type="presParOf" srcId="{D50E10EE-3B42-5E4F-AA19-BD38EACCF2D7}" destId="{961CF739-EEFC-2343-BD12-024A58C2FA3B}" srcOrd="0" destOrd="0" presId="urn:microsoft.com/office/officeart/2005/8/layout/chevron2"/>
    <dgm:cxn modelId="{C25EE9B0-D6AF-7648-AA66-BC23EED9650A}" type="presParOf" srcId="{D50E10EE-3B42-5E4F-AA19-BD38EACCF2D7}" destId="{87529BF8-B29B-704A-B226-21AC10E1BD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6ED7E-1BFD-3F47-8967-384CDE0A2883}">
      <dsp:nvSpPr>
        <dsp:cNvPr id="0" name=""/>
        <dsp:cNvSpPr/>
      </dsp:nvSpPr>
      <dsp:spPr>
        <a:xfrm rot="5400000">
          <a:off x="-110075" y="72037"/>
          <a:ext cx="1017342" cy="8822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FMRC</a:t>
          </a:r>
          <a:endParaRPr lang="pt-BR" sz="1400" kern="1200" dirty="0">
            <a:solidFill>
              <a:schemeClr val="bg1"/>
            </a:solidFill>
          </a:endParaRPr>
        </a:p>
      </dsp:txBody>
      <dsp:txXfrm rot="-5400000">
        <a:off x="-42524" y="445608"/>
        <a:ext cx="882241" cy="135101"/>
      </dsp:txXfrm>
    </dsp:sp>
    <dsp:sp modelId="{9B288B0C-4905-6340-B979-CF8EA2A550C2}">
      <dsp:nvSpPr>
        <dsp:cNvPr id="0" name=""/>
        <dsp:cNvSpPr/>
      </dsp:nvSpPr>
      <dsp:spPr>
        <a:xfrm rot="5400000">
          <a:off x="2613249" y="-1871371"/>
          <a:ext cx="661620" cy="443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rgbClr val="0070C0"/>
              </a:solidFill>
            </a:rPr>
            <a:t>INTENSIDADE DA RELAÇÃO MUTUA DE COOPERAÇÃO</a:t>
          </a:r>
        </a:p>
      </dsp:txBody>
      <dsp:txXfrm rot="-5400000">
        <a:off x="726097" y="48079"/>
        <a:ext cx="4403626" cy="597024"/>
      </dsp:txXfrm>
    </dsp:sp>
    <dsp:sp modelId="{15FF7A19-0301-A749-96CA-B947BF9BB1FB}">
      <dsp:nvSpPr>
        <dsp:cNvPr id="0" name=""/>
        <dsp:cNvSpPr/>
      </dsp:nvSpPr>
      <dsp:spPr>
        <a:xfrm rot="5400000">
          <a:off x="-137404" y="998858"/>
          <a:ext cx="1017342" cy="8275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i="1" kern="1200" dirty="0"/>
            <a:t>Incipiente</a:t>
          </a:r>
          <a:endParaRPr lang="pt-BR" sz="1400" kern="1200" dirty="0"/>
        </a:p>
      </dsp:txBody>
      <dsp:txXfrm rot="-5400000">
        <a:off x="-42525" y="1317771"/>
        <a:ext cx="827584" cy="189758"/>
      </dsp:txXfrm>
    </dsp:sp>
    <dsp:sp modelId="{5885994E-6364-0A41-A3D3-84873D2BB69A}">
      <dsp:nvSpPr>
        <dsp:cNvPr id="0" name=""/>
        <dsp:cNvSpPr/>
      </dsp:nvSpPr>
      <dsp:spPr>
        <a:xfrm rot="5400000">
          <a:off x="2614662" y="-983345"/>
          <a:ext cx="661272" cy="443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Fraca rela</a:t>
          </a:r>
          <a:r>
            <a:rPr lang="en-US" sz="1400" kern="1200" dirty="0" err="1"/>
            <a:t>ção</a:t>
          </a:r>
          <a:r>
            <a:rPr lang="pt-BR" sz="1400" kern="1200" dirty="0"/>
            <a:t> de cooperação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0 &lt;= FMRC &lt;=0,25;  </a:t>
          </a:r>
        </a:p>
      </dsp:txBody>
      <dsp:txXfrm rot="-5400000">
        <a:off x="727337" y="936261"/>
        <a:ext cx="4403643" cy="596710"/>
      </dsp:txXfrm>
    </dsp:sp>
    <dsp:sp modelId="{D8E2E8E5-458C-2B42-968C-88D1120B967C}">
      <dsp:nvSpPr>
        <dsp:cNvPr id="0" name=""/>
        <dsp:cNvSpPr/>
      </dsp:nvSpPr>
      <dsp:spPr>
        <a:xfrm rot="5400000">
          <a:off x="-122830" y="1883777"/>
          <a:ext cx="1017342" cy="8567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i="1" kern="1200" dirty="0"/>
            <a:t>Pontual</a:t>
          </a:r>
          <a:endParaRPr lang="pt-BR" sz="1400" kern="1200" dirty="0"/>
        </a:p>
      </dsp:txBody>
      <dsp:txXfrm rot="-5400000">
        <a:off x="-42525" y="2231838"/>
        <a:ext cx="856732" cy="160610"/>
      </dsp:txXfrm>
    </dsp:sp>
    <dsp:sp modelId="{4B73B51E-2F99-4C49-82AB-754226355842}">
      <dsp:nvSpPr>
        <dsp:cNvPr id="0" name=""/>
        <dsp:cNvSpPr/>
      </dsp:nvSpPr>
      <dsp:spPr>
        <a:xfrm rot="5400000">
          <a:off x="2629236" y="-83853"/>
          <a:ext cx="661272" cy="443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relações esporádicas de compartilhamento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0,26 &lt;= FMRC &lt;=0,50;  </a:t>
          </a:r>
        </a:p>
      </dsp:txBody>
      <dsp:txXfrm rot="-5400000">
        <a:off x="741911" y="1835753"/>
        <a:ext cx="4403643" cy="596710"/>
      </dsp:txXfrm>
    </dsp:sp>
    <dsp:sp modelId="{7C496689-515B-8B49-8266-E3E4FAC29FB0}">
      <dsp:nvSpPr>
        <dsp:cNvPr id="0" name=""/>
        <dsp:cNvSpPr/>
      </dsp:nvSpPr>
      <dsp:spPr>
        <a:xfrm rot="5400000">
          <a:off x="-115545" y="2775985"/>
          <a:ext cx="1017342" cy="8713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i="1" kern="1200" dirty="0"/>
            <a:t>Frequente</a:t>
          </a:r>
          <a:endParaRPr lang="pt-BR" sz="1400" kern="1200" dirty="0"/>
        </a:p>
      </dsp:txBody>
      <dsp:txXfrm rot="-5400000">
        <a:off x="-42525" y="3138616"/>
        <a:ext cx="871302" cy="146040"/>
      </dsp:txXfrm>
    </dsp:sp>
    <dsp:sp modelId="{6851B220-430F-A843-B165-1B4611139332}">
      <dsp:nvSpPr>
        <dsp:cNvPr id="0" name=""/>
        <dsp:cNvSpPr/>
      </dsp:nvSpPr>
      <dsp:spPr>
        <a:xfrm rot="5400000">
          <a:off x="2636521" y="815639"/>
          <a:ext cx="661272" cy="443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relações média-forte com uma maior frequência de desenvolvimentos em parceria;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0,51 &lt;= FMRC &lt;=0,75</a:t>
          </a:r>
        </a:p>
      </dsp:txBody>
      <dsp:txXfrm rot="-5400000">
        <a:off x="749196" y="2735246"/>
        <a:ext cx="4403643" cy="596710"/>
      </dsp:txXfrm>
    </dsp:sp>
    <dsp:sp modelId="{79D1090B-F1D9-2444-B744-53A1DAD646DF}">
      <dsp:nvSpPr>
        <dsp:cNvPr id="0" name=""/>
        <dsp:cNvSpPr/>
      </dsp:nvSpPr>
      <dsp:spPr>
        <a:xfrm rot="5400000">
          <a:off x="-111899" y="3671832"/>
          <a:ext cx="1017342" cy="8785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i="1" kern="1200" dirty="0"/>
            <a:t>Elevada</a:t>
          </a:r>
          <a:endParaRPr lang="pt-BR" sz="1400" kern="1200" dirty="0"/>
        </a:p>
      </dsp:txBody>
      <dsp:txXfrm rot="-5400000">
        <a:off x="-42525" y="4041757"/>
        <a:ext cx="878595" cy="138747"/>
      </dsp:txXfrm>
    </dsp:sp>
    <dsp:sp modelId="{98A95FB3-6885-5F4E-8671-84D3EA306B7A}">
      <dsp:nvSpPr>
        <dsp:cNvPr id="0" name=""/>
        <dsp:cNvSpPr/>
      </dsp:nvSpPr>
      <dsp:spPr>
        <a:xfrm rot="5400000">
          <a:off x="2640167" y="1715132"/>
          <a:ext cx="661272" cy="443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Forte </a:t>
          </a:r>
          <a:r>
            <a:rPr lang="pt-BR" sz="1400" kern="1200" dirty="0" err="1"/>
            <a:t>relaç</a:t>
          </a:r>
          <a:r>
            <a:rPr lang="en-US" sz="1400" kern="1200" dirty="0" err="1"/>
            <a:t>ão</a:t>
          </a:r>
          <a:r>
            <a:rPr lang="en-US" sz="1400" kern="1200" dirty="0"/>
            <a:t> de</a:t>
          </a:r>
          <a:r>
            <a:rPr lang="en-US" sz="1400" kern="1200" baseline="0" dirty="0"/>
            <a:t> </a:t>
          </a:r>
          <a:r>
            <a:rPr lang="pt-BR" sz="1400" kern="1200" dirty="0"/>
            <a:t>cooperação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(alta intensidade de parceria)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0,76 &lt;= FMRC &lt;=1, . </a:t>
          </a:r>
        </a:p>
      </dsp:txBody>
      <dsp:txXfrm rot="-5400000">
        <a:off x="752842" y="3634739"/>
        <a:ext cx="4403643" cy="596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75374-DB88-C843-9565-45CAA7BEF2CB}">
      <dsp:nvSpPr>
        <dsp:cNvPr id="0" name=""/>
        <dsp:cNvSpPr/>
      </dsp:nvSpPr>
      <dsp:spPr>
        <a:xfrm rot="5400000">
          <a:off x="-173810" y="174729"/>
          <a:ext cx="1158738" cy="8111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chemeClr val="bg1"/>
              </a:solidFill>
            </a:rPr>
            <a:t>DURC</a:t>
          </a:r>
          <a:endParaRPr lang="pt-BR" sz="1100" kern="1200" dirty="0">
            <a:solidFill>
              <a:schemeClr val="bg1"/>
            </a:solidFill>
          </a:endParaRPr>
        </a:p>
      </dsp:txBody>
      <dsp:txXfrm rot="-5400000">
        <a:off x="1" y="406476"/>
        <a:ext cx="811116" cy="347622"/>
      </dsp:txXfrm>
    </dsp:sp>
    <dsp:sp modelId="{E5C28C9A-CCE5-7346-A26E-94DD78EEAE83}">
      <dsp:nvSpPr>
        <dsp:cNvPr id="0" name=""/>
        <dsp:cNvSpPr/>
      </dsp:nvSpPr>
      <dsp:spPr>
        <a:xfrm rot="5400000">
          <a:off x="1793164" y="-981129"/>
          <a:ext cx="753179" cy="2717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rgbClr val="0070C0"/>
              </a:solidFill>
            </a:rPr>
            <a:t>DEPENDÊNCIA UNILATERAL DA RELAÇÃO</a:t>
          </a:r>
        </a:p>
      </dsp:txBody>
      <dsp:txXfrm rot="-5400000">
        <a:off x="811117" y="37685"/>
        <a:ext cx="2680508" cy="679645"/>
      </dsp:txXfrm>
    </dsp:sp>
    <dsp:sp modelId="{4C7C5A72-7A55-2541-A66C-04EF361FCAFC}">
      <dsp:nvSpPr>
        <dsp:cNvPr id="0" name=""/>
        <dsp:cNvSpPr/>
      </dsp:nvSpPr>
      <dsp:spPr>
        <a:xfrm rot="5400000">
          <a:off x="-173810" y="1178617"/>
          <a:ext cx="1158738" cy="8111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i="1" kern="1200" dirty="0"/>
            <a:t>Dependência Baixa</a:t>
          </a:r>
          <a:endParaRPr lang="pt-BR" sz="1100" kern="1200" dirty="0"/>
        </a:p>
      </dsp:txBody>
      <dsp:txXfrm rot="-5400000">
        <a:off x="1" y="1410364"/>
        <a:ext cx="811116" cy="347622"/>
      </dsp:txXfrm>
    </dsp:sp>
    <dsp:sp modelId="{DD9DDDA9-EAE6-8B4C-B1BB-EAB51B422CCD}">
      <dsp:nvSpPr>
        <dsp:cNvPr id="0" name=""/>
        <dsp:cNvSpPr/>
      </dsp:nvSpPr>
      <dsp:spPr>
        <a:xfrm rot="5400000">
          <a:off x="1793164" y="22759"/>
          <a:ext cx="753179" cy="2717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titular tem uma certa independência para o desenvolvimento de tecnologias.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 0 &lt;= DURC &lt;=0,50, </a:t>
          </a:r>
        </a:p>
      </dsp:txBody>
      <dsp:txXfrm rot="-5400000">
        <a:off x="811117" y="1041574"/>
        <a:ext cx="2680508" cy="679645"/>
      </dsp:txXfrm>
    </dsp:sp>
    <dsp:sp modelId="{961CF739-EEFC-2343-BD12-024A58C2FA3B}">
      <dsp:nvSpPr>
        <dsp:cNvPr id="0" name=""/>
        <dsp:cNvSpPr/>
      </dsp:nvSpPr>
      <dsp:spPr>
        <a:xfrm rot="5400000">
          <a:off x="-173810" y="2182506"/>
          <a:ext cx="1158738" cy="8111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i="1" kern="1200" dirty="0"/>
            <a:t>Dependência Alta</a:t>
          </a:r>
          <a:endParaRPr lang="pt-BR" sz="1100" kern="1200" dirty="0"/>
        </a:p>
      </dsp:txBody>
      <dsp:txXfrm rot="-5400000">
        <a:off x="1" y="2414253"/>
        <a:ext cx="811116" cy="347622"/>
      </dsp:txXfrm>
    </dsp:sp>
    <dsp:sp modelId="{87529BF8-B29B-704A-B226-21AC10E1BD03}">
      <dsp:nvSpPr>
        <dsp:cNvPr id="0" name=""/>
        <dsp:cNvSpPr/>
      </dsp:nvSpPr>
      <dsp:spPr>
        <a:xfrm rot="5400000">
          <a:off x="1793164" y="1026647"/>
          <a:ext cx="753179" cy="2717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titular tem elevada dependência no desenvolvimento tecnológico        (+ 50%);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 0,51 &lt;= DURC &lt;=1</a:t>
          </a:r>
        </a:p>
      </dsp:txBody>
      <dsp:txXfrm rot="-5400000">
        <a:off x="811117" y="2045462"/>
        <a:ext cx="2680508" cy="679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06/10/2019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06/10/2019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705921-0CCF-459B-8360-4CF6861E9A27}" type="slidenum">
              <a:rPr lang="pt-BR" smtClean="0">
                <a:latin typeface="Comic Sans MS" pitchFamily="66" charset="0"/>
              </a:rPr>
              <a:pPr eaLnBrk="1" hangingPunct="1"/>
              <a:t>2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872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pPr rtl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3500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75A007-D2E2-465B-9AC0-91CDD3DC6304}" type="slidenum">
              <a:rPr lang="pt-BR" smtClean="0">
                <a:latin typeface="Comic Sans MS" pitchFamily="66" charset="0"/>
              </a:rPr>
              <a:pPr eaLnBrk="1" hangingPunct="1"/>
              <a:t>45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235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7609F0-8FB9-4E38-A95D-C96D3A24E7B6}" type="slidenum">
              <a:rPr lang="pt-BR" smtClean="0">
                <a:latin typeface="Comic Sans MS" pitchFamily="66" charset="0"/>
              </a:rPr>
              <a:pPr eaLnBrk="1" hangingPunct="1"/>
              <a:t>46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049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4920" indent="-30189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7570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0598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3626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62452-5F95-4604-AE09-61BD9016495A}" type="slidenum">
              <a:rPr lang="pt-BR" sz="1300"/>
              <a:pPr eaLnBrk="1" hangingPunct="1"/>
              <a:t>47</a:t>
            </a:fld>
            <a:endParaRPr lang="pt-BR" sz="1300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7867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4920" indent="-30189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7570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0598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3626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1A4414-3144-4142-B3A6-6E316599CE8F}" type="slidenum">
              <a:rPr lang="pt-BR" sz="1300"/>
              <a:pPr eaLnBrk="1" hangingPunct="1"/>
              <a:t>48</a:t>
            </a:fld>
            <a:endParaRPr lang="pt-BR" sz="1300" dirty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003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4920" indent="-30189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7570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0598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3626" indent="-24151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62452-5F95-4604-AE09-61BD9016495A}" type="slidenum">
              <a:rPr lang="pt-BR" sz="1300"/>
              <a:pPr eaLnBrk="1" hangingPunct="1"/>
              <a:t>49</a:t>
            </a:fld>
            <a:endParaRPr lang="pt-BR" sz="1300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078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D84D13-C2D4-4BDD-B2DC-B30267D9FD06}" type="slidenum">
              <a:rPr lang="pt-BR" smtClean="0">
                <a:latin typeface="Comic Sans MS" pitchFamily="66" charset="0"/>
              </a:rPr>
              <a:pPr eaLnBrk="1" hangingPunct="1"/>
              <a:t>3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54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9B5670-CDA4-4C5F-A3FD-21045C036267}" type="slidenum">
              <a:rPr lang="pt-BR" smtClean="0">
                <a:latin typeface="Comic Sans MS" pitchFamily="66" charset="0"/>
              </a:rPr>
              <a:pPr eaLnBrk="1" hangingPunct="1"/>
              <a:t>4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013" y="4860692"/>
            <a:ext cx="5205277" cy="460574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38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A973E-1983-4D39-8A76-4C6F6469C3D8}" type="slidenum">
              <a:rPr lang="pt-BR" smtClean="0">
                <a:latin typeface="Comic Sans MS" pitchFamily="66" charset="0"/>
              </a:rPr>
              <a:pPr eaLnBrk="1" hangingPunct="1"/>
              <a:t>14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79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218B78-C39A-4F42-B633-755B18EAC4EB}" type="slidenum">
              <a:rPr lang="pt-BR" smtClean="0">
                <a:latin typeface="Comic Sans MS" pitchFamily="66" charset="0"/>
              </a:rPr>
              <a:pPr eaLnBrk="1" hangingPunct="1"/>
              <a:t>15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24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0D8FD2-2030-4C14-AC48-B248DDF50D26}" type="slidenum">
              <a:rPr lang="pt-BR" smtClean="0">
                <a:latin typeface="Comic Sans MS" pitchFamily="66" charset="0"/>
              </a:rPr>
              <a:pPr eaLnBrk="1" hangingPunct="1"/>
              <a:t>23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434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74D-06A3-457D-AB12-A142F553404B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78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6CE5F-929C-4860-ADF7-2D88156AD2D8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324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6CE5F-929C-4860-ADF7-2D88156AD2D8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68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Programa</a:t>
            </a:r>
            <a:r>
              <a:rPr lang="pt-BR" sz="1200" b="1" baseline="0" dirty="0">
                <a:solidFill>
                  <a:schemeClr val="bg2">
                    <a:lumMod val="25000"/>
                  </a:schemeClr>
                </a:solidFill>
              </a:rPr>
              <a:t> de Pós Graduação em Administração das Organizações - PPGAO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5002" y="5904656"/>
            <a:ext cx="1029046" cy="7647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Profa. Dra. Geciane Porto</a:t>
            </a:r>
            <a:br>
              <a:rPr lang="pt-BR" dirty="0"/>
            </a:br>
            <a:r>
              <a:rPr lang="pt-BR" dirty="0" err="1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br>
              <a:rPr lang="pt-BR" dirty="0"/>
            </a:br>
            <a:r>
              <a:rPr lang="pt-BR" dirty="0" err="1"/>
              <a:t>www.usp.br</a:t>
            </a:r>
            <a:r>
              <a:rPr lang="pt-BR" dirty="0"/>
              <a:t>/</a:t>
            </a:r>
            <a:r>
              <a:rPr lang="pt-BR" dirty="0" err="1"/>
              <a:t>ingtec</a:t>
            </a:r>
            <a:endParaRPr lang="pt-BR" dirty="0"/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Programa</a:t>
            </a:r>
            <a:r>
              <a:rPr lang="pt-BR" sz="1200" b="1" baseline="0" dirty="0">
                <a:solidFill>
                  <a:schemeClr val="bg2">
                    <a:lumMod val="25000"/>
                  </a:schemeClr>
                </a:solidFill>
              </a:rPr>
              <a:t> de Pós Graduação em Administração das Organizações - PPGAO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 userDrawn="1"/>
        </p:nvSpPr>
        <p:spPr>
          <a:xfrm>
            <a:off x="1184234" y="1844824"/>
            <a:ext cx="51073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</a:t>
            </a:r>
            <a:r>
              <a:rPr lang="pt-BR" sz="3600" b="1" baseline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P&amp;D</a:t>
            </a:r>
          </a:p>
          <a:p>
            <a:pPr algn="ctr"/>
            <a:r>
              <a:rPr lang="pt-BR" sz="3600" b="1" baseline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EMPRESA</a:t>
            </a:r>
            <a:endParaRPr lang="pt-B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7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COOPERAÇÃO EMPRESA - UNIVERSIDADE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5780360" y="4983559"/>
            <a:ext cx="3363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IBGE, Diretoria de Pesquisas, Coordenação de Indústria, Pesquisa de Inovação 2016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2A64DE-A967-7D47-99C1-0DDD72934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80360" cy="6858000"/>
          </a:xfrm>
          <a:prstGeom prst="rect">
            <a:avLst/>
          </a:prstGeom>
        </p:spPr>
      </p:pic>
      <p:sp>
        <p:nvSpPr>
          <p:cNvPr id="21" name="Título 20">
            <a:extLst>
              <a:ext uri="{FF2B5EF4-FFF2-40B4-BE49-F238E27FC236}">
                <a16:creationId xmlns:a16="http://schemas.microsoft.com/office/drawing/2014/main" id="{FC842057-406F-3948-ADB6-E7921BBC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68" y="125759"/>
            <a:ext cx="2952328" cy="4857800"/>
          </a:xfrm>
        </p:spPr>
        <p:txBody>
          <a:bodyPr>
            <a:noAutofit/>
          </a:bodyPr>
          <a:lstStyle/>
          <a:p>
            <a:r>
              <a:rPr lang="pt-BR" sz="2400" dirty="0" err="1"/>
              <a:t>Importância</a:t>
            </a:r>
            <a:r>
              <a:rPr lang="pt-BR" sz="2400" dirty="0"/>
              <a:t> </a:t>
            </a:r>
            <a:r>
              <a:rPr lang="pt-BR" sz="2400" dirty="0" err="1"/>
              <a:t>atribuída</a:t>
            </a:r>
            <a:r>
              <a:rPr lang="pt-BR" sz="2400" dirty="0"/>
              <a:t> aos parceiros das </a:t>
            </a:r>
            <a:r>
              <a:rPr lang="pt-BR" sz="2400" dirty="0" err="1"/>
              <a:t>relações</a:t>
            </a:r>
            <a:r>
              <a:rPr lang="pt-BR" sz="2400" dirty="0"/>
              <a:t> de </a:t>
            </a:r>
            <a:r>
              <a:rPr lang="pt-BR" sz="2400" dirty="0" err="1"/>
              <a:t>cooperação</a:t>
            </a:r>
            <a:r>
              <a:rPr lang="pt-BR" sz="2400" dirty="0"/>
              <a:t>, pelas empresas que implementaram </a:t>
            </a:r>
            <a:r>
              <a:rPr lang="pt-BR" sz="2400" dirty="0" err="1"/>
              <a:t>inovações</a:t>
            </a:r>
            <a:r>
              <a:rPr lang="pt-BR" sz="2400" dirty="0"/>
              <a:t> de produto ou processo, por setores de atividades - Brasil - </a:t>
            </a:r>
            <a:r>
              <a:rPr lang="pt-BR" sz="2400" dirty="0" err="1"/>
              <a:t>período</a:t>
            </a:r>
            <a:r>
              <a:rPr lang="pt-BR" sz="2400" dirty="0"/>
              <a:t> 2012-2014 </a:t>
            </a:r>
            <a:br>
              <a:rPr lang="pt-BR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87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PARCERIAS ...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4675" y="1341438"/>
            <a:ext cx="8569325" cy="51831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dirty="0">
                <a:solidFill>
                  <a:srgbClr val="003366"/>
                </a:solidFill>
              </a:rPr>
              <a:t>NATURA </a:t>
            </a:r>
          </a:p>
          <a:p>
            <a:pPr lvl="1">
              <a:lnSpc>
                <a:spcPct val="90000"/>
              </a:lnSpc>
            </a:pPr>
            <a:r>
              <a:rPr lang="pt-BR" dirty="0">
                <a:solidFill>
                  <a:srgbClr val="003366"/>
                </a:solidFill>
              </a:rPr>
              <a:t>Com a USFC (Prof. </a:t>
            </a:r>
            <a:r>
              <a:rPr lang="pt-BR" dirty="0" err="1">
                <a:solidFill>
                  <a:srgbClr val="003366"/>
                </a:solidFill>
              </a:rPr>
              <a:t>Calistro</a:t>
            </a:r>
            <a:r>
              <a:rPr lang="pt-BR" dirty="0">
                <a:solidFill>
                  <a:srgbClr val="003366"/>
                </a:solidFill>
              </a:rPr>
              <a:t>) – Natura </a:t>
            </a:r>
            <a:r>
              <a:rPr lang="pt-BR" dirty="0" err="1">
                <a:solidFill>
                  <a:srgbClr val="003366"/>
                </a:solidFill>
              </a:rPr>
              <a:t>Chronos</a:t>
            </a:r>
            <a:r>
              <a:rPr lang="pt-BR" dirty="0">
                <a:solidFill>
                  <a:srgbClr val="003366"/>
                </a:solidFill>
              </a:rPr>
              <a:t> </a:t>
            </a:r>
            <a:r>
              <a:rPr lang="pt-BR" dirty="0" err="1">
                <a:solidFill>
                  <a:srgbClr val="003366"/>
                </a:solidFill>
              </a:rPr>
              <a:t>Spilol</a:t>
            </a:r>
            <a:endParaRPr lang="pt-BR" dirty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PRATI DONADUZZI + FMRP/USP</a:t>
            </a:r>
          </a:p>
          <a:p>
            <a:pPr lvl="1">
              <a:lnSpc>
                <a:spcPct val="9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Centro de Pesquisas em 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Canabinoides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AC</a:t>
            </a:r>
            <a:r>
              <a:rPr lang="pt-BR" dirty="0">
                <a:solidFill>
                  <a:srgbClr val="003366"/>
                </a:solidFill>
              </a:rPr>
              <a:t>HE - UFSC  (prof. </a:t>
            </a:r>
            <a:r>
              <a:rPr lang="pt-BR" dirty="0" err="1">
                <a:solidFill>
                  <a:srgbClr val="003366"/>
                </a:solidFill>
              </a:rPr>
              <a:t>Calistro</a:t>
            </a:r>
            <a:r>
              <a:rPr lang="pt-BR" dirty="0">
                <a:solidFill>
                  <a:srgbClr val="003366"/>
                </a:solidFill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pt-BR" dirty="0">
                <a:solidFill>
                  <a:srgbClr val="003366"/>
                </a:solidFill>
              </a:rPr>
              <a:t>ACHEFLAN</a:t>
            </a:r>
          </a:p>
          <a:p>
            <a:pPr eaLnBrk="1" hangingPunct="1">
              <a:lnSpc>
                <a:spcPct val="90000"/>
              </a:lnSpc>
            </a:pPr>
            <a:r>
              <a:rPr lang="pt-BR" dirty="0">
                <a:solidFill>
                  <a:srgbClr val="003366"/>
                </a:solidFill>
              </a:rPr>
              <a:t>EUROFARMA – LYCHOFLORA</a:t>
            </a:r>
          </a:p>
          <a:p>
            <a:pPr lvl="1">
              <a:lnSpc>
                <a:spcPct val="90000"/>
              </a:lnSpc>
            </a:pPr>
            <a:r>
              <a:rPr lang="pt-BR" dirty="0">
                <a:solidFill>
                  <a:srgbClr val="003366"/>
                </a:solidFill>
              </a:rPr>
              <a:t>anti-inflamatório</a:t>
            </a:r>
          </a:p>
          <a:p>
            <a:pPr eaLnBrk="1" hangingPunct="1">
              <a:lnSpc>
                <a:spcPct val="90000"/>
              </a:lnSpc>
            </a:pPr>
            <a:r>
              <a:rPr lang="pt-BR" dirty="0">
                <a:solidFill>
                  <a:srgbClr val="003366"/>
                </a:solidFill>
              </a:rPr>
              <a:t>PETROBRAS – GRUPOS DE PESQUISA</a:t>
            </a:r>
          </a:p>
          <a:p>
            <a:pPr lvl="1">
              <a:lnSpc>
                <a:spcPct val="90000"/>
              </a:lnSpc>
            </a:pPr>
            <a:r>
              <a:rPr lang="pt-BR" dirty="0">
                <a:solidFill>
                  <a:srgbClr val="003366"/>
                </a:solidFill>
              </a:rPr>
              <a:t>Mais de 1200 GP em mais de 3000 projetos em parceria</a:t>
            </a:r>
          </a:p>
          <a:p>
            <a:pPr eaLnBrk="1" hangingPunct="1">
              <a:lnSpc>
                <a:spcPct val="90000"/>
              </a:lnSpc>
            </a:pPr>
            <a:r>
              <a:rPr lang="pt-BR" dirty="0">
                <a:solidFill>
                  <a:srgbClr val="003366"/>
                </a:solidFill>
              </a:rPr>
              <a:t>POLI/USP + ANP + SHELL + FAPESP</a:t>
            </a:r>
          </a:p>
          <a:p>
            <a:pPr lvl="1">
              <a:lnSpc>
                <a:spcPct val="90000"/>
              </a:lnSpc>
            </a:pPr>
            <a:r>
              <a:rPr lang="pt-BR" dirty="0" err="1">
                <a:solidFill>
                  <a:srgbClr val="003366"/>
                </a:solidFill>
              </a:rPr>
              <a:t>Research</a:t>
            </a:r>
            <a:r>
              <a:rPr lang="pt-BR" dirty="0">
                <a:solidFill>
                  <a:srgbClr val="003366"/>
                </a:solidFill>
              </a:rPr>
              <a:t> Centre for </a:t>
            </a:r>
            <a:r>
              <a:rPr lang="pt-BR" dirty="0" err="1">
                <a:solidFill>
                  <a:srgbClr val="003366"/>
                </a:solidFill>
              </a:rPr>
              <a:t>Gas</a:t>
            </a:r>
            <a:r>
              <a:rPr lang="pt-BR" dirty="0">
                <a:solidFill>
                  <a:srgbClr val="003366"/>
                </a:solidFill>
              </a:rPr>
              <a:t> </a:t>
            </a:r>
            <a:r>
              <a:rPr lang="pt-BR" dirty="0" err="1">
                <a:solidFill>
                  <a:srgbClr val="003366"/>
                </a:solidFill>
              </a:rPr>
              <a:t>Innovation</a:t>
            </a:r>
            <a:r>
              <a:rPr lang="pt-BR" dirty="0">
                <a:solidFill>
                  <a:srgbClr val="003366"/>
                </a:solidFill>
              </a:rPr>
              <a:t>: </a:t>
            </a:r>
          </a:p>
          <a:p>
            <a:pPr eaLnBrk="1" hangingPunct="1">
              <a:lnSpc>
                <a:spcPct val="90000"/>
              </a:lnSpc>
            </a:pPr>
            <a:endParaRPr lang="pt-BR" dirty="0">
              <a:solidFill>
                <a:srgbClr val="003366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10497" y="765174"/>
            <a:ext cx="8156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pt-BR" sz="2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251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75656" y="0"/>
            <a:ext cx="7488832" cy="926976"/>
          </a:xfrm>
        </p:spPr>
        <p:txBody>
          <a:bodyPr/>
          <a:lstStyle/>
          <a:p>
            <a:r>
              <a:rPr lang="pt-BR" dirty="0"/>
              <a:t>IPHONE produto global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2696"/>
            <a:ext cx="8244408" cy="59203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549" y="6606575"/>
            <a:ext cx="7246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http://www.chinafile.com/multimedia/infographics/who-supplies-apple-its-not-just-china-interactive-map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36097" y="721850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748 empresas fabricam matéria prima para a Apple.</a:t>
            </a:r>
          </a:p>
          <a:p>
            <a:pPr algn="ctr"/>
            <a:r>
              <a:rPr lang="pt-BR" sz="2000" b="1" dirty="0"/>
              <a:t>No Brasil: </a:t>
            </a:r>
            <a:r>
              <a:rPr lang="pt-BR" sz="2000" b="1" dirty="0" err="1"/>
              <a:t>Foxconn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76581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-396552" y="1844824"/>
            <a:ext cx="7992888" cy="3384376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ENTÃO O QUE MOTIVA E O QUE DIFICULTA A COOPERAÇÃO????</a:t>
            </a:r>
          </a:p>
        </p:txBody>
      </p:sp>
    </p:spTree>
    <p:extLst>
      <p:ext uri="{BB962C8B-B14F-4D97-AF65-F5344CB8AC3E}">
        <p14:creationId xmlns:p14="http://schemas.microsoft.com/office/powerpoint/2010/main" val="80503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>
                <a:solidFill>
                  <a:srgbClr val="0066CC"/>
                </a:solidFill>
              </a:rPr>
              <a:t>Universidade é percebida como um reservatório de conhecimento e tecnologia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A universidade detêm  conhecimentos fundamentais para a inovação. O seu potencial tecnológico é uma competência reconhecida.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Existem tecnologias já desenvolvidas, as chamadas tecnologias de prateleira, a serem repassadas às empresas.</a:t>
            </a:r>
          </a:p>
          <a:p>
            <a:pPr lvl="1" eaLnBrk="1" hangingPunct="1">
              <a:lnSpc>
                <a:spcPct val="80000"/>
              </a:lnSpc>
            </a:pPr>
            <a:endParaRPr lang="pt-BR" sz="1800"/>
          </a:p>
          <a:p>
            <a:pPr eaLnBrk="1" hangingPunct="1">
              <a:lnSpc>
                <a:spcPct val="80000"/>
              </a:lnSpc>
            </a:pPr>
            <a:r>
              <a:rPr lang="pt-BR" sz="2000" b="1">
                <a:solidFill>
                  <a:srgbClr val="0066CC"/>
                </a:solidFill>
              </a:rPr>
              <a:t>A cooperação permite o acesso à tecnologia de que a empresa não dispõe naquele momento, alavancando-a a um patamar tecnológico mais elevado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As firmas não possuem internamente todos os recursos necessários  para desenvolver sozinhas as pesquisas.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O acesso ao conhecimento e à tecnologia, gerados pela universidade, e o suporte técnico especializado, constitui uma forma de complementar o P&amp;D interno destas organizações.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A empresa busca desenvolvimento e absorção de tecnologia mais eficaz, utilizando a ciência como um modo de gerar vantagens competitivas, alavancando-a a um patamar tecnológico mais elevado.</a:t>
            </a:r>
          </a:p>
          <a:p>
            <a:pPr eaLnBrk="1" hangingPunct="1">
              <a:lnSpc>
                <a:spcPct val="80000"/>
              </a:lnSpc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269838953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357188"/>
            <a:ext cx="8686800" cy="1143000"/>
          </a:xfrm>
        </p:spPr>
        <p:txBody>
          <a:bodyPr/>
          <a:lstStyle/>
          <a:p>
            <a:pPr eaLnBrk="1" hangingPunct="1"/>
            <a:r>
              <a:rPr lang="pt-BR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>
                <a:solidFill>
                  <a:srgbClr val="0066CC"/>
                </a:solidFill>
              </a:rPr>
              <a:t>Gerenciamento eficaz dos projetos cooperativos reduz dificuldades.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O conflito ideológico, nem sempre explícito, tende a ser superado, o que possibilita um incremento na confiança mútua.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A intensificação da comunicação entre as universidades e as empresas constrói canais de comunicação sobre as capacidades científicas e tecnológicas existentes.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Gestor tecnológico que viabilize as condições exigidas de negociação, coordenação e elaboração de um plano de trabalho adequado.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Mecanismos de acompanhamento e gerenciamento dos contratos de cooperação por ambas as organizações.</a:t>
            </a:r>
          </a:p>
          <a:p>
            <a:pPr lvl="1" eaLnBrk="1" hangingPunct="1">
              <a:lnSpc>
                <a:spcPct val="80000"/>
              </a:lnSpc>
            </a:pPr>
            <a:endParaRPr lang="pt-BR" sz="1800"/>
          </a:p>
          <a:p>
            <a:pPr eaLnBrk="1" hangingPunct="1">
              <a:lnSpc>
                <a:spcPct val="80000"/>
              </a:lnSpc>
            </a:pPr>
            <a:r>
              <a:rPr lang="pt-BR" sz="2000">
                <a:solidFill>
                  <a:srgbClr val="0066CC"/>
                </a:solidFill>
              </a:rPr>
              <a:t>Experiências bem sucedidas favorecem o surgimento de novos acordos cooperativos.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Experiências anteriores bem sucedidas facilitam novos projetos.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A existência de um contato anterior (na universidade ou na empresa)  torna mais rápido o processo de aproximação.</a:t>
            </a:r>
          </a:p>
        </p:txBody>
      </p:sp>
    </p:spTree>
    <p:extLst>
      <p:ext uri="{BB962C8B-B14F-4D97-AF65-F5344CB8AC3E}">
        <p14:creationId xmlns:p14="http://schemas.microsoft.com/office/powerpoint/2010/main" val="1440119709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>
                <a:solidFill>
                  <a:srgbClr val="0066CC"/>
                </a:solidFill>
              </a:rPr>
              <a:t>Valorização da inovação associada à redução riscos intrínsecos a este processo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Difusão da inovação como uma chave do processo de mudança – empresa e universidade assumindo seus papeis nos campos econômico e de responsabilidade social.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A necessidade das empresas de desenvolver tecnologia própria para a solução de problemas específicos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Possibilidade de acesso à infra-estrutura tecnológica, (acesso às instalações universitárias,  pesquisadores) e informações de base tecnológica atualizadas.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A necessidade de compartilhar o risco das pesquisas pré-competitivas com outras instituições que dispõem de suporte financeiro governamental.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A otimização do desenvolvimento de produtos com menor risco </a:t>
            </a:r>
          </a:p>
          <a:p>
            <a:pPr eaLnBrk="1" hangingPunct="1">
              <a:lnSpc>
                <a:spcPct val="80000"/>
              </a:lnSpc>
            </a:pPr>
            <a:r>
              <a:rPr lang="pt-BR" sz="2000">
                <a:solidFill>
                  <a:srgbClr val="0066CC"/>
                </a:solidFill>
              </a:rPr>
              <a:t>A cooperação contribui para o reconhecimento do trabalhado das entidades envolvidas, tanto as empresas quanto as universidades, melhorando a imagem das mesmas e de seus profissionais.</a:t>
            </a:r>
            <a:r>
              <a:rPr lang="pt-BR" sz="18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O aumento do prestígio social do pesquisador e a melhora da imagem da universidade.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Legitimação do trabalho acadêmico junto à sociedade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Melhoria a imagem da empresa </a:t>
            </a:r>
          </a:p>
          <a:p>
            <a:pPr lvl="2" eaLnBrk="1" hangingPunct="1">
              <a:lnSpc>
                <a:spcPct val="80000"/>
              </a:lnSpc>
            </a:pPr>
            <a:r>
              <a:rPr lang="pt-BR" sz="1400"/>
              <a:t>organização inovadora preocupada com tecnologia.</a:t>
            </a:r>
          </a:p>
          <a:p>
            <a:pPr eaLnBrk="1" hangingPunct="1">
              <a:lnSpc>
                <a:spcPct val="80000"/>
              </a:lnSpc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54267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>
                <a:solidFill>
                  <a:srgbClr val="0066CC"/>
                </a:solidFill>
              </a:rPr>
              <a:t>Contribuição para a formação de quadros (estudantes e funcionários), bem como ao acesso a RH qualificado</a:t>
            </a:r>
            <a:r>
              <a:rPr lang="pt-BR" sz="200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Melhor formação dos estudantes de pós-graduação e exposição dos estudantes à realidade.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Acesso a RH qualificado, tanto de estudantes quanto de consultores especialistas.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A parceria garante treinamento e opções de desenvolvimento para o futuro para estudantes.</a:t>
            </a:r>
          </a:p>
          <a:p>
            <a:pPr lvl="1" eaLnBrk="1" hangingPunct="1">
              <a:lnSpc>
                <a:spcPct val="80000"/>
              </a:lnSpc>
            </a:pPr>
            <a:endParaRPr lang="pt-BR" sz="1800"/>
          </a:p>
          <a:p>
            <a:pPr eaLnBrk="1" hangingPunct="1">
              <a:lnSpc>
                <a:spcPct val="80000"/>
              </a:lnSpc>
            </a:pPr>
            <a:r>
              <a:rPr lang="pt-BR" sz="2000" b="1">
                <a:solidFill>
                  <a:srgbClr val="0066CC"/>
                </a:solidFill>
              </a:rPr>
              <a:t>Acesso a mercados e oportunidades de desenvolvimento de novos produtos e serviços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O acesso a novos mercados, principalmente mercados internacionais.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Novas oportunidades são geradas para as firmas, em virtude da cooperação em projetos de P&amp;D, com melhoria do potencial mercadológico da empresa.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Desenvolvimento de produtos e serviços necessários para assegurar posições vantajosas num mercado cada vez mais competitivo. </a:t>
            </a:r>
          </a:p>
        </p:txBody>
      </p:sp>
    </p:spTree>
    <p:extLst>
      <p:ext uri="{BB962C8B-B14F-4D97-AF65-F5344CB8AC3E}">
        <p14:creationId xmlns:p14="http://schemas.microsoft.com/office/powerpoint/2010/main" val="194722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000" b="1">
                <a:solidFill>
                  <a:srgbClr val="0066CC"/>
                </a:solidFill>
              </a:rPr>
              <a:t>Disponibilidade de recursos financeiros voltados à cooperação e redução de custos.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Acesso a recursos financeiros (governamentais como o FVA; recursos $$$  da indústria) para suprir a carência de equipamentos de laboratório, ou de recursos $$$ para projetos de pesquisa.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Elevação dos gastos com pesquisas e a necessidade de redução de custos levou a indústria a buscar conhecimento externo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Custo menor da pesquisa realizada em parceria.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A necessidade de compartilhar o custo das pesquisas pré-competitivas com outras instituições que dispõem de suporte financeiro governamental.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A dificuldade crescente para obtenção de recursos públicos para a pesquisa universitária e a expectativa de que estes possam ser proporcionados pelo setor privado, em função do maior potencial de aplicação de seus resultados na produção.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Os governos encorajam ativamente a colaboração como um modo de aumentar a eficiência da inovação e assim gerar ganhos. </a:t>
            </a:r>
          </a:p>
          <a:p>
            <a:pPr eaLnBrk="1" hangingPunct="1">
              <a:lnSpc>
                <a:spcPct val="80000"/>
              </a:lnSpc>
            </a:pPr>
            <a:endParaRPr lang="pt-BR" sz="2000"/>
          </a:p>
          <a:p>
            <a:pPr eaLnBrk="1" hangingPunct="1">
              <a:lnSpc>
                <a:spcPct val="80000"/>
              </a:lnSpc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08828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2000" dirty="0">
                <a:solidFill>
                  <a:srgbClr val="003366"/>
                </a:solidFill>
              </a:rPr>
              <a:t>Intensificação da dinâmica da inovação e a mudança da interface entre ciência e indústria.</a:t>
            </a:r>
          </a:p>
          <a:p>
            <a:pPr lvl="1" eaLnBrk="1" hangingPunct="1"/>
            <a:r>
              <a:rPr lang="pt-BR" sz="1800" dirty="0">
                <a:solidFill>
                  <a:srgbClr val="003366"/>
                </a:solidFill>
              </a:rPr>
              <a:t>Elevado ritmo de introdução de inovações no setor produtivo e a redução do intervalo de tempo que decorre entre a obtenção dos primeiros resultados de pesquisa e sua aplicação.</a:t>
            </a:r>
          </a:p>
          <a:p>
            <a:pPr lvl="1" eaLnBrk="1" hangingPunct="1"/>
            <a:r>
              <a:rPr lang="pt-BR" sz="1800" dirty="0">
                <a:solidFill>
                  <a:srgbClr val="003366"/>
                </a:solidFill>
              </a:rPr>
              <a:t>Aumento do relacionamento entre ciência e tecnologia, a integração de ciência e indústria, o surgimento de indústrias baseadas em ciência, a globalização da economia e a internacionalização da tecnologia.</a:t>
            </a:r>
          </a:p>
          <a:p>
            <a:pPr lvl="1" eaLnBrk="1" hangingPunct="1"/>
            <a:r>
              <a:rPr lang="pt-BR" sz="1800" dirty="0">
                <a:solidFill>
                  <a:srgbClr val="003366"/>
                </a:solidFill>
              </a:rPr>
              <a:t>Nem sempre a busca por tecnologias é o objetivo central do processo de cooperação; entretanto, a cooperação com instituições públicas tem um impacto maior no depósito de patentes.</a:t>
            </a:r>
          </a:p>
          <a:p>
            <a:pPr eaLnBrk="1" hangingPunct="1"/>
            <a:endParaRPr lang="pt-BR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7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971600" y="764704"/>
            <a:ext cx="2438400" cy="1524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SOCIEDADE DO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CONHECIMENTO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627784" y="2132856"/>
            <a:ext cx="2438400" cy="1524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SISTEMA NACIONAL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DE INOVAÇÃO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6227763" y="4869160"/>
            <a:ext cx="2438400" cy="1524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MODELO DO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HÉLICE TRIPLA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4572000" y="3429000"/>
            <a:ext cx="2438400" cy="1524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TRIÂNGULO DE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SÁBATO</a:t>
            </a:r>
            <a:endParaRPr lang="pt-BR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555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98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97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3" grpId="0" animBg="1"/>
      <p:bldP spid="163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accent1"/>
                </a:solidFill>
              </a:rPr>
              <a:t>BARREIRAS A CEU</a:t>
            </a:r>
            <a:endParaRPr lang="pt-BR" sz="4000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1800">
                <a:solidFill>
                  <a:srgbClr val="CC0000"/>
                </a:solidFill>
              </a:rPr>
              <a:t>Processo de cooperação envolve questões operacionais suscetíveis a problemas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Os projetos de P&amp;D têm elevado custo e longa duração.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Competição por consumidores.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A distância física entre as empresas e a universidade é um fator que influencia fortemente o comportamento de interação. Os contatos face a face ainda são de crucial importância e seus custos aumentam com a distância.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Falta de tempo por parte da empresa, devido à pressão dos negócios.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Há um maior distanciamento entre os que dominam a tecnologia e aqueles que não a dominam.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As empresas são avessas ao risco e a universidade não valoriza a incerteza dos projetos.</a:t>
            </a:r>
          </a:p>
          <a:p>
            <a:pPr eaLnBrk="1" hangingPunct="1">
              <a:lnSpc>
                <a:spcPct val="80000"/>
              </a:lnSpc>
            </a:pPr>
            <a:endParaRPr lang="pt-BR" sz="1800"/>
          </a:p>
          <a:p>
            <a:pPr eaLnBrk="1" hangingPunct="1">
              <a:lnSpc>
                <a:spcPct val="80000"/>
              </a:lnSpc>
            </a:pPr>
            <a:r>
              <a:rPr lang="pt-BR" sz="1800">
                <a:solidFill>
                  <a:srgbClr val="CC0000"/>
                </a:solidFill>
              </a:rPr>
              <a:t>Escassez de informação e diferenças no nível de  conhecimento dos parceiros.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Falta de interesse por parte das empresas para a aquisição e utilização das tecnologias desenvolvidas nos centros de pesquisa, devido à carência da difusão da informação sobre a produção dos centros de pesquisa.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A cooperação ocorre quando há reciprocidade de competências entre os participantes a fim de haver a absorção de conhecimento dos parceiros.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Diferença no nível de conhecimentos entre os parceiros.</a:t>
            </a:r>
          </a:p>
          <a:p>
            <a:pPr eaLnBrk="1" hangingPunct="1">
              <a:lnSpc>
                <a:spcPct val="80000"/>
              </a:lnSpc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473657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accent1"/>
                </a:solidFill>
              </a:rPr>
              <a:t>BARREIRAS A CEU</a:t>
            </a:r>
            <a:endParaRPr lang="pt-BR" sz="4000" dirty="0">
              <a:solidFill>
                <a:schemeClr val="accent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>
                <a:solidFill>
                  <a:srgbClr val="CC0000"/>
                </a:solidFill>
              </a:rPr>
              <a:t>Institucionais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Normas universitárias que em geral não prevêem procedimentos de rotina para realização de acordos.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Ausência de normas que regulamentam este tipo de relação.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Falta de acordos adequados para desenvolvimento do produto e indefinições em relação ao registro de patentes.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Orientação da universidade para publicação científica, necessidade das empresas, de desenvolvimento de produtos/serviços com confidencialidade dos resultados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Os pesquisadores das áreas básicas, não vêem a invenção como uma prioridade, e a  empresa está interessada na possibilidade de lucro oriunda de uma idéia ou de uma inovação.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b="1">
                <a:solidFill>
                  <a:srgbClr val="CC0000"/>
                </a:solidFill>
              </a:rPr>
              <a:t>Gestão da cooperação frágil e pouco profissionalizada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Carência e/ou falha de comunicação.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Falta de confiança na capacidade  dos RH de ambas as organizações.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Necessidade intensa de gestão dos acordos associada à escassez de competências e habilidades dos parceiros na gestão da cooperação. </a:t>
            </a:r>
          </a:p>
          <a:p>
            <a:pPr lvl="2" eaLnBrk="1" hangingPunct="1">
              <a:lnSpc>
                <a:spcPct val="80000"/>
              </a:lnSpc>
            </a:pPr>
            <a:r>
              <a:rPr lang="pt-BR" sz="1400"/>
              <a:t>estruturas muito diversas que não permitem a gestão do acordo de forma integrada,  associada à falta de tempo dificultam o alcance dos objetivos estipulados.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Tendência das companhias em assumir o papel de meras observadoras, enquanto a pesquisa é levada adiante pelas universidades.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/>
              <a:t>Conflitos financeiros, na momentos e nas metodologias de mensuração do valor da tecnologia.</a:t>
            </a:r>
          </a:p>
          <a:p>
            <a:pPr eaLnBrk="1" hangingPunct="1">
              <a:lnSpc>
                <a:spcPct val="80000"/>
              </a:lnSpc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84006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accent1"/>
                </a:solidFill>
              </a:rPr>
              <a:t>BARREIRAS A CEU</a:t>
            </a:r>
            <a:endParaRPr lang="pt-BR" sz="40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>
                <a:solidFill>
                  <a:srgbClr val="CC0000"/>
                </a:solidFill>
              </a:rPr>
              <a:t>Aspectos culturais cristalizados que polarizam as percepções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Visão de que as pesquisas realizadas por universidades são lentas; focadas no longo-prazo; buscam somente desenvolvimento da ciência básica e a realização das necessidades sociais.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Visão de que as empresas buscam resultados de pesquisas no curto-prazo, para a obtenção de lucratividade.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Visão que o empresário tem de que o pesquisador é um ser descolado da realidade; e que as universidades são descomprometidas com as necessidades das empresas.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Visão do pesquisador de que o empresário despreza a ciência.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Crença de que somente o Estado deve financiar pesquisas universitárias.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O setor produtivo suspeita das contribuições aos seus problemas e atribui valor técnico ou comercial apenas ao que é realizado internamente.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Os empresários latino-americanos são resistentes à inovação e à internacionalização.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/>
              <a:t>Receio de que um maior envolvimento com as empresas afetaria a integridade da pesquisa acadêmica</a:t>
            </a:r>
          </a:p>
        </p:txBody>
      </p:sp>
    </p:spTree>
    <p:extLst>
      <p:ext uri="{BB962C8B-B14F-4D97-AF65-F5344CB8AC3E}">
        <p14:creationId xmlns:p14="http://schemas.microsoft.com/office/powerpoint/2010/main" val="1446841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4" name="Rectangle 1050"/>
          <p:cNvSpPr>
            <a:spLocks noChangeArrowheads="1"/>
          </p:cNvSpPr>
          <p:nvPr/>
        </p:nvSpPr>
        <p:spPr bwMode="auto">
          <a:xfrm>
            <a:off x="539552" y="1557338"/>
            <a:ext cx="8243887" cy="5040312"/>
          </a:xfrm>
          <a:prstGeom prst="rect">
            <a:avLst/>
          </a:prstGeom>
          <a:solidFill>
            <a:srgbClr val="0066FF">
              <a:alpha val="14117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67" name="Rectangle 1045"/>
          <p:cNvSpPr>
            <a:spLocks noChangeArrowheads="1"/>
          </p:cNvSpPr>
          <p:nvPr/>
        </p:nvSpPr>
        <p:spPr bwMode="auto">
          <a:xfrm>
            <a:off x="968375" y="3716338"/>
            <a:ext cx="1803400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68" name="Rectangle 1042"/>
          <p:cNvSpPr>
            <a:spLocks noChangeArrowheads="1"/>
          </p:cNvSpPr>
          <p:nvPr/>
        </p:nvSpPr>
        <p:spPr bwMode="auto">
          <a:xfrm>
            <a:off x="2085975" y="1771650"/>
            <a:ext cx="1803400" cy="649288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69" name="Rectangle 1043"/>
          <p:cNvSpPr>
            <a:spLocks noChangeArrowheads="1"/>
          </p:cNvSpPr>
          <p:nvPr/>
        </p:nvSpPr>
        <p:spPr bwMode="auto">
          <a:xfrm>
            <a:off x="6084888" y="1773238"/>
            <a:ext cx="1803400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70" name="Rectangle 1044"/>
          <p:cNvSpPr>
            <a:spLocks noChangeArrowheads="1"/>
          </p:cNvSpPr>
          <p:nvPr/>
        </p:nvSpPr>
        <p:spPr bwMode="auto">
          <a:xfrm>
            <a:off x="7020272" y="3716338"/>
            <a:ext cx="1803400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71" name="Rectangle 1040"/>
          <p:cNvSpPr>
            <a:spLocks noChangeArrowheads="1"/>
          </p:cNvSpPr>
          <p:nvPr/>
        </p:nvSpPr>
        <p:spPr bwMode="auto">
          <a:xfrm>
            <a:off x="6084888" y="5732463"/>
            <a:ext cx="1803400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7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41" y="125760"/>
            <a:ext cx="7263355" cy="1070992"/>
          </a:xfrm>
        </p:spPr>
        <p:txBody>
          <a:bodyPr>
            <a:normAutofit fontScale="90000"/>
          </a:bodyPr>
          <a:lstStyle/>
          <a:p>
            <a:r>
              <a:rPr lang="pt-BR"/>
              <a:t>A COOPERAÇÃO DECORRE FREQUENTEMENTE DE REDES </a:t>
            </a:r>
            <a:r>
              <a:rPr lang="pt-BR" dirty="0"/>
              <a:t>COMPLEXAS</a:t>
            </a:r>
          </a:p>
        </p:txBody>
      </p:sp>
      <p:sp>
        <p:nvSpPr>
          <p:cNvPr id="11273" name="Text Box 1032"/>
          <p:cNvSpPr txBox="1">
            <a:spLocks noChangeArrowheads="1"/>
          </p:cNvSpPr>
          <p:nvPr/>
        </p:nvSpPr>
        <p:spPr bwMode="auto">
          <a:xfrm>
            <a:off x="6375400" y="5900738"/>
            <a:ext cx="132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</a:rPr>
              <a:t>EMPRESAS</a:t>
            </a:r>
          </a:p>
        </p:txBody>
      </p:sp>
      <p:sp>
        <p:nvSpPr>
          <p:cNvPr id="11274" name="Text Box 1033"/>
          <p:cNvSpPr txBox="1">
            <a:spLocks noChangeArrowheads="1"/>
          </p:cNvSpPr>
          <p:nvPr/>
        </p:nvSpPr>
        <p:spPr bwMode="auto">
          <a:xfrm>
            <a:off x="6948264" y="3716338"/>
            <a:ext cx="181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ASS.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EMPRESARIAIS</a:t>
            </a:r>
          </a:p>
        </p:txBody>
      </p:sp>
      <p:sp>
        <p:nvSpPr>
          <p:cNvPr id="11275" name="Text Box 1034"/>
          <p:cNvSpPr txBox="1">
            <a:spLocks noChangeArrowheads="1"/>
          </p:cNvSpPr>
          <p:nvPr/>
        </p:nvSpPr>
        <p:spPr bwMode="auto">
          <a:xfrm>
            <a:off x="6557963" y="1939925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</a:rPr>
              <a:t>ONG’S</a:t>
            </a:r>
          </a:p>
        </p:txBody>
      </p:sp>
      <p:sp>
        <p:nvSpPr>
          <p:cNvPr id="11276" name="Text Box 1035"/>
          <p:cNvSpPr txBox="1">
            <a:spLocks noChangeArrowheads="1"/>
          </p:cNvSpPr>
          <p:nvPr/>
        </p:nvSpPr>
        <p:spPr bwMode="auto">
          <a:xfrm>
            <a:off x="2051050" y="1931988"/>
            <a:ext cx="184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</a:rPr>
              <a:t>UNIVERSIDADES</a:t>
            </a:r>
          </a:p>
        </p:txBody>
      </p:sp>
      <p:sp>
        <p:nvSpPr>
          <p:cNvPr id="11277" name="Text Box 1036"/>
          <p:cNvSpPr txBox="1">
            <a:spLocks noChangeArrowheads="1"/>
          </p:cNvSpPr>
          <p:nvPr/>
        </p:nvSpPr>
        <p:spPr bwMode="auto">
          <a:xfrm>
            <a:off x="755650" y="3716338"/>
            <a:ext cx="2232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</a:rPr>
              <a:t>AGÊNCIAS </a:t>
            </a:r>
          </a:p>
          <a:p>
            <a:pPr algn="ctr"/>
            <a:r>
              <a:rPr lang="pt-BR" sz="1600" b="1">
                <a:solidFill>
                  <a:schemeClr val="bg1"/>
                </a:solidFill>
              </a:rPr>
              <a:t>FINANCIAMENTO</a:t>
            </a:r>
          </a:p>
        </p:txBody>
      </p:sp>
      <p:sp>
        <p:nvSpPr>
          <p:cNvPr id="11278" name="AutoShape 1038"/>
          <p:cNvSpPr>
            <a:spLocks noChangeArrowheads="1"/>
          </p:cNvSpPr>
          <p:nvPr/>
        </p:nvSpPr>
        <p:spPr bwMode="auto">
          <a:xfrm>
            <a:off x="2771775" y="2420938"/>
            <a:ext cx="4392613" cy="3313112"/>
          </a:xfrm>
          <a:prstGeom prst="hexagon">
            <a:avLst>
              <a:gd name="adj" fmla="val 33146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COOPERAÇÃO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INTERNACIONAL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1279" name="Rectangle 1041"/>
          <p:cNvSpPr>
            <a:spLocks noChangeArrowheads="1"/>
          </p:cNvSpPr>
          <p:nvPr/>
        </p:nvSpPr>
        <p:spPr bwMode="auto">
          <a:xfrm>
            <a:off x="1692275" y="5732463"/>
            <a:ext cx="2162175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80" name="Text Box 1031"/>
          <p:cNvSpPr txBox="1">
            <a:spLocks noChangeArrowheads="1"/>
          </p:cNvSpPr>
          <p:nvPr/>
        </p:nvSpPr>
        <p:spPr bwMode="auto">
          <a:xfrm>
            <a:off x="1813183" y="5733256"/>
            <a:ext cx="19822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Escritórios</a:t>
            </a:r>
          </a:p>
          <a:p>
            <a:pPr algn="ctr"/>
            <a:r>
              <a:rPr lang="pt-BR" sz="1600" b="1" dirty="0" err="1">
                <a:solidFill>
                  <a:schemeClr val="bg1"/>
                </a:solidFill>
              </a:rPr>
              <a:t>Transf</a:t>
            </a:r>
            <a:r>
              <a:rPr lang="pt-BR" sz="1600" b="1" dirty="0">
                <a:solidFill>
                  <a:schemeClr val="bg1"/>
                </a:solidFill>
              </a:rPr>
              <a:t>. Tecnologia</a:t>
            </a:r>
          </a:p>
        </p:txBody>
      </p:sp>
    </p:spTree>
    <p:extLst>
      <p:ext uri="{BB962C8B-B14F-4D97-AF65-F5344CB8AC3E}">
        <p14:creationId xmlns:p14="http://schemas.microsoft.com/office/powerpoint/2010/main" val="5529095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20800"/>
          </a:xfrm>
        </p:spPr>
        <p:txBody>
          <a:bodyPr>
            <a:normAutofit/>
          </a:bodyPr>
          <a:lstStyle/>
          <a:p>
            <a:r>
              <a:rPr lang="pt-BR" dirty="0"/>
              <a:t>Redes de Cooperação Tecnológica - RCT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5262" y="1196752"/>
            <a:ext cx="8705210" cy="566124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Cooperação Tecnológica envolve a relação de apoio mutuo entre organizações  (empresa, ICT, Governo) que resultam no deposito de uma patente em </a:t>
            </a:r>
            <a:r>
              <a:rPr lang="pt-BR" dirty="0" err="1"/>
              <a:t>co-titularidade</a:t>
            </a:r>
            <a:r>
              <a:rPr lang="pt-BR" dirty="0"/>
              <a:t>. </a:t>
            </a:r>
          </a:p>
          <a:p>
            <a:r>
              <a:rPr lang="pt-BR" dirty="0"/>
              <a:t>Podem ser construídas utilizando a ARS (analise de redes sociais) adotando-se a proxy: </a:t>
            </a:r>
          </a:p>
          <a:p>
            <a:pPr lvl="1"/>
            <a:r>
              <a:rPr lang="pt-BR" dirty="0"/>
              <a:t>titulares = nós da rede / atores</a:t>
            </a:r>
          </a:p>
          <a:p>
            <a:pPr lvl="1"/>
            <a:r>
              <a:rPr lang="pt-BR" dirty="0"/>
              <a:t>Patente = arestas /relações não direcionadas</a:t>
            </a:r>
          </a:p>
          <a:p>
            <a:pPr lvl="1"/>
            <a:endParaRPr lang="pt-BR" dirty="0"/>
          </a:p>
          <a:p>
            <a:r>
              <a:rPr lang="pt-BR" dirty="0"/>
              <a:t>O mapeamento da rede de cooperação tecnológica ocorre com diferentes focos:</a:t>
            </a:r>
          </a:p>
          <a:p>
            <a:pPr lvl="1"/>
            <a:r>
              <a:rPr lang="pt-BR" dirty="0"/>
              <a:t>De uma área tecnológica  </a:t>
            </a:r>
          </a:p>
          <a:p>
            <a:pPr lvl="1"/>
            <a:r>
              <a:rPr lang="pt-BR" dirty="0"/>
              <a:t>De uma organização (empresa ou ICT)</a:t>
            </a:r>
          </a:p>
          <a:p>
            <a:pPr lvl="1"/>
            <a:r>
              <a:rPr lang="pt-BR" dirty="0"/>
              <a:t>De uma tecnologia específica</a:t>
            </a:r>
          </a:p>
          <a:p>
            <a:pPr lvl="1"/>
            <a:r>
              <a:rPr lang="pt-BR" dirty="0"/>
              <a:t>De um setor</a:t>
            </a:r>
          </a:p>
          <a:p>
            <a:pPr lvl="1"/>
            <a:r>
              <a:rPr lang="pt-BR" dirty="0"/>
              <a:t>De países e de mercados alvo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335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Redes Sociais - ARS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262" y="1196752"/>
            <a:ext cx="8705210" cy="5544616"/>
          </a:xfrm>
        </p:spPr>
        <p:txBody>
          <a:bodyPr/>
          <a:lstStyle/>
          <a:p>
            <a:r>
              <a:rPr lang="pt-BR" sz="2800" dirty="0"/>
              <a:t>Aplicação das métricas</a:t>
            </a:r>
          </a:p>
          <a:p>
            <a:pPr lvl="1"/>
            <a:r>
              <a:rPr lang="pt-BR" sz="2000" dirty="0"/>
              <a:t>Nós (atores)</a:t>
            </a:r>
          </a:p>
          <a:p>
            <a:pPr lvl="1"/>
            <a:r>
              <a:rPr lang="pt-BR" sz="2000" dirty="0"/>
              <a:t>Arestas (ligações)</a:t>
            </a:r>
          </a:p>
          <a:p>
            <a:pPr lvl="1"/>
            <a:r>
              <a:rPr lang="pt-BR" sz="2000" dirty="0"/>
              <a:t>Grau e grau médio                 </a:t>
            </a:r>
          </a:p>
          <a:p>
            <a:pPr lvl="1"/>
            <a:r>
              <a:rPr lang="pt-BR" sz="2000" dirty="0"/>
              <a:t>Diâmetro      </a:t>
            </a:r>
          </a:p>
          <a:p>
            <a:pPr lvl="1"/>
            <a:r>
              <a:rPr lang="pt-BR" sz="2000" dirty="0"/>
              <a:t>Modularidade                        </a:t>
            </a:r>
          </a:p>
          <a:p>
            <a:pPr lvl="1"/>
            <a:r>
              <a:rPr lang="pt-BR" sz="2000" dirty="0"/>
              <a:t>Densidade</a:t>
            </a:r>
          </a:p>
          <a:p>
            <a:pPr lvl="1"/>
            <a:r>
              <a:rPr lang="pt-BR" sz="2000" dirty="0"/>
              <a:t>Intermediação                       </a:t>
            </a:r>
          </a:p>
          <a:p>
            <a:pPr lvl="1"/>
            <a:r>
              <a:rPr lang="pt-BR" sz="2000" dirty="0"/>
              <a:t>Triangulações</a:t>
            </a:r>
          </a:p>
          <a:p>
            <a:pPr lvl="1"/>
            <a:r>
              <a:rPr lang="pt-BR" sz="2000" dirty="0"/>
              <a:t>Componente Gigante, </a:t>
            </a:r>
            <a:r>
              <a:rPr lang="pt-BR" sz="2000" dirty="0" err="1"/>
              <a:t>etc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2286000" y="6444044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pt-BR" sz="1200" dirty="0"/>
              <a:t>(Newman, 2010; </a:t>
            </a:r>
            <a:r>
              <a:rPr lang="pt-BR" sz="1200" dirty="0" err="1"/>
              <a:t>Easley</a:t>
            </a:r>
            <a:r>
              <a:rPr lang="pt-BR" sz="1200" dirty="0"/>
              <a:t> e </a:t>
            </a:r>
            <a:r>
              <a:rPr lang="pt-BR" sz="1200" dirty="0" err="1"/>
              <a:t>Kleinberg</a:t>
            </a:r>
            <a:r>
              <a:rPr lang="pt-BR" sz="1200" dirty="0"/>
              <a:t>, 2010)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" b="4743"/>
          <a:stretch/>
        </p:blipFill>
        <p:spPr bwMode="auto">
          <a:xfrm rot="16200000">
            <a:off x="3488413" y="2501646"/>
            <a:ext cx="4027165" cy="1859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228184" y="2060848"/>
            <a:ext cx="283488" cy="40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/>
          </a:p>
        </p:txBody>
      </p:sp>
      <p:pic>
        <p:nvPicPr>
          <p:cNvPr id="5" name="Imagem 4"/>
          <p:cNvPicPr/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13450" r="26910" b="22607"/>
          <a:stretch/>
        </p:blipFill>
        <p:spPr bwMode="auto">
          <a:xfrm>
            <a:off x="4283968" y="3212976"/>
            <a:ext cx="3312368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669353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EF44D5C-514A-D843-8DAD-634D4CB4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27384"/>
            <a:ext cx="8712968" cy="1320800"/>
          </a:xfrm>
        </p:spPr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n-US" dirty="0" err="1"/>
              <a:t>mapeamento</a:t>
            </a:r>
            <a:r>
              <a:rPr lang="en-US" dirty="0"/>
              <a:t> das </a:t>
            </a:r>
            <a:r>
              <a:rPr lang="en-US" dirty="0" err="1"/>
              <a:t>redes</a:t>
            </a:r>
            <a:r>
              <a:rPr lang="en-US" dirty="0"/>
              <a:t> de </a:t>
            </a:r>
            <a:r>
              <a:rPr lang="en-US" dirty="0" err="1"/>
              <a:t>cooperação</a:t>
            </a:r>
            <a:r>
              <a:rPr lang="en-US" dirty="0"/>
              <a:t> </a:t>
            </a:r>
            <a:r>
              <a:rPr lang="en-US" dirty="0" err="1"/>
              <a:t>tecnológica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identificar</a:t>
            </a:r>
            <a:r>
              <a:rPr lang="en-US" dirty="0"/>
              <a:t>: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0DE2E3F-0495-964C-9E94-57761B384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5892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 err="1"/>
              <a:t>Área</a:t>
            </a:r>
            <a:r>
              <a:rPr lang="en-US" sz="1600" dirty="0"/>
              <a:t> </a:t>
            </a:r>
            <a:r>
              <a:rPr lang="en-US" sz="1600" dirty="0" err="1"/>
              <a:t>tecnologica</a:t>
            </a:r>
            <a:r>
              <a:rPr lang="en-US" sz="1600" dirty="0"/>
              <a:t> (IPC) </a:t>
            </a:r>
            <a:r>
              <a:rPr lang="en-US" sz="1600" dirty="0" err="1"/>
              <a:t>em</a:t>
            </a:r>
            <a:r>
              <a:rPr lang="en-US" sz="1600" dirty="0"/>
              <a:t> que as </a:t>
            </a:r>
            <a:r>
              <a:rPr lang="en-US" sz="1600" dirty="0" err="1"/>
              <a:t>organizações</a:t>
            </a:r>
            <a:r>
              <a:rPr lang="en-US" sz="1600" dirty="0"/>
              <a:t> se </a:t>
            </a:r>
            <a:r>
              <a:rPr lang="en-US" sz="1600" dirty="0" err="1"/>
              <a:t>destacam</a:t>
            </a:r>
            <a:r>
              <a:rPr lang="en-US" sz="1600" dirty="0"/>
              <a:t> e/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priorizam</a:t>
            </a:r>
            <a:r>
              <a:rPr lang="en-US" sz="1600" dirty="0"/>
              <a:t> </a:t>
            </a:r>
            <a:r>
              <a:rPr lang="en-US" sz="1600" dirty="0" err="1"/>
              <a:t>seus</a:t>
            </a:r>
            <a:r>
              <a:rPr lang="en-US" sz="1600" dirty="0"/>
              <a:t> </a:t>
            </a:r>
            <a:r>
              <a:rPr lang="en-US" sz="1600" dirty="0" err="1"/>
              <a:t>projetos</a:t>
            </a:r>
            <a:r>
              <a:rPr lang="en-US" sz="1600" dirty="0"/>
              <a:t> P&amp;D&amp;I</a:t>
            </a:r>
          </a:p>
          <a:p>
            <a:pPr>
              <a:spcBef>
                <a:spcPts val="0"/>
              </a:spcBef>
            </a:pPr>
            <a:r>
              <a:rPr lang="en-US" sz="1600" dirty="0" err="1"/>
              <a:t>Identificar</a:t>
            </a:r>
            <a:r>
              <a:rPr lang="en-US" sz="1600" dirty="0"/>
              <a:t> o </a:t>
            </a:r>
            <a:r>
              <a:rPr lang="en-US" sz="1600" dirty="0" err="1"/>
              <a:t>papel</a:t>
            </a:r>
            <a:r>
              <a:rPr lang="en-US" sz="1600" dirty="0"/>
              <a:t> dos </a:t>
            </a:r>
            <a:r>
              <a:rPr lang="en-US" sz="1600" dirty="0" err="1"/>
              <a:t>atores</a:t>
            </a:r>
            <a:r>
              <a:rPr lang="en-US" sz="1600" dirty="0"/>
              <a:t> </a:t>
            </a:r>
            <a:r>
              <a:rPr lang="en-US" sz="1600" dirty="0" err="1"/>
              <a:t>envolvidos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cooperaçãoo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err="1"/>
              <a:t>principais</a:t>
            </a:r>
            <a:r>
              <a:rPr lang="en-US" sz="1600" dirty="0"/>
              <a:t> players 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principais</a:t>
            </a:r>
            <a:r>
              <a:rPr lang="en-US" sz="1600" dirty="0"/>
              <a:t> </a:t>
            </a:r>
            <a:r>
              <a:rPr lang="en-US" sz="1600" dirty="0" err="1"/>
              <a:t>inventores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err="1"/>
              <a:t>Elos</a:t>
            </a:r>
            <a:r>
              <a:rPr lang="en-US" sz="1600" dirty="0"/>
              <a:t> de </a:t>
            </a:r>
            <a:r>
              <a:rPr lang="en-US" sz="1600" dirty="0" err="1"/>
              <a:t>ligacao</a:t>
            </a:r>
            <a:r>
              <a:rPr lang="en-US" sz="1600" dirty="0"/>
              <a:t> (</a:t>
            </a:r>
            <a:r>
              <a:rPr lang="en-US" sz="1600" dirty="0" err="1"/>
              <a:t>intermediadores</a:t>
            </a:r>
            <a:r>
              <a:rPr lang="en-US" sz="1600" dirty="0"/>
              <a:t> IA)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Centralizam</a:t>
            </a:r>
            <a:r>
              <a:rPr lang="en-US" sz="1600" dirty="0"/>
              <a:t> o </a:t>
            </a:r>
            <a:r>
              <a:rPr lang="en-US" sz="1600" dirty="0" err="1"/>
              <a:t>desenvolvimento</a:t>
            </a:r>
            <a:r>
              <a:rPr lang="en-US" sz="1600" dirty="0"/>
              <a:t> da </a:t>
            </a:r>
            <a:r>
              <a:rPr lang="en-US" sz="1600" dirty="0" err="1"/>
              <a:t>tecnologica</a:t>
            </a:r>
            <a:r>
              <a:rPr lang="en-US" sz="1600" dirty="0"/>
              <a:t> (</a:t>
            </a:r>
            <a:r>
              <a:rPr lang="en-US" sz="1600" dirty="0" err="1"/>
              <a:t>centralidade</a:t>
            </a:r>
            <a:r>
              <a:rPr lang="en-US" sz="1600" dirty="0"/>
              <a:t>)</a:t>
            </a:r>
          </a:p>
          <a:p>
            <a:pPr>
              <a:spcBef>
                <a:spcPts val="0"/>
              </a:spcBef>
            </a:pPr>
            <a:r>
              <a:rPr lang="en-US" sz="1600" dirty="0" err="1"/>
              <a:t>Natureza</a:t>
            </a:r>
            <a:r>
              <a:rPr lang="en-US" sz="1600" dirty="0"/>
              <a:t> dos </a:t>
            </a:r>
            <a:r>
              <a:rPr lang="en-US" sz="1600" dirty="0" err="1"/>
              <a:t>atores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err="1"/>
              <a:t>Empresas</a:t>
            </a:r>
            <a:r>
              <a:rPr lang="en-US" sz="1600" dirty="0"/>
              <a:t> (</a:t>
            </a:r>
            <a:r>
              <a:rPr lang="en-US" sz="1600" dirty="0" err="1"/>
              <a:t>matriz</a:t>
            </a:r>
            <a:r>
              <a:rPr lang="en-US" sz="1600" dirty="0"/>
              <a:t> / </a:t>
            </a:r>
            <a:r>
              <a:rPr lang="en-US" sz="1600" dirty="0" err="1"/>
              <a:t>subsidiarias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start-up)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Universidades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Governo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pt-BR" sz="1600" dirty="0"/>
              <a:t>Analisar a Cooperação sob diferentes óticas</a:t>
            </a:r>
          </a:p>
          <a:p>
            <a:pPr lvl="1">
              <a:spcBef>
                <a:spcPts val="0"/>
              </a:spcBef>
            </a:pPr>
            <a:r>
              <a:rPr lang="pt-BR" sz="1600" dirty="0"/>
              <a:t>Setores econômicos</a:t>
            </a:r>
          </a:p>
          <a:p>
            <a:pPr lvl="1">
              <a:spcBef>
                <a:spcPts val="0"/>
              </a:spcBef>
            </a:pPr>
            <a:r>
              <a:rPr lang="pt-BR" sz="1600" dirty="0"/>
              <a:t>Empresas</a:t>
            </a:r>
          </a:p>
          <a:p>
            <a:pPr lvl="1">
              <a:spcBef>
                <a:spcPts val="0"/>
              </a:spcBef>
            </a:pPr>
            <a:r>
              <a:rPr lang="pt-BR" sz="1600" dirty="0"/>
              <a:t>Tecnologias especificas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err="1"/>
              <a:t>Caracterizar</a:t>
            </a:r>
            <a:r>
              <a:rPr lang="en-US" sz="1600" dirty="0"/>
              <a:t> as </a:t>
            </a:r>
            <a:r>
              <a:rPr lang="en-US" sz="1600" dirty="0" err="1"/>
              <a:t>relações</a:t>
            </a:r>
            <a:r>
              <a:rPr lang="en-US" sz="1600" dirty="0"/>
              <a:t> de </a:t>
            </a:r>
            <a:r>
              <a:rPr lang="en-US" sz="1600" dirty="0" err="1"/>
              <a:t>cooperação</a:t>
            </a:r>
            <a:r>
              <a:rPr lang="en-US" sz="1600" dirty="0"/>
              <a:t> </a:t>
            </a:r>
            <a:r>
              <a:rPr lang="en-US" sz="1600" dirty="0" err="1"/>
              <a:t>tecnológica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termos</a:t>
            </a:r>
            <a:r>
              <a:rPr lang="en-US" sz="1600" dirty="0"/>
              <a:t> de: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Complexidade</a:t>
            </a:r>
            <a:r>
              <a:rPr lang="en-US" sz="1600" dirty="0"/>
              <a:t> das </a:t>
            </a:r>
            <a:r>
              <a:rPr lang="en-US" sz="1600" dirty="0" err="1"/>
              <a:t>interações</a:t>
            </a:r>
            <a:r>
              <a:rPr lang="en-US" sz="1600" dirty="0"/>
              <a:t> (</a:t>
            </a:r>
            <a:r>
              <a:rPr lang="en-US" sz="1600" dirty="0" err="1"/>
              <a:t>configuração</a:t>
            </a:r>
            <a:r>
              <a:rPr lang="en-US" sz="1600" dirty="0"/>
              <a:t> das </a:t>
            </a:r>
            <a:r>
              <a:rPr lang="en-US" sz="1600" dirty="0" err="1"/>
              <a:t>parcerias</a:t>
            </a:r>
            <a:r>
              <a:rPr lang="en-US" sz="1600" dirty="0"/>
              <a:t> que </a:t>
            </a:r>
            <a:r>
              <a:rPr lang="en-US" sz="1600" dirty="0" err="1"/>
              <a:t>formam</a:t>
            </a:r>
            <a:r>
              <a:rPr lang="en-US" sz="1600" dirty="0"/>
              <a:t> a </a:t>
            </a:r>
            <a:r>
              <a:rPr lang="en-US" sz="1600" dirty="0" err="1"/>
              <a:t>rede</a:t>
            </a:r>
            <a:r>
              <a:rPr lang="en-US" sz="16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Mercados</a:t>
            </a:r>
            <a:r>
              <a:rPr lang="en-US" sz="1600" dirty="0"/>
              <a:t> </a:t>
            </a:r>
            <a:r>
              <a:rPr lang="en-US" sz="1600" dirty="0" err="1"/>
              <a:t>alvos</a:t>
            </a:r>
            <a:r>
              <a:rPr lang="en-US" sz="1600" dirty="0"/>
              <a:t> </a:t>
            </a:r>
            <a:r>
              <a:rPr lang="en-US" sz="1600" dirty="0" err="1"/>
              <a:t>tanto</a:t>
            </a:r>
            <a:r>
              <a:rPr lang="en-US" sz="1600" dirty="0"/>
              <a:t> para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organização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particular </a:t>
            </a:r>
            <a:r>
              <a:rPr lang="en-US" sz="1600" dirty="0" err="1"/>
              <a:t>quanto</a:t>
            </a:r>
            <a:r>
              <a:rPr lang="en-US" sz="1600" dirty="0"/>
              <a:t> para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tecnologia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Grau</a:t>
            </a:r>
            <a:r>
              <a:rPr lang="en-US" sz="1600" dirty="0"/>
              <a:t>  de </a:t>
            </a:r>
            <a:r>
              <a:rPr lang="en-US" sz="1600" dirty="0" err="1"/>
              <a:t>inovação</a:t>
            </a:r>
            <a:r>
              <a:rPr lang="en-US" sz="1600" dirty="0"/>
              <a:t> </a:t>
            </a:r>
            <a:r>
              <a:rPr lang="en-US" sz="1600" dirty="0" err="1"/>
              <a:t>aberta</a:t>
            </a:r>
            <a:r>
              <a:rPr lang="en-US" sz="1600" dirty="0"/>
              <a:t> que as </a:t>
            </a:r>
            <a:r>
              <a:rPr lang="en-US" sz="1600" dirty="0" err="1"/>
              <a:t>organizácões</a:t>
            </a:r>
            <a:r>
              <a:rPr lang="en-US" sz="1600" dirty="0"/>
              <a:t> </a:t>
            </a:r>
            <a:r>
              <a:rPr lang="en-US" sz="1600" dirty="0" err="1"/>
              <a:t>adotam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Evolução</a:t>
            </a:r>
            <a:r>
              <a:rPr lang="en-US" sz="1600" dirty="0"/>
              <a:t> dos </a:t>
            </a:r>
            <a:r>
              <a:rPr lang="pt-BR" sz="1600" dirty="0"/>
              <a:t>relacionamentos</a:t>
            </a:r>
            <a:r>
              <a:rPr lang="en-US" sz="1600" dirty="0"/>
              <a:t> </a:t>
            </a:r>
            <a:r>
              <a:rPr lang="en-US" sz="1600" dirty="0" err="1"/>
              <a:t>ao</a:t>
            </a:r>
            <a:r>
              <a:rPr lang="en-US" sz="1600" dirty="0"/>
              <a:t> </a:t>
            </a:r>
            <a:r>
              <a:rPr lang="en-US" sz="1600" dirty="0" err="1"/>
              <a:t>longo</a:t>
            </a:r>
            <a:r>
              <a:rPr lang="en-US" sz="1600" dirty="0"/>
              <a:t> do tempo (</a:t>
            </a:r>
            <a:r>
              <a:rPr lang="en-US" sz="1600" dirty="0" err="1"/>
              <a:t>analise</a:t>
            </a:r>
            <a:r>
              <a:rPr lang="en-US" sz="1600" dirty="0"/>
              <a:t> </a:t>
            </a:r>
            <a:r>
              <a:rPr lang="en-US" sz="1600" dirty="0" err="1"/>
              <a:t>dinâminca</a:t>
            </a:r>
            <a:r>
              <a:rPr lang="en-US" sz="1600" dirty="0"/>
              <a:t> das </a:t>
            </a:r>
            <a:r>
              <a:rPr lang="en-US" sz="1600" dirty="0" err="1"/>
              <a:t>redes</a:t>
            </a:r>
            <a:r>
              <a:rPr lang="en-US" sz="1600" dirty="0"/>
              <a:t>)</a:t>
            </a:r>
          </a:p>
          <a:p>
            <a:pPr lvl="1">
              <a:spcBef>
                <a:spcPts val="0"/>
              </a:spcBef>
            </a:pPr>
            <a:r>
              <a:rPr lang="pt-BR" sz="1600" dirty="0"/>
              <a:t>Monitorar  a força da colaboração mutua (Medida de </a:t>
            </a:r>
            <a:r>
              <a:rPr lang="pt-BR" sz="1600" dirty="0" err="1"/>
              <a:t>Salton</a:t>
            </a:r>
            <a:r>
              <a:rPr lang="pt-BR" sz="1600" dirty="0"/>
              <a:t>)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 </a:t>
            </a:r>
            <a:r>
              <a:rPr lang="en-US" sz="1600" dirty="0" err="1"/>
              <a:t>formação</a:t>
            </a:r>
            <a:r>
              <a:rPr lang="en-US" sz="1600" dirty="0"/>
              <a:t> de cluster e o </a:t>
            </a:r>
            <a:r>
              <a:rPr lang="en-US" sz="1600" dirty="0" err="1"/>
              <a:t>entrelaçamento</a:t>
            </a:r>
            <a:r>
              <a:rPr lang="en-US" sz="1600" dirty="0"/>
              <a:t> </a:t>
            </a:r>
            <a:r>
              <a:rPr lang="en-US" sz="1600" dirty="0" err="1"/>
              <a:t>destes</a:t>
            </a:r>
            <a:r>
              <a:rPr lang="en-US" sz="1600" dirty="0"/>
              <a:t> </a:t>
            </a:r>
            <a:r>
              <a:rPr lang="en-US" sz="1600" dirty="0" err="1"/>
              <a:t>atores</a:t>
            </a:r>
            <a:endParaRPr lang="pt-BR" sz="1600" dirty="0"/>
          </a:p>
          <a:p>
            <a:pPr lvl="1"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662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RCT para identificar: </a:t>
            </a:r>
            <a:br>
              <a:rPr lang="pt-BR" dirty="0"/>
            </a:br>
            <a:r>
              <a:rPr lang="pt-BR" dirty="0"/>
              <a:t>- Natureza dos Atores</a:t>
            </a:r>
            <a:br>
              <a:rPr lang="pt-BR" dirty="0"/>
            </a:br>
            <a:r>
              <a:rPr lang="pt-BR" dirty="0"/>
              <a:t>- Principais Players</a:t>
            </a:r>
          </a:p>
        </p:txBody>
      </p:sp>
    </p:spTree>
    <p:extLst>
      <p:ext uri="{BB962C8B-B14F-4D97-AF65-F5344CB8AC3E}">
        <p14:creationId xmlns:p14="http://schemas.microsoft.com/office/powerpoint/2010/main" val="214401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7272808" cy="638944"/>
          </a:xfrm>
        </p:spPr>
        <p:txBody>
          <a:bodyPr>
            <a:normAutofit/>
          </a:bodyPr>
          <a:lstStyle/>
          <a:p>
            <a:r>
              <a:rPr lang="pt-BR" sz="1400" dirty="0"/>
              <a:t>Rede Cooperação Tecnológica das empresas brasileiras mais inovadoras que resultou </a:t>
            </a:r>
            <a:r>
              <a:rPr lang="pt-BR" sz="1400"/>
              <a:t>em patentes</a:t>
            </a:r>
            <a:endParaRPr lang="pt-BR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4" y="665312"/>
            <a:ext cx="8193346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23528" y="6536377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Porto et al. 2011</a:t>
            </a:r>
          </a:p>
        </p:txBody>
      </p:sp>
    </p:spTree>
    <p:extLst>
      <p:ext uri="{BB962C8B-B14F-4D97-AF65-F5344CB8AC3E}">
        <p14:creationId xmlns:p14="http://schemas.microsoft.com/office/powerpoint/2010/main" val="3709825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488832" cy="792088"/>
          </a:xfrm>
        </p:spPr>
        <p:txBody>
          <a:bodyPr/>
          <a:lstStyle/>
          <a:p>
            <a:r>
              <a:rPr lang="pt-BR" sz="3200" i="1" dirty="0"/>
              <a:t>Rede de cooperação entre </a:t>
            </a:r>
            <a:r>
              <a:rPr lang="pt-BR" sz="3200" i="1" dirty="0" err="1"/>
              <a:t>ICT´s</a:t>
            </a:r>
            <a:r>
              <a:rPr lang="pt-BR" sz="3200" i="1" dirty="0"/>
              <a:t>  da área </a:t>
            </a:r>
            <a:br>
              <a:rPr lang="pt-BR" sz="3200" i="1" dirty="0"/>
            </a:br>
            <a:r>
              <a:rPr lang="pt-BR" sz="3200" i="1" dirty="0"/>
              <a:t>de ciências da saúde e empresas </a:t>
            </a:r>
            <a:endParaRPr lang="pt-BR" sz="3200" dirty="0"/>
          </a:p>
        </p:txBody>
      </p:sp>
      <p:pic>
        <p:nvPicPr>
          <p:cNvPr id="5" name="Imagem 4" descr="C:\Users\Joao\Desktop\IngTec\Artigo Suzigan\Artigo\new\saud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108504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5496" y="6597352"/>
            <a:ext cx="2486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Porto, </a:t>
            </a:r>
            <a:r>
              <a:rPr lang="pt-BR" sz="1100" dirty="0" err="1"/>
              <a:t>Kannebley</a:t>
            </a:r>
            <a:r>
              <a:rPr lang="pt-BR" sz="1100" dirty="0"/>
              <a:t>, </a:t>
            </a:r>
            <a:r>
              <a:rPr lang="pt-BR" sz="1100" dirty="0" err="1"/>
              <a:t>Selan</a:t>
            </a:r>
            <a:r>
              <a:rPr lang="pt-BR" sz="1100" dirty="0"/>
              <a:t>, </a:t>
            </a:r>
            <a:r>
              <a:rPr lang="pt-BR" sz="1100" dirty="0" err="1"/>
              <a:t>Baroni</a:t>
            </a:r>
            <a:r>
              <a:rPr lang="pt-BR" sz="1100" dirty="0"/>
              <a:t>  (2011)</a:t>
            </a:r>
          </a:p>
        </p:txBody>
      </p:sp>
    </p:spTree>
    <p:extLst>
      <p:ext uri="{BB962C8B-B14F-4D97-AF65-F5344CB8AC3E}">
        <p14:creationId xmlns:p14="http://schemas.microsoft.com/office/powerpoint/2010/main" val="29359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TRIÂNGULO DE SÁBATO</a:t>
            </a:r>
            <a:endParaRPr lang="pt-BR" dirty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116013" y="1412875"/>
            <a:ext cx="7777162" cy="3024188"/>
            <a:chOff x="703" y="890"/>
            <a:chExt cx="4899" cy="1905"/>
          </a:xfrm>
        </p:grpSpPr>
        <p:sp>
          <p:nvSpPr>
            <p:cNvPr id="8207" name="Rectangle 27"/>
            <p:cNvSpPr>
              <a:spLocks noChangeArrowheads="1"/>
            </p:cNvSpPr>
            <p:nvPr/>
          </p:nvSpPr>
          <p:spPr bwMode="auto">
            <a:xfrm>
              <a:off x="703" y="890"/>
              <a:ext cx="4899" cy="1905"/>
            </a:xfrm>
            <a:prstGeom prst="rect">
              <a:avLst/>
            </a:prstGeom>
            <a:solidFill>
              <a:schemeClr val="bg1">
                <a:alpha val="65097"/>
              </a:schemeClr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8" name="Text Box 7"/>
            <p:cNvSpPr txBox="1">
              <a:spLocks noChangeArrowheads="1"/>
            </p:cNvSpPr>
            <p:nvPr/>
          </p:nvSpPr>
          <p:spPr bwMode="auto">
            <a:xfrm>
              <a:off x="793" y="2437"/>
              <a:ext cx="19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b="1">
                  <a:solidFill>
                    <a:srgbClr val="003366"/>
                  </a:solidFill>
                </a:rPr>
                <a:t>INFRA-ESTRUTURA C&amp;T</a:t>
              </a:r>
            </a:p>
          </p:txBody>
        </p:sp>
        <p:sp>
          <p:nvSpPr>
            <p:cNvPr id="8209" name="Text Box 8"/>
            <p:cNvSpPr txBox="1">
              <a:spLocks noChangeArrowheads="1"/>
            </p:cNvSpPr>
            <p:nvPr/>
          </p:nvSpPr>
          <p:spPr bwMode="auto">
            <a:xfrm>
              <a:off x="3619" y="2437"/>
              <a:ext cx="1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b="1">
                  <a:solidFill>
                    <a:srgbClr val="003366"/>
                  </a:solidFill>
                </a:rPr>
                <a:t>ESTRUTURA PRODUTIVA</a:t>
              </a:r>
            </a:p>
          </p:txBody>
        </p:sp>
        <p:sp>
          <p:nvSpPr>
            <p:cNvPr id="8210" name="Text Box 9"/>
            <p:cNvSpPr txBox="1">
              <a:spLocks noChangeArrowheads="1"/>
            </p:cNvSpPr>
            <p:nvPr/>
          </p:nvSpPr>
          <p:spPr bwMode="auto">
            <a:xfrm>
              <a:off x="1967" y="981"/>
              <a:ext cx="24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b="1">
                  <a:solidFill>
                    <a:srgbClr val="003366"/>
                  </a:solidFill>
                </a:rPr>
                <a:t>POLÍTICAS GOVERNAMENTAIS</a:t>
              </a:r>
            </a:p>
          </p:txBody>
        </p:sp>
        <p:sp>
          <p:nvSpPr>
            <p:cNvPr id="8211" name="AutoShape 11"/>
            <p:cNvSpPr>
              <a:spLocks noChangeArrowheads="1"/>
            </p:cNvSpPr>
            <p:nvPr/>
          </p:nvSpPr>
          <p:spPr bwMode="auto">
            <a:xfrm>
              <a:off x="2018" y="1303"/>
              <a:ext cx="2359" cy="1038"/>
            </a:xfrm>
            <a:prstGeom prst="triangle">
              <a:avLst>
                <a:gd name="adj" fmla="val 50000"/>
              </a:avLst>
            </a:prstGeom>
            <a:solidFill>
              <a:srgbClr val="003366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2" name="Line 12"/>
            <p:cNvSpPr>
              <a:spLocks noChangeShapeType="1"/>
            </p:cNvSpPr>
            <p:nvPr/>
          </p:nvSpPr>
          <p:spPr bwMode="auto">
            <a:xfrm flipH="1">
              <a:off x="2200" y="1434"/>
              <a:ext cx="635" cy="54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3" name="Line 13"/>
            <p:cNvSpPr>
              <a:spLocks noChangeShapeType="1"/>
            </p:cNvSpPr>
            <p:nvPr/>
          </p:nvSpPr>
          <p:spPr bwMode="auto">
            <a:xfrm>
              <a:off x="2835" y="2478"/>
              <a:ext cx="681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4" name="Line 14"/>
            <p:cNvSpPr>
              <a:spLocks noChangeShapeType="1"/>
            </p:cNvSpPr>
            <p:nvPr/>
          </p:nvSpPr>
          <p:spPr bwMode="auto">
            <a:xfrm flipH="1" flipV="1">
              <a:off x="3606" y="1480"/>
              <a:ext cx="635" cy="54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5" name="Line 15"/>
            <p:cNvSpPr>
              <a:spLocks noChangeShapeType="1"/>
            </p:cNvSpPr>
            <p:nvPr/>
          </p:nvSpPr>
          <p:spPr bwMode="auto">
            <a:xfrm>
              <a:off x="794" y="2432"/>
              <a:ext cx="1814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6" name="Line 16"/>
            <p:cNvSpPr>
              <a:spLocks noChangeShapeType="1"/>
            </p:cNvSpPr>
            <p:nvPr/>
          </p:nvSpPr>
          <p:spPr bwMode="auto">
            <a:xfrm>
              <a:off x="2608" y="2432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7" name="Line 17"/>
            <p:cNvSpPr>
              <a:spLocks noChangeShapeType="1"/>
            </p:cNvSpPr>
            <p:nvPr/>
          </p:nvSpPr>
          <p:spPr bwMode="auto">
            <a:xfrm flipH="1">
              <a:off x="794" y="2704"/>
              <a:ext cx="1814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8" name="Line 18"/>
            <p:cNvSpPr>
              <a:spLocks noChangeShapeType="1"/>
            </p:cNvSpPr>
            <p:nvPr/>
          </p:nvSpPr>
          <p:spPr bwMode="auto">
            <a:xfrm flipV="1">
              <a:off x="794" y="2432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9" name="Line 19"/>
            <p:cNvSpPr>
              <a:spLocks noChangeShapeType="1"/>
            </p:cNvSpPr>
            <p:nvPr/>
          </p:nvSpPr>
          <p:spPr bwMode="auto">
            <a:xfrm>
              <a:off x="3606" y="2432"/>
              <a:ext cx="1905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0" name="Line 20"/>
            <p:cNvSpPr>
              <a:spLocks noChangeShapeType="1"/>
            </p:cNvSpPr>
            <p:nvPr/>
          </p:nvSpPr>
          <p:spPr bwMode="auto">
            <a:xfrm>
              <a:off x="5511" y="2432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1" name="Line 21"/>
            <p:cNvSpPr>
              <a:spLocks noChangeShapeType="1"/>
            </p:cNvSpPr>
            <p:nvPr/>
          </p:nvSpPr>
          <p:spPr bwMode="auto">
            <a:xfrm flipH="1">
              <a:off x="3606" y="2704"/>
              <a:ext cx="1905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2" name="Line 22"/>
            <p:cNvSpPr>
              <a:spLocks noChangeShapeType="1"/>
            </p:cNvSpPr>
            <p:nvPr/>
          </p:nvSpPr>
          <p:spPr bwMode="auto">
            <a:xfrm flipV="1">
              <a:off x="3606" y="2432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3" name="Line 23"/>
            <p:cNvSpPr>
              <a:spLocks noChangeShapeType="1"/>
            </p:cNvSpPr>
            <p:nvPr/>
          </p:nvSpPr>
          <p:spPr bwMode="auto">
            <a:xfrm>
              <a:off x="1928" y="981"/>
              <a:ext cx="2358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4" name="Line 24"/>
            <p:cNvSpPr>
              <a:spLocks noChangeShapeType="1"/>
            </p:cNvSpPr>
            <p:nvPr/>
          </p:nvSpPr>
          <p:spPr bwMode="auto">
            <a:xfrm>
              <a:off x="4286" y="981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5" name="Line 25"/>
            <p:cNvSpPr>
              <a:spLocks noChangeShapeType="1"/>
            </p:cNvSpPr>
            <p:nvPr/>
          </p:nvSpPr>
          <p:spPr bwMode="auto">
            <a:xfrm flipH="1">
              <a:off x="1928" y="1253"/>
              <a:ext cx="2358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6" name="Line 26"/>
            <p:cNvSpPr>
              <a:spLocks noChangeShapeType="1"/>
            </p:cNvSpPr>
            <p:nvPr/>
          </p:nvSpPr>
          <p:spPr bwMode="auto">
            <a:xfrm flipV="1">
              <a:off x="1928" y="981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348038" y="4437063"/>
            <a:ext cx="3384550" cy="1366837"/>
            <a:chOff x="2109" y="2795"/>
            <a:chExt cx="2132" cy="861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8205" name="Line 28"/>
            <p:cNvSpPr>
              <a:spLocks noChangeShapeType="1"/>
            </p:cNvSpPr>
            <p:nvPr/>
          </p:nvSpPr>
          <p:spPr bwMode="auto">
            <a:xfrm>
              <a:off x="3151" y="2795"/>
              <a:ext cx="1" cy="36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06" name="Oval 29"/>
            <p:cNvSpPr>
              <a:spLocks noChangeArrowheads="1"/>
            </p:cNvSpPr>
            <p:nvPr/>
          </p:nvSpPr>
          <p:spPr bwMode="auto">
            <a:xfrm>
              <a:off x="2109" y="3158"/>
              <a:ext cx="2132" cy="498"/>
            </a:xfrm>
            <a:prstGeom prst="ellipse">
              <a:avLst/>
            </a:prstGeom>
            <a:solidFill>
              <a:srgbClr val="003366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AMBIENTE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EXTERIOR</a:t>
              </a:r>
              <a:endParaRPr lang="pt-BR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116013" y="5949950"/>
            <a:ext cx="8280400" cy="792163"/>
            <a:chOff x="703" y="3748"/>
            <a:chExt cx="5216" cy="499"/>
          </a:xfrm>
        </p:grpSpPr>
        <p:sp>
          <p:nvSpPr>
            <p:cNvPr id="8198" name="Rectangle 36"/>
            <p:cNvSpPr>
              <a:spLocks noChangeArrowheads="1"/>
            </p:cNvSpPr>
            <p:nvPr/>
          </p:nvSpPr>
          <p:spPr bwMode="auto">
            <a:xfrm>
              <a:off x="703" y="3748"/>
              <a:ext cx="4899" cy="499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 w="254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9" name="Rectangle 30"/>
            <p:cNvSpPr>
              <a:spLocks noChangeArrowheads="1"/>
            </p:cNvSpPr>
            <p:nvPr/>
          </p:nvSpPr>
          <p:spPr bwMode="auto">
            <a:xfrm>
              <a:off x="4264" y="3906"/>
              <a:ext cx="16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2000" b="1">
                  <a:solidFill>
                    <a:srgbClr val="003366"/>
                  </a:solidFill>
                </a:rPr>
                <a:t>Extra-relações</a:t>
              </a:r>
            </a:p>
          </p:txBody>
        </p:sp>
        <p:sp>
          <p:nvSpPr>
            <p:cNvPr id="8200" name="Line 31"/>
            <p:cNvSpPr>
              <a:spLocks noChangeShapeType="1"/>
            </p:cNvSpPr>
            <p:nvPr/>
          </p:nvSpPr>
          <p:spPr bwMode="auto">
            <a:xfrm flipV="1">
              <a:off x="884" y="3838"/>
              <a:ext cx="0" cy="36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01" name="Rectangle 32"/>
            <p:cNvSpPr>
              <a:spLocks noChangeArrowheads="1"/>
            </p:cNvSpPr>
            <p:nvPr/>
          </p:nvSpPr>
          <p:spPr bwMode="auto">
            <a:xfrm>
              <a:off x="930" y="3884"/>
              <a:ext cx="1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003366"/>
                  </a:solidFill>
                </a:rPr>
                <a:t>Intra-relações</a:t>
              </a:r>
            </a:p>
          </p:txBody>
        </p:sp>
        <p:sp>
          <p:nvSpPr>
            <p:cNvPr id="8202" name="Rectangle 33"/>
            <p:cNvSpPr>
              <a:spLocks noChangeArrowheads="1"/>
            </p:cNvSpPr>
            <p:nvPr/>
          </p:nvSpPr>
          <p:spPr bwMode="auto">
            <a:xfrm>
              <a:off x="2578" y="3884"/>
              <a:ext cx="1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003366"/>
                  </a:solidFill>
                </a:rPr>
                <a:t>Inter-relações</a:t>
              </a:r>
            </a:p>
          </p:txBody>
        </p:sp>
        <p:sp>
          <p:nvSpPr>
            <p:cNvPr id="8203" name="Line 34"/>
            <p:cNvSpPr>
              <a:spLocks noChangeShapeType="1"/>
            </p:cNvSpPr>
            <p:nvPr/>
          </p:nvSpPr>
          <p:spPr bwMode="auto">
            <a:xfrm flipV="1">
              <a:off x="2532" y="3838"/>
              <a:ext cx="0" cy="3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04" name="Line 35"/>
            <p:cNvSpPr>
              <a:spLocks noChangeShapeType="1"/>
            </p:cNvSpPr>
            <p:nvPr/>
          </p:nvSpPr>
          <p:spPr bwMode="auto">
            <a:xfrm flipV="1">
              <a:off x="4219" y="3839"/>
              <a:ext cx="0" cy="3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22813461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7" y="1255059"/>
            <a:ext cx="8333575" cy="5532967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itle 8"/>
          <p:cNvSpPr txBox="1">
            <a:spLocks/>
          </p:cNvSpPr>
          <p:nvPr/>
        </p:nvSpPr>
        <p:spPr>
          <a:xfrm>
            <a:off x="888091" y="10123"/>
            <a:ext cx="8117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FFFDA6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63688" y="44624"/>
            <a:ext cx="7200800" cy="11430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Rede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Cooperação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tecnológica</a:t>
            </a:r>
            <a:r>
              <a:rPr lang="en-US" dirty="0">
                <a:solidFill>
                  <a:srgbClr val="0070C0"/>
                </a:solidFill>
              </a:rPr>
              <a:t> que </a:t>
            </a:r>
            <a:r>
              <a:rPr lang="en-US" dirty="0" err="1">
                <a:solidFill>
                  <a:srgbClr val="0070C0"/>
                </a:solidFill>
              </a:rPr>
              <a:t>resultou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em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Patentes</a:t>
            </a:r>
            <a:r>
              <a:rPr lang="en-US" dirty="0">
                <a:solidFill>
                  <a:srgbClr val="0070C0"/>
                </a:solidFill>
              </a:rPr>
              <a:t> com a USP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70908"/>
              </p:ext>
            </p:extLst>
          </p:nvPr>
        </p:nvGraphicFramePr>
        <p:xfrm>
          <a:off x="755577" y="2034381"/>
          <a:ext cx="7632847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6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parceiro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Classificação Institucional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635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Quantidade de Patente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marL="0" indent="635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FAPESP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Instituição de Fomento Governamental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101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marL="0" indent="46038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GSK (GlaxoSmithKline)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Empresa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33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marL="0" indent="635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 err="1">
                          <a:effectLst/>
                        </a:rPr>
                        <a:t>NerreTherapeutics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Empresa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marL="0" indent="635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Unicamp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Universidade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marL="0" indent="635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 err="1">
                          <a:effectLst/>
                        </a:rPr>
                        <a:t>InprenhaBiotec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Empresa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marL="0" indent="635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Suzano Papel &amp; Celulose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Empresa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marL="0" indent="635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FINEP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Instituição de Fomento Governamental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0" indent="635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Fundação UFSCAR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Fundação de Suporte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0" indent="635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Ouro Fino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Empresa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0" indent="635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UFSCAR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Universidade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4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668344" cy="11430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Rede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Cooperação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tecnológica</a:t>
            </a:r>
            <a:r>
              <a:rPr lang="en-US" dirty="0">
                <a:solidFill>
                  <a:srgbClr val="0070C0"/>
                </a:solidFill>
              </a:rPr>
              <a:t> que </a:t>
            </a:r>
            <a:r>
              <a:rPr lang="en-US" dirty="0" err="1">
                <a:solidFill>
                  <a:srgbClr val="0070C0"/>
                </a:solidFill>
              </a:rPr>
              <a:t>resultou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em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Patentes</a:t>
            </a:r>
            <a:r>
              <a:rPr lang="en-US" dirty="0">
                <a:solidFill>
                  <a:srgbClr val="0070C0"/>
                </a:solidFill>
              </a:rPr>
              <a:t> com a UNICAMP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52928" cy="53285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6245"/>
              </p:ext>
            </p:extLst>
          </p:nvPr>
        </p:nvGraphicFramePr>
        <p:xfrm>
          <a:off x="611561" y="1340768"/>
          <a:ext cx="8136902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6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Nome do parceiro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Classificação Institucional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635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Quantidade de Patente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BUNGE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Empresa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59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UFRJ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Universidade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15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UNESP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Universidade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FAPESP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Instituições de Fomento Governamental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USP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Universidade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BRASKEM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Empresa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CARGIL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Empresa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EMBRAPA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Instituto de Pesquisa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PADTEC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Empresa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marL="0" indent="635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JOHNSON &amp;JOHNSON BR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Empresa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7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Rede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Cooperação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tecnológica</a:t>
            </a:r>
            <a:r>
              <a:rPr lang="en-US" dirty="0">
                <a:solidFill>
                  <a:srgbClr val="0070C0"/>
                </a:solidFill>
              </a:rPr>
              <a:t> que </a:t>
            </a:r>
            <a:r>
              <a:rPr lang="en-US" dirty="0" err="1">
                <a:solidFill>
                  <a:srgbClr val="0070C0"/>
                </a:solidFill>
              </a:rPr>
              <a:t>resultou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em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Patentes</a:t>
            </a:r>
            <a:r>
              <a:rPr lang="en-US" dirty="0">
                <a:solidFill>
                  <a:srgbClr val="0070C0"/>
                </a:solidFill>
              </a:rPr>
              <a:t> com a UNESP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776864" cy="50405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29042"/>
              </p:ext>
            </p:extLst>
          </p:nvPr>
        </p:nvGraphicFramePr>
        <p:xfrm>
          <a:off x="611559" y="1412776"/>
          <a:ext cx="7704856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6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Nome do parceiro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Classificação Institucional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Quantidade de Patente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FAPESP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Instituição de Fomento Governamental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UNICAMP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Universidade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UFRJ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Universidade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UNIV GENEVE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Universidade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marL="0" indent="635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OXFORD (Isis) INNOVATION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Empresa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UFSCAR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Universidade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USP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Universidade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marL="0" indent="635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600" dirty="0">
                          <a:effectLst/>
                        </a:rPr>
                        <a:t>UNIV. OXFORD INNOVA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Universidade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EMBRAPA 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Instituto de pesquisa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EMS 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Empresa</a:t>
                      </a:r>
                      <a:endParaRPr lang="pt-BR" sz="16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4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Rede de Cooperação Tecnológica da da Novartis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3"/>
            <a:ext cx="6192688" cy="54726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88434"/>
              </p:ext>
            </p:extLst>
          </p:nvPr>
        </p:nvGraphicFramePr>
        <p:xfrm>
          <a:off x="6084168" y="1412776"/>
          <a:ext cx="2952892" cy="4405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Nome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pt-BR" sz="1600" b="0" dirty="0" err="1">
                          <a:solidFill>
                            <a:schemeClr val="tx1"/>
                          </a:solidFill>
                          <a:effectLst/>
                        </a:rPr>
                        <a:t>°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 de colaborações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Novartis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</a:rPr>
                        <a:t>Chiron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</a:rPr>
                        <a:t>Syngenta Participações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err="1">
                          <a:solidFill>
                            <a:schemeClr val="tx1"/>
                          </a:solidFill>
                          <a:effectLst/>
                        </a:rPr>
                        <a:t>Nektar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600" b="0" dirty="0" err="1">
                          <a:solidFill>
                            <a:schemeClr val="tx1"/>
                          </a:solidFill>
                          <a:effectLst/>
                        </a:rPr>
                        <a:t>Therapeutics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</a:rPr>
                        <a:t>Mitsubishi Pharma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Novartis (Incorporada)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</a:rPr>
                        <a:t>Universidade de Murdoch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</a:rPr>
                        <a:t>Universidade do Oregon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</a:rPr>
                        <a:t>Instituto Americano de Saúde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GlaxoSmithKline (GSK)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256822" y="6300028"/>
            <a:ext cx="2193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Fonte: Basso e Porto (2016)</a:t>
            </a:r>
          </a:p>
        </p:txBody>
      </p:sp>
    </p:spTree>
    <p:extLst>
      <p:ext uri="{BB962C8B-B14F-4D97-AF65-F5344CB8AC3E}">
        <p14:creationId xmlns:p14="http://schemas.microsoft.com/office/powerpoint/2010/main" val="732001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RCT para identificar as principais áreas tecnológicas </a:t>
            </a:r>
          </a:p>
        </p:txBody>
      </p:sp>
    </p:spTree>
    <p:extLst>
      <p:ext uri="{BB962C8B-B14F-4D97-AF65-F5344CB8AC3E}">
        <p14:creationId xmlns:p14="http://schemas.microsoft.com/office/powerpoint/2010/main" val="1888125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ntitl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032"/>
            <a:ext cx="9144000" cy="6525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7324041" y="6567155"/>
            <a:ext cx="17844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421C5E"/>
                </a:solidFill>
              </a:rPr>
              <a:t>Basso, Pereira e Porto 2019</a:t>
            </a:r>
            <a:endParaRPr lang="pt-BR" sz="1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75656" y="-27383"/>
            <a:ext cx="7920880" cy="576063"/>
          </a:xfrm>
        </p:spPr>
        <p:txBody>
          <a:bodyPr>
            <a:normAutofit/>
          </a:bodyPr>
          <a:lstStyle/>
          <a:p>
            <a:pPr lvl="1" algn="l"/>
            <a:r>
              <a:rPr lang="pt-BR" dirty="0">
                <a:solidFill>
                  <a:srgbClr val="004E92"/>
                </a:solidFill>
              </a:rPr>
              <a:t>RCT: Para </a:t>
            </a:r>
            <a:r>
              <a:rPr lang="en-US" dirty="0" err="1">
                <a:solidFill>
                  <a:srgbClr val="004E92"/>
                </a:solidFill>
              </a:rPr>
              <a:t>Identificação</a:t>
            </a:r>
            <a:r>
              <a:rPr lang="en-US" dirty="0">
                <a:solidFill>
                  <a:srgbClr val="004E92"/>
                </a:solidFill>
              </a:rPr>
              <a:t> da </a:t>
            </a:r>
            <a:r>
              <a:rPr lang="en-US" dirty="0" err="1">
                <a:solidFill>
                  <a:srgbClr val="004E92"/>
                </a:solidFill>
              </a:rPr>
              <a:t>Área</a:t>
            </a:r>
            <a:r>
              <a:rPr lang="en-US" dirty="0">
                <a:solidFill>
                  <a:srgbClr val="004E92"/>
                </a:solidFill>
              </a:rPr>
              <a:t> </a:t>
            </a:r>
            <a:r>
              <a:rPr lang="en-US" dirty="0" err="1">
                <a:solidFill>
                  <a:srgbClr val="004E92"/>
                </a:solidFill>
              </a:rPr>
              <a:t>Tecnológica</a:t>
            </a:r>
            <a:r>
              <a:rPr lang="en-US" dirty="0">
                <a:solidFill>
                  <a:srgbClr val="004E92"/>
                </a:solidFill>
              </a:rPr>
              <a:t> de </a:t>
            </a:r>
            <a:r>
              <a:rPr lang="en-US" dirty="0" err="1">
                <a:solidFill>
                  <a:srgbClr val="004E92"/>
                </a:solidFill>
              </a:rPr>
              <a:t>atuação</a:t>
            </a:r>
            <a:r>
              <a:rPr lang="en-US" dirty="0">
                <a:solidFill>
                  <a:srgbClr val="004E92"/>
                </a:solidFill>
              </a:rPr>
              <a:t> das </a:t>
            </a:r>
            <a:r>
              <a:rPr lang="en-US" dirty="0" err="1">
                <a:solidFill>
                  <a:srgbClr val="004E92"/>
                </a:solidFill>
              </a:rPr>
              <a:t>Organizações</a:t>
            </a:r>
            <a:r>
              <a:rPr lang="en-US" dirty="0">
                <a:solidFill>
                  <a:srgbClr val="004E92"/>
                </a:solidFill>
              </a:rPr>
              <a:t> </a:t>
            </a:r>
            <a:endParaRPr lang="pt-BR" dirty="0">
              <a:solidFill>
                <a:srgbClr val="004E9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7544" y="4715852"/>
            <a:ext cx="350236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000000"/>
                </a:solidFill>
                <a:latin typeface="Times New Roman" charset="0"/>
                <a:ea typeface="Calibri" charset="0"/>
              </a:rPr>
              <a:t>preparações medicinais ativos </a:t>
            </a:r>
            <a:r>
              <a:rPr lang="pt-BR" sz="16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orgânicos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4139952" y="4746630"/>
            <a:ext cx="383951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Materiais para próteses e seus revestimentos</a:t>
            </a:r>
            <a:endParaRPr lang="pt-BR" sz="1600" dirty="0"/>
          </a:p>
        </p:txBody>
      </p:sp>
      <p:sp>
        <p:nvSpPr>
          <p:cNvPr id="8" name="Retângulo 7"/>
          <p:cNvSpPr/>
          <p:nvPr/>
        </p:nvSpPr>
        <p:spPr>
          <a:xfrm>
            <a:off x="6084168" y="4129916"/>
            <a:ext cx="261537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charset="0"/>
                <a:ea typeface="Calibri" charset="0"/>
              </a:rPr>
              <a:t>Mutação ou  engenharia genética </a:t>
            </a:r>
          </a:p>
          <a:p>
            <a:r>
              <a:rPr lang="pt-BR" sz="1400" dirty="0">
                <a:latin typeface="Times New Roman" charset="0"/>
                <a:ea typeface="Calibri" charset="0"/>
              </a:rPr>
              <a:t>(DNA, RNA, vetores)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6512" y="3728065"/>
            <a:ext cx="4968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>
                <a:solidFill>
                  <a:srgbClr val="000000"/>
                </a:solidFill>
              </a:rPr>
              <a:t>Preparações medicinais caracterizadas por formas físicas especiais</a:t>
            </a:r>
          </a:p>
        </p:txBody>
      </p:sp>
    </p:spTree>
    <p:extLst>
      <p:ext uri="{BB962C8B-B14F-4D97-AF65-F5344CB8AC3E}">
        <p14:creationId xmlns:p14="http://schemas.microsoft.com/office/powerpoint/2010/main" val="689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RCT para </a:t>
            </a:r>
            <a:r>
              <a:rPr lang="en-US" dirty="0" err="1"/>
              <a:t>caracterizar</a:t>
            </a:r>
            <a:r>
              <a:rPr lang="en-US" dirty="0"/>
              <a:t> as </a:t>
            </a:r>
            <a:r>
              <a:rPr lang="en-US" dirty="0" err="1"/>
              <a:t>relações</a:t>
            </a:r>
            <a:r>
              <a:rPr lang="en-US" dirty="0"/>
              <a:t> de </a:t>
            </a:r>
            <a:r>
              <a:rPr lang="en-US" dirty="0" err="1"/>
              <a:t>cooperação</a:t>
            </a:r>
            <a:r>
              <a:rPr lang="en-US" dirty="0"/>
              <a:t> </a:t>
            </a:r>
            <a:r>
              <a:rPr lang="en-US" dirty="0" err="1"/>
              <a:t>tecnológica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686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496" y="116632"/>
            <a:ext cx="8820472" cy="1392808"/>
          </a:xfrm>
        </p:spPr>
        <p:txBody>
          <a:bodyPr>
            <a:normAutofit/>
          </a:bodyPr>
          <a:lstStyle/>
          <a:p>
            <a:r>
              <a:rPr lang="pt-BR" sz="3600" dirty="0"/>
              <a:t>Complexidade das Rela</a:t>
            </a:r>
            <a:r>
              <a:rPr lang="en-US" sz="3600" dirty="0" err="1"/>
              <a:t>ções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pt-BR" dirty="0"/>
              <a:t>RCT </a:t>
            </a:r>
          </a:p>
        </p:txBody>
      </p:sp>
      <p:pic>
        <p:nvPicPr>
          <p:cNvPr id="6" name="Imagem 1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566" y="1454671"/>
            <a:ext cx="132461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9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36912"/>
            <a:ext cx="1724025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3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276872"/>
            <a:ext cx="1628775" cy="149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26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6638" y="1628532"/>
            <a:ext cx="1847850" cy="100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4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59" y="4653136"/>
            <a:ext cx="2463425" cy="17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24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630055"/>
            <a:ext cx="2505075" cy="219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24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609755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179512" y="3861048"/>
            <a:ext cx="2991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/>
          </a:p>
          <a:p>
            <a:r>
              <a:rPr lang="pt-BR" sz="2400" dirty="0" err="1"/>
              <a:t>Egoredes</a:t>
            </a:r>
            <a:r>
              <a:rPr lang="pt-BR" sz="2400" dirty="0"/>
              <a:t>: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7504" y="6567155"/>
            <a:ext cx="1521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err="1"/>
              <a:t>Luqueze</a:t>
            </a:r>
            <a:r>
              <a:rPr lang="pt-BR" sz="1000" dirty="0"/>
              <a:t> e Porto (2017)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1628800"/>
            <a:ext cx="431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Redes de baixa complexidade</a:t>
            </a:r>
          </a:p>
        </p:txBody>
      </p:sp>
    </p:spTree>
    <p:extLst>
      <p:ext uri="{BB962C8B-B14F-4D97-AF65-F5344CB8AC3E}">
        <p14:creationId xmlns:p14="http://schemas.microsoft.com/office/powerpoint/2010/main" val="10416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94878"/>
            <a:ext cx="6362700" cy="639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/>
              <a:t>Complexidade das Rela</a:t>
            </a:r>
            <a:r>
              <a:rPr lang="en-US" sz="2800" dirty="0" err="1"/>
              <a:t>ções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pt-BR" sz="2800" dirty="0"/>
              <a:t>RCT </a:t>
            </a:r>
            <a:br>
              <a:rPr lang="pt-BR" sz="2800" dirty="0"/>
            </a:br>
            <a:br>
              <a:rPr lang="pt-BR" sz="2800" dirty="0"/>
            </a:b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251520" y="3626440"/>
            <a:ext cx="15838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Rede de cooperação da empresa </a:t>
            </a:r>
            <a:r>
              <a:rPr lang="pt-BR" sz="1400" dirty="0" err="1"/>
              <a:t>Avago</a:t>
            </a:r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5512648" y="2670011"/>
            <a:ext cx="337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>
                <a:solidFill>
                  <a:srgbClr val="004E92"/>
                </a:solidFill>
              </a:rPr>
              <a:t>Rede de elevada complexidade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84828" y="6536377"/>
            <a:ext cx="15215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err="1"/>
              <a:t>Luqueze</a:t>
            </a:r>
            <a:r>
              <a:rPr lang="pt-BR" sz="1000" dirty="0"/>
              <a:t> e Porto (2017)</a:t>
            </a:r>
          </a:p>
        </p:txBody>
      </p:sp>
    </p:spTree>
    <p:extLst>
      <p:ext uri="{BB962C8B-B14F-4D97-AF65-F5344CB8AC3E}">
        <p14:creationId xmlns:p14="http://schemas.microsoft.com/office/powerpoint/2010/main" val="1597273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992888" cy="7344816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411760" y="44625"/>
            <a:ext cx="6732240" cy="648071"/>
          </a:xfrm>
        </p:spPr>
        <p:txBody>
          <a:bodyPr>
            <a:normAutofit/>
          </a:bodyPr>
          <a:lstStyle/>
          <a:p>
            <a:r>
              <a:rPr lang="pt-BR" dirty="0"/>
              <a:t>Rede Cooperação Tecnológica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07504" y="5589240"/>
          <a:ext cx="2448272" cy="1272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Natureza dos Agentes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% das Patentes em Colaboração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Subsidiárias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78%</a:t>
                      </a:r>
                      <a:endParaRPr lang="pt-B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Empresas</a:t>
                      </a:r>
                      <a:endParaRPr lang="pt-B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17%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Unidades de Negócio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0%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Universidades e Institutos de Pesquisa 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5%</a:t>
                      </a:r>
                      <a:endParaRPr lang="pt-B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5508104" y="5661248"/>
            <a:ext cx="3600400" cy="117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16.625 </a:t>
            </a:r>
            <a:r>
              <a:rPr lang="pt-BR" sz="12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INPADOCs</a:t>
            </a:r>
            <a:endParaRPr lang="pt-BR" sz="12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14.065 em colaboração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381 atores (1998 ate 2017)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Grau IA: 84,6% Inovação extremamente aberta</a:t>
            </a:r>
            <a:endParaRPr lang="pt-BR" sz="1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-36511" y="404664"/>
          <a:ext cx="2304255" cy="1945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Estatísticas Gerais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Valor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Grau Médio</a:t>
                      </a:r>
                      <a:endParaRPr lang="pt-B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</a:rPr>
                        <a:t>2,315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Grau Ponderado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12,184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Diâmetro da Rede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Densidade do Grafo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0,006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Modularidade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0,63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Comunidades</a:t>
                      </a:r>
                      <a:endParaRPr lang="pt-B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16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Componentes Conectados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Coeficiente de Clusterização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0,815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Comprimento Médio da Rede</a:t>
                      </a:r>
                      <a:endParaRPr lang="pt-B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3,082</a:t>
                      </a:r>
                      <a:endParaRPr lang="pt-B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0" y="2636912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Rede com </a:t>
            </a:r>
          </a:p>
          <a:p>
            <a:r>
              <a:rPr lang="pt-BR" dirty="0"/>
              <a:t>Múltiplas comunidades</a:t>
            </a:r>
          </a:p>
        </p:txBody>
      </p:sp>
    </p:spTree>
    <p:extLst>
      <p:ext uri="{BB962C8B-B14F-4D97-AF65-F5344CB8AC3E}">
        <p14:creationId xmlns:p14="http://schemas.microsoft.com/office/powerpoint/2010/main" val="39545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012160" y="3675063"/>
            <a:ext cx="2520950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085185" y="5656263"/>
            <a:ext cx="243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sz="1200">
                <a:solidFill>
                  <a:srgbClr val="003366"/>
                </a:solidFill>
              </a:rPr>
              <a:t>REDES TRILATERAIS </a:t>
            </a:r>
          </a:p>
          <a:p>
            <a:pPr algn="ctr"/>
            <a:r>
              <a:rPr lang="pt-BR" sz="1200">
                <a:solidFill>
                  <a:srgbClr val="003366"/>
                </a:solidFill>
              </a:rPr>
              <a:t>E ORGANIZAÇÕES HÍBRIDAS</a:t>
            </a:r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7075785" y="4284663"/>
            <a:ext cx="990600" cy="914400"/>
          </a:xfrm>
          <a:prstGeom prst="ellips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7525047" y="5221288"/>
            <a:ext cx="1012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rgbClr val="003366"/>
                </a:solidFill>
              </a:rPr>
              <a:t>INDUSTRIA</a:t>
            </a:r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6770985" y="4005263"/>
            <a:ext cx="990600" cy="914400"/>
          </a:xfrm>
          <a:prstGeom prst="ellips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6797972" y="3709988"/>
            <a:ext cx="963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rgbClr val="003366"/>
                </a:solidFill>
              </a:rPr>
              <a:t>GOVERNO</a:t>
            </a:r>
          </a:p>
        </p:txBody>
      </p:sp>
      <p:sp>
        <p:nvSpPr>
          <p:cNvPr id="9224" name="Oval 10"/>
          <p:cNvSpPr>
            <a:spLocks noChangeArrowheads="1"/>
          </p:cNvSpPr>
          <p:nvPr/>
        </p:nvSpPr>
        <p:spPr bwMode="auto">
          <a:xfrm>
            <a:off x="6542385" y="4284663"/>
            <a:ext cx="990600" cy="914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6045497" y="5221288"/>
            <a:ext cx="1046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rgbClr val="003366"/>
                </a:solidFill>
              </a:rPr>
              <a:t>ACADEMIA </a:t>
            </a:r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V="1">
            <a:off x="7304385" y="4513263"/>
            <a:ext cx="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6012160" y="3141663"/>
            <a:ext cx="2520950" cy="533400"/>
          </a:xfrm>
          <a:prstGeom prst="rect">
            <a:avLst/>
          </a:prstGeom>
          <a:solidFill>
            <a:srgbClr val="006699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HÉLICE TRIPLA III</a:t>
            </a:r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>
            <a:off x="4787702" y="3998913"/>
            <a:ext cx="2286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 flipH="1">
            <a:off x="4101902" y="3998913"/>
            <a:ext cx="2286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3354190" y="2349500"/>
            <a:ext cx="2447925" cy="533400"/>
          </a:xfrm>
          <a:prstGeom prst="rect">
            <a:avLst/>
          </a:prstGeom>
          <a:solidFill>
            <a:srgbClr val="006699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HÉLICE TRIPLA II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711502" y="4151313"/>
            <a:ext cx="1012825" cy="914400"/>
            <a:chOff x="2880" y="2688"/>
            <a:chExt cx="638" cy="576"/>
          </a:xfrm>
        </p:grpSpPr>
        <p:sp>
          <p:nvSpPr>
            <p:cNvPr id="9250" name="Oval 19"/>
            <p:cNvSpPr>
              <a:spLocks noChangeArrowheads="1"/>
            </p:cNvSpPr>
            <p:nvPr/>
          </p:nvSpPr>
          <p:spPr bwMode="auto">
            <a:xfrm>
              <a:off x="2880" y="2688"/>
              <a:ext cx="624" cy="576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51" name="Text Box 20"/>
            <p:cNvSpPr txBox="1">
              <a:spLocks noChangeArrowheads="1"/>
            </p:cNvSpPr>
            <p:nvPr/>
          </p:nvSpPr>
          <p:spPr bwMode="auto">
            <a:xfrm>
              <a:off x="2880" y="2880"/>
              <a:ext cx="6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1200" b="1">
                  <a:solidFill>
                    <a:schemeClr val="bg1"/>
                  </a:solidFill>
                </a:rPr>
                <a:t>INDUSTRIA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492302" y="4151313"/>
            <a:ext cx="1046163" cy="914400"/>
            <a:chOff x="2112" y="2688"/>
            <a:chExt cx="659" cy="576"/>
          </a:xfrm>
        </p:grpSpPr>
        <p:sp>
          <p:nvSpPr>
            <p:cNvPr id="9248" name="Oval 22"/>
            <p:cNvSpPr>
              <a:spLocks noChangeArrowheads="1"/>
            </p:cNvSpPr>
            <p:nvPr/>
          </p:nvSpPr>
          <p:spPr bwMode="auto">
            <a:xfrm>
              <a:off x="2112" y="2688"/>
              <a:ext cx="624" cy="576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49" name="Text Box 23"/>
            <p:cNvSpPr txBox="1">
              <a:spLocks noChangeArrowheads="1"/>
            </p:cNvSpPr>
            <p:nvPr/>
          </p:nvSpPr>
          <p:spPr bwMode="auto">
            <a:xfrm>
              <a:off x="2112" y="2880"/>
              <a:ext cx="6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1200" b="1">
                  <a:solidFill>
                    <a:schemeClr val="bg1"/>
                  </a:solidFill>
                </a:rPr>
                <a:t>ACADEMIA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101902" y="3160713"/>
            <a:ext cx="990600" cy="914400"/>
            <a:chOff x="2496" y="2064"/>
            <a:chExt cx="624" cy="576"/>
          </a:xfrm>
        </p:grpSpPr>
        <p:sp>
          <p:nvSpPr>
            <p:cNvPr id="9246" name="Oval 25"/>
            <p:cNvSpPr>
              <a:spLocks noChangeArrowheads="1"/>
            </p:cNvSpPr>
            <p:nvPr/>
          </p:nvSpPr>
          <p:spPr bwMode="auto">
            <a:xfrm>
              <a:off x="2496" y="2064"/>
              <a:ext cx="624" cy="576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47" name="Text Box 26"/>
            <p:cNvSpPr txBox="1">
              <a:spLocks noChangeArrowheads="1"/>
            </p:cNvSpPr>
            <p:nvPr/>
          </p:nvSpPr>
          <p:spPr bwMode="auto">
            <a:xfrm>
              <a:off x="2496" y="2256"/>
              <a:ext cx="6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1200" b="1">
                  <a:solidFill>
                    <a:schemeClr val="bg1"/>
                  </a:solidFill>
                </a:rPr>
                <a:t>GOVERNO</a:t>
              </a:r>
            </a:p>
          </p:txBody>
        </p:sp>
      </p:grpSp>
      <p:sp>
        <p:nvSpPr>
          <p:cNvPr id="9234" name="Line 27"/>
          <p:cNvSpPr>
            <a:spLocks noChangeShapeType="1"/>
          </p:cNvSpPr>
          <p:nvPr/>
        </p:nvSpPr>
        <p:spPr bwMode="auto">
          <a:xfrm>
            <a:off x="4482902" y="4608513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5" name="Rectangle 28"/>
          <p:cNvSpPr>
            <a:spLocks noChangeArrowheads="1"/>
          </p:cNvSpPr>
          <p:nvPr/>
        </p:nvSpPr>
        <p:spPr bwMode="auto">
          <a:xfrm>
            <a:off x="3354190" y="2882900"/>
            <a:ext cx="2447925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6" name="Oval 30"/>
          <p:cNvSpPr>
            <a:spLocks noChangeArrowheads="1"/>
          </p:cNvSpPr>
          <p:nvPr/>
        </p:nvSpPr>
        <p:spPr bwMode="auto">
          <a:xfrm>
            <a:off x="633215" y="2276475"/>
            <a:ext cx="2362200" cy="2362200"/>
          </a:xfrm>
          <a:prstGeom prst="ellipse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7" name="Oval 31"/>
          <p:cNvSpPr>
            <a:spLocks noChangeArrowheads="1"/>
          </p:cNvSpPr>
          <p:nvPr/>
        </p:nvSpPr>
        <p:spPr bwMode="auto">
          <a:xfrm>
            <a:off x="785615" y="3114675"/>
            <a:ext cx="990600" cy="914400"/>
          </a:xfrm>
          <a:prstGeom prst="ellipse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8" name="Oval 32"/>
          <p:cNvSpPr>
            <a:spLocks noChangeArrowheads="1"/>
          </p:cNvSpPr>
          <p:nvPr/>
        </p:nvSpPr>
        <p:spPr bwMode="auto">
          <a:xfrm>
            <a:off x="1852415" y="3114675"/>
            <a:ext cx="990600" cy="914400"/>
          </a:xfrm>
          <a:prstGeom prst="ellipse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9" name="Text Box 33"/>
          <p:cNvSpPr txBox="1">
            <a:spLocks noChangeArrowheads="1"/>
          </p:cNvSpPr>
          <p:nvPr/>
        </p:nvSpPr>
        <p:spPr bwMode="auto">
          <a:xfrm>
            <a:off x="1292027" y="2581275"/>
            <a:ext cx="1093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400" b="1">
                <a:solidFill>
                  <a:schemeClr val="bg1"/>
                </a:solidFill>
              </a:rPr>
              <a:t>GOVERNO</a:t>
            </a:r>
          </a:p>
        </p:txBody>
      </p:sp>
      <p:sp>
        <p:nvSpPr>
          <p:cNvPr id="9240" name="Text Box 34"/>
          <p:cNvSpPr txBox="1">
            <a:spLocks noChangeArrowheads="1"/>
          </p:cNvSpPr>
          <p:nvPr/>
        </p:nvSpPr>
        <p:spPr bwMode="auto">
          <a:xfrm>
            <a:off x="1852415" y="3419475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chemeClr val="bg1"/>
                </a:solidFill>
              </a:rPr>
              <a:t>INDUSTRIA</a:t>
            </a:r>
          </a:p>
        </p:txBody>
      </p:sp>
      <p:sp>
        <p:nvSpPr>
          <p:cNvPr id="9241" name="Text Box 35"/>
          <p:cNvSpPr txBox="1">
            <a:spLocks noChangeArrowheads="1"/>
          </p:cNvSpPr>
          <p:nvPr/>
        </p:nvSpPr>
        <p:spPr bwMode="auto">
          <a:xfrm>
            <a:off x="768152" y="3419475"/>
            <a:ext cx="1046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chemeClr val="bg1"/>
                </a:solidFill>
              </a:rPr>
              <a:t>ACADEMIA </a:t>
            </a:r>
          </a:p>
        </p:txBody>
      </p:sp>
      <p:sp>
        <p:nvSpPr>
          <p:cNvPr id="9242" name="Rectangle 36"/>
          <p:cNvSpPr>
            <a:spLocks noChangeArrowheads="1"/>
          </p:cNvSpPr>
          <p:nvPr/>
        </p:nvSpPr>
        <p:spPr bwMode="auto">
          <a:xfrm>
            <a:off x="539552" y="1600200"/>
            <a:ext cx="2527300" cy="533400"/>
          </a:xfrm>
          <a:prstGeom prst="rect">
            <a:avLst/>
          </a:prstGeom>
          <a:solidFill>
            <a:srgbClr val="006699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HÉLICE TRIPLA I</a:t>
            </a:r>
          </a:p>
        </p:txBody>
      </p:sp>
      <p:sp>
        <p:nvSpPr>
          <p:cNvPr id="9243" name="Rectangle 37"/>
          <p:cNvSpPr>
            <a:spLocks noChangeArrowheads="1"/>
          </p:cNvSpPr>
          <p:nvPr/>
        </p:nvSpPr>
        <p:spPr bwMode="auto">
          <a:xfrm>
            <a:off x="545902" y="2133600"/>
            <a:ext cx="2520950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44" name="Rectangle 38"/>
          <p:cNvSpPr>
            <a:spLocks noChangeArrowheads="1"/>
          </p:cNvSpPr>
          <p:nvPr/>
        </p:nvSpPr>
        <p:spPr bwMode="auto">
          <a:xfrm>
            <a:off x="5868144" y="6381328"/>
            <a:ext cx="1343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pt-BR" sz="1200" b="1" dirty="0">
                <a:solidFill>
                  <a:srgbClr val="003366"/>
                </a:solidFill>
              </a:rPr>
              <a:t>PLONSKI (2006)</a:t>
            </a:r>
          </a:p>
        </p:txBody>
      </p:sp>
      <p:sp>
        <p:nvSpPr>
          <p:cNvPr id="40" name="Título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MODELO DA HÉLICE TRIPLA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10405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CristianoG\AppData\Local\Microsoft\Windows\INetCache\Content.Word\Fig 2 paper FVIII Coop 2.tif">
            <a:extLst>
              <a:ext uri="{FF2B5EF4-FFF2-40B4-BE49-F238E27FC236}">
                <a16:creationId xmlns:a16="http://schemas.microsoft.com/office/drawing/2014/main" id="{8D0B4C17-FAF2-4BF0-8ACA-01C27F2520E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55194" r="2776" b="650"/>
          <a:stretch/>
        </p:blipFill>
        <p:spPr bwMode="auto">
          <a:xfrm>
            <a:off x="35496" y="764704"/>
            <a:ext cx="9108504" cy="6120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82225908-2CB9-4B2F-9A6E-4DDDE86824EB}"/>
              </a:ext>
            </a:extLst>
          </p:cNvPr>
          <p:cNvSpPr/>
          <p:nvPr/>
        </p:nvSpPr>
        <p:spPr>
          <a:xfrm>
            <a:off x="5197617" y="2204864"/>
            <a:ext cx="3878127" cy="1911674"/>
          </a:xfrm>
          <a:prstGeom prst="ellipse">
            <a:avLst/>
          </a:prstGeom>
          <a:solidFill>
            <a:srgbClr val="B82D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949FBCE-A6B8-4407-98FD-0D2713BDAE87}"/>
              </a:ext>
            </a:extLst>
          </p:cNvPr>
          <p:cNvSpPr/>
          <p:nvPr/>
        </p:nvSpPr>
        <p:spPr>
          <a:xfrm>
            <a:off x="251521" y="764704"/>
            <a:ext cx="3816424" cy="1860864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F051024-1B6B-43FB-B19E-B51054CA8BE4}"/>
              </a:ext>
            </a:extLst>
          </p:cNvPr>
          <p:cNvSpPr/>
          <p:nvPr/>
        </p:nvSpPr>
        <p:spPr>
          <a:xfrm>
            <a:off x="6162521" y="5522550"/>
            <a:ext cx="874930" cy="1002795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496" y="44624"/>
            <a:ext cx="8568952" cy="754228"/>
          </a:xfrm>
        </p:spPr>
        <p:txBody>
          <a:bodyPr>
            <a:normAutofit/>
          </a:bodyPr>
          <a:lstStyle/>
          <a:p>
            <a:r>
              <a:rPr lang="pt-BR" dirty="0"/>
              <a:t>RCT para desenvolvimento do Fator VIII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6525344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Pereira et </a:t>
            </a:r>
            <a:r>
              <a:rPr lang="pt-BR" sz="1200" dirty="0" err="1"/>
              <a:t>all</a:t>
            </a:r>
            <a:r>
              <a:rPr lang="pt-BR" sz="1200" dirty="0"/>
              <a:t>, 2018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A506A22-94DD-4CBA-9AD4-BB7631C5FB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620688"/>
            <a:ext cx="4503744" cy="187220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820472" y="692696"/>
            <a:ext cx="288032" cy="16773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800" dirty="0"/>
              <a:t>4º</a:t>
            </a:r>
          </a:p>
          <a:p>
            <a:endParaRPr lang="pt-BR" sz="600" dirty="0"/>
          </a:p>
          <a:p>
            <a:r>
              <a:rPr lang="pt-BR" sz="800" dirty="0"/>
              <a:t>1º.</a:t>
            </a:r>
          </a:p>
          <a:p>
            <a:endParaRPr lang="pt-BR" sz="900" dirty="0"/>
          </a:p>
          <a:p>
            <a:r>
              <a:rPr lang="pt-BR" sz="800" dirty="0"/>
              <a:t>2º.</a:t>
            </a:r>
          </a:p>
          <a:p>
            <a:endParaRPr lang="pt-BR" sz="800" dirty="0"/>
          </a:p>
          <a:p>
            <a:endParaRPr lang="pt-BR" sz="800" dirty="0"/>
          </a:p>
          <a:p>
            <a:r>
              <a:rPr lang="pt-BR" sz="800" dirty="0"/>
              <a:t>3º.</a:t>
            </a:r>
          </a:p>
          <a:p>
            <a:endParaRPr lang="pt-BR" sz="800" dirty="0"/>
          </a:p>
          <a:p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60445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08113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>
                <a:solidFill>
                  <a:srgbClr val="004E92"/>
                </a:solidFill>
              </a:rPr>
              <a:t>Intensidade das Parcerias </a:t>
            </a:r>
            <a:br>
              <a:rPr lang="pt-BR" dirty="0">
                <a:solidFill>
                  <a:srgbClr val="004E92"/>
                </a:solidFill>
              </a:rPr>
            </a:br>
            <a:r>
              <a:rPr lang="pt-BR" dirty="0">
                <a:solidFill>
                  <a:srgbClr val="004E92"/>
                </a:solidFill>
              </a:rPr>
              <a:t>(Medida de </a:t>
            </a:r>
            <a:r>
              <a:rPr lang="pt-BR" dirty="0" err="1">
                <a:solidFill>
                  <a:srgbClr val="004E92"/>
                </a:solidFill>
              </a:rPr>
              <a:t>Salton</a:t>
            </a:r>
            <a:r>
              <a:rPr lang="pt-BR" dirty="0">
                <a:solidFill>
                  <a:srgbClr val="004E92"/>
                </a:solidFill>
              </a:rPr>
              <a:t>) aponta para ...   </a:t>
            </a: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0" y="1340768"/>
          <a:ext cx="514806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/>
          </p:nvPr>
        </p:nvGraphicFramePr>
        <p:xfrm>
          <a:off x="5436096" y="1412776"/>
          <a:ext cx="352839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CF11EE86-12CB-46DB-8356-4E891FFA18EE}"/>
              </a:ext>
            </a:extLst>
          </p:cNvPr>
          <p:cNvSpPr/>
          <p:nvPr/>
        </p:nvSpPr>
        <p:spPr>
          <a:xfrm>
            <a:off x="5436096" y="6597352"/>
            <a:ext cx="3707904" cy="338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685800">
              <a:spcAft>
                <a:spcPts val="600"/>
              </a:spcAft>
            </a:pPr>
            <a:r>
              <a:rPr lang="pt-BR" sz="1000" i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Salton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BR" sz="1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McGrill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(1983); </a:t>
            </a:r>
            <a:r>
              <a:rPr lang="pt-BR" sz="1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Glanzel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(2001); </a:t>
            </a:r>
            <a:r>
              <a:rPr lang="pt-BR" sz="1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Zhou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pt-BR" sz="1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Glanzel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(2010)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B0B284-46A3-4F7A-8D28-2C351BB94972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19671" y="5793850"/>
            <a:ext cx="2337539" cy="371454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9A5B7AC-97B5-4271-9183-664333ADCC10}"/>
              </a:ext>
            </a:extLst>
          </p:cNvPr>
          <p:cNvSpPr txBox="1">
            <a:spLocks/>
          </p:cNvSpPr>
          <p:nvPr/>
        </p:nvSpPr>
        <p:spPr>
          <a:xfrm>
            <a:off x="611560" y="6157198"/>
            <a:ext cx="4104456" cy="61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00" dirty="0" err="1"/>
              <a:t>FMRC</a:t>
            </a:r>
            <a:r>
              <a:rPr lang="pt-BR" sz="1000" baseline="-25000" dirty="0" err="1"/>
              <a:t>ij</a:t>
            </a:r>
            <a:r>
              <a:rPr lang="pt-BR" sz="1000" dirty="0"/>
              <a:t> = Força mútua da relação de cooperação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00" dirty="0" err="1"/>
              <a:t>CM</a:t>
            </a:r>
            <a:r>
              <a:rPr lang="pt-BR" sz="1000" baseline="-25000" dirty="0" err="1"/>
              <a:t>ij</a:t>
            </a:r>
            <a:r>
              <a:rPr lang="pt-BR" sz="1000" dirty="0"/>
              <a:t> = Número de patentes em colaboração mútua entre os titulares </a:t>
            </a:r>
            <a:r>
              <a:rPr lang="pt-BR" sz="1000" i="1" dirty="0"/>
              <a:t>i</a:t>
            </a:r>
            <a:r>
              <a:rPr lang="pt-BR" sz="1000" dirty="0"/>
              <a:t> e </a:t>
            </a:r>
            <a:r>
              <a:rPr lang="pt-BR" sz="1000" i="1" dirty="0" err="1"/>
              <a:t>j</a:t>
            </a:r>
            <a:r>
              <a:rPr lang="pt-BR" sz="1000" i="1" dirty="0"/>
              <a:t>  </a:t>
            </a:r>
            <a:r>
              <a:rPr lang="pt-BR" sz="1000" dirty="0" err="1"/>
              <a:t>TP</a:t>
            </a:r>
            <a:r>
              <a:rPr lang="pt-BR" sz="1000" baseline="-25000" dirty="0" err="1"/>
              <a:t>i</a:t>
            </a:r>
            <a:r>
              <a:rPr lang="pt-BR" sz="1000" dirty="0"/>
              <a:t> e </a:t>
            </a:r>
            <a:r>
              <a:rPr lang="pt-BR" sz="1000" dirty="0" err="1"/>
              <a:t>TP</a:t>
            </a:r>
            <a:r>
              <a:rPr lang="pt-BR" sz="1000" baseline="-25000" dirty="0" err="1"/>
              <a:t>j</a:t>
            </a:r>
            <a:r>
              <a:rPr lang="pt-BR" sz="1000" dirty="0"/>
              <a:t> = Total de patentes de cada titular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F658A2D-5BE8-44E6-AE30-FA358D18A78E}"/>
              </a:ext>
            </a:extLst>
          </p:cNvPr>
          <p:cNvSpPr/>
          <p:nvPr/>
        </p:nvSpPr>
        <p:spPr>
          <a:xfrm>
            <a:off x="611560" y="5793850"/>
            <a:ext cx="4104456" cy="1019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86F3937A-93BD-44F4-B689-2079267766A4}"/>
              </a:ext>
            </a:extLst>
          </p:cNvPr>
          <p:cNvSpPr txBox="1">
            <a:spLocks/>
          </p:cNvSpPr>
          <p:nvPr/>
        </p:nvSpPr>
        <p:spPr>
          <a:xfrm>
            <a:off x="5436096" y="5387593"/>
            <a:ext cx="3707904" cy="777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900" dirty="0" err="1"/>
              <a:t>DURC</a:t>
            </a:r>
            <a:r>
              <a:rPr lang="pt-BR" sz="900" baseline="-25000" dirty="0" err="1"/>
              <a:t>i</a:t>
            </a:r>
            <a:r>
              <a:rPr lang="pt-BR" sz="900" dirty="0"/>
              <a:t> = dependência unilateral da relação de cooperação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900" dirty="0" err="1"/>
              <a:t>CM</a:t>
            </a:r>
            <a:r>
              <a:rPr lang="pt-BR" sz="900" baseline="-25000" dirty="0" err="1"/>
              <a:t>ij</a:t>
            </a:r>
            <a:r>
              <a:rPr lang="pt-BR" sz="900" dirty="0"/>
              <a:t> = Número de patentes em colaboração mútua entre os titulares </a:t>
            </a:r>
            <a:r>
              <a:rPr lang="pt-BR" sz="900" i="1" dirty="0"/>
              <a:t>i</a:t>
            </a:r>
            <a:r>
              <a:rPr lang="pt-BR" sz="900" dirty="0"/>
              <a:t> e </a:t>
            </a:r>
            <a:r>
              <a:rPr lang="pt-BR" sz="900" i="1" dirty="0"/>
              <a:t>j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900" dirty="0" err="1"/>
              <a:t>TP</a:t>
            </a:r>
            <a:r>
              <a:rPr lang="pt-BR" sz="900" baseline="-25000" dirty="0" err="1"/>
              <a:t>i</a:t>
            </a:r>
            <a:r>
              <a:rPr lang="pt-BR" sz="900" dirty="0"/>
              <a:t> = Total de patentes do titular </a:t>
            </a:r>
            <a:r>
              <a:rPr lang="pt-BR" sz="900" i="1" dirty="0"/>
              <a:t>i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D0DB3D-B122-4EDF-ABDB-D735255FF0A9}"/>
              </a:ext>
            </a:extLst>
          </p:cNvPr>
          <p:cNvSpPr/>
          <p:nvPr/>
        </p:nvSpPr>
        <p:spPr>
          <a:xfrm>
            <a:off x="5436096" y="4955545"/>
            <a:ext cx="3707904" cy="1209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AFED5D3-E6F0-41CA-9DEE-D26F44CD8BF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50023" y="5003406"/>
            <a:ext cx="1474618" cy="3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9" grpId="0"/>
      <p:bldP spid="10" grpId="0" animBg="1"/>
      <p:bldP spid="11" grpId="0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2" y="1842122"/>
          <a:ext cx="9143999" cy="425046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03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55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366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Titular A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Titular </a:t>
                      </a:r>
                      <a:r>
                        <a:rPr lang="pt-BR" sz="1600" dirty="0" err="1">
                          <a:effectLst/>
                        </a:rPr>
                        <a:t>B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Patentes em </a:t>
                      </a:r>
                      <a:r>
                        <a:rPr lang="pt-BR" sz="1400" dirty="0">
                          <a:effectLst/>
                        </a:rPr>
                        <a:t>Cooperação</a:t>
                      </a:r>
                      <a:endParaRPr lang="pt-BR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FMRC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Faixa FMRC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Titular A</a:t>
                      </a:r>
                      <a:endParaRPr lang="pt-BR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Titular </a:t>
                      </a:r>
                      <a:r>
                        <a:rPr lang="pt-BR" sz="1400" dirty="0" err="1">
                          <a:effectLst/>
                        </a:rPr>
                        <a:t>B</a:t>
                      </a:r>
                      <a:endParaRPr lang="pt-BR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6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Total Patentes</a:t>
                      </a:r>
                      <a:endParaRPr lang="pt-BR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Faixa DURC</a:t>
                      </a:r>
                      <a:endParaRPr lang="pt-BR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Total Patentes </a:t>
                      </a:r>
                      <a:endParaRPr lang="pt-BR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Faixa DURC</a:t>
                      </a:r>
                      <a:endParaRPr lang="pt-BR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dirty="0" err="1">
                          <a:effectLst/>
                        </a:rPr>
                        <a:t>Electronics</a:t>
                      </a:r>
                      <a:r>
                        <a:rPr lang="pt-BR" sz="1600" b="0" dirty="0">
                          <a:effectLst/>
                        </a:rPr>
                        <a:t>&amp; Telecom Res </a:t>
                      </a:r>
                      <a:r>
                        <a:rPr lang="pt-BR" sz="1600" b="0" dirty="0" err="1">
                          <a:effectLst/>
                        </a:rPr>
                        <a:t>Inst</a:t>
                      </a:r>
                      <a:endParaRPr lang="pt-BR" sz="1600" b="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Korea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r>
                        <a:rPr lang="pt-BR" sz="1600" dirty="0" err="1">
                          <a:effectLst/>
                        </a:rPr>
                        <a:t>Electronic</a:t>
                      </a:r>
                      <a:r>
                        <a:rPr lang="pt-BR" sz="1600" dirty="0">
                          <a:effectLst/>
                        </a:rPr>
                        <a:t> Communication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0,80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Elevada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Alta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7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Alta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</a:rPr>
                        <a:t>Samsung Denkan</a:t>
                      </a:r>
                      <a:endParaRPr lang="pt-BR" sz="1600" b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Samsung Mobile Display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0,17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Incipiente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37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Baixa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33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Baixa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Samsung Display</a:t>
                      </a:r>
                      <a:endParaRPr lang="pt-BR" sz="1600" b="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Samsung Mobile Display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0,11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Incipiente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83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Baixa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33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Baixa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Samsung </a:t>
                      </a:r>
                      <a:r>
                        <a:rPr lang="pt-BR" sz="1600" b="0" dirty="0" err="1">
                          <a:effectLst/>
                        </a:rPr>
                        <a:t>Electro</a:t>
                      </a:r>
                      <a:r>
                        <a:rPr lang="pt-BR" sz="1600" b="0" dirty="0">
                          <a:effectLst/>
                        </a:rPr>
                        <a:t> </a:t>
                      </a:r>
                      <a:r>
                        <a:rPr lang="pt-BR" sz="1600" b="0" dirty="0" err="1">
                          <a:effectLst/>
                        </a:rPr>
                        <a:t>Mech</a:t>
                      </a:r>
                      <a:endParaRPr lang="pt-BR" sz="1600" b="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Univ Sungkyunkwan Res and Bus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0,06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Incipiente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135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Baixa</a:t>
                      </a:r>
                      <a:endParaRPr lang="pt-BR" sz="16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89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Baixa</a:t>
                      </a:r>
                      <a:endParaRPr lang="pt-B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5" y="-1"/>
            <a:ext cx="9036495" cy="1196753"/>
          </a:xfrm>
        </p:spPr>
        <p:txBody>
          <a:bodyPr>
            <a:noAutofit/>
          </a:bodyPr>
          <a:lstStyle/>
          <a:p>
            <a:r>
              <a:rPr lang="pt-BR" sz="3200" dirty="0"/>
              <a:t>Intensidade das Parcerias do </a:t>
            </a:r>
            <a:br>
              <a:rPr lang="pt-BR" sz="3200" dirty="0"/>
            </a:br>
            <a:r>
              <a:rPr lang="pt-BR" sz="3200" dirty="0"/>
              <a:t>Cluster Samsung </a:t>
            </a:r>
            <a:r>
              <a:rPr lang="pt-BR" sz="3200" dirty="0" err="1"/>
              <a:t>Electronics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899592" y="1068473"/>
            <a:ext cx="7272808" cy="272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600" b="1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F87F831-D391-42C1-A002-516EA5A5EA11}"/>
              </a:ext>
            </a:extLst>
          </p:cNvPr>
          <p:cNvSpPr/>
          <p:nvPr/>
        </p:nvSpPr>
        <p:spPr>
          <a:xfrm>
            <a:off x="6732240" y="3284984"/>
            <a:ext cx="864096" cy="2807601"/>
          </a:xfrm>
          <a:prstGeom prst="ellipse">
            <a:avLst/>
          </a:prstGeom>
          <a:noFill/>
          <a:ln w="28575">
            <a:solidFill>
              <a:srgbClr val="EFA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15725B-3BF7-4CC4-B881-3344F5C5B793}"/>
              </a:ext>
            </a:extLst>
          </p:cNvPr>
          <p:cNvSpPr/>
          <p:nvPr/>
        </p:nvSpPr>
        <p:spPr>
          <a:xfrm>
            <a:off x="4788024" y="3573016"/>
            <a:ext cx="1224136" cy="432048"/>
          </a:xfrm>
          <a:prstGeom prst="ellipse">
            <a:avLst/>
          </a:prstGeom>
          <a:noFill/>
          <a:ln w="28575">
            <a:solidFill>
              <a:srgbClr val="EFA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75656" y="62901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FMRC </a:t>
            </a:r>
            <a:r>
              <a:rPr lang="mr-IN" sz="1400" dirty="0"/>
              <a:t>–</a:t>
            </a:r>
            <a:r>
              <a:rPr lang="pt-BR" sz="1400" dirty="0"/>
              <a:t> Força mutua da relação de cooperação</a:t>
            </a:r>
          </a:p>
          <a:p>
            <a:r>
              <a:rPr lang="pt-BR" sz="1400" dirty="0"/>
              <a:t>DURC - Dependência unilateral da relação de cooperação </a:t>
            </a:r>
          </a:p>
        </p:txBody>
      </p:sp>
    </p:spTree>
    <p:extLst>
      <p:ext uri="{BB962C8B-B14F-4D97-AF65-F5344CB8AC3E}">
        <p14:creationId xmlns:p14="http://schemas.microsoft.com/office/powerpoint/2010/main" val="1974700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Grau de Inovação Aberta </a:t>
            </a:r>
            <a:br>
              <a:rPr lang="pt-BR" sz="3100" dirty="0"/>
            </a:br>
            <a:r>
              <a:rPr lang="pt-BR" sz="3100" dirty="0"/>
              <a:t>Empresas das empresas do Índice Nasdaq-100</a:t>
            </a:r>
            <a:br>
              <a:rPr lang="pt-BR" dirty="0"/>
            </a:br>
            <a:endParaRPr lang="pt-BR" dirty="0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066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68760"/>
            <a:ext cx="20669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60"/>
            <a:ext cx="21145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96752"/>
            <a:ext cx="22669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ipse 7"/>
          <p:cNvSpPr/>
          <p:nvPr/>
        </p:nvSpPr>
        <p:spPr>
          <a:xfrm>
            <a:off x="6372200" y="3068960"/>
            <a:ext cx="1800200" cy="31683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312820" y="6453336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/>
              <a:t>Luqueze</a:t>
            </a:r>
            <a:r>
              <a:rPr lang="pt-BR" sz="1200" dirty="0"/>
              <a:t> e Porto (2017)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35497" y="4437111"/>
          <a:ext cx="6552728" cy="2406427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</a:rPr>
                        <a:t>Percentual de patentes em cotitularidade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</a:rPr>
                        <a:t>Práticas das empresas: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</a:rPr>
                        <a:t>Classificação: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latin typeface="Times New Roman"/>
                          <a:ea typeface="Times New Roman"/>
                        </a:rPr>
                        <a:t>0 – 25%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Emprega tecnologia proprietária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Inovação fechada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B7405">
                            <a:tint val="66000"/>
                            <a:satMod val="160000"/>
                          </a:srgbClr>
                        </a:gs>
                        <a:gs pos="50000">
                          <a:srgbClr val="FB7405">
                            <a:tint val="44500"/>
                            <a:satMod val="160000"/>
                          </a:srgbClr>
                        </a:gs>
                        <a:gs pos="100000">
                          <a:srgbClr val="FB7405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26% - 50%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Prioriza interações e parcerias esporadicamente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Inovação parcialmente aberta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95328">
                            <a:tint val="66000"/>
                            <a:satMod val="160000"/>
                          </a:srgbClr>
                        </a:gs>
                        <a:gs pos="50000">
                          <a:srgbClr val="D95328">
                            <a:tint val="44500"/>
                            <a:satMod val="160000"/>
                          </a:srgbClr>
                        </a:gs>
                        <a:gs pos="100000">
                          <a:srgbClr val="D95328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51% - 75%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Faz uso constante e regular de parcerias em investimentos de P&amp;D interno e externo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Inovação aberta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76% - 100%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Desenvolve tecnologia por meio de parcerias e redes de colaboração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Inovação extremamente aberta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2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Mercados</a:t>
            </a:r>
            <a:r>
              <a:rPr lang="en-US" dirty="0"/>
              <a:t> </a:t>
            </a:r>
            <a:r>
              <a:rPr lang="en-US" dirty="0" err="1"/>
              <a:t>Alvo</a:t>
            </a:r>
            <a:r>
              <a:rPr lang="pt-BR" dirty="0"/>
              <a:t>: </a:t>
            </a:r>
            <a:br>
              <a:rPr lang="pt-BR" dirty="0"/>
            </a:br>
            <a:r>
              <a:rPr lang="pt-BR" dirty="0"/>
              <a:t>Maiores titulares Energia Fotovoltaica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" y="1700808"/>
          <a:ext cx="9180511" cy="4387239"/>
        </p:xfrm>
        <a:graphic>
          <a:graphicData uri="http://schemas.openxmlformats.org/drawingml/2006/table">
            <a:tbl>
              <a:tblPr/>
              <a:tblGrid>
                <a:gridCol w="154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25519">
                <a:tc rowSpan="2">
                  <a:txBody>
                    <a:bodyPr/>
                    <a:lstStyle/>
                    <a:p>
                      <a:r>
                        <a:rPr lang="pt-BR" sz="1200" b="1">
                          <a:effectLst/>
                          <a:latin typeface="TimesNewRomanPS" charset="0"/>
                        </a:rPr>
                        <a:t>Titular Patente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1200" b="1">
                          <a:effectLst/>
                          <a:latin typeface="TimesNewRomanPS" charset="0"/>
                        </a:rPr>
                        <a:t>País Titular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1200" b="1">
                          <a:effectLst/>
                          <a:latin typeface="TimesNewRomanPS" charset="0"/>
                        </a:rPr>
                        <a:t>Total Patentes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r>
                        <a:rPr lang="pt-BR" sz="1200" b="1">
                          <a:effectLst/>
                          <a:latin typeface="TimesNewRomanPS" charset="0"/>
                        </a:rPr>
                        <a:t>Mercados de Interesse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0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TimesNewRomanPS" charset="0"/>
                        </a:rPr>
                        <a:t>JP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TimesNewRomanPS" charset="0"/>
                        </a:rPr>
                        <a:t>US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  <a:latin typeface="TimesNewRomanPS" charset="0"/>
                        </a:rPr>
                        <a:t>PCT </a:t>
                      </a:r>
                      <a:endParaRPr lang="fr-F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TimesNewRomanPS" charset="0"/>
                        </a:rPr>
                        <a:t>KR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TimesNewRomanPS" charset="0"/>
                        </a:rPr>
                        <a:t>CN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 dirty="0">
                          <a:effectLst/>
                          <a:latin typeface="TimesNewRomanPS" charset="0"/>
                        </a:rPr>
                        <a:t>EPO </a:t>
                      </a:r>
                      <a:endParaRPr lang="hr-HR" sz="1200" dirty="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effectLst/>
                          <a:latin typeface="TimesNewRomanPS" charset="0"/>
                        </a:rPr>
                        <a:t>TW </a:t>
                      </a:r>
                      <a:endParaRPr lang="pl-PL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1">
                          <a:effectLst/>
                          <a:latin typeface="TimesNewRomanPS" charset="0"/>
                        </a:rPr>
                        <a:t>DE </a:t>
                      </a:r>
                      <a:endParaRPr lang="es-ES_tradnl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>
                          <a:effectLst/>
                          <a:latin typeface="TimesNewRomanPS" charset="0"/>
                        </a:rPr>
                        <a:t>FR </a:t>
                      </a:r>
                      <a:endParaRPr lang="ro-RO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TimesNewRomanPS" charset="0"/>
                        </a:rPr>
                        <a:t>BR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19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NewRomanPSMT" charset="0"/>
                        </a:rPr>
                        <a:t>Sharp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NewRomanPSMT" charset="0"/>
                        </a:rPr>
                        <a:t>JP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  <a:latin typeface="TimesNewRomanPSMT" charset="0"/>
                        </a:rPr>
                        <a:t>1877 </a:t>
                      </a:r>
                      <a:endParaRPr lang="fi-FI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0,398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  <a:latin typeface="TimesNewRomanPSMT" charset="0"/>
                        </a:rPr>
                        <a:t>0,186 </a:t>
                      </a:r>
                      <a:endParaRPr lang="fi-FI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0,153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0,025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0,086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0,090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0,023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0,020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2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0,000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0,001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F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58"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TimesNewRomanPSMT" charset="0"/>
                        </a:rPr>
                        <a:t>Mitsubishi Electric </a:t>
                      </a:r>
                      <a:r>
                        <a:rPr lang="pt-BR" sz="1200" dirty="0" err="1">
                          <a:effectLst/>
                          <a:latin typeface="TimesNewRomanPSMT" charset="0"/>
                        </a:rPr>
                        <a:t>Corp</a:t>
                      </a:r>
                      <a:r>
                        <a:rPr lang="pt-BR" sz="1200" dirty="0">
                          <a:effectLst/>
                          <a:latin typeface="TimesNewRomanPSMT" charset="0"/>
                        </a:rPr>
                        <a:t> </a:t>
                      </a:r>
                      <a:endParaRPr lang="pt-BR" sz="1200" dirty="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NewRomanPSMT" charset="0"/>
                        </a:rPr>
                        <a:t>JP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1766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  <a:latin typeface="TimesNewRomanPSMT" charset="0"/>
                        </a:rPr>
                        <a:t>0,487 </a:t>
                      </a:r>
                      <a:endParaRPr lang="fi-FI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0,150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9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TimesNewRomanPSMT" charset="0"/>
                        </a:rPr>
                        <a:t>0,097 </a:t>
                      </a:r>
                      <a:endParaRPr lang="cs-CZ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0,029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2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0,096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0,036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0,033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0,055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0,008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6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0,001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879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NewRomanPSMT" charset="0"/>
                        </a:rPr>
                        <a:t>Kyocera Corp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NewRomanPSMT" charset="0"/>
                        </a:rPr>
                        <a:t>JP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1392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PSMT" charset="0"/>
                        </a:rPr>
                        <a:t>0,588 </a:t>
                      </a:r>
                      <a:endParaRPr lang="ru-RU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0,131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E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0,131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E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0,003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3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0,060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0,077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0,001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1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0,009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200">
                          <a:effectLst/>
                          <a:latin typeface="TimesNewRomanPSMT" charset="0"/>
                        </a:rPr>
                        <a:t>- </a:t>
                      </a:r>
                      <a:endParaRPr lang="mr-IN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200">
                          <a:effectLst/>
                          <a:latin typeface="TimesNewRomanPSMT" charset="0"/>
                        </a:rPr>
                        <a:t>- </a:t>
                      </a:r>
                      <a:endParaRPr lang="mr-IN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199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NewRomanPSMT" charset="0"/>
                        </a:rPr>
                        <a:t>Toshiba Corp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NewRomanPSMT" charset="0"/>
                        </a:rPr>
                        <a:t>JP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1284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0,641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0,167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0,019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0,022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0,078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0,016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5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0,045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0,005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9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200">
                          <a:effectLst/>
                          <a:latin typeface="TimesNewRomanPSMT" charset="0"/>
                        </a:rPr>
                        <a:t>- </a:t>
                      </a:r>
                      <a:endParaRPr lang="mr-IN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200">
                          <a:effectLst/>
                          <a:latin typeface="TimesNewRomanPSMT" charset="0"/>
                        </a:rPr>
                        <a:t>- </a:t>
                      </a:r>
                      <a:endParaRPr lang="mr-IN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199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NewRomanPSMT" charset="0"/>
                        </a:rPr>
                        <a:t>Sony Corp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TimesNewRomanPSMT" charset="0"/>
                        </a:rPr>
                        <a:t>JP </a:t>
                      </a:r>
                      <a:endParaRPr lang="de-DE" sz="1200" dirty="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1082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  <a:latin typeface="TimesNewRomanPSMT" charset="0"/>
                        </a:rPr>
                        <a:t>0,301 </a:t>
                      </a:r>
                      <a:endParaRPr lang="it-IT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0,208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B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0,092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0,090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0,150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0,059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0,069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0,008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1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0,000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0,007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879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NewRomanPSMT" charset="0"/>
                        </a:rPr>
                        <a:t>Sanyo Electric Co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NewRomanPSMT" charset="0"/>
                        </a:rPr>
                        <a:t>JP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1008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0,313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TimesNewRomanPSMT" charset="0"/>
                        </a:rPr>
                        <a:t>0,210 </a:t>
                      </a:r>
                      <a:endParaRPr lang="cs-CZ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9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TimesNewRomanPSMT" charset="0"/>
                        </a:rPr>
                        <a:t>0,136 </a:t>
                      </a:r>
                      <a:endParaRPr lang="cs-CZ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TimesNewRomanPSMT" charset="0"/>
                        </a:rPr>
                        <a:t>0,039 </a:t>
                      </a:r>
                      <a:endParaRPr lang="en-US" sz="1200" dirty="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0,105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9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  <a:latin typeface="TimesNewRomanPSMT" charset="0"/>
                        </a:rPr>
                        <a:t>0,129 </a:t>
                      </a:r>
                      <a:endParaRPr lang="fi-FI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0,034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0,019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3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0,000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0,001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879"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TimesNewRomanPSMT" charset="0"/>
                        </a:rPr>
                        <a:t>LG </a:t>
                      </a:r>
                      <a:r>
                        <a:rPr lang="pt-BR" sz="1200" dirty="0" err="1">
                          <a:effectLst/>
                          <a:latin typeface="TimesNewRomanPSMT" charset="0"/>
                        </a:rPr>
                        <a:t>Electronics</a:t>
                      </a:r>
                      <a:r>
                        <a:rPr lang="pt-BR" sz="1200" dirty="0">
                          <a:effectLst/>
                          <a:latin typeface="TimesNewRomanPSMT" charset="0"/>
                        </a:rPr>
                        <a:t> </a:t>
                      </a:r>
                      <a:endParaRPr lang="pt-BR" sz="1200" dirty="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NewRomanPSMT" charset="0"/>
                        </a:rPr>
                        <a:t>KR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TimesNewRomanPSMT" charset="0"/>
                        </a:rPr>
                        <a:t>970 </a:t>
                      </a:r>
                      <a:endParaRPr lang="cs-CZ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  <a:latin typeface="TimesNewRomanPSMT" charset="0"/>
                        </a:rPr>
                        <a:t>0,087 </a:t>
                      </a:r>
                      <a:endParaRPr lang="fi-FI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TimesNewRomanPSMT" charset="0"/>
                        </a:rPr>
                        <a:t>0,216 </a:t>
                      </a:r>
                      <a:endParaRPr lang="cs-CZ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0,052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0,367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0,098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0,164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0,001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0,012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E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200">
                          <a:effectLst/>
                          <a:latin typeface="TimesNewRomanPSMT" charset="0"/>
                        </a:rPr>
                        <a:t>- </a:t>
                      </a:r>
                      <a:endParaRPr lang="mr-IN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200">
                          <a:effectLst/>
                          <a:latin typeface="TimesNewRomanPSMT" charset="0"/>
                        </a:rPr>
                        <a:t>- </a:t>
                      </a:r>
                      <a:endParaRPr lang="mr-IN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558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NewRomanPSMT" charset="0"/>
                        </a:rPr>
                        <a:t>Samsung Electronics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NewRomanPSMT" charset="0"/>
                        </a:rPr>
                        <a:t>KR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925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0,103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9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0,345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0,008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0,350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0,086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0,055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0,024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0,020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5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200">
                          <a:effectLst/>
                          <a:latin typeface="TimesNewRomanPSMT" charset="0"/>
                        </a:rPr>
                        <a:t>- </a:t>
                      </a:r>
                      <a:endParaRPr lang="mr-IN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200">
                          <a:effectLst/>
                          <a:latin typeface="TimesNewRomanPSMT" charset="0"/>
                        </a:rPr>
                        <a:t>- </a:t>
                      </a:r>
                      <a:endParaRPr lang="mr-IN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519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NewRomanPSMT" charset="0"/>
                        </a:rPr>
                        <a:t>Canon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NewRomanPSMT" charset="0"/>
                        </a:rPr>
                        <a:t>JP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904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TimesNewRomanPSMT" charset="0"/>
                        </a:rPr>
                        <a:t>0,489 </a:t>
                      </a:r>
                      <a:endParaRPr lang="cs-CZ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0,232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F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0,019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0,017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0,075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0,070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0,006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0,036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200">
                          <a:effectLst/>
                          <a:latin typeface="TimesNewRomanPSMT" charset="0"/>
                        </a:rPr>
                        <a:t>- </a:t>
                      </a:r>
                      <a:endParaRPr lang="mr-IN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0,001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BF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879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NewRomanPSMT" charset="0"/>
                        </a:rPr>
                        <a:t>Fujifilm Corp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NewRomanPSMT" charset="0"/>
                        </a:rPr>
                        <a:t>JP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732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0,316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0,181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D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0,172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0,084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  <a:latin typeface="TimesNewRomanPSMT" charset="0"/>
                        </a:rPr>
                        <a:t>0,102 </a:t>
                      </a:r>
                      <a:endParaRPr lang="fi-FI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0,067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0,063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8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0,004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200">
                          <a:effectLst/>
                          <a:latin typeface="TimesNewRomanPSMT" charset="0"/>
                        </a:rPr>
                        <a:t>- </a:t>
                      </a:r>
                      <a:endParaRPr lang="mr-IN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0,001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199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NewRomanPSMT" charset="0"/>
                        </a:rPr>
                        <a:t>Hitachi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NewRomanPSMT" charset="0"/>
                        </a:rPr>
                        <a:t>JP </a:t>
                      </a:r>
                      <a:endParaRPr lang="de-DE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730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0,445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0,191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0,083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0,052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0,056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0,062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0,062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0,032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0,001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0,002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C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4606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NewRomanPSMT" charset="0"/>
                        </a:rPr>
                        <a:t>Taiwan Semiconductor Mfg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  <a:latin typeface="TimesNewRomanPSMT" charset="0"/>
                        </a:rPr>
                        <a:t>TW </a:t>
                      </a:r>
                      <a:endParaRPr lang="pl-PL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  <a:latin typeface="TimesNewRomanPSMT" charset="0"/>
                        </a:rPr>
                        <a:t>729 </a:t>
                      </a:r>
                      <a:endParaRPr lang="fi-FI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0,020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TimesNewRomanPSMT" charset="0"/>
                        </a:rPr>
                        <a:t>0,389 </a:t>
                      </a:r>
                      <a:endParaRPr lang="cs-CZ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0,009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8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0,110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9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0,228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0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0,009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8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0,160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0,042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200">
                          <a:effectLst/>
                          <a:latin typeface="TimesNewRomanPSMT" charset="0"/>
                        </a:rPr>
                        <a:t>- </a:t>
                      </a:r>
                      <a:endParaRPr lang="mr-IN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C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0,001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BF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NewRomanPSMT" charset="0"/>
                        </a:rPr>
                        <a:t>Commissariat Energie Atomique </a:t>
                      </a:r>
                      <a:endParaRPr lang="pt-BR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>
                          <a:effectLst/>
                          <a:latin typeface="TimesNewRomanPSMT" charset="0"/>
                        </a:rPr>
                        <a:t>FR </a:t>
                      </a:r>
                      <a:endParaRPr lang="ro-RO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727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0,076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0,162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3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0,173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0,056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5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0,067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NewRomanPSMT" charset="0"/>
                        </a:rPr>
                        <a:t>0,175 </a:t>
                      </a:r>
                      <a:endParaRPr lang="uk-UA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0,004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B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NewRomanPSMT" charset="0"/>
                        </a:rPr>
                        <a:t>0,003 </a:t>
                      </a:r>
                      <a:endParaRPr lang="en-US" sz="1200">
                        <a:effectLst/>
                      </a:endParaRPr>
                    </a:p>
                  </a:txBody>
                  <a:tcPr marL="41840" marR="41840" marT="20920" marB="20920"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>
                          <a:effectLst/>
                          <a:latin typeface="TimesNewRomanPSMT" charset="0"/>
                        </a:rPr>
                        <a:t>0,213 </a:t>
                      </a:r>
                      <a:endParaRPr lang="is-IS" sz="120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8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 dirty="0">
                          <a:effectLst/>
                          <a:latin typeface="TimesNewRomanPSMT" charset="0"/>
                        </a:rPr>
                        <a:t>0,011 </a:t>
                      </a:r>
                      <a:endParaRPr lang="is-IS" sz="1200" dirty="0">
                        <a:effectLst/>
                      </a:endParaRPr>
                    </a:p>
                  </a:txBody>
                  <a:tcPr marL="41840" marR="41840" marT="20920" marB="20920"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79512" y="6056181"/>
            <a:ext cx="8856984" cy="75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000" dirty="0">
                <a:latin typeface="Times New Roman" charset="0"/>
                <a:ea typeface="Times New Roman" charset="0"/>
              </a:rPr>
              <a:t>Fonte: Elaboração própria.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000" dirty="0">
                <a:latin typeface="Times New Roman" charset="0"/>
                <a:ea typeface="Times New Roman" charset="0"/>
              </a:rPr>
              <a:t>Legenda: BR=Brasil; CN=China; DE=Alemanha; EPO=Escritório Europeu de Patentes; FR=França; HK=Hong Kong; IN=Índia; Japão=JP; KR=Coreia do Sul; PCT=Tratado de Cooperação Internacional; TW=Taiwan; US=Estado Unidos;</a:t>
            </a:r>
            <a:endParaRPr lang="pt-BR" sz="1000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33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75656" y="-27384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pt-BR" dirty="0"/>
              <a:t>FATORES DE SUCESSO E FRACASSO EM ACORDOS CEU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424936" cy="5184576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pt-BR" dirty="0"/>
              <a:t>Realização dos objetivos</a:t>
            </a:r>
          </a:p>
          <a:p>
            <a:pPr marL="457200" indent="-457200">
              <a:buFont typeface="Arial"/>
              <a:buChar char="•"/>
            </a:pPr>
            <a:r>
              <a:rPr lang="pt-BR" dirty="0"/>
              <a:t>Planejamento</a:t>
            </a:r>
          </a:p>
          <a:p>
            <a:pPr marL="457200" indent="-457200">
              <a:buFont typeface="Arial"/>
              <a:buChar char="•"/>
            </a:pPr>
            <a:r>
              <a:rPr lang="pt-BR" dirty="0"/>
              <a:t>Flexibilidade </a:t>
            </a:r>
          </a:p>
          <a:p>
            <a:pPr marL="457200" indent="-457200">
              <a:buFont typeface="Arial"/>
              <a:buChar char="•"/>
            </a:pPr>
            <a:r>
              <a:rPr lang="pt-BR" dirty="0"/>
              <a:t>Estabilidade dos acordos </a:t>
            </a:r>
          </a:p>
          <a:p>
            <a:pPr marL="457200" indent="-457200">
              <a:buFont typeface="Arial"/>
              <a:buChar char="•"/>
            </a:pPr>
            <a:r>
              <a:rPr lang="pt-BR" dirty="0"/>
              <a:t>Satisfação </a:t>
            </a:r>
          </a:p>
          <a:p>
            <a:pPr marL="457200" indent="-457200">
              <a:buFont typeface="Arial"/>
              <a:buChar char="•"/>
            </a:pPr>
            <a:r>
              <a:rPr lang="pt-BR" dirty="0"/>
              <a:t>Capacitação e transferência de pessoal</a:t>
            </a:r>
          </a:p>
          <a:p>
            <a:pPr marL="457200" indent="-457200">
              <a:buFont typeface="Arial"/>
              <a:buChar char="•"/>
            </a:pPr>
            <a:r>
              <a:rPr lang="pt-BR" dirty="0"/>
              <a:t>Resultado dos acordos</a:t>
            </a:r>
          </a:p>
          <a:p>
            <a:pPr marL="457200" indent="-457200">
              <a:buFont typeface="Arial"/>
              <a:buChar char="•"/>
            </a:pPr>
            <a:endParaRPr lang="pt-BR" dirty="0"/>
          </a:p>
          <a:p>
            <a:pPr marL="457200" indent="-457200">
              <a:buFont typeface="Arial"/>
              <a:buChar char="•"/>
            </a:pPr>
            <a:endParaRPr lang="pt-BR" dirty="0"/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000125" y="785813"/>
            <a:ext cx="7772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t-BR" sz="20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1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dirty="0">
                <a:solidFill>
                  <a:srgbClr val="7BECFC"/>
                </a:solidFill>
              </a:rPr>
              <a:t>GESTÃO ESTRATÉGICA DA COOPERAÇÃO: </a:t>
            </a:r>
            <a:br>
              <a:rPr lang="pt-BR" dirty="0">
                <a:solidFill>
                  <a:srgbClr val="7BECFC"/>
                </a:solidFill>
              </a:rPr>
            </a:br>
            <a:r>
              <a:rPr lang="pt-BR" dirty="0">
                <a:solidFill>
                  <a:srgbClr val="7BECFC"/>
                </a:solidFill>
              </a:rPr>
              <a:t>DESAFIOS...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pt-BR" dirty="0">
                <a:solidFill>
                  <a:srgbClr val="0495A9"/>
                </a:solidFill>
              </a:rPr>
              <a:t> DILEMA UNIVERSIDADE E INSTITUTO DE PESQUISA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Balancear pesquisa livre e dirigida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Viabilizar TT para as </a:t>
            </a:r>
            <a:r>
              <a:rPr lang="pt-BR" dirty="0" err="1">
                <a:solidFill>
                  <a:srgbClr val="008000"/>
                </a:solidFill>
              </a:rPr>
              <a:t>PME’s</a:t>
            </a:r>
            <a:endParaRPr lang="pt-BR" dirty="0">
              <a:solidFill>
                <a:srgbClr val="008000"/>
              </a:solidFill>
            </a:endParaRPr>
          </a:p>
          <a:p>
            <a:r>
              <a:rPr lang="pt-BR" dirty="0">
                <a:solidFill>
                  <a:srgbClr val="0495A9"/>
                </a:solidFill>
              </a:rPr>
              <a:t>  DILEMA EMPRESA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Adquirir  X  desenvolver conhecimento</a:t>
            </a:r>
          </a:p>
          <a:p>
            <a:r>
              <a:rPr lang="pt-BR" dirty="0">
                <a:solidFill>
                  <a:srgbClr val="0495A9"/>
                </a:solidFill>
              </a:rPr>
              <a:t>  ORGANIZACIONAL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Centralizar ou descentralizar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Como profissionalizar a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899025" y="1600200"/>
            <a:ext cx="4244975" cy="4525963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solidFill>
                  <a:srgbClr val="0495A9"/>
                </a:solidFill>
              </a:rPr>
              <a:t>INSTITUCIONAL</a:t>
            </a:r>
          </a:p>
          <a:p>
            <a:pPr lvl="1"/>
            <a:r>
              <a:rPr lang="pt-BR" dirty="0">
                <a:solidFill>
                  <a:srgbClr val="056F28"/>
                </a:solidFill>
              </a:rPr>
              <a:t>Entidades de interface acadêmicas</a:t>
            </a:r>
          </a:p>
          <a:p>
            <a:pPr lvl="1"/>
            <a:r>
              <a:rPr lang="pt-BR" dirty="0">
                <a:solidFill>
                  <a:srgbClr val="056F28"/>
                </a:solidFill>
              </a:rPr>
              <a:t>Entidades de intermediação</a:t>
            </a:r>
          </a:p>
          <a:p>
            <a:pPr lvl="1"/>
            <a:r>
              <a:rPr lang="pt-BR" dirty="0">
                <a:solidFill>
                  <a:srgbClr val="056F28"/>
                </a:solidFill>
              </a:rPr>
              <a:t>Adoção do marco legal   </a:t>
            </a:r>
          </a:p>
          <a:p>
            <a:r>
              <a:rPr lang="pt-BR" dirty="0">
                <a:solidFill>
                  <a:srgbClr val="0495A9"/>
                </a:solidFill>
              </a:rPr>
              <a:t>CULTURAL</a:t>
            </a:r>
          </a:p>
          <a:p>
            <a:pPr lvl="1"/>
            <a:r>
              <a:rPr lang="pt-BR" dirty="0">
                <a:solidFill>
                  <a:srgbClr val="056F28"/>
                </a:solidFill>
              </a:rPr>
              <a:t>Articular Cooperação com ensino e pesquisa</a:t>
            </a:r>
          </a:p>
          <a:p>
            <a:pPr lvl="1"/>
            <a:r>
              <a:rPr lang="pt-BR" dirty="0">
                <a:solidFill>
                  <a:srgbClr val="056F28"/>
                </a:solidFill>
              </a:rPr>
              <a:t>Respeitar posições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Dissonância de linguagem</a:t>
            </a:r>
          </a:p>
          <a:p>
            <a:r>
              <a:rPr lang="pt-BR" dirty="0">
                <a:solidFill>
                  <a:srgbClr val="0495A9"/>
                </a:solidFill>
              </a:rPr>
              <a:t>NEG</a:t>
            </a:r>
            <a:r>
              <a:rPr lang="en-US" dirty="0" err="1">
                <a:solidFill>
                  <a:srgbClr val="0495A9"/>
                </a:solidFill>
              </a:rPr>
              <a:t>Ó</a:t>
            </a:r>
            <a:r>
              <a:rPr lang="pt-BR" dirty="0">
                <a:solidFill>
                  <a:srgbClr val="0495A9"/>
                </a:solidFill>
              </a:rPr>
              <a:t>CI</a:t>
            </a:r>
            <a:r>
              <a:rPr lang="en-US" dirty="0">
                <a:solidFill>
                  <a:srgbClr val="0495A9"/>
                </a:solidFill>
              </a:rPr>
              <a:t>O</a:t>
            </a:r>
            <a:endParaRPr lang="pt-BR" dirty="0">
              <a:solidFill>
                <a:srgbClr val="0495A9"/>
              </a:solidFill>
            </a:endParaRPr>
          </a:p>
          <a:p>
            <a:pPr lvl="1"/>
            <a:r>
              <a:rPr lang="pt-BR" dirty="0">
                <a:solidFill>
                  <a:srgbClr val="008000"/>
                </a:solidFill>
              </a:rPr>
              <a:t>Como “valorizar” a tecnologia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Como “valorar” a tecnologia</a:t>
            </a:r>
          </a:p>
          <a:p>
            <a:endParaRPr lang="pt-BR" dirty="0">
              <a:solidFill>
                <a:srgbClr val="0495A9"/>
              </a:solidFill>
            </a:endParaRPr>
          </a:p>
          <a:p>
            <a:endParaRPr lang="en-US" dirty="0">
              <a:solidFill>
                <a:srgbClr val="049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38680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684" name="Rectangle 10"/>
          <p:cNvSpPr>
            <a:spLocks noChangeArrowheads="1"/>
          </p:cNvSpPr>
          <p:nvPr/>
        </p:nvSpPr>
        <p:spPr bwMode="auto">
          <a:xfrm>
            <a:off x="0" y="6521450"/>
            <a:ext cx="554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44000" rIns="180000" bIns="144000" anchor="ctr" anchorCtr="1"/>
          <a:lstStyle/>
          <a:p>
            <a:pPr defTabSz="449263" eaLnBrk="0" hangingPunct="0">
              <a:spcBef>
                <a:spcPts val="75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>
              <a:solidFill>
                <a:srgbClr val="FFFFFF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304800" y="5486400"/>
            <a:ext cx="8509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7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COMO PROMOVER E ASSEGURAR </a:t>
            </a:r>
          </a:p>
          <a:p>
            <a:pPr algn="ctr" defTabSz="449263">
              <a:lnSpc>
                <a:spcPct val="7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UMA CULTURA DE INOVAÇÃO PERMANENTE?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260350"/>
            <a:ext cx="9144000" cy="2887663"/>
            <a:chOff x="0" y="164"/>
            <a:chExt cx="5760" cy="1819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10800000">
              <a:off x="4198" y="1256"/>
              <a:ext cx="1361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493 h 21600"/>
                <a:gd name="T14" fmla="*/ 17093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1694" name="Group 23"/>
            <p:cNvGrpSpPr>
              <a:grpSpLocks/>
            </p:cNvGrpSpPr>
            <p:nvPr/>
          </p:nvGrpSpPr>
          <p:grpSpPr bwMode="auto">
            <a:xfrm>
              <a:off x="0" y="164"/>
              <a:ext cx="5760" cy="1819"/>
              <a:chOff x="0" y="164"/>
              <a:chExt cx="5760" cy="1819"/>
            </a:xfrm>
          </p:grpSpPr>
          <p:sp>
            <p:nvSpPr>
              <p:cNvPr id="71695" name="AutoShape 4"/>
              <p:cNvSpPr>
                <a:spLocks noChangeArrowheads="1"/>
              </p:cNvSpPr>
              <p:nvPr/>
            </p:nvSpPr>
            <p:spPr bwMode="auto">
              <a:xfrm>
                <a:off x="0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6" name="AutoShape 5"/>
              <p:cNvSpPr>
                <a:spLocks noChangeArrowheads="1"/>
              </p:cNvSpPr>
              <p:nvPr/>
            </p:nvSpPr>
            <p:spPr bwMode="auto">
              <a:xfrm flipH="1">
                <a:off x="4272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7" name="AutoShape 6"/>
              <p:cNvSpPr>
                <a:spLocks noChangeArrowheads="1"/>
              </p:cNvSpPr>
              <p:nvPr/>
            </p:nvSpPr>
            <p:spPr bwMode="auto">
              <a:xfrm rot="10800000">
                <a:off x="204" y="1256"/>
                <a:ext cx="1406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493 h 21600"/>
                  <a:gd name="T14" fmla="*/ 17099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1698" name="Group 20"/>
              <p:cNvGrpSpPr>
                <a:grpSpLocks/>
              </p:cNvGrpSpPr>
              <p:nvPr/>
            </p:nvGrpSpPr>
            <p:grpSpPr bwMode="auto">
              <a:xfrm>
                <a:off x="0" y="1550"/>
                <a:ext cx="5760" cy="370"/>
                <a:chOff x="0" y="1550"/>
                <a:chExt cx="5760" cy="370"/>
              </a:xfrm>
            </p:grpSpPr>
            <p:sp>
              <p:nvSpPr>
                <p:cNvPr id="7169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0" y="1550"/>
                  <a:ext cx="1392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srgbClr val="0000CC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800" b="1">
                      <a:solidFill>
                        <a:srgbClr val="FFFFFF"/>
                      </a:solidFill>
                      <a:latin typeface="Arial" charset="0"/>
                      <a:ea typeface="Lucida Sans Unicode" pitchFamily="34" charset="0"/>
                      <a:cs typeface="Lucida Sans Unicode" pitchFamily="34" charset="0"/>
                    </a:rPr>
                    <a:t>CONHECIMENTO CIENTÍFICO</a:t>
                  </a:r>
                </a:p>
              </p:txBody>
            </p:sp>
            <p:sp>
              <p:nvSpPr>
                <p:cNvPr id="7170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68" y="1550"/>
                  <a:ext cx="1392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srgbClr val="0000CC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800" b="1">
                      <a:solidFill>
                        <a:srgbClr val="FFFFFF"/>
                      </a:solidFill>
                      <a:latin typeface="Arial" charset="0"/>
                      <a:ea typeface="Lucida Sans Unicode" pitchFamily="34" charset="0"/>
                      <a:cs typeface="Lucida Sans Unicode" pitchFamily="34" charset="0"/>
                    </a:rPr>
                    <a:t>INOVAÇÃO </a:t>
                  </a:r>
                </a:p>
                <a:p>
                  <a:pPr algn="ctr">
                    <a:lnSpc>
                      <a:spcPct val="90000"/>
                    </a:lnSpc>
                    <a:buClr>
                      <a:srgbClr val="0000CC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800" b="1">
                      <a:solidFill>
                        <a:srgbClr val="FFFFFF"/>
                      </a:solidFill>
                      <a:latin typeface="Arial" charset="0"/>
                      <a:ea typeface="Lucida Sans Unicode" pitchFamily="34" charset="0"/>
                      <a:cs typeface="Lucida Sans Unicode" pitchFamily="34" charset="0"/>
                    </a:rPr>
                    <a:t>TECNOLÓGICA</a:t>
                  </a:r>
                </a:p>
              </p:txBody>
            </p:sp>
          </p:grp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676400" y="669925"/>
            <a:ext cx="5867400" cy="1235075"/>
            <a:chOff x="1056" y="422"/>
            <a:chExt cx="3696" cy="778"/>
          </a:xfrm>
        </p:grpSpPr>
        <p:sp>
          <p:nvSpPr>
            <p:cNvPr id="71688" name="Line 16"/>
            <p:cNvSpPr>
              <a:spLocks noChangeShapeType="1"/>
            </p:cNvSpPr>
            <p:nvPr/>
          </p:nvSpPr>
          <p:spPr bwMode="auto">
            <a:xfrm>
              <a:off x="1056" y="768"/>
              <a:ext cx="0" cy="38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689" name="Line 17"/>
            <p:cNvSpPr>
              <a:spLocks noChangeShapeType="1"/>
            </p:cNvSpPr>
            <p:nvPr/>
          </p:nvSpPr>
          <p:spPr bwMode="auto">
            <a:xfrm>
              <a:off x="4752" y="768"/>
              <a:ext cx="0" cy="4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1690" name="Group 21"/>
            <p:cNvGrpSpPr>
              <a:grpSpLocks/>
            </p:cNvGrpSpPr>
            <p:nvPr/>
          </p:nvGrpSpPr>
          <p:grpSpPr bwMode="auto">
            <a:xfrm>
              <a:off x="1056" y="422"/>
              <a:ext cx="3696" cy="346"/>
              <a:chOff x="1056" y="422"/>
              <a:chExt cx="3696" cy="346"/>
            </a:xfrm>
          </p:grpSpPr>
          <p:sp>
            <p:nvSpPr>
              <p:cNvPr id="71691" name="Text Box 11"/>
              <p:cNvSpPr txBox="1">
                <a:spLocks noChangeArrowheads="1"/>
              </p:cNvSpPr>
              <p:nvPr/>
            </p:nvSpPr>
            <p:spPr bwMode="auto">
              <a:xfrm>
                <a:off x="1631" y="422"/>
                <a:ext cx="244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ts val="3375"/>
                  </a:spcBef>
                  <a:buClr>
                    <a:srgbClr val="CC0000"/>
                  </a:buClr>
                  <a:buSzPct val="100000"/>
                  <a:buFont typeface="Arial Black" pitchFamily="34" charset="0"/>
                  <a:buNone/>
                </a:pPr>
                <a:r>
                  <a:rPr lang="en-GB" sz="2500">
                    <a:latin typeface="Arial Black" pitchFamily="34" charset="0"/>
                    <a:ea typeface="Lucida Sans Unicode" pitchFamily="34" charset="0"/>
                    <a:cs typeface="Lucida Sans Unicode" pitchFamily="34" charset="0"/>
                  </a:rPr>
                  <a:t>DESAFIO</a:t>
                </a:r>
              </a:p>
            </p:txBody>
          </p:sp>
          <p:sp>
            <p:nvSpPr>
              <p:cNvPr id="71692" name="Line 18"/>
              <p:cNvSpPr>
                <a:spLocks noChangeShapeType="1"/>
              </p:cNvSpPr>
              <p:nvPr/>
            </p:nvSpPr>
            <p:spPr bwMode="auto">
              <a:xfrm>
                <a:off x="1056" y="768"/>
                <a:ext cx="369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24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708" name="Rectangle 11"/>
          <p:cNvSpPr>
            <a:spLocks noChangeArrowheads="1"/>
          </p:cNvSpPr>
          <p:nvPr/>
        </p:nvSpPr>
        <p:spPr bwMode="auto">
          <a:xfrm>
            <a:off x="0" y="6521450"/>
            <a:ext cx="554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44000" rIns="180000" bIns="144000" anchor="ctr" anchorCtr="1"/>
          <a:lstStyle/>
          <a:p>
            <a:pPr defTabSz="449263" eaLnBrk="0" hangingPunct="0">
              <a:spcBef>
                <a:spcPts val="75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>
              <a:solidFill>
                <a:srgbClr val="FFFFFF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2779" name="Rectangle 75"/>
          <p:cNvSpPr>
            <a:spLocks noChangeArrowheads="1"/>
          </p:cNvSpPr>
          <p:nvPr/>
        </p:nvSpPr>
        <p:spPr bwMode="auto">
          <a:xfrm>
            <a:off x="304800" y="1411213"/>
            <a:ext cx="8458200" cy="280987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  <a:spcAft>
                <a:spcPts val="900"/>
              </a:spcAft>
            </a:pPr>
            <a:r>
              <a:rPr lang="pt-BR" sz="1700" b="1" dirty="0">
                <a:solidFill>
                  <a:schemeClr val="bg1"/>
                </a:solidFill>
                <a:latin typeface="Arial" charset="0"/>
              </a:rPr>
              <a:t>- ESTIMULO À PARTICIPAÇÃO DE INSTITUIÇÕES DE CIÊNCIA E TECNOLOGIA (ICT) NO PROCESSO DE INOVAÇÃO;</a:t>
            </a:r>
          </a:p>
          <a:p>
            <a:pPr algn="ctr">
              <a:spcBef>
                <a:spcPct val="15000"/>
              </a:spcBef>
              <a:spcAft>
                <a:spcPts val="900"/>
              </a:spcAft>
            </a:pPr>
            <a:r>
              <a:rPr lang="pt-BR" sz="1700" b="1" dirty="0">
                <a:solidFill>
                  <a:schemeClr val="bg1"/>
                </a:solidFill>
                <a:latin typeface="Arial" charset="0"/>
              </a:rPr>
              <a:t>- INCENTIVO À INOVAÇÃO NA EMPRESA;</a:t>
            </a:r>
          </a:p>
          <a:p>
            <a:pPr algn="ctr">
              <a:spcBef>
                <a:spcPct val="15000"/>
              </a:spcBef>
              <a:spcAft>
                <a:spcPts val="1050"/>
              </a:spcAft>
            </a:pPr>
            <a:r>
              <a:rPr lang="en-GB" sz="1700" b="1" dirty="0">
                <a:solidFill>
                  <a:schemeClr val="bg1"/>
                </a:solidFill>
                <a:latin typeface="Arial" charset="0"/>
              </a:rPr>
              <a:t>- ESTÍMULO AO DESENVOLVIMENTO DE PROJETOS COOPERATIVOS ENTRE UNIVERSIDADES, INSTITUTOS TECNOLÓGICOS E EMPRESAS NACIONAIS;</a:t>
            </a:r>
          </a:p>
          <a:p>
            <a:pPr algn="ctr">
              <a:spcBef>
                <a:spcPct val="15000"/>
              </a:spcBef>
              <a:spcAft>
                <a:spcPts val="1050"/>
              </a:spcAft>
            </a:pPr>
            <a:r>
              <a:rPr lang="en-GB" sz="1700" b="1" dirty="0">
                <a:solidFill>
                  <a:schemeClr val="bg1"/>
                </a:solidFill>
                <a:latin typeface="Arial" charset="0"/>
              </a:rPr>
              <a:t>- ESTRUTURAÇÃO DE REDES E PROJETOS INTERNACIONAIS DE PESQUISA TECNOLÓGICA;</a:t>
            </a:r>
          </a:p>
          <a:p>
            <a:pPr algn="ctr">
              <a:spcBef>
                <a:spcPct val="15000"/>
              </a:spcBef>
              <a:spcAft>
                <a:spcPts val="1050"/>
              </a:spcAft>
            </a:pPr>
            <a:r>
              <a:rPr lang="en-GB" sz="1700" b="1" dirty="0">
                <a:solidFill>
                  <a:schemeClr val="bg1"/>
                </a:solidFill>
                <a:latin typeface="Arial" charset="0"/>
              </a:rPr>
              <a:t>- CRIAÇÃO DE INCUBADORAS (EBT) E PARQUES TECNOLÓGICOS.</a:t>
            </a:r>
            <a:endParaRPr lang="pt-BR" sz="17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3850" y="4223271"/>
            <a:ext cx="8494713" cy="1738312"/>
            <a:chOff x="204" y="391"/>
            <a:chExt cx="5351" cy="1095"/>
          </a:xfrm>
        </p:grpSpPr>
        <p:grpSp>
          <p:nvGrpSpPr>
            <p:cNvPr id="72720" name="Group 19"/>
            <p:cNvGrpSpPr>
              <a:grpSpLocks/>
            </p:cNvGrpSpPr>
            <p:nvPr/>
          </p:nvGrpSpPr>
          <p:grpSpPr bwMode="auto">
            <a:xfrm>
              <a:off x="204" y="391"/>
              <a:ext cx="5351" cy="302"/>
              <a:chOff x="204" y="391"/>
              <a:chExt cx="5351" cy="302"/>
            </a:xfrm>
          </p:grpSpPr>
          <p:sp>
            <p:nvSpPr>
              <p:cNvPr id="72771" name="AutoShape 20"/>
              <p:cNvSpPr>
                <a:spLocks noChangeArrowheads="1"/>
              </p:cNvSpPr>
              <p:nvPr/>
            </p:nvSpPr>
            <p:spPr bwMode="auto">
              <a:xfrm flipH="1" flipV="1">
                <a:off x="204" y="391"/>
                <a:ext cx="206" cy="300"/>
              </a:xfrm>
              <a:prstGeom prst="rtTriangl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72" name="Rectangle 21"/>
              <p:cNvSpPr>
                <a:spLocks noChangeArrowheads="1"/>
              </p:cNvSpPr>
              <p:nvPr/>
            </p:nvSpPr>
            <p:spPr bwMode="auto">
              <a:xfrm>
                <a:off x="410" y="393"/>
                <a:ext cx="4940" cy="30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8000" tIns="10800" rIns="18000" bIns="10800" anchor="ctr"/>
              <a:lstStyle/>
              <a:p>
                <a:pPr algn="ctr" defTabSz="449263" eaLnBrk="0" hangingPunct="0">
                  <a:buClr>
                    <a:srgbClr val="CC0000"/>
                  </a:buClr>
                  <a:buSzPct val="100000"/>
                  <a:buFont typeface="Arial Black" pitchFamily="34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 b="1">
                    <a:latin typeface="Arial" charset="0"/>
                    <a:ea typeface="Lucida Sans Unicode" pitchFamily="34" charset="0"/>
                    <a:cs typeface="Lucida Sans Unicode" pitchFamily="34" charset="0"/>
                  </a:rPr>
                  <a:t>ESTRATÉGIAS PARA SUPERAR O DESAFIO</a:t>
                </a:r>
              </a:p>
            </p:txBody>
          </p:sp>
          <p:sp>
            <p:nvSpPr>
              <p:cNvPr id="72773" name="AutoShape 22"/>
              <p:cNvSpPr>
                <a:spLocks noChangeArrowheads="1"/>
              </p:cNvSpPr>
              <p:nvPr/>
            </p:nvSpPr>
            <p:spPr bwMode="auto">
              <a:xfrm flipV="1">
                <a:off x="5350" y="391"/>
                <a:ext cx="206" cy="300"/>
              </a:xfrm>
              <a:prstGeom prst="rtTriangl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2721" name="Group 23"/>
            <p:cNvGrpSpPr>
              <a:grpSpLocks/>
            </p:cNvGrpSpPr>
            <p:nvPr/>
          </p:nvGrpSpPr>
          <p:grpSpPr bwMode="auto">
            <a:xfrm>
              <a:off x="629" y="693"/>
              <a:ext cx="4567" cy="792"/>
              <a:chOff x="629" y="693"/>
              <a:chExt cx="4567" cy="792"/>
            </a:xfrm>
          </p:grpSpPr>
          <p:sp>
            <p:nvSpPr>
              <p:cNvPr id="72722" name="Rectangle 24"/>
              <p:cNvSpPr>
                <a:spLocks noChangeArrowheads="1"/>
              </p:cNvSpPr>
              <p:nvPr/>
            </p:nvSpPr>
            <p:spPr bwMode="auto">
              <a:xfrm>
                <a:off x="1326" y="700"/>
                <a:ext cx="39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3" name="Rectangle 25"/>
              <p:cNvSpPr>
                <a:spLocks noChangeArrowheads="1"/>
              </p:cNvSpPr>
              <p:nvPr/>
            </p:nvSpPr>
            <p:spPr bwMode="auto">
              <a:xfrm>
                <a:off x="1336" y="700"/>
                <a:ext cx="15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4" name="Freeform 26"/>
              <p:cNvSpPr>
                <a:spLocks noChangeArrowheads="1"/>
              </p:cNvSpPr>
              <p:nvPr/>
            </p:nvSpPr>
            <p:spPr bwMode="auto">
              <a:xfrm>
                <a:off x="1513" y="700"/>
                <a:ext cx="39" cy="363"/>
              </a:xfrm>
              <a:custGeom>
                <a:avLst/>
                <a:gdLst>
                  <a:gd name="T0" fmla="*/ 0 w 36"/>
                  <a:gd name="T1" fmla="*/ 0 h 427"/>
                  <a:gd name="T2" fmla="*/ 28 w 36"/>
                  <a:gd name="T3" fmla="*/ 0 h 427"/>
                  <a:gd name="T4" fmla="*/ 62 w 36"/>
                  <a:gd name="T5" fmla="*/ 0 h 427"/>
                  <a:gd name="T6" fmla="*/ 62 w 36"/>
                  <a:gd name="T7" fmla="*/ 16 h 427"/>
                  <a:gd name="T8" fmla="*/ 62 w 36"/>
                  <a:gd name="T9" fmla="*/ 34 h 427"/>
                  <a:gd name="T10" fmla="*/ 62 w 36"/>
                  <a:gd name="T11" fmla="*/ 51 h 427"/>
                  <a:gd name="T12" fmla="*/ 62 w 36"/>
                  <a:gd name="T13" fmla="*/ 68 h 427"/>
                  <a:gd name="T14" fmla="*/ 62 w 36"/>
                  <a:gd name="T15" fmla="*/ 85 h 427"/>
                  <a:gd name="T16" fmla="*/ 62 w 36"/>
                  <a:gd name="T17" fmla="*/ 103 h 427"/>
                  <a:gd name="T18" fmla="*/ 62 w 36"/>
                  <a:gd name="T19" fmla="*/ 121 h 427"/>
                  <a:gd name="T20" fmla="*/ 62 w 36"/>
                  <a:gd name="T21" fmla="*/ 138 h 427"/>
                  <a:gd name="T22" fmla="*/ 28 w 36"/>
                  <a:gd name="T23" fmla="*/ 138 h 427"/>
                  <a:gd name="T24" fmla="*/ 0 w 36"/>
                  <a:gd name="T25" fmla="*/ 138 h 427"/>
                  <a:gd name="T26" fmla="*/ 0 w 36"/>
                  <a:gd name="T27" fmla="*/ 121 h 427"/>
                  <a:gd name="T28" fmla="*/ 0 w 36"/>
                  <a:gd name="T29" fmla="*/ 103 h 427"/>
                  <a:gd name="T30" fmla="*/ 0 w 36"/>
                  <a:gd name="T31" fmla="*/ 85 h 427"/>
                  <a:gd name="T32" fmla="*/ 0 w 36"/>
                  <a:gd name="T33" fmla="*/ 68 h 427"/>
                  <a:gd name="T34" fmla="*/ 0 w 36"/>
                  <a:gd name="T35" fmla="*/ 51 h 427"/>
                  <a:gd name="T36" fmla="*/ 0 w 36"/>
                  <a:gd name="T37" fmla="*/ 34 h 427"/>
                  <a:gd name="T38" fmla="*/ 0 w 36"/>
                  <a:gd name="T39" fmla="*/ 16 h 427"/>
                  <a:gd name="T40" fmla="*/ 0 w 36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427"/>
                  <a:gd name="T65" fmla="*/ 36 w 36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427">
                    <a:moveTo>
                      <a:pt x="0" y="0"/>
                    </a:moveTo>
                    <a:lnTo>
                      <a:pt x="16" y="0"/>
                    </a:lnTo>
                    <a:lnTo>
                      <a:pt x="36" y="0"/>
                    </a:lnTo>
                    <a:lnTo>
                      <a:pt x="36" y="51"/>
                    </a:lnTo>
                    <a:lnTo>
                      <a:pt x="36" y="105"/>
                    </a:lnTo>
                    <a:lnTo>
                      <a:pt x="36" y="159"/>
                    </a:lnTo>
                    <a:lnTo>
                      <a:pt x="36" y="212"/>
                    </a:lnTo>
                    <a:lnTo>
                      <a:pt x="36" y="266"/>
                    </a:lnTo>
                    <a:lnTo>
                      <a:pt x="36" y="320"/>
                    </a:lnTo>
                    <a:lnTo>
                      <a:pt x="36" y="374"/>
                    </a:lnTo>
                    <a:lnTo>
                      <a:pt x="36" y="427"/>
                    </a:lnTo>
                    <a:lnTo>
                      <a:pt x="16" y="427"/>
                    </a:lnTo>
                    <a:lnTo>
                      <a:pt x="0" y="427"/>
                    </a:lnTo>
                    <a:lnTo>
                      <a:pt x="0" y="374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0" y="212"/>
                    </a:lnTo>
                    <a:lnTo>
                      <a:pt x="0" y="159"/>
                    </a:lnTo>
                    <a:lnTo>
                      <a:pt x="0" y="105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5" name="Freeform 27"/>
              <p:cNvSpPr>
                <a:spLocks noChangeArrowheads="1"/>
              </p:cNvSpPr>
              <p:nvPr/>
            </p:nvSpPr>
            <p:spPr bwMode="auto">
              <a:xfrm>
                <a:off x="1526" y="700"/>
                <a:ext cx="15" cy="363"/>
              </a:xfrm>
              <a:custGeom>
                <a:avLst/>
                <a:gdLst>
                  <a:gd name="T0" fmla="*/ 0 w 14"/>
                  <a:gd name="T1" fmla="*/ 0 h 427"/>
                  <a:gd name="T2" fmla="*/ 6 w 14"/>
                  <a:gd name="T3" fmla="*/ 0 h 427"/>
                  <a:gd name="T4" fmla="*/ 21 w 14"/>
                  <a:gd name="T5" fmla="*/ 0 h 427"/>
                  <a:gd name="T6" fmla="*/ 21 w 14"/>
                  <a:gd name="T7" fmla="*/ 16 h 427"/>
                  <a:gd name="T8" fmla="*/ 21 w 14"/>
                  <a:gd name="T9" fmla="*/ 34 h 427"/>
                  <a:gd name="T10" fmla="*/ 21 w 14"/>
                  <a:gd name="T11" fmla="*/ 51 h 427"/>
                  <a:gd name="T12" fmla="*/ 21 w 14"/>
                  <a:gd name="T13" fmla="*/ 68 h 427"/>
                  <a:gd name="T14" fmla="*/ 21 w 14"/>
                  <a:gd name="T15" fmla="*/ 85 h 427"/>
                  <a:gd name="T16" fmla="*/ 21 w 14"/>
                  <a:gd name="T17" fmla="*/ 103 h 427"/>
                  <a:gd name="T18" fmla="*/ 21 w 14"/>
                  <a:gd name="T19" fmla="*/ 121 h 427"/>
                  <a:gd name="T20" fmla="*/ 21 w 14"/>
                  <a:gd name="T21" fmla="*/ 138 h 427"/>
                  <a:gd name="T22" fmla="*/ 6 w 14"/>
                  <a:gd name="T23" fmla="*/ 138 h 427"/>
                  <a:gd name="T24" fmla="*/ 0 w 14"/>
                  <a:gd name="T25" fmla="*/ 138 h 427"/>
                  <a:gd name="T26" fmla="*/ 0 w 14"/>
                  <a:gd name="T27" fmla="*/ 121 h 427"/>
                  <a:gd name="T28" fmla="*/ 0 w 14"/>
                  <a:gd name="T29" fmla="*/ 103 h 427"/>
                  <a:gd name="T30" fmla="*/ 0 w 14"/>
                  <a:gd name="T31" fmla="*/ 85 h 427"/>
                  <a:gd name="T32" fmla="*/ 0 w 14"/>
                  <a:gd name="T33" fmla="*/ 68 h 427"/>
                  <a:gd name="T34" fmla="*/ 0 w 14"/>
                  <a:gd name="T35" fmla="*/ 51 h 427"/>
                  <a:gd name="T36" fmla="*/ 0 w 14"/>
                  <a:gd name="T37" fmla="*/ 34 h 427"/>
                  <a:gd name="T38" fmla="*/ 0 w 14"/>
                  <a:gd name="T39" fmla="*/ 16 h 427"/>
                  <a:gd name="T40" fmla="*/ 0 w 14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427"/>
                  <a:gd name="T65" fmla="*/ 14 w 14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427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14" y="51"/>
                    </a:lnTo>
                    <a:lnTo>
                      <a:pt x="14" y="105"/>
                    </a:lnTo>
                    <a:lnTo>
                      <a:pt x="14" y="159"/>
                    </a:lnTo>
                    <a:lnTo>
                      <a:pt x="14" y="212"/>
                    </a:lnTo>
                    <a:lnTo>
                      <a:pt x="14" y="266"/>
                    </a:lnTo>
                    <a:lnTo>
                      <a:pt x="14" y="320"/>
                    </a:lnTo>
                    <a:lnTo>
                      <a:pt x="14" y="374"/>
                    </a:lnTo>
                    <a:lnTo>
                      <a:pt x="14" y="427"/>
                    </a:lnTo>
                    <a:lnTo>
                      <a:pt x="6" y="427"/>
                    </a:lnTo>
                    <a:lnTo>
                      <a:pt x="0" y="427"/>
                    </a:lnTo>
                    <a:lnTo>
                      <a:pt x="0" y="374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0" y="212"/>
                    </a:lnTo>
                    <a:lnTo>
                      <a:pt x="0" y="159"/>
                    </a:lnTo>
                    <a:lnTo>
                      <a:pt x="0" y="105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6" name="Freeform 28"/>
              <p:cNvSpPr>
                <a:spLocks noChangeArrowheads="1"/>
              </p:cNvSpPr>
              <p:nvPr/>
            </p:nvSpPr>
            <p:spPr bwMode="auto">
              <a:xfrm>
                <a:off x="1699" y="700"/>
                <a:ext cx="39" cy="316"/>
              </a:xfrm>
              <a:custGeom>
                <a:avLst/>
                <a:gdLst>
                  <a:gd name="T0" fmla="*/ 0 w 36"/>
                  <a:gd name="T1" fmla="*/ 0 h 372"/>
                  <a:gd name="T2" fmla="*/ 32 w 36"/>
                  <a:gd name="T3" fmla="*/ 0 h 372"/>
                  <a:gd name="T4" fmla="*/ 62 w 36"/>
                  <a:gd name="T5" fmla="*/ 0 h 372"/>
                  <a:gd name="T6" fmla="*/ 62 w 36"/>
                  <a:gd name="T7" fmla="*/ 14 h 372"/>
                  <a:gd name="T8" fmla="*/ 62 w 36"/>
                  <a:gd name="T9" fmla="*/ 29 h 372"/>
                  <a:gd name="T10" fmla="*/ 62 w 36"/>
                  <a:gd name="T11" fmla="*/ 43 h 372"/>
                  <a:gd name="T12" fmla="*/ 62 w 36"/>
                  <a:gd name="T13" fmla="*/ 59 h 372"/>
                  <a:gd name="T14" fmla="*/ 62 w 36"/>
                  <a:gd name="T15" fmla="*/ 74 h 372"/>
                  <a:gd name="T16" fmla="*/ 62 w 36"/>
                  <a:gd name="T17" fmla="*/ 88 h 372"/>
                  <a:gd name="T18" fmla="*/ 62 w 36"/>
                  <a:gd name="T19" fmla="*/ 104 h 372"/>
                  <a:gd name="T20" fmla="*/ 62 w 36"/>
                  <a:gd name="T21" fmla="*/ 119 h 372"/>
                  <a:gd name="T22" fmla="*/ 32 w 36"/>
                  <a:gd name="T23" fmla="*/ 119 h 372"/>
                  <a:gd name="T24" fmla="*/ 0 w 36"/>
                  <a:gd name="T25" fmla="*/ 119 h 372"/>
                  <a:gd name="T26" fmla="*/ 0 w 36"/>
                  <a:gd name="T27" fmla="*/ 104 h 372"/>
                  <a:gd name="T28" fmla="*/ 0 w 36"/>
                  <a:gd name="T29" fmla="*/ 88 h 372"/>
                  <a:gd name="T30" fmla="*/ 0 w 36"/>
                  <a:gd name="T31" fmla="*/ 74 h 372"/>
                  <a:gd name="T32" fmla="*/ 0 w 36"/>
                  <a:gd name="T33" fmla="*/ 59 h 372"/>
                  <a:gd name="T34" fmla="*/ 0 w 36"/>
                  <a:gd name="T35" fmla="*/ 43 h 372"/>
                  <a:gd name="T36" fmla="*/ 0 w 36"/>
                  <a:gd name="T37" fmla="*/ 29 h 372"/>
                  <a:gd name="T38" fmla="*/ 0 w 36"/>
                  <a:gd name="T39" fmla="*/ 14 h 372"/>
                  <a:gd name="T40" fmla="*/ 0 w 36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72"/>
                  <a:gd name="T65" fmla="*/ 36 w 36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72">
                    <a:moveTo>
                      <a:pt x="0" y="0"/>
                    </a:moveTo>
                    <a:lnTo>
                      <a:pt x="18" y="0"/>
                    </a:lnTo>
                    <a:lnTo>
                      <a:pt x="36" y="0"/>
                    </a:lnTo>
                    <a:lnTo>
                      <a:pt x="36" y="45"/>
                    </a:lnTo>
                    <a:lnTo>
                      <a:pt x="36" y="91"/>
                    </a:lnTo>
                    <a:lnTo>
                      <a:pt x="36" y="137"/>
                    </a:lnTo>
                    <a:lnTo>
                      <a:pt x="36" y="185"/>
                    </a:lnTo>
                    <a:lnTo>
                      <a:pt x="36" y="230"/>
                    </a:lnTo>
                    <a:lnTo>
                      <a:pt x="36" y="278"/>
                    </a:lnTo>
                    <a:lnTo>
                      <a:pt x="36" y="324"/>
                    </a:lnTo>
                    <a:lnTo>
                      <a:pt x="36" y="372"/>
                    </a:lnTo>
                    <a:lnTo>
                      <a:pt x="18" y="372"/>
                    </a:lnTo>
                    <a:lnTo>
                      <a:pt x="0" y="372"/>
                    </a:lnTo>
                    <a:lnTo>
                      <a:pt x="0" y="324"/>
                    </a:lnTo>
                    <a:lnTo>
                      <a:pt x="0" y="278"/>
                    </a:lnTo>
                    <a:lnTo>
                      <a:pt x="0" y="230"/>
                    </a:lnTo>
                    <a:lnTo>
                      <a:pt x="0" y="185"/>
                    </a:lnTo>
                    <a:lnTo>
                      <a:pt x="0" y="137"/>
                    </a:lnTo>
                    <a:lnTo>
                      <a:pt x="0" y="91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7" name="Freeform 29"/>
              <p:cNvSpPr>
                <a:spLocks noChangeArrowheads="1"/>
              </p:cNvSpPr>
              <p:nvPr/>
            </p:nvSpPr>
            <p:spPr bwMode="auto">
              <a:xfrm>
                <a:off x="1711" y="700"/>
                <a:ext cx="16" cy="316"/>
              </a:xfrm>
              <a:custGeom>
                <a:avLst/>
                <a:gdLst>
                  <a:gd name="T0" fmla="*/ 0 w 14"/>
                  <a:gd name="T1" fmla="*/ 0 h 372"/>
                  <a:gd name="T2" fmla="*/ 15 w 14"/>
                  <a:gd name="T3" fmla="*/ 0 h 372"/>
                  <a:gd name="T4" fmla="*/ 35 w 14"/>
                  <a:gd name="T5" fmla="*/ 0 h 372"/>
                  <a:gd name="T6" fmla="*/ 35 w 14"/>
                  <a:gd name="T7" fmla="*/ 14 h 372"/>
                  <a:gd name="T8" fmla="*/ 35 w 14"/>
                  <a:gd name="T9" fmla="*/ 29 h 372"/>
                  <a:gd name="T10" fmla="*/ 35 w 14"/>
                  <a:gd name="T11" fmla="*/ 43 h 372"/>
                  <a:gd name="T12" fmla="*/ 35 w 14"/>
                  <a:gd name="T13" fmla="*/ 59 h 372"/>
                  <a:gd name="T14" fmla="*/ 35 w 14"/>
                  <a:gd name="T15" fmla="*/ 74 h 372"/>
                  <a:gd name="T16" fmla="*/ 35 w 14"/>
                  <a:gd name="T17" fmla="*/ 88 h 372"/>
                  <a:gd name="T18" fmla="*/ 35 w 14"/>
                  <a:gd name="T19" fmla="*/ 104 h 372"/>
                  <a:gd name="T20" fmla="*/ 35 w 14"/>
                  <a:gd name="T21" fmla="*/ 119 h 372"/>
                  <a:gd name="T22" fmla="*/ 15 w 14"/>
                  <a:gd name="T23" fmla="*/ 119 h 372"/>
                  <a:gd name="T24" fmla="*/ 0 w 14"/>
                  <a:gd name="T25" fmla="*/ 119 h 372"/>
                  <a:gd name="T26" fmla="*/ 0 w 14"/>
                  <a:gd name="T27" fmla="*/ 104 h 372"/>
                  <a:gd name="T28" fmla="*/ 0 w 14"/>
                  <a:gd name="T29" fmla="*/ 88 h 372"/>
                  <a:gd name="T30" fmla="*/ 0 w 14"/>
                  <a:gd name="T31" fmla="*/ 74 h 372"/>
                  <a:gd name="T32" fmla="*/ 0 w 14"/>
                  <a:gd name="T33" fmla="*/ 59 h 372"/>
                  <a:gd name="T34" fmla="*/ 0 w 14"/>
                  <a:gd name="T35" fmla="*/ 43 h 372"/>
                  <a:gd name="T36" fmla="*/ 0 w 14"/>
                  <a:gd name="T37" fmla="*/ 29 h 372"/>
                  <a:gd name="T38" fmla="*/ 0 w 14"/>
                  <a:gd name="T39" fmla="*/ 14 h 372"/>
                  <a:gd name="T40" fmla="*/ 0 w 14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2"/>
                  <a:gd name="T65" fmla="*/ 14 w 14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2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14" y="45"/>
                    </a:lnTo>
                    <a:lnTo>
                      <a:pt x="14" y="91"/>
                    </a:lnTo>
                    <a:lnTo>
                      <a:pt x="14" y="137"/>
                    </a:lnTo>
                    <a:lnTo>
                      <a:pt x="14" y="185"/>
                    </a:lnTo>
                    <a:lnTo>
                      <a:pt x="14" y="230"/>
                    </a:lnTo>
                    <a:lnTo>
                      <a:pt x="14" y="278"/>
                    </a:lnTo>
                    <a:lnTo>
                      <a:pt x="14" y="324"/>
                    </a:lnTo>
                    <a:lnTo>
                      <a:pt x="14" y="372"/>
                    </a:lnTo>
                    <a:lnTo>
                      <a:pt x="6" y="372"/>
                    </a:lnTo>
                    <a:lnTo>
                      <a:pt x="0" y="372"/>
                    </a:lnTo>
                    <a:lnTo>
                      <a:pt x="0" y="324"/>
                    </a:lnTo>
                    <a:lnTo>
                      <a:pt x="0" y="278"/>
                    </a:lnTo>
                    <a:lnTo>
                      <a:pt x="0" y="230"/>
                    </a:lnTo>
                    <a:lnTo>
                      <a:pt x="0" y="185"/>
                    </a:lnTo>
                    <a:lnTo>
                      <a:pt x="0" y="137"/>
                    </a:lnTo>
                    <a:lnTo>
                      <a:pt x="0" y="91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8" name="Freeform 30"/>
              <p:cNvSpPr>
                <a:spLocks noChangeArrowheads="1"/>
              </p:cNvSpPr>
              <p:nvPr/>
            </p:nvSpPr>
            <p:spPr bwMode="auto">
              <a:xfrm>
                <a:off x="1889" y="700"/>
                <a:ext cx="39" cy="266"/>
              </a:xfrm>
              <a:custGeom>
                <a:avLst/>
                <a:gdLst>
                  <a:gd name="T0" fmla="*/ 0 w 36"/>
                  <a:gd name="T1" fmla="*/ 0 h 314"/>
                  <a:gd name="T2" fmla="*/ 28 w 36"/>
                  <a:gd name="T3" fmla="*/ 0 h 314"/>
                  <a:gd name="T4" fmla="*/ 62 w 36"/>
                  <a:gd name="T5" fmla="*/ 0 h 314"/>
                  <a:gd name="T6" fmla="*/ 62 w 36"/>
                  <a:gd name="T7" fmla="*/ 12 h 314"/>
                  <a:gd name="T8" fmla="*/ 62 w 36"/>
                  <a:gd name="T9" fmla="*/ 25 h 314"/>
                  <a:gd name="T10" fmla="*/ 62 w 36"/>
                  <a:gd name="T11" fmla="*/ 36 h 314"/>
                  <a:gd name="T12" fmla="*/ 62 w 36"/>
                  <a:gd name="T13" fmla="*/ 49 h 314"/>
                  <a:gd name="T14" fmla="*/ 62 w 36"/>
                  <a:gd name="T15" fmla="*/ 62 h 314"/>
                  <a:gd name="T16" fmla="*/ 62 w 36"/>
                  <a:gd name="T17" fmla="*/ 73 h 314"/>
                  <a:gd name="T18" fmla="*/ 62 w 36"/>
                  <a:gd name="T19" fmla="*/ 86 h 314"/>
                  <a:gd name="T20" fmla="*/ 62 w 36"/>
                  <a:gd name="T21" fmla="*/ 98 h 314"/>
                  <a:gd name="T22" fmla="*/ 28 w 36"/>
                  <a:gd name="T23" fmla="*/ 98 h 314"/>
                  <a:gd name="T24" fmla="*/ 0 w 36"/>
                  <a:gd name="T25" fmla="*/ 98 h 314"/>
                  <a:gd name="T26" fmla="*/ 0 w 36"/>
                  <a:gd name="T27" fmla="*/ 86 h 314"/>
                  <a:gd name="T28" fmla="*/ 0 w 36"/>
                  <a:gd name="T29" fmla="*/ 73 h 314"/>
                  <a:gd name="T30" fmla="*/ 0 w 36"/>
                  <a:gd name="T31" fmla="*/ 62 h 314"/>
                  <a:gd name="T32" fmla="*/ 0 w 36"/>
                  <a:gd name="T33" fmla="*/ 49 h 314"/>
                  <a:gd name="T34" fmla="*/ 0 w 36"/>
                  <a:gd name="T35" fmla="*/ 36 h 314"/>
                  <a:gd name="T36" fmla="*/ 0 w 36"/>
                  <a:gd name="T37" fmla="*/ 25 h 314"/>
                  <a:gd name="T38" fmla="*/ 0 w 36"/>
                  <a:gd name="T39" fmla="*/ 12 h 314"/>
                  <a:gd name="T40" fmla="*/ 0 w 36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14"/>
                  <a:gd name="T65" fmla="*/ 36 w 36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14">
                    <a:moveTo>
                      <a:pt x="0" y="0"/>
                    </a:moveTo>
                    <a:lnTo>
                      <a:pt x="16" y="0"/>
                    </a:lnTo>
                    <a:lnTo>
                      <a:pt x="36" y="0"/>
                    </a:lnTo>
                    <a:lnTo>
                      <a:pt x="36" y="37"/>
                    </a:lnTo>
                    <a:lnTo>
                      <a:pt x="36" y="77"/>
                    </a:lnTo>
                    <a:lnTo>
                      <a:pt x="36" y="117"/>
                    </a:lnTo>
                    <a:lnTo>
                      <a:pt x="36" y="157"/>
                    </a:lnTo>
                    <a:lnTo>
                      <a:pt x="36" y="195"/>
                    </a:lnTo>
                    <a:lnTo>
                      <a:pt x="36" y="234"/>
                    </a:lnTo>
                    <a:lnTo>
                      <a:pt x="36" y="274"/>
                    </a:lnTo>
                    <a:lnTo>
                      <a:pt x="36" y="314"/>
                    </a:lnTo>
                    <a:lnTo>
                      <a:pt x="16" y="314"/>
                    </a:lnTo>
                    <a:lnTo>
                      <a:pt x="0" y="314"/>
                    </a:lnTo>
                    <a:lnTo>
                      <a:pt x="0" y="274"/>
                    </a:lnTo>
                    <a:lnTo>
                      <a:pt x="0" y="234"/>
                    </a:lnTo>
                    <a:lnTo>
                      <a:pt x="0" y="195"/>
                    </a:lnTo>
                    <a:lnTo>
                      <a:pt x="0" y="157"/>
                    </a:lnTo>
                    <a:lnTo>
                      <a:pt x="0" y="117"/>
                    </a:lnTo>
                    <a:lnTo>
                      <a:pt x="0" y="7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9" name="Freeform 31"/>
              <p:cNvSpPr>
                <a:spLocks noChangeArrowheads="1"/>
              </p:cNvSpPr>
              <p:nvPr/>
            </p:nvSpPr>
            <p:spPr bwMode="auto">
              <a:xfrm>
                <a:off x="1899" y="700"/>
                <a:ext cx="16" cy="266"/>
              </a:xfrm>
              <a:custGeom>
                <a:avLst/>
                <a:gdLst>
                  <a:gd name="T0" fmla="*/ 0 w 14"/>
                  <a:gd name="T1" fmla="*/ 0 h 314"/>
                  <a:gd name="T2" fmla="*/ 15 w 14"/>
                  <a:gd name="T3" fmla="*/ 0 h 314"/>
                  <a:gd name="T4" fmla="*/ 35 w 14"/>
                  <a:gd name="T5" fmla="*/ 0 h 314"/>
                  <a:gd name="T6" fmla="*/ 35 w 14"/>
                  <a:gd name="T7" fmla="*/ 12 h 314"/>
                  <a:gd name="T8" fmla="*/ 35 w 14"/>
                  <a:gd name="T9" fmla="*/ 25 h 314"/>
                  <a:gd name="T10" fmla="*/ 35 w 14"/>
                  <a:gd name="T11" fmla="*/ 36 h 314"/>
                  <a:gd name="T12" fmla="*/ 35 w 14"/>
                  <a:gd name="T13" fmla="*/ 49 h 314"/>
                  <a:gd name="T14" fmla="*/ 35 w 14"/>
                  <a:gd name="T15" fmla="*/ 62 h 314"/>
                  <a:gd name="T16" fmla="*/ 35 w 14"/>
                  <a:gd name="T17" fmla="*/ 73 h 314"/>
                  <a:gd name="T18" fmla="*/ 35 w 14"/>
                  <a:gd name="T19" fmla="*/ 86 h 314"/>
                  <a:gd name="T20" fmla="*/ 35 w 14"/>
                  <a:gd name="T21" fmla="*/ 98 h 314"/>
                  <a:gd name="T22" fmla="*/ 15 w 14"/>
                  <a:gd name="T23" fmla="*/ 98 h 314"/>
                  <a:gd name="T24" fmla="*/ 0 w 14"/>
                  <a:gd name="T25" fmla="*/ 98 h 314"/>
                  <a:gd name="T26" fmla="*/ 0 w 14"/>
                  <a:gd name="T27" fmla="*/ 86 h 314"/>
                  <a:gd name="T28" fmla="*/ 0 w 14"/>
                  <a:gd name="T29" fmla="*/ 73 h 314"/>
                  <a:gd name="T30" fmla="*/ 0 w 14"/>
                  <a:gd name="T31" fmla="*/ 62 h 314"/>
                  <a:gd name="T32" fmla="*/ 0 w 14"/>
                  <a:gd name="T33" fmla="*/ 49 h 314"/>
                  <a:gd name="T34" fmla="*/ 0 w 14"/>
                  <a:gd name="T35" fmla="*/ 36 h 314"/>
                  <a:gd name="T36" fmla="*/ 0 w 14"/>
                  <a:gd name="T37" fmla="*/ 25 h 314"/>
                  <a:gd name="T38" fmla="*/ 0 w 14"/>
                  <a:gd name="T39" fmla="*/ 12 h 314"/>
                  <a:gd name="T40" fmla="*/ 0 w 14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14"/>
                  <a:gd name="T65" fmla="*/ 14 w 14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1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14" y="37"/>
                    </a:lnTo>
                    <a:lnTo>
                      <a:pt x="14" y="77"/>
                    </a:lnTo>
                    <a:lnTo>
                      <a:pt x="14" y="117"/>
                    </a:lnTo>
                    <a:lnTo>
                      <a:pt x="14" y="157"/>
                    </a:lnTo>
                    <a:lnTo>
                      <a:pt x="14" y="195"/>
                    </a:lnTo>
                    <a:lnTo>
                      <a:pt x="14" y="234"/>
                    </a:lnTo>
                    <a:lnTo>
                      <a:pt x="14" y="274"/>
                    </a:lnTo>
                    <a:lnTo>
                      <a:pt x="14" y="314"/>
                    </a:lnTo>
                    <a:lnTo>
                      <a:pt x="6" y="314"/>
                    </a:lnTo>
                    <a:lnTo>
                      <a:pt x="0" y="314"/>
                    </a:lnTo>
                    <a:lnTo>
                      <a:pt x="0" y="274"/>
                    </a:lnTo>
                    <a:lnTo>
                      <a:pt x="0" y="234"/>
                    </a:lnTo>
                    <a:lnTo>
                      <a:pt x="0" y="195"/>
                    </a:lnTo>
                    <a:lnTo>
                      <a:pt x="0" y="157"/>
                    </a:lnTo>
                    <a:lnTo>
                      <a:pt x="0" y="117"/>
                    </a:lnTo>
                    <a:lnTo>
                      <a:pt x="0" y="7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0" name="Freeform 32"/>
              <p:cNvSpPr>
                <a:spLocks noChangeArrowheads="1"/>
              </p:cNvSpPr>
              <p:nvPr/>
            </p:nvSpPr>
            <p:spPr bwMode="auto">
              <a:xfrm>
                <a:off x="2074" y="700"/>
                <a:ext cx="41" cy="219"/>
              </a:xfrm>
              <a:custGeom>
                <a:avLst/>
                <a:gdLst>
                  <a:gd name="T0" fmla="*/ 0 w 38"/>
                  <a:gd name="T1" fmla="*/ 0 h 258"/>
                  <a:gd name="T2" fmla="*/ 31 w 38"/>
                  <a:gd name="T3" fmla="*/ 0 h 258"/>
                  <a:gd name="T4" fmla="*/ 64 w 38"/>
                  <a:gd name="T5" fmla="*/ 0 h 258"/>
                  <a:gd name="T6" fmla="*/ 64 w 38"/>
                  <a:gd name="T7" fmla="*/ 9 h 258"/>
                  <a:gd name="T8" fmla="*/ 64 w 38"/>
                  <a:gd name="T9" fmla="*/ 20 h 258"/>
                  <a:gd name="T10" fmla="*/ 64 w 38"/>
                  <a:gd name="T11" fmla="*/ 31 h 258"/>
                  <a:gd name="T12" fmla="*/ 64 w 38"/>
                  <a:gd name="T13" fmla="*/ 41 h 258"/>
                  <a:gd name="T14" fmla="*/ 64 w 38"/>
                  <a:gd name="T15" fmla="*/ 50 h 258"/>
                  <a:gd name="T16" fmla="*/ 64 w 38"/>
                  <a:gd name="T17" fmla="*/ 61 h 258"/>
                  <a:gd name="T18" fmla="*/ 64 w 38"/>
                  <a:gd name="T19" fmla="*/ 70 h 258"/>
                  <a:gd name="T20" fmla="*/ 64 w 38"/>
                  <a:gd name="T21" fmla="*/ 82 h 258"/>
                  <a:gd name="T22" fmla="*/ 31 w 38"/>
                  <a:gd name="T23" fmla="*/ 82 h 258"/>
                  <a:gd name="T24" fmla="*/ 0 w 38"/>
                  <a:gd name="T25" fmla="*/ 82 h 258"/>
                  <a:gd name="T26" fmla="*/ 0 w 38"/>
                  <a:gd name="T27" fmla="*/ 70 h 258"/>
                  <a:gd name="T28" fmla="*/ 0 w 38"/>
                  <a:gd name="T29" fmla="*/ 61 h 258"/>
                  <a:gd name="T30" fmla="*/ 0 w 38"/>
                  <a:gd name="T31" fmla="*/ 50 h 258"/>
                  <a:gd name="T32" fmla="*/ 0 w 38"/>
                  <a:gd name="T33" fmla="*/ 41 h 258"/>
                  <a:gd name="T34" fmla="*/ 0 w 38"/>
                  <a:gd name="T35" fmla="*/ 31 h 258"/>
                  <a:gd name="T36" fmla="*/ 0 w 38"/>
                  <a:gd name="T37" fmla="*/ 20 h 258"/>
                  <a:gd name="T38" fmla="*/ 0 w 38"/>
                  <a:gd name="T39" fmla="*/ 9 h 258"/>
                  <a:gd name="T40" fmla="*/ 0 w 38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258"/>
                  <a:gd name="T65" fmla="*/ 38 w 38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258">
                    <a:moveTo>
                      <a:pt x="0" y="0"/>
                    </a:moveTo>
                    <a:lnTo>
                      <a:pt x="18" y="0"/>
                    </a:lnTo>
                    <a:lnTo>
                      <a:pt x="38" y="0"/>
                    </a:lnTo>
                    <a:lnTo>
                      <a:pt x="38" y="29"/>
                    </a:lnTo>
                    <a:lnTo>
                      <a:pt x="38" y="63"/>
                    </a:lnTo>
                    <a:lnTo>
                      <a:pt x="38" y="95"/>
                    </a:lnTo>
                    <a:lnTo>
                      <a:pt x="38" y="129"/>
                    </a:lnTo>
                    <a:lnTo>
                      <a:pt x="38" y="161"/>
                    </a:lnTo>
                    <a:lnTo>
                      <a:pt x="38" y="193"/>
                    </a:lnTo>
                    <a:lnTo>
                      <a:pt x="38" y="224"/>
                    </a:lnTo>
                    <a:lnTo>
                      <a:pt x="38" y="258"/>
                    </a:lnTo>
                    <a:lnTo>
                      <a:pt x="18" y="258"/>
                    </a:lnTo>
                    <a:lnTo>
                      <a:pt x="0" y="258"/>
                    </a:lnTo>
                    <a:lnTo>
                      <a:pt x="0" y="224"/>
                    </a:lnTo>
                    <a:lnTo>
                      <a:pt x="0" y="193"/>
                    </a:lnTo>
                    <a:lnTo>
                      <a:pt x="0" y="161"/>
                    </a:lnTo>
                    <a:lnTo>
                      <a:pt x="0" y="129"/>
                    </a:lnTo>
                    <a:lnTo>
                      <a:pt x="0" y="95"/>
                    </a:lnTo>
                    <a:lnTo>
                      <a:pt x="0" y="6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1" name="Freeform 33"/>
              <p:cNvSpPr>
                <a:spLocks noChangeArrowheads="1"/>
              </p:cNvSpPr>
              <p:nvPr/>
            </p:nvSpPr>
            <p:spPr bwMode="auto">
              <a:xfrm>
                <a:off x="2089" y="700"/>
                <a:ext cx="15" cy="219"/>
              </a:xfrm>
              <a:custGeom>
                <a:avLst/>
                <a:gdLst>
                  <a:gd name="T0" fmla="*/ 0 w 14"/>
                  <a:gd name="T1" fmla="*/ 0 h 258"/>
                  <a:gd name="T2" fmla="*/ 4 w 14"/>
                  <a:gd name="T3" fmla="*/ 0 h 258"/>
                  <a:gd name="T4" fmla="*/ 21 w 14"/>
                  <a:gd name="T5" fmla="*/ 0 h 258"/>
                  <a:gd name="T6" fmla="*/ 21 w 14"/>
                  <a:gd name="T7" fmla="*/ 9 h 258"/>
                  <a:gd name="T8" fmla="*/ 21 w 14"/>
                  <a:gd name="T9" fmla="*/ 20 h 258"/>
                  <a:gd name="T10" fmla="*/ 21 w 14"/>
                  <a:gd name="T11" fmla="*/ 31 h 258"/>
                  <a:gd name="T12" fmla="*/ 21 w 14"/>
                  <a:gd name="T13" fmla="*/ 41 h 258"/>
                  <a:gd name="T14" fmla="*/ 21 w 14"/>
                  <a:gd name="T15" fmla="*/ 50 h 258"/>
                  <a:gd name="T16" fmla="*/ 21 w 14"/>
                  <a:gd name="T17" fmla="*/ 61 h 258"/>
                  <a:gd name="T18" fmla="*/ 21 w 14"/>
                  <a:gd name="T19" fmla="*/ 70 h 258"/>
                  <a:gd name="T20" fmla="*/ 21 w 14"/>
                  <a:gd name="T21" fmla="*/ 82 h 258"/>
                  <a:gd name="T22" fmla="*/ 4 w 14"/>
                  <a:gd name="T23" fmla="*/ 82 h 258"/>
                  <a:gd name="T24" fmla="*/ 0 w 14"/>
                  <a:gd name="T25" fmla="*/ 82 h 258"/>
                  <a:gd name="T26" fmla="*/ 0 w 14"/>
                  <a:gd name="T27" fmla="*/ 70 h 258"/>
                  <a:gd name="T28" fmla="*/ 0 w 14"/>
                  <a:gd name="T29" fmla="*/ 61 h 258"/>
                  <a:gd name="T30" fmla="*/ 0 w 14"/>
                  <a:gd name="T31" fmla="*/ 50 h 258"/>
                  <a:gd name="T32" fmla="*/ 0 w 14"/>
                  <a:gd name="T33" fmla="*/ 41 h 258"/>
                  <a:gd name="T34" fmla="*/ 0 w 14"/>
                  <a:gd name="T35" fmla="*/ 31 h 258"/>
                  <a:gd name="T36" fmla="*/ 0 w 14"/>
                  <a:gd name="T37" fmla="*/ 20 h 258"/>
                  <a:gd name="T38" fmla="*/ 0 w 14"/>
                  <a:gd name="T39" fmla="*/ 9 h 258"/>
                  <a:gd name="T40" fmla="*/ 0 w 14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258"/>
                  <a:gd name="T65" fmla="*/ 14 w 14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258">
                    <a:moveTo>
                      <a:pt x="0" y="0"/>
                    </a:moveTo>
                    <a:lnTo>
                      <a:pt x="4" y="0"/>
                    </a:lnTo>
                    <a:lnTo>
                      <a:pt x="14" y="0"/>
                    </a:lnTo>
                    <a:lnTo>
                      <a:pt x="14" y="29"/>
                    </a:lnTo>
                    <a:lnTo>
                      <a:pt x="14" y="63"/>
                    </a:lnTo>
                    <a:lnTo>
                      <a:pt x="14" y="95"/>
                    </a:lnTo>
                    <a:lnTo>
                      <a:pt x="14" y="129"/>
                    </a:lnTo>
                    <a:lnTo>
                      <a:pt x="14" y="161"/>
                    </a:lnTo>
                    <a:lnTo>
                      <a:pt x="14" y="193"/>
                    </a:lnTo>
                    <a:lnTo>
                      <a:pt x="14" y="224"/>
                    </a:lnTo>
                    <a:lnTo>
                      <a:pt x="14" y="258"/>
                    </a:lnTo>
                    <a:lnTo>
                      <a:pt x="4" y="258"/>
                    </a:lnTo>
                    <a:lnTo>
                      <a:pt x="0" y="258"/>
                    </a:lnTo>
                    <a:lnTo>
                      <a:pt x="0" y="224"/>
                    </a:lnTo>
                    <a:lnTo>
                      <a:pt x="0" y="193"/>
                    </a:lnTo>
                    <a:lnTo>
                      <a:pt x="0" y="161"/>
                    </a:lnTo>
                    <a:lnTo>
                      <a:pt x="0" y="129"/>
                    </a:lnTo>
                    <a:lnTo>
                      <a:pt x="0" y="95"/>
                    </a:lnTo>
                    <a:lnTo>
                      <a:pt x="0" y="6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2" name="Rectangle 34"/>
              <p:cNvSpPr>
                <a:spLocks noChangeArrowheads="1"/>
              </p:cNvSpPr>
              <p:nvPr/>
            </p:nvSpPr>
            <p:spPr bwMode="auto">
              <a:xfrm>
                <a:off x="2261" y="700"/>
                <a:ext cx="39" cy="174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3" name="Rectangle 35"/>
              <p:cNvSpPr>
                <a:spLocks noChangeArrowheads="1"/>
              </p:cNvSpPr>
              <p:nvPr/>
            </p:nvSpPr>
            <p:spPr bwMode="auto">
              <a:xfrm>
                <a:off x="2274" y="700"/>
                <a:ext cx="16" cy="174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4" name="Rectangle 36"/>
              <p:cNvSpPr>
                <a:spLocks noChangeArrowheads="1"/>
              </p:cNvSpPr>
              <p:nvPr/>
            </p:nvSpPr>
            <p:spPr bwMode="auto">
              <a:xfrm>
                <a:off x="4463" y="700"/>
                <a:ext cx="39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5" name="Rectangle 37"/>
              <p:cNvSpPr>
                <a:spLocks noChangeArrowheads="1"/>
              </p:cNvSpPr>
              <p:nvPr/>
            </p:nvSpPr>
            <p:spPr bwMode="auto">
              <a:xfrm>
                <a:off x="4476" y="700"/>
                <a:ext cx="12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6" name="Freeform 38"/>
              <p:cNvSpPr>
                <a:spLocks noChangeArrowheads="1"/>
              </p:cNvSpPr>
              <p:nvPr/>
            </p:nvSpPr>
            <p:spPr bwMode="auto">
              <a:xfrm>
                <a:off x="4275" y="700"/>
                <a:ext cx="39" cy="363"/>
              </a:xfrm>
              <a:custGeom>
                <a:avLst/>
                <a:gdLst>
                  <a:gd name="T0" fmla="*/ 62 w 36"/>
                  <a:gd name="T1" fmla="*/ 0 h 427"/>
                  <a:gd name="T2" fmla="*/ 32 w 36"/>
                  <a:gd name="T3" fmla="*/ 0 h 427"/>
                  <a:gd name="T4" fmla="*/ 0 w 36"/>
                  <a:gd name="T5" fmla="*/ 0 h 427"/>
                  <a:gd name="T6" fmla="*/ 0 w 36"/>
                  <a:gd name="T7" fmla="*/ 16 h 427"/>
                  <a:gd name="T8" fmla="*/ 0 w 36"/>
                  <a:gd name="T9" fmla="*/ 34 h 427"/>
                  <a:gd name="T10" fmla="*/ 0 w 36"/>
                  <a:gd name="T11" fmla="*/ 51 h 427"/>
                  <a:gd name="T12" fmla="*/ 0 w 36"/>
                  <a:gd name="T13" fmla="*/ 68 h 427"/>
                  <a:gd name="T14" fmla="*/ 0 w 36"/>
                  <a:gd name="T15" fmla="*/ 85 h 427"/>
                  <a:gd name="T16" fmla="*/ 0 w 36"/>
                  <a:gd name="T17" fmla="*/ 103 h 427"/>
                  <a:gd name="T18" fmla="*/ 0 w 36"/>
                  <a:gd name="T19" fmla="*/ 121 h 427"/>
                  <a:gd name="T20" fmla="*/ 0 w 36"/>
                  <a:gd name="T21" fmla="*/ 138 h 427"/>
                  <a:gd name="T22" fmla="*/ 32 w 36"/>
                  <a:gd name="T23" fmla="*/ 138 h 427"/>
                  <a:gd name="T24" fmla="*/ 62 w 36"/>
                  <a:gd name="T25" fmla="*/ 138 h 427"/>
                  <a:gd name="T26" fmla="*/ 62 w 36"/>
                  <a:gd name="T27" fmla="*/ 121 h 427"/>
                  <a:gd name="T28" fmla="*/ 62 w 36"/>
                  <a:gd name="T29" fmla="*/ 103 h 427"/>
                  <a:gd name="T30" fmla="*/ 62 w 36"/>
                  <a:gd name="T31" fmla="*/ 85 h 427"/>
                  <a:gd name="T32" fmla="*/ 62 w 36"/>
                  <a:gd name="T33" fmla="*/ 68 h 427"/>
                  <a:gd name="T34" fmla="*/ 62 w 36"/>
                  <a:gd name="T35" fmla="*/ 51 h 427"/>
                  <a:gd name="T36" fmla="*/ 62 w 36"/>
                  <a:gd name="T37" fmla="*/ 34 h 427"/>
                  <a:gd name="T38" fmla="*/ 62 w 36"/>
                  <a:gd name="T39" fmla="*/ 16 h 427"/>
                  <a:gd name="T40" fmla="*/ 62 w 36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427"/>
                  <a:gd name="T65" fmla="*/ 36 w 36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427">
                    <a:moveTo>
                      <a:pt x="36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0" y="105"/>
                    </a:lnTo>
                    <a:lnTo>
                      <a:pt x="0" y="159"/>
                    </a:lnTo>
                    <a:lnTo>
                      <a:pt x="0" y="212"/>
                    </a:lnTo>
                    <a:lnTo>
                      <a:pt x="0" y="266"/>
                    </a:lnTo>
                    <a:lnTo>
                      <a:pt x="0" y="320"/>
                    </a:lnTo>
                    <a:lnTo>
                      <a:pt x="0" y="374"/>
                    </a:lnTo>
                    <a:lnTo>
                      <a:pt x="0" y="427"/>
                    </a:lnTo>
                    <a:lnTo>
                      <a:pt x="18" y="427"/>
                    </a:lnTo>
                    <a:lnTo>
                      <a:pt x="36" y="427"/>
                    </a:lnTo>
                    <a:lnTo>
                      <a:pt x="36" y="374"/>
                    </a:lnTo>
                    <a:lnTo>
                      <a:pt x="36" y="320"/>
                    </a:lnTo>
                    <a:lnTo>
                      <a:pt x="36" y="266"/>
                    </a:lnTo>
                    <a:lnTo>
                      <a:pt x="36" y="212"/>
                    </a:lnTo>
                    <a:lnTo>
                      <a:pt x="36" y="159"/>
                    </a:lnTo>
                    <a:lnTo>
                      <a:pt x="36" y="105"/>
                    </a:lnTo>
                    <a:lnTo>
                      <a:pt x="36" y="5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7" name="Freeform 39"/>
              <p:cNvSpPr>
                <a:spLocks noChangeArrowheads="1"/>
              </p:cNvSpPr>
              <p:nvPr/>
            </p:nvSpPr>
            <p:spPr bwMode="auto">
              <a:xfrm>
                <a:off x="4286" y="700"/>
                <a:ext cx="16" cy="363"/>
              </a:xfrm>
              <a:custGeom>
                <a:avLst/>
                <a:gdLst>
                  <a:gd name="T0" fmla="*/ 35 w 14"/>
                  <a:gd name="T1" fmla="*/ 0 h 427"/>
                  <a:gd name="T2" fmla="*/ 19 w 14"/>
                  <a:gd name="T3" fmla="*/ 0 h 427"/>
                  <a:gd name="T4" fmla="*/ 0 w 14"/>
                  <a:gd name="T5" fmla="*/ 0 h 427"/>
                  <a:gd name="T6" fmla="*/ 0 w 14"/>
                  <a:gd name="T7" fmla="*/ 16 h 427"/>
                  <a:gd name="T8" fmla="*/ 0 w 14"/>
                  <a:gd name="T9" fmla="*/ 34 h 427"/>
                  <a:gd name="T10" fmla="*/ 0 w 14"/>
                  <a:gd name="T11" fmla="*/ 51 h 427"/>
                  <a:gd name="T12" fmla="*/ 0 w 14"/>
                  <a:gd name="T13" fmla="*/ 68 h 427"/>
                  <a:gd name="T14" fmla="*/ 0 w 14"/>
                  <a:gd name="T15" fmla="*/ 85 h 427"/>
                  <a:gd name="T16" fmla="*/ 0 w 14"/>
                  <a:gd name="T17" fmla="*/ 103 h 427"/>
                  <a:gd name="T18" fmla="*/ 0 w 14"/>
                  <a:gd name="T19" fmla="*/ 121 h 427"/>
                  <a:gd name="T20" fmla="*/ 0 w 14"/>
                  <a:gd name="T21" fmla="*/ 138 h 427"/>
                  <a:gd name="T22" fmla="*/ 19 w 14"/>
                  <a:gd name="T23" fmla="*/ 138 h 427"/>
                  <a:gd name="T24" fmla="*/ 35 w 14"/>
                  <a:gd name="T25" fmla="*/ 138 h 427"/>
                  <a:gd name="T26" fmla="*/ 35 w 14"/>
                  <a:gd name="T27" fmla="*/ 121 h 427"/>
                  <a:gd name="T28" fmla="*/ 35 w 14"/>
                  <a:gd name="T29" fmla="*/ 103 h 427"/>
                  <a:gd name="T30" fmla="*/ 35 w 14"/>
                  <a:gd name="T31" fmla="*/ 85 h 427"/>
                  <a:gd name="T32" fmla="*/ 35 w 14"/>
                  <a:gd name="T33" fmla="*/ 68 h 427"/>
                  <a:gd name="T34" fmla="*/ 35 w 14"/>
                  <a:gd name="T35" fmla="*/ 51 h 427"/>
                  <a:gd name="T36" fmla="*/ 35 w 14"/>
                  <a:gd name="T37" fmla="*/ 34 h 427"/>
                  <a:gd name="T38" fmla="*/ 35 w 14"/>
                  <a:gd name="T39" fmla="*/ 16 h 427"/>
                  <a:gd name="T40" fmla="*/ 35 w 14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427"/>
                  <a:gd name="T65" fmla="*/ 14 w 14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427">
                    <a:moveTo>
                      <a:pt x="14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0" y="105"/>
                    </a:lnTo>
                    <a:lnTo>
                      <a:pt x="0" y="159"/>
                    </a:lnTo>
                    <a:lnTo>
                      <a:pt x="0" y="212"/>
                    </a:lnTo>
                    <a:lnTo>
                      <a:pt x="0" y="266"/>
                    </a:lnTo>
                    <a:lnTo>
                      <a:pt x="0" y="320"/>
                    </a:lnTo>
                    <a:lnTo>
                      <a:pt x="0" y="374"/>
                    </a:lnTo>
                    <a:lnTo>
                      <a:pt x="0" y="427"/>
                    </a:lnTo>
                    <a:lnTo>
                      <a:pt x="8" y="427"/>
                    </a:lnTo>
                    <a:lnTo>
                      <a:pt x="14" y="427"/>
                    </a:lnTo>
                    <a:lnTo>
                      <a:pt x="14" y="374"/>
                    </a:lnTo>
                    <a:lnTo>
                      <a:pt x="14" y="320"/>
                    </a:lnTo>
                    <a:lnTo>
                      <a:pt x="14" y="266"/>
                    </a:lnTo>
                    <a:lnTo>
                      <a:pt x="14" y="212"/>
                    </a:lnTo>
                    <a:lnTo>
                      <a:pt x="14" y="159"/>
                    </a:lnTo>
                    <a:lnTo>
                      <a:pt x="14" y="105"/>
                    </a:lnTo>
                    <a:lnTo>
                      <a:pt x="14" y="5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8" name="Freeform 40"/>
              <p:cNvSpPr>
                <a:spLocks noChangeArrowheads="1"/>
              </p:cNvSpPr>
              <p:nvPr/>
            </p:nvSpPr>
            <p:spPr bwMode="auto">
              <a:xfrm>
                <a:off x="4087" y="700"/>
                <a:ext cx="39" cy="316"/>
              </a:xfrm>
              <a:custGeom>
                <a:avLst/>
                <a:gdLst>
                  <a:gd name="T0" fmla="*/ 62 w 36"/>
                  <a:gd name="T1" fmla="*/ 0 h 372"/>
                  <a:gd name="T2" fmla="*/ 28 w 36"/>
                  <a:gd name="T3" fmla="*/ 0 h 372"/>
                  <a:gd name="T4" fmla="*/ 0 w 36"/>
                  <a:gd name="T5" fmla="*/ 0 h 372"/>
                  <a:gd name="T6" fmla="*/ 0 w 36"/>
                  <a:gd name="T7" fmla="*/ 14 h 372"/>
                  <a:gd name="T8" fmla="*/ 0 w 36"/>
                  <a:gd name="T9" fmla="*/ 29 h 372"/>
                  <a:gd name="T10" fmla="*/ 0 w 36"/>
                  <a:gd name="T11" fmla="*/ 43 h 372"/>
                  <a:gd name="T12" fmla="*/ 0 w 36"/>
                  <a:gd name="T13" fmla="*/ 59 h 372"/>
                  <a:gd name="T14" fmla="*/ 0 w 36"/>
                  <a:gd name="T15" fmla="*/ 74 h 372"/>
                  <a:gd name="T16" fmla="*/ 0 w 36"/>
                  <a:gd name="T17" fmla="*/ 88 h 372"/>
                  <a:gd name="T18" fmla="*/ 0 w 36"/>
                  <a:gd name="T19" fmla="*/ 104 h 372"/>
                  <a:gd name="T20" fmla="*/ 0 w 36"/>
                  <a:gd name="T21" fmla="*/ 119 h 372"/>
                  <a:gd name="T22" fmla="*/ 28 w 36"/>
                  <a:gd name="T23" fmla="*/ 119 h 372"/>
                  <a:gd name="T24" fmla="*/ 62 w 36"/>
                  <a:gd name="T25" fmla="*/ 119 h 372"/>
                  <a:gd name="T26" fmla="*/ 62 w 36"/>
                  <a:gd name="T27" fmla="*/ 104 h 372"/>
                  <a:gd name="T28" fmla="*/ 62 w 36"/>
                  <a:gd name="T29" fmla="*/ 88 h 372"/>
                  <a:gd name="T30" fmla="*/ 62 w 36"/>
                  <a:gd name="T31" fmla="*/ 74 h 372"/>
                  <a:gd name="T32" fmla="*/ 62 w 36"/>
                  <a:gd name="T33" fmla="*/ 59 h 372"/>
                  <a:gd name="T34" fmla="*/ 62 w 36"/>
                  <a:gd name="T35" fmla="*/ 43 h 372"/>
                  <a:gd name="T36" fmla="*/ 62 w 36"/>
                  <a:gd name="T37" fmla="*/ 29 h 372"/>
                  <a:gd name="T38" fmla="*/ 62 w 36"/>
                  <a:gd name="T39" fmla="*/ 14 h 372"/>
                  <a:gd name="T40" fmla="*/ 62 w 36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72"/>
                  <a:gd name="T65" fmla="*/ 36 w 36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72">
                    <a:moveTo>
                      <a:pt x="36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91"/>
                    </a:lnTo>
                    <a:lnTo>
                      <a:pt x="0" y="137"/>
                    </a:lnTo>
                    <a:lnTo>
                      <a:pt x="0" y="185"/>
                    </a:lnTo>
                    <a:lnTo>
                      <a:pt x="0" y="230"/>
                    </a:lnTo>
                    <a:lnTo>
                      <a:pt x="0" y="278"/>
                    </a:lnTo>
                    <a:lnTo>
                      <a:pt x="0" y="324"/>
                    </a:lnTo>
                    <a:lnTo>
                      <a:pt x="0" y="372"/>
                    </a:lnTo>
                    <a:lnTo>
                      <a:pt x="16" y="372"/>
                    </a:lnTo>
                    <a:lnTo>
                      <a:pt x="36" y="372"/>
                    </a:lnTo>
                    <a:lnTo>
                      <a:pt x="36" y="324"/>
                    </a:lnTo>
                    <a:lnTo>
                      <a:pt x="36" y="278"/>
                    </a:lnTo>
                    <a:lnTo>
                      <a:pt x="36" y="230"/>
                    </a:lnTo>
                    <a:lnTo>
                      <a:pt x="36" y="185"/>
                    </a:lnTo>
                    <a:lnTo>
                      <a:pt x="36" y="137"/>
                    </a:lnTo>
                    <a:lnTo>
                      <a:pt x="36" y="91"/>
                    </a:lnTo>
                    <a:lnTo>
                      <a:pt x="36" y="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9" name="Freeform 41"/>
              <p:cNvSpPr>
                <a:spLocks noChangeArrowheads="1"/>
              </p:cNvSpPr>
              <p:nvPr/>
            </p:nvSpPr>
            <p:spPr bwMode="auto">
              <a:xfrm>
                <a:off x="4101" y="700"/>
                <a:ext cx="15" cy="316"/>
              </a:xfrm>
              <a:custGeom>
                <a:avLst/>
                <a:gdLst>
                  <a:gd name="T0" fmla="*/ 21 w 14"/>
                  <a:gd name="T1" fmla="*/ 0 h 372"/>
                  <a:gd name="T2" fmla="*/ 4 w 14"/>
                  <a:gd name="T3" fmla="*/ 0 h 372"/>
                  <a:gd name="T4" fmla="*/ 0 w 14"/>
                  <a:gd name="T5" fmla="*/ 0 h 372"/>
                  <a:gd name="T6" fmla="*/ 0 w 14"/>
                  <a:gd name="T7" fmla="*/ 14 h 372"/>
                  <a:gd name="T8" fmla="*/ 0 w 14"/>
                  <a:gd name="T9" fmla="*/ 29 h 372"/>
                  <a:gd name="T10" fmla="*/ 0 w 14"/>
                  <a:gd name="T11" fmla="*/ 43 h 372"/>
                  <a:gd name="T12" fmla="*/ 0 w 14"/>
                  <a:gd name="T13" fmla="*/ 59 h 372"/>
                  <a:gd name="T14" fmla="*/ 0 w 14"/>
                  <a:gd name="T15" fmla="*/ 74 h 372"/>
                  <a:gd name="T16" fmla="*/ 0 w 14"/>
                  <a:gd name="T17" fmla="*/ 88 h 372"/>
                  <a:gd name="T18" fmla="*/ 0 w 14"/>
                  <a:gd name="T19" fmla="*/ 104 h 372"/>
                  <a:gd name="T20" fmla="*/ 0 w 14"/>
                  <a:gd name="T21" fmla="*/ 119 h 372"/>
                  <a:gd name="T22" fmla="*/ 4 w 14"/>
                  <a:gd name="T23" fmla="*/ 119 h 372"/>
                  <a:gd name="T24" fmla="*/ 21 w 14"/>
                  <a:gd name="T25" fmla="*/ 119 h 372"/>
                  <a:gd name="T26" fmla="*/ 21 w 14"/>
                  <a:gd name="T27" fmla="*/ 104 h 372"/>
                  <a:gd name="T28" fmla="*/ 21 w 14"/>
                  <a:gd name="T29" fmla="*/ 88 h 372"/>
                  <a:gd name="T30" fmla="*/ 21 w 14"/>
                  <a:gd name="T31" fmla="*/ 74 h 372"/>
                  <a:gd name="T32" fmla="*/ 21 w 14"/>
                  <a:gd name="T33" fmla="*/ 59 h 372"/>
                  <a:gd name="T34" fmla="*/ 21 w 14"/>
                  <a:gd name="T35" fmla="*/ 43 h 372"/>
                  <a:gd name="T36" fmla="*/ 21 w 14"/>
                  <a:gd name="T37" fmla="*/ 29 h 372"/>
                  <a:gd name="T38" fmla="*/ 21 w 14"/>
                  <a:gd name="T39" fmla="*/ 14 h 372"/>
                  <a:gd name="T40" fmla="*/ 21 w 14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2"/>
                  <a:gd name="T65" fmla="*/ 14 w 14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2">
                    <a:moveTo>
                      <a:pt x="1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91"/>
                    </a:lnTo>
                    <a:lnTo>
                      <a:pt x="0" y="137"/>
                    </a:lnTo>
                    <a:lnTo>
                      <a:pt x="0" y="185"/>
                    </a:lnTo>
                    <a:lnTo>
                      <a:pt x="0" y="230"/>
                    </a:lnTo>
                    <a:lnTo>
                      <a:pt x="0" y="278"/>
                    </a:lnTo>
                    <a:lnTo>
                      <a:pt x="0" y="324"/>
                    </a:lnTo>
                    <a:lnTo>
                      <a:pt x="0" y="372"/>
                    </a:lnTo>
                    <a:lnTo>
                      <a:pt x="4" y="372"/>
                    </a:lnTo>
                    <a:lnTo>
                      <a:pt x="14" y="372"/>
                    </a:lnTo>
                    <a:lnTo>
                      <a:pt x="14" y="324"/>
                    </a:lnTo>
                    <a:lnTo>
                      <a:pt x="14" y="278"/>
                    </a:lnTo>
                    <a:lnTo>
                      <a:pt x="14" y="230"/>
                    </a:lnTo>
                    <a:lnTo>
                      <a:pt x="14" y="185"/>
                    </a:lnTo>
                    <a:lnTo>
                      <a:pt x="14" y="137"/>
                    </a:lnTo>
                    <a:lnTo>
                      <a:pt x="14" y="91"/>
                    </a:lnTo>
                    <a:lnTo>
                      <a:pt x="14" y="4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0" name="Freeform 42"/>
              <p:cNvSpPr>
                <a:spLocks noChangeArrowheads="1"/>
              </p:cNvSpPr>
              <p:nvPr/>
            </p:nvSpPr>
            <p:spPr bwMode="auto">
              <a:xfrm>
                <a:off x="3900" y="700"/>
                <a:ext cx="39" cy="266"/>
              </a:xfrm>
              <a:custGeom>
                <a:avLst/>
                <a:gdLst>
                  <a:gd name="T0" fmla="*/ 62 w 36"/>
                  <a:gd name="T1" fmla="*/ 0 h 314"/>
                  <a:gd name="T2" fmla="*/ 28 w 36"/>
                  <a:gd name="T3" fmla="*/ 0 h 314"/>
                  <a:gd name="T4" fmla="*/ 0 w 36"/>
                  <a:gd name="T5" fmla="*/ 0 h 314"/>
                  <a:gd name="T6" fmla="*/ 0 w 36"/>
                  <a:gd name="T7" fmla="*/ 12 h 314"/>
                  <a:gd name="T8" fmla="*/ 0 w 36"/>
                  <a:gd name="T9" fmla="*/ 25 h 314"/>
                  <a:gd name="T10" fmla="*/ 0 w 36"/>
                  <a:gd name="T11" fmla="*/ 36 h 314"/>
                  <a:gd name="T12" fmla="*/ 0 w 36"/>
                  <a:gd name="T13" fmla="*/ 49 h 314"/>
                  <a:gd name="T14" fmla="*/ 0 w 36"/>
                  <a:gd name="T15" fmla="*/ 62 h 314"/>
                  <a:gd name="T16" fmla="*/ 0 w 36"/>
                  <a:gd name="T17" fmla="*/ 73 h 314"/>
                  <a:gd name="T18" fmla="*/ 0 w 36"/>
                  <a:gd name="T19" fmla="*/ 86 h 314"/>
                  <a:gd name="T20" fmla="*/ 0 w 36"/>
                  <a:gd name="T21" fmla="*/ 98 h 314"/>
                  <a:gd name="T22" fmla="*/ 28 w 36"/>
                  <a:gd name="T23" fmla="*/ 98 h 314"/>
                  <a:gd name="T24" fmla="*/ 62 w 36"/>
                  <a:gd name="T25" fmla="*/ 98 h 314"/>
                  <a:gd name="T26" fmla="*/ 62 w 36"/>
                  <a:gd name="T27" fmla="*/ 86 h 314"/>
                  <a:gd name="T28" fmla="*/ 62 w 36"/>
                  <a:gd name="T29" fmla="*/ 73 h 314"/>
                  <a:gd name="T30" fmla="*/ 62 w 36"/>
                  <a:gd name="T31" fmla="*/ 62 h 314"/>
                  <a:gd name="T32" fmla="*/ 62 w 36"/>
                  <a:gd name="T33" fmla="*/ 49 h 314"/>
                  <a:gd name="T34" fmla="*/ 62 w 36"/>
                  <a:gd name="T35" fmla="*/ 36 h 314"/>
                  <a:gd name="T36" fmla="*/ 62 w 36"/>
                  <a:gd name="T37" fmla="*/ 25 h 314"/>
                  <a:gd name="T38" fmla="*/ 62 w 36"/>
                  <a:gd name="T39" fmla="*/ 12 h 314"/>
                  <a:gd name="T40" fmla="*/ 62 w 36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14"/>
                  <a:gd name="T65" fmla="*/ 36 w 36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14">
                    <a:moveTo>
                      <a:pt x="36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0" y="77"/>
                    </a:lnTo>
                    <a:lnTo>
                      <a:pt x="0" y="117"/>
                    </a:lnTo>
                    <a:lnTo>
                      <a:pt x="0" y="157"/>
                    </a:lnTo>
                    <a:lnTo>
                      <a:pt x="0" y="195"/>
                    </a:lnTo>
                    <a:lnTo>
                      <a:pt x="0" y="234"/>
                    </a:lnTo>
                    <a:lnTo>
                      <a:pt x="0" y="274"/>
                    </a:lnTo>
                    <a:lnTo>
                      <a:pt x="0" y="314"/>
                    </a:lnTo>
                    <a:lnTo>
                      <a:pt x="16" y="314"/>
                    </a:lnTo>
                    <a:lnTo>
                      <a:pt x="36" y="314"/>
                    </a:lnTo>
                    <a:lnTo>
                      <a:pt x="36" y="274"/>
                    </a:lnTo>
                    <a:lnTo>
                      <a:pt x="36" y="234"/>
                    </a:lnTo>
                    <a:lnTo>
                      <a:pt x="36" y="195"/>
                    </a:lnTo>
                    <a:lnTo>
                      <a:pt x="36" y="157"/>
                    </a:lnTo>
                    <a:lnTo>
                      <a:pt x="36" y="117"/>
                    </a:lnTo>
                    <a:lnTo>
                      <a:pt x="36" y="77"/>
                    </a:lnTo>
                    <a:lnTo>
                      <a:pt x="36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1" name="Freeform 43"/>
              <p:cNvSpPr>
                <a:spLocks noChangeArrowheads="1"/>
              </p:cNvSpPr>
              <p:nvPr/>
            </p:nvSpPr>
            <p:spPr bwMode="auto">
              <a:xfrm>
                <a:off x="3911" y="700"/>
                <a:ext cx="15" cy="266"/>
              </a:xfrm>
              <a:custGeom>
                <a:avLst/>
                <a:gdLst>
                  <a:gd name="T0" fmla="*/ 21 w 14"/>
                  <a:gd name="T1" fmla="*/ 0 h 314"/>
                  <a:gd name="T2" fmla="*/ 6 w 14"/>
                  <a:gd name="T3" fmla="*/ 0 h 314"/>
                  <a:gd name="T4" fmla="*/ 0 w 14"/>
                  <a:gd name="T5" fmla="*/ 0 h 314"/>
                  <a:gd name="T6" fmla="*/ 0 w 14"/>
                  <a:gd name="T7" fmla="*/ 12 h 314"/>
                  <a:gd name="T8" fmla="*/ 0 w 14"/>
                  <a:gd name="T9" fmla="*/ 25 h 314"/>
                  <a:gd name="T10" fmla="*/ 0 w 14"/>
                  <a:gd name="T11" fmla="*/ 36 h 314"/>
                  <a:gd name="T12" fmla="*/ 0 w 14"/>
                  <a:gd name="T13" fmla="*/ 49 h 314"/>
                  <a:gd name="T14" fmla="*/ 0 w 14"/>
                  <a:gd name="T15" fmla="*/ 62 h 314"/>
                  <a:gd name="T16" fmla="*/ 0 w 14"/>
                  <a:gd name="T17" fmla="*/ 73 h 314"/>
                  <a:gd name="T18" fmla="*/ 0 w 14"/>
                  <a:gd name="T19" fmla="*/ 86 h 314"/>
                  <a:gd name="T20" fmla="*/ 0 w 14"/>
                  <a:gd name="T21" fmla="*/ 98 h 314"/>
                  <a:gd name="T22" fmla="*/ 6 w 14"/>
                  <a:gd name="T23" fmla="*/ 98 h 314"/>
                  <a:gd name="T24" fmla="*/ 21 w 14"/>
                  <a:gd name="T25" fmla="*/ 98 h 314"/>
                  <a:gd name="T26" fmla="*/ 21 w 14"/>
                  <a:gd name="T27" fmla="*/ 86 h 314"/>
                  <a:gd name="T28" fmla="*/ 21 w 14"/>
                  <a:gd name="T29" fmla="*/ 73 h 314"/>
                  <a:gd name="T30" fmla="*/ 21 w 14"/>
                  <a:gd name="T31" fmla="*/ 62 h 314"/>
                  <a:gd name="T32" fmla="*/ 21 w 14"/>
                  <a:gd name="T33" fmla="*/ 49 h 314"/>
                  <a:gd name="T34" fmla="*/ 21 w 14"/>
                  <a:gd name="T35" fmla="*/ 36 h 314"/>
                  <a:gd name="T36" fmla="*/ 21 w 14"/>
                  <a:gd name="T37" fmla="*/ 25 h 314"/>
                  <a:gd name="T38" fmla="*/ 21 w 14"/>
                  <a:gd name="T39" fmla="*/ 12 h 314"/>
                  <a:gd name="T40" fmla="*/ 21 w 14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14"/>
                  <a:gd name="T65" fmla="*/ 14 w 14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14">
                    <a:moveTo>
                      <a:pt x="1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0" y="77"/>
                    </a:lnTo>
                    <a:lnTo>
                      <a:pt x="0" y="117"/>
                    </a:lnTo>
                    <a:lnTo>
                      <a:pt x="0" y="157"/>
                    </a:lnTo>
                    <a:lnTo>
                      <a:pt x="0" y="195"/>
                    </a:lnTo>
                    <a:lnTo>
                      <a:pt x="0" y="234"/>
                    </a:lnTo>
                    <a:lnTo>
                      <a:pt x="0" y="274"/>
                    </a:lnTo>
                    <a:lnTo>
                      <a:pt x="0" y="314"/>
                    </a:lnTo>
                    <a:lnTo>
                      <a:pt x="6" y="314"/>
                    </a:lnTo>
                    <a:lnTo>
                      <a:pt x="14" y="314"/>
                    </a:lnTo>
                    <a:lnTo>
                      <a:pt x="14" y="274"/>
                    </a:lnTo>
                    <a:lnTo>
                      <a:pt x="14" y="234"/>
                    </a:lnTo>
                    <a:lnTo>
                      <a:pt x="14" y="195"/>
                    </a:lnTo>
                    <a:lnTo>
                      <a:pt x="14" y="157"/>
                    </a:lnTo>
                    <a:lnTo>
                      <a:pt x="14" y="117"/>
                    </a:lnTo>
                    <a:lnTo>
                      <a:pt x="14" y="77"/>
                    </a:lnTo>
                    <a:lnTo>
                      <a:pt x="14" y="3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2" name="Freeform 44"/>
              <p:cNvSpPr>
                <a:spLocks noChangeArrowheads="1"/>
              </p:cNvSpPr>
              <p:nvPr/>
            </p:nvSpPr>
            <p:spPr bwMode="auto">
              <a:xfrm>
                <a:off x="3710" y="700"/>
                <a:ext cx="39" cy="219"/>
              </a:xfrm>
              <a:custGeom>
                <a:avLst/>
                <a:gdLst>
                  <a:gd name="T0" fmla="*/ 62 w 36"/>
                  <a:gd name="T1" fmla="*/ 0 h 258"/>
                  <a:gd name="T2" fmla="*/ 32 w 36"/>
                  <a:gd name="T3" fmla="*/ 0 h 258"/>
                  <a:gd name="T4" fmla="*/ 0 w 36"/>
                  <a:gd name="T5" fmla="*/ 0 h 258"/>
                  <a:gd name="T6" fmla="*/ 0 w 36"/>
                  <a:gd name="T7" fmla="*/ 9 h 258"/>
                  <a:gd name="T8" fmla="*/ 0 w 36"/>
                  <a:gd name="T9" fmla="*/ 20 h 258"/>
                  <a:gd name="T10" fmla="*/ 0 w 36"/>
                  <a:gd name="T11" fmla="*/ 31 h 258"/>
                  <a:gd name="T12" fmla="*/ 0 w 36"/>
                  <a:gd name="T13" fmla="*/ 41 h 258"/>
                  <a:gd name="T14" fmla="*/ 0 w 36"/>
                  <a:gd name="T15" fmla="*/ 50 h 258"/>
                  <a:gd name="T16" fmla="*/ 0 w 36"/>
                  <a:gd name="T17" fmla="*/ 61 h 258"/>
                  <a:gd name="T18" fmla="*/ 0 w 36"/>
                  <a:gd name="T19" fmla="*/ 70 h 258"/>
                  <a:gd name="T20" fmla="*/ 0 w 36"/>
                  <a:gd name="T21" fmla="*/ 82 h 258"/>
                  <a:gd name="T22" fmla="*/ 32 w 36"/>
                  <a:gd name="T23" fmla="*/ 82 h 258"/>
                  <a:gd name="T24" fmla="*/ 62 w 36"/>
                  <a:gd name="T25" fmla="*/ 82 h 258"/>
                  <a:gd name="T26" fmla="*/ 62 w 36"/>
                  <a:gd name="T27" fmla="*/ 70 h 258"/>
                  <a:gd name="T28" fmla="*/ 62 w 36"/>
                  <a:gd name="T29" fmla="*/ 61 h 258"/>
                  <a:gd name="T30" fmla="*/ 62 w 36"/>
                  <a:gd name="T31" fmla="*/ 50 h 258"/>
                  <a:gd name="T32" fmla="*/ 62 w 36"/>
                  <a:gd name="T33" fmla="*/ 41 h 258"/>
                  <a:gd name="T34" fmla="*/ 62 w 36"/>
                  <a:gd name="T35" fmla="*/ 31 h 258"/>
                  <a:gd name="T36" fmla="*/ 62 w 36"/>
                  <a:gd name="T37" fmla="*/ 20 h 258"/>
                  <a:gd name="T38" fmla="*/ 62 w 36"/>
                  <a:gd name="T39" fmla="*/ 9 h 258"/>
                  <a:gd name="T40" fmla="*/ 62 w 36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258"/>
                  <a:gd name="T65" fmla="*/ 36 w 36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258">
                    <a:moveTo>
                      <a:pt x="36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63"/>
                    </a:lnTo>
                    <a:lnTo>
                      <a:pt x="0" y="95"/>
                    </a:lnTo>
                    <a:lnTo>
                      <a:pt x="0" y="129"/>
                    </a:lnTo>
                    <a:lnTo>
                      <a:pt x="0" y="161"/>
                    </a:lnTo>
                    <a:lnTo>
                      <a:pt x="0" y="193"/>
                    </a:lnTo>
                    <a:lnTo>
                      <a:pt x="0" y="224"/>
                    </a:lnTo>
                    <a:lnTo>
                      <a:pt x="0" y="258"/>
                    </a:lnTo>
                    <a:lnTo>
                      <a:pt x="18" y="258"/>
                    </a:lnTo>
                    <a:lnTo>
                      <a:pt x="36" y="258"/>
                    </a:lnTo>
                    <a:lnTo>
                      <a:pt x="36" y="224"/>
                    </a:lnTo>
                    <a:lnTo>
                      <a:pt x="36" y="193"/>
                    </a:lnTo>
                    <a:lnTo>
                      <a:pt x="36" y="161"/>
                    </a:lnTo>
                    <a:lnTo>
                      <a:pt x="36" y="129"/>
                    </a:lnTo>
                    <a:lnTo>
                      <a:pt x="36" y="95"/>
                    </a:lnTo>
                    <a:lnTo>
                      <a:pt x="36" y="63"/>
                    </a:lnTo>
                    <a:lnTo>
                      <a:pt x="36" y="2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3" name="Freeform 45"/>
              <p:cNvSpPr>
                <a:spLocks noChangeArrowheads="1"/>
              </p:cNvSpPr>
              <p:nvPr/>
            </p:nvSpPr>
            <p:spPr bwMode="auto">
              <a:xfrm>
                <a:off x="3722" y="700"/>
                <a:ext cx="16" cy="219"/>
              </a:xfrm>
              <a:custGeom>
                <a:avLst/>
                <a:gdLst>
                  <a:gd name="T0" fmla="*/ 35 w 14"/>
                  <a:gd name="T1" fmla="*/ 0 h 258"/>
                  <a:gd name="T2" fmla="*/ 15 w 14"/>
                  <a:gd name="T3" fmla="*/ 0 h 258"/>
                  <a:gd name="T4" fmla="*/ 0 w 14"/>
                  <a:gd name="T5" fmla="*/ 0 h 258"/>
                  <a:gd name="T6" fmla="*/ 0 w 14"/>
                  <a:gd name="T7" fmla="*/ 9 h 258"/>
                  <a:gd name="T8" fmla="*/ 0 w 14"/>
                  <a:gd name="T9" fmla="*/ 20 h 258"/>
                  <a:gd name="T10" fmla="*/ 0 w 14"/>
                  <a:gd name="T11" fmla="*/ 31 h 258"/>
                  <a:gd name="T12" fmla="*/ 0 w 14"/>
                  <a:gd name="T13" fmla="*/ 41 h 258"/>
                  <a:gd name="T14" fmla="*/ 0 w 14"/>
                  <a:gd name="T15" fmla="*/ 50 h 258"/>
                  <a:gd name="T16" fmla="*/ 0 w 14"/>
                  <a:gd name="T17" fmla="*/ 61 h 258"/>
                  <a:gd name="T18" fmla="*/ 0 w 14"/>
                  <a:gd name="T19" fmla="*/ 70 h 258"/>
                  <a:gd name="T20" fmla="*/ 0 w 14"/>
                  <a:gd name="T21" fmla="*/ 82 h 258"/>
                  <a:gd name="T22" fmla="*/ 15 w 14"/>
                  <a:gd name="T23" fmla="*/ 82 h 258"/>
                  <a:gd name="T24" fmla="*/ 35 w 14"/>
                  <a:gd name="T25" fmla="*/ 82 h 258"/>
                  <a:gd name="T26" fmla="*/ 35 w 14"/>
                  <a:gd name="T27" fmla="*/ 70 h 258"/>
                  <a:gd name="T28" fmla="*/ 35 w 14"/>
                  <a:gd name="T29" fmla="*/ 61 h 258"/>
                  <a:gd name="T30" fmla="*/ 35 w 14"/>
                  <a:gd name="T31" fmla="*/ 50 h 258"/>
                  <a:gd name="T32" fmla="*/ 35 w 14"/>
                  <a:gd name="T33" fmla="*/ 41 h 258"/>
                  <a:gd name="T34" fmla="*/ 35 w 14"/>
                  <a:gd name="T35" fmla="*/ 31 h 258"/>
                  <a:gd name="T36" fmla="*/ 35 w 14"/>
                  <a:gd name="T37" fmla="*/ 20 h 258"/>
                  <a:gd name="T38" fmla="*/ 35 w 14"/>
                  <a:gd name="T39" fmla="*/ 9 h 258"/>
                  <a:gd name="T40" fmla="*/ 35 w 14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258"/>
                  <a:gd name="T65" fmla="*/ 14 w 14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258">
                    <a:moveTo>
                      <a:pt x="1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63"/>
                    </a:lnTo>
                    <a:lnTo>
                      <a:pt x="0" y="95"/>
                    </a:lnTo>
                    <a:lnTo>
                      <a:pt x="0" y="129"/>
                    </a:lnTo>
                    <a:lnTo>
                      <a:pt x="0" y="161"/>
                    </a:lnTo>
                    <a:lnTo>
                      <a:pt x="0" y="193"/>
                    </a:lnTo>
                    <a:lnTo>
                      <a:pt x="0" y="224"/>
                    </a:lnTo>
                    <a:lnTo>
                      <a:pt x="0" y="258"/>
                    </a:lnTo>
                    <a:lnTo>
                      <a:pt x="6" y="258"/>
                    </a:lnTo>
                    <a:lnTo>
                      <a:pt x="14" y="258"/>
                    </a:lnTo>
                    <a:lnTo>
                      <a:pt x="14" y="224"/>
                    </a:lnTo>
                    <a:lnTo>
                      <a:pt x="14" y="193"/>
                    </a:lnTo>
                    <a:lnTo>
                      <a:pt x="14" y="161"/>
                    </a:lnTo>
                    <a:lnTo>
                      <a:pt x="14" y="129"/>
                    </a:lnTo>
                    <a:lnTo>
                      <a:pt x="14" y="95"/>
                    </a:lnTo>
                    <a:lnTo>
                      <a:pt x="14" y="63"/>
                    </a:lnTo>
                    <a:lnTo>
                      <a:pt x="14" y="2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4" name="Rectangle 46"/>
              <p:cNvSpPr>
                <a:spLocks noChangeArrowheads="1"/>
              </p:cNvSpPr>
              <p:nvPr/>
            </p:nvSpPr>
            <p:spPr bwMode="auto">
              <a:xfrm>
                <a:off x="3524" y="700"/>
                <a:ext cx="39" cy="174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5" name="Rectangle 47"/>
              <p:cNvSpPr>
                <a:spLocks noChangeArrowheads="1"/>
              </p:cNvSpPr>
              <p:nvPr/>
            </p:nvSpPr>
            <p:spPr bwMode="auto">
              <a:xfrm>
                <a:off x="3538" y="700"/>
                <a:ext cx="15" cy="174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6" name="Freeform 48"/>
              <p:cNvSpPr>
                <a:spLocks noChangeArrowheads="1"/>
              </p:cNvSpPr>
              <p:nvPr/>
            </p:nvSpPr>
            <p:spPr bwMode="auto">
              <a:xfrm>
                <a:off x="1101" y="726"/>
                <a:ext cx="3645" cy="453"/>
              </a:xfrm>
              <a:custGeom>
                <a:avLst/>
                <a:gdLst>
                  <a:gd name="T0" fmla="*/ 2765 w 3400"/>
                  <a:gd name="T1" fmla="*/ 0 h 533"/>
                  <a:gd name="T2" fmla="*/ 3193 w 3400"/>
                  <a:gd name="T3" fmla="*/ 3 h 533"/>
                  <a:gd name="T4" fmla="*/ 3607 w 3400"/>
                  <a:gd name="T5" fmla="*/ 12 h 533"/>
                  <a:gd name="T6" fmla="*/ 3999 w 3400"/>
                  <a:gd name="T7" fmla="*/ 26 h 533"/>
                  <a:gd name="T8" fmla="*/ 4374 w 3400"/>
                  <a:gd name="T9" fmla="*/ 47 h 533"/>
                  <a:gd name="T10" fmla="*/ 4705 w 3400"/>
                  <a:gd name="T11" fmla="*/ 71 h 533"/>
                  <a:gd name="T12" fmla="*/ 5017 w 3400"/>
                  <a:gd name="T13" fmla="*/ 101 h 533"/>
                  <a:gd name="T14" fmla="*/ 5292 w 3400"/>
                  <a:gd name="T15" fmla="*/ 133 h 533"/>
                  <a:gd name="T16" fmla="*/ 5535 w 3400"/>
                  <a:gd name="T17" fmla="*/ 171 h 533"/>
                  <a:gd name="T18" fmla="*/ 5349 w 3400"/>
                  <a:gd name="T19" fmla="*/ 171 h 533"/>
                  <a:gd name="T20" fmla="*/ 5108 w 3400"/>
                  <a:gd name="T21" fmla="*/ 137 h 533"/>
                  <a:gd name="T22" fmla="*/ 4839 w 3400"/>
                  <a:gd name="T23" fmla="*/ 108 h 533"/>
                  <a:gd name="T24" fmla="*/ 4543 w 3400"/>
                  <a:gd name="T25" fmla="*/ 82 h 533"/>
                  <a:gd name="T26" fmla="*/ 4226 w 3400"/>
                  <a:gd name="T27" fmla="*/ 60 h 533"/>
                  <a:gd name="T28" fmla="*/ 3885 w 3400"/>
                  <a:gd name="T29" fmla="*/ 41 h 533"/>
                  <a:gd name="T30" fmla="*/ 3524 w 3400"/>
                  <a:gd name="T31" fmla="*/ 29 h 533"/>
                  <a:gd name="T32" fmla="*/ 3152 w 3400"/>
                  <a:gd name="T33" fmla="*/ 20 h 533"/>
                  <a:gd name="T34" fmla="*/ 2765 w 3400"/>
                  <a:gd name="T35" fmla="*/ 19 h 533"/>
                  <a:gd name="T36" fmla="*/ 2377 w 3400"/>
                  <a:gd name="T37" fmla="*/ 20 h 533"/>
                  <a:gd name="T38" fmla="*/ 2003 w 3400"/>
                  <a:gd name="T39" fmla="*/ 29 h 533"/>
                  <a:gd name="T40" fmla="*/ 1643 w 3400"/>
                  <a:gd name="T41" fmla="*/ 41 h 533"/>
                  <a:gd name="T42" fmla="*/ 1305 w 3400"/>
                  <a:gd name="T43" fmla="*/ 60 h 533"/>
                  <a:gd name="T44" fmla="*/ 986 w 3400"/>
                  <a:gd name="T45" fmla="*/ 82 h 533"/>
                  <a:gd name="T46" fmla="*/ 695 w 3400"/>
                  <a:gd name="T47" fmla="*/ 108 h 533"/>
                  <a:gd name="T48" fmla="*/ 426 w 3400"/>
                  <a:gd name="T49" fmla="*/ 137 h 533"/>
                  <a:gd name="T50" fmla="*/ 189 w 3400"/>
                  <a:gd name="T51" fmla="*/ 171 h 533"/>
                  <a:gd name="T52" fmla="*/ 0 w 3400"/>
                  <a:gd name="T53" fmla="*/ 171 h 533"/>
                  <a:gd name="T54" fmla="*/ 234 w 3400"/>
                  <a:gd name="T55" fmla="*/ 133 h 533"/>
                  <a:gd name="T56" fmla="*/ 510 w 3400"/>
                  <a:gd name="T57" fmla="*/ 101 h 533"/>
                  <a:gd name="T58" fmla="*/ 819 w 3400"/>
                  <a:gd name="T59" fmla="*/ 71 h 533"/>
                  <a:gd name="T60" fmla="*/ 1161 w 3400"/>
                  <a:gd name="T61" fmla="*/ 47 h 533"/>
                  <a:gd name="T62" fmla="*/ 1529 w 3400"/>
                  <a:gd name="T63" fmla="*/ 26 h 533"/>
                  <a:gd name="T64" fmla="*/ 1920 w 3400"/>
                  <a:gd name="T65" fmla="*/ 12 h 533"/>
                  <a:gd name="T66" fmla="*/ 2331 w 3400"/>
                  <a:gd name="T67" fmla="*/ 3 h 533"/>
                  <a:gd name="T68" fmla="*/ 2765 w 3400"/>
                  <a:gd name="T69" fmla="*/ 0 h 5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3"/>
                  <a:gd name="T107" fmla="*/ 3400 w 3400"/>
                  <a:gd name="T108" fmla="*/ 533 h 5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3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8"/>
                    </a:lnTo>
                    <a:lnTo>
                      <a:pt x="2457" y="84"/>
                    </a:lnTo>
                    <a:lnTo>
                      <a:pt x="2686" y="148"/>
                    </a:lnTo>
                    <a:lnTo>
                      <a:pt x="2892" y="223"/>
                    </a:lnTo>
                    <a:lnTo>
                      <a:pt x="3083" y="315"/>
                    </a:lnTo>
                    <a:lnTo>
                      <a:pt x="3252" y="418"/>
                    </a:lnTo>
                    <a:lnTo>
                      <a:pt x="3400" y="533"/>
                    </a:lnTo>
                    <a:lnTo>
                      <a:pt x="3286" y="533"/>
                    </a:lnTo>
                    <a:lnTo>
                      <a:pt x="3139" y="428"/>
                    </a:lnTo>
                    <a:lnTo>
                      <a:pt x="2974" y="337"/>
                    </a:lnTo>
                    <a:lnTo>
                      <a:pt x="2791" y="253"/>
                    </a:lnTo>
                    <a:lnTo>
                      <a:pt x="2596" y="187"/>
                    </a:lnTo>
                    <a:lnTo>
                      <a:pt x="2387" y="130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30"/>
                    </a:lnTo>
                    <a:lnTo>
                      <a:pt x="802" y="187"/>
                    </a:lnTo>
                    <a:lnTo>
                      <a:pt x="605" y="253"/>
                    </a:lnTo>
                    <a:lnTo>
                      <a:pt x="426" y="337"/>
                    </a:lnTo>
                    <a:lnTo>
                      <a:pt x="261" y="428"/>
                    </a:lnTo>
                    <a:lnTo>
                      <a:pt x="116" y="533"/>
                    </a:lnTo>
                    <a:lnTo>
                      <a:pt x="0" y="533"/>
                    </a:lnTo>
                    <a:lnTo>
                      <a:pt x="143" y="418"/>
                    </a:lnTo>
                    <a:lnTo>
                      <a:pt x="313" y="315"/>
                    </a:lnTo>
                    <a:lnTo>
                      <a:pt x="503" y="223"/>
                    </a:lnTo>
                    <a:lnTo>
                      <a:pt x="714" y="148"/>
                    </a:lnTo>
                    <a:lnTo>
                      <a:pt x="939" y="84"/>
                    </a:lnTo>
                    <a:lnTo>
                      <a:pt x="1180" y="38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ABB3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7" name="Freeform 49"/>
              <p:cNvSpPr>
                <a:spLocks noChangeArrowheads="1"/>
              </p:cNvSpPr>
              <p:nvPr/>
            </p:nvSpPr>
            <p:spPr bwMode="auto">
              <a:xfrm>
                <a:off x="1101" y="740"/>
                <a:ext cx="3645" cy="451"/>
              </a:xfrm>
              <a:custGeom>
                <a:avLst/>
                <a:gdLst>
                  <a:gd name="T0" fmla="*/ 2765 w 3400"/>
                  <a:gd name="T1" fmla="*/ 0 h 531"/>
                  <a:gd name="T2" fmla="*/ 3193 w 3400"/>
                  <a:gd name="T3" fmla="*/ 3 h 531"/>
                  <a:gd name="T4" fmla="*/ 3607 w 3400"/>
                  <a:gd name="T5" fmla="*/ 12 h 531"/>
                  <a:gd name="T6" fmla="*/ 3999 w 3400"/>
                  <a:gd name="T7" fmla="*/ 26 h 531"/>
                  <a:gd name="T8" fmla="*/ 4374 w 3400"/>
                  <a:gd name="T9" fmla="*/ 47 h 531"/>
                  <a:gd name="T10" fmla="*/ 4705 w 3400"/>
                  <a:gd name="T11" fmla="*/ 71 h 531"/>
                  <a:gd name="T12" fmla="*/ 5017 w 3400"/>
                  <a:gd name="T13" fmla="*/ 99 h 531"/>
                  <a:gd name="T14" fmla="*/ 5292 w 3400"/>
                  <a:gd name="T15" fmla="*/ 132 h 531"/>
                  <a:gd name="T16" fmla="*/ 5535 w 3400"/>
                  <a:gd name="T17" fmla="*/ 169 h 531"/>
                  <a:gd name="T18" fmla="*/ 5349 w 3400"/>
                  <a:gd name="T19" fmla="*/ 169 h 531"/>
                  <a:gd name="T20" fmla="*/ 5108 w 3400"/>
                  <a:gd name="T21" fmla="*/ 137 h 531"/>
                  <a:gd name="T22" fmla="*/ 4839 w 3400"/>
                  <a:gd name="T23" fmla="*/ 108 h 531"/>
                  <a:gd name="T24" fmla="*/ 4543 w 3400"/>
                  <a:gd name="T25" fmla="*/ 81 h 531"/>
                  <a:gd name="T26" fmla="*/ 4226 w 3400"/>
                  <a:gd name="T27" fmla="*/ 59 h 531"/>
                  <a:gd name="T28" fmla="*/ 3885 w 3400"/>
                  <a:gd name="T29" fmla="*/ 41 h 531"/>
                  <a:gd name="T30" fmla="*/ 3524 w 3400"/>
                  <a:gd name="T31" fmla="*/ 29 h 531"/>
                  <a:gd name="T32" fmla="*/ 3152 w 3400"/>
                  <a:gd name="T33" fmla="*/ 20 h 531"/>
                  <a:gd name="T34" fmla="*/ 2765 w 3400"/>
                  <a:gd name="T35" fmla="*/ 19 h 531"/>
                  <a:gd name="T36" fmla="*/ 2377 w 3400"/>
                  <a:gd name="T37" fmla="*/ 20 h 531"/>
                  <a:gd name="T38" fmla="*/ 2003 w 3400"/>
                  <a:gd name="T39" fmla="*/ 29 h 531"/>
                  <a:gd name="T40" fmla="*/ 1643 w 3400"/>
                  <a:gd name="T41" fmla="*/ 41 h 531"/>
                  <a:gd name="T42" fmla="*/ 1305 w 3400"/>
                  <a:gd name="T43" fmla="*/ 59 h 531"/>
                  <a:gd name="T44" fmla="*/ 986 w 3400"/>
                  <a:gd name="T45" fmla="*/ 81 h 531"/>
                  <a:gd name="T46" fmla="*/ 695 w 3400"/>
                  <a:gd name="T47" fmla="*/ 108 h 531"/>
                  <a:gd name="T48" fmla="*/ 426 w 3400"/>
                  <a:gd name="T49" fmla="*/ 137 h 531"/>
                  <a:gd name="T50" fmla="*/ 189 w 3400"/>
                  <a:gd name="T51" fmla="*/ 169 h 531"/>
                  <a:gd name="T52" fmla="*/ 0 w 3400"/>
                  <a:gd name="T53" fmla="*/ 169 h 531"/>
                  <a:gd name="T54" fmla="*/ 234 w 3400"/>
                  <a:gd name="T55" fmla="*/ 132 h 531"/>
                  <a:gd name="T56" fmla="*/ 510 w 3400"/>
                  <a:gd name="T57" fmla="*/ 99 h 531"/>
                  <a:gd name="T58" fmla="*/ 819 w 3400"/>
                  <a:gd name="T59" fmla="*/ 71 h 531"/>
                  <a:gd name="T60" fmla="*/ 1161 w 3400"/>
                  <a:gd name="T61" fmla="*/ 47 h 531"/>
                  <a:gd name="T62" fmla="*/ 1529 w 3400"/>
                  <a:gd name="T63" fmla="*/ 26 h 531"/>
                  <a:gd name="T64" fmla="*/ 1920 w 3400"/>
                  <a:gd name="T65" fmla="*/ 12 h 531"/>
                  <a:gd name="T66" fmla="*/ 2331 w 3400"/>
                  <a:gd name="T67" fmla="*/ 3 h 531"/>
                  <a:gd name="T68" fmla="*/ 2765 w 3400"/>
                  <a:gd name="T69" fmla="*/ 0 h 5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1"/>
                  <a:gd name="T107" fmla="*/ 3400 w 3400"/>
                  <a:gd name="T108" fmla="*/ 531 h 5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1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6"/>
                    </a:lnTo>
                    <a:lnTo>
                      <a:pt x="2457" y="82"/>
                    </a:lnTo>
                    <a:lnTo>
                      <a:pt x="2686" y="146"/>
                    </a:lnTo>
                    <a:lnTo>
                      <a:pt x="2892" y="221"/>
                    </a:lnTo>
                    <a:lnTo>
                      <a:pt x="3083" y="311"/>
                    </a:lnTo>
                    <a:lnTo>
                      <a:pt x="3252" y="414"/>
                    </a:lnTo>
                    <a:lnTo>
                      <a:pt x="3400" y="531"/>
                    </a:lnTo>
                    <a:lnTo>
                      <a:pt x="3286" y="531"/>
                    </a:lnTo>
                    <a:lnTo>
                      <a:pt x="3139" y="426"/>
                    </a:lnTo>
                    <a:lnTo>
                      <a:pt x="2974" y="335"/>
                    </a:lnTo>
                    <a:lnTo>
                      <a:pt x="2791" y="253"/>
                    </a:lnTo>
                    <a:lnTo>
                      <a:pt x="2596" y="185"/>
                    </a:lnTo>
                    <a:lnTo>
                      <a:pt x="2387" y="130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30"/>
                    </a:lnTo>
                    <a:lnTo>
                      <a:pt x="802" y="185"/>
                    </a:lnTo>
                    <a:lnTo>
                      <a:pt x="605" y="253"/>
                    </a:lnTo>
                    <a:lnTo>
                      <a:pt x="426" y="335"/>
                    </a:lnTo>
                    <a:lnTo>
                      <a:pt x="261" y="426"/>
                    </a:lnTo>
                    <a:lnTo>
                      <a:pt x="116" y="531"/>
                    </a:lnTo>
                    <a:lnTo>
                      <a:pt x="0" y="531"/>
                    </a:lnTo>
                    <a:lnTo>
                      <a:pt x="143" y="414"/>
                    </a:lnTo>
                    <a:lnTo>
                      <a:pt x="313" y="311"/>
                    </a:lnTo>
                    <a:lnTo>
                      <a:pt x="503" y="221"/>
                    </a:lnTo>
                    <a:lnTo>
                      <a:pt x="714" y="146"/>
                    </a:lnTo>
                    <a:lnTo>
                      <a:pt x="939" y="82"/>
                    </a:lnTo>
                    <a:lnTo>
                      <a:pt x="1180" y="36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8" name="Freeform 50"/>
              <p:cNvSpPr>
                <a:spLocks noChangeArrowheads="1"/>
              </p:cNvSpPr>
              <p:nvPr/>
            </p:nvSpPr>
            <p:spPr bwMode="auto">
              <a:xfrm>
                <a:off x="1101" y="760"/>
                <a:ext cx="3645" cy="454"/>
              </a:xfrm>
              <a:custGeom>
                <a:avLst/>
                <a:gdLst>
                  <a:gd name="T0" fmla="*/ 2765 w 3400"/>
                  <a:gd name="T1" fmla="*/ 0 h 535"/>
                  <a:gd name="T2" fmla="*/ 3193 w 3400"/>
                  <a:gd name="T3" fmla="*/ 3 h 535"/>
                  <a:gd name="T4" fmla="*/ 3607 w 3400"/>
                  <a:gd name="T5" fmla="*/ 12 h 535"/>
                  <a:gd name="T6" fmla="*/ 3999 w 3400"/>
                  <a:gd name="T7" fmla="*/ 26 h 535"/>
                  <a:gd name="T8" fmla="*/ 4374 w 3400"/>
                  <a:gd name="T9" fmla="*/ 46 h 535"/>
                  <a:gd name="T10" fmla="*/ 4705 w 3400"/>
                  <a:gd name="T11" fmla="*/ 70 h 535"/>
                  <a:gd name="T12" fmla="*/ 5017 w 3400"/>
                  <a:gd name="T13" fmla="*/ 99 h 535"/>
                  <a:gd name="T14" fmla="*/ 5292 w 3400"/>
                  <a:gd name="T15" fmla="*/ 132 h 535"/>
                  <a:gd name="T16" fmla="*/ 5535 w 3400"/>
                  <a:gd name="T17" fmla="*/ 169 h 535"/>
                  <a:gd name="T18" fmla="*/ 5349 w 3400"/>
                  <a:gd name="T19" fmla="*/ 169 h 535"/>
                  <a:gd name="T20" fmla="*/ 5108 w 3400"/>
                  <a:gd name="T21" fmla="*/ 136 h 535"/>
                  <a:gd name="T22" fmla="*/ 4839 w 3400"/>
                  <a:gd name="T23" fmla="*/ 107 h 535"/>
                  <a:gd name="T24" fmla="*/ 4543 w 3400"/>
                  <a:gd name="T25" fmla="*/ 81 h 535"/>
                  <a:gd name="T26" fmla="*/ 4226 w 3400"/>
                  <a:gd name="T27" fmla="*/ 59 h 535"/>
                  <a:gd name="T28" fmla="*/ 3885 w 3400"/>
                  <a:gd name="T29" fmla="*/ 41 h 535"/>
                  <a:gd name="T30" fmla="*/ 3524 w 3400"/>
                  <a:gd name="T31" fmla="*/ 28 h 535"/>
                  <a:gd name="T32" fmla="*/ 3152 w 3400"/>
                  <a:gd name="T33" fmla="*/ 20 h 535"/>
                  <a:gd name="T34" fmla="*/ 2765 w 3400"/>
                  <a:gd name="T35" fmla="*/ 19 h 535"/>
                  <a:gd name="T36" fmla="*/ 2377 w 3400"/>
                  <a:gd name="T37" fmla="*/ 20 h 535"/>
                  <a:gd name="T38" fmla="*/ 2003 w 3400"/>
                  <a:gd name="T39" fmla="*/ 28 h 535"/>
                  <a:gd name="T40" fmla="*/ 1643 w 3400"/>
                  <a:gd name="T41" fmla="*/ 41 h 535"/>
                  <a:gd name="T42" fmla="*/ 1305 w 3400"/>
                  <a:gd name="T43" fmla="*/ 59 h 535"/>
                  <a:gd name="T44" fmla="*/ 986 w 3400"/>
                  <a:gd name="T45" fmla="*/ 81 h 535"/>
                  <a:gd name="T46" fmla="*/ 695 w 3400"/>
                  <a:gd name="T47" fmla="*/ 107 h 535"/>
                  <a:gd name="T48" fmla="*/ 426 w 3400"/>
                  <a:gd name="T49" fmla="*/ 136 h 535"/>
                  <a:gd name="T50" fmla="*/ 189 w 3400"/>
                  <a:gd name="T51" fmla="*/ 169 h 535"/>
                  <a:gd name="T52" fmla="*/ 0 w 3400"/>
                  <a:gd name="T53" fmla="*/ 169 h 535"/>
                  <a:gd name="T54" fmla="*/ 234 w 3400"/>
                  <a:gd name="T55" fmla="*/ 132 h 535"/>
                  <a:gd name="T56" fmla="*/ 510 w 3400"/>
                  <a:gd name="T57" fmla="*/ 99 h 535"/>
                  <a:gd name="T58" fmla="*/ 819 w 3400"/>
                  <a:gd name="T59" fmla="*/ 70 h 535"/>
                  <a:gd name="T60" fmla="*/ 1161 w 3400"/>
                  <a:gd name="T61" fmla="*/ 46 h 535"/>
                  <a:gd name="T62" fmla="*/ 1529 w 3400"/>
                  <a:gd name="T63" fmla="*/ 26 h 535"/>
                  <a:gd name="T64" fmla="*/ 1920 w 3400"/>
                  <a:gd name="T65" fmla="*/ 12 h 535"/>
                  <a:gd name="T66" fmla="*/ 2331 w 3400"/>
                  <a:gd name="T67" fmla="*/ 3 h 535"/>
                  <a:gd name="T68" fmla="*/ 2765 w 3400"/>
                  <a:gd name="T69" fmla="*/ 0 h 5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5"/>
                  <a:gd name="T107" fmla="*/ 3400 w 3400"/>
                  <a:gd name="T108" fmla="*/ 535 h 5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5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8"/>
                    </a:lnTo>
                    <a:lnTo>
                      <a:pt x="2457" y="84"/>
                    </a:lnTo>
                    <a:lnTo>
                      <a:pt x="2686" y="147"/>
                    </a:lnTo>
                    <a:lnTo>
                      <a:pt x="2892" y="223"/>
                    </a:lnTo>
                    <a:lnTo>
                      <a:pt x="3083" y="314"/>
                    </a:lnTo>
                    <a:lnTo>
                      <a:pt x="3252" y="418"/>
                    </a:lnTo>
                    <a:lnTo>
                      <a:pt x="3400" y="535"/>
                    </a:lnTo>
                    <a:lnTo>
                      <a:pt x="3286" y="535"/>
                    </a:lnTo>
                    <a:lnTo>
                      <a:pt x="3139" y="430"/>
                    </a:lnTo>
                    <a:lnTo>
                      <a:pt x="2974" y="336"/>
                    </a:lnTo>
                    <a:lnTo>
                      <a:pt x="2791" y="255"/>
                    </a:lnTo>
                    <a:lnTo>
                      <a:pt x="2596" y="187"/>
                    </a:lnTo>
                    <a:lnTo>
                      <a:pt x="2387" y="130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30"/>
                    </a:lnTo>
                    <a:lnTo>
                      <a:pt x="802" y="187"/>
                    </a:lnTo>
                    <a:lnTo>
                      <a:pt x="605" y="255"/>
                    </a:lnTo>
                    <a:lnTo>
                      <a:pt x="426" y="336"/>
                    </a:lnTo>
                    <a:lnTo>
                      <a:pt x="261" y="430"/>
                    </a:lnTo>
                    <a:lnTo>
                      <a:pt x="116" y="535"/>
                    </a:lnTo>
                    <a:lnTo>
                      <a:pt x="0" y="535"/>
                    </a:lnTo>
                    <a:lnTo>
                      <a:pt x="143" y="418"/>
                    </a:lnTo>
                    <a:lnTo>
                      <a:pt x="313" y="314"/>
                    </a:lnTo>
                    <a:lnTo>
                      <a:pt x="503" y="223"/>
                    </a:lnTo>
                    <a:lnTo>
                      <a:pt x="714" y="147"/>
                    </a:lnTo>
                    <a:lnTo>
                      <a:pt x="939" y="84"/>
                    </a:lnTo>
                    <a:lnTo>
                      <a:pt x="1180" y="38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ABB3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9" name="Freeform 51"/>
              <p:cNvSpPr>
                <a:spLocks noChangeArrowheads="1"/>
              </p:cNvSpPr>
              <p:nvPr/>
            </p:nvSpPr>
            <p:spPr bwMode="auto">
              <a:xfrm>
                <a:off x="1101" y="814"/>
                <a:ext cx="3645" cy="451"/>
              </a:xfrm>
              <a:custGeom>
                <a:avLst/>
                <a:gdLst>
                  <a:gd name="T0" fmla="*/ 2765 w 3400"/>
                  <a:gd name="T1" fmla="*/ 0 h 531"/>
                  <a:gd name="T2" fmla="*/ 3193 w 3400"/>
                  <a:gd name="T3" fmla="*/ 3 h 531"/>
                  <a:gd name="T4" fmla="*/ 3607 w 3400"/>
                  <a:gd name="T5" fmla="*/ 12 h 531"/>
                  <a:gd name="T6" fmla="*/ 3999 w 3400"/>
                  <a:gd name="T7" fmla="*/ 26 h 531"/>
                  <a:gd name="T8" fmla="*/ 4374 w 3400"/>
                  <a:gd name="T9" fmla="*/ 46 h 531"/>
                  <a:gd name="T10" fmla="*/ 4705 w 3400"/>
                  <a:gd name="T11" fmla="*/ 71 h 531"/>
                  <a:gd name="T12" fmla="*/ 5017 w 3400"/>
                  <a:gd name="T13" fmla="*/ 99 h 531"/>
                  <a:gd name="T14" fmla="*/ 5292 w 3400"/>
                  <a:gd name="T15" fmla="*/ 132 h 531"/>
                  <a:gd name="T16" fmla="*/ 5535 w 3400"/>
                  <a:gd name="T17" fmla="*/ 169 h 531"/>
                  <a:gd name="T18" fmla="*/ 5349 w 3400"/>
                  <a:gd name="T19" fmla="*/ 169 h 531"/>
                  <a:gd name="T20" fmla="*/ 5108 w 3400"/>
                  <a:gd name="T21" fmla="*/ 137 h 531"/>
                  <a:gd name="T22" fmla="*/ 4839 w 3400"/>
                  <a:gd name="T23" fmla="*/ 107 h 531"/>
                  <a:gd name="T24" fmla="*/ 4543 w 3400"/>
                  <a:gd name="T25" fmla="*/ 79 h 531"/>
                  <a:gd name="T26" fmla="*/ 4226 w 3400"/>
                  <a:gd name="T27" fmla="*/ 59 h 531"/>
                  <a:gd name="T28" fmla="*/ 3885 w 3400"/>
                  <a:gd name="T29" fmla="*/ 41 h 531"/>
                  <a:gd name="T30" fmla="*/ 3524 w 3400"/>
                  <a:gd name="T31" fmla="*/ 28 h 531"/>
                  <a:gd name="T32" fmla="*/ 3152 w 3400"/>
                  <a:gd name="T33" fmla="*/ 20 h 531"/>
                  <a:gd name="T34" fmla="*/ 2765 w 3400"/>
                  <a:gd name="T35" fmla="*/ 18 h 531"/>
                  <a:gd name="T36" fmla="*/ 2377 w 3400"/>
                  <a:gd name="T37" fmla="*/ 20 h 531"/>
                  <a:gd name="T38" fmla="*/ 2003 w 3400"/>
                  <a:gd name="T39" fmla="*/ 28 h 531"/>
                  <a:gd name="T40" fmla="*/ 1643 w 3400"/>
                  <a:gd name="T41" fmla="*/ 41 h 531"/>
                  <a:gd name="T42" fmla="*/ 1305 w 3400"/>
                  <a:gd name="T43" fmla="*/ 59 h 531"/>
                  <a:gd name="T44" fmla="*/ 986 w 3400"/>
                  <a:gd name="T45" fmla="*/ 79 h 531"/>
                  <a:gd name="T46" fmla="*/ 695 w 3400"/>
                  <a:gd name="T47" fmla="*/ 107 h 531"/>
                  <a:gd name="T48" fmla="*/ 426 w 3400"/>
                  <a:gd name="T49" fmla="*/ 137 h 531"/>
                  <a:gd name="T50" fmla="*/ 189 w 3400"/>
                  <a:gd name="T51" fmla="*/ 169 h 531"/>
                  <a:gd name="T52" fmla="*/ 0 w 3400"/>
                  <a:gd name="T53" fmla="*/ 169 h 531"/>
                  <a:gd name="T54" fmla="*/ 234 w 3400"/>
                  <a:gd name="T55" fmla="*/ 132 h 531"/>
                  <a:gd name="T56" fmla="*/ 510 w 3400"/>
                  <a:gd name="T57" fmla="*/ 99 h 531"/>
                  <a:gd name="T58" fmla="*/ 819 w 3400"/>
                  <a:gd name="T59" fmla="*/ 71 h 531"/>
                  <a:gd name="T60" fmla="*/ 1161 w 3400"/>
                  <a:gd name="T61" fmla="*/ 46 h 531"/>
                  <a:gd name="T62" fmla="*/ 1529 w 3400"/>
                  <a:gd name="T63" fmla="*/ 26 h 531"/>
                  <a:gd name="T64" fmla="*/ 1920 w 3400"/>
                  <a:gd name="T65" fmla="*/ 12 h 531"/>
                  <a:gd name="T66" fmla="*/ 2331 w 3400"/>
                  <a:gd name="T67" fmla="*/ 3 h 531"/>
                  <a:gd name="T68" fmla="*/ 2765 w 3400"/>
                  <a:gd name="T69" fmla="*/ 0 h 5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1"/>
                  <a:gd name="T107" fmla="*/ 3400 w 3400"/>
                  <a:gd name="T108" fmla="*/ 531 h 5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1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6"/>
                    </a:lnTo>
                    <a:lnTo>
                      <a:pt x="2457" y="81"/>
                    </a:lnTo>
                    <a:lnTo>
                      <a:pt x="2686" y="145"/>
                    </a:lnTo>
                    <a:lnTo>
                      <a:pt x="2892" y="221"/>
                    </a:lnTo>
                    <a:lnTo>
                      <a:pt x="3083" y="312"/>
                    </a:lnTo>
                    <a:lnTo>
                      <a:pt x="3252" y="416"/>
                    </a:lnTo>
                    <a:lnTo>
                      <a:pt x="3400" y="531"/>
                    </a:lnTo>
                    <a:lnTo>
                      <a:pt x="3286" y="531"/>
                    </a:lnTo>
                    <a:lnTo>
                      <a:pt x="3139" y="425"/>
                    </a:lnTo>
                    <a:lnTo>
                      <a:pt x="2974" y="334"/>
                    </a:lnTo>
                    <a:lnTo>
                      <a:pt x="2791" y="250"/>
                    </a:lnTo>
                    <a:lnTo>
                      <a:pt x="2596" y="185"/>
                    </a:lnTo>
                    <a:lnTo>
                      <a:pt x="2387" y="127"/>
                    </a:lnTo>
                    <a:lnTo>
                      <a:pt x="2166" y="87"/>
                    </a:lnTo>
                    <a:lnTo>
                      <a:pt x="1936" y="62"/>
                    </a:lnTo>
                    <a:lnTo>
                      <a:pt x="1699" y="56"/>
                    </a:lnTo>
                    <a:lnTo>
                      <a:pt x="1460" y="62"/>
                    </a:lnTo>
                    <a:lnTo>
                      <a:pt x="1230" y="87"/>
                    </a:lnTo>
                    <a:lnTo>
                      <a:pt x="1009" y="127"/>
                    </a:lnTo>
                    <a:lnTo>
                      <a:pt x="802" y="185"/>
                    </a:lnTo>
                    <a:lnTo>
                      <a:pt x="605" y="250"/>
                    </a:lnTo>
                    <a:lnTo>
                      <a:pt x="426" y="334"/>
                    </a:lnTo>
                    <a:lnTo>
                      <a:pt x="261" y="425"/>
                    </a:lnTo>
                    <a:lnTo>
                      <a:pt x="116" y="531"/>
                    </a:lnTo>
                    <a:lnTo>
                      <a:pt x="0" y="531"/>
                    </a:lnTo>
                    <a:lnTo>
                      <a:pt x="143" y="416"/>
                    </a:lnTo>
                    <a:lnTo>
                      <a:pt x="313" y="312"/>
                    </a:lnTo>
                    <a:lnTo>
                      <a:pt x="503" y="221"/>
                    </a:lnTo>
                    <a:lnTo>
                      <a:pt x="714" y="145"/>
                    </a:lnTo>
                    <a:lnTo>
                      <a:pt x="939" y="81"/>
                    </a:lnTo>
                    <a:lnTo>
                      <a:pt x="1180" y="36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575E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0" name="Freeform 52"/>
              <p:cNvSpPr>
                <a:spLocks noChangeArrowheads="1"/>
              </p:cNvSpPr>
              <p:nvPr/>
            </p:nvSpPr>
            <p:spPr bwMode="auto">
              <a:xfrm>
                <a:off x="1101" y="787"/>
                <a:ext cx="3645" cy="452"/>
              </a:xfrm>
              <a:custGeom>
                <a:avLst/>
                <a:gdLst>
                  <a:gd name="T0" fmla="*/ 2765 w 3400"/>
                  <a:gd name="T1" fmla="*/ 0 h 533"/>
                  <a:gd name="T2" fmla="*/ 3193 w 3400"/>
                  <a:gd name="T3" fmla="*/ 3 h 533"/>
                  <a:gd name="T4" fmla="*/ 3607 w 3400"/>
                  <a:gd name="T5" fmla="*/ 12 h 533"/>
                  <a:gd name="T6" fmla="*/ 3999 w 3400"/>
                  <a:gd name="T7" fmla="*/ 26 h 533"/>
                  <a:gd name="T8" fmla="*/ 4374 w 3400"/>
                  <a:gd name="T9" fmla="*/ 46 h 533"/>
                  <a:gd name="T10" fmla="*/ 4705 w 3400"/>
                  <a:gd name="T11" fmla="*/ 70 h 533"/>
                  <a:gd name="T12" fmla="*/ 5017 w 3400"/>
                  <a:gd name="T13" fmla="*/ 99 h 533"/>
                  <a:gd name="T14" fmla="*/ 5292 w 3400"/>
                  <a:gd name="T15" fmla="*/ 131 h 533"/>
                  <a:gd name="T16" fmla="*/ 5535 w 3400"/>
                  <a:gd name="T17" fmla="*/ 168 h 533"/>
                  <a:gd name="T18" fmla="*/ 5349 w 3400"/>
                  <a:gd name="T19" fmla="*/ 168 h 533"/>
                  <a:gd name="T20" fmla="*/ 5108 w 3400"/>
                  <a:gd name="T21" fmla="*/ 135 h 533"/>
                  <a:gd name="T22" fmla="*/ 4839 w 3400"/>
                  <a:gd name="T23" fmla="*/ 107 h 533"/>
                  <a:gd name="T24" fmla="*/ 4543 w 3400"/>
                  <a:gd name="T25" fmla="*/ 80 h 533"/>
                  <a:gd name="T26" fmla="*/ 4226 w 3400"/>
                  <a:gd name="T27" fmla="*/ 59 h 533"/>
                  <a:gd name="T28" fmla="*/ 3885 w 3400"/>
                  <a:gd name="T29" fmla="*/ 40 h 533"/>
                  <a:gd name="T30" fmla="*/ 3524 w 3400"/>
                  <a:gd name="T31" fmla="*/ 28 h 533"/>
                  <a:gd name="T32" fmla="*/ 3152 w 3400"/>
                  <a:gd name="T33" fmla="*/ 20 h 533"/>
                  <a:gd name="T34" fmla="*/ 2765 w 3400"/>
                  <a:gd name="T35" fmla="*/ 19 h 533"/>
                  <a:gd name="T36" fmla="*/ 2377 w 3400"/>
                  <a:gd name="T37" fmla="*/ 20 h 533"/>
                  <a:gd name="T38" fmla="*/ 2003 w 3400"/>
                  <a:gd name="T39" fmla="*/ 28 h 533"/>
                  <a:gd name="T40" fmla="*/ 1643 w 3400"/>
                  <a:gd name="T41" fmla="*/ 40 h 533"/>
                  <a:gd name="T42" fmla="*/ 1305 w 3400"/>
                  <a:gd name="T43" fmla="*/ 59 h 533"/>
                  <a:gd name="T44" fmla="*/ 986 w 3400"/>
                  <a:gd name="T45" fmla="*/ 80 h 533"/>
                  <a:gd name="T46" fmla="*/ 695 w 3400"/>
                  <a:gd name="T47" fmla="*/ 107 h 533"/>
                  <a:gd name="T48" fmla="*/ 426 w 3400"/>
                  <a:gd name="T49" fmla="*/ 135 h 533"/>
                  <a:gd name="T50" fmla="*/ 189 w 3400"/>
                  <a:gd name="T51" fmla="*/ 168 h 533"/>
                  <a:gd name="T52" fmla="*/ 0 w 3400"/>
                  <a:gd name="T53" fmla="*/ 168 h 533"/>
                  <a:gd name="T54" fmla="*/ 234 w 3400"/>
                  <a:gd name="T55" fmla="*/ 131 h 533"/>
                  <a:gd name="T56" fmla="*/ 510 w 3400"/>
                  <a:gd name="T57" fmla="*/ 99 h 533"/>
                  <a:gd name="T58" fmla="*/ 819 w 3400"/>
                  <a:gd name="T59" fmla="*/ 70 h 533"/>
                  <a:gd name="T60" fmla="*/ 1161 w 3400"/>
                  <a:gd name="T61" fmla="*/ 46 h 533"/>
                  <a:gd name="T62" fmla="*/ 1529 w 3400"/>
                  <a:gd name="T63" fmla="*/ 26 h 533"/>
                  <a:gd name="T64" fmla="*/ 1920 w 3400"/>
                  <a:gd name="T65" fmla="*/ 12 h 533"/>
                  <a:gd name="T66" fmla="*/ 2331 w 3400"/>
                  <a:gd name="T67" fmla="*/ 3 h 533"/>
                  <a:gd name="T68" fmla="*/ 2765 w 3400"/>
                  <a:gd name="T69" fmla="*/ 0 h 5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3"/>
                  <a:gd name="T107" fmla="*/ 3400 w 3400"/>
                  <a:gd name="T108" fmla="*/ 533 h 5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3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8"/>
                    </a:lnTo>
                    <a:lnTo>
                      <a:pt x="2457" y="84"/>
                    </a:lnTo>
                    <a:lnTo>
                      <a:pt x="2686" y="147"/>
                    </a:lnTo>
                    <a:lnTo>
                      <a:pt x="2892" y="223"/>
                    </a:lnTo>
                    <a:lnTo>
                      <a:pt x="3083" y="314"/>
                    </a:lnTo>
                    <a:lnTo>
                      <a:pt x="3252" y="418"/>
                    </a:lnTo>
                    <a:lnTo>
                      <a:pt x="3400" y="533"/>
                    </a:lnTo>
                    <a:lnTo>
                      <a:pt x="3286" y="533"/>
                    </a:lnTo>
                    <a:lnTo>
                      <a:pt x="3139" y="428"/>
                    </a:lnTo>
                    <a:lnTo>
                      <a:pt x="2974" y="336"/>
                    </a:lnTo>
                    <a:lnTo>
                      <a:pt x="2791" y="253"/>
                    </a:lnTo>
                    <a:lnTo>
                      <a:pt x="2596" y="187"/>
                    </a:lnTo>
                    <a:lnTo>
                      <a:pt x="2387" y="129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29"/>
                    </a:lnTo>
                    <a:lnTo>
                      <a:pt x="802" y="187"/>
                    </a:lnTo>
                    <a:lnTo>
                      <a:pt x="605" y="253"/>
                    </a:lnTo>
                    <a:lnTo>
                      <a:pt x="426" y="336"/>
                    </a:lnTo>
                    <a:lnTo>
                      <a:pt x="261" y="428"/>
                    </a:lnTo>
                    <a:lnTo>
                      <a:pt x="116" y="533"/>
                    </a:lnTo>
                    <a:lnTo>
                      <a:pt x="0" y="533"/>
                    </a:lnTo>
                    <a:lnTo>
                      <a:pt x="143" y="418"/>
                    </a:lnTo>
                    <a:lnTo>
                      <a:pt x="313" y="314"/>
                    </a:lnTo>
                    <a:lnTo>
                      <a:pt x="503" y="223"/>
                    </a:lnTo>
                    <a:lnTo>
                      <a:pt x="714" y="147"/>
                    </a:lnTo>
                    <a:lnTo>
                      <a:pt x="939" y="84"/>
                    </a:lnTo>
                    <a:lnTo>
                      <a:pt x="1180" y="38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78808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1" name="Freeform 53"/>
              <p:cNvSpPr>
                <a:spLocks noChangeArrowheads="1"/>
              </p:cNvSpPr>
              <p:nvPr/>
            </p:nvSpPr>
            <p:spPr bwMode="auto">
              <a:xfrm>
                <a:off x="648" y="1062"/>
                <a:ext cx="595" cy="424"/>
              </a:xfrm>
              <a:custGeom>
                <a:avLst/>
                <a:gdLst>
                  <a:gd name="T0" fmla="*/ 0 w 555"/>
                  <a:gd name="T1" fmla="*/ 104 h 499"/>
                  <a:gd name="T2" fmla="*/ 0 w 555"/>
                  <a:gd name="T3" fmla="*/ 0 h 499"/>
                  <a:gd name="T4" fmla="*/ 784 w 555"/>
                  <a:gd name="T5" fmla="*/ 0 h 499"/>
                  <a:gd name="T6" fmla="*/ 904 w 555"/>
                  <a:gd name="T7" fmla="*/ 40 h 499"/>
                  <a:gd name="T8" fmla="*/ 718 w 555"/>
                  <a:gd name="T9" fmla="*/ 160 h 499"/>
                  <a:gd name="T10" fmla="*/ 0 w 555"/>
                  <a:gd name="T11" fmla="*/ 104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5"/>
                  <a:gd name="T19" fmla="*/ 0 h 499"/>
                  <a:gd name="T20" fmla="*/ 555 w 555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5" h="499">
                    <a:moveTo>
                      <a:pt x="0" y="326"/>
                    </a:moveTo>
                    <a:lnTo>
                      <a:pt x="0" y="0"/>
                    </a:lnTo>
                    <a:lnTo>
                      <a:pt x="481" y="0"/>
                    </a:lnTo>
                    <a:lnTo>
                      <a:pt x="555" y="126"/>
                    </a:lnTo>
                    <a:lnTo>
                      <a:pt x="441" y="499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2" name="Freeform 54"/>
              <p:cNvSpPr>
                <a:spLocks noChangeArrowheads="1"/>
              </p:cNvSpPr>
              <p:nvPr/>
            </p:nvSpPr>
            <p:spPr bwMode="auto">
              <a:xfrm>
                <a:off x="4584" y="1062"/>
                <a:ext cx="595" cy="424"/>
              </a:xfrm>
              <a:custGeom>
                <a:avLst/>
                <a:gdLst>
                  <a:gd name="T0" fmla="*/ 904 w 555"/>
                  <a:gd name="T1" fmla="*/ 104 h 499"/>
                  <a:gd name="T2" fmla="*/ 904 w 555"/>
                  <a:gd name="T3" fmla="*/ 0 h 499"/>
                  <a:gd name="T4" fmla="*/ 121 w 555"/>
                  <a:gd name="T5" fmla="*/ 0 h 499"/>
                  <a:gd name="T6" fmla="*/ 0 w 555"/>
                  <a:gd name="T7" fmla="*/ 40 h 499"/>
                  <a:gd name="T8" fmla="*/ 182 w 555"/>
                  <a:gd name="T9" fmla="*/ 160 h 499"/>
                  <a:gd name="T10" fmla="*/ 904 w 555"/>
                  <a:gd name="T11" fmla="*/ 104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5"/>
                  <a:gd name="T19" fmla="*/ 0 h 499"/>
                  <a:gd name="T20" fmla="*/ 555 w 555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5" h="499">
                    <a:moveTo>
                      <a:pt x="555" y="326"/>
                    </a:moveTo>
                    <a:lnTo>
                      <a:pt x="555" y="0"/>
                    </a:lnTo>
                    <a:lnTo>
                      <a:pt x="74" y="0"/>
                    </a:lnTo>
                    <a:lnTo>
                      <a:pt x="0" y="126"/>
                    </a:lnTo>
                    <a:lnTo>
                      <a:pt x="112" y="499"/>
                    </a:lnTo>
                    <a:lnTo>
                      <a:pt x="555" y="326"/>
                    </a:lnTo>
                    <a:close/>
                  </a:path>
                </a:pathLst>
              </a:cu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3" name="Freeform 55"/>
              <p:cNvSpPr>
                <a:spLocks noChangeArrowheads="1"/>
              </p:cNvSpPr>
              <p:nvPr/>
            </p:nvSpPr>
            <p:spPr bwMode="auto">
              <a:xfrm>
                <a:off x="677" y="1089"/>
                <a:ext cx="545" cy="372"/>
              </a:xfrm>
              <a:custGeom>
                <a:avLst/>
                <a:gdLst>
                  <a:gd name="T0" fmla="*/ 0 w 508"/>
                  <a:gd name="T1" fmla="*/ 92 h 438"/>
                  <a:gd name="T2" fmla="*/ 0 w 508"/>
                  <a:gd name="T3" fmla="*/ 0 h 438"/>
                  <a:gd name="T4" fmla="*/ 724 w 508"/>
                  <a:gd name="T5" fmla="*/ 0 h 438"/>
                  <a:gd name="T6" fmla="*/ 833 w 508"/>
                  <a:gd name="T7" fmla="*/ 31 h 438"/>
                  <a:gd name="T8" fmla="*/ 665 w 508"/>
                  <a:gd name="T9" fmla="*/ 140 h 438"/>
                  <a:gd name="T10" fmla="*/ 0 w 508"/>
                  <a:gd name="T11" fmla="*/ 92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8"/>
                  <a:gd name="T19" fmla="*/ 0 h 438"/>
                  <a:gd name="T20" fmla="*/ 508 w 508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8" h="438">
                    <a:moveTo>
                      <a:pt x="0" y="286"/>
                    </a:moveTo>
                    <a:lnTo>
                      <a:pt x="0" y="0"/>
                    </a:lnTo>
                    <a:lnTo>
                      <a:pt x="442" y="0"/>
                    </a:lnTo>
                    <a:lnTo>
                      <a:pt x="508" y="99"/>
                    </a:lnTo>
                    <a:lnTo>
                      <a:pt x="406" y="438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969E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4" name="Freeform 56"/>
              <p:cNvSpPr>
                <a:spLocks noChangeArrowheads="1"/>
              </p:cNvSpPr>
              <p:nvPr/>
            </p:nvSpPr>
            <p:spPr bwMode="auto">
              <a:xfrm>
                <a:off x="4603" y="1089"/>
                <a:ext cx="547" cy="372"/>
              </a:xfrm>
              <a:custGeom>
                <a:avLst/>
                <a:gdLst>
                  <a:gd name="T0" fmla="*/ 834 w 510"/>
                  <a:gd name="T1" fmla="*/ 92 h 438"/>
                  <a:gd name="T2" fmla="*/ 834 w 510"/>
                  <a:gd name="T3" fmla="*/ 0 h 438"/>
                  <a:gd name="T4" fmla="*/ 112 w 510"/>
                  <a:gd name="T5" fmla="*/ 0 h 438"/>
                  <a:gd name="T6" fmla="*/ 0 w 510"/>
                  <a:gd name="T7" fmla="*/ 31 h 438"/>
                  <a:gd name="T8" fmla="*/ 171 w 510"/>
                  <a:gd name="T9" fmla="*/ 140 h 438"/>
                  <a:gd name="T10" fmla="*/ 834 w 510"/>
                  <a:gd name="T11" fmla="*/ 92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0"/>
                  <a:gd name="T19" fmla="*/ 0 h 438"/>
                  <a:gd name="T20" fmla="*/ 510 w 510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0" h="438">
                    <a:moveTo>
                      <a:pt x="510" y="286"/>
                    </a:moveTo>
                    <a:lnTo>
                      <a:pt x="510" y="0"/>
                    </a:lnTo>
                    <a:lnTo>
                      <a:pt x="68" y="0"/>
                    </a:lnTo>
                    <a:lnTo>
                      <a:pt x="0" y="99"/>
                    </a:lnTo>
                    <a:lnTo>
                      <a:pt x="104" y="438"/>
                    </a:lnTo>
                    <a:lnTo>
                      <a:pt x="510" y="286"/>
                    </a:lnTo>
                    <a:close/>
                  </a:path>
                </a:pathLst>
              </a:custGeom>
              <a:solidFill>
                <a:srgbClr val="969E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5" name="Rectangle 57"/>
              <p:cNvSpPr>
                <a:spLocks noChangeArrowheads="1"/>
              </p:cNvSpPr>
              <p:nvPr/>
            </p:nvSpPr>
            <p:spPr bwMode="auto">
              <a:xfrm>
                <a:off x="666" y="738"/>
                <a:ext cx="500" cy="63"/>
              </a:xfrm>
              <a:prstGeom prst="rect">
                <a:avLst/>
              </a:prstGeom>
              <a:solidFill>
                <a:srgbClr val="85828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6" name="Rectangle 58"/>
              <p:cNvSpPr>
                <a:spLocks noChangeArrowheads="1"/>
              </p:cNvSpPr>
              <p:nvPr/>
            </p:nvSpPr>
            <p:spPr bwMode="auto">
              <a:xfrm>
                <a:off x="666" y="746"/>
                <a:ext cx="500" cy="31"/>
              </a:xfrm>
              <a:prstGeom prst="rect">
                <a:avLst/>
              </a:prstGeom>
              <a:solidFill>
                <a:srgbClr val="A3A1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7" name="Rectangle 59"/>
              <p:cNvSpPr>
                <a:spLocks noChangeArrowheads="1"/>
              </p:cNvSpPr>
              <p:nvPr/>
            </p:nvSpPr>
            <p:spPr bwMode="auto">
              <a:xfrm>
                <a:off x="4662" y="738"/>
                <a:ext cx="498" cy="63"/>
              </a:xfrm>
              <a:prstGeom prst="rect">
                <a:avLst/>
              </a:prstGeom>
              <a:solidFill>
                <a:srgbClr val="85828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8" name="Rectangle 60"/>
              <p:cNvSpPr>
                <a:spLocks noChangeArrowheads="1"/>
              </p:cNvSpPr>
              <p:nvPr/>
            </p:nvSpPr>
            <p:spPr bwMode="auto">
              <a:xfrm>
                <a:off x="4662" y="746"/>
                <a:ext cx="498" cy="31"/>
              </a:xfrm>
              <a:prstGeom prst="rect">
                <a:avLst/>
              </a:prstGeom>
              <a:solidFill>
                <a:srgbClr val="A3A1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9" name="Rectangle 61"/>
              <p:cNvSpPr>
                <a:spLocks noChangeArrowheads="1"/>
              </p:cNvSpPr>
              <p:nvPr/>
            </p:nvSpPr>
            <p:spPr bwMode="auto">
              <a:xfrm>
                <a:off x="666" y="1062"/>
                <a:ext cx="500" cy="27"/>
              </a:xfrm>
              <a:prstGeom prst="rect">
                <a:avLst/>
              </a:pr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0" name="Rectangle 62"/>
              <p:cNvSpPr>
                <a:spLocks noChangeArrowheads="1"/>
              </p:cNvSpPr>
              <p:nvPr/>
            </p:nvSpPr>
            <p:spPr bwMode="auto">
              <a:xfrm>
                <a:off x="666" y="1067"/>
                <a:ext cx="500" cy="14"/>
              </a:xfrm>
              <a:prstGeom prst="rect">
                <a:avLst/>
              </a:prstGeom>
              <a:solidFill>
                <a:srgbClr val="8087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1" name="Rectangle 63"/>
              <p:cNvSpPr>
                <a:spLocks noChangeArrowheads="1"/>
              </p:cNvSpPr>
              <p:nvPr/>
            </p:nvSpPr>
            <p:spPr bwMode="auto">
              <a:xfrm>
                <a:off x="4662" y="1062"/>
                <a:ext cx="498" cy="27"/>
              </a:xfrm>
              <a:prstGeom prst="rect">
                <a:avLst/>
              </a:pr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2" name="Rectangle 64"/>
              <p:cNvSpPr>
                <a:spLocks noChangeArrowheads="1"/>
              </p:cNvSpPr>
              <p:nvPr/>
            </p:nvSpPr>
            <p:spPr bwMode="auto">
              <a:xfrm>
                <a:off x="4662" y="1067"/>
                <a:ext cx="498" cy="14"/>
              </a:xfrm>
              <a:prstGeom prst="rect">
                <a:avLst/>
              </a:prstGeom>
              <a:solidFill>
                <a:srgbClr val="8087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3" name="Rectangle 65"/>
              <p:cNvSpPr>
                <a:spLocks noChangeArrowheads="1"/>
              </p:cNvSpPr>
              <p:nvPr/>
            </p:nvSpPr>
            <p:spPr bwMode="auto">
              <a:xfrm>
                <a:off x="629" y="693"/>
                <a:ext cx="44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4" name="Rectangle 66"/>
              <p:cNvSpPr>
                <a:spLocks noChangeArrowheads="1"/>
              </p:cNvSpPr>
              <p:nvPr/>
            </p:nvSpPr>
            <p:spPr bwMode="auto">
              <a:xfrm>
                <a:off x="639" y="693"/>
                <a:ext cx="27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5" name="Rectangle 67"/>
              <p:cNvSpPr>
                <a:spLocks noChangeArrowheads="1"/>
              </p:cNvSpPr>
              <p:nvPr/>
            </p:nvSpPr>
            <p:spPr bwMode="auto">
              <a:xfrm>
                <a:off x="5151" y="693"/>
                <a:ext cx="46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6" name="Rectangle 68"/>
              <p:cNvSpPr>
                <a:spLocks noChangeArrowheads="1"/>
              </p:cNvSpPr>
              <p:nvPr/>
            </p:nvSpPr>
            <p:spPr bwMode="auto">
              <a:xfrm>
                <a:off x="5159" y="693"/>
                <a:ext cx="29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7" name="Rectangle 69"/>
              <p:cNvSpPr>
                <a:spLocks noChangeArrowheads="1"/>
              </p:cNvSpPr>
              <p:nvPr/>
            </p:nvSpPr>
            <p:spPr bwMode="auto">
              <a:xfrm>
                <a:off x="1144" y="693"/>
                <a:ext cx="48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8" name="Rectangle 70"/>
              <p:cNvSpPr>
                <a:spLocks noChangeArrowheads="1"/>
              </p:cNvSpPr>
              <p:nvPr/>
            </p:nvSpPr>
            <p:spPr bwMode="auto">
              <a:xfrm>
                <a:off x="1156" y="693"/>
                <a:ext cx="27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9" name="Rectangle 71"/>
              <p:cNvSpPr>
                <a:spLocks noChangeArrowheads="1"/>
              </p:cNvSpPr>
              <p:nvPr/>
            </p:nvSpPr>
            <p:spPr bwMode="auto">
              <a:xfrm>
                <a:off x="4633" y="693"/>
                <a:ext cx="47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70" name="Rectangle 72"/>
              <p:cNvSpPr>
                <a:spLocks noChangeArrowheads="1"/>
              </p:cNvSpPr>
              <p:nvPr/>
            </p:nvSpPr>
            <p:spPr bwMode="auto">
              <a:xfrm>
                <a:off x="4642" y="693"/>
                <a:ext cx="30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0" y="3805758"/>
            <a:ext cx="9144000" cy="2994025"/>
            <a:chOff x="0" y="130"/>
            <a:chExt cx="5760" cy="1886"/>
          </a:xfrm>
        </p:grpSpPr>
        <p:sp>
          <p:nvSpPr>
            <p:cNvPr id="72713" name="AutoShape 8"/>
            <p:cNvSpPr>
              <a:spLocks noChangeArrowheads="1"/>
            </p:cNvSpPr>
            <p:nvPr/>
          </p:nvSpPr>
          <p:spPr bwMode="auto">
            <a:xfrm rot="10800000">
              <a:off x="204" y="1290"/>
              <a:ext cx="1406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93 h 21600"/>
                <a:gd name="T14" fmla="*/ 17099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714" name="AutoShape 9"/>
            <p:cNvSpPr>
              <a:spLocks noChangeArrowheads="1"/>
            </p:cNvSpPr>
            <p:nvPr/>
          </p:nvSpPr>
          <p:spPr bwMode="auto">
            <a:xfrm rot="10800000">
              <a:off x="4198" y="1290"/>
              <a:ext cx="1361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493 h 21600"/>
                <a:gd name="T14" fmla="*/ 17093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2715" name="Group 76"/>
            <p:cNvGrpSpPr>
              <a:grpSpLocks/>
            </p:cNvGrpSpPr>
            <p:nvPr/>
          </p:nvGrpSpPr>
          <p:grpSpPr bwMode="auto">
            <a:xfrm>
              <a:off x="0" y="130"/>
              <a:ext cx="5760" cy="1886"/>
              <a:chOff x="0" y="164"/>
              <a:chExt cx="5760" cy="1819"/>
            </a:xfrm>
          </p:grpSpPr>
          <p:sp>
            <p:nvSpPr>
              <p:cNvPr id="72716" name="AutoShape 6"/>
              <p:cNvSpPr>
                <a:spLocks noChangeArrowheads="1"/>
              </p:cNvSpPr>
              <p:nvPr/>
            </p:nvSpPr>
            <p:spPr bwMode="auto">
              <a:xfrm>
                <a:off x="0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17" name="AutoShape 7"/>
              <p:cNvSpPr>
                <a:spLocks noChangeArrowheads="1"/>
              </p:cNvSpPr>
              <p:nvPr/>
            </p:nvSpPr>
            <p:spPr bwMode="auto">
              <a:xfrm flipH="1">
                <a:off x="4272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18" name="Text Box 10"/>
              <p:cNvSpPr txBox="1">
                <a:spLocks noChangeArrowheads="1"/>
              </p:cNvSpPr>
              <p:nvPr/>
            </p:nvSpPr>
            <p:spPr bwMode="auto">
              <a:xfrm>
                <a:off x="0" y="1550"/>
                <a:ext cx="1392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800" b="1">
                    <a:solidFill>
                      <a:srgbClr val="FFFFFF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rPr>
                  <a:t>CONHECIMENTO CIENTÍFICO</a:t>
                </a:r>
              </a:p>
            </p:txBody>
          </p:sp>
          <p:sp>
            <p:nvSpPr>
              <p:cNvPr id="72719" name="Text Box 14"/>
              <p:cNvSpPr txBox="1">
                <a:spLocks noChangeArrowheads="1"/>
              </p:cNvSpPr>
              <p:nvPr/>
            </p:nvSpPr>
            <p:spPr bwMode="auto">
              <a:xfrm>
                <a:off x="4368" y="1550"/>
                <a:ext cx="1392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800" b="1">
                    <a:solidFill>
                      <a:srgbClr val="FFFFFF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rPr>
                  <a:t>INOVAÇÃO </a:t>
                </a:r>
              </a:p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800" b="1">
                    <a:solidFill>
                      <a:srgbClr val="FFFFFF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rPr>
                  <a:t>TECNOLÓGICA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84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79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684" name="Rectangle 10"/>
          <p:cNvSpPr>
            <a:spLocks noChangeArrowheads="1"/>
          </p:cNvSpPr>
          <p:nvPr/>
        </p:nvSpPr>
        <p:spPr bwMode="auto">
          <a:xfrm>
            <a:off x="0" y="6521450"/>
            <a:ext cx="554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44000" rIns="180000" bIns="144000" anchor="ctr" anchorCtr="1"/>
          <a:lstStyle/>
          <a:p>
            <a:pPr defTabSz="449263" eaLnBrk="0" hangingPunct="0">
              <a:spcBef>
                <a:spcPts val="75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>
              <a:solidFill>
                <a:srgbClr val="FFFFFF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6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23628" y="2510898"/>
            <a:ext cx="6102678" cy="2646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36056" y="4459274"/>
            <a:ext cx="36730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900" dirty="0"/>
              <a:t>Adaptado de </a:t>
            </a:r>
            <a:r>
              <a:rPr lang="pt-BR" sz="900" dirty="0" err="1"/>
              <a:t>Etzkowitz</a:t>
            </a:r>
            <a:r>
              <a:rPr lang="pt-BR" sz="900" dirty="0"/>
              <a:t> e </a:t>
            </a:r>
            <a:r>
              <a:rPr lang="pt-BR" sz="900" dirty="0" err="1"/>
              <a:t>Leydesdorff</a:t>
            </a:r>
            <a:r>
              <a:rPr lang="pt-BR" sz="900" dirty="0"/>
              <a:t> (2000).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203882" y="5005090"/>
            <a:ext cx="16459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500" dirty="0"/>
              <a:t>Exemplos de modelo avançado: </a:t>
            </a:r>
            <a:r>
              <a:rPr lang="pt-BR" sz="1500" i="1" dirty="0" err="1"/>
              <a:t>Silicon</a:t>
            </a:r>
            <a:r>
              <a:rPr lang="pt-BR" sz="1500" i="1" dirty="0"/>
              <a:t> Valley</a:t>
            </a:r>
            <a:r>
              <a:rPr lang="pt-BR" sz="1500" dirty="0"/>
              <a:t> 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804298" y="3161110"/>
            <a:ext cx="2387036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050" dirty="0"/>
              <a:t> 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Investimento privado P&amp;D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 Colaboração com P&amp;D público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 Emprega e treina RH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 Capital de Risco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 Implementa inovação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741008" y="1718238"/>
            <a:ext cx="2081213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 Investimento público C&amp;T&amp;I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Incentivo fiscal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Regulação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33" y="4995174"/>
            <a:ext cx="5224211" cy="10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33" y="1651609"/>
            <a:ext cx="2639022" cy="280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84422" y="2327672"/>
            <a:ext cx="2629893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Formação de RH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Spin-off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Desenvolvimento e Colaboração P&amp;D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 Fronteira do conhecimento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1023258" y="404664"/>
            <a:ext cx="7962899" cy="1114425"/>
          </a:xfrm>
        </p:spPr>
        <p:txBody>
          <a:bodyPr/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Atores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Processo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CEU &amp; TT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conceitual da Cooperação empresa-Universidade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6453336"/>
            <a:ext cx="280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Adaptado de </a:t>
            </a:r>
            <a:r>
              <a:rPr lang="pt-BR" sz="1200" dirty="0" err="1"/>
              <a:t>Bercovitz</a:t>
            </a:r>
            <a:r>
              <a:rPr lang="pt-BR" sz="1200" dirty="0"/>
              <a:t> e Feldmann (2006)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11188" y="1196975"/>
            <a:ext cx="7489825" cy="5111750"/>
            <a:chOff x="385" y="754"/>
            <a:chExt cx="4718" cy="322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" y="754"/>
              <a:ext cx="4718" cy="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98" y="759"/>
              <a:ext cx="1925" cy="206"/>
            </a:xfrm>
            <a:prstGeom prst="rect">
              <a:avLst/>
            </a:prstGeom>
            <a:solidFill>
              <a:srgbClr val="DD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90" y="822"/>
              <a:ext cx="159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AMBIENTE DA Universidade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367" y="3086"/>
              <a:ext cx="1926" cy="883"/>
            </a:xfrm>
            <a:prstGeom prst="rect">
              <a:avLst/>
            </a:prstGeom>
            <a:solidFill>
              <a:srgbClr val="DD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25" y="3190"/>
              <a:ext cx="7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CARACTER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090" y="3190"/>
              <a:ext cx="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Í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118" y="3190"/>
              <a:ext cx="11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STICA DAS FIRMAS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581" y="3334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626" y="3334"/>
              <a:ext cx="5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Caracter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090" y="3334"/>
              <a:ext cx="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í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118" y="3334"/>
              <a:ext cx="7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sticas da ind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792" y="3334"/>
              <a:ext cx="1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ú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855" y="3334"/>
              <a:ext cx="27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stria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773" y="3479"/>
              <a:ext cx="8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817" y="3479"/>
              <a:ext cx="9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891" y="3479"/>
              <a:ext cx="10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Objetivos da Firma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35" y="3623"/>
              <a:ext cx="9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480" y="3623"/>
              <a:ext cx="181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Tamanho e capacidade da Firma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63" y="3769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08" y="3769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781" y="3769"/>
              <a:ext cx="48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Localiza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218" y="3769"/>
              <a:ext cx="1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281" y="3769"/>
              <a:ext cx="52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ão geogr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755" y="3769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á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828" y="3769"/>
              <a:ext cx="2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fica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540" y="1917"/>
              <a:ext cx="1097" cy="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540" y="1917"/>
              <a:ext cx="1107" cy="354"/>
            </a:xfrm>
            <a:custGeom>
              <a:avLst/>
              <a:gdLst>
                <a:gd name="T0" fmla="*/ 0 w 1107"/>
                <a:gd name="T1" fmla="*/ 0 h 354"/>
                <a:gd name="T2" fmla="*/ 1107 w 1107"/>
                <a:gd name="T3" fmla="*/ 0 h 354"/>
                <a:gd name="T4" fmla="*/ 1107 w 1107"/>
                <a:gd name="T5" fmla="*/ 354 h 354"/>
                <a:gd name="T6" fmla="*/ 0 w 1107"/>
                <a:gd name="T7" fmla="*/ 354 h 354"/>
                <a:gd name="T8" fmla="*/ 0 w 1107"/>
                <a:gd name="T9" fmla="*/ 0 h 354"/>
                <a:gd name="T10" fmla="*/ 10 w 1107"/>
                <a:gd name="T11" fmla="*/ 349 h 354"/>
                <a:gd name="T12" fmla="*/ 5 w 1107"/>
                <a:gd name="T13" fmla="*/ 344 h 354"/>
                <a:gd name="T14" fmla="*/ 1102 w 1107"/>
                <a:gd name="T15" fmla="*/ 344 h 354"/>
                <a:gd name="T16" fmla="*/ 1097 w 1107"/>
                <a:gd name="T17" fmla="*/ 349 h 354"/>
                <a:gd name="T18" fmla="*/ 1097 w 1107"/>
                <a:gd name="T19" fmla="*/ 5 h 354"/>
                <a:gd name="T20" fmla="*/ 1102 w 1107"/>
                <a:gd name="T21" fmla="*/ 10 h 354"/>
                <a:gd name="T22" fmla="*/ 5 w 1107"/>
                <a:gd name="T23" fmla="*/ 10 h 354"/>
                <a:gd name="T24" fmla="*/ 10 w 1107"/>
                <a:gd name="T25" fmla="*/ 5 h 354"/>
                <a:gd name="T26" fmla="*/ 10 w 1107"/>
                <a:gd name="T27" fmla="*/ 34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7" h="354">
                  <a:moveTo>
                    <a:pt x="0" y="0"/>
                  </a:moveTo>
                  <a:lnTo>
                    <a:pt x="1107" y="0"/>
                  </a:lnTo>
                  <a:lnTo>
                    <a:pt x="1107" y="354"/>
                  </a:lnTo>
                  <a:lnTo>
                    <a:pt x="0" y="354"/>
                  </a:lnTo>
                  <a:lnTo>
                    <a:pt x="0" y="0"/>
                  </a:lnTo>
                  <a:close/>
                  <a:moveTo>
                    <a:pt x="10" y="349"/>
                  </a:moveTo>
                  <a:lnTo>
                    <a:pt x="5" y="344"/>
                  </a:lnTo>
                  <a:lnTo>
                    <a:pt x="1102" y="344"/>
                  </a:lnTo>
                  <a:lnTo>
                    <a:pt x="1097" y="349"/>
                  </a:lnTo>
                  <a:lnTo>
                    <a:pt x="1097" y="5"/>
                  </a:lnTo>
                  <a:lnTo>
                    <a:pt x="1102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349"/>
                  </a:lnTo>
                  <a:close/>
                </a:path>
              </a:pathLst>
            </a:custGeom>
            <a:solidFill>
              <a:srgbClr val="0058B0"/>
            </a:solidFill>
            <a:ln w="1" cap="flat">
              <a:solidFill>
                <a:srgbClr val="0058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660" y="1979"/>
              <a:ext cx="9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PESQUISADOR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762" y="2123"/>
              <a:ext cx="72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INDIVIDUAL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076" y="1721"/>
              <a:ext cx="1655" cy="7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076" y="1721"/>
              <a:ext cx="1665" cy="766"/>
            </a:xfrm>
            <a:custGeom>
              <a:avLst/>
              <a:gdLst>
                <a:gd name="T0" fmla="*/ 0 w 1665"/>
                <a:gd name="T1" fmla="*/ 0 h 766"/>
                <a:gd name="T2" fmla="*/ 1665 w 1665"/>
                <a:gd name="T3" fmla="*/ 0 h 766"/>
                <a:gd name="T4" fmla="*/ 1665 w 1665"/>
                <a:gd name="T5" fmla="*/ 766 h 766"/>
                <a:gd name="T6" fmla="*/ 0 w 1665"/>
                <a:gd name="T7" fmla="*/ 766 h 766"/>
                <a:gd name="T8" fmla="*/ 0 w 1665"/>
                <a:gd name="T9" fmla="*/ 0 h 766"/>
                <a:gd name="T10" fmla="*/ 10 w 1665"/>
                <a:gd name="T11" fmla="*/ 761 h 766"/>
                <a:gd name="T12" fmla="*/ 5 w 1665"/>
                <a:gd name="T13" fmla="*/ 756 h 766"/>
                <a:gd name="T14" fmla="*/ 1660 w 1665"/>
                <a:gd name="T15" fmla="*/ 756 h 766"/>
                <a:gd name="T16" fmla="*/ 1655 w 1665"/>
                <a:gd name="T17" fmla="*/ 761 h 766"/>
                <a:gd name="T18" fmla="*/ 1655 w 1665"/>
                <a:gd name="T19" fmla="*/ 5 h 766"/>
                <a:gd name="T20" fmla="*/ 1660 w 1665"/>
                <a:gd name="T21" fmla="*/ 10 h 766"/>
                <a:gd name="T22" fmla="*/ 5 w 1665"/>
                <a:gd name="T23" fmla="*/ 10 h 766"/>
                <a:gd name="T24" fmla="*/ 10 w 1665"/>
                <a:gd name="T25" fmla="*/ 5 h 766"/>
                <a:gd name="T26" fmla="*/ 10 w 1665"/>
                <a:gd name="T27" fmla="*/ 761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5" h="766">
                  <a:moveTo>
                    <a:pt x="0" y="0"/>
                  </a:moveTo>
                  <a:lnTo>
                    <a:pt x="1665" y="0"/>
                  </a:lnTo>
                  <a:lnTo>
                    <a:pt x="1665" y="766"/>
                  </a:lnTo>
                  <a:lnTo>
                    <a:pt x="0" y="766"/>
                  </a:lnTo>
                  <a:lnTo>
                    <a:pt x="0" y="0"/>
                  </a:lnTo>
                  <a:close/>
                  <a:moveTo>
                    <a:pt x="10" y="761"/>
                  </a:moveTo>
                  <a:lnTo>
                    <a:pt x="5" y="756"/>
                  </a:lnTo>
                  <a:lnTo>
                    <a:pt x="1660" y="756"/>
                  </a:lnTo>
                  <a:lnTo>
                    <a:pt x="1655" y="761"/>
                  </a:lnTo>
                  <a:lnTo>
                    <a:pt x="1655" y="5"/>
                  </a:lnTo>
                  <a:lnTo>
                    <a:pt x="1660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761"/>
                  </a:lnTo>
                  <a:close/>
                </a:path>
              </a:pathLst>
            </a:custGeom>
            <a:solidFill>
              <a:srgbClr val="0058B0"/>
            </a:solidFill>
            <a:ln w="1" cap="flat">
              <a:solidFill>
                <a:srgbClr val="0058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01" y="1763"/>
              <a:ext cx="53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TRANSA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91" y="1763"/>
              <a:ext cx="1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4" y="1763"/>
              <a:ext cx="2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ÕES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318" y="1907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363" y="1907"/>
              <a:ext cx="120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Pesquisa patrocinada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655" y="2051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700" y="2051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Licen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2983" y="2051"/>
              <a:ext cx="1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046" y="2051"/>
              <a:ext cx="1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2454" y="2196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2501" y="2196"/>
              <a:ext cx="6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Firmas Spin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137" y="2196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182" y="2196"/>
              <a:ext cx="2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offs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2172" y="2340"/>
              <a:ext cx="8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218" y="2340"/>
              <a:ext cx="5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Contrata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2674" y="2340"/>
              <a:ext cx="1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2737" y="2340"/>
              <a:ext cx="9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ão de estudantes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4190" y="1721"/>
              <a:ext cx="10" cy="756"/>
            </a:xfrm>
            <a:custGeom>
              <a:avLst/>
              <a:gdLst>
                <a:gd name="T0" fmla="*/ 16 w 16"/>
                <a:gd name="T1" fmla="*/ 8 h 1232"/>
                <a:gd name="T2" fmla="*/ 16 w 16"/>
                <a:gd name="T3" fmla="*/ 1224 h 1232"/>
                <a:gd name="T4" fmla="*/ 8 w 16"/>
                <a:gd name="T5" fmla="*/ 1232 h 1232"/>
                <a:gd name="T6" fmla="*/ 0 w 16"/>
                <a:gd name="T7" fmla="*/ 1224 h 1232"/>
                <a:gd name="T8" fmla="*/ 0 w 16"/>
                <a:gd name="T9" fmla="*/ 8 h 1232"/>
                <a:gd name="T10" fmla="*/ 8 w 16"/>
                <a:gd name="T11" fmla="*/ 0 h 1232"/>
                <a:gd name="T12" fmla="*/ 16 w 16"/>
                <a:gd name="T13" fmla="*/ 8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32">
                  <a:moveTo>
                    <a:pt x="16" y="8"/>
                  </a:moveTo>
                  <a:lnTo>
                    <a:pt x="16" y="1224"/>
                  </a:lnTo>
                  <a:cubicBezTo>
                    <a:pt x="16" y="1229"/>
                    <a:pt x="13" y="1232"/>
                    <a:pt x="8" y="1232"/>
                  </a:cubicBezTo>
                  <a:cubicBezTo>
                    <a:pt x="4" y="1232"/>
                    <a:pt x="0" y="1229"/>
                    <a:pt x="0" y="1224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223" y="828"/>
              <a:ext cx="978" cy="903"/>
            </a:xfrm>
            <a:custGeom>
              <a:avLst/>
              <a:gdLst>
                <a:gd name="T0" fmla="*/ 14 w 1569"/>
                <a:gd name="T1" fmla="*/ 3 h 1473"/>
                <a:gd name="T2" fmla="*/ 1566 w 1569"/>
                <a:gd name="T3" fmla="*/ 1459 h 1473"/>
                <a:gd name="T4" fmla="*/ 1566 w 1569"/>
                <a:gd name="T5" fmla="*/ 1470 h 1473"/>
                <a:gd name="T6" fmla="*/ 1555 w 1569"/>
                <a:gd name="T7" fmla="*/ 1470 h 1473"/>
                <a:gd name="T8" fmla="*/ 3 w 1569"/>
                <a:gd name="T9" fmla="*/ 14 h 1473"/>
                <a:gd name="T10" fmla="*/ 3 w 1569"/>
                <a:gd name="T11" fmla="*/ 3 h 1473"/>
                <a:gd name="T12" fmla="*/ 14 w 1569"/>
                <a:gd name="T13" fmla="*/ 3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9" h="1473">
                  <a:moveTo>
                    <a:pt x="14" y="3"/>
                  </a:moveTo>
                  <a:lnTo>
                    <a:pt x="1566" y="1459"/>
                  </a:lnTo>
                  <a:cubicBezTo>
                    <a:pt x="1569" y="1462"/>
                    <a:pt x="1569" y="1467"/>
                    <a:pt x="1566" y="1470"/>
                  </a:cubicBezTo>
                  <a:cubicBezTo>
                    <a:pt x="1563" y="1473"/>
                    <a:pt x="1558" y="1473"/>
                    <a:pt x="1555" y="1470"/>
                  </a:cubicBezTo>
                  <a:lnTo>
                    <a:pt x="3" y="14"/>
                  </a:ln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3298" y="2462"/>
              <a:ext cx="907" cy="903"/>
            </a:xfrm>
            <a:custGeom>
              <a:avLst/>
              <a:gdLst>
                <a:gd name="T0" fmla="*/ 1452 w 1456"/>
                <a:gd name="T1" fmla="*/ 23 h 1472"/>
                <a:gd name="T2" fmla="*/ 66 w 1456"/>
                <a:gd name="T3" fmla="*/ 1423 h 1472"/>
                <a:gd name="T4" fmla="*/ 49 w 1456"/>
                <a:gd name="T5" fmla="*/ 1423 h 1472"/>
                <a:gd name="T6" fmla="*/ 49 w 1456"/>
                <a:gd name="T7" fmla="*/ 1406 h 1472"/>
                <a:gd name="T8" fmla="*/ 1434 w 1456"/>
                <a:gd name="T9" fmla="*/ 5 h 1472"/>
                <a:gd name="T10" fmla="*/ 1452 w 1456"/>
                <a:gd name="T11" fmla="*/ 5 h 1472"/>
                <a:gd name="T12" fmla="*/ 1452 w 1456"/>
                <a:gd name="T13" fmla="*/ 23 h 1472"/>
                <a:gd name="T14" fmla="*/ 125 w 1456"/>
                <a:gd name="T15" fmla="*/ 1431 h 1472"/>
                <a:gd name="T16" fmla="*/ 0 w 1456"/>
                <a:gd name="T17" fmla="*/ 1472 h 1472"/>
                <a:gd name="T18" fmla="*/ 42 w 1456"/>
                <a:gd name="T19" fmla="*/ 1347 h 1472"/>
                <a:gd name="T20" fmla="*/ 125 w 1456"/>
                <a:gd name="T21" fmla="*/ 1431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6" h="1472">
                  <a:moveTo>
                    <a:pt x="1452" y="23"/>
                  </a:moveTo>
                  <a:lnTo>
                    <a:pt x="66" y="1423"/>
                  </a:lnTo>
                  <a:cubicBezTo>
                    <a:pt x="62" y="1428"/>
                    <a:pt x="54" y="1428"/>
                    <a:pt x="49" y="1423"/>
                  </a:cubicBezTo>
                  <a:cubicBezTo>
                    <a:pt x="44" y="1419"/>
                    <a:pt x="44" y="1410"/>
                    <a:pt x="49" y="1406"/>
                  </a:cubicBezTo>
                  <a:lnTo>
                    <a:pt x="1434" y="5"/>
                  </a:lnTo>
                  <a:cubicBezTo>
                    <a:pt x="1439" y="0"/>
                    <a:pt x="1446" y="0"/>
                    <a:pt x="1452" y="5"/>
                  </a:cubicBezTo>
                  <a:cubicBezTo>
                    <a:pt x="1456" y="10"/>
                    <a:pt x="1456" y="17"/>
                    <a:pt x="1452" y="23"/>
                  </a:cubicBezTo>
                  <a:close/>
                  <a:moveTo>
                    <a:pt x="125" y="1431"/>
                  </a:moveTo>
                  <a:lnTo>
                    <a:pt x="0" y="1472"/>
                  </a:lnTo>
                  <a:lnTo>
                    <a:pt x="42" y="1347"/>
                  </a:lnTo>
                  <a:lnTo>
                    <a:pt x="125" y="14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3293" y="2458"/>
              <a:ext cx="915" cy="912"/>
            </a:xfrm>
            <a:custGeom>
              <a:avLst/>
              <a:gdLst>
                <a:gd name="T0" fmla="*/ 915 w 915"/>
                <a:gd name="T1" fmla="*/ 18 h 912"/>
                <a:gd name="T2" fmla="*/ 913 w 915"/>
                <a:gd name="T3" fmla="*/ 22 h 912"/>
                <a:gd name="T4" fmla="*/ 49 w 915"/>
                <a:gd name="T5" fmla="*/ 881 h 912"/>
                <a:gd name="T6" fmla="*/ 48 w 915"/>
                <a:gd name="T7" fmla="*/ 882 h 912"/>
                <a:gd name="T8" fmla="*/ 43 w 915"/>
                <a:gd name="T9" fmla="*/ 885 h 912"/>
                <a:gd name="T10" fmla="*/ 39 w 915"/>
                <a:gd name="T11" fmla="*/ 885 h 912"/>
                <a:gd name="T12" fmla="*/ 33 w 915"/>
                <a:gd name="T13" fmla="*/ 882 h 912"/>
                <a:gd name="T14" fmla="*/ 31 w 915"/>
                <a:gd name="T15" fmla="*/ 880 h 912"/>
                <a:gd name="T16" fmla="*/ 28 w 915"/>
                <a:gd name="T17" fmla="*/ 875 h 912"/>
                <a:gd name="T18" fmla="*/ 28 w 915"/>
                <a:gd name="T19" fmla="*/ 871 h 912"/>
                <a:gd name="T20" fmla="*/ 31 w 915"/>
                <a:gd name="T21" fmla="*/ 865 h 912"/>
                <a:gd name="T22" fmla="*/ 32 w 915"/>
                <a:gd name="T23" fmla="*/ 864 h 912"/>
                <a:gd name="T24" fmla="*/ 895 w 915"/>
                <a:gd name="T25" fmla="*/ 4 h 912"/>
                <a:gd name="T26" fmla="*/ 897 w 915"/>
                <a:gd name="T27" fmla="*/ 3 h 912"/>
                <a:gd name="T28" fmla="*/ 902 w 915"/>
                <a:gd name="T29" fmla="*/ 0 h 912"/>
                <a:gd name="T30" fmla="*/ 907 w 915"/>
                <a:gd name="T31" fmla="*/ 0 h 912"/>
                <a:gd name="T32" fmla="*/ 912 w 915"/>
                <a:gd name="T33" fmla="*/ 3 h 912"/>
                <a:gd name="T34" fmla="*/ 915 w 915"/>
                <a:gd name="T35" fmla="*/ 7 h 912"/>
                <a:gd name="T36" fmla="*/ 915 w 915"/>
                <a:gd name="T37" fmla="*/ 18 h 912"/>
                <a:gd name="T38" fmla="*/ 905 w 915"/>
                <a:gd name="T39" fmla="*/ 7 h 912"/>
                <a:gd name="T40" fmla="*/ 908 w 915"/>
                <a:gd name="T41" fmla="*/ 12 h 912"/>
                <a:gd name="T42" fmla="*/ 902 w 915"/>
                <a:gd name="T43" fmla="*/ 10 h 912"/>
                <a:gd name="T44" fmla="*/ 907 w 915"/>
                <a:gd name="T45" fmla="*/ 10 h 912"/>
                <a:gd name="T46" fmla="*/ 901 w 915"/>
                <a:gd name="T47" fmla="*/ 12 h 912"/>
                <a:gd name="T48" fmla="*/ 902 w 915"/>
                <a:gd name="T49" fmla="*/ 11 h 912"/>
                <a:gd name="T50" fmla="*/ 39 w 915"/>
                <a:gd name="T51" fmla="*/ 871 h 912"/>
                <a:gd name="T52" fmla="*/ 40 w 915"/>
                <a:gd name="T53" fmla="*/ 869 h 912"/>
                <a:gd name="T54" fmla="*/ 38 w 915"/>
                <a:gd name="T55" fmla="*/ 875 h 912"/>
                <a:gd name="T56" fmla="*/ 38 w 915"/>
                <a:gd name="T57" fmla="*/ 871 h 912"/>
                <a:gd name="T58" fmla="*/ 40 w 915"/>
                <a:gd name="T59" fmla="*/ 875 h 912"/>
                <a:gd name="T60" fmla="*/ 38 w 915"/>
                <a:gd name="T61" fmla="*/ 873 h 912"/>
                <a:gd name="T62" fmla="*/ 43 w 915"/>
                <a:gd name="T63" fmla="*/ 875 h 912"/>
                <a:gd name="T64" fmla="*/ 39 w 915"/>
                <a:gd name="T65" fmla="*/ 875 h 912"/>
                <a:gd name="T66" fmla="*/ 44 w 915"/>
                <a:gd name="T67" fmla="*/ 873 h 912"/>
                <a:gd name="T68" fmla="*/ 43 w 915"/>
                <a:gd name="T69" fmla="*/ 874 h 912"/>
                <a:gd name="T70" fmla="*/ 907 w 915"/>
                <a:gd name="T71" fmla="*/ 15 h 912"/>
                <a:gd name="T72" fmla="*/ 905 w 915"/>
                <a:gd name="T73" fmla="*/ 18 h 912"/>
                <a:gd name="T74" fmla="*/ 905 w 915"/>
                <a:gd name="T75" fmla="*/ 7 h 912"/>
                <a:gd name="T76" fmla="*/ 86 w 915"/>
                <a:gd name="T77" fmla="*/ 879 h 912"/>
                <a:gd name="T78" fmla="*/ 84 w 915"/>
                <a:gd name="T79" fmla="*/ 887 h 912"/>
                <a:gd name="T80" fmla="*/ 6 w 915"/>
                <a:gd name="T81" fmla="*/ 912 h 912"/>
                <a:gd name="T82" fmla="*/ 0 w 915"/>
                <a:gd name="T83" fmla="*/ 906 h 912"/>
                <a:gd name="T84" fmla="*/ 26 w 915"/>
                <a:gd name="T85" fmla="*/ 829 h 912"/>
                <a:gd name="T86" fmla="*/ 34 w 915"/>
                <a:gd name="T87" fmla="*/ 828 h 912"/>
                <a:gd name="T88" fmla="*/ 86 w 915"/>
                <a:gd name="T89" fmla="*/ 879 h 912"/>
                <a:gd name="T90" fmla="*/ 28 w 915"/>
                <a:gd name="T91" fmla="*/ 834 h 912"/>
                <a:gd name="T92" fmla="*/ 36 w 915"/>
                <a:gd name="T93" fmla="*/ 832 h 912"/>
                <a:gd name="T94" fmla="*/ 10 w 915"/>
                <a:gd name="T95" fmla="*/ 909 h 912"/>
                <a:gd name="T96" fmla="*/ 3 w 915"/>
                <a:gd name="T97" fmla="*/ 903 h 912"/>
                <a:gd name="T98" fmla="*/ 81 w 915"/>
                <a:gd name="T99" fmla="*/ 878 h 912"/>
                <a:gd name="T100" fmla="*/ 79 w 915"/>
                <a:gd name="T101" fmla="*/ 886 h 912"/>
                <a:gd name="T102" fmla="*/ 28 w 915"/>
                <a:gd name="T103" fmla="*/ 83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5" h="912">
                  <a:moveTo>
                    <a:pt x="915" y="18"/>
                  </a:moveTo>
                  <a:lnTo>
                    <a:pt x="913" y="22"/>
                  </a:lnTo>
                  <a:lnTo>
                    <a:pt x="49" y="881"/>
                  </a:lnTo>
                  <a:lnTo>
                    <a:pt x="48" y="882"/>
                  </a:lnTo>
                  <a:lnTo>
                    <a:pt x="43" y="885"/>
                  </a:lnTo>
                  <a:lnTo>
                    <a:pt x="39" y="885"/>
                  </a:lnTo>
                  <a:lnTo>
                    <a:pt x="33" y="882"/>
                  </a:lnTo>
                  <a:lnTo>
                    <a:pt x="31" y="880"/>
                  </a:lnTo>
                  <a:lnTo>
                    <a:pt x="28" y="875"/>
                  </a:lnTo>
                  <a:lnTo>
                    <a:pt x="28" y="871"/>
                  </a:lnTo>
                  <a:lnTo>
                    <a:pt x="31" y="865"/>
                  </a:lnTo>
                  <a:lnTo>
                    <a:pt x="32" y="864"/>
                  </a:lnTo>
                  <a:lnTo>
                    <a:pt x="895" y="4"/>
                  </a:lnTo>
                  <a:lnTo>
                    <a:pt x="897" y="3"/>
                  </a:lnTo>
                  <a:lnTo>
                    <a:pt x="902" y="0"/>
                  </a:lnTo>
                  <a:lnTo>
                    <a:pt x="907" y="0"/>
                  </a:lnTo>
                  <a:lnTo>
                    <a:pt x="912" y="3"/>
                  </a:lnTo>
                  <a:lnTo>
                    <a:pt x="915" y="7"/>
                  </a:lnTo>
                  <a:lnTo>
                    <a:pt x="915" y="18"/>
                  </a:lnTo>
                  <a:close/>
                  <a:moveTo>
                    <a:pt x="905" y="7"/>
                  </a:moveTo>
                  <a:lnTo>
                    <a:pt x="908" y="12"/>
                  </a:lnTo>
                  <a:lnTo>
                    <a:pt x="902" y="10"/>
                  </a:lnTo>
                  <a:lnTo>
                    <a:pt x="907" y="10"/>
                  </a:lnTo>
                  <a:lnTo>
                    <a:pt x="901" y="12"/>
                  </a:lnTo>
                  <a:lnTo>
                    <a:pt x="902" y="11"/>
                  </a:lnTo>
                  <a:lnTo>
                    <a:pt x="39" y="871"/>
                  </a:lnTo>
                  <a:lnTo>
                    <a:pt x="40" y="869"/>
                  </a:lnTo>
                  <a:lnTo>
                    <a:pt x="38" y="875"/>
                  </a:lnTo>
                  <a:lnTo>
                    <a:pt x="38" y="871"/>
                  </a:lnTo>
                  <a:lnTo>
                    <a:pt x="40" y="875"/>
                  </a:lnTo>
                  <a:lnTo>
                    <a:pt x="38" y="873"/>
                  </a:lnTo>
                  <a:lnTo>
                    <a:pt x="43" y="875"/>
                  </a:lnTo>
                  <a:lnTo>
                    <a:pt x="39" y="875"/>
                  </a:lnTo>
                  <a:lnTo>
                    <a:pt x="44" y="873"/>
                  </a:lnTo>
                  <a:lnTo>
                    <a:pt x="43" y="874"/>
                  </a:lnTo>
                  <a:lnTo>
                    <a:pt x="907" y="15"/>
                  </a:lnTo>
                  <a:lnTo>
                    <a:pt x="905" y="18"/>
                  </a:lnTo>
                  <a:lnTo>
                    <a:pt x="905" y="7"/>
                  </a:lnTo>
                  <a:close/>
                  <a:moveTo>
                    <a:pt x="86" y="879"/>
                  </a:moveTo>
                  <a:lnTo>
                    <a:pt x="84" y="887"/>
                  </a:lnTo>
                  <a:lnTo>
                    <a:pt x="6" y="912"/>
                  </a:lnTo>
                  <a:lnTo>
                    <a:pt x="0" y="906"/>
                  </a:lnTo>
                  <a:lnTo>
                    <a:pt x="26" y="829"/>
                  </a:lnTo>
                  <a:lnTo>
                    <a:pt x="34" y="828"/>
                  </a:lnTo>
                  <a:lnTo>
                    <a:pt x="86" y="879"/>
                  </a:lnTo>
                  <a:close/>
                  <a:moveTo>
                    <a:pt x="28" y="834"/>
                  </a:moveTo>
                  <a:lnTo>
                    <a:pt x="36" y="832"/>
                  </a:lnTo>
                  <a:lnTo>
                    <a:pt x="10" y="909"/>
                  </a:lnTo>
                  <a:lnTo>
                    <a:pt x="3" y="903"/>
                  </a:lnTo>
                  <a:lnTo>
                    <a:pt x="81" y="878"/>
                  </a:lnTo>
                  <a:lnTo>
                    <a:pt x="79" y="886"/>
                  </a:lnTo>
                  <a:lnTo>
                    <a:pt x="28" y="83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00" y="1721"/>
              <a:ext cx="10" cy="756"/>
            </a:xfrm>
            <a:custGeom>
              <a:avLst/>
              <a:gdLst>
                <a:gd name="T0" fmla="*/ 0 w 16"/>
                <a:gd name="T1" fmla="*/ 1224 h 1232"/>
                <a:gd name="T2" fmla="*/ 0 w 16"/>
                <a:gd name="T3" fmla="*/ 8 h 1232"/>
                <a:gd name="T4" fmla="*/ 8 w 16"/>
                <a:gd name="T5" fmla="*/ 0 h 1232"/>
                <a:gd name="T6" fmla="*/ 16 w 16"/>
                <a:gd name="T7" fmla="*/ 8 h 1232"/>
                <a:gd name="T8" fmla="*/ 16 w 16"/>
                <a:gd name="T9" fmla="*/ 1224 h 1232"/>
                <a:gd name="T10" fmla="*/ 8 w 16"/>
                <a:gd name="T11" fmla="*/ 1232 h 1232"/>
                <a:gd name="T12" fmla="*/ 0 w 16"/>
                <a:gd name="T13" fmla="*/ 1224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32">
                  <a:moveTo>
                    <a:pt x="0" y="1224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1224"/>
                  </a:lnTo>
                  <a:cubicBezTo>
                    <a:pt x="16" y="1229"/>
                    <a:pt x="13" y="1232"/>
                    <a:pt x="8" y="1232"/>
                  </a:cubicBezTo>
                  <a:cubicBezTo>
                    <a:pt x="4" y="1232"/>
                    <a:pt x="0" y="1229"/>
                    <a:pt x="0" y="122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00" y="2467"/>
              <a:ext cx="978" cy="904"/>
            </a:xfrm>
            <a:custGeom>
              <a:avLst/>
              <a:gdLst>
                <a:gd name="T0" fmla="*/ 1555 w 1569"/>
                <a:gd name="T1" fmla="*/ 1470 h 1473"/>
                <a:gd name="T2" fmla="*/ 3 w 1569"/>
                <a:gd name="T3" fmla="*/ 14 h 1473"/>
                <a:gd name="T4" fmla="*/ 3 w 1569"/>
                <a:gd name="T5" fmla="*/ 3 h 1473"/>
                <a:gd name="T6" fmla="*/ 14 w 1569"/>
                <a:gd name="T7" fmla="*/ 3 h 1473"/>
                <a:gd name="T8" fmla="*/ 1566 w 1569"/>
                <a:gd name="T9" fmla="*/ 1459 h 1473"/>
                <a:gd name="T10" fmla="*/ 1566 w 1569"/>
                <a:gd name="T11" fmla="*/ 1470 h 1473"/>
                <a:gd name="T12" fmla="*/ 1555 w 1569"/>
                <a:gd name="T13" fmla="*/ 1470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9" h="1473">
                  <a:moveTo>
                    <a:pt x="1555" y="1470"/>
                  </a:moveTo>
                  <a:lnTo>
                    <a:pt x="3" y="14"/>
                  </a:ln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lnTo>
                    <a:pt x="1566" y="1459"/>
                  </a:lnTo>
                  <a:cubicBezTo>
                    <a:pt x="1569" y="1462"/>
                    <a:pt x="1569" y="1467"/>
                    <a:pt x="1566" y="1470"/>
                  </a:cubicBezTo>
                  <a:cubicBezTo>
                    <a:pt x="1563" y="1473"/>
                    <a:pt x="1558" y="1473"/>
                    <a:pt x="1555" y="147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395" y="833"/>
              <a:ext cx="908" cy="903"/>
            </a:xfrm>
            <a:custGeom>
              <a:avLst/>
              <a:gdLst>
                <a:gd name="T0" fmla="*/ 5 w 1456"/>
                <a:gd name="T1" fmla="*/ 1450 h 1472"/>
                <a:gd name="T2" fmla="*/ 1390 w 1456"/>
                <a:gd name="T3" fmla="*/ 50 h 1472"/>
                <a:gd name="T4" fmla="*/ 1408 w 1456"/>
                <a:gd name="T5" fmla="*/ 50 h 1472"/>
                <a:gd name="T6" fmla="*/ 1408 w 1456"/>
                <a:gd name="T7" fmla="*/ 67 h 1472"/>
                <a:gd name="T8" fmla="*/ 22 w 1456"/>
                <a:gd name="T9" fmla="*/ 1468 h 1472"/>
                <a:gd name="T10" fmla="*/ 5 w 1456"/>
                <a:gd name="T11" fmla="*/ 1468 h 1472"/>
                <a:gd name="T12" fmla="*/ 5 w 1456"/>
                <a:gd name="T13" fmla="*/ 1450 h 1472"/>
                <a:gd name="T14" fmla="*/ 1332 w 1456"/>
                <a:gd name="T15" fmla="*/ 42 h 1472"/>
                <a:gd name="T16" fmla="*/ 1456 w 1456"/>
                <a:gd name="T17" fmla="*/ 0 h 1472"/>
                <a:gd name="T18" fmla="*/ 1415 w 1456"/>
                <a:gd name="T19" fmla="*/ 127 h 1472"/>
                <a:gd name="T20" fmla="*/ 1332 w 1456"/>
                <a:gd name="T21" fmla="*/ 42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6" h="1472">
                  <a:moveTo>
                    <a:pt x="5" y="1450"/>
                  </a:moveTo>
                  <a:lnTo>
                    <a:pt x="1390" y="50"/>
                  </a:lnTo>
                  <a:cubicBezTo>
                    <a:pt x="1395" y="45"/>
                    <a:pt x="1403" y="45"/>
                    <a:pt x="1408" y="50"/>
                  </a:cubicBezTo>
                  <a:cubicBezTo>
                    <a:pt x="1412" y="54"/>
                    <a:pt x="1412" y="63"/>
                    <a:pt x="1408" y="67"/>
                  </a:cubicBezTo>
                  <a:lnTo>
                    <a:pt x="22" y="1468"/>
                  </a:lnTo>
                  <a:cubicBezTo>
                    <a:pt x="18" y="1472"/>
                    <a:pt x="11" y="1472"/>
                    <a:pt x="5" y="1468"/>
                  </a:cubicBezTo>
                  <a:cubicBezTo>
                    <a:pt x="0" y="1462"/>
                    <a:pt x="0" y="1455"/>
                    <a:pt x="5" y="1450"/>
                  </a:cubicBezTo>
                  <a:close/>
                  <a:moveTo>
                    <a:pt x="1332" y="42"/>
                  </a:moveTo>
                  <a:lnTo>
                    <a:pt x="1456" y="0"/>
                  </a:lnTo>
                  <a:lnTo>
                    <a:pt x="1415" y="127"/>
                  </a:lnTo>
                  <a:lnTo>
                    <a:pt x="133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391" y="828"/>
              <a:ext cx="917" cy="910"/>
            </a:xfrm>
            <a:custGeom>
              <a:avLst/>
              <a:gdLst>
                <a:gd name="T0" fmla="*/ 3 w 917"/>
                <a:gd name="T1" fmla="*/ 892 h 910"/>
                <a:gd name="T2" fmla="*/ 4 w 917"/>
                <a:gd name="T3" fmla="*/ 891 h 910"/>
                <a:gd name="T4" fmla="*/ 867 w 917"/>
                <a:gd name="T5" fmla="*/ 32 h 910"/>
                <a:gd name="T6" fmla="*/ 869 w 917"/>
                <a:gd name="T7" fmla="*/ 31 h 910"/>
                <a:gd name="T8" fmla="*/ 874 w 917"/>
                <a:gd name="T9" fmla="*/ 28 h 910"/>
                <a:gd name="T10" fmla="*/ 879 w 917"/>
                <a:gd name="T11" fmla="*/ 28 h 910"/>
                <a:gd name="T12" fmla="*/ 884 w 917"/>
                <a:gd name="T13" fmla="*/ 31 h 910"/>
                <a:gd name="T14" fmla="*/ 887 w 917"/>
                <a:gd name="T15" fmla="*/ 34 h 910"/>
                <a:gd name="T16" fmla="*/ 889 w 917"/>
                <a:gd name="T17" fmla="*/ 40 h 910"/>
                <a:gd name="T18" fmla="*/ 889 w 917"/>
                <a:gd name="T19" fmla="*/ 43 h 910"/>
                <a:gd name="T20" fmla="*/ 887 w 917"/>
                <a:gd name="T21" fmla="*/ 47 h 910"/>
                <a:gd name="T22" fmla="*/ 885 w 917"/>
                <a:gd name="T23" fmla="*/ 49 h 910"/>
                <a:gd name="T24" fmla="*/ 21 w 917"/>
                <a:gd name="T25" fmla="*/ 909 h 910"/>
                <a:gd name="T26" fmla="*/ 18 w 917"/>
                <a:gd name="T27" fmla="*/ 910 h 910"/>
                <a:gd name="T28" fmla="*/ 7 w 917"/>
                <a:gd name="T29" fmla="*/ 910 h 910"/>
                <a:gd name="T30" fmla="*/ 3 w 917"/>
                <a:gd name="T31" fmla="*/ 908 h 910"/>
                <a:gd name="T32" fmla="*/ 0 w 917"/>
                <a:gd name="T33" fmla="*/ 902 h 910"/>
                <a:gd name="T34" fmla="*/ 0 w 917"/>
                <a:gd name="T35" fmla="*/ 898 h 910"/>
                <a:gd name="T36" fmla="*/ 3 w 917"/>
                <a:gd name="T37" fmla="*/ 892 h 910"/>
                <a:gd name="T38" fmla="*/ 10 w 917"/>
                <a:gd name="T39" fmla="*/ 902 h 910"/>
                <a:gd name="T40" fmla="*/ 10 w 917"/>
                <a:gd name="T41" fmla="*/ 898 h 910"/>
                <a:gd name="T42" fmla="*/ 12 w 917"/>
                <a:gd name="T43" fmla="*/ 903 h 910"/>
                <a:gd name="T44" fmla="*/ 7 w 917"/>
                <a:gd name="T45" fmla="*/ 900 h 910"/>
                <a:gd name="T46" fmla="*/ 18 w 917"/>
                <a:gd name="T47" fmla="*/ 900 h 910"/>
                <a:gd name="T48" fmla="*/ 15 w 917"/>
                <a:gd name="T49" fmla="*/ 902 h 910"/>
                <a:gd name="T50" fmla="*/ 879 w 917"/>
                <a:gd name="T51" fmla="*/ 43 h 910"/>
                <a:gd name="T52" fmla="*/ 877 w 917"/>
                <a:gd name="T53" fmla="*/ 44 h 910"/>
                <a:gd name="T54" fmla="*/ 879 w 917"/>
                <a:gd name="T55" fmla="*/ 40 h 910"/>
                <a:gd name="T56" fmla="*/ 879 w 917"/>
                <a:gd name="T57" fmla="*/ 43 h 910"/>
                <a:gd name="T58" fmla="*/ 877 w 917"/>
                <a:gd name="T59" fmla="*/ 37 h 910"/>
                <a:gd name="T60" fmla="*/ 880 w 917"/>
                <a:gd name="T61" fmla="*/ 40 h 910"/>
                <a:gd name="T62" fmla="*/ 874 w 917"/>
                <a:gd name="T63" fmla="*/ 38 h 910"/>
                <a:gd name="T64" fmla="*/ 879 w 917"/>
                <a:gd name="T65" fmla="*/ 38 h 910"/>
                <a:gd name="T66" fmla="*/ 873 w 917"/>
                <a:gd name="T67" fmla="*/ 40 h 910"/>
                <a:gd name="T68" fmla="*/ 874 w 917"/>
                <a:gd name="T69" fmla="*/ 39 h 910"/>
                <a:gd name="T70" fmla="*/ 11 w 917"/>
                <a:gd name="T71" fmla="*/ 898 h 910"/>
                <a:gd name="T72" fmla="*/ 12 w 917"/>
                <a:gd name="T73" fmla="*/ 897 h 910"/>
                <a:gd name="T74" fmla="*/ 10 w 917"/>
                <a:gd name="T75" fmla="*/ 902 h 910"/>
                <a:gd name="T76" fmla="*/ 831 w 917"/>
                <a:gd name="T77" fmla="*/ 34 h 910"/>
                <a:gd name="T78" fmla="*/ 833 w 917"/>
                <a:gd name="T79" fmla="*/ 26 h 910"/>
                <a:gd name="T80" fmla="*/ 910 w 917"/>
                <a:gd name="T81" fmla="*/ 0 h 910"/>
                <a:gd name="T82" fmla="*/ 917 w 917"/>
                <a:gd name="T83" fmla="*/ 6 h 910"/>
                <a:gd name="T84" fmla="*/ 891 w 917"/>
                <a:gd name="T85" fmla="*/ 84 h 910"/>
                <a:gd name="T86" fmla="*/ 883 w 917"/>
                <a:gd name="T87" fmla="*/ 86 h 910"/>
                <a:gd name="T88" fmla="*/ 831 w 917"/>
                <a:gd name="T89" fmla="*/ 34 h 910"/>
                <a:gd name="T90" fmla="*/ 890 w 917"/>
                <a:gd name="T91" fmla="*/ 79 h 910"/>
                <a:gd name="T92" fmla="*/ 882 w 917"/>
                <a:gd name="T93" fmla="*/ 81 h 910"/>
                <a:gd name="T94" fmla="*/ 907 w 917"/>
                <a:gd name="T95" fmla="*/ 3 h 910"/>
                <a:gd name="T96" fmla="*/ 914 w 917"/>
                <a:gd name="T97" fmla="*/ 9 h 910"/>
                <a:gd name="T98" fmla="*/ 836 w 917"/>
                <a:gd name="T99" fmla="*/ 35 h 910"/>
                <a:gd name="T100" fmla="*/ 838 w 917"/>
                <a:gd name="T101" fmla="*/ 27 h 910"/>
                <a:gd name="T102" fmla="*/ 890 w 917"/>
                <a:gd name="T103" fmla="*/ 7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7" h="910">
                  <a:moveTo>
                    <a:pt x="3" y="892"/>
                  </a:moveTo>
                  <a:lnTo>
                    <a:pt x="4" y="891"/>
                  </a:lnTo>
                  <a:lnTo>
                    <a:pt x="867" y="32"/>
                  </a:lnTo>
                  <a:lnTo>
                    <a:pt x="869" y="31"/>
                  </a:lnTo>
                  <a:lnTo>
                    <a:pt x="874" y="28"/>
                  </a:lnTo>
                  <a:lnTo>
                    <a:pt x="879" y="28"/>
                  </a:lnTo>
                  <a:lnTo>
                    <a:pt x="884" y="31"/>
                  </a:lnTo>
                  <a:lnTo>
                    <a:pt x="887" y="34"/>
                  </a:lnTo>
                  <a:lnTo>
                    <a:pt x="889" y="40"/>
                  </a:lnTo>
                  <a:lnTo>
                    <a:pt x="889" y="43"/>
                  </a:lnTo>
                  <a:lnTo>
                    <a:pt x="887" y="47"/>
                  </a:lnTo>
                  <a:lnTo>
                    <a:pt x="885" y="49"/>
                  </a:lnTo>
                  <a:lnTo>
                    <a:pt x="21" y="909"/>
                  </a:lnTo>
                  <a:lnTo>
                    <a:pt x="18" y="910"/>
                  </a:lnTo>
                  <a:lnTo>
                    <a:pt x="7" y="910"/>
                  </a:lnTo>
                  <a:lnTo>
                    <a:pt x="3" y="908"/>
                  </a:lnTo>
                  <a:lnTo>
                    <a:pt x="0" y="902"/>
                  </a:lnTo>
                  <a:lnTo>
                    <a:pt x="0" y="898"/>
                  </a:lnTo>
                  <a:lnTo>
                    <a:pt x="3" y="892"/>
                  </a:lnTo>
                  <a:close/>
                  <a:moveTo>
                    <a:pt x="10" y="902"/>
                  </a:moveTo>
                  <a:lnTo>
                    <a:pt x="10" y="898"/>
                  </a:lnTo>
                  <a:lnTo>
                    <a:pt x="12" y="903"/>
                  </a:lnTo>
                  <a:lnTo>
                    <a:pt x="7" y="900"/>
                  </a:lnTo>
                  <a:lnTo>
                    <a:pt x="18" y="900"/>
                  </a:lnTo>
                  <a:lnTo>
                    <a:pt x="15" y="902"/>
                  </a:lnTo>
                  <a:lnTo>
                    <a:pt x="879" y="43"/>
                  </a:lnTo>
                  <a:lnTo>
                    <a:pt x="877" y="44"/>
                  </a:lnTo>
                  <a:lnTo>
                    <a:pt x="879" y="40"/>
                  </a:lnTo>
                  <a:lnTo>
                    <a:pt x="879" y="43"/>
                  </a:lnTo>
                  <a:lnTo>
                    <a:pt x="877" y="37"/>
                  </a:lnTo>
                  <a:lnTo>
                    <a:pt x="880" y="40"/>
                  </a:lnTo>
                  <a:lnTo>
                    <a:pt x="874" y="38"/>
                  </a:lnTo>
                  <a:lnTo>
                    <a:pt x="879" y="38"/>
                  </a:lnTo>
                  <a:lnTo>
                    <a:pt x="873" y="40"/>
                  </a:lnTo>
                  <a:lnTo>
                    <a:pt x="874" y="39"/>
                  </a:lnTo>
                  <a:lnTo>
                    <a:pt x="11" y="898"/>
                  </a:lnTo>
                  <a:lnTo>
                    <a:pt x="12" y="897"/>
                  </a:lnTo>
                  <a:lnTo>
                    <a:pt x="10" y="902"/>
                  </a:lnTo>
                  <a:close/>
                  <a:moveTo>
                    <a:pt x="831" y="34"/>
                  </a:moveTo>
                  <a:lnTo>
                    <a:pt x="833" y="26"/>
                  </a:lnTo>
                  <a:lnTo>
                    <a:pt x="910" y="0"/>
                  </a:lnTo>
                  <a:lnTo>
                    <a:pt x="917" y="6"/>
                  </a:lnTo>
                  <a:lnTo>
                    <a:pt x="891" y="84"/>
                  </a:lnTo>
                  <a:lnTo>
                    <a:pt x="883" y="86"/>
                  </a:lnTo>
                  <a:lnTo>
                    <a:pt x="831" y="34"/>
                  </a:lnTo>
                  <a:close/>
                  <a:moveTo>
                    <a:pt x="890" y="79"/>
                  </a:moveTo>
                  <a:lnTo>
                    <a:pt x="882" y="81"/>
                  </a:lnTo>
                  <a:lnTo>
                    <a:pt x="907" y="3"/>
                  </a:lnTo>
                  <a:lnTo>
                    <a:pt x="914" y="9"/>
                  </a:lnTo>
                  <a:lnTo>
                    <a:pt x="836" y="35"/>
                  </a:lnTo>
                  <a:lnTo>
                    <a:pt x="838" y="27"/>
                  </a:lnTo>
                  <a:lnTo>
                    <a:pt x="890" y="7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1307" y="1391"/>
              <a:ext cx="4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Mudan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1663" y="1391"/>
              <a:ext cx="1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726" y="1391"/>
              <a:ext cx="2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1234" y="1537"/>
              <a:ext cx="17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1362" y="1537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ó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425" y="1537"/>
              <a:ext cx="57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genas de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1281" y="1681"/>
              <a:ext cx="6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parâmetros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1642" y="2030"/>
              <a:ext cx="419" cy="69"/>
            </a:xfrm>
            <a:custGeom>
              <a:avLst/>
              <a:gdLst>
                <a:gd name="T0" fmla="*/ 83 w 672"/>
                <a:gd name="T1" fmla="*/ 44 h 112"/>
                <a:gd name="T2" fmla="*/ 590 w 672"/>
                <a:gd name="T3" fmla="*/ 44 h 112"/>
                <a:gd name="T4" fmla="*/ 602 w 672"/>
                <a:gd name="T5" fmla="*/ 56 h 112"/>
                <a:gd name="T6" fmla="*/ 590 w 672"/>
                <a:gd name="T7" fmla="*/ 68 h 112"/>
                <a:gd name="T8" fmla="*/ 83 w 672"/>
                <a:gd name="T9" fmla="*/ 68 h 112"/>
                <a:gd name="T10" fmla="*/ 70 w 672"/>
                <a:gd name="T11" fmla="*/ 56 h 112"/>
                <a:gd name="T12" fmla="*/ 83 w 672"/>
                <a:gd name="T13" fmla="*/ 44 h 112"/>
                <a:gd name="T14" fmla="*/ 119 w 672"/>
                <a:gd name="T15" fmla="*/ 112 h 112"/>
                <a:gd name="T16" fmla="*/ 0 w 672"/>
                <a:gd name="T17" fmla="*/ 56 h 112"/>
                <a:gd name="T18" fmla="*/ 119 w 672"/>
                <a:gd name="T19" fmla="*/ 0 h 112"/>
                <a:gd name="T20" fmla="*/ 119 w 672"/>
                <a:gd name="T21" fmla="*/ 112 h 112"/>
                <a:gd name="T22" fmla="*/ 554 w 672"/>
                <a:gd name="T23" fmla="*/ 0 h 112"/>
                <a:gd name="T24" fmla="*/ 672 w 672"/>
                <a:gd name="T25" fmla="*/ 56 h 112"/>
                <a:gd name="T26" fmla="*/ 554 w 672"/>
                <a:gd name="T27" fmla="*/ 112 h 112"/>
                <a:gd name="T28" fmla="*/ 554 w 672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2" h="112">
                  <a:moveTo>
                    <a:pt x="83" y="44"/>
                  </a:moveTo>
                  <a:lnTo>
                    <a:pt x="590" y="44"/>
                  </a:lnTo>
                  <a:cubicBezTo>
                    <a:pt x="597" y="44"/>
                    <a:pt x="602" y="49"/>
                    <a:pt x="602" y="56"/>
                  </a:cubicBezTo>
                  <a:cubicBezTo>
                    <a:pt x="602" y="63"/>
                    <a:pt x="597" y="68"/>
                    <a:pt x="590" y="68"/>
                  </a:cubicBezTo>
                  <a:lnTo>
                    <a:pt x="83" y="68"/>
                  </a:lnTo>
                  <a:cubicBezTo>
                    <a:pt x="75" y="68"/>
                    <a:pt x="70" y="63"/>
                    <a:pt x="70" y="56"/>
                  </a:cubicBezTo>
                  <a:cubicBezTo>
                    <a:pt x="70" y="49"/>
                    <a:pt x="75" y="44"/>
                    <a:pt x="83" y="44"/>
                  </a:cubicBezTo>
                  <a:close/>
                  <a:moveTo>
                    <a:pt x="119" y="112"/>
                  </a:moveTo>
                  <a:lnTo>
                    <a:pt x="0" y="56"/>
                  </a:lnTo>
                  <a:lnTo>
                    <a:pt x="119" y="0"/>
                  </a:lnTo>
                  <a:lnTo>
                    <a:pt x="119" y="112"/>
                  </a:lnTo>
                  <a:close/>
                  <a:moveTo>
                    <a:pt x="554" y="0"/>
                  </a:moveTo>
                  <a:lnTo>
                    <a:pt x="672" y="56"/>
                  </a:lnTo>
                  <a:lnTo>
                    <a:pt x="554" y="112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1640" y="2026"/>
              <a:ext cx="423" cy="78"/>
            </a:xfrm>
            <a:custGeom>
              <a:avLst/>
              <a:gdLst>
                <a:gd name="T0" fmla="*/ 54 w 423"/>
                <a:gd name="T1" fmla="*/ 26 h 78"/>
                <a:gd name="T2" fmla="*/ 371 w 423"/>
                <a:gd name="T3" fmla="*/ 27 h 78"/>
                <a:gd name="T4" fmla="*/ 380 w 423"/>
                <a:gd name="T5" fmla="*/ 32 h 78"/>
                <a:gd name="T6" fmla="*/ 382 w 423"/>
                <a:gd name="T7" fmla="*/ 40 h 78"/>
                <a:gd name="T8" fmla="*/ 377 w 423"/>
                <a:gd name="T9" fmla="*/ 49 h 78"/>
                <a:gd name="T10" fmla="*/ 370 w 423"/>
                <a:gd name="T11" fmla="*/ 51 h 78"/>
                <a:gd name="T12" fmla="*/ 52 w 423"/>
                <a:gd name="T13" fmla="*/ 51 h 78"/>
                <a:gd name="T14" fmla="*/ 44 w 423"/>
                <a:gd name="T15" fmla="*/ 47 h 78"/>
                <a:gd name="T16" fmla="*/ 41 w 423"/>
                <a:gd name="T17" fmla="*/ 37 h 78"/>
                <a:gd name="T18" fmla="*/ 47 w 423"/>
                <a:gd name="T19" fmla="*/ 29 h 78"/>
                <a:gd name="T20" fmla="*/ 50 w 423"/>
                <a:gd name="T21" fmla="*/ 38 h 78"/>
                <a:gd name="T22" fmla="*/ 50 w 423"/>
                <a:gd name="T23" fmla="*/ 41 h 78"/>
                <a:gd name="T24" fmla="*/ 53 w 423"/>
                <a:gd name="T25" fmla="*/ 42 h 78"/>
                <a:gd name="T26" fmla="*/ 55 w 423"/>
                <a:gd name="T27" fmla="*/ 42 h 78"/>
                <a:gd name="T28" fmla="*/ 370 w 423"/>
                <a:gd name="T29" fmla="*/ 41 h 78"/>
                <a:gd name="T30" fmla="*/ 374 w 423"/>
                <a:gd name="T31" fmla="*/ 40 h 78"/>
                <a:gd name="T32" fmla="*/ 373 w 423"/>
                <a:gd name="T33" fmla="*/ 37 h 78"/>
                <a:gd name="T34" fmla="*/ 371 w 423"/>
                <a:gd name="T35" fmla="*/ 35 h 78"/>
                <a:gd name="T36" fmla="*/ 368 w 423"/>
                <a:gd name="T37" fmla="*/ 36 h 78"/>
                <a:gd name="T38" fmla="*/ 54 w 423"/>
                <a:gd name="T39" fmla="*/ 36 h 78"/>
                <a:gd name="T40" fmla="*/ 50 w 423"/>
                <a:gd name="T41" fmla="*/ 38 h 78"/>
                <a:gd name="T42" fmla="*/ 74 w 423"/>
                <a:gd name="T43" fmla="*/ 78 h 78"/>
                <a:gd name="T44" fmla="*/ 0 w 423"/>
                <a:gd name="T45" fmla="*/ 34 h 78"/>
                <a:gd name="T46" fmla="*/ 81 w 423"/>
                <a:gd name="T47" fmla="*/ 4 h 78"/>
                <a:gd name="T48" fmla="*/ 71 w 423"/>
                <a:gd name="T49" fmla="*/ 4 h 78"/>
                <a:gd name="T50" fmla="*/ 4 w 423"/>
                <a:gd name="T51" fmla="*/ 43 h 78"/>
                <a:gd name="T52" fmla="*/ 78 w 423"/>
                <a:gd name="T53" fmla="*/ 69 h 78"/>
                <a:gd name="T54" fmla="*/ 71 w 423"/>
                <a:gd name="T55" fmla="*/ 4 h 78"/>
                <a:gd name="T56" fmla="*/ 350 w 423"/>
                <a:gd name="T57" fmla="*/ 0 h 78"/>
                <a:gd name="T58" fmla="*/ 423 w 423"/>
                <a:gd name="T59" fmla="*/ 43 h 78"/>
                <a:gd name="T60" fmla="*/ 342 w 423"/>
                <a:gd name="T61" fmla="*/ 73 h 78"/>
                <a:gd name="T62" fmla="*/ 352 w 423"/>
                <a:gd name="T63" fmla="*/ 73 h 78"/>
                <a:gd name="T64" fmla="*/ 419 w 423"/>
                <a:gd name="T65" fmla="*/ 34 h 78"/>
                <a:gd name="T66" fmla="*/ 345 w 423"/>
                <a:gd name="T67" fmla="*/ 9 h 78"/>
                <a:gd name="T68" fmla="*/ 352 w 423"/>
                <a:gd name="T69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3" h="78">
                  <a:moveTo>
                    <a:pt x="52" y="27"/>
                  </a:moveTo>
                  <a:lnTo>
                    <a:pt x="54" y="26"/>
                  </a:lnTo>
                  <a:lnTo>
                    <a:pt x="370" y="26"/>
                  </a:lnTo>
                  <a:lnTo>
                    <a:pt x="371" y="27"/>
                  </a:lnTo>
                  <a:lnTo>
                    <a:pt x="377" y="29"/>
                  </a:lnTo>
                  <a:lnTo>
                    <a:pt x="380" y="32"/>
                  </a:lnTo>
                  <a:lnTo>
                    <a:pt x="382" y="37"/>
                  </a:lnTo>
                  <a:lnTo>
                    <a:pt x="382" y="40"/>
                  </a:lnTo>
                  <a:lnTo>
                    <a:pt x="380" y="46"/>
                  </a:lnTo>
                  <a:lnTo>
                    <a:pt x="377" y="49"/>
                  </a:lnTo>
                  <a:lnTo>
                    <a:pt x="371" y="51"/>
                  </a:lnTo>
                  <a:lnTo>
                    <a:pt x="370" y="51"/>
                  </a:lnTo>
                  <a:lnTo>
                    <a:pt x="54" y="51"/>
                  </a:lnTo>
                  <a:lnTo>
                    <a:pt x="52" y="51"/>
                  </a:lnTo>
                  <a:lnTo>
                    <a:pt x="47" y="49"/>
                  </a:lnTo>
                  <a:lnTo>
                    <a:pt x="44" y="47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44" y="31"/>
                  </a:lnTo>
                  <a:lnTo>
                    <a:pt x="47" y="29"/>
                  </a:lnTo>
                  <a:lnTo>
                    <a:pt x="52" y="27"/>
                  </a:lnTo>
                  <a:close/>
                  <a:moveTo>
                    <a:pt x="50" y="38"/>
                  </a:moveTo>
                  <a:lnTo>
                    <a:pt x="53" y="36"/>
                  </a:lnTo>
                  <a:lnTo>
                    <a:pt x="50" y="41"/>
                  </a:lnTo>
                  <a:lnTo>
                    <a:pt x="50" y="37"/>
                  </a:lnTo>
                  <a:lnTo>
                    <a:pt x="53" y="42"/>
                  </a:lnTo>
                  <a:lnTo>
                    <a:pt x="50" y="40"/>
                  </a:lnTo>
                  <a:lnTo>
                    <a:pt x="55" y="42"/>
                  </a:lnTo>
                  <a:lnTo>
                    <a:pt x="54" y="41"/>
                  </a:lnTo>
                  <a:lnTo>
                    <a:pt x="370" y="41"/>
                  </a:lnTo>
                  <a:lnTo>
                    <a:pt x="368" y="42"/>
                  </a:lnTo>
                  <a:lnTo>
                    <a:pt x="374" y="40"/>
                  </a:lnTo>
                  <a:lnTo>
                    <a:pt x="371" y="43"/>
                  </a:lnTo>
                  <a:lnTo>
                    <a:pt x="373" y="37"/>
                  </a:lnTo>
                  <a:lnTo>
                    <a:pt x="373" y="40"/>
                  </a:lnTo>
                  <a:lnTo>
                    <a:pt x="371" y="35"/>
                  </a:lnTo>
                  <a:lnTo>
                    <a:pt x="374" y="38"/>
                  </a:lnTo>
                  <a:lnTo>
                    <a:pt x="368" y="36"/>
                  </a:lnTo>
                  <a:lnTo>
                    <a:pt x="370" y="36"/>
                  </a:lnTo>
                  <a:lnTo>
                    <a:pt x="54" y="36"/>
                  </a:lnTo>
                  <a:lnTo>
                    <a:pt x="55" y="36"/>
                  </a:lnTo>
                  <a:lnTo>
                    <a:pt x="50" y="38"/>
                  </a:lnTo>
                  <a:close/>
                  <a:moveTo>
                    <a:pt x="81" y="73"/>
                  </a:moveTo>
                  <a:lnTo>
                    <a:pt x="74" y="78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74" y="0"/>
                  </a:lnTo>
                  <a:lnTo>
                    <a:pt x="81" y="4"/>
                  </a:lnTo>
                  <a:lnTo>
                    <a:pt x="81" y="73"/>
                  </a:lnTo>
                  <a:close/>
                  <a:moveTo>
                    <a:pt x="71" y="4"/>
                  </a:moveTo>
                  <a:lnTo>
                    <a:pt x="78" y="9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78" y="69"/>
                  </a:lnTo>
                  <a:lnTo>
                    <a:pt x="71" y="73"/>
                  </a:lnTo>
                  <a:lnTo>
                    <a:pt x="71" y="4"/>
                  </a:lnTo>
                  <a:close/>
                  <a:moveTo>
                    <a:pt x="342" y="4"/>
                  </a:moveTo>
                  <a:lnTo>
                    <a:pt x="350" y="0"/>
                  </a:lnTo>
                  <a:lnTo>
                    <a:pt x="423" y="34"/>
                  </a:lnTo>
                  <a:lnTo>
                    <a:pt x="423" y="43"/>
                  </a:lnTo>
                  <a:lnTo>
                    <a:pt x="350" y="78"/>
                  </a:lnTo>
                  <a:lnTo>
                    <a:pt x="342" y="73"/>
                  </a:lnTo>
                  <a:lnTo>
                    <a:pt x="342" y="4"/>
                  </a:lnTo>
                  <a:close/>
                  <a:moveTo>
                    <a:pt x="352" y="73"/>
                  </a:moveTo>
                  <a:lnTo>
                    <a:pt x="345" y="69"/>
                  </a:lnTo>
                  <a:lnTo>
                    <a:pt x="419" y="34"/>
                  </a:lnTo>
                  <a:lnTo>
                    <a:pt x="419" y="43"/>
                  </a:lnTo>
                  <a:lnTo>
                    <a:pt x="345" y="9"/>
                  </a:lnTo>
                  <a:lnTo>
                    <a:pt x="352" y="4"/>
                  </a:lnTo>
                  <a:lnTo>
                    <a:pt x="352" y="7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1307" y="2404"/>
              <a:ext cx="55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Atributos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1071" y="2548"/>
              <a:ext cx="102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Comportamentais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2810" y="2612"/>
              <a:ext cx="5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Resposta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2719" y="2756"/>
              <a:ext cx="34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estrat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3019" y="2756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é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3083" y="2756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gica 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2682" y="2900"/>
              <a:ext cx="8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aprendizagem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2810" y="1193"/>
              <a:ext cx="5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Resposta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719" y="1337"/>
              <a:ext cx="34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estrat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3019" y="1337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é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3083" y="1337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gica 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682" y="1481"/>
              <a:ext cx="8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aprendizagem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4394" y="1879"/>
              <a:ext cx="58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Ambiente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4366" y="2025"/>
              <a:ext cx="2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Pol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4539" y="2025"/>
              <a:ext cx="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í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4567" y="2025"/>
              <a:ext cx="42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ticos 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4266" y="2169"/>
              <a:ext cx="8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estrutura legal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230" y="970"/>
              <a:ext cx="70" cy="756"/>
            </a:xfrm>
            <a:custGeom>
              <a:avLst/>
              <a:gdLst>
                <a:gd name="T0" fmla="*/ 65 w 112"/>
                <a:gd name="T1" fmla="*/ 67 h 1232"/>
                <a:gd name="T2" fmla="*/ 65 w 112"/>
                <a:gd name="T3" fmla="*/ 1167 h 1232"/>
                <a:gd name="T4" fmla="*/ 56 w 112"/>
                <a:gd name="T5" fmla="*/ 1177 h 1232"/>
                <a:gd name="T6" fmla="*/ 47 w 112"/>
                <a:gd name="T7" fmla="*/ 1167 h 1232"/>
                <a:gd name="T8" fmla="*/ 47 w 112"/>
                <a:gd name="T9" fmla="*/ 67 h 1232"/>
                <a:gd name="T10" fmla="*/ 56 w 112"/>
                <a:gd name="T11" fmla="*/ 57 h 1232"/>
                <a:gd name="T12" fmla="*/ 65 w 112"/>
                <a:gd name="T13" fmla="*/ 67 h 1232"/>
                <a:gd name="T14" fmla="*/ 0 w 112"/>
                <a:gd name="T15" fmla="*/ 119 h 1232"/>
                <a:gd name="T16" fmla="*/ 56 w 112"/>
                <a:gd name="T17" fmla="*/ 0 h 1232"/>
                <a:gd name="T18" fmla="*/ 112 w 112"/>
                <a:gd name="T19" fmla="*/ 119 h 1232"/>
                <a:gd name="T20" fmla="*/ 0 w 112"/>
                <a:gd name="T21" fmla="*/ 119 h 1232"/>
                <a:gd name="T22" fmla="*/ 112 w 112"/>
                <a:gd name="T23" fmla="*/ 1114 h 1232"/>
                <a:gd name="T24" fmla="*/ 56 w 112"/>
                <a:gd name="T25" fmla="*/ 1232 h 1232"/>
                <a:gd name="T26" fmla="*/ 0 w 112"/>
                <a:gd name="T27" fmla="*/ 1114 h 1232"/>
                <a:gd name="T28" fmla="*/ 112 w 112"/>
                <a:gd name="T29" fmla="*/ 1114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232">
                  <a:moveTo>
                    <a:pt x="65" y="67"/>
                  </a:moveTo>
                  <a:lnTo>
                    <a:pt x="65" y="1167"/>
                  </a:lnTo>
                  <a:cubicBezTo>
                    <a:pt x="65" y="1172"/>
                    <a:pt x="62" y="1177"/>
                    <a:pt x="56" y="1177"/>
                  </a:cubicBezTo>
                  <a:cubicBezTo>
                    <a:pt x="51" y="1177"/>
                    <a:pt x="47" y="1172"/>
                    <a:pt x="47" y="1167"/>
                  </a:cubicBezTo>
                  <a:lnTo>
                    <a:pt x="47" y="67"/>
                  </a:lnTo>
                  <a:cubicBezTo>
                    <a:pt x="47" y="62"/>
                    <a:pt x="51" y="57"/>
                    <a:pt x="56" y="57"/>
                  </a:cubicBezTo>
                  <a:cubicBezTo>
                    <a:pt x="62" y="57"/>
                    <a:pt x="65" y="62"/>
                    <a:pt x="65" y="67"/>
                  </a:cubicBezTo>
                  <a:close/>
                  <a:moveTo>
                    <a:pt x="0" y="119"/>
                  </a:moveTo>
                  <a:lnTo>
                    <a:pt x="56" y="0"/>
                  </a:lnTo>
                  <a:lnTo>
                    <a:pt x="112" y="119"/>
                  </a:lnTo>
                  <a:lnTo>
                    <a:pt x="0" y="119"/>
                  </a:lnTo>
                  <a:close/>
                  <a:moveTo>
                    <a:pt x="112" y="1114"/>
                  </a:moveTo>
                  <a:lnTo>
                    <a:pt x="56" y="1232"/>
                  </a:lnTo>
                  <a:lnTo>
                    <a:pt x="0" y="1114"/>
                  </a:lnTo>
                  <a:lnTo>
                    <a:pt x="112" y="1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2226" y="968"/>
              <a:ext cx="79" cy="760"/>
            </a:xfrm>
            <a:custGeom>
              <a:avLst/>
              <a:gdLst>
                <a:gd name="T0" fmla="*/ 50 w 79"/>
                <a:gd name="T1" fmla="*/ 43 h 760"/>
                <a:gd name="T2" fmla="*/ 50 w 79"/>
                <a:gd name="T3" fmla="*/ 720 h 760"/>
                <a:gd name="T4" fmla="*/ 46 w 79"/>
                <a:gd name="T5" fmla="*/ 727 h 760"/>
                <a:gd name="T6" fmla="*/ 37 w 79"/>
                <a:gd name="T7" fmla="*/ 729 h 760"/>
                <a:gd name="T8" fmla="*/ 31 w 79"/>
                <a:gd name="T9" fmla="*/ 725 h 760"/>
                <a:gd name="T10" fmla="*/ 29 w 79"/>
                <a:gd name="T11" fmla="*/ 718 h 760"/>
                <a:gd name="T12" fmla="*/ 29 w 79"/>
                <a:gd name="T13" fmla="*/ 41 h 760"/>
                <a:gd name="T14" fmla="*/ 34 w 79"/>
                <a:gd name="T15" fmla="*/ 34 h 760"/>
                <a:gd name="T16" fmla="*/ 42 w 79"/>
                <a:gd name="T17" fmla="*/ 33 h 760"/>
                <a:gd name="T18" fmla="*/ 49 w 79"/>
                <a:gd name="T19" fmla="*/ 38 h 760"/>
                <a:gd name="T20" fmla="*/ 39 w 79"/>
                <a:gd name="T21" fmla="*/ 41 h 760"/>
                <a:gd name="T22" fmla="*/ 37 w 79"/>
                <a:gd name="T23" fmla="*/ 42 h 760"/>
                <a:gd name="T24" fmla="*/ 38 w 79"/>
                <a:gd name="T25" fmla="*/ 44 h 760"/>
                <a:gd name="T26" fmla="*/ 39 w 79"/>
                <a:gd name="T27" fmla="*/ 46 h 760"/>
                <a:gd name="T28" fmla="*/ 39 w 79"/>
                <a:gd name="T29" fmla="*/ 718 h 760"/>
                <a:gd name="T30" fmla="*/ 40 w 79"/>
                <a:gd name="T31" fmla="*/ 720 h 760"/>
                <a:gd name="T32" fmla="*/ 42 w 79"/>
                <a:gd name="T33" fmla="*/ 720 h 760"/>
                <a:gd name="T34" fmla="*/ 42 w 79"/>
                <a:gd name="T35" fmla="*/ 718 h 760"/>
                <a:gd name="T36" fmla="*/ 40 w 79"/>
                <a:gd name="T37" fmla="*/ 717 h 760"/>
                <a:gd name="T38" fmla="*/ 40 w 79"/>
                <a:gd name="T39" fmla="*/ 43 h 760"/>
                <a:gd name="T40" fmla="*/ 39 w 79"/>
                <a:gd name="T41" fmla="*/ 41 h 760"/>
                <a:gd name="T42" fmla="*/ 0 w 79"/>
                <a:gd name="T43" fmla="*/ 73 h 760"/>
                <a:gd name="T44" fmla="*/ 44 w 79"/>
                <a:gd name="T45" fmla="*/ 0 h 760"/>
                <a:gd name="T46" fmla="*/ 74 w 79"/>
                <a:gd name="T47" fmla="*/ 80 h 760"/>
                <a:gd name="T48" fmla="*/ 74 w 79"/>
                <a:gd name="T49" fmla="*/ 70 h 760"/>
                <a:gd name="T50" fmla="*/ 35 w 79"/>
                <a:gd name="T51" fmla="*/ 4 h 760"/>
                <a:gd name="T52" fmla="*/ 9 w 79"/>
                <a:gd name="T53" fmla="*/ 77 h 760"/>
                <a:gd name="T54" fmla="*/ 74 w 79"/>
                <a:gd name="T55" fmla="*/ 70 h 760"/>
                <a:gd name="T56" fmla="*/ 79 w 79"/>
                <a:gd name="T57" fmla="*/ 688 h 760"/>
                <a:gd name="T58" fmla="*/ 35 w 79"/>
                <a:gd name="T59" fmla="*/ 760 h 760"/>
                <a:gd name="T60" fmla="*/ 4 w 79"/>
                <a:gd name="T61" fmla="*/ 681 h 760"/>
                <a:gd name="T62" fmla="*/ 4 w 79"/>
                <a:gd name="T63" fmla="*/ 690 h 760"/>
                <a:gd name="T64" fmla="*/ 44 w 79"/>
                <a:gd name="T65" fmla="*/ 756 h 760"/>
                <a:gd name="T66" fmla="*/ 70 w 79"/>
                <a:gd name="T67" fmla="*/ 684 h 760"/>
                <a:gd name="T68" fmla="*/ 4 w 79"/>
                <a:gd name="T69" fmla="*/ 69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760">
                  <a:moveTo>
                    <a:pt x="50" y="42"/>
                  </a:moveTo>
                  <a:lnTo>
                    <a:pt x="50" y="43"/>
                  </a:lnTo>
                  <a:lnTo>
                    <a:pt x="50" y="718"/>
                  </a:lnTo>
                  <a:lnTo>
                    <a:pt x="50" y="720"/>
                  </a:lnTo>
                  <a:lnTo>
                    <a:pt x="49" y="724"/>
                  </a:lnTo>
                  <a:lnTo>
                    <a:pt x="46" y="727"/>
                  </a:lnTo>
                  <a:lnTo>
                    <a:pt x="42" y="729"/>
                  </a:lnTo>
                  <a:lnTo>
                    <a:pt x="37" y="729"/>
                  </a:lnTo>
                  <a:lnTo>
                    <a:pt x="34" y="727"/>
                  </a:lnTo>
                  <a:lnTo>
                    <a:pt x="31" y="725"/>
                  </a:lnTo>
                  <a:lnTo>
                    <a:pt x="29" y="720"/>
                  </a:lnTo>
                  <a:lnTo>
                    <a:pt x="29" y="718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31" y="37"/>
                  </a:lnTo>
                  <a:lnTo>
                    <a:pt x="34" y="34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6" y="34"/>
                  </a:lnTo>
                  <a:lnTo>
                    <a:pt x="49" y="38"/>
                  </a:lnTo>
                  <a:lnTo>
                    <a:pt x="50" y="42"/>
                  </a:lnTo>
                  <a:close/>
                  <a:moveTo>
                    <a:pt x="39" y="41"/>
                  </a:moveTo>
                  <a:lnTo>
                    <a:pt x="42" y="44"/>
                  </a:lnTo>
                  <a:lnTo>
                    <a:pt x="37" y="42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40" y="41"/>
                  </a:lnTo>
                  <a:lnTo>
                    <a:pt x="39" y="46"/>
                  </a:lnTo>
                  <a:lnTo>
                    <a:pt x="39" y="43"/>
                  </a:lnTo>
                  <a:lnTo>
                    <a:pt x="39" y="718"/>
                  </a:lnTo>
                  <a:lnTo>
                    <a:pt x="39" y="716"/>
                  </a:lnTo>
                  <a:lnTo>
                    <a:pt x="40" y="720"/>
                  </a:lnTo>
                  <a:lnTo>
                    <a:pt x="38" y="718"/>
                  </a:lnTo>
                  <a:lnTo>
                    <a:pt x="42" y="720"/>
                  </a:lnTo>
                  <a:lnTo>
                    <a:pt x="37" y="720"/>
                  </a:lnTo>
                  <a:lnTo>
                    <a:pt x="42" y="718"/>
                  </a:lnTo>
                  <a:lnTo>
                    <a:pt x="39" y="721"/>
                  </a:lnTo>
                  <a:lnTo>
                    <a:pt x="40" y="717"/>
                  </a:lnTo>
                  <a:lnTo>
                    <a:pt x="40" y="718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39" y="41"/>
                  </a:lnTo>
                  <a:close/>
                  <a:moveTo>
                    <a:pt x="4" y="80"/>
                  </a:moveTo>
                  <a:lnTo>
                    <a:pt x="0" y="7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4" y="80"/>
                  </a:lnTo>
                  <a:close/>
                  <a:moveTo>
                    <a:pt x="74" y="70"/>
                  </a:moveTo>
                  <a:lnTo>
                    <a:pt x="70" y="77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9" y="77"/>
                  </a:lnTo>
                  <a:lnTo>
                    <a:pt x="4" y="70"/>
                  </a:lnTo>
                  <a:lnTo>
                    <a:pt x="74" y="70"/>
                  </a:lnTo>
                  <a:close/>
                  <a:moveTo>
                    <a:pt x="74" y="681"/>
                  </a:moveTo>
                  <a:lnTo>
                    <a:pt x="79" y="688"/>
                  </a:lnTo>
                  <a:lnTo>
                    <a:pt x="44" y="760"/>
                  </a:lnTo>
                  <a:lnTo>
                    <a:pt x="35" y="760"/>
                  </a:lnTo>
                  <a:lnTo>
                    <a:pt x="0" y="688"/>
                  </a:lnTo>
                  <a:lnTo>
                    <a:pt x="4" y="681"/>
                  </a:lnTo>
                  <a:lnTo>
                    <a:pt x="74" y="681"/>
                  </a:lnTo>
                  <a:close/>
                  <a:moveTo>
                    <a:pt x="4" y="690"/>
                  </a:moveTo>
                  <a:lnTo>
                    <a:pt x="9" y="684"/>
                  </a:lnTo>
                  <a:lnTo>
                    <a:pt x="44" y="756"/>
                  </a:lnTo>
                  <a:lnTo>
                    <a:pt x="35" y="756"/>
                  </a:lnTo>
                  <a:lnTo>
                    <a:pt x="70" y="684"/>
                  </a:lnTo>
                  <a:lnTo>
                    <a:pt x="74" y="690"/>
                  </a:lnTo>
                  <a:lnTo>
                    <a:pt x="4" y="69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2230" y="2472"/>
              <a:ext cx="70" cy="618"/>
            </a:xfrm>
            <a:custGeom>
              <a:avLst/>
              <a:gdLst>
                <a:gd name="T0" fmla="*/ 65 w 112"/>
                <a:gd name="T1" fmla="*/ 66 h 1008"/>
                <a:gd name="T2" fmla="*/ 65 w 112"/>
                <a:gd name="T3" fmla="*/ 943 h 1008"/>
                <a:gd name="T4" fmla="*/ 56 w 112"/>
                <a:gd name="T5" fmla="*/ 952 h 1008"/>
                <a:gd name="T6" fmla="*/ 47 w 112"/>
                <a:gd name="T7" fmla="*/ 943 h 1008"/>
                <a:gd name="T8" fmla="*/ 47 w 112"/>
                <a:gd name="T9" fmla="*/ 66 h 1008"/>
                <a:gd name="T10" fmla="*/ 56 w 112"/>
                <a:gd name="T11" fmla="*/ 57 h 1008"/>
                <a:gd name="T12" fmla="*/ 65 w 112"/>
                <a:gd name="T13" fmla="*/ 66 h 1008"/>
                <a:gd name="T14" fmla="*/ 0 w 112"/>
                <a:gd name="T15" fmla="*/ 119 h 1008"/>
                <a:gd name="T16" fmla="*/ 56 w 112"/>
                <a:gd name="T17" fmla="*/ 0 h 1008"/>
                <a:gd name="T18" fmla="*/ 112 w 112"/>
                <a:gd name="T19" fmla="*/ 119 h 1008"/>
                <a:gd name="T20" fmla="*/ 0 w 112"/>
                <a:gd name="T21" fmla="*/ 119 h 1008"/>
                <a:gd name="T22" fmla="*/ 112 w 112"/>
                <a:gd name="T23" fmla="*/ 890 h 1008"/>
                <a:gd name="T24" fmla="*/ 56 w 112"/>
                <a:gd name="T25" fmla="*/ 1008 h 1008"/>
                <a:gd name="T26" fmla="*/ 0 w 112"/>
                <a:gd name="T27" fmla="*/ 890 h 1008"/>
                <a:gd name="T28" fmla="*/ 112 w 112"/>
                <a:gd name="T29" fmla="*/ 89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08">
                  <a:moveTo>
                    <a:pt x="65" y="66"/>
                  </a:moveTo>
                  <a:lnTo>
                    <a:pt x="65" y="943"/>
                  </a:lnTo>
                  <a:cubicBezTo>
                    <a:pt x="65" y="948"/>
                    <a:pt x="62" y="952"/>
                    <a:pt x="56" y="952"/>
                  </a:cubicBezTo>
                  <a:cubicBezTo>
                    <a:pt x="51" y="952"/>
                    <a:pt x="47" y="948"/>
                    <a:pt x="47" y="943"/>
                  </a:cubicBezTo>
                  <a:lnTo>
                    <a:pt x="47" y="66"/>
                  </a:lnTo>
                  <a:cubicBezTo>
                    <a:pt x="47" y="61"/>
                    <a:pt x="51" y="57"/>
                    <a:pt x="56" y="57"/>
                  </a:cubicBezTo>
                  <a:cubicBezTo>
                    <a:pt x="62" y="57"/>
                    <a:pt x="65" y="61"/>
                    <a:pt x="65" y="66"/>
                  </a:cubicBezTo>
                  <a:close/>
                  <a:moveTo>
                    <a:pt x="0" y="119"/>
                  </a:moveTo>
                  <a:lnTo>
                    <a:pt x="56" y="0"/>
                  </a:lnTo>
                  <a:lnTo>
                    <a:pt x="112" y="119"/>
                  </a:lnTo>
                  <a:lnTo>
                    <a:pt x="0" y="119"/>
                  </a:lnTo>
                  <a:close/>
                  <a:moveTo>
                    <a:pt x="112" y="890"/>
                  </a:moveTo>
                  <a:lnTo>
                    <a:pt x="56" y="1008"/>
                  </a:lnTo>
                  <a:lnTo>
                    <a:pt x="0" y="890"/>
                  </a:lnTo>
                  <a:lnTo>
                    <a:pt x="112" y="8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Freeform 89"/>
            <p:cNvSpPr>
              <a:spLocks noEditPoints="1"/>
            </p:cNvSpPr>
            <p:nvPr/>
          </p:nvSpPr>
          <p:spPr bwMode="auto">
            <a:xfrm>
              <a:off x="2226" y="2470"/>
              <a:ext cx="79" cy="623"/>
            </a:xfrm>
            <a:custGeom>
              <a:avLst/>
              <a:gdLst>
                <a:gd name="T0" fmla="*/ 49 w 79"/>
                <a:gd name="T1" fmla="*/ 39 h 623"/>
                <a:gd name="T2" fmla="*/ 50 w 79"/>
                <a:gd name="T3" fmla="*/ 42 h 623"/>
                <a:gd name="T4" fmla="*/ 50 w 79"/>
                <a:gd name="T5" fmla="*/ 581 h 623"/>
                <a:gd name="T6" fmla="*/ 49 w 79"/>
                <a:gd name="T7" fmla="*/ 584 h 623"/>
                <a:gd name="T8" fmla="*/ 43 w 79"/>
                <a:gd name="T9" fmla="*/ 590 h 623"/>
                <a:gd name="T10" fmla="*/ 36 w 79"/>
                <a:gd name="T11" fmla="*/ 590 h 623"/>
                <a:gd name="T12" fmla="*/ 30 w 79"/>
                <a:gd name="T13" fmla="*/ 584 h 623"/>
                <a:gd name="T14" fmla="*/ 29 w 79"/>
                <a:gd name="T15" fmla="*/ 581 h 623"/>
                <a:gd name="T16" fmla="*/ 29 w 79"/>
                <a:gd name="T17" fmla="*/ 42 h 623"/>
                <a:gd name="T18" fmla="*/ 30 w 79"/>
                <a:gd name="T19" fmla="*/ 39 h 623"/>
                <a:gd name="T20" fmla="*/ 36 w 79"/>
                <a:gd name="T21" fmla="*/ 34 h 623"/>
                <a:gd name="T22" fmla="*/ 43 w 79"/>
                <a:gd name="T23" fmla="*/ 34 h 623"/>
                <a:gd name="T24" fmla="*/ 49 w 79"/>
                <a:gd name="T25" fmla="*/ 39 h 623"/>
                <a:gd name="T26" fmla="*/ 36 w 79"/>
                <a:gd name="T27" fmla="*/ 41 h 623"/>
                <a:gd name="T28" fmla="*/ 43 w 79"/>
                <a:gd name="T29" fmla="*/ 41 h 623"/>
                <a:gd name="T30" fmla="*/ 37 w 79"/>
                <a:gd name="T31" fmla="*/ 46 h 623"/>
                <a:gd name="T32" fmla="*/ 39 w 79"/>
                <a:gd name="T33" fmla="*/ 42 h 623"/>
                <a:gd name="T34" fmla="*/ 39 w 79"/>
                <a:gd name="T35" fmla="*/ 581 h 623"/>
                <a:gd name="T36" fmla="*/ 37 w 79"/>
                <a:gd name="T37" fmla="*/ 578 h 623"/>
                <a:gd name="T38" fmla="*/ 43 w 79"/>
                <a:gd name="T39" fmla="*/ 583 h 623"/>
                <a:gd name="T40" fmla="*/ 36 w 79"/>
                <a:gd name="T41" fmla="*/ 583 h 623"/>
                <a:gd name="T42" fmla="*/ 42 w 79"/>
                <a:gd name="T43" fmla="*/ 578 h 623"/>
                <a:gd name="T44" fmla="*/ 40 w 79"/>
                <a:gd name="T45" fmla="*/ 581 h 623"/>
                <a:gd name="T46" fmla="*/ 40 w 79"/>
                <a:gd name="T47" fmla="*/ 42 h 623"/>
                <a:gd name="T48" fmla="*/ 42 w 79"/>
                <a:gd name="T49" fmla="*/ 46 h 623"/>
                <a:gd name="T50" fmla="*/ 36 w 79"/>
                <a:gd name="T51" fmla="*/ 41 h 623"/>
                <a:gd name="T52" fmla="*/ 4 w 79"/>
                <a:gd name="T53" fmla="*/ 80 h 623"/>
                <a:gd name="T54" fmla="*/ 0 w 79"/>
                <a:gd name="T55" fmla="*/ 73 h 623"/>
                <a:gd name="T56" fmla="*/ 35 w 79"/>
                <a:gd name="T57" fmla="*/ 0 h 623"/>
                <a:gd name="T58" fmla="*/ 44 w 79"/>
                <a:gd name="T59" fmla="*/ 0 h 623"/>
                <a:gd name="T60" fmla="*/ 79 w 79"/>
                <a:gd name="T61" fmla="*/ 73 h 623"/>
                <a:gd name="T62" fmla="*/ 74 w 79"/>
                <a:gd name="T63" fmla="*/ 80 h 623"/>
                <a:gd name="T64" fmla="*/ 4 w 79"/>
                <a:gd name="T65" fmla="*/ 80 h 623"/>
                <a:gd name="T66" fmla="*/ 74 w 79"/>
                <a:gd name="T67" fmla="*/ 70 h 623"/>
                <a:gd name="T68" fmla="*/ 70 w 79"/>
                <a:gd name="T69" fmla="*/ 77 h 623"/>
                <a:gd name="T70" fmla="*/ 35 w 79"/>
                <a:gd name="T71" fmla="*/ 4 h 623"/>
                <a:gd name="T72" fmla="*/ 44 w 79"/>
                <a:gd name="T73" fmla="*/ 4 h 623"/>
                <a:gd name="T74" fmla="*/ 9 w 79"/>
                <a:gd name="T75" fmla="*/ 77 h 623"/>
                <a:gd name="T76" fmla="*/ 4 w 79"/>
                <a:gd name="T77" fmla="*/ 70 h 623"/>
                <a:gd name="T78" fmla="*/ 74 w 79"/>
                <a:gd name="T79" fmla="*/ 70 h 623"/>
                <a:gd name="T80" fmla="*/ 74 w 79"/>
                <a:gd name="T81" fmla="*/ 543 h 623"/>
                <a:gd name="T82" fmla="*/ 79 w 79"/>
                <a:gd name="T83" fmla="*/ 551 h 623"/>
                <a:gd name="T84" fmla="*/ 44 w 79"/>
                <a:gd name="T85" fmla="*/ 623 h 623"/>
                <a:gd name="T86" fmla="*/ 35 w 79"/>
                <a:gd name="T87" fmla="*/ 623 h 623"/>
                <a:gd name="T88" fmla="*/ 0 w 79"/>
                <a:gd name="T89" fmla="*/ 551 h 623"/>
                <a:gd name="T90" fmla="*/ 4 w 79"/>
                <a:gd name="T91" fmla="*/ 543 h 623"/>
                <a:gd name="T92" fmla="*/ 74 w 79"/>
                <a:gd name="T93" fmla="*/ 543 h 623"/>
                <a:gd name="T94" fmla="*/ 4 w 79"/>
                <a:gd name="T95" fmla="*/ 553 h 623"/>
                <a:gd name="T96" fmla="*/ 9 w 79"/>
                <a:gd name="T97" fmla="*/ 546 h 623"/>
                <a:gd name="T98" fmla="*/ 44 w 79"/>
                <a:gd name="T99" fmla="*/ 619 h 623"/>
                <a:gd name="T100" fmla="*/ 35 w 79"/>
                <a:gd name="T101" fmla="*/ 619 h 623"/>
                <a:gd name="T102" fmla="*/ 70 w 79"/>
                <a:gd name="T103" fmla="*/ 546 h 623"/>
                <a:gd name="T104" fmla="*/ 74 w 79"/>
                <a:gd name="T105" fmla="*/ 553 h 623"/>
                <a:gd name="T106" fmla="*/ 4 w 79"/>
                <a:gd name="T107" fmla="*/ 55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623">
                  <a:moveTo>
                    <a:pt x="49" y="39"/>
                  </a:moveTo>
                  <a:lnTo>
                    <a:pt x="50" y="42"/>
                  </a:lnTo>
                  <a:lnTo>
                    <a:pt x="50" y="581"/>
                  </a:lnTo>
                  <a:lnTo>
                    <a:pt x="49" y="584"/>
                  </a:lnTo>
                  <a:lnTo>
                    <a:pt x="43" y="590"/>
                  </a:lnTo>
                  <a:lnTo>
                    <a:pt x="36" y="590"/>
                  </a:lnTo>
                  <a:lnTo>
                    <a:pt x="30" y="584"/>
                  </a:lnTo>
                  <a:lnTo>
                    <a:pt x="29" y="581"/>
                  </a:lnTo>
                  <a:lnTo>
                    <a:pt x="29" y="42"/>
                  </a:lnTo>
                  <a:lnTo>
                    <a:pt x="30" y="39"/>
                  </a:lnTo>
                  <a:lnTo>
                    <a:pt x="36" y="34"/>
                  </a:lnTo>
                  <a:lnTo>
                    <a:pt x="43" y="34"/>
                  </a:lnTo>
                  <a:lnTo>
                    <a:pt x="49" y="39"/>
                  </a:lnTo>
                  <a:close/>
                  <a:moveTo>
                    <a:pt x="36" y="41"/>
                  </a:moveTo>
                  <a:lnTo>
                    <a:pt x="43" y="41"/>
                  </a:lnTo>
                  <a:lnTo>
                    <a:pt x="37" y="46"/>
                  </a:lnTo>
                  <a:lnTo>
                    <a:pt x="39" y="42"/>
                  </a:lnTo>
                  <a:lnTo>
                    <a:pt x="39" y="581"/>
                  </a:lnTo>
                  <a:lnTo>
                    <a:pt x="37" y="578"/>
                  </a:lnTo>
                  <a:lnTo>
                    <a:pt x="43" y="583"/>
                  </a:lnTo>
                  <a:lnTo>
                    <a:pt x="36" y="583"/>
                  </a:lnTo>
                  <a:lnTo>
                    <a:pt x="42" y="578"/>
                  </a:lnTo>
                  <a:lnTo>
                    <a:pt x="40" y="581"/>
                  </a:lnTo>
                  <a:lnTo>
                    <a:pt x="40" y="42"/>
                  </a:lnTo>
                  <a:lnTo>
                    <a:pt x="42" y="46"/>
                  </a:lnTo>
                  <a:lnTo>
                    <a:pt x="36" y="41"/>
                  </a:lnTo>
                  <a:close/>
                  <a:moveTo>
                    <a:pt x="4" y="80"/>
                  </a:moveTo>
                  <a:lnTo>
                    <a:pt x="0" y="7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4" y="80"/>
                  </a:lnTo>
                  <a:close/>
                  <a:moveTo>
                    <a:pt x="74" y="70"/>
                  </a:moveTo>
                  <a:lnTo>
                    <a:pt x="70" y="77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9" y="77"/>
                  </a:lnTo>
                  <a:lnTo>
                    <a:pt x="4" y="70"/>
                  </a:lnTo>
                  <a:lnTo>
                    <a:pt x="74" y="70"/>
                  </a:lnTo>
                  <a:close/>
                  <a:moveTo>
                    <a:pt x="74" y="543"/>
                  </a:moveTo>
                  <a:lnTo>
                    <a:pt x="79" y="551"/>
                  </a:lnTo>
                  <a:lnTo>
                    <a:pt x="44" y="623"/>
                  </a:lnTo>
                  <a:lnTo>
                    <a:pt x="35" y="623"/>
                  </a:lnTo>
                  <a:lnTo>
                    <a:pt x="0" y="551"/>
                  </a:lnTo>
                  <a:lnTo>
                    <a:pt x="4" y="543"/>
                  </a:lnTo>
                  <a:lnTo>
                    <a:pt x="74" y="543"/>
                  </a:lnTo>
                  <a:close/>
                  <a:moveTo>
                    <a:pt x="4" y="553"/>
                  </a:moveTo>
                  <a:lnTo>
                    <a:pt x="9" y="546"/>
                  </a:lnTo>
                  <a:lnTo>
                    <a:pt x="44" y="619"/>
                  </a:lnTo>
                  <a:lnTo>
                    <a:pt x="35" y="619"/>
                  </a:lnTo>
                  <a:lnTo>
                    <a:pt x="70" y="546"/>
                  </a:lnTo>
                  <a:lnTo>
                    <a:pt x="74" y="553"/>
                  </a:lnTo>
                  <a:lnTo>
                    <a:pt x="4" y="55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298" y="759"/>
              <a:ext cx="1925" cy="206"/>
            </a:xfrm>
            <a:prstGeom prst="rect">
              <a:avLst/>
            </a:prstGeom>
            <a:solidFill>
              <a:srgbClr val="DDEE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490" y="822"/>
              <a:ext cx="159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AMBIENTE DA Universidade</a:t>
              </a:r>
              <a:endPara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367" y="3086"/>
              <a:ext cx="1926" cy="883"/>
            </a:xfrm>
            <a:prstGeom prst="rect">
              <a:avLst/>
            </a:prstGeom>
            <a:solidFill>
              <a:srgbClr val="DDEE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425" y="3190"/>
              <a:ext cx="7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CARACTER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2090" y="3190"/>
              <a:ext cx="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Í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2118" y="3190"/>
              <a:ext cx="11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STICA DAS FIRMAS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1581" y="3334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1626" y="3334"/>
              <a:ext cx="5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Caracter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2090" y="3334"/>
              <a:ext cx="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í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2118" y="3334"/>
              <a:ext cx="7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sticas da ind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2792" y="3334"/>
              <a:ext cx="1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ú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2855" y="3334"/>
              <a:ext cx="27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stria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1773" y="3479"/>
              <a:ext cx="8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1817" y="3479"/>
              <a:ext cx="9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1891" y="3479"/>
              <a:ext cx="10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Objetivos da Firma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1435" y="3623"/>
              <a:ext cx="9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1480" y="3623"/>
              <a:ext cx="181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Tamanho e capacidade da Firma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1663" y="3769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1708" y="3769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1781" y="3769"/>
              <a:ext cx="48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Localiza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2218" y="3769"/>
              <a:ext cx="1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2281" y="3769"/>
              <a:ext cx="52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ão geogr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2755" y="3769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á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2828" y="3769"/>
              <a:ext cx="2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fica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540" y="1917"/>
              <a:ext cx="1097" cy="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540" y="1917"/>
              <a:ext cx="1107" cy="354"/>
            </a:xfrm>
            <a:custGeom>
              <a:avLst/>
              <a:gdLst>
                <a:gd name="T0" fmla="*/ 0 w 1107"/>
                <a:gd name="T1" fmla="*/ 0 h 354"/>
                <a:gd name="T2" fmla="*/ 1107 w 1107"/>
                <a:gd name="T3" fmla="*/ 0 h 354"/>
                <a:gd name="T4" fmla="*/ 1107 w 1107"/>
                <a:gd name="T5" fmla="*/ 354 h 354"/>
                <a:gd name="T6" fmla="*/ 0 w 1107"/>
                <a:gd name="T7" fmla="*/ 354 h 354"/>
                <a:gd name="T8" fmla="*/ 0 w 1107"/>
                <a:gd name="T9" fmla="*/ 0 h 354"/>
                <a:gd name="T10" fmla="*/ 10 w 1107"/>
                <a:gd name="T11" fmla="*/ 349 h 354"/>
                <a:gd name="T12" fmla="*/ 5 w 1107"/>
                <a:gd name="T13" fmla="*/ 344 h 354"/>
                <a:gd name="T14" fmla="*/ 1102 w 1107"/>
                <a:gd name="T15" fmla="*/ 344 h 354"/>
                <a:gd name="T16" fmla="*/ 1097 w 1107"/>
                <a:gd name="T17" fmla="*/ 349 h 354"/>
                <a:gd name="T18" fmla="*/ 1097 w 1107"/>
                <a:gd name="T19" fmla="*/ 5 h 354"/>
                <a:gd name="T20" fmla="*/ 1102 w 1107"/>
                <a:gd name="T21" fmla="*/ 10 h 354"/>
                <a:gd name="T22" fmla="*/ 5 w 1107"/>
                <a:gd name="T23" fmla="*/ 10 h 354"/>
                <a:gd name="T24" fmla="*/ 10 w 1107"/>
                <a:gd name="T25" fmla="*/ 5 h 354"/>
                <a:gd name="T26" fmla="*/ 10 w 1107"/>
                <a:gd name="T27" fmla="*/ 34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7" h="354">
                  <a:moveTo>
                    <a:pt x="0" y="0"/>
                  </a:moveTo>
                  <a:lnTo>
                    <a:pt x="1107" y="0"/>
                  </a:lnTo>
                  <a:lnTo>
                    <a:pt x="1107" y="354"/>
                  </a:lnTo>
                  <a:lnTo>
                    <a:pt x="0" y="354"/>
                  </a:lnTo>
                  <a:lnTo>
                    <a:pt x="0" y="0"/>
                  </a:lnTo>
                  <a:close/>
                  <a:moveTo>
                    <a:pt x="10" y="349"/>
                  </a:moveTo>
                  <a:lnTo>
                    <a:pt x="5" y="344"/>
                  </a:lnTo>
                  <a:lnTo>
                    <a:pt x="1102" y="344"/>
                  </a:lnTo>
                  <a:lnTo>
                    <a:pt x="1097" y="349"/>
                  </a:lnTo>
                  <a:lnTo>
                    <a:pt x="1097" y="5"/>
                  </a:lnTo>
                  <a:lnTo>
                    <a:pt x="1102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34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" cap="flat">
              <a:solidFill>
                <a:srgbClr val="0058B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660" y="1979"/>
              <a:ext cx="9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PESQUISADOR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117"/>
            <p:cNvSpPr>
              <a:spLocks noChangeArrowheads="1"/>
            </p:cNvSpPr>
            <p:nvPr/>
          </p:nvSpPr>
          <p:spPr bwMode="auto">
            <a:xfrm>
              <a:off x="762" y="2123"/>
              <a:ext cx="72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INDIVIDUAL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2076" y="1721"/>
              <a:ext cx="1655" cy="7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2076" y="1721"/>
              <a:ext cx="1665" cy="766"/>
            </a:xfrm>
            <a:custGeom>
              <a:avLst/>
              <a:gdLst>
                <a:gd name="T0" fmla="*/ 0 w 1665"/>
                <a:gd name="T1" fmla="*/ 0 h 766"/>
                <a:gd name="T2" fmla="*/ 1665 w 1665"/>
                <a:gd name="T3" fmla="*/ 0 h 766"/>
                <a:gd name="T4" fmla="*/ 1665 w 1665"/>
                <a:gd name="T5" fmla="*/ 766 h 766"/>
                <a:gd name="T6" fmla="*/ 0 w 1665"/>
                <a:gd name="T7" fmla="*/ 766 h 766"/>
                <a:gd name="T8" fmla="*/ 0 w 1665"/>
                <a:gd name="T9" fmla="*/ 0 h 766"/>
                <a:gd name="T10" fmla="*/ 10 w 1665"/>
                <a:gd name="T11" fmla="*/ 761 h 766"/>
                <a:gd name="T12" fmla="*/ 5 w 1665"/>
                <a:gd name="T13" fmla="*/ 756 h 766"/>
                <a:gd name="T14" fmla="*/ 1660 w 1665"/>
                <a:gd name="T15" fmla="*/ 756 h 766"/>
                <a:gd name="T16" fmla="*/ 1655 w 1665"/>
                <a:gd name="T17" fmla="*/ 761 h 766"/>
                <a:gd name="T18" fmla="*/ 1655 w 1665"/>
                <a:gd name="T19" fmla="*/ 5 h 766"/>
                <a:gd name="T20" fmla="*/ 1660 w 1665"/>
                <a:gd name="T21" fmla="*/ 10 h 766"/>
                <a:gd name="T22" fmla="*/ 5 w 1665"/>
                <a:gd name="T23" fmla="*/ 10 h 766"/>
                <a:gd name="T24" fmla="*/ 10 w 1665"/>
                <a:gd name="T25" fmla="*/ 5 h 766"/>
                <a:gd name="T26" fmla="*/ 10 w 1665"/>
                <a:gd name="T27" fmla="*/ 761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5" h="766">
                  <a:moveTo>
                    <a:pt x="0" y="0"/>
                  </a:moveTo>
                  <a:lnTo>
                    <a:pt x="1665" y="0"/>
                  </a:lnTo>
                  <a:lnTo>
                    <a:pt x="1665" y="766"/>
                  </a:lnTo>
                  <a:lnTo>
                    <a:pt x="0" y="766"/>
                  </a:lnTo>
                  <a:lnTo>
                    <a:pt x="0" y="0"/>
                  </a:lnTo>
                  <a:close/>
                  <a:moveTo>
                    <a:pt x="10" y="761"/>
                  </a:moveTo>
                  <a:lnTo>
                    <a:pt x="5" y="756"/>
                  </a:lnTo>
                  <a:lnTo>
                    <a:pt x="1660" y="756"/>
                  </a:lnTo>
                  <a:lnTo>
                    <a:pt x="1655" y="761"/>
                  </a:lnTo>
                  <a:lnTo>
                    <a:pt x="1655" y="5"/>
                  </a:lnTo>
                  <a:lnTo>
                    <a:pt x="1660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0" y="761"/>
                  </a:lnTo>
                  <a:close/>
                </a:path>
              </a:pathLst>
            </a:custGeom>
            <a:solidFill>
              <a:srgbClr val="0058B0"/>
            </a:solidFill>
            <a:ln w="1" cap="flat">
              <a:solidFill>
                <a:srgbClr val="0058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2501" y="1763"/>
              <a:ext cx="53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TRANSA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2991" y="1763"/>
              <a:ext cx="1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3074" y="1763"/>
              <a:ext cx="2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ÕES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2318" y="1907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2363" y="1907"/>
              <a:ext cx="120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Pesquisa patrocinada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2655" y="2051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2700" y="2051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Licen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>
              <a:off x="2983" y="2051"/>
              <a:ext cx="1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128"/>
            <p:cNvSpPr>
              <a:spLocks noChangeArrowheads="1"/>
            </p:cNvSpPr>
            <p:nvPr/>
          </p:nvSpPr>
          <p:spPr bwMode="auto">
            <a:xfrm>
              <a:off x="3046" y="2051"/>
              <a:ext cx="1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129"/>
            <p:cNvSpPr>
              <a:spLocks noChangeArrowheads="1"/>
            </p:cNvSpPr>
            <p:nvPr/>
          </p:nvSpPr>
          <p:spPr bwMode="auto">
            <a:xfrm>
              <a:off x="2454" y="2196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130"/>
            <p:cNvSpPr>
              <a:spLocks noChangeArrowheads="1"/>
            </p:cNvSpPr>
            <p:nvPr/>
          </p:nvSpPr>
          <p:spPr bwMode="auto">
            <a:xfrm>
              <a:off x="2501" y="2196"/>
              <a:ext cx="6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Firmas Spin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3137" y="2196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3182" y="2196"/>
              <a:ext cx="2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offs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2172" y="2340"/>
              <a:ext cx="8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2218" y="2340"/>
              <a:ext cx="5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Contrata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135"/>
            <p:cNvSpPr>
              <a:spLocks noChangeArrowheads="1"/>
            </p:cNvSpPr>
            <p:nvPr/>
          </p:nvSpPr>
          <p:spPr bwMode="auto">
            <a:xfrm>
              <a:off x="2674" y="2340"/>
              <a:ext cx="1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>
              <a:off x="2737" y="2340"/>
              <a:ext cx="9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ão de estudantes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4190" y="1721"/>
              <a:ext cx="10" cy="756"/>
            </a:xfrm>
            <a:custGeom>
              <a:avLst/>
              <a:gdLst>
                <a:gd name="T0" fmla="*/ 16 w 16"/>
                <a:gd name="T1" fmla="*/ 8 h 1232"/>
                <a:gd name="T2" fmla="*/ 16 w 16"/>
                <a:gd name="T3" fmla="*/ 1224 h 1232"/>
                <a:gd name="T4" fmla="*/ 8 w 16"/>
                <a:gd name="T5" fmla="*/ 1232 h 1232"/>
                <a:gd name="T6" fmla="*/ 0 w 16"/>
                <a:gd name="T7" fmla="*/ 1224 h 1232"/>
                <a:gd name="T8" fmla="*/ 0 w 16"/>
                <a:gd name="T9" fmla="*/ 8 h 1232"/>
                <a:gd name="T10" fmla="*/ 8 w 16"/>
                <a:gd name="T11" fmla="*/ 0 h 1232"/>
                <a:gd name="T12" fmla="*/ 16 w 16"/>
                <a:gd name="T13" fmla="*/ 8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32">
                  <a:moveTo>
                    <a:pt x="16" y="8"/>
                  </a:moveTo>
                  <a:lnTo>
                    <a:pt x="16" y="1224"/>
                  </a:lnTo>
                  <a:cubicBezTo>
                    <a:pt x="16" y="1229"/>
                    <a:pt x="13" y="1232"/>
                    <a:pt x="8" y="1232"/>
                  </a:cubicBezTo>
                  <a:cubicBezTo>
                    <a:pt x="4" y="1232"/>
                    <a:pt x="0" y="1229"/>
                    <a:pt x="0" y="1224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3223" y="828"/>
              <a:ext cx="978" cy="903"/>
            </a:xfrm>
            <a:custGeom>
              <a:avLst/>
              <a:gdLst>
                <a:gd name="T0" fmla="*/ 14 w 1569"/>
                <a:gd name="T1" fmla="*/ 3 h 1473"/>
                <a:gd name="T2" fmla="*/ 1566 w 1569"/>
                <a:gd name="T3" fmla="*/ 1459 h 1473"/>
                <a:gd name="T4" fmla="*/ 1566 w 1569"/>
                <a:gd name="T5" fmla="*/ 1470 h 1473"/>
                <a:gd name="T6" fmla="*/ 1555 w 1569"/>
                <a:gd name="T7" fmla="*/ 1470 h 1473"/>
                <a:gd name="T8" fmla="*/ 3 w 1569"/>
                <a:gd name="T9" fmla="*/ 14 h 1473"/>
                <a:gd name="T10" fmla="*/ 3 w 1569"/>
                <a:gd name="T11" fmla="*/ 3 h 1473"/>
                <a:gd name="T12" fmla="*/ 14 w 1569"/>
                <a:gd name="T13" fmla="*/ 3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9" h="1473">
                  <a:moveTo>
                    <a:pt x="14" y="3"/>
                  </a:moveTo>
                  <a:lnTo>
                    <a:pt x="1566" y="1459"/>
                  </a:lnTo>
                  <a:cubicBezTo>
                    <a:pt x="1569" y="1462"/>
                    <a:pt x="1569" y="1467"/>
                    <a:pt x="1566" y="1470"/>
                  </a:cubicBezTo>
                  <a:cubicBezTo>
                    <a:pt x="1563" y="1473"/>
                    <a:pt x="1558" y="1473"/>
                    <a:pt x="1555" y="1470"/>
                  </a:cubicBezTo>
                  <a:lnTo>
                    <a:pt x="3" y="14"/>
                  </a:ln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3298" y="2462"/>
              <a:ext cx="897" cy="903"/>
            </a:xfrm>
            <a:custGeom>
              <a:avLst/>
              <a:gdLst>
                <a:gd name="T0" fmla="*/ 1436 w 1440"/>
                <a:gd name="T1" fmla="*/ 23 h 1472"/>
                <a:gd name="T2" fmla="*/ 66 w 1440"/>
                <a:gd name="T3" fmla="*/ 1423 h 1472"/>
                <a:gd name="T4" fmla="*/ 49 w 1440"/>
                <a:gd name="T5" fmla="*/ 1423 h 1472"/>
                <a:gd name="T6" fmla="*/ 49 w 1440"/>
                <a:gd name="T7" fmla="*/ 1406 h 1472"/>
                <a:gd name="T8" fmla="*/ 1419 w 1440"/>
                <a:gd name="T9" fmla="*/ 5 h 1472"/>
                <a:gd name="T10" fmla="*/ 1436 w 1440"/>
                <a:gd name="T11" fmla="*/ 5 h 1472"/>
                <a:gd name="T12" fmla="*/ 1436 w 1440"/>
                <a:gd name="T13" fmla="*/ 23 h 1472"/>
                <a:gd name="T14" fmla="*/ 124 w 1440"/>
                <a:gd name="T15" fmla="*/ 1431 h 1472"/>
                <a:gd name="T16" fmla="*/ 0 w 1440"/>
                <a:gd name="T17" fmla="*/ 1472 h 1472"/>
                <a:gd name="T18" fmla="*/ 41 w 1440"/>
                <a:gd name="T19" fmla="*/ 1347 h 1472"/>
                <a:gd name="T20" fmla="*/ 124 w 1440"/>
                <a:gd name="T21" fmla="*/ 1431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1472">
                  <a:moveTo>
                    <a:pt x="1436" y="23"/>
                  </a:moveTo>
                  <a:lnTo>
                    <a:pt x="66" y="1423"/>
                  </a:lnTo>
                  <a:cubicBezTo>
                    <a:pt x="61" y="1428"/>
                    <a:pt x="53" y="1428"/>
                    <a:pt x="49" y="1423"/>
                  </a:cubicBezTo>
                  <a:cubicBezTo>
                    <a:pt x="44" y="1419"/>
                    <a:pt x="44" y="1410"/>
                    <a:pt x="49" y="1406"/>
                  </a:cubicBezTo>
                  <a:lnTo>
                    <a:pt x="1419" y="5"/>
                  </a:lnTo>
                  <a:cubicBezTo>
                    <a:pt x="1423" y="0"/>
                    <a:pt x="1430" y="0"/>
                    <a:pt x="1436" y="5"/>
                  </a:cubicBezTo>
                  <a:cubicBezTo>
                    <a:pt x="1440" y="10"/>
                    <a:pt x="1440" y="17"/>
                    <a:pt x="1436" y="23"/>
                  </a:cubicBezTo>
                  <a:close/>
                  <a:moveTo>
                    <a:pt x="124" y="1431"/>
                  </a:moveTo>
                  <a:lnTo>
                    <a:pt x="0" y="1472"/>
                  </a:lnTo>
                  <a:lnTo>
                    <a:pt x="41" y="1347"/>
                  </a:lnTo>
                  <a:lnTo>
                    <a:pt x="124" y="14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3293" y="2458"/>
              <a:ext cx="905" cy="912"/>
            </a:xfrm>
            <a:custGeom>
              <a:avLst/>
              <a:gdLst>
                <a:gd name="T0" fmla="*/ 905 w 905"/>
                <a:gd name="T1" fmla="*/ 18 h 912"/>
                <a:gd name="T2" fmla="*/ 904 w 905"/>
                <a:gd name="T3" fmla="*/ 22 h 912"/>
                <a:gd name="T4" fmla="*/ 49 w 905"/>
                <a:gd name="T5" fmla="*/ 881 h 912"/>
                <a:gd name="T6" fmla="*/ 48 w 905"/>
                <a:gd name="T7" fmla="*/ 882 h 912"/>
                <a:gd name="T8" fmla="*/ 43 w 905"/>
                <a:gd name="T9" fmla="*/ 885 h 912"/>
                <a:gd name="T10" fmla="*/ 38 w 905"/>
                <a:gd name="T11" fmla="*/ 885 h 912"/>
                <a:gd name="T12" fmla="*/ 33 w 905"/>
                <a:gd name="T13" fmla="*/ 882 h 912"/>
                <a:gd name="T14" fmla="*/ 31 w 905"/>
                <a:gd name="T15" fmla="*/ 880 h 912"/>
                <a:gd name="T16" fmla="*/ 28 w 905"/>
                <a:gd name="T17" fmla="*/ 875 h 912"/>
                <a:gd name="T18" fmla="*/ 28 w 905"/>
                <a:gd name="T19" fmla="*/ 871 h 912"/>
                <a:gd name="T20" fmla="*/ 31 w 905"/>
                <a:gd name="T21" fmla="*/ 865 h 912"/>
                <a:gd name="T22" fmla="*/ 32 w 905"/>
                <a:gd name="T23" fmla="*/ 864 h 912"/>
                <a:gd name="T24" fmla="*/ 886 w 905"/>
                <a:gd name="T25" fmla="*/ 4 h 912"/>
                <a:gd name="T26" fmla="*/ 887 w 905"/>
                <a:gd name="T27" fmla="*/ 3 h 912"/>
                <a:gd name="T28" fmla="*/ 892 w 905"/>
                <a:gd name="T29" fmla="*/ 0 h 912"/>
                <a:gd name="T30" fmla="*/ 897 w 905"/>
                <a:gd name="T31" fmla="*/ 0 h 912"/>
                <a:gd name="T32" fmla="*/ 902 w 905"/>
                <a:gd name="T33" fmla="*/ 3 h 912"/>
                <a:gd name="T34" fmla="*/ 905 w 905"/>
                <a:gd name="T35" fmla="*/ 7 h 912"/>
                <a:gd name="T36" fmla="*/ 905 w 905"/>
                <a:gd name="T37" fmla="*/ 18 h 912"/>
                <a:gd name="T38" fmla="*/ 895 w 905"/>
                <a:gd name="T39" fmla="*/ 7 h 912"/>
                <a:gd name="T40" fmla="*/ 898 w 905"/>
                <a:gd name="T41" fmla="*/ 12 h 912"/>
                <a:gd name="T42" fmla="*/ 892 w 905"/>
                <a:gd name="T43" fmla="*/ 10 h 912"/>
                <a:gd name="T44" fmla="*/ 897 w 905"/>
                <a:gd name="T45" fmla="*/ 10 h 912"/>
                <a:gd name="T46" fmla="*/ 892 w 905"/>
                <a:gd name="T47" fmla="*/ 12 h 912"/>
                <a:gd name="T48" fmla="*/ 893 w 905"/>
                <a:gd name="T49" fmla="*/ 11 h 912"/>
                <a:gd name="T50" fmla="*/ 39 w 905"/>
                <a:gd name="T51" fmla="*/ 871 h 912"/>
                <a:gd name="T52" fmla="*/ 40 w 905"/>
                <a:gd name="T53" fmla="*/ 869 h 912"/>
                <a:gd name="T54" fmla="*/ 38 w 905"/>
                <a:gd name="T55" fmla="*/ 875 h 912"/>
                <a:gd name="T56" fmla="*/ 38 w 905"/>
                <a:gd name="T57" fmla="*/ 871 h 912"/>
                <a:gd name="T58" fmla="*/ 40 w 905"/>
                <a:gd name="T59" fmla="*/ 875 h 912"/>
                <a:gd name="T60" fmla="*/ 38 w 905"/>
                <a:gd name="T61" fmla="*/ 873 h 912"/>
                <a:gd name="T62" fmla="*/ 43 w 905"/>
                <a:gd name="T63" fmla="*/ 875 h 912"/>
                <a:gd name="T64" fmla="*/ 38 w 905"/>
                <a:gd name="T65" fmla="*/ 875 h 912"/>
                <a:gd name="T66" fmla="*/ 44 w 905"/>
                <a:gd name="T67" fmla="*/ 873 h 912"/>
                <a:gd name="T68" fmla="*/ 43 w 905"/>
                <a:gd name="T69" fmla="*/ 874 h 912"/>
                <a:gd name="T70" fmla="*/ 897 w 905"/>
                <a:gd name="T71" fmla="*/ 15 h 912"/>
                <a:gd name="T72" fmla="*/ 895 w 905"/>
                <a:gd name="T73" fmla="*/ 18 h 912"/>
                <a:gd name="T74" fmla="*/ 895 w 905"/>
                <a:gd name="T75" fmla="*/ 7 h 912"/>
                <a:gd name="T76" fmla="*/ 86 w 905"/>
                <a:gd name="T77" fmla="*/ 879 h 912"/>
                <a:gd name="T78" fmla="*/ 84 w 905"/>
                <a:gd name="T79" fmla="*/ 887 h 912"/>
                <a:gd name="T80" fmla="*/ 6 w 905"/>
                <a:gd name="T81" fmla="*/ 912 h 912"/>
                <a:gd name="T82" fmla="*/ 0 w 905"/>
                <a:gd name="T83" fmla="*/ 906 h 912"/>
                <a:gd name="T84" fmla="*/ 26 w 905"/>
                <a:gd name="T85" fmla="*/ 829 h 912"/>
                <a:gd name="T86" fmla="*/ 34 w 905"/>
                <a:gd name="T87" fmla="*/ 828 h 912"/>
                <a:gd name="T88" fmla="*/ 86 w 905"/>
                <a:gd name="T89" fmla="*/ 879 h 912"/>
                <a:gd name="T90" fmla="*/ 27 w 905"/>
                <a:gd name="T91" fmla="*/ 834 h 912"/>
                <a:gd name="T92" fmla="*/ 35 w 905"/>
                <a:gd name="T93" fmla="*/ 832 h 912"/>
                <a:gd name="T94" fmla="*/ 10 w 905"/>
                <a:gd name="T95" fmla="*/ 909 h 912"/>
                <a:gd name="T96" fmla="*/ 3 w 905"/>
                <a:gd name="T97" fmla="*/ 903 h 912"/>
                <a:gd name="T98" fmla="*/ 81 w 905"/>
                <a:gd name="T99" fmla="*/ 878 h 912"/>
                <a:gd name="T100" fmla="*/ 79 w 905"/>
                <a:gd name="T101" fmla="*/ 886 h 912"/>
                <a:gd name="T102" fmla="*/ 27 w 905"/>
                <a:gd name="T103" fmla="*/ 83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5" h="912">
                  <a:moveTo>
                    <a:pt x="905" y="18"/>
                  </a:moveTo>
                  <a:lnTo>
                    <a:pt x="904" y="22"/>
                  </a:lnTo>
                  <a:lnTo>
                    <a:pt x="49" y="881"/>
                  </a:lnTo>
                  <a:lnTo>
                    <a:pt x="48" y="882"/>
                  </a:lnTo>
                  <a:lnTo>
                    <a:pt x="43" y="885"/>
                  </a:lnTo>
                  <a:lnTo>
                    <a:pt x="38" y="885"/>
                  </a:lnTo>
                  <a:lnTo>
                    <a:pt x="33" y="882"/>
                  </a:lnTo>
                  <a:lnTo>
                    <a:pt x="31" y="880"/>
                  </a:lnTo>
                  <a:lnTo>
                    <a:pt x="28" y="875"/>
                  </a:lnTo>
                  <a:lnTo>
                    <a:pt x="28" y="871"/>
                  </a:lnTo>
                  <a:lnTo>
                    <a:pt x="31" y="865"/>
                  </a:lnTo>
                  <a:lnTo>
                    <a:pt x="32" y="864"/>
                  </a:lnTo>
                  <a:lnTo>
                    <a:pt x="886" y="4"/>
                  </a:lnTo>
                  <a:lnTo>
                    <a:pt x="887" y="3"/>
                  </a:lnTo>
                  <a:lnTo>
                    <a:pt x="892" y="0"/>
                  </a:lnTo>
                  <a:lnTo>
                    <a:pt x="897" y="0"/>
                  </a:lnTo>
                  <a:lnTo>
                    <a:pt x="902" y="3"/>
                  </a:lnTo>
                  <a:lnTo>
                    <a:pt x="905" y="7"/>
                  </a:lnTo>
                  <a:lnTo>
                    <a:pt x="905" y="18"/>
                  </a:lnTo>
                  <a:close/>
                  <a:moveTo>
                    <a:pt x="895" y="7"/>
                  </a:moveTo>
                  <a:lnTo>
                    <a:pt x="898" y="12"/>
                  </a:lnTo>
                  <a:lnTo>
                    <a:pt x="892" y="10"/>
                  </a:lnTo>
                  <a:lnTo>
                    <a:pt x="897" y="10"/>
                  </a:lnTo>
                  <a:lnTo>
                    <a:pt x="892" y="12"/>
                  </a:lnTo>
                  <a:lnTo>
                    <a:pt x="893" y="11"/>
                  </a:lnTo>
                  <a:lnTo>
                    <a:pt x="39" y="871"/>
                  </a:lnTo>
                  <a:lnTo>
                    <a:pt x="40" y="869"/>
                  </a:lnTo>
                  <a:lnTo>
                    <a:pt x="38" y="875"/>
                  </a:lnTo>
                  <a:lnTo>
                    <a:pt x="38" y="871"/>
                  </a:lnTo>
                  <a:lnTo>
                    <a:pt x="40" y="875"/>
                  </a:lnTo>
                  <a:lnTo>
                    <a:pt x="38" y="873"/>
                  </a:lnTo>
                  <a:lnTo>
                    <a:pt x="43" y="875"/>
                  </a:lnTo>
                  <a:lnTo>
                    <a:pt x="38" y="875"/>
                  </a:lnTo>
                  <a:lnTo>
                    <a:pt x="44" y="873"/>
                  </a:lnTo>
                  <a:lnTo>
                    <a:pt x="43" y="874"/>
                  </a:lnTo>
                  <a:lnTo>
                    <a:pt x="897" y="15"/>
                  </a:lnTo>
                  <a:lnTo>
                    <a:pt x="895" y="18"/>
                  </a:lnTo>
                  <a:lnTo>
                    <a:pt x="895" y="7"/>
                  </a:lnTo>
                  <a:close/>
                  <a:moveTo>
                    <a:pt x="86" y="879"/>
                  </a:moveTo>
                  <a:lnTo>
                    <a:pt x="84" y="887"/>
                  </a:lnTo>
                  <a:lnTo>
                    <a:pt x="6" y="912"/>
                  </a:lnTo>
                  <a:lnTo>
                    <a:pt x="0" y="906"/>
                  </a:lnTo>
                  <a:lnTo>
                    <a:pt x="26" y="829"/>
                  </a:lnTo>
                  <a:lnTo>
                    <a:pt x="34" y="828"/>
                  </a:lnTo>
                  <a:lnTo>
                    <a:pt x="86" y="879"/>
                  </a:lnTo>
                  <a:close/>
                  <a:moveTo>
                    <a:pt x="27" y="834"/>
                  </a:moveTo>
                  <a:lnTo>
                    <a:pt x="35" y="832"/>
                  </a:lnTo>
                  <a:lnTo>
                    <a:pt x="10" y="909"/>
                  </a:lnTo>
                  <a:lnTo>
                    <a:pt x="3" y="903"/>
                  </a:lnTo>
                  <a:lnTo>
                    <a:pt x="81" y="878"/>
                  </a:lnTo>
                  <a:lnTo>
                    <a:pt x="79" y="886"/>
                  </a:lnTo>
                  <a:lnTo>
                    <a:pt x="27" y="83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4190" y="1721"/>
              <a:ext cx="10" cy="756"/>
            </a:xfrm>
            <a:custGeom>
              <a:avLst/>
              <a:gdLst>
                <a:gd name="T0" fmla="*/ 16 w 16"/>
                <a:gd name="T1" fmla="*/ 8 h 1232"/>
                <a:gd name="T2" fmla="*/ 16 w 16"/>
                <a:gd name="T3" fmla="*/ 1224 h 1232"/>
                <a:gd name="T4" fmla="*/ 8 w 16"/>
                <a:gd name="T5" fmla="*/ 1232 h 1232"/>
                <a:gd name="T6" fmla="*/ 0 w 16"/>
                <a:gd name="T7" fmla="*/ 1224 h 1232"/>
                <a:gd name="T8" fmla="*/ 0 w 16"/>
                <a:gd name="T9" fmla="*/ 8 h 1232"/>
                <a:gd name="T10" fmla="*/ 8 w 16"/>
                <a:gd name="T11" fmla="*/ 0 h 1232"/>
                <a:gd name="T12" fmla="*/ 16 w 16"/>
                <a:gd name="T13" fmla="*/ 8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32">
                  <a:moveTo>
                    <a:pt x="16" y="8"/>
                  </a:moveTo>
                  <a:lnTo>
                    <a:pt x="16" y="1224"/>
                  </a:lnTo>
                  <a:cubicBezTo>
                    <a:pt x="16" y="1229"/>
                    <a:pt x="13" y="1232"/>
                    <a:pt x="8" y="1232"/>
                  </a:cubicBezTo>
                  <a:cubicBezTo>
                    <a:pt x="4" y="1232"/>
                    <a:pt x="0" y="1229"/>
                    <a:pt x="0" y="1224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3223" y="828"/>
              <a:ext cx="978" cy="903"/>
            </a:xfrm>
            <a:custGeom>
              <a:avLst/>
              <a:gdLst>
                <a:gd name="T0" fmla="*/ 14 w 1569"/>
                <a:gd name="T1" fmla="*/ 3 h 1473"/>
                <a:gd name="T2" fmla="*/ 1566 w 1569"/>
                <a:gd name="T3" fmla="*/ 1459 h 1473"/>
                <a:gd name="T4" fmla="*/ 1566 w 1569"/>
                <a:gd name="T5" fmla="*/ 1470 h 1473"/>
                <a:gd name="T6" fmla="*/ 1555 w 1569"/>
                <a:gd name="T7" fmla="*/ 1470 h 1473"/>
                <a:gd name="T8" fmla="*/ 3 w 1569"/>
                <a:gd name="T9" fmla="*/ 14 h 1473"/>
                <a:gd name="T10" fmla="*/ 3 w 1569"/>
                <a:gd name="T11" fmla="*/ 3 h 1473"/>
                <a:gd name="T12" fmla="*/ 14 w 1569"/>
                <a:gd name="T13" fmla="*/ 3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9" h="1473">
                  <a:moveTo>
                    <a:pt x="14" y="3"/>
                  </a:moveTo>
                  <a:lnTo>
                    <a:pt x="1566" y="1459"/>
                  </a:lnTo>
                  <a:cubicBezTo>
                    <a:pt x="1569" y="1462"/>
                    <a:pt x="1569" y="1467"/>
                    <a:pt x="1566" y="1470"/>
                  </a:cubicBezTo>
                  <a:cubicBezTo>
                    <a:pt x="1563" y="1473"/>
                    <a:pt x="1558" y="1473"/>
                    <a:pt x="1555" y="1470"/>
                  </a:cubicBezTo>
                  <a:lnTo>
                    <a:pt x="3" y="14"/>
                  </a:ln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3298" y="2462"/>
              <a:ext cx="897" cy="903"/>
            </a:xfrm>
            <a:custGeom>
              <a:avLst/>
              <a:gdLst>
                <a:gd name="T0" fmla="*/ 1436 w 1440"/>
                <a:gd name="T1" fmla="*/ 23 h 1472"/>
                <a:gd name="T2" fmla="*/ 66 w 1440"/>
                <a:gd name="T3" fmla="*/ 1423 h 1472"/>
                <a:gd name="T4" fmla="*/ 49 w 1440"/>
                <a:gd name="T5" fmla="*/ 1423 h 1472"/>
                <a:gd name="T6" fmla="*/ 49 w 1440"/>
                <a:gd name="T7" fmla="*/ 1406 h 1472"/>
                <a:gd name="T8" fmla="*/ 1419 w 1440"/>
                <a:gd name="T9" fmla="*/ 5 h 1472"/>
                <a:gd name="T10" fmla="*/ 1436 w 1440"/>
                <a:gd name="T11" fmla="*/ 5 h 1472"/>
                <a:gd name="T12" fmla="*/ 1436 w 1440"/>
                <a:gd name="T13" fmla="*/ 23 h 1472"/>
                <a:gd name="T14" fmla="*/ 124 w 1440"/>
                <a:gd name="T15" fmla="*/ 1431 h 1472"/>
                <a:gd name="T16" fmla="*/ 0 w 1440"/>
                <a:gd name="T17" fmla="*/ 1472 h 1472"/>
                <a:gd name="T18" fmla="*/ 41 w 1440"/>
                <a:gd name="T19" fmla="*/ 1347 h 1472"/>
                <a:gd name="T20" fmla="*/ 124 w 1440"/>
                <a:gd name="T21" fmla="*/ 1431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1472">
                  <a:moveTo>
                    <a:pt x="1436" y="23"/>
                  </a:moveTo>
                  <a:lnTo>
                    <a:pt x="66" y="1423"/>
                  </a:lnTo>
                  <a:cubicBezTo>
                    <a:pt x="61" y="1428"/>
                    <a:pt x="53" y="1428"/>
                    <a:pt x="49" y="1423"/>
                  </a:cubicBezTo>
                  <a:cubicBezTo>
                    <a:pt x="44" y="1419"/>
                    <a:pt x="44" y="1410"/>
                    <a:pt x="49" y="1406"/>
                  </a:cubicBezTo>
                  <a:lnTo>
                    <a:pt x="1419" y="5"/>
                  </a:lnTo>
                  <a:cubicBezTo>
                    <a:pt x="1423" y="0"/>
                    <a:pt x="1430" y="0"/>
                    <a:pt x="1436" y="5"/>
                  </a:cubicBezTo>
                  <a:cubicBezTo>
                    <a:pt x="1440" y="10"/>
                    <a:pt x="1440" y="17"/>
                    <a:pt x="1436" y="23"/>
                  </a:cubicBezTo>
                  <a:close/>
                  <a:moveTo>
                    <a:pt x="124" y="1431"/>
                  </a:moveTo>
                  <a:lnTo>
                    <a:pt x="0" y="1472"/>
                  </a:lnTo>
                  <a:lnTo>
                    <a:pt x="41" y="1347"/>
                  </a:lnTo>
                  <a:lnTo>
                    <a:pt x="124" y="14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3293" y="2458"/>
              <a:ext cx="905" cy="912"/>
            </a:xfrm>
            <a:custGeom>
              <a:avLst/>
              <a:gdLst>
                <a:gd name="T0" fmla="*/ 905 w 905"/>
                <a:gd name="T1" fmla="*/ 18 h 912"/>
                <a:gd name="T2" fmla="*/ 904 w 905"/>
                <a:gd name="T3" fmla="*/ 22 h 912"/>
                <a:gd name="T4" fmla="*/ 49 w 905"/>
                <a:gd name="T5" fmla="*/ 881 h 912"/>
                <a:gd name="T6" fmla="*/ 48 w 905"/>
                <a:gd name="T7" fmla="*/ 882 h 912"/>
                <a:gd name="T8" fmla="*/ 43 w 905"/>
                <a:gd name="T9" fmla="*/ 885 h 912"/>
                <a:gd name="T10" fmla="*/ 38 w 905"/>
                <a:gd name="T11" fmla="*/ 885 h 912"/>
                <a:gd name="T12" fmla="*/ 33 w 905"/>
                <a:gd name="T13" fmla="*/ 882 h 912"/>
                <a:gd name="T14" fmla="*/ 31 w 905"/>
                <a:gd name="T15" fmla="*/ 880 h 912"/>
                <a:gd name="T16" fmla="*/ 28 w 905"/>
                <a:gd name="T17" fmla="*/ 875 h 912"/>
                <a:gd name="T18" fmla="*/ 28 w 905"/>
                <a:gd name="T19" fmla="*/ 871 h 912"/>
                <a:gd name="T20" fmla="*/ 31 w 905"/>
                <a:gd name="T21" fmla="*/ 865 h 912"/>
                <a:gd name="T22" fmla="*/ 32 w 905"/>
                <a:gd name="T23" fmla="*/ 864 h 912"/>
                <a:gd name="T24" fmla="*/ 886 w 905"/>
                <a:gd name="T25" fmla="*/ 4 h 912"/>
                <a:gd name="T26" fmla="*/ 887 w 905"/>
                <a:gd name="T27" fmla="*/ 3 h 912"/>
                <a:gd name="T28" fmla="*/ 892 w 905"/>
                <a:gd name="T29" fmla="*/ 0 h 912"/>
                <a:gd name="T30" fmla="*/ 897 w 905"/>
                <a:gd name="T31" fmla="*/ 0 h 912"/>
                <a:gd name="T32" fmla="*/ 902 w 905"/>
                <a:gd name="T33" fmla="*/ 3 h 912"/>
                <a:gd name="T34" fmla="*/ 905 w 905"/>
                <a:gd name="T35" fmla="*/ 7 h 912"/>
                <a:gd name="T36" fmla="*/ 905 w 905"/>
                <a:gd name="T37" fmla="*/ 18 h 912"/>
                <a:gd name="T38" fmla="*/ 895 w 905"/>
                <a:gd name="T39" fmla="*/ 7 h 912"/>
                <a:gd name="T40" fmla="*/ 898 w 905"/>
                <a:gd name="T41" fmla="*/ 12 h 912"/>
                <a:gd name="T42" fmla="*/ 892 w 905"/>
                <a:gd name="T43" fmla="*/ 10 h 912"/>
                <a:gd name="T44" fmla="*/ 897 w 905"/>
                <a:gd name="T45" fmla="*/ 10 h 912"/>
                <a:gd name="T46" fmla="*/ 892 w 905"/>
                <a:gd name="T47" fmla="*/ 12 h 912"/>
                <a:gd name="T48" fmla="*/ 893 w 905"/>
                <a:gd name="T49" fmla="*/ 11 h 912"/>
                <a:gd name="T50" fmla="*/ 39 w 905"/>
                <a:gd name="T51" fmla="*/ 871 h 912"/>
                <a:gd name="T52" fmla="*/ 40 w 905"/>
                <a:gd name="T53" fmla="*/ 869 h 912"/>
                <a:gd name="T54" fmla="*/ 38 w 905"/>
                <a:gd name="T55" fmla="*/ 875 h 912"/>
                <a:gd name="T56" fmla="*/ 38 w 905"/>
                <a:gd name="T57" fmla="*/ 871 h 912"/>
                <a:gd name="T58" fmla="*/ 40 w 905"/>
                <a:gd name="T59" fmla="*/ 875 h 912"/>
                <a:gd name="T60" fmla="*/ 38 w 905"/>
                <a:gd name="T61" fmla="*/ 873 h 912"/>
                <a:gd name="T62" fmla="*/ 43 w 905"/>
                <a:gd name="T63" fmla="*/ 875 h 912"/>
                <a:gd name="T64" fmla="*/ 38 w 905"/>
                <a:gd name="T65" fmla="*/ 875 h 912"/>
                <a:gd name="T66" fmla="*/ 44 w 905"/>
                <a:gd name="T67" fmla="*/ 873 h 912"/>
                <a:gd name="T68" fmla="*/ 43 w 905"/>
                <a:gd name="T69" fmla="*/ 874 h 912"/>
                <a:gd name="T70" fmla="*/ 897 w 905"/>
                <a:gd name="T71" fmla="*/ 15 h 912"/>
                <a:gd name="T72" fmla="*/ 895 w 905"/>
                <a:gd name="T73" fmla="*/ 18 h 912"/>
                <a:gd name="T74" fmla="*/ 895 w 905"/>
                <a:gd name="T75" fmla="*/ 7 h 912"/>
                <a:gd name="T76" fmla="*/ 86 w 905"/>
                <a:gd name="T77" fmla="*/ 879 h 912"/>
                <a:gd name="T78" fmla="*/ 84 w 905"/>
                <a:gd name="T79" fmla="*/ 887 h 912"/>
                <a:gd name="T80" fmla="*/ 6 w 905"/>
                <a:gd name="T81" fmla="*/ 912 h 912"/>
                <a:gd name="T82" fmla="*/ 0 w 905"/>
                <a:gd name="T83" fmla="*/ 906 h 912"/>
                <a:gd name="T84" fmla="*/ 26 w 905"/>
                <a:gd name="T85" fmla="*/ 829 h 912"/>
                <a:gd name="T86" fmla="*/ 34 w 905"/>
                <a:gd name="T87" fmla="*/ 828 h 912"/>
                <a:gd name="T88" fmla="*/ 86 w 905"/>
                <a:gd name="T89" fmla="*/ 879 h 912"/>
                <a:gd name="T90" fmla="*/ 27 w 905"/>
                <a:gd name="T91" fmla="*/ 834 h 912"/>
                <a:gd name="T92" fmla="*/ 35 w 905"/>
                <a:gd name="T93" fmla="*/ 832 h 912"/>
                <a:gd name="T94" fmla="*/ 10 w 905"/>
                <a:gd name="T95" fmla="*/ 909 h 912"/>
                <a:gd name="T96" fmla="*/ 3 w 905"/>
                <a:gd name="T97" fmla="*/ 903 h 912"/>
                <a:gd name="T98" fmla="*/ 81 w 905"/>
                <a:gd name="T99" fmla="*/ 878 h 912"/>
                <a:gd name="T100" fmla="*/ 79 w 905"/>
                <a:gd name="T101" fmla="*/ 886 h 912"/>
                <a:gd name="T102" fmla="*/ 27 w 905"/>
                <a:gd name="T103" fmla="*/ 83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5" h="912">
                  <a:moveTo>
                    <a:pt x="905" y="18"/>
                  </a:moveTo>
                  <a:lnTo>
                    <a:pt x="904" y="22"/>
                  </a:lnTo>
                  <a:lnTo>
                    <a:pt x="49" y="881"/>
                  </a:lnTo>
                  <a:lnTo>
                    <a:pt x="48" y="882"/>
                  </a:lnTo>
                  <a:lnTo>
                    <a:pt x="43" y="885"/>
                  </a:lnTo>
                  <a:lnTo>
                    <a:pt x="38" y="885"/>
                  </a:lnTo>
                  <a:lnTo>
                    <a:pt x="33" y="882"/>
                  </a:lnTo>
                  <a:lnTo>
                    <a:pt x="31" y="880"/>
                  </a:lnTo>
                  <a:lnTo>
                    <a:pt x="28" y="875"/>
                  </a:lnTo>
                  <a:lnTo>
                    <a:pt x="28" y="871"/>
                  </a:lnTo>
                  <a:lnTo>
                    <a:pt x="31" y="865"/>
                  </a:lnTo>
                  <a:lnTo>
                    <a:pt x="32" y="864"/>
                  </a:lnTo>
                  <a:lnTo>
                    <a:pt x="886" y="4"/>
                  </a:lnTo>
                  <a:lnTo>
                    <a:pt x="887" y="3"/>
                  </a:lnTo>
                  <a:lnTo>
                    <a:pt x="892" y="0"/>
                  </a:lnTo>
                  <a:lnTo>
                    <a:pt x="897" y="0"/>
                  </a:lnTo>
                  <a:lnTo>
                    <a:pt x="902" y="3"/>
                  </a:lnTo>
                  <a:lnTo>
                    <a:pt x="905" y="7"/>
                  </a:lnTo>
                  <a:lnTo>
                    <a:pt x="905" y="18"/>
                  </a:lnTo>
                  <a:close/>
                  <a:moveTo>
                    <a:pt x="895" y="7"/>
                  </a:moveTo>
                  <a:lnTo>
                    <a:pt x="898" y="12"/>
                  </a:lnTo>
                  <a:lnTo>
                    <a:pt x="892" y="10"/>
                  </a:lnTo>
                  <a:lnTo>
                    <a:pt x="897" y="10"/>
                  </a:lnTo>
                  <a:lnTo>
                    <a:pt x="892" y="12"/>
                  </a:lnTo>
                  <a:lnTo>
                    <a:pt x="893" y="11"/>
                  </a:lnTo>
                  <a:lnTo>
                    <a:pt x="39" y="871"/>
                  </a:lnTo>
                  <a:lnTo>
                    <a:pt x="40" y="869"/>
                  </a:lnTo>
                  <a:lnTo>
                    <a:pt x="38" y="875"/>
                  </a:lnTo>
                  <a:lnTo>
                    <a:pt x="38" y="871"/>
                  </a:lnTo>
                  <a:lnTo>
                    <a:pt x="40" y="875"/>
                  </a:lnTo>
                  <a:lnTo>
                    <a:pt x="38" y="873"/>
                  </a:lnTo>
                  <a:lnTo>
                    <a:pt x="43" y="875"/>
                  </a:lnTo>
                  <a:lnTo>
                    <a:pt x="38" y="875"/>
                  </a:lnTo>
                  <a:lnTo>
                    <a:pt x="44" y="873"/>
                  </a:lnTo>
                  <a:lnTo>
                    <a:pt x="43" y="874"/>
                  </a:lnTo>
                  <a:lnTo>
                    <a:pt x="897" y="15"/>
                  </a:lnTo>
                  <a:lnTo>
                    <a:pt x="895" y="18"/>
                  </a:lnTo>
                  <a:lnTo>
                    <a:pt x="895" y="7"/>
                  </a:lnTo>
                  <a:close/>
                  <a:moveTo>
                    <a:pt x="86" y="879"/>
                  </a:moveTo>
                  <a:lnTo>
                    <a:pt x="84" y="887"/>
                  </a:lnTo>
                  <a:lnTo>
                    <a:pt x="6" y="912"/>
                  </a:lnTo>
                  <a:lnTo>
                    <a:pt x="0" y="906"/>
                  </a:lnTo>
                  <a:lnTo>
                    <a:pt x="26" y="829"/>
                  </a:lnTo>
                  <a:lnTo>
                    <a:pt x="34" y="828"/>
                  </a:lnTo>
                  <a:lnTo>
                    <a:pt x="86" y="879"/>
                  </a:lnTo>
                  <a:close/>
                  <a:moveTo>
                    <a:pt x="27" y="834"/>
                  </a:moveTo>
                  <a:lnTo>
                    <a:pt x="35" y="832"/>
                  </a:lnTo>
                  <a:lnTo>
                    <a:pt x="10" y="909"/>
                  </a:lnTo>
                  <a:lnTo>
                    <a:pt x="3" y="903"/>
                  </a:lnTo>
                  <a:lnTo>
                    <a:pt x="81" y="878"/>
                  </a:lnTo>
                  <a:lnTo>
                    <a:pt x="79" y="886"/>
                  </a:lnTo>
                  <a:lnTo>
                    <a:pt x="27" y="83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400" y="1721"/>
              <a:ext cx="10" cy="756"/>
            </a:xfrm>
            <a:custGeom>
              <a:avLst/>
              <a:gdLst>
                <a:gd name="T0" fmla="*/ 0 w 16"/>
                <a:gd name="T1" fmla="*/ 1224 h 1232"/>
                <a:gd name="T2" fmla="*/ 0 w 16"/>
                <a:gd name="T3" fmla="*/ 8 h 1232"/>
                <a:gd name="T4" fmla="*/ 8 w 16"/>
                <a:gd name="T5" fmla="*/ 0 h 1232"/>
                <a:gd name="T6" fmla="*/ 16 w 16"/>
                <a:gd name="T7" fmla="*/ 8 h 1232"/>
                <a:gd name="T8" fmla="*/ 16 w 16"/>
                <a:gd name="T9" fmla="*/ 1224 h 1232"/>
                <a:gd name="T10" fmla="*/ 8 w 16"/>
                <a:gd name="T11" fmla="*/ 1232 h 1232"/>
                <a:gd name="T12" fmla="*/ 0 w 16"/>
                <a:gd name="T13" fmla="*/ 1224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32">
                  <a:moveTo>
                    <a:pt x="0" y="1224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1224"/>
                  </a:lnTo>
                  <a:cubicBezTo>
                    <a:pt x="16" y="1229"/>
                    <a:pt x="13" y="1232"/>
                    <a:pt x="8" y="1232"/>
                  </a:cubicBezTo>
                  <a:cubicBezTo>
                    <a:pt x="4" y="1232"/>
                    <a:pt x="0" y="1229"/>
                    <a:pt x="0" y="122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400" y="2467"/>
              <a:ext cx="968" cy="904"/>
            </a:xfrm>
            <a:custGeom>
              <a:avLst/>
              <a:gdLst>
                <a:gd name="T0" fmla="*/ 1539 w 1553"/>
                <a:gd name="T1" fmla="*/ 1470 h 1473"/>
                <a:gd name="T2" fmla="*/ 3 w 1553"/>
                <a:gd name="T3" fmla="*/ 14 h 1473"/>
                <a:gd name="T4" fmla="*/ 3 w 1553"/>
                <a:gd name="T5" fmla="*/ 3 h 1473"/>
                <a:gd name="T6" fmla="*/ 14 w 1553"/>
                <a:gd name="T7" fmla="*/ 3 h 1473"/>
                <a:gd name="T8" fmla="*/ 1550 w 1553"/>
                <a:gd name="T9" fmla="*/ 1459 h 1473"/>
                <a:gd name="T10" fmla="*/ 1550 w 1553"/>
                <a:gd name="T11" fmla="*/ 1470 h 1473"/>
                <a:gd name="T12" fmla="*/ 1539 w 1553"/>
                <a:gd name="T13" fmla="*/ 1470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3" h="1473">
                  <a:moveTo>
                    <a:pt x="1539" y="1470"/>
                  </a:moveTo>
                  <a:lnTo>
                    <a:pt x="3" y="14"/>
                  </a:ln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lnTo>
                    <a:pt x="1550" y="1459"/>
                  </a:lnTo>
                  <a:cubicBezTo>
                    <a:pt x="1553" y="1462"/>
                    <a:pt x="1553" y="1467"/>
                    <a:pt x="1550" y="1470"/>
                  </a:cubicBezTo>
                  <a:cubicBezTo>
                    <a:pt x="1547" y="1473"/>
                    <a:pt x="1542" y="1473"/>
                    <a:pt x="1539" y="147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395" y="833"/>
              <a:ext cx="908" cy="903"/>
            </a:xfrm>
            <a:custGeom>
              <a:avLst/>
              <a:gdLst>
                <a:gd name="T0" fmla="*/ 5 w 1456"/>
                <a:gd name="T1" fmla="*/ 1450 h 1472"/>
                <a:gd name="T2" fmla="*/ 1390 w 1456"/>
                <a:gd name="T3" fmla="*/ 50 h 1472"/>
                <a:gd name="T4" fmla="*/ 1408 w 1456"/>
                <a:gd name="T5" fmla="*/ 50 h 1472"/>
                <a:gd name="T6" fmla="*/ 1408 w 1456"/>
                <a:gd name="T7" fmla="*/ 67 h 1472"/>
                <a:gd name="T8" fmla="*/ 22 w 1456"/>
                <a:gd name="T9" fmla="*/ 1468 h 1472"/>
                <a:gd name="T10" fmla="*/ 5 w 1456"/>
                <a:gd name="T11" fmla="*/ 1468 h 1472"/>
                <a:gd name="T12" fmla="*/ 5 w 1456"/>
                <a:gd name="T13" fmla="*/ 1450 h 1472"/>
                <a:gd name="T14" fmla="*/ 1332 w 1456"/>
                <a:gd name="T15" fmla="*/ 42 h 1472"/>
                <a:gd name="T16" fmla="*/ 1456 w 1456"/>
                <a:gd name="T17" fmla="*/ 0 h 1472"/>
                <a:gd name="T18" fmla="*/ 1415 w 1456"/>
                <a:gd name="T19" fmla="*/ 127 h 1472"/>
                <a:gd name="T20" fmla="*/ 1332 w 1456"/>
                <a:gd name="T21" fmla="*/ 42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6" h="1472">
                  <a:moveTo>
                    <a:pt x="5" y="1450"/>
                  </a:moveTo>
                  <a:lnTo>
                    <a:pt x="1390" y="50"/>
                  </a:lnTo>
                  <a:cubicBezTo>
                    <a:pt x="1395" y="45"/>
                    <a:pt x="1403" y="45"/>
                    <a:pt x="1408" y="50"/>
                  </a:cubicBezTo>
                  <a:cubicBezTo>
                    <a:pt x="1412" y="54"/>
                    <a:pt x="1412" y="63"/>
                    <a:pt x="1408" y="67"/>
                  </a:cubicBezTo>
                  <a:lnTo>
                    <a:pt x="22" y="1468"/>
                  </a:lnTo>
                  <a:cubicBezTo>
                    <a:pt x="18" y="1472"/>
                    <a:pt x="11" y="1472"/>
                    <a:pt x="5" y="1468"/>
                  </a:cubicBezTo>
                  <a:cubicBezTo>
                    <a:pt x="0" y="1462"/>
                    <a:pt x="0" y="1455"/>
                    <a:pt x="5" y="1450"/>
                  </a:cubicBezTo>
                  <a:close/>
                  <a:moveTo>
                    <a:pt x="1332" y="42"/>
                  </a:moveTo>
                  <a:lnTo>
                    <a:pt x="1456" y="0"/>
                  </a:lnTo>
                  <a:lnTo>
                    <a:pt x="1415" y="127"/>
                  </a:lnTo>
                  <a:lnTo>
                    <a:pt x="133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391" y="828"/>
              <a:ext cx="917" cy="910"/>
            </a:xfrm>
            <a:custGeom>
              <a:avLst/>
              <a:gdLst>
                <a:gd name="T0" fmla="*/ 3 w 917"/>
                <a:gd name="T1" fmla="*/ 892 h 910"/>
                <a:gd name="T2" fmla="*/ 4 w 917"/>
                <a:gd name="T3" fmla="*/ 891 h 910"/>
                <a:gd name="T4" fmla="*/ 867 w 917"/>
                <a:gd name="T5" fmla="*/ 32 h 910"/>
                <a:gd name="T6" fmla="*/ 869 w 917"/>
                <a:gd name="T7" fmla="*/ 31 h 910"/>
                <a:gd name="T8" fmla="*/ 874 w 917"/>
                <a:gd name="T9" fmla="*/ 28 h 910"/>
                <a:gd name="T10" fmla="*/ 879 w 917"/>
                <a:gd name="T11" fmla="*/ 28 h 910"/>
                <a:gd name="T12" fmla="*/ 884 w 917"/>
                <a:gd name="T13" fmla="*/ 31 h 910"/>
                <a:gd name="T14" fmla="*/ 887 w 917"/>
                <a:gd name="T15" fmla="*/ 34 h 910"/>
                <a:gd name="T16" fmla="*/ 889 w 917"/>
                <a:gd name="T17" fmla="*/ 40 h 910"/>
                <a:gd name="T18" fmla="*/ 889 w 917"/>
                <a:gd name="T19" fmla="*/ 43 h 910"/>
                <a:gd name="T20" fmla="*/ 887 w 917"/>
                <a:gd name="T21" fmla="*/ 47 h 910"/>
                <a:gd name="T22" fmla="*/ 885 w 917"/>
                <a:gd name="T23" fmla="*/ 49 h 910"/>
                <a:gd name="T24" fmla="*/ 21 w 917"/>
                <a:gd name="T25" fmla="*/ 909 h 910"/>
                <a:gd name="T26" fmla="*/ 18 w 917"/>
                <a:gd name="T27" fmla="*/ 910 h 910"/>
                <a:gd name="T28" fmla="*/ 7 w 917"/>
                <a:gd name="T29" fmla="*/ 910 h 910"/>
                <a:gd name="T30" fmla="*/ 3 w 917"/>
                <a:gd name="T31" fmla="*/ 908 h 910"/>
                <a:gd name="T32" fmla="*/ 0 w 917"/>
                <a:gd name="T33" fmla="*/ 902 h 910"/>
                <a:gd name="T34" fmla="*/ 0 w 917"/>
                <a:gd name="T35" fmla="*/ 898 h 910"/>
                <a:gd name="T36" fmla="*/ 3 w 917"/>
                <a:gd name="T37" fmla="*/ 892 h 910"/>
                <a:gd name="T38" fmla="*/ 10 w 917"/>
                <a:gd name="T39" fmla="*/ 902 h 910"/>
                <a:gd name="T40" fmla="*/ 10 w 917"/>
                <a:gd name="T41" fmla="*/ 898 h 910"/>
                <a:gd name="T42" fmla="*/ 12 w 917"/>
                <a:gd name="T43" fmla="*/ 903 h 910"/>
                <a:gd name="T44" fmla="*/ 7 w 917"/>
                <a:gd name="T45" fmla="*/ 900 h 910"/>
                <a:gd name="T46" fmla="*/ 18 w 917"/>
                <a:gd name="T47" fmla="*/ 900 h 910"/>
                <a:gd name="T48" fmla="*/ 15 w 917"/>
                <a:gd name="T49" fmla="*/ 902 h 910"/>
                <a:gd name="T50" fmla="*/ 879 w 917"/>
                <a:gd name="T51" fmla="*/ 43 h 910"/>
                <a:gd name="T52" fmla="*/ 877 w 917"/>
                <a:gd name="T53" fmla="*/ 44 h 910"/>
                <a:gd name="T54" fmla="*/ 879 w 917"/>
                <a:gd name="T55" fmla="*/ 40 h 910"/>
                <a:gd name="T56" fmla="*/ 879 w 917"/>
                <a:gd name="T57" fmla="*/ 43 h 910"/>
                <a:gd name="T58" fmla="*/ 877 w 917"/>
                <a:gd name="T59" fmla="*/ 37 h 910"/>
                <a:gd name="T60" fmla="*/ 880 w 917"/>
                <a:gd name="T61" fmla="*/ 40 h 910"/>
                <a:gd name="T62" fmla="*/ 874 w 917"/>
                <a:gd name="T63" fmla="*/ 38 h 910"/>
                <a:gd name="T64" fmla="*/ 879 w 917"/>
                <a:gd name="T65" fmla="*/ 38 h 910"/>
                <a:gd name="T66" fmla="*/ 873 w 917"/>
                <a:gd name="T67" fmla="*/ 40 h 910"/>
                <a:gd name="T68" fmla="*/ 874 w 917"/>
                <a:gd name="T69" fmla="*/ 39 h 910"/>
                <a:gd name="T70" fmla="*/ 11 w 917"/>
                <a:gd name="T71" fmla="*/ 898 h 910"/>
                <a:gd name="T72" fmla="*/ 12 w 917"/>
                <a:gd name="T73" fmla="*/ 897 h 910"/>
                <a:gd name="T74" fmla="*/ 10 w 917"/>
                <a:gd name="T75" fmla="*/ 902 h 910"/>
                <a:gd name="T76" fmla="*/ 831 w 917"/>
                <a:gd name="T77" fmla="*/ 34 h 910"/>
                <a:gd name="T78" fmla="*/ 833 w 917"/>
                <a:gd name="T79" fmla="*/ 26 h 910"/>
                <a:gd name="T80" fmla="*/ 910 w 917"/>
                <a:gd name="T81" fmla="*/ 0 h 910"/>
                <a:gd name="T82" fmla="*/ 917 w 917"/>
                <a:gd name="T83" fmla="*/ 6 h 910"/>
                <a:gd name="T84" fmla="*/ 891 w 917"/>
                <a:gd name="T85" fmla="*/ 84 h 910"/>
                <a:gd name="T86" fmla="*/ 883 w 917"/>
                <a:gd name="T87" fmla="*/ 86 h 910"/>
                <a:gd name="T88" fmla="*/ 831 w 917"/>
                <a:gd name="T89" fmla="*/ 34 h 910"/>
                <a:gd name="T90" fmla="*/ 890 w 917"/>
                <a:gd name="T91" fmla="*/ 79 h 910"/>
                <a:gd name="T92" fmla="*/ 882 w 917"/>
                <a:gd name="T93" fmla="*/ 81 h 910"/>
                <a:gd name="T94" fmla="*/ 907 w 917"/>
                <a:gd name="T95" fmla="*/ 3 h 910"/>
                <a:gd name="T96" fmla="*/ 914 w 917"/>
                <a:gd name="T97" fmla="*/ 9 h 910"/>
                <a:gd name="T98" fmla="*/ 836 w 917"/>
                <a:gd name="T99" fmla="*/ 35 h 910"/>
                <a:gd name="T100" fmla="*/ 838 w 917"/>
                <a:gd name="T101" fmla="*/ 27 h 910"/>
                <a:gd name="T102" fmla="*/ 890 w 917"/>
                <a:gd name="T103" fmla="*/ 7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7" h="910">
                  <a:moveTo>
                    <a:pt x="3" y="892"/>
                  </a:moveTo>
                  <a:lnTo>
                    <a:pt x="4" y="891"/>
                  </a:lnTo>
                  <a:lnTo>
                    <a:pt x="867" y="32"/>
                  </a:lnTo>
                  <a:lnTo>
                    <a:pt x="869" y="31"/>
                  </a:lnTo>
                  <a:lnTo>
                    <a:pt x="874" y="28"/>
                  </a:lnTo>
                  <a:lnTo>
                    <a:pt x="879" y="28"/>
                  </a:lnTo>
                  <a:lnTo>
                    <a:pt x="884" y="31"/>
                  </a:lnTo>
                  <a:lnTo>
                    <a:pt x="887" y="34"/>
                  </a:lnTo>
                  <a:lnTo>
                    <a:pt x="889" y="40"/>
                  </a:lnTo>
                  <a:lnTo>
                    <a:pt x="889" y="43"/>
                  </a:lnTo>
                  <a:lnTo>
                    <a:pt x="887" y="47"/>
                  </a:lnTo>
                  <a:lnTo>
                    <a:pt x="885" y="49"/>
                  </a:lnTo>
                  <a:lnTo>
                    <a:pt x="21" y="909"/>
                  </a:lnTo>
                  <a:lnTo>
                    <a:pt x="18" y="910"/>
                  </a:lnTo>
                  <a:lnTo>
                    <a:pt x="7" y="910"/>
                  </a:lnTo>
                  <a:lnTo>
                    <a:pt x="3" y="908"/>
                  </a:lnTo>
                  <a:lnTo>
                    <a:pt x="0" y="902"/>
                  </a:lnTo>
                  <a:lnTo>
                    <a:pt x="0" y="898"/>
                  </a:lnTo>
                  <a:lnTo>
                    <a:pt x="3" y="892"/>
                  </a:lnTo>
                  <a:close/>
                  <a:moveTo>
                    <a:pt x="10" y="902"/>
                  </a:moveTo>
                  <a:lnTo>
                    <a:pt x="10" y="898"/>
                  </a:lnTo>
                  <a:lnTo>
                    <a:pt x="12" y="903"/>
                  </a:lnTo>
                  <a:lnTo>
                    <a:pt x="7" y="900"/>
                  </a:lnTo>
                  <a:lnTo>
                    <a:pt x="18" y="900"/>
                  </a:lnTo>
                  <a:lnTo>
                    <a:pt x="15" y="902"/>
                  </a:lnTo>
                  <a:lnTo>
                    <a:pt x="879" y="43"/>
                  </a:lnTo>
                  <a:lnTo>
                    <a:pt x="877" y="44"/>
                  </a:lnTo>
                  <a:lnTo>
                    <a:pt x="879" y="40"/>
                  </a:lnTo>
                  <a:lnTo>
                    <a:pt x="879" y="43"/>
                  </a:lnTo>
                  <a:lnTo>
                    <a:pt x="877" y="37"/>
                  </a:lnTo>
                  <a:lnTo>
                    <a:pt x="880" y="40"/>
                  </a:lnTo>
                  <a:lnTo>
                    <a:pt x="874" y="38"/>
                  </a:lnTo>
                  <a:lnTo>
                    <a:pt x="879" y="38"/>
                  </a:lnTo>
                  <a:lnTo>
                    <a:pt x="873" y="40"/>
                  </a:lnTo>
                  <a:lnTo>
                    <a:pt x="874" y="39"/>
                  </a:lnTo>
                  <a:lnTo>
                    <a:pt x="11" y="898"/>
                  </a:lnTo>
                  <a:lnTo>
                    <a:pt x="12" y="897"/>
                  </a:lnTo>
                  <a:lnTo>
                    <a:pt x="10" y="902"/>
                  </a:lnTo>
                  <a:close/>
                  <a:moveTo>
                    <a:pt x="831" y="34"/>
                  </a:moveTo>
                  <a:lnTo>
                    <a:pt x="833" y="26"/>
                  </a:lnTo>
                  <a:lnTo>
                    <a:pt x="910" y="0"/>
                  </a:lnTo>
                  <a:lnTo>
                    <a:pt x="917" y="6"/>
                  </a:lnTo>
                  <a:lnTo>
                    <a:pt x="891" y="84"/>
                  </a:lnTo>
                  <a:lnTo>
                    <a:pt x="883" y="86"/>
                  </a:lnTo>
                  <a:lnTo>
                    <a:pt x="831" y="34"/>
                  </a:lnTo>
                  <a:close/>
                  <a:moveTo>
                    <a:pt x="890" y="79"/>
                  </a:moveTo>
                  <a:lnTo>
                    <a:pt x="882" y="81"/>
                  </a:lnTo>
                  <a:lnTo>
                    <a:pt x="907" y="3"/>
                  </a:lnTo>
                  <a:lnTo>
                    <a:pt x="914" y="9"/>
                  </a:lnTo>
                  <a:lnTo>
                    <a:pt x="836" y="35"/>
                  </a:lnTo>
                  <a:lnTo>
                    <a:pt x="838" y="27"/>
                  </a:lnTo>
                  <a:lnTo>
                    <a:pt x="890" y="7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400" y="1721"/>
              <a:ext cx="10" cy="756"/>
            </a:xfrm>
            <a:custGeom>
              <a:avLst/>
              <a:gdLst>
                <a:gd name="T0" fmla="*/ 0 w 16"/>
                <a:gd name="T1" fmla="*/ 1224 h 1232"/>
                <a:gd name="T2" fmla="*/ 0 w 16"/>
                <a:gd name="T3" fmla="*/ 8 h 1232"/>
                <a:gd name="T4" fmla="*/ 8 w 16"/>
                <a:gd name="T5" fmla="*/ 0 h 1232"/>
                <a:gd name="T6" fmla="*/ 16 w 16"/>
                <a:gd name="T7" fmla="*/ 8 h 1232"/>
                <a:gd name="T8" fmla="*/ 16 w 16"/>
                <a:gd name="T9" fmla="*/ 1224 h 1232"/>
                <a:gd name="T10" fmla="*/ 8 w 16"/>
                <a:gd name="T11" fmla="*/ 1232 h 1232"/>
                <a:gd name="T12" fmla="*/ 0 w 16"/>
                <a:gd name="T13" fmla="*/ 1224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32">
                  <a:moveTo>
                    <a:pt x="0" y="1224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1224"/>
                  </a:lnTo>
                  <a:cubicBezTo>
                    <a:pt x="16" y="1229"/>
                    <a:pt x="13" y="1232"/>
                    <a:pt x="8" y="1232"/>
                  </a:cubicBezTo>
                  <a:cubicBezTo>
                    <a:pt x="4" y="1232"/>
                    <a:pt x="0" y="1229"/>
                    <a:pt x="0" y="122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400" y="2467"/>
              <a:ext cx="968" cy="904"/>
            </a:xfrm>
            <a:custGeom>
              <a:avLst/>
              <a:gdLst>
                <a:gd name="T0" fmla="*/ 1539 w 1553"/>
                <a:gd name="T1" fmla="*/ 1470 h 1473"/>
                <a:gd name="T2" fmla="*/ 3 w 1553"/>
                <a:gd name="T3" fmla="*/ 14 h 1473"/>
                <a:gd name="T4" fmla="*/ 3 w 1553"/>
                <a:gd name="T5" fmla="*/ 3 h 1473"/>
                <a:gd name="T6" fmla="*/ 14 w 1553"/>
                <a:gd name="T7" fmla="*/ 3 h 1473"/>
                <a:gd name="T8" fmla="*/ 1550 w 1553"/>
                <a:gd name="T9" fmla="*/ 1459 h 1473"/>
                <a:gd name="T10" fmla="*/ 1550 w 1553"/>
                <a:gd name="T11" fmla="*/ 1470 h 1473"/>
                <a:gd name="T12" fmla="*/ 1539 w 1553"/>
                <a:gd name="T13" fmla="*/ 1470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3" h="1473">
                  <a:moveTo>
                    <a:pt x="1539" y="1470"/>
                  </a:moveTo>
                  <a:lnTo>
                    <a:pt x="3" y="14"/>
                  </a:ln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lnTo>
                    <a:pt x="1550" y="1459"/>
                  </a:lnTo>
                  <a:cubicBezTo>
                    <a:pt x="1553" y="1462"/>
                    <a:pt x="1553" y="1467"/>
                    <a:pt x="1550" y="1470"/>
                  </a:cubicBezTo>
                  <a:cubicBezTo>
                    <a:pt x="1547" y="1473"/>
                    <a:pt x="1542" y="1473"/>
                    <a:pt x="1539" y="147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395" y="833"/>
              <a:ext cx="908" cy="903"/>
            </a:xfrm>
            <a:custGeom>
              <a:avLst/>
              <a:gdLst>
                <a:gd name="T0" fmla="*/ 5 w 1456"/>
                <a:gd name="T1" fmla="*/ 1450 h 1472"/>
                <a:gd name="T2" fmla="*/ 1390 w 1456"/>
                <a:gd name="T3" fmla="*/ 50 h 1472"/>
                <a:gd name="T4" fmla="*/ 1408 w 1456"/>
                <a:gd name="T5" fmla="*/ 50 h 1472"/>
                <a:gd name="T6" fmla="*/ 1408 w 1456"/>
                <a:gd name="T7" fmla="*/ 67 h 1472"/>
                <a:gd name="T8" fmla="*/ 22 w 1456"/>
                <a:gd name="T9" fmla="*/ 1468 h 1472"/>
                <a:gd name="T10" fmla="*/ 5 w 1456"/>
                <a:gd name="T11" fmla="*/ 1468 h 1472"/>
                <a:gd name="T12" fmla="*/ 5 w 1456"/>
                <a:gd name="T13" fmla="*/ 1450 h 1472"/>
                <a:gd name="T14" fmla="*/ 1332 w 1456"/>
                <a:gd name="T15" fmla="*/ 42 h 1472"/>
                <a:gd name="T16" fmla="*/ 1456 w 1456"/>
                <a:gd name="T17" fmla="*/ 0 h 1472"/>
                <a:gd name="T18" fmla="*/ 1415 w 1456"/>
                <a:gd name="T19" fmla="*/ 127 h 1472"/>
                <a:gd name="T20" fmla="*/ 1332 w 1456"/>
                <a:gd name="T21" fmla="*/ 42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6" h="1472">
                  <a:moveTo>
                    <a:pt x="5" y="1450"/>
                  </a:moveTo>
                  <a:lnTo>
                    <a:pt x="1390" y="50"/>
                  </a:lnTo>
                  <a:cubicBezTo>
                    <a:pt x="1395" y="45"/>
                    <a:pt x="1403" y="45"/>
                    <a:pt x="1408" y="50"/>
                  </a:cubicBezTo>
                  <a:cubicBezTo>
                    <a:pt x="1412" y="54"/>
                    <a:pt x="1412" y="63"/>
                    <a:pt x="1408" y="67"/>
                  </a:cubicBezTo>
                  <a:lnTo>
                    <a:pt x="22" y="1468"/>
                  </a:lnTo>
                  <a:cubicBezTo>
                    <a:pt x="18" y="1472"/>
                    <a:pt x="11" y="1472"/>
                    <a:pt x="5" y="1468"/>
                  </a:cubicBezTo>
                  <a:cubicBezTo>
                    <a:pt x="0" y="1462"/>
                    <a:pt x="0" y="1455"/>
                    <a:pt x="5" y="1450"/>
                  </a:cubicBezTo>
                  <a:close/>
                  <a:moveTo>
                    <a:pt x="1332" y="42"/>
                  </a:moveTo>
                  <a:lnTo>
                    <a:pt x="1456" y="0"/>
                  </a:lnTo>
                  <a:lnTo>
                    <a:pt x="1415" y="127"/>
                  </a:lnTo>
                  <a:lnTo>
                    <a:pt x="133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391" y="828"/>
              <a:ext cx="917" cy="910"/>
            </a:xfrm>
            <a:custGeom>
              <a:avLst/>
              <a:gdLst>
                <a:gd name="T0" fmla="*/ 3 w 917"/>
                <a:gd name="T1" fmla="*/ 892 h 910"/>
                <a:gd name="T2" fmla="*/ 4 w 917"/>
                <a:gd name="T3" fmla="*/ 891 h 910"/>
                <a:gd name="T4" fmla="*/ 867 w 917"/>
                <a:gd name="T5" fmla="*/ 32 h 910"/>
                <a:gd name="T6" fmla="*/ 869 w 917"/>
                <a:gd name="T7" fmla="*/ 31 h 910"/>
                <a:gd name="T8" fmla="*/ 874 w 917"/>
                <a:gd name="T9" fmla="*/ 28 h 910"/>
                <a:gd name="T10" fmla="*/ 879 w 917"/>
                <a:gd name="T11" fmla="*/ 28 h 910"/>
                <a:gd name="T12" fmla="*/ 884 w 917"/>
                <a:gd name="T13" fmla="*/ 31 h 910"/>
                <a:gd name="T14" fmla="*/ 887 w 917"/>
                <a:gd name="T15" fmla="*/ 34 h 910"/>
                <a:gd name="T16" fmla="*/ 889 w 917"/>
                <a:gd name="T17" fmla="*/ 40 h 910"/>
                <a:gd name="T18" fmla="*/ 889 w 917"/>
                <a:gd name="T19" fmla="*/ 43 h 910"/>
                <a:gd name="T20" fmla="*/ 887 w 917"/>
                <a:gd name="T21" fmla="*/ 47 h 910"/>
                <a:gd name="T22" fmla="*/ 885 w 917"/>
                <a:gd name="T23" fmla="*/ 49 h 910"/>
                <a:gd name="T24" fmla="*/ 21 w 917"/>
                <a:gd name="T25" fmla="*/ 909 h 910"/>
                <a:gd name="T26" fmla="*/ 18 w 917"/>
                <a:gd name="T27" fmla="*/ 910 h 910"/>
                <a:gd name="T28" fmla="*/ 7 w 917"/>
                <a:gd name="T29" fmla="*/ 910 h 910"/>
                <a:gd name="T30" fmla="*/ 3 w 917"/>
                <a:gd name="T31" fmla="*/ 908 h 910"/>
                <a:gd name="T32" fmla="*/ 0 w 917"/>
                <a:gd name="T33" fmla="*/ 902 h 910"/>
                <a:gd name="T34" fmla="*/ 0 w 917"/>
                <a:gd name="T35" fmla="*/ 898 h 910"/>
                <a:gd name="T36" fmla="*/ 3 w 917"/>
                <a:gd name="T37" fmla="*/ 892 h 910"/>
                <a:gd name="T38" fmla="*/ 10 w 917"/>
                <a:gd name="T39" fmla="*/ 902 h 910"/>
                <a:gd name="T40" fmla="*/ 10 w 917"/>
                <a:gd name="T41" fmla="*/ 898 h 910"/>
                <a:gd name="T42" fmla="*/ 12 w 917"/>
                <a:gd name="T43" fmla="*/ 903 h 910"/>
                <a:gd name="T44" fmla="*/ 7 w 917"/>
                <a:gd name="T45" fmla="*/ 900 h 910"/>
                <a:gd name="T46" fmla="*/ 18 w 917"/>
                <a:gd name="T47" fmla="*/ 900 h 910"/>
                <a:gd name="T48" fmla="*/ 15 w 917"/>
                <a:gd name="T49" fmla="*/ 902 h 910"/>
                <a:gd name="T50" fmla="*/ 879 w 917"/>
                <a:gd name="T51" fmla="*/ 43 h 910"/>
                <a:gd name="T52" fmla="*/ 877 w 917"/>
                <a:gd name="T53" fmla="*/ 44 h 910"/>
                <a:gd name="T54" fmla="*/ 879 w 917"/>
                <a:gd name="T55" fmla="*/ 40 h 910"/>
                <a:gd name="T56" fmla="*/ 879 w 917"/>
                <a:gd name="T57" fmla="*/ 43 h 910"/>
                <a:gd name="T58" fmla="*/ 877 w 917"/>
                <a:gd name="T59" fmla="*/ 37 h 910"/>
                <a:gd name="T60" fmla="*/ 880 w 917"/>
                <a:gd name="T61" fmla="*/ 40 h 910"/>
                <a:gd name="T62" fmla="*/ 874 w 917"/>
                <a:gd name="T63" fmla="*/ 38 h 910"/>
                <a:gd name="T64" fmla="*/ 879 w 917"/>
                <a:gd name="T65" fmla="*/ 38 h 910"/>
                <a:gd name="T66" fmla="*/ 873 w 917"/>
                <a:gd name="T67" fmla="*/ 40 h 910"/>
                <a:gd name="T68" fmla="*/ 874 w 917"/>
                <a:gd name="T69" fmla="*/ 39 h 910"/>
                <a:gd name="T70" fmla="*/ 11 w 917"/>
                <a:gd name="T71" fmla="*/ 898 h 910"/>
                <a:gd name="T72" fmla="*/ 12 w 917"/>
                <a:gd name="T73" fmla="*/ 897 h 910"/>
                <a:gd name="T74" fmla="*/ 10 w 917"/>
                <a:gd name="T75" fmla="*/ 902 h 910"/>
                <a:gd name="T76" fmla="*/ 831 w 917"/>
                <a:gd name="T77" fmla="*/ 34 h 910"/>
                <a:gd name="T78" fmla="*/ 833 w 917"/>
                <a:gd name="T79" fmla="*/ 26 h 910"/>
                <a:gd name="T80" fmla="*/ 910 w 917"/>
                <a:gd name="T81" fmla="*/ 0 h 910"/>
                <a:gd name="T82" fmla="*/ 917 w 917"/>
                <a:gd name="T83" fmla="*/ 6 h 910"/>
                <a:gd name="T84" fmla="*/ 891 w 917"/>
                <a:gd name="T85" fmla="*/ 84 h 910"/>
                <a:gd name="T86" fmla="*/ 883 w 917"/>
                <a:gd name="T87" fmla="*/ 86 h 910"/>
                <a:gd name="T88" fmla="*/ 831 w 917"/>
                <a:gd name="T89" fmla="*/ 34 h 910"/>
                <a:gd name="T90" fmla="*/ 890 w 917"/>
                <a:gd name="T91" fmla="*/ 79 h 910"/>
                <a:gd name="T92" fmla="*/ 882 w 917"/>
                <a:gd name="T93" fmla="*/ 81 h 910"/>
                <a:gd name="T94" fmla="*/ 907 w 917"/>
                <a:gd name="T95" fmla="*/ 3 h 910"/>
                <a:gd name="T96" fmla="*/ 914 w 917"/>
                <a:gd name="T97" fmla="*/ 9 h 910"/>
                <a:gd name="T98" fmla="*/ 836 w 917"/>
                <a:gd name="T99" fmla="*/ 35 h 910"/>
                <a:gd name="T100" fmla="*/ 838 w 917"/>
                <a:gd name="T101" fmla="*/ 27 h 910"/>
                <a:gd name="T102" fmla="*/ 890 w 917"/>
                <a:gd name="T103" fmla="*/ 7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7" h="910">
                  <a:moveTo>
                    <a:pt x="3" y="892"/>
                  </a:moveTo>
                  <a:lnTo>
                    <a:pt x="4" y="891"/>
                  </a:lnTo>
                  <a:lnTo>
                    <a:pt x="867" y="32"/>
                  </a:lnTo>
                  <a:lnTo>
                    <a:pt x="869" y="31"/>
                  </a:lnTo>
                  <a:lnTo>
                    <a:pt x="874" y="28"/>
                  </a:lnTo>
                  <a:lnTo>
                    <a:pt x="879" y="28"/>
                  </a:lnTo>
                  <a:lnTo>
                    <a:pt x="884" y="31"/>
                  </a:lnTo>
                  <a:lnTo>
                    <a:pt x="887" y="34"/>
                  </a:lnTo>
                  <a:lnTo>
                    <a:pt x="889" y="40"/>
                  </a:lnTo>
                  <a:lnTo>
                    <a:pt x="889" y="43"/>
                  </a:lnTo>
                  <a:lnTo>
                    <a:pt x="887" y="47"/>
                  </a:lnTo>
                  <a:lnTo>
                    <a:pt x="885" y="49"/>
                  </a:lnTo>
                  <a:lnTo>
                    <a:pt x="21" y="909"/>
                  </a:lnTo>
                  <a:lnTo>
                    <a:pt x="18" y="910"/>
                  </a:lnTo>
                  <a:lnTo>
                    <a:pt x="7" y="910"/>
                  </a:lnTo>
                  <a:lnTo>
                    <a:pt x="3" y="908"/>
                  </a:lnTo>
                  <a:lnTo>
                    <a:pt x="0" y="902"/>
                  </a:lnTo>
                  <a:lnTo>
                    <a:pt x="0" y="898"/>
                  </a:lnTo>
                  <a:lnTo>
                    <a:pt x="3" y="892"/>
                  </a:lnTo>
                  <a:close/>
                  <a:moveTo>
                    <a:pt x="10" y="902"/>
                  </a:moveTo>
                  <a:lnTo>
                    <a:pt x="10" y="898"/>
                  </a:lnTo>
                  <a:lnTo>
                    <a:pt x="12" y="903"/>
                  </a:lnTo>
                  <a:lnTo>
                    <a:pt x="7" y="900"/>
                  </a:lnTo>
                  <a:lnTo>
                    <a:pt x="18" y="900"/>
                  </a:lnTo>
                  <a:lnTo>
                    <a:pt x="15" y="902"/>
                  </a:lnTo>
                  <a:lnTo>
                    <a:pt x="879" y="43"/>
                  </a:lnTo>
                  <a:lnTo>
                    <a:pt x="877" y="44"/>
                  </a:lnTo>
                  <a:lnTo>
                    <a:pt x="879" y="40"/>
                  </a:lnTo>
                  <a:lnTo>
                    <a:pt x="879" y="43"/>
                  </a:lnTo>
                  <a:lnTo>
                    <a:pt x="877" y="37"/>
                  </a:lnTo>
                  <a:lnTo>
                    <a:pt x="880" y="40"/>
                  </a:lnTo>
                  <a:lnTo>
                    <a:pt x="874" y="38"/>
                  </a:lnTo>
                  <a:lnTo>
                    <a:pt x="879" y="38"/>
                  </a:lnTo>
                  <a:lnTo>
                    <a:pt x="873" y="40"/>
                  </a:lnTo>
                  <a:lnTo>
                    <a:pt x="874" y="39"/>
                  </a:lnTo>
                  <a:lnTo>
                    <a:pt x="11" y="898"/>
                  </a:lnTo>
                  <a:lnTo>
                    <a:pt x="12" y="897"/>
                  </a:lnTo>
                  <a:lnTo>
                    <a:pt x="10" y="902"/>
                  </a:lnTo>
                  <a:close/>
                  <a:moveTo>
                    <a:pt x="831" y="34"/>
                  </a:moveTo>
                  <a:lnTo>
                    <a:pt x="833" y="26"/>
                  </a:lnTo>
                  <a:lnTo>
                    <a:pt x="910" y="0"/>
                  </a:lnTo>
                  <a:lnTo>
                    <a:pt x="917" y="6"/>
                  </a:lnTo>
                  <a:lnTo>
                    <a:pt x="891" y="84"/>
                  </a:lnTo>
                  <a:lnTo>
                    <a:pt x="883" y="86"/>
                  </a:lnTo>
                  <a:lnTo>
                    <a:pt x="831" y="34"/>
                  </a:lnTo>
                  <a:close/>
                  <a:moveTo>
                    <a:pt x="890" y="79"/>
                  </a:moveTo>
                  <a:lnTo>
                    <a:pt x="882" y="81"/>
                  </a:lnTo>
                  <a:lnTo>
                    <a:pt x="907" y="3"/>
                  </a:lnTo>
                  <a:lnTo>
                    <a:pt x="914" y="9"/>
                  </a:lnTo>
                  <a:lnTo>
                    <a:pt x="836" y="35"/>
                  </a:lnTo>
                  <a:lnTo>
                    <a:pt x="838" y="27"/>
                  </a:lnTo>
                  <a:lnTo>
                    <a:pt x="890" y="7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" name="Rectangle 153"/>
            <p:cNvSpPr>
              <a:spLocks noChangeArrowheads="1"/>
            </p:cNvSpPr>
            <p:nvPr/>
          </p:nvSpPr>
          <p:spPr bwMode="auto">
            <a:xfrm>
              <a:off x="1307" y="1391"/>
              <a:ext cx="4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Mudan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ectangle 154"/>
            <p:cNvSpPr>
              <a:spLocks noChangeArrowheads="1"/>
            </p:cNvSpPr>
            <p:nvPr/>
          </p:nvSpPr>
          <p:spPr bwMode="auto">
            <a:xfrm>
              <a:off x="1663" y="1391"/>
              <a:ext cx="1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ç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155"/>
            <p:cNvSpPr>
              <a:spLocks noChangeArrowheads="1"/>
            </p:cNvSpPr>
            <p:nvPr/>
          </p:nvSpPr>
          <p:spPr bwMode="auto">
            <a:xfrm>
              <a:off x="1726" y="1391"/>
              <a:ext cx="2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156"/>
            <p:cNvSpPr>
              <a:spLocks noChangeArrowheads="1"/>
            </p:cNvSpPr>
            <p:nvPr/>
          </p:nvSpPr>
          <p:spPr bwMode="auto">
            <a:xfrm>
              <a:off x="1234" y="1537"/>
              <a:ext cx="17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157"/>
            <p:cNvSpPr>
              <a:spLocks noChangeArrowheads="1"/>
            </p:cNvSpPr>
            <p:nvPr/>
          </p:nvSpPr>
          <p:spPr bwMode="auto">
            <a:xfrm>
              <a:off x="1362" y="1537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ó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158"/>
            <p:cNvSpPr>
              <a:spLocks noChangeArrowheads="1"/>
            </p:cNvSpPr>
            <p:nvPr/>
          </p:nvSpPr>
          <p:spPr bwMode="auto">
            <a:xfrm>
              <a:off x="1425" y="1537"/>
              <a:ext cx="57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genas de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159"/>
            <p:cNvSpPr>
              <a:spLocks noChangeArrowheads="1"/>
            </p:cNvSpPr>
            <p:nvPr/>
          </p:nvSpPr>
          <p:spPr bwMode="auto">
            <a:xfrm>
              <a:off x="1281" y="1681"/>
              <a:ext cx="6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parâmetros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1642" y="2030"/>
              <a:ext cx="419" cy="69"/>
            </a:xfrm>
            <a:custGeom>
              <a:avLst/>
              <a:gdLst>
                <a:gd name="T0" fmla="*/ 83 w 672"/>
                <a:gd name="T1" fmla="*/ 44 h 112"/>
                <a:gd name="T2" fmla="*/ 590 w 672"/>
                <a:gd name="T3" fmla="*/ 44 h 112"/>
                <a:gd name="T4" fmla="*/ 602 w 672"/>
                <a:gd name="T5" fmla="*/ 56 h 112"/>
                <a:gd name="T6" fmla="*/ 590 w 672"/>
                <a:gd name="T7" fmla="*/ 68 h 112"/>
                <a:gd name="T8" fmla="*/ 83 w 672"/>
                <a:gd name="T9" fmla="*/ 68 h 112"/>
                <a:gd name="T10" fmla="*/ 70 w 672"/>
                <a:gd name="T11" fmla="*/ 56 h 112"/>
                <a:gd name="T12" fmla="*/ 83 w 672"/>
                <a:gd name="T13" fmla="*/ 44 h 112"/>
                <a:gd name="T14" fmla="*/ 119 w 672"/>
                <a:gd name="T15" fmla="*/ 112 h 112"/>
                <a:gd name="T16" fmla="*/ 0 w 672"/>
                <a:gd name="T17" fmla="*/ 56 h 112"/>
                <a:gd name="T18" fmla="*/ 119 w 672"/>
                <a:gd name="T19" fmla="*/ 0 h 112"/>
                <a:gd name="T20" fmla="*/ 119 w 672"/>
                <a:gd name="T21" fmla="*/ 112 h 112"/>
                <a:gd name="T22" fmla="*/ 554 w 672"/>
                <a:gd name="T23" fmla="*/ 0 h 112"/>
                <a:gd name="T24" fmla="*/ 672 w 672"/>
                <a:gd name="T25" fmla="*/ 56 h 112"/>
                <a:gd name="T26" fmla="*/ 554 w 672"/>
                <a:gd name="T27" fmla="*/ 112 h 112"/>
                <a:gd name="T28" fmla="*/ 554 w 672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2" h="112">
                  <a:moveTo>
                    <a:pt x="83" y="44"/>
                  </a:moveTo>
                  <a:lnTo>
                    <a:pt x="590" y="44"/>
                  </a:lnTo>
                  <a:cubicBezTo>
                    <a:pt x="597" y="44"/>
                    <a:pt x="602" y="49"/>
                    <a:pt x="602" y="56"/>
                  </a:cubicBezTo>
                  <a:cubicBezTo>
                    <a:pt x="602" y="63"/>
                    <a:pt x="597" y="68"/>
                    <a:pt x="590" y="68"/>
                  </a:cubicBezTo>
                  <a:lnTo>
                    <a:pt x="83" y="68"/>
                  </a:lnTo>
                  <a:cubicBezTo>
                    <a:pt x="75" y="68"/>
                    <a:pt x="70" y="63"/>
                    <a:pt x="70" y="56"/>
                  </a:cubicBezTo>
                  <a:cubicBezTo>
                    <a:pt x="70" y="49"/>
                    <a:pt x="75" y="44"/>
                    <a:pt x="83" y="44"/>
                  </a:cubicBezTo>
                  <a:close/>
                  <a:moveTo>
                    <a:pt x="119" y="112"/>
                  </a:moveTo>
                  <a:lnTo>
                    <a:pt x="0" y="56"/>
                  </a:lnTo>
                  <a:lnTo>
                    <a:pt x="119" y="0"/>
                  </a:lnTo>
                  <a:lnTo>
                    <a:pt x="119" y="112"/>
                  </a:lnTo>
                  <a:close/>
                  <a:moveTo>
                    <a:pt x="554" y="0"/>
                  </a:moveTo>
                  <a:lnTo>
                    <a:pt x="672" y="56"/>
                  </a:lnTo>
                  <a:lnTo>
                    <a:pt x="554" y="112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" name="Freeform 161"/>
            <p:cNvSpPr>
              <a:spLocks noEditPoints="1"/>
            </p:cNvSpPr>
            <p:nvPr/>
          </p:nvSpPr>
          <p:spPr bwMode="auto">
            <a:xfrm>
              <a:off x="1640" y="2026"/>
              <a:ext cx="423" cy="78"/>
            </a:xfrm>
            <a:custGeom>
              <a:avLst/>
              <a:gdLst>
                <a:gd name="T0" fmla="*/ 54 w 423"/>
                <a:gd name="T1" fmla="*/ 26 h 78"/>
                <a:gd name="T2" fmla="*/ 371 w 423"/>
                <a:gd name="T3" fmla="*/ 27 h 78"/>
                <a:gd name="T4" fmla="*/ 380 w 423"/>
                <a:gd name="T5" fmla="*/ 32 h 78"/>
                <a:gd name="T6" fmla="*/ 382 w 423"/>
                <a:gd name="T7" fmla="*/ 40 h 78"/>
                <a:gd name="T8" fmla="*/ 377 w 423"/>
                <a:gd name="T9" fmla="*/ 49 h 78"/>
                <a:gd name="T10" fmla="*/ 370 w 423"/>
                <a:gd name="T11" fmla="*/ 51 h 78"/>
                <a:gd name="T12" fmla="*/ 52 w 423"/>
                <a:gd name="T13" fmla="*/ 51 h 78"/>
                <a:gd name="T14" fmla="*/ 44 w 423"/>
                <a:gd name="T15" fmla="*/ 47 h 78"/>
                <a:gd name="T16" fmla="*/ 41 w 423"/>
                <a:gd name="T17" fmla="*/ 37 h 78"/>
                <a:gd name="T18" fmla="*/ 47 w 423"/>
                <a:gd name="T19" fmla="*/ 29 h 78"/>
                <a:gd name="T20" fmla="*/ 50 w 423"/>
                <a:gd name="T21" fmla="*/ 38 h 78"/>
                <a:gd name="T22" fmla="*/ 50 w 423"/>
                <a:gd name="T23" fmla="*/ 41 h 78"/>
                <a:gd name="T24" fmla="*/ 53 w 423"/>
                <a:gd name="T25" fmla="*/ 42 h 78"/>
                <a:gd name="T26" fmla="*/ 55 w 423"/>
                <a:gd name="T27" fmla="*/ 42 h 78"/>
                <a:gd name="T28" fmla="*/ 370 w 423"/>
                <a:gd name="T29" fmla="*/ 41 h 78"/>
                <a:gd name="T30" fmla="*/ 374 w 423"/>
                <a:gd name="T31" fmla="*/ 40 h 78"/>
                <a:gd name="T32" fmla="*/ 373 w 423"/>
                <a:gd name="T33" fmla="*/ 37 h 78"/>
                <a:gd name="T34" fmla="*/ 371 w 423"/>
                <a:gd name="T35" fmla="*/ 35 h 78"/>
                <a:gd name="T36" fmla="*/ 368 w 423"/>
                <a:gd name="T37" fmla="*/ 36 h 78"/>
                <a:gd name="T38" fmla="*/ 54 w 423"/>
                <a:gd name="T39" fmla="*/ 36 h 78"/>
                <a:gd name="T40" fmla="*/ 50 w 423"/>
                <a:gd name="T41" fmla="*/ 38 h 78"/>
                <a:gd name="T42" fmla="*/ 74 w 423"/>
                <a:gd name="T43" fmla="*/ 78 h 78"/>
                <a:gd name="T44" fmla="*/ 0 w 423"/>
                <a:gd name="T45" fmla="*/ 34 h 78"/>
                <a:gd name="T46" fmla="*/ 81 w 423"/>
                <a:gd name="T47" fmla="*/ 4 h 78"/>
                <a:gd name="T48" fmla="*/ 71 w 423"/>
                <a:gd name="T49" fmla="*/ 4 h 78"/>
                <a:gd name="T50" fmla="*/ 4 w 423"/>
                <a:gd name="T51" fmla="*/ 43 h 78"/>
                <a:gd name="T52" fmla="*/ 78 w 423"/>
                <a:gd name="T53" fmla="*/ 69 h 78"/>
                <a:gd name="T54" fmla="*/ 71 w 423"/>
                <a:gd name="T55" fmla="*/ 4 h 78"/>
                <a:gd name="T56" fmla="*/ 350 w 423"/>
                <a:gd name="T57" fmla="*/ 0 h 78"/>
                <a:gd name="T58" fmla="*/ 423 w 423"/>
                <a:gd name="T59" fmla="*/ 43 h 78"/>
                <a:gd name="T60" fmla="*/ 342 w 423"/>
                <a:gd name="T61" fmla="*/ 73 h 78"/>
                <a:gd name="T62" fmla="*/ 352 w 423"/>
                <a:gd name="T63" fmla="*/ 73 h 78"/>
                <a:gd name="T64" fmla="*/ 419 w 423"/>
                <a:gd name="T65" fmla="*/ 34 h 78"/>
                <a:gd name="T66" fmla="*/ 345 w 423"/>
                <a:gd name="T67" fmla="*/ 9 h 78"/>
                <a:gd name="T68" fmla="*/ 352 w 423"/>
                <a:gd name="T69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3" h="78">
                  <a:moveTo>
                    <a:pt x="52" y="27"/>
                  </a:moveTo>
                  <a:lnTo>
                    <a:pt x="54" y="26"/>
                  </a:lnTo>
                  <a:lnTo>
                    <a:pt x="370" y="26"/>
                  </a:lnTo>
                  <a:lnTo>
                    <a:pt x="371" y="27"/>
                  </a:lnTo>
                  <a:lnTo>
                    <a:pt x="377" y="29"/>
                  </a:lnTo>
                  <a:lnTo>
                    <a:pt x="380" y="32"/>
                  </a:lnTo>
                  <a:lnTo>
                    <a:pt x="382" y="37"/>
                  </a:lnTo>
                  <a:lnTo>
                    <a:pt x="382" y="40"/>
                  </a:lnTo>
                  <a:lnTo>
                    <a:pt x="380" y="46"/>
                  </a:lnTo>
                  <a:lnTo>
                    <a:pt x="377" y="49"/>
                  </a:lnTo>
                  <a:lnTo>
                    <a:pt x="371" y="51"/>
                  </a:lnTo>
                  <a:lnTo>
                    <a:pt x="370" y="51"/>
                  </a:lnTo>
                  <a:lnTo>
                    <a:pt x="54" y="51"/>
                  </a:lnTo>
                  <a:lnTo>
                    <a:pt x="52" y="51"/>
                  </a:lnTo>
                  <a:lnTo>
                    <a:pt x="47" y="49"/>
                  </a:lnTo>
                  <a:lnTo>
                    <a:pt x="44" y="47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44" y="31"/>
                  </a:lnTo>
                  <a:lnTo>
                    <a:pt x="47" y="29"/>
                  </a:lnTo>
                  <a:lnTo>
                    <a:pt x="52" y="27"/>
                  </a:lnTo>
                  <a:close/>
                  <a:moveTo>
                    <a:pt x="50" y="38"/>
                  </a:moveTo>
                  <a:lnTo>
                    <a:pt x="53" y="36"/>
                  </a:lnTo>
                  <a:lnTo>
                    <a:pt x="50" y="41"/>
                  </a:lnTo>
                  <a:lnTo>
                    <a:pt x="50" y="37"/>
                  </a:lnTo>
                  <a:lnTo>
                    <a:pt x="53" y="42"/>
                  </a:lnTo>
                  <a:lnTo>
                    <a:pt x="50" y="40"/>
                  </a:lnTo>
                  <a:lnTo>
                    <a:pt x="55" y="42"/>
                  </a:lnTo>
                  <a:lnTo>
                    <a:pt x="54" y="41"/>
                  </a:lnTo>
                  <a:lnTo>
                    <a:pt x="370" y="41"/>
                  </a:lnTo>
                  <a:lnTo>
                    <a:pt x="368" y="42"/>
                  </a:lnTo>
                  <a:lnTo>
                    <a:pt x="374" y="40"/>
                  </a:lnTo>
                  <a:lnTo>
                    <a:pt x="371" y="43"/>
                  </a:lnTo>
                  <a:lnTo>
                    <a:pt x="373" y="37"/>
                  </a:lnTo>
                  <a:lnTo>
                    <a:pt x="373" y="40"/>
                  </a:lnTo>
                  <a:lnTo>
                    <a:pt x="371" y="35"/>
                  </a:lnTo>
                  <a:lnTo>
                    <a:pt x="374" y="38"/>
                  </a:lnTo>
                  <a:lnTo>
                    <a:pt x="368" y="36"/>
                  </a:lnTo>
                  <a:lnTo>
                    <a:pt x="370" y="36"/>
                  </a:lnTo>
                  <a:lnTo>
                    <a:pt x="54" y="36"/>
                  </a:lnTo>
                  <a:lnTo>
                    <a:pt x="55" y="36"/>
                  </a:lnTo>
                  <a:lnTo>
                    <a:pt x="50" y="38"/>
                  </a:lnTo>
                  <a:close/>
                  <a:moveTo>
                    <a:pt x="81" y="73"/>
                  </a:moveTo>
                  <a:lnTo>
                    <a:pt x="74" y="78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74" y="0"/>
                  </a:lnTo>
                  <a:lnTo>
                    <a:pt x="81" y="4"/>
                  </a:lnTo>
                  <a:lnTo>
                    <a:pt x="81" y="73"/>
                  </a:lnTo>
                  <a:close/>
                  <a:moveTo>
                    <a:pt x="71" y="4"/>
                  </a:moveTo>
                  <a:lnTo>
                    <a:pt x="78" y="9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78" y="69"/>
                  </a:lnTo>
                  <a:lnTo>
                    <a:pt x="71" y="73"/>
                  </a:lnTo>
                  <a:lnTo>
                    <a:pt x="71" y="4"/>
                  </a:lnTo>
                  <a:close/>
                  <a:moveTo>
                    <a:pt x="342" y="4"/>
                  </a:moveTo>
                  <a:lnTo>
                    <a:pt x="350" y="0"/>
                  </a:lnTo>
                  <a:lnTo>
                    <a:pt x="423" y="34"/>
                  </a:lnTo>
                  <a:lnTo>
                    <a:pt x="423" y="43"/>
                  </a:lnTo>
                  <a:lnTo>
                    <a:pt x="350" y="78"/>
                  </a:lnTo>
                  <a:lnTo>
                    <a:pt x="342" y="73"/>
                  </a:lnTo>
                  <a:lnTo>
                    <a:pt x="342" y="4"/>
                  </a:lnTo>
                  <a:close/>
                  <a:moveTo>
                    <a:pt x="352" y="73"/>
                  </a:moveTo>
                  <a:lnTo>
                    <a:pt x="345" y="69"/>
                  </a:lnTo>
                  <a:lnTo>
                    <a:pt x="419" y="34"/>
                  </a:lnTo>
                  <a:lnTo>
                    <a:pt x="419" y="43"/>
                  </a:lnTo>
                  <a:lnTo>
                    <a:pt x="345" y="9"/>
                  </a:lnTo>
                  <a:lnTo>
                    <a:pt x="352" y="4"/>
                  </a:lnTo>
                  <a:lnTo>
                    <a:pt x="352" y="7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" name="Rectangle 162"/>
            <p:cNvSpPr>
              <a:spLocks noChangeArrowheads="1"/>
            </p:cNvSpPr>
            <p:nvPr/>
          </p:nvSpPr>
          <p:spPr bwMode="auto">
            <a:xfrm>
              <a:off x="1307" y="2404"/>
              <a:ext cx="55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Atributos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ectangle 163"/>
            <p:cNvSpPr>
              <a:spLocks noChangeArrowheads="1"/>
            </p:cNvSpPr>
            <p:nvPr/>
          </p:nvSpPr>
          <p:spPr bwMode="auto">
            <a:xfrm>
              <a:off x="1071" y="2548"/>
              <a:ext cx="102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Comportamentais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164"/>
            <p:cNvSpPr>
              <a:spLocks noChangeArrowheads="1"/>
            </p:cNvSpPr>
            <p:nvPr/>
          </p:nvSpPr>
          <p:spPr bwMode="auto">
            <a:xfrm>
              <a:off x="2810" y="2612"/>
              <a:ext cx="5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Resposta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165"/>
            <p:cNvSpPr>
              <a:spLocks noChangeArrowheads="1"/>
            </p:cNvSpPr>
            <p:nvPr/>
          </p:nvSpPr>
          <p:spPr bwMode="auto">
            <a:xfrm>
              <a:off x="2719" y="2756"/>
              <a:ext cx="34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estrat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ectangle 166"/>
            <p:cNvSpPr>
              <a:spLocks noChangeArrowheads="1"/>
            </p:cNvSpPr>
            <p:nvPr/>
          </p:nvSpPr>
          <p:spPr bwMode="auto">
            <a:xfrm>
              <a:off x="3019" y="2756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é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167"/>
            <p:cNvSpPr>
              <a:spLocks noChangeArrowheads="1"/>
            </p:cNvSpPr>
            <p:nvPr/>
          </p:nvSpPr>
          <p:spPr bwMode="auto">
            <a:xfrm>
              <a:off x="3083" y="2756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gica 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168"/>
            <p:cNvSpPr>
              <a:spLocks noChangeArrowheads="1"/>
            </p:cNvSpPr>
            <p:nvPr/>
          </p:nvSpPr>
          <p:spPr bwMode="auto">
            <a:xfrm>
              <a:off x="2682" y="2900"/>
              <a:ext cx="8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aprendizagem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169"/>
            <p:cNvSpPr>
              <a:spLocks noChangeArrowheads="1"/>
            </p:cNvSpPr>
            <p:nvPr/>
          </p:nvSpPr>
          <p:spPr bwMode="auto">
            <a:xfrm>
              <a:off x="2810" y="1193"/>
              <a:ext cx="58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Resposta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Rectangle 170"/>
            <p:cNvSpPr>
              <a:spLocks noChangeArrowheads="1"/>
            </p:cNvSpPr>
            <p:nvPr/>
          </p:nvSpPr>
          <p:spPr bwMode="auto">
            <a:xfrm>
              <a:off x="2719" y="1337"/>
              <a:ext cx="34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estrat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171"/>
            <p:cNvSpPr>
              <a:spLocks noChangeArrowheads="1"/>
            </p:cNvSpPr>
            <p:nvPr/>
          </p:nvSpPr>
          <p:spPr bwMode="auto">
            <a:xfrm>
              <a:off x="3019" y="1337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é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172"/>
            <p:cNvSpPr>
              <a:spLocks noChangeArrowheads="1"/>
            </p:cNvSpPr>
            <p:nvPr/>
          </p:nvSpPr>
          <p:spPr bwMode="auto">
            <a:xfrm>
              <a:off x="3083" y="1337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gica 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2682" y="1481"/>
              <a:ext cx="8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aprendizagem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Rectangle 174"/>
            <p:cNvSpPr>
              <a:spLocks noChangeArrowheads="1"/>
            </p:cNvSpPr>
            <p:nvPr/>
          </p:nvSpPr>
          <p:spPr bwMode="auto">
            <a:xfrm>
              <a:off x="4394" y="1879"/>
              <a:ext cx="58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Ambiente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175"/>
            <p:cNvSpPr>
              <a:spLocks noChangeArrowheads="1"/>
            </p:cNvSpPr>
            <p:nvPr/>
          </p:nvSpPr>
          <p:spPr bwMode="auto">
            <a:xfrm>
              <a:off x="4366" y="2025"/>
              <a:ext cx="2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Pol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176"/>
            <p:cNvSpPr>
              <a:spLocks noChangeArrowheads="1"/>
            </p:cNvSpPr>
            <p:nvPr/>
          </p:nvSpPr>
          <p:spPr bwMode="auto">
            <a:xfrm>
              <a:off x="4539" y="2025"/>
              <a:ext cx="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í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177"/>
            <p:cNvSpPr>
              <a:spLocks noChangeArrowheads="1"/>
            </p:cNvSpPr>
            <p:nvPr/>
          </p:nvSpPr>
          <p:spPr bwMode="auto">
            <a:xfrm>
              <a:off x="4567" y="2025"/>
              <a:ext cx="42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ticos 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178"/>
            <p:cNvSpPr>
              <a:spLocks noChangeArrowheads="1"/>
            </p:cNvSpPr>
            <p:nvPr/>
          </p:nvSpPr>
          <p:spPr bwMode="auto">
            <a:xfrm>
              <a:off x="4266" y="2169"/>
              <a:ext cx="8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estrutura legal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/>
          </p:nvSpPr>
          <p:spPr bwMode="auto">
            <a:xfrm>
              <a:off x="2230" y="970"/>
              <a:ext cx="70" cy="756"/>
            </a:xfrm>
            <a:custGeom>
              <a:avLst/>
              <a:gdLst>
                <a:gd name="T0" fmla="*/ 65 w 112"/>
                <a:gd name="T1" fmla="*/ 67 h 1232"/>
                <a:gd name="T2" fmla="*/ 65 w 112"/>
                <a:gd name="T3" fmla="*/ 1167 h 1232"/>
                <a:gd name="T4" fmla="*/ 56 w 112"/>
                <a:gd name="T5" fmla="*/ 1177 h 1232"/>
                <a:gd name="T6" fmla="*/ 47 w 112"/>
                <a:gd name="T7" fmla="*/ 1167 h 1232"/>
                <a:gd name="T8" fmla="*/ 47 w 112"/>
                <a:gd name="T9" fmla="*/ 67 h 1232"/>
                <a:gd name="T10" fmla="*/ 56 w 112"/>
                <a:gd name="T11" fmla="*/ 57 h 1232"/>
                <a:gd name="T12" fmla="*/ 65 w 112"/>
                <a:gd name="T13" fmla="*/ 67 h 1232"/>
                <a:gd name="T14" fmla="*/ 0 w 112"/>
                <a:gd name="T15" fmla="*/ 119 h 1232"/>
                <a:gd name="T16" fmla="*/ 56 w 112"/>
                <a:gd name="T17" fmla="*/ 0 h 1232"/>
                <a:gd name="T18" fmla="*/ 112 w 112"/>
                <a:gd name="T19" fmla="*/ 119 h 1232"/>
                <a:gd name="T20" fmla="*/ 0 w 112"/>
                <a:gd name="T21" fmla="*/ 119 h 1232"/>
                <a:gd name="T22" fmla="*/ 112 w 112"/>
                <a:gd name="T23" fmla="*/ 1114 h 1232"/>
                <a:gd name="T24" fmla="*/ 56 w 112"/>
                <a:gd name="T25" fmla="*/ 1232 h 1232"/>
                <a:gd name="T26" fmla="*/ 0 w 112"/>
                <a:gd name="T27" fmla="*/ 1114 h 1232"/>
                <a:gd name="T28" fmla="*/ 112 w 112"/>
                <a:gd name="T29" fmla="*/ 1114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232">
                  <a:moveTo>
                    <a:pt x="65" y="67"/>
                  </a:moveTo>
                  <a:lnTo>
                    <a:pt x="65" y="1167"/>
                  </a:lnTo>
                  <a:cubicBezTo>
                    <a:pt x="65" y="1172"/>
                    <a:pt x="62" y="1177"/>
                    <a:pt x="56" y="1177"/>
                  </a:cubicBezTo>
                  <a:cubicBezTo>
                    <a:pt x="51" y="1177"/>
                    <a:pt x="47" y="1172"/>
                    <a:pt x="47" y="1167"/>
                  </a:cubicBezTo>
                  <a:lnTo>
                    <a:pt x="47" y="67"/>
                  </a:lnTo>
                  <a:cubicBezTo>
                    <a:pt x="47" y="62"/>
                    <a:pt x="51" y="57"/>
                    <a:pt x="56" y="57"/>
                  </a:cubicBezTo>
                  <a:cubicBezTo>
                    <a:pt x="62" y="57"/>
                    <a:pt x="65" y="62"/>
                    <a:pt x="65" y="67"/>
                  </a:cubicBezTo>
                  <a:close/>
                  <a:moveTo>
                    <a:pt x="0" y="119"/>
                  </a:moveTo>
                  <a:lnTo>
                    <a:pt x="56" y="0"/>
                  </a:lnTo>
                  <a:lnTo>
                    <a:pt x="112" y="119"/>
                  </a:lnTo>
                  <a:lnTo>
                    <a:pt x="0" y="119"/>
                  </a:lnTo>
                  <a:close/>
                  <a:moveTo>
                    <a:pt x="112" y="1114"/>
                  </a:moveTo>
                  <a:lnTo>
                    <a:pt x="56" y="1232"/>
                  </a:lnTo>
                  <a:lnTo>
                    <a:pt x="0" y="1114"/>
                  </a:lnTo>
                  <a:lnTo>
                    <a:pt x="112" y="1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Freeform 180"/>
            <p:cNvSpPr>
              <a:spLocks noEditPoints="1"/>
            </p:cNvSpPr>
            <p:nvPr/>
          </p:nvSpPr>
          <p:spPr bwMode="auto">
            <a:xfrm>
              <a:off x="2226" y="968"/>
              <a:ext cx="79" cy="760"/>
            </a:xfrm>
            <a:custGeom>
              <a:avLst/>
              <a:gdLst>
                <a:gd name="T0" fmla="*/ 50 w 79"/>
                <a:gd name="T1" fmla="*/ 43 h 760"/>
                <a:gd name="T2" fmla="*/ 50 w 79"/>
                <a:gd name="T3" fmla="*/ 720 h 760"/>
                <a:gd name="T4" fmla="*/ 46 w 79"/>
                <a:gd name="T5" fmla="*/ 727 h 760"/>
                <a:gd name="T6" fmla="*/ 37 w 79"/>
                <a:gd name="T7" fmla="*/ 729 h 760"/>
                <a:gd name="T8" fmla="*/ 31 w 79"/>
                <a:gd name="T9" fmla="*/ 725 h 760"/>
                <a:gd name="T10" fmla="*/ 29 w 79"/>
                <a:gd name="T11" fmla="*/ 718 h 760"/>
                <a:gd name="T12" fmla="*/ 29 w 79"/>
                <a:gd name="T13" fmla="*/ 41 h 760"/>
                <a:gd name="T14" fmla="*/ 34 w 79"/>
                <a:gd name="T15" fmla="*/ 34 h 760"/>
                <a:gd name="T16" fmla="*/ 42 w 79"/>
                <a:gd name="T17" fmla="*/ 33 h 760"/>
                <a:gd name="T18" fmla="*/ 49 w 79"/>
                <a:gd name="T19" fmla="*/ 38 h 760"/>
                <a:gd name="T20" fmla="*/ 39 w 79"/>
                <a:gd name="T21" fmla="*/ 41 h 760"/>
                <a:gd name="T22" fmla="*/ 37 w 79"/>
                <a:gd name="T23" fmla="*/ 42 h 760"/>
                <a:gd name="T24" fmla="*/ 38 w 79"/>
                <a:gd name="T25" fmla="*/ 44 h 760"/>
                <a:gd name="T26" fmla="*/ 39 w 79"/>
                <a:gd name="T27" fmla="*/ 46 h 760"/>
                <a:gd name="T28" fmla="*/ 39 w 79"/>
                <a:gd name="T29" fmla="*/ 718 h 760"/>
                <a:gd name="T30" fmla="*/ 40 w 79"/>
                <a:gd name="T31" fmla="*/ 720 h 760"/>
                <a:gd name="T32" fmla="*/ 42 w 79"/>
                <a:gd name="T33" fmla="*/ 720 h 760"/>
                <a:gd name="T34" fmla="*/ 42 w 79"/>
                <a:gd name="T35" fmla="*/ 718 h 760"/>
                <a:gd name="T36" fmla="*/ 40 w 79"/>
                <a:gd name="T37" fmla="*/ 717 h 760"/>
                <a:gd name="T38" fmla="*/ 40 w 79"/>
                <a:gd name="T39" fmla="*/ 43 h 760"/>
                <a:gd name="T40" fmla="*/ 39 w 79"/>
                <a:gd name="T41" fmla="*/ 41 h 760"/>
                <a:gd name="T42" fmla="*/ 0 w 79"/>
                <a:gd name="T43" fmla="*/ 73 h 760"/>
                <a:gd name="T44" fmla="*/ 44 w 79"/>
                <a:gd name="T45" fmla="*/ 0 h 760"/>
                <a:gd name="T46" fmla="*/ 74 w 79"/>
                <a:gd name="T47" fmla="*/ 80 h 760"/>
                <a:gd name="T48" fmla="*/ 74 w 79"/>
                <a:gd name="T49" fmla="*/ 70 h 760"/>
                <a:gd name="T50" fmla="*/ 35 w 79"/>
                <a:gd name="T51" fmla="*/ 4 h 760"/>
                <a:gd name="T52" fmla="*/ 9 w 79"/>
                <a:gd name="T53" fmla="*/ 77 h 760"/>
                <a:gd name="T54" fmla="*/ 74 w 79"/>
                <a:gd name="T55" fmla="*/ 70 h 760"/>
                <a:gd name="T56" fmla="*/ 79 w 79"/>
                <a:gd name="T57" fmla="*/ 688 h 760"/>
                <a:gd name="T58" fmla="*/ 35 w 79"/>
                <a:gd name="T59" fmla="*/ 760 h 760"/>
                <a:gd name="T60" fmla="*/ 4 w 79"/>
                <a:gd name="T61" fmla="*/ 681 h 760"/>
                <a:gd name="T62" fmla="*/ 4 w 79"/>
                <a:gd name="T63" fmla="*/ 690 h 760"/>
                <a:gd name="T64" fmla="*/ 44 w 79"/>
                <a:gd name="T65" fmla="*/ 756 h 760"/>
                <a:gd name="T66" fmla="*/ 70 w 79"/>
                <a:gd name="T67" fmla="*/ 684 h 760"/>
                <a:gd name="T68" fmla="*/ 4 w 79"/>
                <a:gd name="T69" fmla="*/ 69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760">
                  <a:moveTo>
                    <a:pt x="50" y="42"/>
                  </a:moveTo>
                  <a:lnTo>
                    <a:pt x="50" y="43"/>
                  </a:lnTo>
                  <a:lnTo>
                    <a:pt x="50" y="718"/>
                  </a:lnTo>
                  <a:lnTo>
                    <a:pt x="50" y="720"/>
                  </a:lnTo>
                  <a:lnTo>
                    <a:pt x="49" y="724"/>
                  </a:lnTo>
                  <a:lnTo>
                    <a:pt x="46" y="727"/>
                  </a:lnTo>
                  <a:lnTo>
                    <a:pt x="42" y="729"/>
                  </a:lnTo>
                  <a:lnTo>
                    <a:pt x="37" y="729"/>
                  </a:lnTo>
                  <a:lnTo>
                    <a:pt x="34" y="727"/>
                  </a:lnTo>
                  <a:lnTo>
                    <a:pt x="31" y="725"/>
                  </a:lnTo>
                  <a:lnTo>
                    <a:pt x="29" y="720"/>
                  </a:lnTo>
                  <a:lnTo>
                    <a:pt x="29" y="718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31" y="37"/>
                  </a:lnTo>
                  <a:lnTo>
                    <a:pt x="34" y="34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6" y="34"/>
                  </a:lnTo>
                  <a:lnTo>
                    <a:pt x="49" y="38"/>
                  </a:lnTo>
                  <a:lnTo>
                    <a:pt x="50" y="42"/>
                  </a:lnTo>
                  <a:close/>
                  <a:moveTo>
                    <a:pt x="39" y="41"/>
                  </a:moveTo>
                  <a:lnTo>
                    <a:pt x="42" y="44"/>
                  </a:lnTo>
                  <a:lnTo>
                    <a:pt x="37" y="42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40" y="41"/>
                  </a:lnTo>
                  <a:lnTo>
                    <a:pt x="39" y="46"/>
                  </a:lnTo>
                  <a:lnTo>
                    <a:pt x="39" y="43"/>
                  </a:lnTo>
                  <a:lnTo>
                    <a:pt x="39" y="718"/>
                  </a:lnTo>
                  <a:lnTo>
                    <a:pt x="39" y="716"/>
                  </a:lnTo>
                  <a:lnTo>
                    <a:pt x="40" y="720"/>
                  </a:lnTo>
                  <a:lnTo>
                    <a:pt x="38" y="718"/>
                  </a:lnTo>
                  <a:lnTo>
                    <a:pt x="42" y="720"/>
                  </a:lnTo>
                  <a:lnTo>
                    <a:pt x="37" y="720"/>
                  </a:lnTo>
                  <a:lnTo>
                    <a:pt x="42" y="718"/>
                  </a:lnTo>
                  <a:lnTo>
                    <a:pt x="39" y="721"/>
                  </a:lnTo>
                  <a:lnTo>
                    <a:pt x="40" y="717"/>
                  </a:lnTo>
                  <a:lnTo>
                    <a:pt x="40" y="718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39" y="41"/>
                  </a:lnTo>
                  <a:close/>
                  <a:moveTo>
                    <a:pt x="4" y="80"/>
                  </a:moveTo>
                  <a:lnTo>
                    <a:pt x="0" y="7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4" y="80"/>
                  </a:lnTo>
                  <a:close/>
                  <a:moveTo>
                    <a:pt x="74" y="70"/>
                  </a:moveTo>
                  <a:lnTo>
                    <a:pt x="70" y="77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9" y="77"/>
                  </a:lnTo>
                  <a:lnTo>
                    <a:pt x="4" y="70"/>
                  </a:lnTo>
                  <a:lnTo>
                    <a:pt x="74" y="70"/>
                  </a:lnTo>
                  <a:close/>
                  <a:moveTo>
                    <a:pt x="74" y="681"/>
                  </a:moveTo>
                  <a:lnTo>
                    <a:pt x="79" y="688"/>
                  </a:lnTo>
                  <a:lnTo>
                    <a:pt x="44" y="760"/>
                  </a:lnTo>
                  <a:lnTo>
                    <a:pt x="35" y="760"/>
                  </a:lnTo>
                  <a:lnTo>
                    <a:pt x="0" y="688"/>
                  </a:lnTo>
                  <a:lnTo>
                    <a:pt x="4" y="681"/>
                  </a:lnTo>
                  <a:lnTo>
                    <a:pt x="74" y="681"/>
                  </a:lnTo>
                  <a:close/>
                  <a:moveTo>
                    <a:pt x="4" y="690"/>
                  </a:moveTo>
                  <a:lnTo>
                    <a:pt x="9" y="684"/>
                  </a:lnTo>
                  <a:lnTo>
                    <a:pt x="44" y="756"/>
                  </a:lnTo>
                  <a:lnTo>
                    <a:pt x="35" y="756"/>
                  </a:lnTo>
                  <a:lnTo>
                    <a:pt x="70" y="684"/>
                  </a:lnTo>
                  <a:lnTo>
                    <a:pt x="74" y="690"/>
                  </a:lnTo>
                  <a:lnTo>
                    <a:pt x="4" y="69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" name="Freeform 181"/>
            <p:cNvSpPr>
              <a:spLocks noEditPoints="1"/>
            </p:cNvSpPr>
            <p:nvPr/>
          </p:nvSpPr>
          <p:spPr bwMode="auto">
            <a:xfrm>
              <a:off x="2230" y="2472"/>
              <a:ext cx="70" cy="618"/>
            </a:xfrm>
            <a:custGeom>
              <a:avLst/>
              <a:gdLst>
                <a:gd name="T0" fmla="*/ 65 w 112"/>
                <a:gd name="T1" fmla="*/ 66 h 1008"/>
                <a:gd name="T2" fmla="*/ 65 w 112"/>
                <a:gd name="T3" fmla="*/ 943 h 1008"/>
                <a:gd name="T4" fmla="*/ 56 w 112"/>
                <a:gd name="T5" fmla="*/ 952 h 1008"/>
                <a:gd name="T6" fmla="*/ 47 w 112"/>
                <a:gd name="T7" fmla="*/ 943 h 1008"/>
                <a:gd name="T8" fmla="*/ 47 w 112"/>
                <a:gd name="T9" fmla="*/ 66 h 1008"/>
                <a:gd name="T10" fmla="*/ 56 w 112"/>
                <a:gd name="T11" fmla="*/ 57 h 1008"/>
                <a:gd name="T12" fmla="*/ 65 w 112"/>
                <a:gd name="T13" fmla="*/ 66 h 1008"/>
                <a:gd name="T14" fmla="*/ 0 w 112"/>
                <a:gd name="T15" fmla="*/ 119 h 1008"/>
                <a:gd name="T16" fmla="*/ 56 w 112"/>
                <a:gd name="T17" fmla="*/ 0 h 1008"/>
                <a:gd name="T18" fmla="*/ 112 w 112"/>
                <a:gd name="T19" fmla="*/ 119 h 1008"/>
                <a:gd name="T20" fmla="*/ 0 w 112"/>
                <a:gd name="T21" fmla="*/ 119 h 1008"/>
                <a:gd name="T22" fmla="*/ 112 w 112"/>
                <a:gd name="T23" fmla="*/ 890 h 1008"/>
                <a:gd name="T24" fmla="*/ 56 w 112"/>
                <a:gd name="T25" fmla="*/ 1008 h 1008"/>
                <a:gd name="T26" fmla="*/ 0 w 112"/>
                <a:gd name="T27" fmla="*/ 890 h 1008"/>
                <a:gd name="T28" fmla="*/ 112 w 112"/>
                <a:gd name="T29" fmla="*/ 89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08">
                  <a:moveTo>
                    <a:pt x="65" y="66"/>
                  </a:moveTo>
                  <a:lnTo>
                    <a:pt x="65" y="943"/>
                  </a:lnTo>
                  <a:cubicBezTo>
                    <a:pt x="65" y="948"/>
                    <a:pt x="62" y="952"/>
                    <a:pt x="56" y="952"/>
                  </a:cubicBezTo>
                  <a:cubicBezTo>
                    <a:pt x="51" y="952"/>
                    <a:pt x="47" y="948"/>
                    <a:pt x="47" y="943"/>
                  </a:cubicBezTo>
                  <a:lnTo>
                    <a:pt x="47" y="66"/>
                  </a:lnTo>
                  <a:cubicBezTo>
                    <a:pt x="47" y="61"/>
                    <a:pt x="51" y="57"/>
                    <a:pt x="56" y="57"/>
                  </a:cubicBezTo>
                  <a:cubicBezTo>
                    <a:pt x="62" y="57"/>
                    <a:pt x="65" y="61"/>
                    <a:pt x="65" y="66"/>
                  </a:cubicBezTo>
                  <a:close/>
                  <a:moveTo>
                    <a:pt x="0" y="119"/>
                  </a:moveTo>
                  <a:lnTo>
                    <a:pt x="56" y="0"/>
                  </a:lnTo>
                  <a:lnTo>
                    <a:pt x="112" y="119"/>
                  </a:lnTo>
                  <a:lnTo>
                    <a:pt x="0" y="119"/>
                  </a:lnTo>
                  <a:close/>
                  <a:moveTo>
                    <a:pt x="112" y="890"/>
                  </a:moveTo>
                  <a:lnTo>
                    <a:pt x="56" y="1008"/>
                  </a:lnTo>
                  <a:lnTo>
                    <a:pt x="0" y="890"/>
                  </a:lnTo>
                  <a:lnTo>
                    <a:pt x="112" y="8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Freeform 182"/>
            <p:cNvSpPr>
              <a:spLocks noEditPoints="1"/>
            </p:cNvSpPr>
            <p:nvPr/>
          </p:nvSpPr>
          <p:spPr bwMode="auto">
            <a:xfrm>
              <a:off x="2226" y="2470"/>
              <a:ext cx="79" cy="623"/>
            </a:xfrm>
            <a:custGeom>
              <a:avLst/>
              <a:gdLst>
                <a:gd name="T0" fmla="*/ 49 w 79"/>
                <a:gd name="T1" fmla="*/ 39 h 623"/>
                <a:gd name="T2" fmla="*/ 50 w 79"/>
                <a:gd name="T3" fmla="*/ 42 h 623"/>
                <a:gd name="T4" fmla="*/ 50 w 79"/>
                <a:gd name="T5" fmla="*/ 581 h 623"/>
                <a:gd name="T6" fmla="*/ 49 w 79"/>
                <a:gd name="T7" fmla="*/ 584 h 623"/>
                <a:gd name="T8" fmla="*/ 43 w 79"/>
                <a:gd name="T9" fmla="*/ 590 h 623"/>
                <a:gd name="T10" fmla="*/ 36 w 79"/>
                <a:gd name="T11" fmla="*/ 590 h 623"/>
                <a:gd name="T12" fmla="*/ 30 w 79"/>
                <a:gd name="T13" fmla="*/ 584 h 623"/>
                <a:gd name="T14" fmla="*/ 29 w 79"/>
                <a:gd name="T15" fmla="*/ 581 h 623"/>
                <a:gd name="T16" fmla="*/ 29 w 79"/>
                <a:gd name="T17" fmla="*/ 42 h 623"/>
                <a:gd name="T18" fmla="*/ 30 w 79"/>
                <a:gd name="T19" fmla="*/ 39 h 623"/>
                <a:gd name="T20" fmla="*/ 36 w 79"/>
                <a:gd name="T21" fmla="*/ 34 h 623"/>
                <a:gd name="T22" fmla="*/ 43 w 79"/>
                <a:gd name="T23" fmla="*/ 34 h 623"/>
                <a:gd name="T24" fmla="*/ 49 w 79"/>
                <a:gd name="T25" fmla="*/ 39 h 623"/>
                <a:gd name="T26" fmla="*/ 36 w 79"/>
                <a:gd name="T27" fmla="*/ 41 h 623"/>
                <a:gd name="T28" fmla="*/ 43 w 79"/>
                <a:gd name="T29" fmla="*/ 41 h 623"/>
                <a:gd name="T30" fmla="*/ 37 w 79"/>
                <a:gd name="T31" fmla="*/ 46 h 623"/>
                <a:gd name="T32" fmla="*/ 39 w 79"/>
                <a:gd name="T33" fmla="*/ 42 h 623"/>
                <a:gd name="T34" fmla="*/ 39 w 79"/>
                <a:gd name="T35" fmla="*/ 581 h 623"/>
                <a:gd name="T36" fmla="*/ 37 w 79"/>
                <a:gd name="T37" fmla="*/ 578 h 623"/>
                <a:gd name="T38" fmla="*/ 43 w 79"/>
                <a:gd name="T39" fmla="*/ 583 h 623"/>
                <a:gd name="T40" fmla="*/ 36 w 79"/>
                <a:gd name="T41" fmla="*/ 583 h 623"/>
                <a:gd name="T42" fmla="*/ 42 w 79"/>
                <a:gd name="T43" fmla="*/ 578 h 623"/>
                <a:gd name="T44" fmla="*/ 40 w 79"/>
                <a:gd name="T45" fmla="*/ 581 h 623"/>
                <a:gd name="T46" fmla="*/ 40 w 79"/>
                <a:gd name="T47" fmla="*/ 42 h 623"/>
                <a:gd name="T48" fmla="*/ 42 w 79"/>
                <a:gd name="T49" fmla="*/ 46 h 623"/>
                <a:gd name="T50" fmla="*/ 36 w 79"/>
                <a:gd name="T51" fmla="*/ 41 h 623"/>
                <a:gd name="T52" fmla="*/ 4 w 79"/>
                <a:gd name="T53" fmla="*/ 80 h 623"/>
                <a:gd name="T54" fmla="*/ 0 w 79"/>
                <a:gd name="T55" fmla="*/ 73 h 623"/>
                <a:gd name="T56" fmla="*/ 35 w 79"/>
                <a:gd name="T57" fmla="*/ 0 h 623"/>
                <a:gd name="T58" fmla="*/ 44 w 79"/>
                <a:gd name="T59" fmla="*/ 0 h 623"/>
                <a:gd name="T60" fmla="*/ 79 w 79"/>
                <a:gd name="T61" fmla="*/ 73 h 623"/>
                <a:gd name="T62" fmla="*/ 74 w 79"/>
                <a:gd name="T63" fmla="*/ 80 h 623"/>
                <a:gd name="T64" fmla="*/ 4 w 79"/>
                <a:gd name="T65" fmla="*/ 80 h 623"/>
                <a:gd name="T66" fmla="*/ 74 w 79"/>
                <a:gd name="T67" fmla="*/ 70 h 623"/>
                <a:gd name="T68" fmla="*/ 70 w 79"/>
                <a:gd name="T69" fmla="*/ 77 h 623"/>
                <a:gd name="T70" fmla="*/ 35 w 79"/>
                <a:gd name="T71" fmla="*/ 4 h 623"/>
                <a:gd name="T72" fmla="*/ 44 w 79"/>
                <a:gd name="T73" fmla="*/ 4 h 623"/>
                <a:gd name="T74" fmla="*/ 9 w 79"/>
                <a:gd name="T75" fmla="*/ 77 h 623"/>
                <a:gd name="T76" fmla="*/ 4 w 79"/>
                <a:gd name="T77" fmla="*/ 70 h 623"/>
                <a:gd name="T78" fmla="*/ 74 w 79"/>
                <a:gd name="T79" fmla="*/ 70 h 623"/>
                <a:gd name="T80" fmla="*/ 74 w 79"/>
                <a:gd name="T81" fmla="*/ 543 h 623"/>
                <a:gd name="T82" fmla="*/ 79 w 79"/>
                <a:gd name="T83" fmla="*/ 551 h 623"/>
                <a:gd name="T84" fmla="*/ 44 w 79"/>
                <a:gd name="T85" fmla="*/ 623 h 623"/>
                <a:gd name="T86" fmla="*/ 35 w 79"/>
                <a:gd name="T87" fmla="*/ 623 h 623"/>
                <a:gd name="T88" fmla="*/ 0 w 79"/>
                <a:gd name="T89" fmla="*/ 551 h 623"/>
                <a:gd name="T90" fmla="*/ 4 w 79"/>
                <a:gd name="T91" fmla="*/ 543 h 623"/>
                <a:gd name="T92" fmla="*/ 74 w 79"/>
                <a:gd name="T93" fmla="*/ 543 h 623"/>
                <a:gd name="T94" fmla="*/ 4 w 79"/>
                <a:gd name="T95" fmla="*/ 553 h 623"/>
                <a:gd name="T96" fmla="*/ 9 w 79"/>
                <a:gd name="T97" fmla="*/ 546 h 623"/>
                <a:gd name="T98" fmla="*/ 44 w 79"/>
                <a:gd name="T99" fmla="*/ 619 h 623"/>
                <a:gd name="T100" fmla="*/ 35 w 79"/>
                <a:gd name="T101" fmla="*/ 619 h 623"/>
                <a:gd name="T102" fmla="*/ 70 w 79"/>
                <a:gd name="T103" fmla="*/ 546 h 623"/>
                <a:gd name="T104" fmla="*/ 74 w 79"/>
                <a:gd name="T105" fmla="*/ 553 h 623"/>
                <a:gd name="T106" fmla="*/ 4 w 79"/>
                <a:gd name="T107" fmla="*/ 55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623">
                  <a:moveTo>
                    <a:pt x="49" y="39"/>
                  </a:moveTo>
                  <a:lnTo>
                    <a:pt x="50" y="42"/>
                  </a:lnTo>
                  <a:lnTo>
                    <a:pt x="50" y="581"/>
                  </a:lnTo>
                  <a:lnTo>
                    <a:pt x="49" y="584"/>
                  </a:lnTo>
                  <a:lnTo>
                    <a:pt x="43" y="590"/>
                  </a:lnTo>
                  <a:lnTo>
                    <a:pt x="36" y="590"/>
                  </a:lnTo>
                  <a:lnTo>
                    <a:pt x="30" y="584"/>
                  </a:lnTo>
                  <a:lnTo>
                    <a:pt x="29" y="581"/>
                  </a:lnTo>
                  <a:lnTo>
                    <a:pt x="29" y="42"/>
                  </a:lnTo>
                  <a:lnTo>
                    <a:pt x="30" y="39"/>
                  </a:lnTo>
                  <a:lnTo>
                    <a:pt x="36" y="34"/>
                  </a:lnTo>
                  <a:lnTo>
                    <a:pt x="43" y="34"/>
                  </a:lnTo>
                  <a:lnTo>
                    <a:pt x="49" y="39"/>
                  </a:lnTo>
                  <a:close/>
                  <a:moveTo>
                    <a:pt x="36" y="41"/>
                  </a:moveTo>
                  <a:lnTo>
                    <a:pt x="43" y="41"/>
                  </a:lnTo>
                  <a:lnTo>
                    <a:pt x="37" y="46"/>
                  </a:lnTo>
                  <a:lnTo>
                    <a:pt x="39" y="42"/>
                  </a:lnTo>
                  <a:lnTo>
                    <a:pt x="39" y="581"/>
                  </a:lnTo>
                  <a:lnTo>
                    <a:pt x="37" y="578"/>
                  </a:lnTo>
                  <a:lnTo>
                    <a:pt x="43" y="583"/>
                  </a:lnTo>
                  <a:lnTo>
                    <a:pt x="36" y="583"/>
                  </a:lnTo>
                  <a:lnTo>
                    <a:pt x="42" y="578"/>
                  </a:lnTo>
                  <a:lnTo>
                    <a:pt x="40" y="581"/>
                  </a:lnTo>
                  <a:lnTo>
                    <a:pt x="40" y="42"/>
                  </a:lnTo>
                  <a:lnTo>
                    <a:pt x="42" y="46"/>
                  </a:lnTo>
                  <a:lnTo>
                    <a:pt x="36" y="41"/>
                  </a:lnTo>
                  <a:close/>
                  <a:moveTo>
                    <a:pt x="4" y="80"/>
                  </a:moveTo>
                  <a:lnTo>
                    <a:pt x="0" y="7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4" y="80"/>
                  </a:lnTo>
                  <a:close/>
                  <a:moveTo>
                    <a:pt x="74" y="70"/>
                  </a:moveTo>
                  <a:lnTo>
                    <a:pt x="70" y="77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9" y="77"/>
                  </a:lnTo>
                  <a:lnTo>
                    <a:pt x="4" y="70"/>
                  </a:lnTo>
                  <a:lnTo>
                    <a:pt x="74" y="70"/>
                  </a:lnTo>
                  <a:close/>
                  <a:moveTo>
                    <a:pt x="74" y="543"/>
                  </a:moveTo>
                  <a:lnTo>
                    <a:pt x="79" y="551"/>
                  </a:lnTo>
                  <a:lnTo>
                    <a:pt x="44" y="623"/>
                  </a:lnTo>
                  <a:lnTo>
                    <a:pt x="35" y="623"/>
                  </a:lnTo>
                  <a:lnTo>
                    <a:pt x="0" y="551"/>
                  </a:lnTo>
                  <a:lnTo>
                    <a:pt x="4" y="543"/>
                  </a:lnTo>
                  <a:lnTo>
                    <a:pt x="74" y="543"/>
                  </a:lnTo>
                  <a:close/>
                  <a:moveTo>
                    <a:pt x="4" y="553"/>
                  </a:moveTo>
                  <a:lnTo>
                    <a:pt x="9" y="546"/>
                  </a:lnTo>
                  <a:lnTo>
                    <a:pt x="44" y="619"/>
                  </a:lnTo>
                  <a:lnTo>
                    <a:pt x="35" y="619"/>
                  </a:lnTo>
                  <a:lnTo>
                    <a:pt x="70" y="546"/>
                  </a:lnTo>
                  <a:lnTo>
                    <a:pt x="74" y="553"/>
                  </a:lnTo>
                  <a:lnTo>
                    <a:pt x="4" y="55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4612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-2520" y="1192469"/>
            <a:ext cx="9146519" cy="4684803"/>
            <a:chOff x="3579" y="1074"/>
            <a:chExt cx="6150" cy="3128"/>
          </a:xfrm>
        </p:grpSpPr>
        <p:sp>
          <p:nvSpPr>
            <p:cNvPr id="5" name="AutoShape 8"/>
            <p:cNvSpPr>
              <a:spLocks noChangeAspect="1" noChangeArrowheads="1" noTextEdit="1"/>
            </p:cNvSpPr>
            <p:nvPr/>
          </p:nvSpPr>
          <p:spPr bwMode="auto">
            <a:xfrm>
              <a:off x="3579" y="1074"/>
              <a:ext cx="6150" cy="31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300">
                <a:solidFill>
                  <a:prstClr val="black"/>
                </a:solidFill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79" y="1074"/>
              <a:ext cx="6150" cy="3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329" y="4053"/>
              <a:ext cx="40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300">
                <a:solidFill>
                  <a:prstClr val="black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729" y="1223"/>
              <a:ext cx="1350" cy="141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 b="1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Grupos de Pesquisa</a:t>
              </a:r>
              <a:endParaRPr lang="pt-BR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Empreendedores</a:t>
              </a:r>
              <a:endParaRPr lang="pt-BR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Fluxo de conhecimento</a:t>
              </a:r>
              <a:endParaRPr lang="pt-BR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Publicações</a:t>
              </a:r>
              <a:endParaRPr lang="pt-BR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Egressos</a:t>
              </a:r>
              <a:endParaRPr lang="pt-BR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(Indivíduos)</a:t>
              </a:r>
              <a:endParaRPr lang="pt-BR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(Individuais)</a:t>
              </a:r>
              <a:endParaRPr lang="pt-BR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5229" y="1521"/>
              <a:ext cx="1350" cy="151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 b="1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Escritórios de Interação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Consultoria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Pesquisa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Contratos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6729" y="1968"/>
              <a:ext cx="1350" cy="145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 b="1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Escritórios de Transferência de Tecnologia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Propriedade intelectual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Patentes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Licenças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8229" y="2564"/>
              <a:ext cx="1350" cy="133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 b="1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Incubadoras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Tecnologia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Empreendedorismo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Criação de empresas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Egressos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(Organizações)</a:t>
              </a:r>
              <a:endParaRPr lang="pt-BR" sz="13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3568" y="6021288"/>
            <a:ext cx="5184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200" b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</a:rPr>
              <a:t>Fonte: ETZKOWITZ (2004).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475656" y="44623"/>
            <a:ext cx="7488832" cy="1673301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2800" dirty="0">
                <a:latin typeface="Verdana" pitchFamily="34" charset="0"/>
              </a:rPr>
              <a:t>Evolução das </a:t>
            </a:r>
            <a:br>
              <a:rPr lang="pt-BR" sz="2800" dirty="0">
                <a:latin typeface="Verdana" pitchFamily="34" charset="0"/>
              </a:rPr>
            </a:br>
            <a:r>
              <a:rPr lang="pt-BR" sz="2800" dirty="0">
                <a:latin typeface="Verdana" pitchFamily="34" charset="0"/>
              </a:rPr>
              <a:t>Relações Universidade-Indústria</a:t>
            </a:r>
            <a:br>
              <a:rPr lang="pt-BR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3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Ecossistema de Inovação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6525344"/>
            <a:ext cx="428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Adaptado de </a:t>
            </a:r>
            <a:r>
              <a:rPr lang="pt-BR" dirty="0" err="1"/>
              <a:t>Carayannis</a:t>
            </a:r>
            <a:r>
              <a:rPr lang="pt-BR" dirty="0"/>
              <a:t> e Campbell (2009).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11188" y="981075"/>
            <a:ext cx="7705725" cy="5256213"/>
            <a:chOff x="385" y="618"/>
            <a:chExt cx="4854" cy="331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" y="618"/>
              <a:ext cx="4854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367" y="635"/>
              <a:ext cx="846" cy="19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363" y="631"/>
              <a:ext cx="854" cy="200"/>
            </a:xfrm>
            <a:custGeom>
              <a:avLst/>
              <a:gdLst>
                <a:gd name="T0" fmla="*/ 0 w 854"/>
                <a:gd name="T1" fmla="*/ 0 h 200"/>
                <a:gd name="T2" fmla="*/ 854 w 854"/>
                <a:gd name="T3" fmla="*/ 0 h 200"/>
                <a:gd name="T4" fmla="*/ 854 w 854"/>
                <a:gd name="T5" fmla="*/ 200 h 200"/>
                <a:gd name="T6" fmla="*/ 0 w 854"/>
                <a:gd name="T7" fmla="*/ 200 h 200"/>
                <a:gd name="T8" fmla="*/ 0 w 854"/>
                <a:gd name="T9" fmla="*/ 0 h 200"/>
                <a:gd name="T10" fmla="*/ 9 w 854"/>
                <a:gd name="T11" fmla="*/ 196 h 200"/>
                <a:gd name="T12" fmla="*/ 4 w 854"/>
                <a:gd name="T13" fmla="*/ 192 h 200"/>
                <a:gd name="T14" fmla="*/ 850 w 854"/>
                <a:gd name="T15" fmla="*/ 192 h 200"/>
                <a:gd name="T16" fmla="*/ 845 w 854"/>
                <a:gd name="T17" fmla="*/ 196 h 200"/>
                <a:gd name="T18" fmla="*/ 845 w 854"/>
                <a:gd name="T19" fmla="*/ 4 h 200"/>
                <a:gd name="T20" fmla="*/ 850 w 854"/>
                <a:gd name="T21" fmla="*/ 8 h 200"/>
                <a:gd name="T22" fmla="*/ 4 w 854"/>
                <a:gd name="T23" fmla="*/ 8 h 200"/>
                <a:gd name="T24" fmla="*/ 9 w 854"/>
                <a:gd name="T25" fmla="*/ 4 h 200"/>
                <a:gd name="T26" fmla="*/ 9 w 854"/>
                <a:gd name="T27" fmla="*/ 19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4" h="200">
                  <a:moveTo>
                    <a:pt x="0" y="0"/>
                  </a:moveTo>
                  <a:lnTo>
                    <a:pt x="854" y="0"/>
                  </a:lnTo>
                  <a:lnTo>
                    <a:pt x="854" y="200"/>
                  </a:lnTo>
                  <a:lnTo>
                    <a:pt x="0" y="200"/>
                  </a:lnTo>
                  <a:lnTo>
                    <a:pt x="0" y="0"/>
                  </a:lnTo>
                  <a:close/>
                  <a:moveTo>
                    <a:pt x="9" y="196"/>
                  </a:moveTo>
                  <a:lnTo>
                    <a:pt x="4" y="192"/>
                  </a:lnTo>
                  <a:lnTo>
                    <a:pt x="850" y="192"/>
                  </a:lnTo>
                  <a:lnTo>
                    <a:pt x="845" y="196"/>
                  </a:lnTo>
                  <a:lnTo>
                    <a:pt x="845" y="4"/>
                  </a:lnTo>
                  <a:lnTo>
                    <a:pt x="85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9" y="19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568" y="669"/>
              <a:ext cx="49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Empresa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420" y="3728"/>
              <a:ext cx="846" cy="19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16" y="3724"/>
              <a:ext cx="854" cy="201"/>
            </a:xfrm>
            <a:custGeom>
              <a:avLst/>
              <a:gdLst>
                <a:gd name="T0" fmla="*/ 0 w 854"/>
                <a:gd name="T1" fmla="*/ 0 h 201"/>
                <a:gd name="T2" fmla="*/ 854 w 854"/>
                <a:gd name="T3" fmla="*/ 0 h 201"/>
                <a:gd name="T4" fmla="*/ 854 w 854"/>
                <a:gd name="T5" fmla="*/ 201 h 201"/>
                <a:gd name="T6" fmla="*/ 0 w 854"/>
                <a:gd name="T7" fmla="*/ 201 h 201"/>
                <a:gd name="T8" fmla="*/ 0 w 854"/>
                <a:gd name="T9" fmla="*/ 0 h 201"/>
                <a:gd name="T10" fmla="*/ 8 w 854"/>
                <a:gd name="T11" fmla="*/ 197 h 201"/>
                <a:gd name="T12" fmla="*/ 4 w 854"/>
                <a:gd name="T13" fmla="*/ 192 h 201"/>
                <a:gd name="T14" fmla="*/ 850 w 854"/>
                <a:gd name="T15" fmla="*/ 192 h 201"/>
                <a:gd name="T16" fmla="*/ 845 w 854"/>
                <a:gd name="T17" fmla="*/ 197 h 201"/>
                <a:gd name="T18" fmla="*/ 845 w 854"/>
                <a:gd name="T19" fmla="*/ 4 h 201"/>
                <a:gd name="T20" fmla="*/ 850 w 854"/>
                <a:gd name="T21" fmla="*/ 9 h 201"/>
                <a:gd name="T22" fmla="*/ 4 w 854"/>
                <a:gd name="T23" fmla="*/ 9 h 201"/>
                <a:gd name="T24" fmla="*/ 8 w 854"/>
                <a:gd name="T25" fmla="*/ 4 h 201"/>
                <a:gd name="T26" fmla="*/ 8 w 854"/>
                <a:gd name="T2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4" h="201">
                  <a:moveTo>
                    <a:pt x="0" y="0"/>
                  </a:moveTo>
                  <a:lnTo>
                    <a:pt x="854" y="0"/>
                  </a:lnTo>
                  <a:lnTo>
                    <a:pt x="854" y="201"/>
                  </a:lnTo>
                  <a:lnTo>
                    <a:pt x="0" y="201"/>
                  </a:lnTo>
                  <a:lnTo>
                    <a:pt x="0" y="0"/>
                  </a:lnTo>
                  <a:close/>
                  <a:moveTo>
                    <a:pt x="8" y="197"/>
                  </a:moveTo>
                  <a:lnTo>
                    <a:pt x="4" y="192"/>
                  </a:lnTo>
                  <a:lnTo>
                    <a:pt x="850" y="192"/>
                  </a:lnTo>
                  <a:lnTo>
                    <a:pt x="845" y="197"/>
                  </a:lnTo>
                  <a:lnTo>
                    <a:pt x="845" y="4"/>
                  </a:lnTo>
                  <a:lnTo>
                    <a:pt x="85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8" y="19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510" y="3768"/>
              <a:ext cx="70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41" y="898"/>
              <a:ext cx="1278" cy="493"/>
            </a:xfrm>
            <a:custGeom>
              <a:avLst/>
              <a:gdLst>
                <a:gd name="T0" fmla="*/ 0 w 1278"/>
                <a:gd name="T1" fmla="*/ 0 h 493"/>
                <a:gd name="T2" fmla="*/ 1278 w 1278"/>
                <a:gd name="T3" fmla="*/ 0 h 493"/>
                <a:gd name="T4" fmla="*/ 1278 w 1278"/>
                <a:gd name="T5" fmla="*/ 493 h 493"/>
                <a:gd name="T6" fmla="*/ 0 w 1278"/>
                <a:gd name="T7" fmla="*/ 493 h 493"/>
                <a:gd name="T8" fmla="*/ 0 w 1278"/>
                <a:gd name="T9" fmla="*/ 0 h 493"/>
                <a:gd name="T10" fmla="*/ 9 w 1278"/>
                <a:gd name="T11" fmla="*/ 489 h 493"/>
                <a:gd name="T12" fmla="*/ 5 w 1278"/>
                <a:gd name="T13" fmla="*/ 485 h 493"/>
                <a:gd name="T14" fmla="*/ 1273 w 1278"/>
                <a:gd name="T15" fmla="*/ 485 h 493"/>
                <a:gd name="T16" fmla="*/ 1269 w 1278"/>
                <a:gd name="T17" fmla="*/ 489 h 493"/>
                <a:gd name="T18" fmla="*/ 1269 w 1278"/>
                <a:gd name="T19" fmla="*/ 4 h 493"/>
                <a:gd name="T20" fmla="*/ 1273 w 1278"/>
                <a:gd name="T21" fmla="*/ 8 h 493"/>
                <a:gd name="T22" fmla="*/ 5 w 1278"/>
                <a:gd name="T23" fmla="*/ 8 h 493"/>
                <a:gd name="T24" fmla="*/ 9 w 1278"/>
                <a:gd name="T25" fmla="*/ 4 h 493"/>
                <a:gd name="T26" fmla="*/ 9 w 1278"/>
                <a:gd name="T27" fmla="*/ 48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8" h="493">
                  <a:moveTo>
                    <a:pt x="0" y="0"/>
                  </a:moveTo>
                  <a:lnTo>
                    <a:pt x="1278" y="0"/>
                  </a:lnTo>
                  <a:lnTo>
                    <a:pt x="1278" y="493"/>
                  </a:lnTo>
                  <a:lnTo>
                    <a:pt x="0" y="493"/>
                  </a:lnTo>
                  <a:lnTo>
                    <a:pt x="0" y="0"/>
                  </a:lnTo>
                  <a:close/>
                  <a:moveTo>
                    <a:pt x="9" y="489"/>
                  </a:moveTo>
                  <a:lnTo>
                    <a:pt x="5" y="485"/>
                  </a:lnTo>
                  <a:lnTo>
                    <a:pt x="1273" y="485"/>
                  </a:lnTo>
                  <a:lnTo>
                    <a:pt x="1269" y="489"/>
                  </a:lnTo>
                  <a:lnTo>
                    <a:pt x="1269" y="4"/>
                  </a:lnTo>
                  <a:lnTo>
                    <a:pt x="1273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48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175" y="1020"/>
              <a:ext cx="105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Empresas geridas por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342" y="1155"/>
              <a:ext cx="75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universidades. 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297" y="906"/>
              <a:ext cx="1295" cy="494"/>
            </a:xfrm>
            <a:custGeom>
              <a:avLst/>
              <a:gdLst>
                <a:gd name="T0" fmla="*/ 0 w 1295"/>
                <a:gd name="T1" fmla="*/ 0 h 494"/>
                <a:gd name="T2" fmla="*/ 1295 w 1295"/>
                <a:gd name="T3" fmla="*/ 0 h 494"/>
                <a:gd name="T4" fmla="*/ 1295 w 1295"/>
                <a:gd name="T5" fmla="*/ 494 h 494"/>
                <a:gd name="T6" fmla="*/ 0 w 1295"/>
                <a:gd name="T7" fmla="*/ 494 h 494"/>
                <a:gd name="T8" fmla="*/ 0 w 1295"/>
                <a:gd name="T9" fmla="*/ 0 h 494"/>
                <a:gd name="T10" fmla="*/ 8 w 1295"/>
                <a:gd name="T11" fmla="*/ 490 h 494"/>
                <a:gd name="T12" fmla="*/ 4 w 1295"/>
                <a:gd name="T13" fmla="*/ 485 h 494"/>
                <a:gd name="T14" fmla="*/ 1290 w 1295"/>
                <a:gd name="T15" fmla="*/ 485 h 494"/>
                <a:gd name="T16" fmla="*/ 1286 w 1295"/>
                <a:gd name="T17" fmla="*/ 490 h 494"/>
                <a:gd name="T18" fmla="*/ 1286 w 1295"/>
                <a:gd name="T19" fmla="*/ 5 h 494"/>
                <a:gd name="T20" fmla="*/ 1290 w 1295"/>
                <a:gd name="T21" fmla="*/ 9 h 494"/>
                <a:gd name="T22" fmla="*/ 4 w 1295"/>
                <a:gd name="T23" fmla="*/ 9 h 494"/>
                <a:gd name="T24" fmla="*/ 8 w 1295"/>
                <a:gd name="T25" fmla="*/ 5 h 494"/>
                <a:gd name="T26" fmla="*/ 8 w 1295"/>
                <a:gd name="T27" fmla="*/ 49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5" h="494">
                  <a:moveTo>
                    <a:pt x="0" y="0"/>
                  </a:moveTo>
                  <a:lnTo>
                    <a:pt x="1295" y="0"/>
                  </a:lnTo>
                  <a:lnTo>
                    <a:pt x="1295" y="494"/>
                  </a:lnTo>
                  <a:lnTo>
                    <a:pt x="0" y="494"/>
                  </a:lnTo>
                  <a:lnTo>
                    <a:pt x="0" y="0"/>
                  </a:lnTo>
                  <a:close/>
                  <a:moveTo>
                    <a:pt x="8" y="490"/>
                  </a:moveTo>
                  <a:lnTo>
                    <a:pt x="4" y="485"/>
                  </a:lnTo>
                  <a:lnTo>
                    <a:pt x="1290" y="485"/>
                  </a:lnTo>
                  <a:lnTo>
                    <a:pt x="1286" y="490"/>
                  </a:lnTo>
                  <a:lnTo>
                    <a:pt x="1286" y="5"/>
                  </a:lnTo>
                  <a:lnTo>
                    <a:pt x="129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8" y="49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404" y="1025"/>
              <a:ext cx="112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Empresas comerciais e </a:t>
              </a:r>
              <a:endPara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703" y="1158"/>
              <a:ext cx="52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industriais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424" y="1007"/>
              <a:ext cx="732" cy="259"/>
            </a:xfrm>
            <a:custGeom>
              <a:avLst/>
              <a:gdLst>
                <a:gd name="T0" fmla="*/ 0 w 732"/>
                <a:gd name="T1" fmla="*/ 129 h 259"/>
                <a:gd name="T2" fmla="*/ 150 w 732"/>
                <a:gd name="T3" fmla="*/ 0 h 259"/>
                <a:gd name="T4" fmla="*/ 150 w 732"/>
                <a:gd name="T5" fmla="*/ 65 h 259"/>
                <a:gd name="T6" fmla="*/ 582 w 732"/>
                <a:gd name="T7" fmla="*/ 65 h 259"/>
                <a:gd name="T8" fmla="*/ 582 w 732"/>
                <a:gd name="T9" fmla="*/ 0 h 259"/>
                <a:gd name="T10" fmla="*/ 732 w 732"/>
                <a:gd name="T11" fmla="*/ 129 h 259"/>
                <a:gd name="T12" fmla="*/ 582 w 732"/>
                <a:gd name="T13" fmla="*/ 259 h 259"/>
                <a:gd name="T14" fmla="*/ 582 w 732"/>
                <a:gd name="T15" fmla="*/ 194 h 259"/>
                <a:gd name="T16" fmla="*/ 150 w 732"/>
                <a:gd name="T17" fmla="*/ 194 h 259"/>
                <a:gd name="T18" fmla="*/ 150 w 732"/>
                <a:gd name="T19" fmla="*/ 259 h 259"/>
                <a:gd name="T20" fmla="*/ 0 w 732"/>
                <a:gd name="T21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2" h="259">
                  <a:moveTo>
                    <a:pt x="0" y="129"/>
                  </a:moveTo>
                  <a:lnTo>
                    <a:pt x="150" y="0"/>
                  </a:lnTo>
                  <a:lnTo>
                    <a:pt x="150" y="65"/>
                  </a:lnTo>
                  <a:lnTo>
                    <a:pt x="582" y="65"/>
                  </a:lnTo>
                  <a:lnTo>
                    <a:pt x="582" y="0"/>
                  </a:lnTo>
                  <a:lnTo>
                    <a:pt x="732" y="129"/>
                  </a:lnTo>
                  <a:lnTo>
                    <a:pt x="582" y="259"/>
                  </a:lnTo>
                  <a:lnTo>
                    <a:pt x="582" y="194"/>
                  </a:lnTo>
                  <a:lnTo>
                    <a:pt x="150" y="194"/>
                  </a:lnTo>
                  <a:lnTo>
                    <a:pt x="150" y="25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B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460" y="3239"/>
              <a:ext cx="1277" cy="494"/>
            </a:xfrm>
            <a:custGeom>
              <a:avLst/>
              <a:gdLst>
                <a:gd name="T0" fmla="*/ 0 w 1277"/>
                <a:gd name="T1" fmla="*/ 0 h 494"/>
                <a:gd name="T2" fmla="*/ 1277 w 1277"/>
                <a:gd name="T3" fmla="*/ 0 h 494"/>
                <a:gd name="T4" fmla="*/ 1277 w 1277"/>
                <a:gd name="T5" fmla="*/ 494 h 494"/>
                <a:gd name="T6" fmla="*/ 0 w 1277"/>
                <a:gd name="T7" fmla="*/ 494 h 494"/>
                <a:gd name="T8" fmla="*/ 0 w 1277"/>
                <a:gd name="T9" fmla="*/ 0 h 494"/>
                <a:gd name="T10" fmla="*/ 9 w 1277"/>
                <a:gd name="T11" fmla="*/ 489 h 494"/>
                <a:gd name="T12" fmla="*/ 4 w 1277"/>
                <a:gd name="T13" fmla="*/ 485 h 494"/>
                <a:gd name="T14" fmla="*/ 1273 w 1277"/>
                <a:gd name="T15" fmla="*/ 485 h 494"/>
                <a:gd name="T16" fmla="*/ 1268 w 1277"/>
                <a:gd name="T17" fmla="*/ 489 h 494"/>
                <a:gd name="T18" fmla="*/ 1268 w 1277"/>
                <a:gd name="T19" fmla="*/ 4 h 494"/>
                <a:gd name="T20" fmla="*/ 1273 w 1277"/>
                <a:gd name="T21" fmla="*/ 9 h 494"/>
                <a:gd name="T22" fmla="*/ 4 w 1277"/>
                <a:gd name="T23" fmla="*/ 9 h 494"/>
                <a:gd name="T24" fmla="*/ 9 w 1277"/>
                <a:gd name="T25" fmla="*/ 4 h 494"/>
                <a:gd name="T26" fmla="*/ 9 w 1277"/>
                <a:gd name="T27" fmla="*/ 48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7" h="494">
                  <a:moveTo>
                    <a:pt x="0" y="0"/>
                  </a:moveTo>
                  <a:lnTo>
                    <a:pt x="1277" y="0"/>
                  </a:lnTo>
                  <a:lnTo>
                    <a:pt x="1277" y="494"/>
                  </a:lnTo>
                  <a:lnTo>
                    <a:pt x="0" y="494"/>
                  </a:lnTo>
                  <a:lnTo>
                    <a:pt x="0" y="0"/>
                  </a:lnTo>
                  <a:close/>
                  <a:moveTo>
                    <a:pt x="9" y="489"/>
                  </a:moveTo>
                  <a:lnTo>
                    <a:pt x="4" y="485"/>
                  </a:lnTo>
                  <a:lnTo>
                    <a:pt x="1273" y="485"/>
                  </a:lnTo>
                  <a:lnTo>
                    <a:pt x="1268" y="489"/>
                  </a:lnTo>
                  <a:lnTo>
                    <a:pt x="1268" y="4"/>
                  </a:lnTo>
                  <a:lnTo>
                    <a:pt x="1273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48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87" y="3361"/>
              <a:ext cx="68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99" y="3495"/>
              <a:ext cx="85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empreendedoras 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904" y="3248"/>
              <a:ext cx="1295" cy="485"/>
            </a:xfrm>
            <a:custGeom>
              <a:avLst/>
              <a:gdLst>
                <a:gd name="T0" fmla="*/ 0 w 1295"/>
                <a:gd name="T1" fmla="*/ 0 h 485"/>
                <a:gd name="T2" fmla="*/ 1295 w 1295"/>
                <a:gd name="T3" fmla="*/ 0 h 485"/>
                <a:gd name="T4" fmla="*/ 1295 w 1295"/>
                <a:gd name="T5" fmla="*/ 485 h 485"/>
                <a:gd name="T6" fmla="*/ 0 w 1295"/>
                <a:gd name="T7" fmla="*/ 485 h 485"/>
                <a:gd name="T8" fmla="*/ 0 w 1295"/>
                <a:gd name="T9" fmla="*/ 0 h 485"/>
                <a:gd name="T10" fmla="*/ 9 w 1295"/>
                <a:gd name="T11" fmla="*/ 480 h 485"/>
                <a:gd name="T12" fmla="*/ 5 w 1295"/>
                <a:gd name="T13" fmla="*/ 476 h 485"/>
                <a:gd name="T14" fmla="*/ 1291 w 1295"/>
                <a:gd name="T15" fmla="*/ 476 h 485"/>
                <a:gd name="T16" fmla="*/ 1287 w 1295"/>
                <a:gd name="T17" fmla="*/ 480 h 485"/>
                <a:gd name="T18" fmla="*/ 1287 w 1295"/>
                <a:gd name="T19" fmla="*/ 4 h 485"/>
                <a:gd name="T20" fmla="*/ 1291 w 1295"/>
                <a:gd name="T21" fmla="*/ 8 h 485"/>
                <a:gd name="T22" fmla="*/ 5 w 1295"/>
                <a:gd name="T23" fmla="*/ 8 h 485"/>
                <a:gd name="T24" fmla="*/ 9 w 1295"/>
                <a:gd name="T25" fmla="*/ 4 h 485"/>
                <a:gd name="T26" fmla="*/ 9 w 1295"/>
                <a:gd name="T27" fmla="*/ 48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5" h="485">
                  <a:moveTo>
                    <a:pt x="0" y="0"/>
                  </a:moveTo>
                  <a:lnTo>
                    <a:pt x="1295" y="0"/>
                  </a:lnTo>
                  <a:lnTo>
                    <a:pt x="1295" y="485"/>
                  </a:lnTo>
                  <a:lnTo>
                    <a:pt x="0" y="485"/>
                  </a:lnTo>
                  <a:lnTo>
                    <a:pt x="0" y="0"/>
                  </a:lnTo>
                  <a:close/>
                  <a:moveTo>
                    <a:pt x="9" y="480"/>
                  </a:moveTo>
                  <a:lnTo>
                    <a:pt x="5" y="476"/>
                  </a:lnTo>
                  <a:lnTo>
                    <a:pt x="1291" y="476"/>
                  </a:lnTo>
                  <a:lnTo>
                    <a:pt x="1287" y="480"/>
                  </a:lnTo>
                  <a:lnTo>
                    <a:pt x="1287" y="4"/>
                  </a:lnTo>
                  <a:lnTo>
                    <a:pt x="1291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48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210" y="3364"/>
              <a:ext cx="73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263" y="3499"/>
              <a:ext cx="57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acadêmicas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817" y="3348"/>
              <a:ext cx="1999" cy="251"/>
            </a:xfrm>
            <a:custGeom>
              <a:avLst/>
              <a:gdLst>
                <a:gd name="T0" fmla="*/ 0 w 1999"/>
                <a:gd name="T1" fmla="*/ 125 h 251"/>
                <a:gd name="T2" fmla="*/ 203 w 1999"/>
                <a:gd name="T3" fmla="*/ 0 h 251"/>
                <a:gd name="T4" fmla="*/ 203 w 1999"/>
                <a:gd name="T5" fmla="*/ 64 h 251"/>
                <a:gd name="T6" fmla="*/ 1796 w 1999"/>
                <a:gd name="T7" fmla="*/ 64 h 251"/>
                <a:gd name="T8" fmla="*/ 1796 w 1999"/>
                <a:gd name="T9" fmla="*/ 0 h 251"/>
                <a:gd name="T10" fmla="*/ 1999 w 1999"/>
                <a:gd name="T11" fmla="*/ 125 h 251"/>
                <a:gd name="T12" fmla="*/ 1796 w 1999"/>
                <a:gd name="T13" fmla="*/ 251 h 251"/>
                <a:gd name="T14" fmla="*/ 1796 w 1999"/>
                <a:gd name="T15" fmla="*/ 188 h 251"/>
                <a:gd name="T16" fmla="*/ 203 w 1999"/>
                <a:gd name="T17" fmla="*/ 188 h 251"/>
                <a:gd name="T18" fmla="*/ 203 w 1999"/>
                <a:gd name="T19" fmla="*/ 251 h 251"/>
                <a:gd name="T20" fmla="*/ 0 w 1999"/>
                <a:gd name="T21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9" h="251">
                  <a:moveTo>
                    <a:pt x="0" y="125"/>
                  </a:moveTo>
                  <a:lnTo>
                    <a:pt x="203" y="0"/>
                  </a:lnTo>
                  <a:lnTo>
                    <a:pt x="203" y="64"/>
                  </a:lnTo>
                  <a:lnTo>
                    <a:pt x="1796" y="64"/>
                  </a:lnTo>
                  <a:lnTo>
                    <a:pt x="1796" y="0"/>
                  </a:lnTo>
                  <a:lnTo>
                    <a:pt x="1999" y="125"/>
                  </a:lnTo>
                  <a:lnTo>
                    <a:pt x="1796" y="251"/>
                  </a:lnTo>
                  <a:lnTo>
                    <a:pt x="1796" y="188"/>
                  </a:lnTo>
                  <a:lnTo>
                    <a:pt x="203" y="188"/>
                  </a:lnTo>
                  <a:lnTo>
                    <a:pt x="203" y="25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BCA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1129" y="1893"/>
              <a:ext cx="1551" cy="493"/>
            </a:xfrm>
            <a:custGeom>
              <a:avLst/>
              <a:gdLst>
                <a:gd name="T0" fmla="*/ 0 w 1551"/>
                <a:gd name="T1" fmla="*/ 0 h 493"/>
                <a:gd name="T2" fmla="*/ 1551 w 1551"/>
                <a:gd name="T3" fmla="*/ 0 h 493"/>
                <a:gd name="T4" fmla="*/ 1551 w 1551"/>
                <a:gd name="T5" fmla="*/ 493 h 493"/>
                <a:gd name="T6" fmla="*/ 0 w 1551"/>
                <a:gd name="T7" fmla="*/ 493 h 493"/>
                <a:gd name="T8" fmla="*/ 0 w 1551"/>
                <a:gd name="T9" fmla="*/ 0 h 493"/>
                <a:gd name="T10" fmla="*/ 9 w 1551"/>
                <a:gd name="T11" fmla="*/ 489 h 493"/>
                <a:gd name="T12" fmla="*/ 5 w 1551"/>
                <a:gd name="T13" fmla="*/ 485 h 493"/>
                <a:gd name="T14" fmla="*/ 1546 w 1551"/>
                <a:gd name="T15" fmla="*/ 485 h 493"/>
                <a:gd name="T16" fmla="*/ 1542 w 1551"/>
                <a:gd name="T17" fmla="*/ 489 h 493"/>
                <a:gd name="T18" fmla="*/ 1542 w 1551"/>
                <a:gd name="T19" fmla="*/ 4 h 493"/>
                <a:gd name="T20" fmla="*/ 1546 w 1551"/>
                <a:gd name="T21" fmla="*/ 8 h 493"/>
                <a:gd name="T22" fmla="*/ 5 w 1551"/>
                <a:gd name="T23" fmla="*/ 8 h 493"/>
                <a:gd name="T24" fmla="*/ 9 w 1551"/>
                <a:gd name="T25" fmla="*/ 4 h 493"/>
                <a:gd name="T26" fmla="*/ 9 w 1551"/>
                <a:gd name="T27" fmla="*/ 48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1" h="493">
                  <a:moveTo>
                    <a:pt x="0" y="0"/>
                  </a:moveTo>
                  <a:lnTo>
                    <a:pt x="1551" y="0"/>
                  </a:lnTo>
                  <a:lnTo>
                    <a:pt x="1551" y="493"/>
                  </a:lnTo>
                  <a:lnTo>
                    <a:pt x="0" y="493"/>
                  </a:lnTo>
                  <a:lnTo>
                    <a:pt x="0" y="0"/>
                  </a:lnTo>
                  <a:close/>
                  <a:moveTo>
                    <a:pt x="9" y="489"/>
                  </a:moveTo>
                  <a:lnTo>
                    <a:pt x="5" y="485"/>
                  </a:lnTo>
                  <a:lnTo>
                    <a:pt x="1546" y="485"/>
                  </a:lnTo>
                  <a:lnTo>
                    <a:pt x="1542" y="489"/>
                  </a:lnTo>
                  <a:lnTo>
                    <a:pt x="1542" y="4"/>
                  </a:lnTo>
                  <a:lnTo>
                    <a:pt x="1546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48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276" y="2079"/>
              <a:ext cx="13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Pesquisa básica e aplicada 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2953" y="1901"/>
              <a:ext cx="1577" cy="485"/>
            </a:xfrm>
            <a:custGeom>
              <a:avLst/>
              <a:gdLst>
                <a:gd name="T0" fmla="*/ 0 w 1577"/>
                <a:gd name="T1" fmla="*/ 0 h 485"/>
                <a:gd name="T2" fmla="*/ 1577 w 1577"/>
                <a:gd name="T3" fmla="*/ 0 h 485"/>
                <a:gd name="T4" fmla="*/ 1577 w 1577"/>
                <a:gd name="T5" fmla="*/ 485 h 485"/>
                <a:gd name="T6" fmla="*/ 0 w 1577"/>
                <a:gd name="T7" fmla="*/ 485 h 485"/>
                <a:gd name="T8" fmla="*/ 0 w 1577"/>
                <a:gd name="T9" fmla="*/ 0 h 485"/>
                <a:gd name="T10" fmla="*/ 9 w 1577"/>
                <a:gd name="T11" fmla="*/ 481 h 485"/>
                <a:gd name="T12" fmla="*/ 4 w 1577"/>
                <a:gd name="T13" fmla="*/ 477 h 485"/>
                <a:gd name="T14" fmla="*/ 1572 w 1577"/>
                <a:gd name="T15" fmla="*/ 477 h 485"/>
                <a:gd name="T16" fmla="*/ 1568 w 1577"/>
                <a:gd name="T17" fmla="*/ 481 h 485"/>
                <a:gd name="T18" fmla="*/ 1568 w 1577"/>
                <a:gd name="T19" fmla="*/ 5 h 485"/>
                <a:gd name="T20" fmla="*/ 1572 w 1577"/>
                <a:gd name="T21" fmla="*/ 9 h 485"/>
                <a:gd name="T22" fmla="*/ 4 w 1577"/>
                <a:gd name="T23" fmla="*/ 9 h 485"/>
                <a:gd name="T24" fmla="*/ 9 w 1577"/>
                <a:gd name="T25" fmla="*/ 5 h 485"/>
                <a:gd name="T26" fmla="*/ 9 w 1577"/>
                <a:gd name="T27" fmla="*/ 48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7" h="485">
                  <a:moveTo>
                    <a:pt x="0" y="0"/>
                  </a:moveTo>
                  <a:lnTo>
                    <a:pt x="1577" y="0"/>
                  </a:lnTo>
                  <a:lnTo>
                    <a:pt x="1577" y="485"/>
                  </a:lnTo>
                  <a:lnTo>
                    <a:pt x="0" y="485"/>
                  </a:lnTo>
                  <a:lnTo>
                    <a:pt x="0" y="0"/>
                  </a:lnTo>
                  <a:close/>
                  <a:moveTo>
                    <a:pt x="9" y="481"/>
                  </a:moveTo>
                  <a:lnTo>
                    <a:pt x="4" y="477"/>
                  </a:lnTo>
                  <a:lnTo>
                    <a:pt x="1572" y="477"/>
                  </a:lnTo>
                  <a:lnTo>
                    <a:pt x="1568" y="481"/>
                  </a:lnTo>
                  <a:lnTo>
                    <a:pt x="1568" y="5"/>
                  </a:lnTo>
                  <a:lnTo>
                    <a:pt x="1572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481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282" y="1951"/>
              <a:ext cx="96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Pesquisa aplicada 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326" y="2084"/>
              <a:ext cx="85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desenvolvimento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423" y="2217"/>
              <a:ext cx="67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experimental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121" y="2403"/>
              <a:ext cx="1541" cy="30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1338" y="2436"/>
              <a:ext cx="117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Criação / produção do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549" y="2569"/>
              <a:ext cx="7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conhecimento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962" y="2403"/>
              <a:ext cx="1541" cy="30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344" y="2436"/>
              <a:ext cx="86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Difusão / uso do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396" y="2569"/>
              <a:ext cx="7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conhecimento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680" y="1450"/>
              <a:ext cx="1456" cy="443"/>
            </a:xfrm>
            <a:custGeom>
              <a:avLst/>
              <a:gdLst>
                <a:gd name="T0" fmla="*/ 2115 w 2644"/>
                <a:gd name="T1" fmla="*/ 848 h 848"/>
                <a:gd name="T2" fmla="*/ 1400 w 2644"/>
                <a:gd name="T3" fmla="*/ 583 h 848"/>
                <a:gd name="T4" fmla="*/ 1763 w 2644"/>
                <a:gd name="T5" fmla="*/ 583 h 848"/>
                <a:gd name="T6" fmla="*/ 1763 w 2644"/>
                <a:gd name="T7" fmla="*/ 583 h 848"/>
                <a:gd name="T8" fmla="*/ 0 w 2644"/>
                <a:gd name="T9" fmla="*/ 0 h 848"/>
                <a:gd name="T10" fmla="*/ 0 w 2644"/>
                <a:gd name="T11" fmla="*/ 0 h 848"/>
                <a:gd name="T12" fmla="*/ 517 w 2644"/>
                <a:gd name="T13" fmla="*/ 0 h 848"/>
                <a:gd name="T14" fmla="*/ 517 w 2644"/>
                <a:gd name="T15" fmla="*/ 0 h 848"/>
                <a:gd name="T16" fmla="*/ 2280 w 2644"/>
                <a:gd name="T17" fmla="*/ 583 h 848"/>
                <a:gd name="T18" fmla="*/ 2280 w 2644"/>
                <a:gd name="T19" fmla="*/ 583 h 848"/>
                <a:gd name="T20" fmla="*/ 2644 w 2644"/>
                <a:gd name="T21" fmla="*/ 583 h 848"/>
                <a:gd name="T22" fmla="*/ 2115 w 2644"/>
                <a:gd name="T23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4" h="848">
                  <a:moveTo>
                    <a:pt x="2115" y="848"/>
                  </a:moveTo>
                  <a:lnTo>
                    <a:pt x="1400" y="583"/>
                  </a:lnTo>
                  <a:lnTo>
                    <a:pt x="1763" y="583"/>
                  </a:lnTo>
                  <a:lnTo>
                    <a:pt x="1763" y="583"/>
                  </a:lnTo>
                  <a:cubicBezTo>
                    <a:pt x="1513" y="236"/>
                    <a:pt x="802" y="0"/>
                    <a:pt x="0" y="0"/>
                  </a:cubicBezTo>
                  <a:lnTo>
                    <a:pt x="0" y="0"/>
                  </a:lnTo>
                  <a:lnTo>
                    <a:pt x="517" y="0"/>
                  </a:lnTo>
                  <a:lnTo>
                    <a:pt x="517" y="0"/>
                  </a:lnTo>
                  <a:cubicBezTo>
                    <a:pt x="1318" y="0"/>
                    <a:pt x="2029" y="236"/>
                    <a:pt x="2280" y="583"/>
                  </a:cubicBezTo>
                  <a:lnTo>
                    <a:pt x="2280" y="583"/>
                  </a:lnTo>
                  <a:lnTo>
                    <a:pt x="2644" y="583"/>
                  </a:lnTo>
                  <a:lnTo>
                    <a:pt x="2115" y="848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658" y="1450"/>
              <a:ext cx="1165" cy="443"/>
            </a:xfrm>
            <a:custGeom>
              <a:avLst/>
              <a:gdLst>
                <a:gd name="T0" fmla="*/ 2115 w 2115"/>
                <a:gd name="T1" fmla="*/ 9 h 848"/>
                <a:gd name="T2" fmla="*/ 517 w 2115"/>
                <a:gd name="T3" fmla="*/ 848 h 848"/>
                <a:gd name="T4" fmla="*/ 517 w 2115"/>
                <a:gd name="T5" fmla="*/ 848 h 848"/>
                <a:gd name="T6" fmla="*/ 0 w 2115"/>
                <a:gd name="T7" fmla="*/ 848 h 848"/>
                <a:gd name="T8" fmla="*/ 0 w 2115"/>
                <a:gd name="T9" fmla="*/ 848 h 848"/>
                <a:gd name="T10" fmla="*/ 1856 w 2115"/>
                <a:gd name="T11" fmla="*/ 0 h 848"/>
                <a:gd name="T12" fmla="*/ 2115 w 2115"/>
                <a:gd name="T13" fmla="*/ 9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5" h="848">
                  <a:moveTo>
                    <a:pt x="2115" y="9"/>
                  </a:moveTo>
                  <a:cubicBezTo>
                    <a:pt x="1198" y="68"/>
                    <a:pt x="517" y="426"/>
                    <a:pt x="517" y="848"/>
                  </a:cubicBezTo>
                  <a:lnTo>
                    <a:pt x="517" y="848"/>
                  </a:lnTo>
                  <a:lnTo>
                    <a:pt x="0" y="848"/>
                  </a:lnTo>
                  <a:lnTo>
                    <a:pt x="0" y="848"/>
                  </a:lnTo>
                  <a:cubicBezTo>
                    <a:pt x="0" y="380"/>
                    <a:pt x="831" y="0"/>
                    <a:pt x="1856" y="0"/>
                  </a:cubicBezTo>
                  <a:cubicBezTo>
                    <a:pt x="1943" y="0"/>
                    <a:pt x="2029" y="3"/>
                    <a:pt x="2115" y="9"/>
                  </a:cubicBezTo>
                  <a:close/>
                </a:path>
              </a:pathLst>
            </a:custGeom>
            <a:solidFill>
              <a:srgbClr val="2952C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507" y="2712"/>
              <a:ext cx="1460" cy="444"/>
            </a:xfrm>
            <a:custGeom>
              <a:avLst/>
              <a:gdLst>
                <a:gd name="T0" fmla="*/ 528 w 2651"/>
                <a:gd name="T1" fmla="*/ 0 h 848"/>
                <a:gd name="T2" fmla="*/ 1244 w 2651"/>
                <a:gd name="T3" fmla="*/ 265 h 848"/>
                <a:gd name="T4" fmla="*/ 880 w 2651"/>
                <a:gd name="T5" fmla="*/ 265 h 848"/>
                <a:gd name="T6" fmla="*/ 880 w 2651"/>
                <a:gd name="T7" fmla="*/ 265 h 848"/>
                <a:gd name="T8" fmla="*/ 2651 w 2651"/>
                <a:gd name="T9" fmla="*/ 848 h 848"/>
                <a:gd name="T10" fmla="*/ 2651 w 2651"/>
                <a:gd name="T11" fmla="*/ 848 h 848"/>
                <a:gd name="T12" fmla="*/ 2134 w 2651"/>
                <a:gd name="T13" fmla="*/ 848 h 848"/>
                <a:gd name="T14" fmla="*/ 2134 w 2651"/>
                <a:gd name="T15" fmla="*/ 848 h 848"/>
                <a:gd name="T16" fmla="*/ 364 w 2651"/>
                <a:gd name="T17" fmla="*/ 265 h 848"/>
                <a:gd name="T18" fmla="*/ 364 w 2651"/>
                <a:gd name="T19" fmla="*/ 265 h 848"/>
                <a:gd name="T20" fmla="*/ 0 w 2651"/>
                <a:gd name="T21" fmla="*/ 265 h 848"/>
                <a:gd name="T22" fmla="*/ 528 w 2651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51" h="848">
                  <a:moveTo>
                    <a:pt x="528" y="0"/>
                  </a:moveTo>
                  <a:lnTo>
                    <a:pt x="1244" y="265"/>
                  </a:lnTo>
                  <a:lnTo>
                    <a:pt x="880" y="265"/>
                  </a:lnTo>
                  <a:lnTo>
                    <a:pt x="880" y="265"/>
                  </a:lnTo>
                  <a:cubicBezTo>
                    <a:pt x="1131" y="613"/>
                    <a:pt x="1846" y="848"/>
                    <a:pt x="2651" y="848"/>
                  </a:cubicBezTo>
                  <a:lnTo>
                    <a:pt x="2651" y="848"/>
                  </a:lnTo>
                  <a:lnTo>
                    <a:pt x="2134" y="848"/>
                  </a:lnTo>
                  <a:lnTo>
                    <a:pt x="2134" y="848"/>
                  </a:lnTo>
                  <a:cubicBezTo>
                    <a:pt x="1329" y="848"/>
                    <a:pt x="615" y="613"/>
                    <a:pt x="364" y="265"/>
                  </a:cubicBezTo>
                  <a:lnTo>
                    <a:pt x="364" y="265"/>
                  </a:lnTo>
                  <a:lnTo>
                    <a:pt x="0" y="265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824" y="2712"/>
              <a:ext cx="1169" cy="444"/>
            </a:xfrm>
            <a:custGeom>
              <a:avLst/>
              <a:gdLst>
                <a:gd name="T0" fmla="*/ 0 w 2122"/>
                <a:gd name="T1" fmla="*/ 840 h 848"/>
                <a:gd name="T2" fmla="*/ 1606 w 2122"/>
                <a:gd name="T3" fmla="*/ 0 h 848"/>
                <a:gd name="T4" fmla="*/ 1606 w 2122"/>
                <a:gd name="T5" fmla="*/ 0 h 848"/>
                <a:gd name="T6" fmla="*/ 2122 w 2122"/>
                <a:gd name="T7" fmla="*/ 0 h 848"/>
                <a:gd name="T8" fmla="*/ 2122 w 2122"/>
                <a:gd name="T9" fmla="*/ 0 h 848"/>
                <a:gd name="T10" fmla="*/ 259 w 2122"/>
                <a:gd name="T11" fmla="*/ 848 h 848"/>
                <a:gd name="T12" fmla="*/ 0 w 2122"/>
                <a:gd name="T13" fmla="*/ 84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2" h="848">
                  <a:moveTo>
                    <a:pt x="0" y="840"/>
                  </a:moveTo>
                  <a:cubicBezTo>
                    <a:pt x="921" y="782"/>
                    <a:pt x="1606" y="423"/>
                    <a:pt x="1606" y="0"/>
                  </a:cubicBezTo>
                  <a:lnTo>
                    <a:pt x="1606" y="0"/>
                  </a:lnTo>
                  <a:lnTo>
                    <a:pt x="2122" y="0"/>
                  </a:lnTo>
                  <a:lnTo>
                    <a:pt x="2122" y="0"/>
                  </a:lnTo>
                  <a:cubicBezTo>
                    <a:pt x="2122" y="469"/>
                    <a:pt x="1288" y="848"/>
                    <a:pt x="259" y="848"/>
                  </a:cubicBezTo>
                  <a:cubicBezTo>
                    <a:pt x="172" y="848"/>
                    <a:pt x="86" y="846"/>
                    <a:pt x="0" y="840"/>
                  </a:cubicBezTo>
                  <a:close/>
                </a:path>
              </a:pathLst>
            </a:custGeom>
            <a:solidFill>
              <a:srgbClr val="2952C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89" y="1425"/>
              <a:ext cx="739" cy="1759"/>
            </a:xfrm>
            <a:custGeom>
              <a:avLst/>
              <a:gdLst>
                <a:gd name="T0" fmla="*/ 419 w 739"/>
                <a:gd name="T1" fmla="*/ 156 h 1759"/>
                <a:gd name="T2" fmla="*/ 641 w 739"/>
                <a:gd name="T3" fmla="*/ 0 h 1759"/>
                <a:gd name="T4" fmla="*/ 739 w 739"/>
                <a:gd name="T5" fmla="*/ 244 h 1759"/>
                <a:gd name="T6" fmla="*/ 659 w 739"/>
                <a:gd name="T7" fmla="*/ 222 h 1759"/>
                <a:gd name="T8" fmla="*/ 240 w 739"/>
                <a:gd name="T9" fmla="*/ 1582 h 1759"/>
                <a:gd name="T10" fmla="*/ 320 w 739"/>
                <a:gd name="T11" fmla="*/ 1605 h 1759"/>
                <a:gd name="T12" fmla="*/ 100 w 739"/>
                <a:gd name="T13" fmla="*/ 1759 h 1759"/>
                <a:gd name="T14" fmla="*/ 0 w 739"/>
                <a:gd name="T15" fmla="*/ 1516 h 1759"/>
                <a:gd name="T16" fmla="*/ 81 w 739"/>
                <a:gd name="T17" fmla="*/ 1538 h 1759"/>
                <a:gd name="T18" fmla="*/ 500 w 739"/>
                <a:gd name="T19" fmla="*/ 178 h 1759"/>
                <a:gd name="T20" fmla="*/ 419 w 739"/>
                <a:gd name="T21" fmla="*/ 156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9" h="1759">
                  <a:moveTo>
                    <a:pt x="419" y="156"/>
                  </a:moveTo>
                  <a:lnTo>
                    <a:pt x="641" y="0"/>
                  </a:lnTo>
                  <a:lnTo>
                    <a:pt x="739" y="244"/>
                  </a:lnTo>
                  <a:lnTo>
                    <a:pt x="659" y="222"/>
                  </a:lnTo>
                  <a:lnTo>
                    <a:pt x="240" y="1582"/>
                  </a:lnTo>
                  <a:lnTo>
                    <a:pt x="320" y="1605"/>
                  </a:lnTo>
                  <a:lnTo>
                    <a:pt x="100" y="1759"/>
                  </a:lnTo>
                  <a:lnTo>
                    <a:pt x="0" y="1516"/>
                  </a:lnTo>
                  <a:lnTo>
                    <a:pt x="81" y="1538"/>
                  </a:lnTo>
                  <a:lnTo>
                    <a:pt x="500" y="178"/>
                  </a:lnTo>
                  <a:lnTo>
                    <a:pt x="419" y="156"/>
                  </a:lnTo>
                  <a:close/>
                </a:path>
              </a:pathLst>
            </a:custGeom>
            <a:solidFill>
              <a:srgbClr val="8BCA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4499" y="1433"/>
              <a:ext cx="733" cy="1761"/>
            </a:xfrm>
            <a:custGeom>
              <a:avLst/>
              <a:gdLst>
                <a:gd name="T0" fmla="*/ 0 w 733"/>
                <a:gd name="T1" fmla="*/ 243 h 1761"/>
                <a:gd name="T2" fmla="*/ 100 w 733"/>
                <a:gd name="T3" fmla="*/ 0 h 1761"/>
                <a:gd name="T4" fmla="*/ 320 w 733"/>
                <a:gd name="T5" fmla="*/ 156 h 1761"/>
                <a:gd name="T6" fmla="*/ 240 w 733"/>
                <a:gd name="T7" fmla="*/ 178 h 1761"/>
                <a:gd name="T8" fmla="*/ 653 w 733"/>
                <a:gd name="T9" fmla="*/ 1540 h 1761"/>
                <a:gd name="T10" fmla="*/ 733 w 733"/>
                <a:gd name="T11" fmla="*/ 1518 h 1761"/>
                <a:gd name="T12" fmla="*/ 633 w 733"/>
                <a:gd name="T13" fmla="*/ 1761 h 1761"/>
                <a:gd name="T14" fmla="*/ 413 w 733"/>
                <a:gd name="T15" fmla="*/ 1605 h 1761"/>
                <a:gd name="T16" fmla="*/ 493 w 733"/>
                <a:gd name="T17" fmla="*/ 1583 h 1761"/>
                <a:gd name="T18" fmla="*/ 80 w 733"/>
                <a:gd name="T19" fmla="*/ 221 h 1761"/>
                <a:gd name="T20" fmla="*/ 0 w 733"/>
                <a:gd name="T21" fmla="*/ 243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3" h="1761">
                  <a:moveTo>
                    <a:pt x="0" y="243"/>
                  </a:moveTo>
                  <a:lnTo>
                    <a:pt x="100" y="0"/>
                  </a:lnTo>
                  <a:lnTo>
                    <a:pt x="320" y="156"/>
                  </a:lnTo>
                  <a:lnTo>
                    <a:pt x="240" y="178"/>
                  </a:lnTo>
                  <a:lnTo>
                    <a:pt x="653" y="1540"/>
                  </a:lnTo>
                  <a:lnTo>
                    <a:pt x="733" y="1518"/>
                  </a:lnTo>
                  <a:lnTo>
                    <a:pt x="633" y="1761"/>
                  </a:lnTo>
                  <a:lnTo>
                    <a:pt x="413" y="1605"/>
                  </a:lnTo>
                  <a:lnTo>
                    <a:pt x="493" y="1583"/>
                  </a:lnTo>
                  <a:lnTo>
                    <a:pt x="80" y="221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8BCA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0347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488832" cy="1008112"/>
          </a:xfrm>
        </p:spPr>
        <p:txBody>
          <a:bodyPr/>
          <a:lstStyle/>
          <a:p>
            <a:r>
              <a:rPr lang="pt-BR" dirty="0"/>
              <a:t>Nível Macro da Cooperação Empresa-Universidade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6525344"/>
            <a:ext cx="297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Adaptado de </a:t>
            </a:r>
            <a:r>
              <a:rPr lang="pt-BR" dirty="0" err="1"/>
              <a:t>Eun</a:t>
            </a:r>
            <a:r>
              <a:rPr lang="pt-BR" dirty="0"/>
              <a:t> </a:t>
            </a:r>
            <a:r>
              <a:rPr lang="pt-BR" dirty="0" err="1"/>
              <a:t>et</a:t>
            </a:r>
            <a:r>
              <a:rPr lang="pt-BR" dirty="0"/>
              <a:t> </a:t>
            </a:r>
            <a:r>
              <a:rPr lang="pt-BR" dirty="0" err="1"/>
              <a:t>al</a:t>
            </a:r>
            <a:r>
              <a:rPr lang="pt-BR" dirty="0"/>
              <a:t> (2006).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31062" y="981074"/>
            <a:ext cx="8201752" cy="5688285"/>
            <a:chOff x="340" y="618"/>
            <a:chExt cx="5035" cy="349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" y="618"/>
              <a:ext cx="503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" y="634"/>
              <a:ext cx="1412" cy="17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263" y="630"/>
              <a:ext cx="1420" cy="182"/>
            </a:xfrm>
            <a:custGeom>
              <a:avLst/>
              <a:gdLst>
                <a:gd name="T0" fmla="*/ 0 w 1420"/>
                <a:gd name="T1" fmla="*/ 0 h 182"/>
                <a:gd name="T2" fmla="*/ 1420 w 1420"/>
                <a:gd name="T3" fmla="*/ 0 h 182"/>
                <a:gd name="T4" fmla="*/ 1420 w 1420"/>
                <a:gd name="T5" fmla="*/ 182 h 182"/>
                <a:gd name="T6" fmla="*/ 0 w 1420"/>
                <a:gd name="T7" fmla="*/ 182 h 182"/>
                <a:gd name="T8" fmla="*/ 0 w 1420"/>
                <a:gd name="T9" fmla="*/ 0 h 182"/>
                <a:gd name="T10" fmla="*/ 8 w 1420"/>
                <a:gd name="T11" fmla="*/ 178 h 182"/>
                <a:gd name="T12" fmla="*/ 4 w 1420"/>
                <a:gd name="T13" fmla="*/ 174 h 182"/>
                <a:gd name="T14" fmla="*/ 1416 w 1420"/>
                <a:gd name="T15" fmla="*/ 174 h 182"/>
                <a:gd name="T16" fmla="*/ 1411 w 1420"/>
                <a:gd name="T17" fmla="*/ 178 h 182"/>
                <a:gd name="T18" fmla="*/ 1411 w 1420"/>
                <a:gd name="T19" fmla="*/ 4 h 182"/>
                <a:gd name="T20" fmla="*/ 1416 w 1420"/>
                <a:gd name="T21" fmla="*/ 8 h 182"/>
                <a:gd name="T22" fmla="*/ 4 w 1420"/>
                <a:gd name="T23" fmla="*/ 8 h 182"/>
                <a:gd name="T24" fmla="*/ 8 w 1420"/>
                <a:gd name="T25" fmla="*/ 4 h 182"/>
                <a:gd name="T26" fmla="*/ 8 w 1420"/>
                <a:gd name="T2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0" h="182">
                  <a:moveTo>
                    <a:pt x="0" y="0"/>
                  </a:moveTo>
                  <a:lnTo>
                    <a:pt x="1420" y="0"/>
                  </a:lnTo>
                  <a:lnTo>
                    <a:pt x="1420" y="182"/>
                  </a:lnTo>
                  <a:lnTo>
                    <a:pt x="0" y="182"/>
                  </a:lnTo>
                  <a:lnTo>
                    <a:pt x="0" y="0"/>
                  </a:lnTo>
                  <a:close/>
                  <a:moveTo>
                    <a:pt x="8" y="178"/>
                  </a:moveTo>
                  <a:lnTo>
                    <a:pt x="4" y="174"/>
                  </a:lnTo>
                  <a:lnTo>
                    <a:pt x="1416" y="174"/>
                  </a:lnTo>
                  <a:lnTo>
                    <a:pt x="1411" y="178"/>
                  </a:lnTo>
                  <a:lnTo>
                    <a:pt x="1411" y="4"/>
                  </a:lnTo>
                  <a:lnTo>
                    <a:pt x="1416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17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347" y="666"/>
              <a:ext cx="1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Mais Empreendedorismo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249" y="3928"/>
              <a:ext cx="1403" cy="17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245" y="3924"/>
              <a:ext cx="1412" cy="182"/>
            </a:xfrm>
            <a:custGeom>
              <a:avLst/>
              <a:gdLst>
                <a:gd name="T0" fmla="*/ 0 w 1412"/>
                <a:gd name="T1" fmla="*/ 0 h 182"/>
                <a:gd name="T2" fmla="*/ 1412 w 1412"/>
                <a:gd name="T3" fmla="*/ 0 h 182"/>
                <a:gd name="T4" fmla="*/ 1412 w 1412"/>
                <a:gd name="T5" fmla="*/ 182 h 182"/>
                <a:gd name="T6" fmla="*/ 0 w 1412"/>
                <a:gd name="T7" fmla="*/ 182 h 182"/>
                <a:gd name="T8" fmla="*/ 0 w 1412"/>
                <a:gd name="T9" fmla="*/ 0 h 182"/>
                <a:gd name="T10" fmla="*/ 9 w 1412"/>
                <a:gd name="T11" fmla="*/ 178 h 182"/>
                <a:gd name="T12" fmla="*/ 4 w 1412"/>
                <a:gd name="T13" fmla="*/ 174 h 182"/>
                <a:gd name="T14" fmla="*/ 1407 w 1412"/>
                <a:gd name="T15" fmla="*/ 174 h 182"/>
                <a:gd name="T16" fmla="*/ 1403 w 1412"/>
                <a:gd name="T17" fmla="*/ 178 h 182"/>
                <a:gd name="T18" fmla="*/ 1403 w 1412"/>
                <a:gd name="T19" fmla="*/ 4 h 182"/>
                <a:gd name="T20" fmla="*/ 1407 w 1412"/>
                <a:gd name="T21" fmla="*/ 8 h 182"/>
                <a:gd name="T22" fmla="*/ 4 w 1412"/>
                <a:gd name="T23" fmla="*/ 8 h 182"/>
                <a:gd name="T24" fmla="*/ 9 w 1412"/>
                <a:gd name="T25" fmla="*/ 4 h 182"/>
                <a:gd name="T26" fmla="*/ 9 w 1412"/>
                <a:gd name="T2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2" h="182">
                  <a:moveTo>
                    <a:pt x="0" y="0"/>
                  </a:moveTo>
                  <a:lnTo>
                    <a:pt x="1412" y="0"/>
                  </a:lnTo>
                  <a:lnTo>
                    <a:pt x="1412" y="182"/>
                  </a:lnTo>
                  <a:lnTo>
                    <a:pt x="0" y="182"/>
                  </a:lnTo>
                  <a:lnTo>
                    <a:pt x="0" y="0"/>
                  </a:lnTo>
                  <a:close/>
                  <a:moveTo>
                    <a:pt x="9" y="178"/>
                  </a:moveTo>
                  <a:lnTo>
                    <a:pt x="4" y="174"/>
                  </a:lnTo>
                  <a:lnTo>
                    <a:pt x="1407" y="174"/>
                  </a:lnTo>
                  <a:lnTo>
                    <a:pt x="1403" y="178"/>
                  </a:lnTo>
                  <a:lnTo>
                    <a:pt x="1403" y="4"/>
                  </a:lnTo>
                  <a:lnTo>
                    <a:pt x="1407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9" y="17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279" y="3958"/>
              <a:ext cx="138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Menos Empreendedorismo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38" y="2194"/>
              <a:ext cx="852" cy="30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33" y="2190"/>
              <a:ext cx="862" cy="309"/>
            </a:xfrm>
            <a:custGeom>
              <a:avLst/>
              <a:gdLst>
                <a:gd name="T0" fmla="*/ 0 w 862"/>
                <a:gd name="T1" fmla="*/ 0 h 309"/>
                <a:gd name="T2" fmla="*/ 862 w 862"/>
                <a:gd name="T3" fmla="*/ 0 h 309"/>
                <a:gd name="T4" fmla="*/ 862 w 862"/>
                <a:gd name="T5" fmla="*/ 309 h 309"/>
                <a:gd name="T6" fmla="*/ 0 w 862"/>
                <a:gd name="T7" fmla="*/ 309 h 309"/>
                <a:gd name="T8" fmla="*/ 0 w 862"/>
                <a:gd name="T9" fmla="*/ 0 h 309"/>
                <a:gd name="T10" fmla="*/ 9 w 862"/>
                <a:gd name="T11" fmla="*/ 305 h 309"/>
                <a:gd name="T12" fmla="*/ 5 w 862"/>
                <a:gd name="T13" fmla="*/ 301 h 309"/>
                <a:gd name="T14" fmla="*/ 857 w 862"/>
                <a:gd name="T15" fmla="*/ 301 h 309"/>
                <a:gd name="T16" fmla="*/ 853 w 862"/>
                <a:gd name="T17" fmla="*/ 305 h 309"/>
                <a:gd name="T18" fmla="*/ 853 w 862"/>
                <a:gd name="T19" fmla="*/ 4 h 309"/>
                <a:gd name="T20" fmla="*/ 857 w 862"/>
                <a:gd name="T21" fmla="*/ 8 h 309"/>
                <a:gd name="T22" fmla="*/ 5 w 862"/>
                <a:gd name="T23" fmla="*/ 8 h 309"/>
                <a:gd name="T24" fmla="*/ 9 w 862"/>
                <a:gd name="T25" fmla="*/ 4 h 309"/>
                <a:gd name="T26" fmla="*/ 9 w 862"/>
                <a:gd name="T27" fmla="*/ 30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2" h="309">
                  <a:moveTo>
                    <a:pt x="0" y="0"/>
                  </a:moveTo>
                  <a:lnTo>
                    <a:pt x="862" y="0"/>
                  </a:lnTo>
                  <a:lnTo>
                    <a:pt x="862" y="309"/>
                  </a:lnTo>
                  <a:lnTo>
                    <a:pt x="0" y="309"/>
                  </a:lnTo>
                  <a:lnTo>
                    <a:pt x="0" y="0"/>
                  </a:lnTo>
                  <a:close/>
                  <a:moveTo>
                    <a:pt x="9" y="305"/>
                  </a:moveTo>
                  <a:lnTo>
                    <a:pt x="5" y="301"/>
                  </a:lnTo>
                  <a:lnTo>
                    <a:pt x="857" y="301"/>
                  </a:lnTo>
                  <a:lnTo>
                    <a:pt x="853" y="305"/>
                  </a:lnTo>
                  <a:lnTo>
                    <a:pt x="853" y="4"/>
                  </a:lnTo>
                  <a:lnTo>
                    <a:pt x="857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305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44" y="2222"/>
              <a:ext cx="69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Mecanismos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71" y="2349"/>
              <a:ext cx="63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 mercado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514" y="2186"/>
              <a:ext cx="852" cy="3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509" y="2182"/>
              <a:ext cx="862" cy="309"/>
            </a:xfrm>
            <a:custGeom>
              <a:avLst/>
              <a:gdLst>
                <a:gd name="T0" fmla="*/ 0 w 862"/>
                <a:gd name="T1" fmla="*/ 0 h 309"/>
                <a:gd name="T2" fmla="*/ 862 w 862"/>
                <a:gd name="T3" fmla="*/ 0 h 309"/>
                <a:gd name="T4" fmla="*/ 862 w 862"/>
                <a:gd name="T5" fmla="*/ 309 h 309"/>
                <a:gd name="T6" fmla="*/ 0 w 862"/>
                <a:gd name="T7" fmla="*/ 309 h 309"/>
                <a:gd name="T8" fmla="*/ 0 w 862"/>
                <a:gd name="T9" fmla="*/ 0 h 309"/>
                <a:gd name="T10" fmla="*/ 9 w 862"/>
                <a:gd name="T11" fmla="*/ 305 h 309"/>
                <a:gd name="T12" fmla="*/ 5 w 862"/>
                <a:gd name="T13" fmla="*/ 301 h 309"/>
                <a:gd name="T14" fmla="*/ 857 w 862"/>
                <a:gd name="T15" fmla="*/ 301 h 309"/>
                <a:gd name="T16" fmla="*/ 853 w 862"/>
                <a:gd name="T17" fmla="*/ 305 h 309"/>
                <a:gd name="T18" fmla="*/ 853 w 862"/>
                <a:gd name="T19" fmla="*/ 4 h 309"/>
                <a:gd name="T20" fmla="*/ 857 w 862"/>
                <a:gd name="T21" fmla="*/ 8 h 309"/>
                <a:gd name="T22" fmla="*/ 5 w 862"/>
                <a:gd name="T23" fmla="*/ 8 h 309"/>
                <a:gd name="T24" fmla="*/ 9 w 862"/>
                <a:gd name="T25" fmla="*/ 4 h 309"/>
                <a:gd name="T26" fmla="*/ 9 w 862"/>
                <a:gd name="T27" fmla="*/ 30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2" h="309">
                  <a:moveTo>
                    <a:pt x="0" y="0"/>
                  </a:moveTo>
                  <a:lnTo>
                    <a:pt x="862" y="0"/>
                  </a:lnTo>
                  <a:lnTo>
                    <a:pt x="862" y="309"/>
                  </a:lnTo>
                  <a:lnTo>
                    <a:pt x="0" y="309"/>
                  </a:lnTo>
                  <a:lnTo>
                    <a:pt x="0" y="0"/>
                  </a:lnTo>
                  <a:close/>
                  <a:moveTo>
                    <a:pt x="9" y="305"/>
                  </a:moveTo>
                  <a:lnTo>
                    <a:pt x="5" y="301"/>
                  </a:lnTo>
                  <a:lnTo>
                    <a:pt x="857" y="301"/>
                  </a:lnTo>
                  <a:lnTo>
                    <a:pt x="853" y="305"/>
                  </a:lnTo>
                  <a:lnTo>
                    <a:pt x="853" y="4"/>
                  </a:lnTo>
                  <a:lnTo>
                    <a:pt x="857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30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616" y="2214"/>
              <a:ext cx="6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Mecanismos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616" y="2341"/>
              <a:ext cx="67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hierárquicos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1290" y="3188"/>
              <a:ext cx="3209" cy="7"/>
            </a:xfrm>
            <a:custGeom>
              <a:avLst/>
              <a:gdLst>
                <a:gd name="T0" fmla="*/ 0 w 3209"/>
                <a:gd name="T1" fmla="*/ 0 h 7"/>
                <a:gd name="T2" fmla="*/ 63 w 3209"/>
                <a:gd name="T3" fmla="*/ 0 h 7"/>
                <a:gd name="T4" fmla="*/ 125 w 3209"/>
                <a:gd name="T5" fmla="*/ 0 h 7"/>
                <a:gd name="T6" fmla="*/ 187 w 3209"/>
                <a:gd name="T7" fmla="*/ 0 h 7"/>
                <a:gd name="T8" fmla="*/ 249 w 3209"/>
                <a:gd name="T9" fmla="*/ 0 h 7"/>
                <a:gd name="T10" fmla="*/ 312 w 3209"/>
                <a:gd name="T11" fmla="*/ 0 h 7"/>
                <a:gd name="T12" fmla="*/ 374 w 3209"/>
                <a:gd name="T13" fmla="*/ 0 h 7"/>
                <a:gd name="T14" fmla="*/ 436 w 3209"/>
                <a:gd name="T15" fmla="*/ 0 h 7"/>
                <a:gd name="T16" fmla="*/ 498 w 3209"/>
                <a:gd name="T17" fmla="*/ 0 h 7"/>
                <a:gd name="T18" fmla="*/ 560 w 3209"/>
                <a:gd name="T19" fmla="*/ 0 h 7"/>
                <a:gd name="T20" fmla="*/ 623 w 3209"/>
                <a:gd name="T21" fmla="*/ 0 h 7"/>
                <a:gd name="T22" fmla="*/ 685 w 3209"/>
                <a:gd name="T23" fmla="*/ 0 h 7"/>
                <a:gd name="T24" fmla="*/ 747 w 3209"/>
                <a:gd name="T25" fmla="*/ 0 h 7"/>
                <a:gd name="T26" fmla="*/ 809 w 3209"/>
                <a:gd name="T27" fmla="*/ 0 h 7"/>
                <a:gd name="T28" fmla="*/ 872 w 3209"/>
                <a:gd name="T29" fmla="*/ 0 h 7"/>
                <a:gd name="T30" fmla="*/ 934 w 3209"/>
                <a:gd name="T31" fmla="*/ 0 h 7"/>
                <a:gd name="T32" fmla="*/ 996 w 3209"/>
                <a:gd name="T33" fmla="*/ 0 h 7"/>
                <a:gd name="T34" fmla="*/ 1058 w 3209"/>
                <a:gd name="T35" fmla="*/ 0 h 7"/>
                <a:gd name="T36" fmla="*/ 1120 w 3209"/>
                <a:gd name="T37" fmla="*/ 0 h 7"/>
                <a:gd name="T38" fmla="*/ 1183 w 3209"/>
                <a:gd name="T39" fmla="*/ 0 h 7"/>
                <a:gd name="T40" fmla="*/ 1245 w 3209"/>
                <a:gd name="T41" fmla="*/ 0 h 7"/>
                <a:gd name="T42" fmla="*/ 1307 w 3209"/>
                <a:gd name="T43" fmla="*/ 0 h 7"/>
                <a:gd name="T44" fmla="*/ 1369 w 3209"/>
                <a:gd name="T45" fmla="*/ 0 h 7"/>
                <a:gd name="T46" fmla="*/ 1432 w 3209"/>
                <a:gd name="T47" fmla="*/ 0 h 7"/>
                <a:gd name="T48" fmla="*/ 1494 w 3209"/>
                <a:gd name="T49" fmla="*/ 0 h 7"/>
                <a:gd name="T50" fmla="*/ 1556 w 3209"/>
                <a:gd name="T51" fmla="*/ 0 h 7"/>
                <a:gd name="T52" fmla="*/ 1618 w 3209"/>
                <a:gd name="T53" fmla="*/ 0 h 7"/>
                <a:gd name="T54" fmla="*/ 1680 w 3209"/>
                <a:gd name="T55" fmla="*/ 0 h 7"/>
                <a:gd name="T56" fmla="*/ 1743 w 3209"/>
                <a:gd name="T57" fmla="*/ 0 h 7"/>
                <a:gd name="T58" fmla="*/ 1805 w 3209"/>
                <a:gd name="T59" fmla="*/ 0 h 7"/>
                <a:gd name="T60" fmla="*/ 1867 w 3209"/>
                <a:gd name="T61" fmla="*/ 0 h 7"/>
                <a:gd name="T62" fmla="*/ 1929 w 3209"/>
                <a:gd name="T63" fmla="*/ 0 h 7"/>
                <a:gd name="T64" fmla="*/ 1992 w 3209"/>
                <a:gd name="T65" fmla="*/ 0 h 7"/>
                <a:gd name="T66" fmla="*/ 2054 w 3209"/>
                <a:gd name="T67" fmla="*/ 0 h 7"/>
                <a:gd name="T68" fmla="*/ 2116 w 3209"/>
                <a:gd name="T69" fmla="*/ 0 h 7"/>
                <a:gd name="T70" fmla="*/ 2178 w 3209"/>
                <a:gd name="T71" fmla="*/ 0 h 7"/>
                <a:gd name="T72" fmla="*/ 2240 w 3209"/>
                <a:gd name="T73" fmla="*/ 0 h 7"/>
                <a:gd name="T74" fmla="*/ 2303 w 3209"/>
                <a:gd name="T75" fmla="*/ 0 h 7"/>
                <a:gd name="T76" fmla="*/ 2365 w 3209"/>
                <a:gd name="T77" fmla="*/ 0 h 7"/>
                <a:gd name="T78" fmla="*/ 2427 w 3209"/>
                <a:gd name="T79" fmla="*/ 0 h 7"/>
                <a:gd name="T80" fmla="*/ 2489 w 3209"/>
                <a:gd name="T81" fmla="*/ 0 h 7"/>
                <a:gd name="T82" fmla="*/ 2552 w 3209"/>
                <a:gd name="T83" fmla="*/ 0 h 7"/>
                <a:gd name="T84" fmla="*/ 2614 w 3209"/>
                <a:gd name="T85" fmla="*/ 0 h 7"/>
                <a:gd name="T86" fmla="*/ 2676 w 3209"/>
                <a:gd name="T87" fmla="*/ 0 h 7"/>
                <a:gd name="T88" fmla="*/ 2738 w 3209"/>
                <a:gd name="T89" fmla="*/ 0 h 7"/>
                <a:gd name="T90" fmla="*/ 2801 w 3209"/>
                <a:gd name="T91" fmla="*/ 0 h 7"/>
                <a:gd name="T92" fmla="*/ 2863 w 3209"/>
                <a:gd name="T93" fmla="*/ 0 h 7"/>
                <a:gd name="T94" fmla="*/ 2925 w 3209"/>
                <a:gd name="T95" fmla="*/ 0 h 7"/>
                <a:gd name="T96" fmla="*/ 2987 w 3209"/>
                <a:gd name="T97" fmla="*/ 0 h 7"/>
                <a:gd name="T98" fmla="*/ 3049 w 3209"/>
                <a:gd name="T99" fmla="*/ 0 h 7"/>
                <a:gd name="T100" fmla="*/ 3112 w 3209"/>
                <a:gd name="T101" fmla="*/ 0 h 7"/>
                <a:gd name="T102" fmla="*/ 3174 w 3209"/>
                <a:gd name="T10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09" h="7">
                  <a:moveTo>
                    <a:pt x="0" y="0"/>
                  </a:moveTo>
                  <a:lnTo>
                    <a:pt x="36" y="0"/>
                  </a:lnTo>
                  <a:lnTo>
                    <a:pt x="36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63" y="0"/>
                  </a:moveTo>
                  <a:lnTo>
                    <a:pt x="98" y="0"/>
                  </a:lnTo>
                  <a:lnTo>
                    <a:pt x="98" y="7"/>
                  </a:lnTo>
                  <a:lnTo>
                    <a:pt x="63" y="7"/>
                  </a:lnTo>
                  <a:lnTo>
                    <a:pt x="63" y="0"/>
                  </a:lnTo>
                  <a:close/>
                  <a:moveTo>
                    <a:pt x="125" y="0"/>
                  </a:moveTo>
                  <a:lnTo>
                    <a:pt x="161" y="0"/>
                  </a:lnTo>
                  <a:lnTo>
                    <a:pt x="161" y="7"/>
                  </a:lnTo>
                  <a:lnTo>
                    <a:pt x="125" y="7"/>
                  </a:lnTo>
                  <a:lnTo>
                    <a:pt x="125" y="0"/>
                  </a:lnTo>
                  <a:close/>
                  <a:moveTo>
                    <a:pt x="187" y="0"/>
                  </a:moveTo>
                  <a:lnTo>
                    <a:pt x="223" y="0"/>
                  </a:lnTo>
                  <a:lnTo>
                    <a:pt x="223" y="7"/>
                  </a:lnTo>
                  <a:lnTo>
                    <a:pt x="187" y="7"/>
                  </a:lnTo>
                  <a:lnTo>
                    <a:pt x="187" y="0"/>
                  </a:lnTo>
                  <a:close/>
                  <a:moveTo>
                    <a:pt x="249" y="0"/>
                  </a:moveTo>
                  <a:lnTo>
                    <a:pt x="285" y="0"/>
                  </a:lnTo>
                  <a:lnTo>
                    <a:pt x="285" y="7"/>
                  </a:lnTo>
                  <a:lnTo>
                    <a:pt x="249" y="7"/>
                  </a:lnTo>
                  <a:lnTo>
                    <a:pt x="249" y="0"/>
                  </a:lnTo>
                  <a:close/>
                  <a:moveTo>
                    <a:pt x="312" y="0"/>
                  </a:moveTo>
                  <a:lnTo>
                    <a:pt x="347" y="0"/>
                  </a:lnTo>
                  <a:lnTo>
                    <a:pt x="347" y="7"/>
                  </a:lnTo>
                  <a:lnTo>
                    <a:pt x="312" y="7"/>
                  </a:lnTo>
                  <a:lnTo>
                    <a:pt x="312" y="0"/>
                  </a:lnTo>
                  <a:close/>
                  <a:moveTo>
                    <a:pt x="374" y="0"/>
                  </a:moveTo>
                  <a:lnTo>
                    <a:pt x="409" y="0"/>
                  </a:lnTo>
                  <a:lnTo>
                    <a:pt x="409" y="7"/>
                  </a:lnTo>
                  <a:lnTo>
                    <a:pt x="374" y="7"/>
                  </a:lnTo>
                  <a:lnTo>
                    <a:pt x="374" y="0"/>
                  </a:lnTo>
                  <a:close/>
                  <a:moveTo>
                    <a:pt x="436" y="0"/>
                  </a:moveTo>
                  <a:lnTo>
                    <a:pt x="471" y="0"/>
                  </a:lnTo>
                  <a:lnTo>
                    <a:pt x="471" y="7"/>
                  </a:lnTo>
                  <a:lnTo>
                    <a:pt x="436" y="7"/>
                  </a:lnTo>
                  <a:lnTo>
                    <a:pt x="436" y="0"/>
                  </a:lnTo>
                  <a:close/>
                  <a:moveTo>
                    <a:pt x="498" y="0"/>
                  </a:moveTo>
                  <a:lnTo>
                    <a:pt x="534" y="0"/>
                  </a:lnTo>
                  <a:lnTo>
                    <a:pt x="534" y="7"/>
                  </a:lnTo>
                  <a:lnTo>
                    <a:pt x="498" y="7"/>
                  </a:lnTo>
                  <a:lnTo>
                    <a:pt x="498" y="0"/>
                  </a:lnTo>
                  <a:close/>
                  <a:moveTo>
                    <a:pt x="560" y="0"/>
                  </a:moveTo>
                  <a:lnTo>
                    <a:pt x="596" y="0"/>
                  </a:lnTo>
                  <a:lnTo>
                    <a:pt x="596" y="7"/>
                  </a:lnTo>
                  <a:lnTo>
                    <a:pt x="560" y="7"/>
                  </a:lnTo>
                  <a:lnTo>
                    <a:pt x="560" y="0"/>
                  </a:lnTo>
                  <a:close/>
                  <a:moveTo>
                    <a:pt x="623" y="0"/>
                  </a:moveTo>
                  <a:lnTo>
                    <a:pt x="658" y="0"/>
                  </a:lnTo>
                  <a:lnTo>
                    <a:pt x="658" y="7"/>
                  </a:lnTo>
                  <a:lnTo>
                    <a:pt x="623" y="7"/>
                  </a:lnTo>
                  <a:lnTo>
                    <a:pt x="623" y="0"/>
                  </a:lnTo>
                  <a:close/>
                  <a:moveTo>
                    <a:pt x="685" y="0"/>
                  </a:moveTo>
                  <a:lnTo>
                    <a:pt x="721" y="0"/>
                  </a:lnTo>
                  <a:lnTo>
                    <a:pt x="721" y="7"/>
                  </a:lnTo>
                  <a:lnTo>
                    <a:pt x="685" y="7"/>
                  </a:lnTo>
                  <a:lnTo>
                    <a:pt x="685" y="0"/>
                  </a:lnTo>
                  <a:close/>
                  <a:moveTo>
                    <a:pt x="747" y="0"/>
                  </a:moveTo>
                  <a:lnTo>
                    <a:pt x="783" y="0"/>
                  </a:lnTo>
                  <a:lnTo>
                    <a:pt x="783" y="7"/>
                  </a:lnTo>
                  <a:lnTo>
                    <a:pt x="747" y="7"/>
                  </a:lnTo>
                  <a:lnTo>
                    <a:pt x="747" y="0"/>
                  </a:lnTo>
                  <a:close/>
                  <a:moveTo>
                    <a:pt x="809" y="0"/>
                  </a:moveTo>
                  <a:lnTo>
                    <a:pt x="845" y="0"/>
                  </a:lnTo>
                  <a:lnTo>
                    <a:pt x="845" y="7"/>
                  </a:lnTo>
                  <a:lnTo>
                    <a:pt x="809" y="7"/>
                  </a:lnTo>
                  <a:lnTo>
                    <a:pt x="809" y="0"/>
                  </a:lnTo>
                  <a:close/>
                  <a:moveTo>
                    <a:pt x="872" y="0"/>
                  </a:moveTo>
                  <a:lnTo>
                    <a:pt x="907" y="0"/>
                  </a:lnTo>
                  <a:lnTo>
                    <a:pt x="907" y="7"/>
                  </a:lnTo>
                  <a:lnTo>
                    <a:pt x="872" y="7"/>
                  </a:lnTo>
                  <a:lnTo>
                    <a:pt x="872" y="0"/>
                  </a:lnTo>
                  <a:close/>
                  <a:moveTo>
                    <a:pt x="934" y="0"/>
                  </a:moveTo>
                  <a:lnTo>
                    <a:pt x="969" y="0"/>
                  </a:lnTo>
                  <a:lnTo>
                    <a:pt x="969" y="7"/>
                  </a:lnTo>
                  <a:lnTo>
                    <a:pt x="934" y="7"/>
                  </a:lnTo>
                  <a:lnTo>
                    <a:pt x="934" y="0"/>
                  </a:lnTo>
                  <a:close/>
                  <a:moveTo>
                    <a:pt x="996" y="0"/>
                  </a:moveTo>
                  <a:lnTo>
                    <a:pt x="1031" y="0"/>
                  </a:lnTo>
                  <a:lnTo>
                    <a:pt x="1031" y="7"/>
                  </a:lnTo>
                  <a:lnTo>
                    <a:pt x="996" y="7"/>
                  </a:lnTo>
                  <a:lnTo>
                    <a:pt x="996" y="0"/>
                  </a:lnTo>
                  <a:close/>
                  <a:moveTo>
                    <a:pt x="1058" y="0"/>
                  </a:moveTo>
                  <a:lnTo>
                    <a:pt x="1094" y="0"/>
                  </a:lnTo>
                  <a:lnTo>
                    <a:pt x="1094" y="7"/>
                  </a:lnTo>
                  <a:lnTo>
                    <a:pt x="1058" y="7"/>
                  </a:lnTo>
                  <a:lnTo>
                    <a:pt x="1058" y="0"/>
                  </a:lnTo>
                  <a:close/>
                  <a:moveTo>
                    <a:pt x="1120" y="0"/>
                  </a:moveTo>
                  <a:lnTo>
                    <a:pt x="1156" y="0"/>
                  </a:lnTo>
                  <a:lnTo>
                    <a:pt x="1156" y="7"/>
                  </a:lnTo>
                  <a:lnTo>
                    <a:pt x="1120" y="7"/>
                  </a:lnTo>
                  <a:lnTo>
                    <a:pt x="1120" y="0"/>
                  </a:lnTo>
                  <a:close/>
                  <a:moveTo>
                    <a:pt x="1183" y="0"/>
                  </a:moveTo>
                  <a:lnTo>
                    <a:pt x="1218" y="0"/>
                  </a:lnTo>
                  <a:lnTo>
                    <a:pt x="1218" y="7"/>
                  </a:lnTo>
                  <a:lnTo>
                    <a:pt x="1183" y="7"/>
                  </a:lnTo>
                  <a:lnTo>
                    <a:pt x="1183" y="0"/>
                  </a:lnTo>
                  <a:close/>
                  <a:moveTo>
                    <a:pt x="1245" y="0"/>
                  </a:moveTo>
                  <a:lnTo>
                    <a:pt x="1281" y="0"/>
                  </a:lnTo>
                  <a:lnTo>
                    <a:pt x="1281" y="7"/>
                  </a:lnTo>
                  <a:lnTo>
                    <a:pt x="1245" y="7"/>
                  </a:lnTo>
                  <a:lnTo>
                    <a:pt x="1245" y="0"/>
                  </a:lnTo>
                  <a:close/>
                  <a:moveTo>
                    <a:pt x="1307" y="0"/>
                  </a:moveTo>
                  <a:lnTo>
                    <a:pt x="1343" y="0"/>
                  </a:lnTo>
                  <a:lnTo>
                    <a:pt x="1343" y="7"/>
                  </a:lnTo>
                  <a:lnTo>
                    <a:pt x="1307" y="7"/>
                  </a:lnTo>
                  <a:lnTo>
                    <a:pt x="1307" y="0"/>
                  </a:lnTo>
                  <a:close/>
                  <a:moveTo>
                    <a:pt x="1369" y="0"/>
                  </a:moveTo>
                  <a:lnTo>
                    <a:pt x="1405" y="0"/>
                  </a:lnTo>
                  <a:lnTo>
                    <a:pt x="1405" y="7"/>
                  </a:lnTo>
                  <a:lnTo>
                    <a:pt x="1369" y="7"/>
                  </a:lnTo>
                  <a:lnTo>
                    <a:pt x="1369" y="0"/>
                  </a:lnTo>
                  <a:close/>
                  <a:moveTo>
                    <a:pt x="1432" y="0"/>
                  </a:moveTo>
                  <a:lnTo>
                    <a:pt x="1467" y="0"/>
                  </a:lnTo>
                  <a:lnTo>
                    <a:pt x="1467" y="7"/>
                  </a:lnTo>
                  <a:lnTo>
                    <a:pt x="1432" y="7"/>
                  </a:lnTo>
                  <a:lnTo>
                    <a:pt x="1432" y="0"/>
                  </a:lnTo>
                  <a:close/>
                  <a:moveTo>
                    <a:pt x="1494" y="0"/>
                  </a:moveTo>
                  <a:lnTo>
                    <a:pt x="1529" y="0"/>
                  </a:lnTo>
                  <a:lnTo>
                    <a:pt x="1529" y="7"/>
                  </a:lnTo>
                  <a:lnTo>
                    <a:pt x="1494" y="7"/>
                  </a:lnTo>
                  <a:lnTo>
                    <a:pt x="1494" y="0"/>
                  </a:lnTo>
                  <a:close/>
                  <a:moveTo>
                    <a:pt x="1556" y="0"/>
                  </a:moveTo>
                  <a:lnTo>
                    <a:pt x="1591" y="0"/>
                  </a:lnTo>
                  <a:lnTo>
                    <a:pt x="1591" y="7"/>
                  </a:lnTo>
                  <a:lnTo>
                    <a:pt x="1556" y="7"/>
                  </a:lnTo>
                  <a:lnTo>
                    <a:pt x="1556" y="0"/>
                  </a:lnTo>
                  <a:close/>
                  <a:moveTo>
                    <a:pt x="1618" y="0"/>
                  </a:moveTo>
                  <a:lnTo>
                    <a:pt x="1654" y="0"/>
                  </a:lnTo>
                  <a:lnTo>
                    <a:pt x="1654" y="7"/>
                  </a:lnTo>
                  <a:lnTo>
                    <a:pt x="1618" y="7"/>
                  </a:lnTo>
                  <a:lnTo>
                    <a:pt x="1618" y="0"/>
                  </a:lnTo>
                  <a:close/>
                  <a:moveTo>
                    <a:pt x="1680" y="0"/>
                  </a:moveTo>
                  <a:lnTo>
                    <a:pt x="1716" y="0"/>
                  </a:lnTo>
                  <a:lnTo>
                    <a:pt x="1716" y="7"/>
                  </a:lnTo>
                  <a:lnTo>
                    <a:pt x="1680" y="7"/>
                  </a:lnTo>
                  <a:lnTo>
                    <a:pt x="1680" y="0"/>
                  </a:lnTo>
                  <a:close/>
                  <a:moveTo>
                    <a:pt x="1743" y="0"/>
                  </a:moveTo>
                  <a:lnTo>
                    <a:pt x="1778" y="0"/>
                  </a:lnTo>
                  <a:lnTo>
                    <a:pt x="1778" y="7"/>
                  </a:lnTo>
                  <a:lnTo>
                    <a:pt x="1743" y="7"/>
                  </a:lnTo>
                  <a:lnTo>
                    <a:pt x="1743" y="0"/>
                  </a:lnTo>
                  <a:close/>
                  <a:moveTo>
                    <a:pt x="1805" y="0"/>
                  </a:moveTo>
                  <a:lnTo>
                    <a:pt x="1841" y="0"/>
                  </a:lnTo>
                  <a:lnTo>
                    <a:pt x="1841" y="7"/>
                  </a:lnTo>
                  <a:lnTo>
                    <a:pt x="1805" y="7"/>
                  </a:lnTo>
                  <a:lnTo>
                    <a:pt x="1805" y="0"/>
                  </a:lnTo>
                  <a:close/>
                  <a:moveTo>
                    <a:pt x="1867" y="0"/>
                  </a:moveTo>
                  <a:lnTo>
                    <a:pt x="1903" y="0"/>
                  </a:lnTo>
                  <a:lnTo>
                    <a:pt x="1903" y="7"/>
                  </a:lnTo>
                  <a:lnTo>
                    <a:pt x="1867" y="7"/>
                  </a:lnTo>
                  <a:lnTo>
                    <a:pt x="1867" y="0"/>
                  </a:lnTo>
                  <a:close/>
                  <a:moveTo>
                    <a:pt x="1929" y="0"/>
                  </a:moveTo>
                  <a:lnTo>
                    <a:pt x="1965" y="0"/>
                  </a:lnTo>
                  <a:lnTo>
                    <a:pt x="1965" y="7"/>
                  </a:lnTo>
                  <a:lnTo>
                    <a:pt x="1929" y="7"/>
                  </a:lnTo>
                  <a:lnTo>
                    <a:pt x="1929" y="0"/>
                  </a:lnTo>
                  <a:close/>
                  <a:moveTo>
                    <a:pt x="1992" y="0"/>
                  </a:moveTo>
                  <a:lnTo>
                    <a:pt x="2027" y="0"/>
                  </a:lnTo>
                  <a:lnTo>
                    <a:pt x="2027" y="7"/>
                  </a:lnTo>
                  <a:lnTo>
                    <a:pt x="1992" y="7"/>
                  </a:lnTo>
                  <a:lnTo>
                    <a:pt x="1992" y="0"/>
                  </a:lnTo>
                  <a:close/>
                  <a:moveTo>
                    <a:pt x="2054" y="0"/>
                  </a:moveTo>
                  <a:lnTo>
                    <a:pt x="2089" y="0"/>
                  </a:lnTo>
                  <a:lnTo>
                    <a:pt x="2089" y="7"/>
                  </a:lnTo>
                  <a:lnTo>
                    <a:pt x="2054" y="7"/>
                  </a:lnTo>
                  <a:lnTo>
                    <a:pt x="2054" y="0"/>
                  </a:lnTo>
                  <a:close/>
                  <a:moveTo>
                    <a:pt x="2116" y="0"/>
                  </a:moveTo>
                  <a:lnTo>
                    <a:pt x="2151" y="0"/>
                  </a:lnTo>
                  <a:lnTo>
                    <a:pt x="2151" y="7"/>
                  </a:lnTo>
                  <a:lnTo>
                    <a:pt x="2116" y="7"/>
                  </a:lnTo>
                  <a:lnTo>
                    <a:pt x="2116" y="0"/>
                  </a:lnTo>
                  <a:close/>
                  <a:moveTo>
                    <a:pt x="2178" y="0"/>
                  </a:moveTo>
                  <a:lnTo>
                    <a:pt x="2214" y="0"/>
                  </a:lnTo>
                  <a:lnTo>
                    <a:pt x="2214" y="7"/>
                  </a:lnTo>
                  <a:lnTo>
                    <a:pt x="2178" y="7"/>
                  </a:lnTo>
                  <a:lnTo>
                    <a:pt x="2178" y="0"/>
                  </a:lnTo>
                  <a:close/>
                  <a:moveTo>
                    <a:pt x="2240" y="0"/>
                  </a:moveTo>
                  <a:lnTo>
                    <a:pt x="2276" y="0"/>
                  </a:lnTo>
                  <a:lnTo>
                    <a:pt x="2276" y="7"/>
                  </a:lnTo>
                  <a:lnTo>
                    <a:pt x="2240" y="7"/>
                  </a:lnTo>
                  <a:lnTo>
                    <a:pt x="2240" y="0"/>
                  </a:lnTo>
                  <a:close/>
                  <a:moveTo>
                    <a:pt x="2303" y="0"/>
                  </a:moveTo>
                  <a:lnTo>
                    <a:pt x="2338" y="0"/>
                  </a:lnTo>
                  <a:lnTo>
                    <a:pt x="2338" y="7"/>
                  </a:lnTo>
                  <a:lnTo>
                    <a:pt x="2303" y="7"/>
                  </a:lnTo>
                  <a:lnTo>
                    <a:pt x="2303" y="0"/>
                  </a:lnTo>
                  <a:close/>
                  <a:moveTo>
                    <a:pt x="2365" y="0"/>
                  </a:moveTo>
                  <a:lnTo>
                    <a:pt x="2401" y="0"/>
                  </a:lnTo>
                  <a:lnTo>
                    <a:pt x="2401" y="7"/>
                  </a:lnTo>
                  <a:lnTo>
                    <a:pt x="2365" y="7"/>
                  </a:lnTo>
                  <a:lnTo>
                    <a:pt x="2365" y="0"/>
                  </a:lnTo>
                  <a:close/>
                  <a:moveTo>
                    <a:pt x="2427" y="0"/>
                  </a:moveTo>
                  <a:lnTo>
                    <a:pt x="2463" y="0"/>
                  </a:lnTo>
                  <a:lnTo>
                    <a:pt x="2463" y="7"/>
                  </a:lnTo>
                  <a:lnTo>
                    <a:pt x="2427" y="7"/>
                  </a:lnTo>
                  <a:lnTo>
                    <a:pt x="2427" y="0"/>
                  </a:lnTo>
                  <a:close/>
                  <a:moveTo>
                    <a:pt x="2489" y="0"/>
                  </a:moveTo>
                  <a:lnTo>
                    <a:pt x="2525" y="0"/>
                  </a:lnTo>
                  <a:lnTo>
                    <a:pt x="2525" y="7"/>
                  </a:lnTo>
                  <a:lnTo>
                    <a:pt x="2489" y="7"/>
                  </a:lnTo>
                  <a:lnTo>
                    <a:pt x="2489" y="0"/>
                  </a:lnTo>
                  <a:close/>
                  <a:moveTo>
                    <a:pt x="2552" y="0"/>
                  </a:moveTo>
                  <a:lnTo>
                    <a:pt x="2587" y="0"/>
                  </a:lnTo>
                  <a:lnTo>
                    <a:pt x="2587" y="7"/>
                  </a:lnTo>
                  <a:lnTo>
                    <a:pt x="2552" y="7"/>
                  </a:lnTo>
                  <a:lnTo>
                    <a:pt x="2552" y="0"/>
                  </a:lnTo>
                  <a:close/>
                  <a:moveTo>
                    <a:pt x="2614" y="0"/>
                  </a:moveTo>
                  <a:lnTo>
                    <a:pt x="2649" y="0"/>
                  </a:lnTo>
                  <a:lnTo>
                    <a:pt x="2649" y="7"/>
                  </a:lnTo>
                  <a:lnTo>
                    <a:pt x="2614" y="7"/>
                  </a:lnTo>
                  <a:lnTo>
                    <a:pt x="2614" y="0"/>
                  </a:lnTo>
                  <a:close/>
                  <a:moveTo>
                    <a:pt x="2676" y="0"/>
                  </a:moveTo>
                  <a:lnTo>
                    <a:pt x="2711" y="0"/>
                  </a:lnTo>
                  <a:lnTo>
                    <a:pt x="2711" y="7"/>
                  </a:lnTo>
                  <a:lnTo>
                    <a:pt x="2676" y="7"/>
                  </a:lnTo>
                  <a:lnTo>
                    <a:pt x="2676" y="0"/>
                  </a:lnTo>
                  <a:close/>
                  <a:moveTo>
                    <a:pt x="2738" y="0"/>
                  </a:moveTo>
                  <a:lnTo>
                    <a:pt x="2774" y="0"/>
                  </a:lnTo>
                  <a:lnTo>
                    <a:pt x="2774" y="7"/>
                  </a:lnTo>
                  <a:lnTo>
                    <a:pt x="2738" y="7"/>
                  </a:lnTo>
                  <a:lnTo>
                    <a:pt x="2738" y="0"/>
                  </a:lnTo>
                  <a:close/>
                  <a:moveTo>
                    <a:pt x="2801" y="0"/>
                  </a:moveTo>
                  <a:lnTo>
                    <a:pt x="2836" y="0"/>
                  </a:lnTo>
                  <a:lnTo>
                    <a:pt x="2836" y="7"/>
                  </a:lnTo>
                  <a:lnTo>
                    <a:pt x="2801" y="7"/>
                  </a:lnTo>
                  <a:lnTo>
                    <a:pt x="2801" y="0"/>
                  </a:lnTo>
                  <a:close/>
                  <a:moveTo>
                    <a:pt x="2863" y="0"/>
                  </a:moveTo>
                  <a:lnTo>
                    <a:pt x="2898" y="0"/>
                  </a:lnTo>
                  <a:lnTo>
                    <a:pt x="2898" y="7"/>
                  </a:lnTo>
                  <a:lnTo>
                    <a:pt x="2863" y="7"/>
                  </a:lnTo>
                  <a:lnTo>
                    <a:pt x="2863" y="0"/>
                  </a:lnTo>
                  <a:close/>
                  <a:moveTo>
                    <a:pt x="2925" y="0"/>
                  </a:moveTo>
                  <a:lnTo>
                    <a:pt x="2961" y="0"/>
                  </a:lnTo>
                  <a:lnTo>
                    <a:pt x="2961" y="7"/>
                  </a:lnTo>
                  <a:lnTo>
                    <a:pt x="2925" y="7"/>
                  </a:lnTo>
                  <a:lnTo>
                    <a:pt x="2925" y="0"/>
                  </a:lnTo>
                  <a:close/>
                  <a:moveTo>
                    <a:pt x="2987" y="0"/>
                  </a:moveTo>
                  <a:lnTo>
                    <a:pt x="3023" y="0"/>
                  </a:lnTo>
                  <a:lnTo>
                    <a:pt x="3023" y="7"/>
                  </a:lnTo>
                  <a:lnTo>
                    <a:pt x="2987" y="7"/>
                  </a:lnTo>
                  <a:lnTo>
                    <a:pt x="2987" y="0"/>
                  </a:lnTo>
                  <a:close/>
                  <a:moveTo>
                    <a:pt x="3049" y="0"/>
                  </a:moveTo>
                  <a:lnTo>
                    <a:pt x="3085" y="0"/>
                  </a:lnTo>
                  <a:lnTo>
                    <a:pt x="3085" y="7"/>
                  </a:lnTo>
                  <a:lnTo>
                    <a:pt x="3049" y="7"/>
                  </a:lnTo>
                  <a:lnTo>
                    <a:pt x="3049" y="0"/>
                  </a:lnTo>
                  <a:close/>
                  <a:moveTo>
                    <a:pt x="3112" y="0"/>
                  </a:moveTo>
                  <a:lnTo>
                    <a:pt x="3147" y="0"/>
                  </a:lnTo>
                  <a:lnTo>
                    <a:pt x="3147" y="7"/>
                  </a:lnTo>
                  <a:lnTo>
                    <a:pt x="3112" y="7"/>
                  </a:lnTo>
                  <a:lnTo>
                    <a:pt x="3112" y="0"/>
                  </a:lnTo>
                  <a:close/>
                  <a:moveTo>
                    <a:pt x="3174" y="0"/>
                  </a:moveTo>
                  <a:lnTo>
                    <a:pt x="3209" y="0"/>
                  </a:lnTo>
                  <a:lnTo>
                    <a:pt x="3209" y="7"/>
                  </a:lnTo>
                  <a:lnTo>
                    <a:pt x="3174" y="7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290" y="1572"/>
              <a:ext cx="3209" cy="8"/>
            </a:xfrm>
            <a:custGeom>
              <a:avLst/>
              <a:gdLst>
                <a:gd name="T0" fmla="*/ 0 w 3209"/>
                <a:gd name="T1" fmla="*/ 0 h 8"/>
                <a:gd name="T2" fmla="*/ 63 w 3209"/>
                <a:gd name="T3" fmla="*/ 0 h 8"/>
                <a:gd name="T4" fmla="*/ 125 w 3209"/>
                <a:gd name="T5" fmla="*/ 0 h 8"/>
                <a:gd name="T6" fmla="*/ 187 w 3209"/>
                <a:gd name="T7" fmla="*/ 0 h 8"/>
                <a:gd name="T8" fmla="*/ 249 w 3209"/>
                <a:gd name="T9" fmla="*/ 0 h 8"/>
                <a:gd name="T10" fmla="*/ 312 w 3209"/>
                <a:gd name="T11" fmla="*/ 0 h 8"/>
                <a:gd name="T12" fmla="*/ 374 w 3209"/>
                <a:gd name="T13" fmla="*/ 0 h 8"/>
                <a:gd name="T14" fmla="*/ 436 w 3209"/>
                <a:gd name="T15" fmla="*/ 0 h 8"/>
                <a:gd name="T16" fmla="*/ 498 w 3209"/>
                <a:gd name="T17" fmla="*/ 0 h 8"/>
                <a:gd name="T18" fmla="*/ 560 w 3209"/>
                <a:gd name="T19" fmla="*/ 0 h 8"/>
                <a:gd name="T20" fmla="*/ 623 w 3209"/>
                <a:gd name="T21" fmla="*/ 0 h 8"/>
                <a:gd name="T22" fmla="*/ 685 w 3209"/>
                <a:gd name="T23" fmla="*/ 0 h 8"/>
                <a:gd name="T24" fmla="*/ 747 w 3209"/>
                <a:gd name="T25" fmla="*/ 0 h 8"/>
                <a:gd name="T26" fmla="*/ 809 w 3209"/>
                <a:gd name="T27" fmla="*/ 0 h 8"/>
                <a:gd name="T28" fmla="*/ 872 w 3209"/>
                <a:gd name="T29" fmla="*/ 0 h 8"/>
                <a:gd name="T30" fmla="*/ 934 w 3209"/>
                <a:gd name="T31" fmla="*/ 0 h 8"/>
                <a:gd name="T32" fmla="*/ 996 w 3209"/>
                <a:gd name="T33" fmla="*/ 0 h 8"/>
                <a:gd name="T34" fmla="*/ 1058 w 3209"/>
                <a:gd name="T35" fmla="*/ 0 h 8"/>
                <a:gd name="T36" fmla="*/ 1120 w 3209"/>
                <a:gd name="T37" fmla="*/ 0 h 8"/>
                <a:gd name="T38" fmla="*/ 1183 w 3209"/>
                <a:gd name="T39" fmla="*/ 0 h 8"/>
                <a:gd name="T40" fmla="*/ 1245 w 3209"/>
                <a:gd name="T41" fmla="*/ 0 h 8"/>
                <a:gd name="T42" fmla="*/ 1307 w 3209"/>
                <a:gd name="T43" fmla="*/ 0 h 8"/>
                <a:gd name="T44" fmla="*/ 1369 w 3209"/>
                <a:gd name="T45" fmla="*/ 0 h 8"/>
                <a:gd name="T46" fmla="*/ 1432 w 3209"/>
                <a:gd name="T47" fmla="*/ 0 h 8"/>
                <a:gd name="T48" fmla="*/ 1494 w 3209"/>
                <a:gd name="T49" fmla="*/ 0 h 8"/>
                <a:gd name="T50" fmla="*/ 1556 w 3209"/>
                <a:gd name="T51" fmla="*/ 0 h 8"/>
                <a:gd name="T52" fmla="*/ 1618 w 3209"/>
                <a:gd name="T53" fmla="*/ 0 h 8"/>
                <a:gd name="T54" fmla="*/ 1680 w 3209"/>
                <a:gd name="T55" fmla="*/ 0 h 8"/>
                <a:gd name="T56" fmla="*/ 1743 w 3209"/>
                <a:gd name="T57" fmla="*/ 0 h 8"/>
                <a:gd name="T58" fmla="*/ 1805 w 3209"/>
                <a:gd name="T59" fmla="*/ 0 h 8"/>
                <a:gd name="T60" fmla="*/ 1867 w 3209"/>
                <a:gd name="T61" fmla="*/ 0 h 8"/>
                <a:gd name="T62" fmla="*/ 1929 w 3209"/>
                <a:gd name="T63" fmla="*/ 0 h 8"/>
                <a:gd name="T64" fmla="*/ 1992 w 3209"/>
                <a:gd name="T65" fmla="*/ 0 h 8"/>
                <a:gd name="T66" fmla="*/ 2054 w 3209"/>
                <a:gd name="T67" fmla="*/ 0 h 8"/>
                <a:gd name="T68" fmla="*/ 2116 w 3209"/>
                <a:gd name="T69" fmla="*/ 0 h 8"/>
                <a:gd name="T70" fmla="*/ 2178 w 3209"/>
                <a:gd name="T71" fmla="*/ 0 h 8"/>
                <a:gd name="T72" fmla="*/ 2240 w 3209"/>
                <a:gd name="T73" fmla="*/ 0 h 8"/>
                <a:gd name="T74" fmla="*/ 2303 w 3209"/>
                <a:gd name="T75" fmla="*/ 0 h 8"/>
                <a:gd name="T76" fmla="*/ 2365 w 3209"/>
                <a:gd name="T77" fmla="*/ 0 h 8"/>
                <a:gd name="T78" fmla="*/ 2427 w 3209"/>
                <a:gd name="T79" fmla="*/ 0 h 8"/>
                <a:gd name="T80" fmla="*/ 2489 w 3209"/>
                <a:gd name="T81" fmla="*/ 0 h 8"/>
                <a:gd name="T82" fmla="*/ 2552 w 3209"/>
                <a:gd name="T83" fmla="*/ 0 h 8"/>
                <a:gd name="T84" fmla="*/ 2614 w 3209"/>
                <a:gd name="T85" fmla="*/ 0 h 8"/>
                <a:gd name="T86" fmla="*/ 2676 w 3209"/>
                <a:gd name="T87" fmla="*/ 0 h 8"/>
                <a:gd name="T88" fmla="*/ 2738 w 3209"/>
                <a:gd name="T89" fmla="*/ 0 h 8"/>
                <a:gd name="T90" fmla="*/ 2801 w 3209"/>
                <a:gd name="T91" fmla="*/ 0 h 8"/>
                <a:gd name="T92" fmla="*/ 2863 w 3209"/>
                <a:gd name="T93" fmla="*/ 0 h 8"/>
                <a:gd name="T94" fmla="*/ 2925 w 3209"/>
                <a:gd name="T95" fmla="*/ 0 h 8"/>
                <a:gd name="T96" fmla="*/ 2987 w 3209"/>
                <a:gd name="T97" fmla="*/ 0 h 8"/>
                <a:gd name="T98" fmla="*/ 3049 w 3209"/>
                <a:gd name="T99" fmla="*/ 0 h 8"/>
                <a:gd name="T100" fmla="*/ 3112 w 3209"/>
                <a:gd name="T101" fmla="*/ 0 h 8"/>
                <a:gd name="T102" fmla="*/ 3174 w 3209"/>
                <a:gd name="T10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09" h="8">
                  <a:moveTo>
                    <a:pt x="0" y="0"/>
                  </a:moveTo>
                  <a:lnTo>
                    <a:pt x="36" y="0"/>
                  </a:lnTo>
                  <a:lnTo>
                    <a:pt x="36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63" y="0"/>
                  </a:moveTo>
                  <a:lnTo>
                    <a:pt x="98" y="0"/>
                  </a:lnTo>
                  <a:lnTo>
                    <a:pt x="98" y="8"/>
                  </a:lnTo>
                  <a:lnTo>
                    <a:pt x="63" y="8"/>
                  </a:lnTo>
                  <a:lnTo>
                    <a:pt x="63" y="0"/>
                  </a:lnTo>
                  <a:close/>
                  <a:moveTo>
                    <a:pt x="125" y="0"/>
                  </a:moveTo>
                  <a:lnTo>
                    <a:pt x="161" y="0"/>
                  </a:lnTo>
                  <a:lnTo>
                    <a:pt x="161" y="8"/>
                  </a:lnTo>
                  <a:lnTo>
                    <a:pt x="125" y="8"/>
                  </a:lnTo>
                  <a:lnTo>
                    <a:pt x="125" y="0"/>
                  </a:lnTo>
                  <a:close/>
                  <a:moveTo>
                    <a:pt x="187" y="0"/>
                  </a:moveTo>
                  <a:lnTo>
                    <a:pt x="223" y="0"/>
                  </a:lnTo>
                  <a:lnTo>
                    <a:pt x="223" y="8"/>
                  </a:lnTo>
                  <a:lnTo>
                    <a:pt x="187" y="8"/>
                  </a:lnTo>
                  <a:lnTo>
                    <a:pt x="187" y="0"/>
                  </a:lnTo>
                  <a:close/>
                  <a:moveTo>
                    <a:pt x="249" y="0"/>
                  </a:moveTo>
                  <a:lnTo>
                    <a:pt x="285" y="0"/>
                  </a:lnTo>
                  <a:lnTo>
                    <a:pt x="285" y="8"/>
                  </a:lnTo>
                  <a:lnTo>
                    <a:pt x="249" y="8"/>
                  </a:lnTo>
                  <a:lnTo>
                    <a:pt x="249" y="0"/>
                  </a:lnTo>
                  <a:close/>
                  <a:moveTo>
                    <a:pt x="312" y="0"/>
                  </a:moveTo>
                  <a:lnTo>
                    <a:pt x="347" y="0"/>
                  </a:lnTo>
                  <a:lnTo>
                    <a:pt x="347" y="8"/>
                  </a:lnTo>
                  <a:lnTo>
                    <a:pt x="312" y="8"/>
                  </a:lnTo>
                  <a:lnTo>
                    <a:pt x="312" y="0"/>
                  </a:lnTo>
                  <a:close/>
                  <a:moveTo>
                    <a:pt x="374" y="0"/>
                  </a:moveTo>
                  <a:lnTo>
                    <a:pt x="409" y="0"/>
                  </a:lnTo>
                  <a:lnTo>
                    <a:pt x="409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436" y="0"/>
                  </a:moveTo>
                  <a:lnTo>
                    <a:pt x="471" y="0"/>
                  </a:lnTo>
                  <a:lnTo>
                    <a:pt x="471" y="8"/>
                  </a:lnTo>
                  <a:lnTo>
                    <a:pt x="436" y="8"/>
                  </a:lnTo>
                  <a:lnTo>
                    <a:pt x="436" y="0"/>
                  </a:lnTo>
                  <a:close/>
                  <a:moveTo>
                    <a:pt x="498" y="0"/>
                  </a:moveTo>
                  <a:lnTo>
                    <a:pt x="534" y="0"/>
                  </a:lnTo>
                  <a:lnTo>
                    <a:pt x="534" y="8"/>
                  </a:lnTo>
                  <a:lnTo>
                    <a:pt x="498" y="8"/>
                  </a:lnTo>
                  <a:lnTo>
                    <a:pt x="498" y="0"/>
                  </a:lnTo>
                  <a:close/>
                  <a:moveTo>
                    <a:pt x="560" y="0"/>
                  </a:moveTo>
                  <a:lnTo>
                    <a:pt x="596" y="0"/>
                  </a:lnTo>
                  <a:lnTo>
                    <a:pt x="596" y="8"/>
                  </a:lnTo>
                  <a:lnTo>
                    <a:pt x="560" y="8"/>
                  </a:lnTo>
                  <a:lnTo>
                    <a:pt x="560" y="0"/>
                  </a:lnTo>
                  <a:close/>
                  <a:moveTo>
                    <a:pt x="623" y="0"/>
                  </a:moveTo>
                  <a:lnTo>
                    <a:pt x="658" y="0"/>
                  </a:lnTo>
                  <a:lnTo>
                    <a:pt x="658" y="8"/>
                  </a:lnTo>
                  <a:lnTo>
                    <a:pt x="623" y="8"/>
                  </a:lnTo>
                  <a:lnTo>
                    <a:pt x="623" y="0"/>
                  </a:lnTo>
                  <a:close/>
                  <a:moveTo>
                    <a:pt x="685" y="0"/>
                  </a:moveTo>
                  <a:lnTo>
                    <a:pt x="721" y="0"/>
                  </a:lnTo>
                  <a:lnTo>
                    <a:pt x="721" y="8"/>
                  </a:lnTo>
                  <a:lnTo>
                    <a:pt x="685" y="8"/>
                  </a:lnTo>
                  <a:lnTo>
                    <a:pt x="685" y="0"/>
                  </a:lnTo>
                  <a:close/>
                  <a:moveTo>
                    <a:pt x="747" y="0"/>
                  </a:moveTo>
                  <a:lnTo>
                    <a:pt x="783" y="0"/>
                  </a:lnTo>
                  <a:lnTo>
                    <a:pt x="783" y="8"/>
                  </a:lnTo>
                  <a:lnTo>
                    <a:pt x="747" y="8"/>
                  </a:lnTo>
                  <a:lnTo>
                    <a:pt x="747" y="0"/>
                  </a:lnTo>
                  <a:close/>
                  <a:moveTo>
                    <a:pt x="809" y="0"/>
                  </a:moveTo>
                  <a:lnTo>
                    <a:pt x="845" y="0"/>
                  </a:lnTo>
                  <a:lnTo>
                    <a:pt x="845" y="8"/>
                  </a:lnTo>
                  <a:lnTo>
                    <a:pt x="809" y="8"/>
                  </a:lnTo>
                  <a:lnTo>
                    <a:pt x="809" y="0"/>
                  </a:lnTo>
                  <a:close/>
                  <a:moveTo>
                    <a:pt x="872" y="0"/>
                  </a:moveTo>
                  <a:lnTo>
                    <a:pt x="907" y="0"/>
                  </a:lnTo>
                  <a:lnTo>
                    <a:pt x="907" y="8"/>
                  </a:lnTo>
                  <a:lnTo>
                    <a:pt x="872" y="8"/>
                  </a:lnTo>
                  <a:lnTo>
                    <a:pt x="872" y="0"/>
                  </a:lnTo>
                  <a:close/>
                  <a:moveTo>
                    <a:pt x="934" y="0"/>
                  </a:moveTo>
                  <a:lnTo>
                    <a:pt x="969" y="0"/>
                  </a:lnTo>
                  <a:lnTo>
                    <a:pt x="969" y="8"/>
                  </a:lnTo>
                  <a:lnTo>
                    <a:pt x="934" y="8"/>
                  </a:lnTo>
                  <a:lnTo>
                    <a:pt x="934" y="0"/>
                  </a:lnTo>
                  <a:close/>
                  <a:moveTo>
                    <a:pt x="996" y="0"/>
                  </a:moveTo>
                  <a:lnTo>
                    <a:pt x="1031" y="0"/>
                  </a:lnTo>
                  <a:lnTo>
                    <a:pt x="1031" y="8"/>
                  </a:lnTo>
                  <a:lnTo>
                    <a:pt x="996" y="8"/>
                  </a:lnTo>
                  <a:lnTo>
                    <a:pt x="996" y="0"/>
                  </a:lnTo>
                  <a:close/>
                  <a:moveTo>
                    <a:pt x="1058" y="0"/>
                  </a:moveTo>
                  <a:lnTo>
                    <a:pt x="1094" y="0"/>
                  </a:lnTo>
                  <a:lnTo>
                    <a:pt x="1094" y="8"/>
                  </a:lnTo>
                  <a:lnTo>
                    <a:pt x="1058" y="8"/>
                  </a:lnTo>
                  <a:lnTo>
                    <a:pt x="1058" y="0"/>
                  </a:lnTo>
                  <a:close/>
                  <a:moveTo>
                    <a:pt x="1120" y="0"/>
                  </a:moveTo>
                  <a:lnTo>
                    <a:pt x="1156" y="0"/>
                  </a:lnTo>
                  <a:lnTo>
                    <a:pt x="1156" y="8"/>
                  </a:lnTo>
                  <a:lnTo>
                    <a:pt x="1120" y="8"/>
                  </a:lnTo>
                  <a:lnTo>
                    <a:pt x="1120" y="0"/>
                  </a:lnTo>
                  <a:close/>
                  <a:moveTo>
                    <a:pt x="1183" y="0"/>
                  </a:moveTo>
                  <a:lnTo>
                    <a:pt x="1218" y="0"/>
                  </a:lnTo>
                  <a:lnTo>
                    <a:pt x="1218" y="8"/>
                  </a:lnTo>
                  <a:lnTo>
                    <a:pt x="1183" y="8"/>
                  </a:lnTo>
                  <a:lnTo>
                    <a:pt x="1183" y="0"/>
                  </a:lnTo>
                  <a:close/>
                  <a:moveTo>
                    <a:pt x="1245" y="0"/>
                  </a:moveTo>
                  <a:lnTo>
                    <a:pt x="1281" y="0"/>
                  </a:lnTo>
                  <a:lnTo>
                    <a:pt x="1281" y="8"/>
                  </a:lnTo>
                  <a:lnTo>
                    <a:pt x="1245" y="8"/>
                  </a:lnTo>
                  <a:lnTo>
                    <a:pt x="1245" y="0"/>
                  </a:lnTo>
                  <a:close/>
                  <a:moveTo>
                    <a:pt x="1307" y="0"/>
                  </a:moveTo>
                  <a:lnTo>
                    <a:pt x="1343" y="0"/>
                  </a:lnTo>
                  <a:lnTo>
                    <a:pt x="1343" y="8"/>
                  </a:lnTo>
                  <a:lnTo>
                    <a:pt x="1307" y="8"/>
                  </a:lnTo>
                  <a:lnTo>
                    <a:pt x="1307" y="0"/>
                  </a:lnTo>
                  <a:close/>
                  <a:moveTo>
                    <a:pt x="1369" y="0"/>
                  </a:moveTo>
                  <a:lnTo>
                    <a:pt x="1405" y="0"/>
                  </a:lnTo>
                  <a:lnTo>
                    <a:pt x="1405" y="8"/>
                  </a:lnTo>
                  <a:lnTo>
                    <a:pt x="1369" y="8"/>
                  </a:lnTo>
                  <a:lnTo>
                    <a:pt x="1369" y="0"/>
                  </a:lnTo>
                  <a:close/>
                  <a:moveTo>
                    <a:pt x="1432" y="0"/>
                  </a:moveTo>
                  <a:lnTo>
                    <a:pt x="1467" y="0"/>
                  </a:lnTo>
                  <a:lnTo>
                    <a:pt x="1467" y="8"/>
                  </a:lnTo>
                  <a:lnTo>
                    <a:pt x="1432" y="8"/>
                  </a:lnTo>
                  <a:lnTo>
                    <a:pt x="1432" y="0"/>
                  </a:lnTo>
                  <a:close/>
                  <a:moveTo>
                    <a:pt x="1494" y="0"/>
                  </a:moveTo>
                  <a:lnTo>
                    <a:pt x="1529" y="0"/>
                  </a:lnTo>
                  <a:lnTo>
                    <a:pt x="1529" y="8"/>
                  </a:lnTo>
                  <a:lnTo>
                    <a:pt x="1494" y="8"/>
                  </a:lnTo>
                  <a:lnTo>
                    <a:pt x="1494" y="0"/>
                  </a:lnTo>
                  <a:close/>
                  <a:moveTo>
                    <a:pt x="1556" y="0"/>
                  </a:moveTo>
                  <a:lnTo>
                    <a:pt x="1591" y="0"/>
                  </a:lnTo>
                  <a:lnTo>
                    <a:pt x="1591" y="8"/>
                  </a:lnTo>
                  <a:lnTo>
                    <a:pt x="1556" y="8"/>
                  </a:lnTo>
                  <a:lnTo>
                    <a:pt x="1556" y="0"/>
                  </a:lnTo>
                  <a:close/>
                  <a:moveTo>
                    <a:pt x="1618" y="0"/>
                  </a:moveTo>
                  <a:lnTo>
                    <a:pt x="1654" y="0"/>
                  </a:lnTo>
                  <a:lnTo>
                    <a:pt x="1654" y="8"/>
                  </a:lnTo>
                  <a:lnTo>
                    <a:pt x="1618" y="8"/>
                  </a:lnTo>
                  <a:lnTo>
                    <a:pt x="1618" y="0"/>
                  </a:lnTo>
                  <a:close/>
                  <a:moveTo>
                    <a:pt x="1680" y="0"/>
                  </a:moveTo>
                  <a:lnTo>
                    <a:pt x="1716" y="0"/>
                  </a:lnTo>
                  <a:lnTo>
                    <a:pt x="1716" y="8"/>
                  </a:lnTo>
                  <a:lnTo>
                    <a:pt x="1680" y="8"/>
                  </a:lnTo>
                  <a:lnTo>
                    <a:pt x="1680" y="0"/>
                  </a:lnTo>
                  <a:close/>
                  <a:moveTo>
                    <a:pt x="1743" y="0"/>
                  </a:moveTo>
                  <a:lnTo>
                    <a:pt x="1778" y="0"/>
                  </a:lnTo>
                  <a:lnTo>
                    <a:pt x="1778" y="8"/>
                  </a:lnTo>
                  <a:lnTo>
                    <a:pt x="1743" y="8"/>
                  </a:lnTo>
                  <a:lnTo>
                    <a:pt x="1743" y="0"/>
                  </a:lnTo>
                  <a:close/>
                  <a:moveTo>
                    <a:pt x="1805" y="0"/>
                  </a:moveTo>
                  <a:lnTo>
                    <a:pt x="1841" y="0"/>
                  </a:lnTo>
                  <a:lnTo>
                    <a:pt x="1841" y="8"/>
                  </a:lnTo>
                  <a:lnTo>
                    <a:pt x="1805" y="8"/>
                  </a:lnTo>
                  <a:lnTo>
                    <a:pt x="1805" y="0"/>
                  </a:lnTo>
                  <a:close/>
                  <a:moveTo>
                    <a:pt x="1867" y="0"/>
                  </a:moveTo>
                  <a:lnTo>
                    <a:pt x="1903" y="0"/>
                  </a:lnTo>
                  <a:lnTo>
                    <a:pt x="1903" y="8"/>
                  </a:lnTo>
                  <a:lnTo>
                    <a:pt x="1867" y="8"/>
                  </a:lnTo>
                  <a:lnTo>
                    <a:pt x="1867" y="0"/>
                  </a:lnTo>
                  <a:close/>
                  <a:moveTo>
                    <a:pt x="1929" y="0"/>
                  </a:moveTo>
                  <a:lnTo>
                    <a:pt x="1965" y="0"/>
                  </a:lnTo>
                  <a:lnTo>
                    <a:pt x="1965" y="8"/>
                  </a:lnTo>
                  <a:lnTo>
                    <a:pt x="1929" y="8"/>
                  </a:lnTo>
                  <a:lnTo>
                    <a:pt x="1929" y="0"/>
                  </a:lnTo>
                  <a:close/>
                  <a:moveTo>
                    <a:pt x="1992" y="0"/>
                  </a:moveTo>
                  <a:lnTo>
                    <a:pt x="2027" y="0"/>
                  </a:lnTo>
                  <a:lnTo>
                    <a:pt x="2027" y="8"/>
                  </a:lnTo>
                  <a:lnTo>
                    <a:pt x="1992" y="8"/>
                  </a:lnTo>
                  <a:lnTo>
                    <a:pt x="1992" y="0"/>
                  </a:lnTo>
                  <a:close/>
                  <a:moveTo>
                    <a:pt x="2054" y="0"/>
                  </a:moveTo>
                  <a:lnTo>
                    <a:pt x="2089" y="0"/>
                  </a:lnTo>
                  <a:lnTo>
                    <a:pt x="2089" y="8"/>
                  </a:lnTo>
                  <a:lnTo>
                    <a:pt x="2054" y="8"/>
                  </a:lnTo>
                  <a:lnTo>
                    <a:pt x="2054" y="0"/>
                  </a:lnTo>
                  <a:close/>
                  <a:moveTo>
                    <a:pt x="2116" y="0"/>
                  </a:moveTo>
                  <a:lnTo>
                    <a:pt x="2151" y="0"/>
                  </a:lnTo>
                  <a:lnTo>
                    <a:pt x="2151" y="8"/>
                  </a:lnTo>
                  <a:lnTo>
                    <a:pt x="2116" y="8"/>
                  </a:lnTo>
                  <a:lnTo>
                    <a:pt x="2116" y="0"/>
                  </a:lnTo>
                  <a:close/>
                  <a:moveTo>
                    <a:pt x="2178" y="0"/>
                  </a:moveTo>
                  <a:lnTo>
                    <a:pt x="2214" y="0"/>
                  </a:lnTo>
                  <a:lnTo>
                    <a:pt x="2214" y="8"/>
                  </a:lnTo>
                  <a:lnTo>
                    <a:pt x="2178" y="8"/>
                  </a:lnTo>
                  <a:lnTo>
                    <a:pt x="2178" y="0"/>
                  </a:lnTo>
                  <a:close/>
                  <a:moveTo>
                    <a:pt x="2240" y="0"/>
                  </a:moveTo>
                  <a:lnTo>
                    <a:pt x="2276" y="0"/>
                  </a:lnTo>
                  <a:lnTo>
                    <a:pt x="2276" y="8"/>
                  </a:lnTo>
                  <a:lnTo>
                    <a:pt x="2240" y="8"/>
                  </a:lnTo>
                  <a:lnTo>
                    <a:pt x="2240" y="0"/>
                  </a:lnTo>
                  <a:close/>
                  <a:moveTo>
                    <a:pt x="2303" y="0"/>
                  </a:moveTo>
                  <a:lnTo>
                    <a:pt x="2338" y="0"/>
                  </a:lnTo>
                  <a:lnTo>
                    <a:pt x="2338" y="8"/>
                  </a:lnTo>
                  <a:lnTo>
                    <a:pt x="2303" y="8"/>
                  </a:lnTo>
                  <a:lnTo>
                    <a:pt x="2303" y="0"/>
                  </a:lnTo>
                  <a:close/>
                  <a:moveTo>
                    <a:pt x="2365" y="0"/>
                  </a:moveTo>
                  <a:lnTo>
                    <a:pt x="2401" y="0"/>
                  </a:lnTo>
                  <a:lnTo>
                    <a:pt x="2401" y="8"/>
                  </a:lnTo>
                  <a:lnTo>
                    <a:pt x="2365" y="8"/>
                  </a:lnTo>
                  <a:lnTo>
                    <a:pt x="2365" y="0"/>
                  </a:lnTo>
                  <a:close/>
                  <a:moveTo>
                    <a:pt x="2427" y="0"/>
                  </a:moveTo>
                  <a:lnTo>
                    <a:pt x="2463" y="0"/>
                  </a:lnTo>
                  <a:lnTo>
                    <a:pt x="2463" y="8"/>
                  </a:lnTo>
                  <a:lnTo>
                    <a:pt x="2427" y="8"/>
                  </a:lnTo>
                  <a:lnTo>
                    <a:pt x="2427" y="0"/>
                  </a:lnTo>
                  <a:close/>
                  <a:moveTo>
                    <a:pt x="2489" y="0"/>
                  </a:moveTo>
                  <a:lnTo>
                    <a:pt x="2525" y="0"/>
                  </a:lnTo>
                  <a:lnTo>
                    <a:pt x="2525" y="8"/>
                  </a:lnTo>
                  <a:lnTo>
                    <a:pt x="2489" y="8"/>
                  </a:lnTo>
                  <a:lnTo>
                    <a:pt x="2489" y="0"/>
                  </a:lnTo>
                  <a:close/>
                  <a:moveTo>
                    <a:pt x="2552" y="0"/>
                  </a:moveTo>
                  <a:lnTo>
                    <a:pt x="2587" y="0"/>
                  </a:lnTo>
                  <a:lnTo>
                    <a:pt x="2587" y="8"/>
                  </a:lnTo>
                  <a:lnTo>
                    <a:pt x="2552" y="8"/>
                  </a:lnTo>
                  <a:lnTo>
                    <a:pt x="2552" y="0"/>
                  </a:lnTo>
                  <a:close/>
                  <a:moveTo>
                    <a:pt x="2614" y="0"/>
                  </a:moveTo>
                  <a:lnTo>
                    <a:pt x="2649" y="0"/>
                  </a:lnTo>
                  <a:lnTo>
                    <a:pt x="2649" y="8"/>
                  </a:lnTo>
                  <a:lnTo>
                    <a:pt x="2614" y="8"/>
                  </a:lnTo>
                  <a:lnTo>
                    <a:pt x="2614" y="0"/>
                  </a:lnTo>
                  <a:close/>
                  <a:moveTo>
                    <a:pt x="2676" y="0"/>
                  </a:moveTo>
                  <a:lnTo>
                    <a:pt x="2711" y="0"/>
                  </a:lnTo>
                  <a:lnTo>
                    <a:pt x="2711" y="8"/>
                  </a:lnTo>
                  <a:lnTo>
                    <a:pt x="2676" y="8"/>
                  </a:lnTo>
                  <a:lnTo>
                    <a:pt x="2676" y="0"/>
                  </a:lnTo>
                  <a:close/>
                  <a:moveTo>
                    <a:pt x="2738" y="0"/>
                  </a:moveTo>
                  <a:lnTo>
                    <a:pt x="2774" y="0"/>
                  </a:lnTo>
                  <a:lnTo>
                    <a:pt x="2774" y="8"/>
                  </a:lnTo>
                  <a:lnTo>
                    <a:pt x="2738" y="8"/>
                  </a:lnTo>
                  <a:lnTo>
                    <a:pt x="2738" y="0"/>
                  </a:lnTo>
                  <a:close/>
                  <a:moveTo>
                    <a:pt x="2801" y="0"/>
                  </a:moveTo>
                  <a:lnTo>
                    <a:pt x="2836" y="0"/>
                  </a:lnTo>
                  <a:lnTo>
                    <a:pt x="2836" y="8"/>
                  </a:lnTo>
                  <a:lnTo>
                    <a:pt x="2801" y="8"/>
                  </a:lnTo>
                  <a:lnTo>
                    <a:pt x="2801" y="0"/>
                  </a:lnTo>
                  <a:close/>
                  <a:moveTo>
                    <a:pt x="2863" y="0"/>
                  </a:moveTo>
                  <a:lnTo>
                    <a:pt x="2898" y="0"/>
                  </a:lnTo>
                  <a:lnTo>
                    <a:pt x="2898" y="8"/>
                  </a:lnTo>
                  <a:lnTo>
                    <a:pt x="2863" y="8"/>
                  </a:lnTo>
                  <a:lnTo>
                    <a:pt x="2863" y="0"/>
                  </a:lnTo>
                  <a:close/>
                  <a:moveTo>
                    <a:pt x="2925" y="0"/>
                  </a:moveTo>
                  <a:lnTo>
                    <a:pt x="2961" y="0"/>
                  </a:lnTo>
                  <a:lnTo>
                    <a:pt x="2961" y="8"/>
                  </a:lnTo>
                  <a:lnTo>
                    <a:pt x="2925" y="8"/>
                  </a:lnTo>
                  <a:lnTo>
                    <a:pt x="2925" y="0"/>
                  </a:lnTo>
                  <a:close/>
                  <a:moveTo>
                    <a:pt x="2987" y="0"/>
                  </a:moveTo>
                  <a:lnTo>
                    <a:pt x="3023" y="0"/>
                  </a:lnTo>
                  <a:lnTo>
                    <a:pt x="3023" y="8"/>
                  </a:lnTo>
                  <a:lnTo>
                    <a:pt x="2987" y="8"/>
                  </a:lnTo>
                  <a:lnTo>
                    <a:pt x="2987" y="0"/>
                  </a:lnTo>
                  <a:close/>
                  <a:moveTo>
                    <a:pt x="3049" y="0"/>
                  </a:moveTo>
                  <a:lnTo>
                    <a:pt x="3085" y="0"/>
                  </a:lnTo>
                  <a:lnTo>
                    <a:pt x="3085" y="8"/>
                  </a:lnTo>
                  <a:lnTo>
                    <a:pt x="3049" y="8"/>
                  </a:lnTo>
                  <a:lnTo>
                    <a:pt x="3049" y="0"/>
                  </a:lnTo>
                  <a:close/>
                  <a:moveTo>
                    <a:pt x="3112" y="0"/>
                  </a:moveTo>
                  <a:lnTo>
                    <a:pt x="3147" y="0"/>
                  </a:lnTo>
                  <a:lnTo>
                    <a:pt x="3147" y="8"/>
                  </a:lnTo>
                  <a:lnTo>
                    <a:pt x="3112" y="8"/>
                  </a:lnTo>
                  <a:lnTo>
                    <a:pt x="3112" y="0"/>
                  </a:lnTo>
                  <a:close/>
                  <a:moveTo>
                    <a:pt x="3174" y="0"/>
                  </a:moveTo>
                  <a:lnTo>
                    <a:pt x="3209" y="0"/>
                  </a:lnTo>
                  <a:lnTo>
                    <a:pt x="3209" y="8"/>
                  </a:lnTo>
                  <a:lnTo>
                    <a:pt x="3174" y="8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36" y="965"/>
              <a:ext cx="156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 Empreendedora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36" y="2574"/>
              <a:ext cx="142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 Pesquisadora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36" y="3312"/>
              <a:ext cx="130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 Educadora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929" y="804"/>
              <a:ext cx="71" cy="3120"/>
            </a:xfrm>
            <a:custGeom>
              <a:avLst/>
              <a:gdLst>
                <a:gd name="T0" fmla="*/ 44 w 71"/>
                <a:gd name="T1" fmla="*/ 53 h 3120"/>
                <a:gd name="T2" fmla="*/ 44 w 71"/>
                <a:gd name="T3" fmla="*/ 3068 h 3120"/>
                <a:gd name="T4" fmla="*/ 26 w 71"/>
                <a:gd name="T5" fmla="*/ 3068 h 3120"/>
                <a:gd name="T6" fmla="*/ 26 w 71"/>
                <a:gd name="T7" fmla="*/ 53 h 3120"/>
                <a:gd name="T8" fmla="*/ 44 w 71"/>
                <a:gd name="T9" fmla="*/ 53 h 3120"/>
                <a:gd name="T10" fmla="*/ 0 w 71"/>
                <a:gd name="T11" fmla="*/ 63 h 3120"/>
                <a:gd name="T12" fmla="*/ 35 w 71"/>
                <a:gd name="T13" fmla="*/ 0 h 3120"/>
                <a:gd name="T14" fmla="*/ 71 w 71"/>
                <a:gd name="T15" fmla="*/ 63 h 3120"/>
                <a:gd name="T16" fmla="*/ 0 w 71"/>
                <a:gd name="T17" fmla="*/ 63 h 3120"/>
                <a:gd name="T18" fmla="*/ 71 w 71"/>
                <a:gd name="T19" fmla="*/ 3057 h 3120"/>
                <a:gd name="T20" fmla="*/ 35 w 71"/>
                <a:gd name="T21" fmla="*/ 3120 h 3120"/>
                <a:gd name="T22" fmla="*/ 0 w 71"/>
                <a:gd name="T23" fmla="*/ 3057 h 3120"/>
                <a:gd name="T24" fmla="*/ 71 w 71"/>
                <a:gd name="T25" fmla="*/ 3057 h 3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120">
                  <a:moveTo>
                    <a:pt x="44" y="53"/>
                  </a:moveTo>
                  <a:lnTo>
                    <a:pt x="44" y="3068"/>
                  </a:lnTo>
                  <a:lnTo>
                    <a:pt x="26" y="3068"/>
                  </a:lnTo>
                  <a:lnTo>
                    <a:pt x="26" y="53"/>
                  </a:lnTo>
                  <a:lnTo>
                    <a:pt x="44" y="53"/>
                  </a:lnTo>
                  <a:close/>
                  <a:moveTo>
                    <a:pt x="0" y="63"/>
                  </a:moveTo>
                  <a:lnTo>
                    <a:pt x="35" y="0"/>
                  </a:lnTo>
                  <a:lnTo>
                    <a:pt x="71" y="63"/>
                  </a:lnTo>
                  <a:lnTo>
                    <a:pt x="0" y="63"/>
                  </a:lnTo>
                  <a:close/>
                  <a:moveTo>
                    <a:pt x="71" y="3057"/>
                  </a:moveTo>
                  <a:lnTo>
                    <a:pt x="35" y="3120"/>
                  </a:lnTo>
                  <a:lnTo>
                    <a:pt x="0" y="3057"/>
                  </a:lnTo>
                  <a:lnTo>
                    <a:pt x="71" y="305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1215" y="1184"/>
              <a:ext cx="817" cy="428"/>
            </a:xfrm>
            <a:custGeom>
              <a:avLst/>
              <a:gdLst>
                <a:gd name="T0" fmla="*/ 4 w 1472"/>
                <a:gd name="T1" fmla="*/ 389 h 864"/>
                <a:gd name="T2" fmla="*/ 16 w 1472"/>
                <a:gd name="T3" fmla="*/ 344 h 864"/>
                <a:gd name="T4" fmla="*/ 59 w 1472"/>
                <a:gd name="T5" fmla="*/ 262 h 864"/>
                <a:gd name="T6" fmla="*/ 128 w 1472"/>
                <a:gd name="T7" fmla="*/ 189 h 864"/>
                <a:gd name="T8" fmla="*/ 326 w 1472"/>
                <a:gd name="T9" fmla="*/ 73 h 864"/>
                <a:gd name="T10" fmla="*/ 588 w 1472"/>
                <a:gd name="T11" fmla="*/ 10 h 864"/>
                <a:gd name="T12" fmla="*/ 1022 w 1472"/>
                <a:gd name="T13" fmla="*/ 34 h 864"/>
                <a:gd name="T14" fmla="*/ 1255 w 1472"/>
                <a:gd name="T15" fmla="*/ 125 h 864"/>
                <a:gd name="T16" fmla="*/ 1346 w 1472"/>
                <a:gd name="T17" fmla="*/ 190 h 864"/>
                <a:gd name="T18" fmla="*/ 1414 w 1472"/>
                <a:gd name="T19" fmla="*/ 263 h 864"/>
                <a:gd name="T20" fmla="*/ 1457 w 1472"/>
                <a:gd name="T21" fmla="*/ 345 h 864"/>
                <a:gd name="T22" fmla="*/ 1472 w 1472"/>
                <a:gd name="T23" fmla="*/ 432 h 864"/>
                <a:gd name="T24" fmla="*/ 1468 w 1472"/>
                <a:gd name="T25" fmla="*/ 477 h 864"/>
                <a:gd name="T26" fmla="*/ 1439 w 1472"/>
                <a:gd name="T27" fmla="*/ 562 h 864"/>
                <a:gd name="T28" fmla="*/ 1383 w 1472"/>
                <a:gd name="T29" fmla="*/ 640 h 864"/>
                <a:gd name="T30" fmla="*/ 1256 w 1472"/>
                <a:gd name="T31" fmla="*/ 739 h 864"/>
                <a:gd name="T32" fmla="*/ 1146 w 1472"/>
                <a:gd name="T33" fmla="*/ 792 h 864"/>
                <a:gd name="T34" fmla="*/ 737 w 1472"/>
                <a:gd name="T35" fmla="*/ 864 h 864"/>
                <a:gd name="T36" fmla="*/ 327 w 1472"/>
                <a:gd name="T37" fmla="*/ 792 h 864"/>
                <a:gd name="T38" fmla="*/ 217 w 1472"/>
                <a:gd name="T39" fmla="*/ 739 h 864"/>
                <a:gd name="T40" fmla="*/ 91 w 1472"/>
                <a:gd name="T41" fmla="*/ 640 h 864"/>
                <a:gd name="T42" fmla="*/ 35 w 1472"/>
                <a:gd name="T43" fmla="*/ 563 h 864"/>
                <a:gd name="T44" fmla="*/ 5 w 1472"/>
                <a:gd name="T45" fmla="*/ 477 h 864"/>
                <a:gd name="T46" fmla="*/ 20 w 1472"/>
                <a:gd name="T47" fmla="*/ 475 h 864"/>
                <a:gd name="T48" fmla="*/ 31 w 1472"/>
                <a:gd name="T49" fmla="*/ 515 h 864"/>
                <a:gd name="T50" fmla="*/ 72 w 1472"/>
                <a:gd name="T51" fmla="*/ 592 h 864"/>
                <a:gd name="T52" fmla="*/ 137 w 1472"/>
                <a:gd name="T53" fmla="*/ 663 h 864"/>
                <a:gd name="T54" fmla="*/ 333 w 1472"/>
                <a:gd name="T55" fmla="*/ 777 h 864"/>
                <a:gd name="T56" fmla="*/ 590 w 1472"/>
                <a:gd name="T57" fmla="*/ 839 h 864"/>
                <a:gd name="T58" fmla="*/ 1018 w 1472"/>
                <a:gd name="T59" fmla="*/ 816 h 864"/>
                <a:gd name="T60" fmla="*/ 1248 w 1472"/>
                <a:gd name="T61" fmla="*/ 725 h 864"/>
                <a:gd name="T62" fmla="*/ 1335 w 1472"/>
                <a:gd name="T63" fmla="*/ 664 h 864"/>
                <a:gd name="T64" fmla="*/ 1401 w 1472"/>
                <a:gd name="T65" fmla="*/ 593 h 864"/>
                <a:gd name="T66" fmla="*/ 1442 w 1472"/>
                <a:gd name="T67" fmla="*/ 516 h 864"/>
                <a:gd name="T68" fmla="*/ 1456 w 1472"/>
                <a:gd name="T69" fmla="*/ 432 h 864"/>
                <a:gd name="T70" fmla="*/ 1453 w 1472"/>
                <a:gd name="T71" fmla="*/ 391 h 864"/>
                <a:gd name="T72" fmla="*/ 1425 w 1472"/>
                <a:gd name="T73" fmla="*/ 311 h 864"/>
                <a:gd name="T74" fmla="*/ 1371 w 1472"/>
                <a:gd name="T75" fmla="*/ 236 h 864"/>
                <a:gd name="T76" fmla="*/ 1247 w 1472"/>
                <a:gd name="T77" fmla="*/ 139 h 864"/>
                <a:gd name="T78" fmla="*/ 1141 w 1472"/>
                <a:gd name="T79" fmla="*/ 88 h 864"/>
                <a:gd name="T80" fmla="*/ 737 w 1472"/>
                <a:gd name="T81" fmla="*/ 16 h 864"/>
                <a:gd name="T82" fmla="*/ 332 w 1472"/>
                <a:gd name="T83" fmla="*/ 88 h 864"/>
                <a:gd name="T84" fmla="*/ 226 w 1472"/>
                <a:gd name="T85" fmla="*/ 139 h 864"/>
                <a:gd name="T86" fmla="*/ 103 w 1472"/>
                <a:gd name="T87" fmla="*/ 236 h 864"/>
                <a:gd name="T88" fmla="*/ 49 w 1472"/>
                <a:gd name="T89" fmla="*/ 310 h 864"/>
                <a:gd name="T90" fmla="*/ 20 w 1472"/>
                <a:gd name="T91" fmla="*/ 391 h 864"/>
                <a:gd name="T92" fmla="*/ 16 w 1472"/>
                <a:gd name="T93" fmla="*/ 432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2" h="864">
                  <a:moveTo>
                    <a:pt x="0" y="433"/>
                  </a:moveTo>
                  <a:cubicBezTo>
                    <a:pt x="0" y="433"/>
                    <a:pt x="0" y="432"/>
                    <a:pt x="0" y="432"/>
                  </a:cubicBezTo>
                  <a:lnTo>
                    <a:pt x="4" y="389"/>
                  </a:lnTo>
                  <a:cubicBezTo>
                    <a:pt x="5" y="388"/>
                    <a:pt x="5" y="388"/>
                    <a:pt x="5" y="387"/>
                  </a:cubicBezTo>
                  <a:lnTo>
                    <a:pt x="16" y="345"/>
                  </a:lnTo>
                  <a:cubicBezTo>
                    <a:pt x="16" y="345"/>
                    <a:pt x="16" y="345"/>
                    <a:pt x="16" y="344"/>
                  </a:cubicBezTo>
                  <a:lnTo>
                    <a:pt x="34" y="303"/>
                  </a:lnTo>
                  <a:lnTo>
                    <a:pt x="59" y="263"/>
                  </a:lnTo>
                  <a:cubicBezTo>
                    <a:pt x="59" y="263"/>
                    <a:pt x="59" y="263"/>
                    <a:pt x="59" y="262"/>
                  </a:cubicBezTo>
                  <a:lnTo>
                    <a:pt x="90" y="225"/>
                  </a:lnTo>
                  <a:lnTo>
                    <a:pt x="127" y="190"/>
                  </a:lnTo>
                  <a:cubicBezTo>
                    <a:pt x="127" y="189"/>
                    <a:pt x="128" y="189"/>
                    <a:pt x="128" y="189"/>
                  </a:cubicBezTo>
                  <a:lnTo>
                    <a:pt x="217" y="126"/>
                  </a:lnTo>
                  <a:cubicBezTo>
                    <a:pt x="217" y="126"/>
                    <a:pt x="218" y="125"/>
                    <a:pt x="218" y="125"/>
                  </a:cubicBezTo>
                  <a:lnTo>
                    <a:pt x="326" y="73"/>
                  </a:lnTo>
                  <a:cubicBezTo>
                    <a:pt x="326" y="73"/>
                    <a:pt x="327" y="73"/>
                    <a:pt x="327" y="73"/>
                  </a:cubicBezTo>
                  <a:lnTo>
                    <a:pt x="451" y="34"/>
                  </a:lnTo>
                  <a:lnTo>
                    <a:pt x="588" y="10"/>
                  </a:lnTo>
                  <a:lnTo>
                    <a:pt x="736" y="0"/>
                  </a:lnTo>
                  <a:lnTo>
                    <a:pt x="884" y="9"/>
                  </a:lnTo>
                  <a:lnTo>
                    <a:pt x="1022" y="34"/>
                  </a:lnTo>
                  <a:lnTo>
                    <a:pt x="1146" y="73"/>
                  </a:lnTo>
                  <a:cubicBezTo>
                    <a:pt x="1146" y="73"/>
                    <a:pt x="1147" y="73"/>
                    <a:pt x="1147" y="73"/>
                  </a:cubicBezTo>
                  <a:lnTo>
                    <a:pt x="1255" y="125"/>
                  </a:lnTo>
                  <a:cubicBezTo>
                    <a:pt x="1255" y="125"/>
                    <a:pt x="1256" y="126"/>
                    <a:pt x="1256" y="126"/>
                  </a:cubicBezTo>
                  <a:lnTo>
                    <a:pt x="1345" y="189"/>
                  </a:lnTo>
                  <a:cubicBezTo>
                    <a:pt x="1345" y="189"/>
                    <a:pt x="1346" y="189"/>
                    <a:pt x="1346" y="190"/>
                  </a:cubicBezTo>
                  <a:lnTo>
                    <a:pt x="1382" y="225"/>
                  </a:lnTo>
                  <a:lnTo>
                    <a:pt x="1414" y="262"/>
                  </a:lnTo>
                  <a:cubicBezTo>
                    <a:pt x="1414" y="263"/>
                    <a:pt x="1414" y="263"/>
                    <a:pt x="1414" y="263"/>
                  </a:cubicBezTo>
                  <a:lnTo>
                    <a:pt x="1438" y="302"/>
                  </a:lnTo>
                  <a:lnTo>
                    <a:pt x="1457" y="344"/>
                  </a:lnTo>
                  <a:cubicBezTo>
                    <a:pt x="1457" y="345"/>
                    <a:pt x="1457" y="345"/>
                    <a:pt x="1457" y="345"/>
                  </a:cubicBezTo>
                  <a:lnTo>
                    <a:pt x="1468" y="387"/>
                  </a:lnTo>
                  <a:cubicBezTo>
                    <a:pt x="1468" y="388"/>
                    <a:pt x="1468" y="388"/>
                    <a:pt x="1468" y="389"/>
                  </a:cubicBezTo>
                  <a:lnTo>
                    <a:pt x="1472" y="432"/>
                  </a:lnTo>
                  <a:cubicBezTo>
                    <a:pt x="1472" y="432"/>
                    <a:pt x="1472" y="433"/>
                    <a:pt x="1472" y="433"/>
                  </a:cubicBezTo>
                  <a:lnTo>
                    <a:pt x="1468" y="476"/>
                  </a:lnTo>
                  <a:cubicBezTo>
                    <a:pt x="1468" y="477"/>
                    <a:pt x="1468" y="477"/>
                    <a:pt x="1468" y="477"/>
                  </a:cubicBezTo>
                  <a:lnTo>
                    <a:pt x="1457" y="520"/>
                  </a:lnTo>
                  <a:cubicBezTo>
                    <a:pt x="1457" y="521"/>
                    <a:pt x="1457" y="521"/>
                    <a:pt x="1457" y="522"/>
                  </a:cubicBezTo>
                  <a:lnTo>
                    <a:pt x="1439" y="562"/>
                  </a:lnTo>
                  <a:lnTo>
                    <a:pt x="1414" y="602"/>
                  </a:lnTo>
                  <a:cubicBezTo>
                    <a:pt x="1414" y="602"/>
                    <a:pt x="1414" y="602"/>
                    <a:pt x="1414" y="603"/>
                  </a:cubicBezTo>
                  <a:lnTo>
                    <a:pt x="1383" y="640"/>
                  </a:lnTo>
                  <a:lnTo>
                    <a:pt x="1346" y="675"/>
                  </a:lnTo>
                  <a:cubicBezTo>
                    <a:pt x="1346" y="675"/>
                    <a:pt x="1345" y="676"/>
                    <a:pt x="1345" y="676"/>
                  </a:cubicBezTo>
                  <a:lnTo>
                    <a:pt x="1256" y="739"/>
                  </a:lnTo>
                  <a:cubicBezTo>
                    <a:pt x="1256" y="739"/>
                    <a:pt x="1255" y="739"/>
                    <a:pt x="1255" y="740"/>
                  </a:cubicBezTo>
                  <a:lnTo>
                    <a:pt x="1147" y="792"/>
                  </a:lnTo>
                  <a:cubicBezTo>
                    <a:pt x="1147" y="792"/>
                    <a:pt x="1146" y="792"/>
                    <a:pt x="1146" y="792"/>
                  </a:cubicBezTo>
                  <a:lnTo>
                    <a:pt x="1023" y="831"/>
                  </a:lnTo>
                  <a:lnTo>
                    <a:pt x="885" y="855"/>
                  </a:lnTo>
                  <a:lnTo>
                    <a:pt x="737" y="864"/>
                  </a:lnTo>
                  <a:lnTo>
                    <a:pt x="589" y="855"/>
                  </a:lnTo>
                  <a:lnTo>
                    <a:pt x="452" y="831"/>
                  </a:lnTo>
                  <a:lnTo>
                    <a:pt x="327" y="792"/>
                  </a:lnTo>
                  <a:cubicBezTo>
                    <a:pt x="327" y="792"/>
                    <a:pt x="326" y="792"/>
                    <a:pt x="326" y="792"/>
                  </a:cubicBezTo>
                  <a:lnTo>
                    <a:pt x="218" y="740"/>
                  </a:lnTo>
                  <a:cubicBezTo>
                    <a:pt x="218" y="739"/>
                    <a:pt x="217" y="739"/>
                    <a:pt x="217" y="739"/>
                  </a:cubicBezTo>
                  <a:lnTo>
                    <a:pt x="128" y="676"/>
                  </a:lnTo>
                  <a:cubicBezTo>
                    <a:pt x="128" y="676"/>
                    <a:pt x="127" y="675"/>
                    <a:pt x="127" y="675"/>
                  </a:cubicBezTo>
                  <a:lnTo>
                    <a:pt x="91" y="640"/>
                  </a:lnTo>
                  <a:lnTo>
                    <a:pt x="59" y="603"/>
                  </a:lnTo>
                  <a:cubicBezTo>
                    <a:pt x="59" y="602"/>
                    <a:pt x="59" y="602"/>
                    <a:pt x="59" y="602"/>
                  </a:cubicBezTo>
                  <a:lnTo>
                    <a:pt x="35" y="563"/>
                  </a:lnTo>
                  <a:lnTo>
                    <a:pt x="16" y="522"/>
                  </a:lnTo>
                  <a:cubicBezTo>
                    <a:pt x="16" y="521"/>
                    <a:pt x="16" y="521"/>
                    <a:pt x="16" y="520"/>
                  </a:cubicBezTo>
                  <a:lnTo>
                    <a:pt x="5" y="477"/>
                  </a:lnTo>
                  <a:cubicBezTo>
                    <a:pt x="5" y="477"/>
                    <a:pt x="5" y="477"/>
                    <a:pt x="4" y="476"/>
                  </a:cubicBezTo>
                  <a:lnTo>
                    <a:pt x="0" y="433"/>
                  </a:lnTo>
                  <a:close/>
                  <a:moveTo>
                    <a:pt x="20" y="475"/>
                  </a:moveTo>
                  <a:lnTo>
                    <a:pt x="20" y="473"/>
                  </a:lnTo>
                  <a:lnTo>
                    <a:pt x="31" y="516"/>
                  </a:lnTo>
                  <a:lnTo>
                    <a:pt x="31" y="515"/>
                  </a:lnTo>
                  <a:lnTo>
                    <a:pt x="48" y="554"/>
                  </a:lnTo>
                  <a:lnTo>
                    <a:pt x="72" y="593"/>
                  </a:lnTo>
                  <a:lnTo>
                    <a:pt x="72" y="592"/>
                  </a:lnTo>
                  <a:lnTo>
                    <a:pt x="102" y="629"/>
                  </a:lnTo>
                  <a:lnTo>
                    <a:pt x="138" y="664"/>
                  </a:lnTo>
                  <a:lnTo>
                    <a:pt x="137" y="663"/>
                  </a:lnTo>
                  <a:lnTo>
                    <a:pt x="226" y="726"/>
                  </a:lnTo>
                  <a:lnTo>
                    <a:pt x="225" y="725"/>
                  </a:lnTo>
                  <a:lnTo>
                    <a:pt x="333" y="777"/>
                  </a:lnTo>
                  <a:lnTo>
                    <a:pt x="332" y="777"/>
                  </a:lnTo>
                  <a:lnTo>
                    <a:pt x="455" y="816"/>
                  </a:lnTo>
                  <a:lnTo>
                    <a:pt x="590" y="839"/>
                  </a:lnTo>
                  <a:lnTo>
                    <a:pt x="736" y="848"/>
                  </a:lnTo>
                  <a:lnTo>
                    <a:pt x="882" y="840"/>
                  </a:lnTo>
                  <a:lnTo>
                    <a:pt x="1018" y="816"/>
                  </a:lnTo>
                  <a:lnTo>
                    <a:pt x="1141" y="777"/>
                  </a:lnTo>
                  <a:lnTo>
                    <a:pt x="1140" y="777"/>
                  </a:lnTo>
                  <a:lnTo>
                    <a:pt x="1248" y="725"/>
                  </a:lnTo>
                  <a:lnTo>
                    <a:pt x="1247" y="726"/>
                  </a:lnTo>
                  <a:lnTo>
                    <a:pt x="1336" y="663"/>
                  </a:lnTo>
                  <a:lnTo>
                    <a:pt x="1335" y="664"/>
                  </a:lnTo>
                  <a:lnTo>
                    <a:pt x="1370" y="629"/>
                  </a:lnTo>
                  <a:lnTo>
                    <a:pt x="1401" y="592"/>
                  </a:lnTo>
                  <a:lnTo>
                    <a:pt x="1401" y="593"/>
                  </a:lnTo>
                  <a:lnTo>
                    <a:pt x="1424" y="555"/>
                  </a:lnTo>
                  <a:lnTo>
                    <a:pt x="1442" y="515"/>
                  </a:lnTo>
                  <a:lnTo>
                    <a:pt x="1442" y="516"/>
                  </a:lnTo>
                  <a:lnTo>
                    <a:pt x="1453" y="473"/>
                  </a:lnTo>
                  <a:lnTo>
                    <a:pt x="1452" y="475"/>
                  </a:lnTo>
                  <a:lnTo>
                    <a:pt x="1456" y="432"/>
                  </a:lnTo>
                  <a:lnTo>
                    <a:pt x="1456" y="433"/>
                  </a:lnTo>
                  <a:lnTo>
                    <a:pt x="1452" y="390"/>
                  </a:lnTo>
                  <a:lnTo>
                    <a:pt x="1453" y="391"/>
                  </a:lnTo>
                  <a:lnTo>
                    <a:pt x="1442" y="349"/>
                  </a:lnTo>
                  <a:lnTo>
                    <a:pt x="1442" y="351"/>
                  </a:lnTo>
                  <a:lnTo>
                    <a:pt x="1425" y="311"/>
                  </a:lnTo>
                  <a:lnTo>
                    <a:pt x="1401" y="272"/>
                  </a:lnTo>
                  <a:lnTo>
                    <a:pt x="1401" y="273"/>
                  </a:lnTo>
                  <a:lnTo>
                    <a:pt x="1371" y="236"/>
                  </a:lnTo>
                  <a:lnTo>
                    <a:pt x="1335" y="201"/>
                  </a:lnTo>
                  <a:lnTo>
                    <a:pt x="1336" y="202"/>
                  </a:lnTo>
                  <a:lnTo>
                    <a:pt x="1247" y="139"/>
                  </a:lnTo>
                  <a:lnTo>
                    <a:pt x="1248" y="140"/>
                  </a:lnTo>
                  <a:lnTo>
                    <a:pt x="1140" y="88"/>
                  </a:lnTo>
                  <a:lnTo>
                    <a:pt x="1141" y="88"/>
                  </a:lnTo>
                  <a:lnTo>
                    <a:pt x="1019" y="49"/>
                  </a:lnTo>
                  <a:lnTo>
                    <a:pt x="883" y="25"/>
                  </a:lnTo>
                  <a:lnTo>
                    <a:pt x="737" y="16"/>
                  </a:lnTo>
                  <a:lnTo>
                    <a:pt x="591" y="25"/>
                  </a:lnTo>
                  <a:lnTo>
                    <a:pt x="456" y="49"/>
                  </a:lnTo>
                  <a:lnTo>
                    <a:pt x="332" y="88"/>
                  </a:lnTo>
                  <a:lnTo>
                    <a:pt x="333" y="88"/>
                  </a:lnTo>
                  <a:lnTo>
                    <a:pt x="225" y="140"/>
                  </a:lnTo>
                  <a:lnTo>
                    <a:pt x="226" y="139"/>
                  </a:lnTo>
                  <a:lnTo>
                    <a:pt x="137" y="202"/>
                  </a:lnTo>
                  <a:lnTo>
                    <a:pt x="138" y="201"/>
                  </a:lnTo>
                  <a:lnTo>
                    <a:pt x="103" y="236"/>
                  </a:lnTo>
                  <a:lnTo>
                    <a:pt x="72" y="273"/>
                  </a:lnTo>
                  <a:lnTo>
                    <a:pt x="72" y="272"/>
                  </a:lnTo>
                  <a:lnTo>
                    <a:pt x="49" y="310"/>
                  </a:lnTo>
                  <a:lnTo>
                    <a:pt x="31" y="351"/>
                  </a:lnTo>
                  <a:lnTo>
                    <a:pt x="31" y="349"/>
                  </a:lnTo>
                  <a:lnTo>
                    <a:pt x="20" y="391"/>
                  </a:lnTo>
                  <a:lnTo>
                    <a:pt x="20" y="390"/>
                  </a:lnTo>
                  <a:lnTo>
                    <a:pt x="16" y="433"/>
                  </a:lnTo>
                  <a:lnTo>
                    <a:pt x="16" y="432"/>
                  </a:lnTo>
                  <a:lnTo>
                    <a:pt x="20" y="475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390" y="1281"/>
              <a:ext cx="5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Venda de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363" y="1408"/>
              <a:ext cx="56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Tecnologia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023" y="1192"/>
              <a:ext cx="817" cy="428"/>
            </a:xfrm>
            <a:custGeom>
              <a:avLst/>
              <a:gdLst>
                <a:gd name="T0" fmla="*/ 4 w 1472"/>
                <a:gd name="T1" fmla="*/ 389 h 864"/>
                <a:gd name="T2" fmla="*/ 16 w 1472"/>
                <a:gd name="T3" fmla="*/ 344 h 864"/>
                <a:gd name="T4" fmla="*/ 59 w 1472"/>
                <a:gd name="T5" fmla="*/ 262 h 864"/>
                <a:gd name="T6" fmla="*/ 128 w 1472"/>
                <a:gd name="T7" fmla="*/ 189 h 864"/>
                <a:gd name="T8" fmla="*/ 326 w 1472"/>
                <a:gd name="T9" fmla="*/ 73 h 864"/>
                <a:gd name="T10" fmla="*/ 588 w 1472"/>
                <a:gd name="T11" fmla="*/ 10 h 864"/>
                <a:gd name="T12" fmla="*/ 1022 w 1472"/>
                <a:gd name="T13" fmla="*/ 34 h 864"/>
                <a:gd name="T14" fmla="*/ 1255 w 1472"/>
                <a:gd name="T15" fmla="*/ 125 h 864"/>
                <a:gd name="T16" fmla="*/ 1346 w 1472"/>
                <a:gd name="T17" fmla="*/ 190 h 864"/>
                <a:gd name="T18" fmla="*/ 1414 w 1472"/>
                <a:gd name="T19" fmla="*/ 263 h 864"/>
                <a:gd name="T20" fmla="*/ 1457 w 1472"/>
                <a:gd name="T21" fmla="*/ 345 h 864"/>
                <a:gd name="T22" fmla="*/ 1472 w 1472"/>
                <a:gd name="T23" fmla="*/ 432 h 864"/>
                <a:gd name="T24" fmla="*/ 1468 w 1472"/>
                <a:gd name="T25" fmla="*/ 477 h 864"/>
                <a:gd name="T26" fmla="*/ 1439 w 1472"/>
                <a:gd name="T27" fmla="*/ 562 h 864"/>
                <a:gd name="T28" fmla="*/ 1383 w 1472"/>
                <a:gd name="T29" fmla="*/ 640 h 864"/>
                <a:gd name="T30" fmla="*/ 1256 w 1472"/>
                <a:gd name="T31" fmla="*/ 739 h 864"/>
                <a:gd name="T32" fmla="*/ 1146 w 1472"/>
                <a:gd name="T33" fmla="*/ 792 h 864"/>
                <a:gd name="T34" fmla="*/ 737 w 1472"/>
                <a:gd name="T35" fmla="*/ 864 h 864"/>
                <a:gd name="T36" fmla="*/ 327 w 1472"/>
                <a:gd name="T37" fmla="*/ 792 h 864"/>
                <a:gd name="T38" fmla="*/ 217 w 1472"/>
                <a:gd name="T39" fmla="*/ 739 h 864"/>
                <a:gd name="T40" fmla="*/ 91 w 1472"/>
                <a:gd name="T41" fmla="*/ 640 h 864"/>
                <a:gd name="T42" fmla="*/ 35 w 1472"/>
                <a:gd name="T43" fmla="*/ 563 h 864"/>
                <a:gd name="T44" fmla="*/ 5 w 1472"/>
                <a:gd name="T45" fmla="*/ 477 h 864"/>
                <a:gd name="T46" fmla="*/ 20 w 1472"/>
                <a:gd name="T47" fmla="*/ 475 h 864"/>
                <a:gd name="T48" fmla="*/ 31 w 1472"/>
                <a:gd name="T49" fmla="*/ 515 h 864"/>
                <a:gd name="T50" fmla="*/ 72 w 1472"/>
                <a:gd name="T51" fmla="*/ 592 h 864"/>
                <a:gd name="T52" fmla="*/ 137 w 1472"/>
                <a:gd name="T53" fmla="*/ 663 h 864"/>
                <a:gd name="T54" fmla="*/ 333 w 1472"/>
                <a:gd name="T55" fmla="*/ 777 h 864"/>
                <a:gd name="T56" fmla="*/ 590 w 1472"/>
                <a:gd name="T57" fmla="*/ 839 h 864"/>
                <a:gd name="T58" fmla="*/ 1018 w 1472"/>
                <a:gd name="T59" fmla="*/ 816 h 864"/>
                <a:gd name="T60" fmla="*/ 1248 w 1472"/>
                <a:gd name="T61" fmla="*/ 725 h 864"/>
                <a:gd name="T62" fmla="*/ 1335 w 1472"/>
                <a:gd name="T63" fmla="*/ 664 h 864"/>
                <a:gd name="T64" fmla="*/ 1401 w 1472"/>
                <a:gd name="T65" fmla="*/ 593 h 864"/>
                <a:gd name="T66" fmla="*/ 1442 w 1472"/>
                <a:gd name="T67" fmla="*/ 516 h 864"/>
                <a:gd name="T68" fmla="*/ 1456 w 1472"/>
                <a:gd name="T69" fmla="*/ 432 h 864"/>
                <a:gd name="T70" fmla="*/ 1453 w 1472"/>
                <a:gd name="T71" fmla="*/ 391 h 864"/>
                <a:gd name="T72" fmla="*/ 1425 w 1472"/>
                <a:gd name="T73" fmla="*/ 311 h 864"/>
                <a:gd name="T74" fmla="*/ 1371 w 1472"/>
                <a:gd name="T75" fmla="*/ 236 h 864"/>
                <a:gd name="T76" fmla="*/ 1247 w 1472"/>
                <a:gd name="T77" fmla="*/ 139 h 864"/>
                <a:gd name="T78" fmla="*/ 1141 w 1472"/>
                <a:gd name="T79" fmla="*/ 88 h 864"/>
                <a:gd name="T80" fmla="*/ 737 w 1472"/>
                <a:gd name="T81" fmla="*/ 16 h 864"/>
                <a:gd name="T82" fmla="*/ 332 w 1472"/>
                <a:gd name="T83" fmla="*/ 88 h 864"/>
                <a:gd name="T84" fmla="*/ 226 w 1472"/>
                <a:gd name="T85" fmla="*/ 139 h 864"/>
                <a:gd name="T86" fmla="*/ 103 w 1472"/>
                <a:gd name="T87" fmla="*/ 236 h 864"/>
                <a:gd name="T88" fmla="*/ 49 w 1472"/>
                <a:gd name="T89" fmla="*/ 310 h 864"/>
                <a:gd name="T90" fmla="*/ 20 w 1472"/>
                <a:gd name="T91" fmla="*/ 391 h 864"/>
                <a:gd name="T92" fmla="*/ 16 w 1472"/>
                <a:gd name="T93" fmla="*/ 432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2" h="864">
                  <a:moveTo>
                    <a:pt x="0" y="433"/>
                  </a:moveTo>
                  <a:cubicBezTo>
                    <a:pt x="0" y="433"/>
                    <a:pt x="0" y="432"/>
                    <a:pt x="0" y="432"/>
                  </a:cubicBezTo>
                  <a:lnTo>
                    <a:pt x="4" y="389"/>
                  </a:lnTo>
                  <a:cubicBezTo>
                    <a:pt x="5" y="388"/>
                    <a:pt x="5" y="388"/>
                    <a:pt x="5" y="387"/>
                  </a:cubicBezTo>
                  <a:lnTo>
                    <a:pt x="16" y="345"/>
                  </a:lnTo>
                  <a:cubicBezTo>
                    <a:pt x="16" y="345"/>
                    <a:pt x="16" y="345"/>
                    <a:pt x="16" y="344"/>
                  </a:cubicBezTo>
                  <a:lnTo>
                    <a:pt x="34" y="303"/>
                  </a:lnTo>
                  <a:lnTo>
                    <a:pt x="59" y="263"/>
                  </a:lnTo>
                  <a:cubicBezTo>
                    <a:pt x="59" y="263"/>
                    <a:pt x="59" y="263"/>
                    <a:pt x="59" y="262"/>
                  </a:cubicBezTo>
                  <a:lnTo>
                    <a:pt x="90" y="225"/>
                  </a:lnTo>
                  <a:lnTo>
                    <a:pt x="127" y="190"/>
                  </a:lnTo>
                  <a:cubicBezTo>
                    <a:pt x="127" y="189"/>
                    <a:pt x="128" y="189"/>
                    <a:pt x="128" y="189"/>
                  </a:cubicBezTo>
                  <a:lnTo>
                    <a:pt x="217" y="126"/>
                  </a:lnTo>
                  <a:cubicBezTo>
                    <a:pt x="217" y="126"/>
                    <a:pt x="218" y="125"/>
                    <a:pt x="218" y="125"/>
                  </a:cubicBezTo>
                  <a:lnTo>
                    <a:pt x="326" y="73"/>
                  </a:lnTo>
                  <a:cubicBezTo>
                    <a:pt x="326" y="73"/>
                    <a:pt x="327" y="73"/>
                    <a:pt x="327" y="73"/>
                  </a:cubicBezTo>
                  <a:lnTo>
                    <a:pt x="451" y="34"/>
                  </a:lnTo>
                  <a:lnTo>
                    <a:pt x="588" y="10"/>
                  </a:lnTo>
                  <a:lnTo>
                    <a:pt x="736" y="0"/>
                  </a:lnTo>
                  <a:lnTo>
                    <a:pt x="884" y="9"/>
                  </a:lnTo>
                  <a:lnTo>
                    <a:pt x="1022" y="34"/>
                  </a:lnTo>
                  <a:lnTo>
                    <a:pt x="1146" y="73"/>
                  </a:lnTo>
                  <a:cubicBezTo>
                    <a:pt x="1146" y="73"/>
                    <a:pt x="1147" y="73"/>
                    <a:pt x="1147" y="73"/>
                  </a:cubicBezTo>
                  <a:lnTo>
                    <a:pt x="1255" y="125"/>
                  </a:lnTo>
                  <a:cubicBezTo>
                    <a:pt x="1255" y="125"/>
                    <a:pt x="1256" y="126"/>
                    <a:pt x="1256" y="126"/>
                  </a:cubicBezTo>
                  <a:lnTo>
                    <a:pt x="1345" y="189"/>
                  </a:lnTo>
                  <a:cubicBezTo>
                    <a:pt x="1345" y="189"/>
                    <a:pt x="1346" y="189"/>
                    <a:pt x="1346" y="190"/>
                  </a:cubicBezTo>
                  <a:lnTo>
                    <a:pt x="1382" y="225"/>
                  </a:lnTo>
                  <a:lnTo>
                    <a:pt x="1414" y="262"/>
                  </a:lnTo>
                  <a:cubicBezTo>
                    <a:pt x="1414" y="263"/>
                    <a:pt x="1414" y="263"/>
                    <a:pt x="1414" y="263"/>
                  </a:cubicBezTo>
                  <a:lnTo>
                    <a:pt x="1438" y="302"/>
                  </a:lnTo>
                  <a:lnTo>
                    <a:pt x="1457" y="344"/>
                  </a:lnTo>
                  <a:cubicBezTo>
                    <a:pt x="1457" y="345"/>
                    <a:pt x="1457" y="345"/>
                    <a:pt x="1457" y="345"/>
                  </a:cubicBezTo>
                  <a:lnTo>
                    <a:pt x="1468" y="387"/>
                  </a:lnTo>
                  <a:cubicBezTo>
                    <a:pt x="1468" y="388"/>
                    <a:pt x="1468" y="388"/>
                    <a:pt x="1468" y="389"/>
                  </a:cubicBezTo>
                  <a:lnTo>
                    <a:pt x="1472" y="432"/>
                  </a:lnTo>
                  <a:cubicBezTo>
                    <a:pt x="1472" y="432"/>
                    <a:pt x="1472" y="433"/>
                    <a:pt x="1472" y="433"/>
                  </a:cubicBezTo>
                  <a:lnTo>
                    <a:pt x="1468" y="476"/>
                  </a:lnTo>
                  <a:cubicBezTo>
                    <a:pt x="1468" y="477"/>
                    <a:pt x="1468" y="477"/>
                    <a:pt x="1468" y="477"/>
                  </a:cubicBezTo>
                  <a:lnTo>
                    <a:pt x="1457" y="520"/>
                  </a:lnTo>
                  <a:cubicBezTo>
                    <a:pt x="1457" y="521"/>
                    <a:pt x="1457" y="521"/>
                    <a:pt x="1457" y="522"/>
                  </a:cubicBezTo>
                  <a:lnTo>
                    <a:pt x="1439" y="562"/>
                  </a:lnTo>
                  <a:lnTo>
                    <a:pt x="1414" y="602"/>
                  </a:lnTo>
                  <a:cubicBezTo>
                    <a:pt x="1414" y="602"/>
                    <a:pt x="1414" y="602"/>
                    <a:pt x="1414" y="603"/>
                  </a:cubicBezTo>
                  <a:lnTo>
                    <a:pt x="1383" y="640"/>
                  </a:lnTo>
                  <a:lnTo>
                    <a:pt x="1346" y="675"/>
                  </a:lnTo>
                  <a:cubicBezTo>
                    <a:pt x="1346" y="675"/>
                    <a:pt x="1345" y="676"/>
                    <a:pt x="1345" y="676"/>
                  </a:cubicBezTo>
                  <a:lnTo>
                    <a:pt x="1256" y="739"/>
                  </a:lnTo>
                  <a:cubicBezTo>
                    <a:pt x="1256" y="739"/>
                    <a:pt x="1255" y="739"/>
                    <a:pt x="1255" y="740"/>
                  </a:cubicBezTo>
                  <a:lnTo>
                    <a:pt x="1147" y="792"/>
                  </a:lnTo>
                  <a:cubicBezTo>
                    <a:pt x="1147" y="792"/>
                    <a:pt x="1146" y="792"/>
                    <a:pt x="1146" y="792"/>
                  </a:cubicBezTo>
                  <a:lnTo>
                    <a:pt x="1023" y="831"/>
                  </a:lnTo>
                  <a:lnTo>
                    <a:pt x="885" y="855"/>
                  </a:lnTo>
                  <a:lnTo>
                    <a:pt x="737" y="864"/>
                  </a:lnTo>
                  <a:lnTo>
                    <a:pt x="589" y="855"/>
                  </a:lnTo>
                  <a:lnTo>
                    <a:pt x="452" y="831"/>
                  </a:lnTo>
                  <a:lnTo>
                    <a:pt x="327" y="792"/>
                  </a:lnTo>
                  <a:cubicBezTo>
                    <a:pt x="327" y="792"/>
                    <a:pt x="326" y="792"/>
                    <a:pt x="326" y="792"/>
                  </a:cubicBezTo>
                  <a:lnTo>
                    <a:pt x="218" y="740"/>
                  </a:lnTo>
                  <a:cubicBezTo>
                    <a:pt x="218" y="739"/>
                    <a:pt x="217" y="739"/>
                    <a:pt x="217" y="739"/>
                  </a:cubicBezTo>
                  <a:lnTo>
                    <a:pt x="128" y="676"/>
                  </a:lnTo>
                  <a:cubicBezTo>
                    <a:pt x="128" y="676"/>
                    <a:pt x="127" y="675"/>
                    <a:pt x="127" y="675"/>
                  </a:cubicBezTo>
                  <a:lnTo>
                    <a:pt x="91" y="640"/>
                  </a:lnTo>
                  <a:lnTo>
                    <a:pt x="59" y="603"/>
                  </a:lnTo>
                  <a:cubicBezTo>
                    <a:pt x="59" y="602"/>
                    <a:pt x="59" y="602"/>
                    <a:pt x="59" y="602"/>
                  </a:cubicBezTo>
                  <a:lnTo>
                    <a:pt x="35" y="563"/>
                  </a:lnTo>
                  <a:lnTo>
                    <a:pt x="16" y="522"/>
                  </a:lnTo>
                  <a:cubicBezTo>
                    <a:pt x="16" y="521"/>
                    <a:pt x="16" y="521"/>
                    <a:pt x="16" y="520"/>
                  </a:cubicBezTo>
                  <a:lnTo>
                    <a:pt x="5" y="477"/>
                  </a:lnTo>
                  <a:cubicBezTo>
                    <a:pt x="5" y="477"/>
                    <a:pt x="5" y="477"/>
                    <a:pt x="4" y="476"/>
                  </a:cubicBezTo>
                  <a:lnTo>
                    <a:pt x="0" y="433"/>
                  </a:lnTo>
                  <a:close/>
                  <a:moveTo>
                    <a:pt x="20" y="475"/>
                  </a:moveTo>
                  <a:lnTo>
                    <a:pt x="20" y="473"/>
                  </a:lnTo>
                  <a:lnTo>
                    <a:pt x="31" y="516"/>
                  </a:lnTo>
                  <a:lnTo>
                    <a:pt x="31" y="515"/>
                  </a:lnTo>
                  <a:lnTo>
                    <a:pt x="48" y="554"/>
                  </a:lnTo>
                  <a:lnTo>
                    <a:pt x="72" y="593"/>
                  </a:lnTo>
                  <a:lnTo>
                    <a:pt x="72" y="592"/>
                  </a:lnTo>
                  <a:lnTo>
                    <a:pt x="102" y="629"/>
                  </a:lnTo>
                  <a:lnTo>
                    <a:pt x="138" y="664"/>
                  </a:lnTo>
                  <a:lnTo>
                    <a:pt x="137" y="663"/>
                  </a:lnTo>
                  <a:lnTo>
                    <a:pt x="226" y="726"/>
                  </a:lnTo>
                  <a:lnTo>
                    <a:pt x="225" y="725"/>
                  </a:lnTo>
                  <a:lnTo>
                    <a:pt x="333" y="777"/>
                  </a:lnTo>
                  <a:lnTo>
                    <a:pt x="332" y="777"/>
                  </a:lnTo>
                  <a:lnTo>
                    <a:pt x="455" y="816"/>
                  </a:lnTo>
                  <a:lnTo>
                    <a:pt x="590" y="839"/>
                  </a:lnTo>
                  <a:lnTo>
                    <a:pt x="736" y="848"/>
                  </a:lnTo>
                  <a:lnTo>
                    <a:pt x="882" y="840"/>
                  </a:lnTo>
                  <a:lnTo>
                    <a:pt x="1018" y="816"/>
                  </a:lnTo>
                  <a:lnTo>
                    <a:pt x="1141" y="777"/>
                  </a:lnTo>
                  <a:lnTo>
                    <a:pt x="1140" y="777"/>
                  </a:lnTo>
                  <a:lnTo>
                    <a:pt x="1248" y="725"/>
                  </a:lnTo>
                  <a:lnTo>
                    <a:pt x="1247" y="726"/>
                  </a:lnTo>
                  <a:lnTo>
                    <a:pt x="1336" y="663"/>
                  </a:lnTo>
                  <a:lnTo>
                    <a:pt x="1335" y="664"/>
                  </a:lnTo>
                  <a:lnTo>
                    <a:pt x="1370" y="629"/>
                  </a:lnTo>
                  <a:lnTo>
                    <a:pt x="1401" y="592"/>
                  </a:lnTo>
                  <a:lnTo>
                    <a:pt x="1401" y="593"/>
                  </a:lnTo>
                  <a:lnTo>
                    <a:pt x="1424" y="555"/>
                  </a:lnTo>
                  <a:lnTo>
                    <a:pt x="1442" y="515"/>
                  </a:lnTo>
                  <a:lnTo>
                    <a:pt x="1442" y="516"/>
                  </a:lnTo>
                  <a:lnTo>
                    <a:pt x="1453" y="473"/>
                  </a:lnTo>
                  <a:lnTo>
                    <a:pt x="1452" y="475"/>
                  </a:lnTo>
                  <a:lnTo>
                    <a:pt x="1456" y="432"/>
                  </a:lnTo>
                  <a:lnTo>
                    <a:pt x="1456" y="433"/>
                  </a:lnTo>
                  <a:lnTo>
                    <a:pt x="1452" y="390"/>
                  </a:lnTo>
                  <a:lnTo>
                    <a:pt x="1453" y="391"/>
                  </a:lnTo>
                  <a:lnTo>
                    <a:pt x="1442" y="349"/>
                  </a:lnTo>
                  <a:lnTo>
                    <a:pt x="1442" y="351"/>
                  </a:lnTo>
                  <a:lnTo>
                    <a:pt x="1425" y="311"/>
                  </a:lnTo>
                  <a:lnTo>
                    <a:pt x="1401" y="272"/>
                  </a:lnTo>
                  <a:lnTo>
                    <a:pt x="1401" y="273"/>
                  </a:lnTo>
                  <a:lnTo>
                    <a:pt x="1371" y="236"/>
                  </a:lnTo>
                  <a:lnTo>
                    <a:pt x="1335" y="201"/>
                  </a:lnTo>
                  <a:lnTo>
                    <a:pt x="1336" y="202"/>
                  </a:lnTo>
                  <a:lnTo>
                    <a:pt x="1247" y="139"/>
                  </a:lnTo>
                  <a:lnTo>
                    <a:pt x="1248" y="140"/>
                  </a:lnTo>
                  <a:lnTo>
                    <a:pt x="1140" y="88"/>
                  </a:lnTo>
                  <a:lnTo>
                    <a:pt x="1141" y="88"/>
                  </a:lnTo>
                  <a:lnTo>
                    <a:pt x="1019" y="49"/>
                  </a:lnTo>
                  <a:lnTo>
                    <a:pt x="883" y="25"/>
                  </a:lnTo>
                  <a:lnTo>
                    <a:pt x="737" y="16"/>
                  </a:lnTo>
                  <a:lnTo>
                    <a:pt x="591" y="25"/>
                  </a:lnTo>
                  <a:lnTo>
                    <a:pt x="456" y="49"/>
                  </a:lnTo>
                  <a:lnTo>
                    <a:pt x="332" y="88"/>
                  </a:lnTo>
                  <a:lnTo>
                    <a:pt x="333" y="88"/>
                  </a:lnTo>
                  <a:lnTo>
                    <a:pt x="225" y="140"/>
                  </a:lnTo>
                  <a:lnTo>
                    <a:pt x="226" y="139"/>
                  </a:lnTo>
                  <a:lnTo>
                    <a:pt x="137" y="202"/>
                  </a:lnTo>
                  <a:lnTo>
                    <a:pt x="138" y="201"/>
                  </a:lnTo>
                  <a:lnTo>
                    <a:pt x="103" y="236"/>
                  </a:lnTo>
                  <a:lnTo>
                    <a:pt x="72" y="273"/>
                  </a:lnTo>
                  <a:lnTo>
                    <a:pt x="72" y="272"/>
                  </a:lnTo>
                  <a:lnTo>
                    <a:pt x="49" y="310"/>
                  </a:lnTo>
                  <a:lnTo>
                    <a:pt x="31" y="351"/>
                  </a:lnTo>
                  <a:lnTo>
                    <a:pt x="31" y="349"/>
                  </a:lnTo>
                  <a:lnTo>
                    <a:pt x="20" y="391"/>
                  </a:lnTo>
                  <a:lnTo>
                    <a:pt x="20" y="390"/>
                  </a:lnTo>
                  <a:lnTo>
                    <a:pt x="16" y="433"/>
                  </a:lnTo>
                  <a:lnTo>
                    <a:pt x="16" y="432"/>
                  </a:lnTo>
                  <a:lnTo>
                    <a:pt x="20" y="47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071" y="1285"/>
              <a:ext cx="72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Licenciamento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177" y="1412"/>
              <a:ext cx="54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 patente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3719" y="764"/>
              <a:ext cx="1083" cy="491"/>
            </a:xfrm>
            <a:custGeom>
              <a:avLst/>
              <a:gdLst>
                <a:gd name="T0" fmla="*/ 5 w 1952"/>
                <a:gd name="T1" fmla="*/ 446 h 992"/>
                <a:gd name="T2" fmla="*/ 21 w 1952"/>
                <a:gd name="T3" fmla="*/ 395 h 992"/>
                <a:gd name="T4" fmla="*/ 78 w 1952"/>
                <a:gd name="T5" fmla="*/ 302 h 992"/>
                <a:gd name="T6" fmla="*/ 168 w 1952"/>
                <a:gd name="T7" fmla="*/ 217 h 992"/>
                <a:gd name="T8" fmla="*/ 358 w 1952"/>
                <a:gd name="T9" fmla="*/ 113 h 992"/>
                <a:gd name="T10" fmla="*/ 780 w 1952"/>
                <a:gd name="T11" fmla="*/ 11 h 992"/>
                <a:gd name="T12" fmla="*/ 1355 w 1952"/>
                <a:gd name="T13" fmla="*/ 39 h 992"/>
                <a:gd name="T14" fmla="*/ 1665 w 1952"/>
                <a:gd name="T15" fmla="*/ 144 h 992"/>
                <a:gd name="T16" fmla="*/ 1833 w 1952"/>
                <a:gd name="T17" fmla="*/ 258 h 992"/>
                <a:gd name="T18" fmla="*/ 1909 w 1952"/>
                <a:gd name="T19" fmla="*/ 348 h 992"/>
                <a:gd name="T20" fmla="*/ 1947 w 1952"/>
                <a:gd name="T21" fmla="*/ 444 h 992"/>
                <a:gd name="T22" fmla="*/ 1952 w 1952"/>
                <a:gd name="T23" fmla="*/ 497 h 992"/>
                <a:gd name="T24" fmla="*/ 1932 w 1952"/>
                <a:gd name="T25" fmla="*/ 597 h 992"/>
                <a:gd name="T26" fmla="*/ 1908 w 1952"/>
                <a:gd name="T27" fmla="*/ 646 h 992"/>
                <a:gd name="T28" fmla="*/ 1785 w 1952"/>
                <a:gd name="T29" fmla="*/ 776 h 992"/>
                <a:gd name="T30" fmla="*/ 1596 w 1952"/>
                <a:gd name="T31" fmla="*/ 881 h 992"/>
                <a:gd name="T32" fmla="*/ 1173 w 1952"/>
                <a:gd name="T33" fmla="*/ 982 h 992"/>
                <a:gd name="T34" fmla="*/ 598 w 1952"/>
                <a:gd name="T35" fmla="*/ 954 h 992"/>
                <a:gd name="T36" fmla="*/ 289 w 1952"/>
                <a:gd name="T37" fmla="*/ 849 h 992"/>
                <a:gd name="T38" fmla="*/ 120 w 1952"/>
                <a:gd name="T39" fmla="*/ 736 h 992"/>
                <a:gd name="T40" fmla="*/ 46 w 1952"/>
                <a:gd name="T41" fmla="*/ 646 h 992"/>
                <a:gd name="T42" fmla="*/ 21 w 1952"/>
                <a:gd name="T43" fmla="*/ 597 h 992"/>
                <a:gd name="T44" fmla="*/ 0 w 1952"/>
                <a:gd name="T45" fmla="*/ 497 h 992"/>
                <a:gd name="T46" fmla="*/ 36 w 1952"/>
                <a:gd name="T47" fmla="*/ 592 h 992"/>
                <a:gd name="T48" fmla="*/ 59 w 1952"/>
                <a:gd name="T49" fmla="*/ 637 h 992"/>
                <a:gd name="T50" fmla="*/ 131 w 1952"/>
                <a:gd name="T51" fmla="*/ 723 h 992"/>
                <a:gd name="T52" fmla="*/ 296 w 1952"/>
                <a:gd name="T53" fmla="*/ 834 h 992"/>
                <a:gd name="T54" fmla="*/ 601 w 1952"/>
                <a:gd name="T55" fmla="*/ 939 h 992"/>
                <a:gd name="T56" fmla="*/ 1170 w 1952"/>
                <a:gd name="T57" fmla="*/ 967 h 992"/>
                <a:gd name="T58" fmla="*/ 1589 w 1952"/>
                <a:gd name="T59" fmla="*/ 866 h 992"/>
                <a:gd name="T60" fmla="*/ 1774 w 1952"/>
                <a:gd name="T61" fmla="*/ 763 h 992"/>
                <a:gd name="T62" fmla="*/ 1895 w 1952"/>
                <a:gd name="T63" fmla="*/ 637 h 992"/>
                <a:gd name="T64" fmla="*/ 1917 w 1952"/>
                <a:gd name="T65" fmla="*/ 592 h 992"/>
                <a:gd name="T66" fmla="*/ 1936 w 1952"/>
                <a:gd name="T67" fmla="*/ 496 h 992"/>
                <a:gd name="T68" fmla="*/ 1932 w 1952"/>
                <a:gd name="T69" fmla="*/ 449 h 992"/>
                <a:gd name="T70" fmla="*/ 1894 w 1952"/>
                <a:gd name="T71" fmla="*/ 355 h 992"/>
                <a:gd name="T72" fmla="*/ 1822 w 1952"/>
                <a:gd name="T73" fmla="*/ 271 h 992"/>
                <a:gd name="T74" fmla="*/ 1658 w 1952"/>
                <a:gd name="T75" fmla="*/ 159 h 992"/>
                <a:gd name="T76" fmla="*/ 1352 w 1952"/>
                <a:gd name="T77" fmla="*/ 54 h 992"/>
                <a:gd name="T78" fmla="*/ 783 w 1952"/>
                <a:gd name="T79" fmla="*/ 26 h 992"/>
                <a:gd name="T80" fmla="*/ 365 w 1952"/>
                <a:gd name="T81" fmla="*/ 128 h 992"/>
                <a:gd name="T82" fmla="*/ 179 w 1952"/>
                <a:gd name="T83" fmla="*/ 230 h 992"/>
                <a:gd name="T84" fmla="*/ 91 w 1952"/>
                <a:gd name="T85" fmla="*/ 311 h 992"/>
                <a:gd name="T86" fmla="*/ 36 w 1952"/>
                <a:gd name="T87" fmla="*/ 402 h 992"/>
                <a:gd name="T88" fmla="*/ 21 w 1952"/>
                <a:gd name="T89" fmla="*/ 447 h 992"/>
                <a:gd name="T90" fmla="*/ 21 w 1952"/>
                <a:gd name="T91" fmla="*/ 546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52" h="992">
                  <a:moveTo>
                    <a:pt x="0" y="497"/>
                  </a:moveTo>
                  <a:cubicBezTo>
                    <a:pt x="0" y="497"/>
                    <a:pt x="0" y="496"/>
                    <a:pt x="0" y="496"/>
                  </a:cubicBezTo>
                  <a:lnTo>
                    <a:pt x="5" y="446"/>
                  </a:lnTo>
                  <a:cubicBezTo>
                    <a:pt x="6" y="445"/>
                    <a:pt x="6" y="445"/>
                    <a:pt x="6" y="444"/>
                  </a:cubicBezTo>
                  <a:lnTo>
                    <a:pt x="21" y="396"/>
                  </a:lnTo>
                  <a:cubicBezTo>
                    <a:pt x="21" y="396"/>
                    <a:pt x="21" y="395"/>
                    <a:pt x="21" y="395"/>
                  </a:cubicBezTo>
                  <a:lnTo>
                    <a:pt x="45" y="348"/>
                  </a:lnTo>
                  <a:cubicBezTo>
                    <a:pt x="46" y="347"/>
                    <a:pt x="46" y="347"/>
                    <a:pt x="46" y="347"/>
                  </a:cubicBezTo>
                  <a:lnTo>
                    <a:pt x="78" y="302"/>
                  </a:lnTo>
                  <a:cubicBezTo>
                    <a:pt x="78" y="301"/>
                    <a:pt x="78" y="301"/>
                    <a:pt x="79" y="301"/>
                  </a:cubicBezTo>
                  <a:lnTo>
                    <a:pt x="120" y="259"/>
                  </a:lnTo>
                  <a:lnTo>
                    <a:pt x="168" y="217"/>
                  </a:lnTo>
                  <a:lnTo>
                    <a:pt x="225" y="180"/>
                  </a:lnTo>
                  <a:lnTo>
                    <a:pt x="289" y="144"/>
                  </a:lnTo>
                  <a:lnTo>
                    <a:pt x="358" y="113"/>
                  </a:lnTo>
                  <a:lnTo>
                    <a:pt x="433" y="84"/>
                  </a:lnTo>
                  <a:lnTo>
                    <a:pt x="597" y="39"/>
                  </a:lnTo>
                  <a:lnTo>
                    <a:pt x="780" y="11"/>
                  </a:lnTo>
                  <a:lnTo>
                    <a:pt x="976" y="0"/>
                  </a:lnTo>
                  <a:lnTo>
                    <a:pt x="1172" y="10"/>
                  </a:lnTo>
                  <a:lnTo>
                    <a:pt x="1355" y="39"/>
                  </a:lnTo>
                  <a:lnTo>
                    <a:pt x="1520" y="84"/>
                  </a:lnTo>
                  <a:lnTo>
                    <a:pt x="1595" y="113"/>
                  </a:lnTo>
                  <a:lnTo>
                    <a:pt x="1665" y="144"/>
                  </a:lnTo>
                  <a:lnTo>
                    <a:pt x="1727" y="179"/>
                  </a:lnTo>
                  <a:lnTo>
                    <a:pt x="1784" y="217"/>
                  </a:lnTo>
                  <a:lnTo>
                    <a:pt x="1833" y="258"/>
                  </a:lnTo>
                  <a:lnTo>
                    <a:pt x="1874" y="301"/>
                  </a:lnTo>
                  <a:lnTo>
                    <a:pt x="1908" y="347"/>
                  </a:lnTo>
                  <a:cubicBezTo>
                    <a:pt x="1908" y="347"/>
                    <a:pt x="1908" y="348"/>
                    <a:pt x="1909" y="348"/>
                  </a:cubicBezTo>
                  <a:lnTo>
                    <a:pt x="1932" y="395"/>
                  </a:lnTo>
                  <a:cubicBezTo>
                    <a:pt x="1932" y="395"/>
                    <a:pt x="1932" y="396"/>
                    <a:pt x="1932" y="396"/>
                  </a:cubicBezTo>
                  <a:lnTo>
                    <a:pt x="1947" y="444"/>
                  </a:lnTo>
                  <a:cubicBezTo>
                    <a:pt x="1947" y="445"/>
                    <a:pt x="1947" y="445"/>
                    <a:pt x="1947" y="446"/>
                  </a:cubicBezTo>
                  <a:lnTo>
                    <a:pt x="1952" y="496"/>
                  </a:lnTo>
                  <a:cubicBezTo>
                    <a:pt x="1952" y="496"/>
                    <a:pt x="1952" y="497"/>
                    <a:pt x="1952" y="497"/>
                  </a:cubicBezTo>
                  <a:lnTo>
                    <a:pt x="1947" y="547"/>
                  </a:lnTo>
                  <a:cubicBezTo>
                    <a:pt x="1947" y="548"/>
                    <a:pt x="1947" y="548"/>
                    <a:pt x="1947" y="549"/>
                  </a:cubicBezTo>
                  <a:lnTo>
                    <a:pt x="1932" y="597"/>
                  </a:lnTo>
                  <a:cubicBezTo>
                    <a:pt x="1932" y="597"/>
                    <a:pt x="1932" y="598"/>
                    <a:pt x="1932" y="598"/>
                  </a:cubicBezTo>
                  <a:lnTo>
                    <a:pt x="1909" y="645"/>
                  </a:lnTo>
                  <a:cubicBezTo>
                    <a:pt x="1908" y="645"/>
                    <a:pt x="1908" y="646"/>
                    <a:pt x="1908" y="646"/>
                  </a:cubicBezTo>
                  <a:lnTo>
                    <a:pt x="1875" y="691"/>
                  </a:lnTo>
                  <a:lnTo>
                    <a:pt x="1833" y="735"/>
                  </a:lnTo>
                  <a:lnTo>
                    <a:pt x="1785" y="776"/>
                  </a:lnTo>
                  <a:lnTo>
                    <a:pt x="1728" y="814"/>
                  </a:lnTo>
                  <a:lnTo>
                    <a:pt x="1665" y="848"/>
                  </a:lnTo>
                  <a:lnTo>
                    <a:pt x="1596" y="881"/>
                  </a:lnTo>
                  <a:lnTo>
                    <a:pt x="1520" y="909"/>
                  </a:lnTo>
                  <a:lnTo>
                    <a:pt x="1356" y="954"/>
                  </a:lnTo>
                  <a:lnTo>
                    <a:pt x="1173" y="982"/>
                  </a:lnTo>
                  <a:lnTo>
                    <a:pt x="977" y="992"/>
                  </a:lnTo>
                  <a:lnTo>
                    <a:pt x="781" y="982"/>
                  </a:lnTo>
                  <a:lnTo>
                    <a:pt x="598" y="954"/>
                  </a:lnTo>
                  <a:lnTo>
                    <a:pt x="433" y="909"/>
                  </a:lnTo>
                  <a:lnTo>
                    <a:pt x="359" y="881"/>
                  </a:lnTo>
                  <a:lnTo>
                    <a:pt x="289" y="849"/>
                  </a:lnTo>
                  <a:lnTo>
                    <a:pt x="226" y="815"/>
                  </a:lnTo>
                  <a:lnTo>
                    <a:pt x="169" y="776"/>
                  </a:lnTo>
                  <a:lnTo>
                    <a:pt x="120" y="736"/>
                  </a:lnTo>
                  <a:lnTo>
                    <a:pt x="79" y="692"/>
                  </a:lnTo>
                  <a:cubicBezTo>
                    <a:pt x="78" y="692"/>
                    <a:pt x="78" y="691"/>
                    <a:pt x="78" y="691"/>
                  </a:cubicBezTo>
                  <a:lnTo>
                    <a:pt x="46" y="646"/>
                  </a:lnTo>
                  <a:cubicBezTo>
                    <a:pt x="46" y="646"/>
                    <a:pt x="46" y="645"/>
                    <a:pt x="45" y="645"/>
                  </a:cubicBezTo>
                  <a:lnTo>
                    <a:pt x="21" y="598"/>
                  </a:lnTo>
                  <a:cubicBezTo>
                    <a:pt x="21" y="598"/>
                    <a:pt x="21" y="597"/>
                    <a:pt x="21" y="597"/>
                  </a:cubicBezTo>
                  <a:lnTo>
                    <a:pt x="6" y="549"/>
                  </a:lnTo>
                  <a:cubicBezTo>
                    <a:pt x="6" y="548"/>
                    <a:pt x="6" y="548"/>
                    <a:pt x="5" y="547"/>
                  </a:cubicBezTo>
                  <a:lnTo>
                    <a:pt x="0" y="497"/>
                  </a:lnTo>
                  <a:close/>
                  <a:moveTo>
                    <a:pt x="21" y="546"/>
                  </a:moveTo>
                  <a:lnTo>
                    <a:pt x="21" y="544"/>
                  </a:lnTo>
                  <a:lnTo>
                    <a:pt x="36" y="592"/>
                  </a:lnTo>
                  <a:lnTo>
                    <a:pt x="36" y="591"/>
                  </a:lnTo>
                  <a:lnTo>
                    <a:pt x="60" y="638"/>
                  </a:lnTo>
                  <a:lnTo>
                    <a:pt x="59" y="637"/>
                  </a:lnTo>
                  <a:lnTo>
                    <a:pt x="91" y="682"/>
                  </a:lnTo>
                  <a:lnTo>
                    <a:pt x="90" y="681"/>
                  </a:lnTo>
                  <a:lnTo>
                    <a:pt x="131" y="723"/>
                  </a:lnTo>
                  <a:lnTo>
                    <a:pt x="178" y="763"/>
                  </a:lnTo>
                  <a:lnTo>
                    <a:pt x="233" y="800"/>
                  </a:lnTo>
                  <a:lnTo>
                    <a:pt x="296" y="834"/>
                  </a:lnTo>
                  <a:lnTo>
                    <a:pt x="364" y="866"/>
                  </a:lnTo>
                  <a:lnTo>
                    <a:pt x="438" y="894"/>
                  </a:lnTo>
                  <a:lnTo>
                    <a:pt x="601" y="939"/>
                  </a:lnTo>
                  <a:lnTo>
                    <a:pt x="782" y="966"/>
                  </a:lnTo>
                  <a:lnTo>
                    <a:pt x="976" y="976"/>
                  </a:lnTo>
                  <a:lnTo>
                    <a:pt x="1170" y="967"/>
                  </a:lnTo>
                  <a:lnTo>
                    <a:pt x="1351" y="939"/>
                  </a:lnTo>
                  <a:lnTo>
                    <a:pt x="1515" y="894"/>
                  </a:lnTo>
                  <a:lnTo>
                    <a:pt x="1589" y="866"/>
                  </a:lnTo>
                  <a:lnTo>
                    <a:pt x="1658" y="834"/>
                  </a:lnTo>
                  <a:lnTo>
                    <a:pt x="1719" y="801"/>
                  </a:lnTo>
                  <a:lnTo>
                    <a:pt x="1774" y="763"/>
                  </a:lnTo>
                  <a:lnTo>
                    <a:pt x="1822" y="724"/>
                  </a:lnTo>
                  <a:lnTo>
                    <a:pt x="1862" y="682"/>
                  </a:lnTo>
                  <a:lnTo>
                    <a:pt x="1895" y="637"/>
                  </a:lnTo>
                  <a:lnTo>
                    <a:pt x="1894" y="638"/>
                  </a:lnTo>
                  <a:lnTo>
                    <a:pt x="1917" y="591"/>
                  </a:lnTo>
                  <a:lnTo>
                    <a:pt x="1917" y="592"/>
                  </a:lnTo>
                  <a:lnTo>
                    <a:pt x="1932" y="544"/>
                  </a:lnTo>
                  <a:lnTo>
                    <a:pt x="1931" y="546"/>
                  </a:lnTo>
                  <a:lnTo>
                    <a:pt x="1936" y="496"/>
                  </a:lnTo>
                  <a:lnTo>
                    <a:pt x="1936" y="497"/>
                  </a:lnTo>
                  <a:lnTo>
                    <a:pt x="1931" y="447"/>
                  </a:lnTo>
                  <a:lnTo>
                    <a:pt x="1932" y="449"/>
                  </a:lnTo>
                  <a:lnTo>
                    <a:pt x="1917" y="401"/>
                  </a:lnTo>
                  <a:lnTo>
                    <a:pt x="1917" y="402"/>
                  </a:lnTo>
                  <a:lnTo>
                    <a:pt x="1894" y="355"/>
                  </a:lnTo>
                  <a:lnTo>
                    <a:pt x="1895" y="356"/>
                  </a:lnTo>
                  <a:lnTo>
                    <a:pt x="1863" y="312"/>
                  </a:lnTo>
                  <a:lnTo>
                    <a:pt x="1822" y="271"/>
                  </a:lnTo>
                  <a:lnTo>
                    <a:pt x="1775" y="230"/>
                  </a:lnTo>
                  <a:lnTo>
                    <a:pt x="1720" y="193"/>
                  </a:lnTo>
                  <a:lnTo>
                    <a:pt x="1658" y="159"/>
                  </a:lnTo>
                  <a:lnTo>
                    <a:pt x="1590" y="128"/>
                  </a:lnTo>
                  <a:lnTo>
                    <a:pt x="1515" y="99"/>
                  </a:lnTo>
                  <a:lnTo>
                    <a:pt x="1352" y="54"/>
                  </a:lnTo>
                  <a:lnTo>
                    <a:pt x="1171" y="26"/>
                  </a:lnTo>
                  <a:lnTo>
                    <a:pt x="977" y="16"/>
                  </a:lnTo>
                  <a:lnTo>
                    <a:pt x="783" y="26"/>
                  </a:lnTo>
                  <a:lnTo>
                    <a:pt x="602" y="54"/>
                  </a:lnTo>
                  <a:lnTo>
                    <a:pt x="438" y="99"/>
                  </a:lnTo>
                  <a:lnTo>
                    <a:pt x="365" y="128"/>
                  </a:lnTo>
                  <a:lnTo>
                    <a:pt x="296" y="158"/>
                  </a:lnTo>
                  <a:lnTo>
                    <a:pt x="234" y="193"/>
                  </a:lnTo>
                  <a:lnTo>
                    <a:pt x="179" y="230"/>
                  </a:lnTo>
                  <a:lnTo>
                    <a:pt x="131" y="270"/>
                  </a:lnTo>
                  <a:lnTo>
                    <a:pt x="90" y="312"/>
                  </a:lnTo>
                  <a:lnTo>
                    <a:pt x="91" y="311"/>
                  </a:lnTo>
                  <a:lnTo>
                    <a:pt x="59" y="356"/>
                  </a:lnTo>
                  <a:lnTo>
                    <a:pt x="60" y="355"/>
                  </a:lnTo>
                  <a:lnTo>
                    <a:pt x="36" y="402"/>
                  </a:lnTo>
                  <a:lnTo>
                    <a:pt x="36" y="401"/>
                  </a:lnTo>
                  <a:lnTo>
                    <a:pt x="21" y="449"/>
                  </a:lnTo>
                  <a:lnTo>
                    <a:pt x="21" y="447"/>
                  </a:lnTo>
                  <a:lnTo>
                    <a:pt x="16" y="497"/>
                  </a:lnTo>
                  <a:lnTo>
                    <a:pt x="16" y="496"/>
                  </a:lnTo>
                  <a:lnTo>
                    <a:pt x="21" y="54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796" y="892"/>
              <a:ext cx="95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Empresas dirigidas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831" y="1019"/>
              <a:ext cx="88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por universidades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3728" y="1366"/>
              <a:ext cx="746" cy="246"/>
            </a:xfrm>
            <a:custGeom>
              <a:avLst/>
              <a:gdLst>
                <a:gd name="T0" fmla="*/ 1 w 1344"/>
                <a:gd name="T1" fmla="*/ 247 h 496"/>
                <a:gd name="T2" fmla="*/ 4 w 1344"/>
                <a:gd name="T3" fmla="*/ 221 h 496"/>
                <a:gd name="T4" fmla="*/ 16 w 1344"/>
                <a:gd name="T5" fmla="*/ 196 h 496"/>
                <a:gd name="T6" fmla="*/ 33 w 1344"/>
                <a:gd name="T7" fmla="*/ 172 h 496"/>
                <a:gd name="T8" fmla="*/ 56 w 1344"/>
                <a:gd name="T9" fmla="*/ 149 h 496"/>
                <a:gd name="T10" fmla="*/ 119 w 1344"/>
                <a:gd name="T11" fmla="*/ 107 h 496"/>
                <a:gd name="T12" fmla="*/ 299 w 1344"/>
                <a:gd name="T13" fmla="*/ 42 h 496"/>
                <a:gd name="T14" fmla="*/ 538 w 1344"/>
                <a:gd name="T15" fmla="*/ 6 h 496"/>
                <a:gd name="T16" fmla="*/ 807 w 1344"/>
                <a:gd name="T17" fmla="*/ 5 h 496"/>
                <a:gd name="T18" fmla="*/ 1045 w 1344"/>
                <a:gd name="T19" fmla="*/ 42 h 496"/>
                <a:gd name="T20" fmla="*/ 1227 w 1344"/>
                <a:gd name="T21" fmla="*/ 107 h 496"/>
                <a:gd name="T22" fmla="*/ 1289 w 1344"/>
                <a:gd name="T23" fmla="*/ 149 h 496"/>
                <a:gd name="T24" fmla="*/ 1312 w 1344"/>
                <a:gd name="T25" fmla="*/ 172 h 496"/>
                <a:gd name="T26" fmla="*/ 1330 w 1344"/>
                <a:gd name="T27" fmla="*/ 196 h 496"/>
                <a:gd name="T28" fmla="*/ 1341 w 1344"/>
                <a:gd name="T29" fmla="*/ 221 h 496"/>
                <a:gd name="T30" fmla="*/ 1344 w 1344"/>
                <a:gd name="T31" fmla="*/ 247 h 496"/>
                <a:gd name="T32" fmla="*/ 1341 w 1344"/>
                <a:gd name="T33" fmla="*/ 274 h 496"/>
                <a:gd name="T34" fmla="*/ 1331 w 1344"/>
                <a:gd name="T35" fmla="*/ 300 h 496"/>
                <a:gd name="T36" fmla="*/ 1313 w 1344"/>
                <a:gd name="T37" fmla="*/ 325 h 496"/>
                <a:gd name="T38" fmla="*/ 1290 w 1344"/>
                <a:gd name="T39" fmla="*/ 348 h 496"/>
                <a:gd name="T40" fmla="*/ 1228 w 1344"/>
                <a:gd name="T41" fmla="*/ 389 h 496"/>
                <a:gd name="T42" fmla="*/ 1146 w 1344"/>
                <a:gd name="T43" fmla="*/ 426 h 496"/>
                <a:gd name="T44" fmla="*/ 933 w 1344"/>
                <a:gd name="T45" fmla="*/ 477 h 496"/>
                <a:gd name="T46" fmla="*/ 673 w 1344"/>
                <a:gd name="T47" fmla="*/ 496 h 496"/>
                <a:gd name="T48" fmla="*/ 414 w 1344"/>
                <a:gd name="T49" fmla="*/ 477 h 496"/>
                <a:gd name="T50" fmla="*/ 201 w 1344"/>
                <a:gd name="T51" fmla="*/ 426 h 496"/>
                <a:gd name="T52" fmla="*/ 118 w 1344"/>
                <a:gd name="T53" fmla="*/ 389 h 496"/>
                <a:gd name="T54" fmla="*/ 55 w 1344"/>
                <a:gd name="T55" fmla="*/ 348 h 496"/>
                <a:gd name="T56" fmla="*/ 32 w 1344"/>
                <a:gd name="T57" fmla="*/ 325 h 496"/>
                <a:gd name="T58" fmla="*/ 15 w 1344"/>
                <a:gd name="T59" fmla="*/ 300 h 496"/>
                <a:gd name="T60" fmla="*/ 4 w 1344"/>
                <a:gd name="T61" fmla="*/ 274 h 496"/>
                <a:gd name="T62" fmla="*/ 19 w 1344"/>
                <a:gd name="T63" fmla="*/ 273 h 496"/>
                <a:gd name="T64" fmla="*/ 30 w 1344"/>
                <a:gd name="T65" fmla="*/ 293 h 496"/>
                <a:gd name="T66" fmla="*/ 45 w 1344"/>
                <a:gd name="T67" fmla="*/ 316 h 496"/>
                <a:gd name="T68" fmla="*/ 66 w 1344"/>
                <a:gd name="T69" fmla="*/ 337 h 496"/>
                <a:gd name="T70" fmla="*/ 127 w 1344"/>
                <a:gd name="T71" fmla="*/ 376 h 496"/>
                <a:gd name="T72" fmla="*/ 206 w 1344"/>
                <a:gd name="T73" fmla="*/ 411 h 496"/>
                <a:gd name="T74" fmla="*/ 415 w 1344"/>
                <a:gd name="T75" fmla="*/ 462 h 496"/>
                <a:gd name="T76" fmla="*/ 672 w 1344"/>
                <a:gd name="T77" fmla="*/ 480 h 496"/>
                <a:gd name="T78" fmla="*/ 930 w 1344"/>
                <a:gd name="T79" fmla="*/ 462 h 496"/>
                <a:gd name="T80" fmla="*/ 1139 w 1344"/>
                <a:gd name="T81" fmla="*/ 411 h 496"/>
                <a:gd name="T82" fmla="*/ 1219 w 1344"/>
                <a:gd name="T83" fmla="*/ 376 h 496"/>
                <a:gd name="T84" fmla="*/ 1279 w 1344"/>
                <a:gd name="T85" fmla="*/ 337 h 496"/>
                <a:gd name="T86" fmla="*/ 1300 w 1344"/>
                <a:gd name="T87" fmla="*/ 316 h 496"/>
                <a:gd name="T88" fmla="*/ 1316 w 1344"/>
                <a:gd name="T89" fmla="*/ 293 h 496"/>
                <a:gd name="T90" fmla="*/ 1326 w 1344"/>
                <a:gd name="T91" fmla="*/ 273 h 496"/>
                <a:gd name="T92" fmla="*/ 1329 w 1344"/>
                <a:gd name="T93" fmla="*/ 249 h 496"/>
                <a:gd name="T94" fmla="*/ 1326 w 1344"/>
                <a:gd name="T95" fmla="*/ 228 h 496"/>
                <a:gd name="T96" fmla="*/ 1317 w 1344"/>
                <a:gd name="T97" fmla="*/ 205 h 496"/>
                <a:gd name="T98" fmla="*/ 1301 w 1344"/>
                <a:gd name="T99" fmla="*/ 183 h 496"/>
                <a:gd name="T100" fmla="*/ 1280 w 1344"/>
                <a:gd name="T101" fmla="*/ 162 h 496"/>
                <a:gd name="T102" fmla="*/ 1220 w 1344"/>
                <a:gd name="T103" fmla="*/ 122 h 496"/>
                <a:gd name="T104" fmla="*/ 1042 w 1344"/>
                <a:gd name="T105" fmla="*/ 57 h 496"/>
                <a:gd name="T106" fmla="*/ 806 w 1344"/>
                <a:gd name="T107" fmla="*/ 21 h 496"/>
                <a:gd name="T108" fmla="*/ 539 w 1344"/>
                <a:gd name="T109" fmla="*/ 21 h 496"/>
                <a:gd name="T110" fmla="*/ 304 w 1344"/>
                <a:gd name="T111" fmla="*/ 57 h 496"/>
                <a:gd name="T112" fmla="*/ 126 w 1344"/>
                <a:gd name="T113" fmla="*/ 122 h 496"/>
                <a:gd name="T114" fmla="*/ 65 w 1344"/>
                <a:gd name="T115" fmla="*/ 162 h 496"/>
                <a:gd name="T116" fmla="*/ 44 w 1344"/>
                <a:gd name="T117" fmla="*/ 183 h 496"/>
                <a:gd name="T118" fmla="*/ 29 w 1344"/>
                <a:gd name="T119" fmla="*/ 205 h 496"/>
                <a:gd name="T120" fmla="*/ 19 w 1344"/>
                <a:gd name="T121" fmla="*/ 228 h 496"/>
                <a:gd name="T122" fmla="*/ 16 w 1344"/>
                <a:gd name="T123" fmla="*/ 249 h 496"/>
                <a:gd name="T124" fmla="*/ 19 w 1344"/>
                <a:gd name="T125" fmla="*/ 27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4" h="496">
                  <a:moveTo>
                    <a:pt x="1" y="249"/>
                  </a:moveTo>
                  <a:cubicBezTo>
                    <a:pt x="0" y="249"/>
                    <a:pt x="0" y="248"/>
                    <a:pt x="1" y="247"/>
                  </a:cubicBezTo>
                  <a:lnTo>
                    <a:pt x="4" y="223"/>
                  </a:lnTo>
                  <a:cubicBezTo>
                    <a:pt x="4" y="223"/>
                    <a:pt x="4" y="222"/>
                    <a:pt x="4" y="221"/>
                  </a:cubicBezTo>
                  <a:lnTo>
                    <a:pt x="15" y="197"/>
                  </a:lnTo>
                  <a:cubicBezTo>
                    <a:pt x="15" y="197"/>
                    <a:pt x="16" y="196"/>
                    <a:pt x="16" y="196"/>
                  </a:cubicBezTo>
                  <a:lnTo>
                    <a:pt x="32" y="173"/>
                  </a:lnTo>
                  <a:cubicBezTo>
                    <a:pt x="32" y="173"/>
                    <a:pt x="32" y="172"/>
                    <a:pt x="33" y="172"/>
                  </a:cubicBezTo>
                  <a:lnTo>
                    <a:pt x="55" y="150"/>
                  </a:lnTo>
                  <a:cubicBezTo>
                    <a:pt x="55" y="149"/>
                    <a:pt x="56" y="149"/>
                    <a:pt x="56" y="149"/>
                  </a:cubicBezTo>
                  <a:lnTo>
                    <a:pt x="118" y="108"/>
                  </a:lnTo>
                  <a:cubicBezTo>
                    <a:pt x="118" y="108"/>
                    <a:pt x="119" y="107"/>
                    <a:pt x="119" y="107"/>
                  </a:cubicBezTo>
                  <a:lnTo>
                    <a:pt x="200" y="72"/>
                  </a:lnTo>
                  <a:lnTo>
                    <a:pt x="299" y="42"/>
                  </a:lnTo>
                  <a:lnTo>
                    <a:pt x="413" y="20"/>
                  </a:lnTo>
                  <a:lnTo>
                    <a:pt x="538" y="6"/>
                  </a:lnTo>
                  <a:lnTo>
                    <a:pt x="672" y="0"/>
                  </a:lnTo>
                  <a:lnTo>
                    <a:pt x="807" y="5"/>
                  </a:lnTo>
                  <a:lnTo>
                    <a:pt x="932" y="20"/>
                  </a:lnTo>
                  <a:lnTo>
                    <a:pt x="1045" y="42"/>
                  </a:lnTo>
                  <a:lnTo>
                    <a:pt x="1145" y="72"/>
                  </a:lnTo>
                  <a:lnTo>
                    <a:pt x="1227" y="107"/>
                  </a:lnTo>
                  <a:cubicBezTo>
                    <a:pt x="1227" y="107"/>
                    <a:pt x="1228" y="108"/>
                    <a:pt x="1228" y="108"/>
                  </a:cubicBezTo>
                  <a:lnTo>
                    <a:pt x="1289" y="149"/>
                  </a:lnTo>
                  <a:cubicBezTo>
                    <a:pt x="1289" y="149"/>
                    <a:pt x="1290" y="149"/>
                    <a:pt x="1290" y="150"/>
                  </a:cubicBezTo>
                  <a:lnTo>
                    <a:pt x="1312" y="172"/>
                  </a:lnTo>
                  <a:cubicBezTo>
                    <a:pt x="1312" y="172"/>
                    <a:pt x="1313" y="172"/>
                    <a:pt x="1313" y="173"/>
                  </a:cubicBezTo>
                  <a:lnTo>
                    <a:pt x="1330" y="196"/>
                  </a:lnTo>
                  <a:cubicBezTo>
                    <a:pt x="1330" y="196"/>
                    <a:pt x="1331" y="197"/>
                    <a:pt x="1331" y="197"/>
                  </a:cubicBezTo>
                  <a:lnTo>
                    <a:pt x="1341" y="221"/>
                  </a:lnTo>
                  <a:cubicBezTo>
                    <a:pt x="1341" y="222"/>
                    <a:pt x="1341" y="223"/>
                    <a:pt x="1341" y="223"/>
                  </a:cubicBezTo>
                  <a:lnTo>
                    <a:pt x="1344" y="247"/>
                  </a:lnTo>
                  <a:cubicBezTo>
                    <a:pt x="1344" y="248"/>
                    <a:pt x="1344" y="249"/>
                    <a:pt x="1344" y="249"/>
                  </a:cubicBezTo>
                  <a:lnTo>
                    <a:pt x="1341" y="274"/>
                  </a:lnTo>
                  <a:cubicBezTo>
                    <a:pt x="1341" y="275"/>
                    <a:pt x="1341" y="276"/>
                    <a:pt x="1341" y="277"/>
                  </a:cubicBezTo>
                  <a:lnTo>
                    <a:pt x="1331" y="300"/>
                  </a:lnTo>
                  <a:cubicBezTo>
                    <a:pt x="1331" y="300"/>
                    <a:pt x="1330" y="301"/>
                    <a:pt x="1330" y="301"/>
                  </a:cubicBezTo>
                  <a:lnTo>
                    <a:pt x="1313" y="325"/>
                  </a:lnTo>
                  <a:cubicBezTo>
                    <a:pt x="1313" y="325"/>
                    <a:pt x="1312" y="326"/>
                    <a:pt x="1312" y="326"/>
                  </a:cubicBezTo>
                  <a:lnTo>
                    <a:pt x="1290" y="348"/>
                  </a:lnTo>
                  <a:cubicBezTo>
                    <a:pt x="1290" y="349"/>
                    <a:pt x="1289" y="349"/>
                    <a:pt x="1289" y="349"/>
                  </a:cubicBezTo>
                  <a:lnTo>
                    <a:pt x="1228" y="389"/>
                  </a:lnTo>
                  <a:cubicBezTo>
                    <a:pt x="1227" y="389"/>
                    <a:pt x="1227" y="390"/>
                    <a:pt x="1227" y="390"/>
                  </a:cubicBezTo>
                  <a:lnTo>
                    <a:pt x="1146" y="426"/>
                  </a:lnTo>
                  <a:lnTo>
                    <a:pt x="1046" y="455"/>
                  </a:lnTo>
                  <a:lnTo>
                    <a:pt x="933" y="477"/>
                  </a:lnTo>
                  <a:lnTo>
                    <a:pt x="807" y="491"/>
                  </a:lnTo>
                  <a:lnTo>
                    <a:pt x="673" y="496"/>
                  </a:lnTo>
                  <a:lnTo>
                    <a:pt x="538" y="491"/>
                  </a:lnTo>
                  <a:lnTo>
                    <a:pt x="414" y="477"/>
                  </a:lnTo>
                  <a:lnTo>
                    <a:pt x="300" y="455"/>
                  </a:lnTo>
                  <a:lnTo>
                    <a:pt x="201" y="426"/>
                  </a:lnTo>
                  <a:lnTo>
                    <a:pt x="119" y="390"/>
                  </a:lnTo>
                  <a:cubicBezTo>
                    <a:pt x="119" y="390"/>
                    <a:pt x="118" y="389"/>
                    <a:pt x="118" y="389"/>
                  </a:cubicBezTo>
                  <a:lnTo>
                    <a:pt x="56" y="349"/>
                  </a:lnTo>
                  <a:cubicBezTo>
                    <a:pt x="56" y="349"/>
                    <a:pt x="55" y="349"/>
                    <a:pt x="55" y="348"/>
                  </a:cubicBezTo>
                  <a:lnTo>
                    <a:pt x="33" y="326"/>
                  </a:lnTo>
                  <a:cubicBezTo>
                    <a:pt x="32" y="326"/>
                    <a:pt x="32" y="325"/>
                    <a:pt x="32" y="325"/>
                  </a:cubicBezTo>
                  <a:lnTo>
                    <a:pt x="16" y="301"/>
                  </a:lnTo>
                  <a:cubicBezTo>
                    <a:pt x="16" y="301"/>
                    <a:pt x="15" y="300"/>
                    <a:pt x="15" y="300"/>
                  </a:cubicBezTo>
                  <a:lnTo>
                    <a:pt x="4" y="277"/>
                  </a:lnTo>
                  <a:cubicBezTo>
                    <a:pt x="4" y="276"/>
                    <a:pt x="4" y="275"/>
                    <a:pt x="4" y="274"/>
                  </a:cubicBezTo>
                  <a:lnTo>
                    <a:pt x="1" y="249"/>
                  </a:lnTo>
                  <a:close/>
                  <a:moveTo>
                    <a:pt x="19" y="273"/>
                  </a:moveTo>
                  <a:lnTo>
                    <a:pt x="19" y="270"/>
                  </a:lnTo>
                  <a:lnTo>
                    <a:pt x="30" y="293"/>
                  </a:lnTo>
                  <a:lnTo>
                    <a:pt x="29" y="292"/>
                  </a:lnTo>
                  <a:lnTo>
                    <a:pt x="45" y="316"/>
                  </a:lnTo>
                  <a:lnTo>
                    <a:pt x="44" y="315"/>
                  </a:lnTo>
                  <a:lnTo>
                    <a:pt x="66" y="337"/>
                  </a:lnTo>
                  <a:lnTo>
                    <a:pt x="65" y="336"/>
                  </a:lnTo>
                  <a:lnTo>
                    <a:pt x="127" y="376"/>
                  </a:lnTo>
                  <a:lnTo>
                    <a:pt x="126" y="375"/>
                  </a:lnTo>
                  <a:lnTo>
                    <a:pt x="206" y="411"/>
                  </a:lnTo>
                  <a:lnTo>
                    <a:pt x="303" y="440"/>
                  </a:lnTo>
                  <a:lnTo>
                    <a:pt x="415" y="462"/>
                  </a:lnTo>
                  <a:lnTo>
                    <a:pt x="539" y="475"/>
                  </a:lnTo>
                  <a:lnTo>
                    <a:pt x="672" y="480"/>
                  </a:lnTo>
                  <a:lnTo>
                    <a:pt x="806" y="476"/>
                  </a:lnTo>
                  <a:lnTo>
                    <a:pt x="930" y="462"/>
                  </a:lnTo>
                  <a:lnTo>
                    <a:pt x="1041" y="440"/>
                  </a:lnTo>
                  <a:lnTo>
                    <a:pt x="1139" y="411"/>
                  </a:lnTo>
                  <a:lnTo>
                    <a:pt x="1220" y="375"/>
                  </a:lnTo>
                  <a:lnTo>
                    <a:pt x="1219" y="376"/>
                  </a:lnTo>
                  <a:lnTo>
                    <a:pt x="1280" y="336"/>
                  </a:lnTo>
                  <a:lnTo>
                    <a:pt x="1279" y="337"/>
                  </a:lnTo>
                  <a:lnTo>
                    <a:pt x="1301" y="315"/>
                  </a:lnTo>
                  <a:lnTo>
                    <a:pt x="1300" y="316"/>
                  </a:lnTo>
                  <a:lnTo>
                    <a:pt x="1317" y="292"/>
                  </a:lnTo>
                  <a:lnTo>
                    <a:pt x="1316" y="293"/>
                  </a:lnTo>
                  <a:lnTo>
                    <a:pt x="1326" y="270"/>
                  </a:lnTo>
                  <a:lnTo>
                    <a:pt x="1326" y="273"/>
                  </a:lnTo>
                  <a:lnTo>
                    <a:pt x="1329" y="248"/>
                  </a:lnTo>
                  <a:lnTo>
                    <a:pt x="1329" y="249"/>
                  </a:lnTo>
                  <a:lnTo>
                    <a:pt x="1326" y="225"/>
                  </a:lnTo>
                  <a:lnTo>
                    <a:pt x="1326" y="228"/>
                  </a:lnTo>
                  <a:lnTo>
                    <a:pt x="1316" y="204"/>
                  </a:lnTo>
                  <a:lnTo>
                    <a:pt x="1317" y="205"/>
                  </a:lnTo>
                  <a:lnTo>
                    <a:pt x="1300" y="182"/>
                  </a:lnTo>
                  <a:lnTo>
                    <a:pt x="1301" y="183"/>
                  </a:lnTo>
                  <a:lnTo>
                    <a:pt x="1279" y="161"/>
                  </a:lnTo>
                  <a:lnTo>
                    <a:pt x="1280" y="162"/>
                  </a:lnTo>
                  <a:lnTo>
                    <a:pt x="1219" y="121"/>
                  </a:lnTo>
                  <a:lnTo>
                    <a:pt x="1220" y="122"/>
                  </a:lnTo>
                  <a:lnTo>
                    <a:pt x="1140" y="87"/>
                  </a:lnTo>
                  <a:lnTo>
                    <a:pt x="1042" y="57"/>
                  </a:lnTo>
                  <a:lnTo>
                    <a:pt x="931" y="35"/>
                  </a:lnTo>
                  <a:lnTo>
                    <a:pt x="806" y="21"/>
                  </a:lnTo>
                  <a:lnTo>
                    <a:pt x="673" y="16"/>
                  </a:lnTo>
                  <a:lnTo>
                    <a:pt x="539" y="21"/>
                  </a:lnTo>
                  <a:lnTo>
                    <a:pt x="416" y="35"/>
                  </a:lnTo>
                  <a:lnTo>
                    <a:pt x="304" y="57"/>
                  </a:lnTo>
                  <a:lnTo>
                    <a:pt x="207" y="87"/>
                  </a:lnTo>
                  <a:lnTo>
                    <a:pt x="126" y="122"/>
                  </a:lnTo>
                  <a:lnTo>
                    <a:pt x="127" y="121"/>
                  </a:lnTo>
                  <a:lnTo>
                    <a:pt x="65" y="162"/>
                  </a:lnTo>
                  <a:lnTo>
                    <a:pt x="66" y="161"/>
                  </a:lnTo>
                  <a:lnTo>
                    <a:pt x="44" y="183"/>
                  </a:lnTo>
                  <a:lnTo>
                    <a:pt x="45" y="182"/>
                  </a:lnTo>
                  <a:lnTo>
                    <a:pt x="29" y="205"/>
                  </a:lnTo>
                  <a:lnTo>
                    <a:pt x="30" y="204"/>
                  </a:lnTo>
                  <a:lnTo>
                    <a:pt x="19" y="228"/>
                  </a:lnTo>
                  <a:lnTo>
                    <a:pt x="19" y="225"/>
                  </a:lnTo>
                  <a:lnTo>
                    <a:pt x="16" y="249"/>
                  </a:lnTo>
                  <a:lnTo>
                    <a:pt x="16" y="248"/>
                  </a:lnTo>
                  <a:lnTo>
                    <a:pt x="19" y="27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830" y="1430"/>
              <a:ext cx="5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Incubadora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2772" y="1268"/>
              <a:ext cx="1855" cy="1633"/>
            </a:xfrm>
            <a:custGeom>
              <a:avLst/>
              <a:gdLst>
                <a:gd name="T0" fmla="*/ 155 w 3343"/>
                <a:gd name="T1" fmla="*/ 2947 h 3298"/>
                <a:gd name="T2" fmla="*/ 91 w 3343"/>
                <a:gd name="T3" fmla="*/ 2837 h 3298"/>
                <a:gd name="T4" fmla="*/ 0 w 3343"/>
                <a:gd name="T5" fmla="*/ 2454 h 3298"/>
                <a:gd name="T6" fmla="*/ 52 w 3343"/>
                <a:gd name="T7" fmla="*/ 2011 h 3298"/>
                <a:gd name="T8" fmla="*/ 236 w 3343"/>
                <a:gd name="T9" fmla="*/ 1539 h 3298"/>
                <a:gd name="T10" fmla="*/ 546 w 3343"/>
                <a:gd name="T11" fmla="*/ 1068 h 3298"/>
                <a:gd name="T12" fmla="*/ 969 w 3343"/>
                <a:gd name="T13" fmla="*/ 632 h 3298"/>
                <a:gd name="T14" fmla="*/ 1443 w 3343"/>
                <a:gd name="T15" fmla="*/ 296 h 3298"/>
                <a:gd name="T16" fmla="*/ 1926 w 3343"/>
                <a:gd name="T17" fmla="*/ 83 h 3298"/>
                <a:gd name="T18" fmla="*/ 2385 w 3343"/>
                <a:gd name="T19" fmla="*/ 0 h 3298"/>
                <a:gd name="T20" fmla="*/ 2790 w 3343"/>
                <a:gd name="T21" fmla="*/ 56 h 3298"/>
                <a:gd name="T22" fmla="*/ 3015 w 3343"/>
                <a:gd name="T23" fmla="*/ 173 h 3298"/>
                <a:gd name="T24" fmla="*/ 3111 w 3343"/>
                <a:gd name="T25" fmla="*/ 256 h 3298"/>
                <a:gd name="T26" fmla="*/ 3253 w 3343"/>
                <a:gd name="T27" fmla="*/ 461 h 3298"/>
                <a:gd name="T28" fmla="*/ 3300 w 3343"/>
                <a:gd name="T29" fmla="*/ 582 h 3298"/>
                <a:gd name="T30" fmla="*/ 3341 w 3343"/>
                <a:gd name="T31" fmla="*/ 988 h 3298"/>
                <a:gd name="T32" fmla="*/ 3245 w 3343"/>
                <a:gd name="T33" fmla="*/ 1444 h 3298"/>
                <a:gd name="T34" fmla="*/ 3018 w 3343"/>
                <a:gd name="T35" fmla="*/ 1919 h 3298"/>
                <a:gd name="T36" fmla="*/ 2669 w 3343"/>
                <a:gd name="T37" fmla="*/ 2383 h 3298"/>
                <a:gd name="T38" fmla="*/ 2219 w 3343"/>
                <a:gd name="T39" fmla="*/ 2793 h 3298"/>
                <a:gd name="T40" fmla="*/ 1739 w 3343"/>
                <a:gd name="T41" fmla="*/ 3088 h 3298"/>
                <a:gd name="T42" fmla="*/ 1262 w 3343"/>
                <a:gd name="T43" fmla="*/ 3258 h 3298"/>
                <a:gd name="T44" fmla="*/ 817 w 3343"/>
                <a:gd name="T45" fmla="*/ 3295 h 3298"/>
                <a:gd name="T46" fmla="*/ 553 w 3343"/>
                <a:gd name="T47" fmla="*/ 3244 h 3298"/>
                <a:gd name="T48" fmla="*/ 330 w 3343"/>
                <a:gd name="T49" fmla="*/ 3127 h 3298"/>
                <a:gd name="T50" fmla="*/ 340 w 3343"/>
                <a:gd name="T51" fmla="*/ 3114 h 3298"/>
                <a:gd name="T52" fmla="*/ 444 w 3343"/>
                <a:gd name="T53" fmla="*/ 3179 h 3298"/>
                <a:gd name="T54" fmla="*/ 684 w 3343"/>
                <a:gd name="T55" fmla="*/ 3262 h 3298"/>
                <a:gd name="T56" fmla="*/ 1105 w 3343"/>
                <a:gd name="T57" fmla="*/ 3270 h 3298"/>
                <a:gd name="T58" fmla="*/ 1571 w 3343"/>
                <a:gd name="T59" fmla="*/ 3144 h 3298"/>
                <a:gd name="T60" fmla="*/ 2052 w 3343"/>
                <a:gd name="T61" fmla="*/ 2892 h 3298"/>
                <a:gd name="T62" fmla="*/ 2515 w 3343"/>
                <a:gd name="T63" fmla="*/ 2519 h 3298"/>
                <a:gd name="T64" fmla="*/ 2902 w 3343"/>
                <a:gd name="T65" fmla="*/ 2068 h 3298"/>
                <a:gd name="T66" fmla="*/ 3169 w 3343"/>
                <a:gd name="T67" fmla="*/ 1596 h 3298"/>
                <a:gd name="T68" fmla="*/ 3309 w 3343"/>
                <a:gd name="T69" fmla="*/ 1134 h 3298"/>
                <a:gd name="T70" fmla="*/ 3314 w 3343"/>
                <a:gd name="T71" fmla="*/ 713 h 3298"/>
                <a:gd name="T72" fmla="*/ 3239 w 3343"/>
                <a:gd name="T73" fmla="*/ 468 h 3298"/>
                <a:gd name="T74" fmla="*/ 3177 w 3343"/>
                <a:gd name="T75" fmla="*/ 364 h 3298"/>
                <a:gd name="T76" fmla="*/ 3005 w 3343"/>
                <a:gd name="T77" fmla="*/ 186 h 3298"/>
                <a:gd name="T78" fmla="*/ 2901 w 3343"/>
                <a:gd name="T79" fmla="*/ 121 h 3298"/>
                <a:gd name="T80" fmla="*/ 2526 w 3343"/>
                <a:gd name="T81" fmla="*/ 19 h 3298"/>
                <a:gd name="T82" fmla="*/ 2087 w 3343"/>
                <a:gd name="T83" fmla="*/ 56 h 3298"/>
                <a:gd name="T84" fmla="*/ 1612 w 3343"/>
                <a:gd name="T85" fmla="*/ 226 h 3298"/>
                <a:gd name="T86" fmla="*/ 1134 w 3343"/>
                <a:gd name="T87" fmla="*/ 519 h 3298"/>
                <a:gd name="T88" fmla="*/ 688 w 3343"/>
                <a:gd name="T89" fmla="*/ 927 h 3298"/>
                <a:gd name="T90" fmla="*/ 340 w 3343"/>
                <a:gd name="T91" fmla="*/ 1387 h 3298"/>
                <a:gd name="T92" fmla="*/ 114 w 3343"/>
                <a:gd name="T93" fmla="*/ 1860 h 3298"/>
                <a:gd name="T94" fmla="*/ 18 w 3343"/>
                <a:gd name="T95" fmla="*/ 2313 h 3298"/>
                <a:gd name="T96" fmla="*/ 60 w 3343"/>
                <a:gd name="T97" fmla="*/ 2713 h 3298"/>
                <a:gd name="T98" fmla="*/ 168 w 3343"/>
                <a:gd name="T99" fmla="*/ 2937 h 3298"/>
                <a:gd name="T100" fmla="*/ 246 w 3343"/>
                <a:gd name="T101" fmla="*/ 3032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43" h="3298">
                  <a:moveTo>
                    <a:pt x="235" y="3045"/>
                  </a:moveTo>
                  <a:cubicBezTo>
                    <a:pt x="235" y="3044"/>
                    <a:pt x="235" y="3044"/>
                    <a:pt x="234" y="3044"/>
                  </a:cubicBezTo>
                  <a:lnTo>
                    <a:pt x="155" y="2947"/>
                  </a:lnTo>
                  <a:cubicBezTo>
                    <a:pt x="155" y="2946"/>
                    <a:pt x="155" y="2946"/>
                    <a:pt x="155" y="2946"/>
                  </a:cubicBezTo>
                  <a:lnTo>
                    <a:pt x="92" y="2839"/>
                  </a:lnTo>
                  <a:cubicBezTo>
                    <a:pt x="91" y="2838"/>
                    <a:pt x="91" y="2838"/>
                    <a:pt x="91" y="2837"/>
                  </a:cubicBezTo>
                  <a:lnTo>
                    <a:pt x="45" y="2718"/>
                  </a:lnTo>
                  <a:lnTo>
                    <a:pt x="15" y="2590"/>
                  </a:lnTo>
                  <a:lnTo>
                    <a:pt x="0" y="2454"/>
                  </a:lnTo>
                  <a:lnTo>
                    <a:pt x="2" y="2312"/>
                  </a:lnTo>
                  <a:lnTo>
                    <a:pt x="20" y="2164"/>
                  </a:lnTo>
                  <a:lnTo>
                    <a:pt x="52" y="2011"/>
                  </a:lnTo>
                  <a:lnTo>
                    <a:pt x="99" y="1855"/>
                  </a:lnTo>
                  <a:lnTo>
                    <a:pt x="161" y="1698"/>
                  </a:lnTo>
                  <a:lnTo>
                    <a:pt x="236" y="1539"/>
                  </a:lnTo>
                  <a:lnTo>
                    <a:pt x="326" y="1380"/>
                  </a:lnTo>
                  <a:lnTo>
                    <a:pt x="430" y="1222"/>
                  </a:lnTo>
                  <a:lnTo>
                    <a:pt x="546" y="1068"/>
                  </a:lnTo>
                  <a:lnTo>
                    <a:pt x="675" y="916"/>
                  </a:lnTo>
                  <a:lnTo>
                    <a:pt x="818" y="769"/>
                  </a:lnTo>
                  <a:lnTo>
                    <a:pt x="969" y="632"/>
                  </a:lnTo>
                  <a:lnTo>
                    <a:pt x="1124" y="506"/>
                  </a:lnTo>
                  <a:lnTo>
                    <a:pt x="1283" y="394"/>
                  </a:lnTo>
                  <a:lnTo>
                    <a:pt x="1443" y="296"/>
                  </a:lnTo>
                  <a:lnTo>
                    <a:pt x="1605" y="211"/>
                  </a:lnTo>
                  <a:lnTo>
                    <a:pt x="1766" y="140"/>
                  </a:lnTo>
                  <a:lnTo>
                    <a:pt x="1926" y="83"/>
                  </a:lnTo>
                  <a:lnTo>
                    <a:pt x="2082" y="41"/>
                  </a:lnTo>
                  <a:lnTo>
                    <a:pt x="2236" y="14"/>
                  </a:lnTo>
                  <a:lnTo>
                    <a:pt x="2385" y="0"/>
                  </a:lnTo>
                  <a:lnTo>
                    <a:pt x="2527" y="3"/>
                  </a:lnTo>
                  <a:lnTo>
                    <a:pt x="2663" y="22"/>
                  </a:lnTo>
                  <a:lnTo>
                    <a:pt x="2790" y="56"/>
                  </a:lnTo>
                  <a:lnTo>
                    <a:pt x="2908" y="106"/>
                  </a:lnTo>
                  <a:cubicBezTo>
                    <a:pt x="2908" y="106"/>
                    <a:pt x="2908" y="106"/>
                    <a:pt x="2909" y="107"/>
                  </a:cubicBezTo>
                  <a:lnTo>
                    <a:pt x="3015" y="173"/>
                  </a:lnTo>
                  <a:cubicBezTo>
                    <a:pt x="3015" y="173"/>
                    <a:pt x="3015" y="173"/>
                    <a:pt x="3016" y="173"/>
                  </a:cubicBezTo>
                  <a:lnTo>
                    <a:pt x="3110" y="255"/>
                  </a:lnTo>
                  <a:cubicBezTo>
                    <a:pt x="3110" y="256"/>
                    <a:pt x="3110" y="256"/>
                    <a:pt x="3111" y="256"/>
                  </a:cubicBezTo>
                  <a:lnTo>
                    <a:pt x="3190" y="353"/>
                  </a:lnTo>
                  <a:cubicBezTo>
                    <a:pt x="3190" y="354"/>
                    <a:pt x="3190" y="354"/>
                    <a:pt x="3190" y="354"/>
                  </a:cubicBezTo>
                  <a:lnTo>
                    <a:pt x="3253" y="461"/>
                  </a:lnTo>
                  <a:cubicBezTo>
                    <a:pt x="3254" y="462"/>
                    <a:pt x="3254" y="462"/>
                    <a:pt x="3254" y="463"/>
                  </a:cubicBezTo>
                  <a:lnTo>
                    <a:pt x="3300" y="581"/>
                  </a:lnTo>
                  <a:cubicBezTo>
                    <a:pt x="3300" y="581"/>
                    <a:pt x="3300" y="581"/>
                    <a:pt x="3300" y="582"/>
                  </a:cubicBezTo>
                  <a:lnTo>
                    <a:pt x="3329" y="710"/>
                  </a:lnTo>
                  <a:lnTo>
                    <a:pt x="3343" y="845"/>
                  </a:lnTo>
                  <a:lnTo>
                    <a:pt x="3341" y="988"/>
                  </a:lnTo>
                  <a:lnTo>
                    <a:pt x="3324" y="1135"/>
                  </a:lnTo>
                  <a:lnTo>
                    <a:pt x="3292" y="1288"/>
                  </a:lnTo>
                  <a:lnTo>
                    <a:pt x="3245" y="1444"/>
                  </a:lnTo>
                  <a:lnTo>
                    <a:pt x="3184" y="1601"/>
                  </a:lnTo>
                  <a:lnTo>
                    <a:pt x="3108" y="1761"/>
                  </a:lnTo>
                  <a:lnTo>
                    <a:pt x="3018" y="1919"/>
                  </a:lnTo>
                  <a:lnTo>
                    <a:pt x="2915" y="2077"/>
                  </a:lnTo>
                  <a:lnTo>
                    <a:pt x="2798" y="2231"/>
                  </a:lnTo>
                  <a:lnTo>
                    <a:pt x="2669" y="2383"/>
                  </a:lnTo>
                  <a:lnTo>
                    <a:pt x="2526" y="2530"/>
                  </a:lnTo>
                  <a:lnTo>
                    <a:pt x="2375" y="2667"/>
                  </a:lnTo>
                  <a:lnTo>
                    <a:pt x="2219" y="2793"/>
                  </a:lnTo>
                  <a:lnTo>
                    <a:pt x="2061" y="2905"/>
                  </a:lnTo>
                  <a:lnTo>
                    <a:pt x="1901" y="3003"/>
                  </a:lnTo>
                  <a:lnTo>
                    <a:pt x="1739" y="3088"/>
                  </a:lnTo>
                  <a:lnTo>
                    <a:pt x="1578" y="3159"/>
                  </a:lnTo>
                  <a:lnTo>
                    <a:pt x="1418" y="3216"/>
                  </a:lnTo>
                  <a:lnTo>
                    <a:pt x="1262" y="3258"/>
                  </a:lnTo>
                  <a:lnTo>
                    <a:pt x="1108" y="3285"/>
                  </a:lnTo>
                  <a:lnTo>
                    <a:pt x="960" y="3298"/>
                  </a:lnTo>
                  <a:lnTo>
                    <a:pt x="817" y="3295"/>
                  </a:lnTo>
                  <a:lnTo>
                    <a:pt x="681" y="3277"/>
                  </a:lnTo>
                  <a:lnTo>
                    <a:pt x="554" y="3244"/>
                  </a:lnTo>
                  <a:cubicBezTo>
                    <a:pt x="554" y="3244"/>
                    <a:pt x="554" y="3244"/>
                    <a:pt x="553" y="3244"/>
                  </a:cubicBezTo>
                  <a:lnTo>
                    <a:pt x="437" y="3194"/>
                  </a:lnTo>
                  <a:cubicBezTo>
                    <a:pt x="437" y="3194"/>
                    <a:pt x="437" y="3193"/>
                    <a:pt x="436" y="3193"/>
                  </a:cubicBezTo>
                  <a:lnTo>
                    <a:pt x="330" y="3127"/>
                  </a:lnTo>
                  <a:cubicBezTo>
                    <a:pt x="330" y="3127"/>
                    <a:pt x="330" y="3127"/>
                    <a:pt x="329" y="3127"/>
                  </a:cubicBezTo>
                  <a:lnTo>
                    <a:pt x="235" y="3045"/>
                  </a:lnTo>
                  <a:close/>
                  <a:moveTo>
                    <a:pt x="340" y="3114"/>
                  </a:moveTo>
                  <a:lnTo>
                    <a:pt x="339" y="3114"/>
                  </a:lnTo>
                  <a:lnTo>
                    <a:pt x="445" y="3180"/>
                  </a:lnTo>
                  <a:lnTo>
                    <a:pt x="444" y="3179"/>
                  </a:lnTo>
                  <a:lnTo>
                    <a:pt x="560" y="3229"/>
                  </a:lnTo>
                  <a:lnTo>
                    <a:pt x="558" y="3229"/>
                  </a:lnTo>
                  <a:lnTo>
                    <a:pt x="684" y="3262"/>
                  </a:lnTo>
                  <a:lnTo>
                    <a:pt x="818" y="3279"/>
                  </a:lnTo>
                  <a:lnTo>
                    <a:pt x="959" y="3282"/>
                  </a:lnTo>
                  <a:lnTo>
                    <a:pt x="1105" y="3270"/>
                  </a:lnTo>
                  <a:lnTo>
                    <a:pt x="1257" y="3243"/>
                  </a:lnTo>
                  <a:lnTo>
                    <a:pt x="1413" y="3201"/>
                  </a:lnTo>
                  <a:lnTo>
                    <a:pt x="1571" y="3144"/>
                  </a:lnTo>
                  <a:lnTo>
                    <a:pt x="1732" y="3073"/>
                  </a:lnTo>
                  <a:lnTo>
                    <a:pt x="1892" y="2990"/>
                  </a:lnTo>
                  <a:lnTo>
                    <a:pt x="2052" y="2892"/>
                  </a:lnTo>
                  <a:lnTo>
                    <a:pt x="2209" y="2780"/>
                  </a:lnTo>
                  <a:lnTo>
                    <a:pt x="2364" y="2656"/>
                  </a:lnTo>
                  <a:lnTo>
                    <a:pt x="2515" y="2519"/>
                  </a:lnTo>
                  <a:lnTo>
                    <a:pt x="2656" y="2372"/>
                  </a:lnTo>
                  <a:lnTo>
                    <a:pt x="2785" y="2222"/>
                  </a:lnTo>
                  <a:lnTo>
                    <a:pt x="2902" y="2068"/>
                  </a:lnTo>
                  <a:lnTo>
                    <a:pt x="3004" y="1912"/>
                  </a:lnTo>
                  <a:lnTo>
                    <a:pt x="3093" y="1754"/>
                  </a:lnTo>
                  <a:lnTo>
                    <a:pt x="3169" y="1596"/>
                  </a:lnTo>
                  <a:lnTo>
                    <a:pt x="3230" y="1439"/>
                  </a:lnTo>
                  <a:lnTo>
                    <a:pt x="3277" y="1285"/>
                  </a:lnTo>
                  <a:lnTo>
                    <a:pt x="3309" y="1134"/>
                  </a:lnTo>
                  <a:lnTo>
                    <a:pt x="3325" y="987"/>
                  </a:lnTo>
                  <a:lnTo>
                    <a:pt x="3327" y="846"/>
                  </a:lnTo>
                  <a:lnTo>
                    <a:pt x="3314" y="713"/>
                  </a:lnTo>
                  <a:lnTo>
                    <a:pt x="3285" y="585"/>
                  </a:lnTo>
                  <a:lnTo>
                    <a:pt x="3285" y="586"/>
                  </a:lnTo>
                  <a:lnTo>
                    <a:pt x="3239" y="468"/>
                  </a:lnTo>
                  <a:lnTo>
                    <a:pt x="3240" y="470"/>
                  </a:lnTo>
                  <a:lnTo>
                    <a:pt x="3177" y="363"/>
                  </a:lnTo>
                  <a:lnTo>
                    <a:pt x="3177" y="364"/>
                  </a:lnTo>
                  <a:lnTo>
                    <a:pt x="3098" y="267"/>
                  </a:lnTo>
                  <a:lnTo>
                    <a:pt x="3099" y="268"/>
                  </a:lnTo>
                  <a:lnTo>
                    <a:pt x="3005" y="186"/>
                  </a:lnTo>
                  <a:lnTo>
                    <a:pt x="3006" y="186"/>
                  </a:lnTo>
                  <a:lnTo>
                    <a:pt x="2900" y="120"/>
                  </a:lnTo>
                  <a:lnTo>
                    <a:pt x="2901" y="121"/>
                  </a:lnTo>
                  <a:lnTo>
                    <a:pt x="2785" y="71"/>
                  </a:lnTo>
                  <a:lnTo>
                    <a:pt x="2660" y="37"/>
                  </a:lnTo>
                  <a:lnTo>
                    <a:pt x="2526" y="19"/>
                  </a:lnTo>
                  <a:lnTo>
                    <a:pt x="2386" y="16"/>
                  </a:lnTo>
                  <a:lnTo>
                    <a:pt x="2239" y="29"/>
                  </a:lnTo>
                  <a:lnTo>
                    <a:pt x="2087" y="56"/>
                  </a:lnTo>
                  <a:lnTo>
                    <a:pt x="1931" y="98"/>
                  </a:lnTo>
                  <a:lnTo>
                    <a:pt x="1773" y="155"/>
                  </a:lnTo>
                  <a:lnTo>
                    <a:pt x="1612" y="226"/>
                  </a:lnTo>
                  <a:lnTo>
                    <a:pt x="1452" y="309"/>
                  </a:lnTo>
                  <a:lnTo>
                    <a:pt x="1292" y="407"/>
                  </a:lnTo>
                  <a:lnTo>
                    <a:pt x="1134" y="519"/>
                  </a:lnTo>
                  <a:lnTo>
                    <a:pt x="980" y="643"/>
                  </a:lnTo>
                  <a:lnTo>
                    <a:pt x="829" y="780"/>
                  </a:lnTo>
                  <a:lnTo>
                    <a:pt x="688" y="927"/>
                  </a:lnTo>
                  <a:lnTo>
                    <a:pt x="559" y="1077"/>
                  </a:lnTo>
                  <a:lnTo>
                    <a:pt x="443" y="1231"/>
                  </a:lnTo>
                  <a:lnTo>
                    <a:pt x="340" y="1387"/>
                  </a:lnTo>
                  <a:lnTo>
                    <a:pt x="251" y="1546"/>
                  </a:lnTo>
                  <a:lnTo>
                    <a:pt x="176" y="1703"/>
                  </a:lnTo>
                  <a:lnTo>
                    <a:pt x="114" y="1860"/>
                  </a:lnTo>
                  <a:lnTo>
                    <a:pt x="67" y="2014"/>
                  </a:lnTo>
                  <a:lnTo>
                    <a:pt x="35" y="2165"/>
                  </a:lnTo>
                  <a:lnTo>
                    <a:pt x="18" y="2313"/>
                  </a:lnTo>
                  <a:lnTo>
                    <a:pt x="16" y="2453"/>
                  </a:lnTo>
                  <a:lnTo>
                    <a:pt x="30" y="2587"/>
                  </a:lnTo>
                  <a:lnTo>
                    <a:pt x="60" y="2713"/>
                  </a:lnTo>
                  <a:lnTo>
                    <a:pt x="106" y="2832"/>
                  </a:lnTo>
                  <a:lnTo>
                    <a:pt x="105" y="2830"/>
                  </a:lnTo>
                  <a:lnTo>
                    <a:pt x="168" y="2937"/>
                  </a:lnTo>
                  <a:lnTo>
                    <a:pt x="168" y="2936"/>
                  </a:lnTo>
                  <a:lnTo>
                    <a:pt x="247" y="3033"/>
                  </a:lnTo>
                  <a:lnTo>
                    <a:pt x="246" y="3032"/>
                  </a:lnTo>
                  <a:lnTo>
                    <a:pt x="340" y="3114"/>
                  </a:lnTo>
                  <a:close/>
                </a:path>
              </a:pathLst>
            </a:custGeom>
            <a:solidFill>
              <a:srgbClr val="FFFFAB"/>
            </a:solidFill>
            <a:ln w="1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562" y="1964"/>
              <a:ext cx="97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Parques Científicos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677" y="2091"/>
              <a:ext cx="74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 Tecnológicos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031" y="1149"/>
              <a:ext cx="870" cy="300"/>
            </a:xfrm>
            <a:custGeom>
              <a:avLst/>
              <a:gdLst>
                <a:gd name="T0" fmla="*/ 0 w 1568"/>
                <a:gd name="T1" fmla="*/ 304 h 608"/>
                <a:gd name="T2" fmla="*/ 784 w 1568"/>
                <a:gd name="T3" fmla="*/ 0 h 608"/>
                <a:gd name="T4" fmla="*/ 784 w 1568"/>
                <a:gd name="T5" fmla="*/ 0 h 608"/>
                <a:gd name="T6" fmla="*/ 1568 w 1568"/>
                <a:gd name="T7" fmla="*/ 304 h 608"/>
                <a:gd name="T8" fmla="*/ 1568 w 1568"/>
                <a:gd name="T9" fmla="*/ 304 h 608"/>
                <a:gd name="T10" fmla="*/ 1568 w 1568"/>
                <a:gd name="T11" fmla="*/ 304 h 608"/>
                <a:gd name="T12" fmla="*/ 784 w 1568"/>
                <a:gd name="T13" fmla="*/ 608 h 608"/>
                <a:gd name="T14" fmla="*/ 784 w 1568"/>
                <a:gd name="T15" fmla="*/ 608 h 608"/>
                <a:gd name="T16" fmla="*/ 784 w 1568"/>
                <a:gd name="T17" fmla="*/ 608 h 608"/>
                <a:gd name="T18" fmla="*/ 0 w 1568"/>
                <a:gd name="T19" fmla="*/ 304 h 608"/>
                <a:gd name="T20" fmla="*/ 0 w 1568"/>
                <a:gd name="T21" fmla="*/ 30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8" h="608">
                  <a:moveTo>
                    <a:pt x="0" y="304"/>
                  </a:moveTo>
                  <a:cubicBezTo>
                    <a:pt x="0" y="137"/>
                    <a:pt x="351" y="0"/>
                    <a:pt x="784" y="0"/>
                  </a:cubicBezTo>
                  <a:lnTo>
                    <a:pt x="784" y="0"/>
                  </a:lnTo>
                  <a:cubicBezTo>
                    <a:pt x="1217" y="0"/>
                    <a:pt x="1568" y="137"/>
                    <a:pt x="1568" y="304"/>
                  </a:cubicBezTo>
                  <a:cubicBezTo>
                    <a:pt x="1568" y="304"/>
                    <a:pt x="1568" y="304"/>
                    <a:pt x="1568" y="304"/>
                  </a:cubicBezTo>
                  <a:lnTo>
                    <a:pt x="1568" y="304"/>
                  </a:lnTo>
                  <a:cubicBezTo>
                    <a:pt x="1568" y="472"/>
                    <a:pt x="1217" y="608"/>
                    <a:pt x="784" y="608"/>
                  </a:cubicBezTo>
                  <a:cubicBezTo>
                    <a:pt x="784" y="608"/>
                    <a:pt x="784" y="608"/>
                    <a:pt x="784" y="608"/>
                  </a:cubicBezTo>
                  <a:lnTo>
                    <a:pt x="784" y="608"/>
                  </a:lnTo>
                  <a:cubicBezTo>
                    <a:pt x="351" y="608"/>
                    <a:pt x="0" y="472"/>
                    <a:pt x="0" y="304"/>
                  </a:cubicBezTo>
                  <a:cubicBezTo>
                    <a:pt x="0" y="304"/>
                    <a:pt x="0" y="304"/>
                    <a:pt x="0" y="30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3026" y="1145"/>
              <a:ext cx="879" cy="308"/>
            </a:xfrm>
            <a:custGeom>
              <a:avLst/>
              <a:gdLst>
                <a:gd name="T0" fmla="*/ 1 w 1584"/>
                <a:gd name="T1" fmla="*/ 311 h 624"/>
                <a:gd name="T2" fmla="*/ 5 w 1584"/>
                <a:gd name="T3" fmla="*/ 278 h 624"/>
                <a:gd name="T4" fmla="*/ 18 w 1584"/>
                <a:gd name="T5" fmla="*/ 247 h 624"/>
                <a:gd name="T6" fmla="*/ 38 w 1584"/>
                <a:gd name="T7" fmla="*/ 217 h 624"/>
                <a:gd name="T8" fmla="*/ 98 w 1584"/>
                <a:gd name="T9" fmla="*/ 161 h 624"/>
                <a:gd name="T10" fmla="*/ 235 w 1584"/>
                <a:gd name="T11" fmla="*/ 90 h 624"/>
                <a:gd name="T12" fmla="*/ 486 w 1584"/>
                <a:gd name="T13" fmla="*/ 25 h 624"/>
                <a:gd name="T14" fmla="*/ 792 w 1584"/>
                <a:gd name="T15" fmla="*/ 0 h 624"/>
                <a:gd name="T16" fmla="*/ 1098 w 1584"/>
                <a:gd name="T17" fmla="*/ 25 h 624"/>
                <a:gd name="T18" fmla="*/ 1349 w 1584"/>
                <a:gd name="T19" fmla="*/ 90 h 624"/>
                <a:gd name="T20" fmla="*/ 1486 w 1584"/>
                <a:gd name="T21" fmla="*/ 161 h 624"/>
                <a:gd name="T22" fmla="*/ 1547 w 1584"/>
                <a:gd name="T23" fmla="*/ 217 h 624"/>
                <a:gd name="T24" fmla="*/ 1567 w 1584"/>
                <a:gd name="T25" fmla="*/ 247 h 624"/>
                <a:gd name="T26" fmla="*/ 1580 w 1584"/>
                <a:gd name="T27" fmla="*/ 278 h 624"/>
                <a:gd name="T28" fmla="*/ 1584 w 1584"/>
                <a:gd name="T29" fmla="*/ 311 h 624"/>
                <a:gd name="T30" fmla="*/ 1580 w 1584"/>
                <a:gd name="T31" fmla="*/ 344 h 624"/>
                <a:gd name="T32" fmla="*/ 1568 w 1584"/>
                <a:gd name="T33" fmla="*/ 376 h 624"/>
                <a:gd name="T34" fmla="*/ 1548 w 1584"/>
                <a:gd name="T35" fmla="*/ 407 h 624"/>
                <a:gd name="T36" fmla="*/ 1520 w 1584"/>
                <a:gd name="T37" fmla="*/ 436 h 624"/>
                <a:gd name="T38" fmla="*/ 1447 w 1584"/>
                <a:gd name="T39" fmla="*/ 489 h 624"/>
                <a:gd name="T40" fmla="*/ 1233 w 1584"/>
                <a:gd name="T41" fmla="*/ 572 h 624"/>
                <a:gd name="T42" fmla="*/ 951 w 1584"/>
                <a:gd name="T43" fmla="*/ 618 h 624"/>
                <a:gd name="T44" fmla="*/ 634 w 1584"/>
                <a:gd name="T45" fmla="*/ 618 h 624"/>
                <a:gd name="T46" fmla="*/ 353 w 1584"/>
                <a:gd name="T47" fmla="*/ 572 h 624"/>
                <a:gd name="T48" fmla="*/ 139 w 1584"/>
                <a:gd name="T49" fmla="*/ 490 h 624"/>
                <a:gd name="T50" fmla="*/ 65 w 1584"/>
                <a:gd name="T51" fmla="*/ 437 h 624"/>
                <a:gd name="T52" fmla="*/ 37 w 1584"/>
                <a:gd name="T53" fmla="*/ 407 h 624"/>
                <a:gd name="T54" fmla="*/ 17 w 1584"/>
                <a:gd name="T55" fmla="*/ 376 h 624"/>
                <a:gd name="T56" fmla="*/ 5 w 1584"/>
                <a:gd name="T57" fmla="*/ 344 h 624"/>
                <a:gd name="T58" fmla="*/ 20 w 1584"/>
                <a:gd name="T59" fmla="*/ 342 h 624"/>
                <a:gd name="T60" fmla="*/ 32 w 1584"/>
                <a:gd name="T61" fmla="*/ 370 h 624"/>
                <a:gd name="T62" fmla="*/ 50 w 1584"/>
                <a:gd name="T63" fmla="*/ 398 h 624"/>
                <a:gd name="T64" fmla="*/ 76 w 1584"/>
                <a:gd name="T65" fmla="*/ 424 h 624"/>
                <a:gd name="T66" fmla="*/ 146 w 1584"/>
                <a:gd name="T67" fmla="*/ 475 h 624"/>
                <a:gd name="T68" fmla="*/ 356 w 1584"/>
                <a:gd name="T69" fmla="*/ 557 h 624"/>
                <a:gd name="T70" fmla="*/ 635 w 1584"/>
                <a:gd name="T71" fmla="*/ 602 h 624"/>
                <a:gd name="T72" fmla="*/ 949 w 1584"/>
                <a:gd name="T73" fmla="*/ 603 h 624"/>
                <a:gd name="T74" fmla="*/ 1228 w 1584"/>
                <a:gd name="T75" fmla="*/ 557 h 624"/>
                <a:gd name="T76" fmla="*/ 1438 w 1584"/>
                <a:gd name="T77" fmla="*/ 476 h 624"/>
                <a:gd name="T78" fmla="*/ 1509 w 1584"/>
                <a:gd name="T79" fmla="*/ 425 h 624"/>
                <a:gd name="T80" fmla="*/ 1535 w 1584"/>
                <a:gd name="T81" fmla="*/ 398 h 624"/>
                <a:gd name="T82" fmla="*/ 1553 w 1584"/>
                <a:gd name="T83" fmla="*/ 370 h 624"/>
                <a:gd name="T84" fmla="*/ 1565 w 1584"/>
                <a:gd name="T85" fmla="*/ 342 h 624"/>
                <a:gd name="T86" fmla="*/ 1569 w 1584"/>
                <a:gd name="T87" fmla="*/ 313 h 624"/>
                <a:gd name="T88" fmla="*/ 1565 w 1584"/>
                <a:gd name="T89" fmla="*/ 284 h 624"/>
                <a:gd name="T90" fmla="*/ 1554 w 1584"/>
                <a:gd name="T91" fmla="*/ 256 h 624"/>
                <a:gd name="T92" fmla="*/ 1536 w 1584"/>
                <a:gd name="T93" fmla="*/ 228 h 624"/>
                <a:gd name="T94" fmla="*/ 1477 w 1584"/>
                <a:gd name="T95" fmla="*/ 174 h 624"/>
                <a:gd name="T96" fmla="*/ 1344 w 1584"/>
                <a:gd name="T97" fmla="*/ 105 h 624"/>
                <a:gd name="T98" fmla="*/ 1096 w 1584"/>
                <a:gd name="T99" fmla="*/ 40 h 624"/>
                <a:gd name="T100" fmla="*/ 793 w 1584"/>
                <a:gd name="T101" fmla="*/ 16 h 624"/>
                <a:gd name="T102" fmla="*/ 489 w 1584"/>
                <a:gd name="T103" fmla="*/ 40 h 624"/>
                <a:gd name="T104" fmla="*/ 242 w 1584"/>
                <a:gd name="T105" fmla="*/ 105 h 624"/>
                <a:gd name="T106" fmla="*/ 109 w 1584"/>
                <a:gd name="T107" fmla="*/ 174 h 624"/>
                <a:gd name="T108" fmla="*/ 49 w 1584"/>
                <a:gd name="T109" fmla="*/ 228 h 624"/>
                <a:gd name="T110" fmla="*/ 31 w 1584"/>
                <a:gd name="T111" fmla="*/ 256 h 624"/>
                <a:gd name="T112" fmla="*/ 20 w 1584"/>
                <a:gd name="T113" fmla="*/ 284 h 624"/>
                <a:gd name="T114" fmla="*/ 16 w 1584"/>
                <a:gd name="T115" fmla="*/ 313 h 624"/>
                <a:gd name="T116" fmla="*/ 20 w 1584"/>
                <a:gd name="T117" fmla="*/ 34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4" h="624">
                  <a:moveTo>
                    <a:pt x="1" y="313"/>
                  </a:moveTo>
                  <a:cubicBezTo>
                    <a:pt x="0" y="313"/>
                    <a:pt x="0" y="312"/>
                    <a:pt x="1" y="311"/>
                  </a:cubicBezTo>
                  <a:lnTo>
                    <a:pt x="5" y="280"/>
                  </a:lnTo>
                  <a:cubicBezTo>
                    <a:pt x="5" y="280"/>
                    <a:pt x="5" y="279"/>
                    <a:pt x="5" y="278"/>
                  </a:cubicBezTo>
                  <a:lnTo>
                    <a:pt x="17" y="248"/>
                  </a:lnTo>
                  <a:cubicBezTo>
                    <a:pt x="17" y="248"/>
                    <a:pt x="17" y="248"/>
                    <a:pt x="18" y="247"/>
                  </a:cubicBezTo>
                  <a:lnTo>
                    <a:pt x="37" y="218"/>
                  </a:lnTo>
                  <a:cubicBezTo>
                    <a:pt x="37" y="218"/>
                    <a:pt x="37" y="217"/>
                    <a:pt x="38" y="217"/>
                  </a:cubicBezTo>
                  <a:lnTo>
                    <a:pt x="65" y="189"/>
                  </a:lnTo>
                  <a:lnTo>
                    <a:pt x="98" y="161"/>
                  </a:lnTo>
                  <a:lnTo>
                    <a:pt x="138" y="136"/>
                  </a:lnTo>
                  <a:lnTo>
                    <a:pt x="235" y="90"/>
                  </a:lnTo>
                  <a:lnTo>
                    <a:pt x="352" y="53"/>
                  </a:lnTo>
                  <a:lnTo>
                    <a:pt x="486" y="25"/>
                  </a:lnTo>
                  <a:lnTo>
                    <a:pt x="633" y="7"/>
                  </a:lnTo>
                  <a:lnTo>
                    <a:pt x="792" y="0"/>
                  </a:lnTo>
                  <a:lnTo>
                    <a:pt x="951" y="6"/>
                  </a:lnTo>
                  <a:lnTo>
                    <a:pt x="1098" y="25"/>
                  </a:lnTo>
                  <a:lnTo>
                    <a:pt x="1232" y="53"/>
                  </a:lnTo>
                  <a:lnTo>
                    <a:pt x="1349" y="90"/>
                  </a:lnTo>
                  <a:lnTo>
                    <a:pt x="1446" y="135"/>
                  </a:lnTo>
                  <a:lnTo>
                    <a:pt x="1486" y="161"/>
                  </a:lnTo>
                  <a:lnTo>
                    <a:pt x="1520" y="188"/>
                  </a:lnTo>
                  <a:lnTo>
                    <a:pt x="1547" y="217"/>
                  </a:lnTo>
                  <a:cubicBezTo>
                    <a:pt x="1548" y="217"/>
                    <a:pt x="1548" y="218"/>
                    <a:pt x="1548" y="218"/>
                  </a:cubicBezTo>
                  <a:lnTo>
                    <a:pt x="1567" y="247"/>
                  </a:lnTo>
                  <a:cubicBezTo>
                    <a:pt x="1567" y="248"/>
                    <a:pt x="1568" y="248"/>
                    <a:pt x="1568" y="248"/>
                  </a:cubicBezTo>
                  <a:lnTo>
                    <a:pt x="1580" y="278"/>
                  </a:lnTo>
                  <a:cubicBezTo>
                    <a:pt x="1580" y="279"/>
                    <a:pt x="1580" y="280"/>
                    <a:pt x="1580" y="280"/>
                  </a:cubicBezTo>
                  <a:lnTo>
                    <a:pt x="1584" y="311"/>
                  </a:lnTo>
                  <a:cubicBezTo>
                    <a:pt x="1584" y="312"/>
                    <a:pt x="1584" y="313"/>
                    <a:pt x="1584" y="313"/>
                  </a:cubicBezTo>
                  <a:lnTo>
                    <a:pt x="1580" y="344"/>
                  </a:lnTo>
                  <a:cubicBezTo>
                    <a:pt x="1580" y="345"/>
                    <a:pt x="1580" y="346"/>
                    <a:pt x="1580" y="346"/>
                  </a:cubicBezTo>
                  <a:lnTo>
                    <a:pt x="1568" y="376"/>
                  </a:lnTo>
                  <a:cubicBezTo>
                    <a:pt x="1568" y="377"/>
                    <a:pt x="1567" y="377"/>
                    <a:pt x="1567" y="378"/>
                  </a:cubicBezTo>
                  <a:lnTo>
                    <a:pt x="1548" y="407"/>
                  </a:lnTo>
                  <a:cubicBezTo>
                    <a:pt x="1548" y="407"/>
                    <a:pt x="1548" y="408"/>
                    <a:pt x="1547" y="408"/>
                  </a:cubicBezTo>
                  <a:lnTo>
                    <a:pt x="1520" y="436"/>
                  </a:lnTo>
                  <a:lnTo>
                    <a:pt x="1487" y="464"/>
                  </a:lnTo>
                  <a:lnTo>
                    <a:pt x="1447" y="489"/>
                  </a:lnTo>
                  <a:lnTo>
                    <a:pt x="1350" y="535"/>
                  </a:lnTo>
                  <a:lnTo>
                    <a:pt x="1233" y="572"/>
                  </a:lnTo>
                  <a:lnTo>
                    <a:pt x="1099" y="600"/>
                  </a:lnTo>
                  <a:lnTo>
                    <a:pt x="951" y="618"/>
                  </a:lnTo>
                  <a:lnTo>
                    <a:pt x="793" y="624"/>
                  </a:lnTo>
                  <a:lnTo>
                    <a:pt x="634" y="618"/>
                  </a:lnTo>
                  <a:lnTo>
                    <a:pt x="486" y="600"/>
                  </a:lnTo>
                  <a:lnTo>
                    <a:pt x="353" y="572"/>
                  </a:lnTo>
                  <a:lnTo>
                    <a:pt x="236" y="535"/>
                  </a:lnTo>
                  <a:lnTo>
                    <a:pt x="139" y="490"/>
                  </a:lnTo>
                  <a:lnTo>
                    <a:pt x="99" y="464"/>
                  </a:lnTo>
                  <a:lnTo>
                    <a:pt x="65" y="437"/>
                  </a:lnTo>
                  <a:lnTo>
                    <a:pt x="38" y="408"/>
                  </a:lnTo>
                  <a:cubicBezTo>
                    <a:pt x="37" y="408"/>
                    <a:pt x="37" y="407"/>
                    <a:pt x="37" y="407"/>
                  </a:cubicBezTo>
                  <a:lnTo>
                    <a:pt x="18" y="378"/>
                  </a:lnTo>
                  <a:cubicBezTo>
                    <a:pt x="17" y="377"/>
                    <a:pt x="17" y="377"/>
                    <a:pt x="17" y="376"/>
                  </a:cubicBezTo>
                  <a:lnTo>
                    <a:pt x="5" y="346"/>
                  </a:lnTo>
                  <a:cubicBezTo>
                    <a:pt x="5" y="346"/>
                    <a:pt x="5" y="345"/>
                    <a:pt x="5" y="344"/>
                  </a:cubicBezTo>
                  <a:lnTo>
                    <a:pt x="1" y="313"/>
                  </a:lnTo>
                  <a:close/>
                  <a:moveTo>
                    <a:pt x="20" y="342"/>
                  </a:moveTo>
                  <a:lnTo>
                    <a:pt x="20" y="340"/>
                  </a:lnTo>
                  <a:lnTo>
                    <a:pt x="32" y="370"/>
                  </a:lnTo>
                  <a:lnTo>
                    <a:pt x="31" y="369"/>
                  </a:lnTo>
                  <a:lnTo>
                    <a:pt x="50" y="398"/>
                  </a:lnTo>
                  <a:lnTo>
                    <a:pt x="49" y="397"/>
                  </a:lnTo>
                  <a:lnTo>
                    <a:pt x="76" y="424"/>
                  </a:lnTo>
                  <a:lnTo>
                    <a:pt x="108" y="451"/>
                  </a:lnTo>
                  <a:lnTo>
                    <a:pt x="146" y="475"/>
                  </a:lnTo>
                  <a:lnTo>
                    <a:pt x="241" y="520"/>
                  </a:lnTo>
                  <a:lnTo>
                    <a:pt x="356" y="557"/>
                  </a:lnTo>
                  <a:lnTo>
                    <a:pt x="488" y="585"/>
                  </a:lnTo>
                  <a:lnTo>
                    <a:pt x="635" y="602"/>
                  </a:lnTo>
                  <a:lnTo>
                    <a:pt x="792" y="608"/>
                  </a:lnTo>
                  <a:lnTo>
                    <a:pt x="949" y="603"/>
                  </a:lnTo>
                  <a:lnTo>
                    <a:pt x="1096" y="585"/>
                  </a:lnTo>
                  <a:lnTo>
                    <a:pt x="1228" y="557"/>
                  </a:lnTo>
                  <a:lnTo>
                    <a:pt x="1343" y="520"/>
                  </a:lnTo>
                  <a:lnTo>
                    <a:pt x="1438" y="476"/>
                  </a:lnTo>
                  <a:lnTo>
                    <a:pt x="1476" y="451"/>
                  </a:lnTo>
                  <a:lnTo>
                    <a:pt x="1509" y="425"/>
                  </a:lnTo>
                  <a:lnTo>
                    <a:pt x="1536" y="397"/>
                  </a:lnTo>
                  <a:lnTo>
                    <a:pt x="1535" y="398"/>
                  </a:lnTo>
                  <a:lnTo>
                    <a:pt x="1554" y="369"/>
                  </a:lnTo>
                  <a:lnTo>
                    <a:pt x="1553" y="370"/>
                  </a:lnTo>
                  <a:lnTo>
                    <a:pt x="1565" y="340"/>
                  </a:lnTo>
                  <a:lnTo>
                    <a:pt x="1565" y="342"/>
                  </a:lnTo>
                  <a:lnTo>
                    <a:pt x="1569" y="311"/>
                  </a:lnTo>
                  <a:lnTo>
                    <a:pt x="1569" y="313"/>
                  </a:lnTo>
                  <a:lnTo>
                    <a:pt x="1565" y="282"/>
                  </a:lnTo>
                  <a:lnTo>
                    <a:pt x="1565" y="284"/>
                  </a:lnTo>
                  <a:lnTo>
                    <a:pt x="1553" y="254"/>
                  </a:lnTo>
                  <a:lnTo>
                    <a:pt x="1554" y="256"/>
                  </a:lnTo>
                  <a:lnTo>
                    <a:pt x="1535" y="227"/>
                  </a:lnTo>
                  <a:lnTo>
                    <a:pt x="1536" y="228"/>
                  </a:lnTo>
                  <a:lnTo>
                    <a:pt x="1509" y="201"/>
                  </a:lnTo>
                  <a:lnTo>
                    <a:pt x="1477" y="174"/>
                  </a:lnTo>
                  <a:lnTo>
                    <a:pt x="1439" y="150"/>
                  </a:lnTo>
                  <a:lnTo>
                    <a:pt x="1344" y="105"/>
                  </a:lnTo>
                  <a:lnTo>
                    <a:pt x="1229" y="68"/>
                  </a:lnTo>
                  <a:lnTo>
                    <a:pt x="1096" y="40"/>
                  </a:lnTo>
                  <a:lnTo>
                    <a:pt x="950" y="22"/>
                  </a:lnTo>
                  <a:lnTo>
                    <a:pt x="793" y="16"/>
                  </a:lnTo>
                  <a:lnTo>
                    <a:pt x="635" y="22"/>
                  </a:lnTo>
                  <a:lnTo>
                    <a:pt x="489" y="40"/>
                  </a:lnTo>
                  <a:lnTo>
                    <a:pt x="357" y="68"/>
                  </a:lnTo>
                  <a:lnTo>
                    <a:pt x="242" y="105"/>
                  </a:lnTo>
                  <a:lnTo>
                    <a:pt x="147" y="149"/>
                  </a:lnTo>
                  <a:lnTo>
                    <a:pt x="109" y="174"/>
                  </a:lnTo>
                  <a:lnTo>
                    <a:pt x="76" y="200"/>
                  </a:lnTo>
                  <a:lnTo>
                    <a:pt x="49" y="228"/>
                  </a:lnTo>
                  <a:lnTo>
                    <a:pt x="50" y="227"/>
                  </a:lnTo>
                  <a:lnTo>
                    <a:pt x="31" y="256"/>
                  </a:lnTo>
                  <a:lnTo>
                    <a:pt x="32" y="254"/>
                  </a:lnTo>
                  <a:lnTo>
                    <a:pt x="20" y="284"/>
                  </a:lnTo>
                  <a:lnTo>
                    <a:pt x="20" y="282"/>
                  </a:lnTo>
                  <a:lnTo>
                    <a:pt x="16" y="313"/>
                  </a:lnTo>
                  <a:lnTo>
                    <a:pt x="16" y="311"/>
                  </a:lnTo>
                  <a:lnTo>
                    <a:pt x="20" y="342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258" y="1244"/>
              <a:ext cx="24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Spin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480" y="1244"/>
              <a:ext cx="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515" y="1244"/>
              <a:ext cx="16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off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2160" y="2431"/>
              <a:ext cx="1617" cy="1196"/>
            </a:xfrm>
            <a:custGeom>
              <a:avLst/>
              <a:gdLst>
                <a:gd name="T0" fmla="*/ 0 w 2912"/>
                <a:gd name="T1" fmla="*/ 1208 h 2416"/>
                <a:gd name="T2" fmla="*/ 1456 w 2912"/>
                <a:gd name="T3" fmla="*/ 0 h 2416"/>
                <a:gd name="T4" fmla="*/ 1456 w 2912"/>
                <a:gd name="T5" fmla="*/ 0 h 2416"/>
                <a:gd name="T6" fmla="*/ 1456 w 2912"/>
                <a:gd name="T7" fmla="*/ 0 h 2416"/>
                <a:gd name="T8" fmla="*/ 2912 w 2912"/>
                <a:gd name="T9" fmla="*/ 1208 h 2416"/>
                <a:gd name="T10" fmla="*/ 2912 w 2912"/>
                <a:gd name="T11" fmla="*/ 1208 h 2416"/>
                <a:gd name="T12" fmla="*/ 2912 w 2912"/>
                <a:gd name="T13" fmla="*/ 1208 h 2416"/>
                <a:gd name="T14" fmla="*/ 1456 w 2912"/>
                <a:gd name="T15" fmla="*/ 2416 h 2416"/>
                <a:gd name="T16" fmla="*/ 1456 w 2912"/>
                <a:gd name="T17" fmla="*/ 2416 h 2416"/>
                <a:gd name="T18" fmla="*/ 1456 w 2912"/>
                <a:gd name="T19" fmla="*/ 2416 h 2416"/>
                <a:gd name="T20" fmla="*/ 0 w 2912"/>
                <a:gd name="T21" fmla="*/ 1208 h 2416"/>
                <a:gd name="T22" fmla="*/ 0 w 2912"/>
                <a:gd name="T23" fmla="*/ 1208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12" h="2416">
                  <a:moveTo>
                    <a:pt x="0" y="1208"/>
                  </a:moveTo>
                  <a:cubicBezTo>
                    <a:pt x="0" y="541"/>
                    <a:pt x="652" y="0"/>
                    <a:pt x="1456" y="0"/>
                  </a:cubicBezTo>
                  <a:cubicBezTo>
                    <a:pt x="1456" y="0"/>
                    <a:pt x="1456" y="0"/>
                    <a:pt x="1456" y="0"/>
                  </a:cubicBezTo>
                  <a:lnTo>
                    <a:pt x="1456" y="0"/>
                  </a:lnTo>
                  <a:cubicBezTo>
                    <a:pt x="2261" y="0"/>
                    <a:pt x="2912" y="541"/>
                    <a:pt x="2912" y="1208"/>
                  </a:cubicBezTo>
                  <a:cubicBezTo>
                    <a:pt x="2912" y="1208"/>
                    <a:pt x="2912" y="1208"/>
                    <a:pt x="2912" y="1208"/>
                  </a:cubicBezTo>
                  <a:lnTo>
                    <a:pt x="2912" y="1208"/>
                  </a:lnTo>
                  <a:cubicBezTo>
                    <a:pt x="2912" y="1876"/>
                    <a:pt x="2261" y="2416"/>
                    <a:pt x="1456" y="2416"/>
                  </a:cubicBezTo>
                  <a:cubicBezTo>
                    <a:pt x="1456" y="2416"/>
                    <a:pt x="1456" y="2416"/>
                    <a:pt x="1456" y="2416"/>
                  </a:cubicBezTo>
                  <a:lnTo>
                    <a:pt x="1456" y="2416"/>
                  </a:lnTo>
                  <a:cubicBezTo>
                    <a:pt x="652" y="2416"/>
                    <a:pt x="0" y="1876"/>
                    <a:pt x="0" y="1208"/>
                  </a:cubicBezTo>
                  <a:cubicBezTo>
                    <a:pt x="0" y="1208"/>
                    <a:pt x="0" y="1208"/>
                    <a:pt x="0" y="120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2156" y="2427"/>
              <a:ext cx="1625" cy="1204"/>
            </a:xfrm>
            <a:custGeom>
              <a:avLst/>
              <a:gdLst>
                <a:gd name="T0" fmla="*/ 17 w 1625"/>
                <a:gd name="T1" fmla="*/ 481 h 1204"/>
                <a:gd name="T2" fmla="*/ 99 w 1625"/>
                <a:gd name="T3" fmla="*/ 315 h 1204"/>
                <a:gd name="T4" fmla="*/ 239 w 1625"/>
                <a:gd name="T5" fmla="*/ 177 h 1204"/>
                <a:gd name="T6" fmla="*/ 426 w 1625"/>
                <a:gd name="T7" fmla="*/ 73 h 1204"/>
                <a:gd name="T8" fmla="*/ 649 w 1625"/>
                <a:gd name="T9" fmla="*/ 13 h 1204"/>
                <a:gd name="T10" fmla="*/ 896 w 1625"/>
                <a:gd name="T11" fmla="*/ 3 h 1204"/>
                <a:gd name="T12" fmla="*/ 1129 w 1625"/>
                <a:gd name="T13" fmla="*/ 48 h 1204"/>
                <a:gd name="T14" fmla="*/ 1330 w 1625"/>
                <a:gd name="T15" fmla="*/ 138 h 1204"/>
                <a:gd name="T16" fmla="*/ 1486 w 1625"/>
                <a:gd name="T17" fmla="*/ 266 h 1204"/>
                <a:gd name="T18" fmla="*/ 1589 w 1625"/>
                <a:gd name="T19" fmla="*/ 423 h 1204"/>
                <a:gd name="T20" fmla="*/ 1625 w 1625"/>
                <a:gd name="T21" fmla="*/ 602 h 1204"/>
                <a:gd name="T22" fmla="*/ 1589 w 1625"/>
                <a:gd name="T23" fmla="*/ 782 h 1204"/>
                <a:gd name="T24" fmla="*/ 1487 w 1625"/>
                <a:gd name="T25" fmla="*/ 939 h 1204"/>
                <a:gd name="T26" fmla="*/ 1330 w 1625"/>
                <a:gd name="T27" fmla="*/ 1067 h 1204"/>
                <a:gd name="T28" fmla="*/ 1129 w 1625"/>
                <a:gd name="T29" fmla="*/ 1157 h 1204"/>
                <a:gd name="T30" fmla="*/ 896 w 1625"/>
                <a:gd name="T31" fmla="*/ 1201 h 1204"/>
                <a:gd name="T32" fmla="*/ 649 w 1625"/>
                <a:gd name="T33" fmla="*/ 1192 h 1204"/>
                <a:gd name="T34" fmla="*/ 426 w 1625"/>
                <a:gd name="T35" fmla="*/ 1132 h 1204"/>
                <a:gd name="T36" fmla="*/ 239 w 1625"/>
                <a:gd name="T37" fmla="*/ 1029 h 1204"/>
                <a:gd name="T38" fmla="*/ 99 w 1625"/>
                <a:gd name="T39" fmla="*/ 890 h 1204"/>
                <a:gd name="T40" fmla="*/ 17 w 1625"/>
                <a:gd name="T41" fmla="*/ 724 h 1204"/>
                <a:gd name="T42" fmla="*/ 13 w 1625"/>
                <a:gd name="T43" fmla="*/ 663 h 1204"/>
                <a:gd name="T44" fmla="*/ 72 w 1625"/>
                <a:gd name="T45" fmla="*/ 833 h 1204"/>
                <a:gd name="T46" fmla="*/ 193 w 1625"/>
                <a:gd name="T47" fmla="*/ 980 h 1204"/>
                <a:gd name="T48" fmla="*/ 363 w 1625"/>
                <a:gd name="T49" fmla="*/ 1095 h 1204"/>
                <a:gd name="T50" fmla="*/ 573 w 1625"/>
                <a:gd name="T51" fmla="*/ 1170 h 1204"/>
                <a:gd name="T52" fmla="*/ 813 w 1625"/>
                <a:gd name="T53" fmla="*/ 1196 h 1204"/>
                <a:gd name="T54" fmla="*/ 1052 w 1625"/>
                <a:gd name="T55" fmla="*/ 1170 h 1204"/>
                <a:gd name="T56" fmla="*/ 1262 w 1625"/>
                <a:gd name="T57" fmla="*/ 1095 h 1204"/>
                <a:gd name="T58" fmla="*/ 1434 w 1625"/>
                <a:gd name="T59" fmla="*/ 980 h 1204"/>
                <a:gd name="T60" fmla="*/ 1553 w 1625"/>
                <a:gd name="T61" fmla="*/ 834 h 1204"/>
                <a:gd name="T62" fmla="*/ 1612 w 1625"/>
                <a:gd name="T63" fmla="*/ 664 h 1204"/>
                <a:gd name="T64" fmla="*/ 1600 w 1625"/>
                <a:gd name="T65" fmla="*/ 483 h 1204"/>
                <a:gd name="T66" fmla="*/ 1520 w 1625"/>
                <a:gd name="T67" fmla="*/ 320 h 1204"/>
                <a:gd name="T68" fmla="*/ 1382 w 1625"/>
                <a:gd name="T69" fmla="*/ 183 h 1204"/>
                <a:gd name="T70" fmla="*/ 1196 w 1625"/>
                <a:gd name="T71" fmla="*/ 81 h 1204"/>
                <a:gd name="T72" fmla="*/ 975 w 1625"/>
                <a:gd name="T73" fmla="*/ 21 h 1204"/>
                <a:gd name="T74" fmla="*/ 731 w 1625"/>
                <a:gd name="T75" fmla="*/ 11 h 1204"/>
                <a:gd name="T76" fmla="*/ 500 w 1625"/>
                <a:gd name="T77" fmla="*/ 55 h 1204"/>
                <a:gd name="T78" fmla="*/ 301 w 1625"/>
                <a:gd name="T79" fmla="*/ 144 h 1204"/>
                <a:gd name="T80" fmla="*/ 147 w 1625"/>
                <a:gd name="T81" fmla="*/ 271 h 1204"/>
                <a:gd name="T82" fmla="*/ 45 w 1625"/>
                <a:gd name="T83" fmla="*/ 426 h 1204"/>
                <a:gd name="T84" fmla="*/ 9 w 1625"/>
                <a:gd name="T85" fmla="*/ 602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5" h="1204">
                  <a:moveTo>
                    <a:pt x="0" y="603"/>
                  </a:moveTo>
                  <a:lnTo>
                    <a:pt x="4" y="541"/>
                  </a:lnTo>
                  <a:lnTo>
                    <a:pt x="17" y="481"/>
                  </a:lnTo>
                  <a:lnTo>
                    <a:pt x="37" y="424"/>
                  </a:lnTo>
                  <a:lnTo>
                    <a:pt x="64" y="368"/>
                  </a:lnTo>
                  <a:lnTo>
                    <a:pt x="99" y="315"/>
                  </a:lnTo>
                  <a:lnTo>
                    <a:pt x="139" y="266"/>
                  </a:lnTo>
                  <a:lnTo>
                    <a:pt x="186" y="220"/>
                  </a:lnTo>
                  <a:lnTo>
                    <a:pt x="239" y="177"/>
                  </a:lnTo>
                  <a:lnTo>
                    <a:pt x="296" y="138"/>
                  </a:lnTo>
                  <a:lnTo>
                    <a:pt x="359" y="103"/>
                  </a:lnTo>
                  <a:lnTo>
                    <a:pt x="426" y="73"/>
                  </a:lnTo>
                  <a:lnTo>
                    <a:pt x="496" y="48"/>
                  </a:lnTo>
                  <a:lnTo>
                    <a:pt x="571" y="28"/>
                  </a:lnTo>
                  <a:lnTo>
                    <a:pt x="649" y="13"/>
                  </a:lnTo>
                  <a:lnTo>
                    <a:pt x="729" y="4"/>
                  </a:lnTo>
                  <a:lnTo>
                    <a:pt x="813" y="0"/>
                  </a:lnTo>
                  <a:lnTo>
                    <a:pt x="896" y="3"/>
                  </a:lnTo>
                  <a:lnTo>
                    <a:pt x="977" y="13"/>
                  </a:lnTo>
                  <a:lnTo>
                    <a:pt x="1054" y="28"/>
                  </a:lnTo>
                  <a:lnTo>
                    <a:pt x="1129" y="48"/>
                  </a:lnTo>
                  <a:lnTo>
                    <a:pt x="1199" y="73"/>
                  </a:lnTo>
                  <a:lnTo>
                    <a:pt x="1267" y="103"/>
                  </a:lnTo>
                  <a:lnTo>
                    <a:pt x="1330" y="138"/>
                  </a:lnTo>
                  <a:lnTo>
                    <a:pt x="1387" y="177"/>
                  </a:lnTo>
                  <a:lnTo>
                    <a:pt x="1440" y="220"/>
                  </a:lnTo>
                  <a:lnTo>
                    <a:pt x="1486" y="266"/>
                  </a:lnTo>
                  <a:lnTo>
                    <a:pt x="1527" y="315"/>
                  </a:lnTo>
                  <a:lnTo>
                    <a:pt x="1561" y="368"/>
                  </a:lnTo>
                  <a:lnTo>
                    <a:pt x="1589" y="423"/>
                  </a:lnTo>
                  <a:lnTo>
                    <a:pt x="1608" y="481"/>
                  </a:lnTo>
                  <a:lnTo>
                    <a:pt x="1621" y="541"/>
                  </a:lnTo>
                  <a:lnTo>
                    <a:pt x="1625" y="602"/>
                  </a:lnTo>
                  <a:lnTo>
                    <a:pt x="1621" y="664"/>
                  </a:lnTo>
                  <a:lnTo>
                    <a:pt x="1608" y="724"/>
                  </a:lnTo>
                  <a:lnTo>
                    <a:pt x="1589" y="782"/>
                  </a:lnTo>
                  <a:lnTo>
                    <a:pt x="1562" y="837"/>
                  </a:lnTo>
                  <a:lnTo>
                    <a:pt x="1527" y="890"/>
                  </a:lnTo>
                  <a:lnTo>
                    <a:pt x="1487" y="939"/>
                  </a:lnTo>
                  <a:lnTo>
                    <a:pt x="1440" y="986"/>
                  </a:lnTo>
                  <a:lnTo>
                    <a:pt x="1388" y="1028"/>
                  </a:lnTo>
                  <a:lnTo>
                    <a:pt x="1330" y="1067"/>
                  </a:lnTo>
                  <a:lnTo>
                    <a:pt x="1267" y="1102"/>
                  </a:lnTo>
                  <a:lnTo>
                    <a:pt x="1200" y="1132"/>
                  </a:lnTo>
                  <a:lnTo>
                    <a:pt x="1129" y="1157"/>
                  </a:lnTo>
                  <a:lnTo>
                    <a:pt x="1055" y="1177"/>
                  </a:lnTo>
                  <a:lnTo>
                    <a:pt x="977" y="1192"/>
                  </a:lnTo>
                  <a:lnTo>
                    <a:pt x="896" y="1201"/>
                  </a:lnTo>
                  <a:lnTo>
                    <a:pt x="813" y="1204"/>
                  </a:lnTo>
                  <a:lnTo>
                    <a:pt x="730" y="1201"/>
                  </a:lnTo>
                  <a:lnTo>
                    <a:pt x="649" y="1192"/>
                  </a:lnTo>
                  <a:lnTo>
                    <a:pt x="572" y="1177"/>
                  </a:lnTo>
                  <a:lnTo>
                    <a:pt x="497" y="1157"/>
                  </a:lnTo>
                  <a:lnTo>
                    <a:pt x="426" y="1132"/>
                  </a:lnTo>
                  <a:lnTo>
                    <a:pt x="359" y="1102"/>
                  </a:lnTo>
                  <a:lnTo>
                    <a:pt x="296" y="1067"/>
                  </a:lnTo>
                  <a:lnTo>
                    <a:pt x="239" y="1029"/>
                  </a:lnTo>
                  <a:lnTo>
                    <a:pt x="186" y="986"/>
                  </a:lnTo>
                  <a:lnTo>
                    <a:pt x="140" y="940"/>
                  </a:lnTo>
                  <a:lnTo>
                    <a:pt x="99" y="890"/>
                  </a:lnTo>
                  <a:lnTo>
                    <a:pt x="64" y="838"/>
                  </a:lnTo>
                  <a:lnTo>
                    <a:pt x="37" y="782"/>
                  </a:lnTo>
                  <a:lnTo>
                    <a:pt x="17" y="724"/>
                  </a:lnTo>
                  <a:lnTo>
                    <a:pt x="5" y="665"/>
                  </a:lnTo>
                  <a:lnTo>
                    <a:pt x="0" y="603"/>
                  </a:lnTo>
                  <a:close/>
                  <a:moveTo>
                    <a:pt x="13" y="663"/>
                  </a:moveTo>
                  <a:lnTo>
                    <a:pt x="26" y="722"/>
                  </a:lnTo>
                  <a:lnTo>
                    <a:pt x="45" y="779"/>
                  </a:lnTo>
                  <a:lnTo>
                    <a:pt x="72" y="833"/>
                  </a:lnTo>
                  <a:lnTo>
                    <a:pt x="106" y="885"/>
                  </a:lnTo>
                  <a:lnTo>
                    <a:pt x="146" y="934"/>
                  </a:lnTo>
                  <a:lnTo>
                    <a:pt x="193" y="980"/>
                  </a:lnTo>
                  <a:lnTo>
                    <a:pt x="244" y="1022"/>
                  </a:lnTo>
                  <a:lnTo>
                    <a:pt x="301" y="1060"/>
                  </a:lnTo>
                  <a:lnTo>
                    <a:pt x="363" y="1095"/>
                  </a:lnTo>
                  <a:lnTo>
                    <a:pt x="429" y="1124"/>
                  </a:lnTo>
                  <a:lnTo>
                    <a:pt x="500" y="1150"/>
                  </a:lnTo>
                  <a:lnTo>
                    <a:pt x="573" y="1170"/>
                  </a:lnTo>
                  <a:lnTo>
                    <a:pt x="651" y="1184"/>
                  </a:lnTo>
                  <a:lnTo>
                    <a:pt x="730" y="1193"/>
                  </a:lnTo>
                  <a:lnTo>
                    <a:pt x="813" y="1196"/>
                  </a:lnTo>
                  <a:lnTo>
                    <a:pt x="895" y="1194"/>
                  </a:lnTo>
                  <a:lnTo>
                    <a:pt x="975" y="1184"/>
                  </a:lnTo>
                  <a:lnTo>
                    <a:pt x="1052" y="1170"/>
                  </a:lnTo>
                  <a:lnTo>
                    <a:pt x="1126" y="1150"/>
                  </a:lnTo>
                  <a:lnTo>
                    <a:pt x="1196" y="1124"/>
                  </a:lnTo>
                  <a:lnTo>
                    <a:pt x="1262" y="1095"/>
                  </a:lnTo>
                  <a:lnTo>
                    <a:pt x="1325" y="1060"/>
                  </a:lnTo>
                  <a:lnTo>
                    <a:pt x="1381" y="1023"/>
                  </a:lnTo>
                  <a:lnTo>
                    <a:pt x="1434" y="980"/>
                  </a:lnTo>
                  <a:lnTo>
                    <a:pt x="1480" y="935"/>
                  </a:lnTo>
                  <a:lnTo>
                    <a:pt x="1520" y="885"/>
                  </a:lnTo>
                  <a:lnTo>
                    <a:pt x="1553" y="834"/>
                  </a:lnTo>
                  <a:lnTo>
                    <a:pt x="1581" y="779"/>
                  </a:lnTo>
                  <a:lnTo>
                    <a:pt x="1600" y="722"/>
                  </a:lnTo>
                  <a:lnTo>
                    <a:pt x="1612" y="664"/>
                  </a:lnTo>
                  <a:lnTo>
                    <a:pt x="1616" y="603"/>
                  </a:lnTo>
                  <a:lnTo>
                    <a:pt x="1612" y="542"/>
                  </a:lnTo>
                  <a:lnTo>
                    <a:pt x="1600" y="483"/>
                  </a:lnTo>
                  <a:lnTo>
                    <a:pt x="1581" y="426"/>
                  </a:lnTo>
                  <a:lnTo>
                    <a:pt x="1554" y="372"/>
                  </a:lnTo>
                  <a:lnTo>
                    <a:pt x="1520" y="320"/>
                  </a:lnTo>
                  <a:lnTo>
                    <a:pt x="1480" y="271"/>
                  </a:lnTo>
                  <a:lnTo>
                    <a:pt x="1434" y="225"/>
                  </a:lnTo>
                  <a:lnTo>
                    <a:pt x="1382" y="183"/>
                  </a:lnTo>
                  <a:lnTo>
                    <a:pt x="1325" y="144"/>
                  </a:lnTo>
                  <a:lnTo>
                    <a:pt x="1263" y="110"/>
                  </a:lnTo>
                  <a:lnTo>
                    <a:pt x="1196" y="81"/>
                  </a:lnTo>
                  <a:lnTo>
                    <a:pt x="1126" y="55"/>
                  </a:lnTo>
                  <a:lnTo>
                    <a:pt x="1052" y="35"/>
                  </a:lnTo>
                  <a:lnTo>
                    <a:pt x="975" y="21"/>
                  </a:lnTo>
                  <a:lnTo>
                    <a:pt x="895" y="11"/>
                  </a:lnTo>
                  <a:lnTo>
                    <a:pt x="813" y="8"/>
                  </a:lnTo>
                  <a:lnTo>
                    <a:pt x="731" y="11"/>
                  </a:lnTo>
                  <a:lnTo>
                    <a:pt x="651" y="21"/>
                  </a:lnTo>
                  <a:lnTo>
                    <a:pt x="574" y="35"/>
                  </a:lnTo>
                  <a:lnTo>
                    <a:pt x="500" y="55"/>
                  </a:lnTo>
                  <a:lnTo>
                    <a:pt x="430" y="81"/>
                  </a:lnTo>
                  <a:lnTo>
                    <a:pt x="364" y="110"/>
                  </a:lnTo>
                  <a:lnTo>
                    <a:pt x="301" y="144"/>
                  </a:lnTo>
                  <a:lnTo>
                    <a:pt x="245" y="183"/>
                  </a:lnTo>
                  <a:lnTo>
                    <a:pt x="193" y="225"/>
                  </a:lnTo>
                  <a:lnTo>
                    <a:pt x="147" y="271"/>
                  </a:lnTo>
                  <a:lnTo>
                    <a:pt x="106" y="320"/>
                  </a:lnTo>
                  <a:lnTo>
                    <a:pt x="72" y="372"/>
                  </a:lnTo>
                  <a:lnTo>
                    <a:pt x="45" y="426"/>
                  </a:lnTo>
                  <a:lnTo>
                    <a:pt x="26" y="483"/>
                  </a:lnTo>
                  <a:lnTo>
                    <a:pt x="13" y="542"/>
                  </a:lnTo>
                  <a:lnTo>
                    <a:pt x="9" y="602"/>
                  </a:lnTo>
                  <a:lnTo>
                    <a:pt x="13" y="66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2397" y="3041"/>
              <a:ext cx="115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Educação mais aplicada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539" y="3168"/>
              <a:ext cx="89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 mais pedagógica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15" y="2823"/>
              <a:ext cx="817" cy="428"/>
            </a:xfrm>
            <a:custGeom>
              <a:avLst/>
              <a:gdLst>
                <a:gd name="T0" fmla="*/ 4 w 1472"/>
                <a:gd name="T1" fmla="*/ 389 h 864"/>
                <a:gd name="T2" fmla="*/ 16 w 1472"/>
                <a:gd name="T3" fmla="*/ 344 h 864"/>
                <a:gd name="T4" fmla="*/ 59 w 1472"/>
                <a:gd name="T5" fmla="*/ 262 h 864"/>
                <a:gd name="T6" fmla="*/ 128 w 1472"/>
                <a:gd name="T7" fmla="*/ 189 h 864"/>
                <a:gd name="T8" fmla="*/ 326 w 1472"/>
                <a:gd name="T9" fmla="*/ 73 h 864"/>
                <a:gd name="T10" fmla="*/ 588 w 1472"/>
                <a:gd name="T11" fmla="*/ 10 h 864"/>
                <a:gd name="T12" fmla="*/ 1022 w 1472"/>
                <a:gd name="T13" fmla="*/ 34 h 864"/>
                <a:gd name="T14" fmla="*/ 1255 w 1472"/>
                <a:gd name="T15" fmla="*/ 125 h 864"/>
                <a:gd name="T16" fmla="*/ 1346 w 1472"/>
                <a:gd name="T17" fmla="*/ 190 h 864"/>
                <a:gd name="T18" fmla="*/ 1414 w 1472"/>
                <a:gd name="T19" fmla="*/ 263 h 864"/>
                <a:gd name="T20" fmla="*/ 1457 w 1472"/>
                <a:gd name="T21" fmla="*/ 345 h 864"/>
                <a:gd name="T22" fmla="*/ 1472 w 1472"/>
                <a:gd name="T23" fmla="*/ 432 h 864"/>
                <a:gd name="T24" fmla="*/ 1468 w 1472"/>
                <a:gd name="T25" fmla="*/ 477 h 864"/>
                <a:gd name="T26" fmla="*/ 1439 w 1472"/>
                <a:gd name="T27" fmla="*/ 562 h 864"/>
                <a:gd name="T28" fmla="*/ 1383 w 1472"/>
                <a:gd name="T29" fmla="*/ 640 h 864"/>
                <a:gd name="T30" fmla="*/ 1256 w 1472"/>
                <a:gd name="T31" fmla="*/ 739 h 864"/>
                <a:gd name="T32" fmla="*/ 1146 w 1472"/>
                <a:gd name="T33" fmla="*/ 792 h 864"/>
                <a:gd name="T34" fmla="*/ 737 w 1472"/>
                <a:gd name="T35" fmla="*/ 864 h 864"/>
                <a:gd name="T36" fmla="*/ 327 w 1472"/>
                <a:gd name="T37" fmla="*/ 792 h 864"/>
                <a:gd name="T38" fmla="*/ 217 w 1472"/>
                <a:gd name="T39" fmla="*/ 739 h 864"/>
                <a:gd name="T40" fmla="*/ 91 w 1472"/>
                <a:gd name="T41" fmla="*/ 640 h 864"/>
                <a:gd name="T42" fmla="*/ 35 w 1472"/>
                <a:gd name="T43" fmla="*/ 563 h 864"/>
                <a:gd name="T44" fmla="*/ 5 w 1472"/>
                <a:gd name="T45" fmla="*/ 477 h 864"/>
                <a:gd name="T46" fmla="*/ 20 w 1472"/>
                <a:gd name="T47" fmla="*/ 475 h 864"/>
                <a:gd name="T48" fmla="*/ 31 w 1472"/>
                <a:gd name="T49" fmla="*/ 515 h 864"/>
                <a:gd name="T50" fmla="*/ 72 w 1472"/>
                <a:gd name="T51" fmla="*/ 592 h 864"/>
                <a:gd name="T52" fmla="*/ 137 w 1472"/>
                <a:gd name="T53" fmla="*/ 663 h 864"/>
                <a:gd name="T54" fmla="*/ 333 w 1472"/>
                <a:gd name="T55" fmla="*/ 777 h 864"/>
                <a:gd name="T56" fmla="*/ 590 w 1472"/>
                <a:gd name="T57" fmla="*/ 839 h 864"/>
                <a:gd name="T58" fmla="*/ 1018 w 1472"/>
                <a:gd name="T59" fmla="*/ 816 h 864"/>
                <a:gd name="T60" fmla="*/ 1248 w 1472"/>
                <a:gd name="T61" fmla="*/ 725 h 864"/>
                <a:gd name="T62" fmla="*/ 1335 w 1472"/>
                <a:gd name="T63" fmla="*/ 664 h 864"/>
                <a:gd name="T64" fmla="*/ 1401 w 1472"/>
                <a:gd name="T65" fmla="*/ 593 h 864"/>
                <a:gd name="T66" fmla="*/ 1442 w 1472"/>
                <a:gd name="T67" fmla="*/ 516 h 864"/>
                <a:gd name="T68" fmla="*/ 1456 w 1472"/>
                <a:gd name="T69" fmla="*/ 432 h 864"/>
                <a:gd name="T70" fmla="*/ 1453 w 1472"/>
                <a:gd name="T71" fmla="*/ 391 h 864"/>
                <a:gd name="T72" fmla="*/ 1425 w 1472"/>
                <a:gd name="T73" fmla="*/ 311 h 864"/>
                <a:gd name="T74" fmla="*/ 1371 w 1472"/>
                <a:gd name="T75" fmla="*/ 236 h 864"/>
                <a:gd name="T76" fmla="*/ 1247 w 1472"/>
                <a:gd name="T77" fmla="*/ 139 h 864"/>
                <a:gd name="T78" fmla="*/ 1141 w 1472"/>
                <a:gd name="T79" fmla="*/ 88 h 864"/>
                <a:gd name="T80" fmla="*/ 737 w 1472"/>
                <a:gd name="T81" fmla="*/ 16 h 864"/>
                <a:gd name="T82" fmla="*/ 332 w 1472"/>
                <a:gd name="T83" fmla="*/ 88 h 864"/>
                <a:gd name="T84" fmla="*/ 226 w 1472"/>
                <a:gd name="T85" fmla="*/ 139 h 864"/>
                <a:gd name="T86" fmla="*/ 103 w 1472"/>
                <a:gd name="T87" fmla="*/ 236 h 864"/>
                <a:gd name="T88" fmla="*/ 49 w 1472"/>
                <a:gd name="T89" fmla="*/ 310 h 864"/>
                <a:gd name="T90" fmla="*/ 20 w 1472"/>
                <a:gd name="T91" fmla="*/ 391 h 864"/>
                <a:gd name="T92" fmla="*/ 16 w 1472"/>
                <a:gd name="T93" fmla="*/ 432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2" h="864">
                  <a:moveTo>
                    <a:pt x="0" y="433"/>
                  </a:moveTo>
                  <a:cubicBezTo>
                    <a:pt x="0" y="433"/>
                    <a:pt x="0" y="432"/>
                    <a:pt x="0" y="432"/>
                  </a:cubicBezTo>
                  <a:lnTo>
                    <a:pt x="4" y="389"/>
                  </a:lnTo>
                  <a:cubicBezTo>
                    <a:pt x="5" y="388"/>
                    <a:pt x="5" y="388"/>
                    <a:pt x="5" y="387"/>
                  </a:cubicBezTo>
                  <a:lnTo>
                    <a:pt x="16" y="345"/>
                  </a:lnTo>
                  <a:cubicBezTo>
                    <a:pt x="16" y="345"/>
                    <a:pt x="16" y="345"/>
                    <a:pt x="16" y="344"/>
                  </a:cubicBezTo>
                  <a:lnTo>
                    <a:pt x="34" y="303"/>
                  </a:lnTo>
                  <a:lnTo>
                    <a:pt x="59" y="263"/>
                  </a:lnTo>
                  <a:cubicBezTo>
                    <a:pt x="59" y="263"/>
                    <a:pt x="59" y="263"/>
                    <a:pt x="59" y="262"/>
                  </a:cubicBezTo>
                  <a:lnTo>
                    <a:pt x="90" y="225"/>
                  </a:lnTo>
                  <a:lnTo>
                    <a:pt x="127" y="190"/>
                  </a:lnTo>
                  <a:cubicBezTo>
                    <a:pt x="127" y="189"/>
                    <a:pt x="128" y="189"/>
                    <a:pt x="128" y="189"/>
                  </a:cubicBezTo>
                  <a:lnTo>
                    <a:pt x="217" y="126"/>
                  </a:lnTo>
                  <a:cubicBezTo>
                    <a:pt x="217" y="126"/>
                    <a:pt x="218" y="125"/>
                    <a:pt x="218" y="125"/>
                  </a:cubicBezTo>
                  <a:lnTo>
                    <a:pt x="326" y="73"/>
                  </a:lnTo>
                  <a:cubicBezTo>
                    <a:pt x="326" y="73"/>
                    <a:pt x="327" y="73"/>
                    <a:pt x="327" y="73"/>
                  </a:cubicBezTo>
                  <a:lnTo>
                    <a:pt x="451" y="34"/>
                  </a:lnTo>
                  <a:lnTo>
                    <a:pt x="588" y="10"/>
                  </a:lnTo>
                  <a:lnTo>
                    <a:pt x="736" y="0"/>
                  </a:lnTo>
                  <a:lnTo>
                    <a:pt x="884" y="9"/>
                  </a:lnTo>
                  <a:lnTo>
                    <a:pt x="1022" y="34"/>
                  </a:lnTo>
                  <a:lnTo>
                    <a:pt x="1146" y="73"/>
                  </a:lnTo>
                  <a:cubicBezTo>
                    <a:pt x="1146" y="73"/>
                    <a:pt x="1147" y="73"/>
                    <a:pt x="1147" y="73"/>
                  </a:cubicBezTo>
                  <a:lnTo>
                    <a:pt x="1255" y="125"/>
                  </a:lnTo>
                  <a:cubicBezTo>
                    <a:pt x="1255" y="125"/>
                    <a:pt x="1256" y="126"/>
                    <a:pt x="1256" y="126"/>
                  </a:cubicBezTo>
                  <a:lnTo>
                    <a:pt x="1345" y="189"/>
                  </a:lnTo>
                  <a:cubicBezTo>
                    <a:pt x="1345" y="189"/>
                    <a:pt x="1346" y="189"/>
                    <a:pt x="1346" y="190"/>
                  </a:cubicBezTo>
                  <a:lnTo>
                    <a:pt x="1382" y="225"/>
                  </a:lnTo>
                  <a:lnTo>
                    <a:pt x="1414" y="262"/>
                  </a:lnTo>
                  <a:cubicBezTo>
                    <a:pt x="1414" y="263"/>
                    <a:pt x="1414" y="263"/>
                    <a:pt x="1414" y="263"/>
                  </a:cubicBezTo>
                  <a:lnTo>
                    <a:pt x="1438" y="302"/>
                  </a:lnTo>
                  <a:lnTo>
                    <a:pt x="1457" y="344"/>
                  </a:lnTo>
                  <a:cubicBezTo>
                    <a:pt x="1457" y="345"/>
                    <a:pt x="1457" y="345"/>
                    <a:pt x="1457" y="345"/>
                  </a:cubicBezTo>
                  <a:lnTo>
                    <a:pt x="1468" y="387"/>
                  </a:lnTo>
                  <a:cubicBezTo>
                    <a:pt x="1468" y="388"/>
                    <a:pt x="1468" y="388"/>
                    <a:pt x="1468" y="389"/>
                  </a:cubicBezTo>
                  <a:lnTo>
                    <a:pt x="1472" y="432"/>
                  </a:lnTo>
                  <a:cubicBezTo>
                    <a:pt x="1472" y="432"/>
                    <a:pt x="1472" y="433"/>
                    <a:pt x="1472" y="433"/>
                  </a:cubicBezTo>
                  <a:lnTo>
                    <a:pt x="1468" y="476"/>
                  </a:lnTo>
                  <a:cubicBezTo>
                    <a:pt x="1468" y="477"/>
                    <a:pt x="1468" y="477"/>
                    <a:pt x="1468" y="477"/>
                  </a:cubicBezTo>
                  <a:lnTo>
                    <a:pt x="1457" y="520"/>
                  </a:lnTo>
                  <a:cubicBezTo>
                    <a:pt x="1457" y="521"/>
                    <a:pt x="1457" y="521"/>
                    <a:pt x="1457" y="522"/>
                  </a:cubicBezTo>
                  <a:lnTo>
                    <a:pt x="1439" y="562"/>
                  </a:lnTo>
                  <a:lnTo>
                    <a:pt x="1414" y="602"/>
                  </a:lnTo>
                  <a:cubicBezTo>
                    <a:pt x="1414" y="602"/>
                    <a:pt x="1414" y="602"/>
                    <a:pt x="1414" y="603"/>
                  </a:cubicBezTo>
                  <a:lnTo>
                    <a:pt x="1383" y="640"/>
                  </a:lnTo>
                  <a:lnTo>
                    <a:pt x="1346" y="675"/>
                  </a:lnTo>
                  <a:cubicBezTo>
                    <a:pt x="1346" y="675"/>
                    <a:pt x="1345" y="676"/>
                    <a:pt x="1345" y="676"/>
                  </a:cubicBezTo>
                  <a:lnTo>
                    <a:pt x="1256" y="739"/>
                  </a:lnTo>
                  <a:cubicBezTo>
                    <a:pt x="1256" y="739"/>
                    <a:pt x="1255" y="739"/>
                    <a:pt x="1255" y="740"/>
                  </a:cubicBezTo>
                  <a:lnTo>
                    <a:pt x="1147" y="792"/>
                  </a:lnTo>
                  <a:cubicBezTo>
                    <a:pt x="1147" y="792"/>
                    <a:pt x="1146" y="792"/>
                    <a:pt x="1146" y="792"/>
                  </a:cubicBezTo>
                  <a:lnTo>
                    <a:pt x="1023" y="831"/>
                  </a:lnTo>
                  <a:lnTo>
                    <a:pt x="885" y="855"/>
                  </a:lnTo>
                  <a:lnTo>
                    <a:pt x="737" y="864"/>
                  </a:lnTo>
                  <a:lnTo>
                    <a:pt x="589" y="855"/>
                  </a:lnTo>
                  <a:lnTo>
                    <a:pt x="452" y="831"/>
                  </a:lnTo>
                  <a:lnTo>
                    <a:pt x="327" y="792"/>
                  </a:lnTo>
                  <a:cubicBezTo>
                    <a:pt x="327" y="792"/>
                    <a:pt x="326" y="792"/>
                    <a:pt x="326" y="792"/>
                  </a:cubicBezTo>
                  <a:lnTo>
                    <a:pt x="218" y="740"/>
                  </a:lnTo>
                  <a:cubicBezTo>
                    <a:pt x="218" y="739"/>
                    <a:pt x="217" y="739"/>
                    <a:pt x="217" y="739"/>
                  </a:cubicBezTo>
                  <a:lnTo>
                    <a:pt x="128" y="676"/>
                  </a:lnTo>
                  <a:cubicBezTo>
                    <a:pt x="128" y="676"/>
                    <a:pt x="127" y="675"/>
                    <a:pt x="127" y="675"/>
                  </a:cubicBezTo>
                  <a:lnTo>
                    <a:pt x="91" y="640"/>
                  </a:lnTo>
                  <a:lnTo>
                    <a:pt x="59" y="603"/>
                  </a:lnTo>
                  <a:cubicBezTo>
                    <a:pt x="59" y="602"/>
                    <a:pt x="59" y="602"/>
                    <a:pt x="59" y="602"/>
                  </a:cubicBezTo>
                  <a:lnTo>
                    <a:pt x="35" y="563"/>
                  </a:lnTo>
                  <a:lnTo>
                    <a:pt x="16" y="522"/>
                  </a:lnTo>
                  <a:cubicBezTo>
                    <a:pt x="16" y="521"/>
                    <a:pt x="16" y="521"/>
                    <a:pt x="16" y="520"/>
                  </a:cubicBezTo>
                  <a:lnTo>
                    <a:pt x="5" y="477"/>
                  </a:lnTo>
                  <a:cubicBezTo>
                    <a:pt x="5" y="477"/>
                    <a:pt x="5" y="477"/>
                    <a:pt x="4" y="476"/>
                  </a:cubicBezTo>
                  <a:lnTo>
                    <a:pt x="0" y="433"/>
                  </a:lnTo>
                  <a:close/>
                  <a:moveTo>
                    <a:pt x="20" y="475"/>
                  </a:moveTo>
                  <a:lnTo>
                    <a:pt x="20" y="473"/>
                  </a:lnTo>
                  <a:lnTo>
                    <a:pt x="31" y="516"/>
                  </a:lnTo>
                  <a:lnTo>
                    <a:pt x="31" y="515"/>
                  </a:lnTo>
                  <a:lnTo>
                    <a:pt x="48" y="554"/>
                  </a:lnTo>
                  <a:lnTo>
                    <a:pt x="72" y="593"/>
                  </a:lnTo>
                  <a:lnTo>
                    <a:pt x="72" y="592"/>
                  </a:lnTo>
                  <a:lnTo>
                    <a:pt x="102" y="629"/>
                  </a:lnTo>
                  <a:lnTo>
                    <a:pt x="138" y="664"/>
                  </a:lnTo>
                  <a:lnTo>
                    <a:pt x="137" y="663"/>
                  </a:lnTo>
                  <a:lnTo>
                    <a:pt x="226" y="726"/>
                  </a:lnTo>
                  <a:lnTo>
                    <a:pt x="225" y="725"/>
                  </a:lnTo>
                  <a:lnTo>
                    <a:pt x="333" y="777"/>
                  </a:lnTo>
                  <a:lnTo>
                    <a:pt x="332" y="777"/>
                  </a:lnTo>
                  <a:lnTo>
                    <a:pt x="455" y="816"/>
                  </a:lnTo>
                  <a:lnTo>
                    <a:pt x="590" y="839"/>
                  </a:lnTo>
                  <a:lnTo>
                    <a:pt x="736" y="848"/>
                  </a:lnTo>
                  <a:lnTo>
                    <a:pt x="882" y="840"/>
                  </a:lnTo>
                  <a:lnTo>
                    <a:pt x="1018" y="816"/>
                  </a:lnTo>
                  <a:lnTo>
                    <a:pt x="1141" y="777"/>
                  </a:lnTo>
                  <a:lnTo>
                    <a:pt x="1140" y="777"/>
                  </a:lnTo>
                  <a:lnTo>
                    <a:pt x="1248" y="725"/>
                  </a:lnTo>
                  <a:lnTo>
                    <a:pt x="1247" y="726"/>
                  </a:lnTo>
                  <a:lnTo>
                    <a:pt x="1336" y="663"/>
                  </a:lnTo>
                  <a:lnTo>
                    <a:pt x="1335" y="664"/>
                  </a:lnTo>
                  <a:lnTo>
                    <a:pt x="1370" y="629"/>
                  </a:lnTo>
                  <a:lnTo>
                    <a:pt x="1401" y="592"/>
                  </a:lnTo>
                  <a:lnTo>
                    <a:pt x="1401" y="593"/>
                  </a:lnTo>
                  <a:lnTo>
                    <a:pt x="1424" y="555"/>
                  </a:lnTo>
                  <a:lnTo>
                    <a:pt x="1442" y="515"/>
                  </a:lnTo>
                  <a:lnTo>
                    <a:pt x="1442" y="516"/>
                  </a:lnTo>
                  <a:lnTo>
                    <a:pt x="1453" y="473"/>
                  </a:lnTo>
                  <a:lnTo>
                    <a:pt x="1452" y="475"/>
                  </a:lnTo>
                  <a:lnTo>
                    <a:pt x="1456" y="432"/>
                  </a:lnTo>
                  <a:lnTo>
                    <a:pt x="1456" y="433"/>
                  </a:lnTo>
                  <a:lnTo>
                    <a:pt x="1452" y="390"/>
                  </a:lnTo>
                  <a:lnTo>
                    <a:pt x="1453" y="391"/>
                  </a:lnTo>
                  <a:lnTo>
                    <a:pt x="1442" y="349"/>
                  </a:lnTo>
                  <a:lnTo>
                    <a:pt x="1442" y="351"/>
                  </a:lnTo>
                  <a:lnTo>
                    <a:pt x="1425" y="311"/>
                  </a:lnTo>
                  <a:lnTo>
                    <a:pt x="1401" y="272"/>
                  </a:lnTo>
                  <a:lnTo>
                    <a:pt x="1401" y="273"/>
                  </a:lnTo>
                  <a:lnTo>
                    <a:pt x="1371" y="236"/>
                  </a:lnTo>
                  <a:lnTo>
                    <a:pt x="1335" y="201"/>
                  </a:lnTo>
                  <a:lnTo>
                    <a:pt x="1336" y="202"/>
                  </a:lnTo>
                  <a:lnTo>
                    <a:pt x="1247" y="139"/>
                  </a:lnTo>
                  <a:lnTo>
                    <a:pt x="1248" y="140"/>
                  </a:lnTo>
                  <a:lnTo>
                    <a:pt x="1140" y="88"/>
                  </a:lnTo>
                  <a:lnTo>
                    <a:pt x="1141" y="88"/>
                  </a:lnTo>
                  <a:lnTo>
                    <a:pt x="1019" y="49"/>
                  </a:lnTo>
                  <a:lnTo>
                    <a:pt x="883" y="25"/>
                  </a:lnTo>
                  <a:lnTo>
                    <a:pt x="737" y="16"/>
                  </a:lnTo>
                  <a:lnTo>
                    <a:pt x="591" y="25"/>
                  </a:lnTo>
                  <a:lnTo>
                    <a:pt x="456" y="49"/>
                  </a:lnTo>
                  <a:lnTo>
                    <a:pt x="332" y="88"/>
                  </a:lnTo>
                  <a:lnTo>
                    <a:pt x="333" y="88"/>
                  </a:lnTo>
                  <a:lnTo>
                    <a:pt x="225" y="140"/>
                  </a:lnTo>
                  <a:lnTo>
                    <a:pt x="226" y="139"/>
                  </a:lnTo>
                  <a:lnTo>
                    <a:pt x="137" y="202"/>
                  </a:lnTo>
                  <a:lnTo>
                    <a:pt x="138" y="201"/>
                  </a:lnTo>
                  <a:lnTo>
                    <a:pt x="103" y="236"/>
                  </a:lnTo>
                  <a:lnTo>
                    <a:pt x="72" y="273"/>
                  </a:lnTo>
                  <a:lnTo>
                    <a:pt x="72" y="272"/>
                  </a:lnTo>
                  <a:lnTo>
                    <a:pt x="49" y="310"/>
                  </a:lnTo>
                  <a:lnTo>
                    <a:pt x="31" y="351"/>
                  </a:lnTo>
                  <a:lnTo>
                    <a:pt x="31" y="349"/>
                  </a:lnTo>
                  <a:lnTo>
                    <a:pt x="20" y="391"/>
                  </a:lnTo>
                  <a:lnTo>
                    <a:pt x="20" y="390"/>
                  </a:lnTo>
                  <a:lnTo>
                    <a:pt x="16" y="433"/>
                  </a:lnTo>
                  <a:lnTo>
                    <a:pt x="16" y="432"/>
                  </a:lnTo>
                  <a:lnTo>
                    <a:pt x="20" y="475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301" y="2916"/>
              <a:ext cx="68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Conferências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390" y="3043"/>
              <a:ext cx="48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conjuntas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86" y="2293"/>
              <a:ext cx="3223" cy="63"/>
            </a:xfrm>
            <a:custGeom>
              <a:avLst/>
              <a:gdLst>
                <a:gd name="T0" fmla="*/ 59 w 3223"/>
                <a:gd name="T1" fmla="*/ 24 h 63"/>
                <a:gd name="T2" fmla="*/ 3164 w 3223"/>
                <a:gd name="T3" fmla="*/ 24 h 63"/>
                <a:gd name="T4" fmla="*/ 3164 w 3223"/>
                <a:gd name="T5" fmla="*/ 39 h 63"/>
                <a:gd name="T6" fmla="*/ 59 w 3223"/>
                <a:gd name="T7" fmla="*/ 39 h 63"/>
                <a:gd name="T8" fmla="*/ 59 w 3223"/>
                <a:gd name="T9" fmla="*/ 24 h 63"/>
                <a:gd name="T10" fmla="*/ 71 w 3223"/>
                <a:gd name="T11" fmla="*/ 63 h 63"/>
                <a:gd name="T12" fmla="*/ 0 w 3223"/>
                <a:gd name="T13" fmla="*/ 31 h 63"/>
                <a:gd name="T14" fmla="*/ 71 w 3223"/>
                <a:gd name="T15" fmla="*/ 0 h 63"/>
                <a:gd name="T16" fmla="*/ 71 w 3223"/>
                <a:gd name="T17" fmla="*/ 63 h 63"/>
                <a:gd name="T18" fmla="*/ 3152 w 3223"/>
                <a:gd name="T19" fmla="*/ 0 h 63"/>
                <a:gd name="T20" fmla="*/ 3223 w 3223"/>
                <a:gd name="T21" fmla="*/ 31 h 63"/>
                <a:gd name="T22" fmla="*/ 3152 w 3223"/>
                <a:gd name="T23" fmla="*/ 63 h 63"/>
                <a:gd name="T24" fmla="*/ 3152 w 3223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3" h="63">
                  <a:moveTo>
                    <a:pt x="59" y="24"/>
                  </a:moveTo>
                  <a:lnTo>
                    <a:pt x="3164" y="24"/>
                  </a:lnTo>
                  <a:lnTo>
                    <a:pt x="3164" y="39"/>
                  </a:lnTo>
                  <a:lnTo>
                    <a:pt x="59" y="39"/>
                  </a:lnTo>
                  <a:lnTo>
                    <a:pt x="59" y="24"/>
                  </a:lnTo>
                  <a:close/>
                  <a:moveTo>
                    <a:pt x="71" y="63"/>
                  </a:moveTo>
                  <a:lnTo>
                    <a:pt x="0" y="31"/>
                  </a:lnTo>
                  <a:lnTo>
                    <a:pt x="71" y="0"/>
                  </a:lnTo>
                  <a:lnTo>
                    <a:pt x="71" y="63"/>
                  </a:lnTo>
                  <a:close/>
                  <a:moveTo>
                    <a:pt x="3152" y="0"/>
                  </a:moveTo>
                  <a:lnTo>
                    <a:pt x="3223" y="31"/>
                  </a:lnTo>
                  <a:lnTo>
                    <a:pt x="3152" y="63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2631" y="2305"/>
              <a:ext cx="879" cy="601"/>
            </a:xfrm>
            <a:custGeom>
              <a:avLst/>
              <a:gdLst>
                <a:gd name="T0" fmla="*/ 0 w 1584"/>
                <a:gd name="T1" fmla="*/ 608 h 1216"/>
                <a:gd name="T2" fmla="*/ 792 w 1584"/>
                <a:gd name="T3" fmla="*/ 0 h 1216"/>
                <a:gd name="T4" fmla="*/ 792 w 1584"/>
                <a:gd name="T5" fmla="*/ 0 h 1216"/>
                <a:gd name="T6" fmla="*/ 792 w 1584"/>
                <a:gd name="T7" fmla="*/ 0 h 1216"/>
                <a:gd name="T8" fmla="*/ 1584 w 1584"/>
                <a:gd name="T9" fmla="*/ 608 h 1216"/>
                <a:gd name="T10" fmla="*/ 1584 w 1584"/>
                <a:gd name="T11" fmla="*/ 608 h 1216"/>
                <a:gd name="T12" fmla="*/ 1584 w 1584"/>
                <a:gd name="T13" fmla="*/ 608 h 1216"/>
                <a:gd name="T14" fmla="*/ 792 w 1584"/>
                <a:gd name="T15" fmla="*/ 1216 h 1216"/>
                <a:gd name="T16" fmla="*/ 792 w 1584"/>
                <a:gd name="T17" fmla="*/ 1216 h 1216"/>
                <a:gd name="T18" fmla="*/ 792 w 1584"/>
                <a:gd name="T19" fmla="*/ 1216 h 1216"/>
                <a:gd name="T20" fmla="*/ 0 w 1584"/>
                <a:gd name="T21" fmla="*/ 608 h 1216"/>
                <a:gd name="T22" fmla="*/ 0 w 1584"/>
                <a:gd name="T23" fmla="*/ 60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1216">
                  <a:moveTo>
                    <a:pt x="0" y="608"/>
                  </a:moveTo>
                  <a:cubicBezTo>
                    <a:pt x="0" y="273"/>
                    <a:pt x="355" y="0"/>
                    <a:pt x="792" y="0"/>
                  </a:cubicBezTo>
                  <a:cubicBezTo>
                    <a:pt x="792" y="0"/>
                    <a:pt x="792" y="0"/>
                    <a:pt x="792" y="0"/>
                  </a:cubicBezTo>
                  <a:lnTo>
                    <a:pt x="792" y="0"/>
                  </a:lnTo>
                  <a:cubicBezTo>
                    <a:pt x="1230" y="0"/>
                    <a:pt x="1584" y="273"/>
                    <a:pt x="1584" y="608"/>
                  </a:cubicBezTo>
                  <a:cubicBezTo>
                    <a:pt x="1584" y="608"/>
                    <a:pt x="1584" y="608"/>
                    <a:pt x="1584" y="608"/>
                  </a:cubicBezTo>
                  <a:lnTo>
                    <a:pt x="1584" y="608"/>
                  </a:lnTo>
                  <a:cubicBezTo>
                    <a:pt x="1584" y="944"/>
                    <a:pt x="1230" y="1216"/>
                    <a:pt x="792" y="1216"/>
                  </a:cubicBezTo>
                  <a:cubicBezTo>
                    <a:pt x="792" y="1216"/>
                    <a:pt x="792" y="1216"/>
                    <a:pt x="792" y="1216"/>
                  </a:cubicBezTo>
                  <a:lnTo>
                    <a:pt x="792" y="1216"/>
                  </a:lnTo>
                  <a:cubicBezTo>
                    <a:pt x="355" y="1216"/>
                    <a:pt x="0" y="944"/>
                    <a:pt x="0" y="608"/>
                  </a:cubicBezTo>
                  <a:cubicBezTo>
                    <a:pt x="0" y="608"/>
                    <a:pt x="0" y="608"/>
                    <a:pt x="0" y="60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2627" y="2301"/>
              <a:ext cx="888" cy="609"/>
            </a:xfrm>
            <a:custGeom>
              <a:avLst/>
              <a:gdLst>
                <a:gd name="T0" fmla="*/ 17 w 1600"/>
                <a:gd name="T1" fmla="*/ 493 h 1232"/>
                <a:gd name="T2" fmla="*/ 98 w 1600"/>
                <a:gd name="T3" fmla="*/ 323 h 1232"/>
                <a:gd name="T4" fmla="*/ 235 w 1600"/>
                <a:gd name="T5" fmla="*/ 181 h 1232"/>
                <a:gd name="T6" fmla="*/ 354 w 1600"/>
                <a:gd name="T7" fmla="*/ 105 h 1232"/>
                <a:gd name="T8" fmla="*/ 640 w 1600"/>
                <a:gd name="T9" fmla="*/ 13 h 1232"/>
                <a:gd name="T10" fmla="*/ 882 w 1600"/>
                <a:gd name="T11" fmla="*/ 3 h 1232"/>
                <a:gd name="T12" fmla="*/ 1113 w 1600"/>
                <a:gd name="T13" fmla="*/ 49 h 1232"/>
                <a:gd name="T14" fmla="*/ 1365 w 1600"/>
                <a:gd name="T15" fmla="*/ 180 h 1232"/>
                <a:gd name="T16" fmla="*/ 1464 w 1600"/>
                <a:gd name="T17" fmla="*/ 272 h 1232"/>
                <a:gd name="T18" fmla="*/ 1564 w 1600"/>
                <a:gd name="T19" fmla="*/ 432 h 1232"/>
                <a:gd name="T20" fmla="*/ 1600 w 1600"/>
                <a:gd name="T21" fmla="*/ 616 h 1232"/>
                <a:gd name="T22" fmla="*/ 1564 w 1600"/>
                <a:gd name="T23" fmla="*/ 800 h 1232"/>
                <a:gd name="T24" fmla="*/ 1464 w 1600"/>
                <a:gd name="T25" fmla="*/ 961 h 1232"/>
                <a:gd name="T26" fmla="*/ 1365 w 1600"/>
                <a:gd name="T27" fmla="*/ 1053 h 1232"/>
                <a:gd name="T28" fmla="*/ 1113 w 1600"/>
                <a:gd name="T29" fmla="*/ 1184 h 1232"/>
                <a:gd name="T30" fmla="*/ 882 w 1600"/>
                <a:gd name="T31" fmla="*/ 1229 h 1232"/>
                <a:gd name="T32" fmla="*/ 641 w 1600"/>
                <a:gd name="T33" fmla="*/ 1220 h 1232"/>
                <a:gd name="T34" fmla="*/ 354 w 1600"/>
                <a:gd name="T35" fmla="*/ 1128 h 1232"/>
                <a:gd name="T36" fmla="*/ 235 w 1600"/>
                <a:gd name="T37" fmla="*/ 1052 h 1232"/>
                <a:gd name="T38" fmla="*/ 98 w 1600"/>
                <a:gd name="T39" fmla="*/ 911 h 1232"/>
                <a:gd name="T40" fmla="*/ 17 w 1600"/>
                <a:gd name="T41" fmla="*/ 742 h 1232"/>
                <a:gd name="T42" fmla="*/ 20 w 1600"/>
                <a:gd name="T43" fmla="*/ 677 h 1232"/>
                <a:gd name="T44" fmla="*/ 77 w 1600"/>
                <a:gd name="T45" fmla="*/ 849 h 1232"/>
                <a:gd name="T46" fmla="*/ 149 w 1600"/>
                <a:gd name="T47" fmla="*/ 951 h 1232"/>
                <a:gd name="T48" fmla="*/ 362 w 1600"/>
                <a:gd name="T49" fmla="*/ 1114 h 1232"/>
                <a:gd name="T50" fmla="*/ 494 w 1600"/>
                <a:gd name="T51" fmla="*/ 1169 h 1232"/>
                <a:gd name="T52" fmla="*/ 800 w 1600"/>
                <a:gd name="T53" fmla="*/ 1216 h 1232"/>
                <a:gd name="T54" fmla="*/ 1108 w 1600"/>
                <a:gd name="T55" fmla="*/ 1169 h 1232"/>
                <a:gd name="T56" fmla="*/ 1239 w 1600"/>
                <a:gd name="T57" fmla="*/ 1114 h 1232"/>
                <a:gd name="T58" fmla="*/ 1452 w 1600"/>
                <a:gd name="T59" fmla="*/ 951 h 1232"/>
                <a:gd name="T60" fmla="*/ 1523 w 1600"/>
                <a:gd name="T61" fmla="*/ 850 h 1232"/>
                <a:gd name="T62" fmla="*/ 1580 w 1600"/>
                <a:gd name="T63" fmla="*/ 678 h 1232"/>
                <a:gd name="T64" fmla="*/ 1569 w 1600"/>
                <a:gd name="T65" fmla="*/ 497 h 1232"/>
                <a:gd name="T66" fmla="*/ 1491 w 1600"/>
                <a:gd name="T67" fmla="*/ 332 h 1232"/>
                <a:gd name="T68" fmla="*/ 1355 w 1600"/>
                <a:gd name="T69" fmla="*/ 192 h 1232"/>
                <a:gd name="T70" fmla="*/ 1240 w 1600"/>
                <a:gd name="T71" fmla="*/ 120 h 1232"/>
                <a:gd name="T72" fmla="*/ 960 w 1600"/>
                <a:gd name="T73" fmla="*/ 28 h 1232"/>
                <a:gd name="T74" fmla="*/ 720 w 1600"/>
                <a:gd name="T75" fmla="*/ 19 h 1232"/>
                <a:gd name="T76" fmla="*/ 496 w 1600"/>
                <a:gd name="T77" fmla="*/ 64 h 1232"/>
                <a:gd name="T78" fmla="*/ 245 w 1600"/>
                <a:gd name="T79" fmla="*/ 193 h 1232"/>
                <a:gd name="T80" fmla="*/ 150 w 1600"/>
                <a:gd name="T81" fmla="*/ 281 h 1232"/>
                <a:gd name="T82" fmla="*/ 52 w 1600"/>
                <a:gd name="T83" fmla="*/ 438 h 1232"/>
                <a:gd name="T84" fmla="*/ 16 w 1600"/>
                <a:gd name="T85" fmla="*/ 61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0" h="1232">
                  <a:moveTo>
                    <a:pt x="0" y="617"/>
                  </a:moveTo>
                  <a:lnTo>
                    <a:pt x="4" y="554"/>
                  </a:lnTo>
                  <a:lnTo>
                    <a:pt x="17" y="493"/>
                  </a:lnTo>
                  <a:lnTo>
                    <a:pt x="37" y="433"/>
                  </a:lnTo>
                  <a:lnTo>
                    <a:pt x="63" y="377"/>
                  </a:lnTo>
                  <a:lnTo>
                    <a:pt x="98" y="323"/>
                  </a:lnTo>
                  <a:lnTo>
                    <a:pt x="137" y="272"/>
                  </a:lnTo>
                  <a:cubicBezTo>
                    <a:pt x="137" y="271"/>
                    <a:pt x="138" y="271"/>
                    <a:pt x="138" y="271"/>
                  </a:cubicBezTo>
                  <a:lnTo>
                    <a:pt x="235" y="181"/>
                  </a:lnTo>
                  <a:cubicBezTo>
                    <a:pt x="235" y="180"/>
                    <a:pt x="236" y="180"/>
                    <a:pt x="236" y="180"/>
                  </a:cubicBezTo>
                  <a:lnTo>
                    <a:pt x="353" y="106"/>
                  </a:lnTo>
                  <a:cubicBezTo>
                    <a:pt x="354" y="105"/>
                    <a:pt x="354" y="105"/>
                    <a:pt x="354" y="105"/>
                  </a:cubicBezTo>
                  <a:lnTo>
                    <a:pt x="489" y="49"/>
                  </a:lnTo>
                  <a:cubicBezTo>
                    <a:pt x="490" y="49"/>
                    <a:pt x="490" y="49"/>
                    <a:pt x="491" y="49"/>
                  </a:cubicBezTo>
                  <a:lnTo>
                    <a:pt x="640" y="13"/>
                  </a:lnTo>
                  <a:lnTo>
                    <a:pt x="719" y="4"/>
                  </a:lnTo>
                  <a:lnTo>
                    <a:pt x="800" y="0"/>
                  </a:lnTo>
                  <a:lnTo>
                    <a:pt x="882" y="3"/>
                  </a:lnTo>
                  <a:lnTo>
                    <a:pt x="961" y="13"/>
                  </a:lnTo>
                  <a:lnTo>
                    <a:pt x="1111" y="49"/>
                  </a:lnTo>
                  <a:cubicBezTo>
                    <a:pt x="1112" y="49"/>
                    <a:pt x="1112" y="49"/>
                    <a:pt x="1113" y="49"/>
                  </a:cubicBezTo>
                  <a:lnTo>
                    <a:pt x="1247" y="105"/>
                  </a:lnTo>
                  <a:cubicBezTo>
                    <a:pt x="1247" y="105"/>
                    <a:pt x="1247" y="105"/>
                    <a:pt x="1248" y="106"/>
                  </a:cubicBezTo>
                  <a:lnTo>
                    <a:pt x="1365" y="180"/>
                  </a:lnTo>
                  <a:cubicBezTo>
                    <a:pt x="1365" y="180"/>
                    <a:pt x="1366" y="180"/>
                    <a:pt x="1366" y="181"/>
                  </a:cubicBezTo>
                  <a:lnTo>
                    <a:pt x="1463" y="271"/>
                  </a:lnTo>
                  <a:cubicBezTo>
                    <a:pt x="1463" y="271"/>
                    <a:pt x="1464" y="271"/>
                    <a:pt x="1464" y="272"/>
                  </a:cubicBezTo>
                  <a:lnTo>
                    <a:pt x="1504" y="323"/>
                  </a:lnTo>
                  <a:lnTo>
                    <a:pt x="1537" y="376"/>
                  </a:lnTo>
                  <a:lnTo>
                    <a:pt x="1564" y="432"/>
                  </a:lnTo>
                  <a:lnTo>
                    <a:pt x="1584" y="492"/>
                  </a:lnTo>
                  <a:lnTo>
                    <a:pt x="1596" y="553"/>
                  </a:lnTo>
                  <a:lnTo>
                    <a:pt x="1600" y="616"/>
                  </a:lnTo>
                  <a:lnTo>
                    <a:pt x="1596" y="679"/>
                  </a:lnTo>
                  <a:lnTo>
                    <a:pt x="1584" y="741"/>
                  </a:lnTo>
                  <a:lnTo>
                    <a:pt x="1564" y="800"/>
                  </a:lnTo>
                  <a:lnTo>
                    <a:pt x="1538" y="857"/>
                  </a:lnTo>
                  <a:lnTo>
                    <a:pt x="1504" y="911"/>
                  </a:lnTo>
                  <a:lnTo>
                    <a:pt x="1464" y="961"/>
                  </a:lnTo>
                  <a:cubicBezTo>
                    <a:pt x="1463" y="962"/>
                    <a:pt x="1463" y="962"/>
                    <a:pt x="1463" y="962"/>
                  </a:cubicBezTo>
                  <a:lnTo>
                    <a:pt x="1366" y="1052"/>
                  </a:lnTo>
                  <a:cubicBezTo>
                    <a:pt x="1366" y="1053"/>
                    <a:pt x="1365" y="1053"/>
                    <a:pt x="1365" y="1053"/>
                  </a:cubicBezTo>
                  <a:lnTo>
                    <a:pt x="1248" y="1127"/>
                  </a:lnTo>
                  <a:cubicBezTo>
                    <a:pt x="1247" y="1127"/>
                    <a:pt x="1247" y="1128"/>
                    <a:pt x="1247" y="1128"/>
                  </a:cubicBezTo>
                  <a:lnTo>
                    <a:pt x="1113" y="1184"/>
                  </a:lnTo>
                  <a:cubicBezTo>
                    <a:pt x="1112" y="1184"/>
                    <a:pt x="1112" y="1184"/>
                    <a:pt x="1111" y="1184"/>
                  </a:cubicBezTo>
                  <a:lnTo>
                    <a:pt x="962" y="1220"/>
                  </a:lnTo>
                  <a:lnTo>
                    <a:pt x="882" y="1229"/>
                  </a:lnTo>
                  <a:lnTo>
                    <a:pt x="801" y="1232"/>
                  </a:lnTo>
                  <a:lnTo>
                    <a:pt x="719" y="1229"/>
                  </a:lnTo>
                  <a:lnTo>
                    <a:pt x="641" y="1220"/>
                  </a:lnTo>
                  <a:lnTo>
                    <a:pt x="491" y="1184"/>
                  </a:lnTo>
                  <a:cubicBezTo>
                    <a:pt x="490" y="1184"/>
                    <a:pt x="490" y="1184"/>
                    <a:pt x="489" y="1184"/>
                  </a:cubicBezTo>
                  <a:lnTo>
                    <a:pt x="354" y="1128"/>
                  </a:lnTo>
                  <a:cubicBezTo>
                    <a:pt x="354" y="1128"/>
                    <a:pt x="354" y="1127"/>
                    <a:pt x="353" y="1127"/>
                  </a:cubicBezTo>
                  <a:lnTo>
                    <a:pt x="236" y="1053"/>
                  </a:lnTo>
                  <a:cubicBezTo>
                    <a:pt x="236" y="1053"/>
                    <a:pt x="235" y="1053"/>
                    <a:pt x="235" y="1052"/>
                  </a:cubicBezTo>
                  <a:lnTo>
                    <a:pt x="138" y="962"/>
                  </a:lnTo>
                  <a:cubicBezTo>
                    <a:pt x="138" y="962"/>
                    <a:pt x="137" y="962"/>
                    <a:pt x="137" y="961"/>
                  </a:cubicBezTo>
                  <a:lnTo>
                    <a:pt x="98" y="911"/>
                  </a:lnTo>
                  <a:lnTo>
                    <a:pt x="64" y="858"/>
                  </a:lnTo>
                  <a:lnTo>
                    <a:pt x="37" y="801"/>
                  </a:lnTo>
                  <a:lnTo>
                    <a:pt x="17" y="742"/>
                  </a:lnTo>
                  <a:lnTo>
                    <a:pt x="5" y="680"/>
                  </a:lnTo>
                  <a:lnTo>
                    <a:pt x="0" y="617"/>
                  </a:lnTo>
                  <a:close/>
                  <a:moveTo>
                    <a:pt x="20" y="677"/>
                  </a:moveTo>
                  <a:lnTo>
                    <a:pt x="32" y="737"/>
                  </a:lnTo>
                  <a:lnTo>
                    <a:pt x="52" y="794"/>
                  </a:lnTo>
                  <a:lnTo>
                    <a:pt x="77" y="849"/>
                  </a:lnTo>
                  <a:lnTo>
                    <a:pt x="111" y="902"/>
                  </a:lnTo>
                  <a:lnTo>
                    <a:pt x="150" y="952"/>
                  </a:lnTo>
                  <a:lnTo>
                    <a:pt x="149" y="951"/>
                  </a:lnTo>
                  <a:lnTo>
                    <a:pt x="246" y="1041"/>
                  </a:lnTo>
                  <a:lnTo>
                    <a:pt x="245" y="1040"/>
                  </a:lnTo>
                  <a:lnTo>
                    <a:pt x="362" y="1114"/>
                  </a:lnTo>
                  <a:lnTo>
                    <a:pt x="361" y="1113"/>
                  </a:lnTo>
                  <a:lnTo>
                    <a:pt x="496" y="1169"/>
                  </a:lnTo>
                  <a:lnTo>
                    <a:pt x="494" y="1169"/>
                  </a:lnTo>
                  <a:lnTo>
                    <a:pt x="642" y="1205"/>
                  </a:lnTo>
                  <a:lnTo>
                    <a:pt x="720" y="1213"/>
                  </a:lnTo>
                  <a:lnTo>
                    <a:pt x="800" y="1216"/>
                  </a:lnTo>
                  <a:lnTo>
                    <a:pt x="881" y="1214"/>
                  </a:lnTo>
                  <a:lnTo>
                    <a:pt x="959" y="1205"/>
                  </a:lnTo>
                  <a:lnTo>
                    <a:pt x="1108" y="1169"/>
                  </a:lnTo>
                  <a:lnTo>
                    <a:pt x="1106" y="1169"/>
                  </a:lnTo>
                  <a:lnTo>
                    <a:pt x="1240" y="1113"/>
                  </a:lnTo>
                  <a:lnTo>
                    <a:pt x="1239" y="1114"/>
                  </a:lnTo>
                  <a:lnTo>
                    <a:pt x="1356" y="1040"/>
                  </a:lnTo>
                  <a:lnTo>
                    <a:pt x="1355" y="1041"/>
                  </a:lnTo>
                  <a:lnTo>
                    <a:pt x="1452" y="951"/>
                  </a:lnTo>
                  <a:lnTo>
                    <a:pt x="1451" y="951"/>
                  </a:lnTo>
                  <a:lnTo>
                    <a:pt x="1491" y="902"/>
                  </a:lnTo>
                  <a:lnTo>
                    <a:pt x="1523" y="850"/>
                  </a:lnTo>
                  <a:lnTo>
                    <a:pt x="1549" y="795"/>
                  </a:lnTo>
                  <a:lnTo>
                    <a:pt x="1569" y="738"/>
                  </a:lnTo>
                  <a:lnTo>
                    <a:pt x="1580" y="678"/>
                  </a:lnTo>
                  <a:lnTo>
                    <a:pt x="1584" y="617"/>
                  </a:lnTo>
                  <a:lnTo>
                    <a:pt x="1581" y="556"/>
                  </a:lnTo>
                  <a:lnTo>
                    <a:pt x="1569" y="497"/>
                  </a:lnTo>
                  <a:lnTo>
                    <a:pt x="1549" y="439"/>
                  </a:lnTo>
                  <a:lnTo>
                    <a:pt x="1524" y="385"/>
                  </a:lnTo>
                  <a:lnTo>
                    <a:pt x="1491" y="332"/>
                  </a:lnTo>
                  <a:lnTo>
                    <a:pt x="1451" y="281"/>
                  </a:lnTo>
                  <a:lnTo>
                    <a:pt x="1452" y="282"/>
                  </a:lnTo>
                  <a:lnTo>
                    <a:pt x="1355" y="192"/>
                  </a:lnTo>
                  <a:lnTo>
                    <a:pt x="1356" y="193"/>
                  </a:lnTo>
                  <a:lnTo>
                    <a:pt x="1239" y="119"/>
                  </a:lnTo>
                  <a:lnTo>
                    <a:pt x="1240" y="120"/>
                  </a:lnTo>
                  <a:lnTo>
                    <a:pt x="1106" y="64"/>
                  </a:lnTo>
                  <a:lnTo>
                    <a:pt x="1108" y="64"/>
                  </a:lnTo>
                  <a:lnTo>
                    <a:pt x="960" y="28"/>
                  </a:lnTo>
                  <a:lnTo>
                    <a:pt x="881" y="19"/>
                  </a:lnTo>
                  <a:lnTo>
                    <a:pt x="801" y="16"/>
                  </a:lnTo>
                  <a:lnTo>
                    <a:pt x="720" y="19"/>
                  </a:lnTo>
                  <a:lnTo>
                    <a:pt x="643" y="28"/>
                  </a:lnTo>
                  <a:lnTo>
                    <a:pt x="494" y="64"/>
                  </a:lnTo>
                  <a:lnTo>
                    <a:pt x="496" y="64"/>
                  </a:lnTo>
                  <a:lnTo>
                    <a:pt x="361" y="120"/>
                  </a:lnTo>
                  <a:lnTo>
                    <a:pt x="362" y="119"/>
                  </a:lnTo>
                  <a:lnTo>
                    <a:pt x="245" y="193"/>
                  </a:lnTo>
                  <a:lnTo>
                    <a:pt x="246" y="192"/>
                  </a:lnTo>
                  <a:lnTo>
                    <a:pt x="149" y="282"/>
                  </a:lnTo>
                  <a:lnTo>
                    <a:pt x="150" y="281"/>
                  </a:lnTo>
                  <a:lnTo>
                    <a:pt x="111" y="332"/>
                  </a:lnTo>
                  <a:lnTo>
                    <a:pt x="78" y="384"/>
                  </a:lnTo>
                  <a:lnTo>
                    <a:pt x="52" y="438"/>
                  </a:lnTo>
                  <a:lnTo>
                    <a:pt x="32" y="496"/>
                  </a:lnTo>
                  <a:lnTo>
                    <a:pt x="20" y="555"/>
                  </a:lnTo>
                  <a:lnTo>
                    <a:pt x="16" y="616"/>
                  </a:lnTo>
                  <a:lnTo>
                    <a:pt x="20" y="67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2873" y="2425"/>
              <a:ext cx="43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Centros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2731" y="2551"/>
              <a:ext cx="69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colaborativos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784" y="2678"/>
              <a:ext cx="61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 pesquisa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1805" y="2107"/>
              <a:ext cx="879" cy="594"/>
            </a:xfrm>
            <a:custGeom>
              <a:avLst/>
              <a:gdLst>
                <a:gd name="T0" fmla="*/ 0 w 1584"/>
                <a:gd name="T1" fmla="*/ 600 h 1200"/>
                <a:gd name="T2" fmla="*/ 792 w 1584"/>
                <a:gd name="T3" fmla="*/ 0 h 1200"/>
                <a:gd name="T4" fmla="*/ 792 w 1584"/>
                <a:gd name="T5" fmla="*/ 0 h 1200"/>
                <a:gd name="T6" fmla="*/ 792 w 1584"/>
                <a:gd name="T7" fmla="*/ 0 h 1200"/>
                <a:gd name="T8" fmla="*/ 1584 w 1584"/>
                <a:gd name="T9" fmla="*/ 600 h 1200"/>
                <a:gd name="T10" fmla="*/ 1584 w 1584"/>
                <a:gd name="T11" fmla="*/ 600 h 1200"/>
                <a:gd name="T12" fmla="*/ 1584 w 1584"/>
                <a:gd name="T13" fmla="*/ 600 h 1200"/>
                <a:gd name="T14" fmla="*/ 792 w 1584"/>
                <a:gd name="T15" fmla="*/ 1200 h 1200"/>
                <a:gd name="T16" fmla="*/ 792 w 1584"/>
                <a:gd name="T17" fmla="*/ 1200 h 1200"/>
                <a:gd name="T18" fmla="*/ 792 w 1584"/>
                <a:gd name="T19" fmla="*/ 1200 h 1200"/>
                <a:gd name="T20" fmla="*/ 0 w 1584"/>
                <a:gd name="T21" fmla="*/ 600 h 1200"/>
                <a:gd name="T22" fmla="*/ 0 w 1584"/>
                <a:gd name="T23" fmla="*/ 6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1200">
                  <a:moveTo>
                    <a:pt x="0" y="600"/>
                  </a:moveTo>
                  <a:cubicBezTo>
                    <a:pt x="0" y="269"/>
                    <a:pt x="355" y="0"/>
                    <a:pt x="792" y="0"/>
                  </a:cubicBezTo>
                  <a:cubicBezTo>
                    <a:pt x="792" y="0"/>
                    <a:pt x="792" y="0"/>
                    <a:pt x="792" y="0"/>
                  </a:cubicBezTo>
                  <a:lnTo>
                    <a:pt x="792" y="0"/>
                  </a:lnTo>
                  <a:cubicBezTo>
                    <a:pt x="1230" y="0"/>
                    <a:pt x="1584" y="269"/>
                    <a:pt x="1584" y="600"/>
                  </a:cubicBezTo>
                  <a:cubicBezTo>
                    <a:pt x="1584" y="600"/>
                    <a:pt x="1584" y="600"/>
                    <a:pt x="1584" y="600"/>
                  </a:cubicBezTo>
                  <a:lnTo>
                    <a:pt x="1584" y="600"/>
                  </a:lnTo>
                  <a:cubicBezTo>
                    <a:pt x="1584" y="932"/>
                    <a:pt x="1230" y="1200"/>
                    <a:pt x="792" y="1200"/>
                  </a:cubicBezTo>
                  <a:cubicBezTo>
                    <a:pt x="792" y="1200"/>
                    <a:pt x="792" y="1200"/>
                    <a:pt x="792" y="1200"/>
                  </a:cubicBezTo>
                  <a:lnTo>
                    <a:pt x="792" y="1200"/>
                  </a:lnTo>
                  <a:cubicBezTo>
                    <a:pt x="355" y="1200"/>
                    <a:pt x="0" y="932"/>
                    <a:pt x="0" y="600"/>
                  </a:cubicBezTo>
                  <a:cubicBezTo>
                    <a:pt x="0" y="600"/>
                    <a:pt x="0" y="600"/>
                    <a:pt x="0" y="6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801" y="2103"/>
              <a:ext cx="888" cy="602"/>
            </a:xfrm>
            <a:custGeom>
              <a:avLst/>
              <a:gdLst>
                <a:gd name="T0" fmla="*/ 17 w 1600"/>
                <a:gd name="T1" fmla="*/ 486 h 1216"/>
                <a:gd name="T2" fmla="*/ 98 w 1600"/>
                <a:gd name="T3" fmla="*/ 318 h 1216"/>
                <a:gd name="T4" fmla="*/ 235 w 1600"/>
                <a:gd name="T5" fmla="*/ 179 h 1216"/>
                <a:gd name="T6" fmla="*/ 354 w 1600"/>
                <a:gd name="T7" fmla="*/ 104 h 1216"/>
                <a:gd name="T8" fmla="*/ 640 w 1600"/>
                <a:gd name="T9" fmla="*/ 13 h 1216"/>
                <a:gd name="T10" fmla="*/ 882 w 1600"/>
                <a:gd name="T11" fmla="*/ 3 h 1216"/>
                <a:gd name="T12" fmla="*/ 1113 w 1600"/>
                <a:gd name="T13" fmla="*/ 48 h 1216"/>
                <a:gd name="T14" fmla="*/ 1365 w 1600"/>
                <a:gd name="T15" fmla="*/ 178 h 1216"/>
                <a:gd name="T16" fmla="*/ 1464 w 1600"/>
                <a:gd name="T17" fmla="*/ 268 h 1216"/>
                <a:gd name="T18" fmla="*/ 1564 w 1600"/>
                <a:gd name="T19" fmla="*/ 427 h 1216"/>
                <a:gd name="T20" fmla="*/ 1600 w 1600"/>
                <a:gd name="T21" fmla="*/ 608 h 1216"/>
                <a:gd name="T22" fmla="*/ 1564 w 1600"/>
                <a:gd name="T23" fmla="*/ 790 h 1216"/>
                <a:gd name="T24" fmla="*/ 1464 w 1600"/>
                <a:gd name="T25" fmla="*/ 949 h 1216"/>
                <a:gd name="T26" fmla="*/ 1365 w 1600"/>
                <a:gd name="T27" fmla="*/ 1040 h 1216"/>
                <a:gd name="T28" fmla="*/ 1113 w 1600"/>
                <a:gd name="T29" fmla="*/ 1169 h 1216"/>
                <a:gd name="T30" fmla="*/ 882 w 1600"/>
                <a:gd name="T31" fmla="*/ 1213 h 1216"/>
                <a:gd name="T32" fmla="*/ 641 w 1600"/>
                <a:gd name="T33" fmla="*/ 1204 h 1216"/>
                <a:gd name="T34" fmla="*/ 354 w 1600"/>
                <a:gd name="T35" fmla="*/ 1114 h 1216"/>
                <a:gd name="T36" fmla="*/ 235 w 1600"/>
                <a:gd name="T37" fmla="*/ 1039 h 1216"/>
                <a:gd name="T38" fmla="*/ 98 w 1600"/>
                <a:gd name="T39" fmla="*/ 899 h 1216"/>
                <a:gd name="T40" fmla="*/ 17 w 1600"/>
                <a:gd name="T41" fmla="*/ 732 h 1216"/>
                <a:gd name="T42" fmla="*/ 20 w 1600"/>
                <a:gd name="T43" fmla="*/ 668 h 1216"/>
                <a:gd name="T44" fmla="*/ 77 w 1600"/>
                <a:gd name="T45" fmla="*/ 838 h 1216"/>
                <a:gd name="T46" fmla="*/ 149 w 1600"/>
                <a:gd name="T47" fmla="*/ 939 h 1216"/>
                <a:gd name="T48" fmla="*/ 362 w 1600"/>
                <a:gd name="T49" fmla="*/ 1100 h 1216"/>
                <a:gd name="T50" fmla="*/ 494 w 1600"/>
                <a:gd name="T51" fmla="*/ 1154 h 1216"/>
                <a:gd name="T52" fmla="*/ 800 w 1600"/>
                <a:gd name="T53" fmla="*/ 1200 h 1216"/>
                <a:gd name="T54" fmla="*/ 1108 w 1600"/>
                <a:gd name="T55" fmla="*/ 1154 h 1216"/>
                <a:gd name="T56" fmla="*/ 1239 w 1600"/>
                <a:gd name="T57" fmla="*/ 1100 h 1216"/>
                <a:gd name="T58" fmla="*/ 1452 w 1600"/>
                <a:gd name="T59" fmla="*/ 939 h 1216"/>
                <a:gd name="T60" fmla="*/ 1523 w 1600"/>
                <a:gd name="T61" fmla="*/ 839 h 1216"/>
                <a:gd name="T62" fmla="*/ 1580 w 1600"/>
                <a:gd name="T63" fmla="*/ 669 h 1216"/>
                <a:gd name="T64" fmla="*/ 1569 w 1600"/>
                <a:gd name="T65" fmla="*/ 490 h 1216"/>
                <a:gd name="T66" fmla="*/ 1491 w 1600"/>
                <a:gd name="T67" fmla="*/ 328 h 1216"/>
                <a:gd name="T68" fmla="*/ 1355 w 1600"/>
                <a:gd name="T69" fmla="*/ 190 h 1216"/>
                <a:gd name="T70" fmla="*/ 1240 w 1600"/>
                <a:gd name="T71" fmla="*/ 119 h 1216"/>
                <a:gd name="T72" fmla="*/ 960 w 1600"/>
                <a:gd name="T73" fmla="*/ 28 h 1216"/>
                <a:gd name="T74" fmla="*/ 720 w 1600"/>
                <a:gd name="T75" fmla="*/ 19 h 1216"/>
                <a:gd name="T76" fmla="*/ 496 w 1600"/>
                <a:gd name="T77" fmla="*/ 63 h 1216"/>
                <a:gd name="T78" fmla="*/ 245 w 1600"/>
                <a:gd name="T79" fmla="*/ 191 h 1216"/>
                <a:gd name="T80" fmla="*/ 150 w 1600"/>
                <a:gd name="T81" fmla="*/ 278 h 1216"/>
                <a:gd name="T82" fmla="*/ 52 w 1600"/>
                <a:gd name="T83" fmla="*/ 433 h 1216"/>
                <a:gd name="T84" fmla="*/ 16 w 1600"/>
                <a:gd name="T85" fmla="*/ 60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0" h="1216">
                  <a:moveTo>
                    <a:pt x="0" y="609"/>
                  </a:moveTo>
                  <a:lnTo>
                    <a:pt x="4" y="547"/>
                  </a:lnTo>
                  <a:lnTo>
                    <a:pt x="17" y="486"/>
                  </a:lnTo>
                  <a:lnTo>
                    <a:pt x="37" y="428"/>
                  </a:lnTo>
                  <a:lnTo>
                    <a:pt x="63" y="372"/>
                  </a:lnTo>
                  <a:lnTo>
                    <a:pt x="98" y="318"/>
                  </a:lnTo>
                  <a:lnTo>
                    <a:pt x="137" y="268"/>
                  </a:lnTo>
                  <a:cubicBezTo>
                    <a:pt x="137" y="268"/>
                    <a:pt x="138" y="268"/>
                    <a:pt x="138" y="268"/>
                  </a:cubicBezTo>
                  <a:lnTo>
                    <a:pt x="235" y="179"/>
                  </a:lnTo>
                  <a:cubicBezTo>
                    <a:pt x="235" y="178"/>
                    <a:pt x="236" y="178"/>
                    <a:pt x="236" y="178"/>
                  </a:cubicBezTo>
                  <a:lnTo>
                    <a:pt x="353" y="105"/>
                  </a:lnTo>
                  <a:cubicBezTo>
                    <a:pt x="354" y="104"/>
                    <a:pt x="354" y="104"/>
                    <a:pt x="354" y="104"/>
                  </a:cubicBezTo>
                  <a:lnTo>
                    <a:pt x="489" y="48"/>
                  </a:lnTo>
                  <a:cubicBezTo>
                    <a:pt x="490" y="48"/>
                    <a:pt x="490" y="48"/>
                    <a:pt x="491" y="48"/>
                  </a:cubicBezTo>
                  <a:lnTo>
                    <a:pt x="640" y="13"/>
                  </a:lnTo>
                  <a:lnTo>
                    <a:pt x="719" y="4"/>
                  </a:lnTo>
                  <a:lnTo>
                    <a:pt x="800" y="0"/>
                  </a:lnTo>
                  <a:lnTo>
                    <a:pt x="882" y="3"/>
                  </a:lnTo>
                  <a:lnTo>
                    <a:pt x="961" y="13"/>
                  </a:lnTo>
                  <a:lnTo>
                    <a:pt x="1111" y="48"/>
                  </a:lnTo>
                  <a:cubicBezTo>
                    <a:pt x="1112" y="48"/>
                    <a:pt x="1112" y="48"/>
                    <a:pt x="1113" y="48"/>
                  </a:cubicBezTo>
                  <a:lnTo>
                    <a:pt x="1247" y="104"/>
                  </a:lnTo>
                  <a:cubicBezTo>
                    <a:pt x="1247" y="104"/>
                    <a:pt x="1247" y="104"/>
                    <a:pt x="1248" y="105"/>
                  </a:cubicBezTo>
                  <a:lnTo>
                    <a:pt x="1365" y="178"/>
                  </a:lnTo>
                  <a:cubicBezTo>
                    <a:pt x="1365" y="178"/>
                    <a:pt x="1366" y="178"/>
                    <a:pt x="1366" y="179"/>
                  </a:cubicBezTo>
                  <a:lnTo>
                    <a:pt x="1463" y="268"/>
                  </a:lnTo>
                  <a:cubicBezTo>
                    <a:pt x="1463" y="268"/>
                    <a:pt x="1463" y="268"/>
                    <a:pt x="1464" y="268"/>
                  </a:cubicBezTo>
                  <a:lnTo>
                    <a:pt x="1504" y="317"/>
                  </a:lnTo>
                  <a:lnTo>
                    <a:pt x="1537" y="371"/>
                  </a:lnTo>
                  <a:lnTo>
                    <a:pt x="1564" y="427"/>
                  </a:lnTo>
                  <a:lnTo>
                    <a:pt x="1584" y="485"/>
                  </a:lnTo>
                  <a:lnTo>
                    <a:pt x="1596" y="546"/>
                  </a:lnTo>
                  <a:lnTo>
                    <a:pt x="1600" y="608"/>
                  </a:lnTo>
                  <a:lnTo>
                    <a:pt x="1596" y="670"/>
                  </a:lnTo>
                  <a:lnTo>
                    <a:pt x="1584" y="731"/>
                  </a:lnTo>
                  <a:lnTo>
                    <a:pt x="1564" y="790"/>
                  </a:lnTo>
                  <a:lnTo>
                    <a:pt x="1538" y="846"/>
                  </a:lnTo>
                  <a:lnTo>
                    <a:pt x="1504" y="899"/>
                  </a:lnTo>
                  <a:lnTo>
                    <a:pt x="1464" y="949"/>
                  </a:lnTo>
                  <a:cubicBezTo>
                    <a:pt x="1463" y="950"/>
                    <a:pt x="1463" y="950"/>
                    <a:pt x="1463" y="950"/>
                  </a:cubicBezTo>
                  <a:lnTo>
                    <a:pt x="1366" y="1039"/>
                  </a:lnTo>
                  <a:cubicBezTo>
                    <a:pt x="1366" y="1040"/>
                    <a:pt x="1365" y="1040"/>
                    <a:pt x="1365" y="1040"/>
                  </a:cubicBezTo>
                  <a:lnTo>
                    <a:pt x="1248" y="1113"/>
                  </a:lnTo>
                  <a:cubicBezTo>
                    <a:pt x="1247" y="1113"/>
                    <a:pt x="1247" y="1114"/>
                    <a:pt x="1247" y="1114"/>
                  </a:cubicBezTo>
                  <a:lnTo>
                    <a:pt x="1113" y="1169"/>
                  </a:lnTo>
                  <a:cubicBezTo>
                    <a:pt x="1112" y="1169"/>
                    <a:pt x="1112" y="1169"/>
                    <a:pt x="1111" y="1169"/>
                  </a:cubicBezTo>
                  <a:lnTo>
                    <a:pt x="962" y="1204"/>
                  </a:lnTo>
                  <a:lnTo>
                    <a:pt x="882" y="1213"/>
                  </a:lnTo>
                  <a:lnTo>
                    <a:pt x="801" y="1216"/>
                  </a:lnTo>
                  <a:lnTo>
                    <a:pt x="719" y="1213"/>
                  </a:lnTo>
                  <a:lnTo>
                    <a:pt x="641" y="1204"/>
                  </a:lnTo>
                  <a:lnTo>
                    <a:pt x="491" y="1169"/>
                  </a:lnTo>
                  <a:cubicBezTo>
                    <a:pt x="490" y="1169"/>
                    <a:pt x="490" y="1169"/>
                    <a:pt x="489" y="1169"/>
                  </a:cubicBezTo>
                  <a:lnTo>
                    <a:pt x="354" y="1114"/>
                  </a:lnTo>
                  <a:cubicBezTo>
                    <a:pt x="354" y="1114"/>
                    <a:pt x="354" y="1114"/>
                    <a:pt x="353" y="1113"/>
                  </a:cubicBezTo>
                  <a:lnTo>
                    <a:pt x="236" y="1040"/>
                  </a:lnTo>
                  <a:cubicBezTo>
                    <a:pt x="236" y="1040"/>
                    <a:pt x="235" y="1040"/>
                    <a:pt x="235" y="1039"/>
                  </a:cubicBezTo>
                  <a:lnTo>
                    <a:pt x="138" y="950"/>
                  </a:lnTo>
                  <a:cubicBezTo>
                    <a:pt x="138" y="950"/>
                    <a:pt x="137" y="950"/>
                    <a:pt x="137" y="949"/>
                  </a:cubicBezTo>
                  <a:lnTo>
                    <a:pt x="98" y="899"/>
                  </a:lnTo>
                  <a:lnTo>
                    <a:pt x="64" y="847"/>
                  </a:lnTo>
                  <a:lnTo>
                    <a:pt x="37" y="791"/>
                  </a:lnTo>
                  <a:lnTo>
                    <a:pt x="17" y="732"/>
                  </a:lnTo>
                  <a:lnTo>
                    <a:pt x="5" y="671"/>
                  </a:lnTo>
                  <a:lnTo>
                    <a:pt x="0" y="609"/>
                  </a:lnTo>
                  <a:close/>
                  <a:moveTo>
                    <a:pt x="20" y="668"/>
                  </a:moveTo>
                  <a:lnTo>
                    <a:pt x="32" y="727"/>
                  </a:lnTo>
                  <a:lnTo>
                    <a:pt x="52" y="784"/>
                  </a:lnTo>
                  <a:lnTo>
                    <a:pt x="77" y="838"/>
                  </a:lnTo>
                  <a:lnTo>
                    <a:pt x="111" y="890"/>
                  </a:lnTo>
                  <a:lnTo>
                    <a:pt x="150" y="940"/>
                  </a:lnTo>
                  <a:lnTo>
                    <a:pt x="149" y="939"/>
                  </a:lnTo>
                  <a:lnTo>
                    <a:pt x="246" y="1028"/>
                  </a:lnTo>
                  <a:lnTo>
                    <a:pt x="245" y="1027"/>
                  </a:lnTo>
                  <a:lnTo>
                    <a:pt x="362" y="1100"/>
                  </a:lnTo>
                  <a:lnTo>
                    <a:pt x="360" y="1099"/>
                  </a:lnTo>
                  <a:lnTo>
                    <a:pt x="495" y="1154"/>
                  </a:lnTo>
                  <a:lnTo>
                    <a:pt x="494" y="1154"/>
                  </a:lnTo>
                  <a:lnTo>
                    <a:pt x="642" y="1189"/>
                  </a:lnTo>
                  <a:lnTo>
                    <a:pt x="720" y="1197"/>
                  </a:lnTo>
                  <a:lnTo>
                    <a:pt x="800" y="1200"/>
                  </a:lnTo>
                  <a:lnTo>
                    <a:pt x="881" y="1198"/>
                  </a:lnTo>
                  <a:lnTo>
                    <a:pt x="959" y="1189"/>
                  </a:lnTo>
                  <a:lnTo>
                    <a:pt x="1108" y="1154"/>
                  </a:lnTo>
                  <a:lnTo>
                    <a:pt x="1106" y="1154"/>
                  </a:lnTo>
                  <a:lnTo>
                    <a:pt x="1240" y="1099"/>
                  </a:lnTo>
                  <a:lnTo>
                    <a:pt x="1239" y="1100"/>
                  </a:lnTo>
                  <a:lnTo>
                    <a:pt x="1356" y="1027"/>
                  </a:lnTo>
                  <a:lnTo>
                    <a:pt x="1355" y="1028"/>
                  </a:lnTo>
                  <a:lnTo>
                    <a:pt x="1452" y="939"/>
                  </a:lnTo>
                  <a:lnTo>
                    <a:pt x="1451" y="939"/>
                  </a:lnTo>
                  <a:lnTo>
                    <a:pt x="1491" y="890"/>
                  </a:lnTo>
                  <a:lnTo>
                    <a:pt x="1523" y="839"/>
                  </a:lnTo>
                  <a:lnTo>
                    <a:pt x="1549" y="785"/>
                  </a:lnTo>
                  <a:lnTo>
                    <a:pt x="1569" y="728"/>
                  </a:lnTo>
                  <a:lnTo>
                    <a:pt x="1580" y="669"/>
                  </a:lnTo>
                  <a:lnTo>
                    <a:pt x="1584" y="609"/>
                  </a:lnTo>
                  <a:lnTo>
                    <a:pt x="1581" y="549"/>
                  </a:lnTo>
                  <a:lnTo>
                    <a:pt x="1569" y="490"/>
                  </a:lnTo>
                  <a:lnTo>
                    <a:pt x="1549" y="434"/>
                  </a:lnTo>
                  <a:lnTo>
                    <a:pt x="1524" y="380"/>
                  </a:lnTo>
                  <a:lnTo>
                    <a:pt x="1491" y="328"/>
                  </a:lnTo>
                  <a:lnTo>
                    <a:pt x="1451" y="279"/>
                  </a:lnTo>
                  <a:lnTo>
                    <a:pt x="1452" y="279"/>
                  </a:lnTo>
                  <a:lnTo>
                    <a:pt x="1355" y="190"/>
                  </a:lnTo>
                  <a:lnTo>
                    <a:pt x="1356" y="191"/>
                  </a:lnTo>
                  <a:lnTo>
                    <a:pt x="1239" y="118"/>
                  </a:lnTo>
                  <a:lnTo>
                    <a:pt x="1240" y="119"/>
                  </a:lnTo>
                  <a:lnTo>
                    <a:pt x="1106" y="63"/>
                  </a:lnTo>
                  <a:lnTo>
                    <a:pt x="1108" y="63"/>
                  </a:lnTo>
                  <a:lnTo>
                    <a:pt x="960" y="28"/>
                  </a:lnTo>
                  <a:lnTo>
                    <a:pt x="881" y="19"/>
                  </a:lnTo>
                  <a:lnTo>
                    <a:pt x="801" y="16"/>
                  </a:lnTo>
                  <a:lnTo>
                    <a:pt x="720" y="19"/>
                  </a:lnTo>
                  <a:lnTo>
                    <a:pt x="643" y="28"/>
                  </a:lnTo>
                  <a:lnTo>
                    <a:pt x="494" y="63"/>
                  </a:lnTo>
                  <a:lnTo>
                    <a:pt x="496" y="63"/>
                  </a:lnTo>
                  <a:lnTo>
                    <a:pt x="361" y="119"/>
                  </a:lnTo>
                  <a:lnTo>
                    <a:pt x="362" y="118"/>
                  </a:lnTo>
                  <a:lnTo>
                    <a:pt x="245" y="191"/>
                  </a:lnTo>
                  <a:lnTo>
                    <a:pt x="246" y="190"/>
                  </a:lnTo>
                  <a:lnTo>
                    <a:pt x="149" y="279"/>
                  </a:lnTo>
                  <a:lnTo>
                    <a:pt x="150" y="278"/>
                  </a:lnTo>
                  <a:lnTo>
                    <a:pt x="111" y="327"/>
                  </a:lnTo>
                  <a:lnTo>
                    <a:pt x="78" y="379"/>
                  </a:lnTo>
                  <a:lnTo>
                    <a:pt x="52" y="433"/>
                  </a:lnTo>
                  <a:lnTo>
                    <a:pt x="32" y="489"/>
                  </a:lnTo>
                  <a:lnTo>
                    <a:pt x="20" y="548"/>
                  </a:lnTo>
                  <a:lnTo>
                    <a:pt x="16" y="608"/>
                  </a:lnTo>
                  <a:lnTo>
                    <a:pt x="20" y="66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2022" y="2285"/>
              <a:ext cx="47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Pesquisa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1933" y="2412"/>
              <a:ext cx="63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colaborativa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854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5104</TotalTime>
  <Words>3685</Words>
  <Application>Microsoft Macintosh PowerPoint</Application>
  <PresentationFormat>Apresentação na tela (4:3)</PresentationFormat>
  <Paragraphs>963</Paragraphs>
  <Slides>49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62" baseType="lpstr">
      <vt:lpstr>Arial</vt:lpstr>
      <vt:lpstr>Arial Black</vt:lpstr>
      <vt:lpstr>Calibri</vt:lpstr>
      <vt:lpstr>Comic Sans MS</vt:lpstr>
      <vt:lpstr>Lucida Sans Unicode</vt:lpstr>
      <vt:lpstr>Mangal</vt:lpstr>
      <vt:lpstr>Monotype Sorts</vt:lpstr>
      <vt:lpstr>Times New Roman</vt:lpstr>
      <vt:lpstr>TimesNewRomanPS</vt:lpstr>
      <vt:lpstr>TimesNewRomanPSMT</vt:lpstr>
      <vt:lpstr>Verdana</vt:lpstr>
      <vt:lpstr>Wingdings</vt:lpstr>
      <vt:lpstr>Tema do Office</vt:lpstr>
      <vt:lpstr>COOPERAÇÃO EMPRESA - UNIVERSIDADE</vt:lpstr>
      <vt:lpstr>Apresentação do PowerPoint</vt:lpstr>
      <vt:lpstr>TRIÂNGULO DE SÁBATO</vt:lpstr>
      <vt:lpstr>MODELO DA HÉLICE TRIPLA</vt:lpstr>
      <vt:lpstr>Atores no Processo CEU &amp; TT</vt:lpstr>
      <vt:lpstr>Modelo conceitual da Cooperação empresa-Universidade</vt:lpstr>
      <vt:lpstr>Evolução das  Relações Universidade-Indústria </vt:lpstr>
      <vt:lpstr>Ecossistema de Inovação</vt:lpstr>
      <vt:lpstr>Nível Macro da Cooperação Empresa-Universidade</vt:lpstr>
      <vt:lpstr>Importância atribuída aos parceiros das relações de cooperação, pelas empresas que implementaram inovações de produto ou processo, por setores de atividades - Brasil - período 2012-2014  </vt:lpstr>
      <vt:lpstr>EXEMPLOS DE PARCERIAS ...</vt:lpstr>
      <vt:lpstr>IPHONE produto global</vt:lpstr>
      <vt:lpstr>ENTÃO O QUE MOTIVA E O QUE DIFICULTA A COOPERAÇÃO????</vt:lpstr>
      <vt:lpstr>FATORES MOTIVADORES DA CEU</vt:lpstr>
      <vt:lpstr>FATORES MOTIVADORES DA CEU</vt:lpstr>
      <vt:lpstr>FATORES MOTIVADORES DA CEU</vt:lpstr>
      <vt:lpstr>FATORES MOTIVADORES DA CEU</vt:lpstr>
      <vt:lpstr>FATORES MOTIVADORES DA CEU</vt:lpstr>
      <vt:lpstr>FATORES MOTIVADORES DA CEU</vt:lpstr>
      <vt:lpstr>BARREIRAS A CEU</vt:lpstr>
      <vt:lpstr>BARREIRAS A CEU</vt:lpstr>
      <vt:lpstr>BARREIRAS A CEU</vt:lpstr>
      <vt:lpstr>A COOPERAÇÃO DECORRE FREQUENTEMENTE DE REDES COMPLEXAS</vt:lpstr>
      <vt:lpstr>Redes de Cooperação Tecnológica - RCT</vt:lpstr>
      <vt:lpstr>Análise de Redes Sociais - ARS</vt:lpstr>
      <vt:lpstr>O mapeamento das redes de cooperação tecnológica nos permite identificar: </vt:lpstr>
      <vt:lpstr>RCT para identificar:  - Natureza dos Atores - Principais Players</vt:lpstr>
      <vt:lpstr>Rede Cooperação Tecnológica das empresas brasileiras mais inovadoras que resultou em patentes</vt:lpstr>
      <vt:lpstr>Rede de cooperação entre ICT´s  da área  de ciências da saúde e empresas </vt:lpstr>
      <vt:lpstr>Rede de Cooperação tecnológica que resultou em  Patentes com a USP</vt:lpstr>
      <vt:lpstr>Rede de Cooperação tecnológica que resultou em  Patentes com a UNICAMP</vt:lpstr>
      <vt:lpstr>Rede de Cooperação tecnológica que resultou em  Patentes com a UNESP</vt:lpstr>
      <vt:lpstr>Rede de Cooperação Tecnológica da da Novartis</vt:lpstr>
      <vt:lpstr>RCT para identificar as principais áreas tecnológicas </vt:lpstr>
      <vt:lpstr>RCT: Para Identificação da Área Tecnológica de atuação das Organizações </vt:lpstr>
      <vt:lpstr>RCT para caracterizar as relações de cooperação tecnológica</vt:lpstr>
      <vt:lpstr>Complexidade das Relações em RCT </vt:lpstr>
      <vt:lpstr>Complexidade das Relações em RCT   </vt:lpstr>
      <vt:lpstr>Rede Cooperação Tecnológica</vt:lpstr>
      <vt:lpstr>RCT para desenvolvimento do Fator VIII</vt:lpstr>
      <vt:lpstr>Intensidade das Parcerias  (Medida de Salton) aponta para ...   </vt:lpstr>
      <vt:lpstr>Intensidade das Parcerias do  Cluster Samsung Electronics </vt:lpstr>
      <vt:lpstr>Grau de Inovação Aberta  Empresas das empresas do Índice Nasdaq-100 </vt:lpstr>
      <vt:lpstr>Mercados Alvo:  Maiores titulares Energia Fotovoltaica</vt:lpstr>
      <vt:lpstr>FATORES DE SUCESSO E FRACASSO EM ACORDOS CEU</vt:lpstr>
      <vt:lpstr>GESTÃO ESTRATÉGICA DA COOPERAÇÃO:  DESAFIOS...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GSP</cp:lastModifiedBy>
  <cp:revision>322</cp:revision>
  <dcterms:created xsi:type="dcterms:W3CDTF">2011-02-15T13:13:19Z</dcterms:created>
  <dcterms:modified xsi:type="dcterms:W3CDTF">2019-10-06T23:04:16Z</dcterms:modified>
</cp:coreProperties>
</file>