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E7BA-AE03-4F1A-8925-AB271DB52995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E4546-3121-4183-ADB6-24C1316848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421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E7BA-AE03-4F1A-8925-AB271DB52995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E4546-3121-4183-ADB6-24C1316848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3623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E7BA-AE03-4F1A-8925-AB271DB52995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E4546-3121-4183-ADB6-24C1316848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8922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E7BA-AE03-4F1A-8925-AB271DB52995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E4546-3121-4183-ADB6-24C1316848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3729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E7BA-AE03-4F1A-8925-AB271DB52995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E4546-3121-4183-ADB6-24C1316848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8393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E7BA-AE03-4F1A-8925-AB271DB52995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E4546-3121-4183-ADB6-24C1316848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7792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E7BA-AE03-4F1A-8925-AB271DB52995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E4546-3121-4183-ADB6-24C1316848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076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E7BA-AE03-4F1A-8925-AB271DB52995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E4546-3121-4183-ADB6-24C1316848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493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E7BA-AE03-4F1A-8925-AB271DB52995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E4546-3121-4183-ADB6-24C1316848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592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E7BA-AE03-4F1A-8925-AB271DB52995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E4546-3121-4183-ADB6-24C1316848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9008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2E7BA-AE03-4F1A-8925-AB271DB52995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E4546-3121-4183-ADB6-24C1316848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8935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2E7BA-AE03-4F1A-8925-AB271DB52995}" type="datetimeFigureOut">
              <a:rPr lang="pt-BR" smtClean="0"/>
              <a:t>02/06/2020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E4546-3121-4183-ADB6-24C1316848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1147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1"/>
            <a:ext cx="8229600" cy="568863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pt-BR" sz="4400" b="1" dirty="0"/>
          </a:p>
          <a:p>
            <a:pPr marL="0" indent="0" algn="ctr">
              <a:buNone/>
            </a:pPr>
            <a:r>
              <a:rPr lang="pt-BR" sz="4400" b="1" dirty="0"/>
              <a:t>Alimentos</a:t>
            </a:r>
          </a:p>
          <a:p>
            <a:pPr marL="0" indent="0" algn="ctr">
              <a:buNone/>
            </a:pPr>
            <a:r>
              <a:rPr lang="pt-BR" sz="4400" b="1" dirty="0"/>
              <a:t>Conceito. Natureza jurídica. Pressupostos. Classificação. Alimentos entre parentes. Alimentos decorrentes do divórcio e da dissolução da união estável. Revisão, exoneração e extinção.</a:t>
            </a:r>
            <a:endParaRPr lang="pt-BR" sz="2800" b="1" dirty="0"/>
          </a:p>
          <a:p>
            <a:pPr marL="0" indent="0" algn="ctr">
              <a:buNone/>
            </a:pPr>
            <a:endParaRPr lang="pt-BR" sz="2800" b="1" dirty="0"/>
          </a:p>
          <a:p>
            <a:pPr marL="0" indent="0" algn="ctr">
              <a:buNone/>
            </a:pPr>
            <a:r>
              <a:rPr lang="pt-BR" sz="2800" b="1" dirty="0"/>
              <a:t>Romualdo Baptista dos Santos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310392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57606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5400" b="1" u="sng" dirty="0"/>
              <a:t>8 – Caracteres</a:t>
            </a:r>
          </a:p>
          <a:p>
            <a:pPr marL="742950" indent="-742950">
              <a:buFont typeface="+mj-lt"/>
              <a:buAutoNum type="alphaLcParenR" startAt="5"/>
            </a:pPr>
            <a:r>
              <a:rPr lang="pt-BR" sz="4400" dirty="0"/>
              <a:t>Continuidade. Obrigação de trato contínuo.</a:t>
            </a:r>
          </a:p>
          <a:p>
            <a:pPr marL="742950" indent="-742950">
              <a:buFont typeface="+mj-lt"/>
              <a:buAutoNum type="alphaLcParenR" startAt="5"/>
            </a:pPr>
            <a:r>
              <a:rPr lang="pt-BR" sz="4400" dirty="0"/>
              <a:t>Mutabilidade. Admitem revisão.</a:t>
            </a:r>
          </a:p>
          <a:p>
            <a:pPr marL="742950" indent="-742950">
              <a:buFont typeface="+mj-lt"/>
              <a:buAutoNum type="alphaLcParenR" startAt="5"/>
            </a:pPr>
            <a:r>
              <a:rPr lang="pt-BR" sz="4400" dirty="0"/>
              <a:t>Reciprocidade. Entre parentes, cônjuges e companheiros.</a:t>
            </a:r>
          </a:p>
          <a:p>
            <a:pPr marL="742950" indent="-742950">
              <a:buFont typeface="+mj-lt"/>
              <a:buAutoNum type="alphaLcParenR" startAt="5"/>
            </a:pPr>
            <a:r>
              <a:rPr lang="pt-BR" sz="4400" dirty="0"/>
              <a:t>Imprescritibilidade. Porém, as parcelas vencidas prescrevem.</a:t>
            </a:r>
          </a:p>
          <a:p>
            <a:pPr marL="742950" indent="-742950">
              <a:buFont typeface="+mj-lt"/>
              <a:buAutoNum type="alphaLcParenR" startAt="5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8101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576064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t-BR" sz="5400" b="1" u="sng" dirty="0"/>
              <a:t>9 – Classificações</a:t>
            </a:r>
          </a:p>
          <a:p>
            <a:pPr marL="742950" indent="-742950">
              <a:buFont typeface="+mj-lt"/>
              <a:buAutoNum type="alphaLcParenR"/>
            </a:pPr>
            <a:r>
              <a:rPr lang="pt-BR" sz="4800" dirty="0"/>
              <a:t>Provisórios e definitivos.</a:t>
            </a:r>
          </a:p>
          <a:p>
            <a:pPr marL="742950" indent="-742950">
              <a:buFont typeface="+mj-lt"/>
              <a:buAutoNum type="alphaLcParenR"/>
            </a:pPr>
            <a:r>
              <a:rPr lang="pt-BR" sz="4800" dirty="0"/>
              <a:t>Provisionais ou acautelatórios.</a:t>
            </a:r>
          </a:p>
          <a:p>
            <a:pPr marL="742950" indent="-742950">
              <a:buFont typeface="+mj-lt"/>
              <a:buAutoNum type="alphaLcParenR"/>
            </a:pPr>
            <a:r>
              <a:rPr lang="pt-BR" sz="4800" dirty="0"/>
              <a:t>Naturais ou necessários e civis ou côngruos.</a:t>
            </a:r>
          </a:p>
          <a:p>
            <a:pPr marL="742950" indent="-742950">
              <a:buFont typeface="+mj-lt"/>
              <a:buAutoNum type="alphaLcParenR"/>
            </a:pPr>
            <a:r>
              <a:rPr lang="pt-BR" sz="4800" dirty="0"/>
              <a:t>Voluntários e legais.</a:t>
            </a:r>
          </a:p>
          <a:p>
            <a:pPr marL="742950" indent="-742950">
              <a:buFont typeface="+mj-lt"/>
              <a:buAutoNum type="alphaLcParenR"/>
            </a:pPr>
            <a:r>
              <a:rPr lang="pt-BR" sz="4800" dirty="0"/>
              <a:t>Inter vivos e causa mortis.</a:t>
            </a:r>
          </a:p>
        </p:txBody>
      </p:sp>
    </p:spTree>
    <p:extLst>
      <p:ext uri="{BB962C8B-B14F-4D97-AF65-F5344CB8AC3E}">
        <p14:creationId xmlns:p14="http://schemas.microsoft.com/office/powerpoint/2010/main" val="2394539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57606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BR" sz="7000" b="1" u="sng" dirty="0"/>
              <a:t>9.1 – Classes especiais de alimentos</a:t>
            </a:r>
          </a:p>
          <a:p>
            <a:pPr marL="742950" indent="-742950">
              <a:buFont typeface="+mj-lt"/>
              <a:buAutoNum type="alphaLcParenR"/>
            </a:pPr>
            <a:r>
              <a:rPr lang="pt-BR" sz="6400" dirty="0"/>
              <a:t>Alimentos gravídicos.</a:t>
            </a:r>
          </a:p>
          <a:p>
            <a:pPr marL="742950" indent="-742950">
              <a:buFont typeface="+mj-lt"/>
              <a:buAutoNum type="alphaLcParenR"/>
            </a:pPr>
            <a:r>
              <a:rPr lang="pt-BR" sz="6400" dirty="0"/>
              <a:t>Alimentos compensatórios.</a:t>
            </a:r>
          </a:p>
          <a:p>
            <a:pPr marL="742950" indent="-742950">
              <a:buFont typeface="+mj-lt"/>
              <a:buAutoNum type="alphaLcParenR"/>
            </a:pPr>
            <a:r>
              <a:rPr lang="pt-BR" sz="6400" dirty="0"/>
              <a:t>Alimentos indenizatórios.</a:t>
            </a:r>
          </a:p>
          <a:p>
            <a:pPr marL="742950" indent="-742950">
              <a:buFont typeface="+mj-lt"/>
              <a:buAutoNum type="alphaLcParenR"/>
            </a:pPr>
            <a:r>
              <a:rPr lang="pt-BR" sz="6400" dirty="0"/>
              <a:t>Alimentos </a:t>
            </a:r>
            <a:r>
              <a:rPr lang="pt-BR" sz="6400" i="1" dirty="0"/>
              <a:t>intuito </a:t>
            </a:r>
            <a:r>
              <a:rPr lang="pt-BR" sz="6400" i="1" dirty="0" err="1"/>
              <a:t>familiae</a:t>
            </a:r>
            <a:r>
              <a:rPr lang="pt-BR" sz="64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6964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576064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t-BR" sz="7000" b="1" u="sng" dirty="0"/>
              <a:t>10 – Alimentos no divórcio e na dissolução da união estável</a:t>
            </a:r>
          </a:p>
          <a:p>
            <a:r>
              <a:rPr lang="pt-BR" sz="6400" dirty="0"/>
              <a:t>Princípio da solidariedade familiar.</a:t>
            </a:r>
          </a:p>
          <a:p>
            <a:r>
              <a:rPr lang="pt-BR" sz="6400" dirty="0"/>
              <a:t>Parentesco. Presunção de necessidade.</a:t>
            </a:r>
          </a:p>
          <a:p>
            <a:r>
              <a:rPr lang="pt-BR" sz="6400" dirty="0"/>
              <a:t>Conjugalidade. Presunção de igualdade.</a:t>
            </a:r>
          </a:p>
          <a:p>
            <a:r>
              <a:rPr lang="pt-BR" sz="6400" dirty="0"/>
              <a:t>O problema da renúncia no divórcio e na dissolução da união estável.</a:t>
            </a:r>
          </a:p>
        </p:txBody>
      </p:sp>
    </p:spTree>
    <p:extLst>
      <p:ext uri="{BB962C8B-B14F-4D97-AF65-F5344CB8AC3E}">
        <p14:creationId xmlns:p14="http://schemas.microsoft.com/office/powerpoint/2010/main" val="883251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57606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4400" b="1" u="sng" dirty="0"/>
              <a:t>11 – Culpa na separação e EC 66/2010</a:t>
            </a:r>
          </a:p>
          <a:p>
            <a:r>
              <a:rPr lang="pt-BR" sz="4000" dirty="0"/>
              <a:t>Desnecessidade da separação judicial</a:t>
            </a:r>
          </a:p>
          <a:p>
            <a:r>
              <a:rPr lang="pt-BR" sz="4000" dirty="0"/>
              <a:t>Casais separados anteriormente. </a:t>
            </a:r>
          </a:p>
          <a:p>
            <a:r>
              <a:rPr lang="pt-BR" sz="4000" dirty="0"/>
              <a:t>Permanência do vínculo familiar.</a:t>
            </a:r>
          </a:p>
          <a:p>
            <a:r>
              <a:rPr lang="pt-BR" sz="4000" dirty="0"/>
              <a:t>Possível pedido de alimentos pelo cônjuge separado.</a:t>
            </a:r>
          </a:p>
          <a:p>
            <a:r>
              <a:rPr lang="pt-BR" sz="4000" dirty="0"/>
              <a:t>O problema da culpa na separação.</a:t>
            </a:r>
          </a:p>
        </p:txBody>
      </p:sp>
    </p:spTree>
    <p:extLst>
      <p:ext uri="{BB962C8B-B14F-4D97-AF65-F5344CB8AC3E}">
        <p14:creationId xmlns:p14="http://schemas.microsoft.com/office/powerpoint/2010/main" val="1713514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57606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4400" b="1" u="sng" dirty="0"/>
              <a:t>12 – Alimentos entre ex-cônjuges</a:t>
            </a:r>
          </a:p>
          <a:p>
            <a:r>
              <a:rPr lang="pt-BR" sz="4000" dirty="0"/>
              <a:t>Caráter vitalício da pensão.</a:t>
            </a:r>
          </a:p>
          <a:p>
            <a:r>
              <a:rPr lang="pt-BR" sz="4000" dirty="0"/>
              <a:t>Dificuldade de redução ou exoneração.</a:t>
            </a:r>
          </a:p>
          <a:p>
            <a:r>
              <a:rPr lang="pt-BR" sz="4000" dirty="0"/>
              <a:t>Tendência ao comodismo do alimentando.</a:t>
            </a:r>
          </a:p>
          <a:p>
            <a:r>
              <a:rPr lang="pt-BR" sz="4000" dirty="0"/>
              <a:t>STJ – Caráter excepcional e temporário.</a:t>
            </a:r>
          </a:p>
        </p:txBody>
      </p:sp>
    </p:spTree>
    <p:extLst>
      <p:ext uri="{BB962C8B-B14F-4D97-AF65-F5344CB8AC3E}">
        <p14:creationId xmlns:p14="http://schemas.microsoft.com/office/powerpoint/2010/main" val="4117855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57606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4400" b="1" u="sng" dirty="0"/>
              <a:t>13 – Revisão e exoneração </a:t>
            </a:r>
          </a:p>
          <a:p>
            <a:r>
              <a:rPr lang="pt-BR" sz="4000" dirty="0"/>
              <a:t>Binômio necessidade/possibilidade, na fixação e na execução.</a:t>
            </a:r>
          </a:p>
          <a:p>
            <a:r>
              <a:rPr lang="pt-BR" sz="4000" dirty="0"/>
              <a:t>Possível revisão a qualquer tempo.</a:t>
            </a:r>
          </a:p>
          <a:p>
            <a:r>
              <a:rPr lang="pt-BR" sz="4000" dirty="0"/>
              <a:t>Ação de revisão e de exoneração.</a:t>
            </a:r>
          </a:p>
          <a:p>
            <a:r>
              <a:rPr lang="pt-BR" sz="4000" dirty="0"/>
              <a:t>Pedido de exoneração nos autos, com contraditório.</a:t>
            </a:r>
          </a:p>
          <a:p>
            <a:r>
              <a:rPr lang="pt-BR" sz="4000" dirty="0"/>
              <a:t>O problema da coisa julgada.</a:t>
            </a:r>
          </a:p>
          <a:p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860771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576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5400" b="1" u="sng" dirty="0"/>
              <a:t>1 – Peculiaridades</a:t>
            </a:r>
          </a:p>
          <a:p>
            <a:pPr marL="0" indent="0" algn="ctr">
              <a:buNone/>
            </a:pPr>
            <a:endParaRPr lang="pt-BR" sz="4400" dirty="0"/>
          </a:p>
          <a:p>
            <a:r>
              <a:rPr lang="pt-BR" sz="4400" dirty="0"/>
              <a:t>Obrigações familiares</a:t>
            </a:r>
          </a:p>
          <a:p>
            <a:r>
              <a:rPr lang="pt-BR" sz="4400" dirty="0"/>
              <a:t>Obrigações alimentares x obrigações em geral</a:t>
            </a:r>
          </a:p>
          <a:p>
            <a:r>
              <a:rPr lang="pt-BR" sz="4400" dirty="0"/>
              <a:t>Longa duração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7452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576064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t-BR" sz="5400" b="1" u="sng" dirty="0"/>
              <a:t>2 – Fundamentação legal</a:t>
            </a:r>
          </a:p>
          <a:p>
            <a:r>
              <a:rPr lang="pt-BR" sz="4400" dirty="0"/>
              <a:t>CC, art. 1.694 a 1.710</a:t>
            </a:r>
          </a:p>
          <a:p>
            <a:r>
              <a:rPr lang="pt-BR" sz="4400" dirty="0"/>
              <a:t>CPC, art. 528 a 533 e 911 a 913</a:t>
            </a:r>
          </a:p>
          <a:p>
            <a:r>
              <a:rPr lang="pt-BR" sz="4400" dirty="0"/>
              <a:t>Legislação extravagante: </a:t>
            </a:r>
          </a:p>
          <a:p>
            <a:pPr lvl="1"/>
            <a:r>
              <a:rPr lang="pt-BR" sz="4000" dirty="0"/>
              <a:t> Lei de Alimentos </a:t>
            </a:r>
          </a:p>
          <a:p>
            <a:pPr lvl="1"/>
            <a:r>
              <a:rPr lang="pt-BR" sz="4000" dirty="0"/>
              <a:t> Estatuto da Criança e do Adolescente </a:t>
            </a:r>
          </a:p>
          <a:p>
            <a:pPr lvl="1"/>
            <a:r>
              <a:rPr lang="pt-BR" sz="4000" dirty="0"/>
              <a:t> Estatuto do Idoso </a:t>
            </a:r>
          </a:p>
          <a:p>
            <a:pPr lvl="1"/>
            <a:r>
              <a:rPr lang="pt-BR" sz="4000" dirty="0"/>
              <a:t> Lei Maria da Penha </a:t>
            </a:r>
          </a:p>
          <a:p>
            <a:pPr lvl="1"/>
            <a:r>
              <a:rPr lang="pt-BR" sz="4000" dirty="0"/>
              <a:t> Lei dos alimentos gravídicos</a:t>
            </a:r>
          </a:p>
          <a:p>
            <a:r>
              <a:rPr lang="pt-BR" sz="4400" dirty="0"/>
              <a:t>CF, art. 229 – Solidariedade familiar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04127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576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5400" b="1" u="sng" dirty="0"/>
              <a:t>3 – Princípios</a:t>
            </a:r>
          </a:p>
          <a:p>
            <a:r>
              <a:rPr lang="pt-BR" sz="4200" dirty="0"/>
              <a:t>Dignidade humana (CF, art. 1º, III).</a:t>
            </a:r>
          </a:p>
          <a:p>
            <a:r>
              <a:rPr lang="pt-BR" sz="4200" dirty="0"/>
              <a:t>Solidariedade (CF, art. 3º, I).</a:t>
            </a:r>
          </a:p>
          <a:p>
            <a:r>
              <a:rPr lang="pt-BR" sz="4200" dirty="0"/>
              <a:t>Solidariedade familiar (CF, art. 229).</a:t>
            </a:r>
          </a:p>
          <a:p>
            <a:r>
              <a:rPr lang="pt-BR" sz="4200" dirty="0"/>
              <a:t>Direitos fundamentais: vida, subsistência e dignidade.</a:t>
            </a:r>
          </a:p>
        </p:txBody>
      </p:sp>
    </p:spTree>
    <p:extLst>
      <p:ext uri="{BB962C8B-B14F-4D97-AF65-F5344CB8AC3E}">
        <p14:creationId xmlns:p14="http://schemas.microsoft.com/office/powerpoint/2010/main" val="2255651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57606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5400" b="1" u="sng" dirty="0"/>
              <a:t>4 – Conceito</a:t>
            </a:r>
          </a:p>
          <a:p>
            <a:r>
              <a:rPr lang="pt-BR" sz="4400" dirty="0"/>
              <a:t>Alimentos em sentido amplo</a:t>
            </a:r>
          </a:p>
          <a:p>
            <a:r>
              <a:rPr lang="pt-BR" sz="4400" dirty="0"/>
              <a:t>Alimentos em sentido estrito</a:t>
            </a:r>
          </a:p>
          <a:p>
            <a:r>
              <a:rPr lang="pt-BR" sz="4400" dirty="0"/>
              <a:t>Conceito: alimentos são prestações devidas para satisfação das necessidades pessoais daquele que não pode provê-las por si.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4807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576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5400" b="1" u="sng" dirty="0"/>
              <a:t>5 – Partes</a:t>
            </a:r>
          </a:p>
          <a:p>
            <a:r>
              <a:rPr lang="pt-BR" sz="4400" dirty="0"/>
              <a:t>Alimentante. Aquele que tem o dever legal de prover o sustento de outra pessoa.</a:t>
            </a:r>
          </a:p>
          <a:p>
            <a:r>
              <a:rPr lang="pt-BR" sz="4400" dirty="0"/>
              <a:t>Alimentando. Aquele que tem direito de ver providas suas necessidades por </a:t>
            </a:r>
            <a:r>
              <a:rPr lang="pt-BR" sz="4400"/>
              <a:t>outra pessoa.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6505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57606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5400" b="1" u="sng" dirty="0"/>
              <a:t>6 – Natureza jurídica</a:t>
            </a:r>
          </a:p>
          <a:p>
            <a:r>
              <a:rPr lang="pt-BR" sz="4400" dirty="0"/>
              <a:t>Direito existencial. Visa garantir a subsistência material da pessoa.</a:t>
            </a:r>
          </a:p>
          <a:p>
            <a:r>
              <a:rPr lang="pt-BR" sz="4400" dirty="0"/>
              <a:t>Direito personalíssimo. Não é suscetível de renúncia nem alienação.</a:t>
            </a:r>
          </a:p>
          <a:p>
            <a:r>
              <a:rPr lang="pt-BR" sz="4400" dirty="0"/>
              <a:t>Obrigação civil especial. Diferente das obrigações civis em geral.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4535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57606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5400" b="1" u="sng" dirty="0"/>
              <a:t>7 – Pressupostos</a:t>
            </a:r>
          </a:p>
          <a:p>
            <a:pPr marL="742950" indent="-742950">
              <a:buFont typeface="+mj-lt"/>
              <a:buAutoNum type="arabicPeriod"/>
            </a:pPr>
            <a:r>
              <a:rPr lang="pt-BR" sz="4400" dirty="0"/>
              <a:t>Vínculo familiar. </a:t>
            </a:r>
          </a:p>
          <a:p>
            <a:pPr lvl="1"/>
            <a:r>
              <a:rPr lang="pt-BR" sz="4000" dirty="0"/>
              <a:t> Parental. Entre pais e filhos.</a:t>
            </a:r>
          </a:p>
          <a:p>
            <a:pPr lvl="1"/>
            <a:r>
              <a:rPr lang="pt-BR" sz="4000" dirty="0"/>
              <a:t> Conjugal. Entre cônjuges ou companheiros. </a:t>
            </a:r>
          </a:p>
          <a:p>
            <a:pPr marL="742950" indent="-742950">
              <a:buFont typeface="+mj-lt"/>
              <a:buAutoNum type="arabicPeriod"/>
            </a:pPr>
            <a:r>
              <a:rPr lang="pt-BR" sz="4400" dirty="0"/>
              <a:t>Proporcionalidade. Binômio necessidade/possibilidade.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5893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3"/>
            <a:ext cx="8229600" cy="576064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t-BR" sz="5400" b="1" u="sng" dirty="0"/>
              <a:t>8 – Caracteres</a:t>
            </a:r>
          </a:p>
          <a:p>
            <a:pPr marL="742950" indent="-742950">
              <a:buFont typeface="+mj-lt"/>
              <a:buAutoNum type="alphaLcParenR"/>
            </a:pPr>
            <a:r>
              <a:rPr lang="pt-BR" sz="4400" dirty="0"/>
              <a:t>Direito personalíssimo. Irrenunciável e inalienável. </a:t>
            </a:r>
          </a:p>
          <a:p>
            <a:pPr marL="742950" indent="-742950">
              <a:buFont typeface="+mj-lt"/>
              <a:buAutoNum type="alphaLcParenR"/>
            </a:pPr>
            <a:r>
              <a:rPr lang="pt-BR" sz="4400" dirty="0"/>
              <a:t>Direito irrenunciável. Pode-se abrir mão do exercício, mas não do próprio direito.</a:t>
            </a:r>
          </a:p>
          <a:p>
            <a:pPr marL="742950" indent="-742950">
              <a:buFont typeface="+mj-lt"/>
              <a:buAutoNum type="alphaLcParenR"/>
            </a:pPr>
            <a:r>
              <a:rPr lang="pt-BR" sz="4400" dirty="0"/>
              <a:t>Direito inalienável. Não pode ser transferido a terceiros.</a:t>
            </a:r>
          </a:p>
          <a:p>
            <a:pPr marL="742950" indent="-742950">
              <a:buFont typeface="+mj-lt"/>
              <a:buAutoNum type="alphaLcParenR"/>
            </a:pPr>
            <a:r>
              <a:rPr lang="pt-BR" sz="4800" dirty="0" err="1"/>
              <a:t>Irrepetibilidade</a:t>
            </a:r>
            <a:r>
              <a:rPr lang="pt-BR" sz="4800" dirty="0"/>
              <a:t>. Consumíveis, não podem ser devolvidos. </a:t>
            </a:r>
          </a:p>
          <a:p>
            <a:pPr marL="742950" indent="-742950">
              <a:buFont typeface="+mj-lt"/>
              <a:buAutoNum type="alphaLcParenR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18719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1416</TotalTime>
  <Words>553</Words>
  <Application>Microsoft Macintosh PowerPoint</Application>
  <PresentationFormat>Apresentação na tela (4:3)</PresentationFormat>
  <Paragraphs>84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9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Romualdo</dc:creator>
  <cp:lastModifiedBy>Claudia Stein</cp:lastModifiedBy>
  <cp:revision>61</cp:revision>
  <dcterms:created xsi:type="dcterms:W3CDTF">2019-04-04T19:29:27Z</dcterms:created>
  <dcterms:modified xsi:type="dcterms:W3CDTF">2020-06-03T00:47:30Z</dcterms:modified>
</cp:coreProperties>
</file>